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 id="2147483708" r:id="rId5"/>
  </p:sldMasterIdLst>
  <p:notesMasterIdLst>
    <p:notesMasterId r:id="rId32"/>
  </p:notesMasterIdLst>
  <p:sldIdLst>
    <p:sldId id="256" r:id="rId6"/>
    <p:sldId id="1040" r:id="rId7"/>
    <p:sldId id="750" r:id="rId8"/>
    <p:sldId id="962" r:id="rId9"/>
    <p:sldId id="1043" r:id="rId10"/>
    <p:sldId id="965" r:id="rId11"/>
    <p:sldId id="473" r:id="rId12"/>
    <p:sldId id="1034" r:id="rId13"/>
    <p:sldId id="1028" r:id="rId14"/>
    <p:sldId id="593" r:id="rId15"/>
    <p:sldId id="1041" r:id="rId16"/>
    <p:sldId id="1030" r:id="rId17"/>
    <p:sldId id="576" r:id="rId18"/>
    <p:sldId id="968" r:id="rId19"/>
    <p:sldId id="1027" r:id="rId20"/>
    <p:sldId id="1005" r:id="rId21"/>
    <p:sldId id="1006" r:id="rId22"/>
    <p:sldId id="1007" r:id="rId23"/>
    <p:sldId id="961" r:id="rId24"/>
    <p:sldId id="1026" r:id="rId25"/>
    <p:sldId id="980" r:id="rId26"/>
    <p:sldId id="971" r:id="rId27"/>
    <p:sldId id="1039" r:id="rId28"/>
    <p:sldId id="1042" r:id="rId29"/>
    <p:sldId id="1038" r:id="rId30"/>
    <p:sldId id="5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660"/>
  </p:normalViewPr>
  <p:slideViewPr>
    <p:cSldViewPr snapToGrid="0">
      <p:cViewPr varScale="1">
        <p:scale>
          <a:sx n="91" d="100"/>
          <a:sy n="91" d="100"/>
        </p:scale>
        <p:origin x="1254" y="306"/>
      </p:cViewPr>
      <p:guideLst/>
    </p:cSldViewPr>
  </p:slideViewPr>
  <p:notesTextViewPr>
    <p:cViewPr>
      <p:scale>
        <a:sx n="1" d="1"/>
        <a:sy n="1" d="1"/>
      </p:scale>
      <p:origin x="0" y="0"/>
    </p:cViewPr>
  </p:notesTextViewPr>
  <p:notesViewPr>
    <p:cSldViewPr snapToGrid="0">
      <p:cViewPr>
        <p:scale>
          <a:sx n="200" d="100"/>
          <a:sy n="200" d="100"/>
        </p:scale>
        <p:origin x="1278" y="-11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751D0-70CA-44F1-BE29-70AFF33B048D}" type="datetimeFigureOut">
              <a:rPr lang="en-CA" smtClean="0"/>
              <a:t>2025-09-23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2F4BC-06FD-4026-B275-1645BA6F5CE5}" type="slidenum">
              <a:rPr lang="en-CA" smtClean="0"/>
              <a:t>‹#›</a:t>
            </a:fld>
            <a:endParaRPr lang="en-CA"/>
          </a:p>
        </p:txBody>
      </p:sp>
    </p:spTree>
    <p:extLst>
      <p:ext uri="{BB962C8B-B14F-4D97-AF65-F5344CB8AC3E}">
        <p14:creationId xmlns:p14="http://schemas.microsoft.com/office/powerpoint/2010/main" val="214903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352F4BC-06FD-4026-B275-1645BA6F5CE5}" type="slidenum">
              <a:rPr lang="en-CA" smtClean="0"/>
              <a:t>1</a:t>
            </a:fld>
            <a:endParaRPr lang="en-CA"/>
          </a:p>
        </p:txBody>
      </p:sp>
    </p:spTree>
    <p:extLst>
      <p:ext uri="{BB962C8B-B14F-4D97-AF65-F5344CB8AC3E}">
        <p14:creationId xmlns:p14="http://schemas.microsoft.com/office/powerpoint/2010/main" val="70590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Global Grants are designed to focus the majority of the Foundation resources on larger, more sustainable projects that fall within the 7 areas of focus</a:t>
            </a:r>
          </a:p>
          <a:p>
            <a:endParaRPr lang="en-CA" dirty="0"/>
          </a:p>
          <a:p>
            <a:r>
              <a:rPr lang="en-CA" dirty="0"/>
              <a:t>Global grants are administered by the Rotary Foundation. You apply online through </a:t>
            </a:r>
            <a:r>
              <a:rPr lang="en-CA" dirty="0" err="1"/>
              <a:t>MyRotary</a:t>
            </a:r>
            <a:r>
              <a:rPr lang="en-CA" dirty="0"/>
              <a:t>. You must have a partner club in another district in another country. The minimum project budget is $30,000 and the maximum grant is $400,000. </a:t>
            </a:r>
          </a:p>
          <a:p>
            <a:endParaRPr lang="en-CA" dirty="0"/>
          </a:p>
          <a:p>
            <a:r>
              <a:rPr lang="en-CA" dirty="0"/>
              <a:t>Multiple clubs and districts may be involved. Clubs put up funds for a project, their district matches those funds from their District Designated Funds and then the Foundation matches 80% of the DDF.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AE3C2-E355-4028-978E-CA0CC55B659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14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Global grants support large-scale international activities with sustainable, measurable outcomes in one or more of Rotary’s seven areas of focus. Grant sponsors form international partnerships and work together to develop projects that respond to real community needs.</a:t>
            </a:r>
          </a:p>
          <a:p>
            <a:r>
              <a:rPr lang="en-US" altLang="en-US" dirty="0">
                <a:latin typeface="Arial" pitchFamily="34" charset="0"/>
                <a:ea typeface="ＭＳ Ｐゴシック" pitchFamily="34" charset="-128"/>
                <a:cs typeface="ヒラギノ角ゴ Pro W3" pitchFamily="-84" charset="-128"/>
              </a:rPr>
              <a:t> </a:t>
            </a:r>
          </a:p>
          <a:p>
            <a:r>
              <a:rPr lang="en-US" altLang="en-US" dirty="0">
                <a:latin typeface="Arial" pitchFamily="34" charset="0"/>
                <a:ea typeface="ＭＳ Ｐゴシック" pitchFamily="34" charset="-128"/>
                <a:cs typeface="ヒラギノ角ゴ Pro W3" pitchFamily="-84" charset="-128"/>
              </a:rPr>
              <a:t>Global grants can fund:</a:t>
            </a:r>
          </a:p>
          <a:p>
            <a:pPr>
              <a:buFontTx/>
              <a:buChar char="•"/>
            </a:pPr>
            <a:r>
              <a:rPr lang="en-US" altLang="en-US" dirty="0">
                <a:latin typeface="Arial" pitchFamily="34" charset="0"/>
                <a:ea typeface="ＭＳ Ｐゴシック" pitchFamily="34" charset="-128"/>
                <a:cs typeface="ヒラギノ角ゴ Pro W3" pitchFamily="-84" charset="-128"/>
              </a:rPr>
              <a:t> Humanitarian projects</a:t>
            </a:r>
          </a:p>
          <a:p>
            <a:pPr>
              <a:buFontTx/>
              <a:buChar char="•"/>
            </a:pPr>
            <a:r>
              <a:rPr lang="en-US" altLang="en-US" dirty="0">
                <a:latin typeface="Arial" pitchFamily="34" charset="0"/>
                <a:ea typeface="ＭＳ Ｐゴシック" pitchFamily="34" charset="-128"/>
                <a:cs typeface="ヒラギノ角ゴ Pro W3" pitchFamily="-84" charset="-128"/>
              </a:rPr>
              <a:t> Scholarships for graduate-level academic studies</a:t>
            </a:r>
          </a:p>
          <a:p>
            <a:pPr>
              <a:buFontTx/>
              <a:buChar char="•"/>
            </a:pPr>
            <a:r>
              <a:rPr lang="en-US" altLang="en-US" dirty="0">
                <a:latin typeface="Arial" pitchFamily="34" charset="0"/>
                <a:ea typeface="ＭＳ Ｐゴシック" pitchFamily="34" charset="-128"/>
                <a:cs typeface="ヒラギノ角ゴ Pro W3" pitchFamily="-84" charset="-128"/>
              </a:rPr>
              <a:t> Vocational training teams</a:t>
            </a:r>
          </a:p>
          <a:p>
            <a:endParaRPr lang="en-CA" dirty="0"/>
          </a:p>
          <a:p>
            <a:r>
              <a:rPr lang="en-CA" dirty="0"/>
              <a:t>Global Grants must be sustainable, which means they are designed and implemented so that the benefiting community can maintain long-term solutions to community needs after the grant funding ends.</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AE3C2-E355-4028-978E-CA0CC55B659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296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District grants fund small-scale, short-term projects that address needs in local communities and communities abroad. Each district chooses which projects it will fund with these grants.  Some districts choose to allocate smaller grants to support several</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club projects.</a:t>
            </a:r>
          </a:p>
          <a:p>
            <a:pPr marL="171450" indent="-171450">
              <a:buFont typeface="Arial" panose="020B0604020202020204" pitchFamily="34" charset="0"/>
              <a:buChar char="•"/>
            </a:pPr>
            <a:endParaRPr lang="en-US" altLang="en-US" dirty="0">
              <a:latin typeface="Arial" pitchFamily="34" charset="0"/>
              <a:ea typeface="ＭＳ Ｐゴシック" pitchFamily="34" charset="-128"/>
              <a:cs typeface="ヒラギノ角ゴ Pro W3" pitchFamily="-84" charset="-128"/>
            </a:endParaRP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Applications for district grants are done online through our district 5040 website</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Any member applying for a district grant must participate in a district grant training session</a:t>
            </a:r>
          </a:p>
          <a:p>
            <a:r>
              <a:rPr lang="en-US" altLang="en-US" dirty="0">
                <a:latin typeface="Arial" pitchFamily="34" charset="0"/>
                <a:ea typeface="ＭＳ Ｐゴシック" pitchFamily="34" charset="-128"/>
                <a:cs typeface="ヒラギノ角ゴ Pro W3" pitchFamily="-84" charset="-128"/>
              </a:rPr>
              <a:t> </a:t>
            </a:r>
          </a:p>
          <a:p>
            <a:endParaRPr lang="en-CA" dirty="0"/>
          </a:p>
        </p:txBody>
      </p:sp>
      <p:sp>
        <p:nvSpPr>
          <p:cNvPr id="4" name="Slide Number Placeholder 3"/>
          <p:cNvSpPr>
            <a:spLocks noGrp="1"/>
          </p:cNvSpPr>
          <p:nvPr>
            <p:ph type="sldNum" sz="quarter" idx="5"/>
          </p:nvPr>
        </p:nvSpPr>
        <p:spPr/>
        <p:txBody>
          <a:bodyPr/>
          <a:lstStyle/>
          <a:p>
            <a:fld id="{A352F4BC-06FD-4026-B275-1645BA6F5CE5}" type="slidenum">
              <a:rPr lang="en-CA" smtClean="0"/>
              <a:t>12</a:t>
            </a:fld>
            <a:endParaRPr lang="en-CA"/>
          </a:p>
        </p:txBody>
      </p:sp>
    </p:spTree>
    <p:extLst>
      <p:ext uri="{BB962C8B-B14F-4D97-AF65-F5344CB8AC3E}">
        <p14:creationId xmlns:p14="http://schemas.microsoft.com/office/powerpoint/2010/main" val="388019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300787" cy="3544888"/>
          </a:xfrm>
        </p:spPr>
      </p:sp>
      <p:sp>
        <p:nvSpPr>
          <p:cNvPr id="3" name="Notes Placeholder 2"/>
          <p:cNvSpPr>
            <a:spLocks noGrp="1"/>
          </p:cNvSpPr>
          <p:nvPr>
            <p:ph type="body" idx="1"/>
          </p:nvPr>
        </p:nvSpPr>
        <p:spPr/>
        <p:txBody>
          <a:bodyPr/>
          <a:lstStyle/>
          <a:p>
            <a:r>
              <a:rPr lang="en-CA" dirty="0"/>
              <a:t>A must read for someone considering a Grant.</a:t>
            </a:r>
          </a:p>
        </p:txBody>
      </p:sp>
      <p:sp>
        <p:nvSpPr>
          <p:cNvPr id="4" name="Slide Number Placeholder 3"/>
          <p:cNvSpPr>
            <a:spLocks noGrp="1"/>
          </p:cNvSpPr>
          <p:nvPr>
            <p:ph type="sldNum" sz="quarter" idx="10"/>
          </p:nvPr>
        </p:nvSpPr>
        <p:spPr/>
        <p:txBody>
          <a:bodyPr lIns="93177" tIns="46589" rIns="93177" bIns="46589"/>
          <a:lstStyle/>
          <a:p>
            <a:pPr marL="0" marR="0" lvl="0" indent="0" algn="r" defTabSz="465887" rtl="0" eaLnBrk="1" fontAlgn="auto" latinLnBrk="0" hangingPunct="1">
              <a:lnSpc>
                <a:spcPct val="100000"/>
              </a:lnSpc>
              <a:spcBef>
                <a:spcPts val="0"/>
              </a:spcBef>
              <a:spcAft>
                <a:spcPts val="0"/>
              </a:spcAft>
              <a:buClrTx/>
              <a:buSzTx/>
              <a:buFontTx/>
              <a:buNone/>
              <a:tabLst/>
              <a:defRPr/>
            </a:pPr>
            <a:fld id="{2B7D148C-4E1D-4E94-B839-C988F3D91C15}" type="slidenum">
              <a:rPr kumimoji="0" lang="en-US" sz="1200" b="0" i="0" u="none" strike="noStrike" kern="1200" cap="none" spc="0" normalizeH="0" baseline="0" noProof="0">
                <a:ln>
                  <a:noFill/>
                </a:ln>
                <a:solidFill>
                  <a:prstClr val="black"/>
                </a:solidFill>
                <a:effectLst/>
                <a:uLnTx/>
                <a:uFillTx/>
                <a:latin typeface="Calibri"/>
                <a:ea typeface="+mn-ea"/>
                <a:cs typeface="+mn-cs"/>
                <a:sym typeface="Calibri"/>
              </a:rPr>
              <a:pPr marL="0" marR="0" lvl="0" indent="0" algn="r" defTabSz="4658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Tree>
    <p:extLst>
      <p:ext uri="{BB962C8B-B14F-4D97-AF65-F5344CB8AC3E}">
        <p14:creationId xmlns:p14="http://schemas.microsoft.com/office/powerpoint/2010/main" val="363634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355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that only funds contributed to the Annual Fund Share result in district designated funds which come back to the district after three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6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1149237-6DF0-47D7-9F7A-5FE4DE9013D0}" type="slidenum">
              <a:rPr lang="en-US" smtClean="0"/>
              <a:t>16</a:t>
            </a:fld>
            <a:endParaRPr lang="en-US" dirty="0"/>
          </a:p>
        </p:txBody>
      </p:sp>
    </p:spTree>
    <p:extLst>
      <p:ext uri="{BB962C8B-B14F-4D97-AF65-F5344CB8AC3E}">
        <p14:creationId xmlns:p14="http://schemas.microsoft.com/office/powerpoint/2010/main" val="2132295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1149237-6DF0-47D7-9F7A-5FE4DE9013D0}" type="slidenum">
              <a:rPr lang="en-US" smtClean="0"/>
              <a:t>17</a:t>
            </a:fld>
            <a:endParaRPr lang="en-US" dirty="0"/>
          </a:p>
        </p:txBody>
      </p:sp>
    </p:spTree>
    <p:extLst>
      <p:ext uri="{BB962C8B-B14F-4D97-AF65-F5344CB8AC3E}">
        <p14:creationId xmlns:p14="http://schemas.microsoft.com/office/powerpoint/2010/main" val="273443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1149237-6DF0-47D7-9F7A-5FE4DE9013D0}" type="slidenum">
              <a:rPr lang="en-US" smtClean="0"/>
              <a:t>18</a:t>
            </a:fld>
            <a:endParaRPr lang="en-US" dirty="0"/>
          </a:p>
        </p:txBody>
      </p:sp>
    </p:spTree>
    <p:extLst>
      <p:ext uri="{BB962C8B-B14F-4D97-AF65-F5344CB8AC3E}">
        <p14:creationId xmlns:p14="http://schemas.microsoft.com/office/powerpoint/2010/main" val="2341534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cs typeface="ヒラギノ角ゴ Pro W3" charset="0"/>
              </a:rPr>
              <a:t>) Rotary strives to increase the value of your gift to the Endowment by preserving and investing your initial contribution and spending only a portion of the earnings. This strategy supports Rotary's causes today while generating funds that will further the work of future Rotarians committed to Doing Good in the World. </a:t>
            </a:r>
          </a:p>
          <a:p>
            <a:r>
              <a:rPr lang="en-US" altLang="en-US" dirty="0">
                <a:latin typeface="Arial" panose="020B0604020202020204" pitchFamily="34" charset="0"/>
                <a:ea typeface="ＭＳ Ｐゴシック" panose="020B0600070205080204" pitchFamily="34" charset="-128"/>
                <a:cs typeface="ヒラギノ角ゴ Pro W3" charset="0"/>
              </a:rPr>
              <a:t>As with the Annual Fund, there are a number of ways to designate a gift within the Endowment Fund.</a:t>
            </a:r>
          </a:p>
          <a:p>
            <a:endParaRPr lang="en-US" altLang="en-US" dirty="0">
              <a:latin typeface="Arial" panose="020B0604020202020204" pitchFamily="34" charset="0"/>
              <a:ea typeface="ＭＳ Ｐゴシック" panose="020B0600070205080204" pitchFamily="34" charset="-128"/>
              <a:cs typeface="ヒラギノ角ゴ Pro W3" charset="0"/>
            </a:endParaRPr>
          </a:p>
          <a:p>
            <a:r>
              <a:rPr lang="en-US" altLang="en-US" dirty="0">
                <a:latin typeface="Arial" panose="020B0604020202020204" pitchFamily="34" charset="0"/>
                <a:ea typeface="ＭＳ Ｐゴシック" panose="020B0600070205080204" pitchFamily="34" charset="-128"/>
                <a:cs typeface="ヒラギノ角ゴ Pro W3" charset="0"/>
              </a:rPr>
              <a:t>Earnings from gifts to EF-SHARE are split, with 50% going to World Fund and 50% going to District Designated Funds for the donor’s district.  The difference is that with Annual Fund, the DDF portion of the gift will be applied one time.  With Endowment Fund Share, the earnings from the gift are split each year.  This means that although that yearly DDF amount is smaller than it would be with an AF gift, the DDF will continue to be given to the district every year as long as The Rotary Foundation exists.  This like being a Paul Harris Society member forever. Donors may also choose to designate their Endowment Fund earnings to the World Fund, for Trustees to choose how to spend it.  There are also options for the Rotary Peace Centers and for the Areas of Focus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87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352F4BC-06FD-4026-B275-1645BA6F5CE5}" type="slidenum">
              <a:rPr lang="en-CA" smtClean="0"/>
              <a:t>2</a:t>
            </a:fld>
            <a:endParaRPr lang="en-CA"/>
          </a:p>
        </p:txBody>
      </p:sp>
    </p:spTree>
    <p:extLst>
      <p:ext uri="{BB962C8B-B14F-4D97-AF65-F5344CB8AC3E}">
        <p14:creationId xmlns:p14="http://schemas.microsoft.com/office/powerpoint/2010/main" val="1468490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can help with the process. Del Paterson is our major gifts officer</a:t>
            </a:r>
          </a:p>
        </p:txBody>
      </p:sp>
      <p:sp>
        <p:nvSpPr>
          <p:cNvPr id="4" name="Slide Number Placeholder 3"/>
          <p:cNvSpPr>
            <a:spLocks noGrp="1"/>
          </p:cNvSpPr>
          <p:nvPr>
            <p:ph type="sldNum" sz="quarter" idx="5"/>
          </p:nvPr>
        </p:nvSpPr>
        <p:spPr/>
        <p:txBody>
          <a:bodyPr/>
          <a:lstStyle/>
          <a:p>
            <a:fld id="{A352F4BC-06FD-4026-B275-1645BA6F5CE5}" type="slidenum">
              <a:rPr lang="en-CA" smtClean="0"/>
              <a:t>20</a:t>
            </a:fld>
            <a:endParaRPr lang="en-CA"/>
          </a:p>
        </p:txBody>
      </p:sp>
    </p:spTree>
    <p:extLst>
      <p:ext uri="{BB962C8B-B14F-4D97-AF65-F5344CB8AC3E}">
        <p14:creationId xmlns:p14="http://schemas.microsoft.com/office/powerpoint/2010/main" val="225042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14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34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352F4BC-06FD-4026-B275-1645BA6F5CE5}" type="slidenum">
              <a:rPr lang="en-CA" smtClean="0"/>
              <a:t>23</a:t>
            </a:fld>
            <a:endParaRPr lang="en-CA"/>
          </a:p>
        </p:txBody>
      </p:sp>
    </p:spTree>
    <p:extLst>
      <p:ext uri="{BB962C8B-B14F-4D97-AF65-F5344CB8AC3E}">
        <p14:creationId xmlns:p14="http://schemas.microsoft.com/office/powerpoint/2010/main" val="2011225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352F4BC-06FD-4026-B275-1645BA6F5CE5}" type="slidenum">
              <a:rPr lang="en-CA" smtClean="0"/>
              <a:t>24</a:t>
            </a:fld>
            <a:endParaRPr lang="en-CA"/>
          </a:p>
        </p:txBody>
      </p:sp>
    </p:spTree>
    <p:extLst>
      <p:ext uri="{BB962C8B-B14F-4D97-AF65-F5344CB8AC3E}">
        <p14:creationId xmlns:p14="http://schemas.microsoft.com/office/powerpoint/2010/main" val="2504090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352F4BC-06FD-4026-B275-1645BA6F5CE5}" type="slidenum">
              <a:rPr lang="en-CA" smtClean="0"/>
              <a:t>25</a:t>
            </a:fld>
            <a:endParaRPr lang="en-CA"/>
          </a:p>
        </p:txBody>
      </p:sp>
    </p:spTree>
    <p:extLst>
      <p:ext uri="{BB962C8B-B14F-4D97-AF65-F5344CB8AC3E}">
        <p14:creationId xmlns:p14="http://schemas.microsoft.com/office/powerpoint/2010/main" val="2941088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6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u="sng" dirty="0">
                <a:latin typeface="Arial" pitchFamily="34" charset="0"/>
                <a:ea typeface="ＭＳ Ｐゴシック" pitchFamily="34" charset="-128"/>
                <a:cs typeface="ヒラギノ角ゴ Pro W3" pitchFamily="-84" charset="-128"/>
              </a:rPr>
              <a:t>Have attendee read the Mission:</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Did you know Rotarians are the ENGINE The Rotary Foundation for Rotary’s humanitarian activities, from clubs’ and districts’ local service projects to global initiatives. Rotary also leads the </a:t>
            </a:r>
            <a:r>
              <a:rPr lang="en-US" altLang="en-US">
                <a:latin typeface="Arial" pitchFamily="34" charset="0"/>
                <a:ea typeface="ＭＳ Ｐゴシック" pitchFamily="34" charset="-128"/>
                <a:cs typeface="ヒラギノ角ゴ Pro W3" pitchFamily="-84" charset="-128"/>
              </a:rPr>
              <a:t>ongoing international effort </a:t>
            </a:r>
            <a:r>
              <a:rPr lang="en-US" altLang="en-US" dirty="0">
                <a:latin typeface="Arial" pitchFamily="34" charset="0"/>
                <a:ea typeface="ＭＳ Ｐゴシック" pitchFamily="34" charset="-128"/>
                <a:cs typeface="ヒラギノ角ゴ Pro W3" pitchFamily="-84" charset="-128"/>
              </a:rPr>
              <a:t>to eradicate polio worldwide. </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Our Foundation is able to achieve its mission through the generous contributions and active participation of Rotarians and friends of Rotary.</a:t>
            </a:r>
          </a:p>
          <a:p>
            <a:endParaRPr lang="en-US" altLang="en-US" dirty="0">
              <a:latin typeface="Arial" pitchFamily="34" charset="0"/>
              <a:ea typeface="ＭＳ Ｐゴシック" pitchFamily="34" charset="-128"/>
              <a:cs typeface="ヒラギノ角ゴ Pro W3" pitchFamily="-84" charset="-128"/>
            </a:endParaRPr>
          </a:p>
          <a:p>
            <a:endParaRPr lang="en-US" altLang="en-US" dirty="0">
              <a:latin typeface="Arial" pitchFamily="34" charset="0"/>
              <a:ea typeface="ＭＳ Ｐゴシック" pitchFamily="34" charset="-128"/>
              <a:cs typeface="ヒラギノ角ゴ Pro W3" pitchFamily="-84" charset="-128"/>
            </a:endParaRPr>
          </a:p>
          <a:p>
            <a:endParaRPr lang="en-US" dirty="0"/>
          </a:p>
          <a:p>
            <a:endParaRPr lang="en-US" dirty="0"/>
          </a:p>
        </p:txBody>
      </p:sp>
      <p:sp>
        <p:nvSpPr>
          <p:cNvPr id="4" name="Date Placeholder 3"/>
          <p:cNvSpPr>
            <a:spLocks noGrp="1"/>
          </p:cNvSpPr>
          <p:nvPr>
            <p:ph type="dt" idx="10"/>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2EB3FD11-F4A1-4B36-A0F0-C667122A5EF3}" type="datetime1">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589" rtl="0" eaLnBrk="1" fontAlgn="base" latinLnBrk="0" hangingPunct="1">
                <a:lnSpc>
                  <a:spcPct val="100000"/>
                </a:lnSpc>
                <a:spcBef>
                  <a:spcPct val="0"/>
                </a:spcBef>
                <a:spcAft>
                  <a:spcPct val="0"/>
                </a:spcAft>
                <a:buClrTx/>
                <a:buSzTx/>
                <a:buFontTx/>
                <a:buNone/>
                <a:tabLst/>
                <a:defRPr/>
              </a:pPr>
              <a:t>9/23/2025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Slide Number Placeholder 4"/>
          <p:cNvSpPr>
            <a:spLocks noGrp="1"/>
          </p:cNvSpPr>
          <p:nvPr>
            <p:ph type="sldNum" sz="quarter" idx="11"/>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650A5DD0-1CB4-4EBD-9286-DD7038B132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589"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0288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Foundation has very low administration costs</a:t>
            </a:r>
          </a:p>
          <a:p>
            <a:r>
              <a:rPr lang="en-CA" dirty="0"/>
              <a:t>All global projects must have a community needs assessment ensuring projects meet a real need</a:t>
            </a:r>
          </a:p>
          <a:p>
            <a:r>
              <a:rPr lang="en-CA" dirty="0"/>
              <a:t>Projects must be sustainable, we do not want a project that fails after implementation due to the lack of local support or training</a:t>
            </a:r>
          </a:p>
          <a:p>
            <a:r>
              <a:rPr lang="en-CA" dirty="0"/>
              <a:t>Rotarians must be involved</a:t>
            </a:r>
          </a:p>
          <a:p>
            <a:r>
              <a:rPr lang="en-CA" dirty="0"/>
              <a:t>The world fund matches 80% of the DDF contributed by districts</a:t>
            </a:r>
          </a:p>
          <a:p>
            <a:r>
              <a:rPr lang="en-CA" dirty="0"/>
              <a:t>There is rigorous tracking of project implementation and funds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68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160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100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AE3C2-E355-4028-978E-CA0CC55B659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03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352F4BC-06FD-4026-B275-1645BA6F5CE5}" type="slidenum">
              <a:rPr lang="en-CA" smtClean="0"/>
              <a:t>8</a:t>
            </a:fld>
            <a:endParaRPr lang="en-CA"/>
          </a:p>
        </p:txBody>
      </p:sp>
    </p:spTree>
    <p:extLst>
      <p:ext uri="{BB962C8B-B14F-4D97-AF65-F5344CB8AC3E}">
        <p14:creationId xmlns:p14="http://schemas.microsoft.com/office/powerpoint/2010/main" val="2040741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District Designated Funds are held by the foundation and are available to spend 50% on Global Grants and 50% on district grants.</a:t>
            </a:r>
          </a:p>
          <a:p>
            <a:endParaRPr lang="en-CA" dirty="0"/>
          </a:p>
          <a:p>
            <a:r>
              <a:rPr lang="en-CA" dirty="0"/>
              <a:t>When we have enough approved District Grants to use at least 80% of  the available funds, we create a spending plan showing all the district grant approved requests which we submit to the foundation. If approved we receive a block grant, the money is transferred to a district held grant account and we then disburse the funds. </a:t>
            </a:r>
          </a:p>
          <a:p>
            <a:endParaRPr lang="en-CA" dirty="0"/>
          </a:p>
          <a:p>
            <a:r>
              <a:rPr lang="en-CA" dirty="0"/>
              <a:t>Global Grant DDF are held by the foundation and distributed to approved projects</a:t>
            </a:r>
          </a:p>
          <a:p>
            <a:endParaRPr lang="en-CA" dirty="0"/>
          </a:p>
          <a:p>
            <a:endParaRPr lang="en-CA" dirty="0">
              <a:highlight>
                <a:srgbClr val="FFFF00"/>
              </a:highlight>
            </a:endParaRPr>
          </a:p>
          <a:p>
            <a:r>
              <a:rPr lang="en-CA" dirty="0">
                <a:highlight>
                  <a:srgbClr val="FFFF00"/>
                </a:highlight>
              </a:rPr>
              <a:t>It is only through your contributions to the Annual Fund that we have money for grants.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AE3C2-E355-4028-978E-CA0CC55B659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83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BB5D5-969C-00C4-32D0-61B4ADD878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3C193CB-9646-C09C-FECE-5CBCBF0AB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94993CB-85DB-B172-A49E-E3997920E838}"/>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5" name="Footer Placeholder 4">
            <a:extLst>
              <a:ext uri="{FF2B5EF4-FFF2-40B4-BE49-F238E27FC236}">
                <a16:creationId xmlns:a16="http://schemas.microsoft.com/office/drawing/2014/main" id="{34AC4938-BCB8-63BD-87EC-912C51CDD96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895C18-25CD-7FD7-A001-130AE40FB059}"/>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1795996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2423-CB9D-32B2-29B9-044638FE7B3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0A0D1EE-9D2F-54D0-944F-9C643EF37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7660C98-F964-286A-66A7-E9F01E951B64}"/>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5" name="Footer Placeholder 4">
            <a:extLst>
              <a:ext uri="{FF2B5EF4-FFF2-40B4-BE49-F238E27FC236}">
                <a16:creationId xmlns:a16="http://schemas.microsoft.com/office/drawing/2014/main" id="{82FC8A6B-03DC-0AFD-44C4-5F2AE7D8E99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2689EB5-E9A7-E28E-BE82-BD64C6A0C1BE}"/>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421444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D88AF-4160-96CD-ECB4-75FB3A94AF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64B5D4D-BDAF-7469-C77B-11008DB8F7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64D50F-17FB-7BAF-58C0-0DBB29549C03}"/>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5" name="Footer Placeholder 4">
            <a:extLst>
              <a:ext uri="{FF2B5EF4-FFF2-40B4-BE49-F238E27FC236}">
                <a16:creationId xmlns:a16="http://schemas.microsoft.com/office/drawing/2014/main" id="{07890D3F-AAC3-150C-2830-03435F9BD0F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A9A8236-215A-6ED8-A6B7-1B418DC2225E}"/>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3041593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820648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9" name="Content Placeholder 2"/>
          <p:cNvSpPr>
            <a:spLocks noGrp="1"/>
          </p:cNvSpPr>
          <p:nvPr>
            <p:ph sz="half" idx="10"/>
          </p:nvPr>
        </p:nvSpPr>
        <p:spPr>
          <a:xfrm>
            <a:off x="609601" y="1600201"/>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0" name="Content Placeholder 2"/>
          <p:cNvSpPr>
            <a:spLocks noGrp="1"/>
          </p:cNvSpPr>
          <p:nvPr>
            <p:ph sz="half" idx="12"/>
          </p:nvPr>
        </p:nvSpPr>
        <p:spPr>
          <a:xfrm>
            <a:off x="3370179" y="1606712"/>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246824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609601" y="1606712"/>
            <a:ext cx="544541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2513978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F925CBC-5D63-4841-856B-2ED1B4A34DEC}" type="slidenum">
              <a:rPr lang="en-US" smtClean="0"/>
              <a:t>‹#›</a:t>
            </a:fld>
            <a:endParaRPr lang="en-US" dirty="0"/>
          </a:p>
        </p:txBody>
      </p:sp>
      <p:sp>
        <p:nvSpPr>
          <p:cNvPr id="7"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762210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609600" y="274638"/>
            <a:ext cx="98552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sz="1800" dirty="0"/>
              <a:t>CLICK TO EDIT MASTER TITLE STYLE</a:t>
            </a:r>
          </a:p>
        </p:txBody>
      </p:sp>
    </p:spTree>
    <p:extLst>
      <p:ext uri="{BB962C8B-B14F-4D97-AF65-F5344CB8AC3E}">
        <p14:creationId xmlns:p14="http://schemas.microsoft.com/office/powerpoint/2010/main" val="3690959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lvl1pPr>
              <a:defRPr sz="1800"/>
            </a:lvl1pPr>
          </a:lstStyle>
          <a:p>
            <a:r>
              <a:rPr lang="en-US" dirty="0"/>
              <a:t>CLICK TO EDIT MASTER TITLE STYLE</a:t>
            </a:r>
          </a:p>
        </p:txBody>
      </p:sp>
    </p:spTree>
    <p:extLst>
      <p:ext uri="{BB962C8B-B14F-4D97-AF65-F5344CB8AC3E}">
        <p14:creationId xmlns:p14="http://schemas.microsoft.com/office/powerpoint/2010/main" val="1250095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386917"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1535113"/>
            <a:ext cx="5389033"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244784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53262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BD20-CC5D-AE35-BC2E-86858549345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6B147F9-ADC0-B897-2C82-A4980E143B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2B19043-311C-F491-3FF7-307772E13854}"/>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5" name="Footer Placeholder 4">
            <a:extLst>
              <a:ext uri="{FF2B5EF4-FFF2-40B4-BE49-F238E27FC236}">
                <a16:creationId xmlns:a16="http://schemas.microsoft.com/office/drawing/2014/main" id="{B90CEBB8-C9F0-BE4C-0A98-4887F1137EC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38F84BC-23B3-D6DF-3B27-07AA9444E649}"/>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2175019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pPr defTabSz="685800">
              <a:defRPr/>
            </a:pPr>
            <a:fld id="{97A94E25-127B-4C48-AF96-44BA7B823777}" type="slidenum">
              <a:rPr lang="en-CA" sz="900" smtClean="0">
                <a:solidFill>
                  <a:prstClr val="black"/>
                </a:solidFill>
                <a:latin typeface="Calibri" panose="020F0502020204030204"/>
                <a:cs typeface="+mn-cs"/>
              </a:rPr>
              <a:pPr defTabSz="685800">
                <a:defRPr/>
              </a:pPr>
              <a:t>‹#›</a:t>
            </a:fld>
            <a:endParaRPr lang="en-CA" sz="900" dirty="0">
              <a:solidFill>
                <a:prstClr val="black"/>
              </a:solidFill>
              <a:latin typeface="Calibri" panose="020F0502020204030204"/>
              <a:cs typeface="+mn-cs"/>
            </a:endParaRPr>
          </a:p>
        </p:txBody>
      </p:sp>
    </p:spTree>
    <p:extLst>
      <p:ext uri="{BB962C8B-B14F-4D97-AF65-F5344CB8AC3E}">
        <p14:creationId xmlns:p14="http://schemas.microsoft.com/office/powerpoint/2010/main" val="3290914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0B8F8-5BAD-469D-BC69-89FA6E427C9F}" type="datetimeFigureOut">
              <a:rPr lang="en-CA" smtClean="0"/>
              <a:t>2025-09-23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1014853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622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553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28583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defRPr sz="1800">
                <a:solidFill>
                  <a:srgbClr val="000000"/>
                </a:solidFill>
              </a:defRPr>
            </a:pPr>
            <a:r>
              <a:rPr sz="3300">
                <a:solidFill>
                  <a:srgbClr val="958D85"/>
                </a:solidFill>
              </a:rPr>
              <a:t>Title Text</a:t>
            </a:r>
          </a:p>
        </p:txBody>
      </p:sp>
      <p:sp>
        <p:nvSpPr>
          <p:cNvPr id="61" name="Shape 61"/>
          <p:cNvSpPr>
            <a:spLocks noGrp="1"/>
          </p:cNvSpPr>
          <p:nvPr>
            <p:ph type="body" idx="1"/>
          </p:nvPr>
        </p:nvSpPr>
        <p:spPr>
          <a:prstGeom prst="rect">
            <a:avLst/>
          </a:prstGeom>
        </p:spPr>
        <p:txBody>
          <a:bodyPr/>
          <a:lstStyle/>
          <a:p>
            <a:pPr lvl="0">
              <a:defRPr sz="1800">
                <a:solidFill>
                  <a:srgbClr val="000000"/>
                </a:solidFill>
              </a:defRPr>
            </a:pPr>
            <a:r>
              <a:rPr sz="2400">
                <a:solidFill>
                  <a:srgbClr val="958D85"/>
                </a:solidFill>
              </a:rPr>
              <a:t>Body Level One</a:t>
            </a:r>
          </a:p>
          <a:p>
            <a:pPr lvl="1">
              <a:defRPr sz="1800">
                <a:solidFill>
                  <a:srgbClr val="000000"/>
                </a:solidFill>
              </a:defRPr>
            </a:pPr>
            <a:r>
              <a:rPr sz="2400">
                <a:solidFill>
                  <a:srgbClr val="958D85"/>
                </a:solidFill>
              </a:rPr>
              <a:t>Body Level Two</a:t>
            </a:r>
          </a:p>
          <a:p>
            <a:pPr lvl="2">
              <a:defRPr sz="1800">
                <a:solidFill>
                  <a:srgbClr val="000000"/>
                </a:solidFill>
              </a:defRPr>
            </a:pPr>
            <a:r>
              <a:rPr sz="2400">
                <a:solidFill>
                  <a:srgbClr val="958D85"/>
                </a:solidFill>
              </a:rPr>
              <a:t>Body Level Three</a:t>
            </a:r>
          </a:p>
          <a:p>
            <a:pPr lvl="3">
              <a:defRPr sz="1800">
                <a:solidFill>
                  <a:srgbClr val="000000"/>
                </a:solidFill>
              </a:defRPr>
            </a:pPr>
            <a:r>
              <a:rPr sz="2400">
                <a:solidFill>
                  <a:srgbClr val="958D85"/>
                </a:solidFill>
              </a:rPr>
              <a:t>Body Level Four</a:t>
            </a:r>
          </a:p>
          <a:p>
            <a:pPr lvl="4">
              <a:defRPr sz="1800">
                <a:solidFill>
                  <a:srgbClr val="000000"/>
                </a:solidFill>
              </a:defRPr>
            </a:pPr>
            <a:r>
              <a:rPr sz="2400">
                <a:solidFill>
                  <a:srgbClr val="958D85"/>
                </a:solidFill>
              </a:rPr>
              <a:t>Body Level Five</a:t>
            </a:r>
          </a:p>
        </p:txBody>
      </p:sp>
      <p:sp>
        <p:nvSpPr>
          <p:cNvPr id="62" name="Shape 6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203542203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1033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66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49061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079500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CB89-8ED0-F9C1-0337-EA96BAABC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E13BB38-FA59-CE70-CB95-2211CA32BF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DC2193-966F-DBA0-B58A-7652D90F3B3F}"/>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5" name="Footer Placeholder 4">
            <a:extLst>
              <a:ext uri="{FF2B5EF4-FFF2-40B4-BE49-F238E27FC236}">
                <a16:creationId xmlns:a16="http://schemas.microsoft.com/office/drawing/2014/main" id="{F0B01BB9-F7E8-745B-6B4E-D34705C4F59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C489574-24F9-3C36-61E3-12BC7D0CD3C5}"/>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2087685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4377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175996436"/>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238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8039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174068"/>
            <a:ext cx="10532535" cy="465667"/>
          </a:xfrm>
          <a:prstGeom prst="rect">
            <a:avLst/>
          </a:prstGeo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3" y="115572"/>
            <a:ext cx="2304435" cy="365125"/>
          </a:xfrm>
          <a:prstGeom prst="rect">
            <a:avLst/>
          </a:prstGeom>
        </p:spPr>
        <p:txBody>
          <a:bodyPr vert="horz" lIns="91440" tIns="45720" rIns="91440" bIns="45720" rtlCol="0" anchor="ctr"/>
          <a:lstStyle>
            <a:lvl1pPr>
              <a:defRPr lang="en-US" sz="750"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3933091150"/>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330702"/>
            <a:ext cx="10532535" cy="465667"/>
          </a:xfrm>
          <a:prstGeom prst="rect">
            <a:avLst/>
          </a:prstGeo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2277084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14968073"/>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4" y="3429000"/>
            <a:ext cx="10532535" cy="1135062"/>
          </a:xfrm>
          <a:prstGeom prst="rect">
            <a:avLst/>
          </a:prstGeom>
        </p:spPr>
        <p:txBody>
          <a:bodyPr>
            <a:norm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16845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8"/>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a:prstGeom prst="rect">
            <a:avLst/>
          </a:prstGeo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51177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a:prstGeom prst="rect">
            <a:avLst/>
          </a:prstGeo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a:prstGeom prst="rect">
            <a:avLst/>
          </a:prstGeo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lvl="0" indent="-171450">
              <a:lnSpc>
                <a:spcPct val="90000"/>
              </a:lnSpc>
              <a:spcBef>
                <a:spcPts val="750"/>
              </a:spcBef>
              <a:buFont typeface="Arial" panose="020B0604020202020204" pitchFamily="34" charset="0"/>
              <a:buChar char="•"/>
            </a:pPr>
            <a:r>
              <a:rPr lang="en-US" sz="1800"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50670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EE1B-87E6-A099-417D-3C8FC2D88AE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6D2469D-0260-30BA-C5C2-CDDEC2B758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A28CD54-C1E1-2830-9FC6-752BCE4740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0E05031-7473-8D11-8A2E-5D6FC29AD653}"/>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6" name="Footer Placeholder 5">
            <a:extLst>
              <a:ext uri="{FF2B5EF4-FFF2-40B4-BE49-F238E27FC236}">
                <a16:creationId xmlns:a16="http://schemas.microsoft.com/office/drawing/2014/main" id="{8B984029-3359-B0A2-4197-EE8EA78187C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F9F5DCD-4E17-4F04-2F9E-9542BB0350D0}"/>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2367478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80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800">
              <a:solidFill>
                <a:schemeClr val="tx1"/>
              </a:solidFill>
            </a:endParaRPr>
          </a:p>
        </p:txBody>
      </p:sp>
    </p:spTree>
    <p:extLst>
      <p:ext uri="{BB962C8B-B14F-4D97-AF65-F5344CB8AC3E}">
        <p14:creationId xmlns:p14="http://schemas.microsoft.com/office/powerpoint/2010/main" val="4215106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80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a:prstGeom prst="rect">
            <a:avLst/>
          </a:prstGeo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800">
              <a:solidFill>
                <a:schemeClr val="tx1"/>
              </a:solidFill>
            </a:endParaRPr>
          </a:p>
        </p:txBody>
      </p:sp>
    </p:spTree>
    <p:extLst>
      <p:ext uri="{BB962C8B-B14F-4D97-AF65-F5344CB8AC3E}">
        <p14:creationId xmlns:p14="http://schemas.microsoft.com/office/powerpoint/2010/main" val="655690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a:prstGeom prst="rect">
            <a:avLst/>
          </a:prstGeo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2"/>
            <a:ext cx="2373883"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93729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a:prstGeom prst="rect">
            <a:avLst/>
          </a:prstGeo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a:prstGeom prst="rect">
            <a:avLst/>
          </a:prstGeo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2"/>
            <a:ext cx="2431756"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81029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a:prstGeom prst="rect">
            <a:avLst/>
          </a:prstGeo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2"/>
            <a:ext cx="2952616"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4100351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7" y="115572"/>
            <a:ext cx="2420181"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13325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a:prstGeom prst="rect">
            <a:avLst/>
          </a:prstGeo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4" y="115572"/>
            <a:ext cx="22581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124743952"/>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a:prstGeom prst="rect">
            <a:avLst/>
          </a:prstGeo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9" y="115572"/>
            <a:ext cx="2292859"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40209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4" y="115572"/>
            <a:ext cx="245490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7453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3" y="115572"/>
            <a:ext cx="262852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60058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461B-7A73-649F-DFE1-0064998B80C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3C4AA25-98F0-CC24-D190-A777B52DD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A4BEA8-815C-BAA2-B54C-FAB13B230A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5AD9382-578C-0E60-4E32-F7508C1FD4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86ED36-2DDF-09D0-3332-3DD2739B96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447F613-80D1-23C0-42F6-3B04DCF0CB94}"/>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8" name="Footer Placeholder 7">
            <a:extLst>
              <a:ext uri="{FF2B5EF4-FFF2-40B4-BE49-F238E27FC236}">
                <a16:creationId xmlns:a16="http://schemas.microsoft.com/office/drawing/2014/main" id="{899C1259-D35F-3493-5F84-60017203F7B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FF345BF-B76B-482A-1730-EE9034A62BB7}"/>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52098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2"/>
            <a:ext cx="2362308" cy="365125"/>
          </a:xfrm>
          <a:prstGeom prst="rect">
            <a:avLst/>
          </a:prstGeom>
        </p:spPr>
        <p:txBody>
          <a:bodyPr vert="horz" lIns="91440" tIns="45720" rIns="91440" bIns="45720" rtlCol="0" anchor="ctr"/>
          <a:lstStyle>
            <a:lvl1pPr>
              <a:defRPr lang="en-US" smtClean="0">
                <a:solidFill>
                  <a:schemeClr val="tx1"/>
                </a:solidFill>
              </a:defRPr>
            </a:lvl1pPr>
          </a:lstStyle>
          <a:p>
            <a:r>
              <a:rPr lang="en-US" dirty="0"/>
              <a:t> </a:t>
            </a:r>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64711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2"/>
            <a:ext cx="12192000" cy="939799"/>
          </a:xfrm>
          <a:prstGeom prst="rect">
            <a:avLst/>
          </a:prstGeo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a:prstGeom prst="rect">
            <a:avLst/>
          </a:prstGeo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3" y="115572"/>
            <a:ext cx="228128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13862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a:prstGeom prst="rect">
            <a:avLst/>
          </a:prstGeo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prstGeom prst="rect">
            <a:avLst/>
          </a:prstGeo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2"/>
            <a:ext cx="2466480"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81688182"/>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prstGeom prst="rect">
            <a:avLst/>
          </a:prstGeo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prstGeom prst="rect">
            <a:avLst/>
          </a:prstGeo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8" y="115572"/>
            <a:ext cx="2616951"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41915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a:prstGeom prst="rect">
            <a:avLst/>
          </a:prstGeo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2"/>
            <a:ext cx="2582227"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78060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defRPr sz="1800">
                <a:solidFill>
                  <a:srgbClr val="000000"/>
                </a:solidFill>
              </a:defRPr>
            </a:pPr>
            <a:r>
              <a:rPr sz="3300">
                <a:solidFill>
                  <a:srgbClr val="958D85"/>
                </a:solidFill>
              </a:rPr>
              <a:t>Title Text</a:t>
            </a:r>
          </a:p>
        </p:txBody>
      </p:sp>
      <p:sp>
        <p:nvSpPr>
          <p:cNvPr id="61" name="Shape 61"/>
          <p:cNvSpPr>
            <a:spLocks noGrp="1"/>
          </p:cNvSpPr>
          <p:nvPr>
            <p:ph type="body" idx="1"/>
          </p:nvPr>
        </p:nvSpPr>
        <p:spPr>
          <a:prstGeom prst="rect">
            <a:avLst/>
          </a:prstGeom>
        </p:spPr>
        <p:txBody>
          <a:bodyPr/>
          <a:lstStyle/>
          <a:p>
            <a:pPr lvl="0">
              <a:defRPr sz="1800">
                <a:solidFill>
                  <a:srgbClr val="000000"/>
                </a:solidFill>
              </a:defRPr>
            </a:pPr>
            <a:r>
              <a:rPr sz="2400">
                <a:solidFill>
                  <a:srgbClr val="958D85"/>
                </a:solidFill>
              </a:rPr>
              <a:t>Body Level One</a:t>
            </a:r>
          </a:p>
          <a:p>
            <a:pPr lvl="1">
              <a:defRPr sz="1800">
                <a:solidFill>
                  <a:srgbClr val="000000"/>
                </a:solidFill>
              </a:defRPr>
            </a:pPr>
            <a:r>
              <a:rPr sz="2400">
                <a:solidFill>
                  <a:srgbClr val="958D85"/>
                </a:solidFill>
              </a:rPr>
              <a:t>Body Level Two</a:t>
            </a:r>
          </a:p>
          <a:p>
            <a:pPr lvl="2">
              <a:defRPr sz="1800">
                <a:solidFill>
                  <a:srgbClr val="000000"/>
                </a:solidFill>
              </a:defRPr>
            </a:pPr>
            <a:r>
              <a:rPr sz="2400">
                <a:solidFill>
                  <a:srgbClr val="958D85"/>
                </a:solidFill>
              </a:rPr>
              <a:t>Body Level Three</a:t>
            </a:r>
          </a:p>
          <a:p>
            <a:pPr lvl="3">
              <a:defRPr sz="1800">
                <a:solidFill>
                  <a:srgbClr val="000000"/>
                </a:solidFill>
              </a:defRPr>
            </a:pPr>
            <a:r>
              <a:rPr sz="2400">
                <a:solidFill>
                  <a:srgbClr val="958D85"/>
                </a:solidFill>
              </a:rPr>
              <a:t>Body Level Four</a:t>
            </a:r>
          </a:p>
          <a:p>
            <a:pPr lvl="4">
              <a:defRPr sz="1800">
                <a:solidFill>
                  <a:srgbClr val="000000"/>
                </a:solidFill>
              </a:defRPr>
            </a:pPr>
            <a:r>
              <a:rPr sz="2400">
                <a:solidFill>
                  <a:srgbClr val="958D85"/>
                </a:solidFill>
              </a:rPr>
              <a:t>Body Level Five</a:t>
            </a:r>
          </a:p>
        </p:txBody>
      </p:sp>
      <p:sp>
        <p:nvSpPr>
          <p:cNvPr id="62" name="Shape 6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105154656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880B8F8-5BAD-469D-BC69-89FA6E427C9F}" type="datetimeFigureOut">
              <a:rPr lang="en-CA" smtClean="0"/>
              <a:t>2025-09-23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4130621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880B8F8-5BAD-469D-BC69-89FA6E427C9F}" type="datetimeFigureOut">
              <a:rPr lang="en-CA" smtClean="0"/>
              <a:t>2025-09-23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2867572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80B8F8-5BAD-469D-BC69-89FA6E427C9F}" type="datetimeFigureOut">
              <a:rPr lang="en-CA" smtClean="0"/>
              <a:t>2025-09-23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2398861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880B8F8-5BAD-469D-BC69-89FA6E427C9F}" type="datetimeFigureOut">
              <a:rPr lang="en-CA" smtClean="0"/>
              <a:t>2025-09-23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687244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C982-FA69-4B43-34B0-3E90DB95717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25D8A87-C151-001E-236C-40ABBCEC984A}"/>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4" name="Footer Placeholder 3">
            <a:extLst>
              <a:ext uri="{FF2B5EF4-FFF2-40B4-BE49-F238E27FC236}">
                <a16:creationId xmlns:a16="http://schemas.microsoft.com/office/drawing/2014/main" id="{26A84F5F-FF36-B733-180D-43115BDE95D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87A06CC-7A91-0FC8-DE01-3F0A4135281B}"/>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2670427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880B8F8-5BAD-469D-BC69-89FA6E427C9F}" type="datetimeFigureOut">
              <a:rPr lang="en-CA" smtClean="0"/>
              <a:t>2025-09-23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1247777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880B8F8-5BAD-469D-BC69-89FA6E427C9F}" type="datetimeFigureOut">
              <a:rPr lang="en-CA" smtClean="0"/>
              <a:t>2025-09-23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823713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0B8F8-5BAD-469D-BC69-89FA6E427C9F}" type="datetimeFigureOut">
              <a:rPr lang="en-CA" smtClean="0"/>
              <a:t>2025-09-23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15640398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0B8F8-5BAD-469D-BC69-89FA6E427C9F}" type="datetimeFigureOut">
              <a:rPr lang="en-CA" smtClean="0"/>
              <a:t>2025-09-23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631775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0B8F8-5BAD-469D-BC69-89FA6E427C9F}" type="datetimeFigureOut">
              <a:rPr lang="en-CA" smtClean="0"/>
              <a:t>2025-09-23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30054097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880B8F8-5BAD-469D-BC69-89FA6E427C9F}" type="datetimeFigureOut">
              <a:rPr lang="en-CA" smtClean="0"/>
              <a:t>2025-09-23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17321893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880B8F8-5BAD-469D-BC69-89FA6E427C9F}" type="datetimeFigureOut">
              <a:rPr lang="en-CA" smtClean="0"/>
              <a:t>2025-09-23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298279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90560-3583-B019-CB4A-FB0C314FB992}"/>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3" name="Footer Placeholder 2">
            <a:extLst>
              <a:ext uri="{FF2B5EF4-FFF2-40B4-BE49-F238E27FC236}">
                <a16:creationId xmlns:a16="http://schemas.microsoft.com/office/drawing/2014/main" id="{414BDF5D-8C41-7E8B-833D-691F14AF171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409E19F-6718-8959-2646-4D6630BA6C24}"/>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78589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28AB-3D22-9CD4-7AEE-E95BD929AA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E71AD70-1C0F-2096-B58A-8635168EE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777067C-46F7-5FBF-D2D8-62F9E9CF0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7363E-EEB4-20F7-3A41-2A423DA45EDF}"/>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6" name="Footer Placeholder 5">
            <a:extLst>
              <a:ext uri="{FF2B5EF4-FFF2-40B4-BE49-F238E27FC236}">
                <a16:creationId xmlns:a16="http://schemas.microsoft.com/office/drawing/2014/main" id="{EA0572A3-A6C6-0098-D32F-A3E164F6032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1F6BF6-4358-855B-8E68-51E234BB222E}"/>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427393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1D2C-63A5-2DFA-1617-30B86B62A2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4399AC9-AACE-3378-9892-4296AC2E4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9491B95-57EB-29EB-D8A2-6EEF1E904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C826D-85D4-106A-7A2B-E06165557E87}"/>
              </a:ext>
            </a:extLst>
          </p:cNvPr>
          <p:cNvSpPr>
            <a:spLocks noGrp="1"/>
          </p:cNvSpPr>
          <p:nvPr>
            <p:ph type="dt" sz="half" idx="10"/>
          </p:nvPr>
        </p:nvSpPr>
        <p:spPr/>
        <p:txBody>
          <a:bodyPr/>
          <a:lstStyle/>
          <a:p>
            <a:fld id="{0C6A34FB-D876-4F9C-8007-1B5735FB5528}" type="datetimeFigureOut">
              <a:rPr lang="en-CA" smtClean="0"/>
              <a:t>2025-09-23</a:t>
            </a:fld>
            <a:endParaRPr lang="en-CA"/>
          </a:p>
        </p:txBody>
      </p:sp>
      <p:sp>
        <p:nvSpPr>
          <p:cNvPr id="6" name="Footer Placeholder 5">
            <a:extLst>
              <a:ext uri="{FF2B5EF4-FFF2-40B4-BE49-F238E27FC236}">
                <a16:creationId xmlns:a16="http://schemas.microsoft.com/office/drawing/2014/main" id="{D52BF781-A572-DDDD-A19B-7F40D6F415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FA92DB2-D605-2896-32EF-3466300FC164}"/>
              </a:ext>
            </a:extLst>
          </p:cNvPr>
          <p:cNvSpPr>
            <a:spLocks noGrp="1"/>
          </p:cNvSpPr>
          <p:nvPr>
            <p:ph type="sldNum" sz="quarter" idx="12"/>
          </p:nvPr>
        </p:nvSpPr>
        <p:spPr/>
        <p:txBody>
          <a:bodyPr/>
          <a:lstStyle/>
          <a:p>
            <a:fld id="{35CAC214-C01C-4633-9512-5E72CD4F61DC}" type="slidenum">
              <a:rPr lang="en-CA" smtClean="0"/>
              <a:t>‹#›</a:t>
            </a:fld>
            <a:endParaRPr lang="en-CA"/>
          </a:p>
        </p:txBody>
      </p:sp>
    </p:spTree>
    <p:extLst>
      <p:ext uri="{BB962C8B-B14F-4D97-AF65-F5344CB8AC3E}">
        <p14:creationId xmlns:p14="http://schemas.microsoft.com/office/powerpoint/2010/main" val="39423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heme" Target="../theme/theme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2D96C0-AFBA-06A1-8396-11C0BF8CD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F25EAF2-8CBD-AAA9-844B-D6D5E006AB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EFD3C5-8971-4898-1524-683028822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A34FB-D876-4F9C-8007-1B5735FB5528}" type="datetimeFigureOut">
              <a:rPr lang="en-CA" smtClean="0"/>
              <a:t>2025-09-23</a:t>
            </a:fld>
            <a:endParaRPr lang="en-CA"/>
          </a:p>
        </p:txBody>
      </p:sp>
      <p:sp>
        <p:nvSpPr>
          <p:cNvPr id="5" name="Footer Placeholder 4">
            <a:extLst>
              <a:ext uri="{FF2B5EF4-FFF2-40B4-BE49-F238E27FC236}">
                <a16:creationId xmlns:a16="http://schemas.microsoft.com/office/drawing/2014/main" id="{41C3FA5F-F07E-C346-59AE-AFF18A1D2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FD3FF0B-2F85-502C-B3DE-2CFBD6412C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AC214-C01C-4633-9512-5E72CD4F61DC}" type="slidenum">
              <a:rPr lang="en-CA" smtClean="0"/>
              <a:t>‹#›</a:t>
            </a:fld>
            <a:endParaRPr lang="en-CA"/>
          </a:p>
        </p:txBody>
      </p:sp>
    </p:spTree>
    <p:extLst>
      <p:ext uri="{BB962C8B-B14F-4D97-AF65-F5344CB8AC3E}">
        <p14:creationId xmlns:p14="http://schemas.microsoft.com/office/powerpoint/2010/main" val="3195082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12192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800" dirty="0">
              <a:solidFill>
                <a:srgbClr val="E7E7E8"/>
              </a:solidFill>
            </a:endParaRPr>
          </a:p>
        </p:txBody>
      </p:sp>
      <p:sp>
        <p:nvSpPr>
          <p:cNvPr id="7" name="Text Placeholder 2"/>
          <p:cNvSpPr>
            <a:spLocks noGrp="1"/>
          </p:cNvSpPr>
          <p:nvPr>
            <p:ph type="body" idx="1"/>
          </p:nvPr>
        </p:nvSpPr>
        <p:spPr>
          <a:xfrm>
            <a:off x="609600" y="1600201"/>
            <a:ext cx="109728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Narrow"/>
                <a:cs typeface="Arial Narrow"/>
              </a:defRPr>
            </a:lvl1pPr>
          </a:lstStyle>
          <a:p>
            <a:fld id="{CAB2FCF9-CE33-3847-9706-1046D2EB27A1}" type="slidenum">
              <a:rPr lang="en-US" smtClean="0"/>
              <a:pPr/>
              <a:t>‹#›</a:t>
            </a:fld>
            <a:endParaRPr lang="en-US" dirty="0"/>
          </a:p>
        </p:txBody>
      </p:sp>
      <p:pic>
        <p:nvPicPr>
          <p:cNvPr id="11" name="Picture 10" descr="TRF100_lockup_R.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09600" y="6172201"/>
            <a:ext cx="2604551" cy="457200"/>
          </a:xfrm>
          <a:prstGeom prst="rect">
            <a:avLst/>
          </a:prstGeom>
        </p:spPr>
      </p:pic>
    </p:spTree>
    <p:extLst>
      <p:ext uri="{BB962C8B-B14F-4D97-AF65-F5344CB8AC3E}">
        <p14:creationId xmlns:p14="http://schemas.microsoft.com/office/powerpoint/2010/main" val="321855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809"/>
            <a:ext cx="12192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59798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9" r:id="rId6"/>
    <p:sldLayoutId id="2147483680" r:id="rId7"/>
    <p:sldLayoutId id="2147483681" r:id="rId8"/>
    <p:sldLayoutId id="2147483682" r:id="rId9"/>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10433787" y="6516016"/>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a:solidFill>
                  <a:prstClr val="black"/>
                </a:solidFill>
                <a:latin typeface="Arial Narrow Bold"/>
                <a:cs typeface="Arial Narrow Bold"/>
              </a:rPr>
              <a:t>2017</a:t>
            </a:r>
          </a:p>
        </p:txBody>
      </p:sp>
      <p:sp>
        <p:nvSpPr>
          <p:cNvPr id="4" name="Rectangle 3"/>
          <p:cNvSpPr/>
          <p:nvPr userDrawn="1"/>
        </p:nvSpPr>
        <p:spPr>
          <a:xfrm>
            <a:off x="0" y="1809"/>
            <a:ext cx="12192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0556398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0B8F8-5BAD-469D-BC69-89FA6E427C9F}" type="datetimeFigureOut">
              <a:rPr lang="en-CA" smtClean="0"/>
              <a:t>2025-09-23</a:t>
            </a:fld>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9383A-E854-4EA6-8484-73600AD9A154}" type="slidenum">
              <a:rPr lang="en-CA" smtClean="0"/>
              <a:t>‹#›</a:t>
            </a:fld>
            <a:endParaRPr lang="en-CA"/>
          </a:p>
        </p:txBody>
      </p:sp>
    </p:spTree>
    <p:extLst>
      <p:ext uri="{BB962C8B-B14F-4D97-AF65-F5344CB8AC3E}">
        <p14:creationId xmlns:p14="http://schemas.microsoft.com/office/powerpoint/2010/main" val="40869022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www.rotary.org/en/rotary-endowment"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foundation&#10;&#10;Description automatically generated">
            <a:extLst>
              <a:ext uri="{FF2B5EF4-FFF2-40B4-BE49-F238E27FC236}">
                <a16:creationId xmlns:a16="http://schemas.microsoft.com/office/drawing/2014/main" id="{6988D937-B23B-8CBA-99A6-14A0CCCE8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40" y="0"/>
            <a:ext cx="11408720" cy="6858000"/>
          </a:xfrm>
          <a:prstGeom prst="rect">
            <a:avLst/>
          </a:prstGeom>
        </p:spPr>
      </p:pic>
    </p:spTree>
    <p:extLst>
      <p:ext uri="{BB962C8B-B14F-4D97-AF65-F5344CB8AC3E}">
        <p14:creationId xmlns:p14="http://schemas.microsoft.com/office/powerpoint/2010/main" val="179291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 night sky&#10;&#10;Description automatically generated">
            <a:extLst>
              <a:ext uri="{FF2B5EF4-FFF2-40B4-BE49-F238E27FC236}">
                <a16:creationId xmlns:a16="http://schemas.microsoft.com/office/drawing/2014/main" id="{F7C91A16-1CE9-2713-AC34-C03664841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1879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DEDF-6402-463F-990B-018A093E45A2}"/>
              </a:ext>
            </a:extLst>
          </p:cNvPr>
          <p:cNvSpPr txBox="1">
            <a:spLocks/>
          </p:cNvSpPr>
          <p:nvPr/>
        </p:nvSpPr>
        <p:spPr>
          <a:xfrm>
            <a:off x="443108" y="426129"/>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Bold"/>
                <a:ea typeface="+mj-ea"/>
              </a:rPr>
              <a:t>AREAS OF FOCUS</a:t>
            </a:r>
          </a:p>
        </p:txBody>
      </p:sp>
      <p:pic>
        <p:nvPicPr>
          <p:cNvPr id="4" name="Picture 3">
            <a:extLst>
              <a:ext uri="{FF2B5EF4-FFF2-40B4-BE49-F238E27FC236}">
                <a16:creationId xmlns:a16="http://schemas.microsoft.com/office/drawing/2014/main" id="{1CEDD323-9429-4168-90EE-C95B3E9E7A36}"/>
              </a:ext>
            </a:extLst>
          </p:cNvPr>
          <p:cNvPicPr>
            <a:picLocks noChangeAspect="1"/>
          </p:cNvPicPr>
          <p:nvPr/>
        </p:nvPicPr>
        <p:blipFill>
          <a:blip r:embed="rId3"/>
          <a:stretch>
            <a:fillRect/>
          </a:stretch>
        </p:blipFill>
        <p:spPr>
          <a:xfrm>
            <a:off x="119591" y="1361017"/>
            <a:ext cx="2894542" cy="2562381"/>
          </a:xfrm>
          <a:prstGeom prst="rect">
            <a:avLst/>
          </a:prstGeom>
        </p:spPr>
      </p:pic>
      <p:pic>
        <p:nvPicPr>
          <p:cNvPr id="5" name="Picture 4">
            <a:extLst>
              <a:ext uri="{FF2B5EF4-FFF2-40B4-BE49-F238E27FC236}">
                <a16:creationId xmlns:a16="http://schemas.microsoft.com/office/drawing/2014/main" id="{C8649812-21A7-4365-91BF-08D37A67CE98}"/>
              </a:ext>
            </a:extLst>
          </p:cNvPr>
          <p:cNvPicPr>
            <a:picLocks noChangeAspect="1"/>
          </p:cNvPicPr>
          <p:nvPr/>
        </p:nvPicPr>
        <p:blipFill>
          <a:blip r:embed="rId4"/>
          <a:stretch>
            <a:fillRect/>
          </a:stretch>
        </p:blipFill>
        <p:spPr>
          <a:xfrm>
            <a:off x="3201458" y="1361017"/>
            <a:ext cx="2894542" cy="2562381"/>
          </a:xfrm>
          <a:prstGeom prst="rect">
            <a:avLst/>
          </a:prstGeom>
        </p:spPr>
      </p:pic>
      <p:pic>
        <p:nvPicPr>
          <p:cNvPr id="6" name="Picture 5">
            <a:extLst>
              <a:ext uri="{FF2B5EF4-FFF2-40B4-BE49-F238E27FC236}">
                <a16:creationId xmlns:a16="http://schemas.microsoft.com/office/drawing/2014/main" id="{62107F10-215F-42D7-8E2F-FC3DE96ED4AB}"/>
              </a:ext>
            </a:extLst>
          </p:cNvPr>
          <p:cNvPicPr>
            <a:picLocks noChangeAspect="1"/>
          </p:cNvPicPr>
          <p:nvPr/>
        </p:nvPicPr>
        <p:blipFill>
          <a:blip r:embed="rId5"/>
          <a:stretch>
            <a:fillRect/>
          </a:stretch>
        </p:blipFill>
        <p:spPr>
          <a:xfrm>
            <a:off x="6188604" y="1361018"/>
            <a:ext cx="2709333" cy="2583490"/>
          </a:xfrm>
          <a:prstGeom prst="rect">
            <a:avLst/>
          </a:prstGeom>
        </p:spPr>
      </p:pic>
      <p:pic>
        <p:nvPicPr>
          <p:cNvPr id="7" name="Picture 6">
            <a:extLst>
              <a:ext uri="{FF2B5EF4-FFF2-40B4-BE49-F238E27FC236}">
                <a16:creationId xmlns:a16="http://schemas.microsoft.com/office/drawing/2014/main" id="{895DD6A6-A526-47C4-8BEF-B83F50C5D4F8}"/>
              </a:ext>
            </a:extLst>
          </p:cNvPr>
          <p:cNvPicPr>
            <a:picLocks noChangeAspect="1"/>
          </p:cNvPicPr>
          <p:nvPr/>
        </p:nvPicPr>
        <p:blipFill>
          <a:blip r:embed="rId6"/>
          <a:stretch>
            <a:fillRect/>
          </a:stretch>
        </p:blipFill>
        <p:spPr>
          <a:xfrm>
            <a:off x="8990542" y="1366309"/>
            <a:ext cx="2894542" cy="2578199"/>
          </a:xfrm>
          <a:prstGeom prst="rect">
            <a:avLst/>
          </a:prstGeom>
        </p:spPr>
      </p:pic>
      <p:pic>
        <p:nvPicPr>
          <p:cNvPr id="8" name="Picture 7">
            <a:extLst>
              <a:ext uri="{FF2B5EF4-FFF2-40B4-BE49-F238E27FC236}">
                <a16:creationId xmlns:a16="http://schemas.microsoft.com/office/drawing/2014/main" id="{70A533B6-8F5F-4BC1-AF01-0DE831AA60E3}"/>
              </a:ext>
            </a:extLst>
          </p:cNvPr>
          <p:cNvPicPr>
            <a:picLocks noChangeAspect="1"/>
          </p:cNvPicPr>
          <p:nvPr/>
        </p:nvPicPr>
        <p:blipFill>
          <a:blip r:embed="rId7"/>
          <a:stretch>
            <a:fillRect/>
          </a:stretch>
        </p:blipFill>
        <p:spPr>
          <a:xfrm>
            <a:off x="6003395" y="4076601"/>
            <a:ext cx="2894542" cy="2578199"/>
          </a:xfrm>
          <a:prstGeom prst="rect">
            <a:avLst/>
          </a:prstGeom>
        </p:spPr>
      </p:pic>
      <p:pic>
        <p:nvPicPr>
          <p:cNvPr id="9" name="Picture 8">
            <a:extLst>
              <a:ext uri="{FF2B5EF4-FFF2-40B4-BE49-F238E27FC236}">
                <a16:creationId xmlns:a16="http://schemas.microsoft.com/office/drawing/2014/main" id="{9B13E7CB-9A66-486C-B9CF-CD23EFEAA41C}"/>
              </a:ext>
            </a:extLst>
          </p:cNvPr>
          <p:cNvPicPr>
            <a:picLocks noChangeAspect="1"/>
          </p:cNvPicPr>
          <p:nvPr/>
        </p:nvPicPr>
        <p:blipFill>
          <a:blip r:embed="rId8"/>
          <a:stretch>
            <a:fillRect/>
          </a:stretch>
        </p:blipFill>
        <p:spPr>
          <a:xfrm>
            <a:off x="8990542" y="4076601"/>
            <a:ext cx="2894542" cy="2578199"/>
          </a:xfrm>
          <a:prstGeom prst="rect">
            <a:avLst/>
          </a:prstGeom>
        </p:spPr>
      </p:pic>
      <p:pic>
        <p:nvPicPr>
          <p:cNvPr id="13" name="Picture 12" descr="A picture containing company name&#10;&#10;Description automatically generated">
            <a:extLst>
              <a:ext uri="{FF2B5EF4-FFF2-40B4-BE49-F238E27FC236}">
                <a16:creationId xmlns:a16="http://schemas.microsoft.com/office/drawing/2014/main" id="{40A7E892-72CB-4928-B7FC-6BE7A7183B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2681" y="25391"/>
            <a:ext cx="7566211" cy="1203533"/>
          </a:xfrm>
          <a:prstGeom prst="rect">
            <a:avLst/>
          </a:prstGeom>
        </p:spPr>
      </p:pic>
      <p:pic>
        <p:nvPicPr>
          <p:cNvPr id="3" name="Picture 2">
            <a:extLst>
              <a:ext uri="{FF2B5EF4-FFF2-40B4-BE49-F238E27FC236}">
                <a16:creationId xmlns:a16="http://schemas.microsoft.com/office/drawing/2014/main" id="{042346C3-3F85-1F8E-B98E-4433F871D532}"/>
              </a:ext>
            </a:extLst>
          </p:cNvPr>
          <p:cNvPicPr>
            <a:picLocks noChangeAspect="1"/>
          </p:cNvPicPr>
          <p:nvPr/>
        </p:nvPicPr>
        <p:blipFill rotWithShape="1">
          <a:blip r:embed="rId10"/>
          <a:srcRect l="16887" r="21382" b="18379"/>
          <a:stretch/>
        </p:blipFill>
        <p:spPr>
          <a:xfrm>
            <a:off x="3318727" y="4094965"/>
            <a:ext cx="2660004" cy="2025257"/>
          </a:xfrm>
          <a:prstGeom prst="rect">
            <a:avLst/>
          </a:prstGeom>
        </p:spPr>
      </p:pic>
      <p:sp>
        <p:nvSpPr>
          <p:cNvPr id="11" name="TextBox 10">
            <a:extLst>
              <a:ext uri="{FF2B5EF4-FFF2-40B4-BE49-F238E27FC236}">
                <a16:creationId xmlns:a16="http://schemas.microsoft.com/office/drawing/2014/main" id="{C8D32AD0-01FE-4BCE-BF50-1B0AFAF8A05B}"/>
              </a:ext>
            </a:extLst>
          </p:cNvPr>
          <p:cNvSpPr txBox="1"/>
          <p:nvPr/>
        </p:nvSpPr>
        <p:spPr>
          <a:xfrm>
            <a:off x="3318727" y="6250675"/>
            <a:ext cx="24952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Calibri"/>
                <a:ea typeface="+mn-ea"/>
                <a:cs typeface="+mn-cs"/>
              </a:rPr>
              <a:t>Supporting the Environment</a:t>
            </a:r>
          </a:p>
        </p:txBody>
      </p:sp>
      <p:sp>
        <p:nvSpPr>
          <p:cNvPr id="12" name="TextBox 11">
            <a:extLst>
              <a:ext uri="{FF2B5EF4-FFF2-40B4-BE49-F238E27FC236}">
                <a16:creationId xmlns:a16="http://schemas.microsoft.com/office/drawing/2014/main" id="{08DCD9D6-2E5C-E4B3-13C7-C258B89FE948}"/>
              </a:ext>
            </a:extLst>
          </p:cNvPr>
          <p:cNvSpPr txBox="1"/>
          <p:nvPr/>
        </p:nvSpPr>
        <p:spPr>
          <a:xfrm>
            <a:off x="252549" y="4076601"/>
            <a:ext cx="2761584" cy="923330"/>
          </a:xfrm>
          <a:prstGeom prst="rect">
            <a:avLst/>
          </a:prstGeom>
          <a:noFill/>
        </p:spPr>
        <p:txBody>
          <a:bodyPr wrap="square" rtlCol="0">
            <a:spAutoFit/>
          </a:bodyPr>
          <a:lstStyle/>
          <a:p>
            <a:r>
              <a:rPr lang="en-CA" dirty="0"/>
              <a:t>Global Grants can support projects in any of Rotary’s seven areas of focus</a:t>
            </a:r>
          </a:p>
        </p:txBody>
      </p:sp>
    </p:spTree>
    <p:extLst>
      <p:ext uri="{BB962C8B-B14F-4D97-AF65-F5344CB8AC3E}">
        <p14:creationId xmlns:p14="http://schemas.microsoft.com/office/powerpoint/2010/main" val="124545515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face mask and holding a sign&#10;&#10;Description automatically generated">
            <a:extLst>
              <a:ext uri="{FF2B5EF4-FFF2-40B4-BE49-F238E27FC236}">
                <a16:creationId xmlns:a16="http://schemas.microsoft.com/office/drawing/2014/main" id="{68333598-0378-1B11-2B27-CBE20588C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6" y="113211"/>
            <a:ext cx="12197546" cy="6383383"/>
          </a:xfrm>
          <a:prstGeom prst="rect">
            <a:avLst/>
          </a:prstGeom>
        </p:spPr>
      </p:pic>
    </p:spTree>
    <p:extLst>
      <p:ext uri="{BB962C8B-B14F-4D97-AF65-F5344CB8AC3E}">
        <p14:creationId xmlns:p14="http://schemas.microsoft.com/office/powerpoint/2010/main" val="284504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1129-225D-4212-821C-58B8B9EE3AD7}"/>
              </a:ext>
            </a:extLst>
          </p:cNvPr>
          <p:cNvSpPr txBox="1">
            <a:spLocks/>
          </p:cNvSpPr>
          <p:nvPr/>
        </p:nvSpPr>
        <p:spPr>
          <a:xfrm>
            <a:off x="1713109" y="426129"/>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Bold"/>
                <a:ea typeface="+mj-ea"/>
                <a:sym typeface="Calibri"/>
              </a:rPr>
              <a:t>ROTARY FOUNDATION GRANTS</a:t>
            </a:r>
          </a:p>
        </p:txBody>
      </p:sp>
      <p:pic>
        <p:nvPicPr>
          <p:cNvPr id="3" name="Picture 2">
            <a:extLst>
              <a:ext uri="{FF2B5EF4-FFF2-40B4-BE49-F238E27FC236}">
                <a16:creationId xmlns:a16="http://schemas.microsoft.com/office/drawing/2014/main" id="{74BFAB09-E853-4428-8798-D9496277E2D7}"/>
              </a:ext>
            </a:extLst>
          </p:cNvPr>
          <p:cNvPicPr>
            <a:picLocks noChangeAspect="1"/>
          </p:cNvPicPr>
          <p:nvPr/>
        </p:nvPicPr>
        <p:blipFill>
          <a:blip r:embed="rId3"/>
          <a:stretch>
            <a:fillRect/>
          </a:stretch>
        </p:blipFill>
        <p:spPr>
          <a:xfrm>
            <a:off x="2063496" y="1411186"/>
            <a:ext cx="2734056" cy="3526652"/>
          </a:xfrm>
          <a:prstGeom prst="rect">
            <a:avLst/>
          </a:prstGeom>
        </p:spPr>
      </p:pic>
      <p:sp>
        <p:nvSpPr>
          <p:cNvPr id="5" name="TextBox 4">
            <a:extLst>
              <a:ext uri="{FF2B5EF4-FFF2-40B4-BE49-F238E27FC236}">
                <a16:creationId xmlns:a16="http://schemas.microsoft.com/office/drawing/2014/main" id="{8C167166-871E-4AB1-9665-8EE20C81C677}"/>
              </a:ext>
            </a:extLst>
          </p:cNvPr>
          <p:cNvSpPr txBox="1"/>
          <p:nvPr/>
        </p:nvSpPr>
        <p:spPr>
          <a:xfrm>
            <a:off x="2127504" y="5123650"/>
            <a:ext cx="803757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Calibri"/>
                <a:sym typeface="Calibri"/>
              </a:rPr>
              <a:t>These two guides, both available on the District 5040 website, member area, Grants, Documents. Reviewing these should be your first step in applying for a grant</a:t>
            </a:r>
          </a:p>
        </p:txBody>
      </p:sp>
      <p:pic>
        <p:nvPicPr>
          <p:cNvPr id="6" name="Picture 5">
            <a:extLst>
              <a:ext uri="{FF2B5EF4-FFF2-40B4-BE49-F238E27FC236}">
                <a16:creationId xmlns:a16="http://schemas.microsoft.com/office/drawing/2014/main" id="{ADFB1145-5EA5-4E8B-8CC7-79F8A3139DA7}"/>
              </a:ext>
            </a:extLst>
          </p:cNvPr>
          <p:cNvPicPr>
            <a:picLocks noChangeAspect="1"/>
          </p:cNvPicPr>
          <p:nvPr/>
        </p:nvPicPr>
        <p:blipFill>
          <a:blip r:embed="rId3"/>
          <a:stretch>
            <a:fillRect/>
          </a:stretch>
        </p:blipFill>
        <p:spPr>
          <a:xfrm>
            <a:off x="2063496" y="1411185"/>
            <a:ext cx="2734056" cy="3526652"/>
          </a:xfrm>
          <a:prstGeom prst="rect">
            <a:avLst/>
          </a:prstGeom>
        </p:spPr>
      </p:pic>
      <p:pic>
        <p:nvPicPr>
          <p:cNvPr id="11" name="Picture 10">
            <a:extLst>
              <a:ext uri="{FF2B5EF4-FFF2-40B4-BE49-F238E27FC236}">
                <a16:creationId xmlns:a16="http://schemas.microsoft.com/office/drawing/2014/main" id="{A285259D-8735-402C-8CE0-E7941E39FC6C}"/>
              </a:ext>
            </a:extLst>
          </p:cNvPr>
          <p:cNvPicPr>
            <a:picLocks noChangeAspect="1"/>
          </p:cNvPicPr>
          <p:nvPr/>
        </p:nvPicPr>
        <p:blipFill>
          <a:blip r:embed="rId4"/>
          <a:stretch>
            <a:fillRect/>
          </a:stretch>
        </p:blipFill>
        <p:spPr>
          <a:xfrm>
            <a:off x="6816081" y="1411185"/>
            <a:ext cx="2653213" cy="3593592"/>
          </a:xfrm>
          <a:prstGeom prst="rect">
            <a:avLst/>
          </a:prstGeom>
        </p:spPr>
      </p:pic>
      <p:pic>
        <p:nvPicPr>
          <p:cNvPr id="4" name="Picture 3">
            <a:extLst>
              <a:ext uri="{FF2B5EF4-FFF2-40B4-BE49-F238E27FC236}">
                <a16:creationId xmlns:a16="http://schemas.microsoft.com/office/drawing/2014/main" id="{CC4F8338-FE13-6889-F1DE-36806456EE94}"/>
              </a:ext>
            </a:extLst>
          </p:cNvPr>
          <p:cNvPicPr>
            <a:picLocks noChangeAspect="1"/>
          </p:cNvPicPr>
          <p:nvPr/>
        </p:nvPicPr>
        <p:blipFill>
          <a:blip r:embed="rId5"/>
          <a:stretch>
            <a:fillRect/>
          </a:stretch>
        </p:blipFill>
        <p:spPr>
          <a:xfrm>
            <a:off x="9567597" y="5663058"/>
            <a:ext cx="1658468" cy="883764"/>
          </a:xfrm>
          <a:prstGeom prst="rect">
            <a:avLst/>
          </a:prstGeom>
        </p:spPr>
      </p:pic>
    </p:spTree>
    <p:extLst>
      <p:ext uri="{BB962C8B-B14F-4D97-AF65-F5344CB8AC3E}">
        <p14:creationId xmlns:p14="http://schemas.microsoft.com/office/powerpoint/2010/main" val="2024203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C247DE-EBAF-9DDA-02E9-4BE0D2BF46CB}"/>
              </a:ext>
            </a:extLst>
          </p:cNvPr>
          <p:cNvSpPr txBox="1"/>
          <p:nvPr/>
        </p:nvSpPr>
        <p:spPr>
          <a:xfrm>
            <a:off x="396240" y="152400"/>
            <a:ext cx="7010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Ways to Support the Foundation</a:t>
            </a:r>
          </a:p>
        </p:txBody>
      </p:sp>
      <p:sp>
        <p:nvSpPr>
          <p:cNvPr id="3" name="Oval 2">
            <a:extLst>
              <a:ext uri="{FF2B5EF4-FFF2-40B4-BE49-F238E27FC236}">
                <a16:creationId xmlns:a16="http://schemas.microsoft.com/office/drawing/2014/main" id="{37A1FA05-B4FE-D8D9-B1B5-F56D982358B5}"/>
              </a:ext>
            </a:extLst>
          </p:cNvPr>
          <p:cNvSpPr/>
          <p:nvPr/>
        </p:nvSpPr>
        <p:spPr>
          <a:xfrm>
            <a:off x="4419600" y="3098800"/>
            <a:ext cx="2987040" cy="1137920"/>
          </a:xfrm>
          <a:prstGeom prst="ellipse">
            <a:avLst/>
          </a:prstGeom>
          <a:gradFill>
            <a:gsLst>
              <a:gs pos="100000">
                <a:schemeClr val="accent1"/>
              </a:gs>
              <a:gs pos="100000">
                <a:schemeClr val="accent1">
                  <a:tint val="100000"/>
                  <a:shade val="100000"/>
                  <a:satMod val="130000"/>
                </a:schemeClr>
              </a:gs>
              <a:gs pos="6000">
                <a:schemeClr val="tx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57F9DE0F-CDB0-44D4-2975-D7224CBACC71}"/>
              </a:ext>
            </a:extLst>
          </p:cNvPr>
          <p:cNvSpPr/>
          <p:nvPr/>
        </p:nvSpPr>
        <p:spPr>
          <a:xfrm>
            <a:off x="8341360" y="1960880"/>
            <a:ext cx="2600960" cy="146812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71AA9128-412B-24D4-8104-5B6BFCAE58F4}"/>
              </a:ext>
            </a:extLst>
          </p:cNvPr>
          <p:cNvSpPr/>
          <p:nvPr/>
        </p:nvSpPr>
        <p:spPr>
          <a:xfrm>
            <a:off x="4572000" y="1300480"/>
            <a:ext cx="2428240" cy="93472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848860BF-879E-402C-C92C-26B36ECC8645}"/>
              </a:ext>
            </a:extLst>
          </p:cNvPr>
          <p:cNvSpPr/>
          <p:nvPr/>
        </p:nvSpPr>
        <p:spPr>
          <a:xfrm>
            <a:off x="8432800" y="4338320"/>
            <a:ext cx="2600960" cy="137160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7FDC2BFA-C458-413B-7A24-67A885249F97}"/>
              </a:ext>
            </a:extLst>
          </p:cNvPr>
          <p:cNvSpPr/>
          <p:nvPr/>
        </p:nvSpPr>
        <p:spPr>
          <a:xfrm>
            <a:off x="4572000" y="4693920"/>
            <a:ext cx="2738120" cy="137160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6F8DE696-6657-9165-93D3-F746A2DB60B3}"/>
              </a:ext>
            </a:extLst>
          </p:cNvPr>
          <p:cNvSpPr/>
          <p:nvPr/>
        </p:nvSpPr>
        <p:spPr>
          <a:xfrm>
            <a:off x="944880" y="2153920"/>
            <a:ext cx="2428240" cy="93472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7D6B1A7-B193-E9B7-B927-D045F5080191}"/>
              </a:ext>
            </a:extLst>
          </p:cNvPr>
          <p:cNvSpPr/>
          <p:nvPr/>
        </p:nvSpPr>
        <p:spPr>
          <a:xfrm>
            <a:off x="670560" y="4272558"/>
            <a:ext cx="2702560" cy="137160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DD4A472-121C-7597-89D7-68CFFAD84A93}"/>
              </a:ext>
            </a:extLst>
          </p:cNvPr>
          <p:cNvSpPr txBox="1"/>
          <p:nvPr/>
        </p:nvSpPr>
        <p:spPr>
          <a:xfrm>
            <a:off x="5013960" y="3252261"/>
            <a:ext cx="1986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mn-cs"/>
              </a:rPr>
              <a:t>The Rotary Foundation</a:t>
            </a:r>
          </a:p>
        </p:txBody>
      </p:sp>
      <p:sp>
        <p:nvSpPr>
          <p:cNvPr id="12" name="TextBox 11">
            <a:extLst>
              <a:ext uri="{FF2B5EF4-FFF2-40B4-BE49-F238E27FC236}">
                <a16:creationId xmlns:a16="http://schemas.microsoft.com/office/drawing/2014/main" id="{43EED5A5-9B64-D108-A56D-9131D4EED98E}"/>
              </a:ext>
            </a:extLst>
          </p:cNvPr>
          <p:cNvSpPr txBox="1"/>
          <p:nvPr/>
        </p:nvSpPr>
        <p:spPr>
          <a:xfrm>
            <a:off x="5013960" y="1380698"/>
            <a:ext cx="14884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Annual Fund</a:t>
            </a:r>
          </a:p>
        </p:txBody>
      </p:sp>
      <p:sp>
        <p:nvSpPr>
          <p:cNvPr id="13" name="TextBox 12">
            <a:extLst>
              <a:ext uri="{FF2B5EF4-FFF2-40B4-BE49-F238E27FC236}">
                <a16:creationId xmlns:a16="http://schemas.microsoft.com/office/drawing/2014/main" id="{8E1E4C2B-AE79-2996-4A76-6E6D62EA6615}"/>
              </a:ext>
            </a:extLst>
          </p:cNvPr>
          <p:cNvSpPr txBox="1"/>
          <p:nvPr/>
        </p:nvSpPr>
        <p:spPr>
          <a:xfrm>
            <a:off x="1391920" y="2235200"/>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Polio Plus Fund</a:t>
            </a:r>
          </a:p>
        </p:txBody>
      </p:sp>
      <p:sp>
        <p:nvSpPr>
          <p:cNvPr id="14" name="TextBox 13">
            <a:extLst>
              <a:ext uri="{FF2B5EF4-FFF2-40B4-BE49-F238E27FC236}">
                <a16:creationId xmlns:a16="http://schemas.microsoft.com/office/drawing/2014/main" id="{897F3DE7-90CD-F27C-D591-234DA05EFB21}"/>
              </a:ext>
            </a:extLst>
          </p:cNvPr>
          <p:cNvSpPr txBox="1"/>
          <p:nvPr/>
        </p:nvSpPr>
        <p:spPr>
          <a:xfrm>
            <a:off x="8747760" y="2094775"/>
            <a:ext cx="2194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Endowment Fund -  Named Endowment</a:t>
            </a:r>
          </a:p>
        </p:txBody>
      </p:sp>
      <p:sp>
        <p:nvSpPr>
          <p:cNvPr id="15" name="TextBox 14">
            <a:extLst>
              <a:ext uri="{FF2B5EF4-FFF2-40B4-BE49-F238E27FC236}">
                <a16:creationId xmlns:a16="http://schemas.microsoft.com/office/drawing/2014/main" id="{757F203C-E634-4252-5370-CD90CCB212C1}"/>
              </a:ext>
            </a:extLst>
          </p:cNvPr>
          <p:cNvSpPr txBox="1"/>
          <p:nvPr/>
        </p:nvSpPr>
        <p:spPr>
          <a:xfrm>
            <a:off x="8747760" y="4472216"/>
            <a:ext cx="2194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Planned Giving  Benefactor / Bequest</a:t>
            </a:r>
          </a:p>
        </p:txBody>
      </p:sp>
      <p:sp>
        <p:nvSpPr>
          <p:cNvPr id="16" name="TextBox 15">
            <a:extLst>
              <a:ext uri="{FF2B5EF4-FFF2-40B4-BE49-F238E27FC236}">
                <a16:creationId xmlns:a16="http://schemas.microsoft.com/office/drawing/2014/main" id="{20EF3BA7-218E-3ACE-514F-B713AB437169}"/>
              </a:ext>
            </a:extLst>
          </p:cNvPr>
          <p:cNvSpPr txBox="1"/>
          <p:nvPr/>
        </p:nvSpPr>
        <p:spPr>
          <a:xfrm>
            <a:off x="772160" y="4472215"/>
            <a:ext cx="26009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Restricted Giving – approved Global Grant</a:t>
            </a:r>
          </a:p>
        </p:txBody>
      </p:sp>
      <p:sp>
        <p:nvSpPr>
          <p:cNvPr id="17" name="TextBox 16">
            <a:extLst>
              <a:ext uri="{FF2B5EF4-FFF2-40B4-BE49-F238E27FC236}">
                <a16:creationId xmlns:a16="http://schemas.microsoft.com/office/drawing/2014/main" id="{48C12B85-48DD-C0EE-609C-7814C6DF7718}"/>
              </a:ext>
            </a:extLst>
          </p:cNvPr>
          <p:cNvSpPr txBox="1"/>
          <p:nvPr/>
        </p:nvSpPr>
        <p:spPr>
          <a:xfrm>
            <a:off x="4688840" y="4938038"/>
            <a:ext cx="26009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Restricted Giving – Disaster Response Fund</a:t>
            </a:r>
          </a:p>
        </p:txBody>
      </p:sp>
      <p:cxnSp>
        <p:nvCxnSpPr>
          <p:cNvPr id="19" name="Straight Arrow Connector 18">
            <a:extLst>
              <a:ext uri="{FF2B5EF4-FFF2-40B4-BE49-F238E27FC236}">
                <a16:creationId xmlns:a16="http://schemas.microsoft.com/office/drawing/2014/main" id="{BD365A87-E18B-8CB9-2BDA-28518609EB4E}"/>
              </a:ext>
            </a:extLst>
          </p:cNvPr>
          <p:cNvCxnSpPr>
            <a:cxnSpLocks/>
          </p:cNvCxnSpPr>
          <p:nvPr/>
        </p:nvCxnSpPr>
        <p:spPr>
          <a:xfrm>
            <a:off x="3322320" y="2765921"/>
            <a:ext cx="1315720" cy="673824"/>
          </a:xfrm>
          <a:prstGeom prst="straightConnector1">
            <a:avLst/>
          </a:prstGeom>
          <a:ln w="57150">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90AA637-C7E5-5880-9DBB-FDB28CA450CF}"/>
              </a:ext>
            </a:extLst>
          </p:cNvPr>
          <p:cNvCxnSpPr/>
          <p:nvPr/>
        </p:nvCxnSpPr>
        <p:spPr>
          <a:xfrm flipH="1">
            <a:off x="7208520" y="2868245"/>
            <a:ext cx="1148080" cy="55372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D20C3270-9BAC-3CF5-F566-F143B3F3EC3C}"/>
              </a:ext>
            </a:extLst>
          </p:cNvPr>
          <p:cNvCxnSpPr>
            <a:stCxn id="5" idx="4"/>
          </p:cNvCxnSpPr>
          <p:nvPr/>
        </p:nvCxnSpPr>
        <p:spPr>
          <a:xfrm>
            <a:off x="5786120" y="2235200"/>
            <a:ext cx="0" cy="85344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5A2428D-59AA-473A-1792-C6865097BCB5}"/>
              </a:ext>
            </a:extLst>
          </p:cNvPr>
          <p:cNvCxnSpPr/>
          <p:nvPr/>
        </p:nvCxnSpPr>
        <p:spPr>
          <a:xfrm flipH="1" flipV="1">
            <a:off x="7289800" y="3881120"/>
            <a:ext cx="1234440" cy="9144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1CF36D1-BA00-8EEC-80A4-C175A5E7A1BA}"/>
              </a:ext>
            </a:extLst>
          </p:cNvPr>
          <p:cNvCxnSpPr>
            <a:stCxn id="8" idx="0"/>
            <a:endCxn id="3" idx="4"/>
          </p:cNvCxnSpPr>
          <p:nvPr/>
        </p:nvCxnSpPr>
        <p:spPr>
          <a:xfrm flipH="1" flipV="1">
            <a:off x="5913120" y="4236720"/>
            <a:ext cx="27940" cy="4572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6D597F82-7BB3-3A92-7FA0-A9AE570466B0}"/>
              </a:ext>
            </a:extLst>
          </p:cNvPr>
          <p:cNvCxnSpPr/>
          <p:nvPr/>
        </p:nvCxnSpPr>
        <p:spPr>
          <a:xfrm flipV="1">
            <a:off x="3322320" y="3952240"/>
            <a:ext cx="1249680" cy="84328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51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BA1260-6D7E-81CC-9AC4-F9234C4C2A81}"/>
              </a:ext>
            </a:extLst>
          </p:cNvPr>
          <p:cNvPicPr>
            <a:picLocks noChangeAspect="1"/>
          </p:cNvPicPr>
          <p:nvPr/>
        </p:nvPicPr>
        <p:blipFill rotWithShape="1">
          <a:blip r:embed="rId3"/>
          <a:srcRect l="1929" t="27556" r="1115" b="2518"/>
          <a:stretch/>
        </p:blipFill>
        <p:spPr>
          <a:xfrm>
            <a:off x="1259839" y="1056640"/>
            <a:ext cx="9672321" cy="4795520"/>
          </a:xfrm>
          <a:prstGeom prst="rect">
            <a:avLst/>
          </a:prstGeom>
        </p:spPr>
      </p:pic>
      <p:sp>
        <p:nvSpPr>
          <p:cNvPr id="4" name="TextBox 3">
            <a:extLst>
              <a:ext uri="{FF2B5EF4-FFF2-40B4-BE49-F238E27FC236}">
                <a16:creationId xmlns:a16="http://schemas.microsoft.com/office/drawing/2014/main" id="{70931078-5653-42CE-094E-EB2C8B894067}"/>
              </a:ext>
            </a:extLst>
          </p:cNvPr>
          <p:cNvSpPr txBox="1"/>
          <p:nvPr/>
        </p:nvSpPr>
        <p:spPr>
          <a:xfrm>
            <a:off x="833666" y="121920"/>
            <a:ext cx="816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What Counts for What</a:t>
            </a:r>
          </a:p>
        </p:txBody>
      </p:sp>
    </p:spTree>
    <p:extLst>
      <p:ext uri="{BB962C8B-B14F-4D97-AF65-F5344CB8AC3E}">
        <p14:creationId xmlns:p14="http://schemas.microsoft.com/office/powerpoint/2010/main" val="1363343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38F0-EC4F-4D23-9E0F-E686430679A1}"/>
              </a:ext>
            </a:extLst>
          </p:cNvPr>
          <p:cNvSpPr>
            <a:spLocks noGrp="1"/>
          </p:cNvSpPr>
          <p:nvPr>
            <p:ph type="title"/>
          </p:nvPr>
        </p:nvSpPr>
        <p:spPr>
          <a:xfrm>
            <a:off x="-560101" y="132735"/>
            <a:ext cx="9603275" cy="629264"/>
          </a:xfrm>
        </p:spPr>
        <p:txBody>
          <a:bodyPr>
            <a:normAutofit fontScale="90000"/>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MEANINGFUL WAYS TO GIVE</a:t>
            </a:r>
          </a:p>
        </p:txBody>
      </p:sp>
      <p:sp>
        <p:nvSpPr>
          <p:cNvPr id="3" name="Content Placeholder 2">
            <a:extLst>
              <a:ext uri="{FF2B5EF4-FFF2-40B4-BE49-F238E27FC236}">
                <a16:creationId xmlns:a16="http://schemas.microsoft.com/office/drawing/2014/main" id="{20F21BDE-780C-4A8B-AD63-ABDCDEDE8D1F}"/>
              </a:ext>
            </a:extLst>
          </p:cNvPr>
          <p:cNvSpPr>
            <a:spLocks noGrp="1"/>
          </p:cNvSpPr>
          <p:nvPr>
            <p:ph idx="1"/>
          </p:nvPr>
        </p:nvSpPr>
        <p:spPr>
          <a:xfrm>
            <a:off x="1103236" y="1377588"/>
            <a:ext cx="9603276" cy="4248150"/>
          </a:xfrm>
        </p:spPr>
        <p:txBody>
          <a:bodyPr>
            <a:normAutofit fontScale="92500" lnSpcReduction="20000"/>
          </a:bodyPr>
          <a:lstStyle/>
          <a:p>
            <a:pPr marL="0" indent="0">
              <a:buNone/>
            </a:pPr>
            <a:r>
              <a:rPr lang="en-US" sz="2400" b="1" dirty="0">
                <a:latin typeface="Arial" panose="020B0604020202020204" pitchFamily="34" charset="0"/>
                <a:cs typeface="Arial" panose="020B0604020202020204" pitchFamily="34" charset="0"/>
              </a:rPr>
              <a:t>Rotary Foundation Sustaining Member</a:t>
            </a:r>
          </a:p>
          <a:p>
            <a:r>
              <a:rPr lang="en-US" sz="2400" dirty="0">
                <a:latin typeface="Arial" panose="020B0604020202020204" pitchFamily="34" charset="0"/>
                <a:cs typeface="Arial" panose="020B0604020202020204" pitchFamily="34" charset="0"/>
              </a:rPr>
              <a:t>When you give $100 or more per year to the Annual Fund.</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Paul Harris Fellow</a:t>
            </a:r>
          </a:p>
          <a:p>
            <a:r>
              <a:rPr lang="en-US" sz="2400" dirty="0">
                <a:latin typeface="Arial" panose="020B0604020202020204" pitchFamily="34" charset="0"/>
                <a:cs typeface="Arial" panose="020B0604020202020204" pitchFamily="34" charset="0"/>
              </a:rPr>
              <a:t>Become a Paul Harris Fellow when your cumulative donation level hits $1,000 </a:t>
            </a:r>
          </a:p>
          <a:p>
            <a:r>
              <a:rPr lang="en-US" sz="2400" dirty="0">
                <a:latin typeface="Arial" panose="020B0604020202020204" pitchFamily="34" charset="0"/>
                <a:cs typeface="Arial" panose="020B0604020202020204" pitchFamily="34" charset="0"/>
              </a:rPr>
              <a:t>When you give additional gifts of $1,000 or more to the Annual Fund, PolioPlus, or an approved Foundation grant.</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Benefactor</a:t>
            </a:r>
          </a:p>
          <a:p>
            <a:r>
              <a:rPr lang="en-US" sz="2400" dirty="0">
                <a:latin typeface="Arial" panose="020B0604020202020204" pitchFamily="34" charset="0"/>
                <a:cs typeface="Arial" panose="020B0604020202020204" pitchFamily="34" charset="0"/>
              </a:rPr>
              <a:t>When you include the </a:t>
            </a:r>
            <a:r>
              <a:rPr lang="en-US" sz="2400" b="1" dirty="0">
                <a:latin typeface="Arial" panose="020B0604020202020204" pitchFamily="34" charset="0"/>
                <a:cs typeface="Arial" panose="020B0604020202020204" pitchFamily="34" charset="0"/>
                <a:hlinkClick r:id="rId3"/>
              </a:rPr>
              <a:t>Endowment Fund</a:t>
            </a:r>
            <a:r>
              <a:rPr lang="en-US" sz="2400" dirty="0">
                <a:latin typeface="Arial" panose="020B0604020202020204" pitchFamily="34" charset="0"/>
                <a:cs typeface="Arial" panose="020B0604020202020204" pitchFamily="34" charset="0"/>
              </a:rPr>
              <a:t> as a beneficiary in your estate plans or when you donate over $1,000 and less than $10,000 to the fund outright. </a:t>
            </a:r>
          </a:p>
          <a:p>
            <a:endParaRPr lang="en-US" dirty="0"/>
          </a:p>
        </p:txBody>
      </p:sp>
    </p:spTree>
    <p:extLst>
      <p:ext uri="{BB962C8B-B14F-4D97-AF65-F5344CB8AC3E}">
        <p14:creationId xmlns:p14="http://schemas.microsoft.com/office/powerpoint/2010/main" val="3701648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38F0-EC4F-4D23-9E0F-E686430679A1}"/>
              </a:ext>
            </a:extLst>
          </p:cNvPr>
          <p:cNvSpPr>
            <a:spLocks noGrp="1"/>
          </p:cNvSpPr>
          <p:nvPr>
            <p:ph type="title"/>
          </p:nvPr>
        </p:nvSpPr>
        <p:spPr/>
        <p:txBody>
          <a:bodyPr>
            <a:normAutofit fontScale="90000"/>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AS YOUR GIVING ACCELERATES</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0F21BDE-780C-4A8B-AD63-ABDCDEDE8D1F}"/>
              </a:ext>
            </a:extLst>
          </p:cNvPr>
          <p:cNvSpPr>
            <a:spLocks noGrp="1"/>
          </p:cNvSpPr>
          <p:nvPr>
            <p:ph idx="1"/>
          </p:nvPr>
        </p:nvSpPr>
        <p:spPr>
          <a:xfrm>
            <a:off x="1294362" y="1447255"/>
            <a:ext cx="9603276" cy="4205631"/>
          </a:xfrm>
        </p:spPr>
        <p:txBody>
          <a:bodyPr>
            <a:normAutofit fontScale="92500"/>
          </a:bodyPr>
          <a:lstStyle/>
          <a:p>
            <a:pPr marL="0" indent="0">
              <a:buNone/>
            </a:pPr>
            <a:r>
              <a:rPr lang="en-US" sz="2400" b="1" dirty="0">
                <a:latin typeface="Arial" panose="020B0604020202020204" pitchFamily="34" charset="0"/>
                <a:cs typeface="Arial" panose="020B0604020202020204" pitchFamily="34" charset="0"/>
              </a:rPr>
              <a:t>Bequest Society</a:t>
            </a:r>
          </a:p>
          <a:p>
            <a:r>
              <a:rPr lang="en-US" sz="2400" dirty="0">
                <a:latin typeface="Arial" panose="020B0604020202020204" pitchFamily="34" charset="0"/>
                <a:cs typeface="Arial" panose="020B0604020202020204" pitchFamily="34" charset="0"/>
              </a:rPr>
              <a:t>When you make a commitment for future gifts of $10,000 or more to The Rotary Foundation, you’ll be invited to join the Bequest Society.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Major Donor</a:t>
            </a:r>
          </a:p>
          <a:p>
            <a:r>
              <a:rPr lang="en-US" sz="2400" dirty="0">
                <a:latin typeface="Arial" panose="020B0604020202020204" pitchFamily="34" charset="0"/>
                <a:cs typeface="Arial" panose="020B0604020202020204" pitchFamily="34" charset="0"/>
              </a:rPr>
              <a:t>When your cumulative donations reach $10,000. </a:t>
            </a:r>
          </a:p>
          <a:p>
            <a:r>
              <a:rPr lang="en-US" sz="2400" dirty="0">
                <a:latin typeface="Arial" panose="020B0604020202020204" pitchFamily="34" charset="0"/>
                <a:cs typeface="Arial" panose="020B0604020202020204" pitchFamily="34" charset="0"/>
              </a:rPr>
              <a:t>Level 1: $10,000 to $24,999</a:t>
            </a:r>
          </a:p>
          <a:p>
            <a:r>
              <a:rPr lang="en-US" sz="2400" dirty="0">
                <a:latin typeface="Arial" panose="020B0604020202020204" pitchFamily="34" charset="0"/>
                <a:cs typeface="Arial" panose="020B0604020202020204" pitchFamily="34" charset="0"/>
              </a:rPr>
              <a:t>Level 2: $25,000 to $49,999</a:t>
            </a:r>
          </a:p>
          <a:p>
            <a:r>
              <a:rPr lang="en-US" sz="2400" dirty="0">
                <a:latin typeface="Arial" panose="020B0604020202020204" pitchFamily="34" charset="0"/>
                <a:cs typeface="Arial" panose="020B0604020202020204" pitchFamily="34" charset="0"/>
              </a:rPr>
              <a:t>Level 3: $50,000 to $99,999</a:t>
            </a:r>
          </a:p>
          <a:p>
            <a:r>
              <a:rPr lang="en-US" sz="2400" dirty="0">
                <a:latin typeface="Arial" panose="020B0604020202020204" pitchFamily="34" charset="0"/>
                <a:cs typeface="Arial" panose="020B0604020202020204" pitchFamily="34" charset="0"/>
              </a:rPr>
              <a:t>Level 4: $100,000 to $249,999</a:t>
            </a:r>
          </a:p>
          <a:p>
            <a:endParaRPr lang="en-US" dirty="0"/>
          </a:p>
        </p:txBody>
      </p:sp>
    </p:spTree>
    <p:extLst>
      <p:ext uri="{BB962C8B-B14F-4D97-AF65-F5344CB8AC3E}">
        <p14:creationId xmlns:p14="http://schemas.microsoft.com/office/powerpoint/2010/main" val="876073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2F8548B-D11A-4DB1-977F-EC016427AA3D}"/>
              </a:ext>
            </a:extLst>
          </p:cNvPr>
          <p:cNvSpPr txBox="1">
            <a:spLocks/>
          </p:cNvSpPr>
          <p:nvPr/>
        </p:nvSpPr>
        <p:spPr>
          <a:xfrm>
            <a:off x="1062165" y="1349477"/>
            <a:ext cx="9625781" cy="415904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1">
                    <a:lumMod val="50000"/>
                  </a:schemeClr>
                </a:solidFill>
                <a:cs typeface="Arial" panose="020B0604020202020204" pitchFamily="34" charset="0"/>
              </a:rPr>
              <a:t>Arch Klumph Society</a:t>
            </a:r>
          </a:p>
          <a:p>
            <a:r>
              <a:rPr lang="en-US" sz="2400" dirty="0">
                <a:solidFill>
                  <a:schemeClr val="accent1">
                    <a:lumMod val="50000"/>
                  </a:schemeClr>
                </a:solidFill>
                <a:cs typeface="Arial" panose="020B0604020202020204" pitchFamily="34" charset="0"/>
              </a:rPr>
              <a:t>When your cumulative donations reach $250,000. Recognition includes an induction ceremony and your picture and biography in the Arch Klumph Society interactive gallery at the Rotary International headquarters in Evanston, Illinois, USA. </a:t>
            </a:r>
          </a:p>
          <a:p>
            <a:pPr lvl="1"/>
            <a:r>
              <a:rPr lang="en-US" sz="2000" dirty="0">
                <a:solidFill>
                  <a:schemeClr val="accent1">
                    <a:lumMod val="50000"/>
                  </a:schemeClr>
                </a:solidFill>
                <a:cs typeface="Arial" panose="020B0604020202020204" pitchFamily="34" charset="0"/>
              </a:rPr>
              <a:t>Trustees Circle: $250,000 to $499,999</a:t>
            </a:r>
          </a:p>
          <a:p>
            <a:pPr lvl="1"/>
            <a:r>
              <a:rPr lang="en-US" sz="2000" dirty="0">
                <a:solidFill>
                  <a:schemeClr val="accent1">
                    <a:lumMod val="50000"/>
                  </a:schemeClr>
                </a:solidFill>
                <a:cs typeface="Arial" panose="020B0604020202020204" pitchFamily="34" charset="0"/>
              </a:rPr>
              <a:t>Chair’s Circle: $500,000 to $999,999</a:t>
            </a:r>
          </a:p>
          <a:p>
            <a:pPr lvl="1"/>
            <a:r>
              <a:rPr lang="en-US" sz="2000" dirty="0">
                <a:solidFill>
                  <a:schemeClr val="accent1">
                    <a:lumMod val="50000"/>
                  </a:schemeClr>
                </a:solidFill>
                <a:cs typeface="Arial" panose="020B0604020202020204" pitchFamily="34" charset="0"/>
              </a:rPr>
              <a:t>Foundation Circle: $1,000,000 to $2,499,999</a:t>
            </a:r>
          </a:p>
          <a:p>
            <a:pPr lvl="1"/>
            <a:r>
              <a:rPr lang="en-US" sz="2000" dirty="0">
                <a:solidFill>
                  <a:schemeClr val="accent1">
                    <a:lumMod val="50000"/>
                  </a:schemeClr>
                </a:solidFill>
                <a:cs typeface="Arial" panose="020B0604020202020204" pitchFamily="34" charset="0"/>
              </a:rPr>
              <a:t>Platinum Trustees Circle: $2,500,000 to $4,999,999</a:t>
            </a:r>
          </a:p>
          <a:p>
            <a:pPr lvl="1"/>
            <a:r>
              <a:rPr lang="en-US" sz="2000" dirty="0">
                <a:solidFill>
                  <a:schemeClr val="accent1">
                    <a:lumMod val="50000"/>
                  </a:schemeClr>
                </a:solidFill>
                <a:cs typeface="Arial" panose="020B0604020202020204" pitchFamily="34" charset="0"/>
              </a:rPr>
              <a:t>Platinum Chair’s Circle: $5,000,000 to $9,999,999</a:t>
            </a:r>
          </a:p>
          <a:p>
            <a:pPr lvl="1"/>
            <a:r>
              <a:rPr lang="en-US" sz="2000" dirty="0">
                <a:solidFill>
                  <a:schemeClr val="accent1">
                    <a:lumMod val="50000"/>
                  </a:schemeClr>
                </a:solidFill>
                <a:cs typeface="Arial" panose="020B0604020202020204" pitchFamily="34" charset="0"/>
              </a:rPr>
              <a:t>Platinum Foundation Circle: $10,000,000 and above</a:t>
            </a:r>
          </a:p>
          <a:p>
            <a:pPr marL="457200" lvl="1" indent="0">
              <a:buNone/>
            </a:pPr>
            <a:endParaRPr lang="en-US" sz="2000" dirty="0">
              <a:solidFill>
                <a:schemeClr val="accent1">
                  <a:lumMod val="50000"/>
                </a:schemeClr>
              </a:solidFill>
              <a:cs typeface="Arial" panose="020B0604020202020204" pitchFamily="34" charset="0"/>
            </a:endParaRPr>
          </a:p>
          <a:p>
            <a:pPr marL="0" indent="0">
              <a:buFont typeface="Arial" panose="020B0604020202020204" pitchFamily="34" charset="0"/>
              <a:buNone/>
            </a:pPr>
            <a:r>
              <a:rPr lang="en-US" sz="2400" b="1" dirty="0">
                <a:solidFill>
                  <a:schemeClr val="accent1">
                    <a:lumMod val="50000"/>
                  </a:schemeClr>
                </a:solidFill>
                <a:cs typeface="Arial" panose="020B0604020202020204" pitchFamily="34" charset="0"/>
              </a:rPr>
              <a:t>Legacy Society</a:t>
            </a:r>
          </a:p>
          <a:p>
            <a:r>
              <a:rPr lang="en-US" sz="2400" dirty="0">
                <a:solidFill>
                  <a:schemeClr val="accent1">
                    <a:lumMod val="50000"/>
                  </a:schemeClr>
                </a:solidFill>
                <a:cs typeface="Arial" panose="020B0604020202020204" pitchFamily="34" charset="0"/>
              </a:rPr>
              <a:t>When you promise a gift of $1 million or more to the Endowment, you’ll be listed in Rotary’s annual report and invited to exclusive Rotary International and Foundation events. </a:t>
            </a:r>
          </a:p>
          <a:p>
            <a:endParaRPr lang="en-US" dirty="0"/>
          </a:p>
        </p:txBody>
      </p:sp>
      <p:sp>
        <p:nvSpPr>
          <p:cNvPr id="3" name="Title 2">
            <a:extLst>
              <a:ext uri="{FF2B5EF4-FFF2-40B4-BE49-F238E27FC236}">
                <a16:creationId xmlns:a16="http://schemas.microsoft.com/office/drawing/2014/main" id="{D286AC3F-9121-4E45-8406-209C766FFF5E}"/>
              </a:ext>
            </a:extLst>
          </p:cNvPr>
          <p:cNvSpPr>
            <a:spLocks noGrp="1"/>
          </p:cNvSpPr>
          <p:nvPr>
            <p:ph type="title"/>
          </p:nvPr>
        </p:nvSpPr>
        <p:spPr>
          <a:xfrm>
            <a:off x="696686" y="127819"/>
            <a:ext cx="11303725" cy="664661"/>
          </a:xfrm>
        </p:spPr>
        <p:txBody>
          <a:bodyPr>
            <a:noAutofit/>
          </a:bodyPr>
          <a:lstStyle/>
          <a:p>
            <a:r>
              <a:rPr lang="en-US" sz="3600" b="1" dirty="0">
                <a:latin typeface="+mn-lt"/>
                <a:ea typeface="Tahoma" panose="020B0604030504040204" pitchFamily="34" charset="0"/>
                <a:cs typeface="Tahoma" panose="020B0604030504040204" pitchFamily="34" charset="0"/>
              </a:rPr>
              <a:t>Substantial Commitment’s to The Rotary  Foundation</a:t>
            </a:r>
          </a:p>
        </p:txBody>
      </p:sp>
    </p:spTree>
    <p:extLst>
      <p:ext uri="{BB962C8B-B14F-4D97-AF65-F5344CB8AC3E}">
        <p14:creationId xmlns:p14="http://schemas.microsoft.com/office/powerpoint/2010/main" val="484206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AB4F95-1D1F-CB5F-3FE1-C64CAB1A2AB6}"/>
              </a:ext>
            </a:extLst>
          </p:cNvPr>
          <p:cNvSpPr txBox="1"/>
          <p:nvPr/>
        </p:nvSpPr>
        <p:spPr>
          <a:xfrm>
            <a:off x="294640" y="111760"/>
            <a:ext cx="8290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Named Endowed Fund</a:t>
            </a:r>
          </a:p>
        </p:txBody>
      </p:sp>
      <p:pic>
        <p:nvPicPr>
          <p:cNvPr id="3" name="Picture 2">
            <a:extLst>
              <a:ext uri="{FF2B5EF4-FFF2-40B4-BE49-F238E27FC236}">
                <a16:creationId xmlns:a16="http://schemas.microsoft.com/office/drawing/2014/main" id="{E8B60AD2-171A-DA4D-E941-9BB36D12C95C}"/>
              </a:ext>
            </a:extLst>
          </p:cNvPr>
          <p:cNvPicPr/>
          <p:nvPr/>
        </p:nvPicPr>
        <p:blipFill rotWithShape="1">
          <a:blip r:embed="rId3"/>
          <a:srcRect l="16331" t="28822" r="66523" b="44228"/>
          <a:stretch/>
        </p:blipFill>
        <p:spPr bwMode="auto">
          <a:xfrm>
            <a:off x="416560" y="1351265"/>
            <a:ext cx="7020560" cy="4155469"/>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36E1E48-9602-E907-01A9-C34EB91B3EFD}"/>
              </a:ext>
            </a:extLst>
          </p:cNvPr>
          <p:cNvSpPr txBox="1"/>
          <p:nvPr/>
        </p:nvSpPr>
        <p:spPr>
          <a:xfrm>
            <a:off x="7548880" y="1910080"/>
            <a:ext cx="430784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A </a:t>
            </a:r>
            <a:r>
              <a:rPr kumimoji="0" lang="en-US" sz="1800" b="1"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Named Endowed Fund </a:t>
            </a: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of $25,000 established in 1994 has provided spendable earning since then of over $38,000, which is more than the original gift amount.  Additionally, the fair market value has grown to over $36,000.The graph demonstrates how an Endowment Fund contribution continues to give and grow over time.</a:t>
            </a:r>
          </a:p>
        </p:txBody>
      </p:sp>
    </p:spTree>
    <p:extLst>
      <p:ext uri="{BB962C8B-B14F-4D97-AF65-F5344CB8AC3E}">
        <p14:creationId xmlns:p14="http://schemas.microsoft.com/office/powerpoint/2010/main" val="325032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F548F2-F9ED-F588-9D47-C0995BD7BD28}"/>
              </a:ext>
            </a:extLst>
          </p:cNvPr>
          <p:cNvSpPr txBox="1"/>
          <p:nvPr/>
        </p:nvSpPr>
        <p:spPr>
          <a:xfrm>
            <a:off x="395926" y="179109"/>
            <a:ext cx="6683604" cy="646331"/>
          </a:xfrm>
          <a:prstGeom prst="rect">
            <a:avLst/>
          </a:prstGeom>
          <a:noFill/>
        </p:spPr>
        <p:txBody>
          <a:bodyPr wrap="square" rtlCol="0">
            <a:spAutoFit/>
          </a:bodyPr>
          <a:lstStyle/>
          <a:p>
            <a:r>
              <a:rPr lang="en-CA" sz="3600" b="1" dirty="0">
                <a:solidFill>
                  <a:schemeClr val="bg1"/>
                </a:solidFill>
              </a:rPr>
              <a:t>How the Foundation Works</a:t>
            </a:r>
          </a:p>
        </p:txBody>
      </p:sp>
      <p:graphicFrame>
        <p:nvGraphicFramePr>
          <p:cNvPr id="3" name="Object 2">
            <a:extLst>
              <a:ext uri="{FF2B5EF4-FFF2-40B4-BE49-F238E27FC236}">
                <a16:creationId xmlns:a16="http://schemas.microsoft.com/office/drawing/2014/main" id="{5D6F68B5-46C4-0B24-CCF0-7F18D845E863}"/>
              </a:ext>
            </a:extLst>
          </p:cNvPr>
          <p:cNvGraphicFramePr>
            <a:graphicFrameLocks noChangeAspect="1"/>
          </p:cNvGraphicFramePr>
          <p:nvPr>
            <p:extLst>
              <p:ext uri="{D42A27DB-BD31-4B8C-83A1-F6EECF244321}">
                <p14:modId xmlns:p14="http://schemas.microsoft.com/office/powerpoint/2010/main" val="3423567094"/>
              </p:ext>
            </p:extLst>
          </p:nvPr>
        </p:nvGraphicFramePr>
        <p:xfrm>
          <a:off x="4876798" y="1225731"/>
          <a:ext cx="6836229" cy="5127172"/>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1064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798" y="1225731"/>
                        <a:ext cx="6836229" cy="5127172"/>
                      </a:xfrm>
                      <a:prstGeom prst="rect">
                        <a:avLst/>
                      </a:prstGeom>
                      <a:noFill/>
                      <a:ln>
                        <a:noFill/>
                      </a:ln>
                      <a:effectLst/>
                    </p:spPr>
                  </p:pic>
                </p:oleObj>
              </mc:Fallback>
            </mc:AlternateContent>
          </a:graphicData>
        </a:graphic>
      </p:graphicFrame>
      <p:sp>
        <p:nvSpPr>
          <p:cNvPr id="4" name="TextBox 3">
            <a:extLst>
              <a:ext uri="{FF2B5EF4-FFF2-40B4-BE49-F238E27FC236}">
                <a16:creationId xmlns:a16="http://schemas.microsoft.com/office/drawing/2014/main" id="{4CF4B0D8-1714-6E08-5576-656F2A1653F2}"/>
              </a:ext>
            </a:extLst>
          </p:cNvPr>
          <p:cNvSpPr txBox="1"/>
          <p:nvPr/>
        </p:nvSpPr>
        <p:spPr>
          <a:xfrm>
            <a:off x="505097" y="1811383"/>
            <a:ext cx="3875314" cy="2862322"/>
          </a:xfrm>
          <a:prstGeom prst="rect">
            <a:avLst/>
          </a:prstGeom>
          <a:noFill/>
        </p:spPr>
        <p:txBody>
          <a:bodyPr wrap="square" rtlCol="0">
            <a:spAutoFit/>
          </a:bodyPr>
          <a:lstStyle/>
          <a:p>
            <a:r>
              <a:rPr lang="en-CA" dirty="0"/>
              <a:t>This presentation is intended to give you an understanding of the mechanics of the Rotary Foundation, how it works. How the money flows, how it is managed, how it is disbursed, how you can contribute and how you can see your contributions. We want to make it a lot more understandable than the image on the right and open up the black box.</a:t>
            </a:r>
          </a:p>
        </p:txBody>
      </p:sp>
    </p:spTree>
    <p:extLst>
      <p:ext uri="{BB962C8B-B14F-4D97-AF65-F5344CB8AC3E}">
        <p14:creationId xmlns:p14="http://schemas.microsoft.com/office/powerpoint/2010/main" val="2679019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93750-63AC-7CF0-6836-794AFC55D367}"/>
              </a:ext>
            </a:extLst>
          </p:cNvPr>
          <p:cNvSpPr>
            <a:spLocks noGrp="1"/>
          </p:cNvSpPr>
          <p:nvPr>
            <p:ph type="title"/>
          </p:nvPr>
        </p:nvSpPr>
        <p:spPr>
          <a:xfrm>
            <a:off x="217714" y="178844"/>
            <a:ext cx="11486605" cy="487362"/>
          </a:xfrm>
        </p:spPr>
        <p:txBody>
          <a:bodyPr>
            <a:noAutofit/>
          </a:bodyPr>
          <a:lstStyle/>
          <a:p>
            <a:r>
              <a:rPr lang="en-CA" sz="3600" dirty="0">
                <a:latin typeface="+mn-lt"/>
              </a:rPr>
              <a:t>Consider Including a Bequest to Rotary in your Estate Plans</a:t>
            </a:r>
          </a:p>
        </p:txBody>
      </p:sp>
      <p:pic>
        <p:nvPicPr>
          <p:cNvPr id="5" name="Picture 4" descr="A close-up of a hand holding a crystal ball&#10;&#10;Description automatically generated">
            <a:extLst>
              <a:ext uri="{FF2B5EF4-FFF2-40B4-BE49-F238E27FC236}">
                <a16:creationId xmlns:a16="http://schemas.microsoft.com/office/drawing/2014/main" id="{99E3670F-5290-C8DD-E078-4092DC5D2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20" y="1088352"/>
            <a:ext cx="9250680" cy="4848898"/>
          </a:xfrm>
          <a:prstGeom prst="rect">
            <a:avLst/>
          </a:prstGeom>
        </p:spPr>
      </p:pic>
    </p:spTree>
    <p:extLst>
      <p:ext uri="{BB962C8B-B14F-4D97-AF65-F5344CB8AC3E}">
        <p14:creationId xmlns:p14="http://schemas.microsoft.com/office/powerpoint/2010/main" val="404158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37556-C1E0-2315-352F-B377FF893CF4}"/>
              </a:ext>
            </a:extLst>
          </p:cNvPr>
          <p:cNvPicPr>
            <a:picLocks noChangeAspect="1"/>
          </p:cNvPicPr>
          <p:nvPr/>
        </p:nvPicPr>
        <p:blipFill>
          <a:blip r:embed="rId3"/>
          <a:stretch>
            <a:fillRect/>
          </a:stretch>
        </p:blipFill>
        <p:spPr>
          <a:xfrm>
            <a:off x="-3721" y="912338"/>
            <a:ext cx="6040061" cy="5143022"/>
          </a:xfrm>
          <a:prstGeom prst="rect">
            <a:avLst/>
          </a:prstGeom>
        </p:spPr>
      </p:pic>
      <p:pic>
        <p:nvPicPr>
          <p:cNvPr id="5" name="Picture 4">
            <a:extLst>
              <a:ext uri="{FF2B5EF4-FFF2-40B4-BE49-F238E27FC236}">
                <a16:creationId xmlns:a16="http://schemas.microsoft.com/office/drawing/2014/main" id="{8410DD31-F9DA-0C7D-1BA5-D5698B58CFE1}"/>
              </a:ext>
            </a:extLst>
          </p:cNvPr>
          <p:cNvPicPr>
            <a:picLocks noChangeAspect="1"/>
          </p:cNvPicPr>
          <p:nvPr/>
        </p:nvPicPr>
        <p:blipFill>
          <a:blip r:embed="rId4"/>
          <a:stretch>
            <a:fillRect/>
          </a:stretch>
        </p:blipFill>
        <p:spPr>
          <a:xfrm>
            <a:off x="6155662" y="1386358"/>
            <a:ext cx="5916078" cy="4404842"/>
          </a:xfrm>
          <a:prstGeom prst="rect">
            <a:avLst/>
          </a:prstGeom>
        </p:spPr>
      </p:pic>
      <p:sp>
        <p:nvSpPr>
          <p:cNvPr id="6" name="TextBox 5">
            <a:extLst>
              <a:ext uri="{FF2B5EF4-FFF2-40B4-BE49-F238E27FC236}">
                <a16:creationId xmlns:a16="http://schemas.microsoft.com/office/drawing/2014/main" id="{B472E7D6-40A0-5432-CAB8-644B4B346385}"/>
              </a:ext>
            </a:extLst>
          </p:cNvPr>
          <p:cNvSpPr txBox="1"/>
          <p:nvPr/>
        </p:nvSpPr>
        <p:spPr>
          <a:xfrm>
            <a:off x="93100" y="186029"/>
            <a:ext cx="11978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Calibri"/>
                <a:ea typeface="+mn-ea"/>
                <a:cs typeface="+mn-cs"/>
              </a:rPr>
              <a:t>Donate on-line through the Rotary Foundation or on </a:t>
            </a:r>
            <a:r>
              <a:rPr kumimoji="0" lang="en-CA" sz="3200" b="1" i="0" u="none" strike="noStrike" kern="1200" cap="none" spc="0" normalizeH="0" baseline="0" noProof="0" dirty="0" err="1">
                <a:ln>
                  <a:noFill/>
                </a:ln>
                <a:solidFill>
                  <a:prstClr val="white"/>
                </a:solidFill>
                <a:effectLst/>
                <a:uLnTx/>
                <a:uFillTx/>
                <a:latin typeface="Calibri"/>
                <a:ea typeface="+mn-ea"/>
                <a:cs typeface="+mn-cs"/>
              </a:rPr>
              <a:t>MyRotary</a:t>
            </a:r>
            <a:endParaRPr kumimoji="0" lang="en-CA"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0507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CD4B4C8-C7C9-E323-E5BC-AEE5A89356CE}"/>
              </a:ext>
            </a:extLst>
          </p:cNvPr>
          <p:cNvSpPr txBox="1">
            <a:spLocks noChangeArrowheads="1"/>
          </p:cNvSpPr>
          <p:nvPr/>
        </p:nvSpPr>
        <p:spPr bwMode="auto">
          <a:xfrm>
            <a:off x="1280160" y="939800"/>
            <a:ext cx="9875520" cy="5328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Regular and automatic giving to The Rotary Foundation</a:t>
            </a: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endParaRP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You subscribe to Netflix and Prime, why not subscribe to Humanity</a:t>
            </a: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with Rotary Direct?</a:t>
            </a: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endParaRP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Reasons for using TRF’s recurring giving program:</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Donor is connected directly to their giving (Deductions through dues are not always understood.)</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Club convenience! Club leadership work is minimized.</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Signing up once ensures continuous support.</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Signing up is simple. Recurring payments can be through a credit card. Set up online, on the phone, or by mail.</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It’s easier to give smaller amounts in more frequency.</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It’s efficient! It reduces TRF administration and marketing costs.</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Its secure! It’s the safest and most secure way to contribute.</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Making changes is easy! It’s easy to changes right on the RI website.</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Increasing the recurring amount gradually is less of a burden.</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Tracking the history by the giver giving is easy on the RI website.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endParaRPr>
          </a:p>
        </p:txBody>
      </p:sp>
      <p:sp>
        <p:nvSpPr>
          <p:cNvPr id="3" name="TextBox 2">
            <a:extLst>
              <a:ext uri="{FF2B5EF4-FFF2-40B4-BE49-F238E27FC236}">
                <a16:creationId xmlns:a16="http://schemas.microsoft.com/office/drawing/2014/main" id="{CEBCFB95-7537-3C44-4450-1190F1136D28}"/>
              </a:ext>
            </a:extLst>
          </p:cNvPr>
          <p:cNvSpPr txBox="1"/>
          <p:nvPr/>
        </p:nvSpPr>
        <p:spPr>
          <a:xfrm>
            <a:off x="436880" y="121920"/>
            <a:ext cx="70002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Rotary Direct</a:t>
            </a:r>
          </a:p>
        </p:txBody>
      </p:sp>
      <p:pic>
        <p:nvPicPr>
          <p:cNvPr id="4" name="Picture 3">
            <a:extLst>
              <a:ext uri="{FF2B5EF4-FFF2-40B4-BE49-F238E27FC236}">
                <a16:creationId xmlns:a16="http://schemas.microsoft.com/office/drawing/2014/main" id="{77453525-CE1E-BDBE-C1B7-F364170464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1680" y="1007011"/>
            <a:ext cx="3259200" cy="1370676"/>
          </a:xfrm>
          <a:prstGeom prst="rect">
            <a:avLst/>
          </a:prstGeom>
        </p:spPr>
      </p:pic>
    </p:spTree>
    <p:extLst>
      <p:ext uri="{BB962C8B-B14F-4D97-AF65-F5344CB8AC3E}">
        <p14:creationId xmlns:p14="http://schemas.microsoft.com/office/powerpoint/2010/main" val="3060338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D1553-E31F-E321-57DF-9A509111EFD8}"/>
              </a:ext>
            </a:extLst>
          </p:cNvPr>
          <p:cNvSpPr txBox="1"/>
          <p:nvPr/>
        </p:nvSpPr>
        <p:spPr>
          <a:xfrm>
            <a:off x="471340" y="160256"/>
            <a:ext cx="8352149" cy="584775"/>
          </a:xfrm>
          <a:prstGeom prst="rect">
            <a:avLst/>
          </a:prstGeom>
          <a:noFill/>
        </p:spPr>
        <p:txBody>
          <a:bodyPr wrap="square" rtlCol="0">
            <a:spAutoFit/>
          </a:bodyPr>
          <a:lstStyle/>
          <a:p>
            <a:r>
              <a:rPr lang="en-CA" sz="3200" b="1" dirty="0">
                <a:solidFill>
                  <a:schemeClr val="bg1"/>
                </a:solidFill>
              </a:rPr>
              <a:t>How to View Your Donor History</a:t>
            </a:r>
          </a:p>
        </p:txBody>
      </p:sp>
      <p:pic>
        <p:nvPicPr>
          <p:cNvPr id="6" name="Picture 5">
            <a:extLst>
              <a:ext uri="{FF2B5EF4-FFF2-40B4-BE49-F238E27FC236}">
                <a16:creationId xmlns:a16="http://schemas.microsoft.com/office/drawing/2014/main" id="{E6BD8704-DC35-4C24-8FAB-5DD728B9D2FC}"/>
              </a:ext>
            </a:extLst>
          </p:cNvPr>
          <p:cNvPicPr>
            <a:picLocks noChangeAspect="1"/>
          </p:cNvPicPr>
          <p:nvPr/>
        </p:nvPicPr>
        <p:blipFill>
          <a:blip r:embed="rId3"/>
          <a:stretch>
            <a:fillRect/>
          </a:stretch>
        </p:blipFill>
        <p:spPr>
          <a:xfrm>
            <a:off x="75412" y="1351316"/>
            <a:ext cx="11126771" cy="2077684"/>
          </a:xfrm>
          <a:prstGeom prst="rect">
            <a:avLst/>
          </a:prstGeom>
        </p:spPr>
      </p:pic>
      <p:sp>
        <p:nvSpPr>
          <p:cNvPr id="2" name="Arrow: Down 1">
            <a:extLst>
              <a:ext uri="{FF2B5EF4-FFF2-40B4-BE49-F238E27FC236}">
                <a16:creationId xmlns:a16="http://schemas.microsoft.com/office/drawing/2014/main" id="{82E4144D-CAD2-DEF8-ECBB-CB9F0DA4081A}"/>
              </a:ext>
            </a:extLst>
          </p:cNvPr>
          <p:cNvSpPr/>
          <p:nvPr/>
        </p:nvSpPr>
        <p:spPr>
          <a:xfrm>
            <a:off x="10199802" y="989813"/>
            <a:ext cx="254524" cy="3770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Arrow: Right 4">
            <a:extLst>
              <a:ext uri="{FF2B5EF4-FFF2-40B4-BE49-F238E27FC236}">
                <a16:creationId xmlns:a16="http://schemas.microsoft.com/office/drawing/2014/main" id="{9BDA4768-327C-C583-2B23-49682B5FBF2F}"/>
              </a:ext>
            </a:extLst>
          </p:cNvPr>
          <p:cNvSpPr/>
          <p:nvPr/>
        </p:nvSpPr>
        <p:spPr>
          <a:xfrm rot="10800000">
            <a:off x="10762263" y="2155903"/>
            <a:ext cx="452487" cy="2342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E2AACCC2-A2F2-0952-E245-F20E6F35D9F2}"/>
              </a:ext>
            </a:extLst>
          </p:cNvPr>
          <p:cNvPicPr>
            <a:picLocks noChangeAspect="1"/>
          </p:cNvPicPr>
          <p:nvPr/>
        </p:nvPicPr>
        <p:blipFill rotWithShape="1">
          <a:blip r:embed="rId4"/>
          <a:srcRect t="59134" b="-2"/>
          <a:stretch/>
        </p:blipFill>
        <p:spPr>
          <a:xfrm>
            <a:off x="631595" y="3586475"/>
            <a:ext cx="8930326" cy="1776952"/>
          </a:xfrm>
          <a:prstGeom prst="rect">
            <a:avLst/>
          </a:prstGeom>
        </p:spPr>
      </p:pic>
      <p:sp>
        <p:nvSpPr>
          <p:cNvPr id="8" name="Arrow: Right 7">
            <a:extLst>
              <a:ext uri="{FF2B5EF4-FFF2-40B4-BE49-F238E27FC236}">
                <a16:creationId xmlns:a16="http://schemas.microsoft.com/office/drawing/2014/main" id="{DDC46AE4-1B51-7104-AB8A-38B1571E5203}"/>
              </a:ext>
            </a:extLst>
          </p:cNvPr>
          <p:cNvSpPr/>
          <p:nvPr/>
        </p:nvSpPr>
        <p:spPr>
          <a:xfrm>
            <a:off x="306866" y="4392891"/>
            <a:ext cx="649458" cy="2960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1D8F079-5445-20B1-5286-A27FF980A490}"/>
              </a:ext>
            </a:extLst>
          </p:cNvPr>
          <p:cNvPicPr>
            <a:picLocks noChangeAspect="1"/>
          </p:cNvPicPr>
          <p:nvPr/>
        </p:nvPicPr>
        <p:blipFill>
          <a:blip r:embed="rId5"/>
          <a:stretch>
            <a:fillRect/>
          </a:stretch>
        </p:blipFill>
        <p:spPr>
          <a:xfrm>
            <a:off x="5638797" y="4918441"/>
            <a:ext cx="5781675" cy="1647825"/>
          </a:xfrm>
          <a:prstGeom prst="rect">
            <a:avLst/>
          </a:prstGeom>
        </p:spPr>
      </p:pic>
      <p:sp>
        <p:nvSpPr>
          <p:cNvPr id="11" name="Arrow: Right 10">
            <a:extLst>
              <a:ext uri="{FF2B5EF4-FFF2-40B4-BE49-F238E27FC236}">
                <a16:creationId xmlns:a16="http://schemas.microsoft.com/office/drawing/2014/main" id="{E38AAD8F-3812-71AF-E54D-B37CF32FFD5E}"/>
              </a:ext>
            </a:extLst>
          </p:cNvPr>
          <p:cNvSpPr/>
          <p:nvPr/>
        </p:nvSpPr>
        <p:spPr>
          <a:xfrm>
            <a:off x="5231876" y="5506684"/>
            <a:ext cx="612742" cy="2168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66C7E61B-3CCF-B9D8-216C-5DD7521C0D14}"/>
              </a:ext>
            </a:extLst>
          </p:cNvPr>
          <p:cNvSpPr txBox="1"/>
          <p:nvPr/>
        </p:nvSpPr>
        <p:spPr>
          <a:xfrm flipH="1">
            <a:off x="10454326" y="950419"/>
            <a:ext cx="158523" cy="369332"/>
          </a:xfrm>
          <a:prstGeom prst="rect">
            <a:avLst/>
          </a:prstGeom>
          <a:noFill/>
        </p:spPr>
        <p:txBody>
          <a:bodyPr wrap="square" rtlCol="0">
            <a:spAutoFit/>
          </a:bodyPr>
          <a:lstStyle/>
          <a:p>
            <a:r>
              <a:rPr lang="en-CA" dirty="0"/>
              <a:t>1</a:t>
            </a:r>
          </a:p>
        </p:txBody>
      </p:sp>
      <p:sp>
        <p:nvSpPr>
          <p:cNvPr id="13" name="TextBox 12">
            <a:extLst>
              <a:ext uri="{FF2B5EF4-FFF2-40B4-BE49-F238E27FC236}">
                <a16:creationId xmlns:a16="http://schemas.microsoft.com/office/drawing/2014/main" id="{E8DBECD1-CCC2-BAD0-E0E9-A01696210411}"/>
              </a:ext>
            </a:extLst>
          </p:cNvPr>
          <p:cNvSpPr txBox="1"/>
          <p:nvPr/>
        </p:nvSpPr>
        <p:spPr>
          <a:xfrm>
            <a:off x="11273522" y="2088364"/>
            <a:ext cx="268765" cy="369332"/>
          </a:xfrm>
          <a:prstGeom prst="rect">
            <a:avLst/>
          </a:prstGeom>
          <a:noFill/>
        </p:spPr>
        <p:txBody>
          <a:bodyPr wrap="square" rtlCol="0">
            <a:spAutoFit/>
          </a:bodyPr>
          <a:lstStyle/>
          <a:p>
            <a:r>
              <a:rPr lang="en-CA" dirty="0"/>
              <a:t>2</a:t>
            </a:r>
          </a:p>
        </p:txBody>
      </p:sp>
      <p:sp>
        <p:nvSpPr>
          <p:cNvPr id="14" name="TextBox 13">
            <a:extLst>
              <a:ext uri="{FF2B5EF4-FFF2-40B4-BE49-F238E27FC236}">
                <a16:creationId xmlns:a16="http://schemas.microsoft.com/office/drawing/2014/main" id="{C4EB11D1-6200-138B-468E-4A6B481FAFD7}"/>
              </a:ext>
            </a:extLst>
          </p:cNvPr>
          <p:cNvSpPr txBox="1"/>
          <p:nvPr/>
        </p:nvSpPr>
        <p:spPr>
          <a:xfrm>
            <a:off x="306866" y="4171607"/>
            <a:ext cx="324729" cy="369332"/>
          </a:xfrm>
          <a:prstGeom prst="rect">
            <a:avLst/>
          </a:prstGeom>
          <a:noFill/>
        </p:spPr>
        <p:txBody>
          <a:bodyPr wrap="square" rtlCol="0">
            <a:spAutoFit/>
          </a:bodyPr>
          <a:lstStyle/>
          <a:p>
            <a:r>
              <a:rPr lang="en-CA" dirty="0"/>
              <a:t>3</a:t>
            </a:r>
          </a:p>
        </p:txBody>
      </p:sp>
      <p:sp>
        <p:nvSpPr>
          <p:cNvPr id="15" name="TextBox 14">
            <a:extLst>
              <a:ext uri="{FF2B5EF4-FFF2-40B4-BE49-F238E27FC236}">
                <a16:creationId xmlns:a16="http://schemas.microsoft.com/office/drawing/2014/main" id="{226EBB12-0286-F9F3-FA00-61CDDF452C51}"/>
              </a:ext>
            </a:extLst>
          </p:cNvPr>
          <p:cNvSpPr txBox="1"/>
          <p:nvPr/>
        </p:nvSpPr>
        <p:spPr>
          <a:xfrm>
            <a:off x="4873657" y="5410848"/>
            <a:ext cx="358219" cy="369332"/>
          </a:xfrm>
          <a:prstGeom prst="rect">
            <a:avLst/>
          </a:prstGeom>
          <a:noFill/>
        </p:spPr>
        <p:txBody>
          <a:bodyPr wrap="square" rtlCol="0">
            <a:spAutoFit/>
          </a:bodyPr>
          <a:lstStyle/>
          <a:p>
            <a:r>
              <a:rPr lang="en-CA" dirty="0"/>
              <a:t>4</a:t>
            </a:r>
          </a:p>
        </p:txBody>
      </p:sp>
    </p:spTree>
    <p:extLst>
      <p:ext uri="{BB962C8B-B14F-4D97-AF65-F5344CB8AC3E}">
        <p14:creationId xmlns:p14="http://schemas.microsoft.com/office/powerpoint/2010/main" val="236404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23334-67D9-47C1-2F77-EBC2C99524E3}"/>
              </a:ext>
            </a:extLst>
          </p:cNvPr>
          <p:cNvPicPr>
            <a:picLocks noChangeAspect="1"/>
          </p:cNvPicPr>
          <p:nvPr/>
        </p:nvPicPr>
        <p:blipFill>
          <a:blip r:embed="rId3"/>
          <a:stretch>
            <a:fillRect/>
          </a:stretch>
        </p:blipFill>
        <p:spPr>
          <a:xfrm>
            <a:off x="3647089" y="1046942"/>
            <a:ext cx="7314543" cy="5544357"/>
          </a:xfrm>
          <a:prstGeom prst="rect">
            <a:avLst/>
          </a:prstGeom>
        </p:spPr>
      </p:pic>
    </p:spTree>
    <p:extLst>
      <p:ext uri="{BB962C8B-B14F-4D97-AF65-F5344CB8AC3E}">
        <p14:creationId xmlns:p14="http://schemas.microsoft.com/office/powerpoint/2010/main" val="2765488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71BE7-D100-EA15-9BD9-52FE6F313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551" y="1159495"/>
            <a:ext cx="4872611" cy="5481687"/>
          </a:xfrm>
          <a:prstGeom prst="rect">
            <a:avLst/>
          </a:prstGeom>
        </p:spPr>
      </p:pic>
    </p:spTree>
    <p:extLst>
      <p:ext uri="{BB962C8B-B14F-4D97-AF65-F5344CB8AC3E}">
        <p14:creationId xmlns:p14="http://schemas.microsoft.com/office/powerpoint/2010/main" val="639211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48D045-8B6C-495E-BA95-CD25BEECC3E5}"/>
              </a:ext>
            </a:extLst>
          </p:cNvPr>
          <p:cNvSpPr txBox="1"/>
          <p:nvPr/>
        </p:nvSpPr>
        <p:spPr>
          <a:xfrm>
            <a:off x="434898" y="111512"/>
            <a:ext cx="9199756" cy="707886"/>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prstClr val="white"/>
                </a:solidFill>
                <a:effectLst/>
                <a:uLnTx/>
                <a:uFillTx/>
                <a:latin typeface="Arial Narrow Bold"/>
                <a:ea typeface="+mn-ea"/>
                <a:cs typeface="Arial Narrow Bold"/>
              </a:rPr>
              <a:t>Questions</a:t>
            </a:r>
          </a:p>
        </p:txBody>
      </p:sp>
      <p:pic>
        <p:nvPicPr>
          <p:cNvPr id="3" name="Picture 2" descr="C:\Users\Ian\AppData\Local\Microsoft\Windows\INetCache\IE\D7S943LV\Questionmark[1].jpg">
            <a:extLst>
              <a:ext uri="{FF2B5EF4-FFF2-40B4-BE49-F238E27FC236}">
                <a16:creationId xmlns:a16="http://schemas.microsoft.com/office/drawing/2014/main" id="{F4ABA211-747E-4D3B-A58B-68BEA039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713" y="2196790"/>
            <a:ext cx="2515715" cy="31446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Ian\AppData\Local\Microsoft\Windows\INetCache\IE\D7S943LV\Questionmark[1].jpg">
            <a:extLst>
              <a:ext uri="{FF2B5EF4-FFF2-40B4-BE49-F238E27FC236}">
                <a16:creationId xmlns:a16="http://schemas.microsoft.com/office/drawing/2014/main" id="{F4ABA211-747E-4D3B-A58B-68BEA039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113" y="2349190"/>
            <a:ext cx="2515715" cy="3144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Ian\AppData\Local\Microsoft\Windows\INetCache\IE\D7S943LV\Questionmark[1].jpg">
            <a:extLst>
              <a:ext uri="{FF2B5EF4-FFF2-40B4-BE49-F238E27FC236}">
                <a16:creationId xmlns:a16="http://schemas.microsoft.com/office/drawing/2014/main" id="{F4ABA211-747E-4D3B-A58B-68BEA039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512" y="2501590"/>
            <a:ext cx="2515715" cy="314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813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half" idx="12"/>
          </p:nvPr>
        </p:nvSpPr>
        <p:spPr>
          <a:xfrm>
            <a:off x="1899562" y="1606711"/>
            <a:ext cx="4084061" cy="4180860"/>
          </a:xfrm>
        </p:spPr>
        <p:txBody>
          <a:bodyPr>
            <a:noAutofit/>
          </a:bodyPr>
          <a:lstStyle/>
          <a:p>
            <a:pPr marL="0" indent="0">
              <a:spcBef>
                <a:spcPts val="0"/>
              </a:spcBef>
              <a:buNone/>
            </a:pPr>
            <a:r>
              <a:rPr lang="en-US" altLang="en-US" sz="2600" dirty="0">
                <a:ea typeface="ＭＳ Ｐゴシック" pitchFamily="34" charset="-128"/>
              </a:rPr>
              <a:t>The mission of The Rotary Foundation is to enable Rotarians to advance world understanding, goodwill, and peace through the improvement of health, the support of education, and the alleviation of poverty.</a:t>
            </a:r>
            <a:endParaRPr lang="en-US" altLang="en-US" sz="2600" dirty="0">
              <a:ea typeface="ＭＳ Ｐゴシック" pitchFamily="34" charset="-128"/>
              <a:cs typeface="ヒラギノ角ゴ Pro W3" pitchFamily="-84" charset="-128"/>
            </a:endParaRPr>
          </a:p>
          <a:p>
            <a:pPr marL="0" indent="0">
              <a:spcBef>
                <a:spcPts val="0"/>
              </a:spcBef>
              <a:buNone/>
            </a:pPr>
            <a:endParaRPr lang="en-US" sz="2600" dirty="0"/>
          </a:p>
        </p:txBody>
      </p:sp>
      <p:sp>
        <p:nvSpPr>
          <p:cNvPr id="8" name="Title 7"/>
          <p:cNvSpPr>
            <a:spLocks noGrp="1"/>
          </p:cNvSpPr>
          <p:nvPr>
            <p:ph type="title"/>
          </p:nvPr>
        </p:nvSpPr>
        <p:spPr>
          <a:xfrm>
            <a:off x="1040744" y="230110"/>
            <a:ext cx="7391400" cy="487362"/>
          </a:xfrm>
        </p:spPr>
        <p:txBody>
          <a:bodyPr>
            <a:noAutofit/>
          </a:bodyPr>
          <a:lstStyle/>
          <a:p>
            <a:r>
              <a:rPr lang="en-US" altLang="en-US" sz="3600" dirty="0">
                <a:latin typeface="+mn-lt"/>
                <a:ea typeface="ＭＳ Ｐゴシック" pitchFamily="34" charset="-128"/>
              </a:rPr>
              <a:t>The Rotary Foundation’s Mission</a:t>
            </a:r>
            <a:endParaRPr lang="en-US" sz="3600" dirty="0">
              <a:latin typeface="+mn-lt"/>
            </a:endParaRPr>
          </a:p>
        </p:txBody>
      </p:sp>
      <p:pic>
        <p:nvPicPr>
          <p:cNvPr id="2" name="Content Placeholder 1"/>
          <p:cNvPicPr>
            <a:picLocks noGrp="1" noChangeAspect="1"/>
          </p:cNvPicPr>
          <p:nvPr>
            <p:ph sz="half" idx="11"/>
          </p:nvPr>
        </p:nvPicPr>
        <p:blipFill rotWithShape="1">
          <a:blip r:embed="rId3" cstate="email">
            <a:extLst>
              <a:ext uri="{28A0092B-C50C-407E-A947-70E740481C1C}">
                <a14:useLocalDpi xmlns:a14="http://schemas.microsoft.com/office/drawing/2010/main"/>
              </a:ext>
            </a:extLst>
          </a:blip>
          <a:srcRect/>
          <a:stretch/>
        </p:blipFill>
        <p:spPr>
          <a:xfrm>
            <a:off x="6167440" y="1666876"/>
            <a:ext cx="1837409" cy="1954213"/>
          </a:xfrm>
        </p:spPr>
      </p:pic>
      <p:pic>
        <p:nvPicPr>
          <p:cNvPr id="3" name="Content Placeholder 2"/>
          <p:cNvPicPr>
            <a:picLocks noGrp="1" noChangeAspect="1"/>
          </p:cNvPicPr>
          <p:nvPr>
            <p:ph sz="half" idx="13"/>
          </p:nvPr>
        </p:nvPicPr>
        <p:blipFill rotWithShape="1">
          <a:blip r:embed="rId4" cstate="email">
            <a:extLst>
              <a:ext uri="{28A0092B-C50C-407E-A947-70E740481C1C}">
                <a14:useLocalDpi xmlns:a14="http://schemas.microsoft.com/office/drawing/2010/main"/>
              </a:ext>
            </a:extLst>
          </a:blip>
          <a:srcRect/>
          <a:stretch/>
        </p:blipFill>
        <p:spPr>
          <a:xfrm>
            <a:off x="6167438" y="3700463"/>
            <a:ext cx="1837410" cy="2087108"/>
          </a:xfrm>
        </p:spPr>
      </p:pic>
      <p:pic>
        <p:nvPicPr>
          <p:cNvPr id="4" name="Content Placeholder 3"/>
          <p:cNvPicPr>
            <a:picLocks noGrp="1" noChangeAspect="1"/>
          </p:cNvPicPr>
          <p:nvPr>
            <p:ph sz="half" idx="14"/>
          </p:nvPr>
        </p:nvPicPr>
        <p:blipFill rotWithShape="1">
          <a:blip r:embed="rId5" cstate="email">
            <a:extLst>
              <a:ext uri="{28A0092B-C50C-407E-A947-70E740481C1C}">
                <a14:useLocalDpi xmlns:a14="http://schemas.microsoft.com/office/drawing/2010/main"/>
              </a:ext>
            </a:extLst>
          </a:blip>
          <a:srcRect/>
          <a:stretch/>
        </p:blipFill>
        <p:spPr>
          <a:xfrm>
            <a:off x="8097213" y="1666875"/>
            <a:ext cx="2401455" cy="4120696"/>
          </a:xfrm>
        </p:spPr>
      </p:pic>
      <p:sp>
        <p:nvSpPr>
          <p:cNvPr id="13" name="Subtitle 2"/>
          <p:cNvSpPr txBox="1">
            <a:spLocks/>
          </p:cNvSpPr>
          <p:nvPr/>
        </p:nvSpPr>
        <p:spPr>
          <a:xfrm>
            <a:off x="6919618" y="6267156"/>
            <a:ext cx="3573577"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20000"/>
              </a:spcBef>
              <a:spcAft>
                <a:spcPct val="0"/>
              </a:spcAft>
              <a:buClrTx/>
              <a:buSzTx/>
              <a:buFontTx/>
              <a:buNone/>
              <a:tabLst/>
              <a:defRPr/>
            </a:pPr>
            <a:r>
              <a:rPr kumimoji="1" lang="en-US" sz="1400" b="1" i="0" u="none" strike="noStrike" kern="1200" cap="none" spc="0" normalizeH="0" baseline="0" noProof="0" dirty="0">
                <a:ln>
                  <a:noFill/>
                </a:ln>
                <a:solidFill>
                  <a:srgbClr val="01B4E7"/>
                </a:solidFill>
                <a:effectLst/>
                <a:uLnTx/>
                <a:uFillTx/>
                <a:latin typeface="Arial Narrow"/>
                <a:ea typeface="+mn-ea"/>
              </a:rPr>
              <a:t>106 YEARS OF DOING GOOD IN THE WORLD</a:t>
            </a:r>
          </a:p>
        </p:txBody>
      </p:sp>
    </p:spTree>
    <p:extLst>
      <p:ext uri="{BB962C8B-B14F-4D97-AF65-F5344CB8AC3E}">
        <p14:creationId xmlns:p14="http://schemas.microsoft.com/office/powerpoint/2010/main" val="342512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F06E3-576E-EE17-1186-E6C8E81D803B}"/>
              </a:ext>
            </a:extLst>
          </p:cNvPr>
          <p:cNvSpPr txBox="1"/>
          <p:nvPr/>
        </p:nvSpPr>
        <p:spPr>
          <a:xfrm>
            <a:off x="447040" y="132080"/>
            <a:ext cx="482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A Trusted Charity</a:t>
            </a:r>
          </a:p>
        </p:txBody>
      </p:sp>
      <p:pic>
        <p:nvPicPr>
          <p:cNvPr id="3" name="Picture 2" descr="A person running up stairs with arrows and icons&#10;&#10;Description automatically generated">
            <a:extLst>
              <a:ext uri="{FF2B5EF4-FFF2-40B4-BE49-F238E27FC236}">
                <a16:creationId xmlns:a16="http://schemas.microsoft.com/office/drawing/2014/main" id="{2116F774-392C-537F-4D33-F203A6434EC6}"/>
              </a:ext>
            </a:extLst>
          </p:cNvPr>
          <p:cNvPicPr>
            <a:picLocks noChangeAspect="1"/>
          </p:cNvPicPr>
          <p:nvPr/>
        </p:nvPicPr>
        <p:blipFill rotWithShape="1">
          <a:blip r:embed="rId3">
            <a:extLst>
              <a:ext uri="{28A0092B-C50C-407E-A947-70E740481C1C}">
                <a14:useLocalDpi xmlns:a14="http://schemas.microsoft.com/office/drawing/2010/main" val="0"/>
              </a:ext>
            </a:extLst>
          </a:blip>
          <a:srcRect t="12876" r="1222"/>
          <a:stretch/>
        </p:blipFill>
        <p:spPr>
          <a:xfrm>
            <a:off x="1524000" y="955040"/>
            <a:ext cx="9032240" cy="5805978"/>
          </a:xfrm>
          <a:prstGeom prst="rect">
            <a:avLst/>
          </a:prstGeom>
        </p:spPr>
      </p:pic>
    </p:spTree>
    <p:extLst>
      <p:ext uri="{BB962C8B-B14F-4D97-AF65-F5344CB8AC3E}">
        <p14:creationId xmlns:p14="http://schemas.microsoft.com/office/powerpoint/2010/main" val="305783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220B1-9D82-93FA-50AA-23D24FA8FBB1}"/>
              </a:ext>
            </a:extLst>
          </p:cNvPr>
          <p:cNvSpPr txBox="1"/>
          <p:nvPr/>
        </p:nvSpPr>
        <p:spPr>
          <a:xfrm>
            <a:off x="345440" y="152400"/>
            <a:ext cx="6400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Did You Know This?</a:t>
            </a:r>
          </a:p>
        </p:txBody>
      </p:sp>
      <p:sp>
        <p:nvSpPr>
          <p:cNvPr id="3" name="TextBox 2">
            <a:extLst>
              <a:ext uri="{FF2B5EF4-FFF2-40B4-BE49-F238E27FC236}">
                <a16:creationId xmlns:a16="http://schemas.microsoft.com/office/drawing/2014/main" id="{BD3F82CF-FFEC-71ED-5009-64719146978E}"/>
              </a:ext>
            </a:extLst>
          </p:cNvPr>
          <p:cNvSpPr txBox="1"/>
          <p:nvPr/>
        </p:nvSpPr>
        <p:spPr>
          <a:xfrm>
            <a:off x="1259841" y="1618150"/>
            <a:ext cx="581612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Do you realize that Rotarians </a:t>
            </a:r>
            <a:r>
              <a:rPr kumimoji="1" lang="en-US" sz="19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ALONE</a:t>
            </a:r>
            <a:r>
              <a:rPr kumimoji="1" lang="en-US"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are the source of funds to the Annual Fund that come back to the district to support our Community and Global grants.</a:t>
            </a:r>
            <a:r>
              <a:rPr kumimoji="1"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427FE228-6ABC-C38A-DBFD-0C6D9A8B00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0521" y="1472208"/>
            <a:ext cx="2704679" cy="10294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94BD14E-7DC1-835B-6A96-37B382DA04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40521" y="3737170"/>
            <a:ext cx="3583394" cy="1344110"/>
          </a:xfrm>
          <a:prstGeom prst="rect">
            <a:avLst/>
          </a:prstGeom>
        </p:spPr>
      </p:pic>
      <p:sp>
        <p:nvSpPr>
          <p:cNvPr id="7" name="TextBox 6">
            <a:extLst>
              <a:ext uri="{FF2B5EF4-FFF2-40B4-BE49-F238E27FC236}">
                <a16:creationId xmlns:a16="http://schemas.microsoft.com/office/drawing/2014/main" id="{3E7A10B8-C276-8A41-CDD5-CADE7D564F4E}"/>
              </a:ext>
            </a:extLst>
          </p:cNvPr>
          <p:cNvSpPr txBox="1"/>
          <p:nvPr/>
        </p:nvSpPr>
        <p:spPr>
          <a:xfrm>
            <a:off x="939320" y="3429000"/>
            <a:ext cx="6136640" cy="17081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Only </a:t>
            </a:r>
            <a:r>
              <a:rPr kumimoji="1" lang="en-US" alt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of the charities evaluated by </a:t>
            </a:r>
            <a:r>
              <a:rPr kumimoji="1" lang="en-US" altLang="en-US" sz="1800" b="1" i="0" u="sng"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Charity Navigator </a:t>
            </a: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have received at least ten consecutive four-star evaluations.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Our efficiency is recognized </a:t>
            </a:r>
            <a:r>
              <a:rPr kumimoji="1"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16 years </a:t>
            </a: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consecutively by </a:t>
            </a:r>
            <a:r>
              <a:rPr kumimoji="1" lang="en-US" altLang="en-US" sz="1800" b="1" i="0" u="sng"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Charity Navigator</a:t>
            </a:r>
            <a:r>
              <a:rPr kumimoji="1" lang="en-US" altLang="en-US" sz="18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1" lang="en-US" altLang="en-US" sz="1800" b="1"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ubtitle 2">
            <a:extLst>
              <a:ext uri="{FF2B5EF4-FFF2-40B4-BE49-F238E27FC236}">
                <a16:creationId xmlns:a16="http://schemas.microsoft.com/office/drawing/2014/main" id="{E81CDA04-80BA-D004-C712-8150E59A1222}"/>
              </a:ext>
            </a:extLst>
          </p:cNvPr>
          <p:cNvSpPr txBox="1">
            <a:spLocks/>
          </p:cNvSpPr>
          <p:nvPr/>
        </p:nvSpPr>
        <p:spPr>
          <a:xfrm>
            <a:off x="6919618" y="6238875"/>
            <a:ext cx="3573577"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20000"/>
              </a:spcBef>
              <a:spcAft>
                <a:spcPct val="0"/>
              </a:spcAft>
              <a:buClrTx/>
              <a:buSzTx/>
              <a:buFontTx/>
              <a:buNone/>
              <a:tabLst/>
              <a:defRPr/>
            </a:pPr>
            <a:r>
              <a:rPr kumimoji="1" lang="en-US" sz="1400" b="1" i="0" u="none" strike="noStrike" kern="1200" cap="none" spc="0" normalizeH="0" baseline="0" noProof="0" dirty="0">
                <a:ln>
                  <a:noFill/>
                </a:ln>
                <a:solidFill>
                  <a:srgbClr val="01B4E7"/>
                </a:solidFill>
                <a:effectLst/>
                <a:uLnTx/>
                <a:uFillTx/>
                <a:latin typeface="Arial Narrow"/>
                <a:ea typeface="+mn-ea"/>
              </a:rPr>
              <a:t>108 YEARS OF DOING GOOD IN THE WORLD</a:t>
            </a:r>
          </a:p>
        </p:txBody>
      </p:sp>
    </p:spTree>
    <p:extLst>
      <p:ext uri="{BB962C8B-B14F-4D97-AF65-F5344CB8AC3E}">
        <p14:creationId xmlns:p14="http://schemas.microsoft.com/office/powerpoint/2010/main" val="338755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rotary foundation&#10;&#10;Description automatically generated">
            <a:extLst>
              <a:ext uri="{FF2B5EF4-FFF2-40B4-BE49-F238E27FC236}">
                <a16:creationId xmlns:a16="http://schemas.microsoft.com/office/drawing/2014/main" id="{2F9D4403-3E5F-834C-6D37-45C91B877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946273"/>
            <a:ext cx="8636000" cy="5254203"/>
          </a:xfrm>
          <a:prstGeom prst="rect">
            <a:avLst/>
          </a:prstGeom>
        </p:spPr>
      </p:pic>
      <p:pic>
        <p:nvPicPr>
          <p:cNvPr id="2" name="Picture 1" descr="A diagram of a rotary foundation&#10;&#10;Description automatically generated">
            <a:extLst>
              <a:ext uri="{FF2B5EF4-FFF2-40B4-BE49-F238E27FC236}">
                <a16:creationId xmlns:a16="http://schemas.microsoft.com/office/drawing/2014/main" id="{591B6E8B-D0B4-A2C1-A84D-D52EA4890AF8}"/>
              </a:ext>
            </a:extLst>
          </p:cNvPr>
          <p:cNvPicPr>
            <a:picLocks noChangeAspect="1"/>
          </p:cNvPicPr>
          <p:nvPr/>
        </p:nvPicPr>
        <p:blipFill rotWithShape="1">
          <a:blip r:embed="rId3">
            <a:extLst>
              <a:ext uri="{28A0092B-C50C-407E-A947-70E740481C1C}">
                <a14:useLocalDpi xmlns:a14="http://schemas.microsoft.com/office/drawing/2010/main" val="0"/>
              </a:ext>
            </a:extLst>
          </a:blip>
          <a:srcRect l="67778" t="53207" r="22555" b="24993"/>
          <a:stretch/>
        </p:blipFill>
        <p:spPr>
          <a:xfrm>
            <a:off x="6370320" y="4216399"/>
            <a:ext cx="995680" cy="650241"/>
          </a:xfrm>
          <a:prstGeom prst="rect">
            <a:avLst/>
          </a:prstGeom>
        </p:spPr>
      </p:pic>
      <p:sp>
        <p:nvSpPr>
          <p:cNvPr id="3" name="TextBox 2">
            <a:extLst>
              <a:ext uri="{FF2B5EF4-FFF2-40B4-BE49-F238E27FC236}">
                <a16:creationId xmlns:a16="http://schemas.microsoft.com/office/drawing/2014/main" id="{B00FE563-EE74-F0E1-7390-3502AB6C0658}"/>
              </a:ext>
            </a:extLst>
          </p:cNvPr>
          <p:cNvSpPr txBox="1"/>
          <p:nvPr/>
        </p:nvSpPr>
        <p:spPr>
          <a:xfrm>
            <a:off x="497840" y="152400"/>
            <a:ext cx="4998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How the Money Flows</a:t>
            </a:r>
          </a:p>
        </p:txBody>
      </p:sp>
      <p:sp>
        <p:nvSpPr>
          <p:cNvPr id="7" name="TextBox 6">
            <a:extLst>
              <a:ext uri="{FF2B5EF4-FFF2-40B4-BE49-F238E27FC236}">
                <a16:creationId xmlns:a16="http://schemas.microsoft.com/office/drawing/2014/main" id="{BDA32CB0-6DF0-53A7-320F-E2158FB9F349}"/>
              </a:ext>
            </a:extLst>
          </p:cNvPr>
          <p:cNvSpPr txBox="1"/>
          <p:nvPr/>
        </p:nvSpPr>
        <p:spPr>
          <a:xfrm>
            <a:off x="8531616" y="2950420"/>
            <a:ext cx="1498503" cy="369332"/>
          </a:xfrm>
          <a:prstGeom prst="rect">
            <a:avLst/>
          </a:prstGeom>
          <a:solidFill>
            <a:schemeClr val="accent6">
              <a:lumMod val="40000"/>
              <a:lumOff val="60000"/>
            </a:schemeClr>
          </a:solidFill>
        </p:spPr>
        <p:txBody>
          <a:bodyPr wrap="square" rtlCol="0">
            <a:spAutoFit/>
          </a:bodyPr>
          <a:lstStyle/>
          <a:p>
            <a:r>
              <a:rPr lang="en-CA" sz="900" dirty="0"/>
              <a:t>Matches 80% of District Designated Funds (DDF)</a:t>
            </a:r>
          </a:p>
        </p:txBody>
      </p:sp>
    </p:spTree>
    <p:extLst>
      <p:ext uri="{BB962C8B-B14F-4D97-AF65-F5344CB8AC3E}">
        <p14:creationId xmlns:p14="http://schemas.microsoft.com/office/powerpoint/2010/main" val="289804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6">
            <a:extLst>
              <a:ext uri="{FF2B5EF4-FFF2-40B4-BE49-F238E27FC236}">
                <a16:creationId xmlns:a16="http://schemas.microsoft.com/office/drawing/2014/main" id="{487DFBFD-7103-4EB0-927E-59E75E4A8B79}"/>
              </a:ext>
            </a:extLst>
          </p:cNvPr>
          <p:cNvSpPr txBox="1">
            <a:spLocks/>
          </p:cNvSpPr>
          <p:nvPr/>
        </p:nvSpPr>
        <p:spPr>
          <a:xfrm>
            <a:off x="632165" y="277579"/>
            <a:ext cx="9144000" cy="858838"/>
          </a:xfrm>
          <a:prstGeom prst="rect">
            <a:avLst/>
          </a:prstGeom>
        </p:spPr>
        <p:txBody>
          <a:bodyPr lIns="0" tIns="0" rIns="0" bIns="0">
            <a:normAutofit/>
          </a:bodyPr>
          <a:lstStyle>
            <a:lvl1pPr algn="ctr" defTabSz="457200" rtl="0" eaLnBrk="1" latinLnBrk="0" hangingPunct="1">
              <a:spcBef>
                <a:spcPct val="0"/>
              </a:spcBef>
              <a:buNone/>
              <a:defRPr sz="4000" b="1" kern="1200">
                <a:solidFill>
                  <a:srgbClr val="00246C"/>
                </a:solidFill>
                <a:effectLst>
                  <a:outerShdw blurRad="38100" dist="38100" dir="2700000" rotWithShape="0">
                    <a:srgbClr val="C0C0C0"/>
                  </a:outerShdw>
                </a:effectLst>
                <a:latin typeface="Segoe UI Semibold"/>
                <a:ea typeface="Segoe UI Semibold"/>
                <a:cs typeface="Segoe UI Semibold"/>
                <a:sym typeface="Segoe UI Semibold"/>
              </a:defRPr>
            </a:lvl1pPr>
          </a:lstStyle>
          <a:p>
            <a:pPr marL="0" marR="0" lvl="0" indent="0" algn="l" defTabSz="457200" rtl="0" eaLnBrk="1" fontAlgn="auto" latinLnBrk="0" hangingPunct="1">
              <a:lnSpc>
                <a:spcPct val="100000"/>
              </a:lnSpc>
              <a:spcBef>
                <a:spcPct val="0"/>
              </a:spcBef>
              <a:spcAft>
                <a:spcPts val="0"/>
              </a:spcAft>
              <a:buClrTx/>
              <a:buSzTx/>
              <a:buFontTx/>
              <a:buNone/>
              <a:tabLst/>
              <a:defRPr sz="1800" b="0">
                <a:solidFill>
                  <a:srgbClr val="000000"/>
                </a:solidFill>
                <a:effectLst/>
              </a:defRPr>
            </a:pPr>
            <a:r>
              <a:rPr kumimoji="0" lang="en-CA" sz="36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sym typeface="Segoe UI Semibold"/>
              </a:rPr>
              <a:t>Our Rotary Foundation</a:t>
            </a:r>
          </a:p>
        </p:txBody>
      </p:sp>
      <p:sp>
        <p:nvSpPr>
          <p:cNvPr id="26" name="Shape 237">
            <a:extLst>
              <a:ext uri="{FF2B5EF4-FFF2-40B4-BE49-F238E27FC236}">
                <a16:creationId xmlns:a16="http://schemas.microsoft.com/office/drawing/2014/main" id="{9417BEC0-0169-4FF1-9B5B-0A60BD5362BD}"/>
              </a:ext>
            </a:extLst>
          </p:cNvPr>
          <p:cNvSpPr/>
          <p:nvPr/>
        </p:nvSpPr>
        <p:spPr>
          <a:xfrm>
            <a:off x="9847265" y="1381944"/>
            <a:ext cx="1538814" cy="4888518"/>
          </a:xfrm>
          <a:prstGeom prst="rect">
            <a:avLst/>
          </a:prstGeom>
          <a:solidFill>
            <a:schemeClr val="accent1">
              <a:lumMod val="75000"/>
            </a:schemeClr>
          </a:solidFill>
          <a:ln w="12700">
            <a:miter lim="400000"/>
          </a:ln>
          <a:effectLst>
            <a:outerShdw blurRad="12700" dist="35921" dir="2700000" rotWithShape="0">
              <a:srgbClr val="E6E5D8"/>
            </a:outerShdw>
          </a:effectLst>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Programs</a:t>
            </a: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Polio</a:t>
            </a: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Peace</a:t>
            </a:r>
            <a:b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b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Centers</a:t>
            </a: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 Grants</a:t>
            </a:r>
            <a:b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b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District   </a:t>
            </a:r>
            <a:b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br>
            <a:r>
              <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rPr>
              <a:t>    &amp; Global</a:t>
            </a:r>
            <a:endParaRPr kumimoji="0" lang="en-CA"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Arial Narrow"/>
                <a:ea typeface="Times New Roman"/>
                <a:cs typeface="Times New Roman"/>
                <a:sym typeface="Arial Narrow"/>
              </a:rPr>
              <a:t>- Other Programs</a:t>
            </a:r>
            <a:endParaRPr kumimoji="0" sz="2400" b="0" i="0" u="none" strike="noStrike" kern="1200" cap="none" spc="0" normalizeH="0" baseline="0" noProof="0" dirty="0">
              <a:ln>
                <a:noFill/>
              </a:ln>
              <a:solidFill>
                <a:srgbClr val="FFFFFF"/>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sz="2000" b="0" i="0" u="none" strike="noStrike" kern="1200" cap="none" spc="0" normalizeH="0" baseline="0" noProof="0" dirty="0">
                <a:ln>
                  <a:noFill/>
                </a:ln>
                <a:solidFill>
                  <a:srgbClr val="FFFFFF"/>
                </a:solidFill>
                <a:effectLst/>
                <a:uLnTx/>
                <a:uFillTx/>
                <a:latin typeface="Times New Roman"/>
                <a:ea typeface="Times New Roman"/>
                <a:cs typeface="Times New Roman"/>
                <a:sym typeface="Times New Roman"/>
              </a:rPr>
              <a:t> </a:t>
            </a: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400"/>
              </a:spcBef>
              <a:spcAft>
                <a:spcPts val="0"/>
              </a:spcAft>
              <a:buClrTx/>
              <a:buSzTx/>
              <a:buFontTx/>
              <a:buNone/>
              <a:tabLst/>
              <a:defRPr/>
            </a:pPr>
            <a:endParaRPr kumimoji="0" sz="2000" b="0" i="0" u="none" strike="noStrike" kern="120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sp>
        <p:nvSpPr>
          <p:cNvPr id="28" name="Shape 239">
            <a:extLst>
              <a:ext uri="{FF2B5EF4-FFF2-40B4-BE49-F238E27FC236}">
                <a16:creationId xmlns:a16="http://schemas.microsoft.com/office/drawing/2014/main" id="{8373508B-FCFA-446A-AC9B-250F60E73B36}"/>
              </a:ext>
            </a:extLst>
          </p:cNvPr>
          <p:cNvSpPr/>
          <p:nvPr/>
        </p:nvSpPr>
        <p:spPr>
          <a:xfrm flipV="1">
            <a:off x="4254500" y="4087813"/>
            <a:ext cx="1517651" cy="3176"/>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29" name="Shape 240">
            <a:extLst>
              <a:ext uri="{FF2B5EF4-FFF2-40B4-BE49-F238E27FC236}">
                <a16:creationId xmlns:a16="http://schemas.microsoft.com/office/drawing/2014/main" id="{76BC1A2A-70F3-4FA0-B742-8A3A83E1007B}"/>
              </a:ext>
            </a:extLst>
          </p:cNvPr>
          <p:cNvSpPr/>
          <p:nvPr/>
        </p:nvSpPr>
        <p:spPr>
          <a:xfrm>
            <a:off x="4254501" y="5992813"/>
            <a:ext cx="1508127" cy="4763"/>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31" name="Shape 242">
            <a:extLst>
              <a:ext uri="{FF2B5EF4-FFF2-40B4-BE49-F238E27FC236}">
                <a16:creationId xmlns:a16="http://schemas.microsoft.com/office/drawing/2014/main" id="{582E8D4E-1FF4-489D-B437-5467B8AF4EC8}"/>
              </a:ext>
            </a:extLst>
          </p:cNvPr>
          <p:cNvSpPr/>
          <p:nvPr/>
        </p:nvSpPr>
        <p:spPr>
          <a:xfrm>
            <a:off x="2555028" y="1562987"/>
            <a:ext cx="1656613" cy="4484125"/>
          </a:xfrm>
          <a:prstGeom prst="rect">
            <a:avLst/>
          </a:prstGeom>
          <a:solidFill>
            <a:schemeClr val="accent1">
              <a:lumMod val="75000"/>
            </a:schemeClr>
          </a:solidFill>
          <a:ln w="12700" cap="flat">
            <a:noFill/>
            <a:miter lim="400000"/>
          </a:ln>
          <a:effectLst>
            <a:outerShdw blurRad="12700" dist="35921" dir="2700000" rotWithShape="0">
              <a:srgbClr val="E6E5D8"/>
            </a:outerShdw>
          </a:effectLst>
        </p:spPr>
        <p:txBody>
          <a:bodyPr wrap="square" lIns="0" tIns="0" rIns="0" bIns="0" numCol="1" anchor="ctr">
            <a:noAutofit/>
          </a:bodyPr>
          <a:lstStyle/>
          <a:p>
            <a:pPr marL="0" marR="0" lvl="0" indent="0" algn="ctr" defTabSz="914400" rtl="0" eaLnBrk="1" fontAlgn="auto" latinLnBrk="0" hangingPunct="1">
              <a:lnSpc>
                <a:spcPct val="100000"/>
              </a:lnSpc>
              <a:spcBef>
                <a:spcPts val="1400"/>
              </a:spcBef>
              <a:spcAft>
                <a:spcPts val="0"/>
              </a:spcAft>
              <a:buClrTx/>
              <a:buSzTx/>
              <a:buFontTx/>
              <a:buNone/>
              <a:tabLst/>
              <a:defRPr sz="2400">
                <a:solidFill>
                  <a:srgbClr val="958D85"/>
                </a:solidFill>
                <a:latin typeface="Arial"/>
                <a:ea typeface="Arial"/>
                <a:cs typeface="Arial"/>
                <a:sym typeface="Arial"/>
              </a:defRPr>
            </a:pPr>
            <a:endParaRPr kumimoji="0" sz="2400" b="0" i="0" u="none" strike="noStrike" kern="1200" cap="none" spc="0" normalizeH="0" baseline="0" noProof="0">
              <a:ln>
                <a:noFill/>
              </a:ln>
              <a:solidFill>
                <a:srgbClr val="958D85"/>
              </a:solidFill>
              <a:effectLst/>
              <a:uLnTx/>
              <a:uFillTx/>
              <a:latin typeface="Arial"/>
              <a:cs typeface="Arial"/>
              <a:sym typeface="Arial"/>
            </a:endParaRPr>
          </a:p>
        </p:txBody>
      </p:sp>
      <p:sp>
        <p:nvSpPr>
          <p:cNvPr id="32" name="Shape 243">
            <a:extLst>
              <a:ext uri="{FF2B5EF4-FFF2-40B4-BE49-F238E27FC236}">
                <a16:creationId xmlns:a16="http://schemas.microsoft.com/office/drawing/2014/main" id="{5B67A306-BCF4-45CE-A2BD-B71CECB9063C}"/>
              </a:ext>
            </a:extLst>
          </p:cNvPr>
          <p:cNvSpPr/>
          <p:nvPr/>
        </p:nvSpPr>
        <p:spPr>
          <a:xfrm>
            <a:off x="2667002" y="1696778"/>
            <a:ext cx="1544639" cy="42165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Arial" pitchFamily="34" charset="0"/>
                <a:ea typeface="Arial Narrow"/>
                <a:cs typeface="Arial" pitchFamily="34" charset="0"/>
                <a:sym typeface="Arial Narrow"/>
              </a:rPr>
              <a:t>Contributions</a:t>
            </a:r>
            <a:br>
              <a:rPr kumimoji="0" sz="1800" b="1" i="0" u="none" strike="noStrike" kern="1200" cap="none" spc="0" normalizeH="0" baseline="0" noProof="0" dirty="0">
                <a:ln>
                  <a:noFill/>
                </a:ln>
                <a:solidFill>
                  <a:srgbClr val="FFFFFF"/>
                </a:solidFill>
                <a:effectLst/>
                <a:uLnTx/>
                <a:uFillTx/>
                <a:latin typeface="Arial" pitchFamily="34" charset="0"/>
                <a:ea typeface="Arial Narrow"/>
                <a:cs typeface="Arial" pitchFamily="34" charset="0"/>
                <a:sym typeface="Arial Narrow"/>
              </a:rPr>
            </a:br>
            <a:r>
              <a:rPr kumimoji="0" sz="1800" b="1" i="0" u="none" strike="noStrike" kern="1200" cap="none" spc="0" normalizeH="0" baseline="0" noProof="0" dirty="0">
                <a:ln>
                  <a:noFill/>
                </a:ln>
                <a:solidFill>
                  <a:srgbClr val="FFFFFF"/>
                </a:solidFill>
                <a:effectLst/>
                <a:uLnTx/>
                <a:uFillTx/>
                <a:latin typeface="Arial" pitchFamily="34" charset="0"/>
                <a:ea typeface="Arial Narrow"/>
                <a:cs typeface="Arial" pitchFamily="34" charset="0"/>
                <a:sym typeface="Arial Narrow"/>
              </a:rPr>
              <a:t>from</a:t>
            </a:r>
            <a:endParaRPr kumimoji="0" sz="2400" b="0" i="0" u="none" strike="noStrike" kern="1200" cap="none" spc="0" normalizeH="0" baseline="0" noProof="0" dirty="0">
              <a:ln>
                <a:noFill/>
              </a:ln>
              <a:solidFill>
                <a:srgbClr val="958D85"/>
              </a:solidFill>
              <a:effectLst/>
              <a:uLnTx/>
              <a:uFillTx/>
              <a:latin typeface="Arial" pitchFamily="34" charset="0"/>
              <a:ea typeface="Arial"/>
              <a:cs typeface="Arial" pitchFamily="34" charset="0"/>
              <a:sym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pitchFamily="34" charset="0"/>
                <a:ea typeface="Arial Narrow"/>
                <a:cs typeface="Arial" pitchFamily="34" charset="0"/>
                <a:sym typeface="Arial Narrow"/>
              </a:rPr>
              <a:t>-</a:t>
            </a:r>
            <a: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t>Rotarians</a:t>
            </a:r>
            <a:endParaRPr kumimoji="0" sz="2400" b="0" i="0" u="none" strike="noStrike" kern="1200" cap="none" spc="0" normalizeH="0" baseline="0" noProof="0" dirty="0">
              <a:ln>
                <a:noFill/>
              </a:ln>
              <a:solidFill>
                <a:srgbClr val="958D85"/>
              </a:solidFill>
              <a:effectLst/>
              <a:uLnTx/>
              <a:uFillTx/>
              <a:latin typeface="Arial Narrow" panose="020B0606020202030204" pitchFamily="34" charset="0"/>
              <a:ea typeface="Arial"/>
              <a:cs typeface="Arial" pitchFamily="34" charset="0"/>
              <a:sym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t>- Rotary   </a:t>
            </a:r>
            <a:b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br>
            <a: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t>  Clubs</a:t>
            </a:r>
            <a:endParaRPr kumimoji="0" sz="2400" b="0" i="0" u="none" strike="noStrike" kern="1200" cap="none" spc="0" normalizeH="0" baseline="0" noProof="0" dirty="0">
              <a:ln>
                <a:noFill/>
              </a:ln>
              <a:solidFill>
                <a:srgbClr val="958D85"/>
              </a:solidFill>
              <a:effectLst/>
              <a:uLnTx/>
              <a:uFillTx/>
              <a:latin typeface="Arial Narrow" panose="020B0606020202030204" pitchFamily="34" charset="0"/>
              <a:ea typeface="Arial"/>
              <a:cs typeface="Arial" pitchFamily="34" charset="0"/>
              <a:sym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Narrow" panose="020B0606020202030204" pitchFamily="34" charset="0"/>
                <a:ea typeface="Arial Narrow"/>
                <a:cs typeface="Arial" pitchFamily="34" charset="0"/>
                <a:sym typeface="Arial Narrow"/>
              </a:rPr>
              <a:t>- Others</a:t>
            </a:r>
            <a:endParaRPr kumimoji="0" lang="en-CA" sz="2400" b="1" i="0" u="none" strike="noStrike" kern="1200" cap="none" spc="0" normalizeH="0" baseline="0" noProof="0" dirty="0">
              <a:ln>
                <a:noFill/>
              </a:ln>
              <a:solidFill>
                <a:srgbClr val="FFFFFF"/>
              </a:solidFill>
              <a:effectLst/>
              <a:uLnTx/>
              <a:uFillTx/>
              <a:latin typeface="Arial Narrow" panose="020B0606020202030204" pitchFamily="34" charset="0"/>
              <a:ea typeface="Arial"/>
              <a:cs typeface="Arial" pitchFamily="34" charset="0"/>
              <a:sym typeface="Arial Narrow"/>
            </a:endParaRPr>
          </a:p>
          <a:p>
            <a:pPr marL="0" marR="0" lvl="0" indent="0" algn="l" defTabSz="914400" rtl="0" eaLnBrk="1" fontAlgn="auto" latinLnBrk="0" hangingPunct="1">
              <a:lnSpc>
                <a:spcPct val="100000"/>
              </a:lnSpc>
              <a:spcBef>
                <a:spcPts val="1400"/>
              </a:spcBef>
              <a:spcAft>
                <a:spcPts val="0"/>
              </a:spcAft>
              <a:buClrTx/>
              <a:buSzTx/>
              <a:buFontTx/>
              <a:buNone/>
              <a:tabLst/>
              <a:defRPr/>
            </a:pPr>
            <a:endParaRPr kumimoji="0" sz="2400" b="0" i="0" u="none" strike="noStrike" kern="1200" cap="none" spc="0" normalizeH="0" baseline="0" noProof="0" dirty="0">
              <a:ln>
                <a:noFill/>
              </a:ln>
              <a:solidFill>
                <a:srgbClr val="958D85"/>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endParaRPr kumimoji="0" sz="2400" b="1" i="0" u="none" strike="noStrike" kern="1200" cap="none" spc="0" normalizeH="0" baseline="0" noProof="0" dirty="0">
              <a:ln>
                <a:noFill/>
              </a:ln>
              <a:solidFill>
                <a:srgbClr val="FFFFFF"/>
              </a:solidFill>
              <a:effectLst/>
              <a:uLnTx/>
              <a:uFillTx/>
              <a:latin typeface="Arial Narrow"/>
              <a:ea typeface="Arial Narrow"/>
              <a:cs typeface="Arial Narrow"/>
              <a:sym typeface="Arial Narrow"/>
            </a:endParaRPr>
          </a:p>
          <a:p>
            <a:pPr marL="0" marR="0" lvl="0" indent="0" algn="ctr" defTabSz="914400" rtl="0" eaLnBrk="1" fontAlgn="auto" latinLnBrk="0" hangingPunct="1">
              <a:lnSpc>
                <a:spcPct val="100000"/>
              </a:lnSpc>
              <a:spcBef>
                <a:spcPts val="1400"/>
              </a:spcBef>
              <a:spcAft>
                <a:spcPts val="0"/>
              </a:spcAft>
              <a:buClrTx/>
              <a:buSzTx/>
              <a:buFontTx/>
              <a:buNone/>
              <a:tabLst/>
              <a:defRPr/>
            </a:pPr>
            <a:r>
              <a:rPr kumimoji="0" lang="en-CA" sz="2000" b="0" i="0" u="none" strike="noStrike" kern="1200" cap="none" spc="0" normalizeH="0" baseline="0" noProof="0" dirty="0">
                <a:ln>
                  <a:noFill/>
                </a:ln>
                <a:solidFill>
                  <a:prstClr val="white">
                    <a:lumMod val="95000"/>
                  </a:prstClr>
                </a:solidFill>
                <a:effectLst/>
                <a:uLnTx/>
                <a:uFillTx/>
                <a:latin typeface="Arial" pitchFamily="34" charset="0"/>
                <a:ea typeface="Times New Roman"/>
                <a:cs typeface="Arial" pitchFamily="34" charset="0"/>
                <a:sym typeface="Times New Roman"/>
              </a:rPr>
              <a:t>-Investments</a:t>
            </a:r>
            <a:r>
              <a:rPr kumimoji="0" sz="2400" b="0" i="0" u="none" strike="noStrike" kern="1200" cap="none" spc="0" normalizeH="0" baseline="0" noProof="0" dirty="0">
                <a:ln>
                  <a:noFill/>
                </a:ln>
                <a:solidFill>
                  <a:srgbClr val="004080"/>
                </a:solidFill>
                <a:effectLst/>
                <a:uLnTx/>
                <a:uFillTx/>
                <a:latin typeface="Times New Roman"/>
                <a:ea typeface="Times New Roman"/>
                <a:cs typeface="Times New Roman"/>
                <a:sym typeface="Times New Roman"/>
              </a:rPr>
              <a:t>        </a:t>
            </a:r>
          </a:p>
        </p:txBody>
      </p:sp>
      <p:sp>
        <p:nvSpPr>
          <p:cNvPr id="33" name="Shape 245">
            <a:extLst>
              <a:ext uri="{FF2B5EF4-FFF2-40B4-BE49-F238E27FC236}">
                <a16:creationId xmlns:a16="http://schemas.microsoft.com/office/drawing/2014/main" id="{69E3D6B2-64E0-454B-93B4-E91ACFE4A67A}"/>
              </a:ext>
            </a:extLst>
          </p:cNvPr>
          <p:cNvSpPr/>
          <p:nvPr/>
        </p:nvSpPr>
        <p:spPr>
          <a:xfrm flipV="1">
            <a:off x="7470775" y="5992812"/>
            <a:ext cx="2378077" cy="25401"/>
          </a:xfrm>
          <a:prstGeom prst="line">
            <a:avLst/>
          </a:prstGeom>
          <a:ln w="38100">
            <a:solidFill>
              <a:srgbClr val="4C4C4C"/>
            </a:solidFill>
            <a:prstDash val="dash"/>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35" name="Shape 247">
            <a:extLst>
              <a:ext uri="{FF2B5EF4-FFF2-40B4-BE49-F238E27FC236}">
                <a16:creationId xmlns:a16="http://schemas.microsoft.com/office/drawing/2014/main" id="{3C041814-B549-4FD9-9D4B-B1E65669589D}"/>
              </a:ext>
            </a:extLst>
          </p:cNvPr>
          <p:cNvSpPr/>
          <p:nvPr/>
        </p:nvSpPr>
        <p:spPr>
          <a:xfrm>
            <a:off x="5791201" y="3762373"/>
            <a:ext cx="1776411" cy="861774"/>
          </a:xfrm>
          <a:prstGeom prst="rect">
            <a:avLst/>
          </a:prstGeom>
          <a:solidFill>
            <a:srgbClr val="00B050"/>
          </a:solidFill>
          <a:ln>
            <a:solidFill>
              <a:srgbClr val="44422C"/>
            </a:solidFill>
          </a:ln>
          <a:extLst>
            <a:ext uri="{C572A759-6A51-4108-AA02-DFA0A04FC94B}">
              <ma14:wrappingTextBoxFlag xmlns="" xmlns:ma14="http://schemas.microsoft.com/office/mac/drawingml/2011/main" val="1"/>
            </a:ext>
          </a:extLst>
        </p:spPr>
        <p:txBody>
          <a:bodyPr lIns="0" tIns="0" rIns="0" bIns="0">
            <a:spAutoFit/>
          </a:bodyPr>
          <a:lstStyle>
            <a:lvl1pPr algn="ctr">
              <a:defRPr sz="28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2800" b="1" i="0" u="none" strike="noStrike" kern="1200" cap="none" spc="0" normalizeH="0" baseline="0" noProof="0">
                <a:ln>
                  <a:noFill/>
                </a:ln>
                <a:solidFill>
                  <a:srgbClr val="FFFFFF"/>
                </a:solidFill>
                <a:effectLst/>
                <a:uLnTx/>
                <a:uFillTx/>
                <a:latin typeface="Calibri"/>
                <a:ea typeface="+mn-ea"/>
                <a:cs typeface="+mn-cs"/>
              </a:rPr>
              <a:t>Annual Fund</a:t>
            </a:r>
          </a:p>
        </p:txBody>
      </p:sp>
      <p:sp>
        <p:nvSpPr>
          <p:cNvPr id="36" name="Shape 248">
            <a:extLst>
              <a:ext uri="{FF2B5EF4-FFF2-40B4-BE49-F238E27FC236}">
                <a16:creationId xmlns:a16="http://schemas.microsoft.com/office/drawing/2014/main" id="{EE04754B-CBD6-4546-8B05-9BEEB2284C04}"/>
              </a:ext>
            </a:extLst>
          </p:cNvPr>
          <p:cNvSpPr/>
          <p:nvPr/>
        </p:nvSpPr>
        <p:spPr>
          <a:xfrm>
            <a:off x="5803897" y="5737223"/>
            <a:ext cx="1763715" cy="738664"/>
          </a:xfrm>
          <a:prstGeom prst="rect">
            <a:avLst/>
          </a:prstGeom>
          <a:solidFill>
            <a:srgbClr val="00B050"/>
          </a:solidFill>
          <a:ln>
            <a:solidFill>
              <a:srgbClr val="44422C"/>
            </a:solidFill>
          </a:ln>
          <a:extLst>
            <a:ext uri="{C572A759-6A51-4108-AA02-DFA0A04FC94B}">
              <ma14:wrappingTextBoxFlag xmlns="" xmlns:ma14="http://schemas.microsoft.com/office/mac/drawingml/2011/main" val="1"/>
            </a:ext>
          </a:extLst>
        </p:spPr>
        <p:txBody>
          <a:bodyPr lIns="0" tIns="0" rIns="0" bIns="0">
            <a:spAutoFit/>
          </a:bodyPr>
          <a:lstStyle>
            <a:lvl1pPr algn="ctr">
              <a:defRPr sz="24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2400" b="1" i="0" u="none" strike="noStrike" kern="1200" cap="none" spc="0" normalizeH="0" baseline="0" noProof="0">
                <a:ln>
                  <a:noFill/>
                </a:ln>
                <a:solidFill>
                  <a:srgbClr val="FFFFFF"/>
                </a:solidFill>
                <a:effectLst/>
                <a:uLnTx/>
                <a:uFillTx/>
                <a:latin typeface="Calibri"/>
                <a:ea typeface="+mn-ea"/>
                <a:cs typeface="+mn-cs"/>
              </a:rPr>
              <a:t>Endowment Fund</a:t>
            </a:r>
          </a:p>
        </p:txBody>
      </p:sp>
      <p:sp>
        <p:nvSpPr>
          <p:cNvPr id="39" name="Shape 252">
            <a:extLst>
              <a:ext uri="{FF2B5EF4-FFF2-40B4-BE49-F238E27FC236}">
                <a16:creationId xmlns:a16="http://schemas.microsoft.com/office/drawing/2014/main" id="{F0572F5C-C5FA-421C-B5F5-3E714230C0FB}"/>
              </a:ext>
            </a:extLst>
          </p:cNvPr>
          <p:cNvSpPr/>
          <p:nvPr/>
        </p:nvSpPr>
        <p:spPr>
          <a:xfrm>
            <a:off x="8204040" y="6018213"/>
            <a:ext cx="900436"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b="1">
                <a:solidFill>
                  <a:srgbClr val="958D85"/>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b="0">
                <a:solidFill>
                  <a:srgbClr val="000000"/>
                </a:solidFill>
              </a:defRPr>
            </a:pPr>
            <a:r>
              <a:rPr kumimoji="0" sz="1800" b="1" i="0" u="none" strike="noStrike" kern="1200" cap="none" spc="0" normalizeH="0" baseline="0" noProof="0" dirty="0">
                <a:ln>
                  <a:noFill/>
                </a:ln>
                <a:solidFill>
                  <a:prstClr val="black"/>
                </a:solidFill>
                <a:effectLst/>
                <a:uLnTx/>
                <a:uFillTx/>
                <a:latin typeface="Calibri"/>
                <a:ea typeface="+mn-ea"/>
                <a:cs typeface="+mn-cs"/>
              </a:rPr>
              <a:t>Earnings</a:t>
            </a:r>
          </a:p>
        </p:txBody>
      </p:sp>
      <p:sp>
        <p:nvSpPr>
          <p:cNvPr id="40" name="Shape 254">
            <a:extLst>
              <a:ext uri="{FF2B5EF4-FFF2-40B4-BE49-F238E27FC236}">
                <a16:creationId xmlns:a16="http://schemas.microsoft.com/office/drawing/2014/main" id="{B32CF409-5DAE-4956-8C64-2D932B159860}"/>
              </a:ext>
            </a:extLst>
          </p:cNvPr>
          <p:cNvSpPr/>
          <p:nvPr/>
        </p:nvSpPr>
        <p:spPr>
          <a:xfrm>
            <a:off x="4286309" y="4179888"/>
            <a:ext cx="1261947"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mn-cs"/>
              </a:rPr>
              <a:t>~ $100 M +</a:t>
            </a:r>
            <a:endParaRPr kumimoji="0" sz="2400" b="0"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Calibri"/>
                <a:ea typeface="+mn-ea"/>
                <a:cs typeface="+mn-cs"/>
              </a:rPr>
              <a:t>Held 3 years</a:t>
            </a:r>
          </a:p>
        </p:txBody>
      </p:sp>
      <p:sp>
        <p:nvSpPr>
          <p:cNvPr id="41" name="Shape 258">
            <a:extLst>
              <a:ext uri="{FF2B5EF4-FFF2-40B4-BE49-F238E27FC236}">
                <a16:creationId xmlns:a16="http://schemas.microsoft.com/office/drawing/2014/main" id="{5FBB1D14-8332-4730-8587-FB21B4D899ED}"/>
              </a:ext>
            </a:extLst>
          </p:cNvPr>
          <p:cNvSpPr/>
          <p:nvPr/>
        </p:nvSpPr>
        <p:spPr>
          <a:xfrm>
            <a:off x="9180514" y="4649806"/>
            <a:ext cx="666751" cy="14232"/>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grpSp>
        <p:nvGrpSpPr>
          <p:cNvPr id="61" name="Group 60">
            <a:extLst>
              <a:ext uri="{FF2B5EF4-FFF2-40B4-BE49-F238E27FC236}">
                <a16:creationId xmlns:a16="http://schemas.microsoft.com/office/drawing/2014/main" id="{928A50B3-AA3A-488B-8C73-EE395CB76241}"/>
              </a:ext>
            </a:extLst>
          </p:cNvPr>
          <p:cNvGrpSpPr/>
          <p:nvPr/>
        </p:nvGrpSpPr>
        <p:grpSpPr>
          <a:xfrm>
            <a:off x="4211641" y="2730905"/>
            <a:ext cx="5594352" cy="669114"/>
            <a:chOff x="4254499" y="2577324"/>
            <a:chExt cx="5594352" cy="669114"/>
          </a:xfrm>
        </p:grpSpPr>
        <p:sp>
          <p:nvSpPr>
            <p:cNvPr id="37" name="Shape 250">
              <a:extLst>
                <a:ext uri="{FF2B5EF4-FFF2-40B4-BE49-F238E27FC236}">
                  <a16:creationId xmlns:a16="http://schemas.microsoft.com/office/drawing/2014/main" id="{200A4999-4F01-40FC-AF70-55D2586FCFBB}"/>
                </a:ext>
              </a:extLst>
            </p:cNvPr>
            <p:cNvSpPr/>
            <p:nvPr/>
          </p:nvSpPr>
          <p:spPr>
            <a:xfrm>
              <a:off x="7475538" y="3043220"/>
              <a:ext cx="2373313" cy="17"/>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38" name="Shape 251">
              <a:extLst>
                <a:ext uri="{FF2B5EF4-FFF2-40B4-BE49-F238E27FC236}">
                  <a16:creationId xmlns:a16="http://schemas.microsoft.com/office/drawing/2014/main" id="{8C9449F5-7ABF-4580-A645-1C87FCA48880}"/>
                </a:ext>
              </a:extLst>
            </p:cNvPr>
            <p:cNvSpPr/>
            <p:nvPr/>
          </p:nvSpPr>
          <p:spPr>
            <a:xfrm flipV="1">
              <a:off x="4254499" y="2979738"/>
              <a:ext cx="1703391" cy="17463"/>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grpSp>
          <p:nvGrpSpPr>
            <p:cNvPr id="42" name="Group 262">
              <a:extLst>
                <a:ext uri="{FF2B5EF4-FFF2-40B4-BE49-F238E27FC236}">
                  <a16:creationId xmlns:a16="http://schemas.microsoft.com/office/drawing/2014/main" id="{FB88E8FA-51F7-4178-8DD8-83C53ACEAF9B}"/>
                </a:ext>
              </a:extLst>
            </p:cNvPr>
            <p:cNvGrpSpPr/>
            <p:nvPr/>
          </p:nvGrpSpPr>
          <p:grpSpPr>
            <a:xfrm>
              <a:off x="5971382" y="2577324"/>
              <a:ext cx="1366839" cy="669114"/>
              <a:chOff x="0" y="0"/>
              <a:chExt cx="1366836" cy="669112"/>
            </a:xfrm>
          </p:grpSpPr>
          <p:pic>
            <p:nvPicPr>
              <p:cNvPr id="43" name="image15.png" descr="rotary_centers_logo_c">
                <a:extLst>
                  <a:ext uri="{FF2B5EF4-FFF2-40B4-BE49-F238E27FC236}">
                    <a16:creationId xmlns:a16="http://schemas.microsoft.com/office/drawing/2014/main" id="{C57FB9A0-A593-431A-A552-3EB21B9FF39D}"/>
                  </a:ext>
                </a:extLst>
              </p:cNvPr>
              <p:cNvPicPr/>
              <p:nvPr/>
            </p:nvPicPr>
            <p:blipFill>
              <a:blip r:embed="rId3" cstate="print"/>
              <a:stretch>
                <a:fillRect/>
              </a:stretch>
            </p:blipFill>
            <p:spPr>
              <a:xfrm>
                <a:off x="0" y="0"/>
                <a:ext cx="581001" cy="539848"/>
              </a:xfrm>
              <a:prstGeom prst="rect">
                <a:avLst/>
              </a:prstGeom>
              <a:ln w="12700" cap="flat">
                <a:noFill/>
                <a:miter lim="400000"/>
              </a:ln>
              <a:effectLst/>
            </p:spPr>
          </p:pic>
          <p:sp>
            <p:nvSpPr>
              <p:cNvPr id="44" name="Shape 260">
                <a:extLst>
                  <a:ext uri="{FF2B5EF4-FFF2-40B4-BE49-F238E27FC236}">
                    <a16:creationId xmlns:a16="http://schemas.microsoft.com/office/drawing/2014/main" id="{A3805C83-6764-4C9E-A2C1-055FC7C3CB78}"/>
                  </a:ext>
                </a:extLst>
              </p:cNvPr>
              <p:cNvSpPr/>
              <p:nvPr/>
            </p:nvSpPr>
            <p:spPr>
              <a:xfrm>
                <a:off x="167575" y="305560"/>
                <a:ext cx="475685" cy="253002"/>
              </a:xfrm>
              <a:prstGeom prst="rect">
                <a:avLst/>
              </a:prstGeom>
              <a:solidFill>
                <a:srgbClr val="FFFFFF"/>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958D85"/>
                    </a:solidFill>
                  </a:defRPr>
                </a:pPr>
                <a:endParaRPr kumimoji="0" sz="1800" b="0" i="0" u="none" strike="noStrike" kern="1200" cap="none" spc="0" normalizeH="0" baseline="0" noProof="0">
                  <a:ln>
                    <a:noFill/>
                  </a:ln>
                  <a:solidFill>
                    <a:srgbClr val="958D85"/>
                  </a:solidFill>
                  <a:effectLst/>
                  <a:uLnTx/>
                  <a:uFillTx/>
                  <a:latin typeface="Calibri"/>
                  <a:ea typeface="+mn-ea"/>
                  <a:cs typeface="+mn-cs"/>
                </a:endParaRPr>
              </a:p>
            </p:txBody>
          </p:sp>
          <p:pic>
            <p:nvPicPr>
              <p:cNvPr id="45" name="image10.png" descr="6298_PNG_for_Word_documents_presentations_and_web_use_AdditionalFile">
                <a:extLst>
                  <a:ext uri="{FF2B5EF4-FFF2-40B4-BE49-F238E27FC236}">
                    <a16:creationId xmlns:a16="http://schemas.microsoft.com/office/drawing/2014/main" id="{C50BE464-792D-41F8-8455-29777E0EB507}"/>
                  </a:ext>
                </a:extLst>
              </p:cNvPr>
              <p:cNvPicPr/>
              <p:nvPr/>
            </p:nvPicPr>
            <p:blipFill>
              <a:blip r:embed="rId4" cstate="print"/>
              <a:stretch>
                <a:fillRect/>
              </a:stretch>
            </p:blipFill>
            <p:spPr>
              <a:xfrm>
                <a:off x="27717" y="226360"/>
                <a:ext cx="1339120" cy="442753"/>
              </a:xfrm>
              <a:prstGeom prst="rect">
                <a:avLst/>
              </a:prstGeom>
              <a:ln w="12700" cap="flat">
                <a:noFill/>
                <a:miter lim="400000"/>
              </a:ln>
              <a:effectLst/>
            </p:spPr>
          </p:pic>
        </p:grpSp>
      </p:grpSp>
      <p:sp>
        <p:nvSpPr>
          <p:cNvPr id="27" name="Shape 238">
            <a:extLst>
              <a:ext uri="{FF2B5EF4-FFF2-40B4-BE49-F238E27FC236}">
                <a16:creationId xmlns:a16="http://schemas.microsoft.com/office/drawing/2014/main" id="{263256C9-D356-41D8-931C-9273F8E2C4F0}"/>
              </a:ext>
            </a:extLst>
          </p:cNvPr>
          <p:cNvSpPr/>
          <p:nvPr/>
        </p:nvSpPr>
        <p:spPr>
          <a:xfrm>
            <a:off x="4221903" y="1863058"/>
            <a:ext cx="1964524" cy="0"/>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34" name="Shape 246">
            <a:extLst>
              <a:ext uri="{FF2B5EF4-FFF2-40B4-BE49-F238E27FC236}">
                <a16:creationId xmlns:a16="http://schemas.microsoft.com/office/drawing/2014/main" id="{3A14265A-99E6-4333-9F48-C283F57F10B7}"/>
              </a:ext>
            </a:extLst>
          </p:cNvPr>
          <p:cNvSpPr/>
          <p:nvPr/>
        </p:nvSpPr>
        <p:spPr>
          <a:xfrm flipV="1">
            <a:off x="7207170" y="1869546"/>
            <a:ext cx="2632154" cy="0"/>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pic>
        <p:nvPicPr>
          <p:cNvPr id="46" name="image27.png" descr="http://www.endpolio.org/_assets/img/epn-logo.png">
            <a:extLst>
              <a:ext uri="{FF2B5EF4-FFF2-40B4-BE49-F238E27FC236}">
                <a16:creationId xmlns:a16="http://schemas.microsoft.com/office/drawing/2014/main" id="{D3874C3B-4F99-410F-92C6-14F5AF08E7C6}"/>
              </a:ext>
            </a:extLst>
          </p:cNvPr>
          <p:cNvPicPr/>
          <p:nvPr/>
        </p:nvPicPr>
        <p:blipFill>
          <a:blip r:embed="rId5" cstate="print"/>
          <a:stretch>
            <a:fillRect/>
          </a:stretch>
        </p:blipFill>
        <p:spPr>
          <a:xfrm>
            <a:off x="6186427" y="1352687"/>
            <a:ext cx="1020743" cy="1020743"/>
          </a:xfrm>
          <a:prstGeom prst="rect">
            <a:avLst/>
          </a:prstGeom>
          <a:ln w="12700">
            <a:miter lim="400000"/>
          </a:ln>
        </p:spPr>
      </p:pic>
      <p:sp>
        <p:nvSpPr>
          <p:cNvPr id="47" name="Shape 264">
            <a:extLst>
              <a:ext uri="{FF2B5EF4-FFF2-40B4-BE49-F238E27FC236}">
                <a16:creationId xmlns:a16="http://schemas.microsoft.com/office/drawing/2014/main" id="{2A527489-96FD-4D01-A019-3811AD299EBF}"/>
              </a:ext>
            </a:extLst>
          </p:cNvPr>
          <p:cNvSpPr/>
          <p:nvPr/>
        </p:nvSpPr>
        <p:spPr>
          <a:xfrm>
            <a:off x="6261968" y="2353055"/>
            <a:ext cx="869660" cy="33855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1600" b="1">
                <a:solidFill>
                  <a:srgbClr val="00246C"/>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1600" b="1" i="0" u="none" strike="noStrike" kern="1200" cap="none" spc="0" normalizeH="0" baseline="0" noProof="0" dirty="0">
                <a:ln>
                  <a:noFill/>
                </a:ln>
                <a:solidFill>
                  <a:srgbClr val="00246C"/>
                </a:solidFill>
                <a:effectLst/>
                <a:uLnTx/>
                <a:uFillTx/>
                <a:latin typeface="Calibri"/>
                <a:ea typeface="+mn-ea"/>
                <a:cs typeface="+mn-cs"/>
              </a:rPr>
              <a:t>PolioPlus</a:t>
            </a:r>
          </a:p>
        </p:txBody>
      </p:sp>
      <p:sp>
        <p:nvSpPr>
          <p:cNvPr id="48" name="Shape 265">
            <a:extLst>
              <a:ext uri="{FF2B5EF4-FFF2-40B4-BE49-F238E27FC236}">
                <a16:creationId xmlns:a16="http://schemas.microsoft.com/office/drawing/2014/main" id="{01CC8431-AC37-40A6-A4D0-C78046BABD68}"/>
              </a:ext>
            </a:extLst>
          </p:cNvPr>
          <p:cNvSpPr/>
          <p:nvPr/>
        </p:nvSpPr>
        <p:spPr>
          <a:xfrm>
            <a:off x="7553186" y="3940562"/>
            <a:ext cx="681039"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b="1">
                <a:solidFill>
                  <a:srgbClr val="958D85"/>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b="0">
                <a:solidFill>
                  <a:srgbClr val="000000"/>
                </a:solidFill>
              </a:defRPr>
            </a:pPr>
            <a:r>
              <a:rPr kumimoji="0" lang="en-CA" sz="1800" b="1" i="0" u="none" strike="noStrike" kern="1200" cap="none" spc="0" normalizeH="0" baseline="0" noProof="0" dirty="0">
                <a:ln>
                  <a:noFill/>
                </a:ln>
                <a:solidFill>
                  <a:prstClr val="black"/>
                </a:solidFill>
                <a:effectLst/>
                <a:uLnTx/>
                <a:uFillTx/>
                <a:latin typeface="Calibri"/>
                <a:ea typeface="+mn-ea"/>
                <a:cs typeface="+mn-cs"/>
              </a:rPr>
              <a:t>47.5</a:t>
            </a:r>
            <a:r>
              <a:rPr kumimoji="0" sz="1800" b="1" i="0" u="none" strike="noStrike" kern="1200" cap="none" spc="0" normalizeH="0" baseline="0" noProof="0" dirty="0">
                <a:ln>
                  <a:noFill/>
                </a:ln>
                <a:solidFill>
                  <a:prstClr val="black"/>
                </a:solidFill>
                <a:effectLst/>
                <a:uLnTx/>
                <a:uFillTx/>
                <a:latin typeface="Calibri"/>
                <a:ea typeface="+mn-ea"/>
                <a:cs typeface="+mn-cs"/>
              </a:rPr>
              <a:t>%</a:t>
            </a:r>
          </a:p>
        </p:txBody>
      </p:sp>
      <p:sp>
        <p:nvSpPr>
          <p:cNvPr id="49" name="Shape 266">
            <a:extLst>
              <a:ext uri="{FF2B5EF4-FFF2-40B4-BE49-F238E27FC236}">
                <a16:creationId xmlns:a16="http://schemas.microsoft.com/office/drawing/2014/main" id="{74DE2BD1-3016-410D-85F5-375CA974C205}"/>
              </a:ext>
            </a:extLst>
          </p:cNvPr>
          <p:cNvSpPr/>
          <p:nvPr/>
        </p:nvSpPr>
        <p:spPr>
          <a:xfrm>
            <a:off x="7364015" y="4577542"/>
            <a:ext cx="1119191"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a:ea typeface="+mn-ea"/>
                <a:cs typeface="+mn-cs"/>
              </a:rPr>
              <a:t>47.5</a:t>
            </a:r>
            <a:r>
              <a:rPr kumimoji="0" sz="1800" b="1" i="0" u="none" strike="noStrike" kern="1200" cap="none" spc="0" normalizeH="0" baseline="0" noProof="0" dirty="0">
                <a:ln>
                  <a:noFill/>
                </a:ln>
                <a:solidFill>
                  <a:prstClr val="black"/>
                </a:solidFill>
                <a:effectLst/>
                <a:uLnTx/>
                <a:uFillTx/>
                <a:latin typeface="Calibri"/>
                <a:ea typeface="+mn-ea"/>
                <a:cs typeface="+mn-cs"/>
              </a:rPr>
              <a:t>%</a:t>
            </a:r>
            <a:endParaRPr kumimoji="0" sz="24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50" name="Shape 267">
            <a:extLst>
              <a:ext uri="{FF2B5EF4-FFF2-40B4-BE49-F238E27FC236}">
                <a16:creationId xmlns:a16="http://schemas.microsoft.com/office/drawing/2014/main" id="{5942250E-D9A9-4827-A048-93056BD7107C}"/>
              </a:ext>
            </a:extLst>
          </p:cNvPr>
          <p:cNvSpPr/>
          <p:nvPr/>
        </p:nvSpPr>
        <p:spPr>
          <a:xfrm>
            <a:off x="8293102" y="4275566"/>
            <a:ext cx="1119191" cy="738664"/>
          </a:xfrm>
          <a:prstGeom prst="rect">
            <a:avLst/>
          </a:prstGeom>
          <a:solidFill>
            <a:srgbClr val="00B050"/>
          </a:solidFill>
          <a:ln>
            <a:solidFill>
              <a:srgbClr val="44422C"/>
            </a:solidFill>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a:ea typeface="+mn-ea"/>
                <a:cs typeface="+mn-cs"/>
              </a:rPr>
              <a:t>World </a:t>
            </a:r>
            <a:endParaRPr kumimoji="0" sz="1800" b="0" i="0" u="none" strike="noStrike" kern="1200" cap="none" spc="0" normalizeH="0" baseline="0" noProof="0">
              <a:ln>
                <a:noFill/>
              </a:ln>
              <a:solidFill>
                <a:srgbClr val="958D8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FFFFFF"/>
                </a:solidFill>
                <a:effectLst/>
                <a:uLnTx/>
                <a:uFillTx/>
                <a:latin typeface="Calibri"/>
                <a:ea typeface="+mn-ea"/>
                <a:cs typeface="+mn-cs"/>
              </a:rPr>
              <a:t>Fund</a:t>
            </a:r>
          </a:p>
        </p:txBody>
      </p:sp>
      <p:sp>
        <p:nvSpPr>
          <p:cNvPr id="52" name="Shape 258">
            <a:extLst>
              <a:ext uri="{FF2B5EF4-FFF2-40B4-BE49-F238E27FC236}">
                <a16:creationId xmlns:a16="http://schemas.microsoft.com/office/drawing/2014/main" id="{2888A60C-FBD6-4E38-8E92-E3A6DE828715}"/>
              </a:ext>
            </a:extLst>
          </p:cNvPr>
          <p:cNvSpPr/>
          <p:nvPr/>
        </p:nvSpPr>
        <p:spPr>
          <a:xfrm>
            <a:off x="9164638" y="3899118"/>
            <a:ext cx="666751" cy="14232"/>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51" name="Shape 268">
            <a:extLst>
              <a:ext uri="{FF2B5EF4-FFF2-40B4-BE49-F238E27FC236}">
                <a16:creationId xmlns:a16="http://schemas.microsoft.com/office/drawing/2014/main" id="{51BA68B2-15E3-4CAF-B9DC-E2E3D41D9569}"/>
              </a:ext>
            </a:extLst>
          </p:cNvPr>
          <p:cNvSpPr/>
          <p:nvPr/>
        </p:nvSpPr>
        <p:spPr>
          <a:xfrm>
            <a:off x="8277226" y="3722132"/>
            <a:ext cx="1119191" cy="369332"/>
          </a:xfrm>
          <a:prstGeom prst="rect">
            <a:avLst/>
          </a:prstGeom>
          <a:solidFill>
            <a:srgbClr val="00B050"/>
          </a:solidFill>
          <a:ln>
            <a:solidFill>
              <a:srgbClr val="44422C"/>
            </a:solidFill>
          </a:ln>
          <a:extLst>
            <a:ext uri="{C572A759-6A51-4108-AA02-DFA0A04FC94B}">
              <ma14:wrappingTextBoxFlag xmlns="" xmlns:ma14="http://schemas.microsoft.com/office/mac/drawingml/2011/main" val="1"/>
            </a:ext>
          </a:extLst>
        </p:spPr>
        <p:txBody>
          <a:bodyPr lIns="0" tIns="0" rIns="0" bIns="0">
            <a:spAutoFit/>
          </a:bodyPr>
          <a:lstStyle>
            <a:lvl1pPr algn="ctr">
              <a:defRPr sz="24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2400" b="1" i="0" u="none" strike="noStrike" kern="1200" cap="none" spc="0" normalizeH="0" baseline="0" noProof="0">
                <a:ln>
                  <a:noFill/>
                </a:ln>
                <a:solidFill>
                  <a:srgbClr val="FFFFFF"/>
                </a:solidFill>
                <a:effectLst/>
                <a:uLnTx/>
                <a:uFillTx/>
                <a:latin typeface="Calibri"/>
                <a:ea typeface="+mn-ea"/>
                <a:cs typeface="+mn-cs"/>
              </a:rPr>
              <a:t>DDF</a:t>
            </a:r>
          </a:p>
        </p:txBody>
      </p:sp>
      <p:sp>
        <p:nvSpPr>
          <p:cNvPr id="53" name="Shape 258">
            <a:extLst>
              <a:ext uri="{FF2B5EF4-FFF2-40B4-BE49-F238E27FC236}">
                <a16:creationId xmlns:a16="http://schemas.microsoft.com/office/drawing/2014/main" id="{C85BD5F4-900D-4A29-B13C-5849FB32C543}"/>
              </a:ext>
            </a:extLst>
          </p:cNvPr>
          <p:cNvSpPr/>
          <p:nvPr/>
        </p:nvSpPr>
        <p:spPr>
          <a:xfrm>
            <a:off x="7583488" y="3880064"/>
            <a:ext cx="666751" cy="14232"/>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sp>
        <p:nvSpPr>
          <p:cNvPr id="54" name="Shape 258">
            <a:extLst>
              <a:ext uri="{FF2B5EF4-FFF2-40B4-BE49-F238E27FC236}">
                <a16:creationId xmlns:a16="http://schemas.microsoft.com/office/drawing/2014/main" id="{219413C6-61EA-4531-AE07-91202E06E700}"/>
              </a:ext>
            </a:extLst>
          </p:cNvPr>
          <p:cNvSpPr/>
          <p:nvPr/>
        </p:nvSpPr>
        <p:spPr>
          <a:xfrm>
            <a:off x="7592617" y="4510908"/>
            <a:ext cx="666751" cy="14232"/>
          </a:xfrm>
          <a:prstGeom prst="line">
            <a:avLst/>
          </a:prstGeom>
          <a:ln w="38100">
            <a:solidFill>
              <a:srgbClr val="4C4C4C"/>
            </a:solidFill>
            <a:round/>
            <a:tailEnd type="triangle"/>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1200" cap="none" spc="0" normalizeH="0" baseline="0" noProof="0">
              <a:ln>
                <a:noFill/>
              </a:ln>
              <a:solidFill>
                <a:prstClr val="black"/>
              </a:solidFill>
              <a:effectLst/>
              <a:uLnTx/>
              <a:uFillTx/>
              <a:latin typeface="Calibri"/>
              <a:ea typeface="+mn-ea"/>
              <a:cs typeface="+mn-cs"/>
              <a:sym typeface="Helvetica"/>
            </a:endParaRPr>
          </a:p>
        </p:txBody>
      </p:sp>
      <p:cxnSp>
        <p:nvCxnSpPr>
          <p:cNvPr id="4" name="Straight Arrow Connector 3">
            <a:extLst>
              <a:ext uri="{FF2B5EF4-FFF2-40B4-BE49-F238E27FC236}">
                <a16:creationId xmlns:a16="http://schemas.microsoft.com/office/drawing/2014/main" id="{AFCFC73A-555C-41E7-8931-3A3DFAC486C8}"/>
              </a:ext>
            </a:extLst>
          </p:cNvPr>
          <p:cNvCxnSpPr>
            <a:cxnSpLocks/>
          </p:cNvCxnSpPr>
          <p:nvPr/>
        </p:nvCxnSpPr>
        <p:spPr>
          <a:xfrm>
            <a:off x="5487474" y="4147081"/>
            <a:ext cx="315182" cy="734257"/>
          </a:xfrm>
          <a:prstGeom prst="straightConnector1">
            <a:avLst/>
          </a:prstGeom>
          <a:ln w="31750">
            <a:tailEnd type="triangle" w="lg" len="sm"/>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AE64D584-4847-4718-B2B9-BF6BD65160C6}"/>
              </a:ext>
            </a:extLst>
          </p:cNvPr>
          <p:cNvSpPr txBox="1"/>
          <p:nvPr/>
        </p:nvSpPr>
        <p:spPr>
          <a:xfrm>
            <a:off x="5683929" y="4889907"/>
            <a:ext cx="1345523" cy="584775"/>
          </a:xfrm>
          <a:prstGeom prst="rect">
            <a:avLst/>
          </a:prstGeom>
          <a:solidFill>
            <a:schemeClr val="accent6">
              <a:lumMod val="75000"/>
            </a:schemeClr>
          </a:solidFill>
          <a:ln>
            <a:solidFill>
              <a:schemeClr val="dk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white"/>
                </a:solidFill>
                <a:effectLst/>
                <a:uLnTx/>
                <a:uFillTx/>
                <a:latin typeface="Arial Narrow Bold"/>
                <a:ea typeface="+mn-ea"/>
                <a:cs typeface="Arial Narrow Bold"/>
              </a:rPr>
              <a:t>Operating Expense</a:t>
            </a:r>
          </a:p>
        </p:txBody>
      </p:sp>
      <p:sp>
        <p:nvSpPr>
          <p:cNvPr id="6" name="TextBox 5">
            <a:extLst>
              <a:ext uri="{FF2B5EF4-FFF2-40B4-BE49-F238E27FC236}">
                <a16:creationId xmlns:a16="http://schemas.microsoft.com/office/drawing/2014/main" id="{9C02357B-57A8-4FA3-B9B4-E358400E8E8D}"/>
              </a:ext>
            </a:extLst>
          </p:cNvPr>
          <p:cNvSpPr txBox="1"/>
          <p:nvPr/>
        </p:nvSpPr>
        <p:spPr>
          <a:xfrm>
            <a:off x="4787719" y="5028020"/>
            <a:ext cx="943677" cy="369332"/>
          </a:xfrm>
          <a:prstGeom prst="rect">
            <a:avLst/>
          </a:prstGeom>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a:ea typeface="+mn-ea"/>
                <a:cs typeface="Arial Narrow Bold"/>
              </a:rPr>
              <a:t>5%</a:t>
            </a:r>
          </a:p>
        </p:txBody>
      </p:sp>
    </p:spTree>
    <p:extLst>
      <p:ext uri="{BB962C8B-B14F-4D97-AF65-F5344CB8AC3E}">
        <p14:creationId xmlns:p14="http://schemas.microsoft.com/office/powerpoint/2010/main" val="41372145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different types of funds&#10;&#10;Description automatically generated">
            <a:extLst>
              <a:ext uri="{FF2B5EF4-FFF2-40B4-BE49-F238E27FC236}">
                <a16:creationId xmlns:a16="http://schemas.microsoft.com/office/drawing/2014/main" id="{314D8C8C-1FDE-376D-F674-A375A96D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240" y="1424305"/>
            <a:ext cx="10382856" cy="5433695"/>
          </a:xfrm>
          <a:prstGeom prst="rect">
            <a:avLst/>
          </a:prstGeom>
        </p:spPr>
      </p:pic>
      <p:sp>
        <p:nvSpPr>
          <p:cNvPr id="4" name="TextBox 3">
            <a:extLst>
              <a:ext uri="{FF2B5EF4-FFF2-40B4-BE49-F238E27FC236}">
                <a16:creationId xmlns:a16="http://schemas.microsoft.com/office/drawing/2014/main" id="{888EDF0B-A873-D7E2-45B0-CAB168A43411}"/>
              </a:ext>
            </a:extLst>
          </p:cNvPr>
          <p:cNvSpPr txBox="1"/>
          <p:nvPr/>
        </p:nvSpPr>
        <p:spPr>
          <a:xfrm>
            <a:off x="527901" y="160256"/>
            <a:ext cx="6928701" cy="646331"/>
          </a:xfrm>
          <a:prstGeom prst="rect">
            <a:avLst/>
          </a:prstGeom>
          <a:noFill/>
        </p:spPr>
        <p:txBody>
          <a:bodyPr wrap="square" rtlCol="0">
            <a:spAutoFit/>
          </a:bodyPr>
          <a:lstStyle/>
          <a:p>
            <a:r>
              <a:rPr lang="en-CA" sz="3600" b="1" dirty="0">
                <a:solidFill>
                  <a:schemeClr val="bg1"/>
                </a:solidFill>
              </a:rPr>
              <a:t>Who Manages the Grant Funds</a:t>
            </a:r>
          </a:p>
        </p:txBody>
      </p:sp>
    </p:spTree>
    <p:extLst>
      <p:ext uri="{BB962C8B-B14F-4D97-AF65-F5344CB8AC3E}">
        <p14:creationId xmlns:p14="http://schemas.microsoft.com/office/powerpoint/2010/main" val="20748483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DA517167-9650-4F4C-97E9-C1CC1A1F2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924" y="4115900"/>
            <a:ext cx="1810703" cy="14754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656B74BD-9A33-4D9F-9277-5E2975448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51" y="2609913"/>
            <a:ext cx="1786316" cy="14632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339335D2-CEEE-4F9D-A856-D5DDA526E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679" y="2265598"/>
            <a:ext cx="1713156" cy="13961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a:extLst>
              <a:ext uri="{FF2B5EF4-FFF2-40B4-BE49-F238E27FC236}">
                <a16:creationId xmlns:a16="http://schemas.microsoft.com/office/drawing/2014/main" id="{A7A3D52C-3D04-4E95-B024-F23DC44B5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6073" y="2750075"/>
            <a:ext cx="1749737" cy="1426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FD277E17-4447-493A-97FA-2EBE267E84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1932" y="4424338"/>
            <a:ext cx="1694867" cy="13839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17">
            <a:extLst>
              <a:ext uri="{FF2B5EF4-FFF2-40B4-BE49-F238E27FC236}">
                <a16:creationId xmlns:a16="http://schemas.microsoft.com/office/drawing/2014/main" id="{4FCD871F-80F8-4BE7-852F-9A831DFBE0C6}"/>
              </a:ext>
            </a:extLst>
          </p:cNvPr>
          <p:cNvGrpSpPr/>
          <p:nvPr/>
        </p:nvGrpSpPr>
        <p:grpSpPr>
          <a:xfrm rot="663273">
            <a:off x="3300141" y="2578508"/>
            <a:ext cx="1414105" cy="687156"/>
            <a:chOff x="3542184" y="2144764"/>
            <a:chExt cx="1414105" cy="687156"/>
          </a:xfrm>
        </p:grpSpPr>
        <p:sp>
          <p:nvSpPr>
            <p:cNvPr id="5" name="AutoShape 10">
              <a:extLst>
                <a:ext uri="{FF2B5EF4-FFF2-40B4-BE49-F238E27FC236}">
                  <a16:creationId xmlns:a16="http://schemas.microsoft.com/office/drawing/2014/main" id="{62CEE0E9-E282-49F6-9E1C-BCBC947D19BF}"/>
                </a:ext>
              </a:extLst>
            </p:cNvPr>
            <p:cNvSpPr>
              <a:spLocks noChangeArrowheads="1"/>
            </p:cNvSpPr>
            <p:nvPr/>
          </p:nvSpPr>
          <p:spPr bwMode="auto">
            <a:xfrm rot="20527161">
              <a:off x="3542184" y="2144764"/>
              <a:ext cx="1217301" cy="687156"/>
            </a:xfrm>
            <a:prstGeom prst="rightArrow">
              <a:avLst>
                <a:gd name="adj1" fmla="val 50000"/>
                <a:gd name="adj2" fmla="val 44289"/>
              </a:avLst>
            </a:prstGeom>
            <a:solidFill>
              <a:srgbClr val="4F6228"/>
            </a:solidFill>
            <a:ln w="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 Box 11">
              <a:extLst>
                <a:ext uri="{FF2B5EF4-FFF2-40B4-BE49-F238E27FC236}">
                  <a16:creationId xmlns:a16="http://schemas.microsoft.com/office/drawing/2014/main" id="{0FCDF576-DDF9-40C7-B61A-DC0CBA4E672F}"/>
                </a:ext>
              </a:extLst>
            </p:cNvPr>
            <p:cNvSpPr txBox="1">
              <a:spLocks noChangeArrowheads="1"/>
            </p:cNvSpPr>
            <p:nvPr/>
          </p:nvSpPr>
          <p:spPr bwMode="auto">
            <a:xfrm rot="20593905">
              <a:off x="3572641" y="2301428"/>
              <a:ext cx="1383648" cy="3735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3 years later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Group 18">
            <a:extLst>
              <a:ext uri="{FF2B5EF4-FFF2-40B4-BE49-F238E27FC236}">
                <a16:creationId xmlns:a16="http://schemas.microsoft.com/office/drawing/2014/main" id="{936CC5C0-D977-4997-AB77-C3A83ECD7583}"/>
              </a:ext>
            </a:extLst>
          </p:cNvPr>
          <p:cNvGrpSpPr/>
          <p:nvPr/>
        </p:nvGrpSpPr>
        <p:grpSpPr>
          <a:xfrm rot="1084271">
            <a:off x="3173267" y="3676839"/>
            <a:ext cx="1413796" cy="811458"/>
            <a:chOff x="3572641" y="3196923"/>
            <a:chExt cx="1383648" cy="687156"/>
          </a:xfrm>
        </p:grpSpPr>
        <p:sp>
          <p:nvSpPr>
            <p:cNvPr id="3" name="AutoShape 4">
              <a:extLst>
                <a:ext uri="{FF2B5EF4-FFF2-40B4-BE49-F238E27FC236}">
                  <a16:creationId xmlns:a16="http://schemas.microsoft.com/office/drawing/2014/main" id="{B2593BE6-70BA-4869-AB35-570220713F65}"/>
                </a:ext>
              </a:extLst>
            </p:cNvPr>
            <p:cNvSpPr>
              <a:spLocks noChangeArrowheads="1"/>
            </p:cNvSpPr>
            <p:nvPr/>
          </p:nvSpPr>
          <p:spPr bwMode="auto">
            <a:xfrm rot="939776">
              <a:off x="3596461" y="3196923"/>
              <a:ext cx="1217301" cy="687156"/>
            </a:xfrm>
            <a:prstGeom prst="rightArrow">
              <a:avLst>
                <a:gd name="adj1" fmla="val 50000"/>
                <a:gd name="adj2" fmla="val 44289"/>
              </a:avLst>
            </a:prstGeom>
            <a:solidFill>
              <a:srgbClr val="4F6228"/>
            </a:solidFill>
            <a:ln w="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 Box 12">
              <a:extLst>
                <a:ext uri="{FF2B5EF4-FFF2-40B4-BE49-F238E27FC236}">
                  <a16:creationId xmlns:a16="http://schemas.microsoft.com/office/drawing/2014/main" id="{0A6CE984-5025-4320-A77D-B8C798DF9964}"/>
                </a:ext>
              </a:extLst>
            </p:cNvPr>
            <p:cNvSpPr txBox="1">
              <a:spLocks noChangeArrowheads="1"/>
            </p:cNvSpPr>
            <p:nvPr/>
          </p:nvSpPr>
          <p:spPr bwMode="auto">
            <a:xfrm rot="1014345">
              <a:off x="3572641" y="3437639"/>
              <a:ext cx="1383648" cy="3735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3 years later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 name="Text Box 13">
            <a:extLst>
              <a:ext uri="{FF2B5EF4-FFF2-40B4-BE49-F238E27FC236}">
                <a16:creationId xmlns:a16="http://schemas.microsoft.com/office/drawing/2014/main" id="{080339CA-F6EB-41DE-863F-FAE1A7EF529F}"/>
              </a:ext>
            </a:extLst>
          </p:cNvPr>
          <p:cNvSpPr txBox="1">
            <a:spLocks noChangeArrowheads="1"/>
          </p:cNvSpPr>
          <p:nvPr/>
        </p:nvSpPr>
        <p:spPr bwMode="auto">
          <a:xfrm>
            <a:off x="4604009" y="3115577"/>
            <a:ext cx="1997757" cy="7341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47.5%  Retained by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Rotary Foundation The World Fund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Global Grants) </a:t>
            </a:r>
          </a:p>
        </p:txBody>
      </p:sp>
      <p:sp>
        <p:nvSpPr>
          <p:cNvPr id="9" name="AutoShape 14">
            <a:extLst>
              <a:ext uri="{FF2B5EF4-FFF2-40B4-BE49-F238E27FC236}">
                <a16:creationId xmlns:a16="http://schemas.microsoft.com/office/drawing/2014/main" id="{A303F7AB-46A4-4020-A246-13CE83BBB54A}"/>
              </a:ext>
            </a:extLst>
          </p:cNvPr>
          <p:cNvSpPr>
            <a:spLocks noChangeArrowheads="1"/>
          </p:cNvSpPr>
          <p:nvPr/>
        </p:nvSpPr>
        <p:spPr bwMode="auto">
          <a:xfrm rot="19917574">
            <a:off x="6015061" y="4198848"/>
            <a:ext cx="1627923" cy="221218"/>
          </a:xfrm>
          <a:prstGeom prst="rightArrow">
            <a:avLst>
              <a:gd name="adj1" fmla="val 50000"/>
              <a:gd name="adj2" fmla="val 183978"/>
            </a:avLst>
          </a:prstGeom>
          <a:solidFill>
            <a:srgbClr val="4F6228"/>
          </a:solidFill>
          <a:ln w="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5">
            <a:extLst>
              <a:ext uri="{FF2B5EF4-FFF2-40B4-BE49-F238E27FC236}">
                <a16:creationId xmlns:a16="http://schemas.microsoft.com/office/drawing/2014/main" id="{D7AD85D4-05EC-4114-8A53-ECF2A293DFA1}"/>
              </a:ext>
            </a:extLst>
          </p:cNvPr>
          <p:cNvSpPr>
            <a:spLocks noChangeArrowheads="1"/>
          </p:cNvSpPr>
          <p:nvPr/>
        </p:nvSpPr>
        <p:spPr bwMode="auto">
          <a:xfrm rot="705299">
            <a:off x="6281576" y="5077034"/>
            <a:ext cx="1627923" cy="221218"/>
          </a:xfrm>
          <a:prstGeom prst="rightArrow">
            <a:avLst>
              <a:gd name="adj1" fmla="val 50000"/>
              <a:gd name="adj2" fmla="val 183978"/>
            </a:avLst>
          </a:prstGeom>
          <a:solidFill>
            <a:srgbClr val="4F6228"/>
          </a:solidFill>
          <a:ln w="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 Box 20">
            <a:extLst>
              <a:ext uri="{FF2B5EF4-FFF2-40B4-BE49-F238E27FC236}">
                <a16:creationId xmlns:a16="http://schemas.microsoft.com/office/drawing/2014/main" id="{98580A79-B4F6-4D8D-AB8B-54B58E1C4B7C}"/>
              </a:ext>
            </a:extLst>
          </p:cNvPr>
          <p:cNvSpPr txBox="1">
            <a:spLocks noChangeArrowheads="1"/>
          </p:cNvSpPr>
          <p:nvPr/>
        </p:nvSpPr>
        <p:spPr bwMode="auto">
          <a:xfrm>
            <a:off x="815193" y="4276200"/>
            <a:ext cx="2307087" cy="8758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Total Amount contributed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By D5040 clubs &amp; individuals to the annual fund share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3A107A1A-1A6B-4DDA-88D6-486A4F1C62D2}"/>
              </a:ext>
            </a:extLst>
          </p:cNvPr>
          <p:cNvSpPr txBox="1"/>
          <p:nvPr/>
        </p:nvSpPr>
        <p:spPr>
          <a:xfrm>
            <a:off x="501524" y="356952"/>
            <a:ext cx="10842172" cy="646331"/>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Arial Narrow Bold"/>
                <a:ea typeface="+mn-ea"/>
                <a:cs typeface="Arial Narrow Bold"/>
              </a:rPr>
              <a:t>District Grant Funds available for 2025-26 ~ C$86,596</a:t>
            </a:r>
          </a:p>
        </p:txBody>
      </p:sp>
      <p:sp>
        <p:nvSpPr>
          <p:cNvPr id="2" name="TextBox 1">
            <a:extLst>
              <a:ext uri="{FF2B5EF4-FFF2-40B4-BE49-F238E27FC236}">
                <a16:creationId xmlns:a16="http://schemas.microsoft.com/office/drawing/2014/main" id="{62A37FA5-B593-4A87-8F9B-A4568DB0CFB8}"/>
              </a:ext>
            </a:extLst>
          </p:cNvPr>
          <p:cNvSpPr txBox="1"/>
          <p:nvPr/>
        </p:nvSpPr>
        <p:spPr>
          <a:xfrm>
            <a:off x="1153245" y="1690070"/>
            <a:ext cx="1358312" cy="369332"/>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Narrow Bold"/>
                <a:ea typeface="+mn-ea"/>
                <a:cs typeface="Arial Narrow Bold"/>
              </a:rPr>
              <a:t>2022-2023</a:t>
            </a:r>
          </a:p>
        </p:txBody>
      </p:sp>
      <p:sp>
        <p:nvSpPr>
          <p:cNvPr id="27" name="TextBox 26">
            <a:extLst>
              <a:ext uri="{FF2B5EF4-FFF2-40B4-BE49-F238E27FC236}">
                <a16:creationId xmlns:a16="http://schemas.microsoft.com/office/drawing/2014/main" id="{D7D4E402-B840-4798-9AEB-9E848681A014}"/>
              </a:ext>
            </a:extLst>
          </p:cNvPr>
          <p:cNvSpPr txBox="1"/>
          <p:nvPr/>
        </p:nvSpPr>
        <p:spPr>
          <a:xfrm>
            <a:off x="5243454" y="1677987"/>
            <a:ext cx="1358312" cy="369332"/>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Narrow Bold"/>
                <a:ea typeface="+mn-ea"/>
                <a:cs typeface="Arial Narrow Bold"/>
              </a:rPr>
              <a:t>2025-2026</a:t>
            </a:r>
          </a:p>
        </p:txBody>
      </p:sp>
      <p:sp>
        <p:nvSpPr>
          <p:cNvPr id="20" name="TextBox 19">
            <a:extLst>
              <a:ext uri="{FF2B5EF4-FFF2-40B4-BE49-F238E27FC236}">
                <a16:creationId xmlns:a16="http://schemas.microsoft.com/office/drawing/2014/main" id="{21C633D5-5EC2-49E2-9559-A28A2C4AD555}"/>
              </a:ext>
            </a:extLst>
          </p:cNvPr>
          <p:cNvSpPr txBox="1"/>
          <p:nvPr/>
        </p:nvSpPr>
        <p:spPr>
          <a:xfrm>
            <a:off x="4604009" y="5707464"/>
            <a:ext cx="2068096" cy="523220"/>
          </a:xfrm>
          <a:prstGeom prst="rect">
            <a:avLst/>
          </a:prstGeom>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Narrow Bold"/>
                <a:ea typeface="+mn-ea"/>
                <a:cs typeface="Arial Narrow Bold"/>
              </a:rPr>
              <a:t>47.5% District Designated Funds, Global + District</a:t>
            </a:r>
          </a:p>
        </p:txBody>
      </p:sp>
      <p:sp>
        <p:nvSpPr>
          <p:cNvPr id="21" name="TextBox 20">
            <a:extLst>
              <a:ext uri="{FF2B5EF4-FFF2-40B4-BE49-F238E27FC236}">
                <a16:creationId xmlns:a16="http://schemas.microsoft.com/office/drawing/2014/main" id="{ED9C91BE-84BF-4D3E-9CEF-05AF61707A30}"/>
              </a:ext>
            </a:extLst>
          </p:cNvPr>
          <p:cNvSpPr txBox="1"/>
          <p:nvPr/>
        </p:nvSpPr>
        <p:spPr>
          <a:xfrm>
            <a:off x="8640130" y="2186183"/>
            <a:ext cx="2059835" cy="738664"/>
          </a:xfrm>
          <a:prstGeom prst="rect">
            <a:avLst/>
          </a:prstGeom>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Narrow Bold"/>
                <a:ea typeface="+mn-ea"/>
                <a:cs typeface="Arial Narrow Bold"/>
              </a:rPr>
              <a:t>District Designated Funds (DDF) used for matching in Global Grants</a:t>
            </a:r>
          </a:p>
        </p:txBody>
      </p:sp>
      <p:sp>
        <p:nvSpPr>
          <p:cNvPr id="31" name="TextBox 30">
            <a:extLst>
              <a:ext uri="{FF2B5EF4-FFF2-40B4-BE49-F238E27FC236}">
                <a16:creationId xmlns:a16="http://schemas.microsoft.com/office/drawing/2014/main" id="{1B71237B-9D50-45AA-B866-E403C2DB0D78}"/>
              </a:ext>
            </a:extLst>
          </p:cNvPr>
          <p:cNvSpPr txBox="1"/>
          <p:nvPr/>
        </p:nvSpPr>
        <p:spPr>
          <a:xfrm>
            <a:off x="9236080" y="4077476"/>
            <a:ext cx="2059835" cy="1815882"/>
          </a:xfrm>
          <a:prstGeom prst="rect">
            <a:avLst/>
          </a:prstGeom>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Narrow Bold"/>
                <a:ea typeface="+mn-ea"/>
                <a:cs typeface="Arial Narrow Bold"/>
              </a:rPr>
              <a:t>District Designated Funds (DDF) available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Arial Narrow Bold"/>
                <a:ea typeface="+mn-ea"/>
                <a:cs typeface="Arial Narrow Bold"/>
              </a:rPr>
              <a:t>for District Grants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effectLst/>
                <a:uLnTx/>
                <a:uFillTx/>
                <a:latin typeface="Arial Narrow Bold"/>
                <a:ea typeface="+mn-ea"/>
                <a:cs typeface="Arial Narrow Bold"/>
              </a:rPr>
              <a:t>US$63,209</a:t>
            </a:r>
            <a:r>
              <a:rPr kumimoji="0" lang="en-CA" sz="1400" b="1" i="0" u="none" strike="noStrike" kern="1200" cap="none" spc="0" normalizeH="0" baseline="0" noProof="0" dirty="0">
                <a:ln>
                  <a:noFill/>
                </a:ln>
                <a:effectLst/>
                <a:uLnTx/>
                <a:uFillTx/>
                <a:latin typeface="Arial Narrow Bold"/>
                <a:ea typeface="+mn-ea"/>
                <a:cs typeface="Arial Narrow Bold"/>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effectLst/>
                <a:uLnTx/>
                <a:uFillTx/>
                <a:latin typeface="Arial Narrow Bold"/>
                <a:ea typeface="+mn-ea"/>
                <a:cs typeface="Arial Narrow Bold"/>
              </a:rPr>
              <a:t>C$</a:t>
            </a:r>
            <a:r>
              <a:rPr lang="en-CA" sz="2000" b="1" dirty="0">
                <a:latin typeface="Arial Narrow Bold"/>
                <a:cs typeface="Arial Narrow Bold"/>
              </a:rPr>
              <a:t>86,596</a:t>
            </a:r>
            <a:r>
              <a:rPr kumimoji="0" lang="en-CA" sz="2000" b="1" i="0" u="none" strike="noStrike" kern="1200" cap="none" spc="0" normalizeH="0" baseline="0" noProof="0" dirty="0">
                <a:ln>
                  <a:noFill/>
                </a:ln>
                <a:solidFill>
                  <a:prstClr val="black"/>
                </a:solidFill>
                <a:effectLst/>
                <a:uLnTx/>
                <a:uFillTx/>
                <a:latin typeface="Arial Narrow Bold"/>
                <a:ea typeface="+mn-ea"/>
                <a:cs typeface="Arial Narrow Bold"/>
              </a:rPr>
              <a:t>*</a:t>
            </a:r>
          </a:p>
        </p:txBody>
      </p:sp>
      <p:sp>
        <p:nvSpPr>
          <p:cNvPr id="23" name="TextBox 22">
            <a:extLst>
              <a:ext uri="{FF2B5EF4-FFF2-40B4-BE49-F238E27FC236}">
                <a16:creationId xmlns:a16="http://schemas.microsoft.com/office/drawing/2014/main" id="{CD69841F-39C5-4EF3-9CD7-52AA18B798E2}"/>
              </a:ext>
            </a:extLst>
          </p:cNvPr>
          <p:cNvSpPr txBox="1"/>
          <p:nvPr/>
        </p:nvSpPr>
        <p:spPr>
          <a:xfrm>
            <a:off x="6672105" y="4407323"/>
            <a:ext cx="1749737" cy="523220"/>
          </a:xfrm>
          <a:prstGeom prst="rect">
            <a:avLst/>
          </a:prstGeom>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black"/>
                </a:solidFill>
                <a:effectLst/>
                <a:uLnTx/>
                <a:uFillTx/>
                <a:latin typeface="Arial Narrow Bold"/>
                <a:ea typeface="+mn-ea"/>
                <a:cs typeface="Arial Narrow Bold"/>
              </a:rPr>
              <a:t>District Designated Funds are evenly split</a:t>
            </a:r>
          </a:p>
        </p:txBody>
      </p:sp>
      <p:sp>
        <p:nvSpPr>
          <p:cNvPr id="4" name="Oval 3">
            <a:extLst>
              <a:ext uri="{FF2B5EF4-FFF2-40B4-BE49-F238E27FC236}">
                <a16:creationId xmlns:a16="http://schemas.microsoft.com/office/drawing/2014/main" id="{0C16D944-0A58-41AA-B220-35C9952A5632}"/>
              </a:ext>
            </a:extLst>
          </p:cNvPr>
          <p:cNvSpPr/>
          <p:nvPr/>
        </p:nvSpPr>
        <p:spPr>
          <a:xfrm>
            <a:off x="8413673" y="3734960"/>
            <a:ext cx="3575126" cy="2988167"/>
          </a:xfrm>
          <a:prstGeom prst="ellipse">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EFAB478-92F9-B2A1-BA69-8D6B6CBCAA48}"/>
              </a:ext>
            </a:extLst>
          </p:cNvPr>
          <p:cNvSpPr txBox="1"/>
          <p:nvPr/>
        </p:nvSpPr>
        <p:spPr>
          <a:xfrm>
            <a:off x="1153245" y="5002977"/>
            <a:ext cx="1477522" cy="369332"/>
          </a:xfrm>
          <a:prstGeom prst="rect">
            <a:avLst/>
          </a:prstGeom>
          <a:noFill/>
        </p:spPr>
        <p:txBody>
          <a:bodyPr wrap="square" rtlCol="0">
            <a:spAutoFit/>
          </a:bodyPr>
          <a:lstStyle/>
          <a:p>
            <a:r>
              <a:rPr lang="en-CA" dirty="0"/>
              <a:t>$256,105</a:t>
            </a:r>
          </a:p>
        </p:txBody>
      </p:sp>
      <p:sp>
        <p:nvSpPr>
          <p:cNvPr id="12" name="TextBox 11">
            <a:extLst>
              <a:ext uri="{FF2B5EF4-FFF2-40B4-BE49-F238E27FC236}">
                <a16:creationId xmlns:a16="http://schemas.microsoft.com/office/drawing/2014/main" id="{137674FA-DA75-737D-B56C-61196D9DFFB9}"/>
              </a:ext>
            </a:extLst>
          </p:cNvPr>
          <p:cNvSpPr txBox="1"/>
          <p:nvPr/>
        </p:nvSpPr>
        <p:spPr>
          <a:xfrm>
            <a:off x="4875020" y="4063755"/>
            <a:ext cx="1254973" cy="369332"/>
          </a:xfrm>
          <a:prstGeom prst="rect">
            <a:avLst/>
          </a:prstGeom>
          <a:noFill/>
        </p:spPr>
        <p:txBody>
          <a:bodyPr wrap="square" rtlCol="0">
            <a:spAutoFit/>
          </a:bodyPr>
          <a:lstStyle/>
          <a:p>
            <a:r>
              <a:rPr lang="en-CA" dirty="0"/>
              <a:t>$120,369</a:t>
            </a:r>
          </a:p>
        </p:txBody>
      </p:sp>
      <p:sp>
        <p:nvSpPr>
          <p:cNvPr id="13" name="TextBox 12">
            <a:extLst>
              <a:ext uri="{FF2B5EF4-FFF2-40B4-BE49-F238E27FC236}">
                <a16:creationId xmlns:a16="http://schemas.microsoft.com/office/drawing/2014/main" id="{027A2100-89E8-4EE4-5F87-29351F1645D7}"/>
              </a:ext>
            </a:extLst>
          </p:cNvPr>
          <p:cNvSpPr txBox="1"/>
          <p:nvPr/>
        </p:nvSpPr>
        <p:spPr>
          <a:xfrm>
            <a:off x="4803637" y="6262690"/>
            <a:ext cx="1254973" cy="369332"/>
          </a:xfrm>
          <a:prstGeom prst="rect">
            <a:avLst/>
          </a:prstGeom>
          <a:noFill/>
        </p:spPr>
        <p:txBody>
          <a:bodyPr wrap="square" rtlCol="0">
            <a:spAutoFit/>
          </a:bodyPr>
          <a:lstStyle/>
          <a:p>
            <a:r>
              <a:rPr lang="en-CA" dirty="0"/>
              <a:t>$120,369</a:t>
            </a:r>
          </a:p>
        </p:txBody>
      </p:sp>
      <p:sp>
        <p:nvSpPr>
          <p:cNvPr id="16" name="TextBox 15">
            <a:extLst>
              <a:ext uri="{FF2B5EF4-FFF2-40B4-BE49-F238E27FC236}">
                <a16:creationId xmlns:a16="http://schemas.microsoft.com/office/drawing/2014/main" id="{01035562-CEEB-0B18-7933-76818F067FBB}"/>
              </a:ext>
            </a:extLst>
          </p:cNvPr>
          <p:cNvSpPr txBox="1"/>
          <p:nvPr/>
        </p:nvSpPr>
        <p:spPr>
          <a:xfrm>
            <a:off x="9076799" y="2915786"/>
            <a:ext cx="1472255" cy="369332"/>
          </a:xfrm>
          <a:prstGeom prst="rect">
            <a:avLst/>
          </a:prstGeom>
          <a:noFill/>
        </p:spPr>
        <p:txBody>
          <a:bodyPr wrap="square" rtlCol="0">
            <a:spAutoFit/>
          </a:bodyPr>
          <a:lstStyle/>
          <a:p>
            <a:r>
              <a:rPr lang="en-CA" dirty="0"/>
              <a:t>$63,209</a:t>
            </a:r>
          </a:p>
        </p:txBody>
      </p:sp>
      <p:sp>
        <p:nvSpPr>
          <p:cNvPr id="22" name="TextBox 21">
            <a:extLst>
              <a:ext uri="{FF2B5EF4-FFF2-40B4-BE49-F238E27FC236}">
                <a16:creationId xmlns:a16="http://schemas.microsoft.com/office/drawing/2014/main" id="{5FA3B7C8-0533-B541-6CE9-767C1A72ECC2}"/>
              </a:ext>
            </a:extLst>
          </p:cNvPr>
          <p:cNvSpPr txBox="1"/>
          <p:nvPr/>
        </p:nvSpPr>
        <p:spPr>
          <a:xfrm>
            <a:off x="6707191" y="5740656"/>
            <a:ext cx="1875089" cy="861774"/>
          </a:xfrm>
          <a:prstGeom prst="rect">
            <a:avLst/>
          </a:prstGeom>
          <a:noFill/>
        </p:spPr>
        <p:txBody>
          <a:bodyPr wrap="square" rtlCol="0">
            <a:spAutoFit/>
          </a:bodyPr>
          <a:lstStyle/>
          <a:p>
            <a:r>
              <a:rPr lang="en-CA" sz="1400" dirty="0">
                <a:latin typeface="Arial Narrow Bold" panose="020B0706020202030204" pitchFamily="34" charset="0"/>
              </a:rPr>
              <a:t>Endowment Earnings add </a:t>
            </a:r>
            <a:r>
              <a:rPr lang="en-CA" dirty="0"/>
              <a:t>$6,050 </a:t>
            </a:r>
            <a:r>
              <a:rPr lang="en-CA" sz="1400" dirty="0">
                <a:latin typeface="Arial Narrow Bold" panose="020B0706020202030204" pitchFamily="34" charset="0"/>
              </a:rPr>
              <a:t>for total </a:t>
            </a:r>
            <a:r>
              <a:rPr lang="en-CA" dirty="0"/>
              <a:t>$126,419</a:t>
            </a:r>
          </a:p>
        </p:txBody>
      </p:sp>
    </p:spTree>
    <p:extLst>
      <p:ext uri="{BB962C8B-B14F-4D97-AF65-F5344CB8AC3E}">
        <p14:creationId xmlns:p14="http://schemas.microsoft.com/office/powerpoint/2010/main" val="4049014054"/>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32370</TotalTime>
  <Words>1859</Words>
  <Application>Microsoft Office PowerPoint</Application>
  <PresentationFormat>Widescreen</PresentationFormat>
  <Paragraphs>208</Paragraphs>
  <Slides>26</Slides>
  <Notes>26</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26</vt:i4>
      </vt:variant>
    </vt:vector>
  </HeadingPairs>
  <TitlesOfParts>
    <vt:vector size="41" baseType="lpstr">
      <vt:lpstr>ＭＳ Ｐゴシック</vt:lpstr>
      <vt:lpstr>Arial</vt:lpstr>
      <vt:lpstr>Arial Narrow</vt:lpstr>
      <vt:lpstr>Arial Narrow Bold</vt:lpstr>
      <vt:lpstr>Calibri</vt:lpstr>
      <vt:lpstr>Calibri Light</vt:lpstr>
      <vt:lpstr>Georgia</vt:lpstr>
      <vt:lpstr>Tahoma</vt:lpstr>
      <vt:lpstr>Times New Roman</vt:lpstr>
      <vt:lpstr>Office Theme</vt:lpstr>
      <vt:lpstr>2_Custom Design</vt:lpstr>
      <vt:lpstr>5_Custom Design</vt:lpstr>
      <vt:lpstr>6_Custom Design</vt:lpstr>
      <vt:lpstr>1_Office Theme</vt:lpstr>
      <vt:lpstr>Slide</vt:lpstr>
      <vt:lpstr>PowerPoint Presentation</vt:lpstr>
      <vt:lpstr>PowerPoint Presentation</vt:lpstr>
      <vt:lpstr>The Rotary Foundation’s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MEANINGFUL WAYS TO GIVE</vt:lpstr>
      <vt:lpstr>AS YOUR GIVING ACCELERATES</vt:lpstr>
      <vt:lpstr>Substantial Commitment’s to The Rotary  Foundation</vt:lpstr>
      <vt:lpstr>PowerPoint Presentation</vt:lpstr>
      <vt:lpstr>Consider Including a Bequest to Rotary in your Estate Plans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Grant</dc:creator>
  <cp:lastModifiedBy>Ian Grant</cp:lastModifiedBy>
  <cp:revision>23</cp:revision>
  <dcterms:created xsi:type="dcterms:W3CDTF">2023-09-19T16:56:53Z</dcterms:created>
  <dcterms:modified xsi:type="dcterms:W3CDTF">2025-09-23T18:43:39Z</dcterms:modified>
</cp:coreProperties>
</file>