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0" r:id="rId1"/>
    <p:sldMasterId id="2147483794" r:id="rId2"/>
    <p:sldMasterId id="2147483778" r:id="rId3"/>
    <p:sldMasterId id="2147483767" r:id="rId4"/>
    <p:sldMasterId id="2147483769" r:id="rId5"/>
    <p:sldMasterId id="2147483774" r:id="rId6"/>
  </p:sldMasterIdLst>
  <p:notesMasterIdLst>
    <p:notesMasterId r:id="rId63"/>
  </p:notesMasterIdLst>
  <p:handoutMasterIdLst>
    <p:handoutMasterId r:id="rId64"/>
  </p:handoutMasterIdLst>
  <p:sldIdLst>
    <p:sldId id="401" r:id="rId7"/>
    <p:sldId id="577" r:id="rId8"/>
    <p:sldId id="847" r:id="rId9"/>
    <p:sldId id="844" r:id="rId10"/>
    <p:sldId id="859" r:id="rId11"/>
    <p:sldId id="719" r:id="rId12"/>
    <p:sldId id="721" r:id="rId13"/>
    <p:sldId id="580" r:id="rId14"/>
    <p:sldId id="733" r:id="rId15"/>
    <p:sldId id="578" r:id="rId16"/>
    <p:sldId id="579" r:id="rId17"/>
    <p:sldId id="653" r:id="rId18"/>
    <p:sldId id="765" r:id="rId19"/>
    <p:sldId id="800" r:id="rId20"/>
    <p:sldId id="865" r:id="rId21"/>
    <p:sldId id="866" r:id="rId22"/>
    <p:sldId id="867" r:id="rId23"/>
    <p:sldId id="868" r:id="rId24"/>
    <p:sldId id="783" r:id="rId25"/>
    <p:sldId id="586" r:id="rId26"/>
    <p:sldId id="409" r:id="rId27"/>
    <p:sldId id="404" r:id="rId28"/>
    <p:sldId id="786" r:id="rId29"/>
    <p:sldId id="472" r:id="rId30"/>
    <p:sldId id="410" r:id="rId31"/>
    <p:sldId id="848" r:id="rId32"/>
    <p:sldId id="411" r:id="rId33"/>
    <p:sldId id="414" r:id="rId34"/>
    <p:sldId id="499" r:id="rId35"/>
    <p:sldId id="779" r:id="rId36"/>
    <p:sldId id="415" r:id="rId37"/>
    <p:sldId id="416" r:id="rId38"/>
    <p:sldId id="417" r:id="rId39"/>
    <p:sldId id="418" r:id="rId40"/>
    <p:sldId id="851" r:id="rId41"/>
    <p:sldId id="419" r:id="rId42"/>
    <p:sldId id="421" r:id="rId43"/>
    <p:sldId id="420" r:id="rId44"/>
    <p:sldId id="422" r:id="rId45"/>
    <p:sldId id="425" r:id="rId46"/>
    <p:sldId id="427" r:id="rId47"/>
    <p:sldId id="429" r:id="rId48"/>
    <p:sldId id="430" r:id="rId49"/>
    <p:sldId id="431" r:id="rId50"/>
    <p:sldId id="432" r:id="rId51"/>
    <p:sldId id="433" r:id="rId52"/>
    <p:sldId id="434" r:id="rId53"/>
    <p:sldId id="436" r:id="rId54"/>
    <p:sldId id="446" r:id="rId55"/>
    <p:sldId id="445" r:id="rId56"/>
    <p:sldId id="444" r:id="rId57"/>
    <p:sldId id="439" r:id="rId58"/>
    <p:sldId id="793" r:id="rId59"/>
    <p:sldId id="447" r:id="rId60"/>
    <p:sldId id="471" r:id="rId61"/>
    <p:sldId id="574" r:id="rId62"/>
  </p:sldIdLst>
  <p:sldSz cx="12192000" cy="6858000"/>
  <p:notesSz cx="7102475" cy="93884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37" userDrawn="1">
          <p15:clr>
            <a:srgbClr val="A4A3A4"/>
          </p15:clr>
        </p15:guide>
        <p15:guide id="2" orient="horz" pos="4107" userDrawn="1">
          <p15:clr>
            <a:srgbClr val="A4A3A4"/>
          </p15:clr>
        </p15:guide>
        <p15:guide id="3" orient="horz" pos="803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orient="horz" pos="2354" userDrawn="1">
          <p15:clr>
            <a:srgbClr val="A4A3A4"/>
          </p15:clr>
        </p15:guide>
        <p15:guide id="6" orient="horz" pos="365" userDrawn="1">
          <p15:clr>
            <a:srgbClr val="A4A3A4"/>
          </p15:clr>
        </p15:guide>
        <p15:guide id="7" orient="horz" pos="4319" userDrawn="1">
          <p15:clr>
            <a:srgbClr val="A4A3A4"/>
          </p15:clr>
        </p15:guide>
        <p15:guide id="8" pos="1599" userDrawn="1">
          <p15:clr>
            <a:srgbClr val="A4A3A4"/>
          </p15:clr>
        </p15:guide>
        <p15:guide id="9" pos="4552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2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585858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92519" autoAdjust="0"/>
  </p:normalViewPr>
  <p:slideViewPr>
    <p:cSldViewPr snapToGrid="0" snapToObjects="1">
      <p:cViewPr varScale="1">
        <p:scale>
          <a:sx n="87" d="100"/>
          <a:sy n="87" d="100"/>
        </p:scale>
        <p:origin x="1728" y="78"/>
      </p:cViewPr>
      <p:guideLst>
        <p:guide orient="horz" pos="3737"/>
        <p:guide orient="horz" pos="4107"/>
        <p:guide orient="horz" pos="803"/>
        <p:guide orient="horz"/>
        <p:guide orient="horz" pos="2354"/>
        <p:guide orient="horz" pos="365"/>
        <p:guide orient="horz" pos="4319"/>
        <p:guide pos="1599"/>
        <p:guide pos="4552"/>
        <p:guide pos="7197"/>
        <p:guide pos="2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00"/>
    </p:cViewPr>
  </p:sorterViewPr>
  <p:notesViewPr>
    <p:cSldViewPr snapToGrid="0" snapToObjects="1">
      <p:cViewPr varScale="1">
        <p:scale>
          <a:sx n="57" d="100"/>
          <a:sy n="57" d="100"/>
        </p:scale>
        <p:origin x="3143" y="51"/>
      </p:cViewPr>
      <p:guideLst>
        <p:guide orient="horz" pos="2957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59" cy="469745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17" y="0"/>
            <a:ext cx="3076920" cy="469745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387B88-5F72-4D9C-A08D-E9338B8AB4D7}" type="datetimeFigureOut">
              <a:rPr lang="en-US"/>
              <a:pPr>
                <a:defRPr/>
              </a:pPr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7"/>
            <a:ext cx="3078559" cy="469745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17" y="8917127"/>
            <a:ext cx="3076920" cy="469745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BC803B-C7AE-46F6-A84F-1BC4FEC49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1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59" cy="469745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17" y="0"/>
            <a:ext cx="3076920" cy="469745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7738A7-EC25-4979-953C-2981C405698D}" type="datetimeFigureOut">
              <a:rPr lang="en-US"/>
              <a:pPr>
                <a:defRPr/>
              </a:pPr>
              <a:t>3/24/2024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9513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30" tIns="47115" rIns="94230" bIns="471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066" y="4460167"/>
            <a:ext cx="5681980" cy="4224494"/>
          </a:xfrm>
          <a:prstGeom prst="rect">
            <a:avLst/>
          </a:prstGeom>
        </p:spPr>
        <p:txBody>
          <a:bodyPr vert="horz" lIns="94230" tIns="47115" rIns="94230" bIns="4711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7"/>
            <a:ext cx="3078559" cy="469745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17" y="8917127"/>
            <a:ext cx="3076920" cy="469745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6978DE-A815-4578-90CD-BF5E713BB9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28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EB82AB-89CE-40AC-ABF7-8F0FF26E16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00CB43-315A-41D2-8FFA-F4238AA2772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36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6378" indent="-176378" eaLnBrk="1" hangingPunct="1">
              <a:spcBef>
                <a:spcPct val="0"/>
              </a:spcBef>
              <a:buFontTx/>
              <a:buChar char="•"/>
            </a:pPr>
            <a:endParaRPr lang="en-US">
              <a:latin typeface="Georgia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8EC09A-84BC-470F-AECD-253382B786D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6378" indent="-176378" eaLnBrk="1" hangingPunct="1">
              <a:spcBef>
                <a:spcPct val="0"/>
              </a:spcBef>
              <a:buFontTx/>
              <a:buChar char="•"/>
            </a:pPr>
            <a:endParaRPr lang="en-US">
              <a:latin typeface="Georgia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2684E-C7D5-4263-BBD3-5635B8CD73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6378" indent="-176378" eaLnBrk="1" hangingPunct="1">
              <a:spcBef>
                <a:spcPct val="0"/>
              </a:spcBef>
              <a:buFontTx/>
              <a:buChar char="•"/>
            </a:pPr>
            <a:endParaRPr lang="en-US" dirty="0">
              <a:latin typeface="Georgia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8EC09A-84BC-470F-AECD-253382B786D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6378" indent="-176378" eaLnBrk="1" hangingPunct="1">
              <a:spcBef>
                <a:spcPct val="0"/>
              </a:spcBef>
              <a:buFontTx/>
              <a:buChar char="•"/>
            </a:pPr>
            <a:endParaRPr lang="en-US">
              <a:latin typeface="Georgia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CBBE3-FA6E-4436-A409-B02CFFF6162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6024">
              <a:defRPr/>
            </a:pPr>
            <a:fld id="{ABDBC766-3751-4450-AEFC-145C720C7F13}" type="slidenum">
              <a:rPr lang="en-US">
                <a:solidFill>
                  <a:prstClr val="black"/>
                </a:solidFill>
                <a:latin typeface="Calibri"/>
              </a:rPr>
              <a:pPr defTabSz="466024">
                <a:defRPr/>
              </a:pPr>
              <a:t>26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484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6378" indent="-176378" eaLnBrk="1" hangingPunct="1">
              <a:spcBef>
                <a:spcPct val="0"/>
              </a:spcBef>
              <a:buFontTx/>
              <a:buChar char="•"/>
            </a:pPr>
            <a:endParaRPr lang="en-US">
              <a:latin typeface="Georgia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9B59B2-60E2-4AA1-BD8D-66719803832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F463EB-BBD6-4357-AEF4-4990593203B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F463EB-BBD6-4357-AEF4-4990593203B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F463EB-BBD6-4357-AEF4-4990593203B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27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00CB43-315A-41D2-8FFA-F4238AA2772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17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B0DB16-A986-4944-8CAF-FBF2458467E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308CF8-2095-4230-A62A-9C96E020C45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94799A-4DC7-4BD5-9D72-40CBC5751E0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E5A30-08DA-43D1-A133-47372F86255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E5A30-08DA-43D1-A133-47372F86255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074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201215-A8E4-4D94-AE40-8A5C7953F8B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E9EAD-2C1B-4D7C-981E-FF17D8FD58A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635204-084D-48CA-BA95-3A5A6144215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Georgia" pitchFamily="18" charset="0"/>
              </a:rPr>
              <a:t>Speaking point: This is what the general public will see, you need to log in to get to the grants module</a:t>
            </a:r>
          </a:p>
          <a:p>
            <a:pPr marL="176681" indent="-1766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Georgia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eorg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2E3C62-CBA9-4B5A-AD32-9737EBFFBE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Georgia" pitchFamily="18" charset="0"/>
              </a:rPr>
              <a:t>Speaking point: Go to my club grants not the district tab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34214-F9C1-4B0E-AB44-3D4BBFF912F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9513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6978DE-A815-4578-90CD-BF5E713BB96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3794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Georgia" pitchFamily="18" charset="0"/>
              </a:rPr>
              <a:t>Speaking point: total budget in USD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C72827-53DD-42FE-B9EB-80B6AF64E1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Georgia" pitchFamily="18" charset="0"/>
              </a:rPr>
              <a:t>Speaking point: If you leave site you need to login again, go to view grants 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A3EF7B-981E-4791-8537-1205B6C48D5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Georgia" pitchFamily="18" charset="0"/>
              </a:rPr>
              <a:t>Speaking point: Needs to be completed by August 31, 2015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75B8A2-7786-4617-97E8-77CB6F583CE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Georgia" pitchFamily="18" charset="0"/>
              </a:rPr>
              <a:t>Speaking point: you can cut and paste from another source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DC04D9-46BA-4509-9D01-422C3423F33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Georgia" pitchFamily="18" charset="0"/>
              </a:rPr>
              <a:t>Speaking point: Five boxes in total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259FCF-C1C4-4C37-8D77-711EEA6D345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Georgia" pitchFamily="18" charset="0"/>
              </a:rPr>
              <a:t>Speaking point: Make sure you update bas you go along – you can come back to file anytime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2B19BC-D78B-4AF1-8141-DECD8DDA74B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Georgia" pitchFamily="18" charset="0"/>
              </a:rPr>
              <a:t>Speaking point: Remember you will need to justify your expense so be careful you only list what you actually will expense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BBADCA-C1E7-4E36-A5F7-BCBF9063B50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Georgia" pitchFamily="18" charset="0"/>
              </a:rPr>
              <a:t>Speaking point: you need to get quotes we only need to see the quote you selected, but you should keep on file the other quotes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300122-33C0-4FE4-8660-93D5EE4C4D6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Georgia" pitchFamily="18" charset="0"/>
              </a:rPr>
              <a:t>Speaking point: you can print the file, it is in a PDF and share it with your committee or club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79AFB5-B4DF-45C6-BF8E-63A7FDDCEEB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B05C6-042C-4F5B-9D71-1823DAB83FA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6378" indent="-176378" eaLnBrk="1" hangingPunct="1">
              <a:spcBef>
                <a:spcPct val="0"/>
              </a:spcBef>
              <a:buFontTx/>
              <a:buChar char="•"/>
            </a:pPr>
            <a:endParaRPr lang="en-US" dirty="0">
              <a:latin typeface="Georgia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66024" fontAlgn="base">
              <a:spcBef>
                <a:spcPct val="0"/>
              </a:spcBef>
              <a:spcAft>
                <a:spcPct val="0"/>
              </a:spcAft>
              <a:defRPr/>
            </a:pPr>
            <a:fld id="{E40A87FD-5BC5-470C-AEC8-B610F7FB418A}" type="slidenum">
              <a:rPr 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defTabSz="466024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830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Georgia" pitchFamily="18" charset="0"/>
              </a:rPr>
              <a:t>Speaking point: if you have a approved quote  before August 31 then add it here if not then it must be done before December 1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D460F0-11DE-4B3D-8BFB-99F5F15439B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Georgia" pitchFamily="18" charset="0"/>
              </a:rPr>
              <a:t>Speaking point: we need to know how your project is advancing, if you don’t need all the funds then please tell us</a:t>
            </a:r>
          </a:p>
          <a:p>
            <a:pPr eaLnBrk="1" hangingPunct="1">
              <a:spcBef>
                <a:spcPct val="0"/>
              </a:spcBef>
            </a:pPr>
            <a:r>
              <a:rPr lang="en-CA">
                <a:latin typeface="Georgia" pitchFamily="18" charset="0"/>
              </a:rPr>
              <a:t>Only claim what you can provide receipts for</a:t>
            </a:r>
            <a:endParaRPr lang="en-US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E2ABDB-D0B7-4F5E-A330-31DA99BCB56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9513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6978DE-A815-4578-90CD-BF5E713BB965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053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Georgia" pitchFamily="18" charset="0"/>
              </a:rPr>
              <a:t>Speaking point: scanned copies will be fine – you must keep copies for 5 years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74451-1551-4BD1-AE3F-DCCF55DE59C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Georgia" pitchFamily="18" charset="0"/>
              </a:rPr>
              <a:t>Speaking point: scanned copies will be fine – you must keep copies for 5 years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Georgia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A025A7-C8C9-497B-8C21-76429B581B4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6378" indent="-176378" eaLnBrk="1" hangingPunct="1">
              <a:spcBef>
                <a:spcPct val="0"/>
              </a:spcBef>
              <a:buFontTx/>
              <a:buChar char="•"/>
            </a:pPr>
            <a:endParaRPr lang="en-US" dirty="0">
              <a:latin typeface="Georgia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0A87FD-5BC5-470C-AEC8-B610F7FB418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6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6378" indent="-176378" eaLnBrk="1" hangingPunct="1">
              <a:spcBef>
                <a:spcPct val="0"/>
              </a:spcBef>
              <a:buFontTx/>
              <a:buChar char="•"/>
            </a:pPr>
            <a:endParaRPr lang="en-US" dirty="0">
              <a:latin typeface="Georgia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0A87FD-5BC5-470C-AEC8-B610F7FB418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28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6378" indent="-176378" eaLnBrk="1" hangingPunct="1">
              <a:spcBef>
                <a:spcPct val="0"/>
              </a:spcBef>
              <a:buFontTx/>
              <a:buChar char="•"/>
            </a:pPr>
            <a:endParaRPr lang="en-US" dirty="0">
              <a:latin typeface="Georgia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0A87FD-5BC5-470C-AEC8-B610F7FB418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39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C9D8BBDA-89C9-4DDC-832A-C38E21A07E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8E3A2DF-F6B5-4BE7-A42F-247186DBE6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8286" indent="-168286" defTabSz="898068">
              <a:lnSpc>
                <a:spcPct val="80000"/>
              </a:lnSpc>
            </a:pPr>
            <a:endParaRPr lang="en-US" altLang="en-US" sz="1000" dirty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CCE80FD-D928-4204-9B18-F9A06374E2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289" indent="-2912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060" indent="-23301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1084" indent="-23301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7108" indent="-23301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3132" indent="-233012" defTabSz="466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9156" indent="-233012" defTabSz="466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5180" indent="-233012" defTabSz="466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1204" indent="-233012" defTabSz="466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66024" fontAlgn="base">
              <a:spcBef>
                <a:spcPct val="0"/>
              </a:spcBef>
              <a:spcAft>
                <a:spcPct val="0"/>
              </a:spcAft>
              <a:defRPr/>
            </a:pPr>
            <a:fld id="{96A6E04D-B37D-4174-874B-CA8D437FD7EC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466024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03263"/>
            <a:ext cx="6259513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EB82AB-89CE-40AC-ABF7-8F0FF26E16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8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93046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29A6-F4F6-42AE-B07F-93A9619F2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61847-8E78-4140-B68C-3DC9373CD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2FD6B-A74F-49F7-9A15-64E17B835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4E184-F8EA-4F18-9CEC-3E36995F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E7BE-8196-46F4-809A-31E4FB09F6DC}" type="datetimeFigureOut">
              <a:rPr lang="en-CA" smtClean="0"/>
              <a:t>24-Mar-2024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CAF92-5450-4C96-98B1-D5605D0A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40DC7-D587-4F4C-AC58-E8CC15DE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E6F7-E5A4-4F33-A104-A287252BB0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976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9C934-5FFF-4113-8967-99AD56FF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F09E1-9368-4F96-AD7F-0CB62C177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92C1B-F6CD-4216-BB8C-5CDE4906F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4E331-A487-4B07-823C-C7792170F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00E907-0281-4996-A0F0-7D23DB624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37DF87-F96A-44E3-AC22-6C79A0C9B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E7BE-8196-46F4-809A-31E4FB09F6DC}" type="datetimeFigureOut">
              <a:rPr lang="en-CA" smtClean="0"/>
              <a:t>24-Mar-2024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5029C-3E09-40EE-8888-7870F412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6AC9CE-1789-4C33-A6DB-7BCB1155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E6F7-E5A4-4F33-A104-A287252BB0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335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AA02-7716-475E-B416-25CC344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6024EB-F7C2-4ABF-A445-6228DC03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E7BE-8196-46F4-809A-31E4FB09F6DC}" type="datetimeFigureOut">
              <a:rPr lang="en-CA" smtClean="0"/>
              <a:t>24-Mar-2024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4CEECC-E329-4FB1-9314-F17D5F35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22B01-177E-498A-95E1-5ECAF5E8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E6F7-E5A4-4F33-A104-A287252BB0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301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EBFA38-8B26-4ECA-BA95-9C2D43B2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E7BE-8196-46F4-809A-31E4FB09F6DC}" type="datetimeFigureOut">
              <a:rPr lang="en-CA" smtClean="0"/>
              <a:t>24-Mar-2024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3DDDB4-930C-4B55-B062-5707F9BE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70812-E0F7-47C7-B1C5-F6C77F1A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E6F7-E5A4-4F33-A104-A287252BB0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515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C9C8-BF3C-4B3F-961A-D01E0D73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C4E7-4506-42A9-960A-5F28E544E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8D8E0-A871-40DC-BD2A-1FC853A66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92105-AC3A-400E-8B11-6AF11A2D0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E7BE-8196-46F4-809A-31E4FB09F6DC}" type="datetimeFigureOut">
              <a:rPr lang="en-CA" smtClean="0"/>
              <a:t>24-Mar-2024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8803C-01B9-4053-B9BB-7A7E4B30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73CB1-05AF-4D4C-8026-20C78059D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E6F7-E5A4-4F33-A104-A287252BB0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1484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D1E0-C581-4801-89E9-2E15E771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E91A29-65F6-4866-8EED-B420F44E8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507D4-CEBC-4D98-890A-42444F98A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4364C-132B-4BF0-ADEE-A330A5A5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E7BE-8196-46F4-809A-31E4FB09F6DC}" type="datetimeFigureOut">
              <a:rPr lang="en-CA" smtClean="0"/>
              <a:t>24-Mar-2024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16737-DE76-414E-8657-A4B790E8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677C2-7FDC-43DB-84DE-74F2C1E6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E6F7-E5A4-4F33-A104-A287252BB0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8580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F778-7F20-4881-A7DE-9ACF3A3C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56D07-8445-4612-AF6C-189D6D2B6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51277-E82E-4338-AE69-CCB922C8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E7BE-8196-46F4-809A-31E4FB09F6DC}" type="datetimeFigureOut">
              <a:rPr lang="en-CA" smtClean="0"/>
              <a:t>24-Mar-2024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7A5B1-0A7E-4EE2-AC52-5DDB0936D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5B2EC-D6AF-4FFE-A0EC-4662A5E72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E6F7-E5A4-4F33-A104-A287252BB0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463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890E97-59AE-4C26-9C02-2FB1437CE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768ED-6554-4BC8-817B-F794ADDBF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3A316-DD69-4CAB-BF49-049E88C48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E7BE-8196-46F4-809A-31E4FB09F6DC}" type="datetimeFigureOut">
              <a:rPr lang="en-CA" smtClean="0"/>
              <a:t>24-Mar-2024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4A66C-2FF5-4001-B30F-3702EDA9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C21DB-2478-41FB-BBBA-D3B8C5C9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E6F7-E5A4-4F33-A104-A287252BB0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354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389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48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899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353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rgbClr val="00206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952140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00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32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9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40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5AFD-583D-4A9C-A10B-7E069F3A4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93DCC-B3FA-456B-AF2B-A52F2F9AB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4FC09-2817-4A2B-B6C7-A90219F6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E7BE-8196-46F4-809A-31E4FB09F6DC}" type="datetimeFigureOut">
              <a:rPr lang="en-CA" smtClean="0"/>
              <a:t>24-Mar-2024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FF7CE-0FDF-415B-88D3-247EEB48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31AA0-1CBD-40BE-830A-917BCE121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E6F7-E5A4-4F33-A104-A287252BB0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30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FF1A-5C25-47E1-8AEA-12ED7B20B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2F9A2-7DE6-4436-A7C8-256D07C6D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8BBA-9524-422E-9F9E-5ED41E92B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E7BE-8196-46F4-809A-31E4FB09F6DC}" type="datetimeFigureOut">
              <a:rPr lang="en-CA" smtClean="0"/>
              <a:t>24-Mar-2024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4C483-1394-4045-8A2A-F292096D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83066-B652-4B3D-874B-12B8D0B5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E6F7-E5A4-4F33-A104-A287252BB0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354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2CE60-B9AC-463B-B46E-731F884B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FB29A-17B2-48FF-84CC-E9A95826C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FB987-0E12-4B28-8696-D069B3F94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E7BE-8196-46F4-809A-31E4FB09F6DC}" type="datetimeFigureOut">
              <a:rPr lang="en-CA" smtClean="0"/>
              <a:t>24-Mar-2024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68932-9B97-4811-8FD4-3CE2D707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C649E-8652-4D2F-B1F5-7528D4A3E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E6F7-E5A4-4F33-A104-A287252BB0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240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E136DAF7-D3FB-4193-ABB4-FA93369D7A72}"/>
              </a:ext>
            </a:extLst>
          </p:cNvPr>
          <p:cNvGrpSpPr>
            <a:grpSpLocks/>
          </p:cNvGrpSpPr>
          <p:nvPr/>
        </p:nvGrpSpPr>
        <p:grpSpPr bwMode="auto">
          <a:xfrm>
            <a:off x="8894234" y="3894138"/>
            <a:ext cx="3293533" cy="2659062"/>
            <a:chOff x="6687077" y="3259666"/>
            <a:chExt cx="2981857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10D18C2-A953-4F42-87DD-00386370C71C}"/>
                </a:ext>
              </a:extLst>
            </p:cNvPr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0E323F4-6A55-4252-80E2-47E87EBFB9B9}"/>
                </a:ext>
              </a:extLst>
            </p:cNvPr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8EA1FEE-9777-425C-8128-83E5F05B78AF}"/>
                </a:ext>
              </a:extLst>
            </p:cNvPr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F4E0625-4A6D-467D-A2BE-5EC52077B9A2}"/>
                </a:ext>
              </a:extLst>
            </p:cNvPr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BFEE06-5030-49DB-96D7-790DDB6A75CC}"/>
                </a:ext>
              </a:extLst>
            </p:cNvPr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51065CC-1A0E-4936-8B53-EEAC6F6714F8}"/>
              </a:ext>
            </a:extLst>
          </p:cNvPr>
          <p:cNvSpPr txBox="1"/>
          <p:nvPr userDrawn="1"/>
        </p:nvSpPr>
        <p:spPr>
          <a:xfrm>
            <a:off x="10327403" y="6067425"/>
            <a:ext cx="143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2024-2025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fld id="{524AB4A6-C0C6-4CC3-9D17-2DB11C75E0BF}" type="slidenum">
              <a:rPr kumimoji="0" lang="en-CA" sz="1400" b="0" i="0" u="none" strike="noStrike" kern="1200" cap="none" spc="0" normalizeH="0" baseline="0" noProof="0" smtClean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CE5B6F6-E15E-4B56-8856-53899C78E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8734" t="25019" r="3975" b="25452"/>
          <a:stretch/>
        </p:blipFill>
        <p:spPr>
          <a:xfrm>
            <a:off x="10259484" y="218242"/>
            <a:ext cx="1636181" cy="6597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4C061D-06FF-8328-0BCD-637B8783885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3690" y="5926748"/>
            <a:ext cx="143878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50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E136DAF7-D3FB-4193-ABB4-FA93369D7A72}"/>
              </a:ext>
            </a:extLst>
          </p:cNvPr>
          <p:cNvGrpSpPr>
            <a:grpSpLocks/>
          </p:cNvGrpSpPr>
          <p:nvPr/>
        </p:nvGrpSpPr>
        <p:grpSpPr bwMode="auto">
          <a:xfrm>
            <a:off x="8894234" y="3894138"/>
            <a:ext cx="3293533" cy="2659062"/>
            <a:chOff x="6687077" y="3259666"/>
            <a:chExt cx="2981857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10D18C2-A953-4F42-87DD-00386370C71C}"/>
                </a:ext>
              </a:extLst>
            </p:cNvPr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0E323F4-6A55-4252-80E2-47E87EBFB9B9}"/>
                </a:ext>
              </a:extLst>
            </p:cNvPr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8EA1FEE-9777-425C-8128-83E5F05B78AF}"/>
                </a:ext>
              </a:extLst>
            </p:cNvPr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F4E0625-4A6D-467D-A2BE-5EC52077B9A2}"/>
                </a:ext>
              </a:extLst>
            </p:cNvPr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BFEE06-5030-49DB-96D7-790DDB6A75CC}"/>
                </a:ext>
              </a:extLst>
            </p:cNvPr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51065CC-1A0E-4936-8B53-EEAC6F6714F8}"/>
              </a:ext>
            </a:extLst>
          </p:cNvPr>
          <p:cNvSpPr txBox="1"/>
          <p:nvPr userDrawn="1"/>
        </p:nvSpPr>
        <p:spPr>
          <a:xfrm>
            <a:off x="10259484" y="6067425"/>
            <a:ext cx="143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2022-2023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fld id="{524AB4A6-C0C6-4CC3-9D17-2DB11C75E0BF}" type="slidenum">
              <a:rPr kumimoji="0" lang="en-CA" sz="1400" b="0" i="0" u="none" strike="noStrike" kern="1200" cap="none" spc="0" normalizeH="0" baseline="0" noProof="0" smtClean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82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4AE6E-BC22-43BE-9565-5B0111E8F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15C39-729A-4F3D-BF4F-AAA022F91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52CBE-7EB3-45F5-918E-4FBA66C16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BE7BE-8196-46F4-809A-31E4FB09F6DC}" type="datetimeFigureOut">
              <a:rPr lang="en-CA" smtClean="0"/>
              <a:t>24-Mar-2024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C20A1-2E13-431E-9E4E-82AFBFA97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7A78E-B791-46DF-9DE4-DF631BC48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FE6F7-E5A4-4F33-A104-A287252BB0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219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857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>
            <a:extLst>
              <a:ext uri="{FF2B5EF4-FFF2-40B4-BE49-F238E27FC236}">
                <a16:creationId xmlns:a16="http://schemas.microsoft.com/office/drawing/2014/main" id="{2AFD5703-D5A6-4B29-8646-0FD435386ADA}"/>
              </a:ext>
            </a:extLst>
          </p:cNvPr>
          <p:cNvGrpSpPr>
            <a:grpSpLocks/>
          </p:cNvGrpSpPr>
          <p:nvPr/>
        </p:nvGrpSpPr>
        <p:grpSpPr bwMode="auto">
          <a:xfrm>
            <a:off x="8894234" y="3894138"/>
            <a:ext cx="3293533" cy="2659062"/>
            <a:chOff x="6687077" y="3259666"/>
            <a:chExt cx="2981857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660B2D8-2E8D-4375-B8D7-144EB11E281E}"/>
                </a:ext>
              </a:extLst>
            </p:cNvPr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6B8849A-3CE3-4728-AED6-AA0ED66AC10B}"/>
                </a:ext>
              </a:extLst>
            </p:cNvPr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48AC780-F1E4-4DC5-AA1C-7A15AC6796CE}"/>
                </a:ext>
              </a:extLst>
            </p:cNvPr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0B4C13D-6897-4A5B-AE32-FD4F894658D1}"/>
                </a:ext>
              </a:extLst>
            </p:cNvPr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363949-5E82-467F-AF61-EEB066A120CE}"/>
                </a:ext>
              </a:extLst>
            </p:cNvPr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B6E7CB1-2196-4E06-A3CA-26E51321780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8373" y="5742362"/>
            <a:ext cx="2877561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29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474015" y="6258984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CA" b="1" dirty="0">
                <a:solidFill>
                  <a:srgbClr val="002060"/>
                </a:solidFill>
                <a:latin typeface="Arial Narrow Bold"/>
                <a:cs typeface="Arial Narrow Bold"/>
              </a:rPr>
              <a:t>2019-2020</a:t>
            </a:r>
            <a:endParaRPr lang="en-US" b="1" dirty="0">
              <a:solidFill>
                <a:srgbClr val="002060"/>
              </a:solidFill>
              <a:latin typeface="Arial Narrow Bold"/>
              <a:cs typeface="Arial Narrow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64CDBD-0211-4682-A487-AD62031BB4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4087" y="5890067"/>
            <a:ext cx="1976119" cy="61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1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rgbClr val="585858"/>
          </a:solidFill>
          <a:latin typeface="+mn-lt"/>
          <a:ea typeface="+mn-ea"/>
          <a:cs typeface="+mn-cs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585858"/>
          </a:solidFill>
          <a:latin typeface="+mn-lt"/>
          <a:ea typeface="+mn-ea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85858"/>
          </a:solidFill>
          <a:latin typeface="+mn-lt"/>
          <a:ea typeface="+mn-ea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585858"/>
          </a:solidFill>
          <a:latin typeface="+mn-lt"/>
          <a:ea typeface="+mn-ea"/>
          <a:cs typeface="+mn-cs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5858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tarydistrict5050.org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tary.org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91406" y="1621325"/>
            <a:ext cx="7809187" cy="288050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5400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5400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CA" sz="5400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endParaRPr lang="en-CA" sz="3900" b="1" spc="-150" dirty="0">
              <a:solidFill>
                <a:srgbClr val="002060"/>
              </a:solidFill>
              <a:latin typeface="Arial Narrow Bold"/>
              <a:cs typeface="Arial Narrow Bold"/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CA" sz="5400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2024 - 2025</a:t>
            </a:r>
            <a:endParaRPr lang="en-US" sz="5400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657352" y="95250"/>
            <a:ext cx="8715374" cy="681038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  <a:defRPr/>
            </a:pPr>
            <a:endParaRPr lang="en-US" sz="36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14526" y="1552575"/>
            <a:ext cx="3009900" cy="4981575"/>
          </a:xfrm>
          <a:prstGeom prst="rect">
            <a:avLst/>
          </a:prstGeom>
        </p:spPr>
        <p:txBody>
          <a:bodyPr/>
          <a:lstStyle/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257925" y="1552574"/>
            <a:ext cx="4048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47474"/>
              </a:solidFill>
              <a:latin typeface="Helvetica Neue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9300" y="1552575"/>
            <a:ext cx="3590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2"/>
              </a:solidFill>
              <a:latin typeface="Helvetica Neue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Helvetica Neue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257925" y="1582341"/>
            <a:ext cx="3952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Helvetica Neue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A5ABE-8AC6-4292-985F-446CCE540CF7}"/>
              </a:ext>
            </a:extLst>
          </p:cNvPr>
          <p:cNvSpPr/>
          <p:nvPr/>
        </p:nvSpPr>
        <p:spPr>
          <a:xfrm>
            <a:off x="661012" y="1610513"/>
            <a:ext cx="108405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3200" dirty="0">
                <a:solidFill>
                  <a:srgbClr val="002060"/>
                </a:solidFill>
              </a:rPr>
              <a:t>The Rotary Foundation (or in loving Rotary acronym, </a:t>
            </a:r>
            <a:r>
              <a:rPr lang="en-CA" sz="3200" dirty="0">
                <a:solidFill>
                  <a:srgbClr val="FF0000"/>
                </a:solidFill>
              </a:rPr>
              <a:t>TRF</a:t>
            </a:r>
            <a:r>
              <a:rPr lang="en-CA" sz="3200" dirty="0">
                <a:solidFill>
                  <a:srgbClr val="002060"/>
                </a:solidFill>
              </a:rPr>
              <a:t>) is a separate legal entity from Rotary International (</a:t>
            </a:r>
            <a:r>
              <a:rPr lang="en-CA" sz="3200" dirty="0">
                <a:solidFill>
                  <a:srgbClr val="FF0000"/>
                </a:solidFill>
              </a:rPr>
              <a:t>RI</a:t>
            </a:r>
            <a:r>
              <a:rPr lang="en-CA" sz="3200" dirty="0">
                <a:solidFill>
                  <a:srgbClr val="002060"/>
                </a:solidFill>
              </a:rPr>
              <a:t>) to maintain its charitable tax status.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CA" sz="32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3200" dirty="0">
                <a:solidFill>
                  <a:srgbClr val="002060"/>
                </a:solidFill>
              </a:rPr>
              <a:t>The Foundation is managed by a 15-member Board of Trustees that is nominated by the RI President and appointed by the RI Board.</a:t>
            </a:r>
            <a:endParaRPr lang="en-CA" sz="3200" kern="1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49A333-16EA-4A0E-91A7-98AA539565D4}"/>
              </a:ext>
            </a:extLst>
          </p:cNvPr>
          <p:cNvSpPr/>
          <p:nvPr/>
        </p:nvSpPr>
        <p:spPr>
          <a:xfrm>
            <a:off x="2592619" y="876477"/>
            <a:ext cx="4903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otary </a:t>
            </a: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oundation</a:t>
            </a:r>
          </a:p>
        </p:txBody>
      </p:sp>
    </p:spTree>
    <p:extLst>
      <p:ext uri="{BB962C8B-B14F-4D97-AF65-F5344CB8AC3E}">
        <p14:creationId xmlns:p14="http://schemas.microsoft.com/office/powerpoint/2010/main" val="3052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6AC2D0-FC24-44DB-8431-4CC27E58F04B}"/>
              </a:ext>
            </a:extLst>
          </p:cNvPr>
          <p:cNvSpPr/>
          <p:nvPr/>
        </p:nvSpPr>
        <p:spPr>
          <a:xfrm>
            <a:off x="528810" y="1638300"/>
            <a:ext cx="110939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CA" sz="3200" b="1" i="1" kern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CA" sz="3200" b="1" i="1" kern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CA" sz="3200" b="1" i="1" kern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CA" sz="3200" b="1" i="1" kern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b="1" i="1" kern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Rotary Foundation</a:t>
            </a:r>
            <a:br>
              <a:rPr lang="en-CA" sz="3200" b="1" i="1" kern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200" b="1" i="1" kern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CA" sz="3200" b="1" i="1" kern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enable Rotarians </a:t>
            </a:r>
            <a:r>
              <a:rPr lang="en-CA" sz="3200" b="1" i="1" kern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advance world </a:t>
            </a:r>
            <a:endParaRPr lang="en-CA" sz="3200" kern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CA" sz="3200" b="1" i="1" kern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understanding, goodwill and peace through the improvement of health, the support of education, and the alleviation of poverty.</a:t>
            </a:r>
            <a:br>
              <a:rPr lang="en-CA" sz="3200" i="1" kern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200" kern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CA" sz="3200" b="1" i="1" kern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CA" sz="3200" b="1" i="1" kern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b="1" i="1" kern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n-CA" sz="3200" b="1" i="1" kern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CA" sz="3200" b="1" i="1" kern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Rotary Foundation</a:t>
            </a:r>
            <a:br>
              <a:rPr lang="en-CA" sz="3200" b="1" i="1" kern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200" b="1" i="1" kern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CA" sz="3200" b="1" i="1" kern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do good in the world.</a:t>
            </a:r>
            <a:endParaRPr lang="en-CA" sz="3200" kern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32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ED5886-53DB-4D88-911D-B08F2F0642E3}"/>
              </a:ext>
            </a:extLst>
          </p:cNvPr>
          <p:cNvSpPr/>
          <p:nvPr/>
        </p:nvSpPr>
        <p:spPr>
          <a:xfrm>
            <a:off x="3686338" y="767835"/>
            <a:ext cx="5431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4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otary</a:t>
            </a: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oundation</a:t>
            </a:r>
          </a:p>
        </p:txBody>
      </p:sp>
    </p:spTree>
    <p:extLst>
      <p:ext uri="{BB962C8B-B14F-4D97-AF65-F5344CB8AC3E}">
        <p14:creationId xmlns:p14="http://schemas.microsoft.com/office/powerpoint/2010/main" val="216882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7">
            <a:extLst>
              <a:ext uri="{FF2B5EF4-FFF2-40B4-BE49-F238E27FC236}">
                <a16:creationId xmlns:a16="http://schemas.microsoft.com/office/drawing/2014/main" id="{C095C4B9-CCB3-408F-A46A-B007D1B0B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9" y="126835"/>
            <a:ext cx="6440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The Rotary Foundation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C109B-3818-4F7C-90F0-4E33BF23E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658" y="4696354"/>
            <a:ext cx="1151262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CA" altLang="en-US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The past 100 + years, your Foundation has spent more than 4 billion on life-changing, sustainable projects.</a:t>
            </a:r>
            <a:endParaRPr lang="en-US" altLang="en-US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CDB25-B75A-441A-B346-88E1644C2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57" y="832561"/>
            <a:ext cx="611979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213109-8B5B-F58F-DA02-0F0DA200D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0" y="2731740"/>
            <a:ext cx="6233634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D9AA12-F740-4030-AA9C-5ED7B9F90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111" y="507645"/>
            <a:ext cx="6400799" cy="617612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C4B653-403E-4383-AA05-AB2C5232FA1E}"/>
              </a:ext>
            </a:extLst>
          </p:cNvPr>
          <p:cNvSpPr/>
          <p:nvPr/>
        </p:nvSpPr>
        <p:spPr>
          <a:xfrm>
            <a:off x="4307594" y="2216319"/>
            <a:ext cx="3139807" cy="725213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73A2CB-A985-4E00-9414-903376C19E63}"/>
              </a:ext>
            </a:extLst>
          </p:cNvPr>
          <p:cNvSpPr/>
          <p:nvPr/>
        </p:nvSpPr>
        <p:spPr>
          <a:xfrm>
            <a:off x="6792823" y="3458026"/>
            <a:ext cx="2274059" cy="260931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32B4B7-2F8B-453D-9D19-72E7D7734FE1}"/>
              </a:ext>
            </a:extLst>
          </p:cNvPr>
          <p:cNvSpPr/>
          <p:nvPr/>
        </p:nvSpPr>
        <p:spPr>
          <a:xfrm>
            <a:off x="6792823" y="5318235"/>
            <a:ext cx="2274059" cy="92832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F75F3B-75C3-4EBB-9521-04F1D28F5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244" y="3429000"/>
            <a:ext cx="2075755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7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>
            <a:extLst>
              <a:ext uri="{FF2B5EF4-FFF2-40B4-BE49-F238E27FC236}">
                <a16:creationId xmlns:a16="http://schemas.microsoft.com/office/drawing/2014/main" id="{0F5DF4FD-9C97-4F75-9F16-FA3EA50DC08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923925"/>
            <a:ext cx="12192000" cy="7778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HOW WE FUND PROGRAMS – SHARE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F26DB4-BDAD-4AC0-A60F-021332B3B251}"/>
              </a:ext>
            </a:extLst>
          </p:cNvPr>
          <p:cNvSpPr/>
          <p:nvPr/>
        </p:nvSpPr>
        <p:spPr>
          <a:xfrm>
            <a:off x="6276974" y="3294435"/>
            <a:ext cx="5915026" cy="1066799"/>
          </a:xfrm>
          <a:prstGeom prst="rect">
            <a:avLst/>
          </a:prstGeom>
          <a:solidFill>
            <a:schemeClr val="tx1">
              <a:lumMod val="20000"/>
              <a:lumOff val="8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50% 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($187,194)</a:t>
            </a:r>
            <a:br>
              <a:rPr lang="en-US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World Fund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084567-219C-4AF3-83C8-C2497C4A5620}"/>
              </a:ext>
            </a:extLst>
          </p:cNvPr>
          <p:cNvSpPr/>
          <p:nvPr/>
        </p:nvSpPr>
        <p:spPr>
          <a:xfrm>
            <a:off x="1" y="3294436"/>
            <a:ext cx="6276974" cy="1066799"/>
          </a:xfrm>
          <a:prstGeom prst="rect">
            <a:avLst/>
          </a:prstGeom>
          <a:solidFill>
            <a:schemeClr val="tx1">
              <a:lumMod val="20000"/>
              <a:lumOff val="8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50% 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($187,194)</a:t>
            </a:r>
            <a:br>
              <a:rPr lang="en-US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District Designated Fund (DDF)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FC627B-EFBA-4558-AD14-6BF5A558E5C7}"/>
              </a:ext>
            </a:extLst>
          </p:cNvPr>
          <p:cNvSpPr txBox="1"/>
          <p:nvPr/>
        </p:nvSpPr>
        <p:spPr>
          <a:xfrm>
            <a:off x="1362075" y="4385422"/>
            <a:ext cx="946785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CA" sz="3600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District</a:t>
            </a:r>
            <a:r>
              <a:rPr lang="en-CA" sz="3600" b="1" dirty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CA" sz="3600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5050 Designated Fund (DDF)</a:t>
            </a:r>
          </a:p>
          <a:p>
            <a:pPr algn="ctr" eaLnBrk="0" hangingPunct="0">
              <a:defRPr/>
            </a:pPr>
            <a:endParaRPr lang="en-CA" sz="1400" b="1" dirty="0">
              <a:solidFill>
                <a:srgbClr val="002060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en-CA" sz="3200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          50% to District Grants </a:t>
            </a:r>
            <a:r>
              <a:rPr lang="en-CA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($93,597)</a:t>
            </a:r>
          </a:p>
          <a:p>
            <a:pPr algn="ctr" eaLnBrk="0" hangingPunct="0">
              <a:defRPr/>
            </a:pPr>
            <a:r>
              <a:rPr lang="en-CA" sz="3200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         50% to Global Grants </a:t>
            </a:r>
            <a:r>
              <a:rPr lang="en-CA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($93,597)</a:t>
            </a:r>
          </a:p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6A4435-93B8-45C7-94E5-EE5D52DFA093}"/>
              </a:ext>
            </a:extLst>
          </p:cNvPr>
          <p:cNvSpPr txBox="1"/>
          <p:nvPr/>
        </p:nvSpPr>
        <p:spPr>
          <a:xfrm>
            <a:off x="1443899" y="1713812"/>
            <a:ext cx="91440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CA" sz="3200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District 5050 Rotarian Contributions to the </a:t>
            </a:r>
          </a:p>
          <a:p>
            <a:pPr algn="ctr" eaLnBrk="0" hangingPunct="0">
              <a:defRPr/>
            </a:pPr>
            <a:r>
              <a:rPr lang="en-CA" sz="3200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Annual Programs Fund </a:t>
            </a:r>
            <a:r>
              <a:rPr lang="en-CA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($374,388)</a:t>
            </a:r>
          </a:p>
          <a:p>
            <a:pPr algn="ctr" eaLnBrk="0" hangingPunct="0">
              <a:defRPr/>
            </a:pPr>
            <a:r>
              <a:rPr lang="en-CA" sz="3200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3 years </a:t>
            </a:r>
            <a:r>
              <a:rPr lang="en-CA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(2020 - 21) </a:t>
            </a:r>
            <a:r>
              <a:rPr lang="en-CA" sz="3200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after they are received, are returned to </a:t>
            </a:r>
          </a:p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10" grpId="0" animBg="1"/>
      <p:bldP spid="9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AAD86C-D767-9BC8-BECA-0044E5D7FBD1}"/>
              </a:ext>
            </a:extLst>
          </p:cNvPr>
          <p:cNvSpPr txBox="1"/>
          <p:nvPr/>
        </p:nvSpPr>
        <p:spPr>
          <a:xfrm>
            <a:off x="1645187" y="435249"/>
            <a:ext cx="86151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b="1" dirty="0">
                <a:solidFill>
                  <a:srgbClr val="002060"/>
                </a:solidFill>
              </a:rPr>
              <a:t>District Grants (DG)  </a:t>
            </a:r>
            <a:r>
              <a:rPr lang="en-CA" sz="2600" dirty="0">
                <a:solidFill>
                  <a:schemeClr val="bg1"/>
                </a:solidFill>
              </a:rPr>
              <a:t>vs</a:t>
            </a:r>
            <a:r>
              <a:rPr lang="en-CA" sz="2600" dirty="0"/>
              <a:t> </a:t>
            </a:r>
            <a:r>
              <a:rPr lang="en-CA" sz="2600" b="1" dirty="0">
                <a:solidFill>
                  <a:srgbClr val="002060"/>
                </a:solidFill>
              </a:rPr>
              <a:t>Global Grants (GG)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556132-BB82-EC36-180A-D0926249785D}"/>
              </a:ext>
            </a:extLst>
          </p:cNvPr>
          <p:cNvSpPr txBox="1"/>
          <p:nvPr/>
        </p:nvSpPr>
        <p:spPr>
          <a:xfrm>
            <a:off x="308472" y="1021386"/>
            <a:ext cx="11743981" cy="738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C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between $500 - $10,000 USD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will match $1 of club funds with up to $1 of USD DDF – you double your funds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for smaller local or international projects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need Host club – if possible, try to work with local club – hands on necessary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District 5050 Grants committee responsible for Club Grant approval process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4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AAD86C-D767-9BC8-BECA-0044E5D7FBD1}"/>
              </a:ext>
            </a:extLst>
          </p:cNvPr>
          <p:cNvSpPr txBox="1"/>
          <p:nvPr/>
        </p:nvSpPr>
        <p:spPr>
          <a:xfrm>
            <a:off x="1689251" y="352542"/>
            <a:ext cx="86151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b="1" dirty="0">
                <a:solidFill>
                  <a:srgbClr val="002060"/>
                </a:solidFill>
              </a:rPr>
              <a:t>District Grants (DG)  </a:t>
            </a:r>
            <a:r>
              <a:rPr lang="en-CA" sz="2600" dirty="0">
                <a:solidFill>
                  <a:schemeClr val="bg1"/>
                </a:solidFill>
              </a:rPr>
              <a:t>vs</a:t>
            </a:r>
            <a:r>
              <a:rPr lang="en-CA" sz="2600" dirty="0"/>
              <a:t> </a:t>
            </a:r>
            <a:r>
              <a:rPr lang="en-CA" sz="2600" b="1" dirty="0">
                <a:solidFill>
                  <a:srgbClr val="002060"/>
                </a:solidFill>
              </a:rPr>
              <a:t>Global Grants (GG)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556132-BB82-EC36-180A-D0926249785D}"/>
              </a:ext>
            </a:extLst>
          </p:cNvPr>
          <p:cNvSpPr txBox="1"/>
          <p:nvPr/>
        </p:nvSpPr>
        <p:spPr>
          <a:xfrm>
            <a:off x="1645187" y="1543243"/>
            <a:ext cx="8901627" cy="2357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FC8CA-BB06-4F6F-C6B8-29CC1287FAAC}"/>
              </a:ext>
            </a:extLst>
          </p:cNvPr>
          <p:cNvSpPr txBox="1"/>
          <p:nvPr/>
        </p:nvSpPr>
        <p:spPr>
          <a:xfrm>
            <a:off x="892366" y="1330263"/>
            <a:ext cx="10796530" cy="6038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C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is to be done online at District 5050 website </a:t>
            </a:r>
            <a:r>
              <a:rPr lang="en-CA" sz="3200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www.rotarydistrict5050.org</a:t>
            </a:r>
            <a:endParaRPr lang="en-CA" sz="3200" u="sng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only once per year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1– August 31 open for applications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District approved club applications are submitted to TRF as one District application 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u="sng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7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AAD86C-D767-9BC8-BECA-0044E5D7FBD1}"/>
              </a:ext>
            </a:extLst>
          </p:cNvPr>
          <p:cNvSpPr txBox="1"/>
          <p:nvPr/>
        </p:nvSpPr>
        <p:spPr>
          <a:xfrm>
            <a:off x="1848998" y="1213619"/>
            <a:ext cx="86151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b="1" dirty="0">
                <a:solidFill>
                  <a:srgbClr val="002060"/>
                </a:solidFill>
              </a:rPr>
              <a:t>Global Grants (GG) vs District Grants (DG)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556132-BB82-EC36-180A-D0926249785D}"/>
              </a:ext>
            </a:extLst>
          </p:cNvPr>
          <p:cNvSpPr txBox="1"/>
          <p:nvPr/>
        </p:nvSpPr>
        <p:spPr>
          <a:xfrm>
            <a:off x="286439" y="1543243"/>
            <a:ext cx="11578727" cy="2357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FC8CA-BB06-4F6F-C6B8-29CC1287FAAC}"/>
              </a:ext>
            </a:extLst>
          </p:cNvPr>
          <p:cNvSpPr txBox="1"/>
          <p:nvPr/>
        </p:nvSpPr>
        <p:spPr>
          <a:xfrm>
            <a:off x="528810" y="1868881"/>
            <a:ext cx="11336356" cy="5798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b="1" dirty="0">
                <a:solidFill>
                  <a:srgbClr val="002060"/>
                </a:solidFill>
              </a:rPr>
              <a:t>Global Grants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rgbClr val="002060"/>
                </a:solidFill>
              </a:rPr>
              <a:t>Host club required - two or more Rotary clubs must work together – both must be qualified </a:t>
            </a:r>
            <a:r>
              <a:rPr lang="en-CA" sz="3200" b="1" dirty="0">
                <a:solidFill>
                  <a:srgbClr val="002060"/>
                </a:solidFill>
              </a:rPr>
              <a:t>Host sponsor </a:t>
            </a:r>
            <a:r>
              <a:rPr lang="en-CA" sz="3200" dirty="0">
                <a:solidFill>
                  <a:srgbClr val="002060"/>
                </a:solidFill>
              </a:rPr>
              <a:t>is the partner in or near the international community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rgbClr val="002060"/>
                </a:solidFill>
              </a:rPr>
              <a:t>The </a:t>
            </a:r>
            <a:r>
              <a:rPr lang="en-CA" sz="3200" b="1" dirty="0">
                <a:solidFill>
                  <a:srgbClr val="002060"/>
                </a:solidFill>
              </a:rPr>
              <a:t>international sponsor </a:t>
            </a:r>
            <a:r>
              <a:rPr lang="en-CA" sz="3200" dirty="0">
                <a:solidFill>
                  <a:srgbClr val="002060"/>
                </a:solidFill>
              </a:rPr>
              <a:t>(you) is located outside of the host sponsor’s country.</a:t>
            </a:r>
          </a:p>
          <a:p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u="sng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AAD86C-D767-9BC8-BECA-0044E5D7FBD1}"/>
              </a:ext>
            </a:extLst>
          </p:cNvPr>
          <p:cNvSpPr txBox="1"/>
          <p:nvPr/>
        </p:nvSpPr>
        <p:spPr>
          <a:xfrm>
            <a:off x="734456" y="339549"/>
            <a:ext cx="8615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002060"/>
                </a:solidFill>
              </a:rPr>
              <a:t>Global Grants (GG) vs District Grants (DG)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556132-BB82-EC36-180A-D0926249785D}"/>
              </a:ext>
            </a:extLst>
          </p:cNvPr>
          <p:cNvSpPr txBox="1"/>
          <p:nvPr/>
        </p:nvSpPr>
        <p:spPr>
          <a:xfrm>
            <a:off x="1645187" y="1543243"/>
            <a:ext cx="8901627" cy="2357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FC8CA-BB06-4F6F-C6B8-29CC1287FAAC}"/>
              </a:ext>
            </a:extLst>
          </p:cNvPr>
          <p:cNvSpPr txBox="1"/>
          <p:nvPr/>
        </p:nvSpPr>
        <p:spPr>
          <a:xfrm>
            <a:off x="815248" y="1366897"/>
            <a:ext cx="10333822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C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Grants </a:t>
            </a:r>
          </a:p>
          <a:p>
            <a:pPr marL="342900" indent="-342900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</a:rPr>
              <a:t>Global grants minimum budget of $30,000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CA" sz="3200" dirty="0">
                <a:solidFill>
                  <a:srgbClr val="002060"/>
                </a:solidFill>
              </a:rPr>
              <a:t>    maximum World Fund award of $400,000. 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C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Club(s) funds</a:t>
            </a:r>
            <a:r>
              <a:rPr lang="en-CA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C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$10,715 x 2.8 = $30,180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u="sng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 found at My Rotary at </a:t>
            </a:r>
            <a:r>
              <a:rPr lang="en-US" altLang="en-US" sz="32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ww.rotary.org</a:t>
            </a:r>
            <a:endParaRPr lang="en-US" altLang="en-US" sz="3200" dirty="0">
              <a:solidFill>
                <a:srgbClr val="002060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2060"/>
                </a:solidFill>
              </a:rPr>
              <a:t>Open all year  - not once like District Grants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3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19553" y="1692671"/>
            <a:ext cx="7809187" cy="288050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5400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5400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CA" sz="5400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endParaRPr lang="en-CA" sz="3900" b="1" spc="-150" dirty="0">
              <a:solidFill>
                <a:srgbClr val="002060"/>
              </a:solidFill>
              <a:latin typeface="Arial Narrow Bold"/>
              <a:cs typeface="Arial Narrow Bold"/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CA" sz="5400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2024 - 2025</a:t>
            </a:r>
            <a:endParaRPr lang="en-US" sz="5400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0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itle 1"/>
          <p:cNvSpPr txBox="1">
            <a:spLocks/>
          </p:cNvSpPr>
          <p:nvPr/>
        </p:nvSpPr>
        <p:spPr bwMode="auto">
          <a:xfrm>
            <a:off x="2015277" y="1412078"/>
            <a:ext cx="7882759" cy="367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002060"/>
                </a:solidFill>
              </a:rPr>
              <a:t>District 5050 Foundation</a:t>
            </a:r>
          </a:p>
          <a:p>
            <a:pPr>
              <a:lnSpc>
                <a:spcPct val="90000"/>
              </a:lnSpc>
            </a:pPr>
            <a:r>
              <a:rPr lang="en-US" sz="3600" i="1" dirty="0">
                <a:solidFill>
                  <a:srgbClr val="002060"/>
                </a:solidFill>
              </a:rPr>
              <a:t>District Stewardship Chair</a:t>
            </a:r>
          </a:p>
          <a:p>
            <a:pPr>
              <a:lnSpc>
                <a:spcPct val="90000"/>
              </a:lnSpc>
            </a:pPr>
            <a:r>
              <a:rPr lang="en-US" sz="3600" i="1" dirty="0">
                <a:solidFill>
                  <a:srgbClr val="002060"/>
                </a:solidFill>
              </a:rPr>
              <a:t>Past DRFC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002060"/>
                </a:solidFill>
              </a:rPr>
              <a:t>Malcolm Kennedy </a:t>
            </a:r>
          </a:p>
          <a:p>
            <a:pPr>
              <a:lnSpc>
                <a:spcPct val="90000"/>
              </a:lnSpc>
            </a:pPr>
            <a:r>
              <a:rPr lang="en-CA" sz="2800" i="1" dirty="0">
                <a:solidFill>
                  <a:srgbClr val="002060"/>
                </a:solidFill>
              </a:rPr>
              <a:t>Rotary Club of Coquitlam Sunrise</a:t>
            </a:r>
            <a:endParaRPr lang="en-US" sz="2800" i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2060"/>
                </a:solidFill>
              </a:rPr>
              <a:t>malcolm.rotary@outlook.com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2060"/>
                </a:solidFill>
              </a:rPr>
              <a:t>604-941-8606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9DABF8-55F6-94DB-2A50-57839B5C7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728" y="2278024"/>
            <a:ext cx="1555308" cy="19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5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itle 1"/>
          <p:cNvSpPr txBox="1">
            <a:spLocks/>
          </p:cNvSpPr>
          <p:nvPr/>
        </p:nvSpPr>
        <p:spPr bwMode="auto">
          <a:xfrm>
            <a:off x="2549867" y="2273869"/>
            <a:ext cx="7845759" cy="296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64FFCB-9CE5-4E44-9054-9AF2827258A5}"/>
              </a:ext>
            </a:extLst>
          </p:cNvPr>
          <p:cNvSpPr txBox="1">
            <a:spLocks/>
          </p:cNvSpPr>
          <p:nvPr/>
        </p:nvSpPr>
        <p:spPr>
          <a:xfrm>
            <a:off x="4188976" y="949894"/>
            <a:ext cx="3380764" cy="13239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5400" b="1" spc="-150" dirty="0">
                <a:solidFill>
                  <a:srgbClr val="002060"/>
                </a:solidFill>
                <a:latin typeface="Arial Narrow Bold"/>
                <a:cs typeface="Arial Narrow Bold"/>
              </a:rPr>
              <a:t>SESSION 1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200" b="1" spc="-150" dirty="0">
              <a:solidFill>
                <a:srgbClr val="002060"/>
              </a:solidFill>
              <a:latin typeface="Arial Narrow Bold"/>
              <a:cs typeface="Arial Narrow Bold"/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500" b="1" spc="-150" dirty="0">
                <a:solidFill>
                  <a:srgbClr val="002060"/>
                </a:solidFill>
                <a:latin typeface="Arial Narrow Bold"/>
                <a:cs typeface="Arial Narrow Bold"/>
              </a:rPr>
              <a:t>District Grants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E347B-B705-EC19-00FB-670E1A8E5B0A}"/>
              </a:ext>
            </a:extLst>
          </p:cNvPr>
          <p:cNvSpPr txBox="1"/>
          <p:nvPr/>
        </p:nvSpPr>
        <p:spPr>
          <a:xfrm>
            <a:off x="2071639" y="2726854"/>
            <a:ext cx="84995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District Grants Chair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Coreen Rodger Berrisford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071B8-E59D-2EA9-60EB-E27E12F3E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018" y="2480170"/>
            <a:ext cx="1216999" cy="181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6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981201" y="1519239"/>
            <a:ext cx="5457825" cy="6810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Tx/>
              <a:buChar char="•"/>
              <a:defRPr/>
            </a:pPr>
            <a:endParaRPr lang="en-US" i="1" kern="0" dirty="0">
              <a:solidFill>
                <a:srgbClr val="585858"/>
              </a:solidFill>
              <a:latin typeface="Georgia" pitchFamily="18" charset="0"/>
              <a:cs typeface="Arial"/>
            </a:endParaRP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981200" y="466725"/>
            <a:ext cx="60960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7793" y="1876098"/>
            <a:ext cx="11314323" cy="480536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today is to familiarize you with the District Grant online application process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role is to guide you to FINAL APPROVAL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for smaller local or international projects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b="1" dirty="0">
              <a:solidFill>
                <a:srgbClr val="002060"/>
              </a:solidFill>
              <a:latin typeface="Georgia" pitchFamily="18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980406" y="1274763"/>
            <a:ext cx="7897812" cy="43084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Tx/>
              <a:buChar char="•"/>
              <a:defRPr/>
            </a:pPr>
            <a:endParaRPr lang="en-US" i="1" kern="0" dirty="0">
              <a:solidFill>
                <a:srgbClr val="585858"/>
              </a:solidFill>
              <a:latin typeface="Georgia" pitchFamily="18" charset="0"/>
              <a:cs typeface="Arial"/>
            </a:endParaRPr>
          </a:p>
        </p:txBody>
      </p:sp>
      <p:sp>
        <p:nvSpPr>
          <p:cNvPr id="48131" name="Title 1"/>
          <p:cNvSpPr txBox="1">
            <a:spLocks/>
          </p:cNvSpPr>
          <p:nvPr/>
        </p:nvSpPr>
        <p:spPr bwMode="auto">
          <a:xfrm>
            <a:off x="1712914" y="333375"/>
            <a:ext cx="87645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1692" y="1287463"/>
            <a:ext cx="11314322" cy="42957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between $500 - $10,000 USD (if funds available)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will match $1 of club funds with up to $1 of District Designated Funds USD (DDF)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need Host club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projects that receive Foundation grants must be initiated and managed by Rotarians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FA44D-EF61-4670-B8A9-CA970A83B8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56038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CA" sz="3600" cap="none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District Grants</a:t>
            </a:r>
            <a:br>
              <a:rPr lang="en-US" sz="3600" b="1" cap="none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AA1A87-1F59-44D6-83D8-F732410D29BD}"/>
              </a:ext>
            </a:extLst>
          </p:cNvPr>
          <p:cNvSpPr txBox="1"/>
          <p:nvPr/>
        </p:nvSpPr>
        <p:spPr>
          <a:xfrm>
            <a:off x="176271" y="925513"/>
            <a:ext cx="1201572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must be used for the approved purpose as we have submitted to TRF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circumstances beyond your control result in a change in the approved purpose you need to contact the District Grants Chair before proceeding.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intent does not change, then an adjustment could be approved. If the intent changes, then the  grant funds may need to be returned.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981201" y="1519239"/>
            <a:ext cx="5457825" cy="6810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Tx/>
              <a:buChar char="•"/>
              <a:defRPr/>
            </a:pPr>
            <a:endParaRPr lang="en-US" i="1" kern="0" dirty="0">
              <a:solidFill>
                <a:srgbClr val="585858"/>
              </a:solidFill>
              <a:latin typeface="Georgia" pitchFamily="18" charset="0"/>
              <a:cs typeface="Arial"/>
            </a:endParaRP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361720" y="466725"/>
            <a:ext cx="60960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6270" y="1100864"/>
            <a:ext cx="11843131" cy="374655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to your District Grants Chair ASAP!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2060"/>
                </a:solidFill>
              </a:rPr>
              <a:t>District Grants that cannot finish or fail to file timely required 12-month progress and 18-month final reports are required to refund their grant funds in </a:t>
            </a:r>
            <a:r>
              <a:rPr lang="en-US" sz="3200" u="sng" dirty="0">
                <a:solidFill>
                  <a:srgbClr val="002060"/>
                </a:solidFill>
              </a:rPr>
              <a:t>USD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Unused District Grant funds are returned to TRF, we get those back the following year as Global Funding.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the District Grants chair as soon as possible if you are having problems, we are here to assist you.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981201" y="1519239"/>
            <a:ext cx="5457825" cy="6810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Tx/>
              <a:buChar char="•"/>
              <a:defRPr/>
            </a:pPr>
            <a:endParaRPr lang="en-US" i="1" kern="0" dirty="0">
              <a:solidFill>
                <a:srgbClr val="585858"/>
              </a:solidFill>
              <a:latin typeface="Georgia" pitchFamily="18" charset="0"/>
              <a:cs typeface="Arial"/>
            </a:endParaRP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284602" y="396094"/>
            <a:ext cx="60960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6467" y="948805"/>
            <a:ext cx="11799065" cy="4469029"/>
          </a:xfrm>
          <a:prstGeom prst="rect">
            <a:avLst/>
          </a:prstGeom>
        </p:spPr>
        <p:txBody>
          <a:bodyPr lIns="0" rIns="0"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District Grant requests must follow the Guidelines as set out in the District Grant Management Manual – copy available at desk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Clubs that are qualified may apply –signed MOU, minimum of two members at a training session-one must be PE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Match: must be cash, not in kind or from another grant</a:t>
            </a:r>
          </a:p>
          <a:p>
            <a: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 funds -</a:t>
            </a: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rate you received when check cashed or exchange rate per RI rate at end of project – whichever is best for your club – tell us the rate you used – show in final report.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10564" y="241819"/>
            <a:ext cx="737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3600" dirty="0">
                <a:solidFill>
                  <a:srgbClr val="002060"/>
                </a:solidFill>
              </a:rPr>
              <a:t>“Google” - Exchange Rate Rotary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6" name="Picture 5" descr="A close-up of a document&#10;&#10;Description automatically generated">
            <a:extLst>
              <a:ext uri="{FF2B5EF4-FFF2-40B4-BE49-F238E27FC236}">
                <a16:creationId xmlns:a16="http://schemas.microsoft.com/office/drawing/2014/main" id="{4A968482-68B9-A310-E16C-A1A025DEA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19" t="18353" r="10619" b="19216"/>
          <a:stretch/>
        </p:blipFill>
        <p:spPr>
          <a:xfrm>
            <a:off x="572878" y="888150"/>
            <a:ext cx="11273284" cy="5594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336819">
            <a:off x="1979154" y="3012387"/>
            <a:ext cx="834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CA" sz="2800" b="1" dirty="0">
                <a:solidFill>
                  <a:srgbClr val="002060"/>
                </a:solidFill>
              </a:rPr>
              <a:t>If not on this page, then go to </a:t>
            </a:r>
            <a:r>
              <a:rPr lang="en-CA" sz="2800" b="1" dirty="0" err="1">
                <a:solidFill>
                  <a:srgbClr val="002060"/>
                </a:solidFill>
              </a:rPr>
              <a:t>Oanda</a:t>
            </a:r>
            <a:r>
              <a:rPr lang="en-CA" sz="2800" b="1" dirty="0">
                <a:solidFill>
                  <a:srgbClr val="002060"/>
                </a:solidFill>
              </a:rPr>
              <a:t> Website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7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981201" y="1519239"/>
            <a:ext cx="5457825" cy="6810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Tx/>
              <a:buChar char="•"/>
              <a:defRPr/>
            </a:pPr>
            <a:endParaRPr lang="en-US" i="1" kern="0" dirty="0">
              <a:solidFill>
                <a:srgbClr val="585858"/>
              </a:solidFill>
              <a:latin typeface="Georgia" pitchFamily="18" charset="0"/>
              <a:cs typeface="Arial"/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879513" y="199231"/>
            <a:ext cx="60960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8568" y="734219"/>
            <a:ext cx="10936078" cy="50718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 can apply for more than 1 Grant, but the Club MUST prioritize their request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to have a PR Plan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a humanitarian need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with 7 areas of Focus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891B46-0E5B-43CD-AF39-7DD2E61365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9" r="3907"/>
          <a:stretch/>
        </p:blipFill>
        <p:spPr>
          <a:xfrm>
            <a:off x="673060" y="3633787"/>
            <a:ext cx="11182121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 txBox="1">
            <a:spLocks/>
          </p:cNvSpPr>
          <p:nvPr/>
        </p:nvSpPr>
        <p:spPr bwMode="auto">
          <a:xfrm>
            <a:off x="1712914" y="425450"/>
            <a:ext cx="87645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7961" y="1282684"/>
            <a:ext cx="11060935" cy="429263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 on – involved members make a strong club. The more members involved in the project the better ROTARY is visible in the community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CA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 a check writing exercise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 cannot  be managed by or turned over to non-Rotarian entities, such as beneficiaries or cooperating organizations</a:t>
            </a: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CA" sz="2600" dirty="0"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CA" sz="2600" dirty="0"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endParaRPr lang="en-CA" sz="2800" dirty="0"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endParaRPr lang="en-CA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 txBox="1">
            <a:spLocks/>
          </p:cNvSpPr>
          <p:nvPr/>
        </p:nvSpPr>
        <p:spPr bwMode="auto">
          <a:xfrm>
            <a:off x="903383" y="425450"/>
            <a:ext cx="87645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3383" y="1154641"/>
            <a:ext cx="10038852" cy="4548717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Fundraising not part of project - </a:t>
            </a:r>
            <a:r>
              <a:rPr lang="en-CA" sz="3200" dirty="0">
                <a:solidFill>
                  <a:srgbClr val="002060"/>
                </a:solidFill>
              </a:rPr>
              <a:t>we don't want to see it as a budget item nor any description of how you fundraised to get the club portion of funds.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look at your club/member donations to the Foundation – and check to ensure your Foundation Goals are entered into Club Central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C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start project before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CA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APPROVAL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C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planning is Ok</a:t>
            </a:r>
          </a:p>
          <a:p>
            <a:pPr marL="1714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endParaRPr lang="en-CA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B0D406-95EE-48D3-9D47-34836BA99151}"/>
              </a:ext>
            </a:extLst>
          </p:cNvPr>
          <p:cNvSpPr txBox="1"/>
          <p:nvPr/>
        </p:nvSpPr>
        <p:spPr>
          <a:xfrm>
            <a:off x="2107324" y="1399475"/>
            <a:ext cx="83347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</a:rPr>
              <a:t>Land acknowledgement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</a:rPr>
              <a:t>Greetings from District 5050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4000" dirty="0">
                <a:solidFill>
                  <a:srgbClr val="002060"/>
                </a:solidFill>
              </a:rPr>
              <a:t>District Governor Elect</a:t>
            </a:r>
          </a:p>
          <a:p>
            <a:r>
              <a:rPr lang="en-US" sz="4000" dirty="0">
                <a:solidFill>
                  <a:srgbClr val="002060"/>
                </a:solidFill>
              </a:rPr>
              <a:t>Dave Duskin</a:t>
            </a:r>
          </a:p>
          <a:p>
            <a:r>
              <a:rPr lang="en-US" sz="2400" dirty="0">
                <a:solidFill>
                  <a:srgbClr val="002060"/>
                </a:solidFill>
              </a:rPr>
              <a:t>District Governor 2024-2025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4000" dirty="0">
              <a:solidFill>
                <a:srgbClr val="002060"/>
              </a:solidFill>
            </a:endParaRPr>
          </a:p>
          <a:p>
            <a:endParaRPr lang="en-US" sz="10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4000" dirty="0">
              <a:solidFill>
                <a:srgbClr val="002060"/>
              </a:solidFill>
            </a:endParaRPr>
          </a:p>
          <a:p>
            <a:r>
              <a:rPr lang="en-US" sz="40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243E3-E09A-5F0B-D6E1-A38C873E5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577" y="3054426"/>
            <a:ext cx="1851099" cy="201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4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 txBox="1">
            <a:spLocks/>
          </p:cNvSpPr>
          <p:nvPr/>
        </p:nvSpPr>
        <p:spPr bwMode="auto">
          <a:xfrm>
            <a:off x="1712914" y="425450"/>
            <a:ext cx="87645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6602" y="1492761"/>
            <a:ext cx="10091451" cy="4548717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bank account required for each open grant that is used solely for receiving and disbursing Foundation grant funds – </a:t>
            </a:r>
            <a:r>
              <a:rPr lang="en-CA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club funds &amp; DDF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CA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checking account allows for flexibility and ensures the availability of bank statements</a:t>
            </a: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CA" sz="2600" dirty="0"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CA" sz="2600" dirty="0"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endParaRPr lang="en-CA" sz="2800" dirty="0"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endParaRPr lang="en-CA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88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 txBox="1">
            <a:spLocks/>
          </p:cNvSpPr>
          <p:nvPr/>
        </p:nvSpPr>
        <p:spPr bwMode="auto">
          <a:xfrm>
            <a:off x="1712914" y="425450"/>
            <a:ext cx="87645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70333" y="1403186"/>
            <a:ext cx="10620260" cy="40516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CA" sz="32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 of Interest:</a:t>
            </a:r>
            <a:endParaRPr lang="en-US" sz="32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fontAlgn="auto" hangingPunct="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Exists when a Rotarian benefits financially or personally from a grant</a:t>
            </a:r>
          </a:p>
          <a:p>
            <a:pPr marL="457200" indent="-457200" eaLnBrk="0" fontAlgn="auto" hangingPunct="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can be directly to a Rotarian or indirectly to an associate of the Rotarian</a:t>
            </a:r>
          </a:p>
          <a:p>
            <a:pPr marL="457200" indent="-457200" eaLnBrk="0" fontAlgn="auto" hangingPunct="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 can be real or perceived as real by other organizations</a:t>
            </a:r>
          </a:p>
          <a:p>
            <a:pPr marL="274320" indent="-27432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endParaRPr lang="en-US" sz="3200" b="1" kern="0" dirty="0">
              <a:solidFill>
                <a:srgbClr val="585858"/>
              </a:solidFill>
              <a:latin typeface="+mn-lt"/>
              <a:cs typeface="Arial"/>
            </a:endParaRPr>
          </a:p>
          <a:p>
            <a:pPr marL="274320" indent="-27432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CA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 txBox="1">
            <a:spLocks/>
          </p:cNvSpPr>
          <p:nvPr/>
        </p:nvSpPr>
        <p:spPr bwMode="auto">
          <a:xfrm>
            <a:off x="1712914" y="268666"/>
            <a:ext cx="378399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3725" y="1811795"/>
            <a:ext cx="11193138" cy="367135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of your club is the Executive Director / Board member of the organization you are going to support.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 are aware that this is a conflict and report it.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 wording can resolve area of conflict - did the Executive Director approach the club or did the club approach the Executive Director!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38046" y="777804"/>
            <a:ext cx="7334250" cy="7143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Common Area of Conflict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 txBox="1">
            <a:spLocks/>
          </p:cNvSpPr>
          <p:nvPr/>
        </p:nvSpPr>
        <p:spPr bwMode="auto">
          <a:xfrm>
            <a:off x="1712914" y="425450"/>
            <a:ext cx="87645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3725" y="1298443"/>
            <a:ext cx="11402457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Grant proposals must be submitted by August 31, 2024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is to be done online at District 5050 website </a:t>
            </a:r>
            <a:r>
              <a:rPr lang="en-CA" sz="32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www.rotarydistrict5050.org</a:t>
            </a:r>
            <a:endParaRPr lang="en-CA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Committee will meet by mid-September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is to have </a:t>
            </a:r>
            <a:r>
              <a:rPr lang="en-C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 Reserved </a:t>
            </a: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club by end of September. If you are not going to proceed or need less funds than expected – we need to know within 5 days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solidFill>
                <a:srgbClr val="002060"/>
              </a:solidFill>
              <a:latin typeface="Georgia" pitchFamily="18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2800" dirty="0">
              <a:solidFill>
                <a:srgbClr val="002060"/>
              </a:solidFill>
              <a:latin typeface="Georgia" pitchFamily="18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 txBox="1">
            <a:spLocks/>
          </p:cNvSpPr>
          <p:nvPr/>
        </p:nvSpPr>
        <p:spPr bwMode="auto">
          <a:xfrm>
            <a:off x="1712914" y="612316"/>
            <a:ext cx="87645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3725" y="1362077"/>
            <a:ext cx="11182121" cy="3870936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6154" y="1624987"/>
            <a:ext cx="10741446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funds are reserved you move on to the next step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document section 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expense quotes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bank statement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club mailing address </a:t>
            </a:r>
            <a:endParaRPr lang="en-CA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 txBox="1">
            <a:spLocks/>
          </p:cNvSpPr>
          <p:nvPr/>
        </p:nvSpPr>
        <p:spPr bwMode="auto">
          <a:xfrm>
            <a:off x="1712914" y="247677"/>
            <a:ext cx="87645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1362076"/>
            <a:ext cx="8229600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2708" y="1000125"/>
            <a:ext cx="11435509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District Grant Application deadline is December 1, 2024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sooner you complete your application the sooner you get the funds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very important you give us the correct and </a:t>
            </a:r>
            <a:r>
              <a:rPr lang="en-CA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mailing address </a:t>
            </a: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your club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 will receive the District funds upfront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start your</a:t>
            </a: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 before you get </a:t>
            </a:r>
            <a:r>
              <a:rPr lang="en-C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en-CA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75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 txBox="1">
            <a:spLocks/>
          </p:cNvSpPr>
          <p:nvPr/>
        </p:nvSpPr>
        <p:spPr bwMode="auto">
          <a:xfrm>
            <a:off x="1712914" y="425450"/>
            <a:ext cx="87645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1362076"/>
            <a:ext cx="8229600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2708" y="1261534"/>
            <a:ext cx="11369408" cy="4891617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progress report is due at 12 months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club has 18 months to complete the project and the FINAL REPORT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Unused funds must be returned to District 5050 in </a:t>
            </a:r>
            <a:r>
              <a:rPr lang="en-CA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need documentation for the total of the project, the club’s contribution plus the grant award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n-CA" sz="32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n-CA" sz="32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 txBox="1">
            <a:spLocks/>
          </p:cNvSpPr>
          <p:nvPr/>
        </p:nvSpPr>
        <p:spPr bwMode="auto">
          <a:xfrm>
            <a:off x="1712914" y="425450"/>
            <a:ext cx="87645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1362076"/>
            <a:ext cx="8229600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3894" y="1597865"/>
            <a:ext cx="10961783" cy="32861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submitting a grant request on behalf of multiple clubs, only one application is needed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must be one main sponsoring club and one main contact person – they must be qualified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 txBox="1">
            <a:spLocks/>
          </p:cNvSpPr>
          <p:nvPr/>
        </p:nvSpPr>
        <p:spPr bwMode="auto">
          <a:xfrm>
            <a:off x="1712914" y="425450"/>
            <a:ext cx="87645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1362076"/>
            <a:ext cx="8229600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9658" y="1609725"/>
            <a:ext cx="11457541" cy="363855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step – log into the District 5050 website </a:t>
            </a:r>
            <a:r>
              <a:rPr lang="en-CA" sz="32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www.rotarydistrict5050.org</a:t>
            </a:r>
            <a:endParaRPr lang="en-CA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qualified clubs will have access to the grant application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qualified members can make changes to the application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Module will be open April 1, 2024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n-CA" sz="32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n-CA" sz="32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 txBox="1">
            <a:spLocks/>
          </p:cNvSpPr>
          <p:nvPr/>
        </p:nvSpPr>
        <p:spPr bwMode="auto">
          <a:xfrm>
            <a:off x="1804846" y="687551"/>
            <a:ext cx="8764587" cy="85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002060"/>
                </a:solidFill>
                <a:latin typeface="Arial Narrow Bold" pitchFamily="34" charset="0"/>
              </a:rPr>
              <a:t>District Grants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1362076"/>
            <a:ext cx="8229600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F4BBA-416F-3DDD-2B43-59FD37567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76" t="16062" r="11882" b="29550"/>
          <a:stretch/>
        </p:blipFill>
        <p:spPr>
          <a:xfrm>
            <a:off x="627960" y="2241513"/>
            <a:ext cx="11105003" cy="3219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54E7E0-70F5-446C-B7F9-CE259406E5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141"/>
          <a:stretch>
            <a:fillRect/>
          </a:stretch>
        </p:blipFill>
        <p:spPr>
          <a:xfrm>
            <a:off x="7369532" y="2276627"/>
            <a:ext cx="2803965" cy="7193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6726BB4-C61D-42B7-8F10-2EFA02D83E6A}"/>
              </a:ext>
            </a:extLst>
          </p:cNvPr>
          <p:cNvSpPr/>
          <p:nvPr/>
        </p:nvSpPr>
        <p:spPr>
          <a:xfrm>
            <a:off x="7332227" y="2241513"/>
            <a:ext cx="1854926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C76898D-1EDA-4F7D-81C9-FDC0B520D73B}"/>
              </a:ext>
            </a:extLst>
          </p:cNvPr>
          <p:cNvSpPr txBox="1"/>
          <p:nvPr/>
        </p:nvSpPr>
        <p:spPr>
          <a:xfrm>
            <a:off x="1854506" y="1471210"/>
            <a:ext cx="85380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District Rotary Foundation Chair 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Dean Rohrs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Rotary Club of Langley Central 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dean@cbrplus.com 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604-372-1160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CD3D6-A041-DA00-9B1E-EDFE6CD78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0" y="2304570"/>
            <a:ext cx="2062828" cy="308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 txBox="1">
            <a:spLocks/>
          </p:cNvSpPr>
          <p:nvPr/>
        </p:nvSpPr>
        <p:spPr bwMode="auto">
          <a:xfrm>
            <a:off x="1712914" y="425450"/>
            <a:ext cx="87645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1362076"/>
            <a:ext cx="8229600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41771" t="13779" r="28236" b="77751"/>
          <a:stretch/>
        </p:blipFill>
        <p:spPr bwMode="auto">
          <a:xfrm>
            <a:off x="1266941" y="1611341"/>
            <a:ext cx="9827046" cy="120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82845" y="1067276"/>
            <a:ext cx="6758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Grants</a:t>
            </a:r>
          </a:p>
        </p:txBody>
      </p:sp>
      <p:sp>
        <p:nvSpPr>
          <p:cNvPr id="3" name="Oval 2"/>
          <p:cNvSpPr/>
          <p:nvPr/>
        </p:nvSpPr>
        <p:spPr>
          <a:xfrm>
            <a:off x="2646564" y="2355113"/>
            <a:ext cx="812799" cy="405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1266941" y="2922724"/>
            <a:ext cx="9827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time in select “Submit a Grant Request” second time “My Club Grants” not “District Grants”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489" y="4082098"/>
            <a:ext cx="9951435" cy="1528846"/>
          </a:xfrm>
          <a:prstGeom prst="rect">
            <a:avLst/>
          </a:prstGeom>
        </p:spPr>
      </p:pic>
      <p:sp>
        <p:nvSpPr>
          <p:cNvPr id="9" name="Flowchart: Summing Junction 8"/>
          <p:cNvSpPr/>
          <p:nvPr/>
        </p:nvSpPr>
        <p:spPr>
          <a:xfrm>
            <a:off x="8132234" y="4835821"/>
            <a:ext cx="2792825" cy="612648"/>
          </a:xfrm>
          <a:prstGeom prst="flowChartSummingJunction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8A647-61C5-4100-AD60-27AD19CD9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941" y="4649118"/>
            <a:ext cx="4197425" cy="986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DA2831B-8A09-4879-898A-31A563BE0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04" y="153275"/>
            <a:ext cx="11435509" cy="643688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036124" y="4316638"/>
            <a:ext cx="8051270" cy="1030343"/>
          </a:xfrm>
          <a:prstGeom prst="rect">
            <a:avLst/>
          </a:prstGeom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C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 now “in the system” with this </a:t>
            </a:r>
            <a:r>
              <a:rPr lang="en-CA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information </a:t>
            </a:r>
            <a:r>
              <a:rPr lang="en-C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see you are planning on applying for a District Grant.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/>
          <a:srcRect l="36828" t="55376" r="60440" b="40109"/>
          <a:stretch/>
        </p:blipFill>
        <p:spPr bwMode="auto">
          <a:xfrm>
            <a:off x="10212833" y="5097529"/>
            <a:ext cx="1566679" cy="149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BFC9EC7-0C44-4BB1-8916-1C9E96CF338E}"/>
              </a:ext>
            </a:extLst>
          </p:cNvPr>
          <p:cNvSpPr/>
          <p:nvPr/>
        </p:nvSpPr>
        <p:spPr>
          <a:xfrm>
            <a:off x="3018622" y="1053316"/>
            <a:ext cx="3043136" cy="3427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CA46CA5E-5FAC-4EE3-A61D-9AB02B326D8D}"/>
              </a:ext>
            </a:extLst>
          </p:cNvPr>
          <p:cNvSpPr/>
          <p:nvPr/>
        </p:nvSpPr>
        <p:spPr>
          <a:xfrm rot="19844549">
            <a:off x="7105785" y="3122875"/>
            <a:ext cx="2975263" cy="770286"/>
          </a:xfrm>
          <a:prstGeom prst="left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15A68-693C-42A5-B2B2-A4F769CC1C93}"/>
              </a:ext>
            </a:extLst>
          </p:cNvPr>
          <p:cNvSpPr txBox="1"/>
          <p:nvPr/>
        </p:nvSpPr>
        <p:spPr>
          <a:xfrm rot="19819268">
            <a:off x="7049005" y="3323352"/>
            <a:ext cx="3178078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002060"/>
                </a:solidFill>
              </a:rPr>
              <a:t>Be brief –15 words or less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84A528D4-50BD-4DE1-A386-42CCEFE2039B}"/>
              </a:ext>
            </a:extLst>
          </p:cNvPr>
          <p:cNvSpPr/>
          <p:nvPr/>
        </p:nvSpPr>
        <p:spPr>
          <a:xfrm>
            <a:off x="4302853" y="5638800"/>
            <a:ext cx="2340600" cy="619476"/>
          </a:xfrm>
          <a:prstGeom prst="left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EDEDA-7FA3-43EC-9C0B-B965C0DC79BB}"/>
              </a:ext>
            </a:extLst>
          </p:cNvPr>
          <p:cNvSpPr txBox="1"/>
          <p:nvPr/>
        </p:nvSpPr>
        <p:spPr>
          <a:xfrm>
            <a:off x="4458286" y="5778971"/>
            <a:ext cx="265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2060"/>
                </a:solidFill>
              </a:rPr>
              <a:t>Total Budget in USD 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F1EE984-EB02-4008-9D24-C03DFBB92104}"/>
              </a:ext>
            </a:extLst>
          </p:cNvPr>
          <p:cNvSpPr/>
          <p:nvPr/>
        </p:nvSpPr>
        <p:spPr>
          <a:xfrm rot="10800000">
            <a:off x="5253384" y="1265539"/>
            <a:ext cx="3232859" cy="571799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4D643-CFBD-4636-80EE-0F98DD2A1FB3}"/>
              </a:ext>
            </a:extLst>
          </p:cNvPr>
          <p:cNvSpPr txBox="1"/>
          <p:nvPr/>
        </p:nvSpPr>
        <p:spPr>
          <a:xfrm>
            <a:off x="5815155" y="1345464"/>
            <a:ext cx="1124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002060"/>
                </a:solidFill>
              </a:rPr>
              <a:t>Begin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C1EA4-6D0A-9091-3888-C652D0B6EB1E}"/>
              </a:ext>
            </a:extLst>
          </p:cNvPr>
          <p:cNvSpPr txBox="1"/>
          <p:nvPr/>
        </p:nvSpPr>
        <p:spPr>
          <a:xfrm>
            <a:off x="3301937" y="1396112"/>
            <a:ext cx="124582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</a:rPr>
              <a:t>2024 -2025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4" grpId="0" animBg="1"/>
      <p:bldP spid="6" grpId="0"/>
      <p:bldP spid="10" grpId="0" animBg="1"/>
      <p:bldP spid="5" grpId="0"/>
      <p:bldP spid="12" grpId="0" animBg="1"/>
      <p:bldP spid="13" grpId="0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 txBox="1">
            <a:spLocks/>
          </p:cNvSpPr>
          <p:nvPr/>
        </p:nvSpPr>
        <p:spPr bwMode="auto">
          <a:xfrm>
            <a:off x="886222" y="99203"/>
            <a:ext cx="87645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1362076"/>
            <a:ext cx="8229600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 t="11369" r="59328" b="44780"/>
          <a:stretch>
            <a:fillRect/>
          </a:stretch>
        </p:blipFill>
        <p:spPr bwMode="auto">
          <a:xfrm>
            <a:off x="345195" y="564326"/>
            <a:ext cx="11281272" cy="615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 l="37630" t="48450" r="59850" b="45695"/>
          <a:stretch>
            <a:fillRect/>
          </a:stretch>
        </p:blipFill>
        <p:spPr bwMode="auto">
          <a:xfrm>
            <a:off x="9650809" y="5616593"/>
            <a:ext cx="1843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844000" y="472001"/>
            <a:ext cx="1097504" cy="47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8964EC-52D8-4294-AEF9-5BCE984AB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844" y="2828530"/>
            <a:ext cx="5560157" cy="557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3E2C76-7D91-498B-FFE1-8A9C016A87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806" y="2395676"/>
            <a:ext cx="1872866" cy="432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 txBox="1">
            <a:spLocks/>
          </p:cNvSpPr>
          <p:nvPr/>
        </p:nvSpPr>
        <p:spPr bwMode="auto">
          <a:xfrm>
            <a:off x="1712914" y="425450"/>
            <a:ext cx="87645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1362076"/>
            <a:ext cx="8229600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t="8122" r="58704" b="32939"/>
          <a:stretch>
            <a:fillRect/>
          </a:stretch>
        </p:blipFill>
        <p:spPr bwMode="auto">
          <a:xfrm>
            <a:off x="319489" y="914400"/>
            <a:ext cx="116999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 l="8443" t="44376" r="67641" b="52596"/>
          <a:stretch>
            <a:fillRect/>
          </a:stretch>
        </p:blipFill>
        <p:spPr bwMode="auto">
          <a:xfrm>
            <a:off x="561860" y="3814762"/>
            <a:ext cx="1131065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 txBox="1">
            <a:spLocks/>
          </p:cNvSpPr>
          <p:nvPr/>
        </p:nvSpPr>
        <p:spPr bwMode="auto">
          <a:xfrm>
            <a:off x="1712914" y="425450"/>
            <a:ext cx="87645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1362076"/>
            <a:ext cx="8229600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pic>
        <p:nvPicPr>
          <p:cNvPr id="71684" name="Picture 1"/>
          <p:cNvPicPr>
            <a:picLocks noChangeAspect="1" noChangeArrowheads="1"/>
          </p:cNvPicPr>
          <p:nvPr/>
        </p:nvPicPr>
        <p:blipFill rotWithShape="1">
          <a:blip r:embed="rId3"/>
          <a:srcRect l="8594" t="8589" r="59251" b="44350"/>
          <a:stretch/>
        </p:blipFill>
        <p:spPr bwMode="auto">
          <a:xfrm>
            <a:off x="242371" y="1061873"/>
            <a:ext cx="11743981" cy="473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 txBox="1">
            <a:spLocks/>
          </p:cNvSpPr>
          <p:nvPr/>
        </p:nvSpPr>
        <p:spPr bwMode="auto">
          <a:xfrm>
            <a:off x="1712914" y="425450"/>
            <a:ext cx="87645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1362076"/>
            <a:ext cx="8229600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9074" t="7547" r="59183" b="37770"/>
          <a:stretch>
            <a:fillRect/>
          </a:stretch>
        </p:blipFill>
        <p:spPr bwMode="auto">
          <a:xfrm>
            <a:off x="396607" y="1100139"/>
            <a:ext cx="11556694" cy="44862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l="36441" t="37611" r="60997" b="59113"/>
          <a:stretch>
            <a:fillRect/>
          </a:stretch>
        </p:blipFill>
        <p:spPr bwMode="auto">
          <a:xfrm>
            <a:off x="9917496" y="3031377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08001" y="3960431"/>
            <a:ext cx="3612307" cy="14573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2DCE7-A78E-4353-9C1F-3CAA1D170480}"/>
              </a:ext>
            </a:extLst>
          </p:cNvPr>
          <p:cNvSpPr txBox="1"/>
          <p:nvPr/>
        </p:nvSpPr>
        <p:spPr>
          <a:xfrm>
            <a:off x="2848303" y="1839311"/>
            <a:ext cx="6360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002060"/>
                </a:solidFill>
              </a:rPr>
              <a:t>This is where you input the details of your grant. Complete but brief is good. Make sure you update as you move to another section.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 txBox="1">
            <a:spLocks/>
          </p:cNvSpPr>
          <p:nvPr/>
        </p:nvSpPr>
        <p:spPr bwMode="auto">
          <a:xfrm>
            <a:off x="1713707" y="282574"/>
            <a:ext cx="87645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1362076"/>
            <a:ext cx="8229600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 l="9193" t="7889" r="59328" b="33179"/>
          <a:stretch>
            <a:fillRect/>
          </a:stretch>
        </p:blipFill>
        <p:spPr bwMode="auto">
          <a:xfrm>
            <a:off x="583894" y="1109662"/>
            <a:ext cx="1133635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 l="36441" t="37611" r="60997" b="59113"/>
          <a:stretch>
            <a:fillRect/>
          </a:stretch>
        </p:blipFill>
        <p:spPr bwMode="auto">
          <a:xfrm>
            <a:off x="10084106" y="5200651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D70FE3-9038-409D-A172-2A59566FA85F}"/>
              </a:ext>
            </a:extLst>
          </p:cNvPr>
          <p:cNvSpPr txBox="1"/>
          <p:nvPr/>
        </p:nvSpPr>
        <p:spPr>
          <a:xfrm>
            <a:off x="2915991" y="3814763"/>
            <a:ext cx="6360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002060"/>
                </a:solidFill>
              </a:rPr>
              <a:t>This is where you input the details of your grant. Complete but brief is good. Make sure you update as you move to another section.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10FDF90-6483-49B6-871A-D19A761B4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73" y="181911"/>
            <a:ext cx="11270254" cy="644485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1362076"/>
            <a:ext cx="8229600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66930" y="3625500"/>
            <a:ext cx="8527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400" b="1" dirty="0">
                <a:solidFill>
                  <a:srgbClr val="002060"/>
                </a:solidFill>
              </a:rPr>
              <a:t>Income and expenses must match </a:t>
            </a:r>
          </a:p>
          <a:p>
            <a:r>
              <a:rPr lang="en-CA" sz="2400" b="1" dirty="0">
                <a:solidFill>
                  <a:srgbClr val="002060"/>
                </a:solidFill>
              </a:rPr>
              <a:t>CDN clubs add exchange rate used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1B64837-B7FF-44C9-9861-5578542CF9E9}"/>
              </a:ext>
            </a:extLst>
          </p:cNvPr>
          <p:cNvSpPr/>
          <p:nvPr/>
        </p:nvSpPr>
        <p:spPr>
          <a:xfrm>
            <a:off x="2060154" y="231230"/>
            <a:ext cx="694063" cy="359319"/>
          </a:xfrm>
          <a:prstGeom prst="roundRect">
            <a:avLst/>
          </a:prstGeom>
          <a:noFill/>
          <a:ln w="25400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52468D-E485-1958-0A09-11DA483E6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501" y="3126791"/>
            <a:ext cx="1498294" cy="302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 txBox="1">
            <a:spLocks/>
          </p:cNvSpPr>
          <p:nvPr/>
        </p:nvSpPr>
        <p:spPr bwMode="auto">
          <a:xfrm>
            <a:off x="1712914" y="425450"/>
            <a:ext cx="87645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1362076"/>
            <a:ext cx="8229600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 l="8064" t="7668" r="58618" b="35646"/>
          <a:stretch>
            <a:fillRect/>
          </a:stretch>
        </p:blipFill>
        <p:spPr bwMode="auto">
          <a:xfrm>
            <a:off x="484741" y="1033462"/>
            <a:ext cx="1146855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16419" y="3282726"/>
            <a:ext cx="61656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rgbClr val="002060"/>
                </a:solidFill>
              </a:rPr>
              <a:t>If you have written quotes add them here – </a:t>
            </a:r>
            <a:r>
              <a:rPr lang="en-CA" sz="2400" b="1" dirty="0">
                <a:solidFill>
                  <a:srgbClr val="002060"/>
                </a:solidFill>
              </a:rPr>
              <a:t>mandatory before approval can be given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 txBox="1">
            <a:spLocks/>
          </p:cNvSpPr>
          <p:nvPr/>
        </p:nvSpPr>
        <p:spPr bwMode="auto">
          <a:xfrm>
            <a:off x="1903414" y="425450"/>
            <a:ext cx="87645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1362076"/>
            <a:ext cx="8229600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33600" y="1514476"/>
            <a:ext cx="8229600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pic>
        <p:nvPicPr>
          <p:cNvPr id="79877" name="Picture 4"/>
          <p:cNvPicPr>
            <a:picLocks noChangeAspect="1" noChangeArrowheads="1"/>
          </p:cNvPicPr>
          <p:nvPr/>
        </p:nvPicPr>
        <p:blipFill>
          <a:blip r:embed="rId3"/>
          <a:srcRect t="11667" r="59859" b="30417"/>
          <a:stretch>
            <a:fillRect/>
          </a:stretch>
        </p:blipFill>
        <p:spPr bwMode="auto">
          <a:xfrm>
            <a:off x="394771" y="1208630"/>
            <a:ext cx="11402457" cy="522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 l="35770" t="18951" r="61398" b="76131"/>
          <a:stretch>
            <a:fillRect/>
          </a:stretch>
        </p:blipFill>
        <p:spPr bwMode="auto">
          <a:xfrm>
            <a:off x="9605791" y="1514476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195418-96EE-472E-84CE-9EF896DD6D19}"/>
              </a:ext>
            </a:extLst>
          </p:cNvPr>
          <p:cNvSpPr txBox="1"/>
          <p:nvPr/>
        </p:nvSpPr>
        <p:spPr>
          <a:xfrm>
            <a:off x="3863376" y="2359879"/>
            <a:ext cx="5969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2060"/>
                </a:solidFill>
              </a:rPr>
              <a:t>This will produce a PDF so you can share the application with your club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3C6A05-0B20-2EB6-A50A-A142E83DDCB2}"/>
              </a:ext>
            </a:extLst>
          </p:cNvPr>
          <p:cNvSpPr txBox="1"/>
          <p:nvPr/>
        </p:nvSpPr>
        <p:spPr>
          <a:xfrm>
            <a:off x="2078019" y="1868561"/>
            <a:ext cx="7530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002060"/>
                </a:solidFill>
              </a:rPr>
              <a:t>District Assistant Governor Elect Area K</a:t>
            </a:r>
          </a:p>
          <a:p>
            <a:r>
              <a:rPr lang="en-CA" sz="3200" dirty="0">
                <a:solidFill>
                  <a:srgbClr val="002060"/>
                </a:solidFill>
              </a:rPr>
              <a:t>Mary Schoenfeldt</a:t>
            </a:r>
          </a:p>
          <a:p>
            <a:r>
              <a:rPr lang="en-CA" sz="3200" dirty="0">
                <a:solidFill>
                  <a:srgbClr val="002060"/>
                </a:solidFill>
              </a:rPr>
              <a:t>Everett Port Gardner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C6B5B1-043C-401B-52EA-202289BD59A7}"/>
              </a:ext>
            </a:extLst>
          </p:cNvPr>
          <p:cNvSpPr txBox="1"/>
          <p:nvPr/>
        </p:nvSpPr>
        <p:spPr>
          <a:xfrm>
            <a:off x="2078019" y="3672634"/>
            <a:ext cx="8035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002060"/>
                </a:solidFill>
              </a:rPr>
              <a:t>District Governor Aide</a:t>
            </a:r>
          </a:p>
          <a:p>
            <a:r>
              <a:rPr lang="en-CA" sz="3200" dirty="0">
                <a:solidFill>
                  <a:srgbClr val="002060"/>
                </a:solidFill>
              </a:rPr>
              <a:t>Pat Bond</a:t>
            </a:r>
          </a:p>
          <a:p>
            <a:r>
              <a:rPr lang="en-CA" sz="3200" dirty="0">
                <a:solidFill>
                  <a:srgbClr val="002060"/>
                </a:solidFill>
              </a:rPr>
              <a:t>North Delta</a:t>
            </a:r>
          </a:p>
        </p:txBody>
      </p:sp>
    </p:spTree>
    <p:extLst>
      <p:ext uri="{BB962C8B-B14F-4D97-AF65-F5344CB8AC3E}">
        <p14:creationId xmlns:p14="http://schemas.microsoft.com/office/powerpoint/2010/main" val="81188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 txBox="1">
            <a:spLocks/>
          </p:cNvSpPr>
          <p:nvPr/>
        </p:nvSpPr>
        <p:spPr bwMode="auto">
          <a:xfrm>
            <a:off x="1712914" y="253206"/>
            <a:ext cx="87645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1362076"/>
            <a:ext cx="8229600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3214" y="790054"/>
            <a:ext cx="10972799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what you need to complete by </a:t>
            </a:r>
          </a:p>
          <a:p>
            <a:pPr>
              <a:spcAft>
                <a:spcPts val="600"/>
              </a:spcAft>
            </a:pPr>
            <a:r>
              <a:rPr lang="en-C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31, 2024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District committee will meet by mid-September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be informed by end of September if you have </a:t>
            </a:r>
            <a:r>
              <a:rPr lang="en-C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 Reserved  </a:t>
            </a: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 what amount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this point you need to upload written quotes, bank information and club mailing address by </a:t>
            </a:r>
          </a:p>
          <a:p>
            <a:pPr>
              <a:spcAft>
                <a:spcPts val="600"/>
              </a:spcAft>
            </a:pPr>
            <a:r>
              <a:rPr lang="en-C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1, 2024</a:t>
            </a:r>
          </a:p>
          <a:p>
            <a:endParaRPr lang="en-US" sz="2800" dirty="0">
              <a:latin typeface="Georgia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129638-3FDF-4DE3-A739-0352C65D2685}"/>
              </a:ext>
            </a:extLst>
          </p:cNvPr>
          <p:cNvSpPr/>
          <p:nvPr/>
        </p:nvSpPr>
        <p:spPr>
          <a:xfrm>
            <a:off x="3708126" y="3918587"/>
            <a:ext cx="3962400" cy="82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 txBox="1">
            <a:spLocks/>
          </p:cNvSpPr>
          <p:nvPr/>
        </p:nvSpPr>
        <p:spPr bwMode="auto">
          <a:xfrm>
            <a:off x="1712914" y="425450"/>
            <a:ext cx="87645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1362076"/>
            <a:ext cx="8229600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33600" y="1514476"/>
            <a:ext cx="8229600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pic>
        <p:nvPicPr>
          <p:cNvPr id="81925" name="Picture 4"/>
          <p:cNvPicPr>
            <a:picLocks noChangeAspect="1" noChangeArrowheads="1"/>
          </p:cNvPicPr>
          <p:nvPr/>
        </p:nvPicPr>
        <p:blipFill>
          <a:blip r:embed="rId3"/>
          <a:srcRect t="8333" r="59859" b="32083"/>
          <a:stretch>
            <a:fillRect/>
          </a:stretch>
        </p:blipFill>
        <p:spPr bwMode="auto">
          <a:xfrm>
            <a:off x="528809" y="903891"/>
            <a:ext cx="11578727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33860" y="2380325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where you can add a copy of your bank statement  – and quotes if not added earlier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 txBox="1">
            <a:spLocks/>
          </p:cNvSpPr>
          <p:nvPr/>
        </p:nvSpPr>
        <p:spPr bwMode="auto">
          <a:xfrm>
            <a:off x="1712914" y="425450"/>
            <a:ext cx="87645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1362076"/>
            <a:ext cx="8229600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33600" y="1514476"/>
            <a:ext cx="8229600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6B604F-32E6-4EAF-B7F9-0A9D73743A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72" t="13049" r="1983"/>
          <a:stretch/>
        </p:blipFill>
        <p:spPr>
          <a:xfrm>
            <a:off x="473725" y="1044720"/>
            <a:ext cx="11534661" cy="4768559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66363" y="4556934"/>
            <a:ext cx="6495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400" b="1" dirty="0">
                <a:solidFill>
                  <a:srgbClr val="002060"/>
                </a:solidFill>
              </a:rPr>
              <a:t>Once your project is complete or at 12 months this report needs to be completed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013DFA-966C-4326-84E5-2E14D82EB029}"/>
              </a:ext>
            </a:extLst>
          </p:cNvPr>
          <p:cNvSpPr/>
          <p:nvPr/>
        </p:nvSpPr>
        <p:spPr>
          <a:xfrm>
            <a:off x="5023693" y="1494287"/>
            <a:ext cx="1762698" cy="58091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5AC31B-90F2-47A2-9585-7665029C8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12" y="210207"/>
            <a:ext cx="11347372" cy="6390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2CCC2A-E994-48EF-807F-45937CA5C43C}"/>
              </a:ext>
            </a:extLst>
          </p:cNvPr>
          <p:cNvSpPr txBox="1"/>
          <p:nvPr/>
        </p:nvSpPr>
        <p:spPr>
          <a:xfrm>
            <a:off x="2366785" y="2027890"/>
            <a:ext cx="6442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002060"/>
                </a:solidFill>
              </a:rPr>
              <a:t>Income and Expenses must equal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15F5F1-C667-4A28-AAE7-BFF339869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93" y="110803"/>
            <a:ext cx="1630495" cy="4624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E9E8BE-C6D1-221F-91F9-BFD03F892422}"/>
              </a:ext>
            </a:extLst>
          </p:cNvPr>
          <p:cNvSpPr/>
          <p:nvPr/>
        </p:nvSpPr>
        <p:spPr>
          <a:xfrm>
            <a:off x="705080" y="3646583"/>
            <a:ext cx="1839816" cy="36719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2729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 txBox="1">
            <a:spLocks/>
          </p:cNvSpPr>
          <p:nvPr/>
        </p:nvSpPr>
        <p:spPr bwMode="auto">
          <a:xfrm>
            <a:off x="1850589" y="351603"/>
            <a:ext cx="87645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1362076"/>
            <a:ext cx="8229600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/>
          <a:srcRect l="8064" t="7668" r="58618" b="41325"/>
          <a:stretch/>
        </p:blipFill>
        <p:spPr bwMode="auto">
          <a:xfrm>
            <a:off x="330506" y="926334"/>
            <a:ext cx="11501609" cy="490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0634" y="2983766"/>
            <a:ext cx="77063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400" b="1" dirty="0">
                <a:solidFill>
                  <a:srgbClr val="002060"/>
                </a:solidFill>
              </a:rPr>
              <a:t>Expense receipts must be added for the expenses shown in the financial ‘Individual Project Report’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 txBox="1">
            <a:spLocks/>
          </p:cNvSpPr>
          <p:nvPr/>
        </p:nvSpPr>
        <p:spPr bwMode="auto">
          <a:xfrm>
            <a:off x="1712914" y="483557"/>
            <a:ext cx="87645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Grants – Important Dates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1362076"/>
            <a:ext cx="8229600" cy="4905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sp>
        <p:nvSpPr>
          <p:cNvPr id="84996" name="Rectangle 8"/>
          <p:cNvSpPr>
            <a:spLocks noChangeArrowheads="1"/>
          </p:cNvSpPr>
          <p:nvPr/>
        </p:nvSpPr>
        <p:spPr bwMode="auto">
          <a:xfrm>
            <a:off x="253388" y="1076053"/>
            <a:ext cx="11732964" cy="539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Grant proposals must be submitted by August 31, 2024 – you can plan and apply for your grant as soon as April 1, 2024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Committee will meet by mid-September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is to have Funds Reserved for your club by end of September 2024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CA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Application deadline December 1, 2024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“Poor planning on your part does not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constitute an emergency on our part”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CA" sz="2700" u="sng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25675"/>
            <a:ext cx="8439150" cy="3155950"/>
          </a:xfrm>
          <a:prstGeom prst="rect">
            <a:avLst/>
          </a:prstGeom>
        </p:spPr>
        <p:txBody>
          <a:bodyPr/>
          <a:lstStyle/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 Reserved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Approval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Report 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Report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28663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Coreen’s four F process </a:t>
            </a:r>
            <a:b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District Grants</a:t>
            </a:r>
          </a:p>
        </p:txBody>
      </p:sp>
      <p:pic>
        <p:nvPicPr>
          <p:cNvPr id="4" name="Graphic 3" descr="Thumbs Up Sign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0377">
            <a:off x="6160792" y="2444424"/>
            <a:ext cx="2149930" cy="214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9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7DEA3F-3452-4F1B-8DE4-A937D874FD54}"/>
              </a:ext>
            </a:extLst>
          </p:cNvPr>
          <p:cNvSpPr txBox="1"/>
          <p:nvPr/>
        </p:nvSpPr>
        <p:spPr>
          <a:xfrm>
            <a:off x="345195" y="834000"/>
            <a:ext cx="115016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Goals for today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Qualify you and your club to receive District and Global Grants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Provide you with the tools needed to do a successful on-line application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Get you to YES</a:t>
            </a:r>
          </a:p>
          <a:p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7DEA3F-3452-4F1B-8DE4-A937D874FD54}"/>
              </a:ext>
            </a:extLst>
          </p:cNvPr>
          <p:cNvSpPr txBox="1"/>
          <p:nvPr/>
        </p:nvSpPr>
        <p:spPr>
          <a:xfrm>
            <a:off x="407624" y="-91757"/>
            <a:ext cx="11784376" cy="614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</a:rPr>
              <a:t>Agenda</a:t>
            </a:r>
          </a:p>
          <a:p>
            <a:pPr marL="571500" indent="-5715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Session 1 District Grants – Coreen</a:t>
            </a:r>
          </a:p>
          <a:p>
            <a:pPr marL="571500" indent="-5715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</a:endParaRPr>
          </a:p>
          <a:p>
            <a:pPr marL="571500" indent="-5715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</a:endParaRPr>
          </a:p>
          <a:p>
            <a:pPr marL="571500" indent="-5715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Pause for the cause</a:t>
            </a:r>
          </a:p>
          <a:p>
            <a:pPr marL="57150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Session 2 Global Grants – Malcolm</a:t>
            </a:r>
          </a:p>
          <a:p>
            <a:pPr marL="57150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</a:endParaRPr>
          </a:p>
          <a:p>
            <a:pPr marL="57150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</a:endParaRPr>
          </a:p>
          <a:p>
            <a:pPr marL="57150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2060"/>
              </a:solidFill>
            </a:endParaRPr>
          </a:p>
          <a:p>
            <a:pPr marL="57150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Pause for the cause/lunch</a:t>
            </a:r>
          </a:p>
          <a:p>
            <a:pPr marL="571500" indent="-5715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End with signing of the MOU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C027D2-A8FF-E659-C4E1-7139C355D738}"/>
              </a:ext>
            </a:extLst>
          </p:cNvPr>
          <p:cNvSpPr txBox="1"/>
          <p:nvPr/>
        </p:nvSpPr>
        <p:spPr>
          <a:xfrm>
            <a:off x="2366105" y="1410326"/>
            <a:ext cx="81156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District Grants Chair  Coreen Rodger Berrisford</a:t>
            </a:r>
          </a:p>
          <a:p>
            <a:r>
              <a:rPr lang="en-US" sz="1600" i="1" dirty="0">
                <a:solidFill>
                  <a:srgbClr val="002060"/>
                </a:solidFill>
              </a:rPr>
              <a:t>PNW Passport </a:t>
            </a:r>
          </a:p>
          <a:p>
            <a:r>
              <a:rPr lang="en-US" sz="1600" i="1" dirty="0">
                <a:solidFill>
                  <a:srgbClr val="002060"/>
                </a:solidFill>
              </a:rPr>
              <a:t>coreenrotary@gmail.com</a:t>
            </a:r>
          </a:p>
          <a:p>
            <a:r>
              <a:rPr lang="en-US" sz="1600" i="1" dirty="0">
                <a:solidFill>
                  <a:srgbClr val="002060"/>
                </a:solidFill>
              </a:rPr>
              <a:t>778-839-2674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9CA5C-DFD3-6422-1175-30A3BF8FC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026" y="1376451"/>
            <a:ext cx="847417" cy="1268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BE05BC-FD1E-F78D-15BB-9B16E2653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916" y="3625156"/>
            <a:ext cx="944962" cy="1176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00137-3B34-4750-51BE-A85214D98960}"/>
              </a:ext>
            </a:extLst>
          </p:cNvPr>
          <p:cNvSpPr txBox="1"/>
          <p:nvPr/>
        </p:nvSpPr>
        <p:spPr>
          <a:xfrm>
            <a:off x="2366104" y="3613307"/>
            <a:ext cx="81156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District Stewardship Chair  Malcolm Kennedy</a:t>
            </a:r>
          </a:p>
          <a:p>
            <a:r>
              <a:rPr lang="en-US" sz="1600" i="1" dirty="0">
                <a:solidFill>
                  <a:srgbClr val="002060"/>
                </a:solidFill>
              </a:rPr>
              <a:t>Coquitlam Sunrise </a:t>
            </a:r>
          </a:p>
          <a:p>
            <a:r>
              <a:rPr lang="en-US" sz="1600" i="1" dirty="0">
                <a:solidFill>
                  <a:srgbClr val="002060"/>
                </a:solidFill>
              </a:rPr>
              <a:t>malcolm.rotary@outlook.com</a:t>
            </a:r>
          </a:p>
          <a:p>
            <a:r>
              <a:rPr lang="en-US" sz="1600" i="1" dirty="0">
                <a:solidFill>
                  <a:srgbClr val="002060"/>
                </a:solidFill>
              </a:rPr>
              <a:t>604-941-8606</a:t>
            </a:r>
          </a:p>
        </p:txBody>
      </p:sp>
    </p:spTree>
    <p:extLst>
      <p:ext uri="{BB962C8B-B14F-4D97-AF65-F5344CB8AC3E}">
        <p14:creationId xmlns:p14="http://schemas.microsoft.com/office/powerpoint/2010/main" val="384485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657352" y="95250"/>
            <a:ext cx="8715374" cy="681038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  <a:defRPr/>
            </a:pPr>
            <a:endParaRPr lang="en-US" sz="36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14526" y="1552575"/>
            <a:ext cx="3009900" cy="4981575"/>
          </a:xfrm>
          <a:prstGeom prst="rect">
            <a:avLst/>
          </a:prstGeom>
        </p:spPr>
        <p:txBody>
          <a:bodyPr/>
          <a:lstStyle/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257925" y="1552574"/>
            <a:ext cx="4048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47474"/>
              </a:solidFill>
              <a:latin typeface="Helvetica Neue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9300" y="1552575"/>
            <a:ext cx="3590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2"/>
              </a:solidFill>
              <a:latin typeface="Helvetica Neue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Helvetica Neue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A5ABE-8AC6-4292-985F-446CCE540CF7}"/>
              </a:ext>
            </a:extLst>
          </p:cNvPr>
          <p:cNvSpPr/>
          <p:nvPr/>
        </p:nvSpPr>
        <p:spPr>
          <a:xfrm>
            <a:off x="1277958" y="1875739"/>
            <a:ext cx="977196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CA" sz="3200" b="1" kern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District 5050 Foundation Team </a:t>
            </a:r>
            <a:r>
              <a:rPr lang="en-CA" sz="3200" kern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made up of experienced and dedicated Rotarians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CA" sz="3200" kern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work as the connection between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CA" sz="3200" kern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Rotary Foundation and the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CA" sz="3200" kern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5050 membership</a:t>
            </a:r>
            <a:r>
              <a:rPr lang="en-CA" sz="3200" i="1" kern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CA" sz="3200" i="1" kern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CA" sz="4000" i="1" kern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We, like you, are </a:t>
            </a:r>
            <a:r>
              <a:rPr lang="en-CA" sz="4000" i="1" u="sng" kern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</a:p>
          <a:p>
            <a:pPr marL="89992" indent="-89992">
              <a:spcBef>
                <a:spcPts val="0"/>
              </a:spcBef>
              <a:spcAft>
                <a:spcPts val="0"/>
              </a:spcAft>
            </a:pPr>
            <a:endParaRPr lang="en-CA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49A333-16EA-4A0E-91A7-98AA539565D4}"/>
              </a:ext>
            </a:extLst>
          </p:cNvPr>
          <p:cNvSpPr/>
          <p:nvPr/>
        </p:nvSpPr>
        <p:spPr>
          <a:xfrm>
            <a:off x="1885950" y="614867"/>
            <a:ext cx="6494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5050 Foundation Team</a:t>
            </a:r>
          </a:p>
        </p:txBody>
      </p:sp>
    </p:spTree>
    <p:extLst>
      <p:ext uri="{BB962C8B-B14F-4D97-AF65-F5344CB8AC3E}">
        <p14:creationId xmlns:p14="http://schemas.microsoft.com/office/powerpoint/2010/main" val="367237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0F6DD6-A2D1-43D4-9BA6-19B36ED66566}"/>
              </a:ext>
            </a:extLst>
          </p:cNvPr>
          <p:cNvSpPr/>
          <p:nvPr/>
        </p:nvSpPr>
        <p:spPr>
          <a:xfrm>
            <a:off x="4551364" y="954800"/>
            <a:ext cx="5818187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5400" kern="0" dirty="0">
                <a:solidFill>
                  <a:srgbClr val="002060"/>
                </a:solidFill>
              </a:rPr>
              <a:t>District 5050 Foundation Team</a:t>
            </a:r>
          </a:p>
          <a:p>
            <a:pPr algn="ctr" defTabSz="914400">
              <a:defRPr/>
            </a:pPr>
            <a:r>
              <a:rPr lang="en-US" sz="5400" kern="0" dirty="0">
                <a:solidFill>
                  <a:srgbClr val="002060"/>
                </a:solidFill>
              </a:rPr>
              <a:t>Brochure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BA2AD9-E547-40B6-85FB-1DB436F2A6AC}"/>
              </a:ext>
            </a:extLst>
          </p:cNvPr>
          <p:cNvSpPr txBox="1"/>
          <p:nvPr/>
        </p:nvSpPr>
        <p:spPr>
          <a:xfrm>
            <a:off x="5234152" y="3594878"/>
            <a:ext cx="4986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rgbClr val="002060"/>
                </a:solidFill>
              </a:rPr>
              <a:t>Also available on</a:t>
            </a:r>
          </a:p>
          <a:p>
            <a:pPr algn="ctr"/>
            <a:endParaRPr lang="en-CA" sz="1400" dirty="0">
              <a:solidFill>
                <a:srgbClr val="002060"/>
              </a:solidFill>
            </a:endParaRPr>
          </a:p>
          <a:p>
            <a:pPr algn="ctr"/>
            <a:r>
              <a:rPr lang="en-CA" sz="32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www.rotarydistrict5050.org</a:t>
            </a:r>
            <a:endParaRPr lang="en-CA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A" dirty="0">
              <a:solidFill>
                <a:srgbClr val="002060"/>
              </a:solidFill>
            </a:endParaRPr>
          </a:p>
          <a:p>
            <a:pPr algn="ctr"/>
            <a:r>
              <a:rPr lang="en-CA" sz="3200" dirty="0">
                <a:solidFill>
                  <a:srgbClr val="002060"/>
                </a:solidFill>
              </a:rPr>
              <a:t>Foundation tab – grants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B82FDE-D58F-58E6-22E2-8A95F8826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03" t="2731" r="1848" b="5220"/>
          <a:stretch/>
        </p:blipFill>
        <p:spPr>
          <a:xfrm>
            <a:off x="567864" y="171887"/>
            <a:ext cx="3221937" cy="65142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4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246_Training-Template_EN13.potx</Template>
  <TotalTime>15040</TotalTime>
  <Words>2350</Words>
  <Application>Microsoft Office PowerPoint</Application>
  <PresentationFormat>Widescreen</PresentationFormat>
  <Paragraphs>363</Paragraphs>
  <Slides>56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56</vt:i4>
      </vt:variant>
    </vt:vector>
  </HeadingPairs>
  <TitlesOfParts>
    <vt:vector size="75" baseType="lpstr">
      <vt:lpstr>Arial</vt:lpstr>
      <vt:lpstr>Arial Narrow</vt:lpstr>
      <vt:lpstr>Arial Narrow Bold</vt:lpstr>
      <vt:lpstr>Calibri</vt:lpstr>
      <vt:lpstr>Calibri Light</vt:lpstr>
      <vt:lpstr>Century Gothic</vt:lpstr>
      <vt:lpstr>Georgia</vt:lpstr>
      <vt:lpstr>Helvetica Neue</vt:lpstr>
      <vt:lpstr>Open Sans</vt:lpstr>
      <vt:lpstr>Times New Roman</vt:lpstr>
      <vt:lpstr>Wingdings</vt:lpstr>
      <vt:lpstr>Wingdings 2</vt:lpstr>
      <vt:lpstr>Wingdings 3</vt:lpstr>
      <vt:lpstr>3_Slice</vt:lpstr>
      <vt:lpstr>4_Slice</vt:lpstr>
      <vt:lpstr>Custom Design</vt:lpstr>
      <vt:lpstr>6_Custom Design</vt:lpstr>
      <vt:lpstr>2_Slice</vt:lpstr>
      <vt:lpstr>11_Custom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WE FUND PROGRAMS – SHARE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District Grants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Coreen’s four F process  for District Grants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Moran</dc:creator>
  <cp:lastModifiedBy>Malcolm Kennedy</cp:lastModifiedBy>
  <cp:revision>1054</cp:revision>
  <cp:lastPrinted>2024-02-22T19:13:31Z</cp:lastPrinted>
  <dcterms:created xsi:type="dcterms:W3CDTF">2013-06-19T15:10:07Z</dcterms:created>
  <dcterms:modified xsi:type="dcterms:W3CDTF">2024-03-24T19:29:17Z</dcterms:modified>
</cp:coreProperties>
</file>