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 id="2147483794" r:id="rId2"/>
    <p:sldMasterId id="2147483778" r:id="rId3"/>
    <p:sldMasterId id="2147483767" r:id="rId4"/>
    <p:sldMasterId id="2147483769" r:id="rId5"/>
    <p:sldMasterId id="2147483774" r:id="rId6"/>
  </p:sldMasterIdLst>
  <p:notesMasterIdLst>
    <p:notesMasterId r:id="rId63"/>
  </p:notesMasterIdLst>
  <p:handoutMasterIdLst>
    <p:handoutMasterId r:id="rId64"/>
  </p:handoutMasterIdLst>
  <p:sldIdLst>
    <p:sldId id="780" r:id="rId7"/>
    <p:sldId id="858" r:id="rId8"/>
    <p:sldId id="642" r:id="rId9"/>
    <p:sldId id="413" r:id="rId10"/>
    <p:sldId id="715" r:id="rId11"/>
    <p:sldId id="575" r:id="rId12"/>
    <p:sldId id="628" r:id="rId13"/>
    <p:sldId id="604" r:id="rId14"/>
    <p:sldId id="539" r:id="rId15"/>
    <p:sldId id="630" r:id="rId16"/>
    <p:sldId id="629" r:id="rId17"/>
    <p:sldId id="643" r:id="rId18"/>
    <p:sldId id="637" r:id="rId19"/>
    <p:sldId id="611" r:id="rId20"/>
    <p:sldId id="530" r:id="rId21"/>
    <p:sldId id="531" r:id="rId22"/>
    <p:sldId id="532" r:id="rId23"/>
    <p:sldId id="631" r:id="rId24"/>
    <p:sldId id="607" r:id="rId25"/>
    <p:sldId id="862" r:id="rId26"/>
    <p:sldId id="863" r:id="rId27"/>
    <p:sldId id="864" r:id="rId28"/>
    <p:sldId id="861" r:id="rId29"/>
    <p:sldId id="613" r:id="rId30"/>
    <p:sldId id="638" r:id="rId31"/>
    <p:sldId id="614" r:id="rId32"/>
    <p:sldId id="618" r:id="rId33"/>
    <p:sldId id="619" r:id="rId34"/>
    <p:sldId id="612" r:id="rId35"/>
    <p:sldId id="763" r:id="rId36"/>
    <p:sldId id="599" r:id="rId37"/>
    <p:sldId id="568" r:id="rId38"/>
    <p:sldId id="600" r:id="rId39"/>
    <p:sldId id="603" r:id="rId40"/>
    <p:sldId id="536" r:id="rId41"/>
    <p:sldId id="537" r:id="rId42"/>
    <p:sldId id="538" r:id="rId43"/>
    <p:sldId id="633" r:id="rId44"/>
    <p:sldId id="524" r:id="rId45"/>
    <p:sldId id="852" r:id="rId46"/>
    <p:sldId id="534" r:id="rId47"/>
    <p:sldId id="365" r:id="rId48"/>
    <p:sldId id="608" r:id="rId49"/>
    <p:sldId id="639" r:id="rId50"/>
    <p:sldId id="640" r:id="rId51"/>
    <p:sldId id="641" r:id="rId52"/>
    <p:sldId id="777" r:id="rId53"/>
    <p:sldId id="778" r:id="rId54"/>
    <p:sldId id="784" r:id="rId55"/>
    <p:sldId id="785" r:id="rId56"/>
    <p:sldId id="840" r:id="rId57"/>
    <p:sldId id="781" r:id="rId58"/>
    <p:sldId id="853" r:id="rId59"/>
    <p:sldId id="788" r:id="rId60"/>
    <p:sldId id="771" r:id="rId61"/>
    <p:sldId id="842" r:id="rId62"/>
  </p:sldIdLst>
  <p:sldSz cx="12192000" cy="6858000"/>
  <p:notesSz cx="7102475" cy="93884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37" userDrawn="1">
          <p15:clr>
            <a:srgbClr val="A4A3A4"/>
          </p15:clr>
        </p15:guide>
        <p15:guide id="2" orient="horz" pos="4107" userDrawn="1">
          <p15:clr>
            <a:srgbClr val="A4A3A4"/>
          </p15:clr>
        </p15:guide>
        <p15:guide id="3" orient="horz" pos="803" userDrawn="1">
          <p15:clr>
            <a:srgbClr val="A4A3A4"/>
          </p15:clr>
        </p15:guide>
        <p15:guide id="4" orient="horz" userDrawn="1">
          <p15:clr>
            <a:srgbClr val="A4A3A4"/>
          </p15:clr>
        </p15:guide>
        <p15:guide id="5" orient="horz" pos="2354" userDrawn="1">
          <p15:clr>
            <a:srgbClr val="A4A3A4"/>
          </p15:clr>
        </p15:guide>
        <p15:guide id="6" orient="horz" pos="365" userDrawn="1">
          <p15:clr>
            <a:srgbClr val="A4A3A4"/>
          </p15:clr>
        </p15:guide>
        <p15:guide id="7" orient="horz" pos="4319" userDrawn="1">
          <p15:clr>
            <a:srgbClr val="A4A3A4"/>
          </p15:clr>
        </p15:guide>
        <p15:guide id="8" pos="1599" userDrawn="1">
          <p15:clr>
            <a:srgbClr val="A4A3A4"/>
          </p15:clr>
        </p15:guide>
        <p15:guide id="9" pos="4552" userDrawn="1">
          <p15:clr>
            <a:srgbClr val="A4A3A4"/>
          </p15:clr>
        </p15:guide>
        <p15:guide id="10" pos="7197" userDrawn="1">
          <p15:clr>
            <a:srgbClr val="A4A3A4"/>
          </p15:clr>
        </p15:guide>
        <p15:guide id="11" pos="267"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585858"/>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2519" autoAdjust="0"/>
  </p:normalViewPr>
  <p:slideViewPr>
    <p:cSldViewPr snapToGrid="0" snapToObjects="1">
      <p:cViewPr varScale="1">
        <p:scale>
          <a:sx n="87" d="100"/>
          <a:sy n="87" d="100"/>
        </p:scale>
        <p:origin x="1728" y="78"/>
      </p:cViewPr>
      <p:guideLst>
        <p:guide orient="horz" pos="3737"/>
        <p:guide orient="horz" pos="4107"/>
        <p:guide orient="horz" pos="803"/>
        <p:guide orient="horz"/>
        <p:guide orient="horz" pos="2354"/>
        <p:guide orient="horz" pos="365"/>
        <p:guide orient="horz" pos="4319"/>
        <p:guide pos="1599"/>
        <p:guide pos="4552"/>
        <p:guide pos="7197"/>
        <p:guide pos="26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00"/>
    </p:cViewPr>
  </p:sorterViewPr>
  <p:notesViewPr>
    <p:cSldViewPr snapToGrid="0" snapToObjects="1">
      <p:cViewPr varScale="1">
        <p:scale>
          <a:sx n="57" d="100"/>
          <a:sy n="57" d="100"/>
        </p:scale>
        <p:origin x="3143" y="51"/>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59" cy="469745"/>
          </a:xfrm>
          <a:prstGeom prst="rect">
            <a:avLst/>
          </a:prstGeom>
        </p:spPr>
        <p:txBody>
          <a:bodyPr vert="horz" lIns="94230" tIns="47115" rIns="94230" bIns="471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3917" y="0"/>
            <a:ext cx="3076920" cy="469745"/>
          </a:xfrm>
          <a:prstGeom prst="rect">
            <a:avLst/>
          </a:prstGeom>
        </p:spPr>
        <p:txBody>
          <a:bodyPr vert="horz" lIns="94230" tIns="47115" rIns="94230" bIns="47115" rtlCol="0"/>
          <a:lstStyle>
            <a:lvl1pPr algn="r" fontAlgn="auto">
              <a:spcBef>
                <a:spcPts val="0"/>
              </a:spcBef>
              <a:spcAft>
                <a:spcPts val="0"/>
              </a:spcAft>
              <a:defRPr sz="1200">
                <a:latin typeface="+mn-lt"/>
                <a:cs typeface="+mn-cs"/>
              </a:defRPr>
            </a:lvl1pPr>
          </a:lstStyle>
          <a:p>
            <a:pPr>
              <a:defRPr/>
            </a:pPr>
            <a:fld id="{99387B88-5F72-4D9C-A08D-E9338B8AB4D7}" type="datetimeFigureOut">
              <a:rPr lang="en-US"/>
              <a:pPr>
                <a:defRPr/>
              </a:pPr>
              <a:t>3/24/2024</a:t>
            </a:fld>
            <a:endParaRPr lang="en-US"/>
          </a:p>
        </p:txBody>
      </p:sp>
      <p:sp>
        <p:nvSpPr>
          <p:cNvPr id="4" name="Footer Placeholder 3"/>
          <p:cNvSpPr>
            <a:spLocks noGrp="1"/>
          </p:cNvSpPr>
          <p:nvPr>
            <p:ph type="ftr" sz="quarter" idx="2"/>
          </p:nvPr>
        </p:nvSpPr>
        <p:spPr>
          <a:xfrm>
            <a:off x="0" y="8917127"/>
            <a:ext cx="3078559" cy="469745"/>
          </a:xfrm>
          <a:prstGeom prst="rect">
            <a:avLst/>
          </a:prstGeom>
        </p:spPr>
        <p:txBody>
          <a:bodyPr vert="horz" lIns="94230" tIns="47115" rIns="94230" bIns="4711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3917" y="8917127"/>
            <a:ext cx="3076920" cy="469745"/>
          </a:xfrm>
          <a:prstGeom prst="rect">
            <a:avLst/>
          </a:prstGeom>
        </p:spPr>
        <p:txBody>
          <a:bodyPr vert="horz" lIns="94230" tIns="47115" rIns="94230" bIns="47115" rtlCol="0" anchor="b"/>
          <a:lstStyle>
            <a:lvl1pPr algn="r" fontAlgn="auto">
              <a:spcBef>
                <a:spcPts val="0"/>
              </a:spcBef>
              <a:spcAft>
                <a:spcPts val="0"/>
              </a:spcAft>
              <a:defRPr sz="1200">
                <a:latin typeface="+mn-lt"/>
                <a:cs typeface="+mn-cs"/>
              </a:defRPr>
            </a:lvl1pPr>
          </a:lstStyle>
          <a:p>
            <a:pPr>
              <a:defRPr/>
            </a:pPr>
            <a:fld id="{74BC803B-C7AE-46F6-A84F-1BC4FEC49319}" type="slidenum">
              <a:rPr lang="en-US"/>
              <a:pPr>
                <a:defRPr/>
              </a:pPr>
              <a:t>‹#›</a:t>
            </a:fld>
            <a:endParaRPr lang="en-US"/>
          </a:p>
        </p:txBody>
      </p:sp>
    </p:spTree>
    <p:extLst>
      <p:ext uri="{BB962C8B-B14F-4D97-AF65-F5344CB8AC3E}">
        <p14:creationId xmlns:p14="http://schemas.microsoft.com/office/powerpoint/2010/main" val="399644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59" cy="469745"/>
          </a:xfrm>
          <a:prstGeom prst="rect">
            <a:avLst/>
          </a:prstGeom>
        </p:spPr>
        <p:txBody>
          <a:bodyPr vert="horz" lIns="94230" tIns="47115" rIns="94230" bIns="471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3917" y="0"/>
            <a:ext cx="3076920" cy="469745"/>
          </a:xfrm>
          <a:prstGeom prst="rect">
            <a:avLst/>
          </a:prstGeom>
        </p:spPr>
        <p:txBody>
          <a:bodyPr vert="horz" lIns="94230" tIns="47115" rIns="94230" bIns="47115" rtlCol="0"/>
          <a:lstStyle>
            <a:lvl1pPr algn="r" fontAlgn="auto">
              <a:spcBef>
                <a:spcPts val="0"/>
              </a:spcBef>
              <a:spcAft>
                <a:spcPts val="0"/>
              </a:spcAft>
              <a:defRPr sz="1200">
                <a:latin typeface="+mn-lt"/>
                <a:cs typeface="+mn-cs"/>
              </a:defRPr>
            </a:lvl1pPr>
          </a:lstStyle>
          <a:p>
            <a:pPr>
              <a:defRPr/>
            </a:pPr>
            <a:fld id="{517738A7-EC25-4979-953C-2981C405698D}" type="datetimeFigureOut">
              <a:rPr lang="en-US"/>
              <a:pPr>
                <a:defRPr/>
              </a:pPr>
              <a:t>3/24/2024</a:t>
            </a:fld>
            <a:endParaRPr lang="en-US" dirty="0"/>
          </a:p>
        </p:txBody>
      </p:sp>
      <p:sp>
        <p:nvSpPr>
          <p:cNvPr id="4" name="Slide Image Placeholder 3"/>
          <p:cNvSpPr>
            <a:spLocks noGrp="1" noRot="1" noChangeAspect="1"/>
          </p:cNvSpPr>
          <p:nvPr>
            <p:ph type="sldImg" idx="2"/>
          </p:nvPr>
        </p:nvSpPr>
        <p:spPr>
          <a:xfrm>
            <a:off x="422275" y="703263"/>
            <a:ext cx="6259513" cy="3521075"/>
          </a:xfrm>
          <a:prstGeom prst="rect">
            <a:avLst/>
          </a:prstGeom>
          <a:noFill/>
          <a:ln w="12700">
            <a:solidFill>
              <a:prstClr val="black"/>
            </a:solidFill>
          </a:ln>
        </p:spPr>
        <p:txBody>
          <a:bodyPr vert="horz" lIns="94230" tIns="47115" rIns="94230" bIns="47115" rtlCol="0" anchor="ctr"/>
          <a:lstStyle/>
          <a:p>
            <a:pPr lvl="0"/>
            <a:endParaRPr lang="en-US" noProof="0" dirty="0"/>
          </a:p>
        </p:txBody>
      </p:sp>
      <p:sp>
        <p:nvSpPr>
          <p:cNvPr id="5" name="Notes Placeholder 4"/>
          <p:cNvSpPr>
            <a:spLocks noGrp="1"/>
          </p:cNvSpPr>
          <p:nvPr>
            <p:ph type="body" sz="quarter" idx="3"/>
          </p:nvPr>
        </p:nvSpPr>
        <p:spPr>
          <a:xfrm>
            <a:off x="711066" y="4460167"/>
            <a:ext cx="5681980" cy="4224494"/>
          </a:xfrm>
          <a:prstGeom prst="rect">
            <a:avLst/>
          </a:prstGeom>
        </p:spPr>
        <p:txBody>
          <a:bodyPr vert="horz" lIns="94230" tIns="47115" rIns="94230" bIns="471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127"/>
            <a:ext cx="3078559" cy="469745"/>
          </a:xfrm>
          <a:prstGeom prst="rect">
            <a:avLst/>
          </a:prstGeom>
        </p:spPr>
        <p:txBody>
          <a:bodyPr vert="horz" lIns="94230" tIns="47115" rIns="94230" bIns="471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917" y="8917127"/>
            <a:ext cx="3076920" cy="469745"/>
          </a:xfrm>
          <a:prstGeom prst="rect">
            <a:avLst/>
          </a:prstGeom>
        </p:spPr>
        <p:txBody>
          <a:bodyPr vert="horz" lIns="94230" tIns="47115" rIns="94230" bIns="47115" rtlCol="0" anchor="b"/>
          <a:lstStyle>
            <a:lvl1pPr algn="r" fontAlgn="auto">
              <a:spcBef>
                <a:spcPts val="0"/>
              </a:spcBef>
              <a:spcAft>
                <a:spcPts val="0"/>
              </a:spcAft>
              <a:defRPr sz="1200">
                <a:latin typeface="+mn-lt"/>
                <a:cs typeface="+mn-cs"/>
              </a:defRPr>
            </a:lvl1pPr>
          </a:lstStyle>
          <a:p>
            <a:pPr>
              <a:defRPr/>
            </a:pPr>
            <a:fld id="{1B6978DE-A815-4578-90CD-BF5E713BB965}" type="slidenum">
              <a:rPr lang="en-US"/>
              <a:pPr>
                <a:defRPr/>
              </a:pPr>
              <a:t>‹#›</a:t>
            </a:fld>
            <a:endParaRPr lang="en-US" dirty="0"/>
          </a:p>
        </p:txBody>
      </p:sp>
    </p:spTree>
    <p:extLst>
      <p:ext uri="{BB962C8B-B14F-4D97-AF65-F5344CB8AC3E}">
        <p14:creationId xmlns:p14="http://schemas.microsoft.com/office/powerpoint/2010/main" val="2467028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EB82AB-89CE-40AC-ABF7-8F0FF26E1621}" type="slidenum">
              <a:rPr lang="en-US" smtClean="0">
                <a:solidFill>
                  <a:srgbClr val="000000"/>
                </a:solidFill>
              </a:rPr>
              <a:pPr fontAlgn="base">
                <a:spcBef>
                  <a:spcPct val="0"/>
                </a:spcBef>
                <a:spcAft>
                  <a:spcPct val="0"/>
                </a:spcAft>
                <a:defRPr/>
              </a:pPr>
              <a:t>1</a:t>
            </a:fld>
            <a:endParaRPr lang="en-US">
              <a:solidFill>
                <a:srgbClr val="000000"/>
              </a:solidFill>
            </a:endParaRPr>
          </a:p>
        </p:txBody>
      </p:sp>
    </p:spTree>
    <p:extLst>
      <p:ext uri="{BB962C8B-B14F-4D97-AF65-F5344CB8AC3E}">
        <p14:creationId xmlns:p14="http://schemas.microsoft.com/office/powerpoint/2010/main" val="127430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5E95F1D-E638-4FE0-9FFE-AE0B3D50A283}"/>
              </a:ext>
            </a:extLst>
          </p:cNvPr>
          <p:cNvSpPr>
            <a:spLocks noGrp="1" noRot="1" noChangeAspect="1" noChangeArrowheads="1" noTextEdit="1"/>
          </p:cNvSpPr>
          <p:nvPr>
            <p:ph type="sldImg"/>
          </p:nvPr>
        </p:nvSpPr>
        <p:spPr bwMode="auto">
          <a:xfrm>
            <a:off x="422275" y="703263"/>
            <a:ext cx="6259513"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DE7F776-5690-4F80-8CD7-165CC419F7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988" name="Slide Number Placeholder 3">
            <a:extLst>
              <a:ext uri="{FF2B5EF4-FFF2-40B4-BE49-F238E27FC236}">
                <a16:creationId xmlns:a16="http://schemas.microsoft.com/office/drawing/2014/main" id="{908E1DB3-D990-4562-8830-9E5623A8DA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289" indent="-291265">
              <a:defRPr>
                <a:solidFill>
                  <a:schemeClr val="tx1"/>
                </a:solidFill>
                <a:latin typeface="Arial" panose="020B0604020202020204" pitchFamily="34" charset="0"/>
                <a:cs typeface="Arial" panose="020B0604020202020204" pitchFamily="34" charset="0"/>
              </a:defRPr>
            </a:lvl2pPr>
            <a:lvl3pPr marL="1165060" indent="-233012">
              <a:defRPr>
                <a:solidFill>
                  <a:schemeClr val="tx1"/>
                </a:solidFill>
                <a:latin typeface="Arial" panose="020B0604020202020204" pitchFamily="34" charset="0"/>
                <a:cs typeface="Arial" panose="020B0604020202020204" pitchFamily="34" charset="0"/>
              </a:defRPr>
            </a:lvl3pPr>
            <a:lvl4pPr marL="1631084" indent="-233012">
              <a:defRPr>
                <a:solidFill>
                  <a:schemeClr val="tx1"/>
                </a:solidFill>
                <a:latin typeface="Arial" panose="020B0604020202020204" pitchFamily="34" charset="0"/>
                <a:cs typeface="Arial" panose="020B0604020202020204" pitchFamily="34" charset="0"/>
              </a:defRPr>
            </a:lvl4pPr>
            <a:lvl5pPr marL="2097108" indent="-233012">
              <a:defRPr>
                <a:solidFill>
                  <a:schemeClr val="tx1"/>
                </a:solidFill>
                <a:latin typeface="Arial" panose="020B0604020202020204" pitchFamily="34" charset="0"/>
                <a:cs typeface="Arial" panose="020B0604020202020204" pitchFamily="34" charset="0"/>
              </a:defRPr>
            </a:lvl5pPr>
            <a:lvl6pPr marL="2563132" indent="-233012" defTabSz="4660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9156" indent="-233012" defTabSz="4660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5180" indent="-233012" defTabSz="4660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1204" indent="-233012" defTabSz="4660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176B8-7E4B-4826-886D-87A1E5424477}"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60316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B6978DE-A815-4578-90CD-BF5E713BB965}" type="slidenum">
              <a:rPr lang="en-US" smtClean="0"/>
              <a:pPr>
                <a:defRPr/>
              </a:pPr>
              <a:t>31</a:t>
            </a:fld>
            <a:endParaRPr lang="en-US" dirty="0"/>
          </a:p>
        </p:txBody>
      </p:sp>
    </p:spTree>
    <p:extLst>
      <p:ext uri="{BB962C8B-B14F-4D97-AF65-F5344CB8AC3E}">
        <p14:creationId xmlns:p14="http://schemas.microsoft.com/office/powerpoint/2010/main" val="359814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defTabSz="466024">
              <a:defRPr/>
            </a:pPr>
            <a:fld id="{ABDBC766-3751-4450-AEFC-145C720C7F13}" type="slidenum">
              <a:rPr lang="en-US">
                <a:solidFill>
                  <a:prstClr val="black"/>
                </a:solidFill>
                <a:latin typeface="Calibri"/>
              </a:rPr>
              <a:pPr defTabSz="466024">
                <a:defRPr/>
              </a:pPr>
              <a:t>40</a:t>
            </a:fld>
            <a:endParaRPr lang="en-US" dirty="0">
              <a:solidFill>
                <a:prstClr val="black"/>
              </a:solidFill>
              <a:latin typeface="Calibri"/>
            </a:endParaRPr>
          </a:p>
        </p:txBody>
      </p:sp>
    </p:spTree>
    <p:extLst>
      <p:ext uri="{BB962C8B-B14F-4D97-AF65-F5344CB8AC3E}">
        <p14:creationId xmlns:p14="http://schemas.microsoft.com/office/powerpoint/2010/main" val="305349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Georgia" pitchFamily="18" charset="0"/>
              </a:rPr>
              <a:t>Speaking points:</a:t>
            </a:r>
          </a:p>
          <a:p>
            <a:pPr marL="176681" indent="-176681" eaLnBrk="1" fontAlgn="auto" hangingPunct="1">
              <a:spcBef>
                <a:spcPts val="0"/>
              </a:spcBef>
              <a:spcAft>
                <a:spcPts val="0"/>
              </a:spcAft>
              <a:buFont typeface="Arial" pitchFamily="34" charset="0"/>
              <a:buChar char="•"/>
              <a:defRPr/>
            </a:pPr>
            <a:r>
              <a:rPr lang="en-US" dirty="0">
                <a:latin typeface="Georgia" pitchFamily="18" charset="0"/>
              </a:rPr>
              <a:t>Progress reports must be submitted within 12 months of receiving the first global grant payment and every 12 months afterward. </a:t>
            </a:r>
          </a:p>
          <a:p>
            <a:pPr marL="176681" indent="-176681" eaLnBrk="1" fontAlgn="auto" hangingPunct="1">
              <a:spcBef>
                <a:spcPts val="0"/>
              </a:spcBef>
              <a:spcAft>
                <a:spcPts val="0"/>
              </a:spcAft>
              <a:buFont typeface="Arial" pitchFamily="34" charset="0"/>
              <a:buChar char="•"/>
              <a:defRPr/>
            </a:pPr>
            <a:r>
              <a:rPr lang="en-US" dirty="0">
                <a:latin typeface="Georgia" pitchFamily="18" charset="0"/>
              </a:rPr>
              <a:t>The final report must be submitted within two months of completing the project or activity.</a:t>
            </a:r>
          </a:p>
          <a:p>
            <a:pPr marL="176681" indent="-176681" eaLnBrk="1" fontAlgn="auto" hangingPunct="1">
              <a:spcBef>
                <a:spcPts val="0"/>
              </a:spcBef>
              <a:spcAft>
                <a:spcPts val="0"/>
              </a:spcAft>
              <a:buFont typeface="Arial" pitchFamily="34" charset="0"/>
              <a:buChar char="•"/>
              <a:defRPr/>
            </a:pPr>
            <a:r>
              <a:rPr lang="en-US" dirty="0">
                <a:latin typeface="Georgia" pitchFamily="18" charset="0"/>
              </a:rPr>
              <a:t>Unused grant funds may be used for additional eligible and Foundation-approved expenses. Changes to a project must be approved by Rotary. Any unused funds returned to Rotary will be credited to the World Fund.</a:t>
            </a:r>
          </a:p>
          <a:p>
            <a:pPr eaLnBrk="1" fontAlgn="auto" hangingPunct="1">
              <a:spcBef>
                <a:spcPts val="0"/>
              </a:spcBef>
              <a:spcAft>
                <a:spcPts val="0"/>
              </a:spcAft>
              <a:defRPr/>
            </a:pPr>
            <a:endParaRPr lang="en-US" dirty="0">
              <a:latin typeface="Georgia" pitchFamily="18" charset="0"/>
            </a:endParaRPr>
          </a:p>
          <a:p>
            <a:pPr eaLnBrk="1" fontAlgn="auto" hangingPunct="1">
              <a:spcBef>
                <a:spcPts val="0"/>
              </a:spcBef>
              <a:spcAft>
                <a:spcPts val="0"/>
              </a:spcAft>
              <a:defRPr/>
            </a:pPr>
            <a:endParaRPr lang="en-US" dirty="0">
              <a:latin typeface="Georgia" pitchFamily="18" charset="0"/>
            </a:endParaRPr>
          </a:p>
          <a:p>
            <a:pPr eaLnBrk="1" fontAlgn="auto" hangingPunct="1">
              <a:spcBef>
                <a:spcPts val="0"/>
              </a:spcBef>
              <a:spcAft>
                <a:spcPts val="0"/>
              </a:spcAft>
              <a:defRPr/>
            </a:pPr>
            <a:endParaRPr lang="en-US" dirty="0">
              <a:latin typeface="Georgia" pitchFamily="18" charset="0"/>
            </a:endParaRP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62CB10-A04A-439C-9265-8DD84DF5F8C2}" type="slidenum">
              <a:rPr lang="en-US" smtClean="0">
                <a:solidFill>
                  <a:srgbClr val="000000"/>
                </a:solidFill>
              </a:rPr>
              <a:pPr fontAlgn="base">
                <a:spcBef>
                  <a:spcPct val="0"/>
                </a:spcBef>
                <a:spcAft>
                  <a:spcPct val="0"/>
                </a:spcAft>
                <a:defRPr/>
              </a:pPr>
              <a:t>42</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latin typeface="Georgia" pitchFamily="18" charset="0"/>
            </a:endParaRP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13FF20-53DD-4C96-8C6F-59F7E16EE8C5}" type="slidenum">
              <a:rPr lang="en-US" smtClean="0">
                <a:solidFill>
                  <a:srgbClr val="000000"/>
                </a:solidFill>
              </a:rPr>
              <a:pPr fontAlgn="base">
                <a:spcBef>
                  <a:spcPct val="0"/>
                </a:spcBef>
                <a:spcAft>
                  <a:spcPct val="0"/>
                </a:spcAft>
                <a:defRPr/>
              </a:pPr>
              <a:t>45</a:t>
            </a:fld>
            <a:endParaRPr lang="en-US">
              <a:solidFill>
                <a:srgbClr val="000000"/>
              </a:solidFill>
            </a:endParaRPr>
          </a:p>
        </p:txBody>
      </p:sp>
    </p:spTree>
    <p:extLst>
      <p:ext uri="{BB962C8B-B14F-4D97-AF65-F5344CB8AC3E}">
        <p14:creationId xmlns:p14="http://schemas.microsoft.com/office/powerpoint/2010/main" val="374971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9F49471-5D82-4D84-951E-25A6D1C775B2}"/>
              </a:ext>
            </a:extLst>
          </p:cNvPr>
          <p:cNvSpPr>
            <a:spLocks noGrp="1" noRot="1" noChangeAspect="1" noTextEdit="1"/>
          </p:cNvSpPr>
          <p:nvPr>
            <p:ph type="sldImg"/>
          </p:nvPr>
        </p:nvSpPr>
        <p:spPr bwMode="auto">
          <a:xfrm>
            <a:off x="422275" y="703263"/>
            <a:ext cx="6259513"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BA04BC0-BD46-4BF6-8F0C-BF300279F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8A55EA85-8A4B-4BB9-B118-FD0D0B3D8F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89" indent="-291265">
              <a:spcBef>
                <a:spcPct val="30000"/>
              </a:spcBef>
              <a:defRPr sz="1200">
                <a:solidFill>
                  <a:schemeClr val="tx1"/>
                </a:solidFill>
                <a:latin typeface="Calibri" panose="020F0502020204030204" pitchFamily="34" charset="0"/>
              </a:defRPr>
            </a:lvl2pPr>
            <a:lvl3pPr marL="1165060" indent="-233012">
              <a:spcBef>
                <a:spcPct val="30000"/>
              </a:spcBef>
              <a:defRPr sz="1200">
                <a:solidFill>
                  <a:schemeClr val="tx1"/>
                </a:solidFill>
                <a:latin typeface="Calibri" panose="020F0502020204030204" pitchFamily="34" charset="0"/>
              </a:defRPr>
            </a:lvl3pPr>
            <a:lvl4pPr marL="1631084" indent="-233012">
              <a:spcBef>
                <a:spcPct val="30000"/>
              </a:spcBef>
              <a:defRPr sz="1200">
                <a:solidFill>
                  <a:schemeClr val="tx1"/>
                </a:solidFill>
                <a:latin typeface="Calibri" panose="020F0502020204030204" pitchFamily="34" charset="0"/>
              </a:defRPr>
            </a:lvl4pPr>
            <a:lvl5pPr marL="2097108" indent="-233012">
              <a:spcBef>
                <a:spcPct val="30000"/>
              </a:spcBef>
              <a:defRPr sz="1200">
                <a:solidFill>
                  <a:schemeClr val="tx1"/>
                </a:solidFill>
                <a:latin typeface="Calibri" panose="020F0502020204030204" pitchFamily="34" charset="0"/>
              </a:defRPr>
            </a:lvl5pPr>
            <a:lvl6pPr marL="2563132" indent="-233012" defTabSz="466024" eaLnBrk="0" fontAlgn="base" hangingPunct="0">
              <a:spcBef>
                <a:spcPct val="30000"/>
              </a:spcBef>
              <a:spcAft>
                <a:spcPct val="0"/>
              </a:spcAft>
              <a:defRPr sz="1200">
                <a:solidFill>
                  <a:schemeClr val="tx1"/>
                </a:solidFill>
                <a:latin typeface="Calibri" panose="020F0502020204030204" pitchFamily="34" charset="0"/>
              </a:defRPr>
            </a:lvl6pPr>
            <a:lvl7pPr marL="3029156" indent="-233012" defTabSz="466024" eaLnBrk="0" fontAlgn="base" hangingPunct="0">
              <a:spcBef>
                <a:spcPct val="30000"/>
              </a:spcBef>
              <a:spcAft>
                <a:spcPct val="0"/>
              </a:spcAft>
              <a:defRPr sz="1200">
                <a:solidFill>
                  <a:schemeClr val="tx1"/>
                </a:solidFill>
                <a:latin typeface="Calibri" panose="020F0502020204030204" pitchFamily="34" charset="0"/>
              </a:defRPr>
            </a:lvl7pPr>
            <a:lvl8pPr marL="3495180" indent="-233012" defTabSz="466024" eaLnBrk="0" fontAlgn="base" hangingPunct="0">
              <a:spcBef>
                <a:spcPct val="30000"/>
              </a:spcBef>
              <a:spcAft>
                <a:spcPct val="0"/>
              </a:spcAft>
              <a:defRPr sz="1200">
                <a:solidFill>
                  <a:schemeClr val="tx1"/>
                </a:solidFill>
                <a:latin typeface="Calibri" panose="020F0502020204030204" pitchFamily="34" charset="0"/>
              </a:defRPr>
            </a:lvl8pPr>
            <a:lvl9pPr marL="3961204" indent="-233012" defTabSz="466024" eaLnBrk="0" fontAlgn="base" hangingPunct="0">
              <a:spcBef>
                <a:spcPct val="30000"/>
              </a:spcBef>
              <a:spcAft>
                <a:spcPct val="0"/>
              </a:spcAft>
              <a:defRPr sz="1200">
                <a:solidFill>
                  <a:schemeClr val="tx1"/>
                </a:solidFill>
                <a:latin typeface="Calibri" panose="020F0502020204030204" pitchFamily="34" charset="0"/>
              </a:defRPr>
            </a:lvl9pPr>
          </a:lstStyle>
          <a:p>
            <a:pPr defTabSz="466024" fontAlgn="base">
              <a:spcBef>
                <a:spcPct val="0"/>
              </a:spcBef>
              <a:spcAft>
                <a:spcPct val="0"/>
              </a:spcAft>
              <a:defRPr/>
            </a:pPr>
            <a:fld id="{B58CD643-28EE-42C6-A6DA-3BAA977DAD19}" type="slidenum">
              <a:rPr lang="en-US" altLang="en-US">
                <a:solidFill>
                  <a:srgbClr val="000000"/>
                </a:solidFill>
                <a:cs typeface="Arial" panose="020B0604020202020204" pitchFamily="34" charset="0"/>
              </a:rPr>
              <a:pPr defTabSz="466024" fontAlgn="base">
                <a:spcBef>
                  <a:spcPct val="0"/>
                </a:spcBef>
                <a:spcAft>
                  <a:spcPct val="0"/>
                </a:spcAft>
                <a:defRPr/>
              </a:pPr>
              <a:t>51</a:t>
            </a:fld>
            <a:endParaRPr lang="en-US" altLang="en-US">
              <a:solidFill>
                <a:srgbClr val="000000"/>
              </a:solidFill>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EB82AB-89CE-40AC-ABF7-8F0FF26E1621}" type="slidenum">
              <a:rPr lang="en-US" smtClean="0">
                <a:solidFill>
                  <a:srgbClr val="000000"/>
                </a:solidFill>
              </a:rPr>
              <a:pPr fontAlgn="base">
                <a:spcBef>
                  <a:spcPct val="0"/>
                </a:spcBef>
                <a:spcAft>
                  <a:spcPct val="0"/>
                </a:spcAft>
                <a:defRPr/>
              </a:pPr>
              <a:t>52</a:t>
            </a:fld>
            <a:endParaRPr lang="en-US">
              <a:solidFill>
                <a:srgbClr val="000000"/>
              </a:solidFill>
            </a:endParaRPr>
          </a:p>
        </p:txBody>
      </p:sp>
    </p:spTree>
    <p:extLst>
      <p:ext uri="{BB962C8B-B14F-4D97-AF65-F5344CB8AC3E}">
        <p14:creationId xmlns:p14="http://schemas.microsoft.com/office/powerpoint/2010/main" val="21493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0CB43-315A-41D2-8FFA-F4238AA27726}" type="slidenum">
              <a:rPr lang="en-US" smtClean="0">
                <a:solidFill>
                  <a:srgbClr val="000000"/>
                </a:solidFill>
              </a:rPr>
              <a:pPr fontAlgn="base">
                <a:spcBef>
                  <a:spcPct val="0"/>
                </a:spcBef>
                <a:spcAft>
                  <a:spcPct val="0"/>
                </a:spcAft>
                <a:defRPr/>
              </a:pPr>
              <a:t>53</a:t>
            </a:fld>
            <a:endParaRPr lang="en-US">
              <a:solidFill>
                <a:srgbClr val="000000"/>
              </a:solidFill>
            </a:endParaRPr>
          </a:p>
        </p:txBody>
      </p:sp>
    </p:spTree>
    <p:extLst>
      <p:ext uri="{BB962C8B-B14F-4D97-AF65-F5344CB8AC3E}">
        <p14:creationId xmlns:p14="http://schemas.microsoft.com/office/powerpoint/2010/main" val="165279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9F49471-5D82-4D84-951E-25A6D1C775B2}"/>
              </a:ext>
            </a:extLst>
          </p:cNvPr>
          <p:cNvSpPr>
            <a:spLocks noGrp="1" noRot="1" noChangeAspect="1" noTextEdit="1"/>
          </p:cNvSpPr>
          <p:nvPr>
            <p:ph type="sldImg"/>
          </p:nvPr>
        </p:nvSpPr>
        <p:spPr bwMode="auto">
          <a:xfrm>
            <a:off x="422275" y="703263"/>
            <a:ext cx="6259513"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BA04BC0-BD46-4BF6-8F0C-BF300279F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8A55EA85-8A4B-4BB9-B118-FD0D0B3D8F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89" indent="-291265">
              <a:spcBef>
                <a:spcPct val="30000"/>
              </a:spcBef>
              <a:defRPr sz="1200">
                <a:solidFill>
                  <a:schemeClr val="tx1"/>
                </a:solidFill>
                <a:latin typeface="Calibri" panose="020F0502020204030204" pitchFamily="34" charset="0"/>
              </a:defRPr>
            </a:lvl2pPr>
            <a:lvl3pPr marL="1165060" indent="-233012">
              <a:spcBef>
                <a:spcPct val="30000"/>
              </a:spcBef>
              <a:defRPr sz="1200">
                <a:solidFill>
                  <a:schemeClr val="tx1"/>
                </a:solidFill>
                <a:latin typeface="Calibri" panose="020F0502020204030204" pitchFamily="34" charset="0"/>
              </a:defRPr>
            </a:lvl3pPr>
            <a:lvl4pPr marL="1631084" indent="-233012">
              <a:spcBef>
                <a:spcPct val="30000"/>
              </a:spcBef>
              <a:defRPr sz="1200">
                <a:solidFill>
                  <a:schemeClr val="tx1"/>
                </a:solidFill>
                <a:latin typeface="Calibri" panose="020F0502020204030204" pitchFamily="34" charset="0"/>
              </a:defRPr>
            </a:lvl4pPr>
            <a:lvl5pPr marL="2097108" indent="-233012">
              <a:spcBef>
                <a:spcPct val="30000"/>
              </a:spcBef>
              <a:defRPr sz="1200">
                <a:solidFill>
                  <a:schemeClr val="tx1"/>
                </a:solidFill>
                <a:latin typeface="Calibri" panose="020F0502020204030204" pitchFamily="34" charset="0"/>
              </a:defRPr>
            </a:lvl5pPr>
            <a:lvl6pPr marL="2563132" indent="-233012" defTabSz="466024" eaLnBrk="0" fontAlgn="base" hangingPunct="0">
              <a:spcBef>
                <a:spcPct val="30000"/>
              </a:spcBef>
              <a:spcAft>
                <a:spcPct val="0"/>
              </a:spcAft>
              <a:defRPr sz="1200">
                <a:solidFill>
                  <a:schemeClr val="tx1"/>
                </a:solidFill>
                <a:latin typeface="Calibri" panose="020F0502020204030204" pitchFamily="34" charset="0"/>
              </a:defRPr>
            </a:lvl6pPr>
            <a:lvl7pPr marL="3029156" indent="-233012" defTabSz="466024" eaLnBrk="0" fontAlgn="base" hangingPunct="0">
              <a:spcBef>
                <a:spcPct val="30000"/>
              </a:spcBef>
              <a:spcAft>
                <a:spcPct val="0"/>
              </a:spcAft>
              <a:defRPr sz="1200">
                <a:solidFill>
                  <a:schemeClr val="tx1"/>
                </a:solidFill>
                <a:latin typeface="Calibri" panose="020F0502020204030204" pitchFamily="34" charset="0"/>
              </a:defRPr>
            </a:lvl7pPr>
            <a:lvl8pPr marL="3495180" indent="-233012" defTabSz="466024" eaLnBrk="0" fontAlgn="base" hangingPunct="0">
              <a:spcBef>
                <a:spcPct val="30000"/>
              </a:spcBef>
              <a:spcAft>
                <a:spcPct val="0"/>
              </a:spcAft>
              <a:defRPr sz="1200">
                <a:solidFill>
                  <a:schemeClr val="tx1"/>
                </a:solidFill>
                <a:latin typeface="Calibri" panose="020F0502020204030204" pitchFamily="34" charset="0"/>
              </a:defRPr>
            </a:lvl8pPr>
            <a:lvl9pPr marL="3961204" indent="-233012" defTabSz="466024" eaLnBrk="0" fontAlgn="base" hangingPunct="0">
              <a:spcBef>
                <a:spcPct val="30000"/>
              </a:spcBef>
              <a:spcAft>
                <a:spcPct val="0"/>
              </a:spcAft>
              <a:defRPr sz="1200">
                <a:solidFill>
                  <a:schemeClr val="tx1"/>
                </a:solidFill>
                <a:latin typeface="Calibri" panose="020F0502020204030204" pitchFamily="34" charset="0"/>
              </a:defRPr>
            </a:lvl9pPr>
          </a:lstStyle>
          <a:p>
            <a:pPr defTabSz="466024" fontAlgn="base">
              <a:spcBef>
                <a:spcPct val="0"/>
              </a:spcBef>
              <a:spcAft>
                <a:spcPct val="0"/>
              </a:spcAft>
              <a:defRPr/>
            </a:pPr>
            <a:fld id="{B58CD643-28EE-42C6-A6DA-3BAA977DAD19}" type="slidenum">
              <a:rPr lang="en-US" altLang="en-US">
                <a:solidFill>
                  <a:srgbClr val="000000"/>
                </a:solidFill>
                <a:cs typeface="Arial" panose="020B0604020202020204" pitchFamily="34" charset="0"/>
              </a:rPr>
              <a:pPr defTabSz="466024" fontAlgn="base">
                <a:spcBef>
                  <a:spcPct val="0"/>
                </a:spcBef>
                <a:spcAft>
                  <a:spcPct val="0"/>
                </a:spcAft>
                <a:defRPr/>
              </a:pPr>
              <a:t>56</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56719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0CB43-315A-41D2-8FFA-F4238AA27726}" type="slidenum">
              <a:rPr lang="en-US" smtClean="0">
                <a:solidFill>
                  <a:srgbClr val="000000"/>
                </a:solidFill>
              </a:rPr>
              <a:pPr fontAlgn="base">
                <a:spcBef>
                  <a:spcPct val="0"/>
                </a:spcBef>
                <a:spcAft>
                  <a:spcPct val="0"/>
                </a:spcAft>
                <a:defRPr/>
              </a:pPr>
              <a:t>2</a:t>
            </a:fld>
            <a:endParaRPr lang="en-US">
              <a:solidFill>
                <a:srgbClr val="000000"/>
              </a:solidFill>
            </a:endParaRPr>
          </a:p>
        </p:txBody>
      </p:sp>
    </p:spTree>
    <p:extLst>
      <p:ext uri="{BB962C8B-B14F-4D97-AF65-F5344CB8AC3E}">
        <p14:creationId xmlns:p14="http://schemas.microsoft.com/office/powerpoint/2010/main" val="339501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0CB43-315A-41D2-8FFA-F4238AA27726}" type="slidenum">
              <a:rPr lang="en-US" smtClean="0">
                <a:solidFill>
                  <a:srgbClr val="000000"/>
                </a:solidFill>
              </a:rPr>
              <a:pPr fontAlgn="base">
                <a:spcBef>
                  <a:spcPct val="0"/>
                </a:spcBef>
                <a:spcAft>
                  <a:spcPct val="0"/>
                </a:spcAft>
                <a:defRPr/>
              </a:pPr>
              <a:t>3</a:t>
            </a:fld>
            <a:endParaRPr lang="en-US">
              <a:solidFill>
                <a:srgbClr val="000000"/>
              </a:solidFill>
            </a:endParaRPr>
          </a:p>
        </p:txBody>
      </p:sp>
    </p:spTree>
    <p:extLst>
      <p:ext uri="{BB962C8B-B14F-4D97-AF65-F5344CB8AC3E}">
        <p14:creationId xmlns:p14="http://schemas.microsoft.com/office/powerpoint/2010/main" val="262373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6378" indent="-176378" eaLnBrk="1" hangingPunct="1">
              <a:spcBef>
                <a:spcPct val="0"/>
              </a:spcBef>
              <a:buFontTx/>
              <a:buChar char="•"/>
            </a:pPr>
            <a:endParaRPr lang="en-US">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6378" indent="-176378" eaLnBrk="1" hangingPunct="1">
              <a:spcBef>
                <a:spcPct val="0"/>
              </a:spcBef>
              <a:buFontTx/>
              <a:buChar char="•"/>
            </a:pPr>
            <a:endParaRPr lang="en-US">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5</a:t>
            </a:fld>
            <a:endParaRPr lang="en-US">
              <a:solidFill>
                <a:srgbClr val="000000"/>
              </a:solidFill>
            </a:endParaRPr>
          </a:p>
        </p:txBody>
      </p:sp>
    </p:spTree>
    <p:extLst>
      <p:ext uri="{BB962C8B-B14F-4D97-AF65-F5344CB8AC3E}">
        <p14:creationId xmlns:p14="http://schemas.microsoft.com/office/powerpoint/2010/main" val="68436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6378" indent="-176378" eaLnBrk="1" hangingPunct="1">
              <a:spcBef>
                <a:spcPct val="0"/>
              </a:spcBef>
              <a:buFontTx/>
              <a:buChar char="•"/>
            </a:pPr>
            <a:endParaRPr lang="en-US">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7</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6978DE-A815-4578-90CD-BF5E713BB965}" type="slidenum">
              <a:rPr lang="en-US" smtClean="0"/>
              <a:pPr>
                <a:defRPr/>
              </a:pPr>
              <a:t>15</a:t>
            </a:fld>
            <a:endParaRPr lang="en-US" dirty="0"/>
          </a:p>
        </p:txBody>
      </p:sp>
    </p:spTree>
    <p:extLst>
      <p:ext uri="{BB962C8B-B14F-4D97-AF65-F5344CB8AC3E}">
        <p14:creationId xmlns:p14="http://schemas.microsoft.com/office/powerpoint/2010/main" val="207750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B6978DE-A815-4578-90CD-BF5E713BB965}" type="slidenum">
              <a:rPr lang="en-US" smtClean="0"/>
              <a:pPr>
                <a:defRPr/>
              </a:pPr>
              <a:t>16</a:t>
            </a:fld>
            <a:endParaRPr lang="en-US" dirty="0"/>
          </a:p>
        </p:txBody>
      </p:sp>
    </p:spTree>
    <p:extLst>
      <p:ext uri="{BB962C8B-B14F-4D97-AF65-F5344CB8AC3E}">
        <p14:creationId xmlns:p14="http://schemas.microsoft.com/office/powerpoint/2010/main" val="108283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422275" y="703263"/>
            <a:ext cx="6259513" cy="3521075"/>
          </a:xfrm>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a:p>
            <a:pPr eaLnBrk="1" hangingPunct="1">
              <a:spcBef>
                <a:spcPct val="0"/>
              </a:spcBef>
            </a:pPr>
            <a:endParaRPr lang="en-US">
              <a:latin typeface="Georgia" pitchFamily="18" charset="0"/>
            </a:endParaRP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16110D-69CB-4B80-B728-73C197B6ACD1}" type="slidenum">
              <a:rPr lang="en-US" smtClean="0">
                <a:solidFill>
                  <a:srgbClr val="000000"/>
                </a:solidFill>
              </a:rPr>
              <a:pPr fontAlgn="base">
                <a:spcBef>
                  <a:spcPct val="0"/>
                </a:spcBef>
                <a:spcAft>
                  <a:spcPct val="0"/>
                </a:spcAft>
                <a:defRPr/>
              </a:pPr>
              <a:t>18</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93046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29A6-F4F6-42AE-B07F-93A9619F2F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D61847-8E78-4140-B68C-3DC9373CDC8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2C2FD6B-A74F-49F7-9A15-64E17B835CDF}"/>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94E184-F8EA-4F18-9CEC-3E36995F6112}"/>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6" name="Footer Placeholder 5">
            <a:extLst>
              <a:ext uri="{FF2B5EF4-FFF2-40B4-BE49-F238E27FC236}">
                <a16:creationId xmlns:a16="http://schemas.microsoft.com/office/drawing/2014/main" id="{236CAF92-5450-4C96-98B1-D5605D0ADA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E40DC7-D587-4F4C-AC58-E8CC15DEED7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05976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C934-5FFF-4113-8967-99AD56FFF5DA}"/>
              </a:ext>
            </a:extLst>
          </p:cNvPr>
          <p:cNvSpPr>
            <a:spLocks noGrp="1"/>
          </p:cNvSpPr>
          <p:nvPr>
            <p:ph type="title"/>
          </p:nvPr>
        </p:nvSpPr>
        <p:spPr>
          <a:xfrm>
            <a:off x="840317" y="365126"/>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AF09E1-9368-4F96-AD7F-0CB62C17740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92C1B-F6CD-4216-BB8C-5CDE4906F635}"/>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24E331-A487-4B07-823C-C7792170F2D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00E907-0281-4996-A0F0-7D23DB62417D}"/>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C37DF87-F96A-44E3-AC22-6C79A0C9B4BF}"/>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8" name="Footer Placeholder 7">
            <a:extLst>
              <a:ext uri="{FF2B5EF4-FFF2-40B4-BE49-F238E27FC236}">
                <a16:creationId xmlns:a16="http://schemas.microsoft.com/office/drawing/2014/main" id="{AB15029C-3E09-40EE-8888-7870F412286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6AC9CE-1789-4C33-A6DB-7BCB11555EF3}"/>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7233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AA02-7716-475E-B416-25CC3440AF5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024EB-F7C2-4ABF-A445-6228DC03EEBA}"/>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4" name="Footer Placeholder 3">
            <a:extLst>
              <a:ext uri="{FF2B5EF4-FFF2-40B4-BE49-F238E27FC236}">
                <a16:creationId xmlns:a16="http://schemas.microsoft.com/office/drawing/2014/main" id="{184CEECC-E329-4FB1-9314-F17D5F35446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422B01-177E-498A-95E1-5ECAF5E881BE}"/>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42330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BFA38-8B26-4ECA-BA95-9C2D43B26E38}"/>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3" name="Footer Placeholder 2">
            <a:extLst>
              <a:ext uri="{FF2B5EF4-FFF2-40B4-BE49-F238E27FC236}">
                <a16:creationId xmlns:a16="http://schemas.microsoft.com/office/drawing/2014/main" id="{593DDDB4-930C-4B55-B062-5707F9BE410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5E70812-E0F7-47C7-B1C5-F6C77F1A700E}"/>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993515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9C8-BF3C-4B3F-961A-D01E0D7303A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0C4E7-4506-42A9-960A-5F28E544E3A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C8D8E0-A871-40DC-BD2A-1FC853A66E3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92105-AC3A-400E-8B11-6AF11A2D050A}"/>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6" name="Footer Placeholder 5">
            <a:extLst>
              <a:ext uri="{FF2B5EF4-FFF2-40B4-BE49-F238E27FC236}">
                <a16:creationId xmlns:a16="http://schemas.microsoft.com/office/drawing/2014/main" id="{EB98803C-01B9-4053-B9BB-7A7E4B30BA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973CB1-05AF-4D4C-8026-20C78059D22F}"/>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399148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D1E0-C581-4801-89E9-2E15E77194F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FE91A29-65F6-4866-8EED-B420F44E8305}"/>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FA507D4-CEBC-4D98-890A-42444F98A91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4364C-132B-4BF0-ADEE-A330A5A5A0A9}"/>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6" name="Footer Placeholder 5">
            <a:extLst>
              <a:ext uri="{FF2B5EF4-FFF2-40B4-BE49-F238E27FC236}">
                <a16:creationId xmlns:a16="http://schemas.microsoft.com/office/drawing/2014/main" id="{35216737-DE76-414E-8657-A4B790E875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6677C2-7FDC-43DB-84DE-74F2C1E609AB}"/>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148580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F778-7F20-4881-A7DE-9ACF3A3C4D8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456D07-8445-4612-AF6C-189D6D2B66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251277-E82E-4338-AE69-CCB922C8A5D8}"/>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5" name="Footer Placeholder 4">
            <a:extLst>
              <a:ext uri="{FF2B5EF4-FFF2-40B4-BE49-F238E27FC236}">
                <a16:creationId xmlns:a16="http://schemas.microsoft.com/office/drawing/2014/main" id="{3087A5B1-0A7E-4EE2-AC52-5DDB0936D0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C5B2EC-D6AF-4FFE-A0EC-4662A5E725F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636463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90E97-59AE-4C26-9C02-2FB1437CE83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A768ED-6554-4BC8-817B-F794ADDBFCAE}"/>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C3A316-DD69-4CAB-BF49-049E88C480E1}"/>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5" name="Footer Placeholder 4">
            <a:extLst>
              <a:ext uri="{FF2B5EF4-FFF2-40B4-BE49-F238E27FC236}">
                <a16:creationId xmlns:a16="http://schemas.microsoft.com/office/drawing/2014/main" id="{61F4A66C-2FF5-4001-B30F-3702EDA9E7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9C21DB-2478-41FB-BBBA-D3B8C5C96E4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3738354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8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8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9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53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p:nvPr userDrawn="1"/>
        </p:nvSpPr>
        <p:spPr>
          <a:xfrm>
            <a:off x="-101600" y="457200"/>
            <a:ext cx="123952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rgbClr val="00206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5214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00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32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9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40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5AFD-583D-4A9C-A10B-7E069F3A4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CC93DCC-B3FA-456B-AF2B-A52F2F9ABA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C54FC09-2817-4A2B-B6C7-A90219F63429}"/>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5" name="Footer Placeholder 4">
            <a:extLst>
              <a:ext uri="{FF2B5EF4-FFF2-40B4-BE49-F238E27FC236}">
                <a16:creationId xmlns:a16="http://schemas.microsoft.com/office/drawing/2014/main" id="{608FF7CE-0FDF-415B-88D3-247EEB48CF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F31AA0-1CBD-40BE-830A-917BCE121D11}"/>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30230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FF1A-5C25-47E1-8AEA-12ED7B20B6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7E2F9A2-7DE6-4436-A7C8-256D07C6D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118BBA-9524-422E-9F9E-5ED41E92B0DF}"/>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5" name="Footer Placeholder 4">
            <a:extLst>
              <a:ext uri="{FF2B5EF4-FFF2-40B4-BE49-F238E27FC236}">
                <a16:creationId xmlns:a16="http://schemas.microsoft.com/office/drawing/2014/main" id="{1F24C483-1394-4045-8A2A-F292096DD8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F83066-B652-4B3D-874B-12B8D0B5FBD2}"/>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43354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CE60-B9AC-463B-B46E-731F884B087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BFB29A-17B2-48FF-84CC-E9A95826CEC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2FB987-0E12-4B28-8696-D069B3F94E1F}"/>
              </a:ext>
            </a:extLst>
          </p:cNvPr>
          <p:cNvSpPr>
            <a:spLocks noGrp="1"/>
          </p:cNvSpPr>
          <p:nvPr>
            <p:ph type="dt" sz="half" idx="10"/>
          </p:nvPr>
        </p:nvSpPr>
        <p:spPr/>
        <p:txBody>
          <a:bodyPr/>
          <a:lstStyle/>
          <a:p>
            <a:fld id="{126BE7BE-8196-46F4-809A-31E4FB09F6DC}" type="datetimeFigureOut">
              <a:rPr lang="en-CA" smtClean="0"/>
              <a:t>24-Mar-2024</a:t>
            </a:fld>
            <a:endParaRPr lang="en-CA"/>
          </a:p>
        </p:txBody>
      </p:sp>
      <p:sp>
        <p:nvSpPr>
          <p:cNvPr id="5" name="Footer Placeholder 4">
            <a:extLst>
              <a:ext uri="{FF2B5EF4-FFF2-40B4-BE49-F238E27FC236}">
                <a16:creationId xmlns:a16="http://schemas.microsoft.com/office/drawing/2014/main" id="{DC168932-9B97-4811-8FD4-3CE2D70745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DC649E-8652-4D2F-B1F5-7528D4A3EECC}"/>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692403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4D4EF"/>
            </a:gs>
            <a:gs pos="10001">
              <a:srgbClr val="64D4EF"/>
            </a:gs>
            <a:gs pos="100000">
              <a:srgbClr val="06588E"/>
            </a:gs>
          </a:gsLst>
          <a:lin ang="6120000" scaled="1"/>
          <a:tileRect/>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136DAF7-D3FB-4193-ABB4-FA93369D7A72}"/>
              </a:ext>
            </a:extLst>
          </p:cNvPr>
          <p:cNvGrpSpPr>
            <a:grpSpLocks/>
          </p:cNvGrpSpPr>
          <p:nvPr/>
        </p:nvGrpSpPr>
        <p:grpSpPr bwMode="auto">
          <a:xfrm>
            <a:off x="8894234" y="3894138"/>
            <a:ext cx="3293533" cy="2659062"/>
            <a:chOff x="6687077" y="3259666"/>
            <a:chExt cx="2981857" cy="3208867"/>
          </a:xfrm>
        </p:grpSpPr>
        <p:cxnSp>
          <p:nvCxnSpPr>
            <p:cNvPr id="8" name="Straight Connector 7">
              <a:extLst>
                <a:ext uri="{FF2B5EF4-FFF2-40B4-BE49-F238E27FC236}">
                  <a16:creationId xmlns:a16="http://schemas.microsoft.com/office/drawing/2014/main" id="{910D18C2-A953-4F42-87DD-00386370C71C}"/>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E323F4-6A55-4252-80E2-47E87EBFB9B9}"/>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8EA1FEE-9777-425C-8128-83E5F05B78AF}"/>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F4E0625-4A6D-467D-A2BE-5EC52077B9A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BFEE06-5030-49DB-96D7-790DDB6A75CC}"/>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251065CC-1A0E-4936-8B53-EEAC6F6714F8}"/>
              </a:ext>
            </a:extLst>
          </p:cNvPr>
          <p:cNvSpPr txBox="1"/>
          <p:nvPr userDrawn="1"/>
        </p:nvSpPr>
        <p:spPr>
          <a:xfrm>
            <a:off x="10327403" y="6067425"/>
            <a:ext cx="1437216"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2024-2025</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      </a:t>
            </a:r>
            <a:fld id="{524AB4A6-C0C6-4CC3-9D17-2DB11C75E0BF}" type="slidenum">
              <a:rPr kumimoji="0" lang="en-CA" sz="1400" b="0" i="0" u="none" strike="noStrike" kern="1200" cap="none" spc="0" normalizeH="0" baseline="0" noProof="0" smtClean="0">
                <a:ln>
                  <a:noFill/>
                </a:ln>
                <a:solidFill>
                  <a:srgbClr val="052F61">
                    <a:lumMod val="75000"/>
                  </a:srgbClr>
                </a:solidFill>
                <a:effectLst/>
                <a:uLnTx/>
                <a:uFillTx/>
                <a:latin typeface="Arial" panose="020B0604020202020204" pitchFamily="34" charset="0"/>
                <a:ea typeface="+mn-ea"/>
                <a:cs typeface="Arial" panose="020B0604020202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a:t>
            </a:fld>
            <a:endPar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0CE5B6F6-E15E-4B56-8856-53899C78E203}"/>
              </a:ext>
            </a:extLst>
          </p:cNvPr>
          <p:cNvPicPr>
            <a:picLocks noChangeAspect="1"/>
          </p:cNvPicPr>
          <p:nvPr userDrawn="1"/>
        </p:nvPicPr>
        <p:blipFill rotWithShape="1">
          <a:blip r:embed="rId5"/>
          <a:srcRect l="48734" t="25019" r="3975" b="25452"/>
          <a:stretch/>
        </p:blipFill>
        <p:spPr>
          <a:xfrm>
            <a:off x="10259484" y="218242"/>
            <a:ext cx="1636181" cy="659789"/>
          </a:xfrm>
          <a:prstGeom prst="rect">
            <a:avLst/>
          </a:prstGeom>
        </p:spPr>
      </p:pic>
      <p:pic>
        <p:nvPicPr>
          <p:cNvPr id="16" name="Picture 15">
            <a:extLst>
              <a:ext uri="{FF2B5EF4-FFF2-40B4-BE49-F238E27FC236}">
                <a16:creationId xmlns:a16="http://schemas.microsoft.com/office/drawing/2014/main" id="{F74C061D-06FF-8328-0BCD-637B87838854}"/>
              </a:ext>
            </a:extLst>
          </p:cNvPr>
          <p:cNvPicPr>
            <a:picLocks noChangeAspect="1"/>
          </p:cNvPicPr>
          <p:nvPr userDrawn="1"/>
        </p:nvPicPr>
        <p:blipFill>
          <a:blip r:embed="rId6"/>
          <a:stretch>
            <a:fillRect/>
          </a:stretch>
        </p:blipFill>
        <p:spPr>
          <a:xfrm>
            <a:off x="613690" y="5926748"/>
            <a:ext cx="1438781" cy="542591"/>
          </a:xfrm>
          <a:prstGeom prst="rect">
            <a:avLst/>
          </a:prstGeom>
        </p:spPr>
      </p:pic>
    </p:spTree>
    <p:extLst>
      <p:ext uri="{BB962C8B-B14F-4D97-AF65-F5344CB8AC3E}">
        <p14:creationId xmlns:p14="http://schemas.microsoft.com/office/powerpoint/2010/main" val="630250280"/>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Lst>
  <p:hf hd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4D4EF"/>
            </a:gs>
            <a:gs pos="10001">
              <a:srgbClr val="64D4EF"/>
            </a:gs>
            <a:gs pos="100000">
              <a:srgbClr val="06588E"/>
            </a:gs>
          </a:gsLst>
          <a:lin ang="6120000" scaled="1"/>
          <a:tileRect/>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136DAF7-D3FB-4193-ABB4-FA93369D7A72}"/>
              </a:ext>
            </a:extLst>
          </p:cNvPr>
          <p:cNvGrpSpPr>
            <a:grpSpLocks/>
          </p:cNvGrpSpPr>
          <p:nvPr/>
        </p:nvGrpSpPr>
        <p:grpSpPr bwMode="auto">
          <a:xfrm>
            <a:off x="8894234" y="3894138"/>
            <a:ext cx="3293533" cy="2659062"/>
            <a:chOff x="6687077" y="3259666"/>
            <a:chExt cx="2981857" cy="3208867"/>
          </a:xfrm>
        </p:grpSpPr>
        <p:cxnSp>
          <p:nvCxnSpPr>
            <p:cNvPr id="8" name="Straight Connector 7">
              <a:extLst>
                <a:ext uri="{FF2B5EF4-FFF2-40B4-BE49-F238E27FC236}">
                  <a16:creationId xmlns:a16="http://schemas.microsoft.com/office/drawing/2014/main" id="{910D18C2-A953-4F42-87DD-00386370C71C}"/>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E323F4-6A55-4252-80E2-47E87EBFB9B9}"/>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8EA1FEE-9777-425C-8128-83E5F05B78AF}"/>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F4E0625-4A6D-467D-A2BE-5EC52077B9A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BFEE06-5030-49DB-96D7-790DDB6A75CC}"/>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251065CC-1A0E-4936-8B53-EEAC6F6714F8}"/>
              </a:ext>
            </a:extLst>
          </p:cNvPr>
          <p:cNvSpPr txBox="1"/>
          <p:nvPr userDrawn="1"/>
        </p:nvSpPr>
        <p:spPr>
          <a:xfrm>
            <a:off x="10259484" y="6067425"/>
            <a:ext cx="1437216"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2022-2023</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      </a:t>
            </a:r>
            <a:fld id="{524AB4A6-C0C6-4CC3-9D17-2DB11C75E0BF}" type="slidenum">
              <a:rPr kumimoji="0" lang="en-CA" sz="1400" b="0" i="0" u="none" strike="noStrike" kern="1200" cap="none" spc="0" normalizeH="0" baseline="0" noProof="0" smtClean="0">
                <a:ln>
                  <a:noFill/>
                </a:ln>
                <a:solidFill>
                  <a:srgbClr val="052F61">
                    <a:lumMod val="75000"/>
                  </a:srgbClr>
                </a:solidFill>
                <a:effectLst/>
                <a:uLnTx/>
                <a:uFillTx/>
                <a:latin typeface="Arial" panose="020B0604020202020204" pitchFamily="34" charset="0"/>
                <a:ea typeface="+mn-ea"/>
                <a:cs typeface="Arial" panose="020B0604020202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a:t>
            </a:fld>
            <a:endPar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0282897"/>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Lst>
  <p:hf hd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4D4EF"/>
            </a:gs>
            <a:gs pos="10001">
              <a:srgbClr val="64D4EF"/>
            </a:gs>
            <a:gs pos="100000">
              <a:srgbClr val="06588E"/>
            </a:gs>
          </a:gsLst>
          <a:lin ang="612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4AE6E-BC22-43BE-9565-5B0111E8F89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CD15C39-729A-4F3D-BF4F-AAA022F91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952CBE-7EB3-45F5-918E-4FBA66C167D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BE7BE-8196-46F4-809A-31E4FB09F6DC}" type="datetimeFigureOut">
              <a:rPr lang="en-CA" smtClean="0"/>
              <a:t>24-Mar-2024</a:t>
            </a:fld>
            <a:endParaRPr lang="en-CA"/>
          </a:p>
        </p:txBody>
      </p:sp>
      <p:sp>
        <p:nvSpPr>
          <p:cNvPr id="5" name="Footer Placeholder 4">
            <a:extLst>
              <a:ext uri="{FF2B5EF4-FFF2-40B4-BE49-F238E27FC236}">
                <a16:creationId xmlns:a16="http://schemas.microsoft.com/office/drawing/2014/main" id="{E66C20A1-2E13-431E-9E4E-82AFBFA97E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E47A78E-B791-46DF-9DE4-DF631BC488E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FE6F7-E5A4-4F33-A104-A287252BB04F}" type="slidenum">
              <a:rPr lang="en-CA" smtClean="0"/>
              <a:t>‹#›</a:t>
            </a:fld>
            <a:endParaRPr lang="en-CA"/>
          </a:p>
        </p:txBody>
      </p:sp>
    </p:spTree>
    <p:extLst>
      <p:ext uri="{BB962C8B-B14F-4D97-AF65-F5344CB8AC3E}">
        <p14:creationId xmlns:p14="http://schemas.microsoft.com/office/powerpoint/2010/main" val="7621949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4D4EF"/>
            </a:gs>
            <a:gs pos="10001">
              <a:srgbClr val="64D4EF"/>
            </a:gs>
            <a:gs pos="100000">
              <a:srgbClr val="06588E"/>
            </a:gs>
          </a:gsLst>
          <a:lin ang="612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857307"/>
      </p:ext>
    </p:extLst>
  </p:cSld>
  <p:clrMap bg1="lt1" tx1="dk1" bg2="lt2" tx2="dk2" accent1="accent1" accent2="accent2" accent3="accent3" accent4="accent4" accent5="accent5" accent6="accent6" hlink="hlink" folHlink="folHlink"/>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4D4EF"/>
            </a:gs>
            <a:gs pos="10001">
              <a:srgbClr val="64D4EF"/>
            </a:gs>
            <a:gs pos="100000">
              <a:srgbClr val="06588E"/>
            </a:gs>
          </a:gsLst>
          <a:lin ang="6120000" scaled="1"/>
          <a:tileRect/>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2AFD5703-D5A6-4B29-8646-0FD435386ADA}"/>
              </a:ext>
            </a:extLst>
          </p:cNvPr>
          <p:cNvGrpSpPr>
            <a:grpSpLocks/>
          </p:cNvGrpSpPr>
          <p:nvPr/>
        </p:nvGrpSpPr>
        <p:grpSpPr bwMode="auto">
          <a:xfrm>
            <a:off x="8894234" y="3894138"/>
            <a:ext cx="3293533" cy="2659062"/>
            <a:chOff x="6687077" y="3259666"/>
            <a:chExt cx="2981857" cy="3208867"/>
          </a:xfrm>
        </p:grpSpPr>
        <p:cxnSp>
          <p:nvCxnSpPr>
            <p:cNvPr id="8" name="Straight Connector 7">
              <a:extLst>
                <a:ext uri="{FF2B5EF4-FFF2-40B4-BE49-F238E27FC236}">
                  <a16:creationId xmlns:a16="http://schemas.microsoft.com/office/drawing/2014/main" id="{B660B2D8-2E8D-4375-B8D7-144EB11E281E}"/>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6B8849A-3CE3-4728-AED6-AA0ED66AC10B}"/>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48AC780-F1E4-4DC5-AA1C-7A15AC6796CE}"/>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0B4C13D-6897-4A5B-AE32-FD4F894658D1}"/>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363949-5E82-467F-AF61-EEB066A120CE}"/>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FB6E7CB1-2196-4E06-A3CA-26E513217805}"/>
              </a:ext>
            </a:extLst>
          </p:cNvPr>
          <p:cNvPicPr>
            <a:picLocks noChangeAspect="1"/>
          </p:cNvPicPr>
          <p:nvPr userDrawn="1"/>
        </p:nvPicPr>
        <p:blipFill>
          <a:blip r:embed="rId5"/>
          <a:stretch>
            <a:fillRect/>
          </a:stretch>
        </p:blipFill>
        <p:spPr>
          <a:xfrm>
            <a:off x="808373" y="5742362"/>
            <a:ext cx="2877561" cy="810838"/>
          </a:xfrm>
          <a:prstGeom prst="rect">
            <a:avLst/>
          </a:prstGeom>
        </p:spPr>
      </p:pic>
    </p:spTree>
    <p:extLst>
      <p:ext uri="{BB962C8B-B14F-4D97-AF65-F5344CB8AC3E}">
        <p14:creationId xmlns:p14="http://schemas.microsoft.com/office/powerpoint/2010/main" val="927929756"/>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4D4EF"/>
            </a:gs>
            <a:gs pos="10001">
              <a:srgbClr val="64D4EF"/>
            </a:gs>
            <a:gs pos="100000">
              <a:srgbClr val="06588E"/>
            </a:gs>
          </a:gsLst>
          <a:lin ang="6120000" scaled="1"/>
          <a:tileRect/>
        </a:gradFill>
        <a:effectLst/>
      </p:bgPr>
    </p:bg>
    <p:spTree>
      <p:nvGrpSpPr>
        <p:cNvPr id="1" name=""/>
        <p:cNvGrpSpPr/>
        <p:nvPr/>
      </p:nvGrpSpPr>
      <p:grpSpPr>
        <a:xfrm>
          <a:off x="0" y="0"/>
          <a:ext cx="0" cy="0"/>
          <a:chOff x="0" y="0"/>
          <a:chExt cx="0" cy="0"/>
        </a:xfrm>
      </p:grpSpPr>
      <p:sp>
        <p:nvSpPr>
          <p:cNvPr id="4" name="Rectangle 3"/>
          <p:cNvSpPr/>
          <p:nvPr userDrawn="1"/>
        </p:nvSpPr>
        <p:spPr>
          <a:xfrm>
            <a:off x="10474015" y="6258984"/>
            <a:ext cx="1093569" cy="369332"/>
          </a:xfrm>
          <a:prstGeom prst="rect">
            <a:avLst/>
          </a:prstGeom>
        </p:spPr>
        <p:txBody>
          <a:bodyPr wrap="none">
            <a:spAutoFit/>
          </a:bodyPr>
          <a:lstStyle/>
          <a:p>
            <a:pPr algn="r">
              <a:defRPr/>
            </a:pPr>
            <a:r>
              <a:rPr lang="en-CA" b="1" dirty="0">
                <a:solidFill>
                  <a:srgbClr val="002060"/>
                </a:solidFill>
                <a:latin typeface="Arial Narrow Bold"/>
                <a:cs typeface="Arial Narrow Bold"/>
              </a:rPr>
              <a:t>2019-2020</a:t>
            </a:r>
            <a:endParaRPr lang="en-US" b="1" dirty="0">
              <a:solidFill>
                <a:srgbClr val="002060"/>
              </a:solidFill>
              <a:latin typeface="Arial Narrow Bold"/>
              <a:cs typeface="Arial Narrow Bold"/>
            </a:endParaRPr>
          </a:p>
        </p:txBody>
      </p:sp>
      <p:pic>
        <p:nvPicPr>
          <p:cNvPr id="5" name="Picture 4">
            <a:extLst>
              <a:ext uri="{FF2B5EF4-FFF2-40B4-BE49-F238E27FC236}">
                <a16:creationId xmlns:a16="http://schemas.microsoft.com/office/drawing/2014/main" id="{F264CDBD-0211-4682-A487-AD62031BB4EE}"/>
              </a:ext>
            </a:extLst>
          </p:cNvPr>
          <p:cNvPicPr>
            <a:picLocks noChangeAspect="1"/>
          </p:cNvPicPr>
          <p:nvPr userDrawn="1"/>
        </p:nvPicPr>
        <p:blipFill>
          <a:blip r:embed="rId3"/>
          <a:stretch>
            <a:fillRect/>
          </a:stretch>
        </p:blipFill>
        <p:spPr>
          <a:xfrm>
            <a:off x="494087" y="5890067"/>
            <a:ext cx="1976119" cy="618003"/>
          </a:xfrm>
          <a:prstGeom prst="rect">
            <a:avLst/>
          </a:prstGeom>
        </p:spPr>
      </p:pic>
    </p:spTree>
    <p:extLst>
      <p:ext uri="{BB962C8B-B14F-4D97-AF65-F5344CB8AC3E}">
        <p14:creationId xmlns:p14="http://schemas.microsoft.com/office/powerpoint/2010/main" val="1725515649"/>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algn="l" defTabSz="457200" rtl="0" eaLnBrk="0" fontAlgn="base" hangingPunct="0">
        <a:spcBef>
          <a:spcPct val="20000"/>
        </a:spcBef>
        <a:spcAft>
          <a:spcPct val="0"/>
        </a:spcAft>
        <a:buFont typeface="Arial" charset="0"/>
        <a:defRPr sz="3200" kern="1200">
          <a:solidFill>
            <a:srgbClr val="585858"/>
          </a:solidFill>
          <a:latin typeface="+mn-lt"/>
          <a:ea typeface="+mn-ea"/>
          <a:cs typeface="+mn-cs"/>
        </a:defRPr>
      </a:lvl1pPr>
      <a:lvl2pPr marL="457200" algn="l" defTabSz="457200" rtl="0" eaLnBrk="0" fontAlgn="base" hangingPunct="0">
        <a:spcBef>
          <a:spcPct val="20000"/>
        </a:spcBef>
        <a:spcAft>
          <a:spcPct val="0"/>
        </a:spcAft>
        <a:buFont typeface="Arial" charset="0"/>
        <a:defRPr sz="2800" kern="1200">
          <a:solidFill>
            <a:srgbClr val="585858"/>
          </a:solidFill>
          <a:latin typeface="+mn-lt"/>
          <a:ea typeface="+mn-ea"/>
          <a:cs typeface="+mn-cs"/>
        </a:defRPr>
      </a:lvl2pPr>
      <a:lvl3pPr marL="914400" algn="l" defTabSz="457200" rtl="0" eaLnBrk="0" fontAlgn="base" hangingPunct="0">
        <a:spcBef>
          <a:spcPct val="20000"/>
        </a:spcBef>
        <a:spcAft>
          <a:spcPct val="0"/>
        </a:spcAft>
        <a:buFont typeface="Arial" charset="0"/>
        <a:defRPr sz="2400" kern="1200">
          <a:solidFill>
            <a:srgbClr val="585858"/>
          </a:solidFill>
          <a:latin typeface="+mn-lt"/>
          <a:ea typeface="+mn-ea"/>
          <a:cs typeface="+mn-cs"/>
        </a:defRPr>
      </a:lvl3pPr>
      <a:lvl4pPr marL="1371600" algn="l" defTabSz="457200" rtl="0" eaLnBrk="0" fontAlgn="base" hangingPunct="0">
        <a:spcBef>
          <a:spcPct val="20000"/>
        </a:spcBef>
        <a:spcAft>
          <a:spcPct val="0"/>
        </a:spcAft>
        <a:buFont typeface="Arial" charset="0"/>
        <a:defRPr sz="2000" kern="1200">
          <a:solidFill>
            <a:srgbClr val="585858"/>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otary.or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rotary.org/" TargetMode="Externa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rotary.org/myrotary/en/document/global-grant-lifecycle" TargetMode="External"/><Relationship Id="rId3" Type="http://schemas.openxmlformats.org/officeDocument/2006/relationships/hyperlink" Target="https://www.rotary.org/myrotary/en/document/areas-focus-policy-statements" TargetMode="External"/><Relationship Id="rId7" Type="http://schemas.openxmlformats.org/officeDocument/2006/relationships/hyperlink" Target="https://www.rotary.org/myrotary/en/document/global-grant-calculator" TargetMode="External"/><Relationship Id="rId2" Type="http://schemas.openxmlformats.org/officeDocument/2006/relationships/hyperlink" Target="https://www.rotary.org/myrotary/en/document/application-supplement-microcredit-projects" TargetMode="External"/><Relationship Id="rId1" Type="http://schemas.openxmlformats.org/officeDocument/2006/relationships/slideLayout" Target="../slideLayouts/slideLayout3.xml"/><Relationship Id="rId6" Type="http://schemas.openxmlformats.org/officeDocument/2006/relationships/hyperlink" Target="https://my.rotary.org/en/document/global-grant-application-template" TargetMode="External"/><Relationship Id="rId5" Type="http://schemas.openxmlformats.org/officeDocument/2006/relationships/hyperlink" Target="https://www.rotary.org/myrotary/en/document/cooperating-organization-memorandum-understanding" TargetMode="External"/><Relationship Id="rId4" Type="http://schemas.openxmlformats.org/officeDocument/2006/relationships/hyperlink" Target="https://my.rotary.org/en/document/global-grants-community-assessment-results" TargetMode="External"/><Relationship Id="rId9" Type="http://schemas.openxmlformats.org/officeDocument/2006/relationships/hyperlink" Target="https://www.rotary.org/myrotary/en/document/global-grant-monitoring-and-evaluation-plan-supplement"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rotary.org/myrotary/en/document/report-supplement-microcredit-projects" TargetMode="External"/><Relationship Id="rId3" Type="http://schemas.openxmlformats.org/officeDocument/2006/relationships/hyperlink" Target="https://www.rotary.org/myrotary/en/document/global-grant-scholarship-supplement" TargetMode="External"/><Relationship Id="rId7" Type="http://schemas.openxmlformats.org/officeDocument/2006/relationships/hyperlink" Target="https://www.rotary.org/myrotary/en/document/how-use-grant-center" TargetMode="External"/><Relationship Id="rId2" Type="http://schemas.openxmlformats.org/officeDocument/2006/relationships/hyperlink" Target="https://my.rotary.org/en/document/global-grant-report-template" TargetMode="External"/><Relationship Id="rId1" Type="http://schemas.openxmlformats.org/officeDocument/2006/relationships/slideLayout" Target="../slideLayouts/slideLayout3.xml"/><Relationship Id="rId6" Type="http://schemas.openxmlformats.org/officeDocument/2006/relationships/hyperlink" Target="https://www.rotary.org/myrotary/en/document/guidelines-rotary-foundation-funded-project-signage" TargetMode="External"/><Relationship Id="rId5" Type="http://schemas.openxmlformats.org/officeDocument/2006/relationships/hyperlink" Target="https://www.rotary.org/myrotary/en/document/guide-global-grants" TargetMode="External"/><Relationship Id="rId4" Type="http://schemas.openxmlformats.org/officeDocument/2006/relationships/hyperlink" Target="https://www.rotary.org/myrotary/en/take-action/apply-grants/grant-travel" TargetMode="External"/><Relationship Id="rId9" Type="http://schemas.openxmlformats.org/officeDocument/2006/relationships/hyperlink" Target="https://www.rotary.org/myrotary/en/exchange-rate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my-cms.rotary.org/en/document/returning-grant-funds-rotary-foundation" TargetMode="External"/><Relationship Id="rId3" Type="http://schemas.openxmlformats.org/officeDocument/2006/relationships/hyperlink" Target="https://www.rotary.org/myrotary/en/document/six-steps-sustainability" TargetMode="External"/><Relationship Id="rId7" Type="http://schemas.openxmlformats.org/officeDocument/2006/relationships/hyperlink" Target="https://www.rotary.org/myrotary/en/document/vocational-training-team-member-application" TargetMode="External"/><Relationship Id="rId2" Type="http://schemas.openxmlformats.org/officeDocument/2006/relationships/hyperlink" Target="https://www.rotary.org/myrotary/en/document/rotary-grants-staff-contact-sheet" TargetMode="External"/><Relationship Id="rId1" Type="http://schemas.openxmlformats.org/officeDocument/2006/relationships/slideLayout" Target="../slideLayouts/slideLayout3.xml"/><Relationship Id="rId6" Type="http://schemas.openxmlformats.org/officeDocument/2006/relationships/hyperlink" Target="https://www.rotary.org/myrotary/en/document/global-grants-vocational-training-team-itinerary" TargetMode="External"/><Relationship Id="rId5" Type="http://schemas.openxmlformats.org/officeDocument/2006/relationships/hyperlink" Target="https://www.rotary.org/myrotary/en/document/training-plan-global-grants" TargetMode="External"/><Relationship Id="rId4" Type="http://schemas.openxmlformats.org/officeDocument/2006/relationships/hyperlink" Target="https://www.rotary.org/myrotary/en/document/terms-and-conditions-rotary-foundation-district-grants-and-global-grants-grants-award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rotary.org/myrotary/en/document/rotary-grants-staff-contact-shee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39008" y="2106068"/>
            <a:ext cx="7809187" cy="288050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GRANT </a:t>
            </a:r>
          </a:p>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MANAGEMENT</a:t>
            </a: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SEMINAR</a:t>
            </a:r>
          </a:p>
          <a:p>
            <a:pPr algn="l" fontAlgn="auto">
              <a:lnSpc>
                <a:spcPct val="80000"/>
              </a:lnSpc>
              <a:spcAft>
                <a:spcPts val="0"/>
              </a:spcAft>
              <a:defRPr/>
            </a:pPr>
            <a:endParaRPr lang="en-CA" sz="3900" b="1" spc="-150" dirty="0">
              <a:solidFill>
                <a:srgbClr val="002060"/>
              </a:solidFill>
              <a:latin typeface="Arial Narrow Bold"/>
              <a:cs typeface="Arial Narrow Bold"/>
            </a:endParaRP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2024 - 2025</a:t>
            </a:r>
            <a:endParaRPr lang="en-US" sz="5400"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29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663" y="1119188"/>
            <a:ext cx="11971337" cy="4587875"/>
          </a:xfrm>
          <a:prstGeom prst="rect">
            <a:avLst/>
          </a:prstGeom>
        </p:spPr>
        <p:txBody>
          <a:bodyPr/>
          <a:lstStyle/>
          <a:p>
            <a:pPr marL="0" indent="0">
              <a:buNone/>
            </a:pPr>
            <a:r>
              <a:rPr lang="en-CA" sz="2800" dirty="0">
                <a:solidFill>
                  <a:srgbClr val="002060"/>
                </a:solidFill>
              </a:rPr>
              <a:t>To apply for a global grant, two or more Rotary clubs must work together.</a:t>
            </a:r>
          </a:p>
          <a:p>
            <a:pPr>
              <a:buClr>
                <a:srgbClr val="002060"/>
              </a:buClr>
              <a:buSzPct val="70000"/>
              <a:buFont typeface="Arial" panose="020B0604020202020204" pitchFamily="34" charset="0"/>
              <a:buChar char="•"/>
            </a:pPr>
            <a:r>
              <a:rPr lang="en-CA" sz="2800" dirty="0">
                <a:solidFill>
                  <a:srgbClr val="002060"/>
                </a:solidFill>
              </a:rPr>
              <a:t>The </a:t>
            </a:r>
            <a:r>
              <a:rPr lang="en-CA" sz="2800" b="1" dirty="0">
                <a:solidFill>
                  <a:srgbClr val="002060"/>
                </a:solidFill>
              </a:rPr>
              <a:t>host sponsor </a:t>
            </a:r>
            <a:r>
              <a:rPr lang="en-CA" sz="2800" dirty="0">
                <a:solidFill>
                  <a:srgbClr val="002060"/>
                </a:solidFill>
              </a:rPr>
              <a:t>is the partner in or near the international community </a:t>
            </a:r>
            <a:r>
              <a:rPr lang="en-CA" sz="2800" u="sng" dirty="0">
                <a:solidFill>
                  <a:srgbClr val="002060"/>
                </a:solidFill>
              </a:rPr>
              <a:t>that’s </a:t>
            </a:r>
            <a:r>
              <a:rPr lang="en-US" sz="2800" u="sng" dirty="0">
                <a:solidFill>
                  <a:srgbClr val="002060"/>
                </a:solidFill>
              </a:rPr>
              <a:t>implementing the project</a:t>
            </a:r>
            <a:r>
              <a:rPr lang="en-US" sz="2800" dirty="0">
                <a:solidFill>
                  <a:srgbClr val="002060"/>
                </a:solidFill>
              </a:rPr>
              <a:t>.</a:t>
            </a:r>
          </a:p>
          <a:p>
            <a:pPr>
              <a:buClr>
                <a:srgbClr val="002060"/>
              </a:buClr>
              <a:buSzPct val="70000"/>
              <a:buFont typeface="Arial" panose="020B0604020202020204" pitchFamily="34" charset="0"/>
              <a:buChar char="•"/>
            </a:pPr>
            <a:r>
              <a:rPr lang="en-CA" sz="2800" dirty="0">
                <a:solidFill>
                  <a:srgbClr val="002060"/>
                </a:solidFill>
              </a:rPr>
              <a:t>The </a:t>
            </a:r>
            <a:r>
              <a:rPr lang="en-CA" sz="2800" b="1" dirty="0">
                <a:solidFill>
                  <a:srgbClr val="002060"/>
                </a:solidFill>
              </a:rPr>
              <a:t>international sponsor </a:t>
            </a:r>
            <a:r>
              <a:rPr lang="en-CA" sz="2800" dirty="0">
                <a:solidFill>
                  <a:srgbClr val="002060"/>
                </a:solidFill>
              </a:rPr>
              <a:t>(you)works with the host sponsor but is located outside of the host sponsor’s country.</a:t>
            </a:r>
          </a:p>
          <a:p>
            <a:pPr>
              <a:buClr>
                <a:srgbClr val="002060"/>
              </a:buClr>
              <a:buSzPct val="70000"/>
              <a:buFont typeface="Arial" panose="020B0604020202020204" pitchFamily="34" charset="0"/>
              <a:buChar char="•"/>
            </a:pPr>
            <a:r>
              <a:rPr lang="en-CA" sz="2800" b="1" dirty="0">
                <a:solidFill>
                  <a:srgbClr val="002060"/>
                </a:solidFill>
              </a:rPr>
              <a:t>All sponsors must meet global grant requirements and eligibility  </a:t>
            </a:r>
          </a:p>
        </p:txBody>
      </p:sp>
      <p:sp>
        <p:nvSpPr>
          <p:cNvPr id="2" name="Title 1"/>
          <p:cNvSpPr>
            <a:spLocks noGrp="1"/>
          </p:cNvSpPr>
          <p:nvPr>
            <p:ph type="title" idx="4294967295"/>
          </p:nvPr>
        </p:nvSpPr>
        <p:spPr>
          <a:xfrm>
            <a:off x="0" y="431800"/>
            <a:ext cx="7924800" cy="758825"/>
          </a:xfrm>
          <a:prstGeom prst="rect">
            <a:avLst/>
          </a:prstGeom>
        </p:spPr>
        <p:txBody>
          <a:bodyPr/>
          <a:lstStyle/>
          <a:p>
            <a:pPr algn="l"/>
            <a:r>
              <a:rPr lang="en-US" sz="3600" dirty="0">
                <a:solidFill>
                  <a:srgbClr val="002060"/>
                </a:solidFill>
                <a:latin typeface="Arial" panose="020B0604020202020204" pitchFamily="34" charset="0"/>
                <a:cs typeface="Arial" panose="020B0604020202020204" pitchFamily="34" charset="0"/>
              </a:rPr>
              <a:t>Where do you start</a:t>
            </a:r>
          </a:p>
        </p:txBody>
      </p:sp>
    </p:spTree>
    <p:extLst>
      <p:ext uri="{BB962C8B-B14F-4D97-AF65-F5344CB8AC3E}">
        <p14:creationId xmlns:p14="http://schemas.microsoft.com/office/powerpoint/2010/main" val="230380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1887340" y="1153166"/>
            <a:ext cx="8638903" cy="646331"/>
          </a:xfrm>
          <a:prstGeom prst="rect">
            <a:avLst/>
          </a:prstGeom>
          <a:noFill/>
        </p:spPr>
        <p:txBody>
          <a:bodyPr wrap="square" rtlCol="0">
            <a:spAutoFit/>
          </a:bodyPr>
          <a:lstStyle/>
          <a:p>
            <a:r>
              <a:rPr lang="en-US" sz="3600" dirty="0">
                <a:solidFill>
                  <a:srgbClr val="002060"/>
                </a:solidFill>
              </a:rPr>
              <a:t>Form three-person committees</a:t>
            </a:r>
          </a:p>
        </p:txBody>
      </p:sp>
      <p:sp>
        <p:nvSpPr>
          <p:cNvPr id="3" name="Rectangle 2">
            <a:extLst>
              <a:ext uri="{FF2B5EF4-FFF2-40B4-BE49-F238E27FC236}">
                <a16:creationId xmlns:a16="http://schemas.microsoft.com/office/drawing/2014/main" id="{685405AB-5B9D-4556-8B2C-64BDC9E1B895}"/>
              </a:ext>
            </a:extLst>
          </p:cNvPr>
          <p:cNvSpPr/>
          <p:nvPr/>
        </p:nvSpPr>
        <p:spPr>
          <a:xfrm>
            <a:off x="429658" y="2090173"/>
            <a:ext cx="11479576" cy="3477875"/>
          </a:xfrm>
          <a:prstGeom prst="rect">
            <a:avLst/>
          </a:prstGeom>
        </p:spPr>
        <p:txBody>
          <a:bodyPr wrap="square">
            <a:spAutoFit/>
          </a:bodyPr>
          <a:lstStyle/>
          <a:p>
            <a:pPr>
              <a:buFont typeface="Arial" pitchFamily="34" charset="0"/>
              <a:buChar char="•"/>
            </a:pPr>
            <a:r>
              <a:rPr lang="en-US" sz="3200" u="sng" dirty="0">
                <a:solidFill>
                  <a:srgbClr val="002060"/>
                </a:solidFill>
                <a:latin typeface="Arial" panose="020B0604020202020204" pitchFamily="34" charset="0"/>
                <a:ea typeface="Calibri" panose="020F0502020204030204" pitchFamily="34" charset="0"/>
                <a:cs typeface="Arial" panose="020B0604020202020204" pitchFamily="34" charset="0"/>
              </a:rPr>
              <a:t>Your</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club and the host club – all from the primary club</a:t>
            </a:r>
          </a:p>
          <a:p>
            <a:endParaRPr lang="en-US"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Establish a preliminary budget – minimum $30,000</a:t>
            </a:r>
          </a:p>
          <a:p>
            <a:r>
              <a:rPr lang="en-US" sz="3200" dirty="0">
                <a:solidFill>
                  <a:srgbClr val="002060"/>
                </a:solidFill>
                <a:latin typeface="Arial" panose="020B0604020202020204" pitchFamily="34" charset="0"/>
                <a:cs typeface="Arial" panose="020B0604020202020204" pitchFamily="34" charset="0"/>
              </a:rPr>
              <a:t>   (In D5050 is works out to $30,180)  </a:t>
            </a:r>
          </a:p>
          <a:p>
            <a:endParaRPr lang="en-US" sz="3200"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Everything in USD</a:t>
            </a:r>
          </a:p>
          <a:p>
            <a:endParaRPr lang="en-US" sz="2800" dirty="0">
              <a:solidFill>
                <a:srgbClr val="FF0000"/>
              </a:solidFill>
              <a:latin typeface="+mj-lt"/>
            </a:endParaRPr>
          </a:p>
        </p:txBody>
      </p:sp>
    </p:spTree>
    <p:extLst>
      <p:ext uri="{BB962C8B-B14F-4D97-AF65-F5344CB8AC3E}">
        <p14:creationId xmlns:p14="http://schemas.microsoft.com/office/powerpoint/2010/main" val="250246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1802674" y="313268"/>
            <a:ext cx="8638903" cy="646331"/>
          </a:xfrm>
          <a:prstGeom prst="rect">
            <a:avLst/>
          </a:prstGeom>
          <a:noFill/>
        </p:spPr>
        <p:txBody>
          <a:bodyPr wrap="square" rtlCol="0">
            <a:spAutoFit/>
          </a:bodyPr>
          <a:lstStyle/>
          <a:p>
            <a:r>
              <a:rPr lang="en-US" sz="3600" dirty="0">
                <a:solidFill>
                  <a:srgbClr val="002060"/>
                </a:solidFill>
              </a:rPr>
              <a:t>First Step</a:t>
            </a:r>
          </a:p>
        </p:txBody>
      </p:sp>
      <p:sp>
        <p:nvSpPr>
          <p:cNvPr id="3" name="Rectangle 2">
            <a:extLst>
              <a:ext uri="{FF2B5EF4-FFF2-40B4-BE49-F238E27FC236}">
                <a16:creationId xmlns:a16="http://schemas.microsoft.com/office/drawing/2014/main" id="{685405AB-5B9D-4556-8B2C-64BDC9E1B895}"/>
              </a:ext>
            </a:extLst>
          </p:cNvPr>
          <p:cNvSpPr/>
          <p:nvPr/>
        </p:nvSpPr>
        <p:spPr>
          <a:xfrm>
            <a:off x="462708" y="1357003"/>
            <a:ext cx="11402457" cy="4555093"/>
          </a:xfrm>
          <a:prstGeom prst="rect">
            <a:avLst/>
          </a:prstGeom>
        </p:spPr>
        <p:txBody>
          <a:bodyPr wrap="square">
            <a:spAutoFit/>
          </a:bodyPr>
          <a:lstStyle/>
          <a:p>
            <a:pPr>
              <a:buFont typeface="Arial" pitchFamily="34" charset="0"/>
              <a:buChar char="•"/>
            </a:pPr>
            <a:r>
              <a:rPr lang="en-US" sz="2800" dirty="0">
                <a:solidFill>
                  <a:srgbClr val="002060"/>
                </a:solidFill>
                <a:latin typeface="+mj-lt"/>
              </a:rPr>
              <a:t>  </a:t>
            </a:r>
            <a:r>
              <a:rPr lang="en-US" sz="3200" dirty="0">
                <a:solidFill>
                  <a:srgbClr val="002060"/>
                </a:solidFill>
                <a:latin typeface="Arial" panose="020B0604020202020204" pitchFamily="34" charset="0"/>
                <a:cs typeface="Arial" panose="020B0604020202020204" pitchFamily="34" charset="0"/>
              </a:rPr>
              <a:t>Contact your District Global Grants Chair  - both clubs:</a:t>
            </a:r>
          </a:p>
          <a:p>
            <a:endParaRPr lang="en-US" sz="2000" dirty="0">
              <a:solidFill>
                <a:srgbClr val="002060"/>
              </a:solidFill>
              <a:latin typeface="Arial" panose="020B0604020202020204" pitchFamily="34" charset="0"/>
              <a:cs typeface="Arial" panose="020B0604020202020204" pitchFamily="34" charset="0"/>
            </a:endParaRPr>
          </a:p>
          <a:p>
            <a:r>
              <a:rPr lang="en-US" sz="3200" dirty="0">
                <a:solidFill>
                  <a:srgbClr val="002060"/>
                </a:solidFill>
                <a:latin typeface="Arial" panose="020B0604020202020204" pitchFamily="34" charset="0"/>
                <a:cs typeface="Arial" panose="020B0604020202020204" pitchFamily="34" charset="0"/>
              </a:rPr>
              <a:t>	International (Raj)</a:t>
            </a:r>
          </a:p>
          <a:p>
            <a:pPr lvl="2">
              <a:buFont typeface="Arial" pitchFamily="34" charset="0"/>
              <a:buChar char="•"/>
            </a:pPr>
            <a:r>
              <a:rPr lang="en-US" sz="3200" b="1" dirty="0">
                <a:solidFill>
                  <a:srgbClr val="002060"/>
                </a:solidFill>
                <a:latin typeface="Arial" panose="020B0604020202020204" pitchFamily="34" charset="0"/>
                <a:cs typeface="Arial" panose="020B0604020202020204" pitchFamily="34" charset="0"/>
              </a:rPr>
              <a:t>Do we have funds available </a:t>
            </a:r>
          </a:p>
          <a:p>
            <a:pPr lvl="2">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Are you eligible</a:t>
            </a:r>
          </a:p>
          <a:p>
            <a:pPr lvl="2">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I can meet with your committee</a:t>
            </a:r>
          </a:p>
          <a:p>
            <a:pPr lvl="1"/>
            <a:endParaRPr lang="en-US" dirty="0">
              <a:solidFill>
                <a:srgbClr val="002060"/>
              </a:solidFill>
              <a:latin typeface="Arial" panose="020B0604020202020204" pitchFamily="34" charset="0"/>
              <a:cs typeface="Arial" panose="020B0604020202020204" pitchFamily="34" charset="0"/>
            </a:endParaRPr>
          </a:p>
          <a:p>
            <a:r>
              <a:rPr lang="en-US" sz="3200" dirty="0">
                <a:solidFill>
                  <a:srgbClr val="002060"/>
                </a:solidFill>
                <a:latin typeface="Arial" panose="020B0604020202020204" pitchFamily="34" charset="0"/>
                <a:cs typeface="Arial" panose="020B0604020202020204" pitchFamily="34" charset="0"/>
              </a:rPr>
              <a:t>	Host</a:t>
            </a:r>
          </a:p>
          <a:p>
            <a:pPr lvl="2">
              <a:buFont typeface="Arial" pitchFamily="34" charset="0"/>
              <a:buChar char="•"/>
            </a:pPr>
            <a:r>
              <a:rPr lang="en-US" sz="3200" b="1" dirty="0">
                <a:solidFill>
                  <a:srgbClr val="002060"/>
                </a:solidFill>
                <a:latin typeface="Arial" panose="020B0604020202020204" pitchFamily="34" charset="0"/>
                <a:cs typeface="Arial" panose="020B0604020202020204" pitchFamily="34" charset="0"/>
              </a:rPr>
              <a:t>Are they in good standing - both Club and District</a:t>
            </a:r>
          </a:p>
          <a:p>
            <a:pPr lvl="1">
              <a:buFont typeface="Arial" pitchFamily="34" charset="0"/>
              <a:buChar char="•"/>
            </a:pPr>
            <a:endParaRPr lang="en-US" sz="2800" dirty="0">
              <a:solidFill>
                <a:srgbClr val="FF0000"/>
              </a:solidFill>
              <a:latin typeface="+mj-lt"/>
            </a:endParaRPr>
          </a:p>
        </p:txBody>
      </p:sp>
    </p:spTree>
    <p:extLst>
      <p:ext uri="{BB962C8B-B14F-4D97-AF65-F5344CB8AC3E}">
        <p14:creationId xmlns:p14="http://schemas.microsoft.com/office/powerpoint/2010/main" val="5131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4234" y="4900277"/>
            <a:ext cx="4563533" cy="707886"/>
          </a:xfrm>
          <a:prstGeom prst="rect">
            <a:avLst/>
          </a:prstGeom>
        </p:spPr>
        <p:txBody>
          <a:bodyPr wrap="square">
            <a:spAutoFit/>
          </a:bodyPr>
          <a:lstStyle/>
          <a:p>
            <a:r>
              <a:rPr lang="en-CA" sz="4000" dirty="0">
                <a:solidFill>
                  <a:srgbClr val="002060"/>
                </a:solidFill>
                <a:latin typeface="+mn-lt"/>
                <a:hlinkClick r:id="rId2">
                  <a:extLst>
                    <a:ext uri="{A12FA001-AC4F-418D-AE19-62706E023703}">
                      <ahyp:hlinkClr xmlns:ahyp="http://schemas.microsoft.com/office/drawing/2018/hyperlinkcolor" val="tx"/>
                    </a:ext>
                  </a:extLst>
                </a:hlinkClick>
              </a:rPr>
              <a:t>www.Rotary.org</a:t>
            </a:r>
            <a:endParaRPr lang="en-US" sz="4000" dirty="0">
              <a:solidFill>
                <a:srgbClr val="002060"/>
              </a:solidFill>
              <a:latin typeface="+mn-lt"/>
            </a:endParaRPr>
          </a:p>
        </p:txBody>
      </p:sp>
      <p:sp>
        <p:nvSpPr>
          <p:cNvPr id="7" name="TextBox 6"/>
          <p:cNvSpPr txBox="1"/>
          <p:nvPr/>
        </p:nvSpPr>
        <p:spPr>
          <a:xfrm>
            <a:off x="4059077" y="480460"/>
            <a:ext cx="3801041" cy="646331"/>
          </a:xfrm>
          <a:prstGeom prst="rect">
            <a:avLst/>
          </a:prstGeom>
          <a:noFill/>
        </p:spPr>
        <p:txBody>
          <a:bodyPr wrap="none" rtlCol="0">
            <a:spAutoFit/>
          </a:bodyPr>
          <a:lstStyle/>
          <a:p>
            <a:r>
              <a:rPr lang="en-US" sz="3600" dirty="0">
                <a:solidFill>
                  <a:srgbClr val="002060"/>
                </a:solidFill>
              </a:rPr>
              <a:t>Club Qualification</a:t>
            </a:r>
          </a:p>
        </p:txBody>
      </p:sp>
      <p:pic>
        <p:nvPicPr>
          <p:cNvPr id="3" name="Picture 2">
            <a:extLst>
              <a:ext uri="{FF2B5EF4-FFF2-40B4-BE49-F238E27FC236}">
                <a16:creationId xmlns:a16="http://schemas.microsoft.com/office/drawing/2014/main" id="{0E420251-3BC9-48C4-BB44-7BE57B187F9B}"/>
              </a:ext>
            </a:extLst>
          </p:cNvPr>
          <p:cNvPicPr>
            <a:picLocks noChangeAspect="1"/>
          </p:cNvPicPr>
          <p:nvPr/>
        </p:nvPicPr>
        <p:blipFill rotWithShape="1">
          <a:blip r:embed="rId3"/>
          <a:srcRect l="69080" t="50001" r="14943" b="14202"/>
          <a:stretch/>
        </p:blipFill>
        <p:spPr>
          <a:xfrm>
            <a:off x="3650793" y="1319985"/>
            <a:ext cx="4563533" cy="3580292"/>
          </a:xfrm>
          <a:prstGeom prst="rect">
            <a:avLst/>
          </a:prstGeom>
        </p:spPr>
      </p:pic>
    </p:spTree>
    <p:extLst>
      <p:ext uri="{BB962C8B-B14F-4D97-AF65-F5344CB8AC3E}">
        <p14:creationId xmlns:p14="http://schemas.microsoft.com/office/powerpoint/2010/main" val="35058161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1684868" y="278675"/>
            <a:ext cx="8255000" cy="646331"/>
          </a:xfrm>
          <a:prstGeom prst="rect">
            <a:avLst/>
          </a:prstGeom>
          <a:noFill/>
        </p:spPr>
        <p:txBody>
          <a:bodyPr wrap="square" rtlCol="0">
            <a:spAutoFit/>
          </a:bodyPr>
          <a:lstStyle/>
          <a:p>
            <a:r>
              <a:rPr lang="en-US" sz="3600" dirty="0">
                <a:solidFill>
                  <a:srgbClr val="002060"/>
                </a:solidFill>
              </a:rPr>
              <a:t>Global Grants</a:t>
            </a:r>
          </a:p>
        </p:txBody>
      </p:sp>
      <p:sp>
        <p:nvSpPr>
          <p:cNvPr id="3" name="Rectangle 2">
            <a:extLst>
              <a:ext uri="{FF2B5EF4-FFF2-40B4-BE49-F238E27FC236}">
                <a16:creationId xmlns:a16="http://schemas.microsoft.com/office/drawing/2014/main" id="{685405AB-5B9D-4556-8B2C-64BDC9E1B895}"/>
              </a:ext>
            </a:extLst>
          </p:cNvPr>
          <p:cNvSpPr/>
          <p:nvPr/>
        </p:nvSpPr>
        <p:spPr>
          <a:xfrm>
            <a:off x="429658" y="1289953"/>
            <a:ext cx="11534660" cy="4770537"/>
          </a:xfrm>
          <a:prstGeom prst="rect">
            <a:avLst/>
          </a:prstGeom>
        </p:spPr>
        <p:txBody>
          <a:bodyPr wrap="square">
            <a:spAutoFit/>
          </a:bodyPr>
          <a:lstStyle/>
          <a:p>
            <a:pPr marL="457200" indent="-457200">
              <a:spcAft>
                <a:spcPts val="600"/>
              </a:spcAft>
              <a:buFont typeface="Arial" panose="020B0604020202020204" pitchFamily="34" charset="0"/>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Grants need to be host community-driven. </a:t>
            </a:r>
          </a:p>
          <a:p>
            <a:pPr>
              <a:spcAft>
                <a:spcPts val="600"/>
              </a:spcAft>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The host community designs the grant based on local needs that they have identified. </a:t>
            </a:r>
          </a:p>
          <a:p>
            <a:pPr marL="457200" indent="-457200">
              <a:spcAft>
                <a:spcPts val="600"/>
              </a:spcAft>
              <a:buFont typeface="Arial" panose="020B0604020202020204" pitchFamily="34" charset="0"/>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Required to conduct a community assessment first and include the results in the grant application. </a:t>
            </a:r>
          </a:p>
          <a:p>
            <a:pPr marL="457200" indent="-457200">
              <a:spcAft>
                <a:spcPts val="600"/>
              </a:spcAft>
              <a:buFont typeface="Arial" panose="020B0604020202020204" pitchFamily="34" charset="0"/>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Hydro geological surveys must be completed as part of the community assessment for projects that will access groundwater.</a:t>
            </a:r>
            <a:endParaRPr lang="en-US" sz="3200" dirty="0">
              <a:solidFill>
                <a:srgbClr val="002060"/>
              </a:solidFill>
              <a:latin typeface="Arial" panose="020B0604020202020204" pitchFamily="34" charset="0"/>
              <a:cs typeface="Arial" panose="020B0604020202020204" pitchFamily="34" charset="0"/>
            </a:endParaRPr>
          </a:p>
          <a:p>
            <a:endParaRPr lang="en-US" sz="2800" dirty="0">
              <a:solidFill>
                <a:srgbClr val="FF0000"/>
              </a:solidFill>
              <a:latin typeface="+mj-lt"/>
            </a:endParaRPr>
          </a:p>
        </p:txBody>
      </p:sp>
    </p:spTree>
    <p:extLst>
      <p:ext uri="{BB962C8B-B14F-4D97-AF65-F5344CB8AC3E}">
        <p14:creationId xmlns:p14="http://schemas.microsoft.com/office/powerpoint/2010/main" val="250246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9738" y="1228725"/>
            <a:ext cx="11752262" cy="4718050"/>
          </a:xfrm>
          <a:prstGeom prst="rect">
            <a:avLst/>
          </a:prstGeom>
        </p:spPr>
        <p:txBody>
          <a:bodyPr/>
          <a:lstStyle/>
          <a:p>
            <a:pPr marL="0" indent="0">
              <a:buNone/>
            </a:pPr>
            <a:r>
              <a:rPr lang="en-US" sz="3200" b="1" dirty="0">
                <a:solidFill>
                  <a:srgbClr val="002060"/>
                </a:solidFill>
                <a:latin typeface="Arial" panose="020B0604020202020204" pitchFamily="34" charset="0"/>
                <a:cs typeface="Arial" panose="020B0604020202020204" pitchFamily="34" charset="0"/>
              </a:rPr>
              <a:t>Host Sponsor </a:t>
            </a:r>
            <a:r>
              <a:rPr lang="en-US" sz="3200" dirty="0">
                <a:solidFill>
                  <a:srgbClr val="002060"/>
                </a:solidFill>
                <a:latin typeface="Arial" panose="020B0604020202020204" pitchFamily="34" charset="0"/>
                <a:cs typeface="Arial" panose="020B0604020202020204" pitchFamily="34" charset="0"/>
              </a:rPr>
              <a:t>(international country)</a:t>
            </a:r>
          </a:p>
          <a:p>
            <a:pPr>
              <a:buClr>
                <a:srgbClr val="002060"/>
              </a:buClr>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Initiates the project</a:t>
            </a:r>
          </a:p>
          <a:p>
            <a:pPr marL="0" indent="0">
              <a:buNone/>
            </a:pPr>
            <a:r>
              <a:rPr lang="en-US" sz="3200" dirty="0">
                <a:solidFill>
                  <a:srgbClr val="002060"/>
                </a:solidFill>
                <a:latin typeface="Arial" panose="020B0604020202020204" pitchFamily="34" charset="0"/>
                <a:cs typeface="Arial" panose="020B0604020202020204" pitchFamily="34" charset="0"/>
              </a:rPr>
              <a:t>• Conducts a community assessment</a:t>
            </a:r>
          </a:p>
          <a:p>
            <a:pPr marL="0" indent="0">
              <a:buNone/>
            </a:pPr>
            <a:r>
              <a:rPr lang="en-US" sz="3200" dirty="0">
                <a:solidFill>
                  <a:srgbClr val="002060"/>
                </a:solidFill>
                <a:latin typeface="Arial" panose="020B0604020202020204" pitchFamily="34" charset="0"/>
                <a:cs typeface="Arial" panose="020B0604020202020204" pitchFamily="34" charset="0"/>
              </a:rPr>
              <a:t>• Manages project implementation and budget</a:t>
            </a:r>
          </a:p>
          <a:p>
            <a:pPr marL="0" indent="0">
              <a:buNone/>
            </a:pPr>
            <a:r>
              <a:rPr lang="en-CA" sz="3200" dirty="0">
                <a:solidFill>
                  <a:srgbClr val="002060"/>
                </a:solidFill>
                <a:latin typeface="Arial" panose="020B0604020202020204" pitchFamily="34" charset="0"/>
                <a:cs typeface="Arial" panose="020B0604020202020204" pitchFamily="34" charset="0"/>
              </a:rPr>
              <a:t>• Provides local assistance and support to vocational training teams and scholars during their time abroad</a:t>
            </a:r>
          </a:p>
        </p:txBody>
      </p:sp>
      <p:sp>
        <p:nvSpPr>
          <p:cNvPr id="2" name="Title 1"/>
          <p:cNvSpPr>
            <a:spLocks noGrp="1"/>
          </p:cNvSpPr>
          <p:nvPr>
            <p:ph type="title" idx="4294967295"/>
          </p:nvPr>
        </p:nvSpPr>
        <p:spPr>
          <a:xfrm>
            <a:off x="0" y="490538"/>
            <a:ext cx="8229600" cy="728662"/>
          </a:xfrm>
          <a:prstGeom prst="rect">
            <a:avLst/>
          </a:prstGeom>
        </p:spPr>
        <p:txBody>
          <a:bodyPr/>
          <a:lstStyle/>
          <a:p>
            <a:pPr algn="l"/>
            <a:r>
              <a:rPr lang="en-US" sz="3600" dirty="0">
                <a:solidFill>
                  <a:srgbClr val="002060"/>
                </a:solidFill>
                <a:latin typeface="Arial" panose="020B0604020202020204" pitchFamily="34" charset="0"/>
                <a:cs typeface="Arial" panose="020B0604020202020204" pitchFamily="34" charset="0"/>
              </a:rPr>
              <a:t>PARTNERSHIP REQUIREMENTS</a:t>
            </a:r>
          </a:p>
        </p:txBody>
      </p:sp>
    </p:spTree>
    <p:extLst>
      <p:ext uri="{BB962C8B-B14F-4D97-AF65-F5344CB8AC3E}">
        <p14:creationId xmlns:p14="http://schemas.microsoft.com/office/powerpoint/2010/main" val="9733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663" y="1468438"/>
            <a:ext cx="11971337" cy="4284662"/>
          </a:xfrm>
          <a:prstGeom prst="rect">
            <a:avLst/>
          </a:prstGeom>
        </p:spPr>
        <p:txBody>
          <a:bodyPr>
            <a:normAutofit/>
          </a:bodyPr>
          <a:lstStyle/>
          <a:p>
            <a:pPr marL="0" indent="0">
              <a:buNone/>
            </a:pPr>
            <a:r>
              <a:rPr lang="en-US" sz="3200" b="1" dirty="0">
                <a:solidFill>
                  <a:srgbClr val="002060"/>
                </a:solidFill>
                <a:latin typeface="Arial" panose="020B0604020202020204" pitchFamily="34" charset="0"/>
                <a:cs typeface="Arial" panose="020B0604020202020204" pitchFamily="34" charset="0"/>
              </a:rPr>
              <a:t>International Sponsor (Your Club)</a:t>
            </a:r>
          </a:p>
          <a:p>
            <a:pPr>
              <a:buClr>
                <a:srgbClr val="002060"/>
              </a:buClr>
              <a:buSzPct val="10000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Provides financial assistance, technical support, and other guidance</a:t>
            </a:r>
          </a:p>
          <a:p>
            <a:pPr>
              <a:buClr>
                <a:srgbClr val="002060"/>
              </a:buClr>
              <a:buFont typeface="Arial" panose="020B0604020202020204" pitchFamily="34" charset="0"/>
              <a:buChar char="•"/>
            </a:pPr>
            <a:r>
              <a:rPr lang="en-CA" sz="3200" dirty="0">
                <a:solidFill>
                  <a:srgbClr val="002060"/>
                </a:solidFill>
                <a:latin typeface="Arial" panose="020B0604020202020204" pitchFamily="34" charset="0"/>
                <a:cs typeface="Arial" panose="020B0604020202020204" pitchFamily="34" charset="0"/>
              </a:rPr>
              <a:t>Performs project tasks that can be done remotely, as well as participating in </a:t>
            </a:r>
            <a:r>
              <a:rPr lang="en-US" sz="3200" dirty="0">
                <a:solidFill>
                  <a:srgbClr val="002060"/>
                </a:solidFill>
                <a:latin typeface="Arial" panose="020B0604020202020204" pitchFamily="34" charset="0"/>
                <a:cs typeface="Arial" panose="020B0604020202020204" pitchFamily="34" charset="0"/>
              </a:rPr>
              <a:t>service during site visits</a:t>
            </a:r>
          </a:p>
          <a:p>
            <a:pPr marL="0" indent="0">
              <a:buNone/>
            </a:pPr>
            <a:r>
              <a:rPr lang="en-US" sz="3200" dirty="0">
                <a:solidFill>
                  <a:srgbClr val="002060"/>
                </a:solidFill>
                <a:latin typeface="Arial" panose="020B0604020202020204" pitchFamily="34" charset="0"/>
                <a:cs typeface="Arial" panose="020B0604020202020204" pitchFamily="34" charset="0"/>
              </a:rPr>
              <a:t>• Prepares any vocational training </a:t>
            </a:r>
            <a:r>
              <a:rPr lang="en-CA" sz="3200" dirty="0">
                <a:solidFill>
                  <a:srgbClr val="002060"/>
                </a:solidFill>
                <a:latin typeface="Arial" panose="020B0604020202020204" pitchFamily="34" charset="0"/>
                <a:cs typeface="Arial" panose="020B0604020202020204" pitchFamily="34" charset="0"/>
              </a:rPr>
              <a:t>teams or scholars for travel                       and study </a:t>
            </a:r>
            <a:r>
              <a:rPr lang="en-US" sz="3200" dirty="0">
                <a:solidFill>
                  <a:srgbClr val="002060"/>
                </a:solidFill>
                <a:latin typeface="Arial" panose="020B0604020202020204" pitchFamily="34" charset="0"/>
                <a:cs typeface="Arial" panose="020B0604020202020204" pitchFamily="34" charset="0"/>
              </a:rPr>
              <a:t>abroad</a:t>
            </a:r>
          </a:p>
        </p:txBody>
      </p:sp>
      <p:sp>
        <p:nvSpPr>
          <p:cNvPr id="2" name="Title 1"/>
          <p:cNvSpPr>
            <a:spLocks noGrp="1"/>
          </p:cNvSpPr>
          <p:nvPr>
            <p:ph type="title" idx="4294967295"/>
          </p:nvPr>
        </p:nvSpPr>
        <p:spPr>
          <a:xfrm>
            <a:off x="0" y="427038"/>
            <a:ext cx="8229600" cy="1143000"/>
          </a:xfrm>
          <a:prstGeom prst="rect">
            <a:avLst/>
          </a:prstGeom>
        </p:spPr>
        <p:txBody>
          <a:bodyPr/>
          <a:lstStyle/>
          <a:p>
            <a:pPr algn="l"/>
            <a:r>
              <a:rPr lang="en-US" dirty="0">
                <a:solidFill>
                  <a:srgbClr val="002060"/>
                </a:solidFill>
                <a:latin typeface="Arial" panose="020B0604020202020204" pitchFamily="34" charset="0"/>
                <a:cs typeface="Arial" panose="020B0604020202020204" pitchFamily="34" charset="0"/>
              </a:rPr>
              <a:t>PARTNERSHIP REQUIREMENTS</a:t>
            </a:r>
          </a:p>
        </p:txBody>
      </p:sp>
    </p:spTree>
    <p:extLst>
      <p:ext uri="{BB962C8B-B14F-4D97-AF65-F5344CB8AC3E}">
        <p14:creationId xmlns:p14="http://schemas.microsoft.com/office/powerpoint/2010/main" val="34143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900" y="1082675"/>
            <a:ext cx="12103100" cy="4933950"/>
          </a:xfrm>
          <a:prstGeom prst="rect">
            <a:avLst/>
          </a:prstGeom>
        </p:spPr>
        <p:txBody>
          <a:bodyPr/>
          <a:lstStyle/>
          <a:p>
            <a:pPr marL="0" indent="0">
              <a:buNone/>
            </a:pPr>
            <a:r>
              <a:rPr lang="en-US" sz="3200" b="1" dirty="0">
                <a:solidFill>
                  <a:srgbClr val="002060"/>
                </a:solidFill>
                <a:latin typeface="Arial" panose="020B0604020202020204" pitchFamily="34" charset="0"/>
                <a:cs typeface="Arial" panose="020B0604020202020204" pitchFamily="34" charset="0"/>
              </a:rPr>
              <a:t>Both Sponsors</a:t>
            </a:r>
          </a:p>
          <a:p>
            <a:pPr>
              <a:buClr>
                <a:srgbClr val="002060"/>
              </a:buClr>
            </a:pPr>
            <a:r>
              <a:rPr lang="en-CA" sz="3200" u="sng" dirty="0">
                <a:solidFill>
                  <a:srgbClr val="002060"/>
                </a:solidFill>
                <a:latin typeface="Arial" panose="020B0604020202020204" pitchFamily="34" charset="0"/>
                <a:cs typeface="Arial" panose="020B0604020202020204" pitchFamily="34" charset="0"/>
              </a:rPr>
              <a:t>Must be qualified </a:t>
            </a:r>
            <a:r>
              <a:rPr lang="en-CA" sz="3200" dirty="0">
                <a:solidFill>
                  <a:srgbClr val="002060"/>
                </a:solidFill>
                <a:latin typeface="Arial" panose="020B0604020202020204" pitchFamily="34" charset="0"/>
                <a:cs typeface="Arial" panose="020B0604020202020204" pitchFamily="34" charset="0"/>
              </a:rPr>
              <a:t>to participate in a global grant</a:t>
            </a:r>
          </a:p>
          <a:p>
            <a:pPr marL="0" indent="0">
              <a:buNone/>
            </a:pPr>
            <a:r>
              <a:rPr lang="en-US" sz="3200" dirty="0">
                <a:solidFill>
                  <a:srgbClr val="002060"/>
                </a:solidFill>
                <a:latin typeface="Arial" panose="020B0604020202020204" pitchFamily="34" charset="0"/>
                <a:cs typeface="Arial" panose="020B0604020202020204" pitchFamily="34" charset="0"/>
              </a:rPr>
              <a:t>• Develop a project plan</a:t>
            </a:r>
          </a:p>
          <a:p>
            <a:pPr>
              <a:buClr>
                <a:srgbClr val="002060"/>
              </a:buClr>
              <a:buFont typeface="Arial" panose="020B0604020202020204" pitchFamily="34" charset="0"/>
              <a:buChar char="•"/>
            </a:pPr>
            <a:r>
              <a:rPr lang="en-CA" sz="3200" dirty="0">
                <a:solidFill>
                  <a:srgbClr val="002060"/>
                </a:solidFill>
                <a:latin typeface="Arial" panose="020B0604020202020204" pitchFamily="34" charset="0"/>
                <a:cs typeface="Arial" panose="020B0604020202020204" pitchFamily="34" charset="0"/>
              </a:rPr>
              <a:t>Have project committees that collaborate with each other </a:t>
            </a:r>
            <a:r>
              <a:rPr lang="en-CA" sz="3200" u="sng" dirty="0">
                <a:solidFill>
                  <a:srgbClr val="002060"/>
                </a:solidFill>
                <a:latin typeface="Arial" panose="020B0604020202020204" pitchFamily="34" charset="0"/>
                <a:cs typeface="Arial" panose="020B0604020202020204" pitchFamily="34" charset="0"/>
              </a:rPr>
              <a:t>for the length of the project</a:t>
            </a:r>
          </a:p>
          <a:p>
            <a:pPr marL="0" indent="0">
              <a:buNone/>
            </a:pPr>
            <a:r>
              <a:rPr lang="en-CA" sz="3200" dirty="0">
                <a:solidFill>
                  <a:srgbClr val="002060"/>
                </a:solidFill>
                <a:latin typeface="Arial" panose="020B0604020202020204" pitchFamily="34" charset="0"/>
                <a:cs typeface="Arial" panose="020B0604020202020204" pitchFamily="34" charset="0"/>
              </a:rPr>
              <a:t>• Partner with a cooperating organization (a nongovernmental organization, community group, or government entity)</a:t>
            </a:r>
          </a:p>
        </p:txBody>
      </p:sp>
      <p:sp>
        <p:nvSpPr>
          <p:cNvPr id="2" name="Title 1"/>
          <p:cNvSpPr>
            <a:spLocks noGrp="1"/>
          </p:cNvSpPr>
          <p:nvPr>
            <p:ph type="title" idx="4294967295"/>
          </p:nvPr>
        </p:nvSpPr>
        <p:spPr>
          <a:xfrm>
            <a:off x="0" y="452438"/>
            <a:ext cx="8229600" cy="733425"/>
          </a:xfrm>
          <a:prstGeom prst="rect">
            <a:avLst/>
          </a:prstGeom>
        </p:spPr>
        <p:txBody>
          <a:bodyPr/>
          <a:lstStyle/>
          <a:p>
            <a:pPr algn="l"/>
            <a:r>
              <a:rPr lang="en-US" dirty="0">
                <a:solidFill>
                  <a:srgbClr val="002060"/>
                </a:solidFill>
                <a:latin typeface="Arial" panose="020B0604020202020204" pitchFamily="34" charset="0"/>
                <a:cs typeface="Arial" panose="020B0604020202020204" pitchFamily="34" charset="0"/>
              </a:rPr>
              <a:t>PARTNERSHIP REQUIREMENTS</a:t>
            </a:r>
          </a:p>
        </p:txBody>
      </p:sp>
    </p:spTree>
    <p:extLst>
      <p:ext uri="{BB962C8B-B14F-4D97-AF65-F5344CB8AC3E}">
        <p14:creationId xmlns:p14="http://schemas.microsoft.com/office/powerpoint/2010/main" val="12785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txBox="1">
            <a:spLocks/>
          </p:cNvSpPr>
          <p:nvPr/>
        </p:nvSpPr>
        <p:spPr bwMode="auto">
          <a:xfrm>
            <a:off x="826265" y="561448"/>
            <a:ext cx="9033832" cy="1142999"/>
          </a:xfrm>
          <a:prstGeom prst="rect">
            <a:avLst/>
          </a:prstGeom>
          <a:noFill/>
          <a:ln w="9525">
            <a:noFill/>
            <a:miter lim="800000"/>
            <a:headEnd/>
            <a:tailEnd/>
          </a:ln>
        </p:spPr>
        <p:txBody>
          <a:bodyPr/>
          <a:lstStyle/>
          <a:p>
            <a:pPr lvl="0" algn="ctr">
              <a:lnSpc>
                <a:spcPct val="80000"/>
              </a:lnSpc>
            </a:pPr>
            <a:r>
              <a:rPr lang="en-US" sz="3600" b="1" dirty="0">
                <a:solidFill>
                  <a:srgbClr val="002060"/>
                </a:solidFill>
                <a:ea typeface="Calibri" panose="020F0502020204030204" pitchFamily="34" charset="0"/>
                <a:cs typeface="Georgia" panose="02040502050405020303" pitchFamily="18" charset="0"/>
              </a:rPr>
              <a:t>Must align with </a:t>
            </a:r>
            <a:r>
              <a:rPr lang="en-US" sz="3600" b="1" u="sng" dirty="0">
                <a:solidFill>
                  <a:srgbClr val="002060"/>
                </a:solidFill>
                <a:ea typeface="Calibri" panose="020F0502020204030204" pitchFamily="34" charset="0"/>
                <a:cs typeface="Georgia" panose="02040502050405020303" pitchFamily="18" charset="0"/>
              </a:rPr>
              <a:t>one</a:t>
            </a:r>
            <a:r>
              <a:rPr lang="en-US" sz="3600" b="1" dirty="0">
                <a:solidFill>
                  <a:srgbClr val="002060"/>
                </a:solidFill>
                <a:ea typeface="Calibri" panose="020F0502020204030204" pitchFamily="34" charset="0"/>
                <a:cs typeface="Georgia" panose="02040502050405020303" pitchFamily="18" charset="0"/>
              </a:rPr>
              <a:t> </a:t>
            </a:r>
          </a:p>
          <a:p>
            <a:pPr lvl="0" algn="ctr">
              <a:lnSpc>
                <a:spcPct val="80000"/>
              </a:lnSpc>
            </a:pPr>
            <a:r>
              <a:rPr lang="en-US" sz="3600" dirty="0">
                <a:solidFill>
                  <a:srgbClr val="002060"/>
                </a:solidFill>
                <a:ea typeface="Calibri" panose="020F0502020204030204" pitchFamily="34" charset="0"/>
                <a:cs typeface="Georgia" panose="02040502050405020303" pitchFamily="18" charset="0"/>
              </a:rPr>
              <a:t>of Rotary’s 7 areas of focus</a:t>
            </a:r>
            <a:endParaRPr lang="en-US" sz="3600" dirty="0">
              <a:solidFill>
                <a:srgbClr val="002060"/>
              </a:solidFill>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945787A-80A2-427E-8D3D-8F63EAB4DFA1}"/>
              </a:ext>
            </a:extLst>
          </p:cNvPr>
          <p:cNvPicPr>
            <a:picLocks noChangeAspect="1"/>
          </p:cNvPicPr>
          <p:nvPr/>
        </p:nvPicPr>
        <p:blipFill rotWithShape="1">
          <a:blip r:embed="rId3"/>
          <a:srcRect l="10345" t="33202" r="35862"/>
          <a:stretch/>
        </p:blipFill>
        <p:spPr>
          <a:xfrm>
            <a:off x="347664" y="1704447"/>
            <a:ext cx="11496671" cy="48465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1889761" y="278675"/>
            <a:ext cx="3222170" cy="646331"/>
          </a:xfrm>
          <a:prstGeom prst="rect">
            <a:avLst/>
          </a:prstGeom>
          <a:noFill/>
        </p:spPr>
        <p:txBody>
          <a:bodyPr wrap="square" rtlCol="0">
            <a:spAutoFit/>
          </a:bodyPr>
          <a:lstStyle/>
          <a:p>
            <a:r>
              <a:rPr lang="en-US" sz="3600" dirty="0">
                <a:solidFill>
                  <a:srgbClr val="002060"/>
                </a:solidFill>
              </a:rPr>
              <a:t>Global Grants</a:t>
            </a:r>
          </a:p>
        </p:txBody>
      </p:sp>
      <p:sp>
        <p:nvSpPr>
          <p:cNvPr id="6" name="Rectangle 5">
            <a:extLst>
              <a:ext uri="{FF2B5EF4-FFF2-40B4-BE49-F238E27FC236}">
                <a16:creationId xmlns:a16="http://schemas.microsoft.com/office/drawing/2014/main" id="{D5CC1A94-50EE-4979-85C2-04BA7EE3D5D2}"/>
              </a:ext>
            </a:extLst>
          </p:cNvPr>
          <p:cNvSpPr/>
          <p:nvPr/>
        </p:nvSpPr>
        <p:spPr>
          <a:xfrm>
            <a:off x="495759" y="1336783"/>
            <a:ext cx="11391441" cy="2244653"/>
          </a:xfrm>
          <a:prstGeom prst="rect">
            <a:avLst/>
          </a:prstGeom>
        </p:spPr>
        <p:txBody>
          <a:bodyPr wrap="square">
            <a:spAutoFit/>
          </a:bodyPr>
          <a:lstStyle/>
          <a:p>
            <a:pPr marL="342900" indent="-342900">
              <a:lnSpc>
                <a:spcPct val="115000"/>
              </a:lnSpc>
              <a:spcBef>
                <a:spcPts val="0"/>
              </a:spcBef>
              <a:spcAft>
                <a:spcPts val="0"/>
              </a:spcAft>
              <a:buFont typeface="Symbol" panose="05050102010706020507" pitchFamily="18" charset="2"/>
              <a:buChar char=""/>
            </a:pPr>
            <a:r>
              <a:rPr lang="en-US" sz="3200" b="1" dirty="0">
                <a:solidFill>
                  <a:srgbClr val="002060"/>
                </a:solidFill>
                <a:latin typeface="Arial" panose="020B0604020202020204" pitchFamily="34" charset="0"/>
                <a:ea typeface="Calibri" panose="020F0502020204030204" pitchFamily="34" charset="0"/>
                <a:cs typeface="Arial" panose="020B0604020202020204" pitchFamily="34" charset="0"/>
              </a:rPr>
              <a:t>Are sustainable.</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Host communities must be able to address their own needs after the Rotary club has completed its work.</a:t>
            </a:r>
          </a:p>
          <a:p>
            <a:pPr marL="342900" indent="-342900">
              <a:lnSpc>
                <a:spcPct val="115000"/>
              </a:lnSpc>
              <a:spcBef>
                <a:spcPts val="0"/>
              </a:spcBef>
              <a:spcAft>
                <a:spcPts val="0"/>
              </a:spcAft>
            </a:pP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7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9DABF8-55F6-94DB-2A50-57839B5C7C41}"/>
              </a:ext>
            </a:extLst>
          </p:cNvPr>
          <p:cNvPicPr>
            <a:picLocks noChangeAspect="1"/>
          </p:cNvPicPr>
          <p:nvPr/>
        </p:nvPicPr>
        <p:blipFill>
          <a:blip r:embed="rId3"/>
          <a:stretch>
            <a:fillRect/>
          </a:stretch>
        </p:blipFill>
        <p:spPr>
          <a:xfrm>
            <a:off x="8247530" y="2617376"/>
            <a:ext cx="1555308" cy="1945978"/>
          </a:xfrm>
          <a:prstGeom prst="rect">
            <a:avLst/>
          </a:prstGeom>
        </p:spPr>
      </p:pic>
      <p:sp>
        <p:nvSpPr>
          <p:cNvPr id="4" name="TextBox 3">
            <a:extLst>
              <a:ext uri="{FF2B5EF4-FFF2-40B4-BE49-F238E27FC236}">
                <a16:creationId xmlns:a16="http://schemas.microsoft.com/office/drawing/2014/main" id="{BC74723F-C194-D673-D430-8752ECD7F274}"/>
              </a:ext>
            </a:extLst>
          </p:cNvPr>
          <p:cNvSpPr txBox="1"/>
          <p:nvPr/>
        </p:nvSpPr>
        <p:spPr>
          <a:xfrm>
            <a:off x="2015276" y="378609"/>
            <a:ext cx="4582756" cy="1458861"/>
          </a:xfrm>
          <a:prstGeom prst="rect">
            <a:avLst/>
          </a:prstGeom>
          <a:noFill/>
        </p:spPr>
        <p:txBody>
          <a:bodyPr wrap="square">
            <a:spAutoFit/>
          </a:bodyPr>
          <a:lstStyle/>
          <a:p>
            <a:pPr fontAlgn="auto">
              <a:lnSpc>
                <a:spcPct val="80000"/>
              </a:lnSpc>
              <a:spcAft>
                <a:spcPts val="0"/>
              </a:spcAft>
              <a:defRPr/>
            </a:pPr>
            <a:r>
              <a:rPr lang="en-US" sz="5400" b="1" spc="-150" dirty="0">
                <a:solidFill>
                  <a:srgbClr val="002060"/>
                </a:solidFill>
                <a:latin typeface="Arial Narrow Bold"/>
                <a:cs typeface="Arial Narrow Bold"/>
              </a:rPr>
              <a:t>SESSION 2</a:t>
            </a:r>
          </a:p>
          <a:p>
            <a:pPr fontAlgn="auto">
              <a:lnSpc>
                <a:spcPct val="80000"/>
              </a:lnSpc>
              <a:spcAft>
                <a:spcPts val="0"/>
              </a:spcAft>
              <a:defRPr/>
            </a:pPr>
            <a:endParaRPr lang="en-US" sz="2200" b="1" spc="-150" dirty="0">
              <a:solidFill>
                <a:srgbClr val="002060"/>
              </a:solidFill>
              <a:latin typeface="Arial Narrow Bold"/>
              <a:cs typeface="Arial Narrow Bold"/>
            </a:endParaRPr>
          </a:p>
          <a:p>
            <a:pPr fontAlgn="auto">
              <a:lnSpc>
                <a:spcPct val="80000"/>
              </a:lnSpc>
              <a:spcAft>
                <a:spcPts val="0"/>
              </a:spcAft>
              <a:defRPr/>
            </a:pPr>
            <a:r>
              <a:rPr lang="en-US" sz="3500" b="1" i="1" spc="-150" dirty="0">
                <a:solidFill>
                  <a:srgbClr val="002060"/>
                </a:solidFill>
                <a:latin typeface="Arial Narrow Bold"/>
                <a:cs typeface="Arial Narrow Bold"/>
              </a:rPr>
              <a:t>Global Grants</a:t>
            </a:r>
          </a:p>
        </p:txBody>
      </p:sp>
      <p:sp>
        <p:nvSpPr>
          <p:cNvPr id="7" name="TextBox 6">
            <a:extLst>
              <a:ext uri="{FF2B5EF4-FFF2-40B4-BE49-F238E27FC236}">
                <a16:creationId xmlns:a16="http://schemas.microsoft.com/office/drawing/2014/main" id="{99A5B4BD-D1FC-1876-7350-98D5175495B8}"/>
              </a:ext>
            </a:extLst>
          </p:cNvPr>
          <p:cNvSpPr txBox="1"/>
          <p:nvPr/>
        </p:nvSpPr>
        <p:spPr>
          <a:xfrm>
            <a:off x="2015277" y="2928646"/>
            <a:ext cx="8061053" cy="1323439"/>
          </a:xfrm>
          <a:prstGeom prst="rect">
            <a:avLst/>
          </a:prstGeom>
          <a:noFill/>
        </p:spPr>
        <p:txBody>
          <a:bodyPr wrap="square" rtlCol="0">
            <a:spAutoFit/>
          </a:bodyPr>
          <a:lstStyle/>
          <a:p>
            <a:r>
              <a:rPr lang="en-CA" sz="4000" dirty="0">
                <a:solidFill>
                  <a:srgbClr val="002060"/>
                </a:solidFill>
              </a:rPr>
              <a:t>District Stewardship Chair</a:t>
            </a:r>
          </a:p>
          <a:p>
            <a:r>
              <a:rPr lang="en-CA" sz="4000" dirty="0">
                <a:solidFill>
                  <a:srgbClr val="002060"/>
                </a:solidFill>
              </a:rPr>
              <a:t>Malcolm Kennedy</a:t>
            </a:r>
          </a:p>
        </p:txBody>
      </p:sp>
    </p:spTree>
    <p:extLst>
      <p:ext uri="{BB962C8B-B14F-4D97-AF65-F5344CB8AC3E}">
        <p14:creationId xmlns:p14="http://schemas.microsoft.com/office/powerpoint/2010/main" val="4291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69D98-314F-0313-9A6C-8A53E374388E}"/>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542245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99F1A-C395-5154-1C7C-C524AE056296}"/>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01199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22780-A413-4C20-5C79-12499BDB31CF}"/>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362680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C8D34-EDAE-2188-C4FE-FC37001AE3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F09AECA-7332-C01B-6E11-554D0E918520}"/>
              </a:ext>
            </a:extLst>
          </p:cNvPr>
          <p:cNvSpPr txBox="1"/>
          <p:nvPr/>
        </p:nvSpPr>
        <p:spPr>
          <a:xfrm>
            <a:off x="1889761" y="278675"/>
            <a:ext cx="3222170" cy="646331"/>
          </a:xfrm>
          <a:prstGeom prst="rect">
            <a:avLst/>
          </a:prstGeom>
          <a:noFill/>
        </p:spPr>
        <p:txBody>
          <a:bodyPr wrap="square" rtlCol="0">
            <a:spAutoFit/>
          </a:bodyPr>
          <a:lstStyle/>
          <a:p>
            <a:r>
              <a:rPr lang="en-US" sz="3600" dirty="0">
                <a:solidFill>
                  <a:srgbClr val="002060"/>
                </a:solidFill>
              </a:rPr>
              <a:t>Global Grants</a:t>
            </a:r>
          </a:p>
        </p:txBody>
      </p:sp>
      <p:sp>
        <p:nvSpPr>
          <p:cNvPr id="6" name="Rectangle 5">
            <a:extLst>
              <a:ext uri="{FF2B5EF4-FFF2-40B4-BE49-F238E27FC236}">
                <a16:creationId xmlns:a16="http://schemas.microsoft.com/office/drawing/2014/main" id="{410CD614-8127-5A89-42C2-403D45749935}"/>
              </a:ext>
            </a:extLst>
          </p:cNvPr>
          <p:cNvSpPr/>
          <p:nvPr/>
        </p:nvSpPr>
        <p:spPr>
          <a:xfrm>
            <a:off x="771181" y="1513053"/>
            <a:ext cx="10807547" cy="1743106"/>
          </a:xfrm>
          <a:prstGeom prst="rect">
            <a:avLst/>
          </a:prstGeom>
        </p:spPr>
        <p:txBody>
          <a:bodyPr wrap="square">
            <a:spAutoFit/>
          </a:bodyPr>
          <a:lstStyle/>
          <a:p>
            <a:pPr marL="342900" indent="-342900">
              <a:lnSpc>
                <a:spcPct val="115000"/>
              </a:lnSpc>
              <a:spcBef>
                <a:spcPts val="0"/>
              </a:spcBef>
              <a:spcAft>
                <a:spcPts val="0"/>
              </a:spcAft>
              <a:buFont typeface="Symbol" panose="05050102010706020507" pitchFamily="18" charset="2"/>
              <a:buChar char=""/>
            </a:pPr>
            <a:r>
              <a:rPr lang="en-US" sz="3200" b="1" dirty="0">
                <a:solidFill>
                  <a:srgbClr val="002060"/>
                </a:solidFill>
                <a:latin typeface="Arial" panose="020B0604020202020204" pitchFamily="34" charset="0"/>
                <a:ea typeface="Calibri" panose="020F0502020204030204" pitchFamily="34" charset="0"/>
                <a:cs typeface="Arial" panose="020B0604020202020204" pitchFamily="34" charset="0"/>
              </a:rPr>
              <a:t>Are measurable.</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Sponsors select standard measures from the Global Grant Monitoring and Evaluation Plan supplement and may add their own measurements. </a:t>
            </a:r>
          </a:p>
        </p:txBody>
      </p:sp>
    </p:spTree>
    <p:extLst>
      <p:ext uri="{BB962C8B-B14F-4D97-AF65-F5344CB8AC3E}">
        <p14:creationId xmlns:p14="http://schemas.microsoft.com/office/powerpoint/2010/main" val="105786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1889761" y="189638"/>
            <a:ext cx="3222170" cy="646331"/>
          </a:xfrm>
          <a:prstGeom prst="rect">
            <a:avLst/>
          </a:prstGeom>
          <a:noFill/>
        </p:spPr>
        <p:txBody>
          <a:bodyPr wrap="square" rtlCol="0">
            <a:spAutoFit/>
          </a:bodyPr>
          <a:lstStyle/>
          <a:p>
            <a:r>
              <a:rPr lang="en-US" sz="3600" dirty="0">
                <a:solidFill>
                  <a:srgbClr val="002060"/>
                </a:solidFill>
              </a:rPr>
              <a:t>Global Grants</a:t>
            </a:r>
          </a:p>
        </p:txBody>
      </p:sp>
      <p:sp>
        <p:nvSpPr>
          <p:cNvPr id="3" name="Rectangle 2">
            <a:extLst>
              <a:ext uri="{FF2B5EF4-FFF2-40B4-BE49-F238E27FC236}">
                <a16:creationId xmlns:a16="http://schemas.microsoft.com/office/drawing/2014/main" id="{3DAED8F0-CC1E-493E-AA0A-002A9FDD2583}"/>
              </a:ext>
            </a:extLst>
          </p:cNvPr>
          <p:cNvSpPr/>
          <p:nvPr/>
        </p:nvSpPr>
        <p:spPr>
          <a:xfrm>
            <a:off x="528810" y="1214342"/>
            <a:ext cx="11149070" cy="4728539"/>
          </a:xfrm>
          <a:prstGeom prst="rect">
            <a:avLst/>
          </a:prstGeom>
        </p:spPr>
        <p:txBody>
          <a:bodyPr wrap="square">
            <a:spAutoFit/>
          </a:bodyPr>
          <a:lstStyle/>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Support humanitarian and educational projects</a:t>
            </a:r>
          </a:p>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Support vocational training teams that address a humanitarian need by providing or receiving professional training</a:t>
            </a:r>
          </a:p>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Are sponsored by at least one Rotary club in the country where the grant project will take place (primary host sponsor) and one or more outside that country (primary international sponsor). </a:t>
            </a:r>
          </a:p>
        </p:txBody>
      </p:sp>
    </p:spTree>
    <p:extLst>
      <p:ext uri="{BB962C8B-B14F-4D97-AF65-F5344CB8AC3E}">
        <p14:creationId xmlns:p14="http://schemas.microsoft.com/office/powerpoint/2010/main" val="6235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0" y="990600"/>
            <a:ext cx="8763000" cy="533400"/>
          </a:xfrm>
          <a:prstGeom prst="rect">
            <a:avLst/>
          </a:prstGeom>
        </p:spPr>
        <p:txBody>
          <a:bodyPr>
            <a:normAutofit fontScale="90000"/>
          </a:bodyPr>
          <a:lstStyle/>
          <a:p>
            <a:pPr algn="l"/>
            <a:r>
              <a:rPr lang="en-US" sz="3600" dirty="0">
                <a:solidFill>
                  <a:srgbClr val="002060"/>
                </a:solidFill>
                <a:latin typeface="Arial" panose="020B0604020202020204" pitchFamily="34" charset="0"/>
                <a:cs typeface="Arial" panose="020B0604020202020204" pitchFamily="34" charset="0"/>
              </a:rPr>
              <a:t>RAISE FUNDS</a:t>
            </a:r>
          </a:p>
        </p:txBody>
      </p:sp>
      <p:sp>
        <p:nvSpPr>
          <p:cNvPr id="3" name="Content Placeholder 2"/>
          <p:cNvSpPr>
            <a:spLocks noGrp="1"/>
          </p:cNvSpPr>
          <p:nvPr>
            <p:ph idx="4294967295"/>
          </p:nvPr>
        </p:nvSpPr>
        <p:spPr>
          <a:xfrm>
            <a:off x="0" y="1524000"/>
            <a:ext cx="11801475" cy="4211638"/>
          </a:xfrm>
          <a:prstGeom prst="rect">
            <a:avLst/>
          </a:prstGeom>
        </p:spPr>
        <p:txBody>
          <a:bodyPr/>
          <a:lstStyle/>
          <a:p>
            <a:pPr>
              <a:buClr>
                <a:srgbClr val="002060"/>
              </a:buClr>
              <a:buFont typeface="Arial" panose="020B0604020202020204" pitchFamily="34" charset="0"/>
              <a:buChar char="•"/>
            </a:pPr>
            <a:r>
              <a:rPr lang="en-CA" sz="3200" dirty="0">
                <a:solidFill>
                  <a:srgbClr val="002060"/>
                </a:solidFill>
                <a:latin typeface="Arial" panose="020B0604020202020204" pitchFamily="34" charset="0"/>
                <a:cs typeface="Arial" panose="020B0604020202020204" pitchFamily="34" charset="0"/>
              </a:rPr>
              <a:t>The Rotary Foundation </a:t>
            </a:r>
            <a:r>
              <a:rPr lang="en-CA" sz="3200" u="sng" dirty="0">
                <a:solidFill>
                  <a:srgbClr val="002060"/>
                </a:solidFill>
                <a:latin typeface="Arial" panose="020B0604020202020204" pitchFamily="34" charset="0"/>
                <a:cs typeface="Arial" panose="020B0604020202020204" pitchFamily="34" charset="0"/>
              </a:rPr>
              <a:t>never asks for funding from the community that benefits </a:t>
            </a:r>
            <a:r>
              <a:rPr lang="en-CA" sz="3200" dirty="0">
                <a:solidFill>
                  <a:srgbClr val="002060"/>
                </a:solidFill>
                <a:latin typeface="Arial" panose="020B0604020202020204" pitchFamily="34" charset="0"/>
                <a:cs typeface="Arial" panose="020B0604020202020204" pitchFamily="34" charset="0"/>
              </a:rPr>
              <a:t>from a global grant-funded project. Since Rotary members have identified this community as one in need, we don’t collect funds from beneficiaries in exchange for receiving the grant or as part of the funds raised by our members</a:t>
            </a:r>
            <a:endParaRPr lang="en-US" dirty="0"/>
          </a:p>
        </p:txBody>
      </p:sp>
    </p:spTree>
    <p:extLst>
      <p:ext uri="{BB962C8B-B14F-4D97-AF65-F5344CB8AC3E}">
        <p14:creationId xmlns:p14="http://schemas.microsoft.com/office/powerpoint/2010/main" val="731209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1839544" y="234224"/>
            <a:ext cx="8955182" cy="1077218"/>
          </a:xfrm>
          <a:prstGeom prst="rect">
            <a:avLst/>
          </a:prstGeom>
          <a:noFill/>
        </p:spPr>
        <p:txBody>
          <a:bodyPr wrap="square" rtlCol="0">
            <a:spAutoFit/>
          </a:bodyPr>
          <a:lstStyle/>
          <a:p>
            <a:r>
              <a:rPr lang="en-US" sz="3200" dirty="0">
                <a:solidFill>
                  <a:srgbClr val="002060"/>
                </a:solidFill>
              </a:rPr>
              <a:t>Restrictions – grants cannot fund: </a:t>
            </a:r>
          </a:p>
          <a:p>
            <a:r>
              <a:rPr lang="en-US" sz="3200" dirty="0">
                <a:solidFill>
                  <a:srgbClr val="002060"/>
                </a:solidFill>
              </a:rPr>
              <a:t>Examples from Terms &amp; Conditions</a:t>
            </a:r>
          </a:p>
        </p:txBody>
      </p:sp>
      <p:sp>
        <p:nvSpPr>
          <p:cNvPr id="3" name="Rectangle 2">
            <a:extLst>
              <a:ext uri="{FF2B5EF4-FFF2-40B4-BE49-F238E27FC236}">
                <a16:creationId xmlns:a16="http://schemas.microsoft.com/office/drawing/2014/main" id="{3BD78652-FB16-4D69-ABDC-06EF700E9DF4}"/>
              </a:ext>
            </a:extLst>
          </p:cNvPr>
          <p:cNvSpPr/>
          <p:nvPr/>
        </p:nvSpPr>
        <p:spPr>
          <a:xfrm>
            <a:off x="319489" y="1424830"/>
            <a:ext cx="11545677" cy="4239174"/>
          </a:xfrm>
          <a:prstGeom prst="rect">
            <a:avLst/>
          </a:prstGeom>
        </p:spPr>
        <p:txBody>
          <a:bodyPr wrap="square">
            <a:spAutoFit/>
          </a:bodyPr>
          <a:lstStyle/>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Continuous or excessive support of any one beneficiary, entity, or community</a:t>
            </a:r>
          </a:p>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Purchase of land or buildings</a:t>
            </a:r>
          </a:p>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Activities for which the expense has already incurred</a:t>
            </a:r>
          </a:p>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Rotary Youth Exchange, RYLA, Rotary Friendship Exchange, Rotaract, Interact, or New Generations Service Exchange Programs</a:t>
            </a:r>
          </a:p>
        </p:txBody>
      </p:sp>
    </p:spTree>
    <p:extLst>
      <p:ext uri="{BB962C8B-B14F-4D97-AF65-F5344CB8AC3E}">
        <p14:creationId xmlns:p14="http://schemas.microsoft.com/office/powerpoint/2010/main" val="42883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B8266D-9218-4DEF-8701-6EE39B933CD8}"/>
              </a:ext>
            </a:extLst>
          </p:cNvPr>
          <p:cNvSpPr/>
          <p:nvPr/>
        </p:nvSpPr>
        <p:spPr>
          <a:xfrm>
            <a:off x="396607" y="1659285"/>
            <a:ext cx="11534660" cy="3847207"/>
          </a:xfrm>
          <a:prstGeom prst="rect">
            <a:avLst/>
          </a:prstGeom>
        </p:spPr>
        <p:txBody>
          <a:bodyPr wrap="square">
            <a:spAutoFit/>
          </a:bodyPr>
          <a:lstStyle/>
          <a:p>
            <a:pPr marL="457200" indent="-457200">
              <a:buFont typeface="Arial" panose="020B0604020202020204" pitchFamily="34" charset="0"/>
              <a:buChar char="•"/>
            </a:pPr>
            <a:r>
              <a:rPr lang="en-CA" sz="3200" dirty="0">
                <a:solidFill>
                  <a:srgbClr val="002060"/>
                </a:solidFill>
                <a:latin typeface="Arial" panose="020B0604020202020204" pitchFamily="34" charset="0"/>
                <a:cs typeface="Arial" panose="020B0604020202020204" pitchFamily="34" charset="0"/>
              </a:rPr>
              <a:t>New construction of any permanent structure in which people live, work, or spend a significant amount of time, such as hospitals or container and mobile homes, or of structures in which people carry out activities such as manufacturing and processing.</a:t>
            </a:r>
          </a:p>
          <a:p>
            <a:pPr marL="457200" indent="-457200">
              <a:buFont typeface="Arial" panose="020B0604020202020204" pitchFamily="34" charset="0"/>
              <a:buChar char="•"/>
            </a:pPr>
            <a:endParaRPr lang="en-CA" sz="20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3200" dirty="0">
                <a:solidFill>
                  <a:srgbClr val="002060"/>
                </a:solidFill>
                <a:latin typeface="Arial" panose="020B0604020202020204" pitchFamily="34" charset="0"/>
                <a:cs typeface="Arial" panose="020B0604020202020204" pitchFamily="34" charset="0"/>
              </a:rPr>
              <a:t>If the grant depends on the construction of a building, that construction must be paid for with non-grant funds.</a:t>
            </a:r>
            <a:endParaRPr lang="en-US"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C186AC-534E-446E-AA24-69984C5DE88B}"/>
              </a:ext>
            </a:extLst>
          </p:cNvPr>
          <p:cNvSpPr txBox="1"/>
          <p:nvPr/>
        </p:nvSpPr>
        <p:spPr>
          <a:xfrm>
            <a:off x="1787434" y="265707"/>
            <a:ext cx="8090264" cy="1077218"/>
          </a:xfrm>
          <a:prstGeom prst="rect">
            <a:avLst/>
          </a:prstGeom>
          <a:noFill/>
        </p:spPr>
        <p:txBody>
          <a:bodyPr wrap="square">
            <a:spAutoFit/>
          </a:bodyPr>
          <a:lstStyle/>
          <a:p>
            <a:pPr>
              <a:defRPr/>
            </a:pPr>
            <a:r>
              <a:rPr lang="en-US" sz="3200" dirty="0">
                <a:solidFill>
                  <a:srgbClr val="002060"/>
                </a:solidFill>
              </a:rPr>
              <a:t>Restrictions – grants cannot fund: </a:t>
            </a:r>
          </a:p>
          <a:p>
            <a:pPr>
              <a:defRPr/>
            </a:pPr>
            <a:r>
              <a:rPr lang="en-US" sz="3200" dirty="0">
                <a:solidFill>
                  <a:srgbClr val="002060"/>
                </a:solidFill>
              </a:rPr>
              <a:t>Examples from Terms &amp; Conditions</a:t>
            </a:r>
          </a:p>
        </p:txBody>
      </p:sp>
    </p:spTree>
    <p:extLst>
      <p:ext uri="{BB962C8B-B14F-4D97-AF65-F5344CB8AC3E}">
        <p14:creationId xmlns:p14="http://schemas.microsoft.com/office/powerpoint/2010/main" val="27709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06F137-C06D-4FC3-9640-4867BECCD525}"/>
              </a:ext>
            </a:extLst>
          </p:cNvPr>
          <p:cNvSpPr/>
          <p:nvPr/>
        </p:nvSpPr>
        <p:spPr>
          <a:xfrm>
            <a:off x="473725" y="1410246"/>
            <a:ext cx="11523643" cy="4162230"/>
          </a:xfrm>
          <a:prstGeom prst="rect">
            <a:avLst/>
          </a:prstGeom>
        </p:spPr>
        <p:txBody>
          <a:bodyPr wrap="square">
            <a:spAutoFit/>
          </a:bodyPr>
          <a:lstStyle/>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Renovations to complete buildings that are partially constructed (including buildings with only the exterior completed) but have never been occupied or operational</a:t>
            </a:r>
          </a:p>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Travel for staff of a cooperating organization involved in a humanitarian project</a:t>
            </a:r>
          </a:p>
          <a:p>
            <a:pPr marL="342900" indent="-342900">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Activities primarily carried out by an organization other than Rotary</a:t>
            </a:r>
          </a:p>
        </p:txBody>
      </p:sp>
      <p:sp>
        <p:nvSpPr>
          <p:cNvPr id="5" name="TextBox 4">
            <a:extLst>
              <a:ext uri="{FF2B5EF4-FFF2-40B4-BE49-F238E27FC236}">
                <a16:creationId xmlns:a16="http://schemas.microsoft.com/office/drawing/2014/main" id="{796D4610-16F7-4AF6-AB81-B123D78AA9E9}"/>
              </a:ext>
            </a:extLst>
          </p:cNvPr>
          <p:cNvSpPr txBox="1"/>
          <p:nvPr/>
        </p:nvSpPr>
        <p:spPr>
          <a:xfrm>
            <a:off x="1849820" y="287997"/>
            <a:ext cx="7588469" cy="1077218"/>
          </a:xfrm>
          <a:prstGeom prst="rect">
            <a:avLst/>
          </a:prstGeom>
          <a:noFill/>
        </p:spPr>
        <p:txBody>
          <a:bodyPr wrap="square">
            <a:spAutoFit/>
          </a:bodyPr>
          <a:lstStyle/>
          <a:p>
            <a:pPr>
              <a:defRPr/>
            </a:pPr>
            <a:r>
              <a:rPr lang="en-US" sz="3200" dirty="0">
                <a:solidFill>
                  <a:srgbClr val="002060"/>
                </a:solidFill>
              </a:rPr>
              <a:t>Restrictions – grants cannot fund: </a:t>
            </a:r>
          </a:p>
          <a:p>
            <a:pPr>
              <a:defRPr/>
            </a:pPr>
            <a:r>
              <a:rPr lang="en-US" sz="3200" dirty="0">
                <a:solidFill>
                  <a:srgbClr val="002060"/>
                </a:solidFill>
              </a:rPr>
              <a:t>Examples from Terms &amp; Conditions</a:t>
            </a:r>
          </a:p>
        </p:txBody>
      </p:sp>
    </p:spTree>
    <p:extLst>
      <p:ext uri="{BB962C8B-B14F-4D97-AF65-F5344CB8AC3E}">
        <p14:creationId xmlns:p14="http://schemas.microsoft.com/office/powerpoint/2010/main" val="29509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2133070" y="305882"/>
            <a:ext cx="6991480" cy="1631216"/>
          </a:xfrm>
          <a:prstGeom prst="rect">
            <a:avLst/>
          </a:prstGeom>
          <a:noFill/>
        </p:spPr>
        <p:txBody>
          <a:bodyPr wrap="square" rtlCol="0">
            <a:spAutoFit/>
          </a:bodyPr>
          <a:lstStyle/>
          <a:p>
            <a:r>
              <a:rPr lang="en-US" sz="3200" dirty="0">
                <a:solidFill>
                  <a:srgbClr val="002060"/>
                </a:solidFill>
              </a:rPr>
              <a:t>Global Grants </a:t>
            </a:r>
          </a:p>
          <a:p>
            <a:r>
              <a:rPr lang="en-US" sz="3200" dirty="0">
                <a:solidFill>
                  <a:srgbClr val="002060"/>
                </a:solidFill>
              </a:rPr>
              <a:t>Examples from Terms &amp; Conditions</a:t>
            </a:r>
          </a:p>
          <a:p>
            <a:endParaRPr lang="en-US" sz="3600" dirty="0">
              <a:solidFill>
                <a:srgbClr val="002060"/>
              </a:solidFill>
            </a:endParaRPr>
          </a:p>
        </p:txBody>
      </p:sp>
      <p:sp>
        <p:nvSpPr>
          <p:cNvPr id="5" name="TextBox 4">
            <a:extLst>
              <a:ext uri="{FF2B5EF4-FFF2-40B4-BE49-F238E27FC236}">
                <a16:creationId xmlns:a16="http://schemas.microsoft.com/office/drawing/2014/main" id="{FA1066F8-9515-456C-9E3A-4DBDA09C6103}"/>
              </a:ext>
            </a:extLst>
          </p:cNvPr>
          <p:cNvSpPr txBox="1"/>
          <p:nvPr/>
        </p:nvSpPr>
        <p:spPr>
          <a:xfrm>
            <a:off x="495759" y="1739266"/>
            <a:ext cx="11501610" cy="4001095"/>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CA" sz="3200" dirty="0">
                <a:solidFill>
                  <a:srgbClr val="002060"/>
                </a:solidFill>
                <a:latin typeface="Arial" panose="020B0604020202020204" pitchFamily="34" charset="0"/>
                <a:cs typeface="Arial" panose="020B0604020202020204" pitchFamily="34" charset="0"/>
              </a:rPr>
              <a:t>May be used to build infrastructure, such as toilet blocks and sanitation systems; access roads; dams; bridges; storage units; fences and security systems; water or irrigation systems; and greenhouses.</a:t>
            </a:r>
          </a:p>
          <a:p>
            <a:pPr marL="457200" indent="-457200">
              <a:spcAft>
                <a:spcPts val="600"/>
              </a:spcAft>
              <a:buFont typeface="Arial" panose="020B0604020202020204" pitchFamily="34" charset="0"/>
              <a:buChar char="•"/>
            </a:pPr>
            <a:endParaRPr lang="en-CA" sz="1100" dirty="0">
              <a:solidFill>
                <a:srgbClr val="002060"/>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CA" sz="3200" dirty="0">
                <a:solidFill>
                  <a:srgbClr val="002060"/>
                </a:solidFill>
                <a:latin typeface="Arial" panose="020B0604020202020204" pitchFamily="34" charset="0"/>
                <a:cs typeface="Arial" panose="020B0604020202020204" pitchFamily="34" charset="0"/>
              </a:rPr>
              <a:t>If your project will access groundwater, you need to have done a hydrogeological survey. The cost of that can be included in the grant budget.</a:t>
            </a:r>
          </a:p>
        </p:txBody>
      </p:sp>
    </p:spTree>
    <p:extLst>
      <p:ext uri="{BB962C8B-B14F-4D97-AF65-F5344CB8AC3E}">
        <p14:creationId xmlns:p14="http://schemas.microsoft.com/office/powerpoint/2010/main" val="42780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1"/>
          <p:cNvSpPr txBox="1">
            <a:spLocks/>
          </p:cNvSpPr>
          <p:nvPr/>
        </p:nvSpPr>
        <p:spPr bwMode="auto">
          <a:xfrm>
            <a:off x="2115671" y="1306542"/>
            <a:ext cx="6350001" cy="3297604"/>
          </a:xfrm>
          <a:prstGeom prst="rect">
            <a:avLst/>
          </a:prstGeom>
          <a:noFill/>
          <a:ln w="9525">
            <a:noFill/>
            <a:miter lim="800000"/>
            <a:headEnd/>
            <a:tailEnd/>
          </a:ln>
        </p:spPr>
        <p:txBody>
          <a:bodyPr/>
          <a:lstStyle/>
          <a:p>
            <a:pPr>
              <a:lnSpc>
                <a:spcPct val="90000"/>
              </a:lnSpc>
            </a:pPr>
            <a:r>
              <a:rPr lang="en-US" sz="3600" dirty="0">
                <a:solidFill>
                  <a:srgbClr val="002060"/>
                </a:solidFill>
              </a:rPr>
              <a:t>District Foundation Committee</a:t>
            </a:r>
          </a:p>
          <a:p>
            <a:pPr>
              <a:lnSpc>
                <a:spcPct val="90000"/>
              </a:lnSpc>
            </a:pPr>
            <a:r>
              <a:rPr lang="en-US" sz="3600" i="1" dirty="0">
                <a:solidFill>
                  <a:srgbClr val="002060"/>
                </a:solidFill>
              </a:rPr>
              <a:t>Global Grants Chair</a:t>
            </a:r>
          </a:p>
          <a:p>
            <a:pPr>
              <a:lnSpc>
                <a:spcPct val="90000"/>
              </a:lnSpc>
            </a:pPr>
            <a:endParaRPr lang="en-US" sz="3600" dirty="0">
              <a:solidFill>
                <a:srgbClr val="002060"/>
              </a:solidFill>
            </a:endParaRPr>
          </a:p>
          <a:p>
            <a:pPr>
              <a:lnSpc>
                <a:spcPct val="90000"/>
              </a:lnSpc>
            </a:pPr>
            <a:r>
              <a:rPr lang="en-US" sz="3600" dirty="0">
                <a:solidFill>
                  <a:srgbClr val="002060"/>
                </a:solidFill>
              </a:rPr>
              <a:t>Raj Rajagopal</a:t>
            </a:r>
          </a:p>
          <a:p>
            <a:pPr>
              <a:lnSpc>
                <a:spcPct val="90000"/>
              </a:lnSpc>
            </a:pPr>
            <a:r>
              <a:rPr lang="en-CA" sz="2800" i="1" dirty="0">
                <a:solidFill>
                  <a:srgbClr val="002060"/>
                </a:solidFill>
              </a:rPr>
              <a:t>Rotary Club of White Rock</a:t>
            </a:r>
          </a:p>
          <a:p>
            <a:pPr>
              <a:lnSpc>
                <a:spcPct val="90000"/>
              </a:lnSpc>
            </a:pPr>
            <a:endParaRPr lang="en-US" sz="2800" dirty="0">
              <a:solidFill>
                <a:srgbClr val="002060"/>
              </a:solidFill>
            </a:endParaRPr>
          </a:p>
          <a:p>
            <a:r>
              <a:rPr lang="en-CA" sz="2800" dirty="0">
                <a:solidFill>
                  <a:srgbClr val="002060"/>
                </a:solidFill>
              </a:rPr>
              <a:t>rajindcan@gmail.com</a:t>
            </a:r>
          </a:p>
          <a:p>
            <a:r>
              <a:rPr lang="en-CA" sz="2800" dirty="0">
                <a:solidFill>
                  <a:srgbClr val="002060"/>
                </a:solidFill>
              </a:rPr>
              <a:t>604-560-4770</a:t>
            </a:r>
            <a:endParaRPr lang="en-US" sz="2800" i="1" dirty="0">
              <a:solidFill>
                <a:srgbClr val="002060"/>
              </a:solidFill>
            </a:endParaRPr>
          </a:p>
        </p:txBody>
      </p:sp>
      <p:sp>
        <p:nvSpPr>
          <p:cNvPr id="4" name="Title 1">
            <a:extLst>
              <a:ext uri="{FF2B5EF4-FFF2-40B4-BE49-F238E27FC236}">
                <a16:creationId xmlns:a16="http://schemas.microsoft.com/office/drawing/2014/main" id="{1264FFCB-9CE5-4E44-9054-9AF2827258A5}"/>
              </a:ext>
            </a:extLst>
          </p:cNvPr>
          <p:cNvSpPr txBox="1">
            <a:spLocks/>
          </p:cNvSpPr>
          <p:nvPr/>
        </p:nvSpPr>
        <p:spPr>
          <a:xfrm>
            <a:off x="1956480" y="525493"/>
            <a:ext cx="4973637" cy="13239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endParaRPr lang="en-US" sz="3500" b="1" i="1" spc="-150" dirty="0">
              <a:solidFill>
                <a:srgbClr val="002060"/>
              </a:solidFill>
              <a:latin typeface="Arial Narrow Bold"/>
              <a:cs typeface="Arial Narrow Bold"/>
            </a:endParaRPr>
          </a:p>
        </p:txBody>
      </p:sp>
      <p:pic>
        <p:nvPicPr>
          <p:cNvPr id="2" name="Picture 1">
            <a:extLst>
              <a:ext uri="{FF2B5EF4-FFF2-40B4-BE49-F238E27FC236}">
                <a16:creationId xmlns:a16="http://schemas.microsoft.com/office/drawing/2014/main" id="{2549367D-00E0-E301-1FFC-FA334016861C}"/>
              </a:ext>
            </a:extLst>
          </p:cNvPr>
          <p:cNvPicPr>
            <a:picLocks noChangeAspect="1"/>
          </p:cNvPicPr>
          <p:nvPr/>
        </p:nvPicPr>
        <p:blipFill rotWithShape="1">
          <a:blip r:embed="rId3"/>
          <a:srcRect l="8950" t="5872" b="20238"/>
          <a:stretch/>
        </p:blipFill>
        <p:spPr>
          <a:xfrm>
            <a:off x="8020280" y="2051956"/>
            <a:ext cx="2390660" cy="2754087"/>
          </a:xfrm>
          <a:prstGeom prst="rect">
            <a:avLst/>
          </a:prstGeom>
        </p:spPr>
      </p:pic>
    </p:spTree>
    <p:extLst>
      <p:ext uri="{BB962C8B-B14F-4D97-AF65-F5344CB8AC3E}">
        <p14:creationId xmlns:p14="http://schemas.microsoft.com/office/powerpoint/2010/main" val="235806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9">
            <a:extLst>
              <a:ext uri="{FF2B5EF4-FFF2-40B4-BE49-F238E27FC236}">
                <a16:creationId xmlns:a16="http://schemas.microsoft.com/office/drawing/2014/main" id="{A84B1846-8CFC-461A-8BD4-2CA5D1651D87}"/>
              </a:ext>
            </a:extLst>
          </p:cNvPr>
          <p:cNvSpPr txBox="1">
            <a:spLocks noChangeArrowheads="1"/>
          </p:cNvSpPr>
          <p:nvPr/>
        </p:nvSpPr>
        <p:spPr bwMode="auto">
          <a:xfrm>
            <a:off x="1879261" y="277377"/>
            <a:ext cx="814551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dirty="0">
                <a:solidFill>
                  <a:srgbClr val="002060"/>
                </a:solidFill>
                <a:hlinkClick r:id="rId3">
                  <a:extLst>
                    <a:ext uri="{A12FA001-AC4F-418D-AE19-62706E023703}">
                      <ahyp:hlinkClr xmlns:ahyp="http://schemas.microsoft.com/office/drawing/2018/hyperlinkcolor" val="tx"/>
                    </a:ext>
                  </a:extLst>
                </a:hlinkClick>
              </a:rPr>
              <a:t>https://www.rotary.org</a:t>
            </a:r>
            <a:endParaRPr lang="en-US" altLang="en-US" sz="4400" dirty="0">
              <a:solidFill>
                <a:srgbClr val="002060"/>
              </a:solidFill>
            </a:endParaRPr>
          </a:p>
          <a:p>
            <a:pPr algn="ctr"/>
            <a:r>
              <a:rPr lang="en-US" altLang="en-US" sz="4400" dirty="0">
                <a:solidFill>
                  <a:srgbClr val="002060"/>
                </a:solidFill>
              </a:rPr>
              <a:t>Click on My Rotary and sign in</a:t>
            </a:r>
          </a:p>
        </p:txBody>
      </p:sp>
      <p:pic>
        <p:nvPicPr>
          <p:cNvPr id="3" name="Picture 2">
            <a:extLst>
              <a:ext uri="{FF2B5EF4-FFF2-40B4-BE49-F238E27FC236}">
                <a16:creationId xmlns:a16="http://schemas.microsoft.com/office/drawing/2014/main" id="{7A2AA412-EACA-626F-4F62-CAB5133CAB9F}"/>
              </a:ext>
            </a:extLst>
          </p:cNvPr>
          <p:cNvPicPr>
            <a:picLocks noChangeAspect="1"/>
          </p:cNvPicPr>
          <p:nvPr/>
        </p:nvPicPr>
        <p:blipFill rotWithShape="1">
          <a:blip r:embed="rId4"/>
          <a:srcRect l="1951" t="26472" r="1830" b="15241"/>
          <a:stretch/>
        </p:blipFill>
        <p:spPr>
          <a:xfrm>
            <a:off x="363557" y="1800922"/>
            <a:ext cx="10148326" cy="3652024"/>
          </a:xfrm>
          <a:prstGeom prst="rect">
            <a:avLst/>
          </a:prstGeom>
        </p:spPr>
      </p:pic>
      <p:pic>
        <p:nvPicPr>
          <p:cNvPr id="10" name="Picture 9">
            <a:extLst>
              <a:ext uri="{FF2B5EF4-FFF2-40B4-BE49-F238E27FC236}">
                <a16:creationId xmlns:a16="http://schemas.microsoft.com/office/drawing/2014/main" id="{3F3B0A34-F42A-4D03-92A0-D1F15BA95BBC}"/>
              </a:ext>
            </a:extLst>
          </p:cNvPr>
          <p:cNvPicPr>
            <a:picLocks noChangeAspect="1"/>
          </p:cNvPicPr>
          <p:nvPr/>
        </p:nvPicPr>
        <p:blipFill rotWithShape="1">
          <a:blip r:embed="rId5"/>
          <a:srcRect l="34598" t="30204" r="37586" b="16993"/>
          <a:stretch/>
        </p:blipFill>
        <p:spPr>
          <a:xfrm>
            <a:off x="5765426" y="1723927"/>
            <a:ext cx="6287027" cy="4964286"/>
          </a:xfrm>
          <a:prstGeom prst="rect">
            <a:avLst/>
          </a:prstGeom>
        </p:spPr>
      </p:pic>
      <p:pic>
        <p:nvPicPr>
          <p:cNvPr id="9" name="Picture 8">
            <a:extLst>
              <a:ext uri="{FF2B5EF4-FFF2-40B4-BE49-F238E27FC236}">
                <a16:creationId xmlns:a16="http://schemas.microsoft.com/office/drawing/2014/main" id="{4C05E953-0B1B-4896-B578-93C03B0B5D47}"/>
              </a:ext>
            </a:extLst>
          </p:cNvPr>
          <p:cNvPicPr>
            <a:picLocks noChangeAspect="1"/>
          </p:cNvPicPr>
          <p:nvPr/>
        </p:nvPicPr>
        <p:blipFill rotWithShape="1">
          <a:blip r:embed="rId6"/>
          <a:srcRect l="45739" t="33379" r="46006" b="61246"/>
          <a:stretch/>
        </p:blipFill>
        <p:spPr>
          <a:xfrm>
            <a:off x="2002386" y="1723927"/>
            <a:ext cx="2635377" cy="918670"/>
          </a:xfrm>
          <a:prstGeom prst="rect">
            <a:avLst/>
          </a:prstGeom>
        </p:spPr>
      </p:pic>
      <p:pic>
        <p:nvPicPr>
          <p:cNvPr id="11" name="Picture 10">
            <a:extLst>
              <a:ext uri="{FF2B5EF4-FFF2-40B4-BE49-F238E27FC236}">
                <a16:creationId xmlns:a16="http://schemas.microsoft.com/office/drawing/2014/main" id="{582BDDB2-576B-431B-9116-73714260FD25}"/>
              </a:ext>
            </a:extLst>
          </p:cNvPr>
          <p:cNvPicPr>
            <a:picLocks noChangeAspect="1"/>
          </p:cNvPicPr>
          <p:nvPr/>
        </p:nvPicPr>
        <p:blipFill rotWithShape="1">
          <a:blip r:embed="rId7"/>
          <a:srcRect l="86207" t="4289" r="9425" b="71983"/>
          <a:stretch/>
        </p:blipFill>
        <p:spPr>
          <a:xfrm>
            <a:off x="603244" y="4328631"/>
            <a:ext cx="1925134" cy="1275934"/>
          </a:xfrm>
          <a:prstGeom prst="rect">
            <a:avLst/>
          </a:prstGeom>
        </p:spPr>
      </p:pic>
    </p:spTree>
    <p:extLst>
      <p:ext uri="{BB962C8B-B14F-4D97-AF65-F5344CB8AC3E}">
        <p14:creationId xmlns:p14="http://schemas.microsoft.com/office/powerpoint/2010/main" val="159753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493F98-BC53-EEF7-9367-F0E4A767DDFB}"/>
              </a:ext>
            </a:extLst>
          </p:cNvPr>
          <p:cNvPicPr>
            <a:picLocks noChangeAspect="1"/>
          </p:cNvPicPr>
          <p:nvPr/>
        </p:nvPicPr>
        <p:blipFill rotWithShape="1">
          <a:blip r:embed="rId3"/>
          <a:srcRect l="9076" t="15405" r="10335" b="32173"/>
          <a:stretch/>
        </p:blipFill>
        <p:spPr>
          <a:xfrm>
            <a:off x="418641" y="139850"/>
            <a:ext cx="11773359" cy="6497619"/>
          </a:xfrm>
          <a:prstGeom prst="rect">
            <a:avLst/>
          </a:prstGeom>
        </p:spPr>
      </p:pic>
      <p:sp>
        <p:nvSpPr>
          <p:cNvPr id="6" name="Oval 5">
            <a:extLst>
              <a:ext uri="{FF2B5EF4-FFF2-40B4-BE49-F238E27FC236}">
                <a16:creationId xmlns:a16="http://schemas.microsoft.com/office/drawing/2014/main" id="{DEB21B72-3FFD-49AB-9EC7-332F0F49B046}"/>
              </a:ext>
            </a:extLst>
          </p:cNvPr>
          <p:cNvSpPr/>
          <p:nvPr/>
        </p:nvSpPr>
        <p:spPr>
          <a:xfrm>
            <a:off x="4391812" y="850756"/>
            <a:ext cx="2330205" cy="7472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193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81618C-D84D-C576-74C9-A194028F8FDD}"/>
              </a:ext>
            </a:extLst>
          </p:cNvPr>
          <p:cNvPicPr>
            <a:picLocks noChangeAspect="1"/>
          </p:cNvPicPr>
          <p:nvPr/>
        </p:nvPicPr>
        <p:blipFill rotWithShape="1">
          <a:blip r:embed="rId2"/>
          <a:srcRect l="10353" t="27301" r="11647" b="29704"/>
          <a:stretch/>
        </p:blipFill>
        <p:spPr>
          <a:xfrm>
            <a:off x="407625" y="1075490"/>
            <a:ext cx="11545676" cy="2506806"/>
          </a:xfrm>
          <a:prstGeom prst="rect">
            <a:avLst/>
          </a:prstGeom>
        </p:spPr>
      </p:pic>
      <p:pic>
        <p:nvPicPr>
          <p:cNvPr id="5" name="Picture 4">
            <a:extLst>
              <a:ext uri="{FF2B5EF4-FFF2-40B4-BE49-F238E27FC236}">
                <a16:creationId xmlns:a16="http://schemas.microsoft.com/office/drawing/2014/main" id="{50550DBE-86B3-47E6-DBE5-CC47C32EC9D6}"/>
              </a:ext>
            </a:extLst>
          </p:cNvPr>
          <p:cNvPicPr>
            <a:picLocks noChangeAspect="1"/>
          </p:cNvPicPr>
          <p:nvPr/>
        </p:nvPicPr>
        <p:blipFill rotWithShape="1">
          <a:blip r:embed="rId3"/>
          <a:srcRect l="10824" t="63498" r="12353" b="19900"/>
          <a:stretch/>
        </p:blipFill>
        <p:spPr>
          <a:xfrm>
            <a:off x="0" y="4499458"/>
            <a:ext cx="12063469" cy="975731"/>
          </a:xfrm>
          <a:prstGeom prst="rect">
            <a:avLst/>
          </a:prstGeom>
        </p:spPr>
      </p:pic>
      <p:sp>
        <p:nvSpPr>
          <p:cNvPr id="6" name="TextBox 5">
            <a:extLst>
              <a:ext uri="{FF2B5EF4-FFF2-40B4-BE49-F238E27FC236}">
                <a16:creationId xmlns:a16="http://schemas.microsoft.com/office/drawing/2014/main" id="{AA3CCEE9-2E1E-9F4E-BF7F-A2B5D5E404C4}"/>
              </a:ext>
            </a:extLst>
          </p:cNvPr>
          <p:cNvSpPr txBox="1"/>
          <p:nvPr/>
        </p:nvSpPr>
        <p:spPr>
          <a:xfrm>
            <a:off x="2061882" y="3717712"/>
            <a:ext cx="6680498" cy="646331"/>
          </a:xfrm>
          <a:prstGeom prst="rect">
            <a:avLst/>
          </a:prstGeom>
          <a:noFill/>
        </p:spPr>
        <p:txBody>
          <a:bodyPr wrap="square" rtlCol="0">
            <a:spAutoFit/>
          </a:bodyPr>
          <a:lstStyle/>
          <a:p>
            <a:r>
              <a:rPr lang="en-CA" sz="3600" dirty="0">
                <a:solidFill>
                  <a:srgbClr val="002060"/>
                </a:solidFill>
              </a:rPr>
              <a:t>Scroll down to </a:t>
            </a:r>
          </a:p>
        </p:txBody>
      </p:sp>
      <p:sp>
        <p:nvSpPr>
          <p:cNvPr id="14" name="Oval 13">
            <a:extLst>
              <a:ext uri="{FF2B5EF4-FFF2-40B4-BE49-F238E27FC236}">
                <a16:creationId xmlns:a16="http://schemas.microsoft.com/office/drawing/2014/main" id="{C4E7DB3D-CB74-494B-BEEA-BD1D203E41E9}"/>
              </a:ext>
            </a:extLst>
          </p:cNvPr>
          <p:cNvSpPr/>
          <p:nvPr/>
        </p:nvSpPr>
        <p:spPr>
          <a:xfrm>
            <a:off x="3503364" y="4499458"/>
            <a:ext cx="3095740" cy="64633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2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0BF59-CB69-4CDB-A220-FBBD34013B6A}"/>
              </a:ext>
            </a:extLst>
          </p:cNvPr>
          <p:cNvPicPr>
            <a:picLocks noChangeAspect="1"/>
          </p:cNvPicPr>
          <p:nvPr/>
        </p:nvPicPr>
        <p:blipFill rotWithShape="1">
          <a:blip r:embed="rId2"/>
          <a:srcRect l="8506" t="15168" r="10259" b="6688"/>
          <a:stretch/>
        </p:blipFill>
        <p:spPr>
          <a:xfrm>
            <a:off x="517793" y="1233433"/>
            <a:ext cx="11391441" cy="4391135"/>
          </a:xfrm>
          <a:prstGeom prst="rect">
            <a:avLst/>
          </a:prstGeom>
        </p:spPr>
      </p:pic>
      <p:sp>
        <p:nvSpPr>
          <p:cNvPr id="5" name="Oval 4">
            <a:extLst>
              <a:ext uri="{FF2B5EF4-FFF2-40B4-BE49-F238E27FC236}">
                <a16:creationId xmlns:a16="http://schemas.microsoft.com/office/drawing/2014/main" id="{0CE17984-55BD-4BBB-A0B5-D78D84DD9008}"/>
              </a:ext>
            </a:extLst>
          </p:cNvPr>
          <p:cNvSpPr/>
          <p:nvPr/>
        </p:nvSpPr>
        <p:spPr>
          <a:xfrm>
            <a:off x="1164418" y="3568630"/>
            <a:ext cx="1140823" cy="647187"/>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4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BBDEF7-AD7F-4644-B39A-D8E3D2DE1570}"/>
              </a:ext>
            </a:extLst>
          </p:cNvPr>
          <p:cNvPicPr>
            <a:picLocks noChangeAspect="1"/>
          </p:cNvPicPr>
          <p:nvPr/>
        </p:nvPicPr>
        <p:blipFill rotWithShape="1">
          <a:blip r:embed="rId2"/>
          <a:srcRect l="6667" t="20515" r="7931" b="7887"/>
          <a:stretch/>
        </p:blipFill>
        <p:spPr>
          <a:xfrm>
            <a:off x="254439" y="1037238"/>
            <a:ext cx="11850476" cy="4695100"/>
          </a:xfrm>
          <a:prstGeom prst="rect">
            <a:avLst/>
          </a:prstGeom>
        </p:spPr>
      </p:pic>
      <p:sp>
        <p:nvSpPr>
          <p:cNvPr id="8" name="Oval 7">
            <a:extLst>
              <a:ext uri="{FF2B5EF4-FFF2-40B4-BE49-F238E27FC236}">
                <a16:creationId xmlns:a16="http://schemas.microsoft.com/office/drawing/2014/main" id="{380E9ED1-AE32-457C-8F9C-92ECFC68FC19}"/>
              </a:ext>
            </a:extLst>
          </p:cNvPr>
          <p:cNvSpPr/>
          <p:nvPr/>
        </p:nvSpPr>
        <p:spPr>
          <a:xfrm>
            <a:off x="8779847" y="3865382"/>
            <a:ext cx="256032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13DE266-F002-4887-945E-2E9DD4AC944C}"/>
              </a:ext>
            </a:extLst>
          </p:cNvPr>
          <p:cNvSpPr/>
          <p:nvPr/>
        </p:nvSpPr>
        <p:spPr>
          <a:xfrm>
            <a:off x="8779847" y="3217626"/>
            <a:ext cx="256032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8BEB1C2-9B1C-40E5-875D-CB2B8FA3B655}"/>
              </a:ext>
            </a:extLst>
          </p:cNvPr>
          <p:cNvSpPr/>
          <p:nvPr/>
        </p:nvSpPr>
        <p:spPr>
          <a:xfrm>
            <a:off x="2952520" y="1465243"/>
            <a:ext cx="3227157" cy="704993"/>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A7A8B1-AE2F-4AF4-B58F-9AC2E7D34092}"/>
              </a:ext>
            </a:extLst>
          </p:cNvPr>
          <p:cNvSpPr/>
          <p:nvPr/>
        </p:nvSpPr>
        <p:spPr>
          <a:xfrm>
            <a:off x="9383482" y="1295404"/>
            <a:ext cx="2808518" cy="9710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DA7B1F-DC93-4A68-A1DE-4281731D5EC8}"/>
              </a:ext>
            </a:extLst>
          </p:cNvPr>
          <p:cNvSpPr/>
          <p:nvPr/>
        </p:nvSpPr>
        <p:spPr>
          <a:xfrm>
            <a:off x="254439" y="4030482"/>
            <a:ext cx="4622072" cy="8890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DA7B1F-DC93-4A68-A1DE-4281731D5EC8}"/>
              </a:ext>
            </a:extLst>
          </p:cNvPr>
          <p:cNvSpPr/>
          <p:nvPr/>
        </p:nvSpPr>
        <p:spPr>
          <a:xfrm>
            <a:off x="8895480" y="2481598"/>
            <a:ext cx="256032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2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9" grpId="0" animBg="1"/>
      <p:bldP spid="10"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idx="4294967295"/>
          </p:nvPr>
        </p:nvSpPr>
        <p:spPr bwMode="auto">
          <a:xfrm>
            <a:off x="0" y="3351213"/>
            <a:ext cx="65579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800" cap="none" dirty="0">
                <a:ln>
                  <a:noFill/>
                </a:ln>
                <a:solidFill>
                  <a:srgbClr val="002060"/>
                </a:solidFill>
                <a:latin typeface="Arial" panose="020B0604020202020204" pitchFamily="34" charset="0"/>
              </a:rPr>
              <a:t> </a:t>
            </a:r>
            <a:br>
              <a:rPr lang="en-US" altLang="en-US" sz="1800" cap="none" dirty="0">
                <a:ln>
                  <a:noFill/>
                </a:ln>
                <a:solidFill>
                  <a:srgbClr val="002060"/>
                </a:solidFill>
                <a:latin typeface="Arial" panose="020B0604020202020204" pitchFamily="34" charset="0"/>
              </a:rPr>
            </a:br>
            <a:endParaRPr lang="en-US" altLang="en-US" sz="1800" cap="none" dirty="0">
              <a:ln>
                <a:noFill/>
              </a:ln>
              <a:solidFill>
                <a:srgbClr val="002060"/>
              </a:solidFill>
              <a:latin typeface="Arial" panose="020B0604020202020204" pitchFamily="34" charset="0"/>
            </a:endParaRPr>
          </a:p>
        </p:txBody>
      </p:sp>
      <p:sp>
        <p:nvSpPr>
          <p:cNvPr id="5" name="Rectangle 4"/>
          <p:cNvSpPr/>
          <p:nvPr/>
        </p:nvSpPr>
        <p:spPr>
          <a:xfrm>
            <a:off x="683045" y="96347"/>
            <a:ext cx="7910111" cy="646331"/>
          </a:xfrm>
          <a:prstGeom prst="rect">
            <a:avLst/>
          </a:prstGeom>
        </p:spPr>
        <p:txBody>
          <a:bodyPr wrap="square">
            <a:spAutoFit/>
          </a:bodyPr>
          <a:lstStyle/>
          <a:p>
            <a:pPr defTabSz="914400" eaLnBrk="0" hangingPunct="0"/>
            <a:r>
              <a:rPr lang="en-US" altLang="en-US" sz="3600" b="1" dirty="0">
                <a:solidFill>
                  <a:srgbClr val="002060"/>
                </a:solidFill>
                <a:latin typeface="Arial" panose="020B0604020202020204" pitchFamily="34" charset="0"/>
              </a:rPr>
              <a:t>Grant Resources </a:t>
            </a:r>
            <a:r>
              <a:rPr lang="en-US" altLang="en-US" dirty="0">
                <a:solidFill>
                  <a:srgbClr val="002060"/>
                </a:solidFill>
                <a:latin typeface="Arial" panose="020B0604020202020204" pitchFamily="34" charset="0"/>
              </a:rPr>
              <a:t>Questions about the grant process? </a:t>
            </a:r>
            <a:endParaRPr lang="en-US" dirty="0">
              <a:solidFill>
                <a:srgbClr val="002060"/>
              </a:solidFill>
            </a:endParaRPr>
          </a:p>
        </p:txBody>
      </p:sp>
      <p:sp>
        <p:nvSpPr>
          <p:cNvPr id="2" name="Rectangle 1">
            <a:extLst>
              <a:ext uri="{FF2B5EF4-FFF2-40B4-BE49-F238E27FC236}">
                <a16:creationId xmlns:a16="http://schemas.microsoft.com/office/drawing/2014/main" id="{7082D85A-10F9-4B36-B4AC-2F268344C721}"/>
              </a:ext>
            </a:extLst>
          </p:cNvPr>
          <p:cNvSpPr/>
          <p:nvPr/>
        </p:nvSpPr>
        <p:spPr>
          <a:xfrm>
            <a:off x="683045" y="819796"/>
            <a:ext cx="11292289" cy="6955750"/>
          </a:xfrm>
          <a:prstGeom prst="rect">
            <a:avLst/>
          </a:prstGeom>
        </p:spPr>
        <p:txBody>
          <a:bodyPr wrap="square">
            <a:spAutoFit/>
          </a:bodyPr>
          <a:lstStyle/>
          <a:p>
            <a:pPr>
              <a:spcBef>
                <a:spcPts val="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Application Supplement for Microcredit Projects</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Areas of Focus Policy Statements</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Community Assessment Results</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Cooperating Organization Memorandum of Understanding</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Global Grant Application Template</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Global Grant Calculator</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Global Grant Lifecycle</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Global Grant Monitoring and Evaluation Plan Supplement</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b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b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en-US" sz="2800" dirty="0">
                <a:latin typeface="Arial" panose="020B0604020202020204" pitchFamily="34" charset="0"/>
                <a:ea typeface="Times New Roman" panose="02020603050405020304" pitchFamily="18" charset="0"/>
                <a:cs typeface="Arial" panose="020B0604020202020204" pitchFamily="34" charset="0"/>
              </a:rPr>
              <a:t> </a:t>
            </a:r>
            <a:br>
              <a:rPr lang="en-US" sz="2800" dirty="0">
                <a:latin typeface="Arial" panose="020B0604020202020204" pitchFamily="34" charset="0"/>
                <a:ea typeface="Times New Roman" panose="02020603050405020304" pitchFamily="18" charset="0"/>
                <a:cs typeface="Arial" panose="020B0604020202020204" pitchFamily="34" charset="0"/>
              </a:rPr>
            </a:br>
            <a:r>
              <a:rPr lang="en-US" sz="2400" dirty="0">
                <a:latin typeface="Arial" panose="020B0604020202020204" pitchFamily="34" charset="0"/>
                <a:ea typeface="Times New Roman" panose="02020603050405020304" pitchFamily="18" charset="0"/>
                <a:cs typeface="Arial" panose="020B0604020202020204" pitchFamily="34" charset="0"/>
              </a:rPr>
              <a:t> </a:t>
            </a:r>
            <a:br>
              <a:rPr lang="en-US" sz="2400" dirty="0">
                <a:latin typeface="Arial" panose="020B0604020202020204" pitchFamily="34" charset="0"/>
                <a:ea typeface="Times New Roman" panose="02020603050405020304" pitchFamily="18" charset="0"/>
                <a:cs typeface="Arial" panose="020B0604020202020204" pitchFamily="34" charset="0"/>
              </a:rPr>
            </a:b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1325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idx="4294967295"/>
          </p:nvPr>
        </p:nvSpPr>
        <p:spPr bwMode="auto">
          <a:xfrm>
            <a:off x="0" y="3330575"/>
            <a:ext cx="73040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br>
              <a:rPr lang="en-CA" sz="1800" dirty="0"/>
            </a:br>
            <a:endParaRPr lang="en-US" altLang="en-US" sz="1800" cap="none" dirty="0">
              <a:ln>
                <a:noFill/>
              </a:ln>
              <a:latin typeface="Arial" panose="020B0604020202020204" pitchFamily="34" charset="0"/>
            </a:endParaRPr>
          </a:p>
        </p:txBody>
      </p:sp>
      <p:sp>
        <p:nvSpPr>
          <p:cNvPr id="2" name="Rectangle 1">
            <a:extLst>
              <a:ext uri="{FF2B5EF4-FFF2-40B4-BE49-F238E27FC236}">
                <a16:creationId xmlns:a16="http://schemas.microsoft.com/office/drawing/2014/main" id="{93667766-8ADA-40D9-8EC7-D059B1CB7C13}"/>
              </a:ext>
            </a:extLst>
          </p:cNvPr>
          <p:cNvSpPr/>
          <p:nvPr/>
        </p:nvSpPr>
        <p:spPr>
          <a:xfrm>
            <a:off x="363556" y="857772"/>
            <a:ext cx="11942284" cy="6063198"/>
          </a:xfrm>
          <a:prstGeom prst="rect">
            <a:avLst/>
          </a:prstGeom>
        </p:spPr>
        <p:txBody>
          <a:bodyPr wrap="square">
            <a:spAutoFit/>
          </a:bodyPr>
          <a:lstStyle/>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Global Grant Report Template</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Global Grant Scholarship Supplement</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Grant Travel</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Guide to Global Grants</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Guidelines for Rotary Foundation-Funded Project Signage</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How to Use the Grant Center</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Report Supplement for Microcredit Projects</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12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RI Exchange Rates</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600"/>
              </a:spcAft>
            </a:pP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b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B7379F8-1EA9-4029-BCF0-A0A12CD122C8}"/>
              </a:ext>
            </a:extLst>
          </p:cNvPr>
          <p:cNvSpPr/>
          <p:nvPr/>
        </p:nvSpPr>
        <p:spPr>
          <a:xfrm>
            <a:off x="363556" y="211441"/>
            <a:ext cx="9199083" cy="646331"/>
          </a:xfrm>
          <a:prstGeom prst="rect">
            <a:avLst/>
          </a:prstGeom>
        </p:spPr>
        <p:txBody>
          <a:bodyPr wrap="square">
            <a:spAutoFit/>
          </a:bodyPr>
          <a:lstStyle/>
          <a:p>
            <a:pPr defTabSz="914400" eaLnBrk="0" hangingPunct="0"/>
            <a:r>
              <a:rPr lang="en-US" altLang="en-US" sz="3600" b="1" dirty="0">
                <a:solidFill>
                  <a:srgbClr val="002060"/>
                </a:solidFill>
                <a:latin typeface="Arial" panose="020B0604020202020204" pitchFamily="34" charset="0"/>
              </a:rPr>
              <a:t>Grant Resources </a:t>
            </a:r>
            <a:r>
              <a:rPr lang="en-US" altLang="en-US" dirty="0">
                <a:solidFill>
                  <a:srgbClr val="002060"/>
                </a:solidFill>
                <a:latin typeface="Arial" panose="020B0604020202020204" pitchFamily="34" charset="0"/>
              </a:rPr>
              <a:t>Questions about the grant process? </a:t>
            </a:r>
            <a:endParaRPr lang="en-US" dirty="0">
              <a:solidFill>
                <a:srgbClr val="002060"/>
              </a:solidFill>
            </a:endParaRPr>
          </a:p>
        </p:txBody>
      </p:sp>
    </p:spTree>
    <p:extLst>
      <p:ext uri="{BB962C8B-B14F-4D97-AF65-F5344CB8AC3E}">
        <p14:creationId xmlns:p14="http://schemas.microsoft.com/office/powerpoint/2010/main" val="169835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idx="4294967295"/>
          </p:nvPr>
        </p:nvSpPr>
        <p:spPr bwMode="auto">
          <a:xfrm>
            <a:off x="0" y="3141663"/>
            <a:ext cx="85169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br>
              <a:rPr lang="en-CA" sz="1800" dirty="0"/>
            </a:br>
            <a:endParaRPr lang="en-US" altLang="en-US" sz="1800" cap="none" dirty="0">
              <a:ln>
                <a:noFill/>
              </a:ln>
              <a:latin typeface="Arial" panose="020B0604020202020204" pitchFamily="34" charset="0"/>
            </a:endParaRPr>
          </a:p>
        </p:txBody>
      </p:sp>
      <p:sp>
        <p:nvSpPr>
          <p:cNvPr id="2" name="Rectangle 1">
            <a:extLst>
              <a:ext uri="{FF2B5EF4-FFF2-40B4-BE49-F238E27FC236}">
                <a16:creationId xmlns:a16="http://schemas.microsoft.com/office/drawing/2014/main" id="{8ADDB757-BF11-47F9-B293-E22EC4CED9D6}"/>
              </a:ext>
            </a:extLst>
          </p:cNvPr>
          <p:cNvSpPr/>
          <p:nvPr/>
        </p:nvSpPr>
        <p:spPr>
          <a:xfrm>
            <a:off x="226886" y="1182231"/>
            <a:ext cx="11993696" cy="4493538"/>
          </a:xfrm>
          <a:prstGeom prst="rect">
            <a:avLst/>
          </a:prstGeom>
        </p:spPr>
        <p:txBody>
          <a:bodyPr wrap="square">
            <a:spAutoFit/>
          </a:bodyPr>
          <a:lstStyle/>
          <a:p>
            <a:pPr>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Rotary Grants Staff Contact Sheet</a:t>
            </a: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Six Steps to Sustainability</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Terms and Conditions for Rotary Foundation District Grants and Global Grants</a:t>
            </a: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Training Plan for Global Grants</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Vocational Training Team Itinerary</a:t>
            </a: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600"/>
              </a:spcAft>
            </a:pP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Vocational Training Team Member Application</a:t>
            </a:r>
            <a:endPar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CA" sz="3200" dirty="0">
                <a:solidFill>
                  <a:srgbClr val="002060"/>
                </a:solidFill>
                <a:hlinkClick r:id="rId8">
                  <a:extLst>
                    <a:ext uri="{A12FA001-AC4F-418D-AE19-62706E023703}">
                      <ahyp:hlinkClr xmlns:ahyp="http://schemas.microsoft.com/office/drawing/2018/hyperlinkcolor" val="tx"/>
                    </a:ext>
                  </a:extLst>
                </a:hlinkClick>
              </a:rPr>
              <a:t>Returning Grant Funds to The Rotary Foundation</a:t>
            </a:r>
            <a:endParaRPr lang="en-US" sz="3200" u="sng"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7B2F8D7-2CEB-4B43-840B-FDFD37BB58F8}"/>
              </a:ext>
            </a:extLst>
          </p:cNvPr>
          <p:cNvSpPr/>
          <p:nvPr/>
        </p:nvSpPr>
        <p:spPr>
          <a:xfrm>
            <a:off x="226886" y="130414"/>
            <a:ext cx="8063165" cy="646331"/>
          </a:xfrm>
          <a:prstGeom prst="rect">
            <a:avLst/>
          </a:prstGeom>
        </p:spPr>
        <p:txBody>
          <a:bodyPr wrap="square">
            <a:spAutoFit/>
          </a:bodyPr>
          <a:lstStyle/>
          <a:p>
            <a:pPr defTabSz="914400" eaLnBrk="0" hangingPunct="0"/>
            <a:r>
              <a:rPr lang="en-US" altLang="en-US" sz="3600" b="1" dirty="0">
                <a:solidFill>
                  <a:srgbClr val="002060"/>
                </a:solidFill>
                <a:latin typeface="Arial" panose="020B0604020202020204" pitchFamily="34" charset="0"/>
              </a:rPr>
              <a:t>Grant Resources </a:t>
            </a:r>
            <a:r>
              <a:rPr lang="en-US" altLang="en-US" dirty="0">
                <a:solidFill>
                  <a:srgbClr val="002060"/>
                </a:solidFill>
                <a:latin typeface="Arial" panose="020B0604020202020204" pitchFamily="34" charset="0"/>
              </a:rPr>
              <a:t>Questions about the grant process? </a:t>
            </a:r>
            <a:endParaRPr lang="en-US" dirty="0">
              <a:solidFill>
                <a:srgbClr val="002060"/>
              </a:solidFill>
            </a:endParaRPr>
          </a:p>
        </p:txBody>
      </p:sp>
    </p:spTree>
    <p:extLst>
      <p:ext uri="{BB962C8B-B14F-4D97-AF65-F5344CB8AC3E}">
        <p14:creationId xmlns:p14="http://schemas.microsoft.com/office/powerpoint/2010/main" val="4985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867F0-5797-4CF9-95BD-1596067CAEF6}"/>
              </a:ext>
            </a:extLst>
          </p:cNvPr>
          <p:cNvPicPr>
            <a:picLocks noChangeAspect="1"/>
          </p:cNvPicPr>
          <p:nvPr/>
        </p:nvPicPr>
        <p:blipFill rotWithShape="1">
          <a:blip r:embed="rId2"/>
          <a:srcRect l="26126" t="17919" r="26881" b="1724"/>
          <a:stretch/>
        </p:blipFill>
        <p:spPr>
          <a:xfrm>
            <a:off x="517793" y="293145"/>
            <a:ext cx="11325339" cy="632799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4CC58-BEC0-47D8-AF2D-1E0E82554D6A}"/>
              </a:ext>
            </a:extLst>
          </p:cNvPr>
          <p:cNvPicPr>
            <a:picLocks noChangeAspect="1"/>
          </p:cNvPicPr>
          <p:nvPr/>
        </p:nvPicPr>
        <p:blipFill rotWithShape="1">
          <a:blip r:embed="rId2"/>
          <a:srcRect l="2251" t="17447" r="56781" b="13706"/>
          <a:stretch/>
        </p:blipFill>
        <p:spPr>
          <a:xfrm>
            <a:off x="389263" y="110000"/>
            <a:ext cx="11413474" cy="6638000"/>
          </a:xfrm>
          <a:prstGeom prst="rect">
            <a:avLst/>
          </a:prstGeom>
        </p:spPr>
      </p:pic>
    </p:spTree>
    <p:extLst>
      <p:ext uri="{BB962C8B-B14F-4D97-AF65-F5344CB8AC3E}">
        <p14:creationId xmlns:p14="http://schemas.microsoft.com/office/powerpoint/2010/main" val="387536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1" y="182297"/>
            <a:ext cx="5457825"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None/>
              <a:defRPr/>
            </a:pPr>
            <a:r>
              <a:rPr lang="en-CA" sz="3600" dirty="0">
                <a:solidFill>
                  <a:srgbClr val="002060"/>
                </a:solidFill>
                <a:latin typeface="Arial" panose="020B0604020202020204" pitchFamily="34" charset="0"/>
                <a:cs typeface="Arial" panose="020B0604020202020204" pitchFamily="34" charset="0"/>
              </a:rPr>
              <a:t>Why are you here?</a:t>
            </a:r>
            <a:endParaRPr lang="en-US" i="1" kern="0" dirty="0">
              <a:solidFill>
                <a:srgbClr val="585858"/>
              </a:solidFill>
              <a:latin typeface="Georgia" pitchFamily="18" charset="0"/>
              <a:cs typeface="Arial"/>
            </a:endParaRPr>
          </a:p>
        </p:txBody>
      </p:sp>
      <p:sp>
        <p:nvSpPr>
          <p:cNvPr id="6" name="Content Placeholder 2"/>
          <p:cNvSpPr txBox="1">
            <a:spLocks/>
          </p:cNvSpPr>
          <p:nvPr/>
        </p:nvSpPr>
        <p:spPr>
          <a:xfrm>
            <a:off x="1981200" y="1552575"/>
            <a:ext cx="8229600" cy="3688292"/>
          </a:xfrm>
          <a:prstGeom prst="rect">
            <a:avLst/>
          </a:prstGeom>
        </p:spPr>
        <p:txBody>
          <a:bodyPr/>
          <a:lstStyle/>
          <a:p>
            <a:pPr marL="342900" indent="-342900" eaLnBrk="0" hangingPunct="0">
              <a:spcBef>
                <a:spcPct val="20000"/>
              </a:spcBef>
              <a:buClr>
                <a:srgbClr val="FF0000"/>
              </a:buClr>
              <a:buFont typeface="Arial" charset="0"/>
              <a:buChar char="•"/>
              <a:defRPr/>
            </a:pPr>
            <a:endParaRPr lang="en-US" sz="2800" b="1" dirty="0">
              <a:solidFill>
                <a:srgbClr val="002060"/>
              </a:solidFill>
              <a:latin typeface="+mn-lt"/>
              <a:cs typeface="+mn-cs"/>
            </a:endParaRPr>
          </a:p>
        </p:txBody>
      </p:sp>
      <p:sp>
        <p:nvSpPr>
          <p:cNvPr id="7" name="Rectangle 6"/>
          <p:cNvSpPr/>
          <p:nvPr/>
        </p:nvSpPr>
        <p:spPr>
          <a:xfrm>
            <a:off x="577353" y="1393660"/>
            <a:ext cx="11358389" cy="3847207"/>
          </a:xfrm>
          <a:prstGeom prst="rect">
            <a:avLst/>
          </a:prstGeom>
        </p:spPr>
        <p:txBody>
          <a:bodyPr wrap="square">
            <a:spAutoFit/>
          </a:bodyPr>
          <a:lstStyle/>
          <a:p>
            <a:pPr>
              <a:spcAft>
                <a:spcPts val="600"/>
              </a:spcAft>
              <a:buFont typeface="Arial" pitchFamily="34" charset="0"/>
              <a:buChar char="•"/>
            </a:pPr>
            <a:r>
              <a:rPr lang="en-CA" sz="2800" dirty="0">
                <a:solidFill>
                  <a:srgbClr val="002060"/>
                </a:solidFill>
                <a:latin typeface="+mn-lt"/>
              </a:rPr>
              <a:t> </a:t>
            </a:r>
            <a:r>
              <a:rPr lang="en-CA" sz="3200" dirty="0">
                <a:solidFill>
                  <a:srgbClr val="002060"/>
                </a:solidFill>
                <a:latin typeface="Arial" panose="020B0604020202020204" pitchFamily="34" charset="0"/>
                <a:cs typeface="Arial" panose="020B0604020202020204" pitchFamily="34" charset="0"/>
              </a:rPr>
              <a:t>The Rotary Foundation (TRF) is a separate legal entity from RI to maintain its charitable tax status.</a:t>
            </a:r>
          </a:p>
          <a:p>
            <a:pPr>
              <a:spcAft>
                <a:spcPts val="600"/>
              </a:spcAft>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4-star charity – Charity Navigator’s highest level</a:t>
            </a:r>
          </a:p>
          <a:p>
            <a:pPr>
              <a:spcAft>
                <a:spcPts val="600"/>
              </a:spcAft>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MOU must be signed</a:t>
            </a:r>
          </a:p>
          <a:p>
            <a:pPr>
              <a:spcAft>
                <a:spcPts val="600"/>
              </a:spcAft>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Presidents are required to sign off on grants – need to understand the implications – </a:t>
            </a:r>
            <a:r>
              <a:rPr lang="en-CA" sz="3200" u="sng" dirty="0">
                <a:solidFill>
                  <a:srgbClr val="002060"/>
                </a:solidFill>
                <a:latin typeface="Arial" panose="020B0604020202020204" pitchFamily="34" charset="0"/>
                <a:cs typeface="Arial" panose="020B0604020202020204" pitchFamily="34" charset="0"/>
              </a:rPr>
              <a:t>plus final report</a:t>
            </a:r>
          </a:p>
          <a:p>
            <a:r>
              <a:rPr lang="en-CA" sz="3200" dirty="0">
                <a:solidFill>
                  <a:srgbClr val="002060"/>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10564" y="241819"/>
            <a:ext cx="7372350" cy="646331"/>
          </a:xfrm>
          <a:prstGeom prst="rect">
            <a:avLst/>
          </a:prstGeom>
          <a:noFill/>
          <a:ln w="9525">
            <a:noFill/>
            <a:miter lim="800000"/>
            <a:headEnd/>
            <a:tailEnd/>
          </a:ln>
        </p:spPr>
        <p:txBody>
          <a:bodyPr wrap="square">
            <a:spAutoFit/>
          </a:bodyPr>
          <a:lstStyle/>
          <a:p>
            <a:pPr algn="ctr">
              <a:defRPr/>
            </a:pPr>
            <a:r>
              <a:rPr lang="en-CA" sz="3600" dirty="0">
                <a:solidFill>
                  <a:srgbClr val="002060"/>
                </a:solidFill>
              </a:rPr>
              <a:t>“Google” - Exchange Rate Rotary</a:t>
            </a:r>
            <a:endParaRPr lang="en-US" sz="3600" dirty="0">
              <a:solidFill>
                <a:srgbClr val="002060"/>
              </a:solidFill>
            </a:endParaRPr>
          </a:p>
        </p:txBody>
      </p:sp>
      <p:pic>
        <p:nvPicPr>
          <p:cNvPr id="6" name="Picture 5" descr="A close-up of a document&#10;&#10;Description automatically generated">
            <a:extLst>
              <a:ext uri="{FF2B5EF4-FFF2-40B4-BE49-F238E27FC236}">
                <a16:creationId xmlns:a16="http://schemas.microsoft.com/office/drawing/2014/main" id="{4A968482-68B9-A310-E16C-A1A025DEADFA}"/>
              </a:ext>
            </a:extLst>
          </p:cNvPr>
          <p:cNvPicPr>
            <a:picLocks noChangeAspect="1"/>
          </p:cNvPicPr>
          <p:nvPr/>
        </p:nvPicPr>
        <p:blipFill rotWithShape="1">
          <a:blip r:embed="rId3"/>
          <a:srcRect l="10619" t="18353" r="10619" b="19216"/>
          <a:stretch/>
        </p:blipFill>
        <p:spPr>
          <a:xfrm>
            <a:off x="638978" y="888149"/>
            <a:ext cx="11446526" cy="5594698"/>
          </a:xfrm>
          <a:prstGeom prst="rect">
            <a:avLst/>
          </a:prstGeom>
        </p:spPr>
      </p:pic>
      <p:sp>
        <p:nvSpPr>
          <p:cNvPr id="5" name="TextBox 4"/>
          <p:cNvSpPr txBox="1"/>
          <p:nvPr/>
        </p:nvSpPr>
        <p:spPr>
          <a:xfrm rot="20336819">
            <a:off x="1979154" y="3012387"/>
            <a:ext cx="8342811" cy="523220"/>
          </a:xfrm>
          <a:prstGeom prst="rect">
            <a:avLst/>
          </a:prstGeom>
          <a:noFill/>
        </p:spPr>
        <p:txBody>
          <a:bodyPr wrap="square" rtlCol="0">
            <a:spAutoFit/>
          </a:bodyPr>
          <a:lstStyle/>
          <a:p>
            <a:pPr algn="ctr">
              <a:defRPr/>
            </a:pPr>
            <a:r>
              <a:rPr lang="en-CA" sz="2800" b="1" dirty="0">
                <a:solidFill>
                  <a:srgbClr val="002060"/>
                </a:solidFill>
              </a:rPr>
              <a:t>If not on this page, then go to </a:t>
            </a:r>
            <a:r>
              <a:rPr lang="en-CA" sz="2800" b="1" dirty="0" err="1">
                <a:solidFill>
                  <a:srgbClr val="002060"/>
                </a:solidFill>
              </a:rPr>
              <a:t>Oanda</a:t>
            </a:r>
            <a:r>
              <a:rPr lang="en-CA" sz="2800" b="1" dirty="0">
                <a:solidFill>
                  <a:srgbClr val="002060"/>
                </a:solidFill>
              </a:rPr>
              <a:t> Website</a:t>
            </a:r>
            <a:endParaRPr lang="en-US" sz="2800" b="1" dirty="0">
              <a:solidFill>
                <a:srgbClr val="002060"/>
              </a:solidFill>
            </a:endParaRPr>
          </a:p>
        </p:txBody>
      </p:sp>
    </p:spTree>
    <p:extLst>
      <p:ext uri="{BB962C8B-B14F-4D97-AF65-F5344CB8AC3E}">
        <p14:creationId xmlns:p14="http://schemas.microsoft.com/office/powerpoint/2010/main" val="34151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0C4B8-D136-41EF-9A16-08A9E97FD464}"/>
              </a:ext>
            </a:extLst>
          </p:cNvPr>
          <p:cNvPicPr>
            <a:picLocks noChangeAspect="1"/>
          </p:cNvPicPr>
          <p:nvPr/>
        </p:nvPicPr>
        <p:blipFill rotWithShape="1">
          <a:blip r:embed="rId2"/>
          <a:srcRect l="11494" t="17101" r="12414" b="13559"/>
          <a:stretch/>
        </p:blipFill>
        <p:spPr>
          <a:xfrm>
            <a:off x="473725" y="1024569"/>
            <a:ext cx="11358391" cy="4605049"/>
          </a:xfrm>
          <a:prstGeom prst="rect">
            <a:avLst/>
          </a:prstGeom>
        </p:spPr>
      </p:pic>
    </p:spTree>
    <p:extLst>
      <p:ext uri="{BB962C8B-B14F-4D97-AF65-F5344CB8AC3E}">
        <p14:creationId xmlns:p14="http://schemas.microsoft.com/office/powerpoint/2010/main" val="1557067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98688" y="1519239"/>
            <a:ext cx="8278812" cy="43084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buNone/>
              <a:defRPr/>
            </a:pPr>
            <a:endParaRPr lang="en-US" kern="0" dirty="0">
              <a:solidFill>
                <a:srgbClr val="585858"/>
              </a:solidFill>
              <a:latin typeface="Georgia" pitchFamily="18" charset="0"/>
              <a:cs typeface="Arial"/>
            </a:endParaRPr>
          </a:p>
        </p:txBody>
      </p:sp>
      <p:sp>
        <p:nvSpPr>
          <p:cNvPr id="103427" name="Title 1"/>
          <p:cNvSpPr txBox="1">
            <a:spLocks/>
          </p:cNvSpPr>
          <p:nvPr/>
        </p:nvSpPr>
        <p:spPr bwMode="auto">
          <a:xfrm>
            <a:off x="1712913" y="297656"/>
            <a:ext cx="8764587" cy="674688"/>
          </a:xfrm>
          <a:prstGeom prst="rect">
            <a:avLst/>
          </a:prstGeom>
          <a:noFill/>
          <a:ln w="9525">
            <a:noFill/>
            <a:miter lim="800000"/>
            <a:headEnd/>
            <a:tailEnd/>
          </a:ln>
        </p:spPr>
        <p:txBody>
          <a:bodyPr/>
          <a:lstStyle/>
          <a:p>
            <a:pPr>
              <a:lnSpc>
                <a:spcPct val="80000"/>
              </a:lnSpc>
            </a:pPr>
            <a:r>
              <a:rPr lang="en-US" sz="3600" dirty="0">
                <a:solidFill>
                  <a:srgbClr val="002060"/>
                </a:solidFill>
              </a:rPr>
              <a:t>GRANT INELIGIBILITY</a:t>
            </a:r>
            <a:endParaRPr lang="en-US" sz="3600" b="1" dirty="0">
              <a:solidFill>
                <a:srgbClr val="002060"/>
              </a:solidFill>
              <a:latin typeface="Arial Narrow Bold" pitchFamily="34" charset="0"/>
            </a:endParaRPr>
          </a:p>
        </p:txBody>
      </p:sp>
      <p:sp>
        <p:nvSpPr>
          <p:cNvPr id="2" name="Rectangle 1"/>
          <p:cNvSpPr/>
          <p:nvPr/>
        </p:nvSpPr>
        <p:spPr>
          <a:xfrm>
            <a:off x="528810" y="1126168"/>
            <a:ext cx="11380424" cy="2554545"/>
          </a:xfrm>
          <a:prstGeom prst="rect">
            <a:avLst/>
          </a:prstGeom>
        </p:spPr>
        <p:txBody>
          <a:bodyPr wrap="square">
            <a:spAutoFit/>
          </a:bodyPr>
          <a:lstStyle/>
          <a:p>
            <a:r>
              <a:rPr lang="en-CA" sz="3200" dirty="0">
                <a:solidFill>
                  <a:srgbClr val="002060"/>
                </a:solidFill>
                <a:latin typeface="Arial" panose="020B0604020202020204" pitchFamily="34" charset="0"/>
                <a:cs typeface="Arial" panose="020B0604020202020204" pitchFamily="34" charset="0"/>
              </a:rPr>
              <a:t>If your grant application doesn’t meet global grant criteria, your regional grants officer will work with you to make the changes needed to meet them. If you and your partner club can’t make these changes, your project will not be eligible for global grant funding.</a:t>
            </a:r>
            <a:endParaRPr lang="en-US" sz="32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548213" y="4061363"/>
            <a:ext cx="11093985" cy="1077218"/>
          </a:xfrm>
          <a:prstGeom prst="rect">
            <a:avLst/>
          </a:prstGeom>
        </p:spPr>
        <p:txBody>
          <a:bodyPr wrap="square">
            <a:spAutoFit/>
          </a:bodyPr>
          <a:lstStyle/>
          <a:p>
            <a:r>
              <a:rPr lang="en-CA" sz="32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Rotary Grants Staff Contact Sheet</a:t>
            </a:r>
            <a:endParaRPr lang="en-CA" sz="3200" dirty="0">
              <a:solidFill>
                <a:srgbClr val="002060"/>
              </a:solidFill>
              <a:latin typeface="Arial" panose="020B0604020202020204" pitchFamily="34" charset="0"/>
              <a:cs typeface="Arial" panose="020B0604020202020204" pitchFamily="34" charset="0"/>
            </a:endParaRPr>
          </a:p>
          <a:p>
            <a:r>
              <a:rPr lang="en-CA" sz="3200" dirty="0">
                <a:solidFill>
                  <a:srgbClr val="002060"/>
                </a:solidFill>
                <a:latin typeface="Arial" panose="020B0604020202020204" pitchFamily="34" charset="0"/>
                <a:cs typeface="Arial" panose="020B0604020202020204" pitchFamily="34" charset="0"/>
              </a:rPr>
              <a:t>They listen well and can read between the lines</a:t>
            </a:r>
            <a:endParaRPr lang="en-US" sz="32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E2D4D-99EE-4B70-A360-EC55AAD91931}"/>
              </a:ext>
            </a:extLst>
          </p:cNvPr>
          <p:cNvSpPr txBox="1"/>
          <p:nvPr/>
        </p:nvSpPr>
        <p:spPr>
          <a:xfrm>
            <a:off x="2211977" y="487681"/>
            <a:ext cx="7367452" cy="584775"/>
          </a:xfrm>
          <a:prstGeom prst="rect">
            <a:avLst/>
          </a:prstGeom>
          <a:noFill/>
        </p:spPr>
        <p:txBody>
          <a:bodyPr wrap="square" rtlCol="0">
            <a:spAutoFit/>
          </a:bodyPr>
          <a:lstStyle/>
          <a:p>
            <a:r>
              <a:rPr lang="en-US" sz="3200" dirty="0">
                <a:solidFill>
                  <a:srgbClr val="002060"/>
                </a:solidFill>
              </a:rPr>
              <a:t>Regional Grants Officer</a:t>
            </a:r>
          </a:p>
        </p:txBody>
      </p:sp>
      <p:sp>
        <p:nvSpPr>
          <p:cNvPr id="4" name="TextBox 3"/>
          <p:cNvSpPr txBox="1"/>
          <p:nvPr/>
        </p:nvSpPr>
        <p:spPr>
          <a:xfrm>
            <a:off x="3907637" y="5706911"/>
            <a:ext cx="5671792"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Make them your best friend</a:t>
            </a:r>
          </a:p>
        </p:txBody>
      </p:sp>
      <p:pic>
        <p:nvPicPr>
          <p:cNvPr id="5" name="Picture 4">
            <a:extLst>
              <a:ext uri="{FF2B5EF4-FFF2-40B4-BE49-F238E27FC236}">
                <a16:creationId xmlns:a16="http://schemas.microsoft.com/office/drawing/2014/main" id="{D29F3AA2-C4BA-47D6-8278-4657F3927D0D}"/>
              </a:ext>
            </a:extLst>
          </p:cNvPr>
          <p:cNvPicPr>
            <a:picLocks noChangeAspect="1"/>
          </p:cNvPicPr>
          <p:nvPr/>
        </p:nvPicPr>
        <p:blipFill rotWithShape="1">
          <a:blip r:embed="rId2"/>
          <a:srcRect l="5632" t="22253" r="9770"/>
          <a:stretch/>
        </p:blipFill>
        <p:spPr>
          <a:xfrm>
            <a:off x="308473" y="1072456"/>
            <a:ext cx="11545676" cy="4516220"/>
          </a:xfrm>
          <a:prstGeom prst="rect">
            <a:avLst/>
          </a:prstGeom>
        </p:spPr>
      </p:pic>
    </p:spTree>
    <p:extLst>
      <p:ext uri="{BB962C8B-B14F-4D97-AF65-F5344CB8AC3E}">
        <p14:creationId xmlns:p14="http://schemas.microsoft.com/office/powerpoint/2010/main" val="2733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0" y="457200"/>
            <a:ext cx="8763000" cy="533400"/>
          </a:xfrm>
          <a:prstGeom prst="rect">
            <a:avLst/>
          </a:prstGeom>
        </p:spPr>
        <p:txBody>
          <a:bodyPr>
            <a:normAutofit fontScale="90000"/>
          </a:bodyPr>
          <a:lstStyle/>
          <a:p>
            <a:pPr algn="l"/>
            <a:r>
              <a:rPr lang="en-US" sz="3600" b="1" dirty="0">
                <a:solidFill>
                  <a:srgbClr val="002060"/>
                </a:solidFill>
                <a:latin typeface="Arial" panose="020B0604020202020204" pitchFamily="34" charset="0"/>
                <a:cs typeface="Arial" panose="020B0604020202020204" pitchFamily="34" charset="0"/>
              </a:rPr>
              <a:t>Reporting timeline</a:t>
            </a:r>
            <a:endParaRPr lang="en-US" sz="3600"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rotWithShape="1">
          <a:blip r:embed="rId2"/>
          <a:srcRect l="14814" t="31028" r="44754" b="39630"/>
          <a:stretch/>
        </p:blipFill>
        <p:spPr>
          <a:xfrm>
            <a:off x="0" y="1397000"/>
            <a:ext cx="11501438" cy="4064000"/>
          </a:xfrm>
          <a:prstGeom prst="rect">
            <a:avLst/>
          </a:prstGeom>
        </p:spPr>
      </p:pic>
      <p:sp>
        <p:nvSpPr>
          <p:cNvPr id="3" name="Rectangle: Rounded Corners 2"/>
          <p:cNvSpPr/>
          <p:nvPr/>
        </p:nvSpPr>
        <p:spPr>
          <a:xfrm>
            <a:off x="699939" y="2904373"/>
            <a:ext cx="10482181" cy="1348137"/>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70610" y="4664731"/>
            <a:ext cx="2217843" cy="2115338"/>
          </a:xfrm>
          <a:prstGeom prst="rect">
            <a:avLst/>
          </a:prstGeom>
        </p:spPr>
      </p:pic>
      <p:sp>
        <p:nvSpPr>
          <p:cNvPr id="3" name="Content Placeholder 2"/>
          <p:cNvSpPr txBox="1">
            <a:spLocks/>
          </p:cNvSpPr>
          <p:nvPr/>
        </p:nvSpPr>
        <p:spPr>
          <a:xfrm>
            <a:off x="253387" y="1318039"/>
            <a:ext cx="11799065" cy="38855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0" hangingPunct="0">
              <a:buFont typeface="Arial" panose="020B0604020202020204" pitchFamily="34" charset="0"/>
              <a:buChar char="•"/>
              <a:defRPr/>
            </a:pPr>
            <a:r>
              <a:rPr lang="en-US" kern="0" dirty="0">
                <a:solidFill>
                  <a:srgbClr val="002060"/>
                </a:solidFill>
                <a:latin typeface="Arial" panose="020B0604020202020204" pitchFamily="34" charset="0"/>
                <a:cs typeface="Arial" panose="020B0604020202020204" pitchFamily="34" charset="0"/>
              </a:rPr>
              <a:t>Take it as a sign they want to fund your project</a:t>
            </a:r>
          </a:p>
          <a:p>
            <a:pPr defTabSz="914400" eaLnBrk="0" hangingPunct="0">
              <a:buFont typeface="Arial" panose="020B0604020202020204" pitchFamily="34" charset="0"/>
              <a:buChar char="•"/>
              <a:defRPr/>
            </a:pPr>
            <a:r>
              <a:rPr lang="en-US" kern="0" dirty="0">
                <a:solidFill>
                  <a:srgbClr val="002060"/>
                </a:solidFill>
                <a:latin typeface="Arial" panose="020B0604020202020204" pitchFamily="34" charset="0"/>
                <a:cs typeface="Arial" panose="020B0604020202020204" pitchFamily="34" charset="0"/>
              </a:rPr>
              <a:t>They need more details so you can meet their mandate</a:t>
            </a:r>
          </a:p>
          <a:p>
            <a:pPr defTabSz="914400" eaLnBrk="0" hangingPunct="0">
              <a:buFont typeface="Arial" panose="020B0604020202020204" pitchFamily="34" charset="0"/>
              <a:buChar char="•"/>
              <a:defRPr/>
            </a:pPr>
            <a:r>
              <a:rPr lang="en-US" kern="0" dirty="0">
                <a:solidFill>
                  <a:srgbClr val="002060"/>
                </a:solidFill>
                <a:latin typeface="Arial" panose="020B0604020202020204" pitchFamily="34" charset="0"/>
                <a:cs typeface="Arial" panose="020B0604020202020204" pitchFamily="34" charset="0"/>
              </a:rPr>
              <a:t>Re-read your application – look at it as if you are seeing it for the first time – remember you have knowledge that you probably haven’t shared</a:t>
            </a:r>
          </a:p>
          <a:p>
            <a:pPr defTabSz="914400" eaLnBrk="0" hangingPunct="0">
              <a:buFont typeface="Arial" panose="020B0604020202020204" pitchFamily="34" charset="0"/>
              <a:buChar char="•"/>
              <a:defRPr/>
            </a:pPr>
            <a:r>
              <a:rPr lang="en-US" kern="0" dirty="0">
                <a:solidFill>
                  <a:srgbClr val="002060"/>
                </a:solidFill>
                <a:latin typeface="Arial" panose="020B0604020202020204" pitchFamily="34" charset="0"/>
                <a:cs typeface="Arial" panose="020B0604020202020204" pitchFamily="34" charset="0"/>
              </a:rPr>
              <a:t>It is a lot of work – invest $10,715 – receive $30,180</a:t>
            </a:r>
          </a:p>
          <a:p>
            <a:pPr marL="0" indent="0" defTabSz="914400" eaLnBrk="0" hangingPunct="0">
              <a:buNone/>
              <a:defRPr/>
            </a:pPr>
            <a:endParaRPr lang="en-US" sz="2400" kern="0" dirty="0">
              <a:solidFill>
                <a:srgbClr val="585858"/>
              </a:solidFill>
              <a:latin typeface="Arial" panose="020B0604020202020204" pitchFamily="34" charset="0"/>
              <a:cs typeface="Arial" panose="020B0604020202020204" pitchFamily="34" charset="0"/>
            </a:endParaRPr>
          </a:p>
          <a:p>
            <a:pPr marL="0" indent="0" defTabSz="914400" eaLnBrk="0" hangingPunct="0">
              <a:buNone/>
              <a:defRPr/>
            </a:pPr>
            <a:endParaRPr lang="en-US" sz="2400" kern="0" dirty="0">
              <a:solidFill>
                <a:srgbClr val="585858"/>
              </a:solidFill>
              <a:latin typeface="Georgia" pitchFamily="18" charset="0"/>
              <a:cs typeface="Arial"/>
            </a:endParaRPr>
          </a:p>
        </p:txBody>
      </p:sp>
      <p:sp>
        <p:nvSpPr>
          <p:cNvPr id="101379" name="Title 1"/>
          <p:cNvSpPr txBox="1">
            <a:spLocks/>
          </p:cNvSpPr>
          <p:nvPr/>
        </p:nvSpPr>
        <p:spPr bwMode="auto">
          <a:xfrm>
            <a:off x="1712914" y="425450"/>
            <a:ext cx="3341687" cy="674688"/>
          </a:xfrm>
          <a:prstGeom prst="rect">
            <a:avLst/>
          </a:prstGeom>
          <a:noFill/>
          <a:ln w="9525">
            <a:noFill/>
            <a:miter lim="800000"/>
            <a:headEnd/>
            <a:tailEnd/>
          </a:ln>
        </p:spPr>
        <p:txBody>
          <a:bodyPr/>
          <a:lstStyle/>
          <a:p>
            <a:pPr>
              <a:lnSpc>
                <a:spcPct val="80000"/>
              </a:lnSpc>
            </a:pPr>
            <a:r>
              <a:rPr lang="en-US" sz="3600" dirty="0">
                <a:solidFill>
                  <a:srgbClr val="002060"/>
                </a:solidFill>
                <a:latin typeface="Arial" panose="020B0604020202020204" pitchFamily="34" charset="0"/>
                <a:cs typeface="Arial" panose="020B0604020202020204" pitchFamily="34" charset="0"/>
              </a:rPr>
              <a:t>Push Back</a:t>
            </a:r>
            <a:endParaRPr lang="en-US" sz="3600" b="1" dirty="0">
              <a:solidFill>
                <a:srgbClr val="002060"/>
              </a:solidFill>
              <a:latin typeface="Arial Narrow Bold" pitchFamily="34" charset="0"/>
            </a:endParaRPr>
          </a:p>
        </p:txBody>
      </p:sp>
      <p:pic>
        <p:nvPicPr>
          <p:cNvPr id="5" name="Picture 4"/>
          <p:cNvPicPr>
            <a:picLocks noChangeAspect="1"/>
          </p:cNvPicPr>
          <p:nvPr/>
        </p:nvPicPr>
        <p:blipFill>
          <a:blip r:embed="rId4"/>
          <a:stretch>
            <a:fillRect/>
          </a:stretch>
        </p:blipFill>
        <p:spPr>
          <a:xfrm flipH="1">
            <a:off x="8936723" y="538463"/>
            <a:ext cx="1252929" cy="1390635"/>
          </a:xfrm>
          <a:prstGeom prst="rect">
            <a:avLst/>
          </a:prstGeom>
        </p:spPr>
      </p:pic>
    </p:spTree>
    <p:extLst>
      <p:ext uri="{BB962C8B-B14F-4D97-AF65-F5344CB8AC3E}">
        <p14:creationId xmlns:p14="http://schemas.microsoft.com/office/powerpoint/2010/main" val="261608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67" y="406401"/>
            <a:ext cx="4467890" cy="646331"/>
          </a:xfrm>
          <a:prstGeom prst="rect">
            <a:avLst/>
          </a:prstGeom>
          <a:noFill/>
        </p:spPr>
        <p:txBody>
          <a:bodyPr wrap="none" rtlCol="0">
            <a:spAutoFit/>
          </a:bodyPr>
          <a:lstStyle/>
          <a:p>
            <a:r>
              <a:rPr lang="en-US" sz="3600" dirty="0">
                <a:solidFill>
                  <a:srgbClr val="002060"/>
                </a:solidFill>
              </a:rPr>
              <a:t>Where does Raj fit in</a:t>
            </a:r>
          </a:p>
        </p:txBody>
      </p:sp>
      <p:sp>
        <p:nvSpPr>
          <p:cNvPr id="5" name="TextBox 4"/>
          <p:cNvSpPr txBox="1"/>
          <p:nvPr/>
        </p:nvSpPr>
        <p:spPr>
          <a:xfrm>
            <a:off x="403952" y="1166842"/>
            <a:ext cx="11788048" cy="4524315"/>
          </a:xfrm>
          <a:prstGeom prst="rect">
            <a:avLst/>
          </a:prstGeom>
          <a:noFill/>
        </p:spPr>
        <p:txBody>
          <a:bodyPr wrap="square" rtlCol="0">
            <a:spAutoFit/>
          </a:bodyPr>
          <a:lstStyle/>
          <a:p>
            <a:pPr>
              <a:buFont typeface="Arial" pitchFamily="34" charset="0"/>
              <a:buChar char="•"/>
            </a:pPr>
            <a:r>
              <a:rPr lang="en-US" sz="2800" dirty="0">
                <a:solidFill>
                  <a:srgbClr val="002060"/>
                </a:solidFill>
                <a:latin typeface="+mn-lt"/>
              </a:rPr>
              <a:t> </a:t>
            </a:r>
            <a:r>
              <a:rPr lang="en-US" sz="3200" dirty="0">
                <a:solidFill>
                  <a:srgbClr val="002060"/>
                </a:solidFill>
                <a:latin typeface="Arial" panose="020B0604020202020204" pitchFamily="34" charset="0"/>
                <a:cs typeface="Arial" panose="020B0604020202020204" pitchFamily="34" charset="0"/>
              </a:rPr>
              <a:t>First point of contact </a:t>
            </a:r>
          </a:p>
          <a:p>
            <a:pPr lvl="1">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Do we have funds? Rolling record of funds</a:t>
            </a:r>
          </a:p>
          <a:p>
            <a:pPr lvl="1">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Meet with your committee</a:t>
            </a:r>
          </a:p>
          <a:p>
            <a:pPr>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During the Process</a:t>
            </a:r>
          </a:p>
          <a:p>
            <a:pPr lvl="1">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Conduit – share ideas, pitfalls</a:t>
            </a:r>
          </a:p>
          <a:p>
            <a:pPr lvl="1">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Listen when you are frustrated</a:t>
            </a:r>
          </a:p>
          <a:p>
            <a:pPr lvl="1">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Direct you to the right source of information</a:t>
            </a:r>
          </a:p>
          <a:p>
            <a:pPr lvl="1">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Follow-up on compliance </a:t>
            </a:r>
          </a:p>
          <a:p>
            <a:pPr>
              <a:buFont typeface="Arial" pitchFamily="34" charset="0"/>
              <a:buChar char="•"/>
            </a:pPr>
            <a:r>
              <a:rPr lang="en-US" sz="3200" dirty="0">
                <a:solidFill>
                  <a:srgbClr val="002060"/>
                </a:solidFill>
                <a:latin typeface="Arial" panose="020B0604020202020204" pitchFamily="34" charset="0"/>
                <a:cs typeface="Arial" panose="020B0604020202020204" pitchFamily="34" charset="0"/>
              </a:rPr>
              <a:t> Do a program at your club – leverage/direct your donations</a:t>
            </a:r>
            <a:r>
              <a:rPr lang="en-US" sz="3200" dirty="0">
                <a:solidFill>
                  <a:srgbClr val="002060"/>
                </a:solidFill>
                <a:latin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6C25F-BBC8-4C6E-80B1-13DCD89E1176}"/>
              </a:ext>
            </a:extLst>
          </p:cNvPr>
          <p:cNvSpPr txBox="1"/>
          <p:nvPr/>
        </p:nvSpPr>
        <p:spPr>
          <a:xfrm>
            <a:off x="2259724" y="370518"/>
            <a:ext cx="6096000" cy="646331"/>
          </a:xfrm>
          <a:prstGeom prst="rect">
            <a:avLst/>
          </a:prstGeom>
          <a:noFill/>
        </p:spPr>
        <p:txBody>
          <a:bodyPr wrap="square" rtlCol="0">
            <a:spAutoFit/>
          </a:bodyPr>
          <a:lstStyle/>
          <a:p>
            <a:r>
              <a:rPr lang="en-CA" sz="3600" dirty="0">
                <a:solidFill>
                  <a:srgbClr val="002060"/>
                </a:solidFill>
              </a:rPr>
              <a:t>Changes</a:t>
            </a:r>
          </a:p>
        </p:txBody>
      </p:sp>
      <p:sp>
        <p:nvSpPr>
          <p:cNvPr id="3" name="TextBox 2">
            <a:extLst>
              <a:ext uri="{FF2B5EF4-FFF2-40B4-BE49-F238E27FC236}">
                <a16:creationId xmlns:a16="http://schemas.microsoft.com/office/drawing/2014/main" id="{30ADD727-C64C-4480-A38B-0D56EA22550C}"/>
              </a:ext>
            </a:extLst>
          </p:cNvPr>
          <p:cNvSpPr txBox="1"/>
          <p:nvPr/>
        </p:nvSpPr>
        <p:spPr>
          <a:xfrm>
            <a:off x="229518" y="1536174"/>
            <a:ext cx="11732964" cy="3785652"/>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CA" sz="3200" dirty="0">
                <a:solidFill>
                  <a:srgbClr val="002060"/>
                </a:solidFill>
              </a:rPr>
              <a:t>No world fund match for club contributions</a:t>
            </a:r>
          </a:p>
          <a:p>
            <a:pPr marL="457200" indent="-457200">
              <a:spcAft>
                <a:spcPts val="600"/>
              </a:spcAft>
              <a:buFont typeface="Arial" panose="020B0604020202020204" pitchFamily="34" charset="0"/>
              <a:buChar char="•"/>
            </a:pPr>
            <a:r>
              <a:rPr lang="en-CA" sz="3200" dirty="0">
                <a:solidFill>
                  <a:srgbClr val="002060"/>
                </a:solidFill>
              </a:rPr>
              <a:t>World fund match for DDF now at 80%</a:t>
            </a:r>
          </a:p>
          <a:p>
            <a:pPr marL="457200" indent="-457200">
              <a:spcAft>
                <a:spcPts val="600"/>
              </a:spcAft>
              <a:buFont typeface="Arial" panose="020B0604020202020204" pitchFamily="34" charset="0"/>
              <a:buChar char="•"/>
            </a:pPr>
            <a:r>
              <a:rPr lang="en-CA" sz="3200" dirty="0">
                <a:solidFill>
                  <a:srgbClr val="002060"/>
                </a:solidFill>
              </a:rPr>
              <a:t>Global grants have a minimum budget of $30,000 and a maximum World Fund award of $400,000. There is no minimum World Fund match.</a:t>
            </a:r>
          </a:p>
          <a:p>
            <a:pPr>
              <a:spcAft>
                <a:spcPts val="600"/>
              </a:spcAft>
            </a:pPr>
            <a:endParaRPr lang="en-CA" sz="3200" dirty="0">
              <a:solidFill>
                <a:schemeClr val="bg1"/>
              </a:solidFill>
            </a:endParaRPr>
          </a:p>
          <a:p>
            <a:pPr marL="457200" indent="-457200">
              <a:buFont typeface="Arial" panose="020B0604020202020204" pitchFamily="34" charset="0"/>
              <a:buChar char="•"/>
            </a:pPr>
            <a:endParaRPr lang="en-CA" sz="2800" dirty="0">
              <a:solidFill>
                <a:schemeClr val="bg1"/>
              </a:solidFill>
            </a:endParaRPr>
          </a:p>
        </p:txBody>
      </p:sp>
    </p:spTree>
    <p:extLst>
      <p:ext uri="{BB962C8B-B14F-4D97-AF65-F5344CB8AC3E}">
        <p14:creationId xmlns:p14="http://schemas.microsoft.com/office/powerpoint/2010/main" val="26120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6C25F-BBC8-4C6E-80B1-13DCD89E1176}"/>
              </a:ext>
            </a:extLst>
          </p:cNvPr>
          <p:cNvSpPr txBox="1"/>
          <p:nvPr/>
        </p:nvSpPr>
        <p:spPr>
          <a:xfrm>
            <a:off x="2259724" y="370518"/>
            <a:ext cx="6096000" cy="646331"/>
          </a:xfrm>
          <a:prstGeom prst="rect">
            <a:avLst/>
          </a:prstGeom>
          <a:noFill/>
        </p:spPr>
        <p:txBody>
          <a:bodyPr wrap="square" rtlCol="0">
            <a:spAutoFit/>
          </a:bodyPr>
          <a:lstStyle/>
          <a:p>
            <a:r>
              <a:rPr lang="en-CA" sz="3600" dirty="0">
                <a:solidFill>
                  <a:srgbClr val="002060"/>
                </a:solidFill>
              </a:rPr>
              <a:t>Changes</a:t>
            </a:r>
          </a:p>
        </p:txBody>
      </p:sp>
      <p:sp>
        <p:nvSpPr>
          <p:cNvPr id="3" name="TextBox 2">
            <a:extLst>
              <a:ext uri="{FF2B5EF4-FFF2-40B4-BE49-F238E27FC236}">
                <a16:creationId xmlns:a16="http://schemas.microsoft.com/office/drawing/2014/main" id="{30ADD727-C64C-4480-A38B-0D56EA22550C}"/>
              </a:ext>
            </a:extLst>
          </p:cNvPr>
          <p:cNvSpPr txBox="1"/>
          <p:nvPr/>
        </p:nvSpPr>
        <p:spPr>
          <a:xfrm>
            <a:off x="275422" y="1574323"/>
            <a:ext cx="11600761" cy="272382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CA" sz="3200" dirty="0">
                <a:solidFill>
                  <a:srgbClr val="002060"/>
                </a:solidFill>
              </a:rPr>
              <a:t>Bank information needed as soon as the application is submitted – do not send funds until requested to do so </a:t>
            </a:r>
          </a:p>
          <a:p>
            <a:pPr marL="457200" indent="-457200">
              <a:spcAft>
                <a:spcPts val="600"/>
              </a:spcAft>
              <a:buFont typeface="Arial" panose="020B0604020202020204" pitchFamily="34" charset="0"/>
              <a:buChar char="•"/>
            </a:pPr>
            <a:r>
              <a:rPr lang="en-CA" sz="3200" dirty="0">
                <a:solidFill>
                  <a:srgbClr val="002060"/>
                </a:solidFill>
              </a:rPr>
              <a:t>Simple schools no longer eligible</a:t>
            </a:r>
          </a:p>
          <a:p>
            <a:pPr marL="457200" indent="-457200">
              <a:spcAft>
                <a:spcPts val="600"/>
              </a:spcAft>
              <a:buFont typeface="Arial" panose="020B0604020202020204" pitchFamily="34" charset="0"/>
              <a:buChar char="•"/>
            </a:pPr>
            <a:r>
              <a:rPr lang="en-CA" sz="3200" dirty="0">
                <a:solidFill>
                  <a:srgbClr val="002060"/>
                </a:solidFill>
              </a:rPr>
              <a:t>Additional area of focus, the environment</a:t>
            </a:r>
          </a:p>
          <a:p>
            <a:pPr marL="457200" indent="-457200">
              <a:buFont typeface="Arial" panose="020B0604020202020204" pitchFamily="34" charset="0"/>
              <a:buChar char="•"/>
            </a:pPr>
            <a:endParaRPr lang="en-CA" sz="2800" dirty="0">
              <a:solidFill>
                <a:schemeClr val="bg1"/>
              </a:solidFill>
            </a:endParaRPr>
          </a:p>
        </p:txBody>
      </p:sp>
    </p:spTree>
    <p:extLst>
      <p:ext uri="{BB962C8B-B14F-4D97-AF65-F5344CB8AC3E}">
        <p14:creationId xmlns:p14="http://schemas.microsoft.com/office/powerpoint/2010/main" val="80713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7C7458-9299-4ACA-8870-FD9482329493}"/>
              </a:ext>
            </a:extLst>
          </p:cNvPr>
          <p:cNvSpPr txBox="1"/>
          <p:nvPr/>
        </p:nvSpPr>
        <p:spPr>
          <a:xfrm>
            <a:off x="121185" y="1214203"/>
            <a:ext cx="11854149" cy="4185761"/>
          </a:xfrm>
          <a:prstGeom prst="rect">
            <a:avLst/>
          </a:prstGeom>
          <a:noFill/>
        </p:spPr>
        <p:txBody>
          <a:bodyPr wrap="square">
            <a:spAutoFit/>
          </a:bodyPr>
          <a:lstStyle/>
          <a:p>
            <a:pPr>
              <a:spcAft>
                <a:spcPts val="600"/>
              </a:spcAft>
            </a:pPr>
            <a:r>
              <a:rPr lang="en-CA" sz="3200" b="1" dirty="0">
                <a:solidFill>
                  <a:srgbClr val="002060"/>
                </a:solidFill>
              </a:rPr>
              <a:t>Programs of Scale Grants </a:t>
            </a:r>
          </a:p>
          <a:p>
            <a:pPr marL="457200" indent="-457200">
              <a:spcAft>
                <a:spcPts val="600"/>
              </a:spcAft>
              <a:buFont typeface="Arial" panose="020B0604020202020204" pitchFamily="34" charset="0"/>
              <a:buChar char="•"/>
            </a:pPr>
            <a:r>
              <a:rPr lang="en-CA" sz="3200" dirty="0">
                <a:solidFill>
                  <a:srgbClr val="002060"/>
                </a:solidFill>
              </a:rPr>
              <a:t>Fund activities that benefit a large number of people in a significant geographic area using a sustainable, evidence-based intervention with measurable outcomes and impact. Each grant will support, for three to five years, activities that align with one or more of Rotary’s areas of focus.</a:t>
            </a:r>
          </a:p>
          <a:p>
            <a:pPr marL="457200" indent="-457200">
              <a:spcAft>
                <a:spcPts val="600"/>
              </a:spcAft>
              <a:buFont typeface="Arial" panose="020B0604020202020204" pitchFamily="34" charset="0"/>
              <a:buChar char="•"/>
            </a:pPr>
            <a:r>
              <a:rPr lang="en-CA" sz="3200" i="1" dirty="0">
                <a:solidFill>
                  <a:srgbClr val="002060"/>
                </a:solidFill>
              </a:rPr>
              <a:t>How it works: </a:t>
            </a:r>
            <a:r>
              <a:rPr lang="en-CA" sz="3200" dirty="0">
                <a:solidFill>
                  <a:srgbClr val="002060"/>
                </a:solidFill>
              </a:rPr>
              <a:t>Each year, one approved project will receive $2 million from The Rotary Foundation’s World Fund. </a:t>
            </a:r>
            <a:endParaRPr lang="en-CA" sz="3200" dirty="0">
              <a:solidFill>
                <a:schemeClr val="bg1"/>
              </a:solidFill>
            </a:endParaRPr>
          </a:p>
        </p:txBody>
      </p:sp>
      <p:sp>
        <p:nvSpPr>
          <p:cNvPr id="5" name="TextBox 4">
            <a:extLst>
              <a:ext uri="{FF2B5EF4-FFF2-40B4-BE49-F238E27FC236}">
                <a16:creationId xmlns:a16="http://schemas.microsoft.com/office/drawing/2014/main" id="{5C743F9B-2DEE-4BBD-B0F8-404EA128CF7B}"/>
              </a:ext>
            </a:extLst>
          </p:cNvPr>
          <p:cNvSpPr txBox="1"/>
          <p:nvPr/>
        </p:nvSpPr>
        <p:spPr>
          <a:xfrm>
            <a:off x="1618593" y="136571"/>
            <a:ext cx="4624550" cy="584775"/>
          </a:xfrm>
          <a:prstGeom prst="rect">
            <a:avLst/>
          </a:prstGeom>
          <a:noFill/>
        </p:spPr>
        <p:txBody>
          <a:bodyPr wrap="square">
            <a:spAutoFit/>
          </a:bodyPr>
          <a:lstStyle/>
          <a:p>
            <a:pPr>
              <a:defRPr/>
            </a:pPr>
            <a:r>
              <a:rPr lang="en-CA" sz="3200" dirty="0">
                <a:solidFill>
                  <a:srgbClr val="002060"/>
                </a:solidFill>
              </a:rPr>
              <a:t>Changes</a:t>
            </a:r>
          </a:p>
        </p:txBody>
      </p:sp>
    </p:spTree>
    <p:extLst>
      <p:ext uri="{BB962C8B-B14F-4D97-AF65-F5344CB8AC3E}">
        <p14:creationId xmlns:p14="http://schemas.microsoft.com/office/powerpoint/2010/main" val="12228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1" y="182297"/>
            <a:ext cx="5457825"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None/>
              <a:defRPr/>
            </a:pPr>
            <a:r>
              <a:rPr lang="en-CA" sz="3600" dirty="0">
                <a:solidFill>
                  <a:srgbClr val="002060"/>
                </a:solidFill>
                <a:latin typeface="Arial" panose="020B0604020202020204" pitchFamily="34" charset="0"/>
                <a:cs typeface="Arial" panose="020B0604020202020204" pitchFamily="34" charset="0"/>
              </a:rPr>
              <a:t>Why are you here?</a:t>
            </a:r>
            <a:endParaRPr lang="en-US" i="1" kern="0" dirty="0">
              <a:solidFill>
                <a:srgbClr val="585858"/>
              </a:solidFill>
              <a:latin typeface="Georgia" pitchFamily="18" charset="0"/>
              <a:cs typeface="Arial"/>
            </a:endParaRPr>
          </a:p>
        </p:txBody>
      </p:sp>
      <p:sp>
        <p:nvSpPr>
          <p:cNvPr id="6" name="Content Placeholder 2"/>
          <p:cNvSpPr txBox="1">
            <a:spLocks/>
          </p:cNvSpPr>
          <p:nvPr/>
        </p:nvSpPr>
        <p:spPr>
          <a:xfrm>
            <a:off x="1981200" y="1552575"/>
            <a:ext cx="8229600" cy="3688292"/>
          </a:xfrm>
          <a:prstGeom prst="rect">
            <a:avLst/>
          </a:prstGeom>
        </p:spPr>
        <p:txBody>
          <a:bodyPr/>
          <a:lstStyle/>
          <a:p>
            <a:pPr marL="342900" indent="-342900" eaLnBrk="0" hangingPunct="0">
              <a:spcBef>
                <a:spcPct val="20000"/>
              </a:spcBef>
              <a:buClr>
                <a:srgbClr val="FF0000"/>
              </a:buClr>
              <a:buFont typeface="Arial" charset="0"/>
              <a:buChar char="•"/>
              <a:defRPr/>
            </a:pPr>
            <a:endParaRPr lang="en-US" sz="2800" b="1" dirty="0">
              <a:solidFill>
                <a:srgbClr val="002060"/>
              </a:solidFill>
              <a:latin typeface="+mn-lt"/>
              <a:cs typeface="+mn-cs"/>
            </a:endParaRPr>
          </a:p>
        </p:txBody>
      </p:sp>
      <p:sp>
        <p:nvSpPr>
          <p:cNvPr id="7" name="Rectangle 6"/>
          <p:cNvSpPr/>
          <p:nvPr/>
        </p:nvSpPr>
        <p:spPr>
          <a:xfrm>
            <a:off x="853348" y="1221154"/>
            <a:ext cx="10295722" cy="4462760"/>
          </a:xfrm>
          <a:prstGeom prst="rect">
            <a:avLst/>
          </a:prstGeom>
        </p:spPr>
        <p:txBody>
          <a:bodyPr wrap="square">
            <a:spAutoFit/>
          </a:bodyPr>
          <a:lstStyle/>
          <a:p>
            <a:pPr>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Grant writers  - new to grants – hopefully to expose you to the depth of the grant process and benefits $$$$$</a:t>
            </a:r>
          </a:p>
          <a:p>
            <a:endParaRPr lang="en-CA" sz="3200"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Grant writers – experienced -  share - plus how to avoid pitfalls</a:t>
            </a:r>
          </a:p>
          <a:p>
            <a:pPr>
              <a:buFont typeface="Arial" pitchFamily="34" charset="0"/>
              <a:buChar char="•"/>
            </a:pPr>
            <a:endParaRPr lang="en-CA" sz="3200"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Foundation chairs to see the value of donating to the Rotary Foundation  </a:t>
            </a:r>
          </a:p>
          <a:p>
            <a:endParaRPr lang="en-US" sz="2800" dirty="0">
              <a:latin typeface="+mn-lt"/>
            </a:endParaRPr>
          </a:p>
        </p:txBody>
      </p:sp>
    </p:spTree>
    <p:extLst>
      <p:ext uri="{BB962C8B-B14F-4D97-AF65-F5344CB8AC3E}">
        <p14:creationId xmlns:p14="http://schemas.microsoft.com/office/powerpoint/2010/main" val="20448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A9A451-7256-44C5-8AE0-C5B695D2CF30}"/>
              </a:ext>
            </a:extLst>
          </p:cNvPr>
          <p:cNvSpPr txBox="1"/>
          <p:nvPr/>
        </p:nvSpPr>
        <p:spPr>
          <a:xfrm>
            <a:off x="187287" y="1039763"/>
            <a:ext cx="11898217" cy="4678204"/>
          </a:xfrm>
          <a:prstGeom prst="rect">
            <a:avLst/>
          </a:prstGeom>
          <a:noFill/>
        </p:spPr>
        <p:txBody>
          <a:bodyPr wrap="square">
            <a:spAutoFit/>
          </a:bodyPr>
          <a:lstStyle/>
          <a:p>
            <a:pPr>
              <a:spcAft>
                <a:spcPts val="600"/>
              </a:spcAft>
            </a:pPr>
            <a:r>
              <a:rPr lang="en-CA" sz="3200" b="1" dirty="0">
                <a:solidFill>
                  <a:srgbClr val="002060"/>
                </a:solidFill>
                <a:latin typeface="Arial" panose="020B0604020202020204" pitchFamily="34" charset="0"/>
                <a:ea typeface="Calibri" panose="020F0502020204030204" pitchFamily="34" charset="0"/>
              </a:rPr>
              <a:t>Disaster Response Grants </a:t>
            </a:r>
          </a:p>
          <a:p>
            <a:pPr marL="457200" indent="-457200">
              <a:spcAft>
                <a:spcPts val="600"/>
              </a:spcAft>
              <a:buFont typeface="Arial" panose="020B0604020202020204" pitchFamily="34" charset="0"/>
              <a:buChar char="•"/>
            </a:pPr>
            <a:r>
              <a:rPr lang="en-CA" sz="3200" dirty="0">
                <a:solidFill>
                  <a:srgbClr val="002060"/>
                </a:solidFill>
                <a:latin typeface="Arial" panose="020B0604020202020204" pitchFamily="34" charset="0"/>
                <a:ea typeface="Calibri" panose="020F0502020204030204" pitchFamily="34" charset="0"/>
                <a:cs typeface="Arial" panose="020B0604020202020204" pitchFamily="34" charset="0"/>
              </a:rPr>
              <a:t>Fund small-scale, short-term activities that address needs caused by natural disasters in your community. Activities include providing basic items such as water, food, medicine, and clothing.</a:t>
            </a:r>
          </a:p>
          <a:p>
            <a:pPr marL="457200" indent="-457200">
              <a:spcAft>
                <a:spcPts val="600"/>
              </a:spcAft>
              <a:buFont typeface="Arial" panose="020B0604020202020204" pitchFamily="34" charset="0"/>
              <a:buChar char="•"/>
            </a:pPr>
            <a:r>
              <a:rPr lang="en-CA" sz="3200" i="1" dirty="0">
                <a:solidFill>
                  <a:srgbClr val="002060"/>
                </a:solidFill>
                <a:latin typeface="Arial" panose="020B0604020202020204" pitchFamily="34" charset="0"/>
                <a:ea typeface="Calibri" panose="020F0502020204030204" pitchFamily="34" charset="0"/>
              </a:rPr>
              <a:t>How it works: </a:t>
            </a:r>
            <a:r>
              <a:rPr lang="en-CA" sz="3200" dirty="0">
                <a:solidFill>
                  <a:srgbClr val="002060"/>
                </a:solidFill>
                <a:latin typeface="Arial" panose="020B0604020202020204" pitchFamily="34" charset="0"/>
                <a:ea typeface="Calibri" panose="020F0502020204030204" pitchFamily="34" charset="0"/>
              </a:rPr>
              <a:t>Districts in an affected area or country may apply for a maximum grant of $25,000, based on the availability of funds. A district may apply for subsequent grants after it successfully reports outcomes from previous grants.</a:t>
            </a:r>
            <a:endParaRPr lang="en-CA"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8885CC-2B10-45A8-8401-B225170F7E25}"/>
              </a:ext>
            </a:extLst>
          </p:cNvPr>
          <p:cNvSpPr txBox="1"/>
          <p:nvPr/>
        </p:nvSpPr>
        <p:spPr>
          <a:xfrm>
            <a:off x="1839310" y="385375"/>
            <a:ext cx="4582510" cy="584775"/>
          </a:xfrm>
          <a:prstGeom prst="rect">
            <a:avLst/>
          </a:prstGeom>
          <a:noFill/>
        </p:spPr>
        <p:txBody>
          <a:bodyPr wrap="square">
            <a:spAutoFit/>
          </a:bodyPr>
          <a:lstStyle/>
          <a:p>
            <a:pPr>
              <a:defRPr/>
            </a:pPr>
            <a:r>
              <a:rPr lang="en-CA" sz="3200" dirty="0">
                <a:solidFill>
                  <a:srgbClr val="002060"/>
                </a:solidFill>
              </a:rPr>
              <a:t>Changes</a:t>
            </a:r>
          </a:p>
        </p:txBody>
      </p:sp>
    </p:spTree>
    <p:extLst>
      <p:ext uri="{BB962C8B-B14F-4D97-AF65-F5344CB8AC3E}">
        <p14:creationId xmlns:p14="http://schemas.microsoft.com/office/powerpoint/2010/main" val="2650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24213D-5235-49D4-8C9A-92CDC9BBEB8B}"/>
              </a:ext>
            </a:extLst>
          </p:cNvPr>
          <p:cNvSpPr txBox="1"/>
          <p:nvPr/>
        </p:nvSpPr>
        <p:spPr>
          <a:xfrm>
            <a:off x="5356225" y="2146300"/>
            <a:ext cx="4629150" cy="2971800"/>
          </a:xfrm>
          <a:prstGeom prst="rect">
            <a:avLst/>
          </a:prstGeom>
        </p:spPr>
        <p:txBody>
          <a:bodyPr anchor="b">
            <a:normAutofit/>
          </a:bodyPr>
          <a:lstStyle/>
          <a:p>
            <a:pPr>
              <a:spcAft>
                <a:spcPts val="600"/>
              </a:spcAft>
              <a:defRPr/>
            </a:pPr>
            <a:endParaRPr lang="en-US" sz="5800" cap="all" dirty="0">
              <a:ln w="3175" cmpd="sng">
                <a:noFill/>
              </a:ln>
              <a:solidFill>
                <a:srgbClr val="002060"/>
              </a:solidFill>
              <a:latin typeface="Arial" panose="020B0604020202020204" pitchFamily="34" charset="0"/>
              <a:cs typeface="Arial" panose="020B0604020202020204" pitchFamily="34" charset="0"/>
            </a:endParaRPr>
          </a:p>
          <a:p>
            <a:pPr>
              <a:spcAft>
                <a:spcPts val="600"/>
              </a:spcAft>
              <a:defRPr/>
            </a:pPr>
            <a:endParaRPr lang="en-US" sz="5800" cap="all" dirty="0">
              <a:ln w="3175" cmpd="sng">
                <a:noFill/>
              </a:ln>
              <a:solidFill>
                <a:srgbClr val="002060"/>
              </a:solidFill>
              <a:latin typeface="Arial" panose="020B0604020202020204" pitchFamily="34" charset="0"/>
              <a:cs typeface="Arial" panose="020B0604020202020204" pitchFamily="34" charset="0"/>
            </a:endParaRPr>
          </a:p>
          <a:p>
            <a:pPr>
              <a:spcAft>
                <a:spcPts val="600"/>
              </a:spcAft>
              <a:defRPr/>
            </a:pPr>
            <a:endParaRPr lang="en-US" sz="5800" cap="all" dirty="0">
              <a:ln w="3175" cmpd="sng">
                <a:noFill/>
              </a:ln>
              <a:solidFill>
                <a:srgbClr val="002060"/>
              </a:solidFill>
              <a:latin typeface="Arial" panose="020B0604020202020204" pitchFamily="34" charset="0"/>
              <a:cs typeface="Arial" panose="020B0604020202020204" pitchFamily="34" charset="0"/>
            </a:endParaRPr>
          </a:p>
          <a:p>
            <a:pPr>
              <a:spcAft>
                <a:spcPts val="600"/>
              </a:spcAft>
              <a:defRPr/>
            </a:pPr>
            <a:endParaRPr lang="en-US" sz="4800" cap="all" dirty="0">
              <a:ln w="3175" cmpd="sng">
                <a:noFill/>
              </a:ln>
              <a:solidFill>
                <a:srgbClr val="002060"/>
              </a:solidFill>
              <a:latin typeface="Lucida Sans Unicode"/>
              <a:cs typeface="Arial" panose="020B0604020202020204" pitchFamily="34" charset="0"/>
            </a:endParaRPr>
          </a:p>
          <a:p>
            <a:pPr>
              <a:spcAft>
                <a:spcPts val="600"/>
              </a:spcAft>
              <a:defRPr/>
            </a:pPr>
            <a:endParaRPr lang="en-US" sz="4800" cap="all" dirty="0">
              <a:ln w="3175" cmpd="sng">
                <a:noFill/>
              </a:ln>
              <a:solidFill>
                <a:srgbClr val="002060"/>
              </a:solidFill>
              <a:latin typeface="Lucida Sans Unicode"/>
              <a:cs typeface="Arial" panose="020B0604020202020204" pitchFamily="34" charset="0"/>
            </a:endParaRPr>
          </a:p>
          <a:p>
            <a:pPr>
              <a:spcAft>
                <a:spcPts val="600"/>
              </a:spcAft>
              <a:defRPr/>
            </a:pPr>
            <a:endParaRPr lang="en-US" sz="4800" cap="all" dirty="0">
              <a:ln w="3175" cmpd="sng">
                <a:noFill/>
              </a:ln>
              <a:solidFill>
                <a:srgbClr val="002060"/>
              </a:solidFill>
              <a:latin typeface="Lucida Sans Unicode"/>
              <a:cs typeface="Arial" panose="020B0604020202020204" pitchFamily="34" charset="0"/>
            </a:endParaRPr>
          </a:p>
        </p:txBody>
      </p:sp>
      <p:pic>
        <p:nvPicPr>
          <p:cNvPr id="83973" name="Picture 83972" descr="Question mark on green pastel background">
            <a:extLst>
              <a:ext uri="{FF2B5EF4-FFF2-40B4-BE49-F238E27FC236}">
                <a16:creationId xmlns:a16="http://schemas.microsoft.com/office/drawing/2014/main" id="{EC531A71-19A0-4A11-93F4-1841DF0A03DB}"/>
              </a:ext>
            </a:extLst>
          </p:cNvPr>
          <p:cNvPicPr>
            <a:picLocks noChangeAspect="1"/>
          </p:cNvPicPr>
          <p:nvPr/>
        </p:nvPicPr>
        <p:blipFill rotWithShape="1">
          <a:blip r:embed="rId3"/>
          <a:srcRect l="50968" r="10976"/>
          <a:stretch/>
        </p:blipFill>
        <p:spPr>
          <a:xfrm>
            <a:off x="473725" y="111703"/>
            <a:ext cx="3656923" cy="5582684"/>
          </a:xfrm>
          <a:prstGeom prst="rect">
            <a:avLst/>
          </a:prstGeom>
          <a:effectLst>
            <a:innerShdw blurRad="57150" dist="38100" dir="14460000">
              <a:prstClr val="black">
                <a:alpha val="70000"/>
              </a:prstClr>
            </a:innerShdw>
          </a:effectLst>
        </p:spPr>
      </p:pic>
      <p:sp>
        <p:nvSpPr>
          <p:cNvPr id="6" name="Title 1">
            <a:extLst>
              <a:ext uri="{FF2B5EF4-FFF2-40B4-BE49-F238E27FC236}">
                <a16:creationId xmlns:a16="http://schemas.microsoft.com/office/drawing/2014/main" id="{9FECE06C-A5D9-46F3-82A7-A6F2A3BC1F72}"/>
              </a:ext>
            </a:extLst>
          </p:cNvPr>
          <p:cNvSpPr txBox="1">
            <a:spLocks noChangeArrowheads="1"/>
          </p:cNvSpPr>
          <p:nvPr/>
        </p:nvSpPr>
        <p:spPr bwMode="auto">
          <a:xfrm>
            <a:off x="4446509" y="979099"/>
            <a:ext cx="5171636" cy="24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pPr>
            <a:r>
              <a:rPr lang="en-US" sz="4400" dirty="0">
                <a:solidFill>
                  <a:srgbClr val="002060"/>
                </a:solidFill>
              </a:rPr>
              <a:t>Raj Rajagopal</a:t>
            </a:r>
          </a:p>
          <a:p>
            <a:pPr>
              <a:lnSpc>
                <a:spcPct val="90000"/>
              </a:lnSpc>
            </a:pPr>
            <a:endParaRPr lang="en-US" sz="3600" dirty="0">
              <a:solidFill>
                <a:srgbClr val="002060"/>
              </a:solidFill>
            </a:endParaRPr>
          </a:p>
          <a:p>
            <a:r>
              <a:rPr lang="en-CA" sz="3600" dirty="0">
                <a:solidFill>
                  <a:srgbClr val="002060"/>
                </a:solidFill>
              </a:rPr>
              <a:t>rajindcan@gmail.com</a:t>
            </a:r>
          </a:p>
          <a:p>
            <a:r>
              <a:rPr lang="en-CA" sz="3600" dirty="0">
                <a:solidFill>
                  <a:srgbClr val="002060"/>
                </a:solidFill>
              </a:rPr>
              <a:t>604-560-4770</a:t>
            </a:r>
            <a:endParaRPr lang="en-US" sz="3600" i="1" dirty="0">
              <a:solidFill>
                <a:srgbClr val="002060"/>
              </a:solidFill>
            </a:endParaRPr>
          </a:p>
        </p:txBody>
      </p:sp>
      <p:sp>
        <p:nvSpPr>
          <p:cNvPr id="7" name="TextBox 6">
            <a:extLst>
              <a:ext uri="{FF2B5EF4-FFF2-40B4-BE49-F238E27FC236}">
                <a16:creationId xmlns:a16="http://schemas.microsoft.com/office/drawing/2014/main" id="{F350455E-CB9B-4C7F-B443-FEB1E6EF19F8}"/>
              </a:ext>
            </a:extLst>
          </p:cNvPr>
          <p:cNvSpPr txBox="1"/>
          <p:nvPr/>
        </p:nvSpPr>
        <p:spPr>
          <a:xfrm>
            <a:off x="4130648" y="4138956"/>
            <a:ext cx="6264145" cy="2160591"/>
          </a:xfrm>
          <a:prstGeom prst="rect">
            <a:avLst/>
          </a:prstGeom>
          <a:noFill/>
        </p:spPr>
        <p:txBody>
          <a:bodyPr wrap="square">
            <a:spAutoFit/>
          </a:bodyPr>
          <a:lstStyle/>
          <a:p>
            <a:pPr marL="342900" indent="-342900" algn="ctr" eaLnBrk="0" hangingPunct="0">
              <a:spcBef>
                <a:spcPct val="20000"/>
              </a:spcBef>
              <a:defRPr/>
            </a:pPr>
            <a:r>
              <a:rPr lang="en-CA" sz="3200" dirty="0">
                <a:solidFill>
                  <a:srgbClr val="002060"/>
                </a:solidFill>
                <a:latin typeface="Arial" panose="020B0604020202020204" pitchFamily="34" charset="0"/>
                <a:cs typeface="Arial" panose="020B0604020202020204" pitchFamily="34" charset="0"/>
              </a:rPr>
              <a:t>Please Donate to TRF</a:t>
            </a:r>
          </a:p>
          <a:p>
            <a:pPr marL="342900" indent="-342900" algn="ctr" eaLnBrk="0" hangingPunct="0">
              <a:spcBef>
                <a:spcPct val="20000"/>
              </a:spcBef>
              <a:defRPr/>
            </a:pPr>
            <a:r>
              <a:rPr lang="en-US" sz="3200" dirty="0">
                <a:solidFill>
                  <a:srgbClr val="002060"/>
                </a:solidFill>
                <a:latin typeface="Arial" panose="020B0604020202020204" pitchFamily="34" charset="0"/>
                <a:cs typeface="Arial" panose="020B0604020202020204" pitchFamily="34" charset="0"/>
              </a:rPr>
              <a:t>Doing Good in the World starts with members like </a:t>
            </a:r>
            <a:r>
              <a:rPr lang="en-US" sz="3200" u="sng" dirty="0">
                <a:solidFill>
                  <a:srgbClr val="002060"/>
                </a:solidFill>
                <a:latin typeface="Arial" panose="020B0604020202020204" pitchFamily="34" charset="0"/>
                <a:cs typeface="Arial" panose="020B0604020202020204" pitchFamily="34" charset="0"/>
              </a:rPr>
              <a:t>you</a:t>
            </a:r>
            <a:r>
              <a:rPr lang="en-US" sz="3200" dirty="0">
                <a:solidFill>
                  <a:srgbClr val="002060"/>
                </a:solidFill>
                <a:latin typeface="Arial" panose="020B0604020202020204" pitchFamily="34" charset="0"/>
                <a:cs typeface="Arial" panose="020B0604020202020204" pitchFamily="34" charset="0"/>
              </a:rPr>
              <a:t>.</a:t>
            </a:r>
            <a:br>
              <a:rPr lang="en-US" sz="3200" dirty="0">
                <a:solidFill>
                  <a:prstClr val="black"/>
                </a:solidFill>
                <a:latin typeface="Arial" panose="020B0604020202020204" pitchFamily="34" charset="0"/>
                <a:cs typeface="Arial" panose="020B0604020202020204" pitchFamily="34" charset="0"/>
              </a:rPr>
            </a:br>
            <a:endParaRPr lang="en-CA" sz="32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39008" y="2106068"/>
            <a:ext cx="7809187" cy="288050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GRANT </a:t>
            </a:r>
          </a:p>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MANAGEMENT</a:t>
            </a: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SEMINAR</a:t>
            </a:r>
          </a:p>
          <a:p>
            <a:pPr algn="l" fontAlgn="auto">
              <a:lnSpc>
                <a:spcPct val="80000"/>
              </a:lnSpc>
              <a:spcAft>
                <a:spcPts val="0"/>
              </a:spcAft>
              <a:defRPr/>
            </a:pPr>
            <a:endParaRPr lang="en-CA" sz="3900" b="1" spc="-150" dirty="0">
              <a:solidFill>
                <a:srgbClr val="002060"/>
              </a:solidFill>
              <a:latin typeface="Arial Narrow Bold"/>
              <a:cs typeface="Arial Narrow Bold"/>
            </a:endParaRP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2024 - 2025</a:t>
            </a:r>
            <a:endParaRPr lang="en-US" sz="5400"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58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9DABF8-55F6-94DB-2A50-57839B5C7C41}"/>
              </a:ext>
            </a:extLst>
          </p:cNvPr>
          <p:cNvPicPr>
            <a:picLocks noChangeAspect="1"/>
          </p:cNvPicPr>
          <p:nvPr/>
        </p:nvPicPr>
        <p:blipFill>
          <a:blip r:embed="rId3"/>
          <a:stretch>
            <a:fillRect/>
          </a:stretch>
        </p:blipFill>
        <p:spPr>
          <a:xfrm>
            <a:off x="8247530" y="2617376"/>
            <a:ext cx="1555308" cy="1945978"/>
          </a:xfrm>
          <a:prstGeom prst="rect">
            <a:avLst/>
          </a:prstGeom>
        </p:spPr>
      </p:pic>
      <p:sp>
        <p:nvSpPr>
          <p:cNvPr id="7" name="TextBox 6">
            <a:extLst>
              <a:ext uri="{FF2B5EF4-FFF2-40B4-BE49-F238E27FC236}">
                <a16:creationId xmlns:a16="http://schemas.microsoft.com/office/drawing/2014/main" id="{99A5B4BD-D1FC-1876-7350-98D5175495B8}"/>
              </a:ext>
            </a:extLst>
          </p:cNvPr>
          <p:cNvSpPr txBox="1"/>
          <p:nvPr/>
        </p:nvSpPr>
        <p:spPr>
          <a:xfrm>
            <a:off x="2015277" y="2928646"/>
            <a:ext cx="8061053" cy="1323439"/>
          </a:xfrm>
          <a:prstGeom prst="rect">
            <a:avLst/>
          </a:prstGeom>
          <a:noFill/>
        </p:spPr>
        <p:txBody>
          <a:bodyPr wrap="square" rtlCol="0">
            <a:spAutoFit/>
          </a:bodyPr>
          <a:lstStyle/>
          <a:p>
            <a:r>
              <a:rPr lang="en-CA" sz="4000" dirty="0">
                <a:solidFill>
                  <a:srgbClr val="002060"/>
                </a:solidFill>
              </a:rPr>
              <a:t>District Stewardship Chair</a:t>
            </a:r>
          </a:p>
          <a:p>
            <a:r>
              <a:rPr lang="en-CA" sz="4000" dirty="0">
                <a:solidFill>
                  <a:srgbClr val="002060"/>
                </a:solidFill>
              </a:rPr>
              <a:t>Malcolm Kennedy</a:t>
            </a:r>
          </a:p>
        </p:txBody>
      </p:sp>
    </p:spTree>
    <p:extLst>
      <p:ext uri="{BB962C8B-B14F-4D97-AF65-F5344CB8AC3E}">
        <p14:creationId xmlns:p14="http://schemas.microsoft.com/office/powerpoint/2010/main" val="416068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7D9EF-C4AE-427E-92A0-731B8AFC1BE1}"/>
              </a:ext>
            </a:extLst>
          </p:cNvPr>
          <p:cNvSpPr txBox="1"/>
          <p:nvPr/>
        </p:nvSpPr>
        <p:spPr>
          <a:xfrm>
            <a:off x="209320" y="693205"/>
            <a:ext cx="11843133" cy="5837495"/>
          </a:xfrm>
          <a:prstGeom prst="rect">
            <a:avLst/>
          </a:prstGeom>
          <a:noFill/>
        </p:spPr>
        <p:txBody>
          <a:bodyPr wrap="square" rtlCol="0">
            <a:spAutoFit/>
          </a:bodyPr>
          <a:lstStyle/>
          <a:p>
            <a:r>
              <a:rPr lang="en-CA" sz="4000" dirty="0">
                <a:solidFill>
                  <a:srgbClr val="002060"/>
                </a:solidFill>
              </a:rPr>
              <a:t>District Grant Management Manual</a:t>
            </a:r>
            <a:endParaRPr lang="en-CA" sz="1400" dirty="0">
              <a:solidFill>
                <a:srgbClr val="002060"/>
              </a:solidFill>
            </a:endParaRPr>
          </a:p>
          <a:p>
            <a:endParaRPr lang="en-CA" sz="1200" dirty="0">
              <a:solidFill>
                <a:srgbClr val="002060"/>
              </a:solidFill>
            </a:endParaRPr>
          </a:p>
          <a:p>
            <a:pPr marL="457200" indent="-457200">
              <a:spcAft>
                <a:spcPts val="400"/>
              </a:spcAft>
              <a:buFont typeface="Arial" panose="020B0604020202020204" pitchFamily="34" charset="0"/>
              <a:buChar char="•"/>
            </a:pPr>
            <a:r>
              <a:rPr lang="en-CA" sz="3200" dirty="0">
                <a:solidFill>
                  <a:srgbClr val="002060"/>
                </a:solidFill>
              </a:rPr>
              <a:t>Copy provided at registration table</a:t>
            </a:r>
          </a:p>
          <a:p>
            <a:pPr marL="457200" indent="-457200">
              <a:spcAft>
                <a:spcPts val="400"/>
              </a:spcAft>
              <a:buFont typeface="Arial" panose="020B0604020202020204" pitchFamily="34" charset="0"/>
              <a:buChar char="•"/>
            </a:pPr>
            <a:r>
              <a:rPr lang="en-CA" sz="3200" dirty="0">
                <a:solidFill>
                  <a:srgbClr val="002060"/>
                </a:solidFill>
              </a:rPr>
              <a:t>Points covered in Coreen’s presentation</a:t>
            </a:r>
          </a:p>
          <a:p>
            <a:pPr marL="457200" indent="-457200">
              <a:spcAft>
                <a:spcPts val="400"/>
              </a:spcAft>
              <a:buFont typeface="Arial" panose="020B0604020202020204" pitchFamily="34" charset="0"/>
              <a:buChar char="•"/>
            </a:pPr>
            <a:r>
              <a:rPr lang="en-CA" sz="3200" dirty="0">
                <a:solidFill>
                  <a:srgbClr val="002060"/>
                </a:solidFill>
              </a:rPr>
              <a:t>If you follow these guidelines, it will save you a lot of time when applying for a District Grant</a:t>
            </a:r>
          </a:p>
          <a:p>
            <a:pPr marL="457200" indent="-457200">
              <a:spcAft>
                <a:spcPts val="400"/>
              </a:spcAft>
              <a:buFont typeface="Arial" panose="020B0604020202020204" pitchFamily="34" charset="0"/>
              <a:buChar char="•"/>
            </a:pPr>
            <a:r>
              <a:rPr lang="en-CA" sz="3200" dirty="0">
                <a:solidFill>
                  <a:srgbClr val="002060"/>
                </a:solidFill>
                <a:latin typeface="Arial" panose="020B0604020202020204" pitchFamily="34" charset="0"/>
                <a:ea typeface="SimSun" panose="02010600030101010101" pitchFamily="2" charset="-122"/>
                <a:cs typeface="Times New Roman" panose="02020603050405020304" pitchFamily="18" charset="0"/>
              </a:rPr>
              <a:t>The Club is responsible for the use of funds for club-sponsored grants, regardless of who controls the funds</a:t>
            </a:r>
          </a:p>
          <a:p>
            <a:pPr marL="457200" indent="-457200">
              <a:spcAft>
                <a:spcPts val="400"/>
              </a:spcAft>
              <a:buFont typeface="Arial" panose="020B0604020202020204" pitchFamily="34" charset="0"/>
              <a:buChar char="•"/>
            </a:pPr>
            <a:r>
              <a:rPr lang="en-CA" sz="3200" dirty="0">
                <a:solidFill>
                  <a:srgbClr val="002060"/>
                </a:solidFill>
                <a:latin typeface="Arial" panose="020B0604020202020204" pitchFamily="34" charset="0"/>
                <a:ea typeface="SimSun" panose="02010600030101010101" pitchFamily="2" charset="-122"/>
                <a:cs typeface="Arial" panose="020B0604020202020204" pitchFamily="34" charset="0"/>
              </a:rPr>
              <a:t>The Club must adhere to all TRF reporting requirements</a:t>
            </a:r>
            <a:r>
              <a:rPr lang="en-CA" sz="2800" dirty="0">
                <a:solidFill>
                  <a:srgbClr val="002060"/>
                </a:solidFill>
                <a:latin typeface="Arial" panose="020B0604020202020204" pitchFamily="34" charset="0"/>
                <a:ea typeface="SimSun" panose="02010600030101010101" pitchFamily="2" charset="-122"/>
                <a:cs typeface="Arial" panose="020B0604020202020204" pitchFamily="34" charset="0"/>
              </a:rPr>
              <a:t>.  </a:t>
            </a:r>
          </a:p>
          <a:p>
            <a:pPr marL="457200" indent="-457200">
              <a:spcAft>
                <a:spcPts val="400"/>
              </a:spcAft>
              <a:buFont typeface="Arial" panose="020B0604020202020204" pitchFamily="34" charset="0"/>
              <a:buChar char="•"/>
            </a:pPr>
            <a:endParaRPr lang="en-CA" sz="2800" dirty="0">
              <a:solidFill>
                <a:srgbClr val="002060"/>
              </a:solidFill>
              <a:latin typeface="Arial" panose="020B0604020202020204" pitchFamily="34" charset="0"/>
              <a:ea typeface="SimSun" panose="02010600030101010101" pitchFamily="2" charset="-122"/>
              <a:cs typeface="Arial" panose="020B0604020202020204" pitchFamily="34" charset="0"/>
            </a:endParaRPr>
          </a:p>
          <a:p>
            <a:pPr marL="457200" indent="-457200">
              <a:spcAft>
                <a:spcPts val="400"/>
              </a:spcAft>
              <a:buFont typeface="Arial" panose="020B0604020202020204" pitchFamily="34" charset="0"/>
              <a:buChar char="•"/>
            </a:pPr>
            <a:endParaRPr lang="en-CA" sz="2800" dirty="0">
              <a:solidFill>
                <a:srgbClr val="002060"/>
              </a:solidFill>
            </a:endParaRPr>
          </a:p>
          <a:p>
            <a:pPr marL="457200" indent="-457200">
              <a:spcAft>
                <a:spcPts val="400"/>
              </a:spcAft>
              <a:buFont typeface="Arial" panose="020B0604020202020204" pitchFamily="34" charset="0"/>
              <a:buChar char="•"/>
            </a:pPr>
            <a:endParaRPr lang="en-CA" dirty="0">
              <a:solidFill>
                <a:srgbClr val="002060"/>
              </a:solidFill>
            </a:endParaRPr>
          </a:p>
        </p:txBody>
      </p:sp>
    </p:spTree>
    <p:extLst>
      <p:ext uri="{BB962C8B-B14F-4D97-AF65-F5344CB8AC3E}">
        <p14:creationId xmlns:p14="http://schemas.microsoft.com/office/powerpoint/2010/main" val="16215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7D9EF-C4AE-427E-92A0-731B8AFC1BE1}"/>
              </a:ext>
            </a:extLst>
          </p:cNvPr>
          <p:cNvSpPr txBox="1"/>
          <p:nvPr/>
        </p:nvSpPr>
        <p:spPr>
          <a:xfrm>
            <a:off x="385589" y="273268"/>
            <a:ext cx="11589745" cy="8494633"/>
          </a:xfrm>
          <a:prstGeom prst="rect">
            <a:avLst/>
          </a:prstGeom>
          <a:noFill/>
        </p:spPr>
        <p:txBody>
          <a:bodyPr wrap="square" rtlCol="0">
            <a:spAutoFit/>
          </a:bodyPr>
          <a:lstStyle/>
          <a:p>
            <a:r>
              <a:rPr lang="en-CA" sz="4000" dirty="0">
                <a:solidFill>
                  <a:srgbClr val="002060"/>
                </a:solidFill>
              </a:rPr>
              <a:t>2023-2024 MOU</a:t>
            </a:r>
          </a:p>
          <a:p>
            <a:pPr>
              <a:spcAft>
                <a:spcPts val="600"/>
              </a:spcAft>
            </a:pPr>
            <a:r>
              <a:rPr lang="en-CA" sz="3200" dirty="0">
                <a:solidFill>
                  <a:srgbClr val="002060"/>
                </a:solidFill>
              </a:rPr>
              <a:t>Memorandum of Understanding </a:t>
            </a:r>
          </a:p>
          <a:p>
            <a:pPr marL="457200" indent="-457200">
              <a:spcAft>
                <a:spcPts val="600"/>
              </a:spcAft>
              <a:buFont typeface="Arial" panose="020B0604020202020204" pitchFamily="34" charset="0"/>
              <a:buChar char="•"/>
            </a:pPr>
            <a:r>
              <a:rPr lang="en-CA" sz="3200" dirty="0">
                <a:solidFill>
                  <a:srgbClr val="002060"/>
                </a:solidFill>
              </a:rPr>
              <a:t>Copy handed out by Malcolm, Coreen</a:t>
            </a:r>
          </a:p>
          <a:p>
            <a:pPr marL="457200" indent="-457200">
              <a:spcAft>
                <a:spcPts val="600"/>
              </a:spcAft>
              <a:buFont typeface="Arial" panose="020B0604020202020204" pitchFamily="34" charset="0"/>
              <a:buChar char="•"/>
            </a:pPr>
            <a:r>
              <a:rPr lang="en-CA" sz="3200" dirty="0">
                <a:solidFill>
                  <a:srgbClr val="002060"/>
                </a:solidFill>
              </a:rPr>
              <a:t>Take 10 minutes now to read MOU and ask questions if you have concerns.</a:t>
            </a:r>
          </a:p>
          <a:p>
            <a:pPr marL="457200" indent="-457200">
              <a:spcAft>
                <a:spcPts val="600"/>
              </a:spcAft>
              <a:buFont typeface="Arial" panose="020B0604020202020204" pitchFamily="34" charset="0"/>
              <a:buChar char="•"/>
            </a:pPr>
            <a:r>
              <a:rPr lang="en-CA" sz="3200" dirty="0">
                <a:solidFill>
                  <a:srgbClr val="002060"/>
                </a:solidFill>
              </a:rPr>
              <a:t>Signature page available from Coreen &amp; Malcolm</a:t>
            </a:r>
          </a:p>
          <a:p>
            <a:pPr marL="457200" indent="-457200">
              <a:spcAft>
                <a:spcPts val="600"/>
              </a:spcAft>
              <a:buFont typeface="Arial" panose="020B0604020202020204" pitchFamily="34" charset="0"/>
              <a:buChar char="•"/>
            </a:pPr>
            <a:r>
              <a:rPr lang="en-CA" sz="3200" dirty="0">
                <a:solidFill>
                  <a:srgbClr val="002060"/>
                </a:solidFill>
              </a:rPr>
              <a:t>One page per club. </a:t>
            </a:r>
          </a:p>
          <a:p>
            <a:pPr marL="457200" indent="-457200">
              <a:spcAft>
                <a:spcPts val="600"/>
              </a:spcAft>
              <a:buFont typeface="Arial" panose="020B0604020202020204" pitchFamily="34" charset="0"/>
              <a:buChar char="•"/>
            </a:pPr>
            <a:r>
              <a:rPr lang="en-CA" sz="3200" dirty="0">
                <a:solidFill>
                  <a:srgbClr val="002060"/>
                </a:solidFill>
              </a:rPr>
              <a:t>The MOU must be filled in and returned before you leave this meeting – including club mailing address</a:t>
            </a:r>
          </a:p>
          <a:p>
            <a:pPr marL="457200" indent="-457200">
              <a:spcAft>
                <a:spcPts val="600"/>
              </a:spcAft>
              <a:buFont typeface="Arial" panose="020B0604020202020204" pitchFamily="34" charset="0"/>
              <a:buChar char="•"/>
            </a:pPr>
            <a:r>
              <a:rPr lang="en-CA" sz="3200" dirty="0">
                <a:solidFill>
                  <a:srgbClr val="002060"/>
                </a:solidFill>
              </a:rPr>
              <a:t>Club Qualified for 1 Rotary Year, Members 3 years</a:t>
            </a:r>
          </a:p>
          <a:p>
            <a:pPr marL="457200" indent="-457200">
              <a:spcAft>
                <a:spcPts val="600"/>
              </a:spcAft>
              <a:buFont typeface="Arial" panose="020B0604020202020204" pitchFamily="34" charset="0"/>
              <a:buChar char="•"/>
            </a:pPr>
            <a:endParaRPr lang="en-CA" sz="3600" u="sng" dirty="0">
              <a:solidFill>
                <a:srgbClr val="002060"/>
              </a:solidFill>
            </a:endParaRPr>
          </a:p>
          <a:p>
            <a:endParaRPr lang="en-CA" sz="2800" dirty="0">
              <a:solidFill>
                <a:srgbClr val="002060"/>
              </a:solidFill>
            </a:endParaRPr>
          </a:p>
          <a:p>
            <a:endParaRPr lang="en-CA" sz="3200" dirty="0">
              <a:solidFill>
                <a:schemeClr val="bg1"/>
              </a:solidFill>
            </a:endParaRPr>
          </a:p>
          <a:p>
            <a:endParaRPr lang="en-CA" sz="3200" dirty="0">
              <a:solidFill>
                <a:schemeClr val="bg1"/>
              </a:solidFill>
            </a:endParaRPr>
          </a:p>
          <a:p>
            <a:endParaRPr lang="en-CA" sz="3200" dirty="0">
              <a:solidFill>
                <a:schemeClr val="bg1"/>
              </a:solidFill>
            </a:endParaRPr>
          </a:p>
          <a:p>
            <a:endParaRPr lang="en-CA" dirty="0"/>
          </a:p>
        </p:txBody>
      </p:sp>
    </p:spTree>
    <p:extLst>
      <p:ext uri="{BB962C8B-B14F-4D97-AF65-F5344CB8AC3E}">
        <p14:creationId xmlns:p14="http://schemas.microsoft.com/office/powerpoint/2010/main" val="301747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24213D-5235-49D4-8C9A-92CDC9BBEB8B}"/>
              </a:ext>
            </a:extLst>
          </p:cNvPr>
          <p:cNvSpPr txBox="1"/>
          <p:nvPr/>
        </p:nvSpPr>
        <p:spPr>
          <a:xfrm>
            <a:off x="5356225" y="2146300"/>
            <a:ext cx="4629150" cy="2971800"/>
          </a:xfrm>
          <a:prstGeom prst="rect">
            <a:avLst/>
          </a:prstGeom>
        </p:spPr>
        <p:txBody>
          <a:bodyPr anchor="b">
            <a:normAutofit/>
          </a:bodyPr>
          <a:lstStyle/>
          <a:p>
            <a:pPr>
              <a:spcAft>
                <a:spcPts val="600"/>
              </a:spcAft>
              <a:defRPr/>
            </a:pPr>
            <a:endParaRPr lang="en-US" sz="5800" cap="all">
              <a:ln w="3175" cmpd="sng">
                <a:noFill/>
              </a:ln>
              <a:solidFill>
                <a:srgbClr val="002060"/>
              </a:solidFill>
              <a:latin typeface="Arial" panose="020B0604020202020204" pitchFamily="34" charset="0"/>
              <a:cs typeface="Arial" panose="020B0604020202020204" pitchFamily="34" charset="0"/>
            </a:endParaRPr>
          </a:p>
          <a:p>
            <a:pPr>
              <a:spcAft>
                <a:spcPts val="600"/>
              </a:spcAft>
              <a:defRPr/>
            </a:pPr>
            <a:endParaRPr lang="en-US" sz="5800" cap="all">
              <a:ln w="3175" cmpd="sng">
                <a:noFill/>
              </a:ln>
              <a:solidFill>
                <a:srgbClr val="002060"/>
              </a:solidFill>
              <a:latin typeface="Arial" panose="020B0604020202020204" pitchFamily="34" charset="0"/>
              <a:cs typeface="Arial" panose="020B0604020202020204" pitchFamily="34" charset="0"/>
            </a:endParaRPr>
          </a:p>
          <a:p>
            <a:pPr>
              <a:spcAft>
                <a:spcPts val="600"/>
              </a:spcAft>
              <a:defRPr/>
            </a:pPr>
            <a:endParaRPr lang="en-US" sz="5800" cap="all">
              <a:ln w="3175" cmpd="sng">
                <a:noFill/>
              </a:ln>
              <a:solidFill>
                <a:srgbClr val="002060"/>
              </a:solidFill>
              <a:latin typeface="Arial" panose="020B0604020202020204" pitchFamily="34" charset="0"/>
              <a:cs typeface="Arial" panose="020B0604020202020204" pitchFamily="34" charset="0"/>
            </a:endParaRPr>
          </a:p>
          <a:p>
            <a:pPr>
              <a:spcAft>
                <a:spcPts val="600"/>
              </a:spcAft>
              <a:defRPr/>
            </a:pPr>
            <a:endParaRPr lang="en-US" sz="4800" cap="all">
              <a:ln w="3175" cmpd="sng">
                <a:noFill/>
              </a:ln>
              <a:solidFill>
                <a:srgbClr val="002060"/>
              </a:solidFill>
              <a:latin typeface="Lucida Sans Unicode"/>
              <a:cs typeface="Arial" panose="020B0604020202020204" pitchFamily="34" charset="0"/>
            </a:endParaRPr>
          </a:p>
          <a:p>
            <a:pPr>
              <a:spcAft>
                <a:spcPts val="600"/>
              </a:spcAft>
              <a:defRPr/>
            </a:pPr>
            <a:endParaRPr lang="en-US" sz="4800" cap="all">
              <a:ln w="3175" cmpd="sng">
                <a:noFill/>
              </a:ln>
              <a:solidFill>
                <a:srgbClr val="002060"/>
              </a:solidFill>
              <a:latin typeface="Lucida Sans Unicode"/>
              <a:cs typeface="Arial" panose="020B0604020202020204" pitchFamily="34" charset="0"/>
            </a:endParaRPr>
          </a:p>
          <a:p>
            <a:pPr>
              <a:spcAft>
                <a:spcPts val="600"/>
              </a:spcAft>
              <a:defRPr/>
            </a:pPr>
            <a:endParaRPr lang="en-US" sz="4800" cap="all" dirty="0">
              <a:ln w="3175" cmpd="sng">
                <a:noFill/>
              </a:ln>
              <a:solidFill>
                <a:srgbClr val="002060"/>
              </a:solidFill>
              <a:latin typeface="Lucida Sans Unicode"/>
              <a:cs typeface="Arial" panose="020B0604020202020204" pitchFamily="34" charset="0"/>
            </a:endParaRPr>
          </a:p>
        </p:txBody>
      </p:sp>
      <p:pic>
        <p:nvPicPr>
          <p:cNvPr id="83973" name="Picture 83972" descr="Question mark on green pastel background">
            <a:extLst>
              <a:ext uri="{FF2B5EF4-FFF2-40B4-BE49-F238E27FC236}">
                <a16:creationId xmlns:a16="http://schemas.microsoft.com/office/drawing/2014/main" id="{EC531A71-19A0-4A11-93F4-1841DF0A03DB}"/>
              </a:ext>
            </a:extLst>
          </p:cNvPr>
          <p:cNvPicPr>
            <a:picLocks noChangeAspect="1"/>
          </p:cNvPicPr>
          <p:nvPr/>
        </p:nvPicPr>
        <p:blipFill rotWithShape="1">
          <a:blip r:embed="rId3"/>
          <a:srcRect l="50968" r="10976"/>
          <a:stretch/>
        </p:blipFill>
        <p:spPr>
          <a:xfrm>
            <a:off x="705080" y="195786"/>
            <a:ext cx="3520161" cy="5582684"/>
          </a:xfrm>
          <a:prstGeom prst="rect">
            <a:avLst/>
          </a:prstGeom>
          <a:effectLst>
            <a:innerShdw blurRad="57150" dist="38100" dir="14460000">
              <a:prstClr val="black">
                <a:alpha val="70000"/>
              </a:prstClr>
            </a:innerShdw>
          </a:effectLst>
        </p:spPr>
      </p:pic>
      <p:sp>
        <p:nvSpPr>
          <p:cNvPr id="6" name="Title 1">
            <a:extLst>
              <a:ext uri="{FF2B5EF4-FFF2-40B4-BE49-F238E27FC236}">
                <a16:creationId xmlns:a16="http://schemas.microsoft.com/office/drawing/2014/main" id="{9FECE06C-A5D9-46F3-82A7-A6F2A3BC1F72}"/>
              </a:ext>
            </a:extLst>
          </p:cNvPr>
          <p:cNvSpPr txBox="1">
            <a:spLocks noChangeArrowheads="1"/>
          </p:cNvSpPr>
          <p:nvPr/>
        </p:nvSpPr>
        <p:spPr bwMode="auto">
          <a:xfrm>
            <a:off x="4903091" y="1055084"/>
            <a:ext cx="6264145" cy="218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ctr" eaLnBrk="0" hangingPunct="0">
              <a:spcBef>
                <a:spcPct val="20000"/>
              </a:spcBef>
              <a:defRPr/>
            </a:pPr>
            <a:r>
              <a:rPr lang="en-CA" sz="3600" dirty="0">
                <a:solidFill>
                  <a:srgbClr val="002060"/>
                </a:solidFill>
              </a:rPr>
              <a:t>Malcolm Kennedy</a:t>
            </a:r>
          </a:p>
          <a:p>
            <a:pPr marL="342900" indent="-342900" algn="ctr" eaLnBrk="0" hangingPunct="0">
              <a:spcBef>
                <a:spcPct val="20000"/>
              </a:spcBef>
              <a:defRPr/>
            </a:pPr>
            <a:r>
              <a:rPr lang="en-CA" sz="3600" dirty="0">
                <a:solidFill>
                  <a:srgbClr val="002060"/>
                </a:solidFill>
              </a:rPr>
              <a:t>malcolm.rotary@outlook.com</a:t>
            </a:r>
          </a:p>
          <a:p>
            <a:pPr marL="342900" indent="-342900" algn="ctr" eaLnBrk="0" hangingPunct="0">
              <a:spcBef>
                <a:spcPct val="20000"/>
              </a:spcBef>
              <a:defRPr/>
            </a:pPr>
            <a:r>
              <a:rPr lang="en-CA" sz="3600" dirty="0">
                <a:solidFill>
                  <a:srgbClr val="002060"/>
                </a:solidFill>
              </a:rPr>
              <a:t>604-941-8606</a:t>
            </a:r>
          </a:p>
          <a:p>
            <a:pPr marL="342900" indent="-342900" algn="ctr" eaLnBrk="0" hangingPunct="0">
              <a:spcBef>
                <a:spcPct val="20000"/>
              </a:spcBef>
              <a:defRPr/>
            </a:pPr>
            <a:endParaRPr lang="en-CA" dirty="0">
              <a:solidFill>
                <a:srgbClr val="002060"/>
              </a:solidFill>
            </a:endParaRPr>
          </a:p>
          <a:p>
            <a:pPr marL="342900" indent="-342900" algn="ctr" eaLnBrk="0" hangingPunct="0">
              <a:spcBef>
                <a:spcPct val="20000"/>
              </a:spcBef>
              <a:defRPr/>
            </a:pPr>
            <a:endParaRPr lang="en-CA" sz="3600" dirty="0">
              <a:solidFill>
                <a:srgbClr val="002060"/>
              </a:solidFill>
            </a:endParaRPr>
          </a:p>
          <a:p>
            <a:pPr marL="342900" indent="-342900" algn="ctr" eaLnBrk="0" hangingPunct="0">
              <a:spcBef>
                <a:spcPct val="20000"/>
              </a:spcBef>
              <a:defRPr/>
            </a:pPr>
            <a:endParaRPr lang="en-CA" sz="3600" dirty="0">
              <a:solidFill>
                <a:srgbClr val="002060"/>
              </a:solidFill>
            </a:endParaRPr>
          </a:p>
          <a:p>
            <a:pPr marL="342900" indent="-342900" algn="ctr" eaLnBrk="0" hangingPunct="0">
              <a:spcBef>
                <a:spcPct val="20000"/>
              </a:spcBef>
              <a:defRPr/>
            </a:pPr>
            <a:endParaRPr lang="en-CA" sz="3600" dirty="0">
              <a:solidFill>
                <a:srgbClr val="002060"/>
              </a:solidFill>
            </a:endParaRPr>
          </a:p>
        </p:txBody>
      </p:sp>
      <p:pic>
        <p:nvPicPr>
          <p:cNvPr id="3" name="Picture 2">
            <a:extLst>
              <a:ext uri="{FF2B5EF4-FFF2-40B4-BE49-F238E27FC236}">
                <a16:creationId xmlns:a16="http://schemas.microsoft.com/office/drawing/2014/main" id="{412CB5F0-52A3-45B6-A63C-43525E3787E8}"/>
              </a:ext>
            </a:extLst>
          </p:cNvPr>
          <p:cNvPicPr>
            <a:picLocks noChangeAspect="1"/>
          </p:cNvPicPr>
          <p:nvPr/>
        </p:nvPicPr>
        <p:blipFill>
          <a:blip r:embed="rId4"/>
          <a:stretch>
            <a:fillRect/>
          </a:stretch>
        </p:blipFill>
        <p:spPr>
          <a:xfrm>
            <a:off x="4583410" y="3631070"/>
            <a:ext cx="6903509" cy="2178612"/>
          </a:xfrm>
          <a:prstGeom prst="rect">
            <a:avLst/>
          </a:prstGeom>
        </p:spPr>
      </p:pic>
    </p:spTree>
    <p:extLst>
      <p:ext uri="{BB962C8B-B14F-4D97-AF65-F5344CB8AC3E}">
        <p14:creationId xmlns:p14="http://schemas.microsoft.com/office/powerpoint/2010/main" val="364015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0" y="457200"/>
            <a:ext cx="8763000" cy="533400"/>
          </a:xfrm>
          <a:prstGeom prst="rect">
            <a:avLst/>
          </a:prstGeom>
        </p:spPr>
        <p:txBody>
          <a:bodyPr>
            <a:normAutofit fontScale="90000"/>
          </a:bodyPr>
          <a:lstStyle/>
          <a:p>
            <a:r>
              <a:rPr lang="en-US" sz="3600" dirty="0">
                <a:solidFill>
                  <a:srgbClr val="002060"/>
                </a:solidFill>
                <a:latin typeface="Arial" panose="020B0604020202020204" pitchFamily="34" charset="0"/>
                <a:cs typeface="Arial" panose="020B0604020202020204" pitchFamily="34" charset="0"/>
              </a:rPr>
              <a:t>REVIEWS AND APPROVALS</a:t>
            </a:r>
          </a:p>
        </p:txBody>
      </p:sp>
      <p:pic>
        <p:nvPicPr>
          <p:cNvPr id="9" name="Picture 8">
            <a:extLst>
              <a:ext uri="{FF2B5EF4-FFF2-40B4-BE49-F238E27FC236}">
                <a16:creationId xmlns:a16="http://schemas.microsoft.com/office/drawing/2014/main" id="{FACD693E-E250-45CD-8E6C-5487A5EA8551}"/>
              </a:ext>
            </a:extLst>
          </p:cNvPr>
          <p:cNvPicPr>
            <a:picLocks noChangeAspect="1"/>
          </p:cNvPicPr>
          <p:nvPr/>
        </p:nvPicPr>
        <p:blipFill rotWithShape="1">
          <a:blip r:embed="rId2"/>
          <a:srcRect l="7471" t="25902" r="43333" b="9480"/>
          <a:stretch/>
        </p:blipFill>
        <p:spPr>
          <a:xfrm>
            <a:off x="531604" y="1145629"/>
            <a:ext cx="11128792" cy="5433848"/>
          </a:xfrm>
          <a:prstGeom prst="rect">
            <a:avLst/>
          </a:prstGeom>
        </p:spPr>
      </p:pic>
      <p:sp>
        <p:nvSpPr>
          <p:cNvPr id="7" name="Oval 6">
            <a:extLst>
              <a:ext uri="{FF2B5EF4-FFF2-40B4-BE49-F238E27FC236}">
                <a16:creationId xmlns:a16="http://schemas.microsoft.com/office/drawing/2014/main" id="{E5C049E0-5B98-4ADC-865C-6C27CD4589F0}"/>
              </a:ext>
            </a:extLst>
          </p:cNvPr>
          <p:cNvSpPr/>
          <p:nvPr/>
        </p:nvSpPr>
        <p:spPr>
          <a:xfrm rot="5400000">
            <a:off x="9435883" y="1063068"/>
            <a:ext cx="1817910" cy="198303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855644" y="2447330"/>
            <a:ext cx="2328231" cy="47413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12423" y="1895682"/>
            <a:ext cx="3088395" cy="47413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3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1" y="162719"/>
            <a:ext cx="5457825"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None/>
              <a:defRPr/>
            </a:pPr>
            <a:r>
              <a:rPr lang="en-CA" sz="3600" dirty="0">
                <a:solidFill>
                  <a:srgbClr val="002060"/>
                </a:solidFill>
                <a:latin typeface="Arial" panose="020B0604020202020204" pitchFamily="34" charset="0"/>
                <a:cs typeface="Arial" panose="020B0604020202020204" pitchFamily="34" charset="0"/>
              </a:rPr>
              <a:t>Global Grant - Match</a:t>
            </a:r>
          </a:p>
          <a:p>
            <a:pPr defTabSz="914400">
              <a:buFontTx/>
              <a:buChar char="•"/>
              <a:defRPr/>
            </a:pPr>
            <a:endParaRPr lang="en-US" i="1" kern="0" dirty="0">
              <a:solidFill>
                <a:srgbClr val="585858"/>
              </a:solidFill>
              <a:latin typeface="Georgia" pitchFamily="18" charset="0"/>
              <a:cs typeface="Arial"/>
            </a:endParaRPr>
          </a:p>
        </p:txBody>
      </p:sp>
      <p:sp>
        <p:nvSpPr>
          <p:cNvPr id="6" name="Content Placeholder 2"/>
          <p:cNvSpPr txBox="1">
            <a:spLocks/>
          </p:cNvSpPr>
          <p:nvPr/>
        </p:nvSpPr>
        <p:spPr>
          <a:xfrm>
            <a:off x="374573" y="1150013"/>
            <a:ext cx="11049919" cy="3547533"/>
          </a:xfrm>
          <a:prstGeom prst="rect">
            <a:avLst/>
          </a:prstGeom>
          <a:ln>
            <a:noFill/>
          </a:ln>
        </p:spPr>
        <p:txBody>
          <a:bodyPr/>
          <a:lstStyle/>
          <a:p>
            <a:pPr marL="342900" indent="-342900" eaLnBrk="0" hangingPunct="0">
              <a:spcBef>
                <a:spcPct val="20000"/>
              </a:spcBef>
              <a:buClr>
                <a:srgbClr val="002060"/>
              </a:buClr>
              <a:buFont typeface="Arial" charset="0"/>
              <a:buChar char="•"/>
              <a:defRPr/>
            </a:pPr>
            <a:r>
              <a:rPr lang="en-CA" sz="2800" dirty="0">
                <a:solidFill>
                  <a:srgbClr val="002060"/>
                </a:solidFill>
                <a:latin typeface="Arial" panose="020B0604020202020204" pitchFamily="34" charset="0"/>
                <a:cs typeface="Arial" panose="020B0604020202020204" pitchFamily="34" charset="0"/>
              </a:rPr>
              <a:t>With matched dollars, your $10,715 </a:t>
            </a:r>
            <a:r>
              <a:rPr lang="en-CA" sz="2800" dirty="0">
                <a:solidFill>
                  <a:schemeClr val="bg1"/>
                </a:solidFill>
                <a:latin typeface="Arial" panose="020B0604020202020204" pitchFamily="34" charset="0"/>
                <a:cs typeface="Arial" panose="020B0604020202020204" pitchFamily="34" charset="0"/>
              </a:rPr>
              <a:t>+</a:t>
            </a:r>
            <a:r>
              <a:rPr lang="en-CA" sz="2800" dirty="0">
                <a:solidFill>
                  <a:srgbClr val="002060"/>
                </a:solidFill>
                <a:latin typeface="Arial" panose="020B0604020202020204" pitchFamily="34" charset="0"/>
                <a:cs typeface="Arial" panose="020B0604020202020204" pitchFamily="34" charset="0"/>
              </a:rPr>
              <a:t> investment results in a $30,180 project</a:t>
            </a:r>
          </a:p>
          <a:p>
            <a:pPr marL="342900" indent="-342900" eaLnBrk="0" hangingPunct="0">
              <a:spcBef>
                <a:spcPct val="20000"/>
              </a:spcBef>
              <a:buFont typeface="Arial" charset="0"/>
              <a:buChar char="•"/>
              <a:defRPr/>
            </a:pPr>
            <a:r>
              <a:rPr lang="en-CA" sz="2800" dirty="0">
                <a:solidFill>
                  <a:srgbClr val="002060"/>
                </a:solidFill>
                <a:latin typeface="Arial" panose="020B0604020202020204" pitchFamily="34" charset="0"/>
                <a:cs typeface="Arial" panose="020B0604020202020204" pitchFamily="34" charset="0"/>
              </a:rPr>
              <a:t>Club(s) funds + 5% admin        </a:t>
            </a:r>
            <a:r>
              <a:rPr lang="en-CA" sz="2800" dirty="0">
                <a:latin typeface="Arial" panose="020B0604020202020204" pitchFamily="34" charset="0"/>
                <a:cs typeface="Arial" panose="020B0604020202020204" pitchFamily="34" charset="0"/>
              </a:rPr>
              <a:t>		</a:t>
            </a:r>
            <a:r>
              <a:rPr lang="en-CA" sz="2800" dirty="0">
                <a:solidFill>
                  <a:srgbClr val="002060"/>
                </a:solidFill>
                <a:latin typeface="Arial" panose="020B0604020202020204" pitchFamily="34" charset="0"/>
                <a:cs typeface="Arial" panose="020B0604020202020204" pitchFamily="34" charset="0"/>
              </a:rPr>
              <a:t>$10,715</a:t>
            </a:r>
          </a:p>
          <a:p>
            <a:pPr marL="342900" indent="-342900" eaLnBrk="0" hangingPunct="0">
              <a:spcBef>
                <a:spcPct val="20000"/>
              </a:spcBef>
              <a:buFont typeface="Arial" charset="0"/>
              <a:buChar char="•"/>
              <a:defRPr/>
            </a:pPr>
            <a:r>
              <a:rPr lang="en-CA" sz="2800" dirty="0">
                <a:solidFill>
                  <a:srgbClr val="002060"/>
                </a:solidFill>
                <a:latin typeface="Arial" panose="020B0604020202020204" pitchFamily="34" charset="0"/>
                <a:cs typeface="Arial" panose="020B0604020202020204" pitchFamily="34" charset="0"/>
              </a:rPr>
              <a:t>District 5050(DDF) match        	     $10,715</a:t>
            </a:r>
          </a:p>
          <a:p>
            <a:pPr marL="342900" indent="-342900" eaLnBrk="0" hangingPunct="0">
              <a:spcBef>
                <a:spcPct val="20000"/>
              </a:spcBef>
              <a:buFont typeface="Arial" charset="0"/>
              <a:buChar char="•"/>
              <a:defRPr/>
            </a:pPr>
            <a:r>
              <a:rPr lang="en-CA" sz="2800" dirty="0">
                <a:solidFill>
                  <a:srgbClr val="002060"/>
                </a:solidFill>
                <a:latin typeface="Arial" panose="020B0604020202020204" pitchFamily="34" charset="0"/>
                <a:cs typeface="Arial" panose="020B0604020202020204" pitchFamily="34" charset="0"/>
              </a:rPr>
              <a:t>World Fund match DDF at 	80%       $  8,750</a:t>
            </a:r>
          </a:p>
          <a:p>
            <a:pPr marL="342900" indent="-342900" eaLnBrk="0" hangingPunct="0">
              <a:spcBef>
                <a:spcPct val="20000"/>
              </a:spcBef>
              <a:buFont typeface="Arial" charset="0"/>
              <a:buChar char="•"/>
              <a:defRPr/>
            </a:pPr>
            <a:r>
              <a:rPr lang="en-CA" sz="2800" b="1" dirty="0">
                <a:solidFill>
                  <a:srgbClr val="002060"/>
                </a:solidFill>
                <a:latin typeface="Arial" panose="020B0604020202020204" pitchFamily="34" charset="0"/>
                <a:cs typeface="Arial" panose="020B0604020202020204" pitchFamily="34" charset="0"/>
              </a:rPr>
              <a:t>Total funds available 					 $30,180</a:t>
            </a:r>
            <a:endParaRPr lang="en-US" sz="280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59CBC62-979C-4E29-8C4E-5FE8C85FDD00}"/>
              </a:ext>
            </a:extLst>
          </p:cNvPr>
          <p:cNvSpPr txBox="1"/>
          <p:nvPr/>
        </p:nvSpPr>
        <p:spPr>
          <a:xfrm>
            <a:off x="616946" y="4225158"/>
            <a:ext cx="10950766" cy="1600438"/>
          </a:xfrm>
          <a:prstGeom prst="rect">
            <a:avLst/>
          </a:prstGeom>
          <a:noFill/>
        </p:spPr>
        <p:txBody>
          <a:bodyPr wrap="square" rtlCol="0">
            <a:spAutoFit/>
          </a:bodyPr>
          <a:lstStyle/>
          <a:p>
            <a:r>
              <a:rPr lang="en-CA" sz="2800" dirty="0">
                <a:solidFill>
                  <a:srgbClr val="002060"/>
                </a:solidFill>
              </a:rPr>
              <a:t>Global grants have a </a:t>
            </a:r>
            <a:r>
              <a:rPr lang="en-CA" sz="2800" u="sng" dirty="0">
                <a:solidFill>
                  <a:srgbClr val="002060"/>
                </a:solidFill>
              </a:rPr>
              <a:t>minimum budget of $30,000 </a:t>
            </a:r>
            <a:r>
              <a:rPr lang="en-CA" sz="2800" dirty="0">
                <a:solidFill>
                  <a:srgbClr val="002060"/>
                </a:solidFill>
              </a:rPr>
              <a:t>and a maximum World Fund award of $400,000. </a:t>
            </a:r>
          </a:p>
          <a:p>
            <a:endParaRPr lang="en-CA" sz="1050" dirty="0">
              <a:solidFill>
                <a:srgbClr val="002060"/>
              </a:solidFill>
            </a:endParaRPr>
          </a:p>
          <a:p>
            <a:r>
              <a:rPr lang="en-CA" sz="2800" dirty="0">
                <a:solidFill>
                  <a:srgbClr val="002060"/>
                </a:solidFill>
              </a:rPr>
              <a:t>There is no minimum World Fund match.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976898-44BA-4553-8875-748170400493}"/>
              </a:ext>
            </a:extLst>
          </p:cNvPr>
          <p:cNvSpPr txBox="1"/>
          <p:nvPr/>
        </p:nvSpPr>
        <p:spPr>
          <a:xfrm>
            <a:off x="3245224" y="1231596"/>
            <a:ext cx="5329344" cy="523220"/>
          </a:xfrm>
          <a:prstGeom prst="rect">
            <a:avLst/>
          </a:prstGeom>
          <a:noFill/>
        </p:spPr>
        <p:txBody>
          <a:bodyPr wrap="square" rtlCol="0">
            <a:spAutoFit/>
          </a:bodyPr>
          <a:lstStyle/>
          <a:p>
            <a:r>
              <a:rPr lang="en-US" sz="2800" b="1" dirty="0">
                <a:solidFill>
                  <a:srgbClr val="002060"/>
                </a:solidFill>
              </a:rPr>
              <a:t>Must read 15-page document</a:t>
            </a:r>
          </a:p>
        </p:txBody>
      </p:sp>
      <p:sp>
        <p:nvSpPr>
          <p:cNvPr id="6" name="Title 1"/>
          <p:cNvSpPr txBox="1">
            <a:spLocks/>
          </p:cNvSpPr>
          <p:nvPr/>
        </p:nvSpPr>
        <p:spPr>
          <a:xfrm>
            <a:off x="1828800" y="274639"/>
            <a:ext cx="7924800" cy="758295"/>
          </a:xfrm>
          <a:prstGeom prst="rect">
            <a:avLst/>
          </a:prstGeom>
        </p:spPr>
        <p:txBody>
          <a:bodyPr/>
          <a:lstStyle/>
          <a:p>
            <a:pPr eaLnBrk="0" hangingPunct="0">
              <a:defRPr/>
            </a:pPr>
            <a:r>
              <a:rPr lang="en-US" sz="3600">
                <a:solidFill>
                  <a:srgbClr val="002060"/>
                </a:solidFill>
                <a:latin typeface="Arial" panose="020B0604020202020204" pitchFamily="34" charset="0"/>
                <a:ea typeface="+mj-ea"/>
                <a:cs typeface="Arial" panose="020B0604020202020204" pitchFamily="34" charset="0"/>
              </a:rPr>
              <a:t>Where do you start</a:t>
            </a:r>
            <a:endParaRPr lang="en-US" sz="3600" dirty="0">
              <a:solidFill>
                <a:srgbClr val="002060"/>
              </a:solidFill>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F88420F2-FA1F-0D7C-B767-670E80926185}"/>
              </a:ext>
            </a:extLst>
          </p:cNvPr>
          <p:cNvPicPr>
            <a:picLocks noChangeAspect="1"/>
          </p:cNvPicPr>
          <p:nvPr/>
        </p:nvPicPr>
        <p:blipFill rotWithShape="1">
          <a:blip r:embed="rId2"/>
          <a:srcRect l="6235" t="28649" r="12236" b="4732"/>
          <a:stretch/>
        </p:blipFill>
        <p:spPr>
          <a:xfrm>
            <a:off x="605927" y="1871832"/>
            <a:ext cx="11237205" cy="4711531"/>
          </a:xfrm>
          <a:prstGeom prst="rect">
            <a:avLst/>
          </a:prstGeom>
        </p:spPr>
      </p:pic>
    </p:spTree>
    <p:extLst>
      <p:ext uri="{BB962C8B-B14F-4D97-AF65-F5344CB8AC3E}">
        <p14:creationId xmlns:p14="http://schemas.microsoft.com/office/powerpoint/2010/main" val="7583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64116" y="1285656"/>
            <a:ext cx="11027884" cy="2231380"/>
          </a:xfrm>
          <a:prstGeom prst="rect">
            <a:avLst/>
          </a:prstGeom>
        </p:spPr>
        <p:txBody>
          <a:bodyPr wrap="square">
            <a:spAutoFit/>
          </a:bodyPr>
          <a:lstStyle/>
          <a:p>
            <a:r>
              <a:rPr lang="en-CA" sz="3200" b="1" dirty="0">
                <a:solidFill>
                  <a:srgbClr val="002060"/>
                </a:solidFill>
                <a:latin typeface="+mn-lt"/>
              </a:rPr>
              <a:t>Guide to Global Grants</a:t>
            </a:r>
            <a:r>
              <a:rPr lang="en-CA" sz="3200" dirty="0">
                <a:solidFill>
                  <a:srgbClr val="002060"/>
                </a:solidFill>
                <a:latin typeface="+mn-lt"/>
              </a:rPr>
              <a:t>, </a:t>
            </a:r>
            <a:r>
              <a:rPr lang="en-CA" sz="2000" dirty="0">
                <a:solidFill>
                  <a:srgbClr val="002060"/>
                </a:solidFill>
                <a:latin typeface="+mn-lt"/>
              </a:rPr>
              <a:t>(2022 edition - 40 Pages)</a:t>
            </a:r>
          </a:p>
          <a:p>
            <a:endParaRPr lang="en-CA" sz="1100" dirty="0">
              <a:solidFill>
                <a:srgbClr val="002060"/>
              </a:solidFill>
              <a:latin typeface="+mn-lt"/>
            </a:endParaRPr>
          </a:p>
          <a:p>
            <a:r>
              <a:rPr lang="en-CA" sz="3200" dirty="0">
                <a:solidFill>
                  <a:srgbClr val="002060"/>
                </a:solidFill>
                <a:latin typeface="+mn-lt"/>
              </a:rPr>
              <a:t>It’s for all Rotary members who are interested in applying for global grants or developing more effective </a:t>
            </a:r>
            <a:r>
              <a:rPr lang="en-US" sz="3200" dirty="0">
                <a:solidFill>
                  <a:srgbClr val="002060"/>
                </a:solidFill>
                <a:latin typeface="+mn-lt"/>
              </a:rPr>
              <a:t>and sustainable service projects.</a:t>
            </a:r>
          </a:p>
        </p:txBody>
      </p:sp>
      <p:sp>
        <p:nvSpPr>
          <p:cNvPr id="5" name="Title 1"/>
          <p:cNvSpPr txBox="1">
            <a:spLocks/>
          </p:cNvSpPr>
          <p:nvPr/>
        </p:nvSpPr>
        <p:spPr>
          <a:xfrm>
            <a:off x="2049518" y="212147"/>
            <a:ext cx="4393324" cy="758295"/>
          </a:xfrm>
          <a:prstGeom prst="rect">
            <a:avLst/>
          </a:prstGeom>
        </p:spPr>
        <p:txBody>
          <a:bodyPr/>
          <a:lstStyle/>
          <a:p>
            <a:pPr eaLnBrk="0" hangingPunct="0">
              <a:defRPr/>
            </a:pPr>
            <a:r>
              <a:rPr lang="en-US" sz="3600" dirty="0">
                <a:solidFill>
                  <a:srgbClr val="002060"/>
                </a:solidFill>
                <a:latin typeface="Arial" panose="020B0604020202020204" pitchFamily="34" charset="0"/>
                <a:ea typeface="+mj-ea"/>
                <a:cs typeface="Arial" panose="020B0604020202020204" pitchFamily="34" charset="0"/>
              </a:rPr>
              <a:t>Where do you start</a:t>
            </a:r>
          </a:p>
        </p:txBody>
      </p:sp>
      <p:pic>
        <p:nvPicPr>
          <p:cNvPr id="6" name="Picture 5">
            <a:extLst>
              <a:ext uri="{FF2B5EF4-FFF2-40B4-BE49-F238E27FC236}">
                <a16:creationId xmlns:a16="http://schemas.microsoft.com/office/drawing/2014/main" id="{F108FB18-8435-454E-B75B-ECEDCFB0E2DA}"/>
              </a:ext>
            </a:extLst>
          </p:cNvPr>
          <p:cNvPicPr>
            <a:picLocks noChangeAspect="1"/>
          </p:cNvPicPr>
          <p:nvPr/>
        </p:nvPicPr>
        <p:blipFill rotWithShape="1">
          <a:blip r:embed="rId2"/>
          <a:srcRect l="12529" t="18603" r="27931"/>
          <a:stretch/>
        </p:blipFill>
        <p:spPr>
          <a:xfrm>
            <a:off x="4351664" y="3696097"/>
            <a:ext cx="4870726" cy="2636351"/>
          </a:xfrm>
          <a:prstGeom prst="rect">
            <a:avLst/>
          </a:prstGeom>
        </p:spPr>
      </p:pic>
    </p:spTree>
    <p:extLst>
      <p:ext uri="{BB962C8B-B14F-4D97-AF65-F5344CB8AC3E}">
        <p14:creationId xmlns:p14="http://schemas.microsoft.com/office/powerpoint/2010/main" val="42899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4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246_Training-Template_EN13.potx</Template>
  <TotalTime>15040</TotalTime>
  <Words>1965</Words>
  <Application>Microsoft Office PowerPoint</Application>
  <PresentationFormat>Widescreen</PresentationFormat>
  <Paragraphs>267</Paragraphs>
  <Slides>56</Slides>
  <Notes>18</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56</vt:i4>
      </vt:variant>
    </vt:vector>
  </HeadingPairs>
  <TitlesOfParts>
    <vt:vector size="72" baseType="lpstr">
      <vt:lpstr>Arial</vt:lpstr>
      <vt:lpstr>Arial Narrow Bold</vt:lpstr>
      <vt:lpstr>Calibri</vt:lpstr>
      <vt:lpstr>Calibri Light</vt:lpstr>
      <vt:lpstr>Century Gothic</vt:lpstr>
      <vt:lpstr>Georgia</vt:lpstr>
      <vt:lpstr>Lucida Sans Unicode</vt:lpstr>
      <vt:lpstr>Symbol</vt:lpstr>
      <vt:lpstr>Times New Roman</vt:lpstr>
      <vt:lpstr>Wingdings 3</vt:lpstr>
      <vt:lpstr>3_Slice</vt:lpstr>
      <vt:lpstr>4_Slice</vt:lpstr>
      <vt:lpstr>Custom Design</vt:lpstr>
      <vt:lpstr>6_Custom Design</vt:lpstr>
      <vt:lpstr>2_Slice</vt:lpstr>
      <vt:lpstr>11_Custom Design</vt:lpstr>
      <vt:lpstr>PowerPoint Presentation</vt:lpstr>
      <vt:lpstr>PowerPoint Presentation</vt:lpstr>
      <vt:lpstr>PowerPoint Presentation</vt:lpstr>
      <vt:lpstr>PowerPoint Presentation</vt:lpstr>
      <vt:lpstr>PowerPoint Presentation</vt:lpstr>
      <vt:lpstr>REVIEWS AND APPROVALS</vt:lpstr>
      <vt:lpstr>PowerPoint Presentation</vt:lpstr>
      <vt:lpstr>PowerPoint Presentation</vt:lpstr>
      <vt:lpstr>PowerPoint Presentation</vt:lpstr>
      <vt:lpstr>Where do you start</vt:lpstr>
      <vt:lpstr>PowerPoint Presentation</vt:lpstr>
      <vt:lpstr>PowerPoint Presentation</vt:lpstr>
      <vt:lpstr>PowerPoint Presentation</vt:lpstr>
      <vt:lpstr>PowerPoint Presentation</vt:lpstr>
      <vt:lpstr>PARTNERSHIP REQUIREMENTS</vt:lpstr>
      <vt:lpstr>PARTNERSHIP REQUIREMENTS</vt:lpstr>
      <vt:lpstr>PARTNERSHIP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Reporting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Moran</dc:creator>
  <cp:lastModifiedBy>Malcolm Kennedy</cp:lastModifiedBy>
  <cp:revision>1054</cp:revision>
  <cp:lastPrinted>2024-02-22T19:13:31Z</cp:lastPrinted>
  <dcterms:created xsi:type="dcterms:W3CDTF">2013-06-19T15:10:07Z</dcterms:created>
  <dcterms:modified xsi:type="dcterms:W3CDTF">2024-03-24T19:30:27Z</dcterms:modified>
</cp:coreProperties>
</file>