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 id="2147483798" r:id="rId2"/>
    <p:sldMasterId id="2147483794" r:id="rId3"/>
    <p:sldMasterId id="2147483778" r:id="rId4"/>
    <p:sldMasterId id="2147483767" r:id="rId5"/>
    <p:sldMasterId id="2147483769" r:id="rId6"/>
    <p:sldMasterId id="2147483774" r:id="rId7"/>
    <p:sldMasterId id="2147483811" r:id="rId8"/>
  </p:sldMasterIdLst>
  <p:notesMasterIdLst>
    <p:notesMasterId r:id="rId32"/>
  </p:notesMasterIdLst>
  <p:handoutMasterIdLst>
    <p:handoutMasterId r:id="rId33"/>
  </p:handoutMasterIdLst>
  <p:sldIdLst>
    <p:sldId id="401" r:id="rId9"/>
    <p:sldId id="889" r:id="rId10"/>
    <p:sldId id="847" r:id="rId11"/>
    <p:sldId id="873" r:id="rId12"/>
    <p:sldId id="719" r:id="rId13"/>
    <p:sldId id="721" r:id="rId14"/>
    <p:sldId id="580" r:id="rId15"/>
    <p:sldId id="880" r:id="rId16"/>
    <p:sldId id="881" r:id="rId17"/>
    <p:sldId id="882" r:id="rId18"/>
    <p:sldId id="578" r:id="rId19"/>
    <p:sldId id="656" r:id="rId20"/>
    <p:sldId id="579" r:id="rId21"/>
    <p:sldId id="653" r:id="rId22"/>
    <p:sldId id="854" r:id="rId23"/>
    <p:sldId id="814" r:id="rId24"/>
    <p:sldId id="765" r:id="rId25"/>
    <p:sldId id="875" r:id="rId26"/>
    <p:sldId id="876" r:id="rId27"/>
    <p:sldId id="887" r:id="rId28"/>
    <p:sldId id="877" r:id="rId29"/>
    <p:sldId id="878" r:id="rId30"/>
    <p:sldId id="879" r:id="rId3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37">
          <p15:clr>
            <a:srgbClr val="A4A3A4"/>
          </p15:clr>
        </p15:guide>
        <p15:guide id="2" orient="horz" pos="4107">
          <p15:clr>
            <a:srgbClr val="A4A3A4"/>
          </p15:clr>
        </p15:guide>
        <p15:guide id="3" orient="horz" pos="803">
          <p15:clr>
            <a:srgbClr val="A4A3A4"/>
          </p15:clr>
        </p15:guide>
        <p15:guide id="4" orient="horz">
          <p15:clr>
            <a:srgbClr val="A4A3A4"/>
          </p15:clr>
        </p15:guide>
        <p15:guide id="5" orient="horz" pos="2354">
          <p15:clr>
            <a:srgbClr val="A4A3A4"/>
          </p15:clr>
        </p15:guide>
        <p15:guide id="6" orient="horz" pos="365">
          <p15:clr>
            <a:srgbClr val="A4A3A4"/>
          </p15:clr>
        </p15:guide>
        <p15:guide id="7" orient="horz" pos="4319">
          <p15:clr>
            <a:srgbClr val="A4A3A4"/>
          </p15:clr>
        </p15:guide>
        <p15:guide id="8" pos="1199">
          <p15:clr>
            <a:srgbClr val="A4A3A4"/>
          </p15:clr>
        </p15:guide>
        <p15:guide id="9" pos="3414">
          <p15:clr>
            <a:srgbClr val="A4A3A4"/>
          </p15:clr>
        </p15:guide>
        <p15:guide id="10" pos="5398">
          <p15:clr>
            <a:srgbClr val="A4A3A4"/>
          </p15:clr>
        </p15:guide>
        <p15:guide id="11" pos="20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585858"/>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2519" autoAdjust="0"/>
  </p:normalViewPr>
  <p:slideViewPr>
    <p:cSldViewPr snapToGrid="0" snapToObjects="1">
      <p:cViewPr varScale="1">
        <p:scale>
          <a:sx n="76" d="100"/>
          <a:sy n="76" d="100"/>
        </p:scale>
        <p:origin x="2402" y="283"/>
      </p:cViewPr>
      <p:guideLst>
        <p:guide orient="horz" pos="3737"/>
        <p:guide orient="horz" pos="4107"/>
        <p:guide orient="horz" pos="803"/>
        <p:guide orient="horz"/>
        <p:guide orient="horz" pos="2354"/>
        <p:guide orient="horz" pos="365"/>
        <p:guide orient="horz" pos="4319"/>
        <p:guide pos="1199"/>
        <p:guide pos="3414"/>
        <p:guide pos="5398"/>
        <p:guide pos="20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35283"/>
    </p:cViewPr>
  </p:sorterViewPr>
  <p:notesViewPr>
    <p:cSldViewPr snapToGrid="0" snapToObjects="1">
      <p:cViewPr varScale="1">
        <p:scale>
          <a:sx n="57" d="100"/>
          <a:sy n="57" d="100"/>
        </p:scale>
        <p:origin x="3143" y="51"/>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8900" y="0"/>
            <a:ext cx="2981325"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99387B88-5F72-4D9C-A08D-E9338B8AB4D7}" type="datetimeFigureOut">
              <a:rPr lang="en-US"/>
              <a:pPr>
                <a:defRPr/>
              </a:pPr>
              <a:t>4/3/2026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8900" y="8829675"/>
            <a:ext cx="2981325"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74BC803B-C7AE-46F6-A84F-1BC4FEC49319}" type="slidenum">
              <a:rPr lang="en-US"/>
              <a:pPr>
                <a:defRPr/>
              </a:pPr>
              <a:t>‹#›</a:t>
            </a:fld>
            <a:endParaRPr lang="en-US"/>
          </a:p>
        </p:txBody>
      </p:sp>
    </p:spTree>
    <p:extLst>
      <p:ext uri="{BB962C8B-B14F-4D97-AF65-F5344CB8AC3E}">
        <p14:creationId xmlns:p14="http://schemas.microsoft.com/office/powerpoint/2010/main" val="399644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900" y="0"/>
            <a:ext cx="2981325"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517738A7-EC25-4979-953C-2981C405698D}" type="datetimeFigureOut">
              <a:rPr lang="en-US"/>
              <a:pPr>
                <a:defRPr/>
              </a:pPr>
              <a:t>4/3/2026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900" y="8829675"/>
            <a:ext cx="2981325"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1B6978DE-A815-4578-90CD-BF5E713BB965}" type="slidenum">
              <a:rPr lang="en-US"/>
              <a:pPr>
                <a:defRPr/>
              </a:pPr>
              <a:t>‹#›</a:t>
            </a:fld>
            <a:endParaRPr lang="en-US" dirty="0"/>
          </a:p>
        </p:txBody>
      </p:sp>
    </p:spTree>
    <p:extLst>
      <p:ext uri="{BB962C8B-B14F-4D97-AF65-F5344CB8AC3E}">
        <p14:creationId xmlns:p14="http://schemas.microsoft.com/office/powerpoint/2010/main" val="246702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B82AB-89CE-40AC-ABF7-8F0FF26E1621}" type="slidenum">
              <a:rPr lang="en-US" smtClean="0">
                <a:solidFill>
                  <a:srgbClr val="000000"/>
                </a:solidFill>
              </a:rPr>
              <a:pPr fontAlgn="base">
                <a:spcBef>
                  <a:spcPct val="0"/>
                </a:spcBef>
                <a:spcAft>
                  <a:spcPct val="0"/>
                </a:spcAft>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19</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9D8BBDA-89C9-4DDC-832A-C38E21A07E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8E3A2DF-F6B5-4BE7-A42F-247186DBE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100" indent="-165100" defTabSz="881063">
              <a:buFontTx/>
              <a:buChar char="•"/>
            </a:pPr>
            <a:r>
              <a:rPr lang="en-US" altLang="en-US" sz="1000" dirty="0">
                <a:latin typeface="Arial" panose="020B0604020202020204" pitchFamily="34" charset="0"/>
                <a:ea typeface="ヒラギノ角ゴ Pro W3"/>
                <a:cs typeface="ヒラギノ角ゴ Pro W3"/>
              </a:rPr>
              <a:t>To review: when we contribution to </a:t>
            </a:r>
            <a:r>
              <a:rPr lang="en-US" altLang="en-US" sz="1000" b="1" dirty="0">
                <a:latin typeface="Arial" panose="020B0604020202020204" pitchFamily="34" charset="0"/>
                <a:ea typeface="ヒラギノ角ゴ Pro W3"/>
                <a:cs typeface="ヒラギノ角ゴ Pro W3"/>
              </a:rPr>
              <a:t>Annual Fund – SHARE</a:t>
            </a:r>
            <a:r>
              <a:rPr lang="en-US" altLang="en-US" sz="1000" dirty="0">
                <a:latin typeface="Arial" panose="020B0604020202020204" pitchFamily="34" charset="0"/>
                <a:ea typeface="ヒラギノ角ゴ Pro W3"/>
                <a:cs typeface="ヒラギノ角ゴ Pro W3"/>
              </a:rPr>
              <a:t>, fifty percent (50%) of our contributions come back to our district through District Designated Funds (DDF) in three years to spend on educational and humanitarian activities chosen by us; even grants that may be used for projects in our local community. </a:t>
            </a:r>
          </a:p>
          <a:p>
            <a:pPr marL="165100" indent="-165100" defTabSz="881063">
              <a:buFontTx/>
              <a:buChar char="•"/>
            </a:pPr>
            <a:r>
              <a:rPr lang="en-US" altLang="en-US" sz="1000" dirty="0">
                <a:latin typeface="Arial" panose="020B0604020202020204" pitchFamily="34" charset="0"/>
                <a:ea typeface="ヒラギノ角ゴ Pro W3"/>
                <a:cs typeface="ヒラギノ角ゴ Pro W3"/>
              </a:rPr>
              <a:t>The 5 percent that is earmarked to potentially pay for the Foundation’s operating expenses will come from the World Fund. It will be used only if it is needed to pay expenses when net investment returns are not sufficient, or to fully fund the operating reserve (up to three times annual operating expenses). If funds are not needed for these purposes, they will remain in the World Fund until the World Fund is measured to ensure sufficient funds for programs.</a:t>
            </a:r>
          </a:p>
          <a:p>
            <a:pPr marL="165100" indent="-165100" defTabSz="881063">
              <a:buFontTx/>
              <a:buChar char="•"/>
            </a:pPr>
            <a:r>
              <a:rPr lang="en-US" altLang="en-US" sz="1000" dirty="0">
                <a:latin typeface="Arial" panose="020B0604020202020204" pitchFamily="34" charset="0"/>
                <a:ea typeface="ヒラギノ角ゴ Pro W3"/>
                <a:cs typeface="ヒラギノ角ゴ Pro W3"/>
              </a:rPr>
              <a:t>In the final step, the World Fund will be measured to ensure that it contains 50 percent of the three prior years’ worth of contributions, plus $5 million – a growth factor. Then and only then, surplus funds will be transferred to the Endowment Fund. </a:t>
            </a:r>
          </a:p>
          <a:p>
            <a:pPr marL="165100" indent="-165100" defTabSz="881063">
              <a:buFontTx/>
              <a:buChar char="•"/>
            </a:pPr>
            <a:r>
              <a:rPr lang="en-US" altLang="en-US" sz="1000" dirty="0">
                <a:latin typeface="Arial" panose="020B0604020202020204" pitchFamily="34" charset="0"/>
                <a:ea typeface="ヒラギノ角ゴ Pro W3"/>
                <a:cs typeface="ヒラギノ角ゴ Pro W3"/>
              </a:rPr>
              <a:t>This funding model:</a:t>
            </a:r>
          </a:p>
          <a:p>
            <a:pPr marL="604838" lvl="1" indent="-165100" defTabSz="881063">
              <a:buFont typeface="Courier New" panose="02070309020205020404" pitchFamily="49" charset="0"/>
              <a:buChar char="o"/>
            </a:pPr>
            <a:r>
              <a:rPr lang="en-US" altLang="en-US" sz="1000" dirty="0">
                <a:latin typeface="Arial" panose="020B0604020202020204" pitchFamily="34" charset="0"/>
                <a:ea typeface="ヒラギノ角ゴ Pro W3"/>
                <a:cs typeface="ヒラギノ角ゴ Pro W3"/>
              </a:rPr>
              <a:t>Builds our financial strength by ensuring that resources are available to meet current needs: programs and operating expenses.</a:t>
            </a:r>
          </a:p>
          <a:p>
            <a:pPr marL="604838" lvl="1" indent="-165100" defTabSz="881063">
              <a:buFont typeface="Courier New" panose="02070309020205020404" pitchFamily="49" charset="0"/>
              <a:buChar char="o"/>
            </a:pPr>
            <a:r>
              <a:rPr lang="en-US" altLang="en-US" sz="1000" dirty="0">
                <a:latin typeface="Arial" panose="020B0604020202020204" pitchFamily="34" charset="0"/>
                <a:ea typeface="ヒラギノ角ゴ Pro W3"/>
                <a:cs typeface="ヒラギノ角ゴ Pro W3"/>
              </a:rPr>
              <a:t>Establishes a reserve to provide for unusual financial events (a rainy day fund): the operating reserve.</a:t>
            </a:r>
          </a:p>
          <a:p>
            <a:pPr marL="604838" lvl="1" indent="-165100" defTabSz="881063">
              <a:buFont typeface="Courier New" panose="02070309020205020404" pitchFamily="49" charset="0"/>
              <a:buChar char="o"/>
            </a:pPr>
            <a:r>
              <a:rPr lang="en-US" altLang="en-US" sz="1000" dirty="0">
                <a:latin typeface="Arial" panose="020B0604020202020204" pitchFamily="34" charset="0"/>
                <a:ea typeface="ヒラギノ角ゴ Pro W3"/>
                <a:cs typeface="ヒラギノ角ゴ Pro W3"/>
              </a:rPr>
              <a:t>Ensures an increase in future programs through increased returns on the Endowment Fund.</a:t>
            </a:r>
          </a:p>
          <a:p>
            <a:pPr marL="165100" indent="-165100" defTabSz="881063">
              <a:lnSpc>
                <a:spcPct val="80000"/>
              </a:lnSpc>
            </a:pPr>
            <a:endParaRPr lang="en-US" altLang="en-US" sz="1000" dirty="0">
              <a:latin typeface="Arial" panose="020B0604020202020204" pitchFamily="34" charset="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CCCE80FD-D928-4204-9B18-F9A06374E2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A6E04D-B37D-4174-874B-CA8D437FD7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6978DE-A815-4578-90CD-BF5E713BB965}" type="slidenum">
              <a:rPr lang="en-US" smtClean="0"/>
              <a:pPr>
                <a:defRPr/>
              </a:pPr>
              <a:t>3</a:t>
            </a:fld>
            <a:endParaRPr lang="en-US" dirty="0"/>
          </a:p>
        </p:txBody>
      </p:sp>
    </p:spTree>
    <p:extLst>
      <p:ext uri="{BB962C8B-B14F-4D97-AF65-F5344CB8AC3E}">
        <p14:creationId xmlns:p14="http://schemas.microsoft.com/office/powerpoint/2010/main" val="83637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B8C1-2991-E956-BCE2-AA5D7EFD3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29BD0-047F-BDB4-51EB-58FA671EC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BAE73-08EC-D094-B526-268C9E4EEC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F8445-E2EF-68E8-60C6-FF2139FEBEE9}"/>
              </a:ext>
            </a:extLst>
          </p:cNvPr>
          <p:cNvSpPr>
            <a:spLocks noGrp="1"/>
          </p:cNvSpPr>
          <p:nvPr>
            <p:ph type="sldNum" sz="quarter" idx="5"/>
          </p:nvPr>
        </p:nvSpPr>
        <p:spPr/>
        <p:txBody>
          <a:bodyPr/>
          <a:lstStyle/>
          <a:p>
            <a:pPr>
              <a:defRPr/>
            </a:pPr>
            <a:fld id="{1B6978DE-A815-4578-90CD-BF5E713BB965}" type="slidenum">
              <a:rPr lang="en-US" smtClean="0"/>
              <a:pPr>
                <a:defRPr/>
              </a:pPr>
              <a:t>4</a:t>
            </a:fld>
            <a:endParaRPr lang="en-US" dirty="0"/>
          </a:p>
        </p:txBody>
      </p:sp>
    </p:spTree>
    <p:extLst>
      <p:ext uri="{BB962C8B-B14F-4D97-AF65-F5344CB8AC3E}">
        <p14:creationId xmlns:p14="http://schemas.microsoft.com/office/powerpoint/2010/main" val="31833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DRFC Dean</a:t>
            </a:r>
          </a:p>
        </p:txBody>
      </p:sp>
      <p:sp>
        <p:nvSpPr>
          <p:cNvPr id="4" name="Slide Number Placeholder 3"/>
          <p:cNvSpPr>
            <a:spLocks noGrp="1"/>
          </p:cNvSpPr>
          <p:nvPr>
            <p:ph type="sldNum" sz="quarter" idx="5"/>
          </p:nvPr>
        </p:nvSpPr>
        <p:spPr/>
        <p:txBody>
          <a:bodyPr/>
          <a:lstStyle/>
          <a:p>
            <a:pPr>
              <a:defRPr/>
            </a:pPr>
            <a:fld id="{1B6978DE-A815-4578-90CD-BF5E713BB965}" type="slidenum">
              <a:rPr lang="en-US" smtClean="0"/>
              <a:pPr>
                <a:defRPr/>
              </a:pPr>
              <a:t>6</a:t>
            </a:fld>
            <a:endParaRPr lang="en-US" dirty="0"/>
          </a:p>
        </p:txBody>
      </p:sp>
    </p:spTree>
    <p:extLst>
      <p:ext uri="{BB962C8B-B14F-4D97-AF65-F5344CB8AC3E}">
        <p14:creationId xmlns:p14="http://schemas.microsoft.com/office/powerpoint/2010/main" val="406615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dirty="0">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7</a:t>
            </a:fld>
            <a:endParaRPr lang="en-US">
              <a:solidFill>
                <a:srgbClr val="000000"/>
              </a:solidFill>
            </a:endParaRPr>
          </a:p>
        </p:txBody>
      </p:sp>
    </p:spTree>
    <p:extLst>
      <p:ext uri="{BB962C8B-B14F-4D97-AF65-F5344CB8AC3E}">
        <p14:creationId xmlns:p14="http://schemas.microsoft.com/office/powerpoint/2010/main" val="82136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dirty="0">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11</a:t>
            </a:fld>
            <a:endParaRPr lang="en-US">
              <a:solidFill>
                <a:srgbClr val="000000"/>
              </a:solidFill>
            </a:endParaRPr>
          </a:p>
        </p:txBody>
      </p:sp>
    </p:spTree>
    <p:extLst>
      <p:ext uri="{BB962C8B-B14F-4D97-AF65-F5344CB8AC3E}">
        <p14:creationId xmlns:p14="http://schemas.microsoft.com/office/powerpoint/2010/main" val="365372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dirty="0">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13</a:t>
            </a:fld>
            <a:endParaRPr lang="en-US">
              <a:solidFill>
                <a:srgbClr val="000000"/>
              </a:solidFill>
            </a:endParaRPr>
          </a:p>
        </p:txBody>
      </p:sp>
    </p:spTree>
    <p:extLst>
      <p:ext uri="{BB962C8B-B14F-4D97-AF65-F5344CB8AC3E}">
        <p14:creationId xmlns:p14="http://schemas.microsoft.com/office/powerpoint/2010/main" val="241803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26F668E-62EC-4757-8169-00C8AC7C3417}"/>
              </a:ext>
            </a:extLst>
          </p:cNvPr>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161E55B-F835-42B4-B33A-6C6B363D35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A040167-040E-4CD2-A451-9B1465847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A6B883-DABC-438B-BFA1-88B753639973}" type="slidenum">
              <a:rPr lang="en-US" altLang="en-US">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AF428ED-B3EA-4AEC-855A-0D2260EB14F7}"/>
              </a:ext>
            </a:extLst>
          </p:cNvPr>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D358C29-6BA3-47E2-8423-E0CE950D92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spcBef>
                <a:spcPct val="0"/>
              </a:spcBef>
              <a:buFontTx/>
              <a:buChar char="•"/>
            </a:pPr>
            <a:endParaRPr lang="en-US" altLang="en-US">
              <a:latin typeface="Georgia" panose="02040502050405020303" pitchFamily="18" charset="0"/>
            </a:endParaRPr>
          </a:p>
        </p:txBody>
      </p:sp>
      <p:sp>
        <p:nvSpPr>
          <p:cNvPr id="63492" name="Slide Number Placeholder 3">
            <a:extLst>
              <a:ext uri="{FF2B5EF4-FFF2-40B4-BE49-F238E27FC236}">
                <a16:creationId xmlns:a16="http://schemas.microsoft.com/office/drawing/2014/main" id="{3D413C85-6A8E-4BDA-8E57-A2BD82F1F6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87DF9F-FD4F-4F85-B14D-0CC94466522C}" type="slidenum">
              <a:rPr lang="en-US" altLang="en-US" smtClean="0">
                <a:solidFill>
                  <a:srgbClr val="000000"/>
                </a:solidFill>
                <a:latin typeface="Calibri" panose="020F0502020204030204" pitchFamily="34" charset="0"/>
              </a:rPr>
              <a:pPr/>
              <a:t>18</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395F1-06A9-D8EC-1108-F34CD72298CF}"/>
              </a:ext>
            </a:extLst>
          </p:cNvPr>
          <p:cNvSpPr>
            <a:spLocks noGrp="1"/>
          </p:cNvSpPr>
          <p:nvPr>
            <p:ph sz="quarter" idx="10"/>
          </p:nvPr>
        </p:nvSpPr>
        <p:spPr>
          <a:xfrm>
            <a:off x="8050213" y="6249988"/>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2893046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0D3B-0076-1511-4BF8-99D29900E6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D3A62A9-8E50-B468-666A-E5425F658B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E6CE773-F98F-2845-6CCC-5FFD5D4554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ED433-30C9-3F93-DEBF-E14A7C001ED6}"/>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013A0312-C1B5-C259-8279-BB36A7524E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7B520C-80EF-11D9-6937-BAAE64CCDC10}"/>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56877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F53A-B4F5-249F-AA46-2D4F0368F2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5524A5B-7A1D-194A-C8A3-238F53BC21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49CB8CB-D0D7-96FA-C9EC-D2E6CDFCF1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8FBC6-E840-1302-477C-31231ED22399}"/>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F61984C1-65A0-B0C9-5EC9-84E811202F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CAA1A5-CDD1-CE6F-46BC-6E1C617C4C6B}"/>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82998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17A5-DBDA-A83F-99F0-3E088F4441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84B779-0B1F-6EFE-46FB-935AC39A5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2E8C6B-0937-E669-5B00-FA0B9DF4D03D}"/>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6185BDA5-6CCC-30E1-F68F-EB2AEAB87A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B3B6E3-A240-E397-F14A-16327604393D}"/>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417737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5854A-86B4-729F-A18F-D942E5E9BBC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A5A2027-2AC5-7C29-3BDF-F484C60CE31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955CA8-C073-18DC-6202-1743883B3223}"/>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29661712-157A-798D-5BED-9FDD918521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2939EA-B5FB-9025-BE45-A857AA1CC44E}"/>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1278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2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9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0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5AFD-583D-4A9C-A10B-7E069F3A4AC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CC93DCC-B3FA-456B-AF2B-A52F2F9ABA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C54FC09-2817-4A2B-B6C7-A90219F63429}"/>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608FF7CE-0FDF-415B-88D3-247EEB48CF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F31AA0-1CBD-40BE-830A-917BCE121D11}"/>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30230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FF1A-5C25-47E1-8AEA-12ED7B20B6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7E2F9A2-7DE6-4436-A7C8-256D07C6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118BBA-9524-422E-9F9E-5ED41E92B0D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1F24C483-1394-4045-8A2A-F292096DD8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F83066-B652-4B3D-874B-12B8D0B5FBD2}"/>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433543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CE60-B9AC-463B-B46E-731F884B087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BFB29A-17B2-48FF-84CC-E9A95826CE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FB987-0E12-4B28-8696-D069B3F94E1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DC168932-9B97-4811-8FD4-3CE2D70745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DC649E-8652-4D2F-B1F5-7528D4A3EECC}"/>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69240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9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29A6-F4F6-42AE-B07F-93A9619F2F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D61847-8E78-4140-B68C-3DC9373CDC8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2C2FD6B-A74F-49F7-9A15-64E17B835CD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94E184-F8EA-4F18-9CEC-3E36995F6112}"/>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236CAF92-5450-4C96-98B1-D5605D0ADA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E40DC7-D587-4F4C-AC58-E8CC15DEED7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05976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C934-5FFF-4113-8967-99AD56FFF5DA}"/>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AF09E1-9368-4F96-AD7F-0CB62C1774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92C1B-F6CD-4216-BB8C-5CDE4906F63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24E331-A487-4B07-823C-C7792170F2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00E907-0281-4996-A0F0-7D23DB62417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C37DF87-F96A-44E3-AC22-6C79A0C9B4B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8" name="Footer Placeholder 7">
            <a:extLst>
              <a:ext uri="{FF2B5EF4-FFF2-40B4-BE49-F238E27FC236}">
                <a16:creationId xmlns:a16="http://schemas.microsoft.com/office/drawing/2014/main" id="{AB15029C-3E09-40EE-8888-7870F41228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6AC9CE-1789-4C33-A6DB-7BCB11555EF3}"/>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7233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AA02-7716-475E-B416-25CC3440AF5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024EB-F7C2-4ABF-A445-6228DC03EEBA}"/>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4" name="Footer Placeholder 3">
            <a:extLst>
              <a:ext uri="{FF2B5EF4-FFF2-40B4-BE49-F238E27FC236}">
                <a16:creationId xmlns:a16="http://schemas.microsoft.com/office/drawing/2014/main" id="{184CEECC-E329-4FB1-9314-F17D5F3544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422B01-177E-498A-95E1-5ECAF5E881B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42330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BFA38-8B26-4ECA-BA95-9C2D43B26E38}"/>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3" name="Footer Placeholder 2">
            <a:extLst>
              <a:ext uri="{FF2B5EF4-FFF2-40B4-BE49-F238E27FC236}">
                <a16:creationId xmlns:a16="http://schemas.microsoft.com/office/drawing/2014/main" id="{593DDDB4-930C-4B55-B062-5707F9BE410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5E70812-E0F7-47C7-B1C5-F6C77F1A700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993515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9C8-BF3C-4B3F-961A-D01E0D7303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0C4E7-4506-42A9-960A-5F28E544E3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C8D8E0-A871-40DC-BD2A-1FC853A66E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92105-AC3A-400E-8B11-6AF11A2D050A}"/>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EB98803C-01B9-4053-B9BB-7A7E4B30BA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973CB1-05AF-4D4C-8026-20C78059D22F}"/>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991484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D1E0-C581-4801-89E9-2E15E77194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FE91A29-65F6-4866-8EED-B420F44E830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FA507D4-CEBC-4D98-890A-42444F98A9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4364C-132B-4BF0-ADEE-A330A5A5A0A9}"/>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35216737-DE76-414E-8657-A4B790E875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6677C2-7FDC-43DB-84DE-74F2C1E609AB}"/>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148580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F778-7F20-4881-A7DE-9ACF3A3C4D8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456D07-8445-4612-AF6C-189D6D2B6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251277-E82E-4338-AE69-CCB922C8A5D8}"/>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3087A5B1-0A7E-4EE2-AC52-5DDB0936D0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C5B2EC-D6AF-4FFE-A0EC-4662A5E725F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63646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90E97-59AE-4C26-9C02-2FB1437CE83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A768ED-6554-4BC8-817B-F794ADDBFCA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C3A316-DD69-4CAB-BF49-049E88C480E1}"/>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61F4A66C-2FF5-4001-B30F-3702EDA9E7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9C21DB-2478-41FB-BBBA-D3B8C5C96E4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738354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8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8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23A5-68C8-DF4D-CBAC-270F7C27D38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65AE9FA-40C5-7CA3-4FB8-94DB259CCB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7DC432-CACB-8113-22F8-159D18EFC770}"/>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6AA35782-C46D-ADD9-16DC-6337D40373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90C1CD-1108-8C80-4EDE-5C3B762ADA9B}"/>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34125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rgbClr val="00206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52140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0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53338" indent="0" algn="r">
              <a:buNone/>
              <a:defRPr>
                <a:solidFill>
                  <a:schemeClr val="tx2"/>
                </a:solidFill>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93A1B7-C189-4E13-8D99-95C8CE43FCD9}" type="datetimeFigureOut">
              <a:rPr lang="en-US" smtClean="0"/>
              <a:pPr/>
              <a:t>4/3/2026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3847707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65501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0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917">
                <a:solidFill>
                  <a:schemeClr val="tx1"/>
                </a:solidFill>
              </a:defRPr>
            </a:lvl1pPr>
            <a:lvl2pPr>
              <a:buNone/>
              <a:defRPr sz="1500">
                <a:solidFill>
                  <a:schemeClr val="tx1">
                    <a:tint val="75000"/>
                  </a:schemeClr>
                </a:solidFill>
              </a:defRPr>
            </a:lvl2pPr>
            <a:lvl3pPr>
              <a:buNone/>
              <a:defRPr sz="1333">
                <a:solidFill>
                  <a:schemeClr val="tx1">
                    <a:tint val="75000"/>
                  </a:schemeClr>
                </a:solidFill>
              </a:defRPr>
            </a:lvl3pPr>
            <a:lvl4pPr>
              <a:buNone/>
              <a:defRPr sz="1167">
                <a:solidFill>
                  <a:schemeClr val="tx1">
                    <a:tint val="75000"/>
                  </a:schemeClr>
                </a:solidFill>
              </a:defRPr>
            </a:lvl4pPr>
            <a:lvl5pPr>
              <a:buNone/>
              <a:defRPr sz="1167">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93A1B7-C189-4E13-8D99-95C8CE43FCD9}" type="datetimeFigureOut">
              <a:rPr lang="en-US" smtClean="0"/>
              <a:pPr/>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37481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93A1B7-C189-4E13-8D99-95C8CE43FCD9}" type="datetimeFigureOut">
              <a:rPr lang="en-US" smtClean="0"/>
              <a:pPr/>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17505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93A1B7-C189-4E13-8D99-95C8CE43FCD9}" type="datetimeFigureOut">
              <a:rPr lang="en-US" smtClean="0"/>
              <a:pPr/>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147956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93A1B7-C189-4E13-8D99-95C8CE43FCD9}" type="datetimeFigureOut">
              <a:rPr lang="en-US" smtClean="0"/>
              <a:pPr/>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70E7A-7366-4769-9F94-BF4CB30DEF0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65648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D01D3378-6A9D-498C-B17F-AF786B36F825}"/>
              </a:ext>
            </a:extLst>
          </p:cNvPr>
          <p:cNvPicPr>
            <a:picLocks noChangeAspect="1"/>
          </p:cNvPicPr>
          <p:nvPr userDrawn="1"/>
        </p:nvPicPr>
        <p:blipFill>
          <a:blip r:embed="rId2"/>
          <a:stretch>
            <a:fillRect/>
          </a:stretch>
        </p:blipFill>
        <p:spPr>
          <a:xfrm>
            <a:off x="337577" y="6274928"/>
            <a:ext cx="1129273" cy="425605"/>
          </a:xfrm>
          <a:prstGeom prst="rect">
            <a:avLst/>
          </a:prstGeom>
        </p:spPr>
      </p:pic>
      <p:pic>
        <p:nvPicPr>
          <p:cNvPr id="7" name="Picture 6">
            <a:extLst>
              <a:ext uri="{FF2B5EF4-FFF2-40B4-BE49-F238E27FC236}">
                <a16:creationId xmlns:a16="http://schemas.microsoft.com/office/drawing/2014/main" id="{B5CC0E78-5E66-473A-9D5A-BC3075074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8965" y="265465"/>
            <a:ext cx="798168" cy="801335"/>
          </a:xfrm>
          <a:prstGeom prst="rect">
            <a:avLst/>
          </a:prstGeom>
        </p:spPr>
      </p:pic>
    </p:spTree>
    <p:extLst>
      <p:ext uri="{BB962C8B-B14F-4D97-AF65-F5344CB8AC3E}">
        <p14:creationId xmlns:p14="http://schemas.microsoft.com/office/powerpoint/2010/main" val="756086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083"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333"/>
            </a:lvl1pPr>
            <a:lvl2pPr>
              <a:buNone/>
              <a:defRPr sz="1000"/>
            </a:lvl2pPr>
            <a:lvl3pPr>
              <a:buNone/>
              <a:defRPr sz="833"/>
            </a:lvl3pPr>
            <a:lvl4pPr>
              <a:buNone/>
              <a:defRPr sz="750"/>
            </a:lvl4pPr>
            <a:lvl5pPr>
              <a:buNone/>
              <a:defRPr sz="75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667"/>
            </a:lvl1pPr>
            <a:lvl2pPr>
              <a:defRPr sz="2333"/>
            </a:lvl2pPr>
            <a:lvl3pPr>
              <a:defRPr sz="2000"/>
            </a:lvl3pPr>
            <a:lvl4pPr>
              <a:defRPr sz="1667"/>
            </a:lvl4pPr>
            <a:lvl5pPr>
              <a:defRPr sz="16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393A1B7-C189-4E13-8D99-95C8CE43FCD9}" type="datetimeFigureOut">
              <a:rPr lang="en-US" smtClean="0"/>
              <a:pPr/>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36389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3A60-6D25-7671-49E8-3C08B892C9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40BF4B-06F7-38AB-420C-271754626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39F3D6-43D1-0CA3-793C-13CF3FBFB538}"/>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D7B4BA56-9D70-4B37-DCA3-F682A364C6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95C988-0602-880A-AE62-6A272376EA06}"/>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4169716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5239" indent="0" algn="r">
              <a:buNone/>
              <a:defRPr sz="1167"/>
            </a:lvl1pPr>
            <a:lvl2pPr>
              <a:defRPr sz="1000"/>
            </a:lvl2pPr>
            <a:lvl3pPr>
              <a:defRPr sz="833"/>
            </a:lvl3pPr>
            <a:lvl4pPr>
              <a:defRPr sz="750"/>
            </a:lvl4pPr>
            <a:lvl5pPr>
              <a:defRPr sz="75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667"/>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93A1B7-C189-4E13-8D99-95C8CE43FCD9}" type="datetimeFigureOut">
              <a:rPr lang="en-US" smtClean="0"/>
              <a:pPr/>
              <a:t>4/3/2026</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670E7A-7366-4769-9F94-BF4CB30DEF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25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9" name="Freeform 8"/>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1" name="Straight Connector 10"/>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202160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3493829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411409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65C0-8D95-A566-5CF6-63188969568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B5242E-A376-C913-A047-C63AB5506F60}"/>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4BA70-61D3-5DA5-9E73-E0296DE0AEBB}"/>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D10FEB47-51F9-A5FA-5472-DF50D89573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8196EF-D940-89C2-C7C5-E270E6703184}"/>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94982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9BD4-786A-ECD0-D9BA-10D00425822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8EB7ED-0079-37C0-3FDF-C4054A8FE42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4B0820-D81C-7F8C-00DB-269B12A2A30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DD0239-0F02-F9A1-D6BA-80744469A868}"/>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30C7DF3E-97BF-462D-F2C7-0D5681E931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42DEA0-D149-D74A-B6D7-A73BE39B994D}"/>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63152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5477-5C2A-53B2-9EBE-2BC123B0A190}"/>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74DA3E-D766-EA8F-2AAA-F9A997ECED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FAEE9-7741-427E-DEA8-B5979A09C36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6D0E44-9E36-4CB9-A2A2-7E1D6D56AA1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3C846-BA71-8A16-F176-C33A20A6C27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C02E25D-7094-F266-506A-784169F4D112}"/>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8" name="Footer Placeholder 7">
            <a:extLst>
              <a:ext uri="{FF2B5EF4-FFF2-40B4-BE49-F238E27FC236}">
                <a16:creationId xmlns:a16="http://schemas.microsoft.com/office/drawing/2014/main" id="{C1AEEC7F-5A7E-0056-F133-6E86BC8A5E0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FFEF528-1C35-8E13-EED0-18B2B1C0142F}"/>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26186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87EF-B4E2-EFEC-1461-177D397CBAF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974FE1D-09E1-A9AE-F687-B77F88D686F9}"/>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4" name="Footer Placeholder 3">
            <a:extLst>
              <a:ext uri="{FF2B5EF4-FFF2-40B4-BE49-F238E27FC236}">
                <a16:creationId xmlns:a16="http://schemas.microsoft.com/office/drawing/2014/main" id="{722A72FA-3812-0B53-ECB6-82F8BB8CA6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C3195D6-7BF9-C1A3-B4F9-F99C04ED3DCF}"/>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1808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C9309-F10C-7444-BD74-9F67C9FD8EE0}"/>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3" name="Footer Placeholder 2">
            <a:extLst>
              <a:ext uri="{FF2B5EF4-FFF2-40B4-BE49-F238E27FC236}">
                <a16:creationId xmlns:a16="http://schemas.microsoft.com/office/drawing/2014/main" id="{A4974EDD-B5AB-2917-0A2D-C0AF2B7411E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B1BC0AC-8B04-AA21-D77D-6E23022EE909}"/>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2305923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5.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picture containing drawing&#10;&#10;Description automatically generated">
            <a:extLst>
              <a:ext uri="{FF2B5EF4-FFF2-40B4-BE49-F238E27FC236}">
                <a16:creationId xmlns:a16="http://schemas.microsoft.com/office/drawing/2014/main" id="{E714452F-0E36-4A9A-A5A7-7AA096BD9725}"/>
              </a:ext>
            </a:extLst>
          </p:cNvPr>
          <p:cNvPicPr>
            <a:picLocks noChangeAspect="1"/>
          </p:cNvPicPr>
          <p:nvPr userDrawn="1"/>
        </p:nvPicPr>
        <p:blipFill>
          <a:blip r:embed="rId4"/>
          <a:stretch>
            <a:fillRect/>
          </a:stretch>
        </p:blipFill>
        <p:spPr>
          <a:xfrm>
            <a:off x="518552" y="5879896"/>
            <a:ext cx="1786498" cy="673303"/>
          </a:xfrm>
          <a:prstGeom prst="rect">
            <a:avLst/>
          </a:prstGeom>
        </p:spPr>
      </p:pic>
      <p:sp>
        <p:nvSpPr>
          <p:cNvPr id="2" name="TextBox 1">
            <a:extLst>
              <a:ext uri="{FF2B5EF4-FFF2-40B4-BE49-F238E27FC236}">
                <a16:creationId xmlns:a16="http://schemas.microsoft.com/office/drawing/2014/main" id="{251065CC-1A0E-4936-8B53-EEAC6F6714F8}"/>
              </a:ext>
            </a:extLst>
          </p:cNvPr>
          <p:cNvSpPr txBox="1"/>
          <p:nvPr userDrawn="1"/>
        </p:nvSpPr>
        <p:spPr>
          <a:xfrm>
            <a:off x="7745552" y="6067425"/>
            <a:ext cx="1077912"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2026-2027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0CE5B6F6-E15E-4B56-8856-53899C78E203}"/>
              </a:ext>
            </a:extLst>
          </p:cNvPr>
          <p:cNvPicPr>
            <a:picLocks noChangeAspect="1"/>
          </p:cNvPicPr>
          <p:nvPr userDrawn="1"/>
        </p:nvPicPr>
        <p:blipFill rotWithShape="1">
          <a:blip r:embed="rId5"/>
          <a:srcRect l="48734" t="25019" r="3975" b="25452"/>
          <a:stretch/>
        </p:blipFill>
        <p:spPr>
          <a:xfrm>
            <a:off x="7331074" y="218241"/>
            <a:ext cx="1590675" cy="659789"/>
          </a:xfrm>
          <a:prstGeom prst="rect">
            <a:avLst/>
          </a:prstGeom>
        </p:spPr>
      </p:pic>
    </p:spTree>
    <p:extLst>
      <p:ext uri="{BB962C8B-B14F-4D97-AF65-F5344CB8AC3E}">
        <p14:creationId xmlns:p14="http://schemas.microsoft.com/office/powerpoint/2010/main" val="630250280"/>
      </p:ext>
    </p:extLst>
  </p:cSld>
  <p:clrMap bg1="dk1" tx1="lt1" bg2="dk2" tx2="lt2" accent1="accent1" accent2="accent2" accent3="accent3" accent4="accent4" accent5="accent5" accent6="accent6" hlink="hlink" folHlink="folHlink"/>
  <p:sldLayoutIdLst>
    <p:sldLayoutId id="2147483791" r:id="rId1"/>
    <p:sldLayoutId id="2147483792" r:id="rId2"/>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1DEED-037F-4352-0887-A2056B1B89E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39CA08-E956-231C-ECFF-EB62461A21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DBF8CB-2832-5D6F-FB72-B08279031A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02EE4EBC-E46A-3D0E-63E6-1CFF7733F93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453E3708-FBFA-CC0F-F697-9EBBCCB78E1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3CE4DA-A20C-46C5-9946-ACA8AC29D4D5}" type="slidenum">
              <a:rPr lang="en-CA" smtClean="0"/>
              <a:t>‹#›</a:t>
            </a:fld>
            <a:endParaRPr lang="en-CA"/>
          </a:p>
        </p:txBody>
      </p:sp>
    </p:spTree>
    <p:extLst>
      <p:ext uri="{BB962C8B-B14F-4D97-AF65-F5344CB8AC3E}">
        <p14:creationId xmlns:p14="http://schemas.microsoft.com/office/powerpoint/2010/main" val="251133196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51065CC-1A0E-4936-8B53-EEAC6F6714F8}"/>
              </a:ext>
            </a:extLst>
          </p:cNvPr>
          <p:cNvSpPr txBox="1"/>
          <p:nvPr userDrawn="1"/>
        </p:nvSpPr>
        <p:spPr>
          <a:xfrm>
            <a:off x="7694613" y="6067425"/>
            <a:ext cx="1077912"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2022-2023</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028289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4AE6E-BC22-43BE-9565-5B0111E8F89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CD15C39-729A-4F3D-BF4F-AAA022F914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952CBE-7EB3-45F5-918E-4FBA66C167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E66C20A1-2E13-431E-9E4E-82AFBFA97E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E47A78E-B791-46DF-9DE4-DF631BC488E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FE6F7-E5A4-4F33-A104-A287252BB04F}" type="slidenum">
              <a:rPr lang="en-CA" smtClean="0"/>
              <a:t>‹#›</a:t>
            </a:fld>
            <a:endParaRPr lang="en-CA"/>
          </a:p>
        </p:txBody>
      </p:sp>
    </p:spTree>
    <p:extLst>
      <p:ext uri="{BB962C8B-B14F-4D97-AF65-F5344CB8AC3E}">
        <p14:creationId xmlns:p14="http://schemas.microsoft.com/office/powerpoint/2010/main" val="762194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57307"/>
      </p:ext>
    </p:extLst>
  </p:cSld>
  <p:clrMap bg1="lt1" tx1="dk1" bg2="lt2" tx2="dk2" accent1="accent1" accent2="accent2" accent3="accent3" accent4="accent4" accent5="accent5" accent6="accent6" hlink="hlink" folHlink="folHlink"/>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2AFD5703-D5A6-4B29-8646-0FD435386ADA}"/>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B660B2D8-2E8D-4375-B8D7-144EB11E281E}"/>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B8849A-3CE3-4728-AED6-AA0ED66AC1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8AC780-F1E4-4DC5-AA1C-7A15AC6796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0B4C13D-6897-4A5B-AE32-FD4F894658D1}"/>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363949-5E82-467F-AF61-EEB066A120CE}"/>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FB6E7CB1-2196-4E06-A3CA-26E513217805}"/>
              </a:ext>
            </a:extLst>
          </p:cNvPr>
          <p:cNvPicPr>
            <a:picLocks noChangeAspect="1"/>
          </p:cNvPicPr>
          <p:nvPr userDrawn="1"/>
        </p:nvPicPr>
        <p:blipFill>
          <a:blip r:embed="rId5"/>
          <a:stretch>
            <a:fillRect/>
          </a:stretch>
        </p:blipFill>
        <p:spPr>
          <a:xfrm>
            <a:off x="606279" y="5742362"/>
            <a:ext cx="2158171" cy="810838"/>
          </a:xfrm>
          <a:prstGeom prst="rect">
            <a:avLst/>
          </a:prstGeom>
        </p:spPr>
      </p:pic>
    </p:spTree>
    <p:extLst>
      <p:ext uri="{BB962C8B-B14F-4D97-AF65-F5344CB8AC3E}">
        <p14:creationId xmlns:p14="http://schemas.microsoft.com/office/powerpoint/2010/main" val="927929756"/>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582120" y="6258984"/>
            <a:ext cx="1093568" cy="369332"/>
          </a:xfrm>
          <a:prstGeom prst="rect">
            <a:avLst/>
          </a:prstGeom>
        </p:spPr>
        <p:txBody>
          <a:bodyPr wrap="none">
            <a:spAutoFit/>
          </a:bodyPr>
          <a:lstStyle/>
          <a:p>
            <a:pPr algn="r">
              <a:defRPr/>
            </a:pPr>
            <a:r>
              <a:rPr lang="en-CA" b="1" dirty="0">
                <a:solidFill>
                  <a:srgbClr val="002060"/>
                </a:solidFill>
                <a:latin typeface="Arial Narrow Bold"/>
                <a:cs typeface="Arial Narrow Bold"/>
              </a:rPr>
              <a:t>2019-2020</a:t>
            </a:r>
            <a:endParaRPr lang="en-US" b="1" dirty="0">
              <a:solidFill>
                <a:srgbClr val="002060"/>
              </a:solidFill>
              <a:latin typeface="Arial Narrow Bold"/>
              <a:cs typeface="Arial Narrow Bold"/>
            </a:endParaRPr>
          </a:p>
        </p:txBody>
      </p:sp>
      <p:pic>
        <p:nvPicPr>
          <p:cNvPr id="5" name="Picture 4">
            <a:extLst>
              <a:ext uri="{FF2B5EF4-FFF2-40B4-BE49-F238E27FC236}">
                <a16:creationId xmlns:a16="http://schemas.microsoft.com/office/drawing/2014/main" id="{F264CDBD-0211-4682-A487-AD62031BB4EE}"/>
              </a:ext>
            </a:extLst>
          </p:cNvPr>
          <p:cNvPicPr>
            <a:picLocks noChangeAspect="1"/>
          </p:cNvPicPr>
          <p:nvPr userDrawn="1"/>
        </p:nvPicPr>
        <p:blipFill>
          <a:blip r:embed="rId3"/>
          <a:stretch>
            <a:fillRect/>
          </a:stretch>
        </p:blipFill>
        <p:spPr>
          <a:xfrm>
            <a:off x="370565" y="5890066"/>
            <a:ext cx="1482089" cy="618003"/>
          </a:xfrm>
          <a:prstGeom prst="rect">
            <a:avLst/>
          </a:prstGeom>
        </p:spPr>
      </p:pic>
    </p:spTree>
    <p:extLst>
      <p:ext uri="{BB962C8B-B14F-4D97-AF65-F5344CB8AC3E}">
        <p14:creationId xmlns:p14="http://schemas.microsoft.com/office/powerpoint/2010/main" val="1725515649"/>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algn="l" defTabSz="457200" rtl="0" eaLnBrk="0" fontAlgn="base" hangingPunct="0">
        <a:spcBef>
          <a:spcPct val="20000"/>
        </a:spcBef>
        <a:spcAft>
          <a:spcPct val="0"/>
        </a:spcAft>
        <a:buFont typeface="Arial" charset="0"/>
        <a:defRPr sz="3200" kern="1200">
          <a:solidFill>
            <a:srgbClr val="585858"/>
          </a:solidFill>
          <a:latin typeface="+mn-lt"/>
          <a:ea typeface="+mn-ea"/>
          <a:cs typeface="+mn-cs"/>
        </a:defRPr>
      </a:lvl1pPr>
      <a:lvl2pPr marL="457200" algn="l" defTabSz="457200" rtl="0" eaLnBrk="0" fontAlgn="base" hangingPunct="0">
        <a:spcBef>
          <a:spcPct val="20000"/>
        </a:spcBef>
        <a:spcAft>
          <a:spcPct val="0"/>
        </a:spcAft>
        <a:buFont typeface="Arial" charset="0"/>
        <a:defRPr sz="2800" kern="1200">
          <a:solidFill>
            <a:srgbClr val="585858"/>
          </a:solidFill>
          <a:latin typeface="+mn-lt"/>
          <a:ea typeface="+mn-ea"/>
          <a:cs typeface="+mn-cs"/>
        </a:defRPr>
      </a:lvl2pPr>
      <a:lvl3pPr marL="914400" algn="l" defTabSz="457200" rtl="0" eaLnBrk="0" fontAlgn="base" hangingPunct="0">
        <a:spcBef>
          <a:spcPct val="20000"/>
        </a:spcBef>
        <a:spcAft>
          <a:spcPct val="0"/>
        </a:spcAft>
        <a:buFont typeface="Arial" charset="0"/>
        <a:defRPr sz="2400" kern="1200">
          <a:solidFill>
            <a:srgbClr val="585858"/>
          </a:solidFill>
          <a:latin typeface="+mn-lt"/>
          <a:ea typeface="+mn-ea"/>
          <a:cs typeface="+mn-cs"/>
        </a:defRPr>
      </a:lvl3pPr>
      <a:lvl4pPr marL="13716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2" name="Freeform 11"/>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5" name="Straight Connector 14"/>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833">
                <a:solidFill>
                  <a:schemeClr val="tx1"/>
                </a:solidFill>
              </a:defRPr>
            </a:lvl1pPr>
            <a:extLst/>
          </a:lstStyle>
          <a:p>
            <a:fld id="{8393A1B7-C189-4E13-8D99-95C8CE43FCD9}" type="datetimeFigureOut">
              <a:rPr lang="en-US" smtClean="0"/>
              <a:pPr/>
              <a:t>4/3/2026</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833">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833" b="0">
                <a:solidFill>
                  <a:schemeClr val="tx1"/>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38700921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1" latinLnBrk="0" hangingPunct="1">
        <a:spcBef>
          <a:spcPct val="0"/>
        </a:spcBef>
        <a:buNone/>
        <a:defRPr kumimoji="0" sz="341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04788" indent="-213351" algn="l" rtl="0" eaLnBrk="1" latinLnBrk="0" hangingPunct="1">
        <a:spcBef>
          <a:spcPts val="333"/>
        </a:spcBef>
        <a:spcAft>
          <a:spcPts val="0"/>
        </a:spcAft>
        <a:buClr>
          <a:schemeClr val="accent1"/>
        </a:buClr>
        <a:buSzPct val="68000"/>
        <a:buFont typeface="Wingdings 3"/>
        <a:buChar char=""/>
        <a:defRPr kumimoji="0" sz="2250" kern="1200">
          <a:solidFill>
            <a:schemeClr val="tx1"/>
          </a:solidFill>
          <a:latin typeface="+mn-lt"/>
          <a:ea typeface="+mn-ea"/>
          <a:cs typeface="+mn-cs"/>
        </a:defRPr>
      </a:lvl1pPr>
      <a:lvl2pPr marL="518139" indent="-190492" algn="l" rtl="0" eaLnBrk="1" latinLnBrk="0" hangingPunct="1">
        <a:spcBef>
          <a:spcPts val="270"/>
        </a:spcBef>
        <a:buClr>
          <a:schemeClr val="accent1"/>
        </a:buClr>
        <a:buFont typeface="Verdana"/>
        <a:buChar char="◦"/>
        <a:defRPr kumimoji="0" sz="1917" kern="1200">
          <a:solidFill>
            <a:schemeClr val="tx1"/>
          </a:solidFill>
          <a:latin typeface="+mn-lt"/>
          <a:ea typeface="+mn-ea"/>
          <a:cs typeface="+mn-cs"/>
        </a:defRPr>
      </a:lvl2pPr>
      <a:lvl3pPr marL="716251" indent="-190492" algn="l" rtl="0" eaLnBrk="1" latinLnBrk="0" hangingPunct="1">
        <a:spcBef>
          <a:spcPts val="292"/>
        </a:spcBef>
        <a:buClr>
          <a:schemeClr val="accent2"/>
        </a:buClr>
        <a:buSzPct val="100000"/>
        <a:buFont typeface="Wingdings 2"/>
        <a:buChar char=""/>
        <a:defRPr kumimoji="0" sz="1750" kern="1200">
          <a:solidFill>
            <a:schemeClr val="tx1"/>
          </a:solidFill>
          <a:latin typeface="+mn-lt"/>
          <a:ea typeface="+mn-ea"/>
          <a:cs typeface="+mn-cs"/>
        </a:defRPr>
      </a:lvl3pPr>
      <a:lvl4pPr marL="952462" indent="-190492" algn="l" rtl="0" eaLnBrk="1" latinLnBrk="0" hangingPunct="1">
        <a:spcBef>
          <a:spcPts val="292"/>
        </a:spcBef>
        <a:buClr>
          <a:schemeClr val="accent2"/>
        </a:buClr>
        <a:buFont typeface="Wingdings 2"/>
        <a:buChar char=""/>
        <a:defRPr kumimoji="0" sz="1583" kern="1200">
          <a:solidFill>
            <a:schemeClr val="tx1"/>
          </a:solidFill>
          <a:latin typeface="+mn-lt"/>
          <a:ea typeface="+mn-ea"/>
          <a:cs typeface="+mn-cs"/>
        </a:defRPr>
      </a:lvl4pPr>
      <a:lvl5pPr marL="1142954" indent="-190492" algn="l" rtl="0" eaLnBrk="1" latinLnBrk="0" hangingPunct="1">
        <a:spcBef>
          <a:spcPts val="292"/>
        </a:spcBef>
        <a:buClr>
          <a:schemeClr val="accent2"/>
        </a:buClr>
        <a:buFont typeface="Wingdings 2"/>
        <a:buChar char=""/>
        <a:defRPr kumimoji="0" sz="1500" kern="1200">
          <a:solidFill>
            <a:schemeClr val="tx1"/>
          </a:solidFill>
          <a:latin typeface="+mn-lt"/>
          <a:ea typeface="+mn-ea"/>
          <a:cs typeface="+mn-cs"/>
        </a:defRPr>
      </a:lvl5pPr>
      <a:lvl6pPr marL="1333447" indent="-190492" algn="l" rtl="0" eaLnBrk="1" latinLnBrk="0" hangingPunct="1">
        <a:spcBef>
          <a:spcPts val="292"/>
        </a:spcBef>
        <a:buClr>
          <a:schemeClr val="accent3"/>
        </a:buClr>
        <a:buFont typeface="Wingdings 2"/>
        <a:buChar char=""/>
        <a:defRPr kumimoji="0" sz="1500" kern="1200">
          <a:solidFill>
            <a:schemeClr val="tx1"/>
          </a:solidFill>
          <a:latin typeface="+mn-lt"/>
          <a:ea typeface="+mn-ea"/>
          <a:cs typeface="+mn-cs"/>
        </a:defRPr>
      </a:lvl6pPr>
      <a:lvl7pPr marL="1523939"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7pPr>
      <a:lvl8pPr marL="1714431"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8pPr>
      <a:lvl9pPr marL="1904924" indent="-190492" algn="l" rtl="0" eaLnBrk="1" latinLnBrk="0" hangingPunct="1">
        <a:spcBef>
          <a:spcPts val="292"/>
        </a:spcBef>
        <a:buClr>
          <a:schemeClr val="accent3"/>
        </a:buClr>
        <a:buFont typeface="Wingdings 2"/>
        <a:buChar char=""/>
        <a:defRPr kumimoji="0" sz="13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80985" algn="l" rtl="0" eaLnBrk="1" latinLnBrk="0" hangingPunct="1">
        <a:defRPr kumimoji="0" kern="1200">
          <a:solidFill>
            <a:schemeClr val="tx1"/>
          </a:solidFill>
          <a:latin typeface="+mn-lt"/>
          <a:ea typeface="+mn-ea"/>
          <a:cs typeface="+mn-cs"/>
        </a:defRPr>
      </a:lvl2pPr>
      <a:lvl3pPr marL="761970" algn="l" rtl="0" eaLnBrk="1" latinLnBrk="0" hangingPunct="1">
        <a:defRPr kumimoji="0" kern="1200">
          <a:solidFill>
            <a:schemeClr val="tx1"/>
          </a:solidFill>
          <a:latin typeface="+mn-lt"/>
          <a:ea typeface="+mn-ea"/>
          <a:cs typeface="+mn-cs"/>
        </a:defRPr>
      </a:lvl3pPr>
      <a:lvl4pPr marL="1142954" algn="l" rtl="0" eaLnBrk="1" latinLnBrk="0" hangingPunct="1">
        <a:defRPr kumimoji="0" kern="1200">
          <a:solidFill>
            <a:schemeClr val="tx1"/>
          </a:solidFill>
          <a:latin typeface="+mn-lt"/>
          <a:ea typeface="+mn-ea"/>
          <a:cs typeface="+mn-cs"/>
        </a:defRPr>
      </a:lvl4pPr>
      <a:lvl5pPr marL="1523939" algn="l" rtl="0" eaLnBrk="1" latinLnBrk="0" hangingPunct="1">
        <a:defRPr kumimoji="0" kern="1200">
          <a:solidFill>
            <a:schemeClr val="tx1"/>
          </a:solidFill>
          <a:latin typeface="+mn-lt"/>
          <a:ea typeface="+mn-ea"/>
          <a:cs typeface="+mn-cs"/>
        </a:defRPr>
      </a:lvl5pPr>
      <a:lvl6pPr marL="1904924" algn="l" rtl="0" eaLnBrk="1" latinLnBrk="0" hangingPunct="1">
        <a:defRPr kumimoji="0" kern="1200">
          <a:solidFill>
            <a:schemeClr val="tx1"/>
          </a:solidFill>
          <a:latin typeface="+mn-lt"/>
          <a:ea typeface="+mn-ea"/>
          <a:cs typeface="+mn-cs"/>
        </a:defRPr>
      </a:lvl6pPr>
      <a:lvl7pPr marL="2285909" algn="l" rtl="0" eaLnBrk="1" latinLnBrk="0" hangingPunct="1">
        <a:defRPr kumimoji="0" kern="1200">
          <a:solidFill>
            <a:schemeClr val="tx1"/>
          </a:solidFill>
          <a:latin typeface="+mn-lt"/>
          <a:ea typeface="+mn-ea"/>
          <a:cs typeface="+mn-cs"/>
        </a:defRPr>
      </a:lvl7pPr>
      <a:lvl8pPr marL="2666893" algn="l" rtl="0" eaLnBrk="1" latinLnBrk="0" hangingPunct="1">
        <a:defRPr kumimoji="0" kern="1200">
          <a:solidFill>
            <a:schemeClr val="tx1"/>
          </a:solidFill>
          <a:latin typeface="+mn-lt"/>
          <a:ea typeface="+mn-ea"/>
          <a:cs typeface="+mn-cs"/>
        </a:defRPr>
      </a:lvl8pPr>
      <a:lvl9pPr marL="30478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tary.org/en/trustees" TargetMode="External"/><Relationship Id="rId2" Type="http://schemas.openxmlformats.org/officeDocument/2006/relationships/hyperlink" Target="https://www.rotary.org/en/directo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deanh.rohrs@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8.xml"/><Relationship Id="rId5" Type="http://schemas.openxmlformats.org/officeDocument/2006/relationships/image" Target="../media/image16.emf"/><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Layout" Target="../slideLayouts/slideLayout38.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5007" y="2106067"/>
            <a:ext cx="7809187" cy="288050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GRANT </a:t>
            </a:r>
          </a:p>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MANAGEMENT</a:t>
            </a: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SEMINAR</a:t>
            </a:r>
          </a:p>
          <a:p>
            <a:pPr algn="l" fontAlgn="auto">
              <a:lnSpc>
                <a:spcPct val="80000"/>
              </a:lnSpc>
              <a:spcAft>
                <a:spcPts val="0"/>
              </a:spcAft>
              <a:defRPr/>
            </a:pPr>
            <a:endParaRPr lang="en-CA" sz="3900" b="1" spc="-150" dirty="0">
              <a:solidFill>
                <a:srgbClr val="002060"/>
              </a:solidFill>
              <a:latin typeface="Arial Narrow Bold"/>
              <a:cs typeface="Arial Narrow Bold"/>
            </a:endParaRP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2026 - 2027</a:t>
            </a:r>
            <a:endParaRPr lang="en-US" sz="5400" spc="-15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C1868-C0C8-9C64-0D50-6C923D3CA630}"/>
            </a:ext>
          </a:extLst>
        </p:cNvPr>
        <p:cNvGrpSpPr/>
        <p:nvPr/>
      </p:nvGrpSpPr>
      <p:grpSpPr>
        <a:xfrm>
          <a:off x="0" y="0"/>
          <a:ext cx="0" cy="0"/>
          <a:chOff x="0" y="0"/>
          <a:chExt cx="0" cy="0"/>
        </a:xfrm>
      </p:grpSpPr>
      <p:sp>
        <p:nvSpPr>
          <p:cNvPr id="38914" name="Rectangle 1">
            <a:extLst>
              <a:ext uri="{FF2B5EF4-FFF2-40B4-BE49-F238E27FC236}">
                <a16:creationId xmlns:a16="http://schemas.microsoft.com/office/drawing/2014/main" id="{0622A342-7C6A-A316-92FB-ECF979DB4FCB}"/>
              </a:ext>
            </a:extLst>
          </p:cNvPr>
          <p:cNvSpPr>
            <a:spLocks noChangeArrowheads="1"/>
          </p:cNvSpPr>
          <p:nvPr/>
        </p:nvSpPr>
        <p:spPr bwMode="auto">
          <a:xfrm>
            <a:off x="1296488" y="636124"/>
            <a:ext cx="55197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Responsibilities of your role</a:t>
            </a:r>
          </a:p>
        </p:txBody>
      </p:sp>
      <p:sp>
        <p:nvSpPr>
          <p:cNvPr id="3" name="Rectangle 2">
            <a:extLst>
              <a:ext uri="{FF2B5EF4-FFF2-40B4-BE49-F238E27FC236}">
                <a16:creationId xmlns:a16="http://schemas.microsoft.com/office/drawing/2014/main" id="{B3C80E03-85B4-A7E5-241B-5446222D20BE}"/>
              </a:ext>
            </a:extLst>
          </p:cNvPr>
          <p:cNvSpPr/>
          <p:nvPr/>
        </p:nvSpPr>
        <p:spPr>
          <a:xfrm>
            <a:off x="265047" y="1354444"/>
            <a:ext cx="8791460" cy="3739485"/>
          </a:xfrm>
          <a:prstGeom prst="rect">
            <a:avLst/>
          </a:prstGeom>
        </p:spPr>
        <p:txBody>
          <a:bodyPr wrap="square">
            <a:spAutoFit/>
          </a:bodyPr>
          <a:lstStyle/>
          <a:p>
            <a:pPr>
              <a:defRPr/>
            </a:pPr>
            <a:r>
              <a:rPr lang="en-CA"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Your chief responsibility as a TRF trained member of your club’s Rotary Foundation committee is to inspire your club’s members to give to the Foundation and </a:t>
            </a:r>
            <a:r>
              <a:rPr lang="en-CA"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participate in its activities. </a:t>
            </a:r>
          </a:p>
          <a:p>
            <a:pPr>
              <a:defRPr/>
            </a:pPr>
            <a:endParaRPr lang="en-CA"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SzPct val="75000"/>
              <a:buFont typeface="Arial" panose="020B0604020202020204" pitchFamily="34" charset="0"/>
              <a:buChar char="•"/>
              <a:defRPr/>
            </a:pPr>
            <a:r>
              <a:rPr lang="en-CA"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Promote Foundation grants </a:t>
            </a:r>
            <a:r>
              <a:rPr lang="en-CA"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and activities and help members participate in them.</a:t>
            </a:r>
          </a:p>
          <a:p>
            <a:pPr marL="342900" indent="-342900">
              <a:buSzPct val="75000"/>
              <a:buFont typeface="Arial" panose="020B0604020202020204" pitchFamily="34" charset="0"/>
              <a:buChar char="•"/>
              <a:defRPr/>
            </a:pPr>
            <a:r>
              <a:rPr lang="en-CA"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Inspire club members to give </a:t>
            </a:r>
            <a:r>
              <a:rPr lang="en-CA"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to The Rotary Foundation.</a:t>
            </a:r>
          </a:p>
          <a:p>
            <a:pPr marL="342900" indent="-342900">
              <a:buSzPct val="75000"/>
              <a:buFont typeface="Arial" panose="020B0604020202020204" pitchFamily="34" charset="0"/>
              <a:buChar char="•"/>
              <a:defRPr/>
            </a:pPr>
            <a:r>
              <a:rPr lang="en-CA"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Explain</a:t>
            </a:r>
            <a:r>
              <a:rPr lang="en-CA"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where their donations go</a:t>
            </a:r>
          </a:p>
          <a:p>
            <a:pPr marL="342900" indent="-342900">
              <a:buFont typeface="Arial" panose="020B0604020202020204" pitchFamily="34" charset="0"/>
              <a:buChar char="•"/>
              <a:defRPr/>
            </a:pPr>
            <a:endParaRPr lang="en-CA" sz="2100" dirty="0">
              <a:solidFill>
                <a:schemeClr val="bg1"/>
              </a:solidFill>
            </a:endParaRPr>
          </a:p>
        </p:txBody>
      </p:sp>
    </p:spTree>
    <p:extLst>
      <p:ext uri="{BB962C8B-B14F-4D97-AF65-F5344CB8AC3E}">
        <p14:creationId xmlns:p14="http://schemas.microsoft.com/office/powerpoint/2010/main" val="1179513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3352" y="95250"/>
            <a:ext cx="8715374"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buNone/>
              <a:defRPr/>
            </a:pPr>
            <a:endParaRPr lang="en-US" sz="3600" kern="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90526" y="1552574"/>
            <a:ext cx="3009900" cy="4981575"/>
          </a:xfrm>
          <a:prstGeom prst="rect">
            <a:avLst/>
          </a:prstGeom>
        </p:spPr>
        <p:txBody>
          <a:bodyPr/>
          <a:lstStyle/>
          <a:p>
            <a:endParaRPr lang="en-US" sz="1400" dirty="0"/>
          </a:p>
        </p:txBody>
      </p:sp>
      <p:sp>
        <p:nvSpPr>
          <p:cNvPr id="5" name="Rectangle 4"/>
          <p:cNvSpPr/>
          <p:nvPr/>
        </p:nvSpPr>
        <p:spPr>
          <a:xfrm>
            <a:off x="4733925" y="1552574"/>
            <a:ext cx="4048126" cy="369332"/>
          </a:xfrm>
          <a:prstGeom prst="rect">
            <a:avLst/>
          </a:prstGeom>
        </p:spPr>
        <p:txBody>
          <a:bodyPr wrap="square">
            <a:spAutoFit/>
          </a:bodyPr>
          <a:lstStyle/>
          <a:p>
            <a:pPr marL="0" marR="0">
              <a:spcBef>
                <a:spcPts val="0"/>
              </a:spcBef>
              <a:spcAft>
                <a:spcPts val="0"/>
              </a:spcAft>
            </a:pPr>
            <a:endParaRPr lang="en-US" sz="1800" dirty="0">
              <a:solidFill>
                <a:srgbClr val="747474"/>
              </a:solidFill>
              <a:effectLst/>
              <a:latin typeface="Helvetica Neue"/>
              <a:ea typeface="Arial Unicode MS" panose="020B0604020202020204" pitchFamily="34" charset="-128"/>
              <a:cs typeface="Arial Unicode MS" panose="020B0604020202020204" pitchFamily="34" charset="-128"/>
            </a:endParaRPr>
          </a:p>
        </p:txBody>
      </p:sp>
      <p:sp>
        <p:nvSpPr>
          <p:cNvPr id="2" name="Rectangle 1"/>
          <p:cNvSpPr/>
          <p:nvPr/>
        </p:nvSpPr>
        <p:spPr>
          <a:xfrm>
            <a:off x="495300" y="1552574"/>
            <a:ext cx="3590926" cy="646331"/>
          </a:xfrm>
          <a:prstGeom prst="rect">
            <a:avLst/>
          </a:prstGeom>
        </p:spPr>
        <p:txBody>
          <a:bodyPr wrap="square">
            <a:spAutoFit/>
          </a:bodyPr>
          <a:lstStyle/>
          <a:p>
            <a:pPr marL="0" marR="0">
              <a:spcBef>
                <a:spcPts val="0"/>
              </a:spcBef>
              <a:spcAft>
                <a:spcPts val="0"/>
              </a:spcAft>
            </a:pPr>
            <a:endParaRPr lang="en-US" dirty="0">
              <a:solidFill>
                <a:schemeClr val="tx2"/>
              </a:solidFill>
              <a:latin typeface="Helvetica Neue"/>
              <a:ea typeface="Arial Unicode MS" panose="020B0604020202020204" pitchFamily="34" charset="-128"/>
              <a:cs typeface="Arial Unicode MS" panose="020B0604020202020204" pitchFamily="34" charset="-128"/>
            </a:endParaRPr>
          </a:p>
          <a:p>
            <a:pPr marL="0" marR="0">
              <a:spcBef>
                <a:spcPts val="0"/>
              </a:spcBef>
              <a:spcAft>
                <a:spcPts val="0"/>
              </a:spcAft>
            </a:pPr>
            <a:r>
              <a:rPr lang="en-US" dirty="0">
                <a:solidFill>
                  <a:schemeClr val="tx2"/>
                </a:solidFill>
                <a:latin typeface="Helvetica Neue"/>
                <a:ea typeface="Arial Unicode MS" panose="020B0604020202020204" pitchFamily="34" charset="-128"/>
                <a:cs typeface="Arial Unicode MS" panose="020B0604020202020204" pitchFamily="34" charset="-128"/>
              </a:rPr>
              <a:t> </a:t>
            </a:r>
          </a:p>
        </p:txBody>
      </p:sp>
      <p:sp>
        <p:nvSpPr>
          <p:cNvPr id="4" name="Rectangle 3"/>
          <p:cNvSpPr/>
          <p:nvPr/>
        </p:nvSpPr>
        <p:spPr>
          <a:xfrm>
            <a:off x="4733924" y="1582341"/>
            <a:ext cx="3952875" cy="369332"/>
          </a:xfrm>
          <a:prstGeom prst="rect">
            <a:avLst/>
          </a:prstGeom>
        </p:spPr>
        <p:txBody>
          <a:bodyPr wrap="square">
            <a:spAutoFit/>
          </a:bodyPr>
          <a:lstStyle/>
          <a:p>
            <a:pPr marL="0" marR="0">
              <a:spcBef>
                <a:spcPts val="0"/>
              </a:spcBef>
              <a:spcAft>
                <a:spcPts val="0"/>
              </a:spcAft>
            </a:pPr>
            <a:r>
              <a:rPr lang="en-US" dirty="0">
                <a:solidFill>
                  <a:schemeClr val="tx2"/>
                </a:solidFill>
                <a:latin typeface="Helvetica Neue"/>
                <a:ea typeface="Arial Unicode MS" panose="020B0604020202020204" pitchFamily="34" charset="-128"/>
                <a:cs typeface="Arial Unicode MS" panose="020B0604020202020204" pitchFamily="34" charset="-128"/>
              </a:rPr>
              <a:t>   </a:t>
            </a:r>
          </a:p>
        </p:txBody>
      </p:sp>
      <p:sp>
        <p:nvSpPr>
          <p:cNvPr id="7" name="Rectangle 6">
            <a:extLst>
              <a:ext uri="{FF2B5EF4-FFF2-40B4-BE49-F238E27FC236}">
                <a16:creationId xmlns:a16="http://schemas.microsoft.com/office/drawing/2014/main" id="{F3FA5ABE-8AC6-4292-985F-446CCE540CF7}"/>
              </a:ext>
            </a:extLst>
          </p:cNvPr>
          <p:cNvSpPr/>
          <p:nvPr/>
        </p:nvSpPr>
        <p:spPr>
          <a:xfrm>
            <a:off x="133352" y="2011207"/>
            <a:ext cx="8648699" cy="3108543"/>
          </a:xfrm>
          <a:prstGeom prst="rect">
            <a:avLst/>
          </a:prstGeom>
        </p:spPr>
        <p:txBody>
          <a:bodyPr wrap="square">
            <a:spAutoFit/>
          </a:bodyPr>
          <a:lstStyle/>
          <a:p>
            <a:pPr>
              <a:spcBef>
                <a:spcPts val="0"/>
              </a:spcBef>
              <a:spcAft>
                <a:spcPts val="0"/>
              </a:spcAft>
            </a:pPr>
            <a:r>
              <a:rPr lang="en-CA" sz="2800" dirty="0">
                <a:solidFill>
                  <a:srgbClr val="002060"/>
                </a:solidFill>
              </a:rPr>
              <a:t>The Rotary Foundation (or in loving Rotary acronym, </a:t>
            </a:r>
            <a:r>
              <a:rPr lang="en-CA" sz="2800" b="1" dirty="0">
                <a:solidFill>
                  <a:srgbClr val="002060"/>
                </a:solidFill>
              </a:rPr>
              <a:t>TRF</a:t>
            </a:r>
            <a:r>
              <a:rPr lang="en-CA" sz="2800" dirty="0">
                <a:solidFill>
                  <a:srgbClr val="002060"/>
                </a:solidFill>
              </a:rPr>
              <a:t>) is a separate legal entity from Rotary International (</a:t>
            </a:r>
            <a:r>
              <a:rPr lang="en-CA" sz="2800" b="1" dirty="0">
                <a:solidFill>
                  <a:srgbClr val="002060"/>
                </a:solidFill>
              </a:rPr>
              <a:t>RI</a:t>
            </a:r>
            <a:r>
              <a:rPr lang="en-CA" sz="2800" dirty="0">
                <a:solidFill>
                  <a:srgbClr val="002060"/>
                </a:solidFill>
              </a:rPr>
              <a:t>) to maintain its charitable tax status. </a:t>
            </a:r>
          </a:p>
          <a:p>
            <a:pPr>
              <a:spcBef>
                <a:spcPts val="0"/>
              </a:spcBef>
              <a:spcAft>
                <a:spcPts val="0"/>
              </a:spcAft>
            </a:pPr>
            <a:endParaRPr lang="en-CA" sz="2800" dirty="0">
              <a:solidFill>
                <a:srgbClr val="002060"/>
              </a:solidFill>
            </a:endParaRPr>
          </a:p>
          <a:p>
            <a:pPr>
              <a:spcBef>
                <a:spcPts val="0"/>
              </a:spcBef>
              <a:spcAft>
                <a:spcPts val="0"/>
              </a:spcAft>
            </a:pPr>
            <a:r>
              <a:rPr lang="en-CA" sz="2800" dirty="0">
                <a:solidFill>
                  <a:srgbClr val="002060"/>
                </a:solidFill>
              </a:rPr>
              <a:t>The Foundation is managed by a 15-member Board of Trustees that is nominated by the RI President and appointed by the RI Board.</a:t>
            </a:r>
            <a:endParaRPr lang="en-CA" sz="1800" kern="1400" dirty="0">
              <a:ln>
                <a:noFill/>
              </a:ln>
              <a:solidFill>
                <a:srgbClr val="002060"/>
              </a:solidFill>
              <a:effectLst/>
              <a:latin typeface="Times New Roman" panose="02020603050405020304" pitchFamily="18" charset="0"/>
            </a:endParaRPr>
          </a:p>
        </p:txBody>
      </p:sp>
      <p:sp>
        <p:nvSpPr>
          <p:cNvPr id="8" name="Rectangle 7">
            <a:extLst>
              <a:ext uri="{FF2B5EF4-FFF2-40B4-BE49-F238E27FC236}">
                <a16:creationId xmlns:a16="http://schemas.microsoft.com/office/drawing/2014/main" id="{3949A333-16EA-4A0E-91A7-98AA539565D4}"/>
              </a:ext>
            </a:extLst>
          </p:cNvPr>
          <p:cNvSpPr/>
          <p:nvPr/>
        </p:nvSpPr>
        <p:spPr>
          <a:xfrm>
            <a:off x="1068618" y="876476"/>
            <a:ext cx="4903907" cy="646331"/>
          </a:xfrm>
          <a:prstGeom prst="rect">
            <a:avLst/>
          </a:prstGeom>
        </p:spPr>
        <p:txBody>
          <a:bodyPr wrap="none">
            <a:spAutoFit/>
          </a:bodyPr>
          <a:lstStyle/>
          <a:p>
            <a:pPr marL="0" indent="0" algn="ctr" defTabSz="914400">
              <a:buNone/>
              <a:defRPr/>
            </a:pPr>
            <a:r>
              <a:rPr lang="en-US" sz="3600" b="1" kern="0" dirty="0">
                <a:solidFill>
                  <a:srgbClr val="002060"/>
                </a:solidFill>
                <a:latin typeface="Arial" panose="020B0604020202020204" pitchFamily="34" charset="0"/>
                <a:cs typeface="Arial" panose="020B0604020202020204" pitchFamily="34" charset="0"/>
              </a:rPr>
              <a:t>T</a:t>
            </a:r>
            <a:r>
              <a:rPr lang="en-US" sz="3600" kern="0" dirty="0">
                <a:solidFill>
                  <a:srgbClr val="002060"/>
                </a:solidFill>
                <a:latin typeface="Arial" panose="020B0604020202020204" pitchFamily="34" charset="0"/>
                <a:cs typeface="Arial" panose="020B0604020202020204" pitchFamily="34" charset="0"/>
              </a:rPr>
              <a:t>he </a:t>
            </a:r>
            <a:r>
              <a:rPr lang="en-US" sz="3600" b="1" kern="0" dirty="0">
                <a:solidFill>
                  <a:srgbClr val="002060"/>
                </a:solidFill>
                <a:latin typeface="Arial" panose="020B0604020202020204" pitchFamily="34" charset="0"/>
                <a:cs typeface="Arial" panose="020B0604020202020204" pitchFamily="34" charset="0"/>
              </a:rPr>
              <a:t>R</a:t>
            </a:r>
            <a:r>
              <a:rPr lang="en-US" sz="3600" kern="0" dirty="0">
                <a:solidFill>
                  <a:srgbClr val="002060"/>
                </a:solidFill>
                <a:latin typeface="Arial" panose="020B0604020202020204" pitchFamily="34" charset="0"/>
                <a:cs typeface="Arial" panose="020B0604020202020204" pitchFamily="34" charset="0"/>
              </a:rPr>
              <a:t>otary </a:t>
            </a:r>
            <a:r>
              <a:rPr lang="en-US" sz="3600" b="1" kern="0" dirty="0">
                <a:solidFill>
                  <a:srgbClr val="002060"/>
                </a:solidFill>
                <a:latin typeface="Arial" panose="020B0604020202020204" pitchFamily="34" charset="0"/>
                <a:cs typeface="Arial" panose="020B0604020202020204" pitchFamily="34" charset="0"/>
              </a:rPr>
              <a:t>F</a:t>
            </a:r>
            <a:r>
              <a:rPr lang="en-US" sz="3600" kern="0" dirty="0">
                <a:solidFill>
                  <a:srgbClr val="002060"/>
                </a:solidFill>
                <a:latin typeface="Arial" panose="020B0604020202020204" pitchFamily="34" charset="0"/>
                <a:cs typeface="Arial" panose="020B0604020202020204" pitchFamily="34" charset="0"/>
              </a:rPr>
              <a:t>oundation</a:t>
            </a:r>
          </a:p>
        </p:txBody>
      </p:sp>
    </p:spTree>
    <p:extLst>
      <p:ext uri="{BB962C8B-B14F-4D97-AF65-F5344CB8AC3E}">
        <p14:creationId xmlns:p14="http://schemas.microsoft.com/office/powerpoint/2010/main" val="305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1B429BC7-0ADE-4E9C-B79C-9FB516BD58E3}"/>
              </a:ext>
            </a:extLst>
          </p:cNvPr>
          <p:cNvSpPr>
            <a:spLocks noChangeArrowheads="1"/>
          </p:cNvSpPr>
          <p:nvPr/>
        </p:nvSpPr>
        <p:spPr bwMode="auto">
          <a:xfrm>
            <a:off x="354012" y="1143868"/>
            <a:ext cx="8435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800" b="1" dirty="0">
              <a:solidFill>
                <a:srgbClr val="002060"/>
              </a:solidFill>
            </a:endParaRPr>
          </a:p>
          <a:p>
            <a:r>
              <a:rPr lang="en-CA" altLang="en-US" sz="2800" dirty="0">
                <a:solidFill>
                  <a:srgbClr val="002060"/>
                </a:solidFill>
              </a:rPr>
              <a:t>The operations of </a:t>
            </a:r>
            <a:r>
              <a:rPr lang="en-CA" altLang="en-US" sz="3600" b="1" dirty="0">
                <a:solidFill>
                  <a:srgbClr val="002060"/>
                </a:solidFill>
              </a:rPr>
              <a:t>R</a:t>
            </a:r>
            <a:r>
              <a:rPr lang="en-CA" altLang="en-US" sz="2800" b="1" dirty="0">
                <a:solidFill>
                  <a:srgbClr val="002060"/>
                </a:solidFill>
              </a:rPr>
              <a:t>otary </a:t>
            </a:r>
            <a:r>
              <a:rPr lang="en-CA" altLang="en-US" sz="3600" b="1" dirty="0">
                <a:solidFill>
                  <a:srgbClr val="002060"/>
                </a:solidFill>
              </a:rPr>
              <a:t>I</a:t>
            </a:r>
            <a:r>
              <a:rPr lang="en-CA" altLang="en-US" sz="2800" b="1" dirty="0">
                <a:solidFill>
                  <a:srgbClr val="002060"/>
                </a:solidFill>
              </a:rPr>
              <a:t>nternational</a:t>
            </a:r>
            <a:r>
              <a:rPr lang="en-CA" altLang="en-US" sz="2800" dirty="0">
                <a:solidFill>
                  <a:srgbClr val="002060"/>
                </a:solidFill>
              </a:rPr>
              <a:t>, a member organization, are overseen by its </a:t>
            </a:r>
            <a:r>
              <a:rPr lang="en-CA" altLang="en-US" sz="2800" dirty="0">
                <a:solidFill>
                  <a:srgbClr val="002060"/>
                </a:solidFill>
                <a:hlinkClick r:id="rId2"/>
              </a:rPr>
              <a:t>Board of Directors</a:t>
            </a:r>
            <a:r>
              <a:rPr lang="en-CA" altLang="en-US" sz="2800" dirty="0">
                <a:solidFill>
                  <a:srgbClr val="002060"/>
                </a:solidFill>
              </a:rPr>
              <a:t>.</a:t>
            </a:r>
          </a:p>
          <a:p>
            <a:pPr eaLnBrk="1" hangingPunct="1"/>
            <a:endParaRPr lang="en-CA" altLang="en-US" sz="2800" b="1" dirty="0">
              <a:solidFill>
                <a:srgbClr val="FF0000"/>
              </a:solidFill>
            </a:endParaRPr>
          </a:p>
          <a:p>
            <a:pPr eaLnBrk="1" hangingPunct="1"/>
            <a:r>
              <a:rPr lang="en-CA" altLang="en-US" sz="3600" b="1" dirty="0">
                <a:solidFill>
                  <a:srgbClr val="002060"/>
                </a:solidFill>
              </a:rPr>
              <a:t>T</a:t>
            </a:r>
            <a:r>
              <a:rPr lang="en-CA" altLang="en-US" sz="2800" b="1" dirty="0">
                <a:solidFill>
                  <a:srgbClr val="002060"/>
                </a:solidFill>
              </a:rPr>
              <a:t>he </a:t>
            </a:r>
            <a:r>
              <a:rPr lang="en-CA" altLang="en-US" sz="3600" b="1" dirty="0">
                <a:solidFill>
                  <a:srgbClr val="002060"/>
                </a:solidFill>
              </a:rPr>
              <a:t>R</a:t>
            </a:r>
            <a:r>
              <a:rPr lang="en-CA" altLang="en-US" sz="2800" b="1" dirty="0">
                <a:solidFill>
                  <a:srgbClr val="002060"/>
                </a:solidFill>
              </a:rPr>
              <a:t>otary </a:t>
            </a:r>
            <a:r>
              <a:rPr lang="en-CA" altLang="en-US" sz="3600" b="1" dirty="0">
                <a:solidFill>
                  <a:srgbClr val="002060"/>
                </a:solidFill>
              </a:rPr>
              <a:t>F</a:t>
            </a:r>
            <a:r>
              <a:rPr lang="en-CA" altLang="en-US" sz="2800" b="1" dirty="0">
                <a:solidFill>
                  <a:srgbClr val="002060"/>
                </a:solidFill>
              </a:rPr>
              <a:t>oundation</a:t>
            </a:r>
            <a:r>
              <a:rPr lang="en-CA" altLang="en-US" sz="2800" dirty="0">
                <a:solidFill>
                  <a:srgbClr val="002060"/>
                </a:solidFill>
              </a:rPr>
              <a:t> is organized as a public charity operated exclusively for charitable purposes and governed by a </a:t>
            </a:r>
            <a:r>
              <a:rPr lang="en-CA" altLang="en-US" sz="2800" dirty="0">
                <a:solidFill>
                  <a:srgbClr val="002060"/>
                </a:solidFill>
                <a:hlinkClick r:id="rId3"/>
              </a:rPr>
              <a:t>Board of Trustees</a:t>
            </a:r>
            <a:r>
              <a:rPr lang="en-CA" altLang="en-US" sz="2800" dirty="0">
                <a:solidFill>
                  <a:srgbClr val="002060"/>
                </a:solidFill>
              </a:rPr>
              <a:t>. </a:t>
            </a:r>
          </a:p>
          <a:p>
            <a:pPr eaLnBrk="1" hangingPunct="1"/>
            <a:endParaRPr lang="en-CA" alt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6AC2D0-FC24-44DB-8431-4CC27E58F04B}"/>
              </a:ext>
            </a:extLst>
          </p:cNvPr>
          <p:cNvSpPr/>
          <p:nvPr/>
        </p:nvSpPr>
        <p:spPr>
          <a:xfrm>
            <a:off x="365759" y="1254947"/>
            <a:ext cx="8604985" cy="4185761"/>
          </a:xfrm>
          <a:prstGeom prst="rect">
            <a:avLst/>
          </a:prstGeom>
        </p:spPr>
        <p:txBody>
          <a:bodyPr wrap="square">
            <a:spAutoFit/>
          </a:bodyPr>
          <a:lstStyle/>
          <a:p>
            <a:r>
              <a:rPr lang="en-CA" sz="3600" b="1" dirty="0">
                <a:solidFill>
                  <a:srgbClr val="002060"/>
                </a:solidFill>
              </a:rPr>
              <a:t>Our mission</a:t>
            </a:r>
          </a:p>
          <a:p>
            <a:r>
              <a:rPr lang="en-CA" sz="3600" dirty="0">
                <a:solidFill>
                  <a:srgbClr val="002060"/>
                </a:solidFill>
              </a:rPr>
              <a:t>The Rotary Foundation helps Rotary members to advance world understanding, goodwill, and peace by improving health, providing quality education, improving the environment, and alleviating poverty.</a:t>
            </a:r>
          </a:p>
          <a:p>
            <a:pPr marL="0" marR="0" indent="0" algn="ctr">
              <a:spcBef>
                <a:spcPts val="0"/>
              </a:spcBef>
              <a:spcAft>
                <a:spcPts val="0"/>
              </a:spcAft>
            </a:pPr>
            <a:endParaRPr lang="en-CA" sz="1400" kern="1400" dirty="0">
              <a:ln>
                <a:noFill/>
              </a:ln>
              <a:solidFill>
                <a:srgbClr val="000000"/>
              </a:solidFill>
              <a:effectLst/>
              <a:latin typeface="Times New Roman" panose="02020603050405020304" pitchFamily="18" charset="0"/>
            </a:endParaRPr>
          </a:p>
        </p:txBody>
      </p:sp>
      <p:sp>
        <p:nvSpPr>
          <p:cNvPr id="8" name="Rectangle 7">
            <a:extLst>
              <a:ext uri="{FF2B5EF4-FFF2-40B4-BE49-F238E27FC236}">
                <a16:creationId xmlns:a16="http://schemas.microsoft.com/office/drawing/2014/main" id="{07ED5886-53DB-4D88-911D-B08F2F0642E3}"/>
              </a:ext>
            </a:extLst>
          </p:cNvPr>
          <p:cNvSpPr/>
          <p:nvPr/>
        </p:nvSpPr>
        <p:spPr>
          <a:xfrm>
            <a:off x="1776036" y="444668"/>
            <a:ext cx="4903907" cy="646331"/>
          </a:xfrm>
          <a:prstGeom prst="rect">
            <a:avLst/>
          </a:prstGeom>
        </p:spPr>
        <p:txBody>
          <a:bodyPr wrap="none">
            <a:spAutoFit/>
          </a:bodyPr>
          <a:lstStyle/>
          <a:p>
            <a:pPr marL="0" indent="0" algn="ctr" defTabSz="914400">
              <a:buNone/>
              <a:defRPr/>
            </a:pPr>
            <a:r>
              <a:rPr lang="en-US" sz="3600" b="1" kern="0" dirty="0">
                <a:solidFill>
                  <a:srgbClr val="002060"/>
                </a:solidFill>
                <a:latin typeface="Arial" panose="020B0604020202020204" pitchFamily="34" charset="0"/>
                <a:cs typeface="Arial" panose="020B0604020202020204" pitchFamily="34" charset="0"/>
              </a:rPr>
              <a:t>T</a:t>
            </a:r>
            <a:r>
              <a:rPr lang="en-US" sz="3600" kern="0" dirty="0">
                <a:solidFill>
                  <a:srgbClr val="002060"/>
                </a:solidFill>
                <a:latin typeface="Arial" panose="020B0604020202020204" pitchFamily="34" charset="0"/>
                <a:cs typeface="Arial" panose="020B0604020202020204" pitchFamily="34" charset="0"/>
              </a:rPr>
              <a:t>he</a:t>
            </a:r>
            <a:r>
              <a:rPr lang="en-US" sz="3600" kern="0" dirty="0">
                <a:latin typeface="Arial" panose="020B0604020202020204" pitchFamily="34" charset="0"/>
                <a:cs typeface="Arial" panose="020B0604020202020204" pitchFamily="34" charset="0"/>
              </a:rPr>
              <a:t> </a:t>
            </a:r>
            <a:r>
              <a:rPr lang="en-US" sz="3600" b="1" kern="0" dirty="0">
                <a:solidFill>
                  <a:srgbClr val="002060"/>
                </a:solidFill>
                <a:latin typeface="Arial" panose="020B0604020202020204" pitchFamily="34" charset="0"/>
                <a:cs typeface="Arial" panose="020B0604020202020204" pitchFamily="34" charset="0"/>
              </a:rPr>
              <a:t>R</a:t>
            </a:r>
            <a:r>
              <a:rPr lang="en-US" sz="3600" kern="0" dirty="0">
                <a:solidFill>
                  <a:srgbClr val="002060"/>
                </a:solidFill>
                <a:latin typeface="Arial" panose="020B0604020202020204" pitchFamily="34" charset="0"/>
                <a:cs typeface="Arial" panose="020B0604020202020204" pitchFamily="34" charset="0"/>
              </a:rPr>
              <a:t>otary</a:t>
            </a:r>
            <a:r>
              <a:rPr lang="en-US" sz="3600" kern="0" dirty="0">
                <a:latin typeface="Arial" panose="020B0604020202020204" pitchFamily="34" charset="0"/>
                <a:cs typeface="Arial" panose="020B0604020202020204" pitchFamily="34" charset="0"/>
              </a:rPr>
              <a:t> </a:t>
            </a:r>
            <a:r>
              <a:rPr lang="en-US" sz="3600" b="1" kern="0" dirty="0">
                <a:solidFill>
                  <a:srgbClr val="002060"/>
                </a:solidFill>
                <a:latin typeface="Arial" panose="020B0604020202020204" pitchFamily="34" charset="0"/>
                <a:cs typeface="Arial" panose="020B0604020202020204" pitchFamily="34" charset="0"/>
              </a:rPr>
              <a:t>F</a:t>
            </a:r>
            <a:r>
              <a:rPr lang="en-US" sz="3600" kern="0" dirty="0">
                <a:solidFill>
                  <a:srgbClr val="002060"/>
                </a:solidFill>
                <a:latin typeface="Arial" panose="020B0604020202020204" pitchFamily="34" charset="0"/>
                <a:cs typeface="Arial" panose="020B0604020202020204" pitchFamily="34" charset="0"/>
              </a:rPr>
              <a:t>oundation</a:t>
            </a:r>
          </a:p>
        </p:txBody>
      </p:sp>
    </p:spTree>
    <p:extLst>
      <p:ext uri="{BB962C8B-B14F-4D97-AF65-F5344CB8AC3E}">
        <p14:creationId xmlns:p14="http://schemas.microsoft.com/office/powerpoint/2010/main" val="216882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a:extLst>
              <a:ext uri="{FF2B5EF4-FFF2-40B4-BE49-F238E27FC236}">
                <a16:creationId xmlns:a16="http://schemas.microsoft.com/office/drawing/2014/main" id="{C095C4B9-CCB3-408F-A46A-B007D1B0BBE5}"/>
              </a:ext>
            </a:extLst>
          </p:cNvPr>
          <p:cNvSpPr txBox="1">
            <a:spLocks noChangeArrowheads="1"/>
          </p:cNvSpPr>
          <p:nvPr/>
        </p:nvSpPr>
        <p:spPr bwMode="auto">
          <a:xfrm>
            <a:off x="471488" y="126835"/>
            <a:ext cx="6440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solidFill>
                  <a:srgbClr val="002060"/>
                </a:solidFill>
              </a:rPr>
              <a:t>The Rotary Foundation</a:t>
            </a:r>
          </a:p>
        </p:txBody>
      </p:sp>
      <p:sp>
        <p:nvSpPr>
          <p:cNvPr id="2" name="TextBox 1">
            <a:extLst>
              <a:ext uri="{FF2B5EF4-FFF2-40B4-BE49-F238E27FC236}">
                <a16:creationId xmlns:a16="http://schemas.microsoft.com/office/drawing/2014/main" id="{797C109B-3818-4F7C-90F0-4E33BF23EB61}"/>
              </a:ext>
            </a:extLst>
          </p:cNvPr>
          <p:cNvSpPr txBox="1">
            <a:spLocks noChangeArrowheads="1"/>
          </p:cNvSpPr>
          <p:nvPr/>
        </p:nvSpPr>
        <p:spPr bwMode="auto">
          <a:xfrm>
            <a:off x="254000" y="4636740"/>
            <a:ext cx="9144000" cy="138499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CA" altLang="en-US" sz="2800" b="1" dirty="0">
                <a:solidFill>
                  <a:schemeClr val="bg1">
                    <a:lumMod val="95000"/>
                    <a:lumOff val="5000"/>
                  </a:schemeClr>
                </a:solidFill>
              </a:rPr>
              <a:t>The past 100 + years, your Foundation has spent more than 4 billion on life-changing, sustainable projects.</a:t>
            </a:r>
            <a:endParaRPr lang="en-US" altLang="en-US" sz="2800" b="1" dirty="0">
              <a:solidFill>
                <a:schemeClr val="bg1">
                  <a:lumMod val="95000"/>
                  <a:lumOff val="5000"/>
                </a:schemeClr>
              </a:solidFill>
            </a:endParaRPr>
          </a:p>
        </p:txBody>
      </p:sp>
      <p:sp>
        <p:nvSpPr>
          <p:cNvPr id="6" name="TextBox 5">
            <a:extLst>
              <a:ext uri="{FF2B5EF4-FFF2-40B4-BE49-F238E27FC236}">
                <a16:creationId xmlns:a16="http://schemas.microsoft.com/office/drawing/2014/main" id="{BDBBEC45-4A38-4FF9-9945-5C2FB4EC7A11}"/>
              </a:ext>
            </a:extLst>
          </p:cNvPr>
          <p:cNvSpPr txBox="1"/>
          <p:nvPr/>
        </p:nvSpPr>
        <p:spPr>
          <a:xfrm>
            <a:off x="2274570" y="3244334"/>
            <a:ext cx="4747260" cy="369332"/>
          </a:xfrm>
          <a:prstGeom prst="rect">
            <a:avLst/>
          </a:prstGeom>
          <a:noFill/>
        </p:spPr>
        <p:txBody>
          <a:bodyPr wrap="square">
            <a:spAutoFit/>
          </a:bodyPr>
          <a:lstStyle/>
          <a:p>
            <a:endParaRPr lang="en-CA" dirty="0"/>
          </a:p>
        </p:txBody>
      </p:sp>
      <p:sp>
        <p:nvSpPr>
          <p:cNvPr id="8" name="TextBox 7">
            <a:extLst>
              <a:ext uri="{FF2B5EF4-FFF2-40B4-BE49-F238E27FC236}">
                <a16:creationId xmlns:a16="http://schemas.microsoft.com/office/drawing/2014/main" id="{9B9CFC6F-D150-ECAB-E3BA-B9823B361F74}"/>
              </a:ext>
            </a:extLst>
          </p:cNvPr>
          <p:cNvSpPr txBox="1"/>
          <p:nvPr/>
        </p:nvSpPr>
        <p:spPr>
          <a:xfrm>
            <a:off x="2348865" y="3244334"/>
            <a:ext cx="4697730" cy="369332"/>
          </a:xfrm>
          <a:prstGeom prst="rect">
            <a:avLst/>
          </a:prstGeom>
          <a:noFill/>
        </p:spPr>
        <p:txBody>
          <a:bodyPr wrap="square">
            <a:spAutoFit/>
          </a:bodyPr>
          <a:lstStyle/>
          <a:p>
            <a:pPr rtl="0"/>
            <a:endParaRPr lang="en-CA" dirty="0">
              <a:effectLst/>
            </a:endParaRPr>
          </a:p>
        </p:txBody>
      </p:sp>
      <p:pic>
        <p:nvPicPr>
          <p:cNvPr id="9" name="Picture 8">
            <a:extLst>
              <a:ext uri="{FF2B5EF4-FFF2-40B4-BE49-F238E27FC236}">
                <a16:creationId xmlns:a16="http://schemas.microsoft.com/office/drawing/2014/main" id="{1EF84636-B7C0-6AF8-00AF-893737AA985F}"/>
              </a:ext>
            </a:extLst>
          </p:cNvPr>
          <p:cNvPicPr>
            <a:picLocks noChangeAspect="1"/>
          </p:cNvPicPr>
          <p:nvPr/>
        </p:nvPicPr>
        <p:blipFill>
          <a:blip r:embed="rId2"/>
          <a:stretch>
            <a:fillRect/>
          </a:stretch>
        </p:blipFill>
        <p:spPr>
          <a:xfrm>
            <a:off x="3524250" y="2661166"/>
            <a:ext cx="5619750" cy="1905000"/>
          </a:xfrm>
          <a:prstGeom prst="rect">
            <a:avLst/>
          </a:prstGeom>
        </p:spPr>
      </p:pic>
      <p:pic>
        <p:nvPicPr>
          <p:cNvPr id="10" name="Picture 9">
            <a:extLst>
              <a:ext uri="{FF2B5EF4-FFF2-40B4-BE49-F238E27FC236}">
                <a16:creationId xmlns:a16="http://schemas.microsoft.com/office/drawing/2014/main" id="{DCBE1DAB-4D0A-DC7F-FAA5-9C1483D8209B}"/>
              </a:ext>
            </a:extLst>
          </p:cNvPr>
          <p:cNvPicPr>
            <a:picLocks noChangeAspect="1"/>
          </p:cNvPicPr>
          <p:nvPr/>
        </p:nvPicPr>
        <p:blipFill>
          <a:blip r:embed="rId3"/>
          <a:stretch>
            <a:fillRect/>
          </a:stretch>
        </p:blipFill>
        <p:spPr>
          <a:xfrm>
            <a:off x="0" y="777742"/>
            <a:ext cx="561975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D381B-9EB7-B195-F1B7-0D25801BE5B9}"/>
              </a:ext>
            </a:extLst>
          </p:cNvPr>
          <p:cNvPicPr>
            <a:picLocks noChangeAspect="1"/>
          </p:cNvPicPr>
          <p:nvPr/>
        </p:nvPicPr>
        <p:blipFill>
          <a:blip r:embed="rId2"/>
          <a:srcRect t="3744"/>
          <a:stretch>
            <a:fillRect/>
          </a:stretch>
        </p:blipFill>
        <p:spPr>
          <a:xfrm>
            <a:off x="0" y="2040555"/>
            <a:ext cx="9144000" cy="2889273"/>
          </a:xfrm>
          <a:prstGeom prst="rect">
            <a:avLst/>
          </a:prstGeom>
        </p:spPr>
      </p:pic>
    </p:spTree>
    <p:extLst>
      <p:ext uri="{BB962C8B-B14F-4D97-AF65-F5344CB8AC3E}">
        <p14:creationId xmlns:p14="http://schemas.microsoft.com/office/powerpoint/2010/main" val="59256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525253-FB22-4B5F-933A-8FD0A2FC3F0F}"/>
              </a:ext>
            </a:extLst>
          </p:cNvPr>
          <p:cNvSpPr txBox="1">
            <a:spLocks/>
          </p:cNvSpPr>
          <p:nvPr/>
        </p:nvSpPr>
        <p:spPr>
          <a:xfrm>
            <a:off x="1284686" y="1935956"/>
            <a:ext cx="3730228" cy="143946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endParaRPr lang="en-US" sz="4050" b="1" spc="-113" dirty="0">
              <a:solidFill>
                <a:srgbClr val="FFFFFF"/>
              </a:solidFill>
              <a:latin typeface="Arial Narrow Bold"/>
              <a:cs typeface="Arial Narrow Bold"/>
            </a:endParaRPr>
          </a:p>
        </p:txBody>
      </p:sp>
      <p:sp>
        <p:nvSpPr>
          <p:cNvPr id="46083" name="Title 1">
            <a:extLst>
              <a:ext uri="{FF2B5EF4-FFF2-40B4-BE49-F238E27FC236}">
                <a16:creationId xmlns:a16="http://schemas.microsoft.com/office/drawing/2014/main" id="{9AE9CDD0-D41C-4B16-9A85-2D75925EE1ED}"/>
              </a:ext>
            </a:extLst>
          </p:cNvPr>
          <p:cNvSpPr txBox="1">
            <a:spLocks noChangeArrowheads="1"/>
          </p:cNvSpPr>
          <p:nvPr/>
        </p:nvSpPr>
        <p:spPr bwMode="auto">
          <a:xfrm>
            <a:off x="1284685" y="3551635"/>
            <a:ext cx="1371599" cy="15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endParaRPr lang="en-US" altLang="en-US" sz="2700">
              <a:solidFill>
                <a:srgbClr val="FFFFFF"/>
              </a:solidFill>
            </a:endParaRPr>
          </a:p>
        </p:txBody>
      </p:sp>
      <p:sp>
        <p:nvSpPr>
          <p:cNvPr id="7" name="TextBox 6">
            <a:extLst>
              <a:ext uri="{FF2B5EF4-FFF2-40B4-BE49-F238E27FC236}">
                <a16:creationId xmlns:a16="http://schemas.microsoft.com/office/drawing/2014/main" id="{3D05ED75-FE68-4899-BB6A-47F312DACD33}"/>
              </a:ext>
            </a:extLst>
          </p:cNvPr>
          <p:cNvSpPr txBox="1"/>
          <p:nvPr/>
        </p:nvSpPr>
        <p:spPr>
          <a:xfrm>
            <a:off x="1354933" y="5417345"/>
            <a:ext cx="6460331" cy="288541"/>
          </a:xfrm>
          <a:prstGeom prst="rect">
            <a:avLst/>
          </a:prstGeom>
          <a:noFill/>
        </p:spPr>
        <p:txBody>
          <a:bodyPr>
            <a:spAutoFit/>
          </a:bodyPr>
          <a:lstStyle/>
          <a:p>
            <a:pPr algn="r" fontAlgn="auto">
              <a:spcBef>
                <a:spcPts val="0"/>
              </a:spcBef>
              <a:spcAft>
                <a:spcPts val="0"/>
              </a:spcAft>
              <a:defRPr/>
            </a:pPr>
            <a:endParaRPr lang="en-US" sz="1275" spc="75" dirty="0">
              <a:solidFill>
                <a:srgbClr val="01B4E7"/>
              </a:solidFill>
              <a:latin typeface="Arial"/>
              <a:cs typeface="Arial"/>
            </a:endParaRPr>
          </a:p>
        </p:txBody>
      </p:sp>
      <p:pic>
        <p:nvPicPr>
          <p:cNvPr id="46085" name="Picture 7">
            <a:extLst>
              <a:ext uri="{FF2B5EF4-FFF2-40B4-BE49-F238E27FC236}">
                <a16:creationId xmlns:a16="http://schemas.microsoft.com/office/drawing/2014/main" id="{1A1EBB5B-17A7-4550-BDFE-E404FC085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16" y="3522385"/>
            <a:ext cx="1273672" cy="127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AutoShape 2" descr="Foundation Logo">
            <a:extLst>
              <a:ext uri="{FF2B5EF4-FFF2-40B4-BE49-F238E27FC236}">
                <a16:creationId xmlns:a16="http://schemas.microsoft.com/office/drawing/2014/main" id="{EEFBBA59-2540-4F11-B3E4-9A583CBB414D}"/>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6087" name="AutoShape 4" descr="Foundation Logo">
            <a:extLst>
              <a:ext uri="{FF2B5EF4-FFF2-40B4-BE49-F238E27FC236}">
                <a16:creationId xmlns:a16="http://schemas.microsoft.com/office/drawing/2014/main" id="{3165B5E5-2CFF-437C-9EEB-8198AA93586A}"/>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6088" name="TextBox 15">
            <a:extLst>
              <a:ext uri="{FF2B5EF4-FFF2-40B4-BE49-F238E27FC236}">
                <a16:creationId xmlns:a16="http://schemas.microsoft.com/office/drawing/2014/main" id="{E97F41C1-553C-4AB8-B298-D965C86C7B7F}"/>
              </a:ext>
            </a:extLst>
          </p:cNvPr>
          <p:cNvSpPr txBox="1">
            <a:spLocks noChangeArrowheads="1"/>
          </p:cNvSpPr>
          <p:nvPr/>
        </p:nvSpPr>
        <p:spPr bwMode="auto">
          <a:xfrm>
            <a:off x="250634" y="1756067"/>
            <a:ext cx="86427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$100 USD Donation Benchmark </a:t>
            </a:r>
          </a:p>
          <a:p>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to The Rotary Foundation </a:t>
            </a:r>
          </a:p>
          <a:p>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from </a:t>
            </a:r>
            <a:r>
              <a:rPr lang="en-US" altLang="en-US" sz="36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E</a:t>
            </a:r>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very </a:t>
            </a:r>
            <a:r>
              <a:rPr lang="en-US" altLang="en-US" sz="36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R</a:t>
            </a:r>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otarian </a:t>
            </a:r>
            <a:r>
              <a:rPr lang="en-US" altLang="en-US" sz="36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E</a:t>
            </a:r>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very </a:t>
            </a:r>
            <a:r>
              <a:rPr lang="en-US" altLang="en-US" sz="36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Y</a:t>
            </a:r>
            <a:r>
              <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ear</a:t>
            </a:r>
          </a:p>
        </p:txBody>
      </p:sp>
      <p:sp>
        <p:nvSpPr>
          <p:cNvPr id="13" name="TextBox 12">
            <a:extLst>
              <a:ext uri="{FF2B5EF4-FFF2-40B4-BE49-F238E27FC236}">
                <a16:creationId xmlns:a16="http://schemas.microsoft.com/office/drawing/2014/main" id="{69B503DE-596C-4C9A-A4CF-8A37A5B8BBD1}"/>
              </a:ext>
            </a:extLst>
          </p:cNvPr>
          <p:cNvSpPr txBox="1"/>
          <p:nvPr/>
        </p:nvSpPr>
        <p:spPr>
          <a:xfrm>
            <a:off x="2867621" y="3749882"/>
            <a:ext cx="5097364" cy="1015663"/>
          </a:xfrm>
          <a:prstGeom prst="rect">
            <a:avLst/>
          </a:prstGeom>
          <a:noFill/>
        </p:spPr>
        <p:txBody>
          <a:bodyPr wrap="square">
            <a:spAutoFit/>
          </a:bodyPr>
          <a:lstStyle/>
          <a:p>
            <a:r>
              <a:rPr lang="en-CA"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Rotary Direct </a:t>
            </a:r>
          </a:p>
          <a:p>
            <a:r>
              <a:rPr lang="en-CA"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Visit www.rotary.org</a:t>
            </a:r>
            <a:endParaRPr lang="en-US" altLang="en-US"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9AA12-F740-4030-AA9C-5ED7B9F9005D}"/>
              </a:ext>
            </a:extLst>
          </p:cNvPr>
          <p:cNvPicPr>
            <a:picLocks noChangeAspect="1"/>
          </p:cNvPicPr>
          <p:nvPr/>
        </p:nvPicPr>
        <p:blipFill>
          <a:blip r:embed="rId2"/>
          <a:stretch>
            <a:fillRect/>
          </a:stretch>
        </p:blipFill>
        <p:spPr>
          <a:xfrm>
            <a:off x="2789182" y="509100"/>
            <a:ext cx="4280338" cy="6176129"/>
          </a:xfrm>
          <a:prstGeom prst="rect">
            <a:avLst/>
          </a:prstGeom>
        </p:spPr>
      </p:pic>
      <p:sp>
        <p:nvSpPr>
          <p:cNvPr id="4" name="Rectangle: Rounded Corners 3">
            <a:extLst>
              <a:ext uri="{FF2B5EF4-FFF2-40B4-BE49-F238E27FC236}">
                <a16:creationId xmlns:a16="http://schemas.microsoft.com/office/drawing/2014/main" id="{15C4B653-403E-4383-AA05-AB2C5232FA1E}"/>
              </a:ext>
            </a:extLst>
          </p:cNvPr>
          <p:cNvSpPr/>
          <p:nvPr/>
        </p:nvSpPr>
        <p:spPr>
          <a:xfrm>
            <a:off x="3394842" y="2216318"/>
            <a:ext cx="2186151" cy="72521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BF73A2CB-A985-4E00-9414-903376C19E63}"/>
              </a:ext>
            </a:extLst>
          </p:cNvPr>
          <p:cNvSpPr/>
          <p:nvPr/>
        </p:nvSpPr>
        <p:spPr>
          <a:xfrm>
            <a:off x="5108027" y="3458026"/>
            <a:ext cx="1545021" cy="25802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F632B4B7-2F8B-453D-9D19-72E7D7734FE1}"/>
              </a:ext>
            </a:extLst>
          </p:cNvPr>
          <p:cNvSpPr/>
          <p:nvPr/>
        </p:nvSpPr>
        <p:spPr>
          <a:xfrm>
            <a:off x="4995698" y="5318234"/>
            <a:ext cx="1797269" cy="83031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2" name="Picture 1">
            <a:extLst>
              <a:ext uri="{FF2B5EF4-FFF2-40B4-BE49-F238E27FC236}">
                <a16:creationId xmlns:a16="http://schemas.microsoft.com/office/drawing/2014/main" id="{AEF75F3B-75C3-4EBB-9521-04F1D28F58B8}"/>
              </a:ext>
            </a:extLst>
          </p:cNvPr>
          <p:cNvPicPr>
            <a:picLocks noChangeAspect="1"/>
          </p:cNvPicPr>
          <p:nvPr/>
        </p:nvPicPr>
        <p:blipFill>
          <a:blip r:embed="rId3"/>
          <a:stretch>
            <a:fillRect/>
          </a:stretch>
        </p:blipFill>
        <p:spPr>
          <a:xfrm>
            <a:off x="3146241" y="3429000"/>
            <a:ext cx="1572904" cy="2609314"/>
          </a:xfrm>
          <a:prstGeom prst="rect">
            <a:avLst/>
          </a:prstGeom>
        </p:spPr>
      </p:pic>
      <p:sp>
        <p:nvSpPr>
          <p:cNvPr id="9" name="TextBox 8">
            <a:extLst>
              <a:ext uri="{FF2B5EF4-FFF2-40B4-BE49-F238E27FC236}">
                <a16:creationId xmlns:a16="http://schemas.microsoft.com/office/drawing/2014/main" id="{12B57FF6-21BE-1646-B844-3E2E1671035A}"/>
              </a:ext>
            </a:extLst>
          </p:cNvPr>
          <p:cNvSpPr txBox="1"/>
          <p:nvPr/>
        </p:nvSpPr>
        <p:spPr>
          <a:xfrm>
            <a:off x="4030716" y="3150249"/>
            <a:ext cx="1797269" cy="307777"/>
          </a:xfrm>
          <a:prstGeom prst="rect">
            <a:avLst/>
          </a:prstGeom>
          <a:noFill/>
        </p:spPr>
        <p:txBody>
          <a:bodyPr wrap="square" rtlCol="0">
            <a:spAutoFit/>
          </a:bodyPr>
          <a:lstStyle/>
          <a:p>
            <a:r>
              <a:rPr lang="en-CA" sz="1400" b="1" dirty="0">
                <a:solidFill>
                  <a:schemeClr val="bg1"/>
                </a:solidFill>
              </a:rPr>
              <a:t>- 5% = 47.5 %each</a:t>
            </a:r>
          </a:p>
        </p:txBody>
      </p:sp>
    </p:spTree>
    <p:extLst>
      <p:ext uri="{BB962C8B-B14F-4D97-AF65-F5344CB8AC3E}">
        <p14:creationId xmlns:p14="http://schemas.microsoft.com/office/powerpoint/2010/main" val="18047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6C8EF-8DE9-4FD8-8B09-49B8E74A0074}"/>
              </a:ext>
            </a:extLst>
          </p:cNvPr>
          <p:cNvSpPr txBox="1">
            <a:spLocks/>
          </p:cNvSpPr>
          <p:nvPr/>
        </p:nvSpPr>
        <p:spPr>
          <a:xfrm>
            <a:off x="1649016" y="1996680"/>
            <a:ext cx="5923359" cy="32313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85800">
              <a:buFontTx/>
              <a:buChar char="•"/>
              <a:defRPr/>
            </a:pPr>
            <a:endParaRPr lang="en-US" sz="2400" i="1" kern="0" dirty="0">
              <a:solidFill>
                <a:srgbClr val="585858"/>
              </a:solidFill>
              <a:latin typeface="Georgia" pitchFamily="18" charset="0"/>
              <a:cs typeface="Arial"/>
            </a:endParaRPr>
          </a:p>
        </p:txBody>
      </p:sp>
      <p:sp>
        <p:nvSpPr>
          <p:cNvPr id="62467" name="Title 1">
            <a:extLst>
              <a:ext uri="{FF2B5EF4-FFF2-40B4-BE49-F238E27FC236}">
                <a16:creationId xmlns:a16="http://schemas.microsoft.com/office/drawing/2014/main" id="{63160455-74F7-49C4-BC1E-266D9E75C90F}"/>
              </a:ext>
            </a:extLst>
          </p:cNvPr>
          <p:cNvSpPr txBox="1">
            <a:spLocks noChangeArrowheads="1"/>
          </p:cNvSpPr>
          <p:nvPr/>
        </p:nvSpPr>
        <p:spPr bwMode="auto">
          <a:xfrm>
            <a:off x="791767" y="360757"/>
            <a:ext cx="657344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en-CA" altLang="en-US" sz="3600" b="1" dirty="0">
                <a:solidFill>
                  <a:srgbClr val="002060"/>
                </a:solidFill>
                <a:ea typeface="Open Sans" panose="020B0606030504020204" pitchFamily="34" charset="0"/>
              </a:rPr>
              <a:t>District Grants</a:t>
            </a:r>
            <a:endParaRPr lang="en-US" altLang="en-US" sz="3600" b="1" dirty="0">
              <a:solidFill>
                <a:srgbClr val="002060"/>
              </a:solidFill>
              <a:ea typeface="Open Sans" panose="020B0606030504020204" pitchFamily="34" charset="0"/>
            </a:endParaRPr>
          </a:p>
        </p:txBody>
      </p:sp>
      <p:sp>
        <p:nvSpPr>
          <p:cNvPr id="14" name="Content Placeholder 2">
            <a:extLst>
              <a:ext uri="{FF2B5EF4-FFF2-40B4-BE49-F238E27FC236}">
                <a16:creationId xmlns:a16="http://schemas.microsoft.com/office/drawing/2014/main" id="{C98ADB45-B5DC-4EB8-9466-51F006B5A158}"/>
              </a:ext>
            </a:extLst>
          </p:cNvPr>
          <p:cNvSpPr txBox="1">
            <a:spLocks/>
          </p:cNvSpPr>
          <p:nvPr/>
        </p:nvSpPr>
        <p:spPr>
          <a:xfrm>
            <a:off x="354952" y="901696"/>
            <a:ext cx="8237103" cy="3587353"/>
          </a:xfrm>
          <a:prstGeom prst="rect">
            <a:avLst/>
          </a:prstGeom>
        </p:spPr>
        <p:txBody>
          <a:bodyPr/>
          <a:lstStyle/>
          <a:p>
            <a:pPr marL="342900" indent="-342900">
              <a:spcBef>
                <a:spcPct val="20000"/>
              </a:spcBef>
              <a:buSzPct val="75000"/>
              <a:buFont typeface="Open Sans" panose="020B0606030504020204" pitchFamily="34" charset="0"/>
              <a:buChar char="•"/>
              <a:defRPr/>
            </a:pPr>
            <a:r>
              <a:rPr lang="en-CA" sz="3200" dirty="0">
                <a:solidFill>
                  <a:srgbClr val="002060"/>
                </a:solidFill>
                <a:latin typeface="Arial" panose="020B0604020202020204" pitchFamily="34" charset="0"/>
                <a:ea typeface="Open Sans" panose="020B0606030504020204" pitchFamily="34" charset="0"/>
                <a:cs typeface="Arial" panose="020B0604020202020204" pitchFamily="34" charset="0"/>
              </a:rPr>
              <a:t>Used for smaller local or international projects </a:t>
            </a:r>
          </a:p>
          <a:p>
            <a:pPr marL="342900" indent="-342900">
              <a:spcBef>
                <a:spcPct val="20000"/>
              </a:spcBef>
              <a:buSzPct val="75000"/>
              <a:buFont typeface="Open Sans" panose="020B0606030504020204" pitchFamily="34" charset="0"/>
              <a:buChar char="•"/>
              <a:defRPr/>
            </a:pPr>
            <a:r>
              <a:rPr lang="en-CA" sz="3200" dirty="0">
                <a:solidFill>
                  <a:srgbClr val="002060"/>
                </a:solidFill>
                <a:latin typeface="Arial" panose="020B0604020202020204" pitchFamily="34" charset="0"/>
                <a:ea typeface="Open Sans" panose="020B0606030504020204" pitchFamily="34" charset="0"/>
                <a:cs typeface="Arial" panose="020B0604020202020204" pitchFamily="34" charset="0"/>
              </a:rPr>
              <a:t>Funding between $500 - $10,000 USD (if funds available)</a:t>
            </a:r>
          </a:p>
          <a:p>
            <a:pPr marL="342900" indent="-342900">
              <a:spcBef>
                <a:spcPct val="20000"/>
              </a:spcBef>
              <a:buSzPct val="75000"/>
              <a:buFont typeface="Open Sans" panose="020B0606030504020204" pitchFamily="34" charset="0"/>
              <a:buChar char="•"/>
              <a:defRPr/>
            </a:pPr>
            <a:r>
              <a:rPr lang="en-CA" sz="3200" b="1" dirty="0">
                <a:solidFill>
                  <a:srgbClr val="002060"/>
                </a:solidFill>
                <a:latin typeface="Arial" panose="020B0604020202020204" pitchFamily="34" charset="0"/>
                <a:ea typeface="Open Sans" panose="020B0606030504020204" pitchFamily="34" charset="0"/>
                <a:cs typeface="Arial" panose="020B0604020202020204" pitchFamily="34" charset="0"/>
              </a:rPr>
              <a:t>District will match $1 of club funds with up to $1 of District Designated Funds</a:t>
            </a:r>
          </a:p>
          <a:p>
            <a:pPr marL="342900" indent="-342900">
              <a:spcBef>
                <a:spcPct val="20000"/>
              </a:spcBef>
              <a:buSzPct val="75000"/>
              <a:buFont typeface="Open Sans" panose="020B0606030504020204" pitchFamily="34" charset="0"/>
              <a:buChar char="•"/>
              <a:defRPr/>
            </a:pPr>
            <a:r>
              <a:rPr lang="en-CA" sz="3200" dirty="0">
                <a:solidFill>
                  <a:srgbClr val="002060"/>
                </a:solidFill>
                <a:latin typeface="Arial" panose="020B0604020202020204" pitchFamily="34" charset="0"/>
                <a:ea typeface="Open Sans" panose="020B0606030504020204" pitchFamily="34" charset="0"/>
                <a:cs typeface="Arial" panose="020B0604020202020204" pitchFamily="34" charset="0"/>
              </a:rPr>
              <a:t>Do not need Host club</a:t>
            </a:r>
          </a:p>
          <a:p>
            <a:pPr marL="342900" indent="-342900">
              <a:spcBef>
                <a:spcPct val="20000"/>
              </a:spcBef>
              <a:buSzPct val="75000"/>
              <a:buFont typeface="Open Sans" panose="020B0606030504020204" pitchFamily="34" charset="0"/>
              <a:buChar char="•"/>
              <a:defRPr/>
            </a:pPr>
            <a:r>
              <a:rPr lang="en-CA" sz="3200" dirty="0">
                <a:solidFill>
                  <a:srgbClr val="002060"/>
                </a:solidFill>
                <a:latin typeface="Arial" panose="020B0604020202020204" pitchFamily="34" charset="0"/>
                <a:ea typeface="Open Sans" panose="020B0606030504020204" pitchFamily="34" charset="0"/>
                <a:cs typeface="Arial" panose="020B0604020202020204" pitchFamily="34" charset="0"/>
              </a:rPr>
              <a:t>Open for applications once per year</a:t>
            </a:r>
          </a:p>
          <a:p>
            <a:pPr marL="257175" indent="-257175">
              <a:spcBef>
                <a:spcPct val="20000"/>
              </a:spcBef>
              <a:defRPr/>
            </a:pPr>
            <a:endParaRPr lang="en-CA"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7369" y="311191"/>
            <a:ext cx="6126479" cy="510779"/>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85800">
              <a:buNone/>
              <a:defRPr/>
            </a:pPr>
            <a:r>
              <a:rPr lang="en-CA" sz="3600" b="1" dirty="0">
                <a:solidFill>
                  <a:srgbClr val="002060"/>
                </a:solidFill>
                <a:latin typeface="Arial" panose="020B0604020202020204" pitchFamily="34" charset="0"/>
                <a:cs typeface="Arial" panose="020B0604020202020204" pitchFamily="34" charset="0"/>
              </a:rPr>
              <a:t>Global Grant - Match</a:t>
            </a:r>
          </a:p>
          <a:p>
            <a:pPr defTabSz="685800">
              <a:buFontTx/>
              <a:buChar char="•"/>
              <a:defRPr/>
            </a:pPr>
            <a:endParaRPr lang="en-US" sz="2400" i="1" kern="0" dirty="0">
              <a:solidFill>
                <a:srgbClr val="585858"/>
              </a:solidFill>
              <a:latin typeface="Georgia" pitchFamily="18" charset="0"/>
              <a:cs typeface="Arial"/>
            </a:endParaRPr>
          </a:p>
        </p:txBody>
      </p:sp>
      <p:sp>
        <p:nvSpPr>
          <p:cNvPr id="6" name="Content Placeholder 2"/>
          <p:cNvSpPr txBox="1">
            <a:spLocks/>
          </p:cNvSpPr>
          <p:nvPr/>
        </p:nvSpPr>
        <p:spPr>
          <a:xfrm>
            <a:off x="384489" y="925043"/>
            <a:ext cx="7890831" cy="2660650"/>
          </a:xfrm>
          <a:prstGeom prst="rect">
            <a:avLst/>
          </a:prstGeom>
          <a:ln>
            <a:noFill/>
          </a:ln>
        </p:spPr>
        <p:txBody>
          <a:bodyPr/>
          <a:lstStyle/>
          <a:p>
            <a:pPr marL="257175" indent="-257175">
              <a:spcBef>
                <a:spcPct val="20000"/>
              </a:spcBef>
              <a:buClr>
                <a:srgbClr val="002060"/>
              </a:buClr>
              <a:buFont typeface="Arial" charset="0"/>
              <a:buChar char="•"/>
              <a:defRPr/>
            </a:pPr>
            <a:r>
              <a:rPr lang="en-CA" sz="2800" dirty="0">
                <a:solidFill>
                  <a:srgbClr val="002060"/>
                </a:solidFill>
              </a:rPr>
              <a:t>With matched dollars, your $10,715 </a:t>
            </a:r>
            <a:r>
              <a:rPr lang="en-CA" sz="2800" dirty="0">
                <a:solidFill>
                  <a:schemeClr val="bg1"/>
                </a:solidFill>
              </a:rPr>
              <a:t>+</a:t>
            </a:r>
            <a:r>
              <a:rPr lang="en-CA" sz="2800" dirty="0">
                <a:solidFill>
                  <a:srgbClr val="002060"/>
                </a:solidFill>
              </a:rPr>
              <a:t> investment results in a $30,180 project</a:t>
            </a:r>
          </a:p>
          <a:p>
            <a:pPr marL="257175" indent="-257175">
              <a:spcBef>
                <a:spcPct val="20000"/>
              </a:spcBef>
              <a:buFont typeface="Arial" charset="0"/>
              <a:buChar char="•"/>
              <a:defRPr/>
            </a:pPr>
            <a:r>
              <a:rPr lang="en-CA" sz="2800" dirty="0">
                <a:solidFill>
                  <a:srgbClr val="002060"/>
                </a:solidFill>
              </a:rPr>
              <a:t>Club(s) funds + 5% admin 			$10,715</a:t>
            </a:r>
          </a:p>
          <a:p>
            <a:pPr marL="257175" indent="-257175">
              <a:spcBef>
                <a:spcPct val="20000"/>
              </a:spcBef>
              <a:buFont typeface="Arial" charset="0"/>
              <a:buChar char="•"/>
              <a:defRPr/>
            </a:pPr>
            <a:r>
              <a:rPr lang="en-CA" sz="2800" dirty="0">
                <a:solidFill>
                  <a:srgbClr val="002060"/>
                </a:solidFill>
              </a:rPr>
              <a:t>District 5050(DDF) match            	$10,715</a:t>
            </a:r>
          </a:p>
          <a:p>
            <a:pPr marL="257175" indent="-257175">
              <a:spcBef>
                <a:spcPct val="20000"/>
              </a:spcBef>
              <a:buFont typeface="Arial" charset="0"/>
              <a:buChar char="•"/>
              <a:defRPr/>
            </a:pPr>
            <a:r>
              <a:rPr lang="en-CA" sz="2800" dirty="0">
                <a:solidFill>
                  <a:srgbClr val="002060"/>
                </a:solidFill>
              </a:rPr>
              <a:t>World Fund match DDF at 	80% 	$  8,750</a:t>
            </a:r>
          </a:p>
          <a:p>
            <a:pPr marL="257175" indent="-257175">
              <a:spcBef>
                <a:spcPct val="20000"/>
              </a:spcBef>
              <a:buFont typeface="Arial" charset="0"/>
              <a:buChar char="•"/>
              <a:defRPr/>
            </a:pPr>
            <a:r>
              <a:rPr lang="en-CA" sz="2800" b="1" dirty="0">
                <a:solidFill>
                  <a:srgbClr val="002060"/>
                </a:solidFill>
              </a:rPr>
              <a:t>Total funds available 				$30,180</a:t>
            </a:r>
            <a:endParaRPr lang="en-US" sz="2800" b="1" dirty="0">
              <a:solidFill>
                <a:srgbClr val="002060"/>
              </a:solidFill>
            </a:endParaRPr>
          </a:p>
        </p:txBody>
      </p:sp>
      <p:sp>
        <p:nvSpPr>
          <p:cNvPr id="5" name="TextBox 4">
            <a:extLst>
              <a:ext uri="{FF2B5EF4-FFF2-40B4-BE49-F238E27FC236}">
                <a16:creationId xmlns:a16="http://schemas.microsoft.com/office/drawing/2014/main" id="{159CBC62-979C-4E29-8C4E-5FE8C85FDD00}"/>
              </a:ext>
            </a:extLst>
          </p:cNvPr>
          <p:cNvSpPr txBox="1"/>
          <p:nvPr/>
        </p:nvSpPr>
        <p:spPr>
          <a:xfrm>
            <a:off x="567369" y="3829811"/>
            <a:ext cx="8281930" cy="1600438"/>
          </a:xfrm>
          <a:prstGeom prst="rect">
            <a:avLst/>
          </a:prstGeom>
          <a:noFill/>
        </p:spPr>
        <p:txBody>
          <a:bodyPr wrap="square" rtlCol="0">
            <a:spAutoFit/>
          </a:bodyPr>
          <a:lstStyle/>
          <a:p>
            <a:r>
              <a:rPr lang="en-CA" sz="2800" dirty="0">
                <a:solidFill>
                  <a:srgbClr val="002060"/>
                </a:solidFill>
              </a:rPr>
              <a:t>Global grants have a </a:t>
            </a:r>
            <a:r>
              <a:rPr lang="en-CA" sz="2800" u="sng" dirty="0">
                <a:solidFill>
                  <a:srgbClr val="002060"/>
                </a:solidFill>
              </a:rPr>
              <a:t>minimum budget of $30,000 </a:t>
            </a:r>
            <a:r>
              <a:rPr lang="en-CA" sz="2800" dirty="0">
                <a:solidFill>
                  <a:srgbClr val="002060"/>
                </a:solidFill>
              </a:rPr>
              <a:t>and a maximum World Fund award of $400,000. </a:t>
            </a:r>
          </a:p>
          <a:p>
            <a:endParaRPr lang="en-CA" sz="1200" dirty="0">
              <a:solidFill>
                <a:srgbClr val="002060"/>
              </a:solidFill>
            </a:endParaRPr>
          </a:p>
          <a:p>
            <a:r>
              <a:rPr lang="en-CA" sz="2800" dirty="0">
                <a:solidFill>
                  <a:srgbClr val="002060"/>
                </a:solidFill>
              </a:rPr>
              <a:t>There is no minimum World Fund match.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EE678-625A-CE25-1554-BD6C399CE969}"/>
              </a:ext>
            </a:extLst>
          </p:cNvPr>
          <p:cNvSpPr txBox="1"/>
          <p:nvPr/>
        </p:nvSpPr>
        <p:spPr>
          <a:xfrm>
            <a:off x="202131" y="1609205"/>
            <a:ext cx="8710863" cy="3701013"/>
          </a:xfrm>
          <a:prstGeom prst="rect">
            <a:avLst/>
          </a:prstGeom>
          <a:noFill/>
          <a:ln>
            <a:noFill/>
          </a:ln>
        </p:spPr>
        <p:txBody>
          <a:bodyPr wrap="square" rtlCol="0">
            <a:spAutoFit/>
          </a:bodyPr>
          <a:lstStyle/>
          <a:p>
            <a:r>
              <a:rPr lang="en-CA" sz="3200" b="1" dirty="0">
                <a:solidFill>
                  <a:srgbClr val="002060"/>
                </a:solidFill>
              </a:rPr>
              <a:t>District Rotary Foundation Chair</a:t>
            </a:r>
          </a:p>
          <a:p>
            <a:endParaRPr lang="en-CA" sz="1050" b="1" dirty="0">
              <a:solidFill>
                <a:srgbClr val="002060"/>
              </a:solidFill>
            </a:endParaRPr>
          </a:p>
          <a:p>
            <a:r>
              <a:rPr lang="en-CA" sz="3200" b="1" dirty="0">
                <a:solidFill>
                  <a:srgbClr val="002060"/>
                </a:solidFill>
              </a:rPr>
              <a:t>Dean Rohrs</a:t>
            </a:r>
          </a:p>
          <a:p>
            <a:r>
              <a:rPr lang="en-CA" sz="3200" dirty="0">
                <a:solidFill>
                  <a:srgbClr val="002060"/>
                </a:solidFill>
              </a:rPr>
              <a:t>Rotary Club of Langley Central</a:t>
            </a:r>
          </a:p>
          <a:p>
            <a:endParaRPr lang="en-CA" sz="3200" dirty="0">
              <a:solidFill>
                <a:srgbClr val="002060"/>
              </a:solidFill>
            </a:endParaRPr>
          </a:p>
          <a:p>
            <a:r>
              <a:rPr lang="en-CA" sz="3200" i="1" u="sng" dirty="0">
                <a:solidFill>
                  <a:srgbClr val="0000FF"/>
                </a:solidFill>
                <a:latin typeface="Calibri" panose="020F0502020204030204" pitchFamily="34" charset="0"/>
                <a:ea typeface="Times New Roman" panose="02020603050405020304" pitchFamily="18" charset="0"/>
                <a:hlinkClick r:id="rId2"/>
              </a:rPr>
              <a:t>deanh.rohrs@gmail.com</a:t>
            </a:r>
            <a:endParaRPr lang="en-CA" sz="3200" i="1" u="sng" dirty="0">
              <a:solidFill>
                <a:srgbClr val="0000FF"/>
              </a:solidFill>
              <a:latin typeface="Calibri" panose="020F0502020204030204" pitchFamily="34" charset="0"/>
              <a:ea typeface="Times New Roman" panose="02020603050405020304" pitchFamily="18" charset="0"/>
            </a:endParaRPr>
          </a:p>
          <a:p>
            <a:r>
              <a:rPr lang="en-CA" sz="2800" i="1" dirty="0">
                <a:solidFill>
                  <a:srgbClr val="002060"/>
                </a:solidFill>
                <a:latin typeface="Calibri" panose="020F0502020204030204" pitchFamily="34" charset="0"/>
              </a:rPr>
              <a:t>604-836-1454</a:t>
            </a:r>
            <a:endParaRPr lang="en-CA" sz="2800" dirty="0">
              <a:solidFill>
                <a:srgbClr val="002060"/>
              </a:solidFill>
            </a:endParaRPr>
          </a:p>
          <a:p>
            <a:endParaRPr lang="en-CA" sz="3200" dirty="0">
              <a:solidFill>
                <a:srgbClr val="002060"/>
              </a:solidFill>
            </a:endParaRPr>
          </a:p>
        </p:txBody>
      </p:sp>
      <p:pic>
        <p:nvPicPr>
          <p:cNvPr id="4" name="Picture 3">
            <a:extLst>
              <a:ext uri="{FF2B5EF4-FFF2-40B4-BE49-F238E27FC236}">
                <a16:creationId xmlns:a16="http://schemas.microsoft.com/office/drawing/2014/main" id="{F410B48B-CCE4-BBE7-146C-EB4A4BD966EA}"/>
              </a:ext>
            </a:extLst>
          </p:cNvPr>
          <p:cNvPicPr>
            <a:picLocks noChangeAspect="1"/>
          </p:cNvPicPr>
          <p:nvPr/>
        </p:nvPicPr>
        <p:blipFill>
          <a:blip r:embed="rId3"/>
          <a:stretch>
            <a:fillRect/>
          </a:stretch>
        </p:blipFill>
        <p:spPr>
          <a:xfrm>
            <a:off x="7169317" y="2290722"/>
            <a:ext cx="1408298" cy="2103302"/>
          </a:xfrm>
          <a:prstGeom prst="rect">
            <a:avLst/>
          </a:prstGeom>
        </p:spPr>
      </p:pic>
    </p:spTree>
    <p:extLst>
      <p:ext uri="{BB962C8B-B14F-4D97-AF65-F5344CB8AC3E}">
        <p14:creationId xmlns:p14="http://schemas.microsoft.com/office/powerpoint/2010/main" val="333903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0F5DF4FD-9C97-4F75-9F16-FA3EA50DC087}"/>
              </a:ext>
            </a:extLst>
          </p:cNvPr>
          <p:cNvSpPr>
            <a:spLocks noGrp="1" noChangeArrowheads="1"/>
          </p:cNvSpPr>
          <p:nvPr>
            <p:ph type="title" idx="4294967295"/>
          </p:nvPr>
        </p:nvSpPr>
        <p:spPr bwMode="auto">
          <a:xfrm>
            <a:off x="0" y="136525"/>
            <a:ext cx="9144000" cy="956551"/>
          </a:xfrm>
          <a:prstGeom prst="rect">
            <a:avLst/>
          </a:prstGeom>
          <a:solidFill>
            <a:schemeClr val="tx1">
              <a:lumMod val="20000"/>
              <a:lumOff val="80000"/>
            </a:schemeClr>
          </a:solidFill>
        </p:spPr>
        <p:txBody>
          <a:bodyPr/>
          <a:lstStyle/>
          <a:p>
            <a:pPr algn="ctr" eaLnBrk="1" hangingPunct="1"/>
            <a:r>
              <a:rPr lang="en-US" altLang="en-US" b="1" dirty="0">
                <a:solidFill>
                  <a:srgbClr val="002060"/>
                </a:solidFill>
                <a:latin typeface="Arial Narrow" panose="020B0606020202030204" pitchFamily="34" charset="0"/>
              </a:rPr>
              <a:t>HOW WE FUND PROGRAMS – SHARE</a:t>
            </a:r>
          </a:p>
        </p:txBody>
      </p:sp>
      <p:sp>
        <p:nvSpPr>
          <p:cNvPr id="10" name="Rectangle 9">
            <a:extLst>
              <a:ext uri="{FF2B5EF4-FFF2-40B4-BE49-F238E27FC236}">
                <a16:creationId xmlns:a16="http://schemas.microsoft.com/office/drawing/2014/main" id="{97F26DB4-BDAD-4AC0-A60F-021332B3B251}"/>
              </a:ext>
            </a:extLst>
          </p:cNvPr>
          <p:cNvSpPr/>
          <p:nvPr/>
        </p:nvSpPr>
        <p:spPr>
          <a:xfrm>
            <a:off x="4752975" y="2841627"/>
            <a:ext cx="4391025" cy="1066799"/>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a:ea typeface="+mn-ea"/>
                <a:cs typeface="Arial"/>
              </a:rPr>
              <a:t>50% </a:t>
            </a:r>
            <a:r>
              <a:rPr kumimoji="0" lang="en-US" sz="1800" b="1" i="0" u="none" strike="noStrike" kern="1200" cap="none" spc="0" normalizeH="0" baseline="0" noProof="0" dirty="0">
                <a:ln>
                  <a:noFill/>
                </a:ln>
                <a:solidFill>
                  <a:srgbClr val="002060"/>
                </a:solidFill>
                <a:effectLst/>
                <a:uLnTx/>
                <a:uFillTx/>
                <a:latin typeface="Arial"/>
                <a:ea typeface="+mn-ea"/>
                <a:cs typeface="Arial"/>
              </a:rPr>
              <a:t>($169,000)</a:t>
            </a:r>
            <a:br>
              <a:rPr kumimoji="0" lang="en-US" sz="1800" b="1" i="0" u="none" strike="noStrike" kern="1200" cap="none" spc="0" normalizeH="0" baseline="0" noProof="0" dirty="0">
                <a:ln>
                  <a:noFill/>
                </a:ln>
                <a:solidFill>
                  <a:srgbClr val="002060"/>
                </a:solidFill>
                <a:effectLst/>
                <a:uLnTx/>
                <a:uFillTx/>
                <a:latin typeface="Arial"/>
                <a:ea typeface="+mn-ea"/>
                <a:cs typeface="Arial"/>
              </a:rPr>
            </a:br>
            <a:r>
              <a:rPr kumimoji="0" lang="en-US" sz="2200" b="1" i="0" u="none" strike="noStrike" kern="1200" cap="none" spc="0" normalizeH="0" baseline="0" noProof="0" dirty="0">
                <a:ln>
                  <a:noFill/>
                </a:ln>
                <a:solidFill>
                  <a:srgbClr val="002060"/>
                </a:solidFill>
                <a:effectLst/>
                <a:uLnTx/>
                <a:uFillTx/>
                <a:latin typeface="Arial"/>
                <a:ea typeface="+mn-ea"/>
                <a:cs typeface="Arial"/>
              </a:rPr>
              <a:t>World Fund</a:t>
            </a:r>
          </a:p>
        </p:txBody>
      </p:sp>
      <p:sp>
        <p:nvSpPr>
          <p:cNvPr id="9" name="Rectangle 8">
            <a:extLst>
              <a:ext uri="{FF2B5EF4-FFF2-40B4-BE49-F238E27FC236}">
                <a16:creationId xmlns:a16="http://schemas.microsoft.com/office/drawing/2014/main" id="{D2084567-219C-4AF3-83C8-C2497C4A5620}"/>
              </a:ext>
            </a:extLst>
          </p:cNvPr>
          <p:cNvSpPr/>
          <p:nvPr/>
        </p:nvSpPr>
        <p:spPr>
          <a:xfrm>
            <a:off x="0" y="2841627"/>
            <a:ext cx="4752975" cy="1066799"/>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a:ea typeface="+mn-ea"/>
                <a:cs typeface="Arial"/>
              </a:rPr>
              <a:t>50% </a:t>
            </a:r>
            <a:r>
              <a:rPr kumimoji="0" lang="en-US" sz="1800" b="1" i="0" u="none" strike="noStrike" kern="1200" cap="none" spc="0" normalizeH="0" baseline="0" noProof="0" dirty="0">
                <a:ln>
                  <a:noFill/>
                </a:ln>
                <a:solidFill>
                  <a:srgbClr val="002060"/>
                </a:solidFill>
                <a:effectLst/>
                <a:uLnTx/>
                <a:uFillTx/>
                <a:latin typeface="Arial"/>
                <a:ea typeface="+mn-ea"/>
                <a:cs typeface="Arial"/>
              </a:rPr>
              <a:t>($169,000)</a:t>
            </a:r>
            <a:br>
              <a:rPr kumimoji="0" lang="en-US" sz="1800" b="1" i="0" u="none" strike="noStrike" kern="1200" cap="none" spc="0" normalizeH="0" baseline="0" noProof="0" dirty="0">
                <a:ln>
                  <a:noFill/>
                </a:ln>
                <a:solidFill>
                  <a:srgbClr val="002060"/>
                </a:solidFill>
                <a:effectLst/>
                <a:uLnTx/>
                <a:uFillTx/>
                <a:latin typeface="Arial"/>
                <a:ea typeface="+mn-ea"/>
                <a:cs typeface="Arial"/>
              </a:rPr>
            </a:br>
            <a:r>
              <a:rPr kumimoji="0" lang="en-US" sz="2200" b="1" i="0" u="none" strike="noStrike" kern="1200" cap="none" spc="0" normalizeH="0" baseline="0" noProof="0" dirty="0">
                <a:ln>
                  <a:noFill/>
                </a:ln>
                <a:solidFill>
                  <a:srgbClr val="002060"/>
                </a:solidFill>
                <a:effectLst/>
                <a:uLnTx/>
                <a:uFillTx/>
                <a:latin typeface="Arial"/>
                <a:ea typeface="+mn-ea"/>
                <a:cs typeface="Arial"/>
              </a:rPr>
              <a:t>District Designated Fund (DDF)</a:t>
            </a:r>
          </a:p>
        </p:txBody>
      </p:sp>
      <p:sp>
        <p:nvSpPr>
          <p:cNvPr id="7" name="TextBox 6">
            <a:extLst>
              <a:ext uri="{FF2B5EF4-FFF2-40B4-BE49-F238E27FC236}">
                <a16:creationId xmlns:a16="http://schemas.microsoft.com/office/drawing/2014/main" id="{F2FC627B-EFBA-4558-AD14-6BF5A558E5C7}"/>
              </a:ext>
            </a:extLst>
          </p:cNvPr>
          <p:cNvSpPr txBox="1"/>
          <p:nvPr/>
        </p:nvSpPr>
        <p:spPr>
          <a:xfrm>
            <a:off x="-142875" y="3984269"/>
            <a:ext cx="9467850" cy="2123658"/>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Arial Narrow" pitchFamily="34" charset="0"/>
                <a:ea typeface="+mn-ea"/>
                <a:cs typeface="Arial" charset="0"/>
              </a:rPr>
              <a:t>District 5050 Designated Fund (DDF)</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400" b="1" i="0" u="none" strike="noStrike" kern="1200" cap="none" spc="0" normalizeH="0" baseline="0" noProof="0" dirty="0">
              <a:ln>
                <a:noFill/>
              </a:ln>
              <a:solidFill>
                <a:srgbClr val="002060"/>
              </a:solidFill>
              <a:effectLst/>
              <a:uLnTx/>
              <a:uFillTx/>
              <a:latin typeface="Arial Narrow" pitchFamily="34" charset="0"/>
              <a:ea typeface="+mn-ea"/>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          </a:t>
            </a:r>
            <a:r>
              <a:rPr kumimoji="0" lang="en-CA" sz="3200" b="1" i="0" u="none" strike="noStrike" kern="1200" cap="none" spc="0" normalizeH="0" baseline="0" noProof="0" dirty="0">
                <a:ln>
                  <a:noFill/>
                </a:ln>
                <a:solidFill>
                  <a:prstClr val="black"/>
                </a:solidFill>
                <a:effectLst/>
                <a:uLnTx/>
                <a:uFillTx/>
                <a:latin typeface="Arial Narrow" pitchFamily="34" charset="0"/>
                <a:ea typeface="+mn-ea"/>
                <a:cs typeface="Arial" charset="0"/>
              </a:rPr>
              <a:t>50% to District Grants </a:t>
            </a:r>
            <a:r>
              <a:rPr kumimoji="0" lang="en-CA" sz="1800" b="1" i="0" u="none" strike="noStrike" kern="1200" cap="none" spc="0" normalizeH="0" baseline="0" noProof="0" dirty="0">
                <a:ln>
                  <a:noFill/>
                </a:ln>
                <a:solidFill>
                  <a:prstClr val="black"/>
                </a:solidFill>
                <a:effectLst/>
                <a:uLnTx/>
                <a:uFillTx/>
                <a:latin typeface="Arial Narrow" pitchFamily="34" charset="0"/>
                <a:ea typeface="+mn-ea"/>
                <a:cs typeface="Arial" charset="0"/>
              </a:rPr>
              <a:t>($84,500)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Narrow" pitchFamily="34" charset="0"/>
                <a:ea typeface="+mn-ea"/>
                <a:cs typeface="Arial" charset="0"/>
              </a:rPr>
              <a:t>         50% to Global Grants </a:t>
            </a:r>
            <a:r>
              <a:rPr kumimoji="0" lang="en-CA" sz="1800" b="1" i="0" u="none" strike="noStrike" kern="1200" cap="none" spc="0" normalizeH="0" baseline="0" noProof="0" dirty="0">
                <a:ln>
                  <a:noFill/>
                </a:ln>
                <a:solidFill>
                  <a:prstClr val="black"/>
                </a:solidFill>
                <a:effectLst/>
                <a:uLnTx/>
                <a:uFillTx/>
                <a:latin typeface="Arial Narrow" pitchFamily="34" charset="0"/>
                <a:ea typeface="+mn-ea"/>
                <a:cs typeface="Arial" charset="0"/>
              </a:rPr>
              <a:t>($84,5000)</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 name="TextBox 7">
            <a:extLst>
              <a:ext uri="{FF2B5EF4-FFF2-40B4-BE49-F238E27FC236}">
                <a16:creationId xmlns:a16="http://schemas.microsoft.com/office/drawing/2014/main" id="{E36A4435-93B8-45C7-94E5-EE5D52DFA093}"/>
              </a:ext>
            </a:extLst>
          </p:cNvPr>
          <p:cNvSpPr txBox="1"/>
          <p:nvPr/>
        </p:nvSpPr>
        <p:spPr>
          <a:xfrm>
            <a:off x="19050" y="789090"/>
            <a:ext cx="9144000" cy="172354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Narrow" pitchFamily="34" charset="0"/>
                <a:ea typeface="+mn-ea"/>
                <a:cs typeface="Arial" charset="0"/>
              </a:rPr>
              <a:t>District 5050 </a:t>
            </a: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Rotarian Contributions to the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Annual Programs Fund are returned 3 years later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Arial Narrow" pitchFamily="34" charset="0"/>
                <a:ea typeface="+mn-ea"/>
                <a:cs typeface="Arial" charset="0"/>
              </a:rPr>
              <a:t>2022-23 donations = $338,000</a:t>
            </a:r>
            <a:endParaRPr kumimoji="0" lang="en-US"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2" presetClass="entr" presetSubtype="2"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10" grpId="0" animBg="1"/>
      <p:bldP spid="9"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D154D5F-B85A-90F2-9203-66C4E0DB11C5}"/>
              </a:ext>
            </a:extLst>
          </p:cNvPr>
          <p:cNvSpPr txBox="1">
            <a:spLocks noChangeArrowheads="1"/>
          </p:cNvSpPr>
          <p:nvPr/>
        </p:nvSpPr>
        <p:spPr bwMode="auto">
          <a:xfrm>
            <a:off x="5000625" y="1857375"/>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3600" b="1">
                <a:latin typeface="Calibri" panose="020F0502020204030204" pitchFamily="34" charset="0"/>
              </a:rPr>
              <a:t>Invested for 3 years</a:t>
            </a:r>
          </a:p>
          <a:p>
            <a:pPr algn="ctr" eaLnBrk="1" hangingPunct="1"/>
            <a:r>
              <a:rPr lang="en-CA" altLang="en-US" sz="3600" b="1">
                <a:latin typeface="Calibri" panose="020F0502020204030204" pitchFamily="34" charset="0"/>
              </a:rPr>
              <a:t>results in ......</a:t>
            </a:r>
          </a:p>
        </p:txBody>
      </p:sp>
      <p:pic>
        <p:nvPicPr>
          <p:cNvPr id="17" name="Picture 4" descr="C:\Users\Dean\AppData\Local\Microsoft\Windows\Temporary Internet Files\Content.IE5\FQ83NG18\MCj04174440000[1].wmf">
            <a:extLst>
              <a:ext uri="{FF2B5EF4-FFF2-40B4-BE49-F238E27FC236}">
                <a16:creationId xmlns:a16="http://schemas.microsoft.com/office/drawing/2014/main" id="{E4FD3598-A1CE-D233-C055-2BFE809A6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3214688"/>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Dean\AppData\Local\Microsoft\Windows\Temporary Internet Files\Content.IE5\FQ83NG18\MCj04174440000[1].wmf">
            <a:extLst>
              <a:ext uri="{FF2B5EF4-FFF2-40B4-BE49-F238E27FC236}">
                <a16:creationId xmlns:a16="http://schemas.microsoft.com/office/drawing/2014/main" id="{84E28CD4-E89A-7FC6-A276-40E5A16D6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357563"/>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C:\Users\Dean\AppData\Local\Microsoft\Windows\Temporary Internet Files\Content.IE5\FQ83NG18\MCj04174440000[1].wmf">
            <a:extLst>
              <a:ext uri="{FF2B5EF4-FFF2-40B4-BE49-F238E27FC236}">
                <a16:creationId xmlns:a16="http://schemas.microsoft.com/office/drawing/2014/main" id="{27B20592-D819-D251-A6AA-3135134DC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3571875"/>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Dean\AppData\Local\Microsoft\Windows\Temporary Internet Files\Content.IE5\FQ83NG18\MCj04174440000[1].wmf">
            <a:extLst>
              <a:ext uri="{FF2B5EF4-FFF2-40B4-BE49-F238E27FC236}">
                <a16:creationId xmlns:a16="http://schemas.microsoft.com/office/drawing/2014/main" id="{7BBFEF55-89B9-A08F-E219-AD930B431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43438"/>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Users\Dean\AppData\Local\Microsoft\Windows\Temporary Internet Files\Content.IE5\FQ83NG18\MCj04174440000[1].wmf">
            <a:extLst>
              <a:ext uri="{FF2B5EF4-FFF2-40B4-BE49-F238E27FC236}">
                <a16:creationId xmlns:a16="http://schemas.microsoft.com/office/drawing/2014/main" id="{DCBD49E8-B390-9C3A-B16A-E2BCEDCFF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4714875"/>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Dean\AppData\Local\Microsoft\Windows\Temporary Internet Files\Content.IE5\FQ83NG18\MCj04174440000[1].wmf">
            <a:extLst>
              <a:ext uri="{FF2B5EF4-FFF2-40B4-BE49-F238E27FC236}">
                <a16:creationId xmlns:a16="http://schemas.microsoft.com/office/drawing/2014/main" id="{E8F1F548-64C2-B3E8-7BB1-AE22D1004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4929188"/>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7FE7F07E-68A2-67CB-CB26-6F96447DE570}"/>
              </a:ext>
            </a:extLst>
          </p:cNvPr>
          <p:cNvSpPr txBox="1">
            <a:spLocks noChangeArrowheads="1"/>
          </p:cNvSpPr>
          <p:nvPr/>
        </p:nvSpPr>
        <p:spPr bwMode="auto">
          <a:xfrm>
            <a:off x="571500" y="5643563"/>
            <a:ext cx="3357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3600" b="1">
                <a:latin typeface="Calibri" panose="020F0502020204030204" pitchFamily="34" charset="0"/>
              </a:rPr>
              <a:t>and a divorce....</a:t>
            </a:r>
          </a:p>
        </p:txBody>
      </p:sp>
      <p:pic>
        <p:nvPicPr>
          <p:cNvPr id="24" name="Picture 8" descr="http://www.xcomment.com/g3/img/lola4102807045854.gif">
            <a:extLst>
              <a:ext uri="{FF2B5EF4-FFF2-40B4-BE49-F238E27FC236}">
                <a16:creationId xmlns:a16="http://schemas.microsoft.com/office/drawing/2014/main" id="{6755B230-0A7C-CB8A-709E-78C802F38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857250"/>
            <a:ext cx="4786313"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01255C3E-CFA0-6200-A2A0-8D7459AAE4C6}"/>
              </a:ext>
            </a:extLst>
          </p:cNvPr>
          <p:cNvSpPr txBox="1"/>
          <p:nvPr/>
        </p:nvSpPr>
        <p:spPr>
          <a:xfrm>
            <a:off x="4714875" y="285750"/>
            <a:ext cx="3071813" cy="1384300"/>
          </a:xfrm>
          <a:prstGeom prst="rect">
            <a:avLst/>
          </a:prstGeom>
          <a:solidFill>
            <a:schemeClr val="accent3">
              <a:lumMod val="60000"/>
              <a:lumOff val="40000"/>
            </a:schemeClr>
          </a:solidFill>
          <a:ln w="28575" cmpd="thickThin">
            <a:solidFill>
              <a:schemeClr val="tx1"/>
            </a:solidFill>
            <a:bevel/>
          </a:ln>
        </p:spPr>
        <p:txBody>
          <a:bodyPr>
            <a:spAutoFit/>
          </a:bodyPr>
          <a:lstStyle/>
          <a:p>
            <a:pPr algn="ctr" fontAlgn="auto">
              <a:spcBef>
                <a:spcPts val="0"/>
              </a:spcBef>
              <a:spcAft>
                <a:spcPts val="0"/>
              </a:spcAft>
              <a:defRPr/>
            </a:pPr>
            <a:r>
              <a:rPr lang="en-CA" sz="2800" b="1" dirty="0">
                <a:latin typeface="+mn-lt"/>
                <a:ea typeface="+mn-ea"/>
              </a:rPr>
              <a:t>Annual Program Fund</a:t>
            </a:r>
          </a:p>
          <a:p>
            <a:pPr algn="ctr" fontAlgn="auto">
              <a:spcBef>
                <a:spcPts val="0"/>
              </a:spcBef>
              <a:spcAft>
                <a:spcPts val="0"/>
              </a:spcAft>
              <a:defRPr/>
            </a:pPr>
            <a:r>
              <a:rPr lang="en-CA" sz="2800" b="1" dirty="0">
                <a:latin typeface="+mn-lt"/>
                <a:ea typeface="+mn-ea"/>
              </a:rPr>
              <a:t>Today  (EREY)</a:t>
            </a:r>
          </a:p>
        </p:txBody>
      </p:sp>
      <p:pic>
        <p:nvPicPr>
          <p:cNvPr id="26" name="Picture 4" descr="C:\Users\Dean\AppData\Local\Microsoft\Windows\Temporary Internet Files\Content.IE5\FQ83NG18\MCj04174440000[1].wmf">
            <a:extLst>
              <a:ext uri="{FF2B5EF4-FFF2-40B4-BE49-F238E27FC236}">
                <a16:creationId xmlns:a16="http://schemas.microsoft.com/office/drawing/2014/main" id="{7F854ACC-8FB0-02D0-FE1C-45DEC07BE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71813"/>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C:\Users\Dean\AppData\Local\Microsoft\Windows\Temporary Internet Files\Content.IE5\FQ83NG18\MCj04174440000[1].wmf">
            <a:extLst>
              <a:ext uri="{FF2B5EF4-FFF2-40B4-BE49-F238E27FC236}">
                <a16:creationId xmlns:a16="http://schemas.microsoft.com/office/drawing/2014/main" id="{14FFDD3B-8995-0455-A308-83228DBAD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500563"/>
            <a:ext cx="102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4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0"/>
                            </p:stCondLst>
                            <p:childTnLst>
                              <p:par>
                                <p:cTn id="17" presetID="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12"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9"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1" presetClass="entr" presetSubtype="0" fill="hold" grpId="0" nodeType="afterEffect">
                                  <p:stCondLst>
                                    <p:cond delay="200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A98C27-FA3E-E472-504D-6FF6D4A208EF}"/>
              </a:ext>
            </a:extLst>
          </p:cNvPr>
          <p:cNvSpPr txBox="1"/>
          <p:nvPr/>
        </p:nvSpPr>
        <p:spPr>
          <a:xfrm>
            <a:off x="571500" y="428625"/>
            <a:ext cx="2786063" cy="1384300"/>
          </a:xfrm>
          <a:prstGeom prst="rect">
            <a:avLst/>
          </a:prstGeom>
          <a:solidFill>
            <a:schemeClr val="accent3">
              <a:lumMod val="60000"/>
              <a:lumOff val="40000"/>
            </a:schemeClr>
          </a:solidFill>
          <a:ln w="28575" cmpd="thickThin">
            <a:solidFill>
              <a:schemeClr val="tx1"/>
            </a:solidFill>
            <a:bevel/>
          </a:ln>
        </p:spPr>
        <p:txBody>
          <a:bodyPr>
            <a:spAutoFit/>
          </a:bodyPr>
          <a:lstStyle/>
          <a:p>
            <a:pPr algn="ctr" fontAlgn="auto">
              <a:spcBef>
                <a:spcPts val="0"/>
              </a:spcBef>
              <a:spcAft>
                <a:spcPts val="0"/>
              </a:spcAft>
              <a:defRPr/>
            </a:pPr>
            <a:r>
              <a:rPr lang="en-CA" sz="2800" b="1" dirty="0">
                <a:latin typeface="+mn-lt"/>
                <a:ea typeface="+mn-ea"/>
              </a:rPr>
              <a:t>Annual Program Fund</a:t>
            </a:r>
          </a:p>
          <a:p>
            <a:pPr algn="ctr" fontAlgn="auto">
              <a:spcBef>
                <a:spcPts val="0"/>
              </a:spcBef>
              <a:spcAft>
                <a:spcPts val="0"/>
              </a:spcAft>
              <a:defRPr/>
            </a:pPr>
            <a:r>
              <a:rPr lang="en-CA" sz="2800" b="1" dirty="0">
                <a:latin typeface="+mn-lt"/>
                <a:ea typeface="+mn-ea"/>
              </a:rPr>
              <a:t>Today  (EREY)</a:t>
            </a:r>
          </a:p>
        </p:txBody>
      </p:sp>
      <p:sp>
        <p:nvSpPr>
          <p:cNvPr id="3" name="TextBox 2">
            <a:extLst>
              <a:ext uri="{FF2B5EF4-FFF2-40B4-BE49-F238E27FC236}">
                <a16:creationId xmlns:a16="http://schemas.microsoft.com/office/drawing/2014/main" id="{65E9ED86-BE94-CC31-153E-8382822B9DA0}"/>
              </a:ext>
            </a:extLst>
          </p:cNvPr>
          <p:cNvSpPr txBox="1"/>
          <p:nvPr/>
        </p:nvSpPr>
        <p:spPr>
          <a:xfrm>
            <a:off x="4857749" y="714375"/>
            <a:ext cx="2786063" cy="954088"/>
          </a:xfrm>
          <a:prstGeom prst="rect">
            <a:avLst/>
          </a:prstGeom>
          <a:solidFill>
            <a:schemeClr val="tx2">
              <a:lumMod val="75000"/>
            </a:schemeClr>
          </a:solidFill>
          <a:ln w="28575">
            <a:solidFill>
              <a:schemeClr val="tx1"/>
            </a:solidFill>
          </a:ln>
        </p:spPr>
        <p:txBody>
          <a:bodyPr wrap="square">
            <a:spAutoFit/>
          </a:bodyPr>
          <a:lstStyle/>
          <a:p>
            <a:pPr algn="ctr" fontAlgn="auto">
              <a:spcBef>
                <a:spcPts val="0"/>
              </a:spcBef>
              <a:spcAft>
                <a:spcPts val="0"/>
              </a:spcAft>
              <a:defRPr/>
            </a:pPr>
            <a:r>
              <a:rPr lang="en-CA" sz="2800" dirty="0">
                <a:solidFill>
                  <a:schemeClr val="bg1"/>
                </a:solidFill>
                <a:latin typeface="+mn-lt"/>
                <a:ea typeface="+mn-ea"/>
              </a:rPr>
              <a:t>Administration</a:t>
            </a:r>
          </a:p>
          <a:p>
            <a:pPr algn="ctr" fontAlgn="auto">
              <a:spcBef>
                <a:spcPts val="0"/>
              </a:spcBef>
              <a:spcAft>
                <a:spcPts val="0"/>
              </a:spcAft>
              <a:defRPr/>
            </a:pPr>
            <a:r>
              <a:rPr lang="en-CA" sz="2800" dirty="0">
                <a:solidFill>
                  <a:schemeClr val="bg1"/>
                </a:solidFill>
                <a:latin typeface="+mn-lt"/>
                <a:ea typeface="+mn-ea"/>
              </a:rPr>
              <a:t>Costs</a:t>
            </a:r>
          </a:p>
        </p:txBody>
      </p:sp>
      <p:sp>
        <p:nvSpPr>
          <p:cNvPr id="4" name="TextBox 3">
            <a:extLst>
              <a:ext uri="{FF2B5EF4-FFF2-40B4-BE49-F238E27FC236}">
                <a16:creationId xmlns:a16="http://schemas.microsoft.com/office/drawing/2014/main" id="{A07AC032-4F03-28B4-3494-773C178CF455}"/>
              </a:ext>
            </a:extLst>
          </p:cNvPr>
          <p:cNvSpPr txBox="1"/>
          <p:nvPr/>
        </p:nvSpPr>
        <p:spPr>
          <a:xfrm>
            <a:off x="785813" y="4000500"/>
            <a:ext cx="2928937" cy="584200"/>
          </a:xfrm>
          <a:prstGeom prst="rect">
            <a:avLst/>
          </a:prstGeom>
          <a:solidFill>
            <a:schemeClr val="accent5">
              <a:lumMod val="40000"/>
              <a:lumOff val="60000"/>
            </a:schemeClr>
          </a:solidFill>
          <a:ln w="28575">
            <a:solidFill>
              <a:schemeClr val="tx1"/>
            </a:solidFill>
          </a:ln>
        </p:spPr>
        <p:txBody>
          <a:bodyPr>
            <a:spAutoFit/>
          </a:bodyPr>
          <a:lstStyle/>
          <a:p>
            <a:pPr algn="ctr" fontAlgn="auto">
              <a:spcBef>
                <a:spcPts val="0"/>
              </a:spcBef>
              <a:spcAft>
                <a:spcPts val="0"/>
              </a:spcAft>
              <a:defRPr/>
            </a:pPr>
            <a:r>
              <a:rPr lang="en-CA" sz="3200" b="1" dirty="0">
                <a:latin typeface="+mn-lt"/>
                <a:ea typeface="+mn-ea"/>
              </a:rPr>
              <a:t>DDF</a:t>
            </a:r>
          </a:p>
        </p:txBody>
      </p:sp>
      <p:sp>
        <p:nvSpPr>
          <p:cNvPr id="5" name="TextBox 4">
            <a:extLst>
              <a:ext uri="{FF2B5EF4-FFF2-40B4-BE49-F238E27FC236}">
                <a16:creationId xmlns:a16="http://schemas.microsoft.com/office/drawing/2014/main" id="{63D21B37-3FC0-4340-EB2C-40DA7F5207FB}"/>
              </a:ext>
            </a:extLst>
          </p:cNvPr>
          <p:cNvSpPr txBox="1"/>
          <p:nvPr/>
        </p:nvSpPr>
        <p:spPr>
          <a:xfrm>
            <a:off x="5429250" y="4000500"/>
            <a:ext cx="2928938" cy="584200"/>
          </a:xfrm>
          <a:prstGeom prst="rect">
            <a:avLst/>
          </a:prstGeom>
          <a:solidFill>
            <a:schemeClr val="bg2">
              <a:lumMod val="75000"/>
            </a:schemeClr>
          </a:solidFill>
          <a:ln w="28575">
            <a:solidFill>
              <a:schemeClr val="tx1"/>
            </a:solidFill>
          </a:ln>
        </p:spPr>
        <p:txBody>
          <a:bodyPr>
            <a:spAutoFit/>
          </a:bodyPr>
          <a:lstStyle/>
          <a:p>
            <a:pPr algn="ctr" fontAlgn="auto">
              <a:spcBef>
                <a:spcPts val="0"/>
              </a:spcBef>
              <a:spcAft>
                <a:spcPts val="0"/>
              </a:spcAft>
              <a:defRPr/>
            </a:pPr>
            <a:r>
              <a:rPr lang="en-CA" sz="3200" b="1" dirty="0">
                <a:latin typeface="+mn-lt"/>
                <a:ea typeface="+mn-ea"/>
              </a:rPr>
              <a:t>World Fund</a:t>
            </a:r>
          </a:p>
        </p:txBody>
      </p:sp>
      <p:sp>
        <p:nvSpPr>
          <p:cNvPr id="6" name="TextBox 8">
            <a:extLst>
              <a:ext uri="{FF2B5EF4-FFF2-40B4-BE49-F238E27FC236}">
                <a16:creationId xmlns:a16="http://schemas.microsoft.com/office/drawing/2014/main" id="{9B242C1E-B4DD-15B9-B978-5181A800754A}"/>
              </a:ext>
            </a:extLst>
          </p:cNvPr>
          <p:cNvSpPr txBox="1">
            <a:spLocks noChangeArrowheads="1"/>
          </p:cNvSpPr>
          <p:nvPr/>
        </p:nvSpPr>
        <p:spPr bwMode="auto">
          <a:xfrm>
            <a:off x="714375" y="4000500"/>
            <a:ext cx="30718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CA" altLang="en-US" sz="1800">
              <a:latin typeface="Calibri" panose="020F0502020204030204" pitchFamily="34" charset="0"/>
            </a:endParaRPr>
          </a:p>
          <a:p>
            <a:pPr eaLnBrk="1" hangingPunct="1"/>
            <a:r>
              <a:rPr lang="en-CA" altLang="en-US" sz="1800">
                <a:latin typeface="Calibri" panose="020F0502020204030204" pitchFamily="34" charset="0"/>
              </a:rPr>
              <a:t>     </a:t>
            </a:r>
          </a:p>
          <a:p>
            <a:pPr eaLnBrk="1" hangingPunct="1"/>
            <a:endParaRPr lang="en-CA" altLang="en-US" sz="1800">
              <a:latin typeface="Calibri" panose="020F0502020204030204" pitchFamily="34" charset="0"/>
            </a:endParaRPr>
          </a:p>
          <a:p>
            <a:pPr eaLnBrk="1" hangingPunct="1"/>
            <a:r>
              <a:rPr lang="en-CA" altLang="en-US" sz="1800">
                <a:latin typeface="Calibri" panose="020F0502020204030204" pitchFamily="34" charset="0"/>
              </a:rPr>
              <a:t>      </a:t>
            </a:r>
            <a:r>
              <a:rPr lang="en-CA" altLang="en-US" sz="2000" b="1">
                <a:latin typeface="Calibri" panose="020F0502020204030204" pitchFamily="34" charset="0"/>
              </a:rPr>
              <a:t>District Grants</a:t>
            </a:r>
          </a:p>
          <a:p>
            <a:pPr eaLnBrk="1" hangingPunct="1"/>
            <a:r>
              <a:rPr lang="en-CA" altLang="en-US" sz="1800">
                <a:latin typeface="Calibri" panose="020F0502020204030204" pitchFamily="34" charset="0"/>
              </a:rPr>
              <a:t>      (50% of DDF)</a:t>
            </a:r>
          </a:p>
          <a:p>
            <a:pPr eaLnBrk="1" hangingPunct="1"/>
            <a:r>
              <a:rPr lang="en-CA" altLang="en-US" sz="1800">
                <a:latin typeface="Calibri" panose="020F0502020204030204" pitchFamily="34" charset="0"/>
              </a:rPr>
              <a:t>     </a:t>
            </a:r>
          </a:p>
          <a:p>
            <a:pPr eaLnBrk="1" hangingPunct="1"/>
            <a:r>
              <a:rPr lang="en-CA" altLang="en-US" sz="1800">
                <a:latin typeface="Calibri" panose="020F0502020204030204" pitchFamily="34" charset="0"/>
              </a:rPr>
              <a:t>      </a:t>
            </a:r>
            <a:r>
              <a:rPr lang="en-CA" altLang="en-US" sz="2000" b="1">
                <a:latin typeface="Calibri" panose="020F0502020204030204" pitchFamily="34" charset="0"/>
              </a:rPr>
              <a:t>Global Grants</a:t>
            </a:r>
          </a:p>
          <a:p>
            <a:pPr eaLnBrk="1" hangingPunct="1"/>
            <a:r>
              <a:rPr lang="en-CA" altLang="en-US" sz="1800">
                <a:latin typeface="Calibri" panose="020F0502020204030204" pitchFamily="34" charset="0"/>
              </a:rPr>
              <a:t>      </a:t>
            </a:r>
          </a:p>
        </p:txBody>
      </p:sp>
      <p:cxnSp>
        <p:nvCxnSpPr>
          <p:cNvPr id="7" name="Straight Arrow Connector 6">
            <a:extLst>
              <a:ext uri="{FF2B5EF4-FFF2-40B4-BE49-F238E27FC236}">
                <a16:creationId xmlns:a16="http://schemas.microsoft.com/office/drawing/2014/main" id="{E1F702A8-A741-C419-E484-8B79476F5247}"/>
              </a:ext>
            </a:extLst>
          </p:cNvPr>
          <p:cNvCxnSpPr/>
          <p:nvPr/>
        </p:nvCxnSpPr>
        <p:spPr>
          <a:xfrm>
            <a:off x="785813" y="5000625"/>
            <a:ext cx="2857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574466-8785-8C05-B758-A7E403E7650F}"/>
              </a:ext>
            </a:extLst>
          </p:cNvPr>
          <p:cNvCxnSpPr/>
          <p:nvPr/>
        </p:nvCxnSpPr>
        <p:spPr>
          <a:xfrm>
            <a:off x="785813" y="5857875"/>
            <a:ext cx="2857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681C33-E3CF-E362-6476-8BE07C8F094C}"/>
              </a:ext>
            </a:extLst>
          </p:cNvPr>
          <p:cNvCxnSpPr/>
          <p:nvPr/>
        </p:nvCxnSpPr>
        <p:spPr>
          <a:xfrm rot="5400000">
            <a:off x="143669" y="5214144"/>
            <a:ext cx="128587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6">
            <a:extLst>
              <a:ext uri="{FF2B5EF4-FFF2-40B4-BE49-F238E27FC236}">
                <a16:creationId xmlns:a16="http://schemas.microsoft.com/office/drawing/2014/main" id="{0E3C9AB8-0BD7-6EAA-63C1-248062FDE247}"/>
              </a:ext>
            </a:extLst>
          </p:cNvPr>
          <p:cNvSpPr txBox="1">
            <a:spLocks noChangeArrowheads="1"/>
          </p:cNvSpPr>
          <p:nvPr/>
        </p:nvSpPr>
        <p:spPr bwMode="auto">
          <a:xfrm>
            <a:off x="5429250" y="4000500"/>
            <a:ext cx="3071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CA" altLang="en-US" sz="1800">
              <a:latin typeface="Calibri" panose="020F0502020204030204" pitchFamily="34" charset="0"/>
            </a:endParaRPr>
          </a:p>
          <a:p>
            <a:pPr eaLnBrk="1" hangingPunct="1"/>
            <a:r>
              <a:rPr lang="en-CA" altLang="en-US" sz="1800">
                <a:latin typeface="Calibri" panose="020F0502020204030204" pitchFamily="34" charset="0"/>
              </a:rPr>
              <a:t>      </a:t>
            </a:r>
          </a:p>
          <a:p>
            <a:pPr eaLnBrk="1" hangingPunct="1"/>
            <a:endParaRPr lang="en-CA" altLang="en-US" sz="2000" b="1">
              <a:latin typeface="Calibri" panose="020F0502020204030204" pitchFamily="34" charset="0"/>
            </a:endParaRPr>
          </a:p>
          <a:p>
            <a:pPr eaLnBrk="1" hangingPunct="1"/>
            <a:r>
              <a:rPr lang="en-CA" altLang="en-US" sz="2000" b="1">
                <a:latin typeface="Calibri" panose="020F0502020204030204" pitchFamily="34" charset="0"/>
              </a:rPr>
              <a:t>      Support of </a:t>
            </a:r>
          </a:p>
          <a:p>
            <a:pPr eaLnBrk="1" hangingPunct="1"/>
            <a:r>
              <a:rPr lang="en-CA" altLang="en-US" sz="2000">
                <a:latin typeface="Calibri" panose="020F0502020204030204" pitchFamily="34" charset="0"/>
              </a:rPr>
              <a:t>      </a:t>
            </a:r>
            <a:r>
              <a:rPr lang="en-CA" altLang="en-US" sz="2000" b="1">
                <a:latin typeface="Calibri" panose="020F0502020204030204" pitchFamily="34" charset="0"/>
              </a:rPr>
              <a:t>Global Grants</a:t>
            </a:r>
          </a:p>
        </p:txBody>
      </p:sp>
      <p:cxnSp>
        <p:nvCxnSpPr>
          <p:cNvPr id="11" name="Straight Connector 10">
            <a:extLst>
              <a:ext uri="{FF2B5EF4-FFF2-40B4-BE49-F238E27FC236}">
                <a16:creationId xmlns:a16="http://schemas.microsoft.com/office/drawing/2014/main" id="{C646FB9B-CD83-CB6F-3811-7E2A1D300594}"/>
              </a:ext>
            </a:extLst>
          </p:cNvPr>
          <p:cNvCxnSpPr/>
          <p:nvPr/>
        </p:nvCxnSpPr>
        <p:spPr>
          <a:xfrm rot="5400000">
            <a:off x="5214938" y="4857750"/>
            <a:ext cx="571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9846F3-C2CD-691A-62A7-26025E624181}"/>
              </a:ext>
            </a:extLst>
          </p:cNvPr>
          <p:cNvCxnSpPr/>
          <p:nvPr/>
        </p:nvCxnSpPr>
        <p:spPr>
          <a:xfrm>
            <a:off x="5500688" y="5143500"/>
            <a:ext cx="2857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22">
            <a:extLst>
              <a:ext uri="{FF2B5EF4-FFF2-40B4-BE49-F238E27FC236}">
                <a16:creationId xmlns:a16="http://schemas.microsoft.com/office/drawing/2014/main" id="{7B5FB300-9E20-9F60-38C2-C1313D876B00}"/>
              </a:ext>
            </a:extLst>
          </p:cNvPr>
          <p:cNvSpPr txBox="1">
            <a:spLocks noChangeArrowheads="1"/>
          </p:cNvSpPr>
          <p:nvPr/>
        </p:nvSpPr>
        <p:spPr bwMode="auto">
          <a:xfrm>
            <a:off x="3929063" y="4000500"/>
            <a:ext cx="1214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00" b="1" i="1">
                <a:solidFill>
                  <a:srgbClr val="FF0000"/>
                </a:solidFill>
                <a:latin typeface="Calibri" panose="020F0502020204030204" pitchFamily="34" charset="0"/>
              </a:rPr>
              <a:t>Share</a:t>
            </a:r>
          </a:p>
        </p:txBody>
      </p:sp>
      <p:cxnSp>
        <p:nvCxnSpPr>
          <p:cNvPr id="14" name="Straight Arrow Connector 13">
            <a:extLst>
              <a:ext uri="{FF2B5EF4-FFF2-40B4-BE49-F238E27FC236}">
                <a16:creationId xmlns:a16="http://schemas.microsoft.com/office/drawing/2014/main" id="{58E16592-ED16-4225-1C14-470FC3FA5257}"/>
              </a:ext>
            </a:extLst>
          </p:cNvPr>
          <p:cNvCxnSpPr/>
          <p:nvPr/>
        </p:nvCxnSpPr>
        <p:spPr>
          <a:xfrm rot="10800000">
            <a:off x="3429000" y="4286250"/>
            <a:ext cx="642938"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ACEC94-A70F-AA5A-865F-ECB6772B6053}"/>
              </a:ext>
            </a:extLst>
          </p:cNvPr>
          <p:cNvCxnSpPr/>
          <p:nvPr/>
        </p:nvCxnSpPr>
        <p:spPr>
          <a:xfrm>
            <a:off x="5000625" y="4286250"/>
            <a:ext cx="642938"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915DC8-7BE1-70A8-166B-2B3E2A8BC7A8}"/>
              </a:ext>
            </a:extLst>
          </p:cNvPr>
          <p:cNvCxnSpPr>
            <a:stCxn id="2" idx="3"/>
          </p:cNvCxnSpPr>
          <p:nvPr/>
        </p:nvCxnSpPr>
        <p:spPr>
          <a:xfrm>
            <a:off x="3357563" y="1120775"/>
            <a:ext cx="3214687" cy="26654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65143B-6BD3-E409-95FA-F669C866BD69}"/>
              </a:ext>
            </a:extLst>
          </p:cNvPr>
          <p:cNvCxnSpPr/>
          <p:nvPr/>
        </p:nvCxnSpPr>
        <p:spPr>
          <a:xfrm rot="16200000" flipH="1">
            <a:off x="1257395" y="2196308"/>
            <a:ext cx="2000250" cy="1214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32">
            <a:extLst>
              <a:ext uri="{FF2B5EF4-FFF2-40B4-BE49-F238E27FC236}">
                <a16:creationId xmlns:a16="http://schemas.microsoft.com/office/drawing/2014/main" id="{C6C91882-3C7F-8F76-87C3-5DFC284303C9}"/>
              </a:ext>
            </a:extLst>
          </p:cNvPr>
          <p:cNvSpPr txBox="1">
            <a:spLocks noChangeArrowheads="1"/>
          </p:cNvSpPr>
          <p:nvPr/>
        </p:nvSpPr>
        <p:spPr bwMode="auto">
          <a:xfrm>
            <a:off x="2208214" y="2357438"/>
            <a:ext cx="121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3200" b="1" dirty="0">
                <a:latin typeface="Calibri" panose="020F0502020204030204" pitchFamily="34" charset="0"/>
              </a:rPr>
              <a:t>47.5%</a:t>
            </a:r>
          </a:p>
        </p:txBody>
      </p:sp>
      <p:sp>
        <p:nvSpPr>
          <p:cNvPr id="20" name="TextBox 33">
            <a:extLst>
              <a:ext uri="{FF2B5EF4-FFF2-40B4-BE49-F238E27FC236}">
                <a16:creationId xmlns:a16="http://schemas.microsoft.com/office/drawing/2014/main" id="{2A9B70C6-2E1E-94D9-5A38-3C06122777B2}"/>
              </a:ext>
            </a:extLst>
          </p:cNvPr>
          <p:cNvSpPr txBox="1">
            <a:spLocks noChangeArrowheads="1"/>
          </p:cNvSpPr>
          <p:nvPr/>
        </p:nvSpPr>
        <p:spPr bwMode="auto">
          <a:xfrm>
            <a:off x="5091206" y="2185699"/>
            <a:ext cx="1487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3200" b="1" dirty="0">
                <a:latin typeface="Calibri" panose="020F0502020204030204" pitchFamily="34" charset="0"/>
              </a:rPr>
              <a:t>47.5%</a:t>
            </a:r>
          </a:p>
        </p:txBody>
      </p:sp>
      <p:cxnSp>
        <p:nvCxnSpPr>
          <p:cNvPr id="21" name="Straight Arrow Connector 20">
            <a:extLst>
              <a:ext uri="{FF2B5EF4-FFF2-40B4-BE49-F238E27FC236}">
                <a16:creationId xmlns:a16="http://schemas.microsoft.com/office/drawing/2014/main" id="{FF165317-E732-FEB7-B903-C63454C03D64}"/>
              </a:ext>
            </a:extLst>
          </p:cNvPr>
          <p:cNvCxnSpPr/>
          <p:nvPr/>
        </p:nvCxnSpPr>
        <p:spPr>
          <a:xfrm>
            <a:off x="3357563" y="857250"/>
            <a:ext cx="14287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38">
            <a:extLst>
              <a:ext uri="{FF2B5EF4-FFF2-40B4-BE49-F238E27FC236}">
                <a16:creationId xmlns:a16="http://schemas.microsoft.com/office/drawing/2014/main" id="{40002969-6DA1-171D-DF06-59656D3ECEB4}"/>
              </a:ext>
            </a:extLst>
          </p:cNvPr>
          <p:cNvSpPr txBox="1">
            <a:spLocks noChangeArrowheads="1"/>
          </p:cNvSpPr>
          <p:nvPr/>
        </p:nvSpPr>
        <p:spPr bwMode="auto">
          <a:xfrm>
            <a:off x="3429000" y="5715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800" b="1">
                <a:latin typeface="Calibri" panose="020F0502020204030204" pitchFamily="34" charset="0"/>
              </a:rPr>
              <a:t>Interest</a:t>
            </a:r>
          </a:p>
        </p:txBody>
      </p:sp>
      <p:pic>
        <p:nvPicPr>
          <p:cNvPr id="23" name="Picture 2" descr="http://i-love-cartoons.com/snags/clipart/Looney-Toons/Bugs-Bunny/Bugs-Bunny-Neener.jpg">
            <a:extLst>
              <a:ext uri="{FF2B5EF4-FFF2-40B4-BE49-F238E27FC236}">
                <a16:creationId xmlns:a16="http://schemas.microsoft.com/office/drawing/2014/main" id="{3B463C58-89EA-B9EF-6DB2-A2FD8E20E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099" y="2133039"/>
            <a:ext cx="15716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http://st.deviantart.com/minish/main/blank.png">
            <a:extLst>
              <a:ext uri="{FF2B5EF4-FFF2-40B4-BE49-F238E27FC236}">
                <a16:creationId xmlns:a16="http://schemas.microsoft.com/office/drawing/2014/main" id="{1D1BEA32-7E46-9E40-406F-C8452E027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95488"/>
            <a:ext cx="381952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http://st.deviantart.com/minish/main/blank.png">
            <a:extLst>
              <a:ext uri="{FF2B5EF4-FFF2-40B4-BE49-F238E27FC236}">
                <a16:creationId xmlns:a16="http://schemas.microsoft.com/office/drawing/2014/main" id="{818C69F1-9998-6F95-2E6F-2607EAC2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95488"/>
            <a:ext cx="381952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st.deviantart.com/minish/main/blank.png">
            <a:extLst>
              <a:ext uri="{FF2B5EF4-FFF2-40B4-BE49-F238E27FC236}">
                <a16:creationId xmlns:a16="http://schemas.microsoft.com/office/drawing/2014/main" id="{134741FC-D98B-6182-B235-BB4F610FB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9" y="-1900238"/>
            <a:ext cx="381952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http://icons.iconator.com/279/ICONATOR_aecbc11c6705515b2792cf1800131ce6.gif">
            <a:extLst>
              <a:ext uri="{FF2B5EF4-FFF2-40B4-BE49-F238E27FC236}">
                <a16:creationId xmlns:a16="http://schemas.microsoft.com/office/drawing/2014/main" id="{F0E189F2-E0F7-D122-5506-93DDBCB929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865" y="222091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C:\Users\Dean\AppData\Local\Microsoft\Windows\Temporary Internet Files\Content.IE5\FQ83NG18\MCj04174440000[1].wmf">
            <a:extLst>
              <a:ext uri="{FF2B5EF4-FFF2-40B4-BE49-F238E27FC236}">
                <a16:creationId xmlns:a16="http://schemas.microsoft.com/office/drawing/2014/main" id="{189812D4-A260-DDA0-0BD4-277D505352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7" y="1261504"/>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C:\Users\Dean\AppData\Local\Microsoft\Windows\Temporary Internet Files\Content.IE5\FQ83NG18\MCj04174440000[1].wmf">
            <a:extLst>
              <a:ext uri="{FF2B5EF4-FFF2-40B4-BE49-F238E27FC236}">
                <a16:creationId xmlns:a16="http://schemas.microsoft.com/office/drawing/2014/main" id="{BC216B9B-6218-0F65-7711-DC30223FA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176" y="239907"/>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C:\Users\Dean\AppData\Local\Microsoft\Windows\Temporary Internet Files\Content.IE5\FQ83NG18\MCj04174440000[1].wmf">
            <a:extLst>
              <a:ext uri="{FF2B5EF4-FFF2-40B4-BE49-F238E27FC236}">
                <a16:creationId xmlns:a16="http://schemas.microsoft.com/office/drawing/2014/main" id="{F8B85182-276B-5E8C-4610-A306EB47D8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090" y="1493044"/>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C:\Users\Dean\AppData\Local\Microsoft\Windows\Temporary Internet Files\Content.IE5\FQ83NG18\MCj04174440000[1].wmf">
            <a:extLst>
              <a:ext uri="{FF2B5EF4-FFF2-40B4-BE49-F238E27FC236}">
                <a16:creationId xmlns:a16="http://schemas.microsoft.com/office/drawing/2014/main" id="{6CDA3EE4-9640-3DB3-8351-0E395A429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670" y="1265704"/>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C:\Users\Dean\AppData\Local\Microsoft\Windows\Temporary Internet Files\Content.IE5\FQ83NG18\MCj04174440000[1].wmf">
            <a:extLst>
              <a:ext uri="{FF2B5EF4-FFF2-40B4-BE49-F238E27FC236}">
                <a16:creationId xmlns:a16="http://schemas.microsoft.com/office/drawing/2014/main" id="{0792564C-8B90-46F5-66AF-4B5A1891E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568" y="1561539"/>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Dean\AppData\Local\Microsoft\Windows\Temporary Internet Files\Content.IE5\FQ83NG18\MCj04174440000[1].wmf">
            <a:extLst>
              <a:ext uri="{FF2B5EF4-FFF2-40B4-BE49-F238E27FC236}">
                <a16:creationId xmlns:a16="http://schemas.microsoft.com/office/drawing/2014/main" id="{99610ECE-6437-E72C-1A3D-8B73FC25D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988" y="714375"/>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C:\Users\Dean\AppData\Local\Microsoft\Windows\Temporary Internet Files\Content.IE5\FQ83NG18\MCj04174440000[1].wmf">
            <a:extLst>
              <a:ext uri="{FF2B5EF4-FFF2-40B4-BE49-F238E27FC236}">
                <a16:creationId xmlns:a16="http://schemas.microsoft.com/office/drawing/2014/main" id="{70532797-7084-5217-72D2-C8E48F924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759" y="177152"/>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C:\Users\Dean\AppData\Local\Microsoft\Windows\Temporary Internet Files\Content.IE5\FQ83NG18\MCj04174440000[1].wmf">
            <a:extLst>
              <a:ext uri="{FF2B5EF4-FFF2-40B4-BE49-F238E27FC236}">
                <a16:creationId xmlns:a16="http://schemas.microsoft.com/office/drawing/2014/main" id="{A3F16942-9F59-0E08-2A22-C48F47422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8966" y="227807"/>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C:\Users\Dean\AppData\Local\Microsoft\Windows\Temporary Internet Files\Content.IE5\FQ83NG18\MCj04174440000[1].wmf">
            <a:extLst>
              <a:ext uri="{FF2B5EF4-FFF2-40B4-BE49-F238E27FC236}">
                <a16:creationId xmlns:a16="http://schemas.microsoft.com/office/drawing/2014/main" id="{F753D0AE-5063-0F9D-B978-553225DBA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062" y="224188"/>
            <a:ext cx="46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a:extLst>
              <a:ext uri="{FF2B5EF4-FFF2-40B4-BE49-F238E27FC236}">
                <a16:creationId xmlns:a16="http://schemas.microsoft.com/office/drawing/2014/main" id="{5A4B1F77-1A33-1451-89CE-F86A6929625D}"/>
              </a:ext>
            </a:extLst>
          </p:cNvPr>
          <p:cNvCxnSpPr>
            <a:cxnSpLocks/>
          </p:cNvCxnSpPr>
          <p:nvPr/>
        </p:nvCxnSpPr>
        <p:spPr>
          <a:xfrm>
            <a:off x="3124482" y="1767449"/>
            <a:ext cx="649006" cy="11440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24A1706-0B0B-247C-82E3-31D63E688DAE}"/>
              </a:ext>
            </a:extLst>
          </p:cNvPr>
          <p:cNvSpPr txBox="1"/>
          <p:nvPr/>
        </p:nvSpPr>
        <p:spPr>
          <a:xfrm>
            <a:off x="3010041" y="3071813"/>
            <a:ext cx="2393809" cy="369332"/>
          </a:xfrm>
          <a:prstGeom prst="rect">
            <a:avLst/>
          </a:prstGeom>
          <a:noFill/>
        </p:spPr>
        <p:txBody>
          <a:bodyPr wrap="square" rtlCol="0">
            <a:spAutoFit/>
          </a:bodyPr>
          <a:lstStyle/>
          <a:p>
            <a:r>
              <a:rPr lang="en-US" dirty="0">
                <a:highlight>
                  <a:srgbClr val="FFFF00"/>
                </a:highlight>
              </a:rPr>
              <a:t>5% Alimony (Admin)</a:t>
            </a:r>
          </a:p>
        </p:txBody>
      </p:sp>
    </p:spTree>
    <p:extLst>
      <p:ext uri="{BB962C8B-B14F-4D97-AF65-F5344CB8AC3E}">
        <p14:creationId xmlns:p14="http://schemas.microsoft.com/office/powerpoint/2010/main" val="35484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2000" tmFilter="0, 0; .2, .5; .8, .5; 1, 0"/>
                                        <p:tgtEl>
                                          <p:spTgt spid="27"/>
                                        </p:tgtEl>
                                      </p:cBhvr>
                                    </p:animEffect>
                                    <p:animScale>
                                      <p:cBhvr>
                                        <p:cTn id="11" dur="1000" autoRev="1" fill="hold"/>
                                        <p:tgtEl>
                                          <p:spTgt spid="2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Dean\AppData\Local\Microsoft\Windows\Temporary Internet Files\Content.IE5\BXUC4PF1\MCj04174680000[1].wmf">
            <a:extLst>
              <a:ext uri="{FF2B5EF4-FFF2-40B4-BE49-F238E27FC236}">
                <a16:creationId xmlns:a16="http://schemas.microsoft.com/office/drawing/2014/main" id="{4910B47F-9BBE-E940-2361-4C11A1656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286375"/>
            <a:ext cx="9509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an\AppData\Local\Microsoft\Windows\Temporary Internet Files\Content.IE5\FQ83NG18\MCj04174440000[1].wmf">
            <a:extLst>
              <a:ext uri="{FF2B5EF4-FFF2-40B4-BE49-F238E27FC236}">
                <a16:creationId xmlns:a16="http://schemas.microsoft.com/office/drawing/2014/main" id="{7F05211E-BC46-984D-A25D-A803B44CC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5429250"/>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an\AppData\Local\Microsoft\Windows\Temporary Internet Files\Content.IE5\G8GJGRI6\MPj03141560000[1].jpg">
            <a:extLst>
              <a:ext uri="{FF2B5EF4-FFF2-40B4-BE49-F238E27FC236}">
                <a16:creationId xmlns:a16="http://schemas.microsoft.com/office/drawing/2014/main" id="{3DEA393F-88F1-A345-C597-FEE094440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0"/>
            <a:ext cx="454342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2">
            <a:extLst>
              <a:ext uri="{FF2B5EF4-FFF2-40B4-BE49-F238E27FC236}">
                <a16:creationId xmlns:a16="http://schemas.microsoft.com/office/drawing/2014/main" id="{EF8E7A8C-DBCF-C125-86E2-B8D60469FF7D}"/>
              </a:ext>
            </a:extLst>
          </p:cNvPr>
          <p:cNvSpPr txBox="1">
            <a:spLocks noChangeArrowheads="1"/>
          </p:cNvSpPr>
          <p:nvPr/>
        </p:nvSpPr>
        <p:spPr bwMode="auto">
          <a:xfrm>
            <a:off x="5237163" y="258763"/>
            <a:ext cx="2786063" cy="1384300"/>
          </a:xfrm>
          <a:prstGeom prst="rect">
            <a:avLst/>
          </a:prstGeom>
          <a:solidFill>
            <a:srgbClr val="FFC000"/>
          </a:solidFill>
          <a:ln w="28575" cmpd="thickThin">
            <a:solidFill>
              <a:schemeClr val="tx1"/>
            </a:solidFill>
            <a:bevel/>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00" b="1" dirty="0">
                <a:latin typeface="Calibri" panose="020F0502020204030204" pitchFamily="34" charset="0"/>
              </a:rPr>
              <a:t>Endowment </a:t>
            </a:r>
          </a:p>
          <a:p>
            <a:pPr algn="ctr" eaLnBrk="1" hangingPunct="1"/>
            <a:r>
              <a:rPr lang="en-CA" altLang="en-US" sz="2800" b="1" dirty="0">
                <a:latin typeface="Calibri" panose="020F0502020204030204" pitchFamily="34" charset="0"/>
              </a:rPr>
              <a:t>Fund</a:t>
            </a:r>
          </a:p>
          <a:p>
            <a:pPr algn="ctr" eaLnBrk="1" hangingPunct="1"/>
            <a:r>
              <a:rPr lang="en-CA" altLang="en-US" sz="2800" b="1" dirty="0">
                <a:latin typeface="Calibri" panose="020F0502020204030204" pitchFamily="34" charset="0"/>
              </a:rPr>
              <a:t>Tomorrow</a:t>
            </a:r>
          </a:p>
        </p:txBody>
      </p:sp>
      <p:sp>
        <p:nvSpPr>
          <p:cNvPr id="7" name="TextBox 6">
            <a:extLst>
              <a:ext uri="{FF2B5EF4-FFF2-40B4-BE49-F238E27FC236}">
                <a16:creationId xmlns:a16="http://schemas.microsoft.com/office/drawing/2014/main" id="{04930737-CA23-047B-9C53-3CFD9F7F822A}"/>
              </a:ext>
            </a:extLst>
          </p:cNvPr>
          <p:cNvSpPr txBox="1"/>
          <p:nvPr/>
        </p:nvSpPr>
        <p:spPr>
          <a:xfrm>
            <a:off x="5857875" y="2428875"/>
            <a:ext cx="2786063" cy="1323975"/>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b="1">
                <a:solidFill>
                  <a:srgbClr val="FF0000"/>
                </a:solidFill>
                <a:effectLst>
                  <a:outerShdw blurRad="38100" dist="38100" dir="2700000" algn="tl">
                    <a:srgbClr val="C0C0C0"/>
                  </a:outerShdw>
                </a:effectLst>
                <a:latin typeface="Calibri" panose="020F0502020204030204" pitchFamily="34" charset="0"/>
              </a:rPr>
              <a:t>Funds are invested for perpetuity – </a:t>
            </a:r>
          </a:p>
          <a:p>
            <a:pPr algn="ctr" eaLnBrk="1" hangingPunct="1"/>
            <a:r>
              <a:rPr lang="en-CA" altLang="en-US" sz="3200" b="1">
                <a:solidFill>
                  <a:srgbClr val="FF0000"/>
                </a:solidFill>
                <a:effectLst>
                  <a:outerShdw blurRad="38100" dist="38100" dir="2700000" algn="tl">
                    <a:srgbClr val="C0C0C0"/>
                  </a:outerShdw>
                </a:effectLst>
                <a:latin typeface="Calibri" panose="020F0502020204030204" pitchFamily="34" charset="0"/>
              </a:rPr>
              <a:t>FOREVER!</a:t>
            </a:r>
          </a:p>
        </p:txBody>
      </p:sp>
      <p:pic>
        <p:nvPicPr>
          <p:cNvPr id="8" name="Picture 3" descr="C:\Users\Dean\AppData\Local\Microsoft\Windows\Temporary Internet Files\Content.IE5\BXUC4PF1\MCj04174680000[1].wmf">
            <a:extLst>
              <a:ext uri="{FF2B5EF4-FFF2-40B4-BE49-F238E27FC236}">
                <a16:creationId xmlns:a16="http://schemas.microsoft.com/office/drawing/2014/main" id="{E7E5CB4B-2DD1-AD7C-4755-502DDD779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9509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Dean\AppData\Local\Microsoft\Windows\Temporary Internet Files\Content.IE5\BXUC4PF1\MCj04174680000[1].wmf">
            <a:extLst>
              <a:ext uri="{FF2B5EF4-FFF2-40B4-BE49-F238E27FC236}">
                <a16:creationId xmlns:a16="http://schemas.microsoft.com/office/drawing/2014/main" id="{03C63AA7-30D6-7FFB-14BA-92424F931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428875"/>
            <a:ext cx="95091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Dean\AppData\Local\Microsoft\Windows\Temporary Internet Files\Content.IE5\BXUC4PF1\MCj04174680000[1].wmf">
            <a:extLst>
              <a:ext uri="{FF2B5EF4-FFF2-40B4-BE49-F238E27FC236}">
                <a16:creationId xmlns:a16="http://schemas.microsoft.com/office/drawing/2014/main" id="{42D501D9-05A9-0874-3E9E-32EDF0564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3786188"/>
            <a:ext cx="9509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Dean\AppData\Local\Microsoft\Windows\Temporary Internet Files\Content.IE5\BXUC4PF1\MCj04174680000[1].wmf">
            <a:extLst>
              <a:ext uri="{FF2B5EF4-FFF2-40B4-BE49-F238E27FC236}">
                <a16:creationId xmlns:a16="http://schemas.microsoft.com/office/drawing/2014/main" id="{C6845BF1-20E3-014C-0E27-F74AA5753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571625"/>
            <a:ext cx="9509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Dean\AppData\Local\Microsoft\Windows\Temporary Internet Files\Content.IE5\BXUC4PF1\MCj04174680000[1].wmf">
            <a:extLst>
              <a:ext uri="{FF2B5EF4-FFF2-40B4-BE49-F238E27FC236}">
                <a16:creationId xmlns:a16="http://schemas.microsoft.com/office/drawing/2014/main" id="{4C1CACCC-A15F-0BAD-ACEA-BE284B4CC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5357813"/>
            <a:ext cx="9509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Dean\AppData\Local\Microsoft\Windows\Temporary Internet Files\Content.IE5\BXUC4PF1\MCj04174680000[1].wmf">
            <a:extLst>
              <a:ext uri="{FF2B5EF4-FFF2-40B4-BE49-F238E27FC236}">
                <a16:creationId xmlns:a16="http://schemas.microsoft.com/office/drawing/2014/main" id="{148194B7-F784-9EA1-8A5D-139A27F0B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5429250"/>
            <a:ext cx="9509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Dean\AppData\Local\Microsoft\Windows\Temporary Internet Files\Content.IE5\BXUC4PF1\MCj04174680000[1].wmf">
            <a:extLst>
              <a:ext uri="{FF2B5EF4-FFF2-40B4-BE49-F238E27FC236}">
                <a16:creationId xmlns:a16="http://schemas.microsoft.com/office/drawing/2014/main" id="{8EC00C6F-9E5D-D32B-2B26-61B18BAF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357813"/>
            <a:ext cx="95091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Dean\AppData\Local\Microsoft\Windows\Temporary Internet Files\Content.IE5\FQ83NG18\MCj04174440000[1].wmf">
            <a:extLst>
              <a:ext uri="{FF2B5EF4-FFF2-40B4-BE49-F238E27FC236}">
                <a16:creationId xmlns:a16="http://schemas.microsoft.com/office/drawing/2014/main" id="{D7D7FEEC-86B4-5522-EB27-121D90BBC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357188"/>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Dean\AppData\Local\Microsoft\Windows\Temporary Internet Files\Content.IE5\FQ83NG18\MCj04174440000[1].wmf">
            <a:extLst>
              <a:ext uri="{FF2B5EF4-FFF2-40B4-BE49-F238E27FC236}">
                <a16:creationId xmlns:a16="http://schemas.microsoft.com/office/drawing/2014/main" id="{1D54783E-8813-5D41-F3B7-7D9C5DE92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786063"/>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Dean\AppData\Local\Microsoft\Windows\Temporary Internet Files\Content.IE5\FQ83NG18\MCj04174440000[1].wmf">
            <a:extLst>
              <a:ext uri="{FF2B5EF4-FFF2-40B4-BE49-F238E27FC236}">
                <a16:creationId xmlns:a16="http://schemas.microsoft.com/office/drawing/2014/main" id="{A7227A66-00B0-36A2-EEC7-E4B53307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43375"/>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Dean\AppData\Local\Microsoft\Windows\Temporary Internet Files\Content.IE5\FQ83NG18\MCj04174440000[1].wmf">
            <a:extLst>
              <a:ext uri="{FF2B5EF4-FFF2-40B4-BE49-F238E27FC236}">
                <a16:creationId xmlns:a16="http://schemas.microsoft.com/office/drawing/2014/main" id="{DB858113-DD5F-C70F-BA6B-71A0D9874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643063"/>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C:\Users\Dean\AppData\Local\Microsoft\Windows\Temporary Internet Files\Content.IE5\FQ83NG18\MCj04174440000[1].wmf">
            <a:extLst>
              <a:ext uri="{FF2B5EF4-FFF2-40B4-BE49-F238E27FC236}">
                <a16:creationId xmlns:a16="http://schemas.microsoft.com/office/drawing/2014/main" id="{7D590BCC-73E1-8344-376D-C60448EF6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15000"/>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Dean\AppData\Local\Microsoft\Windows\Temporary Internet Files\Content.IE5\FQ83NG18\MCj04174440000[1].wmf">
            <a:extLst>
              <a:ext uri="{FF2B5EF4-FFF2-40B4-BE49-F238E27FC236}">
                <a16:creationId xmlns:a16="http://schemas.microsoft.com/office/drawing/2014/main" id="{A5784BDC-18C9-F86B-63E5-D3D8E5FF3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5643563"/>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Users\Dean\AppData\Local\Microsoft\Windows\Temporary Internet Files\Content.IE5\FQ83NG18\MCj04174440000[1].wmf">
            <a:extLst>
              <a:ext uri="{FF2B5EF4-FFF2-40B4-BE49-F238E27FC236}">
                <a16:creationId xmlns:a16="http://schemas.microsoft.com/office/drawing/2014/main" id="{B8B601A6-4CBC-1DD9-7646-3534913B1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5572125"/>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Dean\AppData\Local\Microsoft\Windows\Temporary Internet Files\Content.IE5\FQ83NG18\MCj04174440000[1].wmf">
            <a:extLst>
              <a:ext uri="{FF2B5EF4-FFF2-40B4-BE49-F238E27FC236}">
                <a16:creationId xmlns:a16="http://schemas.microsoft.com/office/drawing/2014/main" id="{7E2EF205-8857-EEC8-011F-DA6D8DE4F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4429125"/>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C:\Users\Dean\AppData\Local\Microsoft\Windows\Temporary Internet Files\Content.IE5\FQ83NG18\MCj04174440000[1].wmf">
            <a:extLst>
              <a:ext uri="{FF2B5EF4-FFF2-40B4-BE49-F238E27FC236}">
                <a16:creationId xmlns:a16="http://schemas.microsoft.com/office/drawing/2014/main" id="{51DB3809-7A38-5108-0D92-75A87CEA1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4357688"/>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C:\Users\Dean\AppData\Local\Microsoft\Windows\Temporary Internet Files\Content.IE5\BXUC4PF1\MCj04174680000[1].wmf">
            <a:extLst>
              <a:ext uri="{FF2B5EF4-FFF2-40B4-BE49-F238E27FC236}">
                <a16:creationId xmlns:a16="http://schemas.microsoft.com/office/drawing/2014/main" id="{CB8DEBCB-4FBA-7CB8-4C54-70E169488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0563"/>
            <a:ext cx="95091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Dean\AppData\Local\Microsoft\Windows\Temporary Internet Files\Content.IE5\BXUC4PF1\MCj04174680000[1].wmf">
            <a:extLst>
              <a:ext uri="{FF2B5EF4-FFF2-40B4-BE49-F238E27FC236}">
                <a16:creationId xmlns:a16="http://schemas.microsoft.com/office/drawing/2014/main" id="{484B9ED9-8E1B-7FBE-7F3A-30B3E8C32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4357688"/>
            <a:ext cx="9509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8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2"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2" presetClass="entr" presetSubtype="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2"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2" presetClass="entr" presetSubtype="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 presetClass="entr" presetSubtype="9"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par>
                                <p:cTn id="54" presetID="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 presetClass="entr" presetSubtype="3"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par>
                                <p:cTn id="60" presetID="1"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2" presetClass="entr" presetSubtype="4"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0D406-95EE-48D3-9D47-34836BA99151}"/>
              </a:ext>
            </a:extLst>
          </p:cNvPr>
          <p:cNvSpPr txBox="1"/>
          <p:nvPr/>
        </p:nvSpPr>
        <p:spPr>
          <a:xfrm>
            <a:off x="583324" y="1399475"/>
            <a:ext cx="8334704" cy="5970865"/>
          </a:xfrm>
          <a:prstGeom prst="rect">
            <a:avLst/>
          </a:prstGeom>
          <a:noFill/>
        </p:spPr>
        <p:txBody>
          <a:bodyPr wrap="square" rtlCol="0">
            <a:spAutoFit/>
          </a:bodyPr>
          <a:lstStyle/>
          <a:p>
            <a:r>
              <a:rPr lang="en-US" sz="4000" b="1" dirty="0">
                <a:solidFill>
                  <a:srgbClr val="002060"/>
                </a:solidFill>
              </a:rPr>
              <a:t>Greetings from District 5050</a:t>
            </a:r>
          </a:p>
          <a:p>
            <a:endParaRPr lang="en-US" sz="2000" dirty="0">
              <a:solidFill>
                <a:srgbClr val="002060"/>
              </a:solidFill>
            </a:endParaRPr>
          </a:p>
          <a:p>
            <a:endParaRPr lang="en-US" sz="4000" dirty="0">
              <a:solidFill>
                <a:srgbClr val="002060"/>
              </a:solidFill>
            </a:endParaRPr>
          </a:p>
          <a:p>
            <a:r>
              <a:rPr lang="en-US" sz="4000" dirty="0">
                <a:solidFill>
                  <a:srgbClr val="002060"/>
                </a:solidFill>
              </a:rPr>
              <a:t>District Governor </a:t>
            </a:r>
          </a:p>
          <a:p>
            <a:r>
              <a:rPr lang="en-US" sz="4000" dirty="0">
                <a:solidFill>
                  <a:srgbClr val="002060"/>
                </a:solidFill>
              </a:rPr>
              <a:t>Isabelle Martinez Hayer</a:t>
            </a:r>
          </a:p>
          <a:p>
            <a:r>
              <a:rPr lang="en-US" sz="2400" dirty="0">
                <a:solidFill>
                  <a:srgbClr val="002060"/>
                </a:solidFill>
              </a:rPr>
              <a:t>District Governor 2025-2026</a:t>
            </a:r>
          </a:p>
          <a:p>
            <a:endParaRPr lang="en-US" sz="2400" dirty="0">
              <a:solidFill>
                <a:srgbClr val="002060"/>
              </a:solidFill>
            </a:endParaRPr>
          </a:p>
          <a:p>
            <a:endParaRPr lang="en-US" sz="4000" dirty="0">
              <a:solidFill>
                <a:srgbClr val="002060"/>
              </a:solidFill>
            </a:endParaRPr>
          </a:p>
          <a:p>
            <a:endParaRPr lang="en-US" sz="1000" dirty="0">
              <a:solidFill>
                <a:srgbClr val="002060"/>
              </a:solidFill>
            </a:endParaRPr>
          </a:p>
          <a:p>
            <a:endParaRPr lang="en-US" sz="2400" dirty="0">
              <a:solidFill>
                <a:srgbClr val="002060"/>
              </a:solidFill>
            </a:endParaRPr>
          </a:p>
          <a:p>
            <a:endParaRPr lang="en-US" sz="4000" dirty="0">
              <a:solidFill>
                <a:srgbClr val="002060"/>
              </a:solidFill>
            </a:endParaRPr>
          </a:p>
          <a:p>
            <a:r>
              <a:rPr lang="en-US" sz="4000" b="1" dirty="0">
                <a:solidFill>
                  <a:srgbClr val="002060"/>
                </a:solidFill>
              </a:rPr>
              <a:t> </a:t>
            </a:r>
          </a:p>
        </p:txBody>
      </p:sp>
      <p:pic>
        <p:nvPicPr>
          <p:cNvPr id="3" name="Picture 2">
            <a:extLst>
              <a:ext uri="{FF2B5EF4-FFF2-40B4-BE49-F238E27FC236}">
                <a16:creationId xmlns:a16="http://schemas.microsoft.com/office/drawing/2014/main" id="{0A258E59-0663-20B7-1D0A-3660D3FCE9B5}"/>
              </a:ext>
            </a:extLst>
          </p:cNvPr>
          <p:cNvPicPr>
            <a:picLocks noChangeAspect="1"/>
          </p:cNvPicPr>
          <p:nvPr/>
        </p:nvPicPr>
        <p:blipFill>
          <a:blip r:embed="rId3"/>
          <a:stretch>
            <a:fillRect/>
          </a:stretch>
        </p:blipFill>
        <p:spPr>
          <a:xfrm>
            <a:off x="6383262" y="3108960"/>
            <a:ext cx="1903094" cy="1903094"/>
          </a:xfrm>
          <a:prstGeom prst="rect">
            <a:avLst/>
          </a:prstGeom>
        </p:spPr>
      </p:pic>
    </p:spTree>
    <p:extLst>
      <p:ext uri="{BB962C8B-B14F-4D97-AF65-F5344CB8AC3E}">
        <p14:creationId xmlns:p14="http://schemas.microsoft.com/office/powerpoint/2010/main" val="3817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709BE-0935-47AA-B39C-75A0076D4F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BC2519-731A-1D84-19BE-09975F1587C2}"/>
              </a:ext>
            </a:extLst>
          </p:cNvPr>
          <p:cNvSpPr txBox="1"/>
          <p:nvPr/>
        </p:nvSpPr>
        <p:spPr>
          <a:xfrm>
            <a:off x="583324" y="1399475"/>
            <a:ext cx="8334704" cy="5970865"/>
          </a:xfrm>
          <a:prstGeom prst="rect">
            <a:avLst/>
          </a:prstGeom>
          <a:noFill/>
        </p:spPr>
        <p:txBody>
          <a:bodyPr wrap="square" rtlCol="0">
            <a:spAutoFit/>
          </a:bodyPr>
          <a:lstStyle/>
          <a:p>
            <a:r>
              <a:rPr lang="en-US" sz="4000" b="1" dirty="0">
                <a:solidFill>
                  <a:srgbClr val="002060"/>
                </a:solidFill>
              </a:rPr>
              <a:t>Greetings from District 5050</a:t>
            </a:r>
          </a:p>
          <a:p>
            <a:endParaRPr lang="en-US" sz="2000" dirty="0">
              <a:solidFill>
                <a:srgbClr val="002060"/>
              </a:solidFill>
            </a:endParaRPr>
          </a:p>
          <a:p>
            <a:endParaRPr lang="en-US" sz="4000" dirty="0">
              <a:solidFill>
                <a:srgbClr val="002060"/>
              </a:solidFill>
            </a:endParaRPr>
          </a:p>
          <a:p>
            <a:r>
              <a:rPr lang="en-US" sz="4000" dirty="0">
                <a:solidFill>
                  <a:srgbClr val="002060"/>
                </a:solidFill>
              </a:rPr>
              <a:t>District Governor Elect </a:t>
            </a:r>
          </a:p>
          <a:p>
            <a:r>
              <a:rPr lang="en-US" sz="4000" dirty="0">
                <a:solidFill>
                  <a:srgbClr val="002060"/>
                </a:solidFill>
              </a:rPr>
              <a:t>Kathleen Olson</a:t>
            </a:r>
          </a:p>
          <a:p>
            <a:r>
              <a:rPr lang="en-US" sz="2400" dirty="0">
                <a:solidFill>
                  <a:srgbClr val="002060"/>
                </a:solidFill>
              </a:rPr>
              <a:t>District Governor 2026-2027</a:t>
            </a:r>
          </a:p>
          <a:p>
            <a:endParaRPr lang="en-US" sz="2400" dirty="0">
              <a:solidFill>
                <a:srgbClr val="002060"/>
              </a:solidFill>
            </a:endParaRPr>
          </a:p>
          <a:p>
            <a:endParaRPr lang="en-US" sz="4000" dirty="0">
              <a:solidFill>
                <a:srgbClr val="002060"/>
              </a:solidFill>
            </a:endParaRPr>
          </a:p>
          <a:p>
            <a:endParaRPr lang="en-US" sz="1000" dirty="0">
              <a:solidFill>
                <a:srgbClr val="002060"/>
              </a:solidFill>
            </a:endParaRPr>
          </a:p>
          <a:p>
            <a:endParaRPr lang="en-US" sz="2400" dirty="0">
              <a:solidFill>
                <a:srgbClr val="002060"/>
              </a:solidFill>
            </a:endParaRPr>
          </a:p>
          <a:p>
            <a:endParaRPr lang="en-US" sz="4000" dirty="0">
              <a:solidFill>
                <a:srgbClr val="002060"/>
              </a:solidFill>
            </a:endParaRPr>
          </a:p>
          <a:p>
            <a:r>
              <a:rPr lang="en-US" sz="4000" b="1" dirty="0">
                <a:solidFill>
                  <a:srgbClr val="002060"/>
                </a:solidFill>
              </a:rPr>
              <a:t> </a:t>
            </a:r>
          </a:p>
        </p:txBody>
      </p:sp>
      <p:pic>
        <p:nvPicPr>
          <p:cNvPr id="4" name="Picture 3">
            <a:extLst>
              <a:ext uri="{FF2B5EF4-FFF2-40B4-BE49-F238E27FC236}">
                <a16:creationId xmlns:a16="http://schemas.microsoft.com/office/drawing/2014/main" id="{5C9B9D8D-2557-0A91-FBE3-39C86057D84D}"/>
              </a:ext>
            </a:extLst>
          </p:cNvPr>
          <p:cNvPicPr>
            <a:picLocks noChangeAspect="1"/>
          </p:cNvPicPr>
          <p:nvPr/>
        </p:nvPicPr>
        <p:blipFill>
          <a:blip r:embed="rId3"/>
          <a:srcRect l="4446" t="3000" r="3778" b="30666"/>
          <a:stretch/>
        </p:blipFill>
        <p:spPr>
          <a:xfrm>
            <a:off x="6603587" y="3075799"/>
            <a:ext cx="2072592" cy="1997316"/>
          </a:xfrm>
          <a:prstGeom prst="rect">
            <a:avLst/>
          </a:prstGeom>
        </p:spPr>
      </p:pic>
    </p:spTree>
    <p:extLst>
      <p:ext uri="{BB962C8B-B14F-4D97-AF65-F5344CB8AC3E}">
        <p14:creationId xmlns:p14="http://schemas.microsoft.com/office/powerpoint/2010/main" val="27569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7DEA3F-3452-4F1B-8DE4-A937D874FD54}"/>
              </a:ext>
            </a:extLst>
          </p:cNvPr>
          <p:cNvSpPr txBox="1"/>
          <p:nvPr/>
        </p:nvSpPr>
        <p:spPr>
          <a:xfrm>
            <a:off x="562763" y="856034"/>
            <a:ext cx="8473674" cy="4708981"/>
          </a:xfrm>
          <a:prstGeom prst="rect">
            <a:avLst/>
          </a:prstGeom>
          <a:noFill/>
        </p:spPr>
        <p:txBody>
          <a:bodyPr wrap="square" rtlCol="0">
            <a:spAutoFit/>
          </a:bodyPr>
          <a:lstStyle/>
          <a:p>
            <a:endParaRPr lang="en-US" sz="3600" dirty="0">
              <a:solidFill>
                <a:srgbClr val="002060"/>
              </a:solidFill>
            </a:endParaRPr>
          </a:p>
          <a:p>
            <a:r>
              <a:rPr lang="en-US" sz="4000" dirty="0">
                <a:solidFill>
                  <a:srgbClr val="002060"/>
                </a:solidFill>
              </a:rPr>
              <a:t>Goals for today</a:t>
            </a:r>
          </a:p>
          <a:p>
            <a:endParaRPr lang="en-US" sz="1600" dirty="0">
              <a:solidFill>
                <a:srgbClr val="002060"/>
              </a:solidFill>
            </a:endParaRPr>
          </a:p>
          <a:p>
            <a:r>
              <a:rPr lang="en-US" sz="3200" dirty="0">
                <a:solidFill>
                  <a:srgbClr val="002060"/>
                </a:solidFill>
              </a:rPr>
              <a:t>Qualify you and your club to receive District and Global Grants</a:t>
            </a:r>
          </a:p>
          <a:p>
            <a:endParaRPr lang="en-US" sz="1600" dirty="0">
              <a:solidFill>
                <a:srgbClr val="002060"/>
              </a:solidFill>
            </a:endParaRPr>
          </a:p>
          <a:p>
            <a:r>
              <a:rPr lang="en-US" sz="3200" dirty="0">
                <a:solidFill>
                  <a:srgbClr val="002060"/>
                </a:solidFill>
              </a:rPr>
              <a:t>Provide you with the tools needed to do a successful on-line application</a:t>
            </a:r>
          </a:p>
          <a:p>
            <a:endParaRPr lang="en-US" sz="1600" dirty="0">
              <a:solidFill>
                <a:srgbClr val="002060"/>
              </a:solidFill>
            </a:endParaRPr>
          </a:p>
          <a:p>
            <a:r>
              <a:rPr lang="en-US" sz="3200" dirty="0">
                <a:solidFill>
                  <a:srgbClr val="002060"/>
                </a:solidFill>
              </a:rPr>
              <a:t>Get you to YES</a:t>
            </a:r>
          </a:p>
          <a:p>
            <a:endParaRPr lang="en-US" sz="1600" dirty="0">
              <a:solidFill>
                <a:srgbClr val="002060"/>
              </a:solidFill>
            </a:endParaRPr>
          </a:p>
        </p:txBody>
      </p:sp>
    </p:spTree>
    <p:extLst>
      <p:ext uri="{BB962C8B-B14F-4D97-AF65-F5344CB8AC3E}">
        <p14:creationId xmlns:p14="http://schemas.microsoft.com/office/powerpoint/2010/main" val="30455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7DEA3F-3452-4F1B-8DE4-A937D874FD54}"/>
              </a:ext>
            </a:extLst>
          </p:cNvPr>
          <p:cNvSpPr txBox="1"/>
          <p:nvPr/>
        </p:nvSpPr>
        <p:spPr>
          <a:xfrm>
            <a:off x="186266" y="26395"/>
            <a:ext cx="8771467" cy="5404043"/>
          </a:xfrm>
          <a:prstGeom prst="rect">
            <a:avLst/>
          </a:prstGeom>
          <a:noFill/>
        </p:spPr>
        <p:txBody>
          <a:bodyPr wrap="square" rtlCol="0">
            <a:spAutoFit/>
          </a:bodyPr>
          <a:lstStyle/>
          <a:p>
            <a:pPr>
              <a:lnSpc>
                <a:spcPct val="150000"/>
              </a:lnSpc>
            </a:pPr>
            <a:r>
              <a:rPr lang="en-US" sz="4000" dirty="0">
                <a:solidFill>
                  <a:srgbClr val="002060"/>
                </a:solidFill>
              </a:rPr>
              <a:t>Agenda</a:t>
            </a:r>
          </a:p>
          <a:p>
            <a:pPr marL="571500" indent="-571500">
              <a:spcAft>
                <a:spcPts val="500"/>
              </a:spcAft>
              <a:buFont typeface="Arial" panose="020B0604020202020204" pitchFamily="34" charset="0"/>
              <a:buChar char="•"/>
            </a:pPr>
            <a:r>
              <a:rPr lang="en-US" sz="3200" dirty="0">
                <a:solidFill>
                  <a:srgbClr val="002060"/>
                </a:solidFill>
              </a:rPr>
              <a:t>Session 1 District Grants – Coreen</a:t>
            </a:r>
          </a:p>
          <a:p>
            <a:pPr marL="571500" indent="-571500">
              <a:spcAft>
                <a:spcPts val="500"/>
              </a:spcAft>
              <a:buFont typeface="Arial" panose="020B0604020202020204" pitchFamily="34" charset="0"/>
              <a:buChar char="•"/>
            </a:pPr>
            <a:r>
              <a:rPr lang="en-US" sz="3200" dirty="0">
                <a:solidFill>
                  <a:srgbClr val="002060"/>
                </a:solidFill>
              </a:rPr>
              <a:t>Pause for the cause</a:t>
            </a:r>
          </a:p>
          <a:p>
            <a:pPr marL="571500" indent="-571500">
              <a:spcAft>
                <a:spcPts val="500"/>
              </a:spcAft>
              <a:buFont typeface="Arial" panose="020B0604020202020204" pitchFamily="34" charset="0"/>
              <a:buChar char="•"/>
            </a:pPr>
            <a:r>
              <a:rPr lang="en-US" sz="3200" dirty="0">
                <a:solidFill>
                  <a:srgbClr val="002060"/>
                </a:solidFill>
              </a:rPr>
              <a:t>Session 2 Global Grants – Malcolm</a:t>
            </a:r>
          </a:p>
          <a:p>
            <a:pPr marL="571500" indent="-571500">
              <a:spcAft>
                <a:spcPts val="500"/>
              </a:spcAft>
              <a:buFont typeface="Arial" panose="020B0604020202020204" pitchFamily="34" charset="0"/>
              <a:buChar char="•"/>
            </a:pPr>
            <a:r>
              <a:rPr lang="en-US" sz="3200" dirty="0">
                <a:solidFill>
                  <a:srgbClr val="002060"/>
                </a:solidFill>
              </a:rPr>
              <a:t>Get you “qualified”</a:t>
            </a:r>
          </a:p>
          <a:p>
            <a:pPr marL="1028700" lvl="1" indent="-571500">
              <a:spcAft>
                <a:spcPts val="500"/>
              </a:spcAft>
              <a:buFont typeface="Arial" panose="020B0604020202020204" pitchFamily="34" charset="0"/>
              <a:buChar char="•"/>
            </a:pPr>
            <a:r>
              <a:rPr lang="en-US" sz="3200" dirty="0">
                <a:solidFill>
                  <a:srgbClr val="002060"/>
                </a:solidFill>
              </a:rPr>
              <a:t>Memorandum of Understanding </a:t>
            </a:r>
          </a:p>
          <a:p>
            <a:pPr marL="1028700" lvl="1" indent="-571500">
              <a:spcAft>
                <a:spcPts val="500"/>
              </a:spcAft>
              <a:buFont typeface="Arial" panose="020B0604020202020204" pitchFamily="34" charset="0"/>
              <a:buChar char="•"/>
            </a:pPr>
            <a:r>
              <a:rPr lang="en-US" sz="3200" dirty="0">
                <a:solidFill>
                  <a:srgbClr val="002060"/>
                </a:solidFill>
              </a:rPr>
              <a:t>Grant Management Manual </a:t>
            </a:r>
          </a:p>
          <a:p>
            <a:pPr marL="571500" indent="-571500">
              <a:spcAft>
                <a:spcPts val="500"/>
              </a:spcAft>
              <a:buFont typeface="Arial" panose="020B0604020202020204" pitchFamily="34" charset="0"/>
              <a:buChar char="•"/>
            </a:pPr>
            <a:r>
              <a:rPr lang="en-US" sz="3200" dirty="0">
                <a:solidFill>
                  <a:srgbClr val="002060"/>
                </a:solidFill>
              </a:rPr>
              <a:t>PowerPoint online at D5050 – April 1</a:t>
            </a:r>
          </a:p>
          <a:p>
            <a:pPr marL="571500" indent="-571500">
              <a:spcAft>
                <a:spcPts val="500"/>
              </a:spcAft>
              <a:buFont typeface="Arial" panose="020B0604020202020204" pitchFamily="34" charset="0"/>
              <a:buChar char="•"/>
            </a:pPr>
            <a:r>
              <a:rPr lang="en-US" sz="3200" dirty="0">
                <a:solidFill>
                  <a:srgbClr val="002060"/>
                </a:solidFill>
              </a:rPr>
              <a:t>Closing remarks DRFC Dean</a:t>
            </a:r>
          </a:p>
        </p:txBody>
      </p:sp>
    </p:spTree>
    <p:extLst>
      <p:ext uri="{BB962C8B-B14F-4D97-AF65-F5344CB8AC3E}">
        <p14:creationId xmlns:p14="http://schemas.microsoft.com/office/powerpoint/2010/main" val="38448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3352" y="95250"/>
            <a:ext cx="8715374"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buNone/>
              <a:defRPr/>
            </a:pPr>
            <a:endParaRPr lang="en-US" sz="3600" kern="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90526" y="1552574"/>
            <a:ext cx="3009900" cy="4981575"/>
          </a:xfrm>
          <a:prstGeom prst="rect">
            <a:avLst/>
          </a:prstGeom>
        </p:spPr>
        <p:txBody>
          <a:bodyPr/>
          <a:lstStyle/>
          <a:p>
            <a:endParaRPr lang="en-US" sz="1400" dirty="0"/>
          </a:p>
        </p:txBody>
      </p:sp>
      <p:sp>
        <p:nvSpPr>
          <p:cNvPr id="5" name="Rectangle 4"/>
          <p:cNvSpPr/>
          <p:nvPr/>
        </p:nvSpPr>
        <p:spPr>
          <a:xfrm>
            <a:off x="4733925" y="1552574"/>
            <a:ext cx="4048126" cy="369332"/>
          </a:xfrm>
          <a:prstGeom prst="rect">
            <a:avLst/>
          </a:prstGeom>
        </p:spPr>
        <p:txBody>
          <a:bodyPr wrap="square">
            <a:spAutoFit/>
          </a:bodyPr>
          <a:lstStyle/>
          <a:p>
            <a:pPr marL="0" marR="0">
              <a:spcBef>
                <a:spcPts val="0"/>
              </a:spcBef>
              <a:spcAft>
                <a:spcPts val="0"/>
              </a:spcAft>
            </a:pPr>
            <a:endParaRPr lang="en-US" sz="1800" dirty="0">
              <a:solidFill>
                <a:srgbClr val="747474"/>
              </a:solidFill>
              <a:effectLst/>
              <a:latin typeface="Helvetica Neue"/>
              <a:ea typeface="Arial Unicode MS" panose="020B0604020202020204" pitchFamily="34" charset="-128"/>
              <a:cs typeface="Arial Unicode MS" panose="020B0604020202020204" pitchFamily="34" charset="-128"/>
            </a:endParaRPr>
          </a:p>
        </p:txBody>
      </p:sp>
      <p:sp>
        <p:nvSpPr>
          <p:cNvPr id="2" name="Rectangle 1"/>
          <p:cNvSpPr/>
          <p:nvPr/>
        </p:nvSpPr>
        <p:spPr>
          <a:xfrm>
            <a:off x="495300" y="1552574"/>
            <a:ext cx="3590926" cy="646331"/>
          </a:xfrm>
          <a:prstGeom prst="rect">
            <a:avLst/>
          </a:prstGeom>
        </p:spPr>
        <p:txBody>
          <a:bodyPr wrap="square">
            <a:spAutoFit/>
          </a:bodyPr>
          <a:lstStyle/>
          <a:p>
            <a:pPr marL="0" marR="0">
              <a:spcBef>
                <a:spcPts val="0"/>
              </a:spcBef>
              <a:spcAft>
                <a:spcPts val="0"/>
              </a:spcAft>
            </a:pPr>
            <a:endParaRPr lang="en-US" dirty="0">
              <a:solidFill>
                <a:schemeClr val="tx2"/>
              </a:solidFill>
              <a:latin typeface="Helvetica Neue"/>
              <a:ea typeface="Arial Unicode MS" panose="020B0604020202020204" pitchFamily="34" charset="-128"/>
              <a:cs typeface="Arial Unicode MS" panose="020B0604020202020204" pitchFamily="34" charset="-128"/>
            </a:endParaRPr>
          </a:p>
          <a:p>
            <a:pPr marL="0" marR="0">
              <a:spcBef>
                <a:spcPts val="0"/>
              </a:spcBef>
              <a:spcAft>
                <a:spcPts val="0"/>
              </a:spcAft>
            </a:pPr>
            <a:r>
              <a:rPr lang="en-US" dirty="0">
                <a:solidFill>
                  <a:schemeClr val="tx2"/>
                </a:solidFill>
                <a:latin typeface="Helvetica Neue"/>
                <a:ea typeface="Arial Unicode MS" panose="020B0604020202020204" pitchFamily="34" charset="-128"/>
                <a:cs typeface="Arial Unicode MS" panose="020B0604020202020204" pitchFamily="34" charset="-128"/>
              </a:rPr>
              <a:t> </a:t>
            </a:r>
          </a:p>
        </p:txBody>
      </p:sp>
      <p:sp>
        <p:nvSpPr>
          <p:cNvPr id="7" name="Rectangle 6">
            <a:extLst>
              <a:ext uri="{FF2B5EF4-FFF2-40B4-BE49-F238E27FC236}">
                <a16:creationId xmlns:a16="http://schemas.microsoft.com/office/drawing/2014/main" id="{F3FA5ABE-8AC6-4292-985F-446CCE540CF7}"/>
              </a:ext>
            </a:extLst>
          </p:cNvPr>
          <p:cNvSpPr/>
          <p:nvPr/>
        </p:nvSpPr>
        <p:spPr>
          <a:xfrm>
            <a:off x="247650" y="1552574"/>
            <a:ext cx="8648699" cy="3939540"/>
          </a:xfrm>
          <a:prstGeom prst="rect">
            <a:avLst/>
          </a:prstGeom>
        </p:spPr>
        <p:txBody>
          <a:bodyPr wrap="square">
            <a:spAutoFit/>
          </a:bodyPr>
          <a:lstStyle/>
          <a:p>
            <a:pPr algn="ctr">
              <a:spcBef>
                <a:spcPts val="0"/>
              </a:spcBef>
              <a:spcAft>
                <a:spcPts val="0"/>
              </a:spcAft>
            </a:pPr>
            <a:r>
              <a:rPr lang="en-CA" sz="3200" b="1" kern="1400" dirty="0">
                <a:solidFill>
                  <a:srgbClr val="002060"/>
                </a:solidFill>
                <a:latin typeface="Arial" panose="020B0604020202020204" pitchFamily="34" charset="0"/>
                <a:cs typeface="Arial" panose="020B0604020202020204" pitchFamily="34" charset="0"/>
              </a:rPr>
              <a:t>Your District 5050 Foundation Team </a:t>
            </a:r>
            <a:r>
              <a:rPr lang="en-CA" sz="3200" kern="1400" dirty="0">
                <a:solidFill>
                  <a:srgbClr val="002060"/>
                </a:solidFill>
                <a:latin typeface="Arial" panose="020B0604020202020204" pitchFamily="34" charset="0"/>
                <a:cs typeface="Arial" panose="020B0604020202020204" pitchFamily="34" charset="0"/>
              </a:rPr>
              <a:t>is made up of experienced and dedicated Rotarians who work as the connection between </a:t>
            </a:r>
          </a:p>
          <a:p>
            <a:pPr algn="ctr">
              <a:spcBef>
                <a:spcPts val="0"/>
              </a:spcBef>
              <a:spcAft>
                <a:spcPts val="0"/>
              </a:spcAft>
            </a:pPr>
            <a:r>
              <a:rPr lang="en-CA" sz="3200" kern="1400" dirty="0">
                <a:solidFill>
                  <a:srgbClr val="002060"/>
                </a:solidFill>
                <a:latin typeface="Arial" panose="020B0604020202020204" pitchFamily="34" charset="0"/>
                <a:cs typeface="Arial" panose="020B0604020202020204" pitchFamily="34" charset="0"/>
              </a:rPr>
              <a:t>The Rotary Foundation and the </a:t>
            </a:r>
          </a:p>
          <a:p>
            <a:pPr algn="ctr">
              <a:spcBef>
                <a:spcPts val="0"/>
              </a:spcBef>
              <a:spcAft>
                <a:spcPts val="0"/>
              </a:spcAft>
            </a:pPr>
            <a:r>
              <a:rPr lang="en-CA" sz="3200" kern="1400" dirty="0">
                <a:solidFill>
                  <a:srgbClr val="002060"/>
                </a:solidFill>
                <a:latin typeface="Arial" panose="020B0604020202020204" pitchFamily="34" charset="0"/>
                <a:cs typeface="Arial" panose="020B0604020202020204" pitchFamily="34" charset="0"/>
              </a:rPr>
              <a:t>District 5050 membership</a:t>
            </a:r>
            <a:r>
              <a:rPr lang="en-CA" sz="3200" i="1" kern="1400" dirty="0">
                <a:solidFill>
                  <a:srgbClr val="002060"/>
                </a:solidFill>
                <a:latin typeface="Arial" panose="020B0604020202020204" pitchFamily="34" charset="0"/>
                <a:cs typeface="Arial" panose="020B0604020202020204" pitchFamily="34" charset="0"/>
              </a:rPr>
              <a:t>.</a:t>
            </a:r>
          </a:p>
          <a:p>
            <a:pPr algn="ctr">
              <a:spcBef>
                <a:spcPts val="0"/>
              </a:spcBef>
              <a:spcAft>
                <a:spcPts val="0"/>
              </a:spcAft>
            </a:pPr>
            <a:endParaRPr lang="en-CA" sz="3200" i="1" kern="1400" dirty="0">
              <a:solidFill>
                <a:srgbClr val="002060"/>
              </a:solidFill>
              <a:latin typeface="Arial" panose="020B0604020202020204" pitchFamily="34" charset="0"/>
              <a:cs typeface="Arial" panose="020B0604020202020204" pitchFamily="34" charset="0"/>
            </a:endParaRPr>
          </a:p>
          <a:p>
            <a:pPr algn="ctr">
              <a:spcBef>
                <a:spcPts val="0"/>
              </a:spcBef>
              <a:spcAft>
                <a:spcPts val="0"/>
              </a:spcAft>
            </a:pPr>
            <a:r>
              <a:rPr lang="en-CA" sz="4000" i="1" kern="1400" dirty="0">
                <a:solidFill>
                  <a:srgbClr val="002060"/>
                </a:solidFill>
                <a:latin typeface="Arial" panose="020B0604020202020204" pitchFamily="34" charset="0"/>
                <a:cs typeface="Arial" panose="020B0604020202020204" pitchFamily="34" charset="0"/>
              </a:rPr>
              <a:t>We, like you, are </a:t>
            </a:r>
            <a:r>
              <a:rPr lang="en-CA" sz="4000" i="1" u="sng" kern="1400" dirty="0">
                <a:solidFill>
                  <a:srgbClr val="002060"/>
                </a:solidFill>
                <a:latin typeface="Arial" panose="020B0604020202020204" pitchFamily="34" charset="0"/>
                <a:cs typeface="Arial" panose="020B0604020202020204" pitchFamily="34" charset="0"/>
              </a:rPr>
              <a:t>volunteers</a:t>
            </a:r>
          </a:p>
          <a:p>
            <a:pPr marL="89992" indent="-89992">
              <a:spcBef>
                <a:spcPts val="0"/>
              </a:spcBef>
              <a:spcAft>
                <a:spcPts val="0"/>
              </a:spcAft>
            </a:pPr>
            <a:endParaRPr lang="en-CA" sz="1800" kern="1400" dirty="0">
              <a:ln>
                <a:noFill/>
              </a:ln>
              <a:solidFill>
                <a:srgbClr val="000000"/>
              </a:solidFill>
              <a:effectLst/>
              <a:latin typeface="Times New Roman" panose="02020603050405020304" pitchFamily="18" charset="0"/>
            </a:endParaRPr>
          </a:p>
        </p:txBody>
      </p:sp>
      <p:sp>
        <p:nvSpPr>
          <p:cNvPr id="8" name="Rectangle 7">
            <a:extLst>
              <a:ext uri="{FF2B5EF4-FFF2-40B4-BE49-F238E27FC236}">
                <a16:creationId xmlns:a16="http://schemas.microsoft.com/office/drawing/2014/main" id="{3949A333-16EA-4A0E-91A7-98AA539565D4}"/>
              </a:ext>
            </a:extLst>
          </p:cNvPr>
          <p:cNvSpPr/>
          <p:nvPr/>
        </p:nvSpPr>
        <p:spPr>
          <a:xfrm>
            <a:off x="361949" y="614866"/>
            <a:ext cx="6494085" cy="646331"/>
          </a:xfrm>
          <a:prstGeom prst="rect">
            <a:avLst/>
          </a:prstGeom>
        </p:spPr>
        <p:txBody>
          <a:bodyPr wrap="none">
            <a:spAutoFit/>
          </a:bodyPr>
          <a:lstStyle/>
          <a:p>
            <a:pPr marL="0" indent="0" algn="ctr" defTabSz="914400">
              <a:buNone/>
              <a:defRPr/>
            </a:pPr>
            <a:r>
              <a:rPr lang="en-US" sz="3600" kern="0" dirty="0">
                <a:solidFill>
                  <a:srgbClr val="002060"/>
                </a:solidFill>
                <a:latin typeface="Arial" panose="020B0604020202020204" pitchFamily="34" charset="0"/>
                <a:cs typeface="Arial" panose="020B0604020202020204" pitchFamily="34" charset="0"/>
              </a:rPr>
              <a:t>District 5050 Foundation Team</a:t>
            </a:r>
          </a:p>
        </p:txBody>
      </p:sp>
    </p:spTree>
    <p:extLst>
      <p:ext uri="{BB962C8B-B14F-4D97-AF65-F5344CB8AC3E}">
        <p14:creationId xmlns:p14="http://schemas.microsoft.com/office/powerpoint/2010/main" val="36723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68E21-161A-66AC-6D69-A58181FDFF97}"/>
              </a:ext>
            </a:extLst>
          </p:cNvPr>
          <p:cNvSpPr txBox="1"/>
          <p:nvPr/>
        </p:nvSpPr>
        <p:spPr>
          <a:xfrm>
            <a:off x="500231" y="112755"/>
            <a:ext cx="6145305" cy="707886"/>
          </a:xfrm>
          <a:prstGeom prst="rect">
            <a:avLst/>
          </a:prstGeom>
          <a:noFill/>
        </p:spPr>
        <p:txBody>
          <a:bodyPr wrap="square" rtlCol="0">
            <a:spAutoFit/>
          </a:bodyPr>
          <a:lstStyle/>
          <a:p>
            <a:r>
              <a:rPr lang="en-US" sz="4000" dirty="0">
                <a:solidFill>
                  <a:srgbClr val="002060"/>
                </a:solidFill>
              </a:rPr>
              <a:t>Your Foundation Team:</a:t>
            </a:r>
          </a:p>
        </p:txBody>
      </p:sp>
      <p:sp>
        <p:nvSpPr>
          <p:cNvPr id="3" name="TextBox 2">
            <a:extLst>
              <a:ext uri="{FF2B5EF4-FFF2-40B4-BE49-F238E27FC236}">
                <a16:creationId xmlns:a16="http://schemas.microsoft.com/office/drawing/2014/main" id="{B9980185-D199-371F-DEB9-A9AA9CFD5F69}"/>
              </a:ext>
            </a:extLst>
          </p:cNvPr>
          <p:cNvSpPr txBox="1"/>
          <p:nvPr/>
        </p:nvSpPr>
        <p:spPr>
          <a:xfrm>
            <a:off x="77003" y="820641"/>
            <a:ext cx="8989996" cy="5109091"/>
          </a:xfrm>
          <a:prstGeom prst="rect">
            <a:avLst/>
          </a:prstGeom>
          <a:noFill/>
        </p:spPr>
        <p:txBody>
          <a:bodyPr wrap="square" rtlCol="0">
            <a:spAutoFit/>
          </a:bodyPr>
          <a:lstStyle/>
          <a:p>
            <a:r>
              <a:rPr lang="en-US" sz="2800" dirty="0">
                <a:solidFill>
                  <a:srgbClr val="002060"/>
                </a:solidFill>
              </a:rPr>
              <a:t>Chair: 								  Dean Rohrs</a:t>
            </a:r>
          </a:p>
          <a:p>
            <a:r>
              <a:rPr lang="en-US" sz="2800" dirty="0">
                <a:solidFill>
                  <a:srgbClr val="002060"/>
                </a:solidFill>
              </a:rPr>
              <a:t>Global Grants/Stewardship:	  Malcolm Kennedy</a:t>
            </a:r>
          </a:p>
          <a:p>
            <a:r>
              <a:rPr lang="en-US" sz="2800" dirty="0">
                <a:solidFill>
                  <a:srgbClr val="002060"/>
                </a:solidFill>
              </a:rPr>
              <a:t>District Grants:					  Coreen Roger Berrisford</a:t>
            </a:r>
          </a:p>
          <a:p>
            <a:r>
              <a:rPr lang="en-US" sz="2800" dirty="0">
                <a:solidFill>
                  <a:srgbClr val="002060"/>
                </a:solidFill>
              </a:rPr>
              <a:t>Annual Fund:						  Connie &amp; Dennis Milliken</a:t>
            </a:r>
          </a:p>
          <a:p>
            <a:r>
              <a:rPr lang="en-US" sz="2800" dirty="0">
                <a:solidFill>
                  <a:srgbClr val="002060"/>
                </a:solidFill>
              </a:rPr>
              <a:t>Endowment Fund:				  Carol Tichelman</a:t>
            </a:r>
          </a:p>
          <a:p>
            <a:r>
              <a:rPr lang="en-US" sz="2800" dirty="0">
                <a:solidFill>
                  <a:srgbClr val="002060"/>
                </a:solidFill>
              </a:rPr>
              <a:t>International Projects:			  Terry McCauley</a:t>
            </a:r>
          </a:p>
          <a:p>
            <a:r>
              <a:rPr lang="en-US" sz="2800" dirty="0">
                <a:solidFill>
                  <a:srgbClr val="002060"/>
                </a:solidFill>
              </a:rPr>
              <a:t>Polio Plus/Polio Plus Society: Christiana Flessner</a:t>
            </a:r>
          </a:p>
          <a:p>
            <a:r>
              <a:rPr lang="en-US" sz="2800" dirty="0">
                <a:solidFill>
                  <a:srgbClr val="002060"/>
                </a:solidFill>
              </a:rPr>
              <a:t>Peace:								  Brad Whittaker</a:t>
            </a:r>
          </a:p>
          <a:p>
            <a:r>
              <a:rPr lang="en-US" sz="2800" dirty="0">
                <a:solidFill>
                  <a:srgbClr val="002060"/>
                </a:solidFill>
              </a:rPr>
              <a:t>Major Gifts:							  Lee Harman</a:t>
            </a:r>
          </a:p>
          <a:p>
            <a:r>
              <a:rPr lang="en-US" sz="2800" dirty="0">
                <a:solidFill>
                  <a:srgbClr val="002060"/>
                </a:solidFill>
              </a:rPr>
              <a:t>Fund Raising:						  Winston Conyers</a:t>
            </a:r>
          </a:p>
          <a:p>
            <a:r>
              <a:rPr lang="en-US" sz="2800" dirty="0">
                <a:solidFill>
                  <a:srgbClr val="002060"/>
                </a:solidFill>
              </a:rPr>
              <a:t>Learning &amp; Communication: 	  Rod Thomson</a:t>
            </a:r>
          </a:p>
          <a:p>
            <a:endParaRPr lang="en-US" dirty="0"/>
          </a:p>
        </p:txBody>
      </p:sp>
    </p:spTree>
    <p:extLst>
      <p:ext uri="{BB962C8B-B14F-4D97-AF65-F5344CB8AC3E}">
        <p14:creationId xmlns:p14="http://schemas.microsoft.com/office/powerpoint/2010/main" val="284787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EF9A-6699-38C0-D247-BB2B1B9640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10DFFF-83D9-E52F-6064-C5BFF8311EB6}"/>
              </a:ext>
            </a:extLst>
          </p:cNvPr>
          <p:cNvSpPr txBox="1"/>
          <p:nvPr/>
        </p:nvSpPr>
        <p:spPr>
          <a:xfrm>
            <a:off x="511661" y="228163"/>
            <a:ext cx="6145305" cy="646331"/>
          </a:xfrm>
          <a:prstGeom prst="rect">
            <a:avLst/>
          </a:prstGeom>
          <a:noFill/>
        </p:spPr>
        <p:txBody>
          <a:bodyPr wrap="square" rtlCol="0">
            <a:spAutoFit/>
          </a:bodyPr>
          <a:lstStyle/>
          <a:p>
            <a:r>
              <a:rPr lang="en-US" sz="3600" dirty="0">
                <a:solidFill>
                  <a:srgbClr val="002060"/>
                </a:solidFill>
              </a:rPr>
              <a:t>Your Club Foundation Team:</a:t>
            </a:r>
          </a:p>
        </p:txBody>
      </p:sp>
      <p:sp>
        <p:nvSpPr>
          <p:cNvPr id="3" name="TextBox 2">
            <a:extLst>
              <a:ext uri="{FF2B5EF4-FFF2-40B4-BE49-F238E27FC236}">
                <a16:creationId xmlns:a16="http://schemas.microsoft.com/office/drawing/2014/main" id="{CA53CA76-EEA0-C450-ADFD-9513DB7DDCD0}"/>
              </a:ext>
            </a:extLst>
          </p:cNvPr>
          <p:cNvSpPr txBox="1"/>
          <p:nvPr/>
        </p:nvSpPr>
        <p:spPr>
          <a:xfrm>
            <a:off x="504264" y="1166842"/>
            <a:ext cx="8491145" cy="4154984"/>
          </a:xfrm>
          <a:prstGeom prst="rect">
            <a:avLst/>
          </a:prstGeom>
          <a:noFill/>
        </p:spPr>
        <p:txBody>
          <a:bodyPr wrap="square" rtlCol="0">
            <a:spAutoFit/>
          </a:bodyPr>
          <a:lstStyle/>
          <a:p>
            <a:r>
              <a:rPr lang="en-US" sz="2400" dirty="0">
                <a:solidFill>
                  <a:srgbClr val="002060"/>
                </a:solidFill>
              </a:rPr>
              <a:t>Should be made up as follows:</a:t>
            </a:r>
          </a:p>
          <a:p>
            <a:endParaRPr lang="en-US" sz="2400" dirty="0">
              <a:solidFill>
                <a:srgbClr val="002060"/>
              </a:solidFill>
            </a:endParaRPr>
          </a:p>
          <a:p>
            <a:r>
              <a:rPr lang="en-US" sz="2400" dirty="0">
                <a:solidFill>
                  <a:srgbClr val="002060"/>
                </a:solidFill>
              </a:rPr>
              <a:t>Chair Grants person: Global Grants, District Grants, Peace 							  Fellowships, </a:t>
            </a:r>
            <a:r>
              <a:rPr lang="en-US" sz="2400" dirty="0" err="1">
                <a:solidFill>
                  <a:srgbClr val="002060"/>
                </a:solidFill>
              </a:rPr>
              <a:t>etc</a:t>
            </a:r>
            <a:endParaRPr lang="en-US" sz="2400" dirty="0">
              <a:solidFill>
                <a:srgbClr val="002060"/>
              </a:solidFill>
            </a:endParaRPr>
          </a:p>
          <a:p>
            <a:r>
              <a:rPr lang="en-US" sz="2400" dirty="0">
                <a:solidFill>
                  <a:srgbClr val="002060"/>
                </a:solidFill>
              </a:rPr>
              <a:t>Stewardship:</a:t>
            </a:r>
          </a:p>
          <a:p>
            <a:r>
              <a:rPr lang="en-US" sz="2400" dirty="0">
                <a:solidFill>
                  <a:srgbClr val="002060"/>
                </a:solidFill>
              </a:rPr>
              <a:t>Polio Fundraising:		</a:t>
            </a:r>
          </a:p>
          <a:p>
            <a:r>
              <a:rPr lang="en-US" sz="2400" dirty="0">
                <a:solidFill>
                  <a:srgbClr val="002060"/>
                </a:solidFill>
              </a:rPr>
              <a:t>Internal:  				 EREY (Annual Programs Fund</a:t>
            </a:r>
          </a:p>
          <a:p>
            <a:r>
              <a:rPr lang="en-US" sz="2400" dirty="0">
                <a:solidFill>
                  <a:srgbClr val="002060"/>
                </a:solidFill>
              </a:rPr>
              <a:t>					       Endowment Fund Polio, Projects</a:t>
            </a:r>
          </a:p>
          <a:p>
            <a:r>
              <a:rPr lang="en-US" sz="2400" dirty="0">
                <a:solidFill>
                  <a:srgbClr val="002060"/>
                </a:solidFill>
              </a:rPr>
              <a:t>External:				 Fundraising Events</a:t>
            </a:r>
          </a:p>
          <a:p>
            <a:endParaRPr lang="en-US" sz="2400" dirty="0">
              <a:solidFill>
                <a:srgbClr val="002060"/>
              </a:solidFill>
            </a:endParaRPr>
          </a:p>
          <a:p>
            <a:r>
              <a:rPr lang="en-US" sz="2400" dirty="0">
                <a:solidFill>
                  <a:srgbClr val="002060"/>
                </a:solidFill>
              </a:rPr>
              <a:t>Programs and projects – Local and International</a:t>
            </a:r>
            <a:r>
              <a:rPr lang="en-US" sz="2400" dirty="0">
                <a:solidFill>
                  <a:schemeClr val="bg1"/>
                </a:solidFill>
              </a:rPr>
              <a:t>.</a:t>
            </a:r>
          </a:p>
        </p:txBody>
      </p:sp>
    </p:spTree>
    <p:extLst>
      <p:ext uri="{BB962C8B-B14F-4D97-AF65-F5344CB8AC3E}">
        <p14:creationId xmlns:p14="http://schemas.microsoft.com/office/powerpoint/2010/main" val="272630712"/>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246_Training-Template_EN13.potx</Template>
  <TotalTime>14978</TotalTime>
  <Words>1168</Words>
  <Application>Microsoft Office PowerPoint</Application>
  <PresentationFormat>On-screen Show (4:3)</PresentationFormat>
  <Paragraphs>191</Paragraphs>
  <Slides>23</Slides>
  <Notes>11</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23</vt:i4>
      </vt:variant>
    </vt:vector>
  </HeadingPairs>
  <TitlesOfParts>
    <vt:vector size="48" baseType="lpstr">
      <vt:lpstr>Aptos</vt:lpstr>
      <vt:lpstr>Aptos Display</vt:lpstr>
      <vt:lpstr>Arial</vt:lpstr>
      <vt:lpstr>Arial Narrow</vt:lpstr>
      <vt:lpstr>Arial Narrow Bold</vt:lpstr>
      <vt:lpstr>Calibri</vt:lpstr>
      <vt:lpstr>Calibri Light</vt:lpstr>
      <vt:lpstr>Century Gothic</vt:lpstr>
      <vt:lpstr>Courier New</vt:lpstr>
      <vt:lpstr>Georgia</vt:lpstr>
      <vt:lpstr>Helvetica Neue</vt:lpstr>
      <vt:lpstr>Lucida Sans Unicode</vt:lpstr>
      <vt:lpstr>Open Sans</vt:lpstr>
      <vt:lpstr>Times New Roman</vt:lpstr>
      <vt:lpstr>Verdana</vt:lpstr>
      <vt:lpstr>Wingdings 2</vt:lpstr>
      <vt:lpstr>Wingdings 3</vt:lpstr>
      <vt:lpstr>3_Slice</vt:lpstr>
      <vt:lpstr>1_Custom Design</vt:lpstr>
      <vt:lpstr>4_Slice</vt:lpstr>
      <vt:lpstr>Custom Design</vt:lpstr>
      <vt:lpstr>6_Custom Design</vt:lpstr>
      <vt:lpstr>2_Slice</vt:lpstr>
      <vt:lpstr>11_Custom Design</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FUND PROGRAMS – SHARE</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Malcolm Kennedy</cp:lastModifiedBy>
  <cp:revision>1085</cp:revision>
  <cp:lastPrinted>2013-06-19T15:45:56Z</cp:lastPrinted>
  <dcterms:created xsi:type="dcterms:W3CDTF">2013-06-19T15:10:07Z</dcterms:created>
  <dcterms:modified xsi:type="dcterms:W3CDTF">2026-04-03T17:12:36Z</dcterms:modified>
</cp:coreProperties>
</file>