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theme/theme7.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0" r:id="rId1"/>
    <p:sldMasterId id="2147483798" r:id="rId2"/>
    <p:sldMasterId id="2147483794" r:id="rId3"/>
    <p:sldMasterId id="2147483778" r:id="rId4"/>
    <p:sldMasterId id="2147483767" r:id="rId5"/>
    <p:sldMasterId id="2147483769" r:id="rId6"/>
    <p:sldMasterId id="2147483774" r:id="rId7"/>
    <p:sldMasterId id="2147483811" r:id="rId8"/>
  </p:sldMasterIdLst>
  <p:notesMasterIdLst>
    <p:notesMasterId r:id="rId139"/>
  </p:notesMasterIdLst>
  <p:handoutMasterIdLst>
    <p:handoutMasterId r:id="rId140"/>
  </p:handoutMasterIdLst>
  <p:sldIdLst>
    <p:sldId id="401" r:id="rId9"/>
    <p:sldId id="889" r:id="rId10"/>
    <p:sldId id="847" r:id="rId11"/>
    <p:sldId id="873" r:id="rId12"/>
    <p:sldId id="719" r:id="rId13"/>
    <p:sldId id="721" r:id="rId14"/>
    <p:sldId id="580" r:id="rId15"/>
    <p:sldId id="880" r:id="rId16"/>
    <p:sldId id="881" r:id="rId17"/>
    <p:sldId id="882" r:id="rId18"/>
    <p:sldId id="578" r:id="rId19"/>
    <p:sldId id="656" r:id="rId20"/>
    <p:sldId id="579" r:id="rId21"/>
    <p:sldId id="653" r:id="rId22"/>
    <p:sldId id="854" r:id="rId23"/>
    <p:sldId id="814" r:id="rId24"/>
    <p:sldId id="765" r:id="rId25"/>
    <p:sldId id="875" r:id="rId26"/>
    <p:sldId id="876" r:id="rId27"/>
    <p:sldId id="887" r:id="rId28"/>
    <p:sldId id="877" r:id="rId29"/>
    <p:sldId id="878" r:id="rId30"/>
    <p:sldId id="879" r:id="rId31"/>
    <p:sldId id="783" r:id="rId32"/>
    <p:sldId id="586" r:id="rId33"/>
    <p:sldId id="409" r:id="rId34"/>
    <p:sldId id="404" r:id="rId35"/>
    <p:sldId id="786" r:id="rId36"/>
    <p:sldId id="472" r:id="rId37"/>
    <p:sldId id="410" r:id="rId38"/>
    <p:sldId id="894" r:id="rId39"/>
    <p:sldId id="898" r:id="rId40"/>
    <p:sldId id="411" r:id="rId41"/>
    <p:sldId id="414" r:id="rId42"/>
    <p:sldId id="499" r:id="rId43"/>
    <p:sldId id="779" r:id="rId44"/>
    <p:sldId id="415" r:id="rId45"/>
    <p:sldId id="416" r:id="rId46"/>
    <p:sldId id="417" r:id="rId47"/>
    <p:sldId id="418" r:id="rId48"/>
    <p:sldId id="851" r:id="rId49"/>
    <p:sldId id="888" r:id="rId50"/>
    <p:sldId id="419" r:id="rId51"/>
    <p:sldId id="421" r:id="rId52"/>
    <p:sldId id="420" r:id="rId53"/>
    <p:sldId id="422" r:id="rId54"/>
    <p:sldId id="425" r:id="rId55"/>
    <p:sldId id="427" r:id="rId56"/>
    <p:sldId id="429" r:id="rId57"/>
    <p:sldId id="430" r:id="rId58"/>
    <p:sldId id="431" r:id="rId59"/>
    <p:sldId id="432" r:id="rId60"/>
    <p:sldId id="433" r:id="rId61"/>
    <p:sldId id="434" r:id="rId62"/>
    <p:sldId id="436" r:id="rId63"/>
    <p:sldId id="446" r:id="rId64"/>
    <p:sldId id="445" r:id="rId65"/>
    <p:sldId id="444" r:id="rId66"/>
    <p:sldId id="439" r:id="rId67"/>
    <p:sldId id="793" r:id="rId68"/>
    <p:sldId id="447" r:id="rId69"/>
    <p:sldId id="471" r:id="rId70"/>
    <p:sldId id="574" r:id="rId71"/>
    <p:sldId id="874" r:id="rId72"/>
    <p:sldId id="788" r:id="rId73"/>
    <p:sldId id="841" r:id="rId74"/>
    <p:sldId id="780" r:id="rId75"/>
    <p:sldId id="853" r:id="rId76"/>
    <p:sldId id="413" r:id="rId77"/>
    <p:sldId id="715" r:id="rId78"/>
    <p:sldId id="575" r:id="rId79"/>
    <p:sldId id="628" r:id="rId80"/>
    <p:sldId id="604" r:id="rId81"/>
    <p:sldId id="539" r:id="rId82"/>
    <p:sldId id="630" r:id="rId83"/>
    <p:sldId id="629" r:id="rId84"/>
    <p:sldId id="643" r:id="rId85"/>
    <p:sldId id="637" r:id="rId86"/>
    <p:sldId id="611" r:id="rId87"/>
    <p:sldId id="530" r:id="rId88"/>
    <p:sldId id="531" r:id="rId89"/>
    <p:sldId id="532" r:id="rId90"/>
    <p:sldId id="631" r:id="rId91"/>
    <p:sldId id="886" r:id="rId92"/>
    <p:sldId id="607" r:id="rId93"/>
    <p:sldId id="613" r:id="rId94"/>
    <p:sldId id="884" r:id="rId95"/>
    <p:sldId id="638" r:id="rId96"/>
    <p:sldId id="614" r:id="rId97"/>
    <p:sldId id="618" r:id="rId98"/>
    <p:sldId id="619" r:id="rId99"/>
    <p:sldId id="612" r:id="rId100"/>
    <p:sldId id="763" r:id="rId101"/>
    <p:sldId id="890" r:id="rId102"/>
    <p:sldId id="599" r:id="rId103"/>
    <p:sldId id="568" r:id="rId104"/>
    <p:sldId id="600" r:id="rId105"/>
    <p:sldId id="864" r:id="rId106"/>
    <p:sldId id="603" r:id="rId107"/>
    <p:sldId id="865" r:id="rId108"/>
    <p:sldId id="868" r:id="rId109"/>
    <p:sldId id="866" r:id="rId110"/>
    <p:sldId id="867" r:id="rId111"/>
    <p:sldId id="869" r:id="rId112"/>
    <p:sldId id="870" r:id="rId113"/>
    <p:sldId id="871" r:id="rId114"/>
    <p:sldId id="872" r:id="rId115"/>
    <p:sldId id="536" r:id="rId116"/>
    <p:sldId id="537" r:id="rId117"/>
    <p:sldId id="538" r:id="rId118"/>
    <p:sldId id="633" r:id="rId119"/>
    <p:sldId id="524" r:id="rId120"/>
    <p:sldId id="891" r:id="rId121"/>
    <p:sldId id="534" r:id="rId122"/>
    <p:sldId id="365" r:id="rId123"/>
    <p:sldId id="608" r:id="rId124"/>
    <p:sldId id="639" r:id="rId125"/>
    <p:sldId id="640" r:id="rId126"/>
    <p:sldId id="641" r:id="rId127"/>
    <p:sldId id="778" r:id="rId128"/>
    <p:sldId id="784" r:id="rId129"/>
    <p:sldId id="785" r:id="rId130"/>
    <p:sldId id="885" r:id="rId131"/>
    <p:sldId id="858" r:id="rId132"/>
    <p:sldId id="771" r:id="rId133"/>
    <p:sldId id="895" r:id="rId134"/>
    <p:sldId id="896" r:id="rId135"/>
    <p:sldId id="861" r:id="rId136"/>
    <p:sldId id="892" r:id="rId137"/>
    <p:sldId id="862" r:id="rId138"/>
  </p:sldIdLst>
  <p:sldSz cx="9144000" cy="6858000" type="screen4x3"/>
  <p:notesSz cx="6881813" cy="92964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3737">
          <p15:clr>
            <a:srgbClr val="A4A3A4"/>
          </p15:clr>
        </p15:guide>
        <p15:guide id="2" orient="horz" pos="4107">
          <p15:clr>
            <a:srgbClr val="A4A3A4"/>
          </p15:clr>
        </p15:guide>
        <p15:guide id="3" orient="horz" pos="803">
          <p15:clr>
            <a:srgbClr val="A4A3A4"/>
          </p15:clr>
        </p15:guide>
        <p15:guide id="4" orient="horz">
          <p15:clr>
            <a:srgbClr val="A4A3A4"/>
          </p15:clr>
        </p15:guide>
        <p15:guide id="5" orient="horz" pos="2354">
          <p15:clr>
            <a:srgbClr val="A4A3A4"/>
          </p15:clr>
        </p15:guide>
        <p15:guide id="6" orient="horz" pos="365">
          <p15:clr>
            <a:srgbClr val="A4A3A4"/>
          </p15:clr>
        </p15:guide>
        <p15:guide id="7" orient="horz" pos="4319">
          <p15:clr>
            <a:srgbClr val="A4A3A4"/>
          </p15:clr>
        </p15:guide>
        <p15:guide id="8" pos="1199">
          <p15:clr>
            <a:srgbClr val="A4A3A4"/>
          </p15:clr>
        </p15:guide>
        <p15:guide id="9" pos="3414">
          <p15:clr>
            <a:srgbClr val="A4A3A4"/>
          </p15:clr>
        </p15:guide>
        <p15:guide id="10" pos="5398">
          <p15:clr>
            <a:srgbClr val="A4A3A4"/>
          </p15:clr>
        </p15:guide>
        <p15:guide id="11" pos="200">
          <p15:clr>
            <a:srgbClr val="A4A3A4"/>
          </p15:clr>
        </p15:guide>
      </p15:sldGuideLst>
    </p:ext>
    <p:ext uri="{2D200454-40CA-4A62-9FC3-DE9A4176ACB9}">
      <p15:notesGuideLst xmlns:p15="http://schemas.microsoft.com/office/powerpoint/2012/main">
        <p15:guide id="1" orient="horz" pos="2928">
          <p15:clr>
            <a:srgbClr val="A4A3A4"/>
          </p15:clr>
        </p15:guide>
        <p15:guide id="2" pos="21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AA"/>
    <a:srgbClr val="585858"/>
    <a:srgbClr val="01B4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127AB0-EA91-462E-9AFA-E022F419D6DF}" v="17" dt="2026-02-23T22:19:03.7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61" autoAdjust="0"/>
    <p:restoredTop sz="92519" autoAdjust="0"/>
  </p:normalViewPr>
  <p:slideViewPr>
    <p:cSldViewPr snapToGrid="0" snapToObjects="1">
      <p:cViewPr varScale="1">
        <p:scale>
          <a:sx n="76" d="100"/>
          <a:sy n="76" d="100"/>
        </p:scale>
        <p:origin x="2402" y="283"/>
      </p:cViewPr>
      <p:guideLst>
        <p:guide orient="horz" pos="3737"/>
        <p:guide orient="horz" pos="4107"/>
        <p:guide orient="horz" pos="803"/>
        <p:guide orient="horz"/>
        <p:guide orient="horz" pos="2354"/>
        <p:guide orient="horz" pos="365"/>
        <p:guide orient="horz" pos="4319"/>
        <p:guide pos="1199"/>
        <p:guide pos="3414"/>
        <p:guide pos="5398"/>
        <p:guide pos="200"/>
      </p:guideLst>
    </p:cSldViewPr>
  </p:slideViewPr>
  <p:outlineViewPr>
    <p:cViewPr>
      <p:scale>
        <a:sx n="33" d="100"/>
        <a:sy n="33" d="100"/>
      </p:scale>
      <p:origin x="0" y="0"/>
    </p:cViewPr>
  </p:outlineViewPr>
  <p:notesTextViewPr>
    <p:cViewPr>
      <p:scale>
        <a:sx n="3" d="2"/>
        <a:sy n="3" d="2"/>
      </p:scale>
      <p:origin x="0" y="0"/>
    </p:cViewPr>
  </p:notesTextViewPr>
  <p:sorterViewPr>
    <p:cViewPr>
      <p:scale>
        <a:sx n="140" d="100"/>
        <a:sy n="140" d="100"/>
      </p:scale>
      <p:origin x="0" y="-35283"/>
    </p:cViewPr>
  </p:sorterViewPr>
  <p:notesViewPr>
    <p:cSldViewPr snapToGrid="0" snapToObjects="1">
      <p:cViewPr varScale="1">
        <p:scale>
          <a:sx n="57" d="100"/>
          <a:sy n="57" d="100"/>
        </p:scale>
        <p:origin x="3143" y="51"/>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notesMaster" Target="notesMasters/notesMaster1.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slide" Target="slides/slide108.xml"/><Relationship Id="rId124" Type="http://schemas.openxmlformats.org/officeDocument/2006/relationships/slide" Target="slides/slide116.xml"/><Relationship Id="rId129" Type="http://schemas.openxmlformats.org/officeDocument/2006/relationships/slide" Target="slides/slide121.xml"/><Relationship Id="rId137" Type="http://schemas.openxmlformats.org/officeDocument/2006/relationships/slide" Target="slides/slide12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32" Type="http://schemas.openxmlformats.org/officeDocument/2006/relationships/slide" Target="slides/slide124.xml"/><Relationship Id="rId140" Type="http://schemas.openxmlformats.org/officeDocument/2006/relationships/handoutMaster" Target="handoutMasters/handoutMaster1.xml"/><Relationship Id="rId14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slide" Target="slides/slide122.xml"/><Relationship Id="rId135" Type="http://schemas.openxmlformats.org/officeDocument/2006/relationships/slide" Target="slides/slide127.xml"/><Relationship Id="rId14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5138"/>
          </a:xfrm>
          <a:prstGeom prst="rect">
            <a:avLst/>
          </a:prstGeom>
        </p:spPr>
        <p:txBody>
          <a:bodyPr vert="horz" lIns="92446" tIns="46223" rIns="92446" bIns="46223"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98900" y="0"/>
            <a:ext cx="2981325" cy="465138"/>
          </a:xfrm>
          <a:prstGeom prst="rect">
            <a:avLst/>
          </a:prstGeom>
        </p:spPr>
        <p:txBody>
          <a:bodyPr vert="horz" lIns="92446" tIns="46223" rIns="92446" bIns="46223" rtlCol="0"/>
          <a:lstStyle>
            <a:lvl1pPr algn="r" fontAlgn="auto">
              <a:spcBef>
                <a:spcPts val="0"/>
              </a:spcBef>
              <a:spcAft>
                <a:spcPts val="0"/>
              </a:spcAft>
              <a:defRPr sz="1200">
                <a:latin typeface="+mn-lt"/>
                <a:cs typeface="+mn-cs"/>
              </a:defRPr>
            </a:lvl1pPr>
          </a:lstStyle>
          <a:p>
            <a:pPr>
              <a:defRPr/>
            </a:pPr>
            <a:fld id="{99387B88-5F72-4D9C-A08D-E9338B8AB4D7}" type="datetimeFigureOut">
              <a:rPr lang="en-US"/>
              <a:pPr>
                <a:defRPr/>
              </a:pPr>
              <a:t>4/3/2026</a:t>
            </a:fld>
            <a:endParaRPr lang="en-US"/>
          </a:p>
        </p:txBody>
      </p:sp>
      <p:sp>
        <p:nvSpPr>
          <p:cNvPr id="4" name="Footer Placeholder 3"/>
          <p:cNvSpPr>
            <a:spLocks noGrp="1"/>
          </p:cNvSpPr>
          <p:nvPr>
            <p:ph type="ftr" sz="quarter" idx="2"/>
          </p:nvPr>
        </p:nvSpPr>
        <p:spPr>
          <a:xfrm>
            <a:off x="0" y="8829675"/>
            <a:ext cx="2982913" cy="465138"/>
          </a:xfrm>
          <a:prstGeom prst="rect">
            <a:avLst/>
          </a:prstGeom>
        </p:spPr>
        <p:txBody>
          <a:bodyPr vert="horz" lIns="92446" tIns="46223" rIns="92446" bIns="46223"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98900" y="8829675"/>
            <a:ext cx="2981325" cy="465138"/>
          </a:xfrm>
          <a:prstGeom prst="rect">
            <a:avLst/>
          </a:prstGeom>
        </p:spPr>
        <p:txBody>
          <a:bodyPr vert="horz" lIns="92446" tIns="46223" rIns="92446" bIns="46223" rtlCol="0" anchor="b"/>
          <a:lstStyle>
            <a:lvl1pPr algn="r" fontAlgn="auto">
              <a:spcBef>
                <a:spcPts val="0"/>
              </a:spcBef>
              <a:spcAft>
                <a:spcPts val="0"/>
              </a:spcAft>
              <a:defRPr sz="1200">
                <a:latin typeface="+mn-lt"/>
                <a:cs typeface="+mn-cs"/>
              </a:defRPr>
            </a:lvl1pPr>
          </a:lstStyle>
          <a:p>
            <a:pPr>
              <a:defRPr/>
            </a:pPr>
            <a:fld id="{74BC803B-C7AE-46F6-A84F-1BC4FEC49319}" type="slidenum">
              <a:rPr lang="en-US"/>
              <a:pPr>
                <a:defRPr/>
              </a:pPr>
              <a:t>‹#›</a:t>
            </a:fld>
            <a:endParaRPr lang="en-US"/>
          </a:p>
        </p:txBody>
      </p:sp>
    </p:spTree>
    <p:extLst>
      <p:ext uri="{BB962C8B-B14F-4D97-AF65-F5344CB8AC3E}">
        <p14:creationId xmlns:p14="http://schemas.microsoft.com/office/powerpoint/2010/main" val="39964412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5138"/>
          </a:xfrm>
          <a:prstGeom prst="rect">
            <a:avLst/>
          </a:prstGeom>
        </p:spPr>
        <p:txBody>
          <a:bodyPr vert="horz" lIns="92446" tIns="46223" rIns="92446" bIns="46223"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98900" y="0"/>
            <a:ext cx="2981325" cy="465138"/>
          </a:xfrm>
          <a:prstGeom prst="rect">
            <a:avLst/>
          </a:prstGeom>
        </p:spPr>
        <p:txBody>
          <a:bodyPr vert="horz" lIns="92446" tIns="46223" rIns="92446" bIns="46223" rtlCol="0"/>
          <a:lstStyle>
            <a:lvl1pPr algn="r" fontAlgn="auto">
              <a:spcBef>
                <a:spcPts val="0"/>
              </a:spcBef>
              <a:spcAft>
                <a:spcPts val="0"/>
              </a:spcAft>
              <a:defRPr sz="1200">
                <a:latin typeface="+mn-lt"/>
                <a:cs typeface="+mn-cs"/>
              </a:defRPr>
            </a:lvl1pPr>
          </a:lstStyle>
          <a:p>
            <a:pPr>
              <a:defRPr/>
            </a:pPr>
            <a:fld id="{517738A7-EC25-4979-953C-2981C405698D}" type="datetimeFigureOut">
              <a:rPr lang="en-US"/>
              <a:pPr>
                <a:defRPr/>
              </a:pPr>
              <a:t>4/3/2026</a:t>
            </a:fld>
            <a:endParaRPr lang="en-US" dirty="0"/>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pPr lvl="0"/>
            <a:endParaRPr lang="en-US" noProof="0" dirty="0"/>
          </a:p>
        </p:txBody>
      </p:sp>
      <p:sp>
        <p:nvSpPr>
          <p:cNvPr id="5" name="Notes Placeholder 4"/>
          <p:cNvSpPr>
            <a:spLocks noGrp="1"/>
          </p:cNvSpPr>
          <p:nvPr>
            <p:ph type="body" sz="quarter" idx="3"/>
          </p:nvPr>
        </p:nvSpPr>
        <p:spPr>
          <a:xfrm>
            <a:off x="688975" y="4416425"/>
            <a:ext cx="5505450" cy="4183063"/>
          </a:xfrm>
          <a:prstGeom prst="rect">
            <a:avLst/>
          </a:prstGeom>
        </p:spPr>
        <p:txBody>
          <a:bodyPr vert="horz" lIns="92446" tIns="46223" rIns="92446" bIns="46223"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2982913" cy="465138"/>
          </a:xfrm>
          <a:prstGeom prst="rect">
            <a:avLst/>
          </a:prstGeom>
        </p:spPr>
        <p:txBody>
          <a:bodyPr vert="horz" lIns="92446" tIns="46223" rIns="92446" bIns="46223"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98900" y="8829675"/>
            <a:ext cx="2981325" cy="465138"/>
          </a:xfrm>
          <a:prstGeom prst="rect">
            <a:avLst/>
          </a:prstGeom>
        </p:spPr>
        <p:txBody>
          <a:bodyPr vert="horz" lIns="92446" tIns="46223" rIns="92446" bIns="46223" rtlCol="0" anchor="b"/>
          <a:lstStyle>
            <a:lvl1pPr algn="r" fontAlgn="auto">
              <a:spcBef>
                <a:spcPts val="0"/>
              </a:spcBef>
              <a:spcAft>
                <a:spcPts val="0"/>
              </a:spcAft>
              <a:defRPr sz="1200">
                <a:latin typeface="+mn-lt"/>
                <a:cs typeface="+mn-cs"/>
              </a:defRPr>
            </a:lvl1pPr>
          </a:lstStyle>
          <a:p>
            <a:pPr>
              <a:defRPr/>
            </a:pPr>
            <a:fld id="{1B6978DE-A815-4578-90CD-BF5E713BB965}" type="slidenum">
              <a:rPr lang="en-US"/>
              <a:pPr>
                <a:defRPr/>
              </a:pPr>
              <a:t>‹#›</a:t>
            </a:fld>
            <a:endParaRPr lang="en-US" dirty="0"/>
          </a:p>
        </p:txBody>
      </p:sp>
    </p:spTree>
    <p:extLst>
      <p:ext uri="{BB962C8B-B14F-4D97-AF65-F5344CB8AC3E}">
        <p14:creationId xmlns:p14="http://schemas.microsoft.com/office/powerpoint/2010/main" val="24670287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614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EB82AB-89CE-40AC-ABF7-8F0FF26E1621}" type="slidenum">
              <a:rPr lang="en-US" smtClean="0">
                <a:solidFill>
                  <a:srgbClr val="000000"/>
                </a:solidFill>
              </a:rPr>
              <a:pPr fontAlgn="base">
                <a:spcBef>
                  <a:spcPct val="0"/>
                </a:spcBef>
                <a:spcAft>
                  <a:spcPct val="0"/>
                </a:spcAft>
                <a:defRPr/>
              </a:pPr>
              <a:t>1</a:t>
            </a:fld>
            <a:endParaRPr 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xfrm>
            <a:off x="1117600" y="696913"/>
            <a:ext cx="4648200" cy="3486150"/>
          </a:xfrm>
          <a:noFill/>
          <a:ln>
            <a:solidFill>
              <a:srgbClr val="000000"/>
            </a:solidFill>
            <a:miter lim="800000"/>
            <a:headEnd/>
            <a:tailEnd/>
          </a:ln>
        </p:spPr>
      </p:sp>
      <p:sp>
        <p:nvSpPr>
          <p:cNvPr id="200707" name="Notes Placeholder 2"/>
          <p:cNvSpPr>
            <a:spLocks noGrp="1"/>
          </p:cNvSpPr>
          <p:nvPr>
            <p:ph type="body" idx="1"/>
          </p:nvPr>
        </p:nvSpPr>
        <p:spPr bwMode="auto">
          <a:noFill/>
        </p:spPr>
        <p:txBody>
          <a:bodyPr wrap="square" numCol="1" anchor="t" anchorCtr="0" compatLnSpc="1">
            <a:prstTxWarp prst="textNoShape">
              <a:avLst/>
            </a:prstTxWarp>
          </a:bodyPr>
          <a:lstStyle/>
          <a:p>
            <a:pPr marL="173038" indent="-173038" eaLnBrk="1" hangingPunct="1">
              <a:spcBef>
                <a:spcPct val="0"/>
              </a:spcBef>
              <a:buFontTx/>
              <a:buChar char="•"/>
            </a:pPr>
            <a:endParaRPr lang="en-US">
              <a:latin typeface="Georgia" pitchFamily="18" charset="0"/>
            </a:endParaRPr>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0A87FD-5BC5-470C-AEC8-B610F7FB418A}" type="slidenum">
              <a:rPr lang="en-US" smtClean="0">
                <a:solidFill>
                  <a:srgbClr val="000000"/>
                </a:solidFill>
              </a:rPr>
              <a:pPr fontAlgn="base">
                <a:spcBef>
                  <a:spcPct val="0"/>
                </a:spcBef>
                <a:spcAft>
                  <a:spcPct val="0"/>
                </a:spcAft>
                <a:defRPr/>
              </a:pPr>
              <a:t>19</a:t>
            </a:fld>
            <a:endParaRPr 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C9D8BBDA-89C9-4DDC-832A-C38E21A07E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F8E3A2DF-F6B5-4BE7-A42F-247186DBE6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5100" indent="-165100" defTabSz="881063">
              <a:buFontTx/>
              <a:buChar char="•"/>
            </a:pPr>
            <a:r>
              <a:rPr lang="en-US" altLang="en-US" sz="1000" dirty="0">
                <a:latin typeface="Arial" panose="020B0604020202020204" pitchFamily="34" charset="0"/>
                <a:ea typeface="ヒラギノ角ゴ Pro W3"/>
                <a:cs typeface="ヒラギノ角ゴ Pro W3"/>
              </a:rPr>
              <a:t>To review: when we contribution to </a:t>
            </a:r>
            <a:r>
              <a:rPr lang="en-US" altLang="en-US" sz="1000" b="1" dirty="0">
                <a:latin typeface="Arial" panose="020B0604020202020204" pitchFamily="34" charset="0"/>
                <a:ea typeface="ヒラギノ角ゴ Pro W3"/>
                <a:cs typeface="ヒラギノ角ゴ Pro W3"/>
              </a:rPr>
              <a:t>Annual Fund – SHARE</a:t>
            </a:r>
            <a:r>
              <a:rPr lang="en-US" altLang="en-US" sz="1000" dirty="0">
                <a:latin typeface="Arial" panose="020B0604020202020204" pitchFamily="34" charset="0"/>
                <a:ea typeface="ヒラギノ角ゴ Pro W3"/>
                <a:cs typeface="ヒラギノ角ゴ Pro W3"/>
              </a:rPr>
              <a:t>, fifty percent (50%) of our contributions come back to our district through District Designated Funds (DDF) in three years to spend on educational and humanitarian activities chosen by us; even grants that may be used for projects in our local community. </a:t>
            </a:r>
          </a:p>
          <a:p>
            <a:pPr marL="165100" indent="-165100" defTabSz="881063">
              <a:buFontTx/>
              <a:buChar char="•"/>
            </a:pPr>
            <a:r>
              <a:rPr lang="en-US" altLang="en-US" sz="1000" dirty="0">
                <a:latin typeface="Arial" panose="020B0604020202020204" pitchFamily="34" charset="0"/>
                <a:ea typeface="ヒラギノ角ゴ Pro W3"/>
                <a:cs typeface="ヒラギノ角ゴ Pro W3"/>
              </a:rPr>
              <a:t>The 5 percent that is earmarked to potentially pay for the Foundation’s operating expenses will come from the World Fund. It will be used only if it is needed to pay expenses when net investment returns are not sufficient, or to fully fund the operating reserve (up to three times annual operating expenses). If funds are not needed for these purposes, they will remain in the World Fund until the World Fund is measured to ensure sufficient funds for programs.</a:t>
            </a:r>
          </a:p>
          <a:p>
            <a:pPr marL="165100" indent="-165100" defTabSz="881063">
              <a:buFontTx/>
              <a:buChar char="•"/>
            </a:pPr>
            <a:r>
              <a:rPr lang="en-US" altLang="en-US" sz="1000" dirty="0">
                <a:latin typeface="Arial" panose="020B0604020202020204" pitchFamily="34" charset="0"/>
                <a:ea typeface="ヒラギノ角ゴ Pro W3"/>
                <a:cs typeface="ヒラギノ角ゴ Pro W3"/>
              </a:rPr>
              <a:t>In the final step, the World Fund will be measured to ensure that it contains 50 percent of the three prior years’ worth of contributions, plus $5 million – a growth factor. Then and only then, surplus funds will be transferred to the Endowment Fund. </a:t>
            </a:r>
          </a:p>
          <a:p>
            <a:pPr marL="165100" indent="-165100" defTabSz="881063">
              <a:buFontTx/>
              <a:buChar char="•"/>
            </a:pPr>
            <a:r>
              <a:rPr lang="en-US" altLang="en-US" sz="1000" dirty="0">
                <a:latin typeface="Arial" panose="020B0604020202020204" pitchFamily="34" charset="0"/>
                <a:ea typeface="ヒラギノ角ゴ Pro W3"/>
                <a:cs typeface="ヒラギノ角ゴ Pro W3"/>
              </a:rPr>
              <a:t>This funding model:</a:t>
            </a:r>
          </a:p>
          <a:p>
            <a:pPr marL="604838" lvl="1" indent="-165100" defTabSz="881063">
              <a:buFont typeface="Courier New" panose="02070309020205020404" pitchFamily="49" charset="0"/>
              <a:buChar char="o"/>
            </a:pPr>
            <a:r>
              <a:rPr lang="en-US" altLang="en-US" sz="1000" dirty="0">
                <a:latin typeface="Arial" panose="020B0604020202020204" pitchFamily="34" charset="0"/>
                <a:ea typeface="ヒラギノ角ゴ Pro W3"/>
                <a:cs typeface="ヒラギノ角ゴ Pro W3"/>
              </a:rPr>
              <a:t>Builds our financial strength by ensuring that resources are available to meet current needs: programs and operating expenses.</a:t>
            </a:r>
          </a:p>
          <a:p>
            <a:pPr marL="604838" lvl="1" indent="-165100" defTabSz="881063">
              <a:buFont typeface="Courier New" panose="02070309020205020404" pitchFamily="49" charset="0"/>
              <a:buChar char="o"/>
            </a:pPr>
            <a:r>
              <a:rPr lang="en-US" altLang="en-US" sz="1000" dirty="0">
                <a:latin typeface="Arial" panose="020B0604020202020204" pitchFamily="34" charset="0"/>
                <a:ea typeface="ヒラギノ角ゴ Pro W3"/>
                <a:cs typeface="ヒラギノ角ゴ Pro W3"/>
              </a:rPr>
              <a:t>Establishes a reserve to provide for unusual financial events (a rainy day fund): the operating reserve.</a:t>
            </a:r>
          </a:p>
          <a:p>
            <a:pPr marL="604838" lvl="1" indent="-165100" defTabSz="881063">
              <a:buFont typeface="Courier New" panose="02070309020205020404" pitchFamily="49" charset="0"/>
              <a:buChar char="o"/>
            </a:pPr>
            <a:r>
              <a:rPr lang="en-US" altLang="en-US" sz="1000" dirty="0">
                <a:latin typeface="Arial" panose="020B0604020202020204" pitchFamily="34" charset="0"/>
                <a:ea typeface="ヒラギノ角ゴ Pro W3"/>
                <a:cs typeface="ヒラギノ角ゴ Pro W3"/>
              </a:rPr>
              <a:t>Ensures an increase in future programs through increased returns on the Endowment Fund.</a:t>
            </a:r>
          </a:p>
          <a:p>
            <a:pPr marL="165100" indent="-165100" defTabSz="881063">
              <a:lnSpc>
                <a:spcPct val="80000"/>
              </a:lnSpc>
            </a:pPr>
            <a:endParaRPr lang="en-US" altLang="en-US" sz="1000" dirty="0">
              <a:latin typeface="Arial" panose="020B0604020202020204" pitchFamily="34" charset="0"/>
              <a:ea typeface="ヒラギノ角ゴ Pro W3"/>
              <a:cs typeface="ヒラギノ角ゴ Pro W3"/>
            </a:endParaRPr>
          </a:p>
        </p:txBody>
      </p:sp>
      <p:sp>
        <p:nvSpPr>
          <p:cNvPr id="24580" name="Slide Number Placeholder 3">
            <a:extLst>
              <a:ext uri="{FF2B5EF4-FFF2-40B4-BE49-F238E27FC236}">
                <a16:creationId xmlns:a16="http://schemas.microsoft.com/office/drawing/2014/main" id="{CCCE80FD-D928-4204-9B18-F9A06374E2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A6E04D-B37D-4174-874B-CA8D437FD7E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614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EB82AB-89CE-40AC-ABF7-8F0FF26E1621}" type="slidenum">
              <a:rPr lang="en-US" smtClean="0">
                <a:solidFill>
                  <a:srgbClr val="000000"/>
                </a:solidFill>
              </a:rPr>
              <a:pPr fontAlgn="base">
                <a:spcBef>
                  <a:spcPct val="0"/>
                </a:spcBef>
                <a:spcAft>
                  <a:spcPct val="0"/>
                </a:spcAft>
                <a:defRPr/>
              </a:pPr>
              <a:t>24</a:t>
            </a:fld>
            <a:endParaRPr lang="en-US">
              <a:solidFill>
                <a:srgbClr val="000000"/>
              </a:solidFill>
            </a:endParaRPr>
          </a:p>
        </p:txBody>
      </p:sp>
    </p:spTree>
    <p:extLst>
      <p:ext uri="{BB962C8B-B14F-4D97-AF65-F5344CB8AC3E}">
        <p14:creationId xmlns:p14="http://schemas.microsoft.com/office/powerpoint/2010/main" val="3352686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p:spPr>
      </p:sp>
      <p:sp>
        <p:nvSpPr>
          <p:cNvPr id="195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00CB43-315A-41D2-8FFA-F4238AA27726}" type="slidenum">
              <a:rPr lang="en-US" smtClean="0">
                <a:solidFill>
                  <a:srgbClr val="000000"/>
                </a:solidFill>
              </a:rPr>
              <a:pPr fontAlgn="base">
                <a:spcBef>
                  <a:spcPct val="0"/>
                </a:spcBef>
                <a:spcAft>
                  <a:spcPct val="0"/>
                </a:spcAft>
                <a:defRPr/>
              </a:pPr>
              <a:t>25</a:t>
            </a:fld>
            <a:endParaRPr lang="en-US">
              <a:solidFill>
                <a:srgbClr val="000000"/>
              </a:solidFill>
            </a:endParaRPr>
          </a:p>
        </p:txBody>
      </p:sp>
    </p:spTree>
    <p:extLst>
      <p:ext uri="{BB962C8B-B14F-4D97-AF65-F5344CB8AC3E}">
        <p14:creationId xmlns:p14="http://schemas.microsoft.com/office/powerpoint/2010/main" val="2623736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marL="173038" indent="-173038" eaLnBrk="1" hangingPunct="1">
              <a:spcBef>
                <a:spcPct val="0"/>
              </a:spcBef>
              <a:buFontTx/>
              <a:buChar char="•"/>
            </a:pPr>
            <a:endParaRPr lang="en-US">
              <a:latin typeface="Georgia" pitchFamily="18" charset="0"/>
            </a:endParaRPr>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8EC09A-84BC-470F-AECD-253382B786DD}" type="slidenum">
              <a:rPr lang="en-US" smtClean="0">
                <a:solidFill>
                  <a:srgbClr val="000000"/>
                </a:solidFill>
              </a:rPr>
              <a:pPr fontAlgn="base">
                <a:spcBef>
                  <a:spcPct val="0"/>
                </a:spcBef>
                <a:spcAft>
                  <a:spcPct val="0"/>
                </a:spcAft>
                <a:defRPr/>
              </a:pPr>
              <a:t>26</a:t>
            </a:fld>
            <a:endParaRPr lang="en-US">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pPr marL="173038" indent="-173038" eaLnBrk="1" hangingPunct="1">
              <a:spcBef>
                <a:spcPct val="0"/>
              </a:spcBef>
              <a:buFontTx/>
              <a:buChar char="•"/>
            </a:pPr>
            <a:endParaRPr lang="en-US">
              <a:latin typeface="Georgia" pitchFamily="18" charset="0"/>
            </a:endParaRPr>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32684E-C7D5-4263-BBD3-5635B8CD73CA}" type="slidenum">
              <a:rPr lang="en-US" smtClean="0">
                <a:solidFill>
                  <a:srgbClr val="000000"/>
                </a:solidFill>
              </a:rPr>
              <a:pPr fontAlgn="base">
                <a:spcBef>
                  <a:spcPct val="0"/>
                </a:spcBef>
                <a:spcAft>
                  <a:spcPct val="0"/>
                </a:spcAft>
                <a:defRPr/>
              </a:pPr>
              <a:t>27</a:t>
            </a:fld>
            <a:endParaRPr lang="en-US">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marL="173038" indent="-173038" eaLnBrk="1" hangingPunct="1">
              <a:spcBef>
                <a:spcPct val="0"/>
              </a:spcBef>
              <a:buFontTx/>
              <a:buChar char="•"/>
            </a:pPr>
            <a:endParaRPr lang="en-US" dirty="0">
              <a:latin typeface="Georgia" pitchFamily="18" charset="0"/>
            </a:endParaRPr>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8EC09A-84BC-470F-AECD-253382B786DD}" type="slidenum">
              <a:rPr lang="en-US" smtClean="0">
                <a:solidFill>
                  <a:srgbClr val="000000"/>
                </a:solidFill>
              </a:rPr>
              <a:pPr fontAlgn="base">
                <a:spcBef>
                  <a:spcPct val="0"/>
                </a:spcBef>
                <a:spcAft>
                  <a:spcPct val="0"/>
                </a:spcAft>
                <a:defRPr/>
              </a:pPr>
              <a:t>29</a:t>
            </a:fld>
            <a:endParaRPr lang="en-US">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marL="173038" indent="-173038" eaLnBrk="1" hangingPunct="1">
              <a:spcBef>
                <a:spcPct val="0"/>
              </a:spcBef>
              <a:buFontTx/>
              <a:buChar char="•"/>
            </a:pPr>
            <a:endParaRPr lang="en-US">
              <a:latin typeface="Georgia" pitchFamily="18" charset="0"/>
            </a:endParaRPr>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90CBBE3-FA6E-4436-A409-B02CFFF61626}" type="slidenum">
              <a:rPr lang="en-US" smtClean="0">
                <a:solidFill>
                  <a:srgbClr val="000000"/>
                </a:solidFill>
              </a:rPr>
              <a:pPr fontAlgn="base">
                <a:spcBef>
                  <a:spcPct val="0"/>
                </a:spcBef>
                <a:spcAft>
                  <a:spcPct val="0"/>
                </a:spcAft>
                <a:defRPr/>
              </a:pPr>
              <a:t>30</a:t>
            </a:fld>
            <a:endParaRPr lang="en-US">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8412C-3B4C-EBBD-55E0-9FF1D06D8886}"/>
            </a:ext>
          </a:extLst>
        </p:cNvPr>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565A59C8-AA7E-A273-36A2-2832DAF3DD3A}"/>
              </a:ext>
            </a:extLst>
          </p:cNvPr>
          <p:cNvSpPr>
            <a:spLocks noGrp="1" noRot="1" noChangeAspect="1" noTextEdit="1"/>
          </p:cNvSpPr>
          <p:nvPr>
            <p:ph type="sldImg"/>
          </p:nvPr>
        </p:nvSpPr>
        <p:spPr bwMode="auto">
          <a:noFill/>
          <a:ln>
            <a:solidFill>
              <a:srgbClr val="000000"/>
            </a:solidFill>
            <a:miter lim="800000"/>
            <a:headEnd/>
            <a:tailEnd/>
          </a:ln>
        </p:spPr>
      </p:sp>
      <p:sp>
        <p:nvSpPr>
          <p:cNvPr id="158723" name="Notes Placeholder 2">
            <a:extLst>
              <a:ext uri="{FF2B5EF4-FFF2-40B4-BE49-F238E27FC236}">
                <a16:creationId xmlns:a16="http://schemas.microsoft.com/office/drawing/2014/main" id="{455C5016-0753-A336-4B3E-255D0B19A93C}"/>
              </a:ext>
            </a:extLst>
          </p:cNvPr>
          <p:cNvSpPr>
            <a:spLocks noGrp="1"/>
          </p:cNvSpPr>
          <p:nvPr>
            <p:ph type="body" idx="1"/>
          </p:nvPr>
        </p:nvSpPr>
        <p:spPr bwMode="auto">
          <a:noFill/>
        </p:spPr>
        <p:txBody>
          <a:bodyPr wrap="square" numCol="1" anchor="t" anchorCtr="0" compatLnSpc="1">
            <a:prstTxWarp prst="textNoShape">
              <a:avLst/>
            </a:prstTxWarp>
          </a:bodyPr>
          <a:lstStyle/>
          <a:p>
            <a:pPr marL="173038" indent="-173038" eaLnBrk="1" hangingPunct="1">
              <a:spcBef>
                <a:spcPct val="0"/>
              </a:spcBef>
              <a:buFontTx/>
              <a:buChar char="•"/>
            </a:pPr>
            <a:endParaRPr lang="en-US">
              <a:latin typeface="Georgia" pitchFamily="18" charset="0"/>
            </a:endParaRPr>
          </a:p>
        </p:txBody>
      </p:sp>
      <p:sp>
        <p:nvSpPr>
          <p:cNvPr id="75780" name="Slide Number Placeholder 3">
            <a:extLst>
              <a:ext uri="{FF2B5EF4-FFF2-40B4-BE49-F238E27FC236}">
                <a16:creationId xmlns:a16="http://schemas.microsoft.com/office/drawing/2014/main" id="{48632968-A60A-7F41-3092-1B4EDD50CF8C}"/>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90CBBE3-FA6E-4436-A409-B02CFFF61626}" type="slidenum">
              <a:rPr lang="en-US" smtClean="0">
                <a:solidFill>
                  <a:srgbClr val="000000"/>
                </a:solidFill>
              </a:rPr>
              <a:pPr fontAlgn="base">
                <a:spcBef>
                  <a:spcPct val="0"/>
                </a:spcBef>
                <a:spcAft>
                  <a:spcPct val="0"/>
                </a:spcAft>
                <a:defRPr/>
              </a:pPr>
              <a:t>31</a:t>
            </a:fld>
            <a:endParaRPr lang="en-US">
              <a:solidFill>
                <a:srgbClr val="000000"/>
              </a:solidFill>
            </a:endParaRPr>
          </a:p>
        </p:txBody>
      </p:sp>
    </p:spTree>
    <p:extLst>
      <p:ext uri="{BB962C8B-B14F-4D97-AF65-F5344CB8AC3E}">
        <p14:creationId xmlns:p14="http://schemas.microsoft.com/office/powerpoint/2010/main" val="2480842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821E1-E1D3-72F0-8A63-6CAAE59CDE70}"/>
            </a:ext>
          </a:extLst>
        </p:cNvPr>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EFC084B6-51B8-1D3B-363E-253A98ED86B4}"/>
              </a:ext>
            </a:extLst>
          </p:cNvPr>
          <p:cNvSpPr>
            <a:spLocks noGrp="1" noRot="1" noChangeAspect="1" noTextEdit="1"/>
          </p:cNvSpPr>
          <p:nvPr>
            <p:ph type="sldImg"/>
          </p:nvPr>
        </p:nvSpPr>
        <p:spPr bwMode="auto">
          <a:noFill/>
          <a:ln>
            <a:solidFill>
              <a:srgbClr val="000000"/>
            </a:solidFill>
            <a:miter lim="800000"/>
            <a:headEnd/>
            <a:tailEnd/>
          </a:ln>
        </p:spPr>
      </p:sp>
      <p:sp>
        <p:nvSpPr>
          <p:cNvPr id="159747" name="Notes Placeholder 2">
            <a:extLst>
              <a:ext uri="{FF2B5EF4-FFF2-40B4-BE49-F238E27FC236}">
                <a16:creationId xmlns:a16="http://schemas.microsoft.com/office/drawing/2014/main" id="{6650C591-01F8-C52F-647F-1D89B86A80A3}"/>
              </a:ext>
            </a:extLst>
          </p:cNvPr>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a:extLst>
              <a:ext uri="{FF2B5EF4-FFF2-40B4-BE49-F238E27FC236}">
                <a16:creationId xmlns:a16="http://schemas.microsoft.com/office/drawing/2014/main" id="{ED0F8531-50FE-6B8E-E19E-48C073604D8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DBC766-3751-4450-AEFC-145C720C7F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012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B6978DE-A815-4578-90CD-BF5E713BB965}" type="slidenum">
              <a:rPr lang="en-US" smtClean="0"/>
              <a:pPr>
                <a:defRPr/>
              </a:pPr>
              <a:t>3</a:t>
            </a:fld>
            <a:endParaRPr lang="en-US" dirty="0"/>
          </a:p>
        </p:txBody>
      </p:sp>
    </p:spTree>
    <p:extLst>
      <p:ext uri="{BB962C8B-B14F-4D97-AF65-F5344CB8AC3E}">
        <p14:creationId xmlns:p14="http://schemas.microsoft.com/office/powerpoint/2010/main" val="836379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marL="173038" indent="-173038" eaLnBrk="1" hangingPunct="1">
              <a:spcBef>
                <a:spcPct val="0"/>
              </a:spcBef>
              <a:buFontTx/>
              <a:buChar char="•"/>
            </a:pPr>
            <a:endParaRPr lang="en-US">
              <a:latin typeface="Georgia" pitchFamily="18" charset="0"/>
            </a:endParaRPr>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A9B59B2-60E2-4AA1-BD8D-66719803832F}" type="slidenum">
              <a:rPr lang="en-US" smtClean="0">
                <a:solidFill>
                  <a:srgbClr val="000000"/>
                </a:solidFill>
              </a:rPr>
              <a:pPr fontAlgn="base">
                <a:spcBef>
                  <a:spcPct val="0"/>
                </a:spcBef>
                <a:spcAft>
                  <a:spcPct val="0"/>
                </a:spcAft>
                <a:defRPr/>
              </a:pPr>
              <a:t>33</a:t>
            </a:fld>
            <a:endParaRPr lang="en-US">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Georgia" pitchFamily="18" charset="0"/>
            </a:endParaRPr>
          </a:p>
          <a:p>
            <a:pPr eaLnBrk="1" hangingPunct="1">
              <a:spcBef>
                <a:spcPct val="0"/>
              </a:spcBef>
            </a:pPr>
            <a:endParaRPr lang="en-US">
              <a:latin typeface="Georgia" pitchFamily="18" charset="0"/>
            </a:endParaRP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3F463EB-BBD6-4357-AEF4-4990593203B9}" type="slidenum">
              <a:rPr lang="en-US" smtClean="0">
                <a:solidFill>
                  <a:srgbClr val="000000"/>
                </a:solidFill>
              </a:rPr>
              <a:pPr fontAlgn="base">
                <a:spcBef>
                  <a:spcPct val="0"/>
                </a:spcBef>
                <a:spcAft>
                  <a:spcPct val="0"/>
                </a:spcAft>
                <a:defRPr/>
              </a:pPr>
              <a:t>34</a:t>
            </a:fld>
            <a:endParaRPr lang="en-US">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Georgia" pitchFamily="18" charset="0"/>
            </a:endParaRPr>
          </a:p>
          <a:p>
            <a:pPr eaLnBrk="1" hangingPunct="1">
              <a:spcBef>
                <a:spcPct val="0"/>
              </a:spcBef>
            </a:pPr>
            <a:endParaRPr lang="en-US">
              <a:latin typeface="Georgia" pitchFamily="18" charset="0"/>
            </a:endParaRP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3F463EB-BBD6-4357-AEF4-4990593203B9}" type="slidenum">
              <a:rPr lang="en-US" smtClean="0">
                <a:solidFill>
                  <a:srgbClr val="000000"/>
                </a:solidFill>
              </a:rPr>
              <a:pPr fontAlgn="base">
                <a:spcBef>
                  <a:spcPct val="0"/>
                </a:spcBef>
                <a:spcAft>
                  <a:spcPct val="0"/>
                </a:spcAft>
                <a:defRPr/>
              </a:pPr>
              <a:t>35</a:t>
            </a:fld>
            <a:endParaRPr lang="en-US">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Georgia" pitchFamily="18" charset="0"/>
            </a:endParaRPr>
          </a:p>
          <a:p>
            <a:pPr eaLnBrk="1" hangingPunct="1">
              <a:spcBef>
                <a:spcPct val="0"/>
              </a:spcBef>
            </a:pPr>
            <a:endParaRPr lang="en-US">
              <a:latin typeface="Georgia" pitchFamily="18" charset="0"/>
            </a:endParaRP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3F463EB-BBD6-4357-AEF4-4990593203B9}" type="slidenum">
              <a:rPr lang="en-US" smtClean="0">
                <a:solidFill>
                  <a:srgbClr val="000000"/>
                </a:solidFill>
              </a:rPr>
              <a:pPr fontAlgn="base">
                <a:spcBef>
                  <a:spcPct val="0"/>
                </a:spcBef>
                <a:spcAft>
                  <a:spcPct val="0"/>
                </a:spcAft>
                <a:defRPr/>
              </a:pPr>
              <a:t>36</a:t>
            </a:fld>
            <a:endParaRPr lang="en-US">
              <a:solidFill>
                <a:srgbClr val="000000"/>
              </a:solidFill>
            </a:endParaRPr>
          </a:p>
        </p:txBody>
      </p:sp>
    </p:spTree>
    <p:extLst>
      <p:ext uri="{BB962C8B-B14F-4D97-AF65-F5344CB8AC3E}">
        <p14:creationId xmlns:p14="http://schemas.microsoft.com/office/powerpoint/2010/main" val="3260227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Georgia" pitchFamily="18" charset="0"/>
            </a:endParaRPr>
          </a:p>
          <a:p>
            <a:pPr eaLnBrk="1" hangingPunct="1">
              <a:spcBef>
                <a:spcPct val="0"/>
              </a:spcBef>
            </a:pPr>
            <a:endParaRPr lang="en-US">
              <a:latin typeface="Georgia" pitchFamily="18" charset="0"/>
            </a:endParaRP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B0DB16-A986-4944-8CAF-FBF2458467E8}" type="slidenum">
              <a:rPr lang="en-US" smtClean="0">
                <a:solidFill>
                  <a:srgbClr val="000000"/>
                </a:solidFill>
              </a:rPr>
              <a:pPr fontAlgn="base">
                <a:spcBef>
                  <a:spcPct val="0"/>
                </a:spcBef>
                <a:spcAft>
                  <a:spcPct val="0"/>
                </a:spcAft>
                <a:defRPr/>
              </a:pPr>
              <a:t>37</a:t>
            </a:fld>
            <a:endParaRPr lang="en-US">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Georgia" pitchFamily="18" charset="0"/>
            </a:endParaRPr>
          </a:p>
          <a:p>
            <a:pPr eaLnBrk="1" hangingPunct="1">
              <a:spcBef>
                <a:spcPct val="0"/>
              </a:spcBef>
            </a:pPr>
            <a:endParaRPr lang="en-US">
              <a:latin typeface="Georgia" pitchFamily="18" charset="0"/>
            </a:endParaRP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308CF8-2095-4230-A62A-9C96E020C45B}" type="slidenum">
              <a:rPr lang="en-US" smtClean="0">
                <a:solidFill>
                  <a:srgbClr val="000000"/>
                </a:solidFill>
              </a:rPr>
              <a:pPr fontAlgn="base">
                <a:spcBef>
                  <a:spcPct val="0"/>
                </a:spcBef>
                <a:spcAft>
                  <a:spcPct val="0"/>
                </a:spcAft>
                <a:defRPr/>
              </a:pPr>
              <a:t>38</a:t>
            </a:fld>
            <a:endParaRPr lang="en-US">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Georgia" pitchFamily="18" charset="0"/>
            </a:endParaRPr>
          </a:p>
          <a:p>
            <a:pPr eaLnBrk="1" hangingPunct="1">
              <a:spcBef>
                <a:spcPct val="0"/>
              </a:spcBef>
            </a:pPr>
            <a:endParaRPr lang="en-US">
              <a:latin typeface="Georgia" pitchFamily="18" charset="0"/>
            </a:endParaRP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94799A-4DC7-4BD5-9D72-40CBC5751E06}" type="slidenum">
              <a:rPr lang="en-US" smtClean="0">
                <a:solidFill>
                  <a:srgbClr val="000000"/>
                </a:solidFill>
              </a:rPr>
              <a:pPr fontAlgn="base">
                <a:spcBef>
                  <a:spcPct val="0"/>
                </a:spcBef>
                <a:spcAft>
                  <a:spcPct val="0"/>
                </a:spcAft>
                <a:defRPr/>
              </a:pPr>
              <a:t>39</a:t>
            </a:fld>
            <a:endParaRPr lang="en-US">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Georgia" pitchFamily="18" charset="0"/>
            </a:endParaRP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E5A30-08DA-43D1-A133-47372F862555}" type="slidenum">
              <a:rPr lang="en-US" smtClean="0">
                <a:solidFill>
                  <a:srgbClr val="000000"/>
                </a:solidFill>
              </a:rPr>
              <a:pPr fontAlgn="base">
                <a:spcBef>
                  <a:spcPct val="0"/>
                </a:spcBef>
                <a:spcAft>
                  <a:spcPct val="0"/>
                </a:spcAft>
                <a:defRPr/>
              </a:pPr>
              <a:t>40</a:t>
            </a:fld>
            <a:endParaRPr lang="en-US">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Georgia" pitchFamily="18" charset="0"/>
            </a:endParaRP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E5A30-08DA-43D1-A133-47372F862555}" type="slidenum">
              <a:rPr lang="en-US" smtClean="0">
                <a:solidFill>
                  <a:srgbClr val="000000"/>
                </a:solidFill>
              </a:rPr>
              <a:pPr fontAlgn="base">
                <a:spcBef>
                  <a:spcPct val="0"/>
                </a:spcBef>
                <a:spcAft>
                  <a:spcPct val="0"/>
                </a:spcAft>
                <a:defRPr/>
              </a:pPr>
              <a:t>41</a:t>
            </a:fld>
            <a:endParaRPr lang="en-US">
              <a:solidFill>
                <a:srgbClr val="000000"/>
              </a:solidFill>
            </a:endParaRPr>
          </a:p>
        </p:txBody>
      </p:sp>
    </p:spTree>
    <p:extLst>
      <p:ext uri="{BB962C8B-B14F-4D97-AF65-F5344CB8AC3E}">
        <p14:creationId xmlns:p14="http://schemas.microsoft.com/office/powerpoint/2010/main" val="4201507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Georgia" pitchFamily="18" charset="0"/>
            </a:endParaRPr>
          </a:p>
          <a:p>
            <a:pPr eaLnBrk="1" hangingPunct="1">
              <a:spcBef>
                <a:spcPct val="0"/>
              </a:spcBef>
            </a:pPr>
            <a:endParaRPr lang="en-US">
              <a:latin typeface="Georgia" pitchFamily="18" charset="0"/>
            </a:endParaRP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201215-A8E4-4D94-AE40-8A5C7953F8B7}" type="slidenum">
              <a:rPr lang="en-US" smtClean="0">
                <a:solidFill>
                  <a:srgbClr val="000000"/>
                </a:solidFill>
              </a:rPr>
              <a:pPr fontAlgn="base">
                <a:spcBef>
                  <a:spcPct val="0"/>
                </a:spcBef>
                <a:spcAft>
                  <a:spcPct val="0"/>
                </a:spcAft>
                <a:defRPr/>
              </a:pPr>
              <a:t>43</a:t>
            </a:fld>
            <a:endParaRPr 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AB8C1-2991-E956-BCE2-AA5D7EFD3F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A29BD0-047F-BDB4-51EB-58FA671ECB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8BAE73-08EC-D094-B526-268C9E4EEC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BF8445-E2EF-68E8-60C6-FF2139FEBEE9}"/>
              </a:ext>
            </a:extLst>
          </p:cNvPr>
          <p:cNvSpPr>
            <a:spLocks noGrp="1"/>
          </p:cNvSpPr>
          <p:nvPr>
            <p:ph type="sldNum" sz="quarter" idx="5"/>
          </p:nvPr>
        </p:nvSpPr>
        <p:spPr/>
        <p:txBody>
          <a:bodyPr/>
          <a:lstStyle/>
          <a:p>
            <a:pPr>
              <a:defRPr/>
            </a:pPr>
            <a:fld id="{1B6978DE-A815-4578-90CD-BF5E713BB965}" type="slidenum">
              <a:rPr lang="en-US" smtClean="0"/>
              <a:pPr>
                <a:defRPr/>
              </a:pPr>
              <a:t>4</a:t>
            </a:fld>
            <a:endParaRPr lang="en-US" dirty="0"/>
          </a:p>
        </p:txBody>
      </p:sp>
    </p:spTree>
    <p:extLst>
      <p:ext uri="{BB962C8B-B14F-4D97-AF65-F5344CB8AC3E}">
        <p14:creationId xmlns:p14="http://schemas.microsoft.com/office/powerpoint/2010/main" val="31833307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Georgia" pitchFamily="18" charset="0"/>
            </a:endParaRPr>
          </a:p>
          <a:p>
            <a:pPr eaLnBrk="1" hangingPunct="1">
              <a:spcBef>
                <a:spcPct val="0"/>
              </a:spcBef>
            </a:pPr>
            <a:endParaRPr lang="en-US">
              <a:latin typeface="Georgia" pitchFamily="18" charset="0"/>
            </a:endParaRP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DE9EAD-2C1B-4D7C-981E-FF17D8FD58A2}" type="slidenum">
              <a:rPr lang="en-US" smtClean="0">
                <a:solidFill>
                  <a:srgbClr val="000000"/>
                </a:solidFill>
              </a:rPr>
              <a:pPr fontAlgn="base">
                <a:spcBef>
                  <a:spcPct val="0"/>
                </a:spcBef>
                <a:spcAft>
                  <a:spcPct val="0"/>
                </a:spcAft>
                <a:defRPr/>
              </a:pPr>
              <a:t>44</a:t>
            </a:fld>
            <a:endParaRPr lang="en-US">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Georgia" pitchFamily="18" charset="0"/>
            </a:endParaRPr>
          </a:p>
          <a:p>
            <a:pPr eaLnBrk="1" hangingPunct="1">
              <a:spcBef>
                <a:spcPct val="0"/>
              </a:spcBef>
            </a:pPr>
            <a:endParaRPr lang="en-US">
              <a:latin typeface="Georgia" pitchFamily="18" charset="0"/>
            </a:endParaRP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635204-084D-48CA-BA95-3A5A6144215F}" type="slidenum">
              <a:rPr lang="en-US" smtClean="0">
                <a:solidFill>
                  <a:srgbClr val="000000"/>
                </a:solidFill>
              </a:rPr>
              <a:pPr fontAlgn="base">
                <a:spcBef>
                  <a:spcPct val="0"/>
                </a:spcBef>
                <a:spcAft>
                  <a:spcPct val="0"/>
                </a:spcAft>
                <a:defRPr/>
              </a:pPr>
              <a:t>45</a:t>
            </a:fld>
            <a:endParaRPr lang="en-US">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latin typeface="Georgia" pitchFamily="18" charset="0"/>
              </a:rPr>
              <a:t>Speaking point: This is what the general public will see, you need to log in to get to the grants module</a:t>
            </a:r>
          </a:p>
          <a:p>
            <a:pPr marL="173336" indent="-173336" eaLnBrk="1" fontAlgn="auto" hangingPunct="1">
              <a:spcBef>
                <a:spcPts val="0"/>
              </a:spcBef>
              <a:spcAft>
                <a:spcPts val="0"/>
              </a:spcAft>
              <a:defRPr/>
            </a:pPr>
            <a:r>
              <a:rPr lang="en-US" dirty="0">
                <a:latin typeface="Georgia" pitchFamily="18" charset="0"/>
              </a:rPr>
              <a:t> </a:t>
            </a:r>
          </a:p>
          <a:p>
            <a:pPr eaLnBrk="1" fontAlgn="auto" hangingPunct="1">
              <a:spcBef>
                <a:spcPts val="0"/>
              </a:spcBef>
              <a:spcAft>
                <a:spcPts val="0"/>
              </a:spcAft>
              <a:defRPr/>
            </a:pPr>
            <a:endParaRPr lang="en-US" dirty="0">
              <a:latin typeface="Georgia" pitchFamily="18" charset="0"/>
            </a:endParaRPr>
          </a:p>
          <a:p>
            <a:pPr eaLnBrk="1" fontAlgn="auto" hangingPunct="1">
              <a:spcBef>
                <a:spcPts val="0"/>
              </a:spcBef>
              <a:spcAft>
                <a:spcPts val="0"/>
              </a:spcAft>
              <a:defRPr/>
            </a:pPr>
            <a:endParaRPr lang="en-US" dirty="0">
              <a:latin typeface="Georgia" pitchFamily="18" charset="0"/>
            </a:endParaRP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2E3C62-CBA9-4B5A-AD32-9737EBFFBECA}" type="slidenum">
              <a:rPr lang="en-US" smtClean="0">
                <a:solidFill>
                  <a:srgbClr val="000000"/>
                </a:solidFill>
              </a:rPr>
              <a:pPr fontAlgn="base">
                <a:spcBef>
                  <a:spcPct val="0"/>
                </a:spcBef>
                <a:spcAft>
                  <a:spcPct val="0"/>
                </a:spcAft>
                <a:defRPr/>
              </a:pPr>
              <a:t>46</a:t>
            </a:fld>
            <a:endParaRPr lang="en-US">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atin typeface="Georgia" pitchFamily="18" charset="0"/>
              </a:rPr>
              <a:t>Speaking point: Go to my club grants not the district tab</a:t>
            </a:r>
          </a:p>
          <a:p>
            <a:pPr eaLnBrk="1" hangingPunct="1">
              <a:spcBef>
                <a:spcPct val="0"/>
              </a:spcBef>
            </a:pPr>
            <a:endParaRPr lang="en-US">
              <a:latin typeface="Georgia" pitchFamily="18" charset="0"/>
            </a:endParaRPr>
          </a:p>
          <a:p>
            <a:pPr eaLnBrk="1" hangingPunct="1">
              <a:spcBef>
                <a:spcPct val="0"/>
              </a:spcBef>
            </a:pPr>
            <a:endParaRPr lang="en-US">
              <a:latin typeface="Georgia" pitchFamily="18" charset="0"/>
            </a:endParaRP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834214-F9C1-4B0E-AB44-3D4BBFF912F5}" type="slidenum">
              <a:rPr lang="en-US" smtClean="0">
                <a:solidFill>
                  <a:srgbClr val="000000"/>
                </a:solidFill>
              </a:rPr>
              <a:pPr fontAlgn="base">
                <a:spcBef>
                  <a:spcPct val="0"/>
                </a:spcBef>
                <a:spcAft>
                  <a:spcPct val="0"/>
                </a:spcAft>
                <a:defRPr/>
              </a:pPr>
              <a:t>47</a:t>
            </a:fld>
            <a:endParaRPr lang="en-US">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p:spPr>
      </p:sp>
      <p:sp>
        <p:nvSpPr>
          <p:cNvPr id="176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atin typeface="Georgia" pitchFamily="18" charset="0"/>
              </a:rPr>
              <a:t>Speaking point: total budget in USD</a:t>
            </a:r>
          </a:p>
          <a:p>
            <a:pPr eaLnBrk="1" hangingPunct="1">
              <a:spcBef>
                <a:spcPct val="0"/>
              </a:spcBef>
            </a:pPr>
            <a:endParaRPr lang="en-US">
              <a:latin typeface="Georgia" pitchFamily="18" charset="0"/>
            </a:endParaRPr>
          </a:p>
          <a:p>
            <a:pPr eaLnBrk="1" hangingPunct="1">
              <a:spcBef>
                <a:spcPct val="0"/>
              </a:spcBef>
            </a:pPr>
            <a:endParaRPr lang="en-US">
              <a:latin typeface="Georgia" pitchFamily="18" charset="0"/>
            </a:endParaRP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C72827-53DD-42FE-B9EB-80B6AF64E1AA}" type="slidenum">
              <a:rPr lang="en-US" smtClean="0">
                <a:solidFill>
                  <a:srgbClr val="000000"/>
                </a:solidFill>
              </a:rPr>
              <a:pPr fontAlgn="base">
                <a:spcBef>
                  <a:spcPct val="0"/>
                </a:spcBef>
                <a:spcAft>
                  <a:spcPct val="0"/>
                </a:spcAft>
                <a:defRPr/>
              </a:pPr>
              <a:t>48</a:t>
            </a:fld>
            <a:endParaRPr lang="en-US">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p:spPr>
      </p:sp>
      <p:sp>
        <p:nvSpPr>
          <p:cNvPr id="177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latin typeface="Georgia" pitchFamily="18" charset="0"/>
              </a:rPr>
              <a:t>Speaking point: If you leave site you need to login again, go to view grants </a:t>
            </a:r>
          </a:p>
          <a:p>
            <a:pPr eaLnBrk="1" hangingPunct="1">
              <a:spcBef>
                <a:spcPct val="0"/>
              </a:spcBef>
            </a:pPr>
            <a:endParaRPr lang="en-US" dirty="0">
              <a:latin typeface="Georgia" pitchFamily="18" charset="0"/>
            </a:endParaRPr>
          </a:p>
          <a:p>
            <a:pPr eaLnBrk="1" hangingPunct="1">
              <a:spcBef>
                <a:spcPct val="0"/>
              </a:spcBef>
            </a:pPr>
            <a:endParaRPr lang="en-US" dirty="0">
              <a:latin typeface="Georgia" pitchFamily="18" charset="0"/>
            </a:endParaRP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A3EF7B-981E-4791-8537-1205B6C48D51}" type="slidenum">
              <a:rPr lang="en-US" smtClean="0">
                <a:solidFill>
                  <a:srgbClr val="000000"/>
                </a:solidFill>
              </a:rPr>
              <a:pPr fontAlgn="base">
                <a:spcBef>
                  <a:spcPct val="0"/>
                </a:spcBef>
                <a:spcAft>
                  <a:spcPct val="0"/>
                </a:spcAft>
                <a:defRPr/>
              </a:pPr>
              <a:t>49</a:t>
            </a:fld>
            <a:endParaRPr lang="en-US">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atin typeface="Georgia" pitchFamily="18" charset="0"/>
              </a:rPr>
              <a:t>Speaking point: Needs to be completed by August 31, 2015</a:t>
            </a:r>
          </a:p>
          <a:p>
            <a:pPr eaLnBrk="1" hangingPunct="1">
              <a:spcBef>
                <a:spcPct val="0"/>
              </a:spcBef>
            </a:pPr>
            <a:endParaRPr lang="en-US">
              <a:latin typeface="Georgia" pitchFamily="18" charset="0"/>
            </a:endParaRPr>
          </a:p>
          <a:p>
            <a:pPr eaLnBrk="1" hangingPunct="1">
              <a:spcBef>
                <a:spcPct val="0"/>
              </a:spcBef>
            </a:pPr>
            <a:endParaRPr lang="en-US">
              <a:latin typeface="Georgia" pitchFamily="18" charset="0"/>
            </a:endParaRP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875B8A2-7786-4617-97E8-77CB6F583CEF}" type="slidenum">
              <a:rPr lang="en-US" smtClean="0">
                <a:solidFill>
                  <a:srgbClr val="000000"/>
                </a:solidFill>
              </a:rPr>
              <a:pPr fontAlgn="base">
                <a:spcBef>
                  <a:spcPct val="0"/>
                </a:spcBef>
                <a:spcAft>
                  <a:spcPct val="0"/>
                </a:spcAft>
                <a:defRPr/>
              </a:pPr>
              <a:t>50</a:t>
            </a:fld>
            <a:endParaRPr lang="en-US">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p:spPr>
      </p:sp>
      <p:sp>
        <p:nvSpPr>
          <p:cNvPr id="179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atin typeface="Georgia" pitchFamily="18" charset="0"/>
              </a:rPr>
              <a:t>Speaking point: you can cut and paste from another source</a:t>
            </a:r>
          </a:p>
          <a:p>
            <a:pPr eaLnBrk="1" hangingPunct="1">
              <a:spcBef>
                <a:spcPct val="0"/>
              </a:spcBef>
            </a:pPr>
            <a:endParaRPr lang="en-US">
              <a:latin typeface="Georgia" pitchFamily="18" charset="0"/>
            </a:endParaRPr>
          </a:p>
          <a:p>
            <a:pPr eaLnBrk="1" hangingPunct="1">
              <a:spcBef>
                <a:spcPct val="0"/>
              </a:spcBef>
            </a:pPr>
            <a:endParaRPr lang="en-US">
              <a:latin typeface="Georgia" pitchFamily="18" charset="0"/>
            </a:endParaRP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DC04D9-46BA-4509-9D01-422C3423F33F}" type="slidenum">
              <a:rPr lang="en-US" smtClean="0">
                <a:solidFill>
                  <a:srgbClr val="000000"/>
                </a:solidFill>
              </a:rPr>
              <a:pPr fontAlgn="base">
                <a:spcBef>
                  <a:spcPct val="0"/>
                </a:spcBef>
                <a:spcAft>
                  <a:spcPct val="0"/>
                </a:spcAft>
                <a:defRPr/>
              </a:pPr>
              <a:t>51</a:t>
            </a:fld>
            <a:endParaRPr lang="en-US">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atin typeface="Georgia" pitchFamily="18" charset="0"/>
              </a:rPr>
              <a:t>Speaking point: Five boxes in total</a:t>
            </a:r>
          </a:p>
          <a:p>
            <a:pPr eaLnBrk="1" hangingPunct="1">
              <a:spcBef>
                <a:spcPct val="0"/>
              </a:spcBef>
            </a:pPr>
            <a:endParaRPr lang="en-US">
              <a:latin typeface="Georgia" pitchFamily="18" charset="0"/>
            </a:endParaRPr>
          </a:p>
          <a:p>
            <a:pPr eaLnBrk="1" hangingPunct="1">
              <a:spcBef>
                <a:spcPct val="0"/>
              </a:spcBef>
            </a:pPr>
            <a:endParaRPr lang="en-US">
              <a:latin typeface="Georgia" pitchFamily="18" charset="0"/>
            </a:endParaRP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B259FCF-C1C4-4C37-8D77-711EEA6D345F}" type="slidenum">
              <a:rPr lang="en-US" smtClean="0">
                <a:solidFill>
                  <a:srgbClr val="000000"/>
                </a:solidFill>
              </a:rPr>
              <a:pPr fontAlgn="base">
                <a:spcBef>
                  <a:spcPct val="0"/>
                </a:spcBef>
                <a:spcAft>
                  <a:spcPct val="0"/>
                </a:spcAft>
                <a:defRPr/>
              </a:pPr>
              <a:t>52</a:t>
            </a:fld>
            <a:endParaRPr lang="en-US">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atin typeface="Georgia" pitchFamily="18" charset="0"/>
              </a:rPr>
              <a:t>Speaking point: Make sure you update bas you go along – you can come back to file anytime</a:t>
            </a:r>
          </a:p>
          <a:p>
            <a:pPr eaLnBrk="1" hangingPunct="1">
              <a:spcBef>
                <a:spcPct val="0"/>
              </a:spcBef>
            </a:pPr>
            <a:endParaRPr lang="en-US">
              <a:latin typeface="Georgia" pitchFamily="18" charset="0"/>
            </a:endParaRPr>
          </a:p>
          <a:p>
            <a:pPr eaLnBrk="1" hangingPunct="1">
              <a:spcBef>
                <a:spcPct val="0"/>
              </a:spcBef>
            </a:pPr>
            <a:endParaRPr lang="en-US">
              <a:latin typeface="Georgia" pitchFamily="18" charset="0"/>
            </a:endParaRP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F2B19BC-D78B-4AF1-8141-DECD8DDA74B3}" type="slidenum">
              <a:rPr lang="en-US" smtClean="0">
                <a:solidFill>
                  <a:srgbClr val="000000"/>
                </a:solidFill>
              </a:rPr>
              <a:pPr fontAlgn="base">
                <a:spcBef>
                  <a:spcPct val="0"/>
                </a:spcBef>
                <a:spcAft>
                  <a:spcPct val="0"/>
                </a:spcAft>
                <a:defRPr/>
              </a:pPr>
              <a:t>53</a:t>
            </a:fld>
            <a:endParaRPr 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DRFC Dean</a:t>
            </a:r>
          </a:p>
        </p:txBody>
      </p:sp>
      <p:sp>
        <p:nvSpPr>
          <p:cNvPr id="4" name="Slide Number Placeholder 3"/>
          <p:cNvSpPr>
            <a:spLocks noGrp="1"/>
          </p:cNvSpPr>
          <p:nvPr>
            <p:ph type="sldNum" sz="quarter" idx="5"/>
          </p:nvPr>
        </p:nvSpPr>
        <p:spPr/>
        <p:txBody>
          <a:bodyPr/>
          <a:lstStyle/>
          <a:p>
            <a:pPr>
              <a:defRPr/>
            </a:pPr>
            <a:fld id="{1B6978DE-A815-4578-90CD-BF5E713BB965}" type="slidenum">
              <a:rPr lang="en-US" smtClean="0"/>
              <a:pPr>
                <a:defRPr/>
              </a:pPr>
              <a:t>6</a:t>
            </a:fld>
            <a:endParaRPr lang="en-US" dirty="0"/>
          </a:p>
        </p:txBody>
      </p:sp>
    </p:spTree>
    <p:extLst>
      <p:ext uri="{BB962C8B-B14F-4D97-AF65-F5344CB8AC3E}">
        <p14:creationId xmlns:p14="http://schemas.microsoft.com/office/powerpoint/2010/main" val="40661503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atin typeface="Georgia" pitchFamily="18" charset="0"/>
              </a:rPr>
              <a:t>Speaking point: Remember you will need to justify your expense so be careful you only list what you actually will expense</a:t>
            </a:r>
          </a:p>
          <a:p>
            <a:pPr eaLnBrk="1" hangingPunct="1">
              <a:spcBef>
                <a:spcPct val="0"/>
              </a:spcBef>
            </a:pPr>
            <a:endParaRPr lang="en-US">
              <a:latin typeface="Georgia" pitchFamily="18" charset="0"/>
            </a:endParaRPr>
          </a:p>
          <a:p>
            <a:pPr eaLnBrk="1" hangingPunct="1">
              <a:spcBef>
                <a:spcPct val="0"/>
              </a:spcBef>
            </a:pPr>
            <a:endParaRPr lang="en-US">
              <a:latin typeface="Georgia" pitchFamily="18" charset="0"/>
            </a:endParaRP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BBADCA-C1E7-4E36-A5F7-BCBF9063B506}" type="slidenum">
              <a:rPr lang="en-US" smtClean="0">
                <a:solidFill>
                  <a:srgbClr val="000000"/>
                </a:solidFill>
              </a:rPr>
              <a:pPr fontAlgn="base">
                <a:spcBef>
                  <a:spcPct val="0"/>
                </a:spcBef>
                <a:spcAft>
                  <a:spcPct val="0"/>
                </a:spcAft>
                <a:defRPr/>
              </a:pPr>
              <a:t>54</a:t>
            </a:fld>
            <a:endParaRPr lang="en-US">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atin typeface="Georgia" pitchFamily="18" charset="0"/>
              </a:rPr>
              <a:t>Speaking point: you need to get quotes we only need to see the quote you selected, but you should keep on file the other quotes</a:t>
            </a:r>
          </a:p>
          <a:p>
            <a:pPr eaLnBrk="1" hangingPunct="1">
              <a:spcBef>
                <a:spcPct val="0"/>
              </a:spcBef>
            </a:pPr>
            <a:endParaRPr lang="en-US">
              <a:latin typeface="Georgia" pitchFamily="18" charset="0"/>
            </a:endParaRPr>
          </a:p>
          <a:p>
            <a:pPr eaLnBrk="1" hangingPunct="1">
              <a:spcBef>
                <a:spcPct val="0"/>
              </a:spcBef>
            </a:pPr>
            <a:endParaRPr lang="en-US">
              <a:latin typeface="Georgia" pitchFamily="18" charset="0"/>
            </a:endParaRP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300122-33C0-4FE4-8660-93D5EE4C4D67}" type="slidenum">
              <a:rPr lang="en-US" smtClean="0">
                <a:solidFill>
                  <a:srgbClr val="000000"/>
                </a:solidFill>
              </a:rPr>
              <a:pPr fontAlgn="base">
                <a:spcBef>
                  <a:spcPct val="0"/>
                </a:spcBef>
                <a:spcAft>
                  <a:spcPct val="0"/>
                </a:spcAft>
                <a:defRPr/>
              </a:pPr>
              <a:t>55</a:t>
            </a:fld>
            <a:endParaRPr lang="en-US">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latin typeface="Georgia" pitchFamily="18" charset="0"/>
              </a:rPr>
              <a:t>Speaking point: you can print the file, it is in a PDF and share it with your committee or club</a:t>
            </a:r>
          </a:p>
          <a:p>
            <a:pPr eaLnBrk="1" hangingPunct="1">
              <a:spcBef>
                <a:spcPct val="0"/>
              </a:spcBef>
            </a:pPr>
            <a:endParaRPr lang="en-US" dirty="0">
              <a:latin typeface="Georgia" pitchFamily="18" charset="0"/>
            </a:endParaRPr>
          </a:p>
          <a:p>
            <a:pPr eaLnBrk="1" hangingPunct="1">
              <a:spcBef>
                <a:spcPct val="0"/>
              </a:spcBef>
            </a:pPr>
            <a:endParaRPr lang="en-US" dirty="0">
              <a:latin typeface="Georgia" pitchFamily="18" charset="0"/>
            </a:endParaRP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79AFB5-B4DF-45C6-BF8E-63A7FDDCEEB4}" type="slidenum">
              <a:rPr lang="en-US" smtClean="0">
                <a:solidFill>
                  <a:srgbClr val="000000"/>
                </a:solidFill>
              </a:rPr>
              <a:pPr fontAlgn="base">
                <a:spcBef>
                  <a:spcPct val="0"/>
                </a:spcBef>
                <a:spcAft>
                  <a:spcPct val="0"/>
                </a:spcAft>
                <a:defRPr/>
              </a:pPr>
              <a:t>56</a:t>
            </a:fld>
            <a:endParaRPr lang="en-US">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Georgia" pitchFamily="18" charset="0"/>
            </a:endParaRP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9B05C6-042C-4F5B-9D71-1823DAB83FAC}" type="slidenum">
              <a:rPr lang="en-US" smtClean="0">
                <a:solidFill>
                  <a:srgbClr val="000000"/>
                </a:solidFill>
              </a:rPr>
              <a:pPr fontAlgn="base">
                <a:spcBef>
                  <a:spcPct val="0"/>
                </a:spcBef>
                <a:spcAft>
                  <a:spcPct val="0"/>
                </a:spcAft>
                <a:defRPr/>
              </a:pPr>
              <a:t>57</a:t>
            </a:fld>
            <a:endParaRPr lang="en-US">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p:spPr>
      </p:sp>
      <p:sp>
        <p:nvSpPr>
          <p:cNvPr id="189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atin typeface="Georgia" pitchFamily="18" charset="0"/>
              </a:rPr>
              <a:t>Speaking point: if you have a approved quote  before August 31 then add it here if not then it must be done before December 1 </a:t>
            </a:r>
          </a:p>
          <a:p>
            <a:pPr eaLnBrk="1" hangingPunct="1">
              <a:spcBef>
                <a:spcPct val="0"/>
              </a:spcBef>
            </a:pPr>
            <a:endParaRPr lang="en-US">
              <a:latin typeface="Georgia" pitchFamily="18" charset="0"/>
            </a:endParaRPr>
          </a:p>
          <a:p>
            <a:pPr eaLnBrk="1" hangingPunct="1">
              <a:spcBef>
                <a:spcPct val="0"/>
              </a:spcBef>
            </a:pPr>
            <a:endParaRPr lang="en-US">
              <a:latin typeface="Georgia" pitchFamily="18" charset="0"/>
            </a:endParaRP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D460F0-11DE-4B3D-8BFB-99F5F15439B8}" type="slidenum">
              <a:rPr lang="en-US" smtClean="0">
                <a:solidFill>
                  <a:srgbClr val="000000"/>
                </a:solidFill>
              </a:rPr>
              <a:pPr fontAlgn="base">
                <a:spcBef>
                  <a:spcPct val="0"/>
                </a:spcBef>
                <a:spcAft>
                  <a:spcPct val="0"/>
                </a:spcAft>
                <a:defRPr/>
              </a:pPr>
              <a:t>58</a:t>
            </a:fld>
            <a:endParaRPr lang="en-US">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atin typeface="Georgia" pitchFamily="18" charset="0"/>
              </a:rPr>
              <a:t>Speaking point: we need to know how your project is advancing, if you don’t need all the funds then please tell us</a:t>
            </a:r>
          </a:p>
          <a:p>
            <a:pPr eaLnBrk="1" hangingPunct="1">
              <a:spcBef>
                <a:spcPct val="0"/>
              </a:spcBef>
            </a:pPr>
            <a:r>
              <a:rPr lang="en-CA">
                <a:latin typeface="Georgia" pitchFamily="18" charset="0"/>
              </a:rPr>
              <a:t>Only claim what you can provide receipts for</a:t>
            </a:r>
            <a:endParaRPr lang="en-US">
              <a:latin typeface="Georgia" pitchFamily="18" charset="0"/>
            </a:endParaRPr>
          </a:p>
          <a:p>
            <a:pPr eaLnBrk="1" hangingPunct="1">
              <a:spcBef>
                <a:spcPct val="0"/>
              </a:spcBef>
            </a:pPr>
            <a:endParaRPr lang="en-US">
              <a:latin typeface="Georgia" pitchFamily="18" charset="0"/>
            </a:endParaRPr>
          </a:p>
          <a:p>
            <a:pPr eaLnBrk="1" hangingPunct="1">
              <a:spcBef>
                <a:spcPct val="0"/>
              </a:spcBef>
            </a:pPr>
            <a:endParaRPr lang="en-US">
              <a:latin typeface="Georgia" pitchFamily="18" charset="0"/>
            </a:endParaRP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E2ABDB-D0B7-4F5E-A330-31DA99BCB56C}" type="slidenum">
              <a:rPr lang="en-US" smtClean="0">
                <a:solidFill>
                  <a:srgbClr val="000000"/>
                </a:solidFill>
              </a:rPr>
              <a:pPr fontAlgn="base">
                <a:spcBef>
                  <a:spcPct val="0"/>
                </a:spcBef>
                <a:spcAft>
                  <a:spcPct val="0"/>
                </a:spcAft>
                <a:defRPr/>
              </a:pPr>
              <a:t>59</a:t>
            </a:fld>
            <a:endParaRPr lang="en-US">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1B6978DE-A815-4578-90CD-BF5E713BB965}" type="slidenum">
              <a:rPr lang="en-US" smtClean="0"/>
              <a:pPr>
                <a:defRPr/>
              </a:pPr>
              <a:t>60</a:t>
            </a:fld>
            <a:endParaRPr lang="en-US" dirty="0"/>
          </a:p>
        </p:txBody>
      </p:sp>
    </p:spTree>
    <p:extLst>
      <p:ext uri="{BB962C8B-B14F-4D97-AF65-F5344CB8AC3E}">
        <p14:creationId xmlns:p14="http://schemas.microsoft.com/office/powerpoint/2010/main" val="30021053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p:spPr>
      </p:sp>
      <p:sp>
        <p:nvSpPr>
          <p:cNvPr id="191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atin typeface="Georgia" pitchFamily="18" charset="0"/>
              </a:rPr>
              <a:t>Speaking point: scanned copies will be fine – you must keep copies for 5 years</a:t>
            </a:r>
          </a:p>
          <a:p>
            <a:pPr eaLnBrk="1" hangingPunct="1">
              <a:spcBef>
                <a:spcPct val="0"/>
              </a:spcBef>
            </a:pPr>
            <a:endParaRPr lang="en-US">
              <a:latin typeface="Georgia" pitchFamily="18" charset="0"/>
            </a:endParaRPr>
          </a:p>
          <a:p>
            <a:pPr eaLnBrk="1" hangingPunct="1">
              <a:spcBef>
                <a:spcPct val="0"/>
              </a:spcBef>
            </a:pPr>
            <a:endParaRPr lang="en-US">
              <a:latin typeface="Georgia" pitchFamily="18" charset="0"/>
            </a:endParaRP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A74451-1551-4BD1-AE3F-DCCF55DE59C2}" type="slidenum">
              <a:rPr lang="en-US" smtClean="0">
                <a:solidFill>
                  <a:srgbClr val="000000"/>
                </a:solidFill>
              </a:rPr>
              <a:pPr fontAlgn="base">
                <a:spcBef>
                  <a:spcPct val="0"/>
                </a:spcBef>
                <a:spcAft>
                  <a:spcPct val="0"/>
                </a:spcAft>
                <a:defRPr/>
              </a:pPr>
              <a:t>61</a:t>
            </a:fld>
            <a:endParaRPr lang="en-US">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atin typeface="Georgia" pitchFamily="18" charset="0"/>
              </a:rPr>
              <a:t>Speaking point: scanned copies will be fine – you must keep copies for 5 years</a:t>
            </a:r>
          </a:p>
          <a:p>
            <a:pPr eaLnBrk="1" hangingPunct="1">
              <a:spcBef>
                <a:spcPct val="0"/>
              </a:spcBef>
            </a:pPr>
            <a:endParaRPr lang="en-US">
              <a:latin typeface="Georgia" pitchFamily="18" charset="0"/>
            </a:endParaRPr>
          </a:p>
          <a:p>
            <a:pPr eaLnBrk="1" hangingPunct="1">
              <a:spcBef>
                <a:spcPct val="0"/>
              </a:spcBef>
            </a:pPr>
            <a:endParaRPr lang="en-US">
              <a:latin typeface="Georgia" pitchFamily="18" charset="0"/>
            </a:endParaRP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A025A7-C8C9-497B-8C21-76429B581B41}" type="slidenum">
              <a:rPr lang="en-US" smtClean="0">
                <a:solidFill>
                  <a:srgbClr val="000000"/>
                </a:solidFill>
              </a:rPr>
              <a:pPr fontAlgn="base">
                <a:spcBef>
                  <a:spcPct val="0"/>
                </a:spcBef>
                <a:spcAft>
                  <a:spcPct val="0"/>
                </a:spcAft>
                <a:defRPr/>
              </a:pPr>
              <a:t>62</a:t>
            </a:fld>
            <a:endParaRPr lang="en-US">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A9F49471-5D82-4D84-951E-25A6D1C775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4BA04BC0-BD46-4BF6-8F0C-BF300279F3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0420" name="Slide Number Placeholder 3">
            <a:extLst>
              <a:ext uri="{FF2B5EF4-FFF2-40B4-BE49-F238E27FC236}">
                <a16:creationId xmlns:a16="http://schemas.microsoft.com/office/drawing/2014/main" id="{8A55EA85-8A4B-4BB9-B118-FD0D0B3D8F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58CD643-28EE-42C6-A6DA-3BAA977DAD19}"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0527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p:spPr>
      </p:sp>
      <p:sp>
        <p:nvSpPr>
          <p:cNvPr id="200707" name="Notes Placeholder 2"/>
          <p:cNvSpPr>
            <a:spLocks noGrp="1"/>
          </p:cNvSpPr>
          <p:nvPr>
            <p:ph type="body" idx="1"/>
          </p:nvPr>
        </p:nvSpPr>
        <p:spPr bwMode="auto">
          <a:noFill/>
        </p:spPr>
        <p:txBody>
          <a:bodyPr wrap="square" numCol="1" anchor="t" anchorCtr="0" compatLnSpc="1">
            <a:prstTxWarp prst="textNoShape">
              <a:avLst/>
            </a:prstTxWarp>
          </a:bodyPr>
          <a:lstStyle/>
          <a:p>
            <a:pPr marL="173038" indent="-173038" eaLnBrk="1" hangingPunct="1">
              <a:spcBef>
                <a:spcPct val="0"/>
              </a:spcBef>
              <a:buFontTx/>
              <a:buChar char="•"/>
            </a:pPr>
            <a:endParaRPr lang="en-US" dirty="0">
              <a:latin typeface="Georgia" pitchFamily="18" charset="0"/>
            </a:endParaRPr>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0A87FD-5BC5-470C-AEC8-B610F7FB418A}" type="slidenum">
              <a:rPr lang="en-US" smtClean="0">
                <a:solidFill>
                  <a:srgbClr val="000000"/>
                </a:solidFill>
              </a:rPr>
              <a:pPr fontAlgn="base">
                <a:spcBef>
                  <a:spcPct val="0"/>
                </a:spcBef>
                <a:spcAft>
                  <a:spcPct val="0"/>
                </a:spcAft>
                <a:defRPr/>
              </a:pPr>
              <a:t>7</a:t>
            </a:fld>
            <a:endParaRPr lang="en-US">
              <a:solidFill>
                <a:srgbClr val="000000"/>
              </a:solidFill>
            </a:endParaRPr>
          </a:p>
        </p:txBody>
      </p:sp>
    </p:spTree>
    <p:extLst>
      <p:ext uri="{BB962C8B-B14F-4D97-AF65-F5344CB8AC3E}">
        <p14:creationId xmlns:p14="http://schemas.microsoft.com/office/powerpoint/2010/main" val="8213651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614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EB82AB-89CE-40AC-ABF7-8F0FF26E1621}" type="slidenum">
              <a:rPr lang="en-US" smtClean="0">
                <a:solidFill>
                  <a:srgbClr val="000000"/>
                </a:solidFill>
              </a:rPr>
              <a:pPr fontAlgn="base">
                <a:spcBef>
                  <a:spcPct val="0"/>
                </a:spcBef>
                <a:spcAft>
                  <a:spcPct val="0"/>
                </a:spcAft>
                <a:defRPr/>
              </a:pPr>
              <a:t>67</a:t>
            </a:fld>
            <a:endParaRPr lang="en-US">
              <a:solidFill>
                <a:srgbClr val="000000"/>
              </a:solidFill>
            </a:endParaRPr>
          </a:p>
        </p:txBody>
      </p:sp>
    </p:spTree>
    <p:extLst>
      <p:ext uri="{BB962C8B-B14F-4D97-AF65-F5344CB8AC3E}">
        <p14:creationId xmlns:p14="http://schemas.microsoft.com/office/powerpoint/2010/main" val="12743081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p:spPr>
      </p:sp>
      <p:sp>
        <p:nvSpPr>
          <p:cNvPr id="195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00CB43-315A-41D2-8FFA-F4238AA27726}" type="slidenum">
              <a:rPr lang="en-US" smtClean="0">
                <a:solidFill>
                  <a:srgbClr val="000000"/>
                </a:solidFill>
              </a:rPr>
              <a:pPr fontAlgn="base">
                <a:spcBef>
                  <a:spcPct val="0"/>
                </a:spcBef>
                <a:spcAft>
                  <a:spcPct val="0"/>
                </a:spcAft>
                <a:defRPr/>
              </a:pPr>
              <a:t>68</a:t>
            </a:fld>
            <a:endParaRPr lang="en-US">
              <a:solidFill>
                <a:srgbClr val="000000"/>
              </a:solidFill>
            </a:endParaRPr>
          </a:p>
        </p:txBody>
      </p:sp>
    </p:spTree>
    <p:extLst>
      <p:ext uri="{BB962C8B-B14F-4D97-AF65-F5344CB8AC3E}">
        <p14:creationId xmlns:p14="http://schemas.microsoft.com/office/powerpoint/2010/main" val="16527905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p:spPr>
      </p:sp>
      <p:sp>
        <p:nvSpPr>
          <p:cNvPr id="200707" name="Notes Placeholder 2"/>
          <p:cNvSpPr>
            <a:spLocks noGrp="1"/>
          </p:cNvSpPr>
          <p:nvPr>
            <p:ph type="body" idx="1"/>
          </p:nvPr>
        </p:nvSpPr>
        <p:spPr bwMode="auto">
          <a:noFill/>
        </p:spPr>
        <p:txBody>
          <a:bodyPr wrap="square" numCol="1" anchor="t" anchorCtr="0" compatLnSpc="1">
            <a:prstTxWarp prst="textNoShape">
              <a:avLst/>
            </a:prstTxWarp>
          </a:bodyPr>
          <a:lstStyle/>
          <a:p>
            <a:pPr marL="173038" indent="-173038" eaLnBrk="1" hangingPunct="1">
              <a:spcBef>
                <a:spcPct val="0"/>
              </a:spcBef>
              <a:buFontTx/>
              <a:buChar char="•"/>
            </a:pPr>
            <a:endParaRPr lang="en-US">
              <a:latin typeface="Georgia" pitchFamily="18" charset="0"/>
            </a:endParaRPr>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0A87FD-5BC5-470C-AEC8-B610F7FB418A}" type="slidenum">
              <a:rPr lang="en-US" smtClean="0">
                <a:solidFill>
                  <a:srgbClr val="000000"/>
                </a:solidFill>
              </a:rPr>
              <a:pPr fontAlgn="base">
                <a:spcBef>
                  <a:spcPct val="0"/>
                </a:spcBef>
                <a:spcAft>
                  <a:spcPct val="0"/>
                </a:spcAft>
                <a:defRPr/>
              </a:pPr>
              <a:t>69</a:t>
            </a:fld>
            <a:endParaRPr lang="en-US">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p:spPr>
      </p:sp>
      <p:sp>
        <p:nvSpPr>
          <p:cNvPr id="200707" name="Notes Placeholder 2"/>
          <p:cNvSpPr>
            <a:spLocks noGrp="1"/>
          </p:cNvSpPr>
          <p:nvPr>
            <p:ph type="body" idx="1"/>
          </p:nvPr>
        </p:nvSpPr>
        <p:spPr bwMode="auto">
          <a:noFill/>
        </p:spPr>
        <p:txBody>
          <a:bodyPr wrap="square" numCol="1" anchor="t" anchorCtr="0" compatLnSpc="1">
            <a:prstTxWarp prst="textNoShape">
              <a:avLst/>
            </a:prstTxWarp>
          </a:bodyPr>
          <a:lstStyle/>
          <a:p>
            <a:pPr marL="173038" indent="-173038" eaLnBrk="1" hangingPunct="1">
              <a:spcBef>
                <a:spcPct val="0"/>
              </a:spcBef>
              <a:buFontTx/>
              <a:buChar char="•"/>
            </a:pPr>
            <a:endParaRPr lang="en-US">
              <a:latin typeface="Georgia" pitchFamily="18" charset="0"/>
            </a:endParaRPr>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0A87FD-5BC5-470C-AEC8-B610F7FB418A}" type="slidenum">
              <a:rPr lang="en-US" smtClean="0">
                <a:solidFill>
                  <a:srgbClr val="000000"/>
                </a:solidFill>
              </a:rPr>
              <a:pPr fontAlgn="base">
                <a:spcBef>
                  <a:spcPct val="0"/>
                </a:spcBef>
                <a:spcAft>
                  <a:spcPct val="0"/>
                </a:spcAft>
                <a:defRPr/>
              </a:pPr>
              <a:t>70</a:t>
            </a:fld>
            <a:endParaRPr lang="en-US">
              <a:solidFill>
                <a:srgbClr val="000000"/>
              </a:solidFill>
            </a:endParaRPr>
          </a:p>
        </p:txBody>
      </p:sp>
    </p:spTree>
    <p:extLst>
      <p:ext uri="{BB962C8B-B14F-4D97-AF65-F5344CB8AC3E}">
        <p14:creationId xmlns:p14="http://schemas.microsoft.com/office/powerpoint/2010/main" val="6843642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p:spPr>
      </p:sp>
      <p:sp>
        <p:nvSpPr>
          <p:cNvPr id="200707" name="Notes Placeholder 2"/>
          <p:cNvSpPr>
            <a:spLocks noGrp="1"/>
          </p:cNvSpPr>
          <p:nvPr>
            <p:ph type="body" idx="1"/>
          </p:nvPr>
        </p:nvSpPr>
        <p:spPr bwMode="auto">
          <a:noFill/>
        </p:spPr>
        <p:txBody>
          <a:bodyPr wrap="square" numCol="1" anchor="t" anchorCtr="0" compatLnSpc="1">
            <a:prstTxWarp prst="textNoShape">
              <a:avLst/>
            </a:prstTxWarp>
          </a:bodyPr>
          <a:lstStyle/>
          <a:p>
            <a:pPr marL="173038" indent="-173038" eaLnBrk="1" hangingPunct="1">
              <a:spcBef>
                <a:spcPct val="0"/>
              </a:spcBef>
              <a:buFontTx/>
              <a:buChar char="•"/>
            </a:pPr>
            <a:endParaRPr lang="en-US">
              <a:latin typeface="Georgia" pitchFamily="18" charset="0"/>
            </a:endParaRPr>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0A87FD-5BC5-470C-AEC8-B610F7FB418A}" type="slidenum">
              <a:rPr lang="en-US" smtClean="0">
                <a:solidFill>
                  <a:srgbClr val="000000"/>
                </a:solidFill>
              </a:rPr>
              <a:pPr fontAlgn="base">
                <a:spcBef>
                  <a:spcPct val="0"/>
                </a:spcBef>
                <a:spcAft>
                  <a:spcPct val="0"/>
                </a:spcAft>
                <a:defRPr/>
              </a:pPr>
              <a:t>72</a:t>
            </a:fld>
            <a:endParaRPr lang="en-US">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B6978DE-A815-4578-90CD-BF5E713BB965}" type="slidenum">
              <a:rPr lang="en-US" smtClean="0"/>
              <a:pPr>
                <a:defRPr/>
              </a:pPr>
              <a:t>80</a:t>
            </a:fld>
            <a:endParaRPr lang="en-US" dirty="0"/>
          </a:p>
        </p:txBody>
      </p:sp>
    </p:spTree>
    <p:extLst>
      <p:ext uri="{BB962C8B-B14F-4D97-AF65-F5344CB8AC3E}">
        <p14:creationId xmlns:p14="http://schemas.microsoft.com/office/powerpoint/2010/main" val="20775058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Georgia" pitchFamily="18" charset="0"/>
            </a:endParaRPr>
          </a:p>
          <a:p>
            <a:pPr eaLnBrk="1" hangingPunct="1">
              <a:spcBef>
                <a:spcPct val="0"/>
              </a:spcBef>
            </a:pPr>
            <a:endParaRPr lang="en-US">
              <a:latin typeface="Georgia" pitchFamily="18" charset="0"/>
            </a:endParaRP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16110D-69CB-4B80-B728-73C197B6ACD1}" type="slidenum">
              <a:rPr lang="en-US" smtClean="0">
                <a:solidFill>
                  <a:srgbClr val="000000"/>
                </a:solidFill>
              </a:rPr>
              <a:pPr fontAlgn="base">
                <a:spcBef>
                  <a:spcPct val="0"/>
                </a:spcBef>
                <a:spcAft>
                  <a:spcPct val="0"/>
                </a:spcAft>
                <a:defRPr/>
              </a:pPr>
              <a:t>83</a:t>
            </a:fld>
            <a:endParaRPr lang="en-US">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85E95F1D-E638-4FE0-9FFE-AE0B3D50A2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EDE7F776-5690-4F80-8CD7-165CC419F7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1988" name="Slide Number Placeholder 3">
            <a:extLst>
              <a:ext uri="{FF2B5EF4-FFF2-40B4-BE49-F238E27FC236}">
                <a16:creationId xmlns:a16="http://schemas.microsoft.com/office/drawing/2014/main" id="{908E1DB3-D990-4562-8830-9E5623A8DA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C3176B8-7E4B-4826-886D-87A1E5424477}" type="slidenum">
              <a:rPr lang="en-US" altLang="en-US">
                <a:latin typeface="Calibri" panose="020F0502020204030204" pitchFamily="34" charset="0"/>
              </a:rPr>
              <a:pPr/>
              <a:t>93</a:t>
            </a:fld>
            <a:endParaRPr lang="en-US" altLang="en-US">
              <a:latin typeface="Calibri" panose="020F0502020204030204" pitchFamily="34" charset="0"/>
            </a:endParaRPr>
          </a:p>
        </p:txBody>
      </p:sp>
    </p:spTree>
    <p:extLst>
      <p:ext uri="{BB962C8B-B14F-4D97-AF65-F5344CB8AC3E}">
        <p14:creationId xmlns:p14="http://schemas.microsoft.com/office/powerpoint/2010/main" val="6031641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1B6978DE-A815-4578-90CD-BF5E713BB965}" type="slidenum">
              <a:rPr lang="en-US" smtClean="0"/>
              <a:pPr>
                <a:defRPr/>
              </a:pPr>
              <a:t>95</a:t>
            </a:fld>
            <a:endParaRPr lang="en-US" dirty="0"/>
          </a:p>
        </p:txBody>
      </p:sp>
    </p:spTree>
    <p:extLst>
      <p:ext uri="{BB962C8B-B14F-4D97-AF65-F5344CB8AC3E}">
        <p14:creationId xmlns:p14="http://schemas.microsoft.com/office/powerpoint/2010/main" val="35981428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C4B2-0E74-3D86-286F-1DEFC9BFD38A}"/>
            </a:ext>
          </a:extLst>
        </p:cNvPr>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BC92139B-5889-0322-DD52-E601E6BE0252}"/>
              </a:ext>
            </a:extLst>
          </p:cNvPr>
          <p:cNvSpPr>
            <a:spLocks noGrp="1" noRot="1" noChangeAspect="1" noTextEdit="1"/>
          </p:cNvSpPr>
          <p:nvPr>
            <p:ph type="sldImg"/>
          </p:nvPr>
        </p:nvSpPr>
        <p:spPr bwMode="auto">
          <a:noFill/>
          <a:ln>
            <a:solidFill>
              <a:srgbClr val="000000"/>
            </a:solidFill>
            <a:miter lim="800000"/>
            <a:headEnd/>
            <a:tailEnd/>
          </a:ln>
        </p:spPr>
      </p:sp>
      <p:sp>
        <p:nvSpPr>
          <p:cNvPr id="159747" name="Notes Placeholder 2">
            <a:extLst>
              <a:ext uri="{FF2B5EF4-FFF2-40B4-BE49-F238E27FC236}">
                <a16:creationId xmlns:a16="http://schemas.microsoft.com/office/drawing/2014/main" id="{F84189CE-6CD8-A332-B930-234CA5F15CC4}"/>
              </a:ext>
            </a:extLst>
          </p:cNvPr>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a:extLst>
              <a:ext uri="{FF2B5EF4-FFF2-40B4-BE49-F238E27FC236}">
                <a16:creationId xmlns:a16="http://schemas.microsoft.com/office/drawing/2014/main" id="{5727C6FF-4162-C767-8709-D08F1DE7A99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DBC766-3751-4450-AEFC-145C720C7F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0882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p:spPr>
      </p:sp>
      <p:sp>
        <p:nvSpPr>
          <p:cNvPr id="200707" name="Notes Placeholder 2"/>
          <p:cNvSpPr>
            <a:spLocks noGrp="1"/>
          </p:cNvSpPr>
          <p:nvPr>
            <p:ph type="body" idx="1"/>
          </p:nvPr>
        </p:nvSpPr>
        <p:spPr bwMode="auto">
          <a:noFill/>
        </p:spPr>
        <p:txBody>
          <a:bodyPr wrap="square" numCol="1" anchor="t" anchorCtr="0" compatLnSpc="1">
            <a:prstTxWarp prst="textNoShape">
              <a:avLst/>
            </a:prstTxWarp>
          </a:bodyPr>
          <a:lstStyle/>
          <a:p>
            <a:pPr marL="173038" indent="-173038" eaLnBrk="1" hangingPunct="1">
              <a:spcBef>
                <a:spcPct val="0"/>
              </a:spcBef>
              <a:buFontTx/>
              <a:buChar char="•"/>
            </a:pPr>
            <a:endParaRPr lang="en-US" dirty="0">
              <a:latin typeface="Georgia" pitchFamily="18" charset="0"/>
            </a:endParaRPr>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0A87FD-5BC5-470C-AEC8-B610F7FB418A}" type="slidenum">
              <a:rPr lang="en-US" smtClean="0">
                <a:solidFill>
                  <a:srgbClr val="000000"/>
                </a:solidFill>
              </a:rPr>
              <a:pPr fontAlgn="base">
                <a:spcBef>
                  <a:spcPct val="0"/>
                </a:spcBef>
                <a:spcAft>
                  <a:spcPct val="0"/>
                </a:spcAft>
                <a:defRPr/>
              </a:pPr>
              <a:t>11</a:t>
            </a:fld>
            <a:endParaRPr lang="en-US">
              <a:solidFill>
                <a:srgbClr val="000000"/>
              </a:solidFill>
            </a:endParaRPr>
          </a:p>
        </p:txBody>
      </p:sp>
    </p:spTree>
    <p:extLst>
      <p:ext uri="{BB962C8B-B14F-4D97-AF65-F5344CB8AC3E}">
        <p14:creationId xmlns:p14="http://schemas.microsoft.com/office/powerpoint/2010/main" val="36537286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latin typeface="Georgia" pitchFamily="18" charset="0"/>
              </a:rPr>
              <a:t>Speaking points:</a:t>
            </a:r>
          </a:p>
          <a:p>
            <a:pPr marL="173336" indent="-173336" eaLnBrk="1" fontAlgn="auto" hangingPunct="1">
              <a:spcBef>
                <a:spcPts val="0"/>
              </a:spcBef>
              <a:spcAft>
                <a:spcPts val="0"/>
              </a:spcAft>
              <a:buFont typeface="Arial" pitchFamily="34" charset="0"/>
              <a:buChar char="•"/>
              <a:defRPr/>
            </a:pPr>
            <a:r>
              <a:rPr lang="en-US" dirty="0">
                <a:latin typeface="Georgia" pitchFamily="18" charset="0"/>
              </a:rPr>
              <a:t>Progress reports must be submitted within 12 months of receiving the first global grant payment and every 12 months afterward. </a:t>
            </a:r>
          </a:p>
          <a:p>
            <a:pPr marL="173336" indent="-173336" eaLnBrk="1" fontAlgn="auto" hangingPunct="1">
              <a:spcBef>
                <a:spcPts val="0"/>
              </a:spcBef>
              <a:spcAft>
                <a:spcPts val="0"/>
              </a:spcAft>
              <a:buFont typeface="Arial" pitchFamily="34" charset="0"/>
              <a:buChar char="•"/>
              <a:defRPr/>
            </a:pPr>
            <a:r>
              <a:rPr lang="en-US" dirty="0">
                <a:latin typeface="Georgia" pitchFamily="18" charset="0"/>
              </a:rPr>
              <a:t>The final report must be submitted within two months of completing the project or activity.</a:t>
            </a:r>
          </a:p>
          <a:p>
            <a:pPr marL="173336" indent="-173336" eaLnBrk="1" fontAlgn="auto" hangingPunct="1">
              <a:spcBef>
                <a:spcPts val="0"/>
              </a:spcBef>
              <a:spcAft>
                <a:spcPts val="0"/>
              </a:spcAft>
              <a:buFont typeface="Arial" pitchFamily="34" charset="0"/>
              <a:buChar char="•"/>
              <a:defRPr/>
            </a:pPr>
            <a:r>
              <a:rPr lang="en-US" dirty="0">
                <a:latin typeface="Georgia" pitchFamily="18" charset="0"/>
              </a:rPr>
              <a:t>Unused grant funds may be used for additional eligible and Foundation-approved expenses. Changes to a project must be approved by Rotary. Any unused funds returned to Rotary will be credited to the World Fund.</a:t>
            </a:r>
          </a:p>
          <a:p>
            <a:pPr eaLnBrk="1" fontAlgn="auto" hangingPunct="1">
              <a:spcBef>
                <a:spcPts val="0"/>
              </a:spcBef>
              <a:spcAft>
                <a:spcPts val="0"/>
              </a:spcAft>
              <a:defRPr/>
            </a:pPr>
            <a:endParaRPr lang="en-US" dirty="0">
              <a:latin typeface="Georgia" pitchFamily="18" charset="0"/>
            </a:endParaRPr>
          </a:p>
          <a:p>
            <a:pPr eaLnBrk="1" fontAlgn="auto" hangingPunct="1">
              <a:spcBef>
                <a:spcPts val="0"/>
              </a:spcBef>
              <a:spcAft>
                <a:spcPts val="0"/>
              </a:spcAft>
              <a:defRPr/>
            </a:pPr>
            <a:endParaRPr lang="en-US" dirty="0">
              <a:latin typeface="Georgia" pitchFamily="18" charset="0"/>
            </a:endParaRPr>
          </a:p>
          <a:p>
            <a:pPr eaLnBrk="1" fontAlgn="auto" hangingPunct="1">
              <a:spcBef>
                <a:spcPts val="0"/>
              </a:spcBef>
              <a:spcAft>
                <a:spcPts val="0"/>
              </a:spcAft>
              <a:defRPr/>
            </a:pPr>
            <a:endParaRPr lang="en-US" dirty="0">
              <a:latin typeface="Georgia" pitchFamily="18" charset="0"/>
            </a:endParaRPr>
          </a:p>
        </p:txBody>
      </p:sp>
      <p:sp>
        <p:nvSpPr>
          <p:cNvPr id="768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662CB10-A04A-439C-9265-8DD84DF5F8C2}" type="slidenum">
              <a:rPr lang="en-US" smtClean="0">
                <a:solidFill>
                  <a:srgbClr val="000000"/>
                </a:solidFill>
              </a:rPr>
              <a:pPr fontAlgn="base">
                <a:spcBef>
                  <a:spcPct val="0"/>
                </a:spcBef>
                <a:spcAft>
                  <a:spcPct val="0"/>
                </a:spcAft>
                <a:defRPr/>
              </a:pPr>
              <a:t>115</a:t>
            </a:fld>
            <a:endParaRPr lang="en-US">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latin typeface="Georgia" pitchFamily="18" charset="0"/>
              </a:rPr>
              <a:t>Speaking points:</a:t>
            </a:r>
          </a:p>
          <a:p>
            <a:pPr marL="173336" indent="-173336" eaLnBrk="1" fontAlgn="auto" hangingPunct="1">
              <a:spcBef>
                <a:spcPts val="0"/>
              </a:spcBef>
              <a:spcAft>
                <a:spcPts val="0"/>
              </a:spcAft>
              <a:buFont typeface="Arial" pitchFamily="34" charset="0"/>
              <a:buChar char="•"/>
              <a:defRPr/>
            </a:pPr>
            <a:r>
              <a:rPr lang="en-US" dirty="0">
                <a:latin typeface="Georgia" pitchFamily="18" charset="0"/>
              </a:rPr>
              <a:t>All documents should be accessible to everyone in the club. For example:</a:t>
            </a:r>
          </a:p>
          <a:p>
            <a:pPr marL="635565" lvl="1" indent="-173336" eaLnBrk="1" fontAlgn="auto" hangingPunct="1">
              <a:spcBef>
                <a:spcPts val="0"/>
              </a:spcBef>
              <a:spcAft>
                <a:spcPts val="0"/>
              </a:spcAft>
              <a:buFont typeface="Courier New" pitchFamily="49" charset="0"/>
              <a:buChar char="o"/>
              <a:defRPr/>
            </a:pPr>
            <a:r>
              <a:rPr lang="en-US" dirty="0">
                <a:latin typeface="Georgia" pitchFamily="18" charset="0"/>
              </a:rPr>
              <a:t>Keep documents in a binder or a file system, or</a:t>
            </a:r>
          </a:p>
          <a:p>
            <a:pPr marL="635565" lvl="1" indent="-173336" eaLnBrk="1" fontAlgn="auto" hangingPunct="1">
              <a:spcBef>
                <a:spcPts val="0"/>
              </a:spcBef>
              <a:spcAft>
                <a:spcPts val="0"/>
              </a:spcAft>
              <a:buFont typeface="Courier New" pitchFamily="49" charset="0"/>
              <a:buChar char="o"/>
              <a:defRPr/>
            </a:pPr>
            <a:r>
              <a:rPr lang="en-US" dirty="0">
                <a:latin typeface="Georgia" pitchFamily="18" charset="0"/>
              </a:rPr>
              <a:t>Scan documents and save them electronically to a shared network</a:t>
            </a:r>
          </a:p>
          <a:p>
            <a:pPr marL="173336" indent="-173336" eaLnBrk="1" fontAlgn="auto" hangingPunct="1">
              <a:spcBef>
                <a:spcPts val="0"/>
              </a:spcBef>
              <a:spcAft>
                <a:spcPts val="0"/>
              </a:spcAft>
              <a:buFont typeface="Arial" pitchFamily="34" charset="0"/>
              <a:buChar char="•"/>
              <a:defRPr/>
            </a:pPr>
            <a:r>
              <a:rPr lang="en-US" dirty="0">
                <a:latin typeface="Georgia" pitchFamily="18" charset="0"/>
              </a:rPr>
              <a:t>Documents must be retained for a minimum of five years -- or longer if local law requires it. </a:t>
            </a:r>
          </a:p>
          <a:p>
            <a:pPr eaLnBrk="1" fontAlgn="auto" hangingPunct="1">
              <a:spcBef>
                <a:spcPts val="0"/>
              </a:spcBef>
              <a:spcAft>
                <a:spcPts val="0"/>
              </a:spcAft>
              <a:defRPr/>
            </a:pPr>
            <a:endParaRPr lang="en-US" dirty="0">
              <a:latin typeface="Georgia" pitchFamily="18" charset="0"/>
            </a:endParaRPr>
          </a:p>
          <a:p>
            <a:pPr eaLnBrk="1" fontAlgn="auto" hangingPunct="1">
              <a:spcBef>
                <a:spcPts val="0"/>
              </a:spcBef>
              <a:spcAft>
                <a:spcPts val="0"/>
              </a:spcAft>
              <a:defRPr/>
            </a:pPr>
            <a:r>
              <a:rPr lang="en-US" dirty="0">
                <a:latin typeface="Georgia" pitchFamily="18" charset="0"/>
              </a:rPr>
              <a:t>Discussion questions:</a:t>
            </a:r>
          </a:p>
          <a:p>
            <a:pPr marL="173336" indent="-173336" eaLnBrk="1" fontAlgn="auto" hangingPunct="1">
              <a:spcBef>
                <a:spcPts val="0"/>
              </a:spcBef>
              <a:spcAft>
                <a:spcPts val="0"/>
              </a:spcAft>
              <a:buFont typeface="Arial" pitchFamily="34" charset="0"/>
              <a:buChar char="•"/>
              <a:defRPr/>
            </a:pPr>
            <a:r>
              <a:rPr lang="en-US" dirty="0">
                <a:latin typeface="Georgia" pitchFamily="18" charset="0"/>
              </a:rPr>
              <a:t>What is your club’s system for document retention?</a:t>
            </a:r>
          </a:p>
          <a:p>
            <a:pPr marL="173336" indent="-173336" eaLnBrk="1" fontAlgn="auto" hangingPunct="1">
              <a:spcBef>
                <a:spcPts val="0"/>
              </a:spcBef>
              <a:spcAft>
                <a:spcPts val="0"/>
              </a:spcAft>
              <a:buFont typeface="Arial" pitchFamily="34" charset="0"/>
              <a:buChar char="•"/>
              <a:defRPr/>
            </a:pPr>
            <a:r>
              <a:rPr lang="en-US" dirty="0">
                <a:latin typeface="Georgia" pitchFamily="18" charset="0"/>
              </a:rPr>
              <a:t>What types of documents need to be retained?</a:t>
            </a:r>
          </a:p>
        </p:txBody>
      </p:sp>
      <p:sp>
        <p:nvSpPr>
          <p:cNvPr id="737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13FF20-53DD-4C96-8C6F-59F7E16EE8C5}" type="slidenum">
              <a:rPr lang="en-US" smtClean="0">
                <a:solidFill>
                  <a:srgbClr val="000000"/>
                </a:solidFill>
              </a:rPr>
              <a:pPr fontAlgn="base">
                <a:spcBef>
                  <a:spcPct val="0"/>
                </a:spcBef>
                <a:spcAft>
                  <a:spcPct val="0"/>
                </a:spcAft>
                <a:defRPr/>
              </a:pPr>
              <a:t>118</a:t>
            </a:fld>
            <a:endParaRPr lang="en-US">
              <a:solidFill>
                <a:srgbClr val="000000"/>
              </a:solidFill>
            </a:endParaRPr>
          </a:p>
        </p:txBody>
      </p:sp>
    </p:spTree>
    <p:extLst>
      <p:ext uri="{BB962C8B-B14F-4D97-AF65-F5344CB8AC3E}">
        <p14:creationId xmlns:p14="http://schemas.microsoft.com/office/powerpoint/2010/main" val="37497116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A4E681BE-16BE-4944-B302-61414A9986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8DBF9705-9EA6-458A-A143-008DC440BC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340" name="Slide Number Placeholder 3">
            <a:extLst>
              <a:ext uri="{FF2B5EF4-FFF2-40B4-BE49-F238E27FC236}">
                <a16:creationId xmlns:a16="http://schemas.microsoft.com/office/drawing/2014/main" id="{A2095A01-42E1-42CA-A3C6-A5FBFFEE68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9F2E93C-206E-47B8-9A03-C80BA00D0465}"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124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616675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09C21-02E7-7846-0B91-75456613320E}"/>
            </a:ext>
          </a:extLst>
        </p:cNvPr>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F81B197D-81AF-9EC5-579B-BE6324187D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B0C45A37-6A54-1DE4-4E37-C3F9E362CA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340" name="Slide Number Placeholder 3">
            <a:extLst>
              <a:ext uri="{FF2B5EF4-FFF2-40B4-BE49-F238E27FC236}">
                <a16:creationId xmlns:a16="http://schemas.microsoft.com/office/drawing/2014/main" id="{73245066-1601-207D-39FB-367BA0EFB0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9F2E93C-206E-47B8-9A03-C80BA00D0465}"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128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06213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p:spPr>
      </p:sp>
      <p:sp>
        <p:nvSpPr>
          <p:cNvPr id="200707" name="Notes Placeholder 2"/>
          <p:cNvSpPr>
            <a:spLocks noGrp="1"/>
          </p:cNvSpPr>
          <p:nvPr>
            <p:ph type="body" idx="1"/>
          </p:nvPr>
        </p:nvSpPr>
        <p:spPr bwMode="auto">
          <a:noFill/>
        </p:spPr>
        <p:txBody>
          <a:bodyPr wrap="square" numCol="1" anchor="t" anchorCtr="0" compatLnSpc="1">
            <a:prstTxWarp prst="textNoShape">
              <a:avLst/>
            </a:prstTxWarp>
          </a:bodyPr>
          <a:lstStyle/>
          <a:p>
            <a:pPr marL="173038" indent="-173038" eaLnBrk="1" hangingPunct="1">
              <a:spcBef>
                <a:spcPct val="0"/>
              </a:spcBef>
              <a:buFontTx/>
              <a:buChar char="•"/>
            </a:pPr>
            <a:endParaRPr lang="en-US" dirty="0">
              <a:latin typeface="Georgia" pitchFamily="18" charset="0"/>
            </a:endParaRPr>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0A87FD-5BC5-470C-AEC8-B610F7FB418A}" type="slidenum">
              <a:rPr lang="en-US" smtClean="0">
                <a:solidFill>
                  <a:srgbClr val="000000"/>
                </a:solidFill>
              </a:rPr>
              <a:pPr fontAlgn="base">
                <a:spcBef>
                  <a:spcPct val="0"/>
                </a:spcBef>
                <a:spcAft>
                  <a:spcPct val="0"/>
                </a:spcAft>
                <a:defRPr/>
              </a:pPr>
              <a:t>13</a:t>
            </a:fld>
            <a:endParaRPr lang="en-US">
              <a:solidFill>
                <a:srgbClr val="000000"/>
              </a:solidFill>
            </a:endParaRPr>
          </a:p>
        </p:txBody>
      </p:sp>
    </p:spTree>
    <p:extLst>
      <p:ext uri="{BB962C8B-B14F-4D97-AF65-F5344CB8AC3E}">
        <p14:creationId xmlns:p14="http://schemas.microsoft.com/office/powerpoint/2010/main" val="2418039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B26F668E-62EC-4757-8169-00C8AC7C3417}"/>
              </a:ext>
            </a:extLst>
          </p:cNvPr>
          <p:cNvSpPr>
            <a:spLocks noGrp="1" noRot="1" noChangeAspect="1" noTextEdit="1"/>
          </p:cNvSpPr>
          <p:nvPr>
            <p:ph type="sldImg"/>
          </p:nvPr>
        </p:nvSpPr>
        <p:spPr bwMode="auto">
          <a:xfrm>
            <a:off x="11176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4161E55B-F835-42B4-B33A-6C6B363D35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7108" name="Slide Number Placeholder 3">
            <a:extLst>
              <a:ext uri="{FF2B5EF4-FFF2-40B4-BE49-F238E27FC236}">
                <a16:creationId xmlns:a16="http://schemas.microsoft.com/office/drawing/2014/main" id="{EA040167-040E-4CD2-A451-9B1465847A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4A6B883-DABC-438B-BFA1-88B753639973}" type="slidenum">
              <a:rPr lang="en-US" altLang="en-US">
                <a:solidFill>
                  <a:srgbClr val="000000"/>
                </a:solidFill>
                <a:latin typeface="Calibri" panose="020F0502020204030204" pitchFamily="34" charset="0"/>
              </a:rPr>
              <a:pPr/>
              <a:t>16</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8AF428ED-B3EA-4AEC-855A-0D2260EB14F7}"/>
              </a:ext>
            </a:extLst>
          </p:cNvPr>
          <p:cNvSpPr>
            <a:spLocks noGrp="1" noRot="1" noChangeAspect="1" noTextEdit="1"/>
          </p:cNvSpPr>
          <p:nvPr>
            <p:ph type="sldImg"/>
          </p:nvPr>
        </p:nvSpPr>
        <p:spPr bwMode="auto">
          <a:xfrm>
            <a:off x="11176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CD358C29-6BA3-47E2-8423-E0CE950D92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3038" indent="-173038" eaLnBrk="1" hangingPunct="1">
              <a:spcBef>
                <a:spcPct val="0"/>
              </a:spcBef>
              <a:buFontTx/>
              <a:buChar char="•"/>
            </a:pPr>
            <a:endParaRPr lang="en-US" altLang="en-US">
              <a:latin typeface="Georgia" panose="02040502050405020303" pitchFamily="18" charset="0"/>
            </a:endParaRPr>
          </a:p>
        </p:txBody>
      </p:sp>
      <p:sp>
        <p:nvSpPr>
          <p:cNvPr id="63492" name="Slide Number Placeholder 3">
            <a:extLst>
              <a:ext uri="{FF2B5EF4-FFF2-40B4-BE49-F238E27FC236}">
                <a16:creationId xmlns:a16="http://schemas.microsoft.com/office/drawing/2014/main" id="{3D413C85-6A8E-4BDA-8E57-A2BD82F1F6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87DF9F-FD4F-4F85-B14D-0CC94466522C}" type="slidenum">
              <a:rPr lang="en-US" altLang="en-US" smtClean="0">
                <a:solidFill>
                  <a:srgbClr val="000000"/>
                </a:solidFill>
                <a:latin typeface="Calibri" panose="020F0502020204030204" pitchFamily="34" charset="0"/>
              </a:rPr>
              <a:pPr/>
              <a:t>18</a:t>
            </a:fld>
            <a:endParaRPr lang="en-US" altLang="en-US">
              <a:solidFill>
                <a:srgbClr val="000000"/>
              </a:solidFill>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0395F1-06A9-D8EC-1108-F34CD72298CF}"/>
              </a:ext>
            </a:extLst>
          </p:cNvPr>
          <p:cNvSpPr>
            <a:spLocks noGrp="1"/>
          </p:cNvSpPr>
          <p:nvPr>
            <p:ph sz="quarter" idx="10"/>
          </p:nvPr>
        </p:nvSpPr>
        <p:spPr>
          <a:xfrm>
            <a:off x="8050213" y="6249988"/>
            <a:ext cx="914400" cy="914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828930469"/>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BC9309-F10C-7444-BD74-9F67C9FD8EE0}"/>
              </a:ext>
            </a:extLst>
          </p:cNvPr>
          <p:cNvSpPr>
            <a:spLocks noGrp="1"/>
          </p:cNvSpPr>
          <p:nvPr>
            <p:ph type="dt" sz="half" idx="10"/>
          </p:nvPr>
        </p:nvSpPr>
        <p:spPr/>
        <p:txBody>
          <a:bodyPr/>
          <a:lstStyle/>
          <a:p>
            <a:fld id="{1D79AC6F-34B5-4478-92C4-D8EEA038BE50}" type="datetimeFigureOut">
              <a:rPr lang="en-CA" smtClean="0"/>
              <a:t>03-Apr-2026</a:t>
            </a:fld>
            <a:endParaRPr lang="en-CA"/>
          </a:p>
        </p:txBody>
      </p:sp>
      <p:sp>
        <p:nvSpPr>
          <p:cNvPr id="3" name="Footer Placeholder 2">
            <a:extLst>
              <a:ext uri="{FF2B5EF4-FFF2-40B4-BE49-F238E27FC236}">
                <a16:creationId xmlns:a16="http://schemas.microsoft.com/office/drawing/2014/main" id="{A4974EDD-B5AB-2917-0A2D-C0AF2B7411E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BB1BC0AC-8B04-AA21-D77D-6E23022EE909}"/>
              </a:ext>
            </a:extLst>
          </p:cNvPr>
          <p:cNvSpPr>
            <a:spLocks noGrp="1"/>
          </p:cNvSpPr>
          <p:nvPr>
            <p:ph type="sldNum" sz="quarter" idx="12"/>
          </p:nvPr>
        </p:nvSpPr>
        <p:spPr/>
        <p:txBody>
          <a:bodyPr/>
          <a:lstStyle/>
          <a:p>
            <a:fld id="{893CE4DA-A20C-46C5-9946-ACA8AC29D4D5}" type="slidenum">
              <a:rPr lang="en-CA" smtClean="0"/>
              <a:t>‹#›</a:t>
            </a:fld>
            <a:endParaRPr lang="en-CA"/>
          </a:p>
        </p:txBody>
      </p:sp>
    </p:spTree>
    <p:extLst>
      <p:ext uri="{BB962C8B-B14F-4D97-AF65-F5344CB8AC3E}">
        <p14:creationId xmlns:p14="http://schemas.microsoft.com/office/powerpoint/2010/main" val="2305923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0D3B-0076-1511-4BF8-99D29900E65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0D3A62A9-8E50-B468-666A-E5425F658B2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BE6CE773-F98F-2845-6CCC-5FFD5D45541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FED433-30C9-3F93-DEBF-E14A7C001ED6}"/>
              </a:ext>
            </a:extLst>
          </p:cNvPr>
          <p:cNvSpPr>
            <a:spLocks noGrp="1"/>
          </p:cNvSpPr>
          <p:nvPr>
            <p:ph type="dt" sz="half" idx="10"/>
          </p:nvPr>
        </p:nvSpPr>
        <p:spPr/>
        <p:txBody>
          <a:bodyPr/>
          <a:lstStyle/>
          <a:p>
            <a:fld id="{1D79AC6F-34B5-4478-92C4-D8EEA038BE50}" type="datetimeFigureOut">
              <a:rPr lang="en-CA" smtClean="0"/>
              <a:t>03-Apr-2026</a:t>
            </a:fld>
            <a:endParaRPr lang="en-CA"/>
          </a:p>
        </p:txBody>
      </p:sp>
      <p:sp>
        <p:nvSpPr>
          <p:cNvPr id="6" name="Footer Placeholder 5">
            <a:extLst>
              <a:ext uri="{FF2B5EF4-FFF2-40B4-BE49-F238E27FC236}">
                <a16:creationId xmlns:a16="http://schemas.microsoft.com/office/drawing/2014/main" id="{013A0312-C1B5-C259-8279-BB36A7524E9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97B520C-80EF-11D9-6937-BAAE64CCDC10}"/>
              </a:ext>
            </a:extLst>
          </p:cNvPr>
          <p:cNvSpPr>
            <a:spLocks noGrp="1"/>
          </p:cNvSpPr>
          <p:nvPr>
            <p:ph type="sldNum" sz="quarter" idx="12"/>
          </p:nvPr>
        </p:nvSpPr>
        <p:spPr/>
        <p:txBody>
          <a:bodyPr/>
          <a:lstStyle/>
          <a:p>
            <a:fld id="{893CE4DA-A20C-46C5-9946-ACA8AC29D4D5}" type="slidenum">
              <a:rPr lang="en-CA" smtClean="0"/>
              <a:t>‹#›</a:t>
            </a:fld>
            <a:endParaRPr lang="en-CA"/>
          </a:p>
        </p:txBody>
      </p:sp>
    </p:spTree>
    <p:extLst>
      <p:ext uri="{BB962C8B-B14F-4D97-AF65-F5344CB8AC3E}">
        <p14:creationId xmlns:p14="http://schemas.microsoft.com/office/powerpoint/2010/main" val="568775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DF53A-B4F5-249F-AA46-2D4F0368F2D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45524A5B-7A1D-194A-C8A3-238F53BC213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F49CB8CB-D0D7-96FA-C9EC-D2E6CDFCF17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8FBC6-E840-1302-477C-31231ED22399}"/>
              </a:ext>
            </a:extLst>
          </p:cNvPr>
          <p:cNvSpPr>
            <a:spLocks noGrp="1"/>
          </p:cNvSpPr>
          <p:nvPr>
            <p:ph type="dt" sz="half" idx="10"/>
          </p:nvPr>
        </p:nvSpPr>
        <p:spPr/>
        <p:txBody>
          <a:bodyPr/>
          <a:lstStyle/>
          <a:p>
            <a:fld id="{1D79AC6F-34B5-4478-92C4-D8EEA038BE50}" type="datetimeFigureOut">
              <a:rPr lang="en-CA" smtClean="0"/>
              <a:t>03-Apr-2026</a:t>
            </a:fld>
            <a:endParaRPr lang="en-CA"/>
          </a:p>
        </p:txBody>
      </p:sp>
      <p:sp>
        <p:nvSpPr>
          <p:cNvPr id="6" name="Footer Placeholder 5">
            <a:extLst>
              <a:ext uri="{FF2B5EF4-FFF2-40B4-BE49-F238E27FC236}">
                <a16:creationId xmlns:a16="http://schemas.microsoft.com/office/drawing/2014/main" id="{F61984C1-65A0-B0C9-5EC9-84E811202F6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CCAA1A5-CDD1-CE6F-46BC-6E1C617C4C6B}"/>
              </a:ext>
            </a:extLst>
          </p:cNvPr>
          <p:cNvSpPr>
            <a:spLocks noGrp="1"/>
          </p:cNvSpPr>
          <p:nvPr>
            <p:ph type="sldNum" sz="quarter" idx="12"/>
          </p:nvPr>
        </p:nvSpPr>
        <p:spPr/>
        <p:txBody>
          <a:bodyPr/>
          <a:lstStyle/>
          <a:p>
            <a:fld id="{893CE4DA-A20C-46C5-9946-ACA8AC29D4D5}" type="slidenum">
              <a:rPr lang="en-CA" smtClean="0"/>
              <a:t>‹#›</a:t>
            </a:fld>
            <a:endParaRPr lang="en-CA"/>
          </a:p>
        </p:txBody>
      </p:sp>
    </p:spTree>
    <p:extLst>
      <p:ext uri="{BB962C8B-B14F-4D97-AF65-F5344CB8AC3E}">
        <p14:creationId xmlns:p14="http://schemas.microsoft.com/office/powerpoint/2010/main" val="3829988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E17A5-DBDA-A83F-99F0-3E088F4441BD}"/>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884B779-0B1F-6EFE-46FB-935AC39A59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32E8C6B-0937-E669-5B00-FA0B9DF4D03D}"/>
              </a:ext>
            </a:extLst>
          </p:cNvPr>
          <p:cNvSpPr>
            <a:spLocks noGrp="1"/>
          </p:cNvSpPr>
          <p:nvPr>
            <p:ph type="dt" sz="half" idx="10"/>
          </p:nvPr>
        </p:nvSpPr>
        <p:spPr/>
        <p:txBody>
          <a:bodyPr/>
          <a:lstStyle/>
          <a:p>
            <a:fld id="{1D79AC6F-34B5-4478-92C4-D8EEA038BE50}" type="datetimeFigureOut">
              <a:rPr lang="en-CA" smtClean="0"/>
              <a:t>03-Apr-2026</a:t>
            </a:fld>
            <a:endParaRPr lang="en-CA"/>
          </a:p>
        </p:txBody>
      </p:sp>
      <p:sp>
        <p:nvSpPr>
          <p:cNvPr id="5" name="Footer Placeholder 4">
            <a:extLst>
              <a:ext uri="{FF2B5EF4-FFF2-40B4-BE49-F238E27FC236}">
                <a16:creationId xmlns:a16="http://schemas.microsoft.com/office/drawing/2014/main" id="{6185BDA5-6CCC-30E1-F68F-EB2AEAB87A3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2B3B6E3-A240-E397-F14A-16327604393D}"/>
              </a:ext>
            </a:extLst>
          </p:cNvPr>
          <p:cNvSpPr>
            <a:spLocks noGrp="1"/>
          </p:cNvSpPr>
          <p:nvPr>
            <p:ph type="sldNum" sz="quarter" idx="12"/>
          </p:nvPr>
        </p:nvSpPr>
        <p:spPr/>
        <p:txBody>
          <a:bodyPr/>
          <a:lstStyle/>
          <a:p>
            <a:fld id="{893CE4DA-A20C-46C5-9946-ACA8AC29D4D5}" type="slidenum">
              <a:rPr lang="en-CA" smtClean="0"/>
              <a:t>‹#›</a:t>
            </a:fld>
            <a:endParaRPr lang="en-CA"/>
          </a:p>
        </p:txBody>
      </p:sp>
    </p:spTree>
    <p:extLst>
      <p:ext uri="{BB962C8B-B14F-4D97-AF65-F5344CB8AC3E}">
        <p14:creationId xmlns:p14="http://schemas.microsoft.com/office/powerpoint/2010/main" val="4177376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C5854A-86B4-729F-A18F-D942E5E9BBC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A5A2027-2AC5-7C29-3BDF-F484C60CE31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7955CA8-C073-18DC-6202-1743883B3223}"/>
              </a:ext>
            </a:extLst>
          </p:cNvPr>
          <p:cNvSpPr>
            <a:spLocks noGrp="1"/>
          </p:cNvSpPr>
          <p:nvPr>
            <p:ph type="dt" sz="half" idx="10"/>
          </p:nvPr>
        </p:nvSpPr>
        <p:spPr/>
        <p:txBody>
          <a:bodyPr/>
          <a:lstStyle/>
          <a:p>
            <a:fld id="{1D79AC6F-34B5-4478-92C4-D8EEA038BE50}" type="datetimeFigureOut">
              <a:rPr lang="en-CA" smtClean="0"/>
              <a:t>03-Apr-2026</a:t>
            </a:fld>
            <a:endParaRPr lang="en-CA"/>
          </a:p>
        </p:txBody>
      </p:sp>
      <p:sp>
        <p:nvSpPr>
          <p:cNvPr id="5" name="Footer Placeholder 4">
            <a:extLst>
              <a:ext uri="{FF2B5EF4-FFF2-40B4-BE49-F238E27FC236}">
                <a16:creationId xmlns:a16="http://schemas.microsoft.com/office/drawing/2014/main" id="{29661712-157A-798D-5BED-9FDD918521A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22939EA-B5FB-9025-BE45-A857AA1CC44E}"/>
              </a:ext>
            </a:extLst>
          </p:cNvPr>
          <p:cNvSpPr>
            <a:spLocks noGrp="1"/>
          </p:cNvSpPr>
          <p:nvPr>
            <p:ph type="sldNum" sz="quarter" idx="12"/>
          </p:nvPr>
        </p:nvSpPr>
        <p:spPr/>
        <p:txBody>
          <a:bodyPr/>
          <a:lstStyle/>
          <a:p>
            <a:fld id="{893CE4DA-A20C-46C5-9946-ACA8AC29D4D5}" type="slidenum">
              <a:rPr lang="en-CA" smtClean="0"/>
              <a:t>‹#›</a:t>
            </a:fld>
            <a:endParaRPr lang="en-CA"/>
          </a:p>
        </p:txBody>
      </p:sp>
    </p:spTree>
    <p:extLst>
      <p:ext uri="{BB962C8B-B14F-4D97-AF65-F5344CB8AC3E}">
        <p14:creationId xmlns:p14="http://schemas.microsoft.com/office/powerpoint/2010/main" val="112784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327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890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409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45AFD-583D-4A9C-A10B-7E069F3A4AC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4CC93DCC-B3FA-456B-AF2B-A52F2F9ABA7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C54FC09-2817-4A2B-B6C7-A90219F63429}"/>
              </a:ext>
            </a:extLst>
          </p:cNvPr>
          <p:cNvSpPr>
            <a:spLocks noGrp="1"/>
          </p:cNvSpPr>
          <p:nvPr>
            <p:ph type="dt" sz="half" idx="10"/>
          </p:nvPr>
        </p:nvSpPr>
        <p:spPr/>
        <p:txBody>
          <a:bodyPr/>
          <a:lstStyle/>
          <a:p>
            <a:fld id="{126BE7BE-8196-46F4-809A-31E4FB09F6DC}" type="datetimeFigureOut">
              <a:rPr lang="en-CA" smtClean="0"/>
              <a:t>03-Apr-2026</a:t>
            </a:fld>
            <a:endParaRPr lang="en-CA"/>
          </a:p>
        </p:txBody>
      </p:sp>
      <p:sp>
        <p:nvSpPr>
          <p:cNvPr id="5" name="Footer Placeholder 4">
            <a:extLst>
              <a:ext uri="{FF2B5EF4-FFF2-40B4-BE49-F238E27FC236}">
                <a16:creationId xmlns:a16="http://schemas.microsoft.com/office/drawing/2014/main" id="{608FF7CE-0FDF-415B-88D3-247EEB48CF5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0F31AA0-1CBD-40BE-830A-917BCE121D11}"/>
              </a:ext>
            </a:extLst>
          </p:cNvPr>
          <p:cNvSpPr>
            <a:spLocks noGrp="1"/>
          </p:cNvSpPr>
          <p:nvPr>
            <p:ph type="sldNum" sz="quarter" idx="12"/>
          </p:nvPr>
        </p:nvSpPr>
        <p:spPr/>
        <p:txBody>
          <a:bodyPr/>
          <a:lstStyle/>
          <a:p>
            <a:fld id="{FECFE6F7-E5A4-4F33-A104-A287252BB04F}" type="slidenum">
              <a:rPr lang="en-CA" smtClean="0"/>
              <a:t>‹#›</a:t>
            </a:fld>
            <a:endParaRPr lang="en-CA"/>
          </a:p>
        </p:txBody>
      </p:sp>
    </p:spTree>
    <p:extLst>
      <p:ext uri="{BB962C8B-B14F-4D97-AF65-F5344CB8AC3E}">
        <p14:creationId xmlns:p14="http://schemas.microsoft.com/office/powerpoint/2010/main" val="1302304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2FF1A-5C25-47E1-8AEA-12ED7B20B6D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7E2F9A2-7DE6-4436-A7C8-256D07C6D3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E118BBA-9524-422E-9F9E-5ED41E92B0DF}"/>
              </a:ext>
            </a:extLst>
          </p:cNvPr>
          <p:cNvSpPr>
            <a:spLocks noGrp="1"/>
          </p:cNvSpPr>
          <p:nvPr>
            <p:ph type="dt" sz="half" idx="10"/>
          </p:nvPr>
        </p:nvSpPr>
        <p:spPr/>
        <p:txBody>
          <a:bodyPr/>
          <a:lstStyle/>
          <a:p>
            <a:fld id="{126BE7BE-8196-46F4-809A-31E4FB09F6DC}" type="datetimeFigureOut">
              <a:rPr lang="en-CA" smtClean="0"/>
              <a:t>03-Apr-2026</a:t>
            </a:fld>
            <a:endParaRPr lang="en-CA"/>
          </a:p>
        </p:txBody>
      </p:sp>
      <p:sp>
        <p:nvSpPr>
          <p:cNvPr id="5" name="Footer Placeholder 4">
            <a:extLst>
              <a:ext uri="{FF2B5EF4-FFF2-40B4-BE49-F238E27FC236}">
                <a16:creationId xmlns:a16="http://schemas.microsoft.com/office/drawing/2014/main" id="{1F24C483-1394-4045-8A2A-F292096DD8E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9F83066-B652-4B3D-874B-12B8D0B5FBD2}"/>
              </a:ext>
            </a:extLst>
          </p:cNvPr>
          <p:cNvSpPr>
            <a:spLocks noGrp="1"/>
          </p:cNvSpPr>
          <p:nvPr>
            <p:ph type="sldNum" sz="quarter" idx="12"/>
          </p:nvPr>
        </p:nvSpPr>
        <p:spPr/>
        <p:txBody>
          <a:bodyPr/>
          <a:lstStyle/>
          <a:p>
            <a:fld id="{FECFE6F7-E5A4-4F33-A104-A287252BB04F}" type="slidenum">
              <a:rPr lang="en-CA" smtClean="0"/>
              <a:t>‹#›</a:t>
            </a:fld>
            <a:endParaRPr lang="en-CA"/>
          </a:p>
        </p:txBody>
      </p:sp>
    </p:spTree>
    <p:extLst>
      <p:ext uri="{BB962C8B-B14F-4D97-AF65-F5344CB8AC3E}">
        <p14:creationId xmlns:p14="http://schemas.microsoft.com/office/powerpoint/2010/main" val="433543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8995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CE60-B9AC-463B-B46E-731F884B087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A8BFB29A-17B2-48FF-84CC-E9A95826CEC8}"/>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2FB987-0E12-4B28-8696-D069B3F94E1F}"/>
              </a:ext>
            </a:extLst>
          </p:cNvPr>
          <p:cNvSpPr>
            <a:spLocks noGrp="1"/>
          </p:cNvSpPr>
          <p:nvPr>
            <p:ph type="dt" sz="half" idx="10"/>
          </p:nvPr>
        </p:nvSpPr>
        <p:spPr/>
        <p:txBody>
          <a:bodyPr/>
          <a:lstStyle/>
          <a:p>
            <a:fld id="{126BE7BE-8196-46F4-809A-31E4FB09F6DC}" type="datetimeFigureOut">
              <a:rPr lang="en-CA" smtClean="0"/>
              <a:t>03-Apr-2026</a:t>
            </a:fld>
            <a:endParaRPr lang="en-CA"/>
          </a:p>
        </p:txBody>
      </p:sp>
      <p:sp>
        <p:nvSpPr>
          <p:cNvPr id="5" name="Footer Placeholder 4">
            <a:extLst>
              <a:ext uri="{FF2B5EF4-FFF2-40B4-BE49-F238E27FC236}">
                <a16:creationId xmlns:a16="http://schemas.microsoft.com/office/drawing/2014/main" id="{DC168932-9B97-4811-8FD4-3CE2D707450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6DC649E-8652-4D2F-B1F5-7528D4A3EECC}"/>
              </a:ext>
            </a:extLst>
          </p:cNvPr>
          <p:cNvSpPr>
            <a:spLocks noGrp="1"/>
          </p:cNvSpPr>
          <p:nvPr>
            <p:ph type="sldNum" sz="quarter" idx="12"/>
          </p:nvPr>
        </p:nvSpPr>
        <p:spPr/>
        <p:txBody>
          <a:bodyPr/>
          <a:lstStyle/>
          <a:p>
            <a:fld id="{FECFE6F7-E5A4-4F33-A104-A287252BB04F}" type="slidenum">
              <a:rPr lang="en-CA" smtClean="0"/>
              <a:t>‹#›</a:t>
            </a:fld>
            <a:endParaRPr lang="en-CA"/>
          </a:p>
        </p:txBody>
      </p:sp>
    </p:spTree>
    <p:extLst>
      <p:ext uri="{BB962C8B-B14F-4D97-AF65-F5344CB8AC3E}">
        <p14:creationId xmlns:p14="http://schemas.microsoft.com/office/powerpoint/2010/main" val="2692403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D29A6-F4F6-42AE-B07F-93A9619F2F1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92D61847-8E78-4140-B68C-3DC9373CDC83}"/>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2C2FD6B-A74F-49F7-9A15-64E17B835CDF}"/>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D794E184-F8EA-4F18-9CEC-3E36995F6112}"/>
              </a:ext>
            </a:extLst>
          </p:cNvPr>
          <p:cNvSpPr>
            <a:spLocks noGrp="1"/>
          </p:cNvSpPr>
          <p:nvPr>
            <p:ph type="dt" sz="half" idx="10"/>
          </p:nvPr>
        </p:nvSpPr>
        <p:spPr/>
        <p:txBody>
          <a:bodyPr/>
          <a:lstStyle/>
          <a:p>
            <a:fld id="{126BE7BE-8196-46F4-809A-31E4FB09F6DC}" type="datetimeFigureOut">
              <a:rPr lang="en-CA" smtClean="0"/>
              <a:t>03-Apr-2026</a:t>
            </a:fld>
            <a:endParaRPr lang="en-CA"/>
          </a:p>
        </p:txBody>
      </p:sp>
      <p:sp>
        <p:nvSpPr>
          <p:cNvPr id="6" name="Footer Placeholder 5">
            <a:extLst>
              <a:ext uri="{FF2B5EF4-FFF2-40B4-BE49-F238E27FC236}">
                <a16:creationId xmlns:a16="http://schemas.microsoft.com/office/drawing/2014/main" id="{236CAF92-5450-4C96-98B1-D5605D0ADA0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FE40DC7-D587-4F4C-AC58-E8CC15DEED7A}"/>
              </a:ext>
            </a:extLst>
          </p:cNvPr>
          <p:cNvSpPr>
            <a:spLocks noGrp="1"/>
          </p:cNvSpPr>
          <p:nvPr>
            <p:ph type="sldNum" sz="quarter" idx="12"/>
          </p:nvPr>
        </p:nvSpPr>
        <p:spPr/>
        <p:txBody>
          <a:bodyPr/>
          <a:lstStyle/>
          <a:p>
            <a:fld id="{FECFE6F7-E5A4-4F33-A104-A287252BB04F}" type="slidenum">
              <a:rPr lang="en-CA" smtClean="0"/>
              <a:t>‹#›</a:t>
            </a:fld>
            <a:endParaRPr lang="en-CA"/>
          </a:p>
        </p:txBody>
      </p:sp>
    </p:spTree>
    <p:extLst>
      <p:ext uri="{BB962C8B-B14F-4D97-AF65-F5344CB8AC3E}">
        <p14:creationId xmlns:p14="http://schemas.microsoft.com/office/powerpoint/2010/main" val="1059764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9C934-5FFF-4113-8967-99AD56FFF5DA}"/>
              </a:ext>
            </a:extLst>
          </p:cNvPr>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EAF09E1-9368-4F96-AD7F-0CB62C17740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92C1B-F6CD-4216-BB8C-5CDE4906F635}"/>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B024E331-A487-4B07-823C-C7792170F2D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00E907-0281-4996-A0F0-7D23DB62417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FC37DF87-F96A-44E3-AC22-6C79A0C9B4BF}"/>
              </a:ext>
            </a:extLst>
          </p:cNvPr>
          <p:cNvSpPr>
            <a:spLocks noGrp="1"/>
          </p:cNvSpPr>
          <p:nvPr>
            <p:ph type="dt" sz="half" idx="10"/>
          </p:nvPr>
        </p:nvSpPr>
        <p:spPr/>
        <p:txBody>
          <a:bodyPr/>
          <a:lstStyle/>
          <a:p>
            <a:fld id="{126BE7BE-8196-46F4-809A-31E4FB09F6DC}" type="datetimeFigureOut">
              <a:rPr lang="en-CA" smtClean="0"/>
              <a:t>03-Apr-2026</a:t>
            </a:fld>
            <a:endParaRPr lang="en-CA"/>
          </a:p>
        </p:txBody>
      </p:sp>
      <p:sp>
        <p:nvSpPr>
          <p:cNvPr id="8" name="Footer Placeholder 7">
            <a:extLst>
              <a:ext uri="{FF2B5EF4-FFF2-40B4-BE49-F238E27FC236}">
                <a16:creationId xmlns:a16="http://schemas.microsoft.com/office/drawing/2014/main" id="{AB15029C-3E09-40EE-8888-7870F4122867}"/>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546AC9CE-1789-4C33-A6DB-7BCB11555EF3}"/>
              </a:ext>
            </a:extLst>
          </p:cNvPr>
          <p:cNvSpPr>
            <a:spLocks noGrp="1"/>
          </p:cNvSpPr>
          <p:nvPr>
            <p:ph type="sldNum" sz="quarter" idx="12"/>
          </p:nvPr>
        </p:nvSpPr>
        <p:spPr/>
        <p:txBody>
          <a:bodyPr/>
          <a:lstStyle/>
          <a:p>
            <a:fld id="{FECFE6F7-E5A4-4F33-A104-A287252BB04F}" type="slidenum">
              <a:rPr lang="en-CA" smtClean="0"/>
              <a:t>‹#›</a:t>
            </a:fld>
            <a:endParaRPr lang="en-CA"/>
          </a:p>
        </p:txBody>
      </p:sp>
    </p:spTree>
    <p:extLst>
      <p:ext uri="{BB962C8B-B14F-4D97-AF65-F5344CB8AC3E}">
        <p14:creationId xmlns:p14="http://schemas.microsoft.com/office/powerpoint/2010/main" val="272335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3AA02-7716-475E-B416-25CC3440AF5A}"/>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186024EB-F7C2-4ABF-A445-6228DC03EEBA}"/>
              </a:ext>
            </a:extLst>
          </p:cNvPr>
          <p:cNvSpPr>
            <a:spLocks noGrp="1"/>
          </p:cNvSpPr>
          <p:nvPr>
            <p:ph type="dt" sz="half" idx="10"/>
          </p:nvPr>
        </p:nvSpPr>
        <p:spPr/>
        <p:txBody>
          <a:bodyPr/>
          <a:lstStyle/>
          <a:p>
            <a:fld id="{126BE7BE-8196-46F4-809A-31E4FB09F6DC}" type="datetimeFigureOut">
              <a:rPr lang="en-CA" smtClean="0"/>
              <a:t>03-Apr-2026</a:t>
            </a:fld>
            <a:endParaRPr lang="en-CA"/>
          </a:p>
        </p:txBody>
      </p:sp>
      <p:sp>
        <p:nvSpPr>
          <p:cNvPr id="4" name="Footer Placeholder 3">
            <a:extLst>
              <a:ext uri="{FF2B5EF4-FFF2-40B4-BE49-F238E27FC236}">
                <a16:creationId xmlns:a16="http://schemas.microsoft.com/office/drawing/2014/main" id="{184CEECC-E329-4FB1-9314-F17D5F354468}"/>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F5422B01-177E-498A-95E1-5ECAF5E881BE}"/>
              </a:ext>
            </a:extLst>
          </p:cNvPr>
          <p:cNvSpPr>
            <a:spLocks noGrp="1"/>
          </p:cNvSpPr>
          <p:nvPr>
            <p:ph type="sldNum" sz="quarter" idx="12"/>
          </p:nvPr>
        </p:nvSpPr>
        <p:spPr/>
        <p:txBody>
          <a:bodyPr/>
          <a:lstStyle/>
          <a:p>
            <a:fld id="{FECFE6F7-E5A4-4F33-A104-A287252BB04F}" type="slidenum">
              <a:rPr lang="en-CA" smtClean="0"/>
              <a:t>‹#›</a:t>
            </a:fld>
            <a:endParaRPr lang="en-CA"/>
          </a:p>
        </p:txBody>
      </p:sp>
    </p:spTree>
    <p:extLst>
      <p:ext uri="{BB962C8B-B14F-4D97-AF65-F5344CB8AC3E}">
        <p14:creationId xmlns:p14="http://schemas.microsoft.com/office/powerpoint/2010/main" val="2423301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EBFA38-8B26-4ECA-BA95-9C2D43B26E38}"/>
              </a:ext>
            </a:extLst>
          </p:cNvPr>
          <p:cNvSpPr>
            <a:spLocks noGrp="1"/>
          </p:cNvSpPr>
          <p:nvPr>
            <p:ph type="dt" sz="half" idx="10"/>
          </p:nvPr>
        </p:nvSpPr>
        <p:spPr/>
        <p:txBody>
          <a:bodyPr/>
          <a:lstStyle/>
          <a:p>
            <a:fld id="{126BE7BE-8196-46F4-809A-31E4FB09F6DC}" type="datetimeFigureOut">
              <a:rPr lang="en-CA" smtClean="0"/>
              <a:t>03-Apr-2026</a:t>
            </a:fld>
            <a:endParaRPr lang="en-CA"/>
          </a:p>
        </p:txBody>
      </p:sp>
      <p:sp>
        <p:nvSpPr>
          <p:cNvPr id="3" name="Footer Placeholder 2">
            <a:extLst>
              <a:ext uri="{FF2B5EF4-FFF2-40B4-BE49-F238E27FC236}">
                <a16:creationId xmlns:a16="http://schemas.microsoft.com/office/drawing/2014/main" id="{593DDDB4-930C-4B55-B062-5707F9BE4100}"/>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75E70812-E0F7-47C7-B1C5-F6C77F1A700E}"/>
              </a:ext>
            </a:extLst>
          </p:cNvPr>
          <p:cNvSpPr>
            <a:spLocks noGrp="1"/>
          </p:cNvSpPr>
          <p:nvPr>
            <p:ph type="sldNum" sz="quarter" idx="12"/>
          </p:nvPr>
        </p:nvSpPr>
        <p:spPr/>
        <p:txBody>
          <a:bodyPr/>
          <a:lstStyle/>
          <a:p>
            <a:fld id="{FECFE6F7-E5A4-4F33-A104-A287252BB04F}" type="slidenum">
              <a:rPr lang="en-CA" smtClean="0"/>
              <a:t>‹#›</a:t>
            </a:fld>
            <a:endParaRPr lang="en-CA"/>
          </a:p>
        </p:txBody>
      </p:sp>
    </p:spTree>
    <p:extLst>
      <p:ext uri="{BB962C8B-B14F-4D97-AF65-F5344CB8AC3E}">
        <p14:creationId xmlns:p14="http://schemas.microsoft.com/office/powerpoint/2010/main" val="19935157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BC9C8-BF3C-4B3F-961A-D01E0D7303A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58F0C4E7-4506-42A9-960A-5F28E544E3A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4CC8D8E0-A871-40DC-BD2A-1FC853A66E3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E92105-AC3A-400E-8B11-6AF11A2D050A}"/>
              </a:ext>
            </a:extLst>
          </p:cNvPr>
          <p:cNvSpPr>
            <a:spLocks noGrp="1"/>
          </p:cNvSpPr>
          <p:nvPr>
            <p:ph type="dt" sz="half" idx="10"/>
          </p:nvPr>
        </p:nvSpPr>
        <p:spPr/>
        <p:txBody>
          <a:bodyPr/>
          <a:lstStyle/>
          <a:p>
            <a:fld id="{126BE7BE-8196-46F4-809A-31E4FB09F6DC}" type="datetimeFigureOut">
              <a:rPr lang="en-CA" smtClean="0"/>
              <a:t>03-Apr-2026</a:t>
            </a:fld>
            <a:endParaRPr lang="en-CA"/>
          </a:p>
        </p:txBody>
      </p:sp>
      <p:sp>
        <p:nvSpPr>
          <p:cNvPr id="6" name="Footer Placeholder 5">
            <a:extLst>
              <a:ext uri="{FF2B5EF4-FFF2-40B4-BE49-F238E27FC236}">
                <a16:creationId xmlns:a16="http://schemas.microsoft.com/office/drawing/2014/main" id="{EB98803C-01B9-4053-B9BB-7A7E4B30BAA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2973CB1-05AF-4D4C-8026-20C78059D22F}"/>
              </a:ext>
            </a:extLst>
          </p:cNvPr>
          <p:cNvSpPr>
            <a:spLocks noGrp="1"/>
          </p:cNvSpPr>
          <p:nvPr>
            <p:ph type="sldNum" sz="quarter" idx="12"/>
          </p:nvPr>
        </p:nvSpPr>
        <p:spPr/>
        <p:txBody>
          <a:bodyPr/>
          <a:lstStyle/>
          <a:p>
            <a:fld id="{FECFE6F7-E5A4-4F33-A104-A287252BB04F}" type="slidenum">
              <a:rPr lang="en-CA" smtClean="0"/>
              <a:t>‹#›</a:t>
            </a:fld>
            <a:endParaRPr lang="en-CA"/>
          </a:p>
        </p:txBody>
      </p:sp>
    </p:spTree>
    <p:extLst>
      <p:ext uri="{BB962C8B-B14F-4D97-AF65-F5344CB8AC3E}">
        <p14:creationId xmlns:p14="http://schemas.microsoft.com/office/powerpoint/2010/main" val="3991484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8D1E0-C581-4801-89E9-2E15E77194F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FE91A29-65F6-4866-8EED-B420F44E830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9FA507D4-CEBC-4D98-890A-42444F98A91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34364C-132B-4BF0-ADEE-A330A5A5A0A9}"/>
              </a:ext>
            </a:extLst>
          </p:cNvPr>
          <p:cNvSpPr>
            <a:spLocks noGrp="1"/>
          </p:cNvSpPr>
          <p:nvPr>
            <p:ph type="dt" sz="half" idx="10"/>
          </p:nvPr>
        </p:nvSpPr>
        <p:spPr/>
        <p:txBody>
          <a:bodyPr/>
          <a:lstStyle/>
          <a:p>
            <a:fld id="{126BE7BE-8196-46F4-809A-31E4FB09F6DC}" type="datetimeFigureOut">
              <a:rPr lang="en-CA" smtClean="0"/>
              <a:t>03-Apr-2026</a:t>
            </a:fld>
            <a:endParaRPr lang="en-CA"/>
          </a:p>
        </p:txBody>
      </p:sp>
      <p:sp>
        <p:nvSpPr>
          <p:cNvPr id="6" name="Footer Placeholder 5">
            <a:extLst>
              <a:ext uri="{FF2B5EF4-FFF2-40B4-BE49-F238E27FC236}">
                <a16:creationId xmlns:a16="http://schemas.microsoft.com/office/drawing/2014/main" id="{35216737-DE76-414E-8657-A4B790E875D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46677C2-7FDC-43DB-84DE-74F2C1E609AB}"/>
              </a:ext>
            </a:extLst>
          </p:cNvPr>
          <p:cNvSpPr>
            <a:spLocks noGrp="1"/>
          </p:cNvSpPr>
          <p:nvPr>
            <p:ph type="sldNum" sz="quarter" idx="12"/>
          </p:nvPr>
        </p:nvSpPr>
        <p:spPr/>
        <p:txBody>
          <a:bodyPr/>
          <a:lstStyle/>
          <a:p>
            <a:fld id="{FECFE6F7-E5A4-4F33-A104-A287252BB04F}" type="slidenum">
              <a:rPr lang="en-CA" smtClean="0"/>
              <a:t>‹#›</a:t>
            </a:fld>
            <a:endParaRPr lang="en-CA"/>
          </a:p>
        </p:txBody>
      </p:sp>
    </p:spTree>
    <p:extLst>
      <p:ext uri="{BB962C8B-B14F-4D97-AF65-F5344CB8AC3E}">
        <p14:creationId xmlns:p14="http://schemas.microsoft.com/office/powerpoint/2010/main" val="21485804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1F778-7F20-4881-A7DE-9ACF3A3C4D8D}"/>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6456D07-8445-4612-AF6C-189D6D2B66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D251277-E82E-4338-AE69-CCB922C8A5D8}"/>
              </a:ext>
            </a:extLst>
          </p:cNvPr>
          <p:cNvSpPr>
            <a:spLocks noGrp="1"/>
          </p:cNvSpPr>
          <p:nvPr>
            <p:ph type="dt" sz="half" idx="10"/>
          </p:nvPr>
        </p:nvSpPr>
        <p:spPr/>
        <p:txBody>
          <a:bodyPr/>
          <a:lstStyle/>
          <a:p>
            <a:fld id="{126BE7BE-8196-46F4-809A-31E4FB09F6DC}" type="datetimeFigureOut">
              <a:rPr lang="en-CA" smtClean="0"/>
              <a:t>03-Apr-2026</a:t>
            </a:fld>
            <a:endParaRPr lang="en-CA"/>
          </a:p>
        </p:txBody>
      </p:sp>
      <p:sp>
        <p:nvSpPr>
          <p:cNvPr id="5" name="Footer Placeholder 4">
            <a:extLst>
              <a:ext uri="{FF2B5EF4-FFF2-40B4-BE49-F238E27FC236}">
                <a16:creationId xmlns:a16="http://schemas.microsoft.com/office/drawing/2014/main" id="{3087A5B1-0A7E-4EE2-AC52-5DDB0936D0D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EC5B2EC-D6AF-4FFE-A0EC-4662A5E725FA}"/>
              </a:ext>
            </a:extLst>
          </p:cNvPr>
          <p:cNvSpPr>
            <a:spLocks noGrp="1"/>
          </p:cNvSpPr>
          <p:nvPr>
            <p:ph type="sldNum" sz="quarter" idx="12"/>
          </p:nvPr>
        </p:nvSpPr>
        <p:spPr/>
        <p:txBody>
          <a:bodyPr/>
          <a:lstStyle/>
          <a:p>
            <a:fld id="{FECFE6F7-E5A4-4F33-A104-A287252BB04F}" type="slidenum">
              <a:rPr lang="en-CA" smtClean="0"/>
              <a:t>‹#›</a:t>
            </a:fld>
            <a:endParaRPr lang="en-CA"/>
          </a:p>
        </p:txBody>
      </p:sp>
    </p:spTree>
    <p:extLst>
      <p:ext uri="{BB962C8B-B14F-4D97-AF65-F5344CB8AC3E}">
        <p14:creationId xmlns:p14="http://schemas.microsoft.com/office/powerpoint/2010/main" val="1636463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890E97-59AE-4C26-9C02-2FB1437CE836}"/>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6A768ED-6554-4BC8-817B-F794ADDBFCAE}"/>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4C3A316-DD69-4CAB-BF49-049E88C480E1}"/>
              </a:ext>
            </a:extLst>
          </p:cNvPr>
          <p:cNvSpPr>
            <a:spLocks noGrp="1"/>
          </p:cNvSpPr>
          <p:nvPr>
            <p:ph type="dt" sz="half" idx="10"/>
          </p:nvPr>
        </p:nvSpPr>
        <p:spPr/>
        <p:txBody>
          <a:bodyPr/>
          <a:lstStyle/>
          <a:p>
            <a:fld id="{126BE7BE-8196-46F4-809A-31E4FB09F6DC}" type="datetimeFigureOut">
              <a:rPr lang="en-CA" smtClean="0"/>
              <a:t>03-Apr-2026</a:t>
            </a:fld>
            <a:endParaRPr lang="en-CA"/>
          </a:p>
        </p:txBody>
      </p:sp>
      <p:sp>
        <p:nvSpPr>
          <p:cNvPr id="5" name="Footer Placeholder 4">
            <a:extLst>
              <a:ext uri="{FF2B5EF4-FFF2-40B4-BE49-F238E27FC236}">
                <a16:creationId xmlns:a16="http://schemas.microsoft.com/office/drawing/2014/main" id="{61F4A66C-2FF5-4001-B30F-3702EDA9E7F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29C21DB-2478-41FB-BBBA-D3B8C5C96E4A}"/>
              </a:ext>
            </a:extLst>
          </p:cNvPr>
          <p:cNvSpPr>
            <a:spLocks noGrp="1"/>
          </p:cNvSpPr>
          <p:nvPr>
            <p:ph type="sldNum" sz="quarter" idx="12"/>
          </p:nvPr>
        </p:nvSpPr>
        <p:spPr/>
        <p:txBody>
          <a:bodyPr/>
          <a:lstStyle/>
          <a:p>
            <a:fld id="{FECFE6F7-E5A4-4F33-A104-A287252BB04F}" type="slidenum">
              <a:rPr lang="en-CA" smtClean="0"/>
              <a:t>‹#›</a:t>
            </a:fld>
            <a:endParaRPr lang="en-CA"/>
          </a:p>
        </p:txBody>
      </p:sp>
    </p:spTree>
    <p:extLst>
      <p:ext uri="{BB962C8B-B14F-4D97-AF65-F5344CB8AC3E}">
        <p14:creationId xmlns:p14="http://schemas.microsoft.com/office/powerpoint/2010/main" val="37383544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389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001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4883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3535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endParaRPr lang="en-US">
              <a:solidFill>
                <a:srgbClr val="FFFFFF"/>
              </a:solidFill>
              <a:ea typeface="ヒラギノ角ゴ Pro W3" charset="0"/>
              <a:cs typeface="ヒラギノ角ゴ Pro W3" charset="0"/>
            </a:endParaRPr>
          </a:p>
        </p:txBody>
      </p:sp>
      <p:sp>
        <p:nvSpPr>
          <p:cNvPr id="5" name="Rectangle 4"/>
          <p:cNvSpPr/>
          <p:nvPr userDrawn="1"/>
        </p:nvSpPr>
        <p:spPr>
          <a:xfrm>
            <a:off x="-76200" y="457200"/>
            <a:ext cx="9296400" cy="533400"/>
          </a:xfrm>
          <a:prstGeom prst="rect">
            <a:avLst/>
          </a:prstGeom>
          <a:solidFill>
            <a:srgbClr val="005DA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endParaRPr lang="en-US">
              <a:solidFill>
                <a:srgbClr val="FFFFFF"/>
              </a:solidFill>
              <a:ea typeface="ヒラギノ角ゴ Pro W3" charset="0"/>
              <a:cs typeface="ヒラギノ角ゴ Pro W3"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1800">
                <a:solidFill>
                  <a:srgbClr val="002060"/>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9521401"/>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1"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3"/>
            <a:ext cx="7772400" cy="1829761"/>
          </a:xfrm>
        </p:spPr>
        <p:txBody>
          <a:bodyPr vert="horz" anchor="b">
            <a:normAutofit/>
            <a:scene3d>
              <a:camera prst="orthographicFront"/>
              <a:lightRig rig="soft" dir="t"/>
            </a:scene3d>
            <a:sp3d prstMaterial="softEdge">
              <a:bevelT w="25400" h="25400"/>
            </a:sp3d>
          </a:bodyPr>
          <a:lstStyle>
            <a:lvl1pPr algn="r">
              <a:defRPr sz="40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53338" indent="0" algn="r">
              <a:buNone/>
              <a:defRPr>
                <a:solidFill>
                  <a:schemeClr val="tx2"/>
                </a:solidFill>
              </a:defRPr>
            </a:lvl1pPr>
            <a:lvl2pPr marL="380985" indent="0" algn="ctr">
              <a:buNone/>
            </a:lvl2pPr>
            <a:lvl3pPr marL="761970" indent="0" algn="ctr">
              <a:buNone/>
            </a:lvl3pPr>
            <a:lvl4pPr marL="1142954" indent="0" algn="ctr">
              <a:buNone/>
            </a:lvl4pPr>
            <a:lvl5pPr marL="1523939" indent="0" algn="ctr">
              <a:buNone/>
            </a:lvl5pPr>
            <a:lvl6pPr marL="1904924" indent="0" algn="ctr">
              <a:buNone/>
            </a:lvl6pPr>
            <a:lvl7pPr marL="2285909" indent="0" algn="ctr">
              <a:buNone/>
            </a:lvl7pPr>
            <a:lvl8pPr marL="2666893" indent="0" algn="ctr">
              <a:buNone/>
            </a:lvl8pPr>
            <a:lvl9pPr marL="3047878" indent="0" algn="ctr">
              <a:buNone/>
            </a:lvl9pPr>
            <a:extLst/>
          </a:lstStyle>
          <a:p>
            <a:r>
              <a:rPr kumimoji="0" lang="en-US"/>
              <a:t>Click to edit Master subtitle style</a:t>
            </a:r>
          </a:p>
        </p:txBody>
      </p:sp>
      <p:grpSp>
        <p:nvGrpSpPr>
          <p:cNvPr id="2" name="Group 1"/>
          <p:cNvGrpSpPr/>
          <p:nvPr/>
        </p:nvGrpSpPr>
        <p:grpSpPr>
          <a:xfrm>
            <a:off x="-3764"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8393A1B7-C189-4E13-8D99-95C8CE43FCD9}" type="datetimeFigureOut">
              <a:rPr lang="en-US" smtClean="0"/>
              <a:pPr/>
              <a:t>4/3/2026</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8D670E7A-7366-4769-9F94-BF4CB30DEF0B}" type="slidenum">
              <a:rPr lang="en-US" smtClean="0"/>
              <a:pPr/>
              <a:t>‹#›</a:t>
            </a:fld>
            <a:endParaRPr lang="en-US"/>
          </a:p>
        </p:txBody>
      </p:sp>
    </p:spTree>
    <p:extLst>
      <p:ext uri="{BB962C8B-B14F-4D97-AF65-F5344CB8AC3E}">
        <p14:creationId xmlns:p14="http://schemas.microsoft.com/office/powerpoint/2010/main" val="38477077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393A1B7-C189-4E13-8D99-95C8CE43FCD9}" type="datetimeFigureOut">
              <a:rPr lang="en-US" smtClean="0"/>
              <a:pPr/>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670E7A-7366-4769-9F94-BF4CB30DEF0B}"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6655018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0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1917">
                <a:solidFill>
                  <a:schemeClr val="tx1"/>
                </a:solidFill>
              </a:defRPr>
            </a:lvl1pPr>
            <a:lvl2pPr>
              <a:buNone/>
              <a:defRPr sz="1500">
                <a:solidFill>
                  <a:schemeClr val="tx1">
                    <a:tint val="75000"/>
                  </a:schemeClr>
                </a:solidFill>
              </a:defRPr>
            </a:lvl2pPr>
            <a:lvl3pPr>
              <a:buNone/>
              <a:defRPr sz="1333">
                <a:solidFill>
                  <a:schemeClr val="tx1">
                    <a:tint val="75000"/>
                  </a:schemeClr>
                </a:solidFill>
              </a:defRPr>
            </a:lvl3pPr>
            <a:lvl4pPr>
              <a:buNone/>
              <a:defRPr sz="1167">
                <a:solidFill>
                  <a:schemeClr val="tx1">
                    <a:tint val="75000"/>
                  </a:schemeClr>
                </a:solidFill>
              </a:defRPr>
            </a:lvl4pPr>
            <a:lvl5pPr>
              <a:buNone/>
              <a:defRPr sz="1167">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393A1B7-C189-4E13-8D99-95C8CE43FCD9}" type="datetimeFigureOut">
              <a:rPr lang="en-US" smtClean="0"/>
              <a:pPr/>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670E7A-7366-4769-9F94-BF4CB30DEF0B}"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extLst>
      <p:ext uri="{BB962C8B-B14F-4D97-AF65-F5344CB8AC3E}">
        <p14:creationId xmlns:p14="http://schemas.microsoft.com/office/powerpoint/2010/main" val="2374817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30"/>
            <a:ext cx="4038600" cy="4525963"/>
          </a:xfrm>
        </p:spPr>
        <p:txBody>
          <a:bodyPr/>
          <a:lstStyle>
            <a:lvl1pPr>
              <a:defRPr sz="2333"/>
            </a:lvl1pPr>
            <a:lvl2pPr>
              <a:defRPr sz="2000"/>
            </a:lvl2pPr>
            <a:lvl3pPr>
              <a:defRPr sz="1667"/>
            </a:lvl3pPr>
            <a:lvl4pPr>
              <a:defRPr sz="1500"/>
            </a:lvl4pPr>
            <a:lvl5pPr>
              <a:defRPr sz="15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30"/>
            <a:ext cx="4038600" cy="4525963"/>
          </a:xfrm>
        </p:spPr>
        <p:txBody>
          <a:bodyPr/>
          <a:lstStyle>
            <a:lvl1pPr>
              <a:defRPr sz="2333"/>
            </a:lvl1pPr>
            <a:lvl2pPr>
              <a:defRPr sz="2000"/>
            </a:lvl2pPr>
            <a:lvl3pPr>
              <a:defRPr sz="1667"/>
            </a:lvl3pPr>
            <a:lvl4pPr>
              <a:defRPr sz="1500"/>
            </a:lvl4pPr>
            <a:lvl5pPr>
              <a:defRPr sz="15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393A1B7-C189-4E13-8D99-95C8CE43FCD9}" type="datetimeFigureOut">
              <a:rPr lang="en-US" smtClean="0"/>
              <a:pPr/>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670E7A-7366-4769-9F94-BF4CB30DEF0B}"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3175057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000" b="0">
                <a:solidFill>
                  <a:schemeClr val="bg1"/>
                </a:solidFill>
              </a:defRPr>
            </a:lvl1pPr>
            <a:lvl2pPr>
              <a:buNone/>
              <a:defRPr sz="1667" b="1"/>
            </a:lvl2pPr>
            <a:lvl3pPr>
              <a:buNone/>
              <a:defRPr sz="1500" b="1"/>
            </a:lvl3pPr>
            <a:lvl4pPr>
              <a:buNone/>
              <a:defRPr sz="1333" b="1"/>
            </a:lvl4pPr>
            <a:lvl5pPr>
              <a:buNone/>
              <a:defRPr sz="1333"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7" y="5410200"/>
            <a:ext cx="4041775" cy="762000"/>
          </a:xfrm>
          <a:solidFill>
            <a:schemeClr val="accent1"/>
          </a:solidFill>
          <a:ln w="9652">
            <a:solidFill>
              <a:schemeClr val="accent1"/>
            </a:solidFill>
            <a:miter lim="800000"/>
          </a:ln>
        </p:spPr>
        <p:txBody>
          <a:bodyPr lIns="182880" anchor="ctr"/>
          <a:lstStyle>
            <a:lvl1pPr marL="0" indent="0">
              <a:buNone/>
              <a:defRPr sz="2000" b="0">
                <a:solidFill>
                  <a:schemeClr val="bg1"/>
                </a:solidFill>
              </a:defRPr>
            </a:lvl1pPr>
            <a:lvl2pPr>
              <a:buNone/>
              <a:defRPr sz="1667" b="1"/>
            </a:lvl2pPr>
            <a:lvl3pPr>
              <a:buNone/>
              <a:defRPr sz="1500" b="1"/>
            </a:lvl3pPr>
            <a:lvl4pPr>
              <a:buNone/>
              <a:defRPr sz="1333" b="1"/>
            </a:lvl4pPr>
            <a:lvl5pPr>
              <a:buNone/>
              <a:defRPr sz="1333"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6"/>
            <a:ext cx="4040188" cy="3941763"/>
          </a:xfrm>
          <a:ln>
            <a:noFill/>
            <a:prstDash val="sysDash"/>
            <a:miter lim="800000"/>
          </a:ln>
        </p:spPr>
        <p:txBody>
          <a:bodyPr/>
          <a:lstStyle>
            <a:lvl1pPr>
              <a:defRPr sz="2000"/>
            </a:lvl1pPr>
            <a:lvl2pPr>
              <a:defRPr sz="1667"/>
            </a:lvl2pPr>
            <a:lvl3pPr>
              <a:defRPr sz="1500"/>
            </a:lvl3pPr>
            <a:lvl4pPr>
              <a:defRPr sz="1333"/>
            </a:lvl4pPr>
            <a:lvl5pPr>
              <a:defRPr sz="1333"/>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6" y="1444296"/>
            <a:ext cx="4041775" cy="3941763"/>
          </a:xfrm>
          <a:ln>
            <a:noFill/>
            <a:prstDash val="sysDash"/>
            <a:miter lim="800000"/>
          </a:ln>
        </p:spPr>
        <p:txBody>
          <a:bodyPr/>
          <a:lstStyle>
            <a:lvl1pPr>
              <a:spcBef>
                <a:spcPts val="0"/>
              </a:spcBef>
              <a:defRPr sz="2000"/>
            </a:lvl1pPr>
            <a:lvl2pPr>
              <a:defRPr sz="1667"/>
            </a:lvl2pPr>
            <a:lvl3pPr>
              <a:defRPr sz="1500"/>
            </a:lvl3pPr>
            <a:lvl4pPr>
              <a:defRPr sz="1333"/>
            </a:lvl4pPr>
            <a:lvl5pPr>
              <a:defRPr sz="1333"/>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393A1B7-C189-4E13-8D99-95C8CE43FCD9}" type="datetimeFigureOut">
              <a:rPr lang="en-US" smtClean="0"/>
              <a:pPr/>
              <a:t>4/3/2026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670E7A-7366-4769-9F94-BF4CB30DEF0B}" type="slidenum">
              <a:rPr lang="en-US" smtClean="0"/>
              <a:pPr/>
              <a:t>‹#›</a:t>
            </a:fld>
            <a:endParaRPr lang="en-US"/>
          </a:p>
        </p:txBody>
      </p:sp>
    </p:spTree>
    <p:extLst>
      <p:ext uri="{BB962C8B-B14F-4D97-AF65-F5344CB8AC3E}">
        <p14:creationId xmlns:p14="http://schemas.microsoft.com/office/powerpoint/2010/main" val="14795689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393A1B7-C189-4E13-8D99-95C8CE43FCD9}" type="datetimeFigureOut">
              <a:rPr lang="en-US" smtClean="0"/>
              <a:pPr/>
              <a:t>4/3/2026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670E7A-7366-4769-9F94-BF4CB30DEF0B}"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7656481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D01D3378-6A9D-498C-B17F-AF786B36F825}"/>
              </a:ext>
            </a:extLst>
          </p:cNvPr>
          <p:cNvPicPr>
            <a:picLocks noChangeAspect="1"/>
          </p:cNvPicPr>
          <p:nvPr userDrawn="1"/>
        </p:nvPicPr>
        <p:blipFill>
          <a:blip r:embed="rId2"/>
          <a:stretch>
            <a:fillRect/>
          </a:stretch>
        </p:blipFill>
        <p:spPr>
          <a:xfrm>
            <a:off x="337577" y="6274928"/>
            <a:ext cx="1129273" cy="425605"/>
          </a:xfrm>
          <a:prstGeom prst="rect">
            <a:avLst/>
          </a:prstGeom>
        </p:spPr>
      </p:pic>
      <p:pic>
        <p:nvPicPr>
          <p:cNvPr id="7" name="Picture 6">
            <a:extLst>
              <a:ext uri="{FF2B5EF4-FFF2-40B4-BE49-F238E27FC236}">
                <a16:creationId xmlns:a16="http://schemas.microsoft.com/office/drawing/2014/main" id="{B5CC0E78-5E66-473A-9D5A-BC30750742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8965" y="265465"/>
            <a:ext cx="798168" cy="801335"/>
          </a:xfrm>
          <a:prstGeom prst="rect">
            <a:avLst/>
          </a:prstGeom>
        </p:spPr>
      </p:pic>
    </p:spTree>
    <p:extLst>
      <p:ext uri="{BB962C8B-B14F-4D97-AF65-F5344CB8AC3E}">
        <p14:creationId xmlns:p14="http://schemas.microsoft.com/office/powerpoint/2010/main" val="756086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E23A5-68C8-DF4D-CBAC-270F7C27D38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965AE9FA-40C5-7CA3-4FB8-94DB259CCBE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87DC432-CACB-8113-22F8-159D18EFC770}"/>
              </a:ext>
            </a:extLst>
          </p:cNvPr>
          <p:cNvSpPr>
            <a:spLocks noGrp="1"/>
          </p:cNvSpPr>
          <p:nvPr>
            <p:ph type="dt" sz="half" idx="10"/>
          </p:nvPr>
        </p:nvSpPr>
        <p:spPr/>
        <p:txBody>
          <a:bodyPr/>
          <a:lstStyle/>
          <a:p>
            <a:fld id="{1D79AC6F-34B5-4478-92C4-D8EEA038BE50}" type="datetimeFigureOut">
              <a:rPr lang="en-CA" smtClean="0"/>
              <a:t>03-Apr-2026</a:t>
            </a:fld>
            <a:endParaRPr lang="en-CA"/>
          </a:p>
        </p:txBody>
      </p:sp>
      <p:sp>
        <p:nvSpPr>
          <p:cNvPr id="5" name="Footer Placeholder 4">
            <a:extLst>
              <a:ext uri="{FF2B5EF4-FFF2-40B4-BE49-F238E27FC236}">
                <a16:creationId xmlns:a16="http://schemas.microsoft.com/office/drawing/2014/main" id="{6AA35782-C46D-ADD9-16DC-6337D403735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D90C1CD-1108-8C80-4EDE-5C3B762ADA9B}"/>
              </a:ext>
            </a:extLst>
          </p:cNvPr>
          <p:cNvSpPr>
            <a:spLocks noGrp="1"/>
          </p:cNvSpPr>
          <p:nvPr>
            <p:ph type="sldNum" sz="quarter" idx="12"/>
          </p:nvPr>
        </p:nvSpPr>
        <p:spPr/>
        <p:txBody>
          <a:bodyPr/>
          <a:lstStyle/>
          <a:p>
            <a:fld id="{893CE4DA-A20C-46C5-9946-ACA8AC29D4D5}" type="slidenum">
              <a:rPr lang="en-CA" smtClean="0"/>
              <a:t>‹#›</a:t>
            </a:fld>
            <a:endParaRPr lang="en-CA"/>
          </a:p>
        </p:txBody>
      </p:sp>
    </p:spTree>
    <p:extLst>
      <p:ext uri="{BB962C8B-B14F-4D97-AF65-F5344CB8AC3E}">
        <p14:creationId xmlns:p14="http://schemas.microsoft.com/office/powerpoint/2010/main" val="33412506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083"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333"/>
            </a:lvl1pPr>
            <a:lvl2pPr>
              <a:buNone/>
              <a:defRPr sz="1000"/>
            </a:lvl2pPr>
            <a:lvl3pPr>
              <a:buNone/>
              <a:defRPr sz="833"/>
            </a:lvl3pPr>
            <a:lvl4pPr>
              <a:buNone/>
              <a:defRPr sz="750"/>
            </a:lvl4pPr>
            <a:lvl5pPr>
              <a:buNone/>
              <a:defRPr sz="75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2667"/>
            </a:lvl1pPr>
            <a:lvl2pPr>
              <a:defRPr sz="2333"/>
            </a:lvl2pPr>
            <a:lvl3pPr>
              <a:defRPr sz="2000"/>
            </a:lvl3pPr>
            <a:lvl4pPr>
              <a:defRPr sz="1667"/>
            </a:lvl4pPr>
            <a:lvl5pPr>
              <a:defRPr sz="1667"/>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8393A1B7-C189-4E13-8D99-95C8CE43FCD9}" type="datetimeFigureOut">
              <a:rPr lang="en-US" smtClean="0"/>
              <a:pPr/>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670E7A-7366-4769-9F94-BF4CB30DEF0B}" type="slidenum">
              <a:rPr lang="en-US" smtClean="0"/>
              <a:pPr/>
              <a:t>‹#›</a:t>
            </a:fld>
            <a:endParaRPr lang="en-US"/>
          </a:p>
        </p:txBody>
      </p:sp>
    </p:spTree>
    <p:extLst>
      <p:ext uri="{BB962C8B-B14F-4D97-AF65-F5344CB8AC3E}">
        <p14:creationId xmlns:p14="http://schemas.microsoft.com/office/powerpoint/2010/main" val="36389940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5239" indent="0" algn="r">
              <a:buNone/>
              <a:defRPr sz="1167"/>
            </a:lvl1pPr>
            <a:lvl2pPr>
              <a:defRPr sz="1000"/>
            </a:lvl2pPr>
            <a:lvl3pPr>
              <a:defRPr sz="833"/>
            </a:lvl3pPr>
            <a:lvl4pPr>
              <a:defRPr sz="750"/>
            </a:lvl4pPr>
            <a:lvl5pPr>
              <a:defRPr sz="75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2667"/>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8393A1B7-C189-4E13-8D99-95C8CE43FCD9}" type="datetimeFigureOut">
              <a:rPr lang="en-US" smtClean="0"/>
              <a:pPr/>
              <a:t>4/3/2026</a:t>
            </a:fld>
            <a:endParaRPr lang="en-US"/>
          </a:p>
        </p:txBody>
      </p:sp>
      <p:sp>
        <p:nvSpPr>
          <p:cNvPr id="6" name="Footer Placeholder 5"/>
          <p:cNvSpPr>
            <a:spLocks noGrp="1"/>
          </p:cNvSpPr>
          <p:nvPr>
            <p:ph type="ftr" sz="quarter" idx="11"/>
          </p:nvPr>
        </p:nvSpPr>
        <p:spPr>
          <a:xfrm>
            <a:off x="4380073" y="6407946"/>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8D670E7A-7366-4769-9F94-BF4CB30DEF0B}"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25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76200" tIns="38100" rIns="76200" bIns="38100" anchor="t" compatLnSpc="1"/>
          <a:lstStyle/>
          <a:p>
            <a:endParaRPr kumimoji="0" lang="en-US"/>
          </a:p>
        </p:txBody>
      </p:sp>
      <p:sp>
        <p:nvSpPr>
          <p:cNvPr id="9" name="Freeform 8"/>
          <p:cNvSpPr>
            <a:spLocks/>
          </p:cNvSpPr>
          <p:nvPr/>
        </p:nvSpPr>
        <p:spPr bwMode="auto">
          <a:xfrm>
            <a:off x="485718"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76200" tIns="38100" rIns="76200" bIns="38100" anchor="t" compatLnSpc="1"/>
          <a:lstStyle/>
          <a:p>
            <a:endParaRPr kumimoji="0" lang="en-US"/>
          </a:p>
        </p:txBody>
      </p:sp>
      <p:sp>
        <p:nvSpPr>
          <p:cNvPr id="10" name="Right Triangle 9"/>
          <p:cNvSpPr>
            <a:spLocks/>
          </p:cNvSpPr>
          <p:nvPr/>
        </p:nvSpPr>
        <p:spPr bwMode="auto">
          <a:xfrm>
            <a:off x="-6041"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76200" tIns="38100" rIns="76200" bIns="38100" anchor="ctr" compatLnSpc="1"/>
          <a:lstStyle/>
          <a:p>
            <a:pPr algn="ctr" eaLnBrk="1" latinLnBrk="0" hangingPunct="1"/>
            <a:endParaRPr kumimoji="0" lang="en-US"/>
          </a:p>
        </p:txBody>
      </p:sp>
      <p:cxnSp>
        <p:nvCxnSpPr>
          <p:cNvPr id="11" name="Straight Connector 10"/>
          <p:cNvCxnSpPr/>
          <p:nvPr/>
        </p:nvCxnSpPr>
        <p:spPr>
          <a:xfrm>
            <a:off x="-9236" y="5787740"/>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extLst>
      <p:ext uri="{BB962C8B-B14F-4D97-AF65-F5344CB8AC3E}">
        <p14:creationId xmlns:p14="http://schemas.microsoft.com/office/powerpoint/2010/main" val="32021603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31"/>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393A1B7-C189-4E13-8D99-95C8CE43FCD9}" type="datetimeFigureOut">
              <a:rPr lang="en-US" smtClean="0"/>
              <a:pPr/>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670E7A-7366-4769-9F94-BF4CB30DEF0B}" type="slidenum">
              <a:rPr lang="en-US" smtClean="0"/>
              <a:pPr/>
              <a:t>‹#›</a:t>
            </a:fld>
            <a:endParaRPr lang="en-US"/>
          </a:p>
        </p:txBody>
      </p:sp>
    </p:spTree>
    <p:extLst>
      <p:ext uri="{BB962C8B-B14F-4D97-AF65-F5344CB8AC3E}">
        <p14:creationId xmlns:p14="http://schemas.microsoft.com/office/powerpoint/2010/main" val="34938299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2"/>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393A1B7-C189-4E13-8D99-95C8CE43FCD9}" type="datetimeFigureOut">
              <a:rPr lang="en-US" smtClean="0"/>
              <a:pPr/>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670E7A-7366-4769-9F94-BF4CB30DEF0B}" type="slidenum">
              <a:rPr lang="en-US" smtClean="0"/>
              <a:pPr/>
              <a:t>‹#›</a:t>
            </a:fld>
            <a:endParaRPr lang="en-US"/>
          </a:p>
        </p:txBody>
      </p:sp>
    </p:spTree>
    <p:extLst>
      <p:ext uri="{BB962C8B-B14F-4D97-AF65-F5344CB8AC3E}">
        <p14:creationId xmlns:p14="http://schemas.microsoft.com/office/powerpoint/2010/main" val="4114099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3A60-6D25-7671-49E8-3C08B892C90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940BF4B-06F7-38AB-420C-2717546268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739F3D6-43D1-0CA3-793C-13CF3FBFB538}"/>
              </a:ext>
            </a:extLst>
          </p:cNvPr>
          <p:cNvSpPr>
            <a:spLocks noGrp="1"/>
          </p:cNvSpPr>
          <p:nvPr>
            <p:ph type="dt" sz="half" idx="10"/>
          </p:nvPr>
        </p:nvSpPr>
        <p:spPr/>
        <p:txBody>
          <a:bodyPr/>
          <a:lstStyle/>
          <a:p>
            <a:fld id="{1D79AC6F-34B5-4478-92C4-D8EEA038BE50}" type="datetimeFigureOut">
              <a:rPr lang="en-CA" smtClean="0"/>
              <a:t>03-Apr-2026</a:t>
            </a:fld>
            <a:endParaRPr lang="en-CA"/>
          </a:p>
        </p:txBody>
      </p:sp>
      <p:sp>
        <p:nvSpPr>
          <p:cNvPr id="5" name="Footer Placeholder 4">
            <a:extLst>
              <a:ext uri="{FF2B5EF4-FFF2-40B4-BE49-F238E27FC236}">
                <a16:creationId xmlns:a16="http://schemas.microsoft.com/office/drawing/2014/main" id="{D7B4BA56-9D70-4B37-DCA3-F682A364C6A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695C988-0602-880A-AE62-6A272376EA06}"/>
              </a:ext>
            </a:extLst>
          </p:cNvPr>
          <p:cNvSpPr>
            <a:spLocks noGrp="1"/>
          </p:cNvSpPr>
          <p:nvPr>
            <p:ph type="sldNum" sz="quarter" idx="12"/>
          </p:nvPr>
        </p:nvSpPr>
        <p:spPr/>
        <p:txBody>
          <a:bodyPr/>
          <a:lstStyle/>
          <a:p>
            <a:fld id="{893CE4DA-A20C-46C5-9946-ACA8AC29D4D5}" type="slidenum">
              <a:rPr lang="en-CA" smtClean="0"/>
              <a:t>‹#›</a:t>
            </a:fld>
            <a:endParaRPr lang="en-CA"/>
          </a:p>
        </p:txBody>
      </p:sp>
    </p:spTree>
    <p:extLst>
      <p:ext uri="{BB962C8B-B14F-4D97-AF65-F5344CB8AC3E}">
        <p14:creationId xmlns:p14="http://schemas.microsoft.com/office/powerpoint/2010/main" val="4169716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C65C0-8D95-A566-5CF6-63188969568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DB5242E-A376-C913-A047-C63AB5506F60}"/>
              </a:ext>
            </a:extLst>
          </p:cNvPr>
          <p:cNvSpPr>
            <a:spLocks noGrp="1"/>
          </p:cNvSpPr>
          <p:nvPr>
            <p:ph type="body" idx="1"/>
          </p:nvPr>
        </p:nvSpPr>
        <p:spPr>
          <a:xfrm>
            <a:off x="623888" y="4589463"/>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84BA70-61D3-5DA5-9E73-E0296DE0AEBB}"/>
              </a:ext>
            </a:extLst>
          </p:cNvPr>
          <p:cNvSpPr>
            <a:spLocks noGrp="1"/>
          </p:cNvSpPr>
          <p:nvPr>
            <p:ph type="dt" sz="half" idx="10"/>
          </p:nvPr>
        </p:nvSpPr>
        <p:spPr/>
        <p:txBody>
          <a:bodyPr/>
          <a:lstStyle/>
          <a:p>
            <a:fld id="{1D79AC6F-34B5-4478-92C4-D8EEA038BE50}" type="datetimeFigureOut">
              <a:rPr lang="en-CA" smtClean="0"/>
              <a:t>03-Apr-2026</a:t>
            </a:fld>
            <a:endParaRPr lang="en-CA"/>
          </a:p>
        </p:txBody>
      </p:sp>
      <p:sp>
        <p:nvSpPr>
          <p:cNvPr id="5" name="Footer Placeholder 4">
            <a:extLst>
              <a:ext uri="{FF2B5EF4-FFF2-40B4-BE49-F238E27FC236}">
                <a16:creationId xmlns:a16="http://schemas.microsoft.com/office/drawing/2014/main" id="{D10FEB47-51F9-A5FA-5472-DF50D895730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B8196EF-D940-89C2-C7C5-E270E6703184}"/>
              </a:ext>
            </a:extLst>
          </p:cNvPr>
          <p:cNvSpPr>
            <a:spLocks noGrp="1"/>
          </p:cNvSpPr>
          <p:nvPr>
            <p:ph type="sldNum" sz="quarter" idx="12"/>
          </p:nvPr>
        </p:nvSpPr>
        <p:spPr/>
        <p:txBody>
          <a:bodyPr/>
          <a:lstStyle/>
          <a:p>
            <a:fld id="{893CE4DA-A20C-46C5-9946-ACA8AC29D4D5}" type="slidenum">
              <a:rPr lang="en-CA" smtClean="0"/>
              <a:t>‹#›</a:t>
            </a:fld>
            <a:endParaRPr lang="en-CA"/>
          </a:p>
        </p:txBody>
      </p:sp>
    </p:spTree>
    <p:extLst>
      <p:ext uri="{BB962C8B-B14F-4D97-AF65-F5344CB8AC3E}">
        <p14:creationId xmlns:p14="http://schemas.microsoft.com/office/powerpoint/2010/main" val="3949827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A9BD4-786A-ECD0-D9BA-10D00425822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28EB7ED-0079-37C0-3FDF-C4054A8FE423}"/>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694B0820-D81C-7F8C-00DB-269B12A2A305}"/>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2CDD0239-0F02-F9A1-D6BA-80744469A868}"/>
              </a:ext>
            </a:extLst>
          </p:cNvPr>
          <p:cNvSpPr>
            <a:spLocks noGrp="1"/>
          </p:cNvSpPr>
          <p:nvPr>
            <p:ph type="dt" sz="half" idx="10"/>
          </p:nvPr>
        </p:nvSpPr>
        <p:spPr/>
        <p:txBody>
          <a:bodyPr/>
          <a:lstStyle/>
          <a:p>
            <a:fld id="{1D79AC6F-34B5-4478-92C4-D8EEA038BE50}" type="datetimeFigureOut">
              <a:rPr lang="en-CA" smtClean="0"/>
              <a:t>03-Apr-2026</a:t>
            </a:fld>
            <a:endParaRPr lang="en-CA"/>
          </a:p>
        </p:txBody>
      </p:sp>
      <p:sp>
        <p:nvSpPr>
          <p:cNvPr id="6" name="Footer Placeholder 5">
            <a:extLst>
              <a:ext uri="{FF2B5EF4-FFF2-40B4-BE49-F238E27FC236}">
                <a16:creationId xmlns:a16="http://schemas.microsoft.com/office/drawing/2014/main" id="{30C7DF3E-97BF-462D-F2C7-0D5681E931A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942DEA0-D149-D74A-B6D7-A73BE39B994D}"/>
              </a:ext>
            </a:extLst>
          </p:cNvPr>
          <p:cNvSpPr>
            <a:spLocks noGrp="1"/>
          </p:cNvSpPr>
          <p:nvPr>
            <p:ph type="sldNum" sz="quarter" idx="12"/>
          </p:nvPr>
        </p:nvSpPr>
        <p:spPr/>
        <p:txBody>
          <a:bodyPr/>
          <a:lstStyle/>
          <a:p>
            <a:fld id="{893CE4DA-A20C-46C5-9946-ACA8AC29D4D5}" type="slidenum">
              <a:rPr lang="en-CA" smtClean="0"/>
              <a:t>‹#›</a:t>
            </a:fld>
            <a:endParaRPr lang="en-CA"/>
          </a:p>
        </p:txBody>
      </p:sp>
    </p:spTree>
    <p:extLst>
      <p:ext uri="{BB962C8B-B14F-4D97-AF65-F5344CB8AC3E}">
        <p14:creationId xmlns:p14="http://schemas.microsoft.com/office/powerpoint/2010/main" val="1631524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25477-5C2A-53B2-9EBE-2BC123B0A190}"/>
              </a:ext>
            </a:extLst>
          </p:cNvPr>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074DA3E-D766-EA8F-2AAA-F9A997ECED3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3FAEE9-7741-427E-DEA8-B5979A09C36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576D0E44-9E36-4CB9-A2A2-7E1D6D56AA1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B3C846-BA71-8A16-F176-C33A20A6C27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AC02E25D-7094-F266-506A-784169F4D112}"/>
              </a:ext>
            </a:extLst>
          </p:cNvPr>
          <p:cNvSpPr>
            <a:spLocks noGrp="1"/>
          </p:cNvSpPr>
          <p:nvPr>
            <p:ph type="dt" sz="half" idx="10"/>
          </p:nvPr>
        </p:nvSpPr>
        <p:spPr/>
        <p:txBody>
          <a:bodyPr/>
          <a:lstStyle/>
          <a:p>
            <a:fld id="{1D79AC6F-34B5-4478-92C4-D8EEA038BE50}" type="datetimeFigureOut">
              <a:rPr lang="en-CA" smtClean="0"/>
              <a:t>03-Apr-2026</a:t>
            </a:fld>
            <a:endParaRPr lang="en-CA"/>
          </a:p>
        </p:txBody>
      </p:sp>
      <p:sp>
        <p:nvSpPr>
          <p:cNvPr id="8" name="Footer Placeholder 7">
            <a:extLst>
              <a:ext uri="{FF2B5EF4-FFF2-40B4-BE49-F238E27FC236}">
                <a16:creationId xmlns:a16="http://schemas.microsoft.com/office/drawing/2014/main" id="{C1AEEC7F-5A7E-0056-F133-6E86BC8A5E09}"/>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9FFEF528-1C35-8E13-EED0-18B2B1C0142F}"/>
              </a:ext>
            </a:extLst>
          </p:cNvPr>
          <p:cNvSpPr>
            <a:spLocks noGrp="1"/>
          </p:cNvSpPr>
          <p:nvPr>
            <p:ph type="sldNum" sz="quarter" idx="12"/>
          </p:nvPr>
        </p:nvSpPr>
        <p:spPr/>
        <p:txBody>
          <a:bodyPr/>
          <a:lstStyle/>
          <a:p>
            <a:fld id="{893CE4DA-A20C-46C5-9946-ACA8AC29D4D5}" type="slidenum">
              <a:rPr lang="en-CA" smtClean="0"/>
              <a:t>‹#›</a:t>
            </a:fld>
            <a:endParaRPr lang="en-CA"/>
          </a:p>
        </p:txBody>
      </p:sp>
    </p:spTree>
    <p:extLst>
      <p:ext uri="{BB962C8B-B14F-4D97-AF65-F5344CB8AC3E}">
        <p14:creationId xmlns:p14="http://schemas.microsoft.com/office/powerpoint/2010/main" val="261868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187EF-B4E2-EFEC-1461-177D397CBAFE}"/>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A974FE1D-09E1-A9AE-F687-B77F88D686F9}"/>
              </a:ext>
            </a:extLst>
          </p:cNvPr>
          <p:cNvSpPr>
            <a:spLocks noGrp="1"/>
          </p:cNvSpPr>
          <p:nvPr>
            <p:ph type="dt" sz="half" idx="10"/>
          </p:nvPr>
        </p:nvSpPr>
        <p:spPr/>
        <p:txBody>
          <a:bodyPr/>
          <a:lstStyle/>
          <a:p>
            <a:fld id="{1D79AC6F-34B5-4478-92C4-D8EEA038BE50}" type="datetimeFigureOut">
              <a:rPr lang="en-CA" smtClean="0"/>
              <a:t>03-Apr-2026</a:t>
            </a:fld>
            <a:endParaRPr lang="en-CA"/>
          </a:p>
        </p:txBody>
      </p:sp>
      <p:sp>
        <p:nvSpPr>
          <p:cNvPr id="4" name="Footer Placeholder 3">
            <a:extLst>
              <a:ext uri="{FF2B5EF4-FFF2-40B4-BE49-F238E27FC236}">
                <a16:creationId xmlns:a16="http://schemas.microsoft.com/office/drawing/2014/main" id="{722A72FA-3812-0B53-ECB6-82F8BB8CA6C9}"/>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EC3195D6-7BF9-C1A3-B4F9-F99C04ED3DCF}"/>
              </a:ext>
            </a:extLst>
          </p:cNvPr>
          <p:cNvSpPr>
            <a:spLocks noGrp="1"/>
          </p:cNvSpPr>
          <p:nvPr>
            <p:ph type="sldNum" sz="quarter" idx="12"/>
          </p:nvPr>
        </p:nvSpPr>
        <p:spPr/>
        <p:txBody>
          <a:bodyPr/>
          <a:lstStyle/>
          <a:p>
            <a:fld id="{893CE4DA-A20C-46C5-9946-ACA8AC29D4D5}" type="slidenum">
              <a:rPr lang="en-CA" smtClean="0"/>
              <a:t>‹#›</a:t>
            </a:fld>
            <a:endParaRPr lang="en-CA"/>
          </a:p>
        </p:txBody>
      </p:sp>
    </p:spTree>
    <p:extLst>
      <p:ext uri="{BB962C8B-B14F-4D97-AF65-F5344CB8AC3E}">
        <p14:creationId xmlns:p14="http://schemas.microsoft.com/office/powerpoint/2010/main" val="11808108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7.xml"/><Relationship Id="rId1" Type="http://schemas.openxmlformats.org/officeDocument/2006/relationships/slideLayout" Target="../slideLayouts/slideLayout3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5.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8.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64D4EF"/>
            </a:gs>
            <a:gs pos="10001">
              <a:srgbClr val="64D4EF"/>
            </a:gs>
            <a:gs pos="100000">
              <a:srgbClr val="06588E"/>
            </a:gs>
          </a:gsLst>
          <a:lin ang="6120000" scaled="1"/>
        </a:gradFill>
        <a:effectLst/>
      </p:bgPr>
    </p:bg>
    <p:spTree>
      <p:nvGrpSpPr>
        <p:cNvPr id="1" name=""/>
        <p:cNvGrpSpPr/>
        <p:nvPr/>
      </p:nvGrpSpPr>
      <p:grpSpPr>
        <a:xfrm>
          <a:off x="0" y="0"/>
          <a:ext cx="0" cy="0"/>
          <a:chOff x="0" y="0"/>
          <a:chExt cx="0" cy="0"/>
        </a:xfrm>
      </p:grpSpPr>
      <p:grpSp>
        <p:nvGrpSpPr>
          <p:cNvPr id="1026" name="Group 6">
            <a:extLst>
              <a:ext uri="{FF2B5EF4-FFF2-40B4-BE49-F238E27FC236}">
                <a16:creationId xmlns:a16="http://schemas.microsoft.com/office/drawing/2014/main" id="{E136DAF7-D3FB-4193-ABB4-FA93369D7A72}"/>
              </a:ext>
            </a:extLst>
          </p:cNvPr>
          <p:cNvGrpSpPr>
            <a:grpSpLocks/>
          </p:cNvGrpSpPr>
          <p:nvPr/>
        </p:nvGrpSpPr>
        <p:grpSpPr bwMode="auto">
          <a:xfrm>
            <a:off x="6670675" y="3894138"/>
            <a:ext cx="2470150" cy="2659062"/>
            <a:chOff x="6687077" y="3259666"/>
            <a:chExt cx="2981857" cy="3208867"/>
          </a:xfrm>
        </p:grpSpPr>
        <p:cxnSp>
          <p:nvCxnSpPr>
            <p:cNvPr id="8" name="Straight Connector 7">
              <a:extLst>
                <a:ext uri="{FF2B5EF4-FFF2-40B4-BE49-F238E27FC236}">
                  <a16:creationId xmlns:a16="http://schemas.microsoft.com/office/drawing/2014/main" id="{910D18C2-A953-4F42-87DD-00386370C71C}"/>
                </a:ext>
              </a:extLst>
            </p:cNvPr>
            <p:cNvCxnSpPr/>
            <p:nvPr/>
          </p:nvCxnSpPr>
          <p:spPr>
            <a:xfrm flipH="1">
              <a:off x="8756746" y="3259666"/>
              <a:ext cx="912188" cy="91189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0E323F4-6A55-4252-80E2-47E87EBFB9B9}"/>
                </a:ext>
              </a:extLst>
            </p:cNvPr>
            <p:cNvCxnSpPr/>
            <p:nvPr/>
          </p:nvCxnSpPr>
          <p:spPr>
            <a:xfrm flipH="1">
              <a:off x="6687077" y="3485724"/>
              <a:ext cx="2981857" cy="2982809"/>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8EA1FEE-9777-425C-8128-83E5F05B78AF}"/>
                </a:ext>
              </a:extLst>
            </p:cNvPr>
            <p:cNvCxnSpPr/>
            <p:nvPr/>
          </p:nvCxnSpPr>
          <p:spPr>
            <a:xfrm flipH="1">
              <a:off x="7771737" y="3581511"/>
              <a:ext cx="1897197" cy="189658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F4E0625-4A6D-467D-A2BE-5EC52077B9A2}"/>
                </a:ext>
              </a:extLst>
            </p:cNvPr>
            <p:cNvCxnSpPr/>
            <p:nvPr/>
          </p:nvCxnSpPr>
          <p:spPr>
            <a:xfrm flipH="1">
              <a:off x="7923130" y="3433998"/>
              <a:ext cx="1740055" cy="173949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BFEE06-5030-49DB-96D7-790DDB6A75CC}"/>
                </a:ext>
              </a:extLst>
            </p:cNvPr>
            <p:cNvCxnSpPr/>
            <p:nvPr/>
          </p:nvCxnSpPr>
          <p:spPr>
            <a:xfrm flipH="1">
              <a:off x="8398388" y="3985732"/>
              <a:ext cx="1264798" cy="126439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7" name="Picture 6" descr="A picture containing drawing&#10;&#10;Description automatically generated">
            <a:extLst>
              <a:ext uri="{FF2B5EF4-FFF2-40B4-BE49-F238E27FC236}">
                <a16:creationId xmlns:a16="http://schemas.microsoft.com/office/drawing/2014/main" id="{E714452F-0E36-4A9A-A5A7-7AA096BD9725}"/>
              </a:ext>
            </a:extLst>
          </p:cNvPr>
          <p:cNvPicPr>
            <a:picLocks noChangeAspect="1"/>
          </p:cNvPicPr>
          <p:nvPr userDrawn="1"/>
        </p:nvPicPr>
        <p:blipFill>
          <a:blip r:embed="rId5"/>
          <a:stretch>
            <a:fillRect/>
          </a:stretch>
        </p:blipFill>
        <p:spPr>
          <a:xfrm>
            <a:off x="518552" y="5879896"/>
            <a:ext cx="1786498" cy="673303"/>
          </a:xfrm>
          <a:prstGeom prst="rect">
            <a:avLst/>
          </a:prstGeom>
        </p:spPr>
      </p:pic>
      <p:sp>
        <p:nvSpPr>
          <p:cNvPr id="2" name="TextBox 1">
            <a:extLst>
              <a:ext uri="{FF2B5EF4-FFF2-40B4-BE49-F238E27FC236}">
                <a16:creationId xmlns:a16="http://schemas.microsoft.com/office/drawing/2014/main" id="{251065CC-1A0E-4936-8B53-EEAC6F6714F8}"/>
              </a:ext>
            </a:extLst>
          </p:cNvPr>
          <p:cNvSpPr txBox="1"/>
          <p:nvPr userDrawn="1"/>
        </p:nvSpPr>
        <p:spPr>
          <a:xfrm>
            <a:off x="7745552" y="6067425"/>
            <a:ext cx="1077912" cy="523220"/>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sz="1400" b="0" i="0" u="none" strike="noStrike" kern="1200" cap="none" spc="0" normalizeH="0" baseline="0" noProof="0" dirty="0">
                <a:ln>
                  <a:noFill/>
                </a:ln>
                <a:solidFill>
                  <a:srgbClr val="052F61">
                    <a:lumMod val="75000"/>
                  </a:srgbClr>
                </a:solidFill>
                <a:effectLst/>
                <a:uLnTx/>
                <a:uFillTx/>
                <a:latin typeface="Arial" panose="020B0604020202020204" pitchFamily="34" charset="0"/>
                <a:ea typeface="+mn-ea"/>
                <a:cs typeface="Arial" panose="020B0604020202020204" pitchFamily="34" charset="0"/>
              </a:rPr>
              <a:t>2026-2027      </a:t>
            </a:r>
            <a:fld id="{524AB4A6-C0C6-4CC3-9D17-2DB11C75E0BF}" type="slidenum">
              <a:rPr kumimoji="0" lang="en-CA" sz="1400" b="0" i="0" u="none" strike="noStrike" kern="1200" cap="none" spc="0" normalizeH="0" baseline="0" noProof="0" smtClean="0">
                <a:ln>
                  <a:noFill/>
                </a:ln>
                <a:solidFill>
                  <a:srgbClr val="052F61">
                    <a:lumMod val="75000"/>
                  </a:srgbClr>
                </a:solidFill>
                <a:effectLst/>
                <a:uLnTx/>
                <a:uFillTx/>
                <a:latin typeface="Arial" panose="020B0604020202020204" pitchFamily="34" charset="0"/>
                <a:ea typeface="+mn-ea"/>
                <a:cs typeface="Arial" panose="020B0604020202020204" pitchFamily="34" charset="0"/>
              </a:rPr>
              <a:t>‹#›</a:t>
            </a:fld>
            <a:endParaRPr kumimoji="0" lang="en-CA" sz="1400" b="0" i="0" u="none" strike="noStrike" kern="1200" cap="none" spc="0" normalizeH="0" baseline="0" noProof="0" dirty="0">
              <a:ln>
                <a:noFill/>
              </a:ln>
              <a:solidFill>
                <a:srgbClr val="052F61">
                  <a:lumMod val="75000"/>
                </a:srgbClr>
              </a:solidFill>
              <a:effectLst/>
              <a:uLnTx/>
              <a:uFillTx/>
              <a:latin typeface="Arial" panose="020B0604020202020204" pitchFamily="34" charset="0"/>
              <a:ea typeface="+mn-ea"/>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0CE5B6F6-E15E-4B56-8856-53899C78E203}"/>
              </a:ext>
            </a:extLst>
          </p:cNvPr>
          <p:cNvPicPr>
            <a:picLocks noChangeAspect="1"/>
          </p:cNvPicPr>
          <p:nvPr userDrawn="1"/>
        </p:nvPicPr>
        <p:blipFill rotWithShape="1">
          <a:blip r:embed="rId6"/>
          <a:srcRect l="48734" t="25019" r="3975" b="25452"/>
          <a:stretch/>
        </p:blipFill>
        <p:spPr>
          <a:xfrm>
            <a:off x="7331074" y="218241"/>
            <a:ext cx="1590675" cy="659789"/>
          </a:xfrm>
          <a:prstGeom prst="rect">
            <a:avLst/>
          </a:prstGeom>
        </p:spPr>
      </p:pic>
    </p:spTree>
    <p:extLst>
      <p:ext uri="{BB962C8B-B14F-4D97-AF65-F5344CB8AC3E}">
        <p14:creationId xmlns:p14="http://schemas.microsoft.com/office/powerpoint/2010/main" val="630250280"/>
      </p:ext>
    </p:extLst>
  </p:cSld>
  <p:clrMap bg1="dk1" tx1="lt1" bg2="dk2" tx2="lt2" accent1="accent1" accent2="accent2" accent3="accent3" accent4="accent4" accent5="accent5" accent6="accent6" hlink="hlink" folHlink="folHlink"/>
  <p:sldLayoutIdLst>
    <p:sldLayoutId id="2147483791" r:id="rId1"/>
    <p:sldLayoutId id="2147483792" r:id="rId2"/>
    <p:sldLayoutId id="2147483793" r:id="rId3"/>
  </p:sldLayoutIdLst>
  <p:hf hdr="0" dt="0"/>
  <p:txStyles>
    <p:titleStyle>
      <a:lvl1pPr algn="l" defTabSz="457200" rtl="0" eaLnBrk="0" fontAlgn="base" hangingPunct="0">
        <a:spcBef>
          <a:spcPct val="0"/>
        </a:spcBef>
        <a:spcAft>
          <a:spcPct val="0"/>
        </a:spcAft>
        <a:defRPr sz="32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entury Gothic" panose="020B0502020202020204" pitchFamily="34" charset="0"/>
        </a:defRPr>
      </a:lvl2pPr>
      <a:lvl3pPr algn="l" defTabSz="457200" rtl="0" eaLnBrk="0" fontAlgn="base" hangingPunct="0">
        <a:spcBef>
          <a:spcPct val="0"/>
        </a:spcBef>
        <a:spcAft>
          <a:spcPct val="0"/>
        </a:spcAft>
        <a:defRPr sz="3200">
          <a:solidFill>
            <a:schemeClr val="tx1"/>
          </a:solidFill>
          <a:latin typeface="Century Gothic" panose="020B0502020202020204" pitchFamily="34" charset="0"/>
        </a:defRPr>
      </a:lvl3pPr>
      <a:lvl4pPr algn="l" defTabSz="457200" rtl="0" eaLnBrk="0" fontAlgn="base" hangingPunct="0">
        <a:spcBef>
          <a:spcPct val="0"/>
        </a:spcBef>
        <a:spcAft>
          <a:spcPct val="0"/>
        </a:spcAft>
        <a:defRPr sz="3200">
          <a:solidFill>
            <a:schemeClr val="tx1"/>
          </a:solidFill>
          <a:latin typeface="Century Gothic" panose="020B0502020202020204" pitchFamily="34" charset="0"/>
        </a:defRPr>
      </a:lvl4pPr>
      <a:lvl5pPr algn="l" defTabSz="457200" rtl="0" eaLnBrk="0" fontAlgn="base" hangingPunct="0">
        <a:spcBef>
          <a:spcPct val="0"/>
        </a:spcBef>
        <a:spcAft>
          <a:spcPct val="0"/>
        </a:spcAft>
        <a:defRPr sz="3200">
          <a:solidFill>
            <a:schemeClr val="tx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01DEED-037F-4352-0887-A2056B1B89E8}"/>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A39CA08-E956-231C-ECFF-EB62461A219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EDBF8CB-2832-5D6F-FB72-B08279031AE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D79AC6F-34B5-4478-92C4-D8EEA038BE50}" type="datetimeFigureOut">
              <a:rPr lang="en-CA" smtClean="0"/>
              <a:t>03-Apr-2026</a:t>
            </a:fld>
            <a:endParaRPr lang="en-CA"/>
          </a:p>
        </p:txBody>
      </p:sp>
      <p:sp>
        <p:nvSpPr>
          <p:cNvPr id="5" name="Footer Placeholder 4">
            <a:extLst>
              <a:ext uri="{FF2B5EF4-FFF2-40B4-BE49-F238E27FC236}">
                <a16:creationId xmlns:a16="http://schemas.microsoft.com/office/drawing/2014/main" id="{02EE4EBC-E46A-3D0E-63E6-1CFF7733F93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453E3708-FBFA-CC0F-F697-9EBBCCB78E17}"/>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93CE4DA-A20C-46C5-9946-ACA8AC29D4D5}" type="slidenum">
              <a:rPr lang="en-CA" smtClean="0"/>
              <a:t>‹#›</a:t>
            </a:fld>
            <a:endParaRPr lang="en-CA"/>
          </a:p>
        </p:txBody>
      </p:sp>
    </p:spTree>
    <p:extLst>
      <p:ext uri="{BB962C8B-B14F-4D97-AF65-F5344CB8AC3E}">
        <p14:creationId xmlns:p14="http://schemas.microsoft.com/office/powerpoint/2010/main" val="251133196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64D4EF"/>
            </a:gs>
            <a:gs pos="10001">
              <a:srgbClr val="64D4EF"/>
            </a:gs>
            <a:gs pos="100000">
              <a:srgbClr val="06588E"/>
            </a:gs>
          </a:gsLst>
          <a:lin ang="6120000" scaled="1"/>
        </a:gradFill>
        <a:effectLst/>
      </p:bgPr>
    </p:bg>
    <p:spTree>
      <p:nvGrpSpPr>
        <p:cNvPr id="1" name=""/>
        <p:cNvGrpSpPr/>
        <p:nvPr/>
      </p:nvGrpSpPr>
      <p:grpSpPr>
        <a:xfrm>
          <a:off x="0" y="0"/>
          <a:ext cx="0" cy="0"/>
          <a:chOff x="0" y="0"/>
          <a:chExt cx="0" cy="0"/>
        </a:xfrm>
      </p:grpSpPr>
      <p:grpSp>
        <p:nvGrpSpPr>
          <p:cNvPr id="1026" name="Group 6">
            <a:extLst>
              <a:ext uri="{FF2B5EF4-FFF2-40B4-BE49-F238E27FC236}">
                <a16:creationId xmlns:a16="http://schemas.microsoft.com/office/drawing/2014/main" id="{E136DAF7-D3FB-4193-ABB4-FA93369D7A72}"/>
              </a:ext>
            </a:extLst>
          </p:cNvPr>
          <p:cNvGrpSpPr>
            <a:grpSpLocks/>
          </p:cNvGrpSpPr>
          <p:nvPr/>
        </p:nvGrpSpPr>
        <p:grpSpPr bwMode="auto">
          <a:xfrm>
            <a:off x="6670675" y="3894138"/>
            <a:ext cx="2470150" cy="2659062"/>
            <a:chOff x="6687077" y="3259666"/>
            <a:chExt cx="2981857" cy="3208867"/>
          </a:xfrm>
        </p:grpSpPr>
        <p:cxnSp>
          <p:nvCxnSpPr>
            <p:cNvPr id="8" name="Straight Connector 7">
              <a:extLst>
                <a:ext uri="{FF2B5EF4-FFF2-40B4-BE49-F238E27FC236}">
                  <a16:creationId xmlns:a16="http://schemas.microsoft.com/office/drawing/2014/main" id="{910D18C2-A953-4F42-87DD-00386370C71C}"/>
                </a:ext>
              </a:extLst>
            </p:cNvPr>
            <p:cNvCxnSpPr/>
            <p:nvPr/>
          </p:nvCxnSpPr>
          <p:spPr>
            <a:xfrm flipH="1">
              <a:off x="8756746" y="3259666"/>
              <a:ext cx="912188" cy="91189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0E323F4-6A55-4252-80E2-47E87EBFB9B9}"/>
                </a:ext>
              </a:extLst>
            </p:cNvPr>
            <p:cNvCxnSpPr/>
            <p:nvPr/>
          </p:nvCxnSpPr>
          <p:spPr>
            <a:xfrm flipH="1">
              <a:off x="6687077" y="3485724"/>
              <a:ext cx="2981857" cy="2982809"/>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8EA1FEE-9777-425C-8128-83E5F05B78AF}"/>
                </a:ext>
              </a:extLst>
            </p:cNvPr>
            <p:cNvCxnSpPr/>
            <p:nvPr/>
          </p:nvCxnSpPr>
          <p:spPr>
            <a:xfrm flipH="1">
              <a:off x="7771737" y="3581511"/>
              <a:ext cx="1897197" cy="189658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F4E0625-4A6D-467D-A2BE-5EC52077B9A2}"/>
                </a:ext>
              </a:extLst>
            </p:cNvPr>
            <p:cNvCxnSpPr/>
            <p:nvPr/>
          </p:nvCxnSpPr>
          <p:spPr>
            <a:xfrm flipH="1">
              <a:off x="7923130" y="3433998"/>
              <a:ext cx="1740055" cy="173949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BFEE06-5030-49DB-96D7-790DDB6A75CC}"/>
                </a:ext>
              </a:extLst>
            </p:cNvPr>
            <p:cNvCxnSpPr/>
            <p:nvPr/>
          </p:nvCxnSpPr>
          <p:spPr>
            <a:xfrm flipH="1">
              <a:off x="8398388" y="3985732"/>
              <a:ext cx="1264798" cy="126439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extBox 1">
            <a:extLst>
              <a:ext uri="{FF2B5EF4-FFF2-40B4-BE49-F238E27FC236}">
                <a16:creationId xmlns:a16="http://schemas.microsoft.com/office/drawing/2014/main" id="{251065CC-1A0E-4936-8B53-EEAC6F6714F8}"/>
              </a:ext>
            </a:extLst>
          </p:cNvPr>
          <p:cNvSpPr txBox="1"/>
          <p:nvPr userDrawn="1"/>
        </p:nvSpPr>
        <p:spPr>
          <a:xfrm>
            <a:off x="7694613" y="6067425"/>
            <a:ext cx="1077912" cy="523220"/>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sz="1400" b="0" i="0" u="none" strike="noStrike" kern="1200" cap="none" spc="0" normalizeH="0" baseline="0" noProof="0" dirty="0">
                <a:ln>
                  <a:noFill/>
                </a:ln>
                <a:solidFill>
                  <a:srgbClr val="052F61">
                    <a:lumMod val="75000"/>
                  </a:srgbClr>
                </a:solidFill>
                <a:effectLst/>
                <a:uLnTx/>
                <a:uFillTx/>
                <a:latin typeface="Arial" panose="020B0604020202020204" pitchFamily="34" charset="0"/>
                <a:ea typeface="+mn-ea"/>
                <a:cs typeface="Arial" panose="020B0604020202020204" pitchFamily="34" charset="0"/>
              </a:rPr>
              <a:t>2022-2023</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sz="1400" b="0" i="0" u="none" strike="noStrike" kern="1200" cap="none" spc="0" normalizeH="0" baseline="0" noProof="0" dirty="0">
                <a:ln>
                  <a:noFill/>
                </a:ln>
                <a:solidFill>
                  <a:srgbClr val="052F61">
                    <a:lumMod val="75000"/>
                  </a:srgbClr>
                </a:solidFill>
                <a:effectLst/>
                <a:uLnTx/>
                <a:uFillTx/>
                <a:latin typeface="Arial" panose="020B0604020202020204" pitchFamily="34" charset="0"/>
                <a:ea typeface="+mn-ea"/>
                <a:cs typeface="Arial" panose="020B0604020202020204" pitchFamily="34" charset="0"/>
              </a:rPr>
              <a:t>      </a:t>
            </a:r>
            <a:fld id="{524AB4A6-C0C6-4CC3-9D17-2DB11C75E0BF}" type="slidenum">
              <a:rPr kumimoji="0" lang="en-CA" sz="1400" b="0" i="0" u="none" strike="noStrike" kern="1200" cap="none" spc="0" normalizeH="0" baseline="0" noProof="0" smtClean="0">
                <a:ln>
                  <a:noFill/>
                </a:ln>
                <a:solidFill>
                  <a:srgbClr val="052F61">
                    <a:lumMod val="75000"/>
                  </a:srgbClr>
                </a:solidFill>
                <a:effectLst/>
                <a:uLnTx/>
                <a:uFillTx/>
                <a:latin typeface="Arial" panose="020B0604020202020204" pitchFamily="34" charset="0"/>
                <a:ea typeface="+mn-ea"/>
                <a:cs typeface="Arial" panose="020B0604020202020204" pitchFamily="34" charset="0"/>
              </a:rPr>
              <a:t>‹#›</a:t>
            </a:fld>
            <a:endParaRPr kumimoji="0" lang="en-CA" sz="1400" b="0" i="0" u="none" strike="noStrike" kern="1200" cap="none" spc="0" normalizeH="0" baseline="0" noProof="0" dirty="0">
              <a:ln>
                <a:noFill/>
              </a:ln>
              <a:solidFill>
                <a:srgbClr val="052F61">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70282897"/>
      </p:ext>
    </p:extLst>
  </p:cSld>
  <p:clrMap bg1="dk1" tx1="lt1" bg2="dk2" tx2="lt2" accent1="accent1" accent2="accent2" accent3="accent3" accent4="accent4" accent5="accent5" accent6="accent6" hlink="hlink" folHlink="folHlink"/>
  <p:sldLayoutIdLst>
    <p:sldLayoutId id="2147483795" r:id="rId1"/>
    <p:sldLayoutId id="2147483796" r:id="rId2"/>
    <p:sldLayoutId id="2147483797" r:id="rId3"/>
  </p:sldLayoutIdLst>
  <p:hf hdr="0" dt="0"/>
  <p:txStyles>
    <p:titleStyle>
      <a:lvl1pPr algn="l" defTabSz="457200" rtl="0" eaLnBrk="0" fontAlgn="base" hangingPunct="0">
        <a:spcBef>
          <a:spcPct val="0"/>
        </a:spcBef>
        <a:spcAft>
          <a:spcPct val="0"/>
        </a:spcAft>
        <a:defRPr sz="32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entury Gothic" panose="020B0502020202020204" pitchFamily="34" charset="0"/>
        </a:defRPr>
      </a:lvl2pPr>
      <a:lvl3pPr algn="l" defTabSz="457200" rtl="0" eaLnBrk="0" fontAlgn="base" hangingPunct="0">
        <a:spcBef>
          <a:spcPct val="0"/>
        </a:spcBef>
        <a:spcAft>
          <a:spcPct val="0"/>
        </a:spcAft>
        <a:defRPr sz="3200">
          <a:solidFill>
            <a:schemeClr val="tx1"/>
          </a:solidFill>
          <a:latin typeface="Century Gothic" panose="020B0502020202020204" pitchFamily="34" charset="0"/>
        </a:defRPr>
      </a:lvl3pPr>
      <a:lvl4pPr algn="l" defTabSz="457200" rtl="0" eaLnBrk="0" fontAlgn="base" hangingPunct="0">
        <a:spcBef>
          <a:spcPct val="0"/>
        </a:spcBef>
        <a:spcAft>
          <a:spcPct val="0"/>
        </a:spcAft>
        <a:defRPr sz="3200">
          <a:solidFill>
            <a:schemeClr val="tx1"/>
          </a:solidFill>
          <a:latin typeface="Century Gothic" panose="020B0502020202020204" pitchFamily="34" charset="0"/>
        </a:defRPr>
      </a:lvl4pPr>
      <a:lvl5pPr algn="l" defTabSz="457200" rtl="0" eaLnBrk="0" fontAlgn="base" hangingPunct="0">
        <a:spcBef>
          <a:spcPct val="0"/>
        </a:spcBef>
        <a:spcAft>
          <a:spcPct val="0"/>
        </a:spcAft>
        <a:defRPr sz="3200">
          <a:solidFill>
            <a:schemeClr val="tx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64AE6E-BC22-43BE-9565-5B0111E8F89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CD15C39-729A-4F3D-BF4F-AAA022F9140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2952CBE-7EB3-45F5-918E-4FBA66C167D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6BE7BE-8196-46F4-809A-31E4FB09F6DC}" type="datetimeFigureOut">
              <a:rPr lang="en-CA" smtClean="0"/>
              <a:t>03-Apr-2026</a:t>
            </a:fld>
            <a:endParaRPr lang="en-CA"/>
          </a:p>
        </p:txBody>
      </p:sp>
      <p:sp>
        <p:nvSpPr>
          <p:cNvPr id="5" name="Footer Placeholder 4">
            <a:extLst>
              <a:ext uri="{FF2B5EF4-FFF2-40B4-BE49-F238E27FC236}">
                <a16:creationId xmlns:a16="http://schemas.microsoft.com/office/drawing/2014/main" id="{E66C20A1-2E13-431E-9E4E-82AFBFA97E6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0E47A78E-B791-46DF-9DE4-DF631BC488E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CFE6F7-E5A4-4F33-A104-A287252BB04F}" type="slidenum">
              <a:rPr lang="en-CA" smtClean="0"/>
              <a:t>‹#›</a:t>
            </a:fld>
            <a:endParaRPr lang="en-CA"/>
          </a:p>
        </p:txBody>
      </p:sp>
    </p:spTree>
    <p:extLst>
      <p:ext uri="{BB962C8B-B14F-4D97-AF65-F5344CB8AC3E}">
        <p14:creationId xmlns:p14="http://schemas.microsoft.com/office/powerpoint/2010/main" val="76219496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8857307"/>
      </p:ext>
    </p:extLst>
  </p:cSld>
  <p:clrMap bg1="lt1" tx1="dk1" bg2="lt2" tx2="dk2" accent1="accent1" accent2="accent2" accent3="accent3" accent4="accent4" accent5="accent5" accent6="accent6" hlink="hlink" folHlink="folHlink"/>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64D4EF"/>
            </a:gs>
            <a:gs pos="10001">
              <a:srgbClr val="64D4EF"/>
            </a:gs>
            <a:gs pos="100000">
              <a:srgbClr val="06588E"/>
            </a:gs>
          </a:gsLst>
          <a:lin ang="6120000" scaled="1"/>
        </a:gradFill>
        <a:effectLst/>
      </p:bgPr>
    </p:bg>
    <p:spTree>
      <p:nvGrpSpPr>
        <p:cNvPr id="1" name=""/>
        <p:cNvGrpSpPr/>
        <p:nvPr/>
      </p:nvGrpSpPr>
      <p:grpSpPr>
        <a:xfrm>
          <a:off x="0" y="0"/>
          <a:ext cx="0" cy="0"/>
          <a:chOff x="0" y="0"/>
          <a:chExt cx="0" cy="0"/>
        </a:xfrm>
      </p:grpSpPr>
      <p:grpSp>
        <p:nvGrpSpPr>
          <p:cNvPr id="3074" name="Group 6">
            <a:extLst>
              <a:ext uri="{FF2B5EF4-FFF2-40B4-BE49-F238E27FC236}">
                <a16:creationId xmlns:a16="http://schemas.microsoft.com/office/drawing/2014/main" id="{2AFD5703-D5A6-4B29-8646-0FD435386ADA}"/>
              </a:ext>
            </a:extLst>
          </p:cNvPr>
          <p:cNvGrpSpPr>
            <a:grpSpLocks/>
          </p:cNvGrpSpPr>
          <p:nvPr/>
        </p:nvGrpSpPr>
        <p:grpSpPr bwMode="auto">
          <a:xfrm>
            <a:off x="6670675" y="3894138"/>
            <a:ext cx="2470150" cy="2659062"/>
            <a:chOff x="6687077" y="3259666"/>
            <a:chExt cx="2981857" cy="3208867"/>
          </a:xfrm>
        </p:grpSpPr>
        <p:cxnSp>
          <p:nvCxnSpPr>
            <p:cNvPr id="8" name="Straight Connector 7">
              <a:extLst>
                <a:ext uri="{FF2B5EF4-FFF2-40B4-BE49-F238E27FC236}">
                  <a16:creationId xmlns:a16="http://schemas.microsoft.com/office/drawing/2014/main" id="{B660B2D8-2E8D-4375-B8D7-144EB11E281E}"/>
                </a:ext>
              </a:extLst>
            </p:cNvPr>
            <p:cNvCxnSpPr/>
            <p:nvPr/>
          </p:nvCxnSpPr>
          <p:spPr>
            <a:xfrm flipH="1">
              <a:off x="8756746" y="3259666"/>
              <a:ext cx="912188" cy="91189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6B8849A-3CE3-4728-AED6-AA0ED66AC10B}"/>
                </a:ext>
              </a:extLst>
            </p:cNvPr>
            <p:cNvCxnSpPr/>
            <p:nvPr/>
          </p:nvCxnSpPr>
          <p:spPr>
            <a:xfrm flipH="1">
              <a:off x="6687077" y="3485724"/>
              <a:ext cx="2981857" cy="2982809"/>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E48AC780-F1E4-4DC5-AA1C-7A15AC6796CE}"/>
                </a:ext>
              </a:extLst>
            </p:cNvPr>
            <p:cNvCxnSpPr/>
            <p:nvPr/>
          </p:nvCxnSpPr>
          <p:spPr>
            <a:xfrm flipH="1">
              <a:off x="7771737" y="3581511"/>
              <a:ext cx="1897197" cy="189658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0B4C13D-6897-4A5B-AE32-FD4F894658D1}"/>
                </a:ext>
              </a:extLst>
            </p:cNvPr>
            <p:cNvCxnSpPr/>
            <p:nvPr/>
          </p:nvCxnSpPr>
          <p:spPr>
            <a:xfrm flipH="1">
              <a:off x="7923130" y="3433998"/>
              <a:ext cx="1740055" cy="173949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19363949-5E82-467F-AF61-EEB066A120CE}"/>
                </a:ext>
              </a:extLst>
            </p:cNvPr>
            <p:cNvCxnSpPr/>
            <p:nvPr/>
          </p:nvCxnSpPr>
          <p:spPr>
            <a:xfrm flipH="1">
              <a:off x="8398388" y="3985732"/>
              <a:ext cx="1264798" cy="126439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3" name="Picture 2">
            <a:extLst>
              <a:ext uri="{FF2B5EF4-FFF2-40B4-BE49-F238E27FC236}">
                <a16:creationId xmlns:a16="http://schemas.microsoft.com/office/drawing/2014/main" id="{FB6E7CB1-2196-4E06-A3CA-26E513217805}"/>
              </a:ext>
            </a:extLst>
          </p:cNvPr>
          <p:cNvPicPr>
            <a:picLocks noChangeAspect="1"/>
          </p:cNvPicPr>
          <p:nvPr userDrawn="1"/>
        </p:nvPicPr>
        <p:blipFill>
          <a:blip r:embed="rId5"/>
          <a:stretch>
            <a:fillRect/>
          </a:stretch>
        </p:blipFill>
        <p:spPr>
          <a:xfrm>
            <a:off x="606279" y="5742362"/>
            <a:ext cx="2158171" cy="810838"/>
          </a:xfrm>
          <a:prstGeom prst="rect">
            <a:avLst/>
          </a:prstGeom>
        </p:spPr>
      </p:pic>
    </p:spTree>
    <p:extLst>
      <p:ext uri="{BB962C8B-B14F-4D97-AF65-F5344CB8AC3E}">
        <p14:creationId xmlns:p14="http://schemas.microsoft.com/office/powerpoint/2010/main" val="927929756"/>
      </p:ext>
    </p:extLst>
  </p:cSld>
  <p:clrMap bg1="dk1" tx1="lt1" bg2="dk2" tx2="lt2" accent1="accent1" accent2="accent2" accent3="accent3" accent4="accent4" accent5="accent5" accent6="accent6" hlink="hlink" folHlink="folHlink"/>
  <p:sldLayoutIdLst>
    <p:sldLayoutId id="2147483770" r:id="rId1"/>
    <p:sldLayoutId id="2147483771" r:id="rId2"/>
    <p:sldLayoutId id="2147483772" r:id="rId3"/>
  </p:sldLayoutIdLst>
  <p:hf hdr="0" ftr="0" dt="0"/>
  <p:txStyles>
    <p:titleStyle>
      <a:lvl1pPr algn="l" defTabSz="457200" rtl="0" eaLnBrk="0" fontAlgn="base" hangingPunct="0">
        <a:spcBef>
          <a:spcPct val="0"/>
        </a:spcBef>
        <a:spcAft>
          <a:spcPct val="0"/>
        </a:spcAft>
        <a:defRPr sz="32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entury Gothic" panose="020B0502020202020204" pitchFamily="34" charset="0"/>
        </a:defRPr>
      </a:lvl2pPr>
      <a:lvl3pPr algn="l" defTabSz="457200" rtl="0" eaLnBrk="0" fontAlgn="base" hangingPunct="0">
        <a:spcBef>
          <a:spcPct val="0"/>
        </a:spcBef>
        <a:spcAft>
          <a:spcPct val="0"/>
        </a:spcAft>
        <a:defRPr sz="3200">
          <a:solidFill>
            <a:schemeClr val="tx1"/>
          </a:solidFill>
          <a:latin typeface="Century Gothic" panose="020B0502020202020204" pitchFamily="34" charset="0"/>
        </a:defRPr>
      </a:lvl3pPr>
      <a:lvl4pPr algn="l" defTabSz="457200" rtl="0" eaLnBrk="0" fontAlgn="base" hangingPunct="0">
        <a:spcBef>
          <a:spcPct val="0"/>
        </a:spcBef>
        <a:spcAft>
          <a:spcPct val="0"/>
        </a:spcAft>
        <a:defRPr sz="3200">
          <a:solidFill>
            <a:schemeClr val="tx1"/>
          </a:solidFill>
          <a:latin typeface="Century Gothic" panose="020B0502020202020204" pitchFamily="34" charset="0"/>
        </a:defRPr>
      </a:lvl4pPr>
      <a:lvl5pPr algn="l" defTabSz="457200" rtl="0" eaLnBrk="0" fontAlgn="base" hangingPunct="0">
        <a:spcBef>
          <a:spcPct val="0"/>
        </a:spcBef>
        <a:spcAft>
          <a:spcPct val="0"/>
        </a:spcAft>
        <a:defRPr sz="3200">
          <a:solidFill>
            <a:schemeClr val="tx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7582120" y="6258984"/>
            <a:ext cx="1093568" cy="369332"/>
          </a:xfrm>
          <a:prstGeom prst="rect">
            <a:avLst/>
          </a:prstGeom>
        </p:spPr>
        <p:txBody>
          <a:bodyPr wrap="none">
            <a:spAutoFit/>
          </a:bodyPr>
          <a:lstStyle/>
          <a:p>
            <a:pPr algn="r">
              <a:defRPr/>
            </a:pPr>
            <a:r>
              <a:rPr lang="en-CA" b="1" dirty="0">
                <a:solidFill>
                  <a:srgbClr val="002060"/>
                </a:solidFill>
                <a:latin typeface="Arial Narrow Bold"/>
                <a:cs typeface="Arial Narrow Bold"/>
              </a:rPr>
              <a:t>2019-2020</a:t>
            </a:r>
            <a:endParaRPr lang="en-US" b="1" dirty="0">
              <a:solidFill>
                <a:srgbClr val="002060"/>
              </a:solidFill>
              <a:latin typeface="Arial Narrow Bold"/>
              <a:cs typeface="Arial Narrow Bold"/>
            </a:endParaRPr>
          </a:p>
        </p:txBody>
      </p:sp>
      <p:pic>
        <p:nvPicPr>
          <p:cNvPr id="5" name="Picture 4">
            <a:extLst>
              <a:ext uri="{FF2B5EF4-FFF2-40B4-BE49-F238E27FC236}">
                <a16:creationId xmlns:a16="http://schemas.microsoft.com/office/drawing/2014/main" id="{F264CDBD-0211-4682-A487-AD62031BB4EE}"/>
              </a:ext>
            </a:extLst>
          </p:cNvPr>
          <p:cNvPicPr>
            <a:picLocks noChangeAspect="1"/>
          </p:cNvPicPr>
          <p:nvPr userDrawn="1"/>
        </p:nvPicPr>
        <p:blipFill>
          <a:blip r:embed="rId3"/>
          <a:stretch>
            <a:fillRect/>
          </a:stretch>
        </p:blipFill>
        <p:spPr>
          <a:xfrm>
            <a:off x="370565" y="5890066"/>
            <a:ext cx="1482089" cy="618003"/>
          </a:xfrm>
          <a:prstGeom prst="rect">
            <a:avLst/>
          </a:prstGeom>
        </p:spPr>
      </p:pic>
    </p:spTree>
    <p:extLst>
      <p:ext uri="{BB962C8B-B14F-4D97-AF65-F5344CB8AC3E}">
        <p14:creationId xmlns:p14="http://schemas.microsoft.com/office/powerpoint/2010/main" val="1725515649"/>
      </p:ext>
    </p:extLst>
  </p:cSld>
  <p:clrMap bg1="lt1" tx1="dk1" bg2="lt2" tx2="dk2" accent1="accent1" accent2="accent2" accent3="accent3" accent4="accent4" accent5="accent5" accent6="accent6" hlink="hlink" folHlink="folHlink"/>
  <p:sldLayoutIdLst>
    <p:sldLayoutId id="2147483776" r:id="rId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Georgia" pitchFamily="18" charset="0"/>
        </a:defRPr>
      </a:lvl2pPr>
      <a:lvl3pPr algn="ctr" defTabSz="457200" rtl="0" eaLnBrk="0" fontAlgn="base" hangingPunct="0">
        <a:spcBef>
          <a:spcPct val="0"/>
        </a:spcBef>
        <a:spcAft>
          <a:spcPct val="0"/>
        </a:spcAft>
        <a:defRPr sz="4400">
          <a:solidFill>
            <a:schemeClr val="tx1"/>
          </a:solidFill>
          <a:latin typeface="Georgia" pitchFamily="18" charset="0"/>
        </a:defRPr>
      </a:lvl3pPr>
      <a:lvl4pPr algn="ctr" defTabSz="457200" rtl="0" eaLnBrk="0" fontAlgn="base" hangingPunct="0">
        <a:spcBef>
          <a:spcPct val="0"/>
        </a:spcBef>
        <a:spcAft>
          <a:spcPct val="0"/>
        </a:spcAft>
        <a:defRPr sz="4400">
          <a:solidFill>
            <a:schemeClr val="tx1"/>
          </a:solidFill>
          <a:latin typeface="Georgia" pitchFamily="18" charset="0"/>
        </a:defRPr>
      </a:lvl4pPr>
      <a:lvl5pPr algn="ctr" defTabSz="457200" rtl="0" eaLnBrk="0" fontAlgn="base" hangingPunct="0">
        <a:spcBef>
          <a:spcPct val="0"/>
        </a:spcBef>
        <a:spcAft>
          <a:spcPct val="0"/>
        </a:spcAft>
        <a:defRPr sz="4400">
          <a:solidFill>
            <a:schemeClr val="tx1"/>
          </a:solidFill>
          <a:latin typeface="Georgia" pitchFamily="18" charset="0"/>
        </a:defRPr>
      </a:lvl5pPr>
      <a:lvl6pPr marL="457200" algn="ctr" defTabSz="457200" rtl="0" fontAlgn="base">
        <a:spcBef>
          <a:spcPct val="0"/>
        </a:spcBef>
        <a:spcAft>
          <a:spcPct val="0"/>
        </a:spcAft>
        <a:defRPr sz="4400">
          <a:solidFill>
            <a:schemeClr val="tx1"/>
          </a:solidFill>
          <a:latin typeface="Georgia" pitchFamily="18" charset="0"/>
        </a:defRPr>
      </a:lvl6pPr>
      <a:lvl7pPr marL="914400" algn="ctr" defTabSz="457200" rtl="0" fontAlgn="base">
        <a:spcBef>
          <a:spcPct val="0"/>
        </a:spcBef>
        <a:spcAft>
          <a:spcPct val="0"/>
        </a:spcAft>
        <a:defRPr sz="4400">
          <a:solidFill>
            <a:schemeClr val="tx1"/>
          </a:solidFill>
          <a:latin typeface="Georgia" pitchFamily="18" charset="0"/>
        </a:defRPr>
      </a:lvl7pPr>
      <a:lvl8pPr marL="1371600" algn="ctr" defTabSz="457200" rtl="0" fontAlgn="base">
        <a:spcBef>
          <a:spcPct val="0"/>
        </a:spcBef>
        <a:spcAft>
          <a:spcPct val="0"/>
        </a:spcAft>
        <a:defRPr sz="4400">
          <a:solidFill>
            <a:schemeClr val="tx1"/>
          </a:solidFill>
          <a:latin typeface="Georgia" pitchFamily="18" charset="0"/>
        </a:defRPr>
      </a:lvl8pPr>
      <a:lvl9pPr marL="1828800" algn="ctr" defTabSz="457200" rtl="0" fontAlgn="base">
        <a:spcBef>
          <a:spcPct val="0"/>
        </a:spcBef>
        <a:spcAft>
          <a:spcPct val="0"/>
        </a:spcAft>
        <a:defRPr sz="4400">
          <a:solidFill>
            <a:schemeClr val="tx1"/>
          </a:solidFill>
          <a:latin typeface="Georgia" pitchFamily="18" charset="0"/>
        </a:defRPr>
      </a:lvl9pPr>
    </p:titleStyle>
    <p:bodyStyle>
      <a:lvl1pPr algn="l" defTabSz="457200" rtl="0" eaLnBrk="0" fontAlgn="base" hangingPunct="0">
        <a:spcBef>
          <a:spcPct val="20000"/>
        </a:spcBef>
        <a:spcAft>
          <a:spcPct val="0"/>
        </a:spcAft>
        <a:buFont typeface="Arial" charset="0"/>
        <a:defRPr sz="3200" kern="1200">
          <a:solidFill>
            <a:srgbClr val="585858"/>
          </a:solidFill>
          <a:latin typeface="+mn-lt"/>
          <a:ea typeface="+mn-ea"/>
          <a:cs typeface="+mn-cs"/>
        </a:defRPr>
      </a:lvl1pPr>
      <a:lvl2pPr marL="457200" algn="l" defTabSz="457200" rtl="0" eaLnBrk="0" fontAlgn="base" hangingPunct="0">
        <a:spcBef>
          <a:spcPct val="20000"/>
        </a:spcBef>
        <a:spcAft>
          <a:spcPct val="0"/>
        </a:spcAft>
        <a:buFont typeface="Arial" charset="0"/>
        <a:defRPr sz="2800" kern="1200">
          <a:solidFill>
            <a:srgbClr val="585858"/>
          </a:solidFill>
          <a:latin typeface="+mn-lt"/>
          <a:ea typeface="+mn-ea"/>
          <a:cs typeface="+mn-cs"/>
        </a:defRPr>
      </a:lvl2pPr>
      <a:lvl3pPr marL="914400" algn="l" defTabSz="457200" rtl="0" eaLnBrk="0" fontAlgn="base" hangingPunct="0">
        <a:spcBef>
          <a:spcPct val="20000"/>
        </a:spcBef>
        <a:spcAft>
          <a:spcPct val="0"/>
        </a:spcAft>
        <a:buFont typeface="Arial" charset="0"/>
        <a:defRPr sz="2400" kern="1200">
          <a:solidFill>
            <a:srgbClr val="585858"/>
          </a:solidFill>
          <a:latin typeface="+mn-lt"/>
          <a:ea typeface="+mn-ea"/>
          <a:cs typeface="+mn-cs"/>
        </a:defRPr>
      </a:lvl3pPr>
      <a:lvl4pPr marL="1371600" algn="l" defTabSz="457200" rtl="0" eaLnBrk="0" fontAlgn="base" hangingPunct="0">
        <a:spcBef>
          <a:spcPct val="20000"/>
        </a:spcBef>
        <a:spcAft>
          <a:spcPct val="0"/>
        </a:spcAft>
        <a:buFont typeface="Arial" charset="0"/>
        <a:defRPr sz="2000" kern="1200">
          <a:solidFill>
            <a:srgbClr val="585858"/>
          </a:solidFill>
          <a:latin typeface="+mn-lt"/>
          <a:ea typeface="+mn-ea"/>
          <a:cs typeface="+mn-cs"/>
        </a:defRPr>
      </a:lvl4pPr>
      <a:lvl5pPr marL="1828800" algn="l" defTabSz="457200" rtl="0" eaLnBrk="0" fontAlgn="base" hangingPunct="0">
        <a:spcBef>
          <a:spcPct val="20000"/>
        </a:spcBef>
        <a:spcAft>
          <a:spcPct val="0"/>
        </a:spcAft>
        <a:buFont typeface="Arial" charset="0"/>
        <a:defRPr sz="2000" kern="1200">
          <a:solidFill>
            <a:srgbClr val="5858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76200" tIns="38100" rIns="76200" bIns="38100" anchor="t" compatLnSpc="1"/>
          <a:lstStyle/>
          <a:p>
            <a:endParaRPr kumimoji="0" lang="en-US"/>
          </a:p>
        </p:txBody>
      </p:sp>
      <p:sp>
        <p:nvSpPr>
          <p:cNvPr id="12" name="Freeform 11"/>
          <p:cNvSpPr>
            <a:spLocks/>
          </p:cNvSpPr>
          <p:nvPr/>
        </p:nvSpPr>
        <p:spPr bwMode="auto">
          <a:xfrm>
            <a:off x="485718"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76200" tIns="38100" rIns="76200" bIns="38100" anchor="t" compatLnSpc="1"/>
          <a:lstStyle/>
          <a:p>
            <a:endParaRPr kumimoji="0" lang="en-US"/>
          </a:p>
        </p:txBody>
      </p:sp>
      <p:sp>
        <p:nvSpPr>
          <p:cNvPr id="14" name="Right Triangle 13"/>
          <p:cNvSpPr>
            <a:spLocks/>
          </p:cNvSpPr>
          <p:nvPr/>
        </p:nvSpPr>
        <p:spPr bwMode="auto">
          <a:xfrm>
            <a:off x="-6041"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76200" tIns="38100" rIns="76200" bIns="38100" anchor="ctr" compatLnSpc="1"/>
          <a:lstStyle/>
          <a:p>
            <a:pPr algn="ctr" eaLnBrk="1" latinLnBrk="0" hangingPunct="1"/>
            <a:endParaRPr kumimoji="0" lang="en-US"/>
          </a:p>
        </p:txBody>
      </p:sp>
      <p:cxnSp>
        <p:nvCxnSpPr>
          <p:cNvPr id="15" name="Straight Connector 14"/>
          <p:cNvCxnSpPr/>
          <p:nvPr/>
        </p:nvCxnSpPr>
        <p:spPr>
          <a:xfrm>
            <a:off x="-9236" y="5787740"/>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30"/>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833">
                <a:solidFill>
                  <a:schemeClr val="tx1"/>
                </a:solidFill>
              </a:defRPr>
            </a:lvl1pPr>
            <a:extLst/>
          </a:lstStyle>
          <a:p>
            <a:fld id="{8393A1B7-C189-4E13-8D99-95C8CE43FCD9}" type="datetimeFigureOut">
              <a:rPr lang="en-US" smtClean="0"/>
              <a:pPr/>
              <a:t>4/3/2026</a:t>
            </a:fld>
            <a:endParaRPr lang="en-US"/>
          </a:p>
        </p:txBody>
      </p:sp>
      <p:sp>
        <p:nvSpPr>
          <p:cNvPr id="22" name="Footer Placeholder 21"/>
          <p:cNvSpPr>
            <a:spLocks noGrp="1"/>
          </p:cNvSpPr>
          <p:nvPr>
            <p:ph type="ftr" sz="quarter" idx="3"/>
          </p:nvPr>
        </p:nvSpPr>
        <p:spPr>
          <a:xfrm>
            <a:off x="4380073" y="6407946"/>
            <a:ext cx="2350681" cy="365125"/>
          </a:xfrm>
          <a:prstGeom prst="rect">
            <a:avLst/>
          </a:prstGeom>
        </p:spPr>
        <p:txBody>
          <a:bodyPr vert="horz" anchor="b"/>
          <a:lstStyle>
            <a:lvl1pPr algn="r" eaLnBrk="1" latinLnBrk="0" hangingPunct="1">
              <a:defRPr kumimoji="0" sz="833">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6"/>
            <a:ext cx="365760" cy="365125"/>
          </a:xfrm>
          <a:prstGeom prst="rect">
            <a:avLst/>
          </a:prstGeom>
        </p:spPr>
        <p:txBody>
          <a:bodyPr vert="horz" anchor="b"/>
          <a:lstStyle>
            <a:lvl1pPr algn="r" eaLnBrk="1" latinLnBrk="0" hangingPunct="1">
              <a:defRPr kumimoji="0" sz="833" b="0">
                <a:solidFill>
                  <a:schemeClr val="tx1"/>
                </a:solidFill>
              </a:defRPr>
            </a:lvl1pPr>
            <a:extLst/>
          </a:lstStyle>
          <a:p>
            <a:fld id="{8D670E7A-7366-4769-9F94-BF4CB30DEF0B}" type="slidenum">
              <a:rPr lang="en-US" smtClean="0"/>
              <a:pPr/>
              <a:t>‹#›</a:t>
            </a:fld>
            <a:endParaRPr lang="en-US"/>
          </a:p>
        </p:txBody>
      </p:sp>
    </p:spTree>
    <p:extLst>
      <p:ext uri="{BB962C8B-B14F-4D97-AF65-F5344CB8AC3E}">
        <p14:creationId xmlns:p14="http://schemas.microsoft.com/office/powerpoint/2010/main" val="3870092189"/>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l" rtl="0" eaLnBrk="1" latinLnBrk="0" hangingPunct="1">
        <a:spcBef>
          <a:spcPct val="0"/>
        </a:spcBef>
        <a:buNone/>
        <a:defRPr kumimoji="0" sz="3417"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04788" indent="-213351" algn="l" rtl="0" eaLnBrk="1" latinLnBrk="0" hangingPunct="1">
        <a:spcBef>
          <a:spcPts val="333"/>
        </a:spcBef>
        <a:spcAft>
          <a:spcPts val="0"/>
        </a:spcAft>
        <a:buClr>
          <a:schemeClr val="accent1"/>
        </a:buClr>
        <a:buSzPct val="68000"/>
        <a:buFont typeface="Wingdings 3"/>
        <a:buChar char=""/>
        <a:defRPr kumimoji="0" sz="2250" kern="1200">
          <a:solidFill>
            <a:schemeClr val="tx1"/>
          </a:solidFill>
          <a:latin typeface="+mn-lt"/>
          <a:ea typeface="+mn-ea"/>
          <a:cs typeface="+mn-cs"/>
        </a:defRPr>
      </a:lvl1pPr>
      <a:lvl2pPr marL="518139" indent="-190492" algn="l" rtl="0" eaLnBrk="1" latinLnBrk="0" hangingPunct="1">
        <a:spcBef>
          <a:spcPts val="270"/>
        </a:spcBef>
        <a:buClr>
          <a:schemeClr val="accent1"/>
        </a:buClr>
        <a:buFont typeface="Verdana"/>
        <a:buChar char="◦"/>
        <a:defRPr kumimoji="0" sz="1917" kern="1200">
          <a:solidFill>
            <a:schemeClr val="tx1"/>
          </a:solidFill>
          <a:latin typeface="+mn-lt"/>
          <a:ea typeface="+mn-ea"/>
          <a:cs typeface="+mn-cs"/>
        </a:defRPr>
      </a:lvl2pPr>
      <a:lvl3pPr marL="716251" indent="-190492" algn="l" rtl="0" eaLnBrk="1" latinLnBrk="0" hangingPunct="1">
        <a:spcBef>
          <a:spcPts val="292"/>
        </a:spcBef>
        <a:buClr>
          <a:schemeClr val="accent2"/>
        </a:buClr>
        <a:buSzPct val="100000"/>
        <a:buFont typeface="Wingdings 2"/>
        <a:buChar char=""/>
        <a:defRPr kumimoji="0" sz="1750" kern="1200">
          <a:solidFill>
            <a:schemeClr val="tx1"/>
          </a:solidFill>
          <a:latin typeface="+mn-lt"/>
          <a:ea typeface="+mn-ea"/>
          <a:cs typeface="+mn-cs"/>
        </a:defRPr>
      </a:lvl3pPr>
      <a:lvl4pPr marL="952462" indent="-190492" algn="l" rtl="0" eaLnBrk="1" latinLnBrk="0" hangingPunct="1">
        <a:spcBef>
          <a:spcPts val="292"/>
        </a:spcBef>
        <a:buClr>
          <a:schemeClr val="accent2"/>
        </a:buClr>
        <a:buFont typeface="Wingdings 2"/>
        <a:buChar char=""/>
        <a:defRPr kumimoji="0" sz="1583" kern="1200">
          <a:solidFill>
            <a:schemeClr val="tx1"/>
          </a:solidFill>
          <a:latin typeface="+mn-lt"/>
          <a:ea typeface="+mn-ea"/>
          <a:cs typeface="+mn-cs"/>
        </a:defRPr>
      </a:lvl4pPr>
      <a:lvl5pPr marL="1142954" indent="-190492" algn="l" rtl="0" eaLnBrk="1" latinLnBrk="0" hangingPunct="1">
        <a:spcBef>
          <a:spcPts val="292"/>
        </a:spcBef>
        <a:buClr>
          <a:schemeClr val="accent2"/>
        </a:buClr>
        <a:buFont typeface="Wingdings 2"/>
        <a:buChar char=""/>
        <a:defRPr kumimoji="0" sz="1500" kern="1200">
          <a:solidFill>
            <a:schemeClr val="tx1"/>
          </a:solidFill>
          <a:latin typeface="+mn-lt"/>
          <a:ea typeface="+mn-ea"/>
          <a:cs typeface="+mn-cs"/>
        </a:defRPr>
      </a:lvl5pPr>
      <a:lvl6pPr marL="1333447" indent="-190492" algn="l" rtl="0" eaLnBrk="1" latinLnBrk="0" hangingPunct="1">
        <a:spcBef>
          <a:spcPts val="292"/>
        </a:spcBef>
        <a:buClr>
          <a:schemeClr val="accent3"/>
        </a:buClr>
        <a:buFont typeface="Wingdings 2"/>
        <a:buChar char=""/>
        <a:defRPr kumimoji="0" sz="1500" kern="1200">
          <a:solidFill>
            <a:schemeClr val="tx1"/>
          </a:solidFill>
          <a:latin typeface="+mn-lt"/>
          <a:ea typeface="+mn-ea"/>
          <a:cs typeface="+mn-cs"/>
        </a:defRPr>
      </a:lvl6pPr>
      <a:lvl7pPr marL="1523939" indent="-190492" algn="l" rtl="0" eaLnBrk="1" latinLnBrk="0" hangingPunct="1">
        <a:spcBef>
          <a:spcPts val="292"/>
        </a:spcBef>
        <a:buClr>
          <a:schemeClr val="accent3"/>
        </a:buClr>
        <a:buFont typeface="Wingdings 2"/>
        <a:buChar char=""/>
        <a:defRPr kumimoji="0" sz="1333" kern="1200">
          <a:solidFill>
            <a:schemeClr val="tx1"/>
          </a:solidFill>
          <a:latin typeface="+mn-lt"/>
          <a:ea typeface="+mn-ea"/>
          <a:cs typeface="+mn-cs"/>
        </a:defRPr>
      </a:lvl7pPr>
      <a:lvl8pPr marL="1714431" indent="-190492" algn="l" rtl="0" eaLnBrk="1" latinLnBrk="0" hangingPunct="1">
        <a:spcBef>
          <a:spcPts val="292"/>
        </a:spcBef>
        <a:buClr>
          <a:schemeClr val="accent3"/>
        </a:buClr>
        <a:buFont typeface="Wingdings 2"/>
        <a:buChar char=""/>
        <a:defRPr kumimoji="0" sz="1333" kern="1200">
          <a:solidFill>
            <a:schemeClr val="tx1"/>
          </a:solidFill>
          <a:latin typeface="+mn-lt"/>
          <a:ea typeface="+mn-ea"/>
          <a:cs typeface="+mn-cs"/>
        </a:defRPr>
      </a:lvl8pPr>
      <a:lvl9pPr marL="1904924" indent="-190492" algn="l" rtl="0" eaLnBrk="1" latinLnBrk="0" hangingPunct="1">
        <a:spcBef>
          <a:spcPts val="292"/>
        </a:spcBef>
        <a:buClr>
          <a:schemeClr val="accent3"/>
        </a:buClr>
        <a:buFont typeface="Wingdings 2"/>
        <a:buChar char=""/>
        <a:defRPr kumimoji="0" sz="1333"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80985" algn="l" rtl="0" eaLnBrk="1" latinLnBrk="0" hangingPunct="1">
        <a:defRPr kumimoji="0" kern="1200">
          <a:solidFill>
            <a:schemeClr val="tx1"/>
          </a:solidFill>
          <a:latin typeface="+mn-lt"/>
          <a:ea typeface="+mn-ea"/>
          <a:cs typeface="+mn-cs"/>
        </a:defRPr>
      </a:lvl2pPr>
      <a:lvl3pPr marL="761970" algn="l" rtl="0" eaLnBrk="1" latinLnBrk="0" hangingPunct="1">
        <a:defRPr kumimoji="0" kern="1200">
          <a:solidFill>
            <a:schemeClr val="tx1"/>
          </a:solidFill>
          <a:latin typeface="+mn-lt"/>
          <a:ea typeface="+mn-ea"/>
          <a:cs typeface="+mn-cs"/>
        </a:defRPr>
      </a:lvl3pPr>
      <a:lvl4pPr marL="1142954" algn="l" rtl="0" eaLnBrk="1" latinLnBrk="0" hangingPunct="1">
        <a:defRPr kumimoji="0" kern="1200">
          <a:solidFill>
            <a:schemeClr val="tx1"/>
          </a:solidFill>
          <a:latin typeface="+mn-lt"/>
          <a:ea typeface="+mn-ea"/>
          <a:cs typeface="+mn-cs"/>
        </a:defRPr>
      </a:lvl4pPr>
      <a:lvl5pPr marL="1523939" algn="l" rtl="0" eaLnBrk="1" latinLnBrk="0" hangingPunct="1">
        <a:defRPr kumimoji="0" kern="1200">
          <a:solidFill>
            <a:schemeClr val="tx1"/>
          </a:solidFill>
          <a:latin typeface="+mn-lt"/>
          <a:ea typeface="+mn-ea"/>
          <a:cs typeface="+mn-cs"/>
        </a:defRPr>
      </a:lvl5pPr>
      <a:lvl6pPr marL="1904924" algn="l" rtl="0" eaLnBrk="1" latinLnBrk="0" hangingPunct="1">
        <a:defRPr kumimoji="0" kern="1200">
          <a:solidFill>
            <a:schemeClr val="tx1"/>
          </a:solidFill>
          <a:latin typeface="+mn-lt"/>
          <a:ea typeface="+mn-ea"/>
          <a:cs typeface="+mn-cs"/>
        </a:defRPr>
      </a:lvl6pPr>
      <a:lvl7pPr marL="2285909" algn="l" rtl="0" eaLnBrk="1" latinLnBrk="0" hangingPunct="1">
        <a:defRPr kumimoji="0" kern="1200">
          <a:solidFill>
            <a:schemeClr val="tx1"/>
          </a:solidFill>
          <a:latin typeface="+mn-lt"/>
          <a:ea typeface="+mn-ea"/>
          <a:cs typeface="+mn-cs"/>
        </a:defRPr>
      </a:lvl7pPr>
      <a:lvl8pPr marL="2666893" algn="l" rtl="0" eaLnBrk="1" latinLnBrk="0" hangingPunct="1">
        <a:defRPr kumimoji="0" kern="1200">
          <a:solidFill>
            <a:schemeClr val="tx1"/>
          </a:solidFill>
          <a:latin typeface="+mn-lt"/>
          <a:ea typeface="+mn-ea"/>
          <a:cs typeface="+mn-cs"/>
        </a:defRPr>
      </a:lvl8pPr>
      <a:lvl9pPr marL="3047878"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openxmlformats.org/officeDocument/2006/relationships/hyperlink" Target="https://www.rotary.org/myrotary/en/document/global-grant-lifecycle" TargetMode="External"/><Relationship Id="rId3" Type="http://schemas.openxmlformats.org/officeDocument/2006/relationships/hyperlink" Target="https://www.rotary.org/myrotary/en/document/areas-focus-policy-statements" TargetMode="External"/><Relationship Id="rId7" Type="http://schemas.openxmlformats.org/officeDocument/2006/relationships/hyperlink" Target="https://www.rotary.org/myrotary/en/document/global-grant-calculator" TargetMode="External"/><Relationship Id="rId2" Type="http://schemas.openxmlformats.org/officeDocument/2006/relationships/hyperlink" Target="https://www.rotary.org/myrotary/en/document/application-supplement-microcredit-projects" TargetMode="External"/><Relationship Id="rId1" Type="http://schemas.openxmlformats.org/officeDocument/2006/relationships/slideLayout" Target="../slideLayouts/slideLayout2.xml"/><Relationship Id="rId6" Type="http://schemas.openxmlformats.org/officeDocument/2006/relationships/hyperlink" Target="https://my.rotary.org/en/document/global-grant-application-template" TargetMode="External"/><Relationship Id="rId5" Type="http://schemas.openxmlformats.org/officeDocument/2006/relationships/hyperlink" Target="https://www.rotary.org/myrotary/en/document/cooperating-organization-memorandum-understanding" TargetMode="External"/><Relationship Id="rId4" Type="http://schemas.openxmlformats.org/officeDocument/2006/relationships/hyperlink" Target="https://my.rotary.org/en/document/global-grants-community-assessment-results" TargetMode="External"/><Relationship Id="rId9" Type="http://schemas.openxmlformats.org/officeDocument/2006/relationships/hyperlink" Target="https://www.rotary.org/myrotary/en/document/global-grant-monitoring-and-evaluation-plan-supplement" TargetMode="External"/></Relationships>
</file>

<file path=ppt/slides/_rels/slide109.xml.rels><?xml version="1.0" encoding="UTF-8" standalone="yes"?>
<Relationships xmlns="http://schemas.openxmlformats.org/package/2006/relationships"><Relationship Id="rId8" Type="http://schemas.openxmlformats.org/officeDocument/2006/relationships/hyperlink" Target="https://www.rotary.org/myrotary/en/document/report-supplement-microcredit-projects" TargetMode="External"/><Relationship Id="rId3" Type="http://schemas.openxmlformats.org/officeDocument/2006/relationships/hyperlink" Target="https://www.rotary.org/myrotary/en/document/global-grant-scholarship-supplement" TargetMode="External"/><Relationship Id="rId7" Type="http://schemas.openxmlformats.org/officeDocument/2006/relationships/hyperlink" Target="https://www.rotary.org/myrotary/en/document/how-use-grant-center" TargetMode="External"/><Relationship Id="rId2" Type="http://schemas.openxmlformats.org/officeDocument/2006/relationships/hyperlink" Target="https://my.rotary.org/en/document/global-grant-report-template" TargetMode="External"/><Relationship Id="rId1" Type="http://schemas.openxmlformats.org/officeDocument/2006/relationships/slideLayout" Target="../slideLayouts/slideLayout2.xml"/><Relationship Id="rId6" Type="http://schemas.openxmlformats.org/officeDocument/2006/relationships/hyperlink" Target="https://www.rotary.org/myrotary/en/document/guidelines-rotary-foundation-funded-project-signage" TargetMode="External"/><Relationship Id="rId5" Type="http://schemas.openxmlformats.org/officeDocument/2006/relationships/hyperlink" Target="https://www.rotary.org/myrotary/en/document/guide-global-grants" TargetMode="External"/><Relationship Id="rId4" Type="http://schemas.openxmlformats.org/officeDocument/2006/relationships/hyperlink" Target="https://www.rotary.org/myrotary/en/take-action/apply-grants/grant-travel" TargetMode="External"/><Relationship Id="rId9" Type="http://schemas.openxmlformats.org/officeDocument/2006/relationships/hyperlink" Target="https://www.rotary.org/myrotary/en/exchange-rates"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hyperlink" Target="https://my-cms.rotary.org/en/document/returning-grant-funds-rotary-foundation" TargetMode="External"/><Relationship Id="rId3" Type="http://schemas.openxmlformats.org/officeDocument/2006/relationships/hyperlink" Target="https://www.rotary.org/myrotary/en/document/six-steps-sustainability" TargetMode="External"/><Relationship Id="rId7" Type="http://schemas.openxmlformats.org/officeDocument/2006/relationships/hyperlink" Target="https://www.rotary.org/myrotary/en/document/vocational-training-team-member-application" TargetMode="External"/><Relationship Id="rId2" Type="http://schemas.openxmlformats.org/officeDocument/2006/relationships/hyperlink" Target="https://www.rotary.org/myrotary/en/document/rotary-grants-staff-contact-sheet" TargetMode="External"/><Relationship Id="rId1" Type="http://schemas.openxmlformats.org/officeDocument/2006/relationships/slideLayout" Target="../slideLayouts/slideLayout2.xml"/><Relationship Id="rId6" Type="http://schemas.openxmlformats.org/officeDocument/2006/relationships/hyperlink" Target="https://www.rotary.org/myrotary/en/document/global-grants-vocational-training-team-itinerary" TargetMode="External"/><Relationship Id="rId5" Type="http://schemas.openxmlformats.org/officeDocument/2006/relationships/hyperlink" Target="https://www.rotary.org/myrotary/en/document/training-plan-global-grants" TargetMode="External"/><Relationship Id="rId4" Type="http://schemas.openxmlformats.org/officeDocument/2006/relationships/hyperlink" Target="https://www.rotary.org/myrotary/en/document/terms-and-conditions-rotary-foundation-district-grants-and-global-grants-grants-awarded" TargetMode="External"/></Relationships>
</file>

<file path=ppt/slides/_rels/slide11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s://www.rotary.org/myrotary/en/document/rotary-grants-staff-contact-sheet"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rotary.org/en/trustees" TargetMode="External"/><Relationship Id="rId2" Type="http://schemas.openxmlformats.org/officeDocument/2006/relationships/hyperlink" Target="https://www.rotary.org/en/directors" TargetMode="Externa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86.png"/><Relationship Id="rId4" Type="http://schemas.openxmlformats.org/officeDocument/2006/relationships/image" Target="../media/image85.jp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mailto:deanh.rohrs@gmail.co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mailto:deanh.rohrs@gmail.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9.xml"/><Relationship Id="rId5" Type="http://schemas.openxmlformats.org/officeDocument/2006/relationships/image" Target="../media/image16.emf"/><Relationship Id="rId4" Type="http://schemas.openxmlformats.org/officeDocument/2006/relationships/image" Target="../media/image20.gif"/></Relationships>
</file>

<file path=ppt/slides/_rels/slide2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1.emf"/><Relationship Id="rId1" Type="http://schemas.openxmlformats.org/officeDocument/2006/relationships/slideLayout" Target="../slideLayouts/slideLayout39.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6.sv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rotary.org/"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hyperlink" Target="https://www.rotary.org/" TargetMode="External"/></Relationships>
</file>

<file path=ppt/slides/_rels/slide9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15007" y="2106067"/>
            <a:ext cx="7809187" cy="2880507"/>
          </a:xfrm>
          <a:prstGeom prst="rect">
            <a:avLst/>
          </a:prstGeom>
        </p:spPr>
        <p:txBody>
          <a:bodyP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lnSpc>
                <a:spcPct val="80000"/>
              </a:lnSpc>
              <a:spcAft>
                <a:spcPts val="0"/>
              </a:spcAft>
              <a:defRPr/>
            </a:pPr>
            <a:r>
              <a:rPr lang="en-US" sz="5400" spc="-150" dirty="0">
                <a:solidFill>
                  <a:srgbClr val="002060"/>
                </a:solidFill>
                <a:latin typeface="Arial" panose="020B0604020202020204" pitchFamily="34" charset="0"/>
                <a:cs typeface="Arial" panose="020B0604020202020204" pitchFamily="34" charset="0"/>
              </a:rPr>
              <a:t>GRANT </a:t>
            </a:r>
          </a:p>
          <a:p>
            <a:pPr algn="l" fontAlgn="auto">
              <a:lnSpc>
                <a:spcPct val="80000"/>
              </a:lnSpc>
              <a:spcAft>
                <a:spcPts val="0"/>
              </a:spcAft>
              <a:defRPr/>
            </a:pPr>
            <a:r>
              <a:rPr lang="en-US" sz="5400" spc="-150" dirty="0">
                <a:solidFill>
                  <a:srgbClr val="002060"/>
                </a:solidFill>
                <a:latin typeface="Arial" panose="020B0604020202020204" pitchFamily="34" charset="0"/>
                <a:cs typeface="Arial" panose="020B0604020202020204" pitchFamily="34" charset="0"/>
              </a:rPr>
              <a:t>MANAGEMENT</a:t>
            </a:r>
          </a:p>
          <a:p>
            <a:pPr algn="l" fontAlgn="auto">
              <a:lnSpc>
                <a:spcPct val="80000"/>
              </a:lnSpc>
              <a:spcAft>
                <a:spcPts val="0"/>
              </a:spcAft>
              <a:defRPr/>
            </a:pPr>
            <a:r>
              <a:rPr lang="en-CA" sz="5400" spc="-150" dirty="0">
                <a:solidFill>
                  <a:srgbClr val="002060"/>
                </a:solidFill>
                <a:latin typeface="Arial" panose="020B0604020202020204" pitchFamily="34" charset="0"/>
                <a:cs typeface="Arial" panose="020B0604020202020204" pitchFamily="34" charset="0"/>
              </a:rPr>
              <a:t>SEMINAR</a:t>
            </a:r>
          </a:p>
          <a:p>
            <a:pPr algn="l" fontAlgn="auto">
              <a:lnSpc>
                <a:spcPct val="80000"/>
              </a:lnSpc>
              <a:spcAft>
                <a:spcPts val="0"/>
              </a:spcAft>
              <a:defRPr/>
            </a:pPr>
            <a:endParaRPr lang="en-CA" sz="3900" b="1" spc="-150" dirty="0">
              <a:solidFill>
                <a:srgbClr val="002060"/>
              </a:solidFill>
              <a:latin typeface="Arial Narrow Bold"/>
              <a:cs typeface="Arial Narrow Bold"/>
            </a:endParaRPr>
          </a:p>
          <a:p>
            <a:pPr algn="l" fontAlgn="auto">
              <a:lnSpc>
                <a:spcPct val="80000"/>
              </a:lnSpc>
              <a:spcAft>
                <a:spcPts val="0"/>
              </a:spcAft>
              <a:defRPr/>
            </a:pPr>
            <a:r>
              <a:rPr lang="en-CA" sz="5400" spc="-150" dirty="0">
                <a:solidFill>
                  <a:srgbClr val="002060"/>
                </a:solidFill>
                <a:latin typeface="Arial" panose="020B0604020202020204" pitchFamily="34" charset="0"/>
                <a:cs typeface="Arial" panose="020B0604020202020204" pitchFamily="34" charset="0"/>
              </a:rPr>
              <a:t>2026 - 2027</a:t>
            </a:r>
            <a:endParaRPr lang="en-US" sz="5400" spc="-150" dirty="0">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C1868-C0C8-9C64-0D50-6C923D3CA630}"/>
            </a:ext>
          </a:extLst>
        </p:cNvPr>
        <p:cNvGrpSpPr/>
        <p:nvPr/>
      </p:nvGrpSpPr>
      <p:grpSpPr>
        <a:xfrm>
          <a:off x="0" y="0"/>
          <a:ext cx="0" cy="0"/>
          <a:chOff x="0" y="0"/>
          <a:chExt cx="0" cy="0"/>
        </a:xfrm>
      </p:grpSpPr>
      <p:sp>
        <p:nvSpPr>
          <p:cNvPr id="38914" name="Rectangle 1">
            <a:extLst>
              <a:ext uri="{FF2B5EF4-FFF2-40B4-BE49-F238E27FC236}">
                <a16:creationId xmlns:a16="http://schemas.microsoft.com/office/drawing/2014/main" id="{0622A342-7C6A-A316-92FB-ECF979DB4FCB}"/>
              </a:ext>
            </a:extLst>
          </p:cNvPr>
          <p:cNvSpPr>
            <a:spLocks noChangeArrowheads="1"/>
          </p:cNvSpPr>
          <p:nvPr/>
        </p:nvSpPr>
        <p:spPr bwMode="auto">
          <a:xfrm>
            <a:off x="1296488" y="636124"/>
            <a:ext cx="551978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Responsibilities of your role</a:t>
            </a:r>
          </a:p>
        </p:txBody>
      </p:sp>
      <p:sp>
        <p:nvSpPr>
          <p:cNvPr id="3" name="Rectangle 2">
            <a:extLst>
              <a:ext uri="{FF2B5EF4-FFF2-40B4-BE49-F238E27FC236}">
                <a16:creationId xmlns:a16="http://schemas.microsoft.com/office/drawing/2014/main" id="{B3C80E03-85B4-A7E5-241B-5446222D20BE}"/>
              </a:ext>
            </a:extLst>
          </p:cNvPr>
          <p:cNvSpPr/>
          <p:nvPr/>
        </p:nvSpPr>
        <p:spPr>
          <a:xfrm>
            <a:off x="265047" y="1354444"/>
            <a:ext cx="8791460" cy="3739485"/>
          </a:xfrm>
          <a:prstGeom prst="rect">
            <a:avLst/>
          </a:prstGeom>
        </p:spPr>
        <p:txBody>
          <a:bodyPr wrap="square">
            <a:spAutoFit/>
          </a:bodyPr>
          <a:lstStyle/>
          <a:p>
            <a:pPr>
              <a:defRPr/>
            </a:pPr>
            <a:r>
              <a:rPr lang="en-CA"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Your chief responsibility as a TRF trained member of your club’s Rotary Foundation committee is to inspire your club’s members to give to the Foundation and </a:t>
            </a:r>
            <a:r>
              <a:rPr lang="en-CA"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participate in its activities. </a:t>
            </a:r>
          </a:p>
          <a:p>
            <a:pPr>
              <a:defRPr/>
            </a:pPr>
            <a:endParaRPr lang="en-CA" sz="24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SzPct val="75000"/>
              <a:buFont typeface="Arial" panose="020B0604020202020204" pitchFamily="34" charset="0"/>
              <a:buChar char="•"/>
              <a:defRPr/>
            </a:pPr>
            <a:r>
              <a:rPr lang="en-CA"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Promote Foundation grants </a:t>
            </a:r>
            <a:r>
              <a:rPr lang="en-CA"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and activities and help members participate in them.</a:t>
            </a:r>
          </a:p>
          <a:p>
            <a:pPr marL="342900" indent="-342900">
              <a:buSzPct val="75000"/>
              <a:buFont typeface="Arial" panose="020B0604020202020204" pitchFamily="34" charset="0"/>
              <a:buChar char="•"/>
              <a:defRPr/>
            </a:pPr>
            <a:r>
              <a:rPr lang="en-CA"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Inspire club members to give </a:t>
            </a:r>
            <a:r>
              <a:rPr lang="en-CA"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to The Rotary Foundation.</a:t>
            </a:r>
          </a:p>
          <a:p>
            <a:pPr marL="342900" indent="-342900">
              <a:buSzPct val="75000"/>
              <a:buFont typeface="Arial" panose="020B0604020202020204" pitchFamily="34" charset="0"/>
              <a:buChar char="•"/>
              <a:defRPr/>
            </a:pPr>
            <a:r>
              <a:rPr lang="en-CA"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Explain</a:t>
            </a:r>
            <a:r>
              <a:rPr lang="en-CA"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where their donations go</a:t>
            </a:r>
          </a:p>
          <a:p>
            <a:pPr marL="342900" indent="-342900">
              <a:buFont typeface="Arial" panose="020B0604020202020204" pitchFamily="34" charset="0"/>
              <a:buChar char="•"/>
              <a:defRPr/>
            </a:pPr>
            <a:endParaRPr lang="en-CA" sz="2100" dirty="0">
              <a:solidFill>
                <a:schemeClr val="bg1"/>
              </a:solidFill>
            </a:endParaRPr>
          </a:p>
        </p:txBody>
      </p:sp>
    </p:spTree>
    <p:extLst>
      <p:ext uri="{BB962C8B-B14F-4D97-AF65-F5344CB8AC3E}">
        <p14:creationId xmlns:p14="http://schemas.microsoft.com/office/powerpoint/2010/main" val="1179513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C7C2CD-E797-0198-D66F-EA3766C793EE}"/>
              </a:ext>
            </a:extLst>
          </p:cNvPr>
          <p:cNvPicPr>
            <a:picLocks noChangeAspect="1"/>
          </p:cNvPicPr>
          <p:nvPr/>
        </p:nvPicPr>
        <p:blipFill>
          <a:blip r:embed="rId2"/>
          <a:stretch>
            <a:fillRect/>
          </a:stretch>
        </p:blipFill>
        <p:spPr>
          <a:xfrm>
            <a:off x="0" y="977746"/>
            <a:ext cx="9144000" cy="4902507"/>
          </a:xfrm>
          <a:prstGeom prst="rect">
            <a:avLst/>
          </a:prstGeom>
        </p:spPr>
      </p:pic>
    </p:spTree>
    <p:extLst>
      <p:ext uri="{BB962C8B-B14F-4D97-AF65-F5344CB8AC3E}">
        <p14:creationId xmlns:p14="http://schemas.microsoft.com/office/powerpoint/2010/main" val="25686614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796241-9C85-1850-A015-3648F72C26B6}"/>
              </a:ext>
            </a:extLst>
          </p:cNvPr>
          <p:cNvPicPr>
            <a:picLocks noChangeAspect="1"/>
          </p:cNvPicPr>
          <p:nvPr/>
        </p:nvPicPr>
        <p:blipFill>
          <a:blip r:embed="rId2"/>
          <a:stretch>
            <a:fillRect/>
          </a:stretch>
        </p:blipFill>
        <p:spPr>
          <a:xfrm>
            <a:off x="0" y="902272"/>
            <a:ext cx="9144000" cy="5795707"/>
          </a:xfrm>
          <a:prstGeom prst="rect">
            <a:avLst/>
          </a:prstGeom>
        </p:spPr>
      </p:pic>
    </p:spTree>
    <p:extLst>
      <p:ext uri="{BB962C8B-B14F-4D97-AF65-F5344CB8AC3E}">
        <p14:creationId xmlns:p14="http://schemas.microsoft.com/office/powerpoint/2010/main" val="13430524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D49E-AEB3-0F24-C01F-19AD3DF4637F}"/>
              </a:ext>
            </a:extLst>
          </p:cNvPr>
          <p:cNvPicPr>
            <a:picLocks noChangeAspect="1"/>
          </p:cNvPicPr>
          <p:nvPr/>
        </p:nvPicPr>
        <p:blipFill>
          <a:blip r:embed="rId2"/>
          <a:stretch>
            <a:fillRect/>
          </a:stretch>
        </p:blipFill>
        <p:spPr>
          <a:xfrm>
            <a:off x="160020" y="80495"/>
            <a:ext cx="8903970" cy="6697010"/>
          </a:xfrm>
          <a:prstGeom prst="rect">
            <a:avLst/>
          </a:prstGeom>
        </p:spPr>
      </p:pic>
    </p:spTree>
    <p:extLst>
      <p:ext uri="{BB962C8B-B14F-4D97-AF65-F5344CB8AC3E}">
        <p14:creationId xmlns:p14="http://schemas.microsoft.com/office/powerpoint/2010/main" val="40537126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843AC3-1CD5-43E6-8814-CFA5ACE50FAF}"/>
              </a:ext>
            </a:extLst>
          </p:cNvPr>
          <p:cNvPicPr>
            <a:picLocks noChangeAspect="1"/>
          </p:cNvPicPr>
          <p:nvPr/>
        </p:nvPicPr>
        <p:blipFill>
          <a:blip r:embed="rId2"/>
          <a:stretch>
            <a:fillRect/>
          </a:stretch>
        </p:blipFill>
        <p:spPr>
          <a:xfrm>
            <a:off x="76084" y="125730"/>
            <a:ext cx="8896466" cy="6572250"/>
          </a:xfrm>
          <a:prstGeom prst="rect">
            <a:avLst/>
          </a:prstGeom>
        </p:spPr>
      </p:pic>
    </p:spTree>
    <p:extLst>
      <p:ext uri="{BB962C8B-B14F-4D97-AF65-F5344CB8AC3E}">
        <p14:creationId xmlns:p14="http://schemas.microsoft.com/office/powerpoint/2010/main" val="16831279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965C6F-BA34-1890-55CE-1560F895F29C}"/>
              </a:ext>
            </a:extLst>
          </p:cNvPr>
          <p:cNvPicPr>
            <a:picLocks noChangeAspect="1"/>
          </p:cNvPicPr>
          <p:nvPr/>
        </p:nvPicPr>
        <p:blipFill>
          <a:blip r:embed="rId2"/>
          <a:stretch>
            <a:fillRect/>
          </a:stretch>
        </p:blipFill>
        <p:spPr>
          <a:xfrm>
            <a:off x="54703" y="0"/>
            <a:ext cx="9034594" cy="6858000"/>
          </a:xfrm>
          <a:prstGeom prst="rect">
            <a:avLst/>
          </a:prstGeom>
        </p:spPr>
      </p:pic>
    </p:spTree>
    <p:extLst>
      <p:ext uri="{BB962C8B-B14F-4D97-AF65-F5344CB8AC3E}">
        <p14:creationId xmlns:p14="http://schemas.microsoft.com/office/powerpoint/2010/main" val="11566984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C24F68-6ED6-769E-A877-8811034A1E23}"/>
              </a:ext>
            </a:extLst>
          </p:cNvPr>
          <p:cNvPicPr>
            <a:picLocks noChangeAspect="1"/>
          </p:cNvPicPr>
          <p:nvPr/>
        </p:nvPicPr>
        <p:blipFill>
          <a:blip r:embed="rId2"/>
          <a:stretch>
            <a:fillRect/>
          </a:stretch>
        </p:blipFill>
        <p:spPr>
          <a:xfrm>
            <a:off x="0" y="125730"/>
            <a:ext cx="9143999" cy="6492239"/>
          </a:xfrm>
          <a:prstGeom prst="rect">
            <a:avLst/>
          </a:prstGeom>
        </p:spPr>
      </p:pic>
    </p:spTree>
    <p:extLst>
      <p:ext uri="{BB962C8B-B14F-4D97-AF65-F5344CB8AC3E}">
        <p14:creationId xmlns:p14="http://schemas.microsoft.com/office/powerpoint/2010/main" val="42856777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4F259-9946-E220-318B-ECD099B7AB1A}"/>
              </a:ext>
            </a:extLst>
          </p:cNvPr>
          <p:cNvPicPr>
            <a:picLocks noChangeAspect="1"/>
          </p:cNvPicPr>
          <p:nvPr/>
        </p:nvPicPr>
        <p:blipFill>
          <a:blip r:embed="rId2"/>
          <a:stretch>
            <a:fillRect/>
          </a:stretch>
        </p:blipFill>
        <p:spPr>
          <a:xfrm>
            <a:off x="0" y="0"/>
            <a:ext cx="9144000" cy="6887935"/>
          </a:xfrm>
          <a:prstGeom prst="rect">
            <a:avLst/>
          </a:prstGeom>
        </p:spPr>
      </p:pic>
    </p:spTree>
    <p:extLst>
      <p:ext uri="{BB962C8B-B14F-4D97-AF65-F5344CB8AC3E}">
        <p14:creationId xmlns:p14="http://schemas.microsoft.com/office/powerpoint/2010/main" val="19192526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8D75A5-75A0-8E70-E7E5-CF51C0B2700E}"/>
              </a:ext>
            </a:extLst>
          </p:cNvPr>
          <p:cNvPicPr>
            <a:picLocks noChangeAspect="1"/>
          </p:cNvPicPr>
          <p:nvPr/>
        </p:nvPicPr>
        <p:blipFill>
          <a:blip r:embed="rId2"/>
          <a:stretch>
            <a:fillRect/>
          </a:stretch>
        </p:blipFill>
        <p:spPr>
          <a:xfrm>
            <a:off x="160020" y="1120140"/>
            <a:ext cx="9144000" cy="4527978"/>
          </a:xfrm>
          <a:prstGeom prst="rect">
            <a:avLst/>
          </a:prstGeom>
        </p:spPr>
      </p:pic>
      <p:sp>
        <p:nvSpPr>
          <p:cNvPr id="4" name="Rectangle: Rounded Corners 3">
            <a:extLst>
              <a:ext uri="{FF2B5EF4-FFF2-40B4-BE49-F238E27FC236}">
                <a16:creationId xmlns:a16="http://schemas.microsoft.com/office/drawing/2014/main" id="{2793777C-F5CC-77D1-D9E3-69E9197D3D86}"/>
              </a:ext>
            </a:extLst>
          </p:cNvPr>
          <p:cNvSpPr/>
          <p:nvPr/>
        </p:nvSpPr>
        <p:spPr>
          <a:xfrm>
            <a:off x="7486650" y="1143000"/>
            <a:ext cx="1657350" cy="571500"/>
          </a:xfrm>
          <a:prstGeom prst="roundRect">
            <a:avLst>
              <a:gd name="adj" fmla="val 0"/>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6033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type="title" idx="4294967295"/>
          </p:nvPr>
        </p:nvSpPr>
        <p:spPr bwMode="auto">
          <a:xfrm>
            <a:off x="0" y="3351213"/>
            <a:ext cx="6557963"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l" defTabSz="914400"/>
            <a:r>
              <a:rPr kumimoji="0" lang="en-US" altLang="en-US" sz="1800" b="0" i="0" u="none" strike="noStrike" cap="none" normalizeH="0" baseline="0" dirty="0">
                <a:ln>
                  <a:noFill/>
                </a:ln>
                <a:solidFill>
                  <a:srgbClr val="002060"/>
                </a:solidFill>
                <a:effectLst/>
                <a:latin typeface="Arial" panose="020B0604020202020204" pitchFamily="34" charset="0"/>
              </a:rPr>
              <a:t> </a:t>
            </a:r>
            <a:br>
              <a:rPr kumimoji="0" lang="en-US" altLang="en-US" sz="1800" b="0" i="0" u="none" strike="noStrike" cap="none" normalizeH="0" baseline="0" dirty="0">
                <a:ln>
                  <a:noFill/>
                </a:ln>
                <a:solidFill>
                  <a:srgbClr val="002060"/>
                </a:solidFill>
                <a:effectLst/>
                <a:latin typeface="Arial" panose="020B0604020202020204" pitchFamily="34" charset="0"/>
              </a:rPr>
            </a:br>
            <a:endParaRPr kumimoji="0" lang="en-US" altLang="en-US" sz="1800" b="0" i="0" u="none" strike="noStrike" cap="none" normalizeH="0" baseline="0" dirty="0">
              <a:ln>
                <a:noFill/>
              </a:ln>
              <a:solidFill>
                <a:srgbClr val="002060"/>
              </a:solidFill>
              <a:effectLst/>
              <a:latin typeface="Arial" panose="020B0604020202020204" pitchFamily="34" charset="0"/>
            </a:endParaRPr>
          </a:p>
        </p:txBody>
      </p:sp>
      <p:sp>
        <p:nvSpPr>
          <p:cNvPr id="5" name="Rectangle 4"/>
          <p:cNvSpPr/>
          <p:nvPr/>
        </p:nvSpPr>
        <p:spPr>
          <a:xfrm>
            <a:off x="114300" y="107364"/>
            <a:ext cx="4635500" cy="923330"/>
          </a:xfrm>
          <a:prstGeom prst="rect">
            <a:avLst/>
          </a:prstGeom>
        </p:spPr>
        <p:txBody>
          <a:bodyPr wrap="square">
            <a:spAutoFit/>
          </a:bodyPr>
          <a:lstStyle/>
          <a:p>
            <a:pPr lvl="0" defTabSz="914400" eaLnBrk="0" hangingPunct="0"/>
            <a:r>
              <a:rPr lang="en-US" altLang="en-US" sz="3600" b="1" dirty="0">
                <a:solidFill>
                  <a:srgbClr val="002060"/>
                </a:solidFill>
                <a:latin typeface="Arial" panose="020B0604020202020204" pitchFamily="34" charset="0"/>
              </a:rPr>
              <a:t>Grant Resources</a:t>
            </a:r>
          </a:p>
          <a:p>
            <a:pPr lvl="0" defTabSz="914400" eaLnBrk="0" hangingPunct="0"/>
            <a:r>
              <a:rPr lang="en-US" altLang="en-US" dirty="0">
                <a:solidFill>
                  <a:srgbClr val="002060"/>
                </a:solidFill>
                <a:latin typeface="Arial" panose="020B0604020202020204" pitchFamily="34" charset="0"/>
              </a:rPr>
              <a:t>Questions about the grant process? </a:t>
            </a:r>
            <a:endParaRPr lang="en-US" dirty="0">
              <a:solidFill>
                <a:srgbClr val="002060"/>
              </a:solidFill>
            </a:endParaRPr>
          </a:p>
        </p:txBody>
      </p:sp>
      <p:sp>
        <p:nvSpPr>
          <p:cNvPr id="2" name="Rectangle 1">
            <a:extLst>
              <a:ext uri="{FF2B5EF4-FFF2-40B4-BE49-F238E27FC236}">
                <a16:creationId xmlns:a16="http://schemas.microsoft.com/office/drawing/2014/main" id="{7082D85A-10F9-4B36-B4AC-2F268344C721}"/>
              </a:ext>
            </a:extLst>
          </p:cNvPr>
          <p:cNvSpPr/>
          <p:nvPr/>
        </p:nvSpPr>
        <p:spPr>
          <a:xfrm>
            <a:off x="262758" y="1451789"/>
            <a:ext cx="8765628" cy="6155531"/>
          </a:xfrm>
          <a:prstGeom prst="rect">
            <a:avLst/>
          </a:prstGeom>
        </p:spPr>
        <p:txBody>
          <a:bodyPr wrap="square">
            <a:spAutoFit/>
          </a:bodyPr>
          <a:lstStyle/>
          <a:p>
            <a:pPr>
              <a:spcBef>
                <a:spcPts val="0"/>
              </a:spcBef>
              <a:spcAft>
                <a:spcPts val="600"/>
              </a:spcAft>
            </a:pPr>
            <a:r>
              <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Application Supplement for Microcredit Projects</a:t>
            </a:r>
            <a:endPar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spcBef>
                <a:spcPts val="600"/>
              </a:spcBef>
              <a:spcAft>
                <a:spcPts val="600"/>
              </a:spcAft>
            </a:pPr>
            <a:r>
              <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Areas of Focus Policy Statements</a:t>
            </a:r>
            <a:endPar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spcBef>
                <a:spcPts val="600"/>
              </a:spcBef>
              <a:spcAft>
                <a:spcPts val="600"/>
              </a:spcAft>
            </a:pPr>
            <a:r>
              <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Community Assessment Results</a:t>
            </a:r>
            <a:r>
              <a:rPr lang="en-US" sz="2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p>
          <a:p>
            <a:pPr>
              <a:spcBef>
                <a:spcPts val="600"/>
              </a:spcBef>
              <a:spcAft>
                <a:spcPts val="600"/>
              </a:spcAft>
            </a:pPr>
            <a:r>
              <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val="tx"/>
                    </a:ext>
                  </a:extLst>
                </a:hlinkClick>
              </a:rPr>
              <a:t>Cooperating Organization Memorandum of Understanding</a:t>
            </a:r>
            <a:r>
              <a:rPr lang="en-US" sz="2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p>
          <a:p>
            <a:pPr>
              <a:spcBef>
                <a:spcPts val="600"/>
              </a:spcBef>
              <a:spcAft>
                <a:spcPts val="600"/>
              </a:spcAft>
            </a:pPr>
            <a:r>
              <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hlinkClick r:id="rId6">
                  <a:extLst>
                    <a:ext uri="{A12FA001-AC4F-418D-AE19-62706E023703}">
                      <ahyp:hlinkClr xmlns:ahyp="http://schemas.microsoft.com/office/drawing/2018/hyperlinkcolor" val="tx"/>
                    </a:ext>
                  </a:extLst>
                </a:hlinkClick>
              </a:rPr>
              <a:t>Global Grant Application Template</a:t>
            </a:r>
            <a:endPar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spcBef>
                <a:spcPts val="600"/>
              </a:spcBef>
              <a:spcAft>
                <a:spcPts val="600"/>
              </a:spcAft>
            </a:pPr>
            <a:r>
              <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hlinkClick r:id="rId7">
                  <a:extLst>
                    <a:ext uri="{A12FA001-AC4F-418D-AE19-62706E023703}">
                      <ahyp:hlinkClr xmlns:ahyp="http://schemas.microsoft.com/office/drawing/2018/hyperlinkcolor" val="tx"/>
                    </a:ext>
                  </a:extLst>
                </a:hlinkClick>
              </a:rPr>
              <a:t>Global Grant Calculator</a:t>
            </a:r>
            <a:r>
              <a:rPr lang="en-US" sz="2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p>
          <a:p>
            <a:pPr>
              <a:spcBef>
                <a:spcPts val="600"/>
              </a:spcBef>
              <a:spcAft>
                <a:spcPts val="600"/>
              </a:spcAft>
            </a:pPr>
            <a:r>
              <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hlinkClick r:id="rId8">
                  <a:extLst>
                    <a:ext uri="{A12FA001-AC4F-418D-AE19-62706E023703}">
                      <ahyp:hlinkClr xmlns:ahyp="http://schemas.microsoft.com/office/drawing/2018/hyperlinkcolor" val="tx"/>
                    </a:ext>
                  </a:extLst>
                </a:hlinkClick>
              </a:rPr>
              <a:t>Global Grant Lifecycle</a:t>
            </a:r>
            <a:endPar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spcBef>
                <a:spcPts val="600"/>
              </a:spcBef>
              <a:spcAft>
                <a:spcPts val="600"/>
              </a:spcAft>
            </a:pPr>
            <a:r>
              <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hlinkClick r:id="rId9">
                  <a:extLst>
                    <a:ext uri="{A12FA001-AC4F-418D-AE19-62706E023703}">
                      <ahyp:hlinkClr xmlns:ahyp="http://schemas.microsoft.com/office/drawing/2018/hyperlinkcolor" val="tx"/>
                    </a:ext>
                  </a:extLst>
                </a:hlinkClick>
              </a:rPr>
              <a:t>Global Grant Monitoring and Evaluation Plan Supplement</a:t>
            </a:r>
            <a:r>
              <a:rPr lang="en-US" sz="2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b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b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b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br>
            <a:r>
              <a:rPr lang="en-US" sz="2800" dirty="0">
                <a:latin typeface="Arial" panose="020B0604020202020204" pitchFamily="34" charset="0"/>
                <a:ea typeface="Times New Roman" panose="02020603050405020304" pitchFamily="18" charset="0"/>
                <a:cs typeface="Arial" panose="020B0604020202020204" pitchFamily="34" charset="0"/>
              </a:rPr>
              <a:t> </a:t>
            </a:r>
            <a:br>
              <a:rPr lang="en-US" sz="2800" dirty="0">
                <a:latin typeface="Arial" panose="020B0604020202020204" pitchFamily="34" charset="0"/>
                <a:ea typeface="Times New Roman" panose="02020603050405020304" pitchFamily="18" charset="0"/>
                <a:cs typeface="Arial" panose="020B0604020202020204" pitchFamily="34" charset="0"/>
              </a:rPr>
            </a:br>
            <a:r>
              <a:rPr lang="en-US" sz="2400" dirty="0">
                <a:latin typeface="Arial" panose="020B0604020202020204" pitchFamily="34" charset="0"/>
                <a:ea typeface="Times New Roman" panose="02020603050405020304" pitchFamily="18" charset="0"/>
                <a:cs typeface="Arial" panose="020B0604020202020204" pitchFamily="34" charset="0"/>
              </a:rPr>
              <a:t> </a:t>
            </a:r>
            <a:br>
              <a:rPr lang="en-US" sz="2400" dirty="0">
                <a:latin typeface="Arial" panose="020B0604020202020204" pitchFamily="34" charset="0"/>
                <a:ea typeface="Times New Roman" panose="02020603050405020304" pitchFamily="18" charset="0"/>
                <a:cs typeface="Arial" panose="020B0604020202020204" pitchFamily="34" charset="0"/>
              </a:rPr>
            </a:br>
            <a:br>
              <a:rPr lang="en-US" dirty="0">
                <a:latin typeface="Times New Roman" panose="02020603050405020304" pitchFamily="18" charset="0"/>
                <a:ea typeface="Times New Roman" panose="02020603050405020304" pitchFamily="18" charset="0"/>
              </a:rPr>
            </a:br>
            <a:endParaRPr lang="en-US" dirty="0"/>
          </a:p>
        </p:txBody>
      </p:sp>
    </p:spTree>
    <p:extLst>
      <p:ext uri="{BB962C8B-B14F-4D97-AF65-F5344CB8AC3E}">
        <p14:creationId xmlns:p14="http://schemas.microsoft.com/office/powerpoint/2010/main" val="21325676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type="title" idx="4294967295"/>
          </p:nvPr>
        </p:nvSpPr>
        <p:spPr bwMode="auto">
          <a:xfrm>
            <a:off x="0" y="3330575"/>
            <a:ext cx="7304088"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l" defTabSz="914400"/>
            <a:br>
              <a:rPr lang="en-CA" sz="1800" dirty="0"/>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93667766-8ADA-40D9-8EC7-D059B1CB7C13}"/>
              </a:ext>
            </a:extLst>
          </p:cNvPr>
          <p:cNvSpPr/>
          <p:nvPr/>
        </p:nvSpPr>
        <p:spPr>
          <a:xfrm>
            <a:off x="254000" y="1345786"/>
            <a:ext cx="8774386" cy="5324535"/>
          </a:xfrm>
          <a:prstGeom prst="rect">
            <a:avLst/>
          </a:prstGeom>
        </p:spPr>
        <p:txBody>
          <a:bodyPr wrap="square">
            <a:spAutoFit/>
          </a:bodyPr>
          <a:lstStyle/>
          <a:p>
            <a:pPr>
              <a:spcAft>
                <a:spcPts val="1200"/>
              </a:spcAft>
            </a:pPr>
            <a:r>
              <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Global Grant Report Template</a:t>
            </a:r>
            <a:r>
              <a:rPr lang="en-US" sz="2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p>
          <a:p>
            <a:pPr>
              <a:spcAft>
                <a:spcPts val="1200"/>
              </a:spcAft>
            </a:pPr>
            <a:r>
              <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Global Grant Scholarship Supplement</a:t>
            </a:r>
            <a:r>
              <a:rPr lang="en-US" sz="2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p>
          <a:p>
            <a:pPr>
              <a:spcAft>
                <a:spcPts val="1200"/>
              </a:spcAft>
            </a:pPr>
            <a:r>
              <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Grant Travel</a:t>
            </a:r>
            <a:r>
              <a:rPr lang="en-US" sz="2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p>
          <a:p>
            <a:pPr>
              <a:spcAft>
                <a:spcPts val="1200"/>
              </a:spcAft>
            </a:pPr>
            <a:r>
              <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val="tx"/>
                    </a:ext>
                  </a:extLst>
                </a:hlinkClick>
              </a:rPr>
              <a:t>Guide to Global Grants</a:t>
            </a:r>
            <a:r>
              <a:rPr lang="en-US" sz="2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p>
          <a:p>
            <a:pPr>
              <a:spcAft>
                <a:spcPts val="1200"/>
              </a:spcAft>
            </a:pPr>
            <a:r>
              <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hlinkClick r:id="rId6">
                  <a:extLst>
                    <a:ext uri="{A12FA001-AC4F-418D-AE19-62706E023703}">
                      <ahyp:hlinkClr xmlns:ahyp="http://schemas.microsoft.com/office/drawing/2018/hyperlinkcolor" val="tx"/>
                    </a:ext>
                  </a:extLst>
                </a:hlinkClick>
              </a:rPr>
              <a:t>Guidelines for Rotary Foundation-Funded Project Signage</a:t>
            </a:r>
            <a:endPar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spcAft>
                <a:spcPts val="1200"/>
              </a:spcAft>
            </a:pPr>
            <a:r>
              <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hlinkClick r:id="rId7">
                  <a:extLst>
                    <a:ext uri="{A12FA001-AC4F-418D-AE19-62706E023703}">
                      <ahyp:hlinkClr xmlns:ahyp="http://schemas.microsoft.com/office/drawing/2018/hyperlinkcolor" val="tx"/>
                    </a:ext>
                  </a:extLst>
                </a:hlinkClick>
              </a:rPr>
              <a:t>How to Use the Grant Center</a:t>
            </a:r>
            <a:r>
              <a:rPr lang="en-US" sz="2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p>
          <a:p>
            <a:pPr>
              <a:spcAft>
                <a:spcPts val="1200"/>
              </a:spcAft>
            </a:pPr>
            <a:r>
              <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hlinkClick r:id="rId8">
                  <a:extLst>
                    <a:ext uri="{A12FA001-AC4F-418D-AE19-62706E023703}">
                      <ahyp:hlinkClr xmlns:ahyp="http://schemas.microsoft.com/office/drawing/2018/hyperlinkcolor" val="tx"/>
                    </a:ext>
                  </a:extLst>
                </a:hlinkClick>
              </a:rPr>
              <a:t>Report Supplement for Microcredit Projects</a:t>
            </a:r>
            <a:endPar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spcAft>
                <a:spcPts val="1200"/>
              </a:spcAft>
            </a:pPr>
            <a:r>
              <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hlinkClick r:id="rId9">
                  <a:extLst>
                    <a:ext uri="{A12FA001-AC4F-418D-AE19-62706E023703}">
                      <ahyp:hlinkClr xmlns:ahyp="http://schemas.microsoft.com/office/drawing/2018/hyperlinkcolor" val="tx"/>
                    </a:ext>
                  </a:extLst>
                </a:hlinkClick>
              </a:rPr>
              <a:t>RI Exchange Rates</a:t>
            </a:r>
            <a:r>
              <a:rPr lang="en-US" sz="26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p>
          <a:p>
            <a:pPr>
              <a:spcAft>
                <a:spcPts val="600"/>
              </a:spcAf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b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br>
            <a:endParaRPr lang="en-US" sz="2400" dirty="0">
              <a:solidFill>
                <a:srgbClr val="00206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B7379F8-1EA9-4029-BCF0-A0A12CD122C8}"/>
              </a:ext>
            </a:extLst>
          </p:cNvPr>
          <p:cNvSpPr/>
          <p:nvPr/>
        </p:nvSpPr>
        <p:spPr>
          <a:xfrm>
            <a:off x="254000" y="300638"/>
            <a:ext cx="4635500" cy="923330"/>
          </a:xfrm>
          <a:prstGeom prst="rect">
            <a:avLst/>
          </a:prstGeom>
        </p:spPr>
        <p:txBody>
          <a:bodyPr wrap="square">
            <a:spAutoFit/>
          </a:bodyPr>
          <a:lstStyle/>
          <a:p>
            <a:pPr lvl="0" defTabSz="914400" eaLnBrk="0" hangingPunct="0"/>
            <a:r>
              <a:rPr lang="en-US" altLang="en-US" sz="3600" b="1" dirty="0">
                <a:solidFill>
                  <a:srgbClr val="002060"/>
                </a:solidFill>
                <a:latin typeface="Arial" panose="020B0604020202020204" pitchFamily="34" charset="0"/>
              </a:rPr>
              <a:t>Grant Resources</a:t>
            </a:r>
          </a:p>
          <a:p>
            <a:pPr lvl="0" defTabSz="914400" eaLnBrk="0" hangingPunct="0"/>
            <a:r>
              <a:rPr lang="en-US" altLang="en-US" dirty="0">
                <a:solidFill>
                  <a:srgbClr val="002060"/>
                </a:solidFill>
                <a:latin typeface="Arial" panose="020B0604020202020204" pitchFamily="34" charset="0"/>
              </a:rPr>
              <a:t>Questions about the grant process? </a:t>
            </a:r>
            <a:endParaRPr lang="en-US" dirty="0">
              <a:solidFill>
                <a:srgbClr val="002060"/>
              </a:solidFill>
            </a:endParaRPr>
          </a:p>
        </p:txBody>
      </p:sp>
    </p:spTree>
    <p:extLst>
      <p:ext uri="{BB962C8B-B14F-4D97-AF65-F5344CB8AC3E}">
        <p14:creationId xmlns:p14="http://schemas.microsoft.com/office/powerpoint/2010/main" val="1698352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33352" y="95250"/>
            <a:ext cx="8715374" cy="681038"/>
          </a:xfrm>
          <a:prstGeom prst="rect">
            <a:avLst/>
          </a:prstGeom>
          <a:ln>
            <a:noFill/>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4400">
              <a:buNone/>
              <a:defRPr/>
            </a:pPr>
            <a:endParaRPr lang="en-US" sz="3600" kern="0" dirty="0">
              <a:solidFill>
                <a:schemeClr val="bg1"/>
              </a:solidFill>
              <a:latin typeface="Arial" panose="020B0604020202020204" pitchFamily="34" charset="0"/>
              <a:cs typeface="Arial" panose="020B0604020202020204" pitchFamily="34" charset="0"/>
            </a:endParaRPr>
          </a:p>
        </p:txBody>
      </p:sp>
      <p:sp>
        <p:nvSpPr>
          <p:cNvPr id="6" name="Content Placeholder 2"/>
          <p:cNvSpPr txBox="1">
            <a:spLocks/>
          </p:cNvSpPr>
          <p:nvPr/>
        </p:nvSpPr>
        <p:spPr>
          <a:xfrm>
            <a:off x="390526" y="1552574"/>
            <a:ext cx="3009900" cy="4981575"/>
          </a:xfrm>
          <a:prstGeom prst="rect">
            <a:avLst/>
          </a:prstGeom>
        </p:spPr>
        <p:txBody>
          <a:bodyPr/>
          <a:lstStyle/>
          <a:p>
            <a:endParaRPr lang="en-US" sz="1400" dirty="0"/>
          </a:p>
        </p:txBody>
      </p:sp>
      <p:sp>
        <p:nvSpPr>
          <p:cNvPr id="5" name="Rectangle 4"/>
          <p:cNvSpPr/>
          <p:nvPr/>
        </p:nvSpPr>
        <p:spPr>
          <a:xfrm>
            <a:off x="4733925" y="1552574"/>
            <a:ext cx="4048126" cy="369332"/>
          </a:xfrm>
          <a:prstGeom prst="rect">
            <a:avLst/>
          </a:prstGeom>
        </p:spPr>
        <p:txBody>
          <a:bodyPr wrap="square">
            <a:spAutoFit/>
          </a:bodyPr>
          <a:lstStyle/>
          <a:p>
            <a:pPr marL="0" marR="0">
              <a:spcBef>
                <a:spcPts val="0"/>
              </a:spcBef>
              <a:spcAft>
                <a:spcPts val="0"/>
              </a:spcAft>
            </a:pPr>
            <a:endParaRPr lang="en-US" sz="1800" dirty="0">
              <a:solidFill>
                <a:srgbClr val="747474"/>
              </a:solidFill>
              <a:effectLst/>
              <a:latin typeface="Helvetica Neue"/>
              <a:ea typeface="Arial Unicode MS" panose="020B0604020202020204" pitchFamily="34" charset="-128"/>
              <a:cs typeface="Arial Unicode MS" panose="020B0604020202020204" pitchFamily="34" charset="-128"/>
            </a:endParaRPr>
          </a:p>
        </p:txBody>
      </p:sp>
      <p:sp>
        <p:nvSpPr>
          <p:cNvPr id="2" name="Rectangle 1"/>
          <p:cNvSpPr/>
          <p:nvPr/>
        </p:nvSpPr>
        <p:spPr>
          <a:xfrm>
            <a:off x="495300" y="1552574"/>
            <a:ext cx="3590926" cy="646331"/>
          </a:xfrm>
          <a:prstGeom prst="rect">
            <a:avLst/>
          </a:prstGeom>
        </p:spPr>
        <p:txBody>
          <a:bodyPr wrap="square">
            <a:spAutoFit/>
          </a:bodyPr>
          <a:lstStyle/>
          <a:p>
            <a:pPr marL="0" marR="0">
              <a:spcBef>
                <a:spcPts val="0"/>
              </a:spcBef>
              <a:spcAft>
                <a:spcPts val="0"/>
              </a:spcAft>
            </a:pPr>
            <a:endParaRPr lang="en-US" dirty="0">
              <a:solidFill>
                <a:schemeClr val="tx2"/>
              </a:solidFill>
              <a:latin typeface="Helvetica Neue"/>
              <a:ea typeface="Arial Unicode MS" panose="020B0604020202020204" pitchFamily="34" charset="-128"/>
              <a:cs typeface="Arial Unicode MS" panose="020B0604020202020204" pitchFamily="34" charset="-128"/>
            </a:endParaRPr>
          </a:p>
          <a:p>
            <a:pPr marL="0" marR="0">
              <a:spcBef>
                <a:spcPts val="0"/>
              </a:spcBef>
              <a:spcAft>
                <a:spcPts val="0"/>
              </a:spcAft>
            </a:pPr>
            <a:r>
              <a:rPr lang="en-US" dirty="0">
                <a:solidFill>
                  <a:schemeClr val="tx2"/>
                </a:solidFill>
                <a:latin typeface="Helvetica Neue"/>
                <a:ea typeface="Arial Unicode MS" panose="020B0604020202020204" pitchFamily="34" charset="-128"/>
                <a:cs typeface="Arial Unicode MS" panose="020B0604020202020204" pitchFamily="34" charset="-128"/>
              </a:rPr>
              <a:t> </a:t>
            </a:r>
          </a:p>
        </p:txBody>
      </p:sp>
      <p:sp>
        <p:nvSpPr>
          <p:cNvPr id="4" name="Rectangle 3"/>
          <p:cNvSpPr/>
          <p:nvPr/>
        </p:nvSpPr>
        <p:spPr>
          <a:xfrm>
            <a:off x="4733924" y="1582341"/>
            <a:ext cx="3952875" cy="369332"/>
          </a:xfrm>
          <a:prstGeom prst="rect">
            <a:avLst/>
          </a:prstGeom>
        </p:spPr>
        <p:txBody>
          <a:bodyPr wrap="square">
            <a:spAutoFit/>
          </a:bodyPr>
          <a:lstStyle/>
          <a:p>
            <a:pPr marL="0" marR="0">
              <a:spcBef>
                <a:spcPts val="0"/>
              </a:spcBef>
              <a:spcAft>
                <a:spcPts val="0"/>
              </a:spcAft>
            </a:pPr>
            <a:r>
              <a:rPr lang="en-US" dirty="0">
                <a:solidFill>
                  <a:schemeClr val="tx2"/>
                </a:solidFill>
                <a:latin typeface="Helvetica Neue"/>
                <a:ea typeface="Arial Unicode MS" panose="020B0604020202020204" pitchFamily="34" charset="-128"/>
                <a:cs typeface="Arial Unicode MS" panose="020B0604020202020204" pitchFamily="34" charset="-128"/>
              </a:rPr>
              <a:t>   </a:t>
            </a:r>
          </a:p>
        </p:txBody>
      </p:sp>
      <p:sp>
        <p:nvSpPr>
          <p:cNvPr id="7" name="Rectangle 6">
            <a:extLst>
              <a:ext uri="{FF2B5EF4-FFF2-40B4-BE49-F238E27FC236}">
                <a16:creationId xmlns:a16="http://schemas.microsoft.com/office/drawing/2014/main" id="{F3FA5ABE-8AC6-4292-985F-446CCE540CF7}"/>
              </a:ext>
            </a:extLst>
          </p:cNvPr>
          <p:cNvSpPr/>
          <p:nvPr/>
        </p:nvSpPr>
        <p:spPr>
          <a:xfrm>
            <a:off x="133352" y="2011207"/>
            <a:ext cx="8648699" cy="3108543"/>
          </a:xfrm>
          <a:prstGeom prst="rect">
            <a:avLst/>
          </a:prstGeom>
        </p:spPr>
        <p:txBody>
          <a:bodyPr wrap="square">
            <a:spAutoFit/>
          </a:bodyPr>
          <a:lstStyle/>
          <a:p>
            <a:pPr>
              <a:spcBef>
                <a:spcPts val="0"/>
              </a:spcBef>
              <a:spcAft>
                <a:spcPts val="0"/>
              </a:spcAft>
            </a:pPr>
            <a:r>
              <a:rPr lang="en-CA" sz="2800" dirty="0">
                <a:solidFill>
                  <a:srgbClr val="002060"/>
                </a:solidFill>
              </a:rPr>
              <a:t>The Rotary Foundation (or in loving Rotary acronym, </a:t>
            </a:r>
            <a:r>
              <a:rPr lang="en-CA" sz="2800" b="1" dirty="0">
                <a:solidFill>
                  <a:srgbClr val="002060"/>
                </a:solidFill>
              </a:rPr>
              <a:t>TRF</a:t>
            </a:r>
            <a:r>
              <a:rPr lang="en-CA" sz="2800" dirty="0">
                <a:solidFill>
                  <a:srgbClr val="002060"/>
                </a:solidFill>
              </a:rPr>
              <a:t>) is a separate legal entity from Rotary International (</a:t>
            </a:r>
            <a:r>
              <a:rPr lang="en-CA" sz="2800" b="1" dirty="0">
                <a:solidFill>
                  <a:srgbClr val="002060"/>
                </a:solidFill>
              </a:rPr>
              <a:t>RI</a:t>
            </a:r>
            <a:r>
              <a:rPr lang="en-CA" sz="2800" dirty="0">
                <a:solidFill>
                  <a:srgbClr val="002060"/>
                </a:solidFill>
              </a:rPr>
              <a:t>) to maintain its charitable tax status. </a:t>
            </a:r>
          </a:p>
          <a:p>
            <a:pPr>
              <a:spcBef>
                <a:spcPts val="0"/>
              </a:spcBef>
              <a:spcAft>
                <a:spcPts val="0"/>
              </a:spcAft>
            </a:pPr>
            <a:endParaRPr lang="en-CA" sz="2800" dirty="0">
              <a:solidFill>
                <a:srgbClr val="002060"/>
              </a:solidFill>
            </a:endParaRPr>
          </a:p>
          <a:p>
            <a:pPr>
              <a:spcBef>
                <a:spcPts val="0"/>
              </a:spcBef>
              <a:spcAft>
                <a:spcPts val="0"/>
              </a:spcAft>
            </a:pPr>
            <a:r>
              <a:rPr lang="en-CA" sz="2800" dirty="0">
                <a:solidFill>
                  <a:srgbClr val="002060"/>
                </a:solidFill>
              </a:rPr>
              <a:t>The Foundation is managed by a 15-member Board of Trustees that is nominated by the RI President and appointed by the RI Board.</a:t>
            </a:r>
            <a:endParaRPr lang="en-CA" sz="1800" kern="1400" dirty="0">
              <a:ln>
                <a:noFill/>
              </a:ln>
              <a:solidFill>
                <a:srgbClr val="002060"/>
              </a:solidFill>
              <a:effectLst/>
              <a:latin typeface="Times New Roman" panose="02020603050405020304" pitchFamily="18" charset="0"/>
            </a:endParaRPr>
          </a:p>
        </p:txBody>
      </p:sp>
      <p:sp>
        <p:nvSpPr>
          <p:cNvPr id="8" name="Rectangle 7">
            <a:extLst>
              <a:ext uri="{FF2B5EF4-FFF2-40B4-BE49-F238E27FC236}">
                <a16:creationId xmlns:a16="http://schemas.microsoft.com/office/drawing/2014/main" id="{3949A333-16EA-4A0E-91A7-98AA539565D4}"/>
              </a:ext>
            </a:extLst>
          </p:cNvPr>
          <p:cNvSpPr/>
          <p:nvPr/>
        </p:nvSpPr>
        <p:spPr>
          <a:xfrm>
            <a:off x="1068618" y="876476"/>
            <a:ext cx="4903907" cy="646331"/>
          </a:xfrm>
          <a:prstGeom prst="rect">
            <a:avLst/>
          </a:prstGeom>
        </p:spPr>
        <p:txBody>
          <a:bodyPr wrap="none">
            <a:spAutoFit/>
          </a:bodyPr>
          <a:lstStyle/>
          <a:p>
            <a:pPr marL="0" indent="0" algn="ctr" defTabSz="914400">
              <a:buNone/>
              <a:defRPr/>
            </a:pPr>
            <a:r>
              <a:rPr lang="en-US" sz="3600" b="1" kern="0" dirty="0">
                <a:solidFill>
                  <a:srgbClr val="002060"/>
                </a:solidFill>
                <a:latin typeface="Arial" panose="020B0604020202020204" pitchFamily="34" charset="0"/>
                <a:cs typeface="Arial" panose="020B0604020202020204" pitchFamily="34" charset="0"/>
              </a:rPr>
              <a:t>T</a:t>
            </a:r>
            <a:r>
              <a:rPr lang="en-US" sz="3600" kern="0" dirty="0">
                <a:solidFill>
                  <a:srgbClr val="002060"/>
                </a:solidFill>
                <a:latin typeface="Arial" panose="020B0604020202020204" pitchFamily="34" charset="0"/>
                <a:cs typeface="Arial" panose="020B0604020202020204" pitchFamily="34" charset="0"/>
              </a:rPr>
              <a:t>he </a:t>
            </a:r>
            <a:r>
              <a:rPr lang="en-US" sz="3600" b="1" kern="0" dirty="0">
                <a:solidFill>
                  <a:srgbClr val="002060"/>
                </a:solidFill>
                <a:latin typeface="Arial" panose="020B0604020202020204" pitchFamily="34" charset="0"/>
                <a:cs typeface="Arial" panose="020B0604020202020204" pitchFamily="34" charset="0"/>
              </a:rPr>
              <a:t>R</a:t>
            </a:r>
            <a:r>
              <a:rPr lang="en-US" sz="3600" kern="0" dirty="0">
                <a:solidFill>
                  <a:srgbClr val="002060"/>
                </a:solidFill>
                <a:latin typeface="Arial" panose="020B0604020202020204" pitchFamily="34" charset="0"/>
                <a:cs typeface="Arial" panose="020B0604020202020204" pitchFamily="34" charset="0"/>
              </a:rPr>
              <a:t>otary </a:t>
            </a:r>
            <a:r>
              <a:rPr lang="en-US" sz="3600" b="1" kern="0" dirty="0">
                <a:solidFill>
                  <a:srgbClr val="002060"/>
                </a:solidFill>
                <a:latin typeface="Arial" panose="020B0604020202020204" pitchFamily="34" charset="0"/>
                <a:cs typeface="Arial" panose="020B0604020202020204" pitchFamily="34" charset="0"/>
              </a:rPr>
              <a:t>F</a:t>
            </a:r>
            <a:r>
              <a:rPr lang="en-US" sz="3600" kern="0" dirty="0">
                <a:solidFill>
                  <a:srgbClr val="002060"/>
                </a:solidFill>
                <a:latin typeface="Arial" panose="020B0604020202020204" pitchFamily="34" charset="0"/>
                <a:cs typeface="Arial" panose="020B0604020202020204" pitchFamily="34" charset="0"/>
              </a:rPr>
              <a:t>oundation</a:t>
            </a:r>
          </a:p>
        </p:txBody>
      </p:sp>
    </p:spTree>
    <p:extLst>
      <p:ext uri="{BB962C8B-B14F-4D97-AF65-F5344CB8AC3E}">
        <p14:creationId xmlns:p14="http://schemas.microsoft.com/office/powerpoint/2010/main" val="3052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type="title" idx="4294967295"/>
          </p:nvPr>
        </p:nvSpPr>
        <p:spPr bwMode="auto">
          <a:xfrm>
            <a:off x="0" y="3141663"/>
            <a:ext cx="8516938"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br>
              <a:rPr lang="en-CA" sz="1800" dirty="0"/>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8ADDB757-BF11-47F9-B293-E22EC4CED9D6}"/>
              </a:ext>
            </a:extLst>
          </p:cNvPr>
          <p:cNvSpPr/>
          <p:nvPr/>
        </p:nvSpPr>
        <p:spPr>
          <a:xfrm>
            <a:off x="228863" y="1154119"/>
            <a:ext cx="8516937" cy="4881080"/>
          </a:xfrm>
          <a:prstGeom prst="rect">
            <a:avLst/>
          </a:prstGeom>
        </p:spPr>
        <p:txBody>
          <a:bodyPr wrap="square">
            <a:spAutoFit/>
          </a:bodyPr>
          <a:lstStyle/>
          <a:p>
            <a:pPr>
              <a:lnSpc>
                <a:spcPct val="150000"/>
              </a:lnSpc>
              <a:spcAft>
                <a:spcPts val="600"/>
              </a:spcAft>
            </a:pPr>
            <a:r>
              <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Rotary Grants Staff Contact Sheet</a:t>
            </a:r>
            <a:r>
              <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p>
          <a:p>
            <a:pPr>
              <a:lnSpc>
                <a:spcPct val="150000"/>
              </a:lnSpc>
              <a:spcAft>
                <a:spcPts val="600"/>
              </a:spcAft>
            </a:pPr>
            <a:r>
              <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Six Steps to Sustainability</a:t>
            </a:r>
            <a:endPar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spcAft>
                <a:spcPts val="600"/>
              </a:spcAft>
            </a:pPr>
            <a:r>
              <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Terms and Conditions for Rotary Foundation District Grants and Global Grants</a:t>
            </a:r>
            <a:r>
              <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p>
          <a:p>
            <a:pPr>
              <a:lnSpc>
                <a:spcPct val="150000"/>
              </a:lnSpc>
              <a:spcAft>
                <a:spcPts val="600"/>
              </a:spcAft>
            </a:pPr>
            <a:r>
              <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val="tx"/>
                    </a:ext>
                  </a:extLst>
                </a:hlinkClick>
              </a:rPr>
              <a:t>Training Plan for Global Grants</a:t>
            </a:r>
            <a:endPar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600"/>
              </a:spcAft>
            </a:pPr>
            <a:r>
              <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hlinkClick r:id="rId6">
                  <a:extLst>
                    <a:ext uri="{A12FA001-AC4F-418D-AE19-62706E023703}">
                      <ahyp:hlinkClr xmlns:ahyp="http://schemas.microsoft.com/office/drawing/2018/hyperlinkcolor" val="tx"/>
                    </a:ext>
                  </a:extLst>
                </a:hlinkClick>
              </a:rPr>
              <a:t>Vocational Training Team Itinerary</a:t>
            </a:r>
            <a:r>
              <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p>
          <a:p>
            <a:pPr>
              <a:lnSpc>
                <a:spcPct val="150000"/>
              </a:lnSpc>
              <a:spcAft>
                <a:spcPts val="600"/>
              </a:spcAft>
            </a:pPr>
            <a:r>
              <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hlinkClick r:id="rId7">
                  <a:extLst>
                    <a:ext uri="{A12FA001-AC4F-418D-AE19-62706E023703}">
                      <ahyp:hlinkClr xmlns:ahyp="http://schemas.microsoft.com/office/drawing/2018/hyperlinkcolor" val="tx"/>
                    </a:ext>
                  </a:extLst>
                </a:hlinkClick>
              </a:rPr>
              <a:t>Vocational Training Team Member Application</a:t>
            </a:r>
            <a:endParaRPr lang="en-US" sz="2600" u="sng"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600"/>
              </a:spcAft>
            </a:pPr>
            <a:r>
              <a:rPr lang="en-CA" sz="2600" dirty="0">
                <a:solidFill>
                  <a:srgbClr val="002060"/>
                </a:solidFill>
                <a:hlinkClick r:id="rId8">
                  <a:extLst>
                    <a:ext uri="{A12FA001-AC4F-418D-AE19-62706E023703}">
                      <ahyp:hlinkClr xmlns:ahyp="http://schemas.microsoft.com/office/drawing/2018/hyperlinkcolor" val="tx"/>
                    </a:ext>
                  </a:extLst>
                </a:hlinkClick>
              </a:rPr>
              <a:t>Returning Grant Funds to The Rotary Foundation</a:t>
            </a:r>
            <a:endParaRPr lang="en-US" sz="2600" u="sng" dirty="0">
              <a:solidFill>
                <a:srgbClr val="00206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7B2F8D7-2CEB-4B43-840B-FDFD37BB58F8}"/>
              </a:ext>
            </a:extLst>
          </p:cNvPr>
          <p:cNvSpPr/>
          <p:nvPr/>
        </p:nvSpPr>
        <p:spPr>
          <a:xfrm>
            <a:off x="228863" y="214152"/>
            <a:ext cx="5325269" cy="923330"/>
          </a:xfrm>
          <a:prstGeom prst="rect">
            <a:avLst/>
          </a:prstGeom>
        </p:spPr>
        <p:txBody>
          <a:bodyPr wrap="square">
            <a:spAutoFit/>
          </a:bodyPr>
          <a:lstStyle/>
          <a:p>
            <a:pPr lvl="0" defTabSz="914400" eaLnBrk="0" hangingPunct="0"/>
            <a:r>
              <a:rPr lang="en-US" altLang="en-US" sz="3600" b="1" dirty="0">
                <a:solidFill>
                  <a:srgbClr val="002060"/>
                </a:solidFill>
                <a:latin typeface="Arial" panose="020B0604020202020204" pitchFamily="34" charset="0"/>
              </a:rPr>
              <a:t>Grant Resources</a:t>
            </a:r>
          </a:p>
          <a:p>
            <a:pPr lvl="0" defTabSz="914400" eaLnBrk="0" hangingPunct="0"/>
            <a:r>
              <a:rPr lang="en-US" altLang="en-US" dirty="0">
                <a:solidFill>
                  <a:srgbClr val="002060"/>
                </a:solidFill>
                <a:latin typeface="Arial" panose="020B0604020202020204" pitchFamily="34" charset="0"/>
              </a:rPr>
              <a:t>Questions about the grant process? </a:t>
            </a:r>
            <a:endParaRPr lang="en-US" dirty="0">
              <a:solidFill>
                <a:srgbClr val="002060"/>
              </a:solidFill>
            </a:endParaRPr>
          </a:p>
        </p:txBody>
      </p:sp>
    </p:spTree>
    <p:extLst>
      <p:ext uri="{BB962C8B-B14F-4D97-AF65-F5344CB8AC3E}">
        <p14:creationId xmlns:p14="http://schemas.microsoft.com/office/powerpoint/2010/main" val="49859790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8867F0-5797-4CF9-95BD-1596067CAEF6}"/>
              </a:ext>
            </a:extLst>
          </p:cNvPr>
          <p:cNvPicPr>
            <a:picLocks noChangeAspect="1"/>
          </p:cNvPicPr>
          <p:nvPr/>
        </p:nvPicPr>
        <p:blipFill rotWithShape="1">
          <a:blip r:embed="rId2"/>
          <a:srcRect l="26126" t="17919" r="26881" b="1724"/>
          <a:stretch/>
        </p:blipFill>
        <p:spPr>
          <a:xfrm>
            <a:off x="542085" y="293146"/>
            <a:ext cx="6679351" cy="6139928"/>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F4CC58-BEC0-47D8-AF2D-1E0E82554D6A}"/>
              </a:ext>
            </a:extLst>
          </p:cNvPr>
          <p:cNvPicPr>
            <a:picLocks noChangeAspect="1"/>
          </p:cNvPicPr>
          <p:nvPr/>
        </p:nvPicPr>
        <p:blipFill rotWithShape="1">
          <a:blip r:embed="rId2"/>
          <a:srcRect l="2251" t="17447" r="56781" b="13706"/>
          <a:stretch/>
        </p:blipFill>
        <p:spPr>
          <a:xfrm>
            <a:off x="204395" y="110000"/>
            <a:ext cx="8702937" cy="6638000"/>
          </a:xfrm>
          <a:prstGeom prst="rect">
            <a:avLst/>
          </a:prstGeom>
        </p:spPr>
      </p:pic>
    </p:spTree>
    <p:extLst>
      <p:ext uri="{BB962C8B-B14F-4D97-AF65-F5344CB8AC3E}">
        <p14:creationId xmlns:p14="http://schemas.microsoft.com/office/powerpoint/2010/main" val="387536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40E77-6397-0654-09A8-19A77ED82BC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076B701-3112-D540-BFE1-B6CB4D1A98FD}"/>
              </a:ext>
            </a:extLst>
          </p:cNvPr>
          <p:cNvPicPr>
            <a:picLocks noChangeAspect="1"/>
          </p:cNvPicPr>
          <p:nvPr/>
        </p:nvPicPr>
        <p:blipFill>
          <a:blip r:embed="rId3"/>
          <a:stretch>
            <a:fillRect/>
          </a:stretch>
        </p:blipFill>
        <p:spPr>
          <a:xfrm>
            <a:off x="86564" y="36331"/>
            <a:ext cx="8970872" cy="6785337"/>
          </a:xfrm>
          <a:prstGeom prst="rect">
            <a:avLst/>
          </a:prstGeom>
        </p:spPr>
      </p:pic>
      <p:sp>
        <p:nvSpPr>
          <p:cNvPr id="5" name="TextBox 4">
            <a:extLst>
              <a:ext uri="{FF2B5EF4-FFF2-40B4-BE49-F238E27FC236}">
                <a16:creationId xmlns:a16="http://schemas.microsoft.com/office/drawing/2014/main" id="{D9EDB3CB-2A5B-D768-DAC8-68E288DE3CD1}"/>
              </a:ext>
            </a:extLst>
          </p:cNvPr>
          <p:cNvSpPr txBox="1"/>
          <p:nvPr/>
        </p:nvSpPr>
        <p:spPr>
          <a:xfrm rot="20368918">
            <a:off x="408108" y="4269822"/>
            <a:ext cx="8206672"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CA" sz="2800" b="1" i="0" u="none" strike="noStrike" kern="1200" cap="none" spc="0" normalizeH="0" baseline="0" noProof="0" dirty="0">
                <a:ln>
                  <a:noFill/>
                </a:ln>
                <a:solidFill>
                  <a:srgbClr val="002060"/>
                </a:solidFill>
                <a:effectLst/>
                <a:uLnTx/>
                <a:uFillTx/>
                <a:latin typeface="Arial" charset="0"/>
                <a:ea typeface="+mn-ea"/>
                <a:cs typeface="Arial" charset="0"/>
              </a:rPr>
              <a:t>If not on this page, then go to </a:t>
            </a:r>
            <a:r>
              <a:rPr kumimoji="0" lang="en-CA" sz="2800" b="1" i="0" u="none" strike="noStrike" kern="1200" cap="none" spc="0" normalizeH="0" baseline="0" noProof="0" dirty="0" err="1">
                <a:ln>
                  <a:noFill/>
                </a:ln>
                <a:solidFill>
                  <a:srgbClr val="002060"/>
                </a:solidFill>
                <a:effectLst/>
                <a:uLnTx/>
                <a:uFillTx/>
                <a:latin typeface="Arial" charset="0"/>
                <a:ea typeface="+mn-ea"/>
                <a:cs typeface="Arial" charset="0"/>
              </a:rPr>
              <a:t>Oanda</a:t>
            </a:r>
            <a:r>
              <a:rPr kumimoji="0" lang="en-CA" sz="2800" b="1" i="0" u="none" strike="noStrike" kern="1200" cap="none" spc="0" normalizeH="0" baseline="0" noProof="0" dirty="0">
                <a:ln>
                  <a:noFill/>
                </a:ln>
                <a:solidFill>
                  <a:srgbClr val="002060"/>
                </a:solidFill>
                <a:effectLst/>
                <a:uLnTx/>
                <a:uFillTx/>
                <a:latin typeface="Arial" charset="0"/>
                <a:ea typeface="+mn-ea"/>
                <a:cs typeface="Arial" charset="0"/>
              </a:rPr>
              <a:t> Website</a:t>
            </a:r>
            <a:endParaRPr kumimoji="0" lang="en-US" sz="2800" b="1" i="0" u="none" strike="noStrike" kern="1200" cap="none" spc="0" normalizeH="0" baseline="0" noProof="0" dirty="0">
              <a:ln>
                <a:noFill/>
              </a:ln>
              <a:solidFill>
                <a:srgbClr val="002060"/>
              </a:solidFill>
              <a:effectLst/>
              <a:uLnTx/>
              <a:uFillTx/>
              <a:latin typeface="Arial" charset="0"/>
              <a:ea typeface="+mn-ea"/>
              <a:cs typeface="Arial" charset="0"/>
            </a:endParaRPr>
          </a:p>
        </p:txBody>
      </p:sp>
    </p:spTree>
    <p:extLst>
      <p:ext uri="{BB962C8B-B14F-4D97-AF65-F5344CB8AC3E}">
        <p14:creationId xmlns:p14="http://schemas.microsoft.com/office/powerpoint/2010/main" val="20091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F0C4B8-D136-41EF-9A16-08A9E97FD464}"/>
              </a:ext>
            </a:extLst>
          </p:cNvPr>
          <p:cNvPicPr>
            <a:picLocks noChangeAspect="1"/>
          </p:cNvPicPr>
          <p:nvPr/>
        </p:nvPicPr>
        <p:blipFill rotWithShape="1">
          <a:blip r:embed="rId2"/>
          <a:srcRect l="11494" t="17101" r="12414" b="13559"/>
          <a:stretch/>
        </p:blipFill>
        <p:spPr>
          <a:xfrm>
            <a:off x="367862" y="1156138"/>
            <a:ext cx="8336494" cy="4067504"/>
          </a:xfrm>
          <a:prstGeom prst="rect">
            <a:avLst/>
          </a:prstGeom>
        </p:spPr>
      </p:pic>
    </p:spTree>
    <p:extLst>
      <p:ext uri="{BB962C8B-B14F-4D97-AF65-F5344CB8AC3E}">
        <p14:creationId xmlns:p14="http://schemas.microsoft.com/office/powerpoint/2010/main" val="155706708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74688" y="1519238"/>
            <a:ext cx="8278812" cy="43084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buFont typeface="Arial"/>
              <a:buNone/>
              <a:defRPr/>
            </a:pPr>
            <a:endParaRPr lang="en-US" kern="0" dirty="0">
              <a:solidFill>
                <a:srgbClr val="585858"/>
              </a:solidFill>
              <a:latin typeface="Georgia" pitchFamily="18" charset="0"/>
              <a:cs typeface="Arial"/>
            </a:endParaRPr>
          </a:p>
        </p:txBody>
      </p:sp>
      <p:sp>
        <p:nvSpPr>
          <p:cNvPr id="103427" name="Title 1"/>
          <p:cNvSpPr txBox="1">
            <a:spLocks/>
          </p:cNvSpPr>
          <p:nvPr/>
        </p:nvSpPr>
        <p:spPr bwMode="auto">
          <a:xfrm>
            <a:off x="188912" y="297656"/>
            <a:ext cx="8764587" cy="674688"/>
          </a:xfrm>
          <a:prstGeom prst="rect">
            <a:avLst/>
          </a:prstGeom>
          <a:noFill/>
          <a:ln w="9525">
            <a:noFill/>
            <a:miter lim="800000"/>
            <a:headEnd/>
            <a:tailEnd/>
          </a:ln>
        </p:spPr>
        <p:txBody>
          <a:bodyPr/>
          <a:lstStyle/>
          <a:p>
            <a:pPr>
              <a:lnSpc>
                <a:spcPct val="80000"/>
              </a:lnSpc>
            </a:pPr>
            <a:r>
              <a:rPr lang="en-US" sz="3600" dirty="0">
                <a:solidFill>
                  <a:srgbClr val="002060"/>
                </a:solidFill>
              </a:rPr>
              <a:t>GRANT INELIGIBILITY</a:t>
            </a:r>
            <a:endParaRPr lang="en-US" sz="3600" b="1" dirty="0">
              <a:solidFill>
                <a:srgbClr val="002060"/>
              </a:solidFill>
              <a:latin typeface="Arial Narrow Bold" pitchFamily="34" charset="0"/>
            </a:endParaRPr>
          </a:p>
        </p:txBody>
      </p:sp>
      <p:sp>
        <p:nvSpPr>
          <p:cNvPr id="2" name="Rectangle 1"/>
          <p:cNvSpPr/>
          <p:nvPr/>
        </p:nvSpPr>
        <p:spPr>
          <a:xfrm>
            <a:off x="188912" y="1126168"/>
            <a:ext cx="8396288" cy="3046988"/>
          </a:xfrm>
          <a:prstGeom prst="rect">
            <a:avLst/>
          </a:prstGeom>
        </p:spPr>
        <p:txBody>
          <a:bodyPr wrap="square">
            <a:spAutoFit/>
          </a:bodyPr>
          <a:lstStyle/>
          <a:p>
            <a:r>
              <a:rPr lang="en-CA" sz="3200" dirty="0">
                <a:solidFill>
                  <a:srgbClr val="002060"/>
                </a:solidFill>
                <a:latin typeface="Arial" panose="020B0604020202020204" pitchFamily="34" charset="0"/>
                <a:cs typeface="Arial" panose="020B0604020202020204" pitchFamily="34" charset="0"/>
              </a:rPr>
              <a:t>If your grant application doesn’t meet global grant criteria, your regional grants officer will work with you to make the changes needed to meet them. If you and your partner club can’t make these changes, your project will not be eligible for global grant funding.</a:t>
            </a:r>
            <a:endParaRPr lang="en-US" sz="3200" dirty="0">
              <a:solidFill>
                <a:srgbClr val="002060"/>
              </a:solidFill>
              <a:latin typeface="Arial" panose="020B0604020202020204" pitchFamily="34" charset="0"/>
              <a:cs typeface="Arial" panose="020B0604020202020204" pitchFamily="34" charset="0"/>
            </a:endParaRPr>
          </a:p>
        </p:txBody>
      </p:sp>
      <p:sp>
        <p:nvSpPr>
          <p:cNvPr id="4" name="Rectangle 3"/>
          <p:cNvSpPr/>
          <p:nvPr/>
        </p:nvSpPr>
        <p:spPr>
          <a:xfrm>
            <a:off x="188912" y="4295174"/>
            <a:ext cx="8955088" cy="1077218"/>
          </a:xfrm>
          <a:prstGeom prst="rect">
            <a:avLst/>
          </a:prstGeom>
        </p:spPr>
        <p:txBody>
          <a:bodyPr wrap="square">
            <a:spAutoFit/>
          </a:bodyPr>
          <a:lstStyle/>
          <a:p>
            <a:r>
              <a:rPr lang="en-CA" sz="3200" dirty="0">
                <a:solidFill>
                  <a:srgbClr val="00206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Rotary Grants Staff Contact Sheet</a:t>
            </a:r>
            <a:endParaRPr lang="en-CA" sz="3200" dirty="0">
              <a:solidFill>
                <a:srgbClr val="002060"/>
              </a:solidFill>
              <a:latin typeface="Arial" panose="020B0604020202020204" pitchFamily="34" charset="0"/>
              <a:cs typeface="Arial" panose="020B0604020202020204" pitchFamily="34" charset="0"/>
            </a:endParaRPr>
          </a:p>
          <a:p>
            <a:r>
              <a:rPr lang="en-CA" sz="3200" dirty="0">
                <a:solidFill>
                  <a:srgbClr val="002060"/>
                </a:solidFill>
                <a:latin typeface="Arial" panose="020B0604020202020204" pitchFamily="34" charset="0"/>
                <a:cs typeface="Arial" panose="020B0604020202020204" pitchFamily="34" charset="0"/>
              </a:rPr>
              <a:t>They listen well and can read between the lines</a:t>
            </a:r>
            <a:endParaRPr lang="en-US" sz="3200" dirty="0">
              <a:solidFill>
                <a:srgbClr val="00206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EE2D4D-99EE-4B70-A360-EC55AAD91931}"/>
              </a:ext>
            </a:extLst>
          </p:cNvPr>
          <p:cNvSpPr txBox="1"/>
          <p:nvPr/>
        </p:nvSpPr>
        <p:spPr>
          <a:xfrm>
            <a:off x="687977" y="487680"/>
            <a:ext cx="7367452" cy="584775"/>
          </a:xfrm>
          <a:prstGeom prst="rect">
            <a:avLst/>
          </a:prstGeom>
          <a:noFill/>
        </p:spPr>
        <p:txBody>
          <a:bodyPr wrap="square" rtlCol="0">
            <a:spAutoFit/>
          </a:bodyPr>
          <a:lstStyle/>
          <a:p>
            <a:r>
              <a:rPr lang="en-US" sz="3200" dirty="0">
                <a:solidFill>
                  <a:srgbClr val="002060"/>
                </a:solidFill>
              </a:rPr>
              <a:t>Regional Grants Officer</a:t>
            </a:r>
          </a:p>
        </p:txBody>
      </p:sp>
      <p:sp>
        <p:nvSpPr>
          <p:cNvPr id="4" name="TextBox 3"/>
          <p:cNvSpPr txBox="1"/>
          <p:nvPr/>
        </p:nvSpPr>
        <p:spPr>
          <a:xfrm>
            <a:off x="2383637" y="5706910"/>
            <a:ext cx="5671792" cy="584775"/>
          </a:xfrm>
          <a:prstGeom prst="rect">
            <a:avLst/>
          </a:prstGeom>
          <a:noFill/>
        </p:spPr>
        <p:txBody>
          <a:bodyPr wrap="square" rtlCol="0">
            <a:spAutoFit/>
          </a:bodyPr>
          <a:lstStyle/>
          <a:p>
            <a:r>
              <a:rPr lang="en-US" sz="3200" b="1" dirty="0">
                <a:solidFill>
                  <a:srgbClr val="002060"/>
                </a:solidFill>
                <a:latin typeface="Arial" panose="020B0604020202020204" pitchFamily="34" charset="0"/>
                <a:cs typeface="Arial" panose="020B0604020202020204" pitchFamily="34" charset="0"/>
              </a:rPr>
              <a:t>Make them your best friend</a:t>
            </a:r>
          </a:p>
        </p:txBody>
      </p:sp>
      <p:pic>
        <p:nvPicPr>
          <p:cNvPr id="5" name="Picture 4">
            <a:extLst>
              <a:ext uri="{FF2B5EF4-FFF2-40B4-BE49-F238E27FC236}">
                <a16:creationId xmlns:a16="http://schemas.microsoft.com/office/drawing/2014/main" id="{D29F3AA2-C4BA-47D6-8278-4657F3927D0D}"/>
              </a:ext>
            </a:extLst>
          </p:cNvPr>
          <p:cNvPicPr>
            <a:picLocks noChangeAspect="1"/>
          </p:cNvPicPr>
          <p:nvPr/>
        </p:nvPicPr>
        <p:blipFill rotWithShape="1">
          <a:blip r:embed="rId2"/>
          <a:srcRect l="5632" t="22253" r="9770"/>
          <a:stretch/>
        </p:blipFill>
        <p:spPr>
          <a:xfrm>
            <a:off x="182950" y="1269324"/>
            <a:ext cx="8778099" cy="4319352"/>
          </a:xfrm>
          <a:prstGeom prst="rect">
            <a:avLst/>
          </a:prstGeom>
        </p:spPr>
      </p:pic>
    </p:spTree>
    <p:extLst>
      <p:ext uri="{BB962C8B-B14F-4D97-AF65-F5344CB8AC3E}">
        <p14:creationId xmlns:p14="http://schemas.microsoft.com/office/powerpoint/2010/main" val="27337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4">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457200"/>
            <a:ext cx="8763000" cy="533400"/>
          </a:xfrm>
          <a:prstGeom prst="rect">
            <a:avLst/>
          </a:prstGeom>
        </p:spPr>
        <p:txBody>
          <a:bodyPr/>
          <a:lstStyle/>
          <a:p>
            <a:pPr algn="l"/>
            <a:r>
              <a:rPr lang="en-US" sz="3600" b="1" dirty="0">
                <a:solidFill>
                  <a:srgbClr val="002060"/>
                </a:solidFill>
                <a:latin typeface="Arial" panose="020B0604020202020204" pitchFamily="34" charset="0"/>
                <a:cs typeface="Arial" panose="020B0604020202020204" pitchFamily="34" charset="0"/>
              </a:rPr>
              <a:t>Reporting timeline</a:t>
            </a:r>
            <a:endParaRPr lang="en-US" sz="3600" dirty="0">
              <a:solidFill>
                <a:srgbClr val="002060"/>
              </a:solidFill>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4294967295"/>
          </p:nvPr>
        </p:nvPicPr>
        <p:blipFill rotWithShape="1">
          <a:blip r:embed="rId2"/>
          <a:srcRect l="14814" t="31028" r="44754" b="39630"/>
          <a:stretch/>
        </p:blipFill>
        <p:spPr>
          <a:xfrm>
            <a:off x="533400" y="1397000"/>
            <a:ext cx="8077200" cy="4064000"/>
          </a:xfrm>
          <a:prstGeom prst="rect">
            <a:avLst/>
          </a:prstGeom>
        </p:spPr>
      </p:pic>
      <p:sp>
        <p:nvSpPr>
          <p:cNvPr id="3" name="Rectangle: Rounded Corners 2"/>
          <p:cNvSpPr/>
          <p:nvPr/>
        </p:nvSpPr>
        <p:spPr>
          <a:xfrm>
            <a:off x="792480" y="3488268"/>
            <a:ext cx="7559040" cy="1225730"/>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274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276276" y="4684442"/>
            <a:ext cx="2217843" cy="2115338"/>
          </a:xfrm>
          <a:prstGeom prst="rect">
            <a:avLst/>
          </a:prstGeom>
        </p:spPr>
      </p:pic>
      <p:sp>
        <p:nvSpPr>
          <p:cNvPr id="3" name="Content Placeholder 2"/>
          <p:cNvSpPr txBox="1">
            <a:spLocks/>
          </p:cNvSpPr>
          <p:nvPr/>
        </p:nvSpPr>
        <p:spPr>
          <a:xfrm>
            <a:off x="0" y="1318038"/>
            <a:ext cx="8760354" cy="388559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eaLnBrk="0" hangingPunct="0">
              <a:buFont typeface="Arial" panose="020B0604020202020204" pitchFamily="34" charset="0"/>
              <a:buChar char="•"/>
              <a:defRPr/>
            </a:pPr>
            <a:r>
              <a:rPr lang="en-US" sz="2800" kern="0" dirty="0">
                <a:solidFill>
                  <a:srgbClr val="002060"/>
                </a:solidFill>
                <a:latin typeface="Arial" panose="020B0604020202020204" pitchFamily="34" charset="0"/>
                <a:cs typeface="Arial" panose="020B0604020202020204" pitchFamily="34" charset="0"/>
              </a:rPr>
              <a:t>Take it as a sign they want to fund your project</a:t>
            </a:r>
          </a:p>
          <a:p>
            <a:pPr defTabSz="914400" eaLnBrk="0" hangingPunct="0">
              <a:buFont typeface="Arial" panose="020B0604020202020204" pitchFamily="34" charset="0"/>
              <a:buChar char="•"/>
              <a:defRPr/>
            </a:pPr>
            <a:r>
              <a:rPr lang="en-US" sz="2800" kern="0" dirty="0">
                <a:solidFill>
                  <a:srgbClr val="002060"/>
                </a:solidFill>
                <a:latin typeface="Arial" panose="020B0604020202020204" pitchFamily="34" charset="0"/>
                <a:cs typeface="Arial" panose="020B0604020202020204" pitchFamily="34" charset="0"/>
              </a:rPr>
              <a:t>They need more details so you can meet their mandate</a:t>
            </a:r>
          </a:p>
          <a:p>
            <a:pPr defTabSz="914400" eaLnBrk="0" hangingPunct="0">
              <a:buFont typeface="Arial" panose="020B0604020202020204" pitchFamily="34" charset="0"/>
              <a:buChar char="•"/>
              <a:defRPr/>
            </a:pPr>
            <a:r>
              <a:rPr lang="en-US" sz="2800" kern="0" dirty="0">
                <a:solidFill>
                  <a:srgbClr val="002060"/>
                </a:solidFill>
                <a:latin typeface="Arial" panose="020B0604020202020204" pitchFamily="34" charset="0"/>
                <a:cs typeface="Arial" panose="020B0604020202020204" pitchFamily="34" charset="0"/>
              </a:rPr>
              <a:t>Re-read your application – look at it as if you are seeing it for the first time – remember you have knowledge that you probably haven’t shared</a:t>
            </a:r>
          </a:p>
          <a:p>
            <a:pPr defTabSz="914400" eaLnBrk="0" hangingPunct="0">
              <a:buFont typeface="Arial" panose="020B0604020202020204" pitchFamily="34" charset="0"/>
              <a:buChar char="•"/>
              <a:defRPr/>
            </a:pPr>
            <a:r>
              <a:rPr lang="en-US" sz="2800" kern="0" dirty="0">
                <a:solidFill>
                  <a:srgbClr val="002060"/>
                </a:solidFill>
                <a:latin typeface="Arial" panose="020B0604020202020204" pitchFamily="34" charset="0"/>
                <a:cs typeface="Arial" panose="020B0604020202020204" pitchFamily="34" charset="0"/>
              </a:rPr>
              <a:t>It is a lot of work – invest $10,715 – receive $30,180</a:t>
            </a:r>
          </a:p>
          <a:p>
            <a:pPr marL="0" indent="0" defTabSz="914400" eaLnBrk="0" hangingPunct="0">
              <a:buNone/>
              <a:defRPr/>
            </a:pPr>
            <a:endParaRPr lang="en-US" sz="2400" kern="0" dirty="0">
              <a:solidFill>
                <a:srgbClr val="585858"/>
              </a:solidFill>
              <a:latin typeface="Arial" panose="020B0604020202020204" pitchFamily="34" charset="0"/>
              <a:cs typeface="Arial" panose="020B0604020202020204" pitchFamily="34" charset="0"/>
            </a:endParaRPr>
          </a:p>
          <a:p>
            <a:pPr marL="0" indent="0" defTabSz="914400" eaLnBrk="0" hangingPunct="0">
              <a:buNone/>
              <a:defRPr/>
            </a:pPr>
            <a:endParaRPr lang="en-US" sz="2400" kern="0" dirty="0">
              <a:solidFill>
                <a:srgbClr val="585858"/>
              </a:solidFill>
              <a:latin typeface="Georgia" pitchFamily="18" charset="0"/>
              <a:cs typeface="Arial"/>
            </a:endParaRPr>
          </a:p>
        </p:txBody>
      </p:sp>
      <p:sp>
        <p:nvSpPr>
          <p:cNvPr id="101379" name="Title 1"/>
          <p:cNvSpPr txBox="1">
            <a:spLocks/>
          </p:cNvSpPr>
          <p:nvPr/>
        </p:nvSpPr>
        <p:spPr bwMode="auto">
          <a:xfrm>
            <a:off x="188913" y="425450"/>
            <a:ext cx="3341687" cy="674688"/>
          </a:xfrm>
          <a:prstGeom prst="rect">
            <a:avLst/>
          </a:prstGeom>
          <a:noFill/>
          <a:ln w="9525">
            <a:noFill/>
            <a:miter lim="800000"/>
            <a:headEnd/>
            <a:tailEnd/>
          </a:ln>
        </p:spPr>
        <p:txBody>
          <a:bodyPr/>
          <a:lstStyle/>
          <a:p>
            <a:pPr>
              <a:lnSpc>
                <a:spcPct val="80000"/>
              </a:lnSpc>
            </a:pPr>
            <a:r>
              <a:rPr lang="en-US" sz="3600" dirty="0">
                <a:solidFill>
                  <a:srgbClr val="002060"/>
                </a:solidFill>
                <a:latin typeface="Arial" panose="020B0604020202020204" pitchFamily="34" charset="0"/>
                <a:cs typeface="Arial" panose="020B0604020202020204" pitchFamily="34" charset="0"/>
              </a:rPr>
              <a:t>Push Back</a:t>
            </a:r>
            <a:endParaRPr lang="en-US" sz="3600" b="1" dirty="0">
              <a:solidFill>
                <a:srgbClr val="002060"/>
              </a:solidFill>
              <a:latin typeface="Arial Narrow Bold" pitchFamily="34" charset="0"/>
            </a:endParaRPr>
          </a:p>
        </p:txBody>
      </p:sp>
      <p:pic>
        <p:nvPicPr>
          <p:cNvPr id="5" name="Picture 4"/>
          <p:cNvPicPr>
            <a:picLocks noChangeAspect="1"/>
          </p:cNvPicPr>
          <p:nvPr/>
        </p:nvPicPr>
        <p:blipFill>
          <a:blip r:embed="rId4"/>
          <a:stretch>
            <a:fillRect/>
          </a:stretch>
        </p:blipFill>
        <p:spPr>
          <a:xfrm flipH="1">
            <a:off x="7935309" y="1094564"/>
            <a:ext cx="1112911" cy="1235228"/>
          </a:xfrm>
          <a:prstGeom prst="rect">
            <a:avLst/>
          </a:prstGeom>
        </p:spPr>
      </p:pic>
    </p:spTree>
    <p:extLst>
      <p:ext uri="{BB962C8B-B14F-4D97-AF65-F5344CB8AC3E}">
        <p14:creationId xmlns:p14="http://schemas.microsoft.com/office/powerpoint/2010/main" val="261608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ircle(i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ircle(in)">
                                      <p:cBhvr>
                                        <p:cTn id="3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49867" y="406400"/>
            <a:ext cx="5596404" cy="646331"/>
          </a:xfrm>
          <a:prstGeom prst="rect">
            <a:avLst/>
          </a:prstGeom>
          <a:noFill/>
        </p:spPr>
        <p:txBody>
          <a:bodyPr wrap="none" rtlCol="0">
            <a:spAutoFit/>
          </a:bodyPr>
          <a:lstStyle/>
          <a:p>
            <a:r>
              <a:rPr lang="en-US" sz="3600" dirty="0">
                <a:solidFill>
                  <a:srgbClr val="002060"/>
                </a:solidFill>
              </a:rPr>
              <a:t>Where does Malcolm fit in</a:t>
            </a:r>
          </a:p>
        </p:txBody>
      </p:sp>
      <p:sp>
        <p:nvSpPr>
          <p:cNvPr id="5" name="TextBox 4"/>
          <p:cNvSpPr txBox="1"/>
          <p:nvPr/>
        </p:nvSpPr>
        <p:spPr>
          <a:xfrm>
            <a:off x="287867" y="1052731"/>
            <a:ext cx="8568266" cy="7148111"/>
          </a:xfrm>
          <a:prstGeom prst="rect">
            <a:avLst/>
          </a:prstGeom>
          <a:noFill/>
        </p:spPr>
        <p:txBody>
          <a:bodyPr wrap="square" rtlCol="0">
            <a:spAutoFit/>
          </a:bodyPr>
          <a:lstStyle/>
          <a:p>
            <a:pPr>
              <a:buFont typeface="Arial" pitchFamily="34" charset="0"/>
              <a:buChar char="•"/>
            </a:pPr>
            <a:r>
              <a:rPr lang="en-US" sz="2800" dirty="0">
                <a:solidFill>
                  <a:srgbClr val="002060"/>
                </a:solidFill>
                <a:latin typeface="+mn-lt"/>
              </a:rPr>
              <a:t> </a:t>
            </a:r>
            <a:r>
              <a:rPr lang="en-US" sz="2800" dirty="0">
                <a:solidFill>
                  <a:srgbClr val="002060"/>
                </a:solidFill>
                <a:latin typeface="Arial" panose="020B0604020202020204" pitchFamily="34" charset="0"/>
                <a:cs typeface="Arial" panose="020B0604020202020204" pitchFamily="34" charset="0"/>
              </a:rPr>
              <a:t>First point of contact </a:t>
            </a:r>
          </a:p>
          <a:p>
            <a:pPr lvl="1">
              <a:buFont typeface="Arial" pitchFamily="34" charset="0"/>
              <a:buChar char="•"/>
            </a:pPr>
            <a:r>
              <a:rPr lang="en-US" sz="2800" dirty="0">
                <a:solidFill>
                  <a:srgbClr val="002060"/>
                </a:solidFill>
                <a:latin typeface="Arial" panose="020B0604020202020204" pitchFamily="34" charset="0"/>
                <a:cs typeface="Arial" panose="020B0604020202020204" pitchFamily="34" charset="0"/>
              </a:rPr>
              <a:t> Do we have funds? Rolling record of funds</a:t>
            </a:r>
          </a:p>
          <a:p>
            <a:pPr lvl="1">
              <a:buFont typeface="Arial" pitchFamily="34" charset="0"/>
              <a:buChar char="•"/>
            </a:pPr>
            <a:r>
              <a:rPr lang="en-US" sz="2800" dirty="0">
                <a:solidFill>
                  <a:srgbClr val="002060"/>
                </a:solidFill>
                <a:latin typeface="Arial" panose="020B0604020202020204" pitchFamily="34" charset="0"/>
                <a:cs typeface="Arial" panose="020B0604020202020204" pitchFamily="34" charset="0"/>
              </a:rPr>
              <a:t> Meet with your committee</a:t>
            </a:r>
          </a:p>
          <a:p>
            <a:pPr>
              <a:buFont typeface="Arial" pitchFamily="34" charset="0"/>
              <a:buChar char="•"/>
            </a:pPr>
            <a:r>
              <a:rPr lang="en-US" sz="2800" dirty="0">
                <a:solidFill>
                  <a:srgbClr val="002060"/>
                </a:solidFill>
                <a:latin typeface="Arial" panose="020B0604020202020204" pitchFamily="34" charset="0"/>
                <a:cs typeface="Arial" panose="020B0604020202020204" pitchFamily="34" charset="0"/>
              </a:rPr>
              <a:t> During the Process</a:t>
            </a:r>
          </a:p>
          <a:p>
            <a:pPr lvl="1">
              <a:buFont typeface="Arial" pitchFamily="34" charset="0"/>
              <a:buChar char="•"/>
            </a:pPr>
            <a:r>
              <a:rPr lang="en-US" sz="2800" dirty="0">
                <a:solidFill>
                  <a:srgbClr val="002060"/>
                </a:solidFill>
                <a:latin typeface="Arial" panose="020B0604020202020204" pitchFamily="34" charset="0"/>
                <a:cs typeface="Arial" panose="020B0604020202020204" pitchFamily="34" charset="0"/>
              </a:rPr>
              <a:t> Conduit – share ideas, pitfalls</a:t>
            </a:r>
          </a:p>
          <a:p>
            <a:pPr lvl="1">
              <a:buFont typeface="Arial" pitchFamily="34" charset="0"/>
              <a:buChar char="•"/>
            </a:pPr>
            <a:r>
              <a:rPr lang="en-US" sz="2800" dirty="0">
                <a:solidFill>
                  <a:srgbClr val="002060"/>
                </a:solidFill>
                <a:latin typeface="Arial" panose="020B0604020202020204" pitchFamily="34" charset="0"/>
                <a:cs typeface="Arial" panose="020B0604020202020204" pitchFamily="34" charset="0"/>
              </a:rPr>
              <a:t> Listen when you are frustrated</a:t>
            </a:r>
          </a:p>
          <a:p>
            <a:pPr lvl="1">
              <a:buFont typeface="Arial" pitchFamily="34" charset="0"/>
              <a:buChar char="•"/>
            </a:pPr>
            <a:r>
              <a:rPr lang="en-US" sz="2800" dirty="0">
                <a:solidFill>
                  <a:srgbClr val="002060"/>
                </a:solidFill>
                <a:latin typeface="Arial" panose="020B0604020202020204" pitchFamily="34" charset="0"/>
                <a:cs typeface="Arial" panose="020B0604020202020204" pitchFamily="34" charset="0"/>
              </a:rPr>
              <a:t> Direct you to the right source of information</a:t>
            </a:r>
          </a:p>
          <a:p>
            <a:pPr lvl="1">
              <a:buFont typeface="Arial" pitchFamily="34" charset="0"/>
              <a:buChar char="•"/>
            </a:pPr>
            <a:r>
              <a:rPr lang="en-US" sz="2800" dirty="0">
                <a:solidFill>
                  <a:srgbClr val="002060"/>
                </a:solidFill>
                <a:latin typeface="Arial" panose="020B0604020202020204" pitchFamily="34" charset="0"/>
                <a:cs typeface="Arial" panose="020B0604020202020204" pitchFamily="34" charset="0"/>
              </a:rPr>
              <a:t> Follow-up on compliance </a:t>
            </a:r>
          </a:p>
          <a:p>
            <a:pPr>
              <a:buFont typeface="Arial" pitchFamily="34" charset="0"/>
              <a:buChar char="•"/>
            </a:pPr>
            <a:r>
              <a:rPr lang="en-US" sz="2800" dirty="0">
                <a:solidFill>
                  <a:srgbClr val="002060"/>
                </a:solidFill>
                <a:latin typeface="Arial" panose="020B0604020202020204" pitchFamily="34" charset="0"/>
                <a:cs typeface="Arial" panose="020B0604020202020204" pitchFamily="34" charset="0"/>
              </a:rPr>
              <a:t> Do a program at your club – leverage/direct your donations</a:t>
            </a:r>
          </a:p>
          <a:p>
            <a:endParaRPr lang="en-US" sz="2800" dirty="0">
              <a:solidFill>
                <a:srgbClr val="FF0000"/>
              </a:solidFill>
              <a:latin typeface="+mn-lt"/>
            </a:endParaRPr>
          </a:p>
          <a:p>
            <a:pPr lvl="1"/>
            <a:endParaRPr lang="en-US" sz="2800" dirty="0">
              <a:solidFill>
                <a:srgbClr val="002060"/>
              </a:solidFill>
              <a:latin typeface="+mn-lt"/>
            </a:endParaRPr>
          </a:p>
          <a:p>
            <a:pPr lvl="1">
              <a:buFont typeface="Arial" pitchFamily="34" charset="0"/>
              <a:buChar char="•"/>
            </a:pPr>
            <a:endParaRPr lang="en-US" sz="2800" dirty="0">
              <a:solidFill>
                <a:srgbClr val="002060"/>
              </a:solidFill>
            </a:endParaRPr>
          </a:p>
          <a:p>
            <a:pPr lvl="1">
              <a:buFont typeface="Arial" pitchFamily="34" charset="0"/>
              <a:buChar char="•"/>
            </a:pPr>
            <a:endParaRPr lang="en-US" sz="2800" dirty="0">
              <a:solidFill>
                <a:srgbClr val="002060"/>
              </a:solidFill>
              <a:latin typeface="+mn-lt"/>
            </a:endParaRPr>
          </a:p>
          <a:p>
            <a:pPr lvl="1">
              <a:buFont typeface="Arial" pitchFamily="34" charset="0"/>
              <a:buChar char="•"/>
            </a:pPr>
            <a:endParaRPr lang="en-US" sz="2800" dirty="0">
              <a:solidFill>
                <a:srgbClr val="002060"/>
              </a:solidFill>
              <a:latin typeface="+mn-lt"/>
            </a:endParaRPr>
          </a:p>
          <a:p>
            <a:pPr>
              <a:buFont typeface="Arial" pitchFamily="34" charset="0"/>
              <a:buChar char="•"/>
            </a:pPr>
            <a:r>
              <a:rPr lang="en-US" sz="2800" dirty="0">
                <a:solidFill>
                  <a:srgbClr val="002060"/>
                </a:solidFill>
                <a:latin typeface="+mn-lt"/>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a:extLst>
              <a:ext uri="{FF2B5EF4-FFF2-40B4-BE49-F238E27FC236}">
                <a16:creationId xmlns:a16="http://schemas.microsoft.com/office/drawing/2014/main" id="{1B429BC7-0ADE-4E9C-B79C-9FB516BD58E3}"/>
              </a:ext>
            </a:extLst>
          </p:cNvPr>
          <p:cNvSpPr>
            <a:spLocks noChangeArrowheads="1"/>
          </p:cNvSpPr>
          <p:nvPr/>
        </p:nvSpPr>
        <p:spPr bwMode="auto">
          <a:xfrm>
            <a:off x="354012" y="1143868"/>
            <a:ext cx="843597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sz="2800" b="1" dirty="0">
              <a:solidFill>
                <a:srgbClr val="002060"/>
              </a:solidFill>
            </a:endParaRPr>
          </a:p>
          <a:p>
            <a:r>
              <a:rPr lang="en-CA" altLang="en-US" sz="2800" dirty="0">
                <a:solidFill>
                  <a:srgbClr val="002060"/>
                </a:solidFill>
              </a:rPr>
              <a:t>The operations of </a:t>
            </a:r>
            <a:r>
              <a:rPr lang="en-CA" altLang="en-US" sz="3600" b="1" dirty="0">
                <a:solidFill>
                  <a:srgbClr val="002060"/>
                </a:solidFill>
              </a:rPr>
              <a:t>R</a:t>
            </a:r>
            <a:r>
              <a:rPr lang="en-CA" altLang="en-US" sz="2800" b="1" dirty="0">
                <a:solidFill>
                  <a:srgbClr val="002060"/>
                </a:solidFill>
              </a:rPr>
              <a:t>otary </a:t>
            </a:r>
            <a:r>
              <a:rPr lang="en-CA" altLang="en-US" sz="3600" b="1" dirty="0">
                <a:solidFill>
                  <a:srgbClr val="002060"/>
                </a:solidFill>
              </a:rPr>
              <a:t>I</a:t>
            </a:r>
            <a:r>
              <a:rPr lang="en-CA" altLang="en-US" sz="2800" b="1" dirty="0">
                <a:solidFill>
                  <a:srgbClr val="002060"/>
                </a:solidFill>
              </a:rPr>
              <a:t>nternational</a:t>
            </a:r>
            <a:r>
              <a:rPr lang="en-CA" altLang="en-US" sz="2800" dirty="0">
                <a:solidFill>
                  <a:srgbClr val="002060"/>
                </a:solidFill>
              </a:rPr>
              <a:t>, a member organization, are overseen by its </a:t>
            </a:r>
            <a:r>
              <a:rPr lang="en-CA" altLang="en-US" sz="2800" dirty="0">
                <a:solidFill>
                  <a:srgbClr val="002060"/>
                </a:solidFill>
                <a:hlinkClick r:id="rId2"/>
              </a:rPr>
              <a:t>Board of Directors</a:t>
            </a:r>
            <a:r>
              <a:rPr lang="en-CA" altLang="en-US" sz="2800" dirty="0">
                <a:solidFill>
                  <a:srgbClr val="002060"/>
                </a:solidFill>
              </a:rPr>
              <a:t>.</a:t>
            </a:r>
          </a:p>
          <a:p>
            <a:pPr eaLnBrk="1" hangingPunct="1"/>
            <a:endParaRPr lang="en-CA" altLang="en-US" sz="2800" b="1" dirty="0">
              <a:solidFill>
                <a:srgbClr val="FF0000"/>
              </a:solidFill>
            </a:endParaRPr>
          </a:p>
          <a:p>
            <a:pPr eaLnBrk="1" hangingPunct="1"/>
            <a:r>
              <a:rPr lang="en-CA" altLang="en-US" sz="3600" b="1" dirty="0">
                <a:solidFill>
                  <a:srgbClr val="002060"/>
                </a:solidFill>
              </a:rPr>
              <a:t>T</a:t>
            </a:r>
            <a:r>
              <a:rPr lang="en-CA" altLang="en-US" sz="2800" b="1" dirty="0">
                <a:solidFill>
                  <a:srgbClr val="002060"/>
                </a:solidFill>
              </a:rPr>
              <a:t>he </a:t>
            </a:r>
            <a:r>
              <a:rPr lang="en-CA" altLang="en-US" sz="3600" b="1" dirty="0">
                <a:solidFill>
                  <a:srgbClr val="002060"/>
                </a:solidFill>
              </a:rPr>
              <a:t>R</a:t>
            </a:r>
            <a:r>
              <a:rPr lang="en-CA" altLang="en-US" sz="2800" b="1" dirty="0">
                <a:solidFill>
                  <a:srgbClr val="002060"/>
                </a:solidFill>
              </a:rPr>
              <a:t>otary </a:t>
            </a:r>
            <a:r>
              <a:rPr lang="en-CA" altLang="en-US" sz="3600" b="1" dirty="0">
                <a:solidFill>
                  <a:srgbClr val="002060"/>
                </a:solidFill>
              </a:rPr>
              <a:t>F</a:t>
            </a:r>
            <a:r>
              <a:rPr lang="en-CA" altLang="en-US" sz="2800" b="1" dirty="0">
                <a:solidFill>
                  <a:srgbClr val="002060"/>
                </a:solidFill>
              </a:rPr>
              <a:t>oundation</a:t>
            </a:r>
            <a:r>
              <a:rPr lang="en-CA" altLang="en-US" sz="2800" dirty="0">
                <a:solidFill>
                  <a:srgbClr val="002060"/>
                </a:solidFill>
              </a:rPr>
              <a:t> is organized as a public charity operated exclusively for charitable purposes and governed by a </a:t>
            </a:r>
            <a:r>
              <a:rPr lang="en-CA" altLang="en-US" sz="2800" dirty="0">
                <a:solidFill>
                  <a:srgbClr val="002060"/>
                </a:solidFill>
                <a:hlinkClick r:id="rId3"/>
              </a:rPr>
              <a:t>Board of Trustees</a:t>
            </a:r>
            <a:r>
              <a:rPr lang="en-CA" altLang="en-US" sz="2800" dirty="0">
                <a:solidFill>
                  <a:srgbClr val="002060"/>
                </a:solidFill>
              </a:rPr>
              <a:t>. </a:t>
            </a:r>
          </a:p>
          <a:p>
            <a:pPr eaLnBrk="1" hangingPunct="1"/>
            <a:endParaRPr lang="en-CA" altLang="en-US" sz="28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62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46C25F-BBC8-4C6E-80B1-13DCD89E1176}"/>
              </a:ext>
            </a:extLst>
          </p:cNvPr>
          <p:cNvSpPr txBox="1"/>
          <p:nvPr/>
        </p:nvSpPr>
        <p:spPr>
          <a:xfrm>
            <a:off x="587134" y="1639247"/>
            <a:ext cx="6096000" cy="646331"/>
          </a:xfrm>
          <a:prstGeom prst="rect">
            <a:avLst/>
          </a:prstGeom>
          <a:noFill/>
        </p:spPr>
        <p:txBody>
          <a:bodyPr wrap="square" rtlCol="0">
            <a:spAutoFit/>
          </a:bodyPr>
          <a:lstStyle/>
          <a:p>
            <a:r>
              <a:rPr lang="en-CA" sz="3600" dirty="0">
                <a:solidFill>
                  <a:srgbClr val="002060"/>
                </a:solidFill>
              </a:rPr>
              <a:t>Changes</a:t>
            </a:r>
          </a:p>
        </p:txBody>
      </p:sp>
      <p:sp>
        <p:nvSpPr>
          <p:cNvPr id="3" name="TextBox 2">
            <a:extLst>
              <a:ext uri="{FF2B5EF4-FFF2-40B4-BE49-F238E27FC236}">
                <a16:creationId xmlns:a16="http://schemas.microsoft.com/office/drawing/2014/main" id="{30ADD727-C64C-4480-A38B-0D56EA22550C}"/>
              </a:ext>
            </a:extLst>
          </p:cNvPr>
          <p:cNvSpPr txBox="1"/>
          <p:nvPr/>
        </p:nvSpPr>
        <p:spPr>
          <a:xfrm>
            <a:off x="110359" y="2675871"/>
            <a:ext cx="8923282" cy="1892826"/>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CA" sz="2800" dirty="0">
                <a:solidFill>
                  <a:srgbClr val="002060"/>
                </a:solidFill>
              </a:rPr>
              <a:t>Bank information needed as soon as the application is submitted – do not send funds until requested to do so </a:t>
            </a:r>
          </a:p>
          <a:p>
            <a:pPr marL="457200" indent="-457200">
              <a:buFont typeface="Arial" panose="020B0604020202020204" pitchFamily="34" charset="0"/>
              <a:buChar char="•"/>
            </a:pPr>
            <a:endParaRPr lang="en-CA" sz="2800" dirty="0">
              <a:solidFill>
                <a:schemeClr val="bg1"/>
              </a:solidFill>
            </a:endParaRPr>
          </a:p>
        </p:txBody>
      </p:sp>
    </p:spTree>
    <p:extLst>
      <p:ext uri="{BB962C8B-B14F-4D97-AF65-F5344CB8AC3E}">
        <p14:creationId xmlns:p14="http://schemas.microsoft.com/office/powerpoint/2010/main" val="80713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7C7458-9299-4ACA-8870-FD9482329493}"/>
              </a:ext>
            </a:extLst>
          </p:cNvPr>
          <p:cNvSpPr txBox="1"/>
          <p:nvPr/>
        </p:nvSpPr>
        <p:spPr>
          <a:xfrm>
            <a:off x="115614" y="949797"/>
            <a:ext cx="8954814" cy="4555093"/>
          </a:xfrm>
          <a:prstGeom prst="rect">
            <a:avLst/>
          </a:prstGeom>
          <a:noFill/>
        </p:spPr>
        <p:txBody>
          <a:bodyPr wrap="square">
            <a:spAutoFit/>
          </a:bodyPr>
          <a:lstStyle/>
          <a:p>
            <a:pPr>
              <a:spcAft>
                <a:spcPts val="600"/>
              </a:spcAft>
            </a:pPr>
            <a:r>
              <a:rPr lang="en-CA" sz="2800" b="1" dirty="0">
                <a:solidFill>
                  <a:srgbClr val="002060"/>
                </a:solidFill>
              </a:rPr>
              <a:t>Programs of Scale Grants </a:t>
            </a:r>
          </a:p>
          <a:p>
            <a:pPr marL="457200" indent="-457200">
              <a:spcAft>
                <a:spcPts val="600"/>
              </a:spcAft>
              <a:buFont typeface="Arial" panose="020B0604020202020204" pitchFamily="34" charset="0"/>
              <a:buChar char="•"/>
            </a:pPr>
            <a:r>
              <a:rPr lang="en-CA" sz="2800" dirty="0">
                <a:solidFill>
                  <a:srgbClr val="002060"/>
                </a:solidFill>
              </a:rPr>
              <a:t>Fund activities that benefit a large number of people in a significant geographic area using a sustainable, evidence-based intervention with measurable outcomes and impact. Each grant will support, for three to five years, activities that align with one or more of Rotary’s areas of focus.</a:t>
            </a:r>
          </a:p>
          <a:p>
            <a:pPr marL="457200" indent="-457200">
              <a:spcAft>
                <a:spcPts val="600"/>
              </a:spcAft>
              <a:buFont typeface="Arial" panose="020B0604020202020204" pitchFamily="34" charset="0"/>
              <a:buChar char="•"/>
            </a:pPr>
            <a:r>
              <a:rPr lang="en-CA" sz="2800" i="1" dirty="0">
                <a:solidFill>
                  <a:srgbClr val="002060"/>
                </a:solidFill>
              </a:rPr>
              <a:t>How it works: </a:t>
            </a:r>
            <a:r>
              <a:rPr lang="en-CA" sz="2800" dirty="0">
                <a:solidFill>
                  <a:srgbClr val="002060"/>
                </a:solidFill>
              </a:rPr>
              <a:t>Each year, one approved project will receive $2 million from The Rotary Foundation’s World Fund. </a:t>
            </a:r>
            <a:endParaRPr lang="en-CA" sz="2800" dirty="0">
              <a:solidFill>
                <a:schemeClr val="bg1"/>
              </a:solidFill>
            </a:endParaRPr>
          </a:p>
        </p:txBody>
      </p:sp>
      <p:sp>
        <p:nvSpPr>
          <p:cNvPr id="5" name="TextBox 4">
            <a:extLst>
              <a:ext uri="{FF2B5EF4-FFF2-40B4-BE49-F238E27FC236}">
                <a16:creationId xmlns:a16="http://schemas.microsoft.com/office/drawing/2014/main" id="{5C743F9B-2DEE-4BBD-B0F8-404EA128CF7B}"/>
              </a:ext>
            </a:extLst>
          </p:cNvPr>
          <p:cNvSpPr txBox="1"/>
          <p:nvPr/>
        </p:nvSpPr>
        <p:spPr>
          <a:xfrm>
            <a:off x="94593" y="136570"/>
            <a:ext cx="4624550" cy="584775"/>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CA" sz="3200" b="0" i="0" u="none" strike="noStrike" kern="1200" cap="none" spc="0" normalizeH="0" baseline="0" noProof="0" dirty="0">
                <a:ln>
                  <a:noFill/>
                </a:ln>
                <a:solidFill>
                  <a:srgbClr val="002060"/>
                </a:solidFill>
                <a:effectLst/>
                <a:uLnTx/>
                <a:uFillTx/>
                <a:latin typeface="Arial" charset="0"/>
                <a:ea typeface="+mn-ea"/>
                <a:cs typeface="Arial" charset="0"/>
              </a:rPr>
              <a:t>Changes</a:t>
            </a:r>
          </a:p>
        </p:txBody>
      </p:sp>
    </p:spTree>
    <p:extLst>
      <p:ext uri="{BB962C8B-B14F-4D97-AF65-F5344CB8AC3E}">
        <p14:creationId xmlns:p14="http://schemas.microsoft.com/office/powerpoint/2010/main" val="122289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A9A451-7256-44C5-8AE0-C5B695D2CF30}"/>
              </a:ext>
            </a:extLst>
          </p:cNvPr>
          <p:cNvSpPr txBox="1"/>
          <p:nvPr/>
        </p:nvSpPr>
        <p:spPr>
          <a:xfrm>
            <a:off x="315310" y="856357"/>
            <a:ext cx="8513379" cy="6001643"/>
          </a:xfrm>
          <a:prstGeom prst="rect">
            <a:avLst/>
          </a:prstGeom>
          <a:noFill/>
        </p:spPr>
        <p:txBody>
          <a:bodyPr wrap="square">
            <a:spAutoFit/>
          </a:bodyPr>
          <a:lstStyle/>
          <a:p>
            <a:pPr>
              <a:spcAft>
                <a:spcPts val="600"/>
              </a:spcAft>
            </a:pPr>
            <a:r>
              <a:rPr lang="en-CA" sz="2800" b="1" dirty="0">
                <a:solidFill>
                  <a:srgbClr val="002060"/>
                </a:solidFill>
                <a:effectLst/>
                <a:latin typeface="Arial" panose="020B0604020202020204" pitchFamily="34" charset="0"/>
                <a:ea typeface="Calibri" panose="020F0502020204030204" pitchFamily="34" charset="0"/>
              </a:rPr>
              <a:t>Disaster Response Grants </a:t>
            </a:r>
          </a:p>
          <a:p>
            <a:pPr marL="457200" indent="-457200">
              <a:spcAft>
                <a:spcPts val="600"/>
              </a:spcAft>
              <a:buFont typeface="Arial" panose="020B0604020202020204" pitchFamily="34" charset="0"/>
              <a:buChar char="•"/>
            </a:pPr>
            <a:r>
              <a:rPr lang="en-CA" sz="2800" dirty="0">
                <a:solidFill>
                  <a:srgbClr val="002060"/>
                </a:solidFill>
                <a:effectLst/>
                <a:latin typeface="Arial" panose="020B0604020202020204" pitchFamily="34" charset="0"/>
                <a:ea typeface="Calibri" panose="020F0502020204030204" pitchFamily="34" charset="0"/>
                <a:cs typeface="Arial" panose="020B0604020202020204" pitchFamily="34" charset="0"/>
              </a:rPr>
              <a:t>Fund small-scale, short-term activities that address needs </a:t>
            </a:r>
            <a:r>
              <a:rPr lang="en-CA" sz="2800" u="sng" dirty="0">
                <a:solidFill>
                  <a:srgbClr val="002060"/>
                </a:solidFill>
                <a:effectLst/>
                <a:latin typeface="Arial" panose="020B0604020202020204" pitchFamily="34" charset="0"/>
                <a:ea typeface="Calibri" panose="020F0502020204030204" pitchFamily="34" charset="0"/>
                <a:cs typeface="Arial" panose="020B0604020202020204" pitchFamily="34" charset="0"/>
              </a:rPr>
              <a:t>caused by natural disasters in your community.</a:t>
            </a:r>
            <a:r>
              <a:rPr lang="en-CA" sz="2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Activities include providing basic items such as water, food, medicine, and clothing.</a:t>
            </a:r>
          </a:p>
          <a:p>
            <a:pPr marL="457200" indent="-457200">
              <a:spcAft>
                <a:spcPts val="600"/>
              </a:spcAft>
              <a:buFont typeface="Arial" panose="020B0604020202020204" pitchFamily="34" charset="0"/>
              <a:buChar char="•"/>
            </a:pPr>
            <a:r>
              <a:rPr lang="en-CA" sz="2800" i="1" dirty="0">
                <a:solidFill>
                  <a:srgbClr val="002060"/>
                </a:solidFill>
                <a:latin typeface="Arial" panose="020B0604020202020204" pitchFamily="34" charset="0"/>
                <a:ea typeface="Calibri" panose="020F0502020204030204" pitchFamily="34" charset="0"/>
              </a:rPr>
              <a:t>How it works: </a:t>
            </a:r>
            <a:r>
              <a:rPr lang="en-CA" sz="2800" dirty="0">
                <a:solidFill>
                  <a:srgbClr val="002060"/>
                </a:solidFill>
                <a:latin typeface="Arial" panose="020B0604020202020204" pitchFamily="34" charset="0"/>
                <a:ea typeface="Calibri" panose="020F0502020204030204" pitchFamily="34" charset="0"/>
              </a:rPr>
              <a:t>Districts in an affected area or country may apply for a maximum grant of $25,000, based on the availability of funds. A district may apply for subsequent grants after it successfully reports outcomes from previous grants.</a:t>
            </a:r>
            <a:endParaRPr lang="en-CA" sz="2800" dirty="0">
              <a:solidFill>
                <a:srgbClr val="002060"/>
              </a:solidFill>
              <a:latin typeface="Calibri" panose="020F0502020204030204" pitchFamily="34" charset="0"/>
              <a:ea typeface="Calibri" panose="020F0502020204030204" pitchFamily="34" charset="0"/>
            </a:endParaRPr>
          </a:p>
          <a:p>
            <a:pPr marL="457200" indent="-457200">
              <a:spcAft>
                <a:spcPts val="600"/>
              </a:spcAft>
              <a:buFont typeface="Arial" panose="020B0604020202020204" pitchFamily="34" charset="0"/>
              <a:buChar char="•"/>
            </a:pPr>
            <a:endParaRPr lang="en-CA" sz="28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457200" indent="-457200">
              <a:spcAft>
                <a:spcPts val="600"/>
              </a:spcAft>
              <a:buFont typeface="Arial" panose="020B0604020202020204" pitchFamily="34" charset="0"/>
              <a:buChar char="•"/>
            </a:pPr>
            <a:endParaRPr lang="en-CA" sz="2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168885CC-2B10-45A8-8401-B225170F7E25}"/>
              </a:ext>
            </a:extLst>
          </p:cNvPr>
          <p:cNvSpPr txBox="1"/>
          <p:nvPr/>
        </p:nvSpPr>
        <p:spPr>
          <a:xfrm>
            <a:off x="315310" y="385374"/>
            <a:ext cx="4582510" cy="584775"/>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CA" sz="3200" b="0" i="0" u="none" strike="noStrike" kern="1200" cap="none" spc="0" normalizeH="0" baseline="0" noProof="0" dirty="0">
                <a:ln>
                  <a:noFill/>
                </a:ln>
                <a:solidFill>
                  <a:srgbClr val="002060"/>
                </a:solidFill>
                <a:effectLst/>
                <a:uLnTx/>
                <a:uFillTx/>
                <a:latin typeface="Arial" charset="0"/>
                <a:ea typeface="+mn-ea"/>
                <a:cs typeface="Arial" charset="0"/>
              </a:rPr>
              <a:t>Changes</a:t>
            </a:r>
          </a:p>
        </p:txBody>
      </p:sp>
    </p:spTree>
    <p:extLst>
      <p:ext uri="{BB962C8B-B14F-4D97-AF65-F5344CB8AC3E}">
        <p14:creationId xmlns:p14="http://schemas.microsoft.com/office/powerpoint/2010/main" val="265023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A59C04-6849-C368-ADD1-3ED93EAF04B2}"/>
              </a:ext>
            </a:extLst>
          </p:cNvPr>
          <p:cNvPicPr>
            <a:picLocks noChangeAspect="1"/>
          </p:cNvPicPr>
          <p:nvPr/>
        </p:nvPicPr>
        <p:blipFill>
          <a:blip r:embed="rId2"/>
          <a:stretch>
            <a:fillRect/>
          </a:stretch>
        </p:blipFill>
        <p:spPr>
          <a:xfrm>
            <a:off x="715749" y="3017520"/>
            <a:ext cx="8032542" cy="2537460"/>
          </a:xfrm>
          <a:prstGeom prst="rect">
            <a:avLst/>
          </a:prstGeom>
        </p:spPr>
      </p:pic>
      <p:sp>
        <p:nvSpPr>
          <p:cNvPr id="5" name="TextBox 4">
            <a:extLst>
              <a:ext uri="{FF2B5EF4-FFF2-40B4-BE49-F238E27FC236}">
                <a16:creationId xmlns:a16="http://schemas.microsoft.com/office/drawing/2014/main" id="{342A35F0-B9D3-C031-0596-F2F636A4B39F}"/>
              </a:ext>
            </a:extLst>
          </p:cNvPr>
          <p:cNvSpPr txBox="1"/>
          <p:nvPr/>
        </p:nvSpPr>
        <p:spPr>
          <a:xfrm>
            <a:off x="1623060" y="1120676"/>
            <a:ext cx="6355080" cy="2308324"/>
          </a:xfrm>
          <a:prstGeom prst="rect">
            <a:avLst/>
          </a:prstGeom>
          <a:noFill/>
        </p:spPr>
        <p:txBody>
          <a:bodyPr wrap="square" rtlCol="0">
            <a:spAutoFit/>
          </a:bodyPr>
          <a:lstStyle/>
          <a:p>
            <a:pPr algn="ctr"/>
            <a:r>
              <a:rPr lang="en-CA" sz="3600" dirty="0">
                <a:solidFill>
                  <a:srgbClr val="002060"/>
                </a:solidFill>
              </a:rPr>
              <a:t>Please Donate to TRF</a:t>
            </a:r>
          </a:p>
          <a:p>
            <a:pPr algn="ctr"/>
            <a:r>
              <a:rPr lang="en-CA" sz="3600" dirty="0">
                <a:solidFill>
                  <a:srgbClr val="002060"/>
                </a:solidFill>
              </a:rPr>
              <a:t>Doing Good in the World starts with members like you</a:t>
            </a:r>
            <a:r>
              <a:rPr lang="en-CA" sz="3600" dirty="0"/>
              <a:t>.</a:t>
            </a:r>
            <a:br>
              <a:rPr lang="en-CA" sz="3600" dirty="0"/>
            </a:br>
            <a:endParaRPr lang="en-CA" sz="3600" dirty="0"/>
          </a:p>
        </p:txBody>
      </p:sp>
    </p:spTree>
    <p:extLst>
      <p:ext uri="{BB962C8B-B14F-4D97-AF65-F5344CB8AC3E}">
        <p14:creationId xmlns:p14="http://schemas.microsoft.com/office/powerpoint/2010/main" val="389604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3" name="Picture 83972" descr="Question mark on green pastel background">
            <a:extLst>
              <a:ext uri="{FF2B5EF4-FFF2-40B4-BE49-F238E27FC236}">
                <a16:creationId xmlns:a16="http://schemas.microsoft.com/office/drawing/2014/main" id="{EB346493-9BF7-4AF1-9873-9C0EE3912153}"/>
              </a:ext>
            </a:extLst>
          </p:cNvPr>
          <p:cNvPicPr>
            <a:picLocks noChangeAspect="1"/>
          </p:cNvPicPr>
          <p:nvPr/>
        </p:nvPicPr>
        <p:blipFill rotWithShape="1">
          <a:blip r:embed="rId3"/>
          <a:srcRect l="50968" r="10976"/>
          <a:stretch/>
        </p:blipFill>
        <p:spPr>
          <a:xfrm>
            <a:off x="314070" y="336898"/>
            <a:ext cx="2782698" cy="6184204"/>
          </a:xfrm>
          <a:prstGeom prst="rect">
            <a:avLst/>
          </a:prstGeom>
          <a:effectLst>
            <a:innerShdw blurRad="57150" dist="38100" dir="14460000">
              <a:prstClr val="black">
                <a:alpha val="70000"/>
              </a:prstClr>
            </a:innerShdw>
          </a:effectLst>
        </p:spPr>
      </p:pic>
      <p:pic>
        <p:nvPicPr>
          <p:cNvPr id="4" name="Picture 3" descr="A drawing of a person wearing a hat&#10;&#10;Description automatically generated">
            <a:extLst>
              <a:ext uri="{FF2B5EF4-FFF2-40B4-BE49-F238E27FC236}">
                <a16:creationId xmlns:a16="http://schemas.microsoft.com/office/drawing/2014/main" id="{76D31199-7DB7-F4D3-98FE-4EC40C02C5D9}"/>
              </a:ext>
            </a:extLst>
          </p:cNvPr>
          <p:cNvPicPr>
            <a:picLocks noChangeAspect="1"/>
          </p:cNvPicPr>
          <p:nvPr/>
        </p:nvPicPr>
        <p:blipFill>
          <a:blip r:embed="rId4"/>
          <a:srcRect l="15474" t="7645" r="39471" b="49022"/>
          <a:stretch/>
        </p:blipFill>
        <p:spPr>
          <a:xfrm>
            <a:off x="3588983" y="1048499"/>
            <a:ext cx="3954018" cy="5238001"/>
          </a:xfrm>
          <a:prstGeom prst="rect">
            <a:avLst/>
          </a:prstGeom>
        </p:spPr>
      </p:pic>
      <p:pic>
        <p:nvPicPr>
          <p:cNvPr id="3" name="Picture 2">
            <a:extLst>
              <a:ext uri="{FF2B5EF4-FFF2-40B4-BE49-F238E27FC236}">
                <a16:creationId xmlns:a16="http://schemas.microsoft.com/office/drawing/2014/main" id="{B0359B06-D2D1-C0F1-9487-1F08476C4DEA}"/>
              </a:ext>
            </a:extLst>
          </p:cNvPr>
          <p:cNvPicPr>
            <a:picLocks noChangeAspect="1"/>
          </p:cNvPicPr>
          <p:nvPr/>
        </p:nvPicPr>
        <p:blipFill>
          <a:blip r:embed="rId5"/>
          <a:stretch>
            <a:fillRect/>
          </a:stretch>
        </p:blipFill>
        <p:spPr>
          <a:xfrm>
            <a:off x="4417069" y="1988820"/>
            <a:ext cx="2657302" cy="2880360"/>
          </a:xfrm>
          <a:prstGeom prst="rect">
            <a:avLst/>
          </a:prstGeom>
        </p:spPr>
      </p:pic>
    </p:spTree>
    <p:extLst>
      <p:ext uri="{BB962C8B-B14F-4D97-AF65-F5344CB8AC3E}">
        <p14:creationId xmlns:p14="http://schemas.microsoft.com/office/powerpoint/2010/main" val="20864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39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80">
                                          <p:stCondLst>
                                            <p:cond delay="0"/>
                                          </p:stCondLst>
                                        </p:cTn>
                                        <p:tgtEl>
                                          <p:spTgt spid="4"/>
                                        </p:tgtEl>
                                      </p:cBhvr>
                                    </p:animEffect>
                                    <p:anim calcmode="lin" valueType="num">
                                      <p:cBhvr>
                                        <p:cTn id="1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1" dur="26">
                                          <p:stCondLst>
                                            <p:cond delay="650"/>
                                          </p:stCondLst>
                                        </p:cTn>
                                        <p:tgtEl>
                                          <p:spTgt spid="4"/>
                                        </p:tgtEl>
                                      </p:cBhvr>
                                      <p:to x="100000" y="60000"/>
                                    </p:animScale>
                                    <p:animScale>
                                      <p:cBhvr>
                                        <p:cTn id="22" dur="166" decel="50000">
                                          <p:stCondLst>
                                            <p:cond delay="676"/>
                                          </p:stCondLst>
                                        </p:cTn>
                                        <p:tgtEl>
                                          <p:spTgt spid="4"/>
                                        </p:tgtEl>
                                      </p:cBhvr>
                                      <p:to x="100000" y="100000"/>
                                    </p:animScale>
                                    <p:animScale>
                                      <p:cBhvr>
                                        <p:cTn id="23" dur="26">
                                          <p:stCondLst>
                                            <p:cond delay="1312"/>
                                          </p:stCondLst>
                                        </p:cTn>
                                        <p:tgtEl>
                                          <p:spTgt spid="4"/>
                                        </p:tgtEl>
                                      </p:cBhvr>
                                      <p:to x="100000" y="80000"/>
                                    </p:animScale>
                                    <p:animScale>
                                      <p:cBhvr>
                                        <p:cTn id="24" dur="166" decel="50000">
                                          <p:stCondLst>
                                            <p:cond delay="1338"/>
                                          </p:stCondLst>
                                        </p:cTn>
                                        <p:tgtEl>
                                          <p:spTgt spid="4"/>
                                        </p:tgtEl>
                                      </p:cBhvr>
                                      <p:to x="100000" y="100000"/>
                                    </p:animScale>
                                    <p:animScale>
                                      <p:cBhvr>
                                        <p:cTn id="25" dur="26">
                                          <p:stCondLst>
                                            <p:cond delay="1642"/>
                                          </p:stCondLst>
                                        </p:cTn>
                                        <p:tgtEl>
                                          <p:spTgt spid="4"/>
                                        </p:tgtEl>
                                      </p:cBhvr>
                                      <p:to x="100000" y="90000"/>
                                    </p:animScale>
                                    <p:animScale>
                                      <p:cBhvr>
                                        <p:cTn id="26" dur="166" decel="50000">
                                          <p:stCondLst>
                                            <p:cond delay="1668"/>
                                          </p:stCondLst>
                                        </p:cTn>
                                        <p:tgtEl>
                                          <p:spTgt spid="4"/>
                                        </p:tgtEl>
                                      </p:cBhvr>
                                      <p:to x="100000" y="100000"/>
                                    </p:animScale>
                                    <p:animScale>
                                      <p:cBhvr>
                                        <p:cTn id="27" dur="26">
                                          <p:stCondLst>
                                            <p:cond delay="1808"/>
                                          </p:stCondLst>
                                        </p:cTn>
                                        <p:tgtEl>
                                          <p:spTgt spid="4"/>
                                        </p:tgtEl>
                                      </p:cBhvr>
                                      <p:to x="100000" y="95000"/>
                                    </p:animScale>
                                    <p:animScale>
                                      <p:cBhvr>
                                        <p:cTn id="2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67D9EF-C4AE-427E-92A0-731B8AFC1BE1}"/>
              </a:ext>
            </a:extLst>
          </p:cNvPr>
          <p:cNvSpPr txBox="1"/>
          <p:nvPr/>
        </p:nvSpPr>
        <p:spPr>
          <a:xfrm>
            <a:off x="94594" y="273268"/>
            <a:ext cx="8870730" cy="6432530"/>
          </a:xfrm>
          <a:prstGeom prst="rect">
            <a:avLst/>
          </a:prstGeom>
          <a:noFill/>
        </p:spPr>
        <p:txBody>
          <a:bodyPr wrap="square" rtlCol="0">
            <a:spAutoFit/>
          </a:bodyPr>
          <a:lstStyle/>
          <a:p>
            <a:r>
              <a:rPr lang="en-CA" sz="4000" dirty="0">
                <a:solidFill>
                  <a:srgbClr val="002060"/>
                </a:solidFill>
              </a:rPr>
              <a:t>2025-2026 MOU</a:t>
            </a:r>
          </a:p>
          <a:p>
            <a:pPr>
              <a:spcAft>
                <a:spcPts val="600"/>
              </a:spcAft>
            </a:pPr>
            <a:r>
              <a:rPr lang="en-CA" sz="3200" dirty="0">
                <a:solidFill>
                  <a:srgbClr val="002060"/>
                </a:solidFill>
              </a:rPr>
              <a:t>Memorandum of Understanding </a:t>
            </a:r>
          </a:p>
          <a:p>
            <a:pPr marL="457200" indent="-457200">
              <a:spcAft>
                <a:spcPts val="600"/>
              </a:spcAft>
              <a:buFont typeface="Arial" panose="020B0604020202020204" pitchFamily="34" charset="0"/>
              <a:buChar char="•"/>
            </a:pPr>
            <a:r>
              <a:rPr lang="en-CA" sz="2800" dirty="0">
                <a:solidFill>
                  <a:srgbClr val="002060"/>
                </a:solidFill>
              </a:rPr>
              <a:t>Copy was emailed along with a signature page</a:t>
            </a:r>
          </a:p>
          <a:p>
            <a:pPr marL="457200" indent="-457200">
              <a:spcAft>
                <a:spcPts val="600"/>
              </a:spcAft>
              <a:buFont typeface="Arial" panose="020B0604020202020204" pitchFamily="34" charset="0"/>
              <a:buChar char="•"/>
            </a:pPr>
            <a:r>
              <a:rPr lang="en-CA" sz="2800" dirty="0">
                <a:solidFill>
                  <a:srgbClr val="002060"/>
                </a:solidFill>
              </a:rPr>
              <a:t>Signature page one page per member. </a:t>
            </a:r>
          </a:p>
          <a:p>
            <a:pPr marL="457200" indent="-457200">
              <a:spcAft>
                <a:spcPts val="600"/>
              </a:spcAft>
              <a:buFont typeface="Arial" panose="020B0604020202020204" pitchFamily="34" charset="0"/>
              <a:buChar char="•"/>
            </a:pPr>
            <a:r>
              <a:rPr lang="en-CA" sz="2800" dirty="0">
                <a:solidFill>
                  <a:srgbClr val="002060"/>
                </a:solidFill>
              </a:rPr>
              <a:t>The MOU must be filled in and returned before you will be qualified – including club mailing address</a:t>
            </a:r>
          </a:p>
          <a:p>
            <a:pPr marL="457200" indent="-457200">
              <a:spcAft>
                <a:spcPts val="600"/>
              </a:spcAft>
              <a:buFont typeface="Arial" panose="020B0604020202020204" pitchFamily="34" charset="0"/>
              <a:buChar char="•"/>
            </a:pPr>
            <a:r>
              <a:rPr lang="en-CA" sz="2800" dirty="0">
                <a:solidFill>
                  <a:srgbClr val="002060"/>
                </a:solidFill>
              </a:rPr>
              <a:t>Club Qualified for 1 Rotary Year, Members 3 years</a:t>
            </a:r>
          </a:p>
          <a:p>
            <a:pPr marL="457200" indent="-457200">
              <a:spcAft>
                <a:spcPts val="600"/>
              </a:spcAft>
              <a:buFont typeface="Arial" panose="020B0604020202020204" pitchFamily="34" charset="0"/>
              <a:buChar char="•"/>
            </a:pPr>
            <a:endParaRPr lang="en-CA" sz="2800" u="sng" dirty="0">
              <a:solidFill>
                <a:srgbClr val="002060"/>
              </a:solidFill>
            </a:endParaRPr>
          </a:p>
          <a:p>
            <a:endParaRPr lang="en-CA" sz="2800" dirty="0">
              <a:solidFill>
                <a:srgbClr val="002060"/>
              </a:solidFill>
            </a:endParaRPr>
          </a:p>
          <a:p>
            <a:endParaRPr lang="en-CA" sz="3200" dirty="0">
              <a:solidFill>
                <a:schemeClr val="bg1"/>
              </a:solidFill>
            </a:endParaRPr>
          </a:p>
          <a:p>
            <a:endParaRPr lang="en-CA" sz="3200" dirty="0">
              <a:solidFill>
                <a:schemeClr val="bg1"/>
              </a:solidFill>
            </a:endParaRPr>
          </a:p>
          <a:p>
            <a:endParaRPr lang="en-CA" sz="3200" dirty="0">
              <a:solidFill>
                <a:schemeClr val="bg1"/>
              </a:solidFill>
            </a:endParaRPr>
          </a:p>
          <a:p>
            <a:endParaRPr lang="en-CA" dirty="0"/>
          </a:p>
        </p:txBody>
      </p:sp>
    </p:spTree>
    <p:extLst>
      <p:ext uri="{BB962C8B-B14F-4D97-AF65-F5344CB8AC3E}">
        <p14:creationId xmlns:p14="http://schemas.microsoft.com/office/powerpoint/2010/main" val="301747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29254-D62A-6131-01AC-CF68D6D5078F}"/>
              </a:ext>
            </a:extLst>
          </p:cNvPr>
          <p:cNvPicPr>
            <a:picLocks noChangeAspect="1"/>
          </p:cNvPicPr>
          <p:nvPr/>
        </p:nvPicPr>
        <p:blipFill>
          <a:blip r:embed="rId2"/>
          <a:stretch>
            <a:fillRect/>
          </a:stretch>
        </p:blipFill>
        <p:spPr>
          <a:xfrm>
            <a:off x="0" y="0"/>
            <a:ext cx="9143999" cy="6857999"/>
          </a:xfrm>
          <a:prstGeom prst="rect">
            <a:avLst/>
          </a:prstGeom>
        </p:spPr>
      </p:pic>
    </p:spTree>
    <p:extLst>
      <p:ext uri="{BB962C8B-B14F-4D97-AF65-F5344CB8AC3E}">
        <p14:creationId xmlns:p14="http://schemas.microsoft.com/office/powerpoint/2010/main" val="123199201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8D234F-F9F9-A939-B5B7-92637E8D0D86}"/>
              </a:ext>
            </a:extLst>
          </p:cNvPr>
          <p:cNvPicPr>
            <a:picLocks noChangeAspect="1"/>
          </p:cNvPicPr>
          <p:nvPr/>
        </p:nvPicPr>
        <p:blipFill>
          <a:blip r:embed="rId2"/>
          <a:stretch>
            <a:fillRect/>
          </a:stretch>
        </p:blipFill>
        <p:spPr>
          <a:xfrm>
            <a:off x="4352" y="1116532"/>
            <a:ext cx="9148019" cy="3984858"/>
          </a:xfrm>
          <a:prstGeom prst="rect">
            <a:avLst/>
          </a:prstGeom>
        </p:spPr>
      </p:pic>
    </p:spTree>
    <p:extLst>
      <p:ext uri="{BB962C8B-B14F-4D97-AF65-F5344CB8AC3E}">
        <p14:creationId xmlns:p14="http://schemas.microsoft.com/office/powerpoint/2010/main" val="53993896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ECABC-E887-A056-9A4E-554994C49BA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A336FBC-DDE3-7EC5-75DE-4963AA0C6690}"/>
              </a:ext>
            </a:extLst>
          </p:cNvPr>
          <p:cNvSpPr txBox="1"/>
          <p:nvPr/>
        </p:nvSpPr>
        <p:spPr>
          <a:xfrm>
            <a:off x="3831844" y="2146738"/>
            <a:ext cx="4628983" cy="2971801"/>
          </a:xfrm>
          <a:prstGeom prst="rect">
            <a:avLst/>
          </a:prstGeom>
        </p:spPr>
        <p:txBody>
          <a:bodyPr vert="horz" lIns="91440" tIns="45720" rIns="91440" bIns="45720" rtlCol="0" anchor="b">
            <a:normAutofit/>
          </a:bodyPr>
          <a:lstStyle/>
          <a:p>
            <a:pPr marL="0" marR="0" lvl="0" indent="0" algn="l" defTabSz="457200" rtl="0" eaLnBrk="1" fontAlgn="base" latinLnBrk="0" hangingPunct="1">
              <a:lnSpc>
                <a:spcPct val="100000"/>
              </a:lnSpc>
              <a:spcBef>
                <a:spcPct val="0"/>
              </a:spcBef>
              <a:spcAft>
                <a:spcPts val="600"/>
              </a:spcAft>
              <a:buClrTx/>
              <a:buSzTx/>
              <a:buFontTx/>
              <a:buNone/>
              <a:tabLst/>
              <a:defRPr/>
            </a:pPr>
            <a:endParaRPr kumimoji="0" lang="en-US" sz="5800" b="0" i="0" u="none" strike="noStrike" kern="1200" cap="all" spc="0" normalizeH="0" baseline="0" noProof="0" dirty="0">
              <a:ln w="3175" cmpd="sng">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ts val="600"/>
              </a:spcAft>
              <a:buClrTx/>
              <a:buSzTx/>
              <a:buFontTx/>
              <a:buNone/>
              <a:tabLst/>
              <a:defRPr/>
            </a:pPr>
            <a:endParaRPr kumimoji="0" lang="en-US" sz="5800" b="0" i="0" u="none" strike="noStrike" kern="1200" cap="all" spc="0" normalizeH="0" baseline="0" noProof="0" dirty="0">
              <a:ln w="3175" cmpd="sng">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ts val="600"/>
              </a:spcAft>
              <a:buClrTx/>
              <a:buSzTx/>
              <a:buFontTx/>
              <a:buNone/>
              <a:tabLst/>
              <a:defRPr/>
            </a:pPr>
            <a:endParaRPr kumimoji="0" lang="en-US" sz="5800" b="0" i="0" u="none" strike="noStrike" kern="1200" cap="all" spc="0" normalizeH="0" baseline="0" noProof="0" dirty="0">
              <a:ln w="3175" cmpd="sng">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ts val="600"/>
              </a:spcAft>
              <a:buClrTx/>
              <a:buSzTx/>
              <a:buFontTx/>
              <a:buNone/>
              <a:tabLst/>
              <a:defRPr/>
            </a:pPr>
            <a:endParaRPr kumimoji="0" lang="en-US" sz="4800" b="0" i="0" u="none" strike="noStrike" kern="1200" cap="all" spc="0" normalizeH="0" baseline="0" noProof="0" dirty="0">
              <a:ln w="3175" cmpd="sng">
                <a:noFill/>
              </a:ln>
              <a:solidFill>
                <a:srgbClr val="002060"/>
              </a:solidFill>
              <a:effectLst/>
              <a:uLnTx/>
              <a:uFillTx/>
              <a:latin typeface="Lucida Sans Unicode"/>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ts val="600"/>
              </a:spcAft>
              <a:buClrTx/>
              <a:buSzTx/>
              <a:buFontTx/>
              <a:buNone/>
              <a:tabLst/>
              <a:defRPr/>
            </a:pPr>
            <a:endParaRPr kumimoji="0" lang="en-US" sz="4800" b="0" i="0" u="none" strike="noStrike" kern="1200" cap="all" spc="0" normalizeH="0" baseline="0" noProof="0" dirty="0">
              <a:ln w="3175" cmpd="sng">
                <a:noFill/>
              </a:ln>
              <a:solidFill>
                <a:srgbClr val="002060"/>
              </a:solidFill>
              <a:effectLst/>
              <a:uLnTx/>
              <a:uFillTx/>
              <a:latin typeface="Lucida Sans Unicode"/>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ts val="600"/>
              </a:spcAft>
              <a:buClrTx/>
              <a:buSzTx/>
              <a:buFontTx/>
              <a:buNone/>
              <a:tabLst/>
              <a:defRPr/>
            </a:pPr>
            <a:endParaRPr kumimoji="0" lang="en-US" sz="4800" b="0" i="0" u="none" strike="noStrike" kern="1200" cap="all" spc="0" normalizeH="0" baseline="0" noProof="0" dirty="0">
              <a:ln w="3175" cmpd="sng">
                <a:noFill/>
              </a:ln>
              <a:solidFill>
                <a:srgbClr val="002060"/>
              </a:solidFill>
              <a:effectLst/>
              <a:uLnTx/>
              <a:uFillTx/>
              <a:latin typeface="Lucida Sans Unicode"/>
              <a:ea typeface="+mn-ea"/>
              <a:cs typeface="Arial" panose="020B0604020202020204" pitchFamily="34" charset="0"/>
            </a:endParaRPr>
          </a:p>
        </p:txBody>
      </p:sp>
      <p:pic>
        <p:nvPicPr>
          <p:cNvPr id="83973" name="Picture 83972" descr="Question mark on green pastel background">
            <a:extLst>
              <a:ext uri="{FF2B5EF4-FFF2-40B4-BE49-F238E27FC236}">
                <a16:creationId xmlns:a16="http://schemas.microsoft.com/office/drawing/2014/main" id="{09158FA1-9CEE-0A59-5969-7888E5BBF600}"/>
              </a:ext>
            </a:extLst>
          </p:cNvPr>
          <p:cNvPicPr>
            <a:picLocks noChangeAspect="1"/>
          </p:cNvPicPr>
          <p:nvPr/>
        </p:nvPicPr>
        <p:blipFill rotWithShape="1">
          <a:blip r:embed="rId3"/>
          <a:srcRect l="50968" r="10976"/>
          <a:stretch/>
        </p:blipFill>
        <p:spPr>
          <a:xfrm>
            <a:off x="94614" y="111703"/>
            <a:ext cx="2512033" cy="5582684"/>
          </a:xfrm>
          <a:prstGeom prst="rect">
            <a:avLst/>
          </a:prstGeom>
          <a:effectLst>
            <a:innerShdw blurRad="57150" dist="38100" dir="14460000">
              <a:prstClr val="black">
                <a:alpha val="70000"/>
              </a:prstClr>
            </a:innerShdw>
          </a:effectLst>
        </p:spPr>
      </p:pic>
      <p:sp>
        <p:nvSpPr>
          <p:cNvPr id="6" name="Title 1">
            <a:extLst>
              <a:ext uri="{FF2B5EF4-FFF2-40B4-BE49-F238E27FC236}">
                <a16:creationId xmlns:a16="http://schemas.microsoft.com/office/drawing/2014/main" id="{6422C474-D736-5CA5-0ACF-2EB22A9121A8}"/>
              </a:ext>
            </a:extLst>
          </p:cNvPr>
          <p:cNvSpPr txBox="1">
            <a:spLocks noChangeArrowheads="1"/>
          </p:cNvSpPr>
          <p:nvPr/>
        </p:nvSpPr>
        <p:spPr bwMode="auto">
          <a:xfrm>
            <a:off x="2900894" y="1521273"/>
            <a:ext cx="6169573" cy="31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District 5050 Foundation</a:t>
            </a:r>
          </a:p>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altLang="en-US" sz="36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District Stewardship Chair</a:t>
            </a:r>
          </a:p>
          <a:p>
            <a:pPr marL="0" marR="0" lvl="0" indent="0" algn="l" defTabSz="457200" rtl="0" eaLnBrk="0" fontAlgn="base" latinLnBrk="0" hangingPunct="0">
              <a:lnSpc>
                <a:spcPct val="9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Malcolm Kennedy </a:t>
            </a:r>
          </a:p>
          <a:p>
            <a:pPr marL="0" marR="0" lvl="0" indent="0" algn="l" defTabSz="457200" rtl="0" eaLnBrk="0" fontAlgn="base" latinLnBrk="0" hangingPunct="0">
              <a:lnSpc>
                <a:spcPct val="90000"/>
              </a:lnSpc>
              <a:spcBef>
                <a:spcPct val="0"/>
              </a:spcBef>
              <a:spcAft>
                <a:spcPct val="0"/>
              </a:spcAft>
              <a:buClrTx/>
              <a:buSzTx/>
              <a:buFontTx/>
              <a:buNone/>
              <a:tabLst/>
              <a:defRPr/>
            </a:pPr>
            <a:r>
              <a:rPr kumimoji="0" lang="en-CA" altLang="en-US" sz="28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Rotary Club of Coquitlam Sunrise</a:t>
            </a:r>
            <a:endParaRPr kumimoji="0" lang="en-US" altLang="en-US" sz="28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457200" rtl="0" eaLnBrk="0" fontAlgn="base" latinLnBrk="0" hangingPunct="0">
              <a:lnSpc>
                <a:spcPct val="9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malcolm.rotary@outlook.com</a:t>
            </a:r>
          </a:p>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604-941-8606</a:t>
            </a:r>
          </a:p>
        </p:txBody>
      </p:sp>
    </p:spTree>
    <p:extLst>
      <p:ext uri="{BB962C8B-B14F-4D97-AF65-F5344CB8AC3E}">
        <p14:creationId xmlns:p14="http://schemas.microsoft.com/office/powerpoint/2010/main" val="206430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anim calcmode="lin" valueType="num">
                                      <p:cBhvr>
                                        <p:cTn id="11" dur="1000" fill="hold"/>
                                        <p:tgtEl>
                                          <p:spTgt spid="6">
                                            <p:txEl>
                                              <p:pRg st="6" end="6"/>
                                            </p:txEl>
                                          </p:spTgt>
                                        </p:tgtEl>
                                        <p:attrNameLst>
                                          <p:attrName>ppt_w</p:attrName>
                                        </p:attrNameLst>
                                      </p:cBhvr>
                                      <p:tavLst>
                                        <p:tav tm="0">
                                          <p:val>
                                            <p:fltVal val="0"/>
                                          </p:val>
                                        </p:tav>
                                        <p:tav tm="100000">
                                          <p:val>
                                            <p:strVal val="#ppt_w"/>
                                          </p:val>
                                        </p:tav>
                                      </p:tavLst>
                                    </p:anim>
                                    <p:anim calcmode="lin" valueType="num">
                                      <p:cBhvr>
                                        <p:cTn id="12" dur="1000" fill="hold"/>
                                        <p:tgtEl>
                                          <p:spTgt spid="6">
                                            <p:txEl>
                                              <p:pRg st="6" end="6"/>
                                            </p:txEl>
                                          </p:spTgt>
                                        </p:tgtEl>
                                        <p:attrNameLst>
                                          <p:attrName>ppt_h</p:attrName>
                                        </p:attrNameLst>
                                      </p:cBhvr>
                                      <p:tavLst>
                                        <p:tav tm="0">
                                          <p:val>
                                            <p:fltVal val="0"/>
                                          </p:val>
                                        </p:tav>
                                        <p:tav tm="100000">
                                          <p:val>
                                            <p:strVal val="#ppt_h"/>
                                          </p:val>
                                        </p:tav>
                                      </p:tavLst>
                                    </p:anim>
                                    <p:anim calcmode="lin" valueType="num">
                                      <p:cBhvr>
                                        <p:cTn id="13" dur="1000" fill="hold"/>
                                        <p:tgtEl>
                                          <p:spTgt spid="6">
                                            <p:txEl>
                                              <p:pRg st="6" end="6"/>
                                            </p:txEl>
                                          </p:spTgt>
                                        </p:tgtEl>
                                        <p:attrNameLst>
                                          <p:attrName>style.rotation</p:attrName>
                                        </p:attrNameLst>
                                      </p:cBhvr>
                                      <p:tavLst>
                                        <p:tav tm="0">
                                          <p:val>
                                            <p:fltVal val="90"/>
                                          </p:val>
                                        </p:tav>
                                        <p:tav tm="100000">
                                          <p:val>
                                            <p:fltVal val="0"/>
                                          </p:val>
                                        </p:tav>
                                      </p:tavLst>
                                    </p:anim>
                                    <p:animEffect transition="in" filter="fade">
                                      <p:cBhvr>
                                        <p:cTn id="14" dur="1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766FC-D53F-EE92-877B-D636DBEDCA2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B9B941B-959E-AA30-2DF9-A4D815200205}"/>
              </a:ext>
            </a:extLst>
          </p:cNvPr>
          <p:cNvSpPr txBox="1"/>
          <p:nvPr/>
        </p:nvSpPr>
        <p:spPr>
          <a:xfrm>
            <a:off x="202131" y="1609205"/>
            <a:ext cx="8710863" cy="3701013"/>
          </a:xfrm>
          <a:prstGeom prst="rect">
            <a:avLst/>
          </a:prstGeom>
          <a:noFill/>
          <a:ln>
            <a:no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CA" sz="3200" b="1" i="0" u="none" strike="noStrike" kern="1200" cap="none" spc="0" normalizeH="0" baseline="0" noProof="0" dirty="0">
                <a:ln>
                  <a:noFill/>
                </a:ln>
                <a:solidFill>
                  <a:srgbClr val="002060"/>
                </a:solidFill>
                <a:effectLst/>
                <a:uLnTx/>
                <a:uFillTx/>
                <a:latin typeface="Arial" charset="0"/>
                <a:ea typeface="+mn-ea"/>
                <a:cs typeface="Arial" charset="0"/>
              </a:rPr>
              <a:t>District Rotary Foundation Chair</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CA" sz="1050" b="1" i="0" u="none" strike="noStrike" kern="1200" cap="none" spc="0" normalizeH="0" baseline="0" noProof="0" dirty="0">
              <a:ln>
                <a:noFill/>
              </a:ln>
              <a:solidFill>
                <a:srgbClr val="002060"/>
              </a:solidFill>
              <a:effectLst/>
              <a:uLnTx/>
              <a:uFillTx/>
              <a:latin typeface="Arial" charset="0"/>
              <a:ea typeface="+mn-ea"/>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CA" sz="3200" b="1" i="0" u="none" strike="noStrike" kern="1200" cap="none" spc="0" normalizeH="0" baseline="0" noProof="0" dirty="0">
                <a:ln>
                  <a:noFill/>
                </a:ln>
                <a:solidFill>
                  <a:srgbClr val="002060"/>
                </a:solidFill>
                <a:effectLst/>
                <a:uLnTx/>
                <a:uFillTx/>
                <a:latin typeface="Arial" charset="0"/>
                <a:ea typeface="+mn-ea"/>
                <a:cs typeface="Arial" charset="0"/>
              </a:rPr>
              <a:t>Dean Rohrs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CA" sz="3200" b="0" i="0" u="none" strike="noStrike" kern="1200" cap="none" spc="0" normalizeH="0" baseline="0" noProof="0" dirty="0">
                <a:ln>
                  <a:noFill/>
                </a:ln>
                <a:solidFill>
                  <a:srgbClr val="002060"/>
                </a:solidFill>
                <a:effectLst/>
                <a:uLnTx/>
                <a:uFillTx/>
                <a:latin typeface="Arial" charset="0"/>
                <a:ea typeface="+mn-ea"/>
                <a:cs typeface="Arial" charset="0"/>
              </a:rPr>
              <a:t>Rotary Club of Langley Central</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002060"/>
              </a:solidFill>
              <a:effectLst/>
              <a:uLnTx/>
              <a:uFillTx/>
              <a:latin typeface="Arial" charset="0"/>
              <a:ea typeface="+mn-ea"/>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CA" sz="3200" b="0" i="1" u="sng"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Arial" charset="0"/>
                <a:hlinkClick r:id="rId2"/>
              </a:rPr>
              <a:t>deanh.rohrs@gmail.com</a:t>
            </a:r>
            <a:endParaRPr kumimoji="0" lang="en-CA" sz="3200" b="0" i="1" u="sng"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CA" sz="2800" b="0" i="1" u="none" strike="noStrike" kern="1200" cap="none" spc="0" normalizeH="0" baseline="0" noProof="0" dirty="0">
                <a:ln>
                  <a:noFill/>
                </a:ln>
                <a:solidFill>
                  <a:srgbClr val="002060"/>
                </a:solidFill>
                <a:effectLst/>
                <a:uLnTx/>
                <a:uFillTx/>
                <a:latin typeface="Calibri" panose="020F0502020204030204" pitchFamily="34" charset="0"/>
                <a:ea typeface="+mn-ea"/>
                <a:cs typeface="Arial" charset="0"/>
              </a:rPr>
              <a:t>604-836-1454</a:t>
            </a:r>
            <a:endParaRPr kumimoji="0" lang="en-CA" sz="2800" b="0" i="0" u="none" strike="noStrike" kern="1200" cap="none" spc="0" normalizeH="0" baseline="0" noProof="0" dirty="0">
              <a:ln>
                <a:noFill/>
              </a:ln>
              <a:solidFill>
                <a:srgbClr val="002060"/>
              </a:solidFill>
              <a:effectLst/>
              <a:uLnTx/>
              <a:uFillTx/>
              <a:latin typeface="Arial" charset="0"/>
              <a:ea typeface="+mn-ea"/>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002060"/>
              </a:solidFill>
              <a:effectLst/>
              <a:uLnTx/>
              <a:uFillTx/>
              <a:latin typeface="Arial" charset="0"/>
              <a:ea typeface="+mn-ea"/>
              <a:cs typeface="Arial" charset="0"/>
            </a:endParaRPr>
          </a:p>
        </p:txBody>
      </p:sp>
      <p:pic>
        <p:nvPicPr>
          <p:cNvPr id="4" name="Picture 3">
            <a:extLst>
              <a:ext uri="{FF2B5EF4-FFF2-40B4-BE49-F238E27FC236}">
                <a16:creationId xmlns:a16="http://schemas.microsoft.com/office/drawing/2014/main" id="{E68327B0-DCAE-378E-4EAA-036038834E28}"/>
              </a:ext>
            </a:extLst>
          </p:cNvPr>
          <p:cNvPicPr>
            <a:picLocks noChangeAspect="1"/>
          </p:cNvPicPr>
          <p:nvPr/>
        </p:nvPicPr>
        <p:blipFill>
          <a:blip r:embed="rId3"/>
          <a:stretch>
            <a:fillRect/>
          </a:stretch>
        </p:blipFill>
        <p:spPr>
          <a:xfrm>
            <a:off x="7169317" y="2290722"/>
            <a:ext cx="1408298" cy="2103302"/>
          </a:xfrm>
          <a:prstGeom prst="rect">
            <a:avLst/>
          </a:prstGeom>
        </p:spPr>
      </p:pic>
    </p:spTree>
    <p:extLst>
      <p:ext uri="{BB962C8B-B14F-4D97-AF65-F5344CB8AC3E}">
        <p14:creationId xmlns:p14="http://schemas.microsoft.com/office/powerpoint/2010/main" val="1732091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6AC2D0-FC24-44DB-8431-4CC27E58F04B}"/>
              </a:ext>
            </a:extLst>
          </p:cNvPr>
          <p:cNvSpPr/>
          <p:nvPr/>
        </p:nvSpPr>
        <p:spPr>
          <a:xfrm>
            <a:off x="365759" y="1254947"/>
            <a:ext cx="8604985" cy="4185761"/>
          </a:xfrm>
          <a:prstGeom prst="rect">
            <a:avLst/>
          </a:prstGeom>
        </p:spPr>
        <p:txBody>
          <a:bodyPr wrap="square">
            <a:spAutoFit/>
          </a:bodyPr>
          <a:lstStyle/>
          <a:p>
            <a:r>
              <a:rPr lang="en-CA" sz="3600" b="1" dirty="0">
                <a:solidFill>
                  <a:srgbClr val="002060"/>
                </a:solidFill>
              </a:rPr>
              <a:t>Our mission</a:t>
            </a:r>
          </a:p>
          <a:p>
            <a:r>
              <a:rPr lang="en-CA" sz="3600" dirty="0">
                <a:solidFill>
                  <a:srgbClr val="002060"/>
                </a:solidFill>
              </a:rPr>
              <a:t>The Rotary Foundation helps Rotary members to advance world understanding, goodwill, and peace by improving health, providing quality education, improving the environment, and alleviating poverty.</a:t>
            </a:r>
          </a:p>
          <a:p>
            <a:pPr marL="0" marR="0" indent="0" algn="ctr">
              <a:spcBef>
                <a:spcPts val="0"/>
              </a:spcBef>
              <a:spcAft>
                <a:spcPts val="0"/>
              </a:spcAft>
            </a:pPr>
            <a:endParaRPr lang="en-CA" sz="1400" kern="1400" dirty="0">
              <a:ln>
                <a:noFill/>
              </a:ln>
              <a:solidFill>
                <a:srgbClr val="000000"/>
              </a:solidFill>
              <a:effectLst/>
              <a:latin typeface="Times New Roman" panose="02020603050405020304" pitchFamily="18" charset="0"/>
            </a:endParaRPr>
          </a:p>
        </p:txBody>
      </p:sp>
      <p:sp>
        <p:nvSpPr>
          <p:cNvPr id="8" name="Rectangle 7">
            <a:extLst>
              <a:ext uri="{FF2B5EF4-FFF2-40B4-BE49-F238E27FC236}">
                <a16:creationId xmlns:a16="http://schemas.microsoft.com/office/drawing/2014/main" id="{07ED5886-53DB-4D88-911D-B08F2F0642E3}"/>
              </a:ext>
            </a:extLst>
          </p:cNvPr>
          <p:cNvSpPr/>
          <p:nvPr/>
        </p:nvSpPr>
        <p:spPr>
          <a:xfrm>
            <a:off x="1776036" y="444668"/>
            <a:ext cx="4903907" cy="646331"/>
          </a:xfrm>
          <a:prstGeom prst="rect">
            <a:avLst/>
          </a:prstGeom>
        </p:spPr>
        <p:txBody>
          <a:bodyPr wrap="none">
            <a:spAutoFit/>
          </a:bodyPr>
          <a:lstStyle/>
          <a:p>
            <a:pPr marL="0" indent="0" algn="ctr" defTabSz="914400">
              <a:buNone/>
              <a:defRPr/>
            </a:pPr>
            <a:r>
              <a:rPr lang="en-US" sz="3600" b="1" kern="0" dirty="0">
                <a:solidFill>
                  <a:srgbClr val="002060"/>
                </a:solidFill>
                <a:latin typeface="Arial" panose="020B0604020202020204" pitchFamily="34" charset="0"/>
                <a:cs typeface="Arial" panose="020B0604020202020204" pitchFamily="34" charset="0"/>
              </a:rPr>
              <a:t>T</a:t>
            </a:r>
            <a:r>
              <a:rPr lang="en-US" sz="3600" kern="0" dirty="0">
                <a:solidFill>
                  <a:srgbClr val="002060"/>
                </a:solidFill>
                <a:latin typeface="Arial" panose="020B0604020202020204" pitchFamily="34" charset="0"/>
                <a:cs typeface="Arial" panose="020B0604020202020204" pitchFamily="34" charset="0"/>
              </a:rPr>
              <a:t>he</a:t>
            </a:r>
            <a:r>
              <a:rPr lang="en-US" sz="3600" kern="0" dirty="0">
                <a:latin typeface="Arial" panose="020B0604020202020204" pitchFamily="34" charset="0"/>
                <a:cs typeface="Arial" panose="020B0604020202020204" pitchFamily="34" charset="0"/>
              </a:rPr>
              <a:t> </a:t>
            </a:r>
            <a:r>
              <a:rPr lang="en-US" sz="3600" b="1" kern="0" dirty="0">
                <a:solidFill>
                  <a:srgbClr val="002060"/>
                </a:solidFill>
                <a:latin typeface="Arial" panose="020B0604020202020204" pitchFamily="34" charset="0"/>
                <a:cs typeface="Arial" panose="020B0604020202020204" pitchFamily="34" charset="0"/>
              </a:rPr>
              <a:t>R</a:t>
            </a:r>
            <a:r>
              <a:rPr lang="en-US" sz="3600" kern="0" dirty="0">
                <a:solidFill>
                  <a:srgbClr val="002060"/>
                </a:solidFill>
                <a:latin typeface="Arial" panose="020B0604020202020204" pitchFamily="34" charset="0"/>
                <a:cs typeface="Arial" panose="020B0604020202020204" pitchFamily="34" charset="0"/>
              </a:rPr>
              <a:t>otary</a:t>
            </a:r>
            <a:r>
              <a:rPr lang="en-US" sz="3600" kern="0" dirty="0">
                <a:latin typeface="Arial" panose="020B0604020202020204" pitchFamily="34" charset="0"/>
                <a:cs typeface="Arial" panose="020B0604020202020204" pitchFamily="34" charset="0"/>
              </a:rPr>
              <a:t> </a:t>
            </a:r>
            <a:r>
              <a:rPr lang="en-US" sz="3600" b="1" kern="0" dirty="0">
                <a:solidFill>
                  <a:srgbClr val="002060"/>
                </a:solidFill>
                <a:latin typeface="Arial" panose="020B0604020202020204" pitchFamily="34" charset="0"/>
                <a:cs typeface="Arial" panose="020B0604020202020204" pitchFamily="34" charset="0"/>
              </a:rPr>
              <a:t>F</a:t>
            </a:r>
            <a:r>
              <a:rPr lang="en-US" sz="3600" kern="0" dirty="0">
                <a:solidFill>
                  <a:srgbClr val="002060"/>
                </a:solidFill>
                <a:latin typeface="Arial" panose="020B0604020202020204" pitchFamily="34" charset="0"/>
                <a:cs typeface="Arial" panose="020B0604020202020204" pitchFamily="34" charset="0"/>
              </a:rPr>
              <a:t>oundation</a:t>
            </a:r>
          </a:p>
        </p:txBody>
      </p:sp>
    </p:spTree>
    <p:extLst>
      <p:ext uri="{BB962C8B-B14F-4D97-AF65-F5344CB8AC3E}">
        <p14:creationId xmlns:p14="http://schemas.microsoft.com/office/powerpoint/2010/main" val="216882949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2D8CD66-6E34-4232-868C-F61EC84AFC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05229" y="2963333"/>
            <a:ext cx="2236395" cy="3208867"/>
            <a:chOff x="9206969" y="2963333"/>
            <a:chExt cx="2981858" cy="3208867"/>
          </a:xfrm>
        </p:grpSpPr>
        <p:cxnSp>
          <p:nvCxnSpPr>
            <p:cNvPr id="8" name="Straight Connector 7">
              <a:extLst>
                <a:ext uri="{FF2B5EF4-FFF2-40B4-BE49-F238E27FC236}">
                  <a16:creationId xmlns:a16="http://schemas.microsoft.com/office/drawing/2014/main" id="{BA1EDB24-D25E-4498-9742-07355DA2B1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0E5C3020-0F81-4919-9D1F-B6ED9A83536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83ECD783-8E88-4D10-99BD-C579F0CA2AD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9EDE005-2618-4634-B693-DAB7F60138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C4252634-CD2F-416D-80D4-1C184472B0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4" name="Rectangle 13">
            <a:extLst>
              <a:ext uri="{FF2B5EF4-FFF2-40B4-BE49-F238E27FC236}">
                <a16:creationId xmlns:a16="http://schemas.microsoft.com/office/drawing/2014/main" id="{43F8250A-B5BC-48E8-9E34-320C6AB61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nip Diagonal Corner Rectangle 24">
            <a:extLst>
              <a:ext uri="{FF2B5EF4-FFF2-40B4-BE49-F238E27FC236}">
                <a16:creationId xmlns:a16="http://schemas.microsoft.com/office/drawing/2014/main" id="{A2829537-8D6E-4F27-8454-8F19BEA8C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171" y="620722"/>
            <a:ext cx="8201658"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95E54F3-0027-7D9D-DE48-BBE8B316FD0E}"/>
              </a:ext>
            </a:extLst>
          </p:cNvPr>
          <p:cNvPicPr>
            <a:picLocks noChangeAspect="1"/>
          </p:cNvPicPr>
          <p:nvPr/>
        </p:nvPicPr>
        <p:blipFill>
          <a:blip r:embed="rId2"/>
          <a:srcRect l="10602" r="8739"/>
          <a:stretch/>
        </p:blipFill>
        <p:spPr>
          <a:xfrm>
            <a:off x="594360" y="786117"/>
            <a:ext cx="7955280" cy="4956048"/>
          </a:xfrm>
          <a:custGeom>
            <a:avLst/>
            <a:gdLst/>
            <a:ahLst/>
            <a:cxnLst/>
            <a:rect l="l" t="t" r="r" b="b"/>
            <a:pathLst>
              <a:path w="10607040" h="4956048">
                <a:moveTo>
                  <a:pt x="497480" y="0"/>
                </a:moveTo>
                <a:lnTo>
                  <a:pt x="10607040" y="0"/>
                </a:lnTo>
                <a:lnTo>
                  <a:pt x="10607040" y="4485407"/>
                </a:lnTo>
                <a:lnTo>
                  <a:pt x="10131692" y="4956048"/>
                </a:lnTo>
                <a:lnTo>
                  <a:pt x="0" y="4956048"/>
                </a:lnTo>
                <a:lnTo>
                  <a:pt x="0" y="492554"/>
                </a:lnTo>
                <a:close/>
              </a:path>
            </a:pathLst>
          </a:custGeom>
        </p:spPr>
      </p:pic>
    </p:spTree>
    <p:extLst>
      <p:ext uri="{BB962C8B-B14F-4D97-AF65-F5344CB8AC3E}">
        <p14:creationId xmlns:p14="http://schemas.microsoft.com/office/powerpoint/2010/main" val="2780446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Box 7">
            <a:extLst>
              <a:ext uri="{FF2B5EF4-FFF2-40B4-BE49-F238E27FC236}">
                <a16:creationId xmlns:a16="http://schemas.microsoft.com/office/drawing/2014/main" id="{C095C4B9-CCB3-408F-A46A-B007D1B0BBE5}"/>
              </a:ext>
            </a:extLst>
          </p:cNvPr>
          <p:cNvSpPr txBox="1">
            <a:spLocks noChangeArrowheads="1"/>
          </p:cNvSpPr>
          <p:nvPr/>
        </p:nvSpPr>
        <p:spPr bwMode="auto">
          <a:xfrm>
            <a:off x="471488" y="126835"/>
            <a:ext cx="64404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000" b="1" dirty="0">
                <a:solidFill>
                  <a:srgbClr val="002060"/>
                </a:solidFill>
              </a:rPr>
              <a:t>The Rotary Foundation</a:t>
            </a:r>
          </a:p>
        </p:txBody>
      </p:sp>
      <p:sp>
        <p:nvSpPr>
          <p:cNvPr id="2" name="TextBox 1">
            <a:extLst>
              <a:ext uri="{FF2B5EF4-FFF2-40B4-BE49-F238E27FC236}">
                <a16:creationId xmlns:a16="http://schemas.microsoft.com/office/drawing/2014/main" id="{797C109B-3818-4F7C-90F0-4E33BF23EB61}"/>
              </a:ext>
            </a:extLst>
          </p:cNvPr>
          <p:cNvSpPr txBox="1">
            <a:spLocks noChangeArrowheads="1"/>
          </p:cNvSpPr>
          <p:nvPr/>
        </p:nvSpPr>
        <p:spPr bwMode="auto">
          <a:xfrm>
            <a:off x="254000" y="4636740"/>
            <a:ext cx="9144000" cy="138499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CA" altLang="en-US" sz="2800" b="1" dirty="0">
                <a:solidFill>
                  <a:schemeClr val="bg1">
                    <a:lumMod val="95000"/>
                    <a:lumOff val="5000"/>
                  </a:schemeClr>
                </a:solidFill>
              </a:rPr>
              <a:t>The past 100 + years, your Foundation has spent more than 4 billion on life-changing, sustainable projects.</a:t>
            </a:r>
            <a:endParaRPr lang="en-US" altLang="en-US" sz="2800" b="1" dirty="0">
              <a:solidFill>
                <a:schemeClr val="bg1">
                  <a:lumMod val="95000"/>
                  <a:lumOff val="5000"/>
                </a:schemeClr>
              </a:solidFill>
            </a:endParaRPr>
          </a:p>
        </p:txBody>
      </p:sp>
      <p:sp>
        <p:nvSpPr>
          <p:cNvPr id="6" name="TextBox 5">
            <a:extLst>
              <a:ext uri="{FF2B5EF4-FFF2-40B4-BE49-F238E27FC236}">
                <a16:creationId xmlns:a16="http://schemas.microsoft.com/office/drawing/2014/main" id="{BDBBEC45-4A38-4FF9-9945-5C2FB4EC7A11}"/>
              </a:ext>
            </a:extLst>
          </p:cNvPr>
          <p:cNvSpPr txBox="1"/>
          <p:nvPr/>
        </p:nvSpPr>
        <p:spPr>
          <a:xfrm>
            <a:off x="2274570" y="3244334"/>
            <a:ext cx="4747260" cy="369332"/>
          </a:xfrm>
          <a:prstGeom prst="rect">
            <a:avLst/>
          </a:prstGeom>
          <a:noFill/>
        </p:spPr>
        <p:txBody>
          <a:bodyPr wrap="square">
            <a:spAutoFit/>
          </a:bodyPr>
          <a:lstStyle/>
          <a:p>
            <a:endParaRPr lang="en-CA" dirty="0"/>
          </a:p>
        </p:txBody>
      </p:sp>
      <p:sp>
        <p:nvSpPr>
          <p:cNvPr id="8" name="TextBox 7">
            <a:extLst>
              <a:ext uri="{FF2B5EF4-FFF2-40B4-BE49-F238E27FC236}">
                <a16:creationId xmlns:a16="http://schemas.microsoft.com/office/drawing/2014/main" id="{9B9CFC6F-D150-ECAB-E3BA-B9823B361F74}"/>
              </a:ext>
            </a:extLst>
          </p:cNvPr>
          <p:cNvSpPr txBox="1"/>
          <p:nvPr/>
        </p:nvSpPr>
        <p:spPr>
          <a:xfrm>
            <a:off x="2348865" y="3244334"/>
            <a:ext cx="4697730" cy="369332"/>
          </a:xfrm>
          <a:prstGeom prst="rect">
            <a:avLst/>
          </a:prstGeom>
          <a:noFill/>
        </p:spPr>
        <p:txBody>
          <a:bodyPr wrap="square">
            <a:spAutoFit/>
          </a:bodyPr>
          <a:lstStyle/>
          <a:p>
            <a:pPr rtl="0"/>
            <a:endParaRPr lang="en-CA" dirty="0">
              <a:effectLst/>
            </a:endParaRPr>
          </a:p>
        </p:txBody>
      </p:sp>
      <p:pic>
        <p:nvPicPr>
          <p:cNvPr id="9" name="Picture 8">
            <a:extLst>
              <a:ext uri="{FF2B5EF4-FFF2-40B4-BE49-F238E27FC236}">
                <a16:creationId xmlns:a16="http://schemas.microsoft.com/office/drawing/2014/main" id="{1EF84636-B7C0-6AF8-00AF-893737AA985F}"/>
              </a:ext>
            </a:extLst>
          </p:cNvPr>
          <p:cNvPicPr>
            <a:picLocks noChangeAspect="1"/>
          </p:cNvPicPr>
          <p:nvPr/>
        </p:nvPicPr>
        <p:blipFill>
          <a:blip r:embed="rId2"/>
          <a:stretch>
            <a:fillRect/>
          </a:stretch>
        </p:blipFill>
        <p:spPr>
          <a:xfrm>
            <a:off x="3524250" y="2661166"/>
            <a:ext cx="5619750" cy="1905000"/>
          </a:xfrm>
          <a:prstGeom prst="rect">
            <a:avLst/>
          </a:prstGeom>
        </p:spPr>
      </p:pic>
      <p:pic>
        <p:nvPicPr>
          <p:cNvPr id="10" name="Picture 9">
            <a:extLst>
              <a:ext uri="{FF2B5EF4-FFF2-40B4-BE49-F238E27FC236}">
                <a16:creationId xmlns:a16="http://schemas.microsoft.com/office/drawing/2014/main" id="{DCBE1DAB-4D0A-DC7F-FAA5-9C1483D8209B}"/>
              </a:ext>
            </a:extLst>
          </p:cNvPr>
          <p:cNvPicPr>
            <a:picLocks noChangeAspect="1"/>
          </p:cNvPicPr>
          <p:nvPr/>
        </p:nvPicPr>
        <p:blipFill>
          <a:blip r:embed="rId3"/>
          <a:stretch>
            <a:fillRect/>
          </a:stretch>
        </p:blipFill>
        <p:spPr>
          <a:xfrm>
            <a:off x="0" y="777742"/>
            <a:ext cx="5619750" cy="190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3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3D381B-9EB7-B195-F1B7-0D25801BE5B9}"/>
              </a:ext>
            </a:extLst>
          </p:cNvPr>
          <p:cNvPicPr>
            <a:picLocks noChangeAspect="1"/>
          </p:cNvPicPr>
          <p:nvPr/>
        </p:nvPicPr>
        <p:blipFill>
          <a:blip r:embed="rId2"/>
          <a:srcRect t="3744"/>
          <a:stretch>
            <a:fillRect/>
          </a:stretch>
        </p:blipFill>
        <p:spPr>
          <a:xfrm>
            <a:off x="0" y="2040555"/>
            <a:ext cx="9144000" cy="2889273"/>
          </a:xfrm>
          <a:prstGeom prst="rect">
            <a:avLst/>
          </a:prstGeom>
        </p:spPr>
      </p:pic>
    </p:spTree>
    <p:extLst>
      <p:ext uri="{BB962C8B-B14F-4D97-AF65-F5344CB8AC3E}">
        <p14:creationId xmlns:p14="http://schemas.microsoft.com/office/powerpoint/2010/main" val="592567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9525253-FB22-4B5F-933A-8FD0A2FC3F0F}"/>
              </a:ext>
            </a:extLst>
          </p:cNvPr>
          <p:cNvSpPr txBox="1">
            <a:spLocks/>
          </p:cNvSpPr>
          <p:nvPr/>
        </p:nvSpPr>
        <p:spPr>
          <a:xfrm>
            <a:off x="1284686" y="1935956"/>
            <a:ext cx="3730228" cy="143946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lnSpc>
                <a:spcPct val="80000"/>
              </a:lnSpc>
              <a:spcAft>
                <a:spcPts val="0"/>
              </a:spcAft>
              <a:defRPr/>
            </a:pPr>
            <a:endParaRPr lang="en-US" sz="4050" b="1" spc="-113" dirty="0">
              <a:solidFill>
                <a:srgbClr val="FFFFFF"/>
              </a:solidFill>
              <a:latin typeface="Arial Narrow Bold"/>
              <a:cs typeface="Arial Narrow Bold"/>
            </a:endParaRPr>
          </a:p>
        </p:txBody>
      </p:sp>
      <p:sp>
        <p:nvSpPr>
          <p:cNvPr id="46083" name="Title 1">
            <a:extLst>
              <a:ext uri="{FF2B5EF4-FFF2-40B4-BE49-F238E27FC236}">
                <a16:creationId xmlns:a16="http://schemas.microsoft.com/office/drawing/2014/main" id="{9AE9CDD0-D41C-4B16-9A85-2D75925EE1ED}"/>
              </a:ext>
            </a:extLst>
          </p:cNvPr>
          <p:cNvSpPr txBox="1">
            <a:spLocks noChangeArrowheads="1"/>
          </p:cNvSpPr>
          <p:nvPr/>
        </p:nvSpPr>
        <p:spPr bwMode="auto">
          <a:xfrm>
            <a:off x="1284685" y="3551635"/>
            <a:ext cx="1371599" cy="150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pPr>
            <a:endParaRPr lang="en-US" altLang="en-US" sz="2700">
              <a:solidFill>
                <a:srgbClr val="FFFFFF"/>
              </a:solidFill>
            </a:endParaRPr>
          </a:p>
        </p:txBody>
      </p:sp>
      <p:sp>
        <p:nvSpPr>
          <p:cNvPr id="7" name="TextBox 6">
            <a:extLst>
              <a:ext uri="{FF2B5EF4-FFF2-40B4-BE49-F238E27FC236}">
                <a16:creationId xmlns:a16="http://schemas.microsoft.com/office/drawing/2014/main" id="{3D05ED75-FE68-4899-BB6A-47F312DACD33}"/>
              </a:ext>
            </a:extLst>
          </p:cNvPr>
          <p:cNvSpPr txBox="1"/>
          <p:nvPr/>
        </p:nvSpPr>
        <p:spPr>
          <a:xfrm>
            <a:off x="1354933" y="5417345"/>
            <a:ext cx="6460331" cy="288541"/>
          </a:xfrm>
          <a:prstGeom prst="rect">
            <a:avLst/>
          </a:prstGeom>
          <a:noFill/>
        </p:spPr>
        <p:txBody>
          <a:bodyPr>
            <a:spAutoFit/>
          </a:bodyPr>
          <a:lstStyle/>
          <a:p>
            <a:pPr algn="r" fontAlgn="auto">
              <a:spcBef>
                <a:spcPts val="0"/>
              </a:spcBef>
              <a:spcAft>
                <a:spcPts val="0"/>
              </a:spcAft>
              <a:defRPr/>
            </a:pPr>
            <a:endParaRPr lang="en-US" sz="1275" spc="75" dirty="0">
              <a:solidFill>
                <a:srgbClr val="01B4E7"/>
              </a:solidFill>
              <a:latin typeface="Arial"/>
              <a:cs typeface="Arial"/>
            </a:endParaRPr>
          </a:p>
        </p:txBody>
      </p:sp>
      <p:pic>
        <p:nvPicPr>
          <p:cNvPr id="46085" name="Picture 7">
            <a:extLst>
              <a:ext uri="{FF2B5EF4-FFF2-40B4-BE49-F238E27FC236}">
                <a16:creationId xmlns:a16="http://schemas.microsoft.com/office/drawing/2014/main" id="{1A1EBB5B-17A7-4550-BDFE-E404FC085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016" y="3522385"/>
            <a:ext cx="1273672" cy="127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AutoShape 2" descr="Foundation Logo">
            <a:extLst>
              <a:ext uri="{FF2B5EF4-FFF2-40B4-BE49-F238E27FC236}">
                <a16:creationId xmlns:a16="http://schemas.microsoft.com/office/drawing/2014/main" id="{EEFBBA59-2540-4F11-B3E4-9A583CBB414D}"/>
              </a:ext>
            </a:extLst>
          </p:cNvPr>
          <p:cNvSpPr>
            <a:spLocks noChangeAspect="1" noChangeArrowheads="1"/>
          </p:cNvSpPr>
          <p:nvPr/>
        </p:nvSpPr>
        <p:spPr bwMode="auto">
          <a:xfrm>
            <a:off x="1259681"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46087" name="AutoShape 4" descr="Foundation Logo">
            <a:extLst>
              <a:ext uri="{FF2B5EF4-FFF2-40B4-BE49-F238E27FC236}">
                <a16:creationId xmlns:a16="http://schemas.microsoft.com/office/drawing/2014/main" id="{3165B5E5-2CFF-437C-9EEB-8198AA93586A}"/>
              </a:ext>
            </a:extLst>
          </p:cNvPr>
          <p:cNvSpPr>
            <a:spLocks noChangeAspect="1" noChangeArrowheads="1"/>
          </p:cNvSpPr>
          <p:nvPr/>
        </p:nvSpPr>
        <p:spPr bwMode="auto">
          <a:xfrm>
            <a:off x="1259681"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46088" name="TextBox 15">
            <a:extLst>
              <a:ext uri="{FF2B5EF4-FFF2-40B4-BE49-F238E27FC236}">
                <a16:creationId xmlns:a16="http://schemas.microsoft.com/office/drawing/2014/main" id="{E97F41C1-553C-4AB8-B298-D965C86C7B7F}"/>
              </a:ext>
            </a:extLst>
          </p:cNvPr>
          <p:cNvSpPr txBox="1">
            <a:spLocks noChangeArrowheads="1"/>
          </p:cNvSpPr>
          <p:nvPr/>
        </p:nvSpPr>
        <p:spPr bwMode="auto">
          <a:xfrm>
            <a:off x="250634" y="1756067"/>
            <a:ext cx="864273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$100 USD Donation Benchmark </a:t>
            </a:r>
          </a:p>
          <a:p>
            <a:r>
              <a:rPr lang="en-US" altLang="en-US" sz="3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to The Rotary Foundation </a:t>
            </a:r>
          </a:p>
          <a:p>
            <a:r>
              <a:rPr lang="en-US" altLang="en-US" sz="3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from </a:t>
            </a:r>
            <a:r>
              <a:rPr lang="en-US" altLang="en-US" sz="3600" b="1" u="sng" dirty="0">
                <a:solidFill>
                  <a:srgbClr val="002060"/>
                </a:solidFill>
                <a:latin typeface="Open Sans" panose="020B0606030504020204" pitchFamily="34" charset="0"/>
                <a:ea typeface="Open Sans" panose="020B0606030504020204" pitchFamily="34" charset="0"/>
                <a:cs typeface="Open Sans" panose="020B0606030504020204" pitchFamily="34" charset="0"/>
              </a:rPr>
              <a:t>E</a:t>
            </a:r>
            <a:r>
              <a:rPr lang="en-US" altLang="en-US" sz="3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very </a:t>
            </a:r>
            <a:r>
              <a:rPr lang="en-US" altLang="en-US" sz="3600" b="1" u="sng" dirty="0">
                <a:solidFill>
                  <a:srgbClr val="002060"/>
                </a:solidFill>
                <a:latin typeface="Open Sans" panose="020B0606030504020204" pitchFamily="34" charset="0"/>
                <a:ea typeface="Open Sans" panose="020B0606030504020204" pitchFamily="34" charset="0"/>
                <a:cs typeface="Open Sans" panose="020B0606030504020204" pitchFamily="34" charset="0"/>
              </a:rPr>
              <a:t>R</a:t>
            </a:r>
            <a:r>
              <a:rPr lang="en-US" altLang="en-US" sz="3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otarian </a:t>
            </a:r>
            <a:r>
              <a:rPr lang="en-US" altLang="en-US" sz="3600" b="1" u="sng" dirty="0">
                <a:solidFill>
                  <a:srgbClr val="002060"/>
                </a:solidFill>
                <a:latin typeface="Open Sans" panose="020B0606030504020204" pitchFamily="34" charset="0"/>
                <a:ea typeface="Open Sans" panose="020B0606030504020204" pitchFamily="34" charset="0"/>
                <a:cs typeface="Open Sans" panose="020B0606030504020204" pitchFamily="34" charset="0"/>
              </a:rPr>
              <a:t>E</a:t>
            </a:r>
            <a:r>
              <a:rPr lang="en-US" altLang="en-US" sz="3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very </a:t>
            </a:r>
            <a:r>
              <a:rPr lang="en-US" altLang="en-US" sz="3600" b="1" u="sng" dirty="0">
                <a:solidFill>
                  <a:srgbClr val="002060"/>
                </a:solidFill>
                <a:latin typeface="Open Sans" panose="020B0606030504020204" pitchFamily="34" charset="0"/>
                <a:ea typeface="Open Sans" panose="020B0606030504020204" pitchFamily="34" charset="0"/>
                <a:cs typeface="Open Sans" panose="020B0606030504020204" pitchFamily="34" charset="0"/>
              </a:rPr>
              <a:t>Y</a:t>
            </a:r>
            <a:r>
              <a:rPr lang="en-US" altLang="en-US" sz="3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ear</a:t>
            </a:r>
          </a:p>
        </p:txBody>
      </p:sp>
      <p:sp>
        <p:nvSpPr>
          <p:cNvPr id="13" name="TextBox 12">
            <a:extLst>
              <a:ext uri="{FF2B5EF4-FFF2-40B4-BE49-F238E27FC236}">
                <a16:creationId xmlns:a16="http://schemas.microsoft.com/office/drawing/2014/main" id="{69B503DE-596C-4C9A-A4CF-8A37A5B8BBD1}"/>
              </a:ext>
            </a:extLst>
          </p:cNvPr>
          <p:cNvSpPr txBox="1"/>
          <p:nvPr/>
        </p:nvSpPr>
        <p:spPr>
          <a:xfrm>
            <a:off x="2867621" y="3749882"/>
            <a:ext cx="5097364" cy="1015663"/>
          </a:xfrm>
          <a:prstGeom prst="rect">
            <a:avLst/>
          </a:prstGeom>
          <a:noFill/>
        </p:spPr>
        <p:txBody>
          <a:bodyPr wrap="square">
            <a:spAutoFit/>
          </a:bodyPr>
          <a:lstStyle/>
          <a:p>
            <a:r>
              <a:rPr lang="en-CA" altLang="en-US" sz="3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Rotary Direct </a:t>
            </a:r>
          </a:p>
          <a:p>
            <a:r>
              <a:rPr lang="en-CA" altLang="en-US" sz="3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Visit www.rotary.org</a:t>
            </a:r>
            <a:endParaRPr lang="en-US" altLang="en-US" sz="3000"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60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0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8"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D9AA12-F740-4030-AA9C-5ED7B9F9005D}"/>
              </a:ext>
            </a:extLst>
          </p:cNvPr>
          <p:cNvPicPr>
            <a:picLocks noChangeAspect="1"/>
          </p:cNvPicPr>
          <p:nvPr/>
        </p:nvPicPr>
        <p:blipFill>
          <a:blip r:embed="rId2"/>
          <a:stretch>
            <a:fillRect/>
          </a:stretch>
        </p:blipFill>
        <p:spPr>
          <a:xfrm>
            <a:off x="2789182" y="509100"/>
            <a:ext cx="4280338" cy="6176129"/>
          </a:xfrm>
          <a:prstGeom prst="rect">
            <a:avLst/>
          </a:prstGeom>
        </p:spPr>
      </p:pic>
      <p:sp>
        <p:nvSpPr>
          <p:cNvPr id="4" name="Rectangle: Rounded Corners 3">
            <a:extLst>
              <a:ext uri="{FF2B5EF4-FFF2-40B4-BE49-F238E27FC236}">
                <a16:creationId xmlns:a16="http://schemas.microsoft.com/office/drawing/2014/main" id="{15C4B653-403E-4383-AA05-AB2C5232FA1E}"/>
              </a:ext>
            </a:extLst>
          </p:cNvPr>
          <p:cNvSpPr/>
          <p:nvPr/>
        </p:nvSpPr>
        <p:spPr>
          <a:xfrm>
            <a:off x="3394842" y="2216318"/>
            <a:ext cx="2186151" cy="725213"/>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BF73A2CB-A985-4E00-9414-903376C19E63}"/>
              </a:ext>
            </a:extLst>
          </p:cNvPr>
          <p:cNvSpPr/>
          <p:nvPr/>
        </p:nvSpPr>
        <p:spPr>
          <a:xfrm>
            <a:off x="5108027" y="3458026"/>
            <a:ext cx="1545021" cy="2580288"/>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8" name="Oval 7">
            <a:extLst>
              <a:ext uri="{FF2B5EF4-FFF2-40B4-BE49-F238E27FC236}">
                <a16:creationId xmlns:a16="http://schemas.microsoft.com/office/drawing/2014/main" id="{F632B4B7-2F8B-453D-9D19-72E7D7734FE1}"/>
              </a:ext>
            </a:extLst>
          </p:cNvPr>
          <p:cNvSpPr/>
          <p:nvPr/>
        </p:nvSpPr>
        <p:spPr>
          <a:xfrm>
            <a:off x="4995698" y="5318234"/>
            <a:ext cx="1797269" cy="83031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 name="Picture 1">
            <a:extLst>
              <a:ext uri="{FF2B5EF4-FFF2-40B4-BE49-F238E27FC236}">
                <a16:creationId xmlns:a16="http://schemas.microsoft.com/office/drawing/2014/main" id="{AEF75F3B-75C3-4EBB-9521-04F1D28F58B8}"/>
              </a:ext>
            </a:extLst>
          </p:cNvPr>
          <p:cNvPicPr>
            <a:picLocks noChangeAspect="1"/>
          </p:cNvPicPr>
          <p:nvPr/>
        </p:nvPicPr>
        <p:blipFill>
          <a:blip r:embed="rId3"/>
          <a:stretch>
            <a:fillRect/>
          </a:stretch>
        </p:blipFill>
        <p:spPr>
          <a:xfrm>
            <a:off x="3146241" y="3429000"/>
            <a:ext cx="1572904" cy="2609314"/>
          </a:xfrm>
          <a:prstGeom prst="rect">
            <a:avLst/>
          </a:prstGeom>
        </p:spPr>
      </p:pic>
      <p:sp>
        <p:nvSpPr>
          <p:cNvPr id="9" name="TextBox 8">
            <a:extLst>
              <a:ext uri="{FF2B5EF4-FFF2-40B4-BE49-F238E27FC236}">
                <a16:creationId xmlns:a16="http://schemas.microsoft.com/office/drawing/2014/main" id="{12B57FF6-21BE-1646-B844-3E2E1671035A}"/>
              </a:ext>
            </a:extLst>
          </p:cNvPr>
          <p:cNvSpPr txBox="1"/>
          <p:nvPr/>
        </p:nvSpPr>
        <p:spPr>
          <a:xfrm>
            <a:off x="4030716" y="3150249"/>
            <a:ext cx="1797269" cy="307777"/>
          </a:xfrm>
          <a:prstGeom prst="rect">
            <a:avLst/>
          </a:prstGeom>
          <a:noFill/>
        </p:spPr>
        <p:txBody>
          <a:bodyPr wrap="square" rtlCol="0">
            <a:spAutoFit/>
          </a:bodyPr>
          <a:lstStyle/>
          <a:p>
            <a:r>
              <a:rPr lang="en-CA" sz="1400" b="1" dirty="0">
                <a:solidFill>
                  <a:schemeClr val="bg1"/>
                </a:solidFill>
              </a:rPr>
              <a:t>- 5% = 47.5 %each</a:t>
            </a:r>
          </a:p>
        </p:txBody>
      </p:sp>
    </p:spTree>
    <p:extLst>
      <p:ext uri="{BB962C8B-B14F-4D97-AF65-F5344CB8AC3E}">
        <p14:creationId xmlns:p14="http://schemas.microsoft.com/office/powerpoint/2010/main" val="180477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heel(1)">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1)">
                                      <p:cBhvr>
                                        <p:cTn id="25" dur="2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heel(1)">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66C8EF-8DE9-4FD8-8B09-49B8E74A0074}"/>
              </a:ext>
            </a:extLst>
          </p:cNvPr>
          <p:cNvSpPr txBox="1">
            <a:spLocks/>
          </p:cNvSpPr>
          <p:nvPr/>
        </p:nvSpPr>
        <p:spPr>
          <a:xfrm>
            <a:off x="1649016" y="1996680"/>
            <a:ext cx="5923359" cy="32313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85800">
              <a:buFontTx/>
              <a:buChar char="•"/>
              <a:defRPr/>
            </a:pPr>
            <a:endParaRPr lang="en-US" sz="2400" i="1" kern="0" dirty="0">
              <a:solidFill>
                <a:srgbClr val="585858"/>
              </a:solidFill>
              <a:latin typeface="Georgia" pitchFamily="18" charset="0"/>
              <a:cs typeface="Arial"/>
            </a:endParaRPr>
          </a:p>
        </p:txBody>
      </p:sp>
      <p:sp>
        <p:nvSpPr>
          <p:cNvPr id="62467" name="Title 1">
            <a:extLst>
              <a:ext uri="{FF2B5EF4-FFF2-40B4-BE49-F238E27FC236}">
                <a16:creationId xmlns:a16="http://schemas.microsoft.com/office/drawing/2014/main" id="{63160455-74F7-49C4-BC1E-266D9E75C90F}"/>
              </a:ext>
            </a:extLst>
          </p:cNvPr>
          <p:cNvSpPr txBox="1">
            <a:spLocks noChangeArrowheads="1"/>
          </p:cNvSpPr>
          <p:nvPr/>
        </p:nvSpPr>
        <p:spPr bwMode="auto">
          <a:xfrm>
            <a:off x="791767" y="360757"/>
            <a:ext cx="657344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CA" altLang="en-US" sz="3600" b="1" dirty="0">
                <a:solidFill>
                  <a:srgbClr val="002060"/>
                </a:solidFill>
                <a:ea typeface="Open Sans" panose="020B0606030504020204" pitchFamily="34" charset="0"/>
              </a:rPr>
              <a:t>District Grants</a:t>
            </a:r>
            <a:endParaRPr lang="en-US" altLang="en-US" sz="3600" b="1" dirty="0">
              <a:solidFill>
                <a:srgbClr val="002060"/>
              </a:solidFill>
              <a:ea typeface="Open Sans" panose="020B0606030504020204" pitchFamily="34" charset="0"/>
            </a:endParaRPr>
          </a:p>
        </p:txBody>
      </p:sp>
      <p:sp>
        <p:nvSpPr>
          <p:cNvPr id="14" name="Content Placeholder 2">
            <a:extLst>
              <a:ext uri="{FF2B5EF4-FFF2-40B4-BE49-F238E27FC236}">
                <a16:creationId xmlns:a16="http://schemas.microsoft.com/office/drawing/2014/main" id="{C98ADB45-B5DC-4EB8-9466-51F006B5A158}"/>
              </a:ext>
            </a:extLst>
          </p:cNvPr>
          <p:cNvSpPr txBox="1">
            <a:spLocks/>
          </p:cNvSpPr>
          <p:nvPr/>
        </p:nvSpPr>
        <p:spPr>
          <a:xfrm>
            <a:off x="354952" y="901696"/>
            <a:ext cx="8237103" cy="3587353"/>
          </a:xfrm>
          <a:prstGeom prst="rect">
            <a:avLst/>
          </a:prstGeom>
        </p:spPr>
        <p:txBody>
          <a:bodyPr/>
          <a:lstStyle/>
          <a:p>
            <a:pPr marL="342900" indent="-342900">
              <a:spcBef>
                <a:spcPct val="20000"/>
              </a:spcBef>
              <a:buSzPct val="75000"/>
              <a:buFont typeface="Open Sans" panose="020B0606030504020204" pitchFamily="34" charset="0"/>
              <a:buChar char="•"/>
              <a:defRPr/>
            </a:pPr>
            <a:r>
              <a:rPr lang="en-CA" sz="3200" dirty="0">
                <a:solidFill>
                  <a:srgbClr val="002060"/>
                </a:solidFill>
                <a:latin typeface="Arial" panose="020B0604020202020204" pitchFamily="34" charset="0"/>
                <a:ea typeface="Open Sans" panose="020B0606030504020204" pitchFamily="34" charset="0"/>
                <a:cs typeface="Arial" panose="020B0604020202020204" pitchFamily="34" charset="0"/>
              </a:rPr>
              <a:t>Used for smaller local or international projects </a:t>
            </a:r>
          </a:p>
          <a:p>
            <a:pPr marL="342900" indent="-342900">
              <a:spcBef>
                <a:spcPct val="20000"/>
              </a:spcBef>
              <a:buSzPct val="75000"/>
              <a:buFont typeface="Open Sans" panose="020B0606030504020204" pitchFamily="34" charset="0"/>
              <a:buChar char="•"/>
              <a:defRPr/>
            </a:pPr>
            <a:r>
              <a:rPr lang="en-CA" sz="3200" dirty="0">
                <a:solidFill>
                  <a:srgbClr val="002060"/>
                </a:solidFill>
                <a:latin typeface="Arial" panose="020B0604020202020204" pitchFamily="34" charset="0"/>
                <a:ea typeface="Open Sans" panose="020B0606030504020204" pitchFamily="34" charset="0"/>
                <a:cs typeface="Arial" panose="020B0604020202020204" pitchFamily="34" charset="0"/>
              </a:rPr>
              <a:t>Funding between $500 - $10,000 USD (if funds available)</a:t>
            </a:r>
          </a:p>
          <a:p>
            <a:pPr marL="342900" indent="-342900">
              <a:spcBef>
                <a:spcPct val="20000"/>
              </a:spcBef>
              <a:buSzPct val="75000"/>
              <a:buFont typeface="Open Sans" panose="020B0606030504020204" pitchFamily="34" charset="0"/>
              <a:buChar char="•"/>
              <a:defRPr/>
            </a:pPr>
            <a:r>
              <a:rPr lang="en-CA" sz="3200" b="1" dirty="0">
                <a:solidFill>
                  <a:srgbClr val="002060"/>
                </a:solidFill>
                <a:latin typeface="Arial" panose="020B0604020202020204" pitchFamily="34" charset="0"/>
                <a:ea typeface="Open Sans" panose="020B0606030504020204" pitchFamily="34" charset="0"/>
                <a:cs typeface="Arial" panose="020B0604020202020204" pitchFamily="34" charset="0"/>
              </a:rPr>
              <a:t>District will match $1 of club funds with up to $1 of District Designated Funds</a:t>
            </a:r>
          </a:p>
          <a:p>
            <a:pPr marL="342900" indent="-342900">
              <a:spcBef>
                <a:spcPct val="20000"/>
              </a:spcBef>
              <a:buSzPct val="75000"/>
              <a:buFont typeface="Open Sans" panose="020B0606030504020204" pitchFamily="34" charset="0"/>
              <a:buChar char="•"/>
              <a:defRPr/>
            </a:pPr>
            <a:r>
              <a:rPr lang="en-CA" sz="3200" dirty="0">
                <a:solidFill>
                  <a:srgbClr val="002060"/>
                </a:solidFill>
                <a:latin typeface="Arial" panose="020B0604020202020204" pitchFamily="34" charset="0"/>
                <a:ea typeface="Open Sans" panose="020B0606030504020204" pitchFamily="34" charset="0"/>
                <a:cs typeface="Arial" panose="020B0604020202020204" pitchFamily="34" charset="0"/>
              </a:rPr>
              <a:t>Do not need Host club</a:t>
            </a:r>
          </a:p>
          <a:p>
            <a:pPr marL="342900" indent="-342900">
              <a:spcBef>
                <a:spcPct val="20000"/>
              </a:spcBef>
              <a:buSzPct val="75000"/>
              <a:buFont typeface="Open Sans" panose="020B0606030504020204" pitchFamily="34" charset="0"/>
              <a:buChar char="•"/>
              <a:defRPr/>
            </a:pPr>
            <a:r>
              <a:rPr lang="en-CA" sz="3200" dirty="0">
                <a:solidFill>
                  <a:srgbClr val="002060"/>
                </a:solidFill>
                <a:latin typeface="Arial" panose="020B0604020202020204" pitchFamily="34" charset="0"/>
                <a:ea typeface="Open Sans" panose="020B0606030504020204" pitchFamily="34" charset="0"/>
                <a:cs typeface="Arial" panose="020B0604020202020204" pitchFamily="34" charset="0"/>
              </a:rPr>
              <a:t>Open for applications once per year</a:t>
            </a:r>
          </a:p>
          <a:p>
            <a:pPr marL="257175" indent="-257175">
              <a:spcBef>
                <a:spcPct val="20000"/>
              </a:spcBef>
              <a:defRPr/>
            </a:pPr>
            <a:endParaRPr lang="en-CA" sz="2400"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wipe(down)">
                                      <p:cBhvr>
                                        <p:cTn id="15" dur="500"/>
                                        <p:tgtEl>
                                          <p:spTgt spid="1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567369" y="311191"/>
            <a:ext cx="6126479" cy="510779"/>
          </a:xfrm>
          <a:prstGeom prst="rect">
            <a:avLst/>
          </a:prstGeom>
          <a:ln>
            <a:noFill/>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85800">
              <a:buNone/>
              <a:defRPr/>
            </a:pPr>
            <a:r>
              <a:rPr lang="en-CA" sz="3600" b="1" dirty="0">
                <a:solidFill>
                  <a:srgbClr val="002060"/>
                </a:solidFill>
                <a:latin typeface="Arial" panose="020B0604020202020204" pitchFamily="34" charset="0"/>
                <a:cs typeface="Arial" panose="020B0604020202020204" pitchFamily="34" charset="0"/>
              </a:rPr>
              <a:t>Global Grant - Match</a:t>
            </a:r>
          </a:p>
          <a:p>
            <a:pPr defTabSz="685800">
              <a:buFontTx/>
              <a:buChar char="•"/>
              <a:defRPr/>
            </a:pPr>
            <a:endParaRPr lang="en-US" sz="2400" i="1" kern="0" dirty="0">
              <a:solidFill>
                <a:srgbClr val="585858"/>
              </a:solidFill>
              <a:latin typeface="Georgia" pitchFamily="18" charset="0"/>
              <a:cs typeface="Arial"/>
            </a:endParaRPr>
          </a:p>
        </p:txBody>
      </p:sp>
      <p:sp>
        <p:nvSpPr>
          <p:cNvPr id="6" name="Content Placeholder 2"/>
          <p:cNvSpPr txBox="1">
            <a:spLocks/>
          </p:cNvSpPr>
          <p:nvPr/>
        </p:nvSpPr>
        <p:spPr>
          <a:xfrm>
            <a:off x="384489" y="925043"/>
            <a:ext cx="7890831" cy="2660650"/>
          </a:xfrm>
          <a:prstGeom prst="rect">
            <a:avLst/>
          </a:prstGeom>
          <a:ln>
            <a:noFill/>
          </a:ln>
        </p:spPr>
        <p:txBody>
          <a:bodyPr/>
          <a:lstStyle/>
          <a:p>
            <a:pPr marL="257175" indent="-257175">
              <a:spcBef>
                <a:spcPct val="20000"/>
              </a:spcBef>
              <a:buClr>
                <a:srgbClr val="002060"/>
              </a:buClr>
              <a:buFont typeface="Arial" charset="0"/>
              <a:buChar char="•"/>
              <a:defRPr/>
            </a:pPr>
            <a:r>
              <a:rPr lang="en-CA" sz="2800" dirty="0">
                <a:solidFill>
                  <a:srgbClr val="002060"/>
                </a:solidFill>
              </a:rPr>
              <a:t>With matched dollars, your $10,715 </a:t>
            </a:r>
            <a:r>
              <a:rPr lang="en-CA" sz="2800" dirty="0">
                <a:solidFill>
                  <a:schemeClr val="bg1"/>
                </a:solidFill>
              </a:rPr>
              <a:t>+</a:t>
            </a:r>
            <a:r>
              <a:rPr lang="en-CA" sz="2800" dirty="0">
                <a:solidFill>
                  <a:srgbClr val="002060"/>
                </a:solidFill>
              </a:rPr>
              <a:t> investment results in a $30,180 project</a:t>
            </a:r>
          </a:p>
          <a:p>
            <a:pPr marL="257175" indent="-257175">
              <a:spcBef>
                <a:spcPct val="20000"/>
              </a:spcBef>
              <a:buFont typeface="Arial" charset="0"/>
              <a:buChar char="•"/>
              <a:defRPr/>
            </a:pPr>
            <a:r>
              <a:rPr lang="en-CA" sz="2800" dirty="0">
                <a:solidFill>
                  <a:srgbClr val="002060"/>
                </a:solidFill>
              </a:rPr>
              <a:t>Club(s) funds + 5% admin 			$10,715</a:t>
            </a:r>
          </a:p>
          <a:p>
            <a:pPr marL="257175" indent="-257175">
              <a:spcBef>
                <a:spcPct val="20000"/>
              </a:spcBef>
              <a:buFont typeface="Arial" charset="0"/>
              <a:buChar char="•"/>
              <a:defRPr/>
            </a:pPr>
            <a:r>
              <a:rPr lang="en-CA" sz="2800" dirty="0">
                <a:solidFill>
                  <a:srgbClr val="002060"/>
                </a:solidFill>
              </a:rPr>
              <a:t>District 5050(DDF) match            	$10,715</a:t>
            </a:r>
          </a:p>
          <a:p>
            <a:pPr marL="257175" indent="-257175">
              <a:spcBef>
                <a:spcPct val="20000"/>
              </a:spcBef>
              <a:buFont typeface="Arial" charset="0"/>
              <a:buChar char="•"/>
              <a:defRPr/>
            </a:pPr>
            <a:r>
              <a:rPr lang="en-CA" sz="2800" dirty="0">
                <a:solidFill>
                  <a:srgbClr val="002060"/>
                </a:solidFill>
              </a:rPr>
              <a:t>World Fund match DDF at 	80% 	$  8,750</a:t>
            </a:r>
          </a:p>
          <a:p>
            <a:pPr marL="257175" indent="-257175">
              <a:spcBef>
                <a:spcPct val="20000"/>
              </a:spcBef>
              <a:buFont typeface="Arial" charset="0"/>
              <a:buChar char="•"/>
              <a:defRPr/>
            </a:pPr>
            <a:r>
              <a:rPr lang="en-CA" sz="2800" b="1" dirty="0">
                <a:solidFill>
                  <a:srgbClr val="002060"/>
                </a:solidFill>
              </a:rPr>
              <a:t>Total funds available 				$30,180</a:t>
            </a:r>
            <a:endParaRPr lang="en-US" sz="2800" b="1" dirty="0">
              <a:solidFill>
                <a:srgbClr val="002060"/>
              </a:solidFill>
            </a:endParaRPr>
          </a:p>
        </p:txBody>
      </p:sp>
      <p:sp>
        <p:nvSpPr>
          <p:cNvPr id="5" name="TextBox 4">
            <a:extLst>
              <a:ext uri="{FF2B5EF4-FFF2-40B4-BE49-F238E27FC236}">
                <a16:creationId xmlns:a16="http://schemas.microsoft.com/office/drawing/2014/main" id="{159CBC62-979C-4E29-8C4E-5FE8C85FDD00}"/>
              </a:ext>
            </a:extLst>
          </p:cNvPr>
          <p:cNvSpPr txBox="1"/>
          <p:nvPr/>
        </p:nvSpPr>
        <p:spPr>
          <a:xfrm>
            <a:off x="567369" y="3829811"/>
            <a:ext cx="8281930" cy="1600438"/>
          </a:xfrm>
          <a:prstGeom prst="rect">
            <a:avLst/>
          </a:prstGeom>
          <a:noFill/>
        </p:spPr>
        <p:txBody>
          <a:bodyPr wrap="square" rtlCol="0">
            <a:spAutoFit/>
          </a:bodyPr>
          <a:lstStyle/>
          <a:p>
            <a:r>
              <a:rPr lang="en-CA" sz="2800" dirty="0">
                <a:solidFill>
                  <a:srgbClr val="002060"/>
                </a:solidFill>
              </a:rPr>
              <a:t>Global grants have a </a:t>
            </a:r>
            <a:r>
              <a:rPr lang="en-CA" sz="2800" u="sng" dirty="0">
                <a:solidFill>
                  <a:srgbClr val="002060"/>
                </a:solidFill>
              </a:rPr>
              <a:t>minimum budget of $30,000 </a:t>
            </a:r>
            <a:r>
              <a:rPr lang="en-CA" sz="2800" dirty="0">
                <a:solidFill>
                  <a:srgbClr val="002060"/>
                </a:solidFill>
              </a:rPr>
              <a:t>and a maximum World Fund award of $400,000. </a:t>
            </a:r>
          </a:p>
          <a:p>
            <a:endParaRPr lang="en-CA" sz="1200" dirty="0">
              <a:solidFill>
                <a:srgbClr val="002060"/>
              </a:solidFill>
            </a:endParaRPr>
          </a:p>
          <a:p>
            <a:r>
              <a:rPr lang="en-CA" sz="2800" dirty="0">
                <a:solidFill>
                  <a:srgbClr val="002060"/>
                </a:solidFill>
              </a:rPr>
              <a:t>There is no minimum World Fund match.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FEE678-625A-CE25-1554-BD6C399CE969}"/>
              </a:ext>
            </a:extLst>
          </p:cNvPr>
          <p:cNvSpPr txBox="1"/>
          <p:nvPr/>
        </p:nvSpPr>
        <p:spPr>
          <a:xfrm>
            <a:off x="202131" y="1609205"/>
            <a:ext cx="8710863" cy="3701013"/>
          </a:xfrm>
          <a:prstGeom prst="rect">
            <a:avLst/>
          </a:prstGeom>
          <a:noFill/>
          <a:ln>
            <a:noFill/>
          </a:ln>
        </p:spPr>
        <p:txBody>
          <a:bodyPr wrap="square" rtlCol="0">
            <a:spAutoFit/>
          </a:bodyPr>
          <a:lstStyle/>
          <a:p>
            <a:r>
              <a:rPr lang="en-CA" sz="3200" b="1" dirty="0">
                <a:solidFill>
                  <a:srgbClr val="002060"/>
                </a:solidFill>
              </a:rPr>
              <a:t>District Rotary Foundation Chair</a:t>
            </a:r>
          </a:p>
          <a:p>
            <a:endParaRPr lang="en-CA" sz="1050" b="1" dirty="0">
              <a:solidFill>
                <a:srgbClr val="002060"/>
              </a:solidFill>
            </a:endParaRPr>
          </a:p>
          <a:p>
            <a:r>
              <a:rPr lang="en-CA" sz="3200" b="1" dirty="0">
                <a:solidFill>
                  <a:srgbClr val="002060"/>
                </a:solidFill>
              </a:rPr>
              <a:t>Dean Rohrs</a:t>
            </a:r>
          </a:p>
          <a:p>
            <a:r>
              <a:rPr lang="en-CA" sz="3200" dirty="0">
                <a:solidFill>
                  <a:srgbClr val="002060"/>
                </a:solidFill>
              </a:rPr>
              <a:t>Rotary Club of Langley Central</a:t>
            </a:r>
          </a:p>
          <a:p>
            <a:endParaRPr lang="en-CA" sz="3200" dirty="0">
              <a:solidFill>
                <a:srgbClr val="002060"/>
              </a:solidFill>
            </a:endParaRPr>
          </a:p>
          <a:p>
            <a:r>
              <a:rPr lang="en-CA" sz="3200" i="1" u="sng" dirty="0">
                <a:solidFill>
                  <a:srgbClr val="0000FF"/>
                </a:solidFill>
                <a:latin typeface="Calibri" panose="020F0502020204030204" pitchFamily="34" charset="0"/>
                <a:ea typeface="Times New Roman" panose="02020603050405020304" pitchFamily="18" charset="0"/>
                <a:hlinkClick r:id="rId2"/>
              </a:rPr>
              <a:t>deanh.rohrs@gmail.com</a:t>
            </a:r>
            <a:endParaRPr lang="en-CA" sz="3200" i="1" u="sng" dirty="0">
              <a:solidFill>
                <a:srgbClr val="0000FF"/>
              </a:solidFill>
              <a:latin typeface="Calibri" panose="020F0502020204030204" pitchFamily="34" charset="0"/>
              <a:ea typeface="Times New Roman" panose="02020603050405020304" pitchFamily="18" charset="0"/>
            </a:endParaRPr>
          </a:p>
          <a:p>
            <a:r>
              <a:rPr lang="en-CA" sz="2800" i="1" dirty="0">
                <a:solidFill>
                  <a:srgbClr val="002060"/>
                </a:solidFill>
                <a:latin typeface="Calibri" panose="020F0502020204030204" pitchFamily="34" charset="0"/>
              </a:rPr>
              <a:t>604-836-1454</a:t>
            </a:r>
            <a:endParaRPr lang="en-CA" sz="2800" dirty="0">
              <a:solidFill>
                <a:srgbClr val="002060"/>
              </a:solidFill>
            </a:endParaRPr>
          </a:p>
          <a:p>
            <a:endParaRPr lang="en-CA" sz="3200" dirty="0">
              <a:solidFill>
                <a:srgbClr val="002060"/>
              </a:solidFill>
            </a:endParaRPr>
          </a:p>
        </p:txBody>
      </p:sp>
      <p:pic>
        <p:nvPicPr>
          <p:cNvPr id="4" name="Picture 3">
            <a:extLst>
              <a:ext uri="{FF2B5EF4-FFF2-40B4-BE49-F238E27FC236}">
                <a16:creationId xmlns:a16="http://schemas.microsoft.com/office/drawing/2014/main" id="{F410B48B-CCE4-BBE7-146C-EB4A4BD966EA}"/>
              </a:ext>
            </a:extLst>
          </p:cNvPr>
          <p:cNvPicPr>
            <a:picLocks noChangeAspect="1"/>
          </p:cNvPicPr>
          <p:nvPr/>
        </p:nvPicPr>
        <p:blipFill>
          <a:blip r:embed="rId3"/>
          <a:stretch>
            <a:fillRect/>
          </a:stretch>
        </p:blipFill>
        <p:spPr>
          <a:xfrm>
            <a:off x="7169317" y="2290722"/>
            <a:ext cx="1408298" cy="2103302"/>
          </a:xfrm>
          <a:prstGeom prst="rect">
            <a:avLst/>
          </a:prstGeom>
        </p:spPr>
      </p:pic>
    </p:spTree>
    <p:extLst>
      <p:ext uri="{BB962C8B-B14F-4D97-AF65-F5344CB8AC3E}">
        <p14:creationId xmlns:p14="http://schemas.microsoft.com/office/powerpoint/2010/main" val="3339038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a:extLst>
              <a:ext uri="{FF2B5EF4-FFF2-40B4-BE49-F238E27FC236}">
                <a16:creationId xmlns:a16="http://schemas.microsoft.com/office/drawing/2014/main" id="{0F5DF4FD-9C97-4F75-9F16-FA3EA50DC087}"/>
              </a:ext>
            </a:extLst>
          </p:cNvPr>
          <p:cNvSpPr>
            <a:spLocks noGrp="1" noChangeArrowheads="1"/>
          </p:cNvSpPr>
          <p:nvPr>
            <p:ph type="title" idx="4294967295"/>
          </p:nvPr>
        </p:nvSpPr>
        <p:spPr bwMode="auto">
          <a:xfrm>
            <a:off x="0" y="136525"/>
            <a:ext cx="9144000" cy="956551"/>
          </a:xfrm>
          <a:prstGeom prst="rect">
            <a:avLst/>
          </a:prstGeom>
          <a:solidFill>
            <a:schemeClr val="tx1">
              <a:lumMod val="20000"/>
              <a:lumOff val="80000"/>
            </a:schemeClr>
          </a:solidFill>
        </p:spPr>
        <p:txBody>
          <a:bodyPr/>
          <a:lstStyle/>
          <a:p>
            <a:pPr algn="ctr" eaLnBrk="1" hangingPunct="1"/>
            <a:r>
              <a:rPr lang="en-US" altLang="en-US" b="1" dirty="0">
                <a:solidFill>
                  <a:srgbClr val="002060"/>
                </a:solidFill>
                <a:latin typeface="Arial Narrow" panose="020B0606020202030204" pitchFamily="34" charset="0"/>
              </a:rPr>
              <a:t>HOW WE FUND PROGRAMS – SHARE</a:t>
            </a:r>
          </a:p>
        </p:txBody>
      </p:sp>
      <p:sp>
        <p:nvSpPr>
          <p:cNvPr id="10" name="Rectangle 9">
            <a:extLst>
              <a:ext uri="{FF2B5EF4-FFF2-40B4-BE49-F238E27FC236}">
                <a16:creationId xmlns:a16="http://schemas.microsoft.com/office/drawing/2014/main" id="{97F26DB4-BDAD-4AC0-A60F-021332B3B251}"/>
              </a:ext>
            </a:extLst>
          </p:cNvPr>
          <p:cNvSpPr/>
          <p:nvPr/>
        </p:nvSpPr>
        <p:spPr>
          <a:xfrm>
            <a:off x="4752975" y="2841627"/>
            <a:ext cx="4391025" cy="1066799"/>
          </a:xfrm>
          <a:prstGeom prst="rect">
            <a:avLst/>
          </a:prstGeom>
          <a:solidFill>
            <a:schemeClr val="tx1">
              <a:lumMod val="20000"/>
              <a:lumOff val="8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a:ea typeface="+mn-ea"/>
                <a:cs typeface="Arial"/>
              </a:rPr>
              <a:t>50% </a:t>
            </a:r>
            <a:r>
              <a:rPr kumimoji="0" lang="en-US" sz="1800" b="1" i="0" u="none" strike="noStrike" kern="1200" cap="none" spc="0" normalizeH="0" baseline="0" noProof="0" dirty="0">
                <a:ln>
                  <a:noFill/>
                </a:ln>
                <a:solidFill>
                  <a:srgbClr val="002060"/>
                </a:solidFill>
                <a:effectLst/>
                <a:uLnTx/>
                <a:uFillTx/>
                <a:latin typeface="Arial"/>
                <a:ea typeface="+mn-ea"/>
                <a:cs typeface="Arial"/>
              </a:rPr>
              <a:t>($169,000)</a:t>
            </a:r>
            <a:br>
              <a:rPr kumimoji="0" lang="en-US" sz="1800" b="1" i="0" u="none" strike="noStrike" kern="1200" cap="none" spc="0" normalizeH="0" baseline="0" noProof="0" dirty="0">
                <a:ln>
                  <a:noFill/>
                </a:ln>
                <a:solidFill>
                  <a:srgbClr val="002060"/>
                </a:solidFill>
                <a:effectLst/>
                <a:uLnTx/>
                <a:uFillTx/>
                <a:latin typeface="Arial"/>
                <a:ea typeface="+mn-ea"/>
                <a:cs typeface="Arial"/>
              </a:rPr>
            </a:br>
            <a:r>
              <a:rPr kumimoji="0" lang="en-US" sz="2200" b="1" i="0" u="none" strike="noStrike" kern="1200" cap="none" spc="0" normalizeH="0" baseline="0" noProof="0" dirty="0">
                <a:ln>
                  <a:noFill/>
                </a:ln>
                <a:solidFill>
                  <a:srgbClr val="002060"/>
                </a:solidFill>
                <a:effectLst/>
                <a:uLnTx/>
                <a:uFillTx/>
                <a:latin typeface="Arial"/>
                <a:ea typeface="+mn-ea"/>
                <a:cs typeface="Arial"/>
              </a:rPr>
              <a:t>World Fund</a:t>
            </a:r>
          </a:p>
        </p:txBody>
      </p:sp>
      <p:sp>
        <p:nvSpPr>
          <p:cNvPr id="9" name="Rectangle 8">
            <a:extLst>
              <a:ext uri="{FF2B5EF4-FFF2-40B4-BE49-F238E27FC236}">
                <a16:creationId xmlns:a16="http://schemas.microsoft.com/office/drawing/2014/main" id="{D2084567-219C-4AF3-83C8-C2497C4A5620}"/>
              </a:ext>
            </a:extLst>
          </p:cNvPr>
          <p:cNvSpPr/>
          <p:nvPr/>
        </p:nvSpPr>
        <p:spPr>
          <a:xfrm>
            <a:off x="0" y="2841627"/>
            <a:ext cx="4752975" cy="1066799"/>
          </a:xfrm>
          <a:prstGeom prst="rect">
            <a:avLst/>
          </a:prstGeom>
          <a:solidFill>
            <a:schemeClr val="tx1">
              <a:lumMod val="20000"/>
              <a:lumOff val="8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
                <a:ea typeface="+mn-ea"/>
                <a:cs typeface="Arial"/>
              </a:rPr>
              <a:t>50% </a:t>
            </a:r>
            <a:r>
              <a:rPr kumimoji="0" lang="en-US" sz="1800" b="1" i="0" u="none" strike="noStrike" kern="1200" cap="none" spc="0" normalizeH="0" baseline="0" noProof="0" dirty="0">
                <a:ln>
                  <a:noFill/>
                </a:ln>
                <a:solidFill>
                  <a:srgbClr val="002060"/>
                </a:solidFill>
                <a:effectLst/>
                <a:uLnTx/>
                <a:uFillTx/>
                <a:latin typeface="Arial"/>
                <a:ea typeface="+mn-ea"/>
                <a:cs typeface="Arial"/>
              </a:rPr>
              <a:t>($169,000)</a:t>
            </a:r>
            <a:br>
              <a:rPr kumimoji="0" lang="en-US" sz="1800" b="1" i="0" u="none" strike="noStrike" kern="1200" cap="none" spc="0" normalizeH="0" baseline="0" noProof="0" dirty="0">
                <a:ln>
                  <a:noFill/>
                </a:ln>
                <a:solidFill>
                  <a:srgbClr val="002060"/>
                </a:solidFill>
                <a:effectLst/>
                <a:uLnTx/>
                <a:uFillTx/>
                <a:latin typeface="Arial"/>
                <a:ea typeface="+mn-ea"/>
                <a:cs typeface="Arial"/>
              </a:rPr>
            </a:br>
            <a:r>
              <a:rPr kumimoji="0" lang="en-US" sz="2200" b="1" i="0" u="none" strike="noStrike" kern="1200" cap="none" spc="0" normalizeH="0" baseline="0" noProof="0" dirty="0">
                <a:ln>
                  <a:noFill/>
                </a:ln>
                <a:solidFill>
                  <a:srgbClr val="002060"/>
                </a:solidFill>
                <a:effectLst/>
                <a:uLnTx/>
                <a:uFillTx/>
                <a:latin typeface="Arial"/>
                <a:ea typeface="+mn-ea"/>
                <a:cs typeface="Arial"/>
              </a:rPr>
              <a:t>District Designated Fund (DDF)</a:t>
            </a:r>
          </a:p>
        </p:txBody>
      </p:sp>
      <p:sp>
        <p:nvSpPr>
          <p:cNvPr id="7" name="TextBox 6">
            <a:extLst>
              <a:ext uri="{FF2B5EF4-FFF2-40B4-BE49-F238E27FC236}">
                <a16:creationId xmlns:a16="http://schemas.microsoft.com/office/drawing/2014/main" id="{F2FC627B-EFBA-4558-AD14-6BF5A558E5C7}"/>
              </a:ext>
            </a:extLst>
          </p:cNvPr>
          <p:cNvSpPr txBox="1"/>
          <p:nvPr/>
        </p:nvSpPr>
        <p:spPr>
          <a:xfrm>
            <a:off x="-142875" y="3984269"/>
            <a:ext cx="9467850" cy="2123658"/>
          </a:xfrm>
          <a:prstGeom prst="rect">
            <a:avLst/>
          </a:prstGeom>
          <a:noFill/>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CA" sz="3600" b="1" i="0" u="none" strike="noStrike" kern="1200" cap="none" spc="0" normalizeH="0" baseline="0" noProof="0" dirty="0">
                <a:ln>
                  <a:noFill/>
                </a:ln>
                <a:solidFill>
                  <a:prstClr val="black"/>
                </a:solidFill>
                <a:effectLst/>
                <a:uLnTx/>
                <a:uFillTx/>
                <a:latin typeface="Arial Narrow" pitchFamily="34" charset="0"/>
                <a:ea typeface="+mn-ea"/>
                <a:cs typeface="Arial" charset="0"/>
              </a:rPr>
              <a:t>District 5050 Designated Fund (DDF)</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CA" sz="1400" b="1" i="0" u="none" strike="noStrike" kern="1200" cap="none" spc="0" normalizeH="0" baseline="0" noProof="0" dirty="0">
              <a:ln>
                <a:noFill/>
              </a:ln>
              <a:solidFill>
                <a:srgbClr val="002060"/>
              </a:solidFill>
              <a:effectLst/>
              <a:uLnTx/>
              <a:uFillTx/>
              <a:latin typeface="Arial Narrow" pitchFamily="34"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CA" sz="3200" b="1" i="0" u="none" strike="noStrike" kern="1200" cap="none" spc="0" normalizeH="0" baseline="0" noProof="0" dirty="0">
                <a:ln>
                  <a:noFill/>
                </a:ln>
                <a:solidFill>
                  <a:srgbClr val="002060"/>
                </a:solidFill>
                <a:effectLst/>
                <a:uLnTx/>
                <a:uFillTx/>
                <a:latin typeface="Arial Narrow" pitchFamily="34" charset="0"/>
                <a:ea typeface="+mn-ea"/>
                <a:cs typeface="Arial" charset="0"/>
              </a:rPr>
              <a:t>          </a:t>
            </a:r>
            <a:r>
              <a:rPr kumimoji="0" lang="en-CA" sz="3200" b="1" i="0" u="none" strike="noStrike" kern="1200" cap="none" spc="0" normalizeH="0" baseline="0" noProof="0" dirty="0">
                <a:ln>
                  <a:noFill/>
                </a:ln>
                <a:solidFill>
                  <a:prstClr val="black"/>
                </a:solidFill>
                <a:effectLst/>
                <a:uLnTx/>
                <a:uFillTx/>
                <a:latin typeface="Arial Narrow" pitchFamily="34" charset="0"/>
                <a:ea typeface="+mn-ea"/>
                <a:cs typeface="Arial" charset="0"/>
              </a:rPr>
              <a:t>50% to District Grants </a:t>
            </a:r>
            <a:r>
              <a:rPr kumimoji="0" lang="en-CA" sz="1800" b="1" i="0" u="none" strike="noStrike" kern="1200" cap="none" spc="0" normalizeH="0" baseline="0" noProof="0" dirty="0">
                <a:ln>
                  <a:noFill/>
                </a:ln>
                <a:solidFill>
                  <a:prstClr val="black"/>
                </a:solidFill>
                <a:effectLst/>
                <a:uLnTx/>
                <a:uFillTx/>
                <a:latin typeface="Arial Narrow" pitchFamily="34" charset="0"/>
                <a:ea typeface="+mn-ea"/>
                <a:cs typeface="Arial" charset="0"/>
              </a:rPr>
              <a:t>($84,500)</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CA" sz="3200" b="1" i="0" u="none" strike="noStrike" kern="1200" cap="none" spc="0" normalizeH="0" baseline="0" noProof="0" dirty="0">
                <a:ln>
                  <a:noFill/>
                </a:ln>
                <a:solidFill>
                  <a:prstClr val="black"/>
                </a:solidFill>
                <a:effectLst/>
                <a:uLnTx/>
                <a:uFillTx/>
                <a:latin typeface="Arial Narrow" pitchFamily="34" charset="0"/>
                <a:ea typeface="+mn-ea"/>
                <a:cs typeface="Arial" charset="0"/>
              </a:rPr>
              <a:t>         50% to Global Grants </a:t>
            </a:r>
            <a:r>
              <a:rPr kumimoji="0" lang="en-CA" sz="1800" b="1" i="0" u="none" strike="noStrike" kern="1200" cap="none" spc="0" normalizeH="0" baseline="0" noProof="0" dirty="0">
                <a:ln>
                  <a:noFill/>
                </a:ln>
                <a:solidFill>
                  <a:prstClr val="black"/>
                </a:solidFill>
                <a:effectLst/>
                <a:uLnTx/>
                <a:uFillTx/>
                <a:latin typeface="Arial Narrow" pitchFamily="34" charset="0"/>
                <a:ea typeface="+mn-ea"/>
                <a:cs typeface="Arial" charset="0"/>
              </a:rPr>
              <a:t>($84,5000)</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n-ea"/>
              <a:cs typeface="Arial" charset="0"/>
            </a:endParaRPr>
          </a:p>
        </p:txBody>
      </p:sp>
      <p:sp>
        <p:nvSpPr>
          <p:cNvPr id="8" name="TextBox 7">
            <a:extLst>
              <a:ext uri="{FF2B5EF4-FFF2-40B4-BE49-F238E27FC236}">
                <a16:creationId xmlns:a16="http://schemas.microsoft.com/office/drawing/2014/main" id="{E36A4435-93B8-45C7-94E5-EE5D52DFA093}"/>
              </a:ext>
            </a:extLst>
          </p:cNvPr>
          <p:cNvSpPr txBox="1"/>
          <p:nvPr/>
        </p:nvSpPr>
        <p:spPr>
          <a:xfrm>
            <a:off x="19050" y="789090"/>
            <a:ext cx="9144000" cy="1723549"/>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rial" charset="0"/>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CA" sz="3200" b="1" i="0" u="none" strike="noStrike" kern="1200" cap="none" spc="0" normalizeH="0" baseline="0" noProof="0" dirty="0">
                <a:ln>
                  <a:noFill/>
                </a:ln>
                <a:solidFill>
                  <a:prstClr val="black"/>
                </a:solidFill>
                <a:effectLst/>
                <a:uLnTx/>
                <a:uFillTx/>
                <a:latin typeface="Arial Narrow" pitchFamily="34" charset="0"/>
                <a:ea typeface="+mn-ea"/>
                <a:cs typeface="Arial" charset="0"/>
              </a:rPr>
              <a:t>District 5050 </a:t>
            </a:r>
            <a:r>
              <a:rPr kumimoji="0" lang="en-CA" sz="3200" b="1" i="0" u="none" strike="noStrike" kern="1200" cap="none" spc="0" normalizeH="0" baseline="0" noProof="0" dirty="0">
                <a:ln>
                  <a:noFill/>
                </a:ln>
                <a:solidFill>
                  <a:srgbClr val="002060"/>
                </a:solidFill>
                <a:effectLst/>
                <a:uLnTx/>
                <a:uFillTx/>
                <a:latin typeface="Arial Narrow" pitchFamily="34" charset="0"/>
                <a:ea typeface="+mn-ea"/>
                <a:cs typeface="Arial" charset="0"/>
              </a:rPr>
              <a:t>Rotarian Contributions to the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CA" sz="3200" b="1" i="0" u="none" strike="noStrike" kern="1200" cap="none" spc="0" normalizeH="0" baseline="0" noProof="0" dirty="0">
                <a:ln>
                  <a:noFill/>
                </a:ln>
                <a:solidFill>
                  <a:srgbClr val="002060"/>
                </a:solidFill>
                <a:effectLst/>
                <a:uLnTx/>
                <a:uFillTx/>
                <a:latin typeface="Arial Narrow" pitchFamily="34" charset="0"/>
                <a:ea typeface="+mn-ea"/>
                <a:cs typeface="Arial" charset="0"/>
              </a:rPr>
              <a:t>Annual Programs Fund are returned 3 years later</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Arial Narrow" pitchFamily="34" charset="0"/>
                <a:ea typeface="+mn-ea"/>
                <a:cs typeface="Arial" charset="0"/>
              </a:rPr>
              <a:t>2022-23 donations = $338,000</a:t>
            </a:r>
            <a:endParaRPr kumimoji="0" lang="en-US" sz="1800" b="0" i="0" u="none" strike="noStrike" kern="1200" cap="none" spc="0" normalizeH="0" baseline="0" noProof="0" dirty="0">
              <a:ln>
                <a:noFill/>
              </a:ln>
              <a:solidFill>
                <a:prstClr val="white"/>
              </a:solidFill>
              <a:effectLst/>
              <a:uLnTx/>
              <a:uFillTx/>
              <a:latin typeface="Arial" charset="0"/>
              <a:ea typeface="+mn-ea"/>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5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2" presetClass="entr" presetSubtype="2"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 calcmode="lin" valueType="num">
                                      <p:cBhvr additive="base">
                                        <p:cTn id="15" dur="500" fill="hold"/>
                                        <p:tgtEl>
                                          <p:spTgt spid="8">
                                            <p:txEl>
                                              <p:pRg st="3" end="3"/>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strVal val="#ppt_w*0.70"/>
                                          </p:val>
                                        </p:tav>
                                        <p:tav tm="100000">
                                          <p:val>
                                            <p:strVal val="#ppt_w"/>
                                          </p:val>
                                        </p:tav>
                                      </p:tavLst>
                                    </p:anim>
                                    <p:anim calcmode="lin" valueType="num">
                                      <p:cBhvr>
                                        <p:cTn id="34" dur="1000" fill="hold"/>
                                        <p:tgtEl>
                                          <p:spTgt spid="7"/>
                                        </p:tgtEl>
                                        <p:attrNameLst>
                                          <p:attrName>ppt_h</p:attrName>
                                        </p:attrNameLst>
                                      </p:cBhvr>
                                      <p:tavLst>
                                        <p:tav tm="0">
                                          <p:val>
                                            <p:strVal val="#ppt_h"/>
                                          </p:val>
                                        </p:tav>
                                        <p:tav tm="100000">
                                          <p:val>
                                            <p:strVal val="#ppt_h"/>
                                          </p:val>
                                        </p:tav>
                                      </p:tavLst>
                                    </p:anim>
                                    <p:animEffect transition="in" filter="fade">
                                      <p:cBhvr>
                                        <p:cTn id="3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nimBg="1"/>
      <p:bldP spid="10" grpId="0" animBg="1"/>
      <p:bldP spid="9"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D154D5F-B85A-90F2-9203-66C4E0DB11C5}"/>
              </a:ext>
            </a:extLst>
          </p:cNvPr>
          <p:cNvSpPr txBox="1">
            <a:spLocks noChangeArrowheads="1"/>
          </p:cNvSpPr>
          <p:nvPr/>
        </p:nvSpPr>
        <p:spPr bwMode="auto">
          <a:xfrm>
            <a:off x="5000625" y="1857375"/>
            <a:ext cx="4000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CA" altLang="en-US" sz="3600" b="1">
                <a:latin typeface="Calibri" panose="020F0502020204030204" pitchFamily="34" charset="0"/>
              </a:rPr>
              <a:t>Invested for 3 years</a:t>
            </a:r>
          </a:p>
          <a:p>
            <a:pPr algn="ctr" eaLnBrk="1" hangingPunct="1"/>
            <a:r>
              <a:rPr lang="en-CA" altLang="en-US" sz="3600" b="1">
                <a:latin typeface="Calibri" panose="020F0502020204030204" pitchFamily="34" charset="0"/>
              </a:rPr>
              <a:t>results in ......</a:t>
            </a:r>
          </a:p>
        </p:txBody>
      </p:sp>
      <p:pic>
        <p:nvPicPr>
          <p:cNvPr id="17" name="Picture 4" descr="C:\Users\Dean\AppData\Local\Microsoft\Windows\Temporary Internet Files\Content.IE5\FQ83NG18\MCj04174440000[1].wmf">
            <a:extLst>
              <a:ext uri="{FF2B5EF4-FFF2-40B4-BE49-F238E27FC236}">
                <a16:creationId xmlns:a16="http://schemas.microsoft.com/office/drawing/2014/main" id="{E4FD3598-A1CE-D233-C055-2BFE809A62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3563" y="3214688"/>
            <a:ext cx="102235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C:\Users\Dean\AppData\Local\Microsoft\Windows\Temporary Internet Files\Content.IE5\FQ83NG18\MCj04174440000[1].wmf">
            <a:extLst>
              <a:ext uri="{FF2B5EF4-FFF2-40B4-BE49-F238E27FC236}">
                <a16:creationId xmlns:a16="http://schemas.microsoft.com/office/drawing/2014/main" id="{84E28CD4-E89A-7FC6-A276-40E5A16D6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6563" y="3357563"/>
            <a:ext cx="102235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C:\Users\Dean\AppData\Local\Microsoft\Windows\Temporary Internet Files\Content.IE5\FQ83NG18\MCj04174440000[1].wmf">
            <a:extLst>
              <a:ext uri="{FF2B5EF4-FFF2-40B4-BE49-F238E27FC236}">
                <a16:creationId xmlns:a16="http://schemas.microsoft.com/office/drawing/2014/main" id="{27B20592-D819-D251-A6AA-3135134DC6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25" y="3571875"/>
            <a:ext cx="102235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C:\Users\Dean\AppData\Local\Microsoft\Windows\Temporary Internet Files\Content.IE5\FQ83NG18\MCj04174440000[1].wmf">
            <a:extLst>
              <a:ext uri="{FF2B5EF4-FFF2-40B4-BE49-F238E27FC236}">
                <a16:creationId xmlns:a16="http://schemas.microsoft.com/office/drawing/2014/main" id="{7BBFEF55-89B9-A08F-E219-AD930B4314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4643438"/>
            <a:ext cx="102235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C:\Users\Dean\AppData\Local\Microsoft\Windows\Temporary Internet Files\Content.IE5\FQ83NG18\MCj04174440000[1].wmf">
            <a:extLst>
              <a:ext uri="{FF2B5EF4-FFF2-40B4-BE49-F238E27FC236}">
                <a16:creationId xmlns:a16="http://schemas.microsoft.com/office/drawing/2014/main" id="{DCBD49E8-B390-9C3A-B16A-E2BCEDCFF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6563" y="4714875"/>
            <a:ext cx="102235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descr="C:\Users\Dean\AppData\Local\Microsoft\Windows\Temporary Internet Files\Content.IE5\FQ83NG18\MCj04174440000[1].wmf">
            <a:extLst>
              <a:ext uri="{FF2B5EF4-FFF2-40B4-BE49-F238E27FC236}">
                <a16:creationId xmlns:a16="http://schemas.microsoft.com/office/drawing/2014/main" id="{E8F1F548-64C2-B3E8-7BB1-AE22D10046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25" y="4929188"/>
            <a:ext cx="102235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7FE7F07E-68A2-67CB-CB26-6F96447DE570}"/>
              </a:ext>
            </a:extLst>
          </p:cNvPr>
          <p:cNvSpPr txBox="1">
            <a:spLocks noChangeArrowheads="1"/>
          </p:cNvSpPr>
          <p:nvPr/>
        </p:nvSpPr>
        <p:spPr bwMode="auto">
          <a:xfrm>
            <a:off x="571500" y="5643563"/>
            <a:ext cx="33575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CA" altLang="en-US" sz="3600" b="1">
                <a:latin typeface="Calibri" panose="020F0502020204030204" pitchFamily="34" charset="0"/>
              </a:rPr>
              <a:t>and a divorce....</a:t>
            </a:r>
          </a:p>
        </p:txBody>
      </p:sp>
      <p:pic>
        <p:nvPicPr>
          <p:cNvPr id="24" name="Picture 8" descr="http://www.xcomment.com/g3/img/lola4102807045854.gif">
            <a:extLst>
              <a:ext uri="{FF2B5EF4-FFF2-40B4-BE49-F238E27FC236}">
                <a16:creationId xmlns:a16="http://schemas.microsoft.com/office/drawing/2014/main" id="{6755B230-0A7C-CB8A-709E-78C802F38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857250"/>
            <a:ext cx="4786313"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01255C3E-CFA0-6200-A2A0-8D7459AAE4C6}"/>
              </a:ext>
            </a:extLst>
          </p:cNvPr>
          <p:cNvSpPr txBox="1"/>
          <p:nvPr/>
        </p:nvSpPr>
        <p:spPr>
          <a:xfrm>
            <a:off x="4714875" y="285750"/>
            <a:ext cx="3071813" cy="1384300"/>
          </a:xfrm>
          <a:prstGeom prst="rect">
            <a:avLst/>
          </a:prstGeom>
          <a:solidFill>
            <a:schemeClr val="accent3">
              <a:lumMod val="60000"/>
              <a:lumOff val="40000"/>
            </a:schemeClr>
          </a:solidFill>
          <a:ln w="28575" cmpd="thickThin">
            <a:solidFill>
              <a:schemeClr val="tx1"/>
            </a:solidFill>
            <a:bevel/>
          </a:ln>
        </p:spPr>
        <p:txBody>
          <a:bodyPr>
            <a:spAutoFit/>
          </a:bodyPr>
          <a:lstStyle/>
          <a:p>
            <a:pPr algn="ctr" fontAlgn="auto">
              <a:spcBef>
                <a:spcPts val="0"/>
              </a:spcBef>
              <a:spcAft>
                <a:spcPts val="0"/>
              </a:spcAft>
              <a:defRPr/>
            </a:pPr>
            <a:r>
              <a:rPr lang="en-CA" sz="2800" b="1" dirty="0">
                <a:latin typeface="+mn-lt"/>
                <a:ea typeface="+mn-ea"/>
              </a:rPr>
              <a:t>Annual Program Fund</a:t>
            </a:r>
          </a:p>
          <a:p>
            <a:pPr algn="ctr" fontAlgn="auto">
              <a:spcBef>
                <a:spcPts val="0"/>
              </a:spcBef>
              <a:spcAft>
                <a:spcPts val="0"/>
              </a:spcAft>
              <a:defRPr/>
            </a:pPr>
            <a:r>
              <a:rPr lang="en-CA" sz="2800" b="1" dirty="0">
                <a:latin typeface="+mn-lt"/>
                <a:ea typeface="+mn-ea"/>
              </a:rPr>
              <a:t>Today  (EREY)</a:t>
            </a:r>
          </a:p>
        </p:txBody>
      </p:sp>
      <p:pic>
        <p:nvPicPr>
          <p:cNvPr id="26" name="Picture 4" descr="C:\Users\Dean\AppData\Local\Microsoft\Windows\Temporary Internet Files\Content.IE5\FQ83NG18\MCj04174440000[1].wmf">
            <a:extLst>
              <a:ext uri="{FF2B5EF4-FFF2-40B4-BE49-F238E27FC236}">
                <a16:creationId xmlns:a16="http://schemas.microsoft.com/office/drawing/2014/main" id="{7F854ACC-8FB0-02D0-FE1C-45DEC07BE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071813"/>
            <a:ext cx="102235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 descr="C:\Users\Dean\AppData\Local\Microsoft\Windows\Temporary Internet Files\Content.IE5\FQ83NG18\MCj04174440000[1].wmf">
            <a:extLst>
              <a:ext uri="{FF2B5EF4-FFF2-40B4-BE49-F238E27FC236}">
                <a16:creationId xmlns:a16="http://schemas.microsoft.com/office/drawing/2014/main" id="{14FFDD3B-8995-0455-A308-83228DBADF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4500563"/>
            <a:ext cx="102235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084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par>
                          <p:cTn id="16" fill="hold">
                            <p:stCondLst>
                              <p:cond delay="0"/>
                            </p:stCondLst>
                            <p:childTnLst>
                              <p:par>
                                <p:cTn id="17" presetID="2" presetClass="entr" presetSubtype="4"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6"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1+#ppt_w/2"/>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12"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0-#ppt_w/2"/>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8"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0-#ppt_w/2"/>
                                          </p:val>
                                        </p:tav>
                                        <p:tav tm="100000">
                                          <p:val>
                                            <p:strVal val="#ppt_x"/>
                                          </p:val>
                                        </p:tav>
                                      </p:tavLst>
                                    </p:anim>
                                    <p:anim calcmode="lin" valueType="num">
                                      <p:cBhvr additive="base">
                                        <p:cTn id="35" dur="500" fill="hold"/>
                                        <p:tgtEl>
                                          <p:spTgt spid="27"/>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2" presetClass="entr" presetSubtype="1"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0-#ppt_h/2"/>
                                          </p:val>
                                        </p:tav>
                                        <p:tav tm="100000">
                                          <p:val>
                                            <p:strVal val="#ppt_y"/>
                                          </p:val>
                                        </p:tav>
                                      </p:tavLst>
                                    </p:anim>
                                  </p:childTnLst>
                                </p:cTn>
                              </p:par>
                            </p:childTnLst>
                          </p:cTn>
                        </p:par>
                        <p:par>
                          <p:cTn id="41" fill="hold">
                            <p:stCondLst>
                              <p:cond delay="2500"/>
                            </p:stCondLst>
                            <p:childTnLst>
                              <p:par>
                                <p:cTn id="42" presetID="2" presetClass="entr" presetSubtype="4"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ppt_x"/>
                                          </p:val>
                                        </p:tav>
                                        <p:tav tm="100000">
                                          <p:val>
                                            <p:strVal val="#ppt_x"/>
                                          </p:val>
                                        </p:tav>
                                      </p:tavLst>
                                    </p:anim>
                                    <p:anim calcmode="lin" valueType="num">
                                      <p:cBhvr additive="base">
                                        <p:cTn id="45" dur="500" fill="hold"/>
                                        <p:tgtEl>
                                          <p:spTgt spid="21"/>
                                        </p:tgtEl>
                                        <p:attrNameLst>
                                          <p:attrName>ppt_y</p:attrName>
                                        </p:attrNameLst>
                                      </p:cBhvr>
                                      <p:tavLst>
                                        <p:tav tm="0">
                                          <p:val>
                                            <p:strVal val="1+#ppt_h/2"/>
                                          </p:val>
                                        </p:tav>
                                        <p:tav tm="100000">
                                          <p:val>
                                            <p:strVal val="#ppt_y"/>
                                          </p:val>
                                        </p:tav>
                                      </p:tavLst>
                                    </p:anim>
                                  </p:childTnLst>
                                </p:cTn>
                              </p:par>
                            </p:childTnLst>
                          </p:cTn>
                        </p:par>
                        <p:par>
                          <p:cTn id="46" fill="hold">
                            <p:stCondLst>
                              <p:cond delay="3000"/>
                            </p:stCondLst>
                            <p:childTnLst>
                              <p:par>
                                <p:cTn id="47" presetID="2" presetClass="entr" presetSubtype="9" fill="hold" nodeType="after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0-#ppt_w/2"/>
                                          </p:val>
                                        </p:tav>
                                        <p:tav tm="100000">
                                          <p:val>
                                            <p:strVal val="#ppt_x"/>
                                          </p:val>
                                        </p:tav>
                                      </p:tavLst>
                                    </p:anim>
                                    <p:anim calcmode="lin" valueType="num">
                                      <p:cBhvr additive="base">
                                        <p:cTn id="50" dur="500" fill="hold"/>
                                        <p:tgtEl>
                                          <p:spTgt spid="22"/>
                                        </p:tgtEl>
                                        <p:attrNameLst>
                                          <p:attrName>ppt_y</p:attrName>
                                        </p:attrNameLst>
                                      </p:cBhvr>
                                      <p:tavLst>
                                        <p:tav tm="0">
                                          <p:val>
                                            <p:strVal val="0-#ppt_h/2"/>
                                          </p:val>
                                        </p:tav>
                                        <p:tav tm="100000">
                                          <p:val>
                                            <p:strVal val="#ppt_y"/>
                                          </p:val>
                                        </p:tav>
                                      </p:tavLst>
                                    </p:anim>
                                  </p:childTnLst>
                                </p:cTn>
                              </p:par>
                            </p:childTnLst>
                          </p:cTn>
                        </p:par>
                        <p:par>
                          <p:cTn id="51" fill="hold">
                            <p:stCondLst>
                              <p:cond delay="3500"/>
                            </p:stCondLst>
                            <p:childTnLst>
                              <p:par>
                                <p:cTn id="52" presetID="1" presetClass="entr" presetSubtype="0" fill="hold" grpId="0" nodeType="afterEffect">
                                  <p:stCondLst>
                                    <p:cond delay="2000"/>
                                  </p:stCondLst>
                                  <p:childTnLst>
                                    <p:set>
                                      <p:cBhvr>
                                        <p:cTn id="5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A98C27-FA3E-E472-504D-6FF6D4A208EF}"/>
              </a:ext>
            </a:extLst>
          </p:cNvPr>
          <p:cNvSpPr txBox="1"/>
          <p:nvPr/>
        </p:nvSpPr>
        <p:spPr>
          <a:xfrm>
            <a:off x="571500" y="428625"/>
            <a:ext cx="2786063" cy="1384300"/>
          </a:xfrm>
          <a:prstGeom prst="rect">
            <a:avLst/>
          </a:prstGeom>
          <a:solidFill>
            <a:schemeClr val="accent3">
              <a:lumMod val="60000"/>
              <a:lumOff val="40000"/>
            </a:schemeClr>
          </a:solidFill>
          <a:ln w="28575" cmpd="thickThin">
            <a:solidFill>
              <a:schemeClr val="tx1"/>
            </a:solidFill>
            <a:bevel/>
          </a:ln>
        </p:spPr>
        <p:txBody>
          <a:bodyPr>
            <a:spAutoFit/>
          </a:bodyPr>
          <a:lstStyle/>
          <a:p>
            <a:pPr algn="ctr" fontAlgn="auto">
              <a:spcBef>
                <a:spcPts val="0"/>
              </a:spcBef>
              <a:spcAft>
                <a:spcPts val="0"/>
              </a:spcAft>
              <a:defRPr/>
            </a:pPr>
            <a:r>
              <a:rPr lang="en-CA" sz="2800" b="1" dirty="0">
                <a:latin typeface="+mn-lt"/>
                <a:ea typeface="+mn-ea"/>
              </a:rPr>
              <a:t>Annual Program Fund</a:t>
            </a:r>
          </a:p>
          <a:p>
            <a:pPr algn="ctr" fontAlgn="auto">
              <a:spcBef>
                <a:spcPts val="0"/>
              </a:spcBef>
              <a:spcAft>
                <a:spcPts val="0"/>
              </a:spcAft>
              <a:defRPr/>
            </a:pPr>
            <a:r>
              <a:rPr lang="en-CA" sz="2800" b="1" dirty="0">
                <a:latin typeface="+mn-lt"/>
                <a:ea typeface="+mn-ea"/>
              </a:rPr>
              <a:t>Today  (EREY)</a:t>
            </a:r>
          </a:p>
        </p:txBody>
      </p:sp>
      <p:sp>
        <p:nvSpPr>
          <p:cNvPr id="3" name="TextBox 2">
            <a:extLst>
              <a:ext uri="{FF2B5EF4-FFF2-40B4-BE49-F238E27FC236}">
                <a16:creationId xmlns:a16="http://schemas.microsoft.com/office/drawing/2014/main" id="{65E9ED86-BE94-CC31-153E-8382822B9DA0}"/>
              </a:ext>
            </a:extLst>
          </p:cNvPr>
          <p:cNvSpPr txBox="1"/>
          <p:nvPr/>
        </p:nvSpPr>
        <p:spPr>
          <a:xfrm>
            <a:off x="4857749" y="714375"/>
            <a:ext cx="2786063" cy="954088"/>
          </a:xfrm>
          <a:prstGeom prst="rect">
            <a:avLst/>
          </a:prstGeom>
          <a:solidFill>
            <a:schemeClr val="tx2">
              <a:lumMod val="75000"/>
            </a:schemeClr>
          </a:solidFill>
          <a:ln w="28575">
            <a:solidFill>
              <a:schemeClr val="tx1"/>
            </a:solidFill>
          </a:ln>
        </p:spPr>
        <p:txBody>
          <a:bodyPr wrap="square">
            <a:spAutoFit/>
          </a:bodyPr>
          <a:lstStyle/>
          <a:p>
            <a:pPr algn="ctr" fontAlgn="auto">
              <a:spcBef>
                <a:spcPts val="0"/>
              </a:spcBef>
              <a:spcAft>
                <a:spcPts val="0"/>
              </a:spcAft>
              <a:defRPr/>
            </a:pPr>
            <a:r>
              <a:rPr lang="en-CA" sz="2800" dirty="0">
                <a:solidFill>
                  <a:schemeClr val="bg1"/>
                </a:solidFill>
                <a:latin typeface="+mn-lt"/>
                <a:ea typeface="+mn-ea"/>
              </a:rPr>
              <a:t>Administration</a:t>
            </a:r>
          </a:p>
          <a:p>
            <a:pPr algn="ctr" fontAlgn="auto">
              <a:spcBef>
                <a:spcPts val="0"/>
              </a:spcBef>
              <a:spcAft>
                <a:spcPts val="0"/>
              </a:spcAft>
              <a:defRPr/>
            </a:pPr>
            <a:r>
              <a:rPr lang="en-CA" sz="2800" dirty="0">
                <a:solidFill>
                  <a:schemeClr val="bg1"/>
                </a:solidFill>
                <a:latin typeface="+mn-lt"/>
                <a:ea typeface="+mn-ea"/>
              </a:rPr>
              <a:t>Costs</a:t>
            </a:r>
          </a:p>
        </p:txBody>
      </p:sp>
      <p:sp>
        <p:nvSpPr>
          <p:cNvPr id="4" name="TextBox 3">
            <a:extLst>
              <a:ext uri="{FF2B5EF4-FFF2-40B4-BE49-F238E27FC236}">
                <a16:creationId xmlns:a16="http://schemas.microsoft.com/office/drawing/2014/main" id="{A07AC032-4F03-28B4-3494-773C178CF455}"/>
              </a:ext>
            </a:extLst>
          </p:cNvPr>
          <p:cNvSpPr txBox="1"/>
          <p:nvPr/>
        </p:nvSpPr>
        <p:spPr>
          <a:xfrm>
            <a:off x="785813" y="4000500"/>
            <a:ext cx="2928937" cy="584200"/>
          </a:xfrm>
          <a:prstGeom prst="rect">
            <a:avLst/>
          </a:prstGeom>
          <a:solidFill>
            <a:schemeClr val="accent5">
              <a:lumMod val="40000"/>
              <a:lumOff val="60000"/>
            </a:schemeClr>
          </a:solidFill>
          <a:ln w="28575">
            <a:solidFill>
              <a:schemeClr val="tx1"/>
            </a:solidFill>
          </a:ln>
        </p:spPr>
        <p:txBody>
          <a:bodyPr>
            <a:spAutoFit/>
          </a:bodyPr>
          <a:lstStyle/>
          <a:p>
            <a:pPr algn="ctr" fontAlgn="auto">
              <a:spcBef>
                <a:spcPts val="0"/>
              </a:spcBef>
              <a:spcAft>
                <a:spcPts val="0"/>
              </a:spcAft>
              <a:defRPr/>
            </a:pPr>
            <a:r>
              <a:rPr lang="en-CA" sz="3200" b="1" dirty="0">
                <a:latin typeface="+mn-lt"/>
                <a:ea typeface="+mn-ea"/>
              </a:rPr>
              <a:t>DDF</a:t>
            </a:r>
          </a:p>
        </p:txBody>
      </p:sp>
      <p:sp>
        <p:nvSpPr>
          <p:cNvPr id="5" name="TextBox 4">
            <a:extLst>
              <a:ext uri="{FF2B5EF4-FFF2-40B4-BE49-F238E27FC236}">
                <a16:creationId xmlns:a16="http://schemas.microsoft.com/office/drawing/2014/main" id="{63D21B37-3FC0-4340-EB2C-40DA7F5207FB}"/>
              </a:ext>
            </a:extLst>
          </p:cNvPr>
          <p:cNvSpPr txBox="1"/>
          <p:nvPr/>
        </p:nvSpPr>
        <p:spPr>
          <a:xfrm>
            <a:off x="5429250" y="4000500"/>
            <a:ext cx="2928938" cy="584200"/>
          </a:xfrm>
          <a:prstGeom prst="rect">
            <a:avLst/>
          </a:prstGeom>
          <a:solidFill>
            <a:schemeClr val="bg2">
              <a:lumMod val="75000"/>
            </a:schemeClr>
          </a:solidFill>
          <a:ln w="28575">
            <a:solidFill>
              <a:schemeClr val="tx1"/>
            </a:solidFill>
          </a:ln>
        </p:spPr>
        <p:txBody>
          <a:bodyPr>
            <a:spAutoFit/>
          </a:bodyPr>
          <a:lstStyle/>
          <a:p>
            <a:pPr algn="ctr" fontAlgn="auto">
              <a:spcBef>
                <a:spcPts val="0"/>
              </a:spcBef>
              <a:spcAft>
                <a:spcPts val="0"/>
              </a:spcAft>
              <a:defRPr/>
            </a:pPr>
            <a:r>
              <a:rPr lang="en-CA" sz="3200" b="1" dirty="0">
                <a:latin typeface="+mn-lt"/>
                <a:ea typeface="+mn-ea"/>
              </a:rPr>
              <a:t>World Fund</a:t>
            </a:r>
          </a:p>
        </p:txBody>
      </p:sp>
      <p:sp>
        <p:nvSpPr>
          <p:cNvPr id="6" name="TextBox 8">
            <a:extLst>
              <a:ext uri="{FF2B5EF4-FFF2-40B4-BE49-F238E27FC236}">
                <a16:creationId xmlns:a16="http://schemas.microsoft.com/office/drawing/2014/main" id="{9B242C1E-B4DD-15B9-B978-5181A800754A}"/>
              </a:ext>
            </a:extLst>
          </p:cNvPr>
          <p:cNvSpPr txBox="1">
            <a:spLocks noChangeArrowheads="1"/>
          </p:cNvSpPr>
          <p:nvPr/>
        </p:nvSpPr>
        <p:spPr bwMode="auto">
          <a:xfrm>
            <a:off x="714375" y="4000500"/>
            <a:ext cx="3071813"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CA" altLang="en-US" sz="1800">
              <a:latin typeface="Calibri" panose="020F0502020204030204" pitchFamily="34" charset="0"/>
            </a:endParaRPr>
          </a:p>
          <a:p>
            <a:pPr eaLnBrk="1" hangingPunct="1"/>
            <a:r>
              <a:rPr lang="en-CA" altLang="en-US" sz="1800">
                <a:latin typeface="Calibri" panose="020F0502020204030204" pitchFamily="34" charset="0"/>
              </a:rPr>
              <a:t>     </a:t>
            </a:r>
          </a:p>
          <a:p>
            <a:pPr eaLnBrk="1" hangingPunct="1"/>
            <a:endParaRPr lang="en-CA" altLang="en-US" sz="1800">
              <a:latin typeface="Calibri" panose="020F0502020204030204" pitchFamily="34" charset="0"/>
            </a:endParaRPr>
          </a:p>
          <a:p>
            <a:pPr eaLnBrk="1" hangingPunct="1"/>
            <a:r>
              <a:rPr lang="en-CA" altLang="en-US" sz="1800">
                <a:latin typeface="Calibri" panose="020F0502020204030204" pitchFamily="34" charset="0"/>
              </a:rPr>
              <a:t>      </a:t>
            </a:r>
            <a:r>
              <a:rPr lang="en-CA" altLang="en-US" sz="2000" b="1">
                <a:latin typeface="Calibri" panose="020F0502020204030204" pitchFamily="34" charset="0"/>
              </a:rPr>
              <a:t>District Grants</a:t>
            </a:r>
          </a:p>
          <a:p>
            <a:pPr eaLnBrk="1" hangingPunct="1"/>
            <a:r>
              <a:rPr lang="en-CA" altLang="en-US" sz="1800">
                <a:latin typeface="Calibri" panose="020F0502020204030204" pitchFamily="34" charset="0"/>
              </a:rPr>
              <a:t>      (50% of DDF)</a:t>
            </a:r>
          </a:p>
          <a:p>
            <a:pPr eaLnBrk="1" hangingPunct="1"/>
            <a:r>
              <a:rPr lang="en-CA" altLang="en-US" sz="1800">
                <a:latin typeface="Calibri" panose="020F0502020204030204" pitchFamily="34" charset="0"/>
              </a:rPr>
              <a:t>     </a:t>
            </a:r>
          </a:p>
          <a:p>
            <a:pPr eaLnBrk="1" hangingPunct="1"/>
            <a:r>
              <a:rPr lang="en-CA" altLang="en-US" sz="1800">
                <a:latin typeface="Calibri" panose="020F0502020204030204" pitchFamily="34" charset="0"/>
              </a:rPr>
              <a:t>      </a:t>
            </a:r>
            <a:r>
              <a:rPr lang="en-CA" altLang="en-US" sz="2000" b="1">
                <a:latin typeface="Calibri" panose="020F0502020204030204" pitchFamily="34" charset="0"/>
              </a:rPr>
              <a:t>Global Grants</a:t>
            </a:r>
          </a:p>
          <a:p>
            <a:pPr eaLnBrk="1" hangingPunct="1"/>
            <a:r>
              <a:rPr lang="en-CA" altLang="en-US" sz="1800">
                <a:latin typeface="Calibri" panose="020F0502020204030204" pitchFamily="34" charset="0"/>
              </a:rPr>
              <a:t>      </a:t>
            </a:r>
          </a:p>
        </p:txBody>
      </p:sp>
      <p:cxnSp>
        <p:nvCxnSpPr>
          <p:cNvPr id="7" name="Straight Arrow Connector 6">
            <a:extLst>
              <a:ext uri="{FF2B5EF4-FFF2-40B4-BE49-F238E27FC236}">
                <a16:creationId xmlns:a16="http://schemas.microsoft.com/office/drawing/2014/main" id="{E1F702A8-A741-C419-E484-8B79476F5247}"/>
              </a:ext>
            </a:extLst>
          </p:cNvPr>
          <p:cNvCxnSpPr/>
          <p:nvPr/>
        </p:nvCxnSpPr>
        <p:spPr>
          <a:xfrm>
            <a:off x="785813" y="5000625"/>
            <a:ext cx="28575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5574466-8785-8C05-B758-A7E403E7650F}"/>
              </a:ext>
            </a:extLst>
          </p:cNvPr>
          <p:cNvCxnSpPr/>
          <p:nvPr/>
        </p:nvCxnSpPr>
        <p:spPr>
          <a:xfrm>
            <a:off x="785813" y="5857875"/>
            <a:ext cx="28575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7681C33-E3CF-E362-6476-8BE07C8F094C}"/>
              </a:ext>
            </a:extLst>
          </p:cNvPr>
          <p:cNvCxnSpPr/>
          <p:nvPr/>
        </p:nvCxnSpPr>
        <p:spPr>
          <a:xfrm rot="5400000">
            <a:off x="143669" y="5214144"/>
            <a:ext cx="1285875" cy="15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16">
            <a:extLst>
              <a:ext uri="{FF2B5EF4-FFF2-40B4-BE49-F238E27FC236}">
                <a16:creationId xmlns:a16="http://schemas.microsoft.com/office/drawing/2014/main" id="{0E3C9AB8-0BD7-6EAA-63C1-248062FDE247}"/>
              </a:ext>
            </a:extLst>
          </p:cNvPr>
          <p:cNvSpPr txBox="1">
            <a:spLocks noChangeArrowheads="1"/>
          </p:cNvSpPr>
          <p:nvPr/>
        </p:nvSpPr>
        <p:spPr bwMode="auto">
          <a:xfrm>
            <a:off x="5429250" y="4000500"/>
            <a:ext cx="30718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CA" altLang="en-US" sz="1800">
              <a:latin typeface="Calibri" panose="020F0502020204030204" pitchFamily="34" charset="0"/>
            </a:endParaRPr>
          </a:p>
          <a:p>
            <a:pPr eaLnBrk="1" hangingPunct="1"/>
            <a:r>
              <a:rPr lang="en-CA" altLang="en-US" sz="1800">
                <a:latin typeface="Calibri" panose="020F0502020204030204" pitchFamily="34" charset="0"/>
              </a:rPr>
              <a:t>      </a:t>
            </a:r>
          </a:p>
          <a:p>
            <a:pPr eaLnBrk="1" hangingPunct="1"/>
            <a:endParaRPr lang="en-CA" altLang="en-US" sz="2000" b="1">
              <a:latin typeface="Calibri" panose="020F0502020204030204" pitchFamily="34" charset="0"/>
            </a:endParaRPr>
          </a:p>
          <a:p>
            <a:pPr eaLnBrk="1" hangingPunct="1"/>
            <a:r>
              <a:rPr lang="en-CA" altLang="en-US" sz="2000" b="1">
                <a:latin typeface="Calibri" panose="020F0502020204030204" pitchFamily="34" charset="0"/>
              </a:rPr>
              <a:t>      Support of </a:t>
            </a:r>
          </a:p>
          <a:p>
            <a:pPr eaLnBrk="1" hangingPunct="1"/>
            <a:r>
              <a:rPr lang="en-CA" altLang="en-US" sz="2000">
                <a:latin typeface="Calibri" panose="020F0502020204030204" pitchFamily="34" charset="0"/>
              </a:rPr>
              <a:t>      </a:t>
            </a:r>
            <a:r>
              <a:rPr lang="en-CA" altLang="en-US" sz="2000" b="1">
                <a:latin typeface="Calibri" panose="020F0502020204030204" pitchFamily="34" charset="0"/>
              </a:rPr>
              <a:t>Global Grants</a:t>
            </a:r>
          </a:p>
        </p:txBody>
      </p:sp>
      <p:cxnSp>
        <p:nvCxnSpPr>
          <p:cNvPr id="11" name="Straight Connector 10">
            <a:extLst>
              <a:ext uri="{FF2B5EF4-FFF2-40B4-BE49-F238E27FC236}">
                <a16:creationId xmlns:a16="http://schemas.microsoft.com/office/drawing/2014/main" id="{C646FB9B-CD83-CB6F-3811-7E2A1D300594}"/>
              </a:ext>
            </a:extLst>
          </p:cNvPr>
          <p:cNvCxnSpPr/>
          <p:nvPr/>
        </p:nvCxnSpPr>
        <p:spPr>
          <a:xfrm rot="5400000">
            <a:off x="5214938" y="4857750"/>
            <a:ext cx="571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89846F3-C2CD-691A-62A7-26025E624181}"/>
              </a:ext>
            </a:extLst>
          </p:cNvPr>
          <p:cNvCxnSpPr/>
          <p:nvPr/>
        </p:nvCxnSpPr>
        <p:spPr>
          <a:xfrm>
            <a:off x="5500688" y="5143500"/>
            <a:ext cx="28575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22">
            <a:extLst>
              <a:ext uri="{FF2B5EF4-FFF2-40B4-BE49-F238E27FC236}">
                <a16:creationId xmlns:a16="http://schemas.microsoft.com/office/drawing/2014/main" id="{7B5FB300-9E20-9F60-38C2-C1313D876B00}"/>
              </a:ext>
            </a:extLst>
          </p:cNvPr>
          <p:cNvSpPr txBox="1">
            <a:spLocks noChangeArrowheads="1"/>
          </p:cNvSpPr>
          <p:nvPr/>
        </p:nvSpPr>
        <p:spPr bwMode="auto">
          <a:xfrm>
            <a:off x="3929063" y="4000500"/>
            <a:ext cx="12144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CA" altLang="en-US" sz="2800" b="1" i="1">
                <a:solidFill>
                  <a:srgbClr val="FF0000"/>
                </a:solidFill>
                <a:latin typeface="Calibri" panose="020F0502020204030204" pitchFamily="34" charset="0"/>
              </a:rPr>
              <a:t>Share</a:t>
            </a:r>
          </a:p>
        </p:txBody>
      </p:sp>
      <p:cxnSp>
        <p:nvCxnSpPr>
          <p:cNvPr id="14" name="Straight Arrow Connector 13">
            <a:extLst>
              <a:ext uri="{FF2B5EF4-FFF2-40B4-BE49-F238E27FC236}">
                <a16:creationId xmlns:a16="http://schemas.microsoft.com/office/drawing/2014/main" id="{58E16592-ED16-4225-1C14-470FC3FA5257}"/>
              </a:ext>
            </a:extLst>
          </p:cNvPr>
          <p:cNvCxnSpPr/>
          <p:nvPr/>
        </p:nvCxnSpPr>
        <p:spPr>
          <a:xfrm rot="10800000">
            <a:off x="3429000" y="4286250"/>
            <a:ext cx="642938"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DACEC94-A70F-AA5A-865F-ECB6772B6053}"/>
              </a:ext>
            </a:extLst>
          </p:cNvPr>
          <p:cNvCxnSpPr/>
          <p:nvPr/>
        </p:nvCxnSpPr>
        <p:spPr>
          <a:xfrm>
            <a:off x="5000625" y="4286250"/>
            <a:ext cx="642938"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8915DC8-7BE1-70A8-166B-2B3E2A8BC7A8}"/>
              </a:ext>
            </a:extLst>
          </p:cNvPr>
          <p:cNvCxnSpPr>
            <a:stCxn id="2" idx="3"/>
          </p:cNvCxnSpPr>
          <p:nvPr/>
        </p:nvCxnSpPr>
        <p:spPr>
          <a:xfrm>
            <a:off x="3357563" y="1120775"/>
            <a:ext cx="3214687" cy="266541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565143B-6BD3-E409-95FA-F669C866BD69}"/>
              </a:ext>
            </a:extLst>
          </p:cNvPr>
          <p:cNvCxnSpPr/>
          <p:nvPr/>
        </p:nvCxnSpPr>
        <p:spPr>
          <a:xfrm rot="16200000" flipH="1">
            <a:off x="1257395" y="2196308"/>
            <a:ext cx="2000250" cy="121443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32">
            <a:extLst>
              <a:ext uri="{FF2B5EF4-FFF2-40B4-BE49-F238E27FC236}">
                <a16:creationId xmlns:a16="http://schemas.microsoft.com/office/drawing/2014/main" id="{C6C91882-3C7F-8F76-87C3-5DFC284303C9}"/>
              </a:ext>
            </a:extLst>
          </p:cNvPr>
          <p:cNvSpPr txBox="1">
            <a:spLocks noChangeArrowheads="1"/>
          </p:cNvSpPr>
          <p:nvPr/>
        </p:nvSpPr>
        <p:spPr bwMode="auto">
          <a:xfrm>
            <a:off x="2208214" y="2357438"/>
            <a:ext cx="12144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CA" altLang="en-US" sz="3200" b="1" dirty="0">
                <a:latin typeface="Calibri" panose="020F0502020204030204" pitchFamily="34" charset="0"/>
              </a:rPr>
              <a:t>47.5%</a:t>
            </a:r>
          </a:p>
        </p:txBody>
      </p:sp>
      <p:sp>
        <p:nvSpPr>
          <p:cNvPr id="20" name="TextBox 33">
            <a:extLst>
              <a:ext uri="{FF2B5EF4-FFF2-40B4-BE49-F238E27FC236}">
                <a16:creationId xmlns:a16="http://schemas.microsoft.com/office/drawing/2014/main" id="{2A9B70C6-2E1E-94D9-5A38-3C06122777B2}"/>
              </a:ext>
            </a:extLst>
          </p:cNvPr>
          <p:cNvSpPr txBox="1">
            <a:spLocks noChangeArrowheads="1"/>
          </p:cNvSpPr>
          <p:nvPr/>
        </p:nvSpPr>
        <p:spPr bwMode="auto">
          <a:xfrm>
            <a:off x="5091206" y="2185699"/>
            <a:ext cx="14877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CA" altLang="en-US" sz="3200" b="1" dirty="0">
                <a:latin typeface="Calibri" panose="020F0502020204030204" pitchFamily="34" charset="0"/>
              </a:rPr>
              <a:t>47.5%</a:t>
            </a:r>
          </a:p>
        </p:txBody>
      </p:sp>
      <p:cxnSp>
        <p:nvCxnSpPr>
          <p:cNvPr id="21" name="Straight Arrow Connector 20">
            <a:extLst>
              <a:ext uri="{FF2B5EF4-FFF2-40B4-BE49-F238E27FC236}">
                <a16:creationId xmlns:a16="http://schemas.microsoft.com/office/drawing/2014/main" id="{FF165317-E732-FEB7-B903-C63454C03D64}"/>
              </a:ext>
            </a:extLst>
          </p:cNvPr>
          <p:cNvCxnSpPr/>
          <p:nvPr/>
        </p:nvCxnSpPr>
        <p:spPr>
          <a:xfrm>
            <a:off x="3357563" y="857250"/>
            <a:ext cx="142875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38">
            <a:extLst>
              <a:ext uri="{FF2B5EF4-FFF2-40B4-BE49-F238E27FC236}">
                <a16:creationId xmlns:a16="http://schemas.microsoft.com/office/drawing/2014/main" id="{40002969-6DA1-171D-DF06-59656D3ECEB4}"/>
              </a:ext>
            </a:extLst>
          </p:cNvPr>
          <p:cNvSpPr txBox="1">
            <a:spLocks noChangeArrowheads="1"/>
          </p:cNvSpPr>
          <p:nvPr/>
        </p:nvSpPr>
        <p:spPr bwMode="auto">
          <a:xfrm>
            <a:off x="3429000" y="571500"/>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CA" altLang="en-US" sz="1800" b="1">
                <a:latin typeface="Calibri" panose="020F0502020204030204" pitchFamily="34" charset="0"/>
              </a:rPr>
              <a:t>Interest</a:t>
            </a:r>
          </a:p>
        </p:txBody>
      </p:sp>
      <p:pic>
        <p:nvPicPr>
          <p:cNvPr id="23" name="Picture 2" descr="http://i-love-cartoons.com/snags/clipart/Looney-Toons/Bugs-Bunny/Bugs-Bunny-Neener.jpg">
            <a:extLst>
              <a:ext uri="{FF2B5EF4-FFF2-40B4-BE49-F238E27FC236}">
                <a16:creationId xmlns:a16="http://schemas.microsoft.com/office/drawing/2014/main" id="{3B463C58-89EA-B9EF-6DB2-A2FD8E20E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7099" y="2133039"/>
            <a:ext cx="157162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http://st.deviantart.com/minish/main/blank.png">
            <a:extLst>
              <a:ext uri="{FF2B5EF4-FFF2-40B4-BE49-F238E27FC236}">
                <a16:creationId xmlns:a16="http://schemas.microsoft.com/office/drawing/2014/main" id="{1D1BEA32-7E46-9E40-406F-C8452E027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995488"/>
            <a:ext cx="3819525" cy="416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6" descr="http://st.deviantart.com/minish/main/blank.png">
            <a:extLst>
              <a:ext uri="{FF2B5EF4-FFF2-40B4-BE49-F238E27FC236}">
                <a16:creationId xmlns:a16="http://schemas.microsoft.com/office/drawing/2014/main" id="{818C69F1-9998-6F95-2E6F-2607EAC2EE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995488"/>
            <a:ext cx="3819525" cy="416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http://st.deviantart.com/minish/main/blank.png">
            <a:extLst>
              <a:ext uri="{FF2B5EF4-FFF2-40B4-BE49-F238E27FC236}">
                <a16:creationId xmlns:a16="http://schemas.microsoft.com/office/drawing/2014/main" id="{134741FC-D98B-6182-B235-BB4F610FB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19" y="-1900238"/>
            <a:ext cx="3819525" cy="416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0" descr="http://icons.iconator.com/279/ICONATOR_aecbc11c6705515b2792cf1800131ce6.gif">
            <a:extLst>
              <a:ext uri="{FF2B5EF4-FFF2-40B4-BE49-F238E27FC236}">
                <a16:creationId xmlns:a16="http://schemas.microsoft.com/office/drawing/2014/main" id="{F0E189F2-E0F7-D122-5506-93DDBCB929E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8865" y="2220913"/>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 descr="C:\Users\Dean\AppData\Local\Microsoft\Windows\Temporary Internet Files\Content.IE5\FQ83NG18\MCj04174440000[1].wmf">
            <a:extLst>
              <a:ext uri="{FF2B5EF4-FFF2-40B4-BE49-F238E27FC236}">
                <a16:creationId xmlns:a16="http://schemas.microsoft.com/office/drawing/2014/main" id="{189812D4-A260-DDA0-0BD4-277D505352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7127" y="1261504"/>
            <a:ext cx="4635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descr="C:\Users\Dean\AppData\Local\Microsoft\Windows\Temporary Internet Files\Content.IE5\FQ83NG18\MCj04174440000[1].wmf">
            <a:extLst>
              <a:ext uri="{FF2B5EF4-FFF2-40B4-BE49-F238E27FC236}">
                <a16:creationId xmlns:a16="http://schemas.microsoft.com/office/drawing/2014/main" id="{BC216B9B-6218-0F65-7711-DC30223FA2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176" y="239907"/>
            <a:ext cx="4635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 descr="C:\Users\Dean\AppData\Local\Microsoft\Windows\Temporary Internet Files\Content.IE5\FQ83NG18\MCj04174440000[1].wmf">
            <a:extLst>
              <a:ext uri="{FF2B5EF4-FFF2-40B4-BE49-F238E27FC236}">
                <a16:creationId xmlns:a16="http://schemas.microsoft.com/office/drawing/2014/main" id="{F8B85182-276B-5E8C-4610-A306EB47D8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3090" y="1493044"/>
            <a:ext cx="4635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 descr="C:\Users\Dean\AppData\Local\Microsoft\Windows\Temporary Internet Files\Content.IE5\FQ83NG18\MCj04174440000[1].wmf">
            <a:extLst>
              <a:ext uri="{FF2B5EF4-FFF2-40B4-BE49-F238E27FC236}">
                <a16:creationId xmlns:a16="http://schemas.microsoft.com/office/drawing/2014/main" id="{6CDA3EE4-9640-3DB3-8351-0E395A4295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670" y="1265704"/>
            <a:ext cx="4635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 descr="C:\Users\Dean\AppData\Local\Microsoft\Windows\Temporary Internet Files\Content.IE5\FQ83NG18\MCj04174440000[1].wmf">
            <a:extLst>
              <a:ext uri="{FF2B5EF4-FFF2-40B4-BE49-F238E27FC236}">
                <a16:creationId xmlns:a16="http://schemas.microsoft.com/office/drawing/2014/main" id="{0792564C-8B90-46F5-66AF-4B5A1891EE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3568" y="1561539"/>
            <a:ext cx="4635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 descr="C:\Users\Dean\AppData\Local\Microsoft\Windows\Temporary Internet Files\Content.IE5\FQ83NG18\MCj04174440000[1].wmf">
            <a:extLst>
              <a:ext uri="{FF2B5EF4-FFF2-40B4-BE49-F238E27FC236}">
                <a16:creationId xmlns:a16="http://schemas.microsoft.com/office/drawing/2014/main" id="{99610ECE-6437-E72C-1A3D-8B73FC25D4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7988" y="714375"/>
            <a:ext cx="4635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 descr="C:\Users\Dean\AppData\Local\Microsoft\Windows\Temporary Internet Files\Content.IE5\FQ83NG18\MCj04174440000[1].wmf">
            <a:extLst>
              <a:ext uri="{FF2B5EF4-FFF2-40B4-BE49-F238E27FC236}">
                <a16:creationId xmlns:a16="http://schemas.microsoft.com/office/drawing/2014/main" id="{70532797-7084-5217-72D2-C8E48F9242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6759" y="177152"/>
            <a:ext cx="4635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 descr="C:\Users\Dean\AppData\Local\Microsoft\Windows\Temporary Internet Files\Content.IE5\FQ83NG18\MCj04174440000[1].wmf">
            <a:extLst>
              <a:ext uri="{FF2B5EF4-FFF2-40B4-BE49-F238E27FC236}">
                <a16:creationId xmlns:a16="http://schemas.microsoft.com/office/drawing/2014/main" id="{A3F16942-9F59-0E08-2A22-C48F474226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8966" y="227807"/>
            <a:ext cx="4635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C:\Users\Dean\AppData\Local\Microsoft\Windows\Temporary Internet Files\Content.IE5\FQ83NG18\MCj04174440000[1].wmf">
            <a:extLst>
              <a:ext uri="{FF2B5EF4-FFF2-40B4-BE49-F238E27FC236}">
                <a16:creationId xmlns:a16="http://schemas.microsoft.com/office/drawing/2014/main" id="{F753D0AE-5063-0F9D-B978-553225DBA9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7062" y="224188"/>
            <a:ext cx="4635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Straight Arrow Connector 37">
            <a:extLst>
              <a:ext uri="{FF2B5EF4-FFF2-40B4-BE49-F238E27FC236}">
                <a16:creationId xmlns:a16="http://schemas.microsoft.com/office/drawing/2014/main" id="{5A4B1F77-1A33-1451-89CE-F86A6929625D}"/>
              </a:ext>
            </a:extLst>
          </p:cNvPr>
          <p:cNvCxnSpPr>
            <a:cxnSpLocks/>
          </p:cNvCxnSpPr>
          <p:nvPr/>
        </p:nvCxnSpPr>
        <p:spPr>
          <a:xfrm>
            <a:off x="3124482" y="1767449"/>
            <a:ext cx="649006" cy="114402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24A1706-0B0B-247C-82E3-31D63E688DAE}"/>
              </a:ext>
            </a:extLst>
          </p:cNvPr>
          <p:cNvSpPr txBox="1"/>
          <p:nvPr/>
        </p:nvSpPr>
        <p:spPr>
          <a:xfrm>
            <a:off x="3010041" y="3071813"/>
            <a:ext cx="2393809" cy="369332"/>
          </a:xfrm>
          <a:prstGeom prst="rect">
            <a:avLst/>
          </a:prstGeom>
          <a:noFill/>
        </p:spPr>
        <p:txBody>
          <a:bodyPr wrap="square" rtlCol="0">
            <a:spAutoFit/>
          </a:bodyPr>
          <a:lstStyle/>
          <a:p>
            <a:r>
              <a:rPr lang="en-US" dirty="0">
                <a:highlight>
                  <a:srgbClr val="FFFF00"/>
                </a:highlight>
              </a:rPr>
              <a:t>5% Alimony (Admin)</a:t>
            </a:r>
          </a:p>
        </p:txBody>
      </p:sp>
    </p:spTree>
    <p:extLst>
      <p:ext uri="{BB962C8B-B14F-4D97-AF65-F5344CB8AC3E}">
        <p14:creationId xmlns:p14="http://schemas.microsoft.com/office/powerpoint/2010/main" val="354840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2000" tmFilter="0, 0; .2, .5; .8, .5; 1, 0"/>
                                        <p:tgtEl>
                                          <p:spTgt spid="27"/>
                                        </p:tgtEl>
                                      </p:cBhvr>
                                    </p:animEffect>
                                    <p:animScale>
                                      <p:cBhvr>
                                        <p:cTn id="11" dur="1000" autoRev="1" fill="hold"/>
                                        <p:tgtEl>
                                          <p:spTgt spid="2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ppt_x"/>
                                          </p:val>
                                        </p:tav>
                                        <p:tav tm="100000">
                                          <p:val>
                                            <p:strVal val="#ppt_x"/>
                                          </p:val>
                                        </p:tav>
                                      </p:tavLst>
                                    </p:anim>
                                    <p:anim calcmode="lin" valueType="num">
                                      <p:cBhvr additive="base">
                                        <p:cTn id="27" dur="500" fill="hold"/>
                                        <p:tgtEl>
                                          <p:spTgt spid="3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additive="base">
                                        <p:cTn id="30" dur="500" fill="hold"/>
                                        <p:tgtEl>
                                          <p:spTgt spid="34"/>
                                        </p:tgtEl>
                                        <p:attrNameLst>
                                          <p:attrName>ppt_x</p:attrName>
                                        </p:attrNameLst>
                                      </p:cBhvr>
                                      <p:tavLst>
                                        <p:tav tm="0">
                                          <p:val>
                                            <p:strVal val="#ppt_x"/>
                                          </p:val>
                                        </p:tav>
                                        <p:tav tm="100000">
                                          <p:val>
                                            <p:strVal val="#ppt_x"/>
                                          </p:val>
                                        </p:tav>
                                      </p:tavLst>
                                    </p:anim>
                                    <p:anim calcmode="lin" valueType="num">
                                      <p:cBhvr additive="base">
                                        <p:cTn id="31" dur="500" fill="hold"/>
                                        <p:tgtEl>
                                          <p:spTgt spid="34"/>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500" fill="hold"/>
                                        <p:tgtEl>
                                          <p:spTgt spid="36"/>
                                        </p:tgtEl>
                                        <p:attrNameLst>
                                          <p:attrName>ppt_x</p:attrName>
                                        </p:attrNameLst>
                                      </p:cBhvr>
                                      <p:tavLst>
                                        <p:tav tm="0">
                                          <p:val>
                                            <p:strVal val="#ppt_x"/>
                                          </p:val>
                                        </p:tav>
                                        <p:tav tm="100000">
                                          <p:val>
                                            <p:strVal val="#ppt_x"/>
                                          </p:val>
                                        </p:tav>
                                      </p:tavLst>
                                    </p:anim>
                                    <p:anim calcmode="lin" valueType="num">
                                      <p:cBhvr additive="base">
                                        <p:cTn id="35" dur="500" fill="hold"/>
                                        <p:tgtEl>
                                          <p:spTgt spid="36"/>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additive="base">
                                        <p:cTn id="42" dur="500" fill="hold"/>
                                        <p:tgtEl>
                                          <p:spTgt spid="30"/>
                                        </p:tgtEl>
                                        <p:attrNameLst>
                                          <p:attrName>ppt_x</p:attrName>
                                        </p:attrNameLst>
                                      </p:cBhvr>
                                      <p:tavLst>
                                        <p:tav tm="0">
                                          <p:val>
                                            <p:strVal val="#ppt_x"/>
                                          </p:val>
                                        </p:tav>
                                        <p:tav tm="100000">
                                          <p:val>
                                            <p:strVal val="#ppt_x"/>
                                          </p:val>
                                        </p:tav>
                                      </p:tavLst>
                                    </p:anim>
                                    <p:anim calcmode="lin" valueType="num">
                                      <p:cBhvr additive="base">
                                        <p:cTn id="43" dur="500" fill="hold"/>
                                        <p:tgtEl>
                                          <p:spTgt spid="30"/>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additive="base">
                                        <p:cTn id="46" dur="500" fill="hold"/>
                                        <p:tgtEl>
                                          <p:spTgt spid="31"/>
                                        </p:tgtEl>
                                        <p:attrNameLst>
                                          <p:attrName>ppt_x</p:attrName>
                                        </p:attrNameLst>
                                      </p:cBhvr>
                                      <p:tavLst>
                                        <p:tav tm="0">
                                          <p:val>
                                            <p:strVal val="#ppt_x"/>
                                          </p:val>
                                        </p:tav>
                                        <p:tav tm="100000">
                                          <p:val>
                                            <p:strVal val="#ppt_x"/>
                                          </p:val>
                                        </p:tav>
                                      </p:tavLst>
                                    </p:anim>
                                    <p:anim calcmode="lin" valueType="num">
                                      <p:cBhvr additive="base">
                                        <p:cTn id="47" dur="500" fill="hold"/>
                                        <p:tgtEl>
                                          <p:spTgt spid="31"/>
                                        </p:tgtEl>
                                        <p:attrNameLst>
                                          <p:attrName>ppt_y</p:attrName>
                                        </p:attrNameLst>
                                      </p:cBhvr>
                                      <p:tavLst>
                                        <p:tav tm="0">
                                          <p:val>
                                            <p:strVal val="1+#ppt_h/2"/>
                                          </p:val>
                                        </p:tav>
                                        <p:tav tm="100000">
                                          <p:val>
                                            <p:strVal val="#ppt_y"/>
                                          </p:val>
                                        </p:tav>
                                      </p:tavLst>
                                    </p:anim>
                                  </p:childTnLst>
                                </p:cTn>
                              </p:par>
                            </p:childTnLst>
                          </p:cTn>
                        </p:par>
                        <p:par>
                          <p:cTn id="48" fill="hold">
                            <p:stCondLst>
                              <p:cond delay="1500"/>
                            </p:stCondLst>
                            <p:childTnLst>
                              <p:par>
                                <p:cTn id="49" presetID="2" presetClass="entr" presetSubtype="4"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Dean\AppData\Local\Microsoft\Windows\Temporary Internet Files\Content.IE5\BXUC4PF1\MCj04174680000[1].wmf">
            <a:extLst>
              <a:ext uri="{FF2B5EF4-FFF2-40B4-BE49-F238E27FC236}">
                <a16:creationId xmlns:a16="http://schemas.microsoft.com/office/drawing/2014/main" id="{4910B47F-9BBE-E940-2361-4C11A1656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5286375"/>
            <a:ext cx="950913"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C:\Users\Dean\AppData\Local\Microsoft\Windows\Temporary Internet Files\Content.IE5\FQ83NG18\MCj04174440000[1].wmf">
            <a:extLst>
              <a:ext uri="{FF2B5EF4-FFF2-40B4-BE49-F238E27FC236}">
                <a16:creationId xmlns:a16="http://schemas.microsoft.com/office/drawing/2014/main" id="{7F05211E-BC46-984D-A25D-A803B44CC6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188" y="5429250"/>
            <a:ext cx="6953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Users\Dean\AppData\Local\Microsoft\Windows\Temporary Internet Files\Content.IE5\G8GJGRI6\MPj03141560000[1].jpg">
            <a:extLst>
              <a:ext uri="{FF2B5EF4-FFF2-40B4-BE49-F238E27FC236}">
                <a16:creationId xmlns:a16="http://schemas.microsoft.com/office/drawing/2014/main" id="{3DEA393F-88F1-A345-C597-FEE0944400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0"/>
            <a:ext cx="4543425" cy="499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2">
            <a:extLst>
              <a:ext uri="{FF2B5EF4-FFF2-40B4-BE49-F238E27FC236}">
                <a16:creationId xmlns:a16="http://schemas.microsoft.com/office/drawing/2014/main" id="{EF8E7A8C-DBCF-C125-86E2-B8D60469FF7D}"/>
              </a:ext>
            </a:extLst>
          </p:cNvPr>
          <p:cNvSpPr txBox="1">
            <a:spLocks noChangeArrowheads="1"/>
          </p:cNvSpPr>
          <p:nvPr/>
        </p:nvSpPr>
        <p:spPr bwMode="auto">
          <a:xfrm>
            <a:off x="5237163" y="258763"/>
            <a:ext cx="2786063" cy="1384300"/>
          </a:xfrm>
          <a:prstGeom prst="rect">
            <a:avLst/>
          </a:prstGeom>
          <a:solidFill>
            <a:srgbClr val="FFC000"/>
          </a:solidFill>
          <a:ln w="28575" cmpd="thickThin">
            <a:solidFill>
              <a:schemeClr val="tx1"/>
            </a:solidFill>
            <a:bevel/>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CA" altLang="en-US" sz="2800" b="1" dirty="0">
                <a:latin typeface="Calibri" panose="020F0502020204030204" pitchFamily="34" charset="0"/>
              </a:rPr>
              <a:t>Endowment </a:t>
            </a:r>
          </a:p>
          <a:p>
            <a:pPr algn="ctr" eaLnBrk="1" hangingPunct="1"/>
            <a:r>
              <a:rPr lang="en-CA" altLang="en-US" sz="2800" b="1" dirty="0">
                <a:latin typeface="Calibri" panose="020F0502020204030204" pitchFamily="34" charset="0"/>
              </a:rPr>
              <a:t>Fund</a:t>
            </a:r>
          </a:p>
          <a:p>
            <a:pPr algn="ctr" eaLnBrk="1" hangingPunct="1"/>
            <a:r>
              <a:rPr lang="en-CA" altLang="en-US" sz="2800" b="1" dirty="0">
                <a:latin typeface="Calibri" panose="020F0502020204030204" pitchFamily="34" charset="0"/>
              </a:rPr>
              <a:t>Tomorrow</a:t>
            </a:r>
          </a:p>
        </p:txBody>
      </p:sp>
      <p:sp>
        <p:nvSpPr>
          <p:cNvPr id="7" name="TextBox 6">
            <a:extLst>
              <a:ext uri="{FF2B5EF4-FFF2-40B4-BE49-F238E27FC236}">
                <a16:creationId xmlns:a16="http://schemas.microsoft.com/office/drawing/2014/main" id="{04930737-CA23-047B-9C53-3CFD9F7F822A}"/>
              </a:ext>
            </a:extLst>
          </p:cNvPr>
          <p:cNvSpPr txBox="1"/>
          <p:nvPr/>
        </p:nvSpPr>
        <p:spPr>
          <a:xfrm>
            <a:off x="5857875" y="2428875"/>
            <a:ext cx="2786063" cy="1323975"/>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CA" altLang="en-US" b="1">
                <a:solidFill>
                  <a:srgbClr val="FF0000"/>
                </a:solidFill>
                <a:effectLst>
                  <a:outerShdw blurRad="38100" dist="38100" dir="2700000" algn="tl">
                    <a:srgbClr val="C0C0C0"/>
                  </a:outerShdw>
                </a:effectLst>
                <a:latin typeface="Calibri" panose="020F0502020204030204" pitchFamily="34" charset="0"/>
              </a:rPr>
              <a:t>Funds are invested for perpetuity – </a:t>
            </a:r>
          </a:p>
          <a:p>
            <a:pPr algn="ctr" eaLnBrk="1" hangingPunct="1"/>
            <a:r>
              <a:rPr lang="en-CA" altLang="en-US" sz="3200" b="1">
                <a:solidFill>
                  <a:srgbClr val="FF0000"/>
                </a:solidFill>
                <a:effectLst>
                  <a:outerShdw blurRad="38100" dist="38100" dir="2700000" algn="tl">
                    <a:srgbClr val="C0C0C0"/>
                  </a:outerShdw>
                </a:effectLst>
                <a:latin typeface="Calibri" panose="020F0502020204030204" pitchFamily="34" charset="0"/>
              </a:rPr>
              <a:t>FOREVER!</a:t>
            </a:r>
          </a:p>
        </p:txBody>
      </p:sp>
      <p:pic>
        <p:nvPicPr>
          <p:cNvPr id="8" name="Picture 3" descr="C:\Users\Dean\AppData\Local\Microsoft\Windows\Temporary Internet Files\Content.IE5\BXUC4PF1\MCj04174680000[1].wmf">
            <a:extLst>
              <a:ext uri="{FF2B5EF4-FFF2-40B4-BE49-F238E27FC236}">
                <a16:creationId xmlns:a16="http://schemas.microsoft.com/office/drawing/2014/main" id="{E7E5CB4B-2DD1-AD7C-4755-502DDD7790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500063"/>
            <a:ext cx="950912"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C:\Users\Dean\AppData\Local\Microsoft\Windows\Temporary Internet Files\Content.IE5\BXUC4PF1\MCj04174680000[1].wmf">
            <a:extLst>
              <a:ext uri="{FF2B5EF4-FFF2-40B4-BE49-F238E27FC236}">
                <a16:creationId xmlns:a16="http://schemas.microsoft.com/office/drawing/2014/main" id="{03C63AA7-30D6-7FFB-14BA-92424F9318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2428875"/>
            <a:ext cx="950912"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Users\Dean\AppData\Local\Microsoft\Windows\Temporary Internet Files\Content.IE5\BXUC4PF1\MCj04174680000[1].wmf">
            <a:extLst>
              <a:ext uri="{FF2B5EF4-FFF2-40B4-BE49-F238E27FC236}">
                <a16:creationId xmlns:a16="http://schemas.microsoft.com/office/drawing/2014/main" id="{42D501D9-05A9-0874-3E9E-32EDF05644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3786188"/>
            <a:ext cx="950912"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C:\Users\Dean\AppData\Local\Microsoft\Windows\Temporary Internet Files\Content.IE5\BXUC4PF1\MCj04174680000[1].wmf">
            <a:extLst>
              <a:ext uri="{FF2B5EF4-FFF2-40B4-BE49-F238E27FC236}">
                <a16:creationId xmlns:a16="http://schemas.microsoft.com/office/drawing/2014/main" id="{C6845BF1-20E3-014C-0E27-F74AA57532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1571625"/>
            <a:ext cx="950913"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C:\Users\Dean\AppData\Local\Microsoft\Windows\Temporary Internet Files\Content.IE5\BXUC4PF1\MCj04174680000[1].wmf">
            <a:extLst>
              <a:ext uri="{FF2B5EF4-FFF2-40B4-BE49-F238E27FC236}">
                <a16:creationId xmlns:a16="http://schemas.microsoft.com/office/drawing/2014/main" id="{4C1CACCC-A15F-0BAD-ACEA-BE284B4CC4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438" y="5357813"/>
            <a:ext cx="950912"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C:\Users\Dean\AppData\Local\Microsoft\Windows\Temporary Internet Files\Content.IE5\BXUC4PF1\MCj04174680000[1].wmf">
            <a:extLst>
              <a:ext uri="{FF2B5EF4-FFF2-40B4-BE49-F238E27FC236}">
                <a16:creationId xmlns:a16="http://schemas.microsoft.com/office/drawing/2014/main" id="{148194B7-F784-9EA1-8A5D-139A27F0B0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0" y="5429250"/>
            <a:ext cx="950913"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C:\Users\Dean\AppData\Local\Microsoft\Windows\Temporary Internet Files\Content.IE5\BXUC4PF1\MCj04174680000[1].wmf">
            <a:extLst>
              <a:ext uri="{FF2B5EF4-FFF2-40B4-BE49-F238E27FC236}">
                <a16:creationId xmlns:a16="http://schemas.microsoft.com/office/drawing/2014/main" id="{8EC00C6F-9E5D-D32B-2B26-61B18BAF21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0" y="5357813"/>
            <a:ext cx="950913"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C:\Users\Dean\AppData\Local\Microsoft\Windows\Temporary Internet Files\Content.IE5\FQ83NG18\MCj04174440000[1].wmf">
            <a:extLst>
              <a:ext uri="{FF2B5EF4-FFF2-40B4-BE49-F238E27FC236}">
                <a16:creationId xmlns:a16="http://schemas.microsoft.com/office/drawing/2014/main" id="{D7D7FEEC-86B4-5522-EB27-121D90BBCA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357188"/>
            <a:ext cx="6953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C:\Users\Dean\AppData\Local\Microsoft\Windows\Temporary Internet Files\Content.IE5\FQ83NG18\MCj04174440000[1].wmf">
            <a:extLst>
              <a:ext uri="{FF2B5EF4-FFF2-40B4-BE49-F238E27FC236}">
                <a16:creationId xmlns:a16="http://schemas.microsoft.com/office/drawing/2014/main" id="{1D54783E-8813-5D41-F3B7-7D9C5DE927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188" y="2786063"/>
            <a:ext cx="6953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C:\Users\Dean\AppData\Local\Microsoft\Windows\Temporary Internet Files\Content.IE5\FQ83NG18\MCj04174440000[1].wmf">
            <a:extLst>
              <a:ext uri="{FF2B5EF4-FFF2-40B4-BE49-F238E27FC236}">
                <a16:creationId xmlns:a16="http://schemas.microsoft.com/office/drawing/2014/main" id="{A7227A66-00B0-36A2-EEC7-E4B533077F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4143375"/>
            <a:ext cx="6953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C:\Users\Dean\AppData\Local\Microsoft\Windows\Temporary Internet Files\Content.IE5\FQ83NG18\MCj04174440000[1].wmf">
            <a:extLst>
              <a:ext uri="{FF2B5EF4-FFF2-40B4-BE49-F238E27FC236}">
                <a16:creationId xmlns:a16="http://schemas.microsoft.com/office/drawing/2014/main" id="{DB858113-DD5F-C70F-BA6B-71A0D9874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1643063"/>
            <a:ext cx="6953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C:\Users\Dean\AppData\Local\Microsoft\Windows\Temporary Internet Files\Content.IE5\FQ83NG18\MCj04174440000[1].wmf">
            <a:extLst>
              <a:ext uri="{FF2B5EF4-FFF2-40B4-BE49-F238E27FC236}">
                <a16:creationId xmlns:a16="http://schemas.microsoft.com/office/drawing/2014/main" id="{7D590BCC-73E1-8344-376D-C60448EF6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5715000"/>
            <a:ext cx="6953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C:\Users\Dean\AppData\Local\Microsoft\Windows\Temporary Internet Files\Content.IE5\FQ83NG18\MCj04174440000[1].wmf">
            <a:extLst>
              <a:ext uri="{FF2B5EF4-FFF2-40B4-BE49-F238E27FC236}">
                <a16:creationId xmlns:a16="http://schemas.microsoft.com/office/drawing/2014/main" id="{A5784BDC-18C9-F86B-63E5-D3D8E5FF3A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5643563"/>
            <a:ext cx="6953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C:\Users\Dean\AppData\Local\Microsoft\Windows\Temporary Internet Files\Content.IE5\FQ83NG18\MCj04174440000[1].wmf">
            <a:extLst>
              <a:ext uri="{FF2B5EF4-FFF2-40B4-BE49-F238E27FC236}">
                <a16:creationId xmlns:a16="http://schemas.microsoft.com/office/drawing/2014/main" id="{B8B601A6-4CBC-1DD9-7646-3534913B1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375" y="5572125"/>
            <a:ext cx="6953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descr="C:\Users\Dean\AppData\Local\Microsoft\Windows\Temporary Internet Files\Content.IE5\FQ83NG18\MCj04174440000[1].wmf">
            <a:extLst>
              <a:ext uri="{FF2B5EF4-FFF2-40B4-BE49-F238E27FC236}">
                <a16:creationId xmlns:a16="http://schemas.microsoft.com/office/drawing/2014/main" id="{7E2EF205-8857-EEC8-011F-DA6D8DE4F7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75" y="4429125"/>
            <a:ext cx="6953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descr="C:\Users\Dean\AppData\Local\Microsoft\Windows\Temporary Internet Files\Content.IE5\FQ83NG18\MCj04174440000[1].wmf">
            <a:extLst>
              <a:ext uri="{FF2B5EF4-FFF2-40B4-BE49-F238E27FC236}">
                <a16:creationId xmlns:a16="http://schemas.microsoft.com/office/drawing/2014/main" id="{51DB3809-7A38-5108-0D92-75A87CEA1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563" y="4357688"/>
            <a:ext cx="6953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 descr="C:\Users\Dean\AppData\Local\Microsoft\Windows\Temporary Internet Files\Content.IE5\BXUC4PF1\MCj04174680000[1].wmf">
            <a:extLst>
              <a:ext uri="{FF2B5EF4-FFF2-40B4-BE49-F238E27FC236}">
                <a16:creationId xmlns:a16="http://schemas.microsoft.com/office/drawing/2014/main" id="{CB8DEBCB-4FBA-7CB8-4C54-70E1694880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4500563"/>
            <a:ext cx="950913"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 descr="C:\Users\Dean\AppData\Local\Microsoft\Windows\Temporary Internet Files\Content.IE5\BXUC4PF1\MCj04174680000[1].wmf">
            <a:extLst>
              <a:ext uri="{FF2B5EF4-FFF2-40B4-BE49-F238E27FC236}">
                <a16:creationId xmlns:a16="http://schemas.microsoft.com/office/drawing/2014/main" id="{484B9ED9-8E1B-7FBE-7F3A-30B3E8C325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3813" y="4357688"/>
            <a:ext cx="950912"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289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par>
                                <p:cTn id="10" presetID="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0-#ppt_h/2"/>
                                          </p:val>
                                        </p:tav>
                                        <p:tav tm="100000">
                                          <p:val>
                                            <p:strVal val="#ppt_y"/>
                                          </p:val>
                                        </p:tav>
                                      </p:tavLst>
                                    </p:anim>
                                  </p:childTnLst>
                                </p:cTn>
                              </p:par>
                              <p:par>
                                <p:cTn id="22" presetID="1"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par>
                                <p:cTn id="26" presetID="2" presetClass="entr" presetSubtype="1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0-#ppt_w/2"/>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1"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par>
                                <p:cTn id="32" presetID="2" presetClass="entr" presetSubtype="6"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1+#ppt_w/2"/>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par>
                                <p:cTn id="36" presetID="1" presetClass="entr" presetSubtype="0" fill="hold" nodeType="withEffect">
                                  <p:stCondLst>
                                    <p:cond delay="0"/>
                                  </p:stCondLst>
                                  <p:childTnLst>
                                    <p:set>
                                      <p:cBhvr>
                                        <p:cTn id="37" dur="1" fill="hold">
                                          <p:stCondLst>
                                            <p:cond delay="0"/>
                                          </p:stCondLst>
                                        </p:cTn>
                                        <p:tgtEl>
                                          <p:spTgt spid="4"/>
                                        </p:tgtEl>
                                        <p:attrNameLst>
                                          <p:attrName>style.visibility</p:attrName>
                                        </p:attrNameLst>
                                      </p:cBhvr>
                                      <p:to>
                                        <p:strVal val="visible"/>
                                      </p:to>
                                    </p:set>
                                  </p:childTnLst>
                                </p:cTn>
                              </p:par>
                              <p:par>
                                <p:cTn id="38" presetID="2" presetClass="entr" presetSubtype="1"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0-#ppt_h/2"/>
                                          </p:val>
                                        </p:tav>
                                        <p:tav tm="100000">
                                          <p:val>
                                            <p:strVal val="#ppt_y"/>
                                          </p:val>
                                        </p:tav>
                                      </p:tavLst>
                                    </p:anim>
                                  </p:childTnLst>
                                </p:cTn>
                              </p:par>
                              <p:par>
                                <p:cTn id="42" presetID="1"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childTnLst>
                                </p:cTn>
                              </p:par>
                              <p:par>
                                <p:cTn id="44" presetID="2" presetClass="entr" presetSubtype="6"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1+#ppt_h/2"/>
                                          </p:val>
                                        </p:tav>
                                        <p:tav tm="100000">
                                          <p:val>
                                            <p:strVal val="#ppt_y"/>
                                          </p:val>
                                        </p:tav>
                                      </p:tavLst>
                                    </p:anim>
                                  </p:childTnLst>
                                </p:cTn>
                              </p:par>
                              <p:par>
                                <p:cTn id="48" presetID="1"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par>
                                <p:cTn id="50" presetID="2" presetClass="entr" presetSubtype="9"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0-#ppt_w/2"/>
                                          </p:val>
                                        </p:tav>
                                        <p:tav tm="100000">
                                          <p:val>
                                            <p:strVal val="#ppt_x"/>
                                          </p:val>
                                        </p:tav>
                                      </p:tavLst>
                                    </p:anim>
                                    <p:anim calcmode="lin" valueType="num">
                                      <p:cBhvr additive="base">
                                        <p:cTn id="53" dur="500" fill="hold"/>
                                        <p:tgtEl>
                                          <p:spTgt spid="20"/>
                                        </p:tgtEl>
                                        <p:attrNameLst>
                                          <p:attrName>ppt_y</p:attrName>
                                        </p:attrNameLst>
                                      </p:cBhvr>
                                      <p:tavLst>
                                        <p:tav tm="0">
                                          <p:val>
                                            <p:strVal val="0-#ppt_h/2"/>
                                          </p:val>
                                        </p:tav>
                                        <p:tav tm="100000">
                                          <p:val>
                                            <p:strVal val="#ppt_y"/>
                                          </p:val>
                                        </p:tav>
                                      </p:tavLst>
                                    </p:anim>
                                  </p:childTnLst>
                                </p:cTn>
                              </p:par>
                              <p:par>
                                <p:cTn id="54" presetID="1"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childTnLst>
                                </p:cTn>
                              </p:par>
                              <p:par>
                                <p:cTn id="56" presetID="2" presetClass="entr" presetSubtype="3"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500" fill="hold"/>
                                        <p:tgtEl>
                                          <p:spTgt spid="22"/>
                                        </p:tgtEl>
                                        <p:attrNameLst>
                                          <p:attrName>ppt_x</p:attrName>
                                        </p:attrNameLst>
                                      </p:cBhvr>
                                      <p:tavLst>
                                        <p:tav tm="0">
                                          <p:val>
                                            <p:strVal val="1+#ppt_w/2"/>
                                          </p:val>
                                        </p:tav>
                                        <p:tav tm="100000">
                                          <p:val>
                                            <p:strVal val="#ppt_x"/>
                                          </p:val>
                                        </p:tav>
                                      </p:tavLst>
                                    </p:anim>
                                    <p:anim calcmode="lin" valueType="num">
                                      <p:cBhvr additive="base">
                                        <p:cTn id="59" dur="500" fill="hold"/>
                                        <p:tgtEl>
                                          <p:spTgt spid="22"/>
                                        </p:tgtEl>
                                        <p:attrNameLst>
                                          <p:attrName>ppt_y</p:attrName>
                                        </p:attrNameLst>
                                      </p:cBhvr>
                                      <p:tavLst>
                                        <p:tav tm="0">
                                          <p:val>
                                            <p:strVal val="0-#ppt_h/2"/>
                                          </p:val>
                                        </p:tav>
                                        <p:tav tm="100000">
                                          <p:val>
                                            <p:strVal val="#ppt_y"/>
                                          </p:val>
                                        </p:tav>
                                      </p:tavLst>
                                    </p:anim>
                                  </p:childTnLst>
                                </p:cTn>
                              </p:par>
                              <p:par>
                                <p:cTn id="60" presetID="1" presetClass="entr" presetSubtype="0" fill="hold" nodeType="withEffect">
                                  <p:stCondLst>
                                    <p:cond delay="0"/>
                                  </p:stCondLst>
                                  <p:childTnLst>
                                    <p:set>
                                      <p:cBhvr>
                                        <p:cTn id="61" dur="1" fill="hold">
                                          <p:stCondLst>
                                            <p:cond delay="0"/>
                                          </p:stCondLst>
                                        </p:cTn>
                                        <p:tgtEl>
                                          <p:spTgt spid="25"/>
                                        </p:tgtEl>
                                        <p:attrNameLst>
                                          <p:attrName>style.visibility</p:attrName>
                                        </p:attrNameLst>
                                      </p:cBhvr>
                                      <p:to>
                                        <p:strVal val="visible"/>
                                      </p:to>
                                    </p:set>
                                  </p:childTnLst>
                                </p:cTn>
                              </p:par>
                              <p:par>
                                <p:cTn id="62" presetID="2" presetClass="entr" presetSubtype="4"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additive="base">
                                        <p:cTn id="64" dur="500" fill="hold"/>
                                        <p:tgtEl>
                                          <p:spTgt spid="21"/>
                                        </p:tgtEl>
                                        <p:attrNameLst>
                                          <p:attrName>ppt_x</p:attrName>
                                        </p:attrNameLst>
                                      </p:cBhvr>
                                      <p:tavLst>
                                        <p:tav tm="0">
                                          <p:val>
                                            <p:strVal val="#ppt_x"/>
                                          </p:val>
                                        </p:tav>
                                        <p:tav tm="100000">
                                          <p:val>
                                            <p:strVal val="#ppt_x"/>
                                          </p:val>
                                        </p:tav>
                                      </p:tavLst>
                                    </p:anim>
                                    <p:anim calcmode="lin" valueType="num">
                                      <p:cBhvr additive="base">
                                        <p:cTn id="6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95552" y="1692670"/>
            <a:ext cx="7809187" cy="2880507"/>
          </a:xfrm>
          <a:prstGeom prst="rect">
            <a:avLst/>
          </a:prstGeom>
        </p:spPr>
        <p:txBody>
          <a:bodyP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lnSpc>
                <a:spcPct val="80000"/>
              </a:lnSpc>
              <a:spcAft>
                <a:spcPts val="0"/>
              </a:spcAft>
              <a:defRPr/>
            </a:pPr>
            <a:r>
              <a:rPr lang="en-US" sz="5400" spc="-150" dirty="0">
                <a:solidFill>
                  <a:srgbClr val="002060"/>
                </a:solidFill>
                <a:latin typeface="Arial" panose="020B0604020202020204" pitchFamily="34" charset="0"/>
                <a:cs typeface="Arial" panose="020B0604020202020204" pitchFamily="34" charset="0"/>
              </a:rPr>
              <a:t>GRANT </a:t>
            </a:r>
          </a:p>
          <a:p>
            <a:pPr algn="l" fontAlgn="auto">
              <a:lnSpc>
                <a:spcPct val="80000"/>
              </a:lnSpc>
              <a:spcAft>
                <a:spcPts val="0"/>
              </a:spcAft>
              <a:defRPr/>
            </a:pPr>
            <a:r>
              <a:rPr lang="en-US" sz="5400" spc="-150" dirty="0">
                <a:solidFill>
                  <a:srgbClr val="002060"/>
                </a:solidFill>
                <a:latin typeface="Arial" panose="020B0604020202020204" pitchFamily="34" charset="0"/>
                <a:cs typeface="Arial" panose="020B0604020202020204" pitchFamily="34" charset="0"/>
              </a:rPr>
              <a:t>MANAGEMENT</a:t>
            </a:r>
          </a:p>
          <a:p>
            <a:pPr algn="l" fontAlgn="auto">
              <a:lnSpc>
                <a:spcPct val="80000"/>
              </a:lnSpc>
              <a:spcAft>
                <a:spcPts val="0"/>
              </a:spcAft>
              <a:defRPr/>
            </a:pPr>
            <a:r>
              <a:rPr lang="en-CA" sz="5400" spc="-150" dirty="0">
                <a:solidFill>
                  <a:srgbClr val="002060"/>
                </a:solidFill>
                <a:latin typeface="Arial" panose="020B0604020202020204" pitchFamily="34" charset="0"/>
                <a:cs typeface="Arial" panose="020B0604020202020204" pitchFamily="34" charset="0"/>
              </a:rPr>
              <a:t>SEMINAR</a:t>
            </a:r>
          </a:p>
          <a:p>
            <a:pPr algn="l" fontAlgn="auto">
              <a:lnSpc>
                <a:spcPct val="80000"/>
              </a:lnSpc>
              <a:spcAft>
                <a:spcPts val="0"/>
              </a:spcAft>
              <a:defRPr/>
            </a:pPr>
            <a:endParaRPr lang="en-CA" sz="3900" b="1" spc="-150" dirty="0">
              <a:solidFill>
                <a:srgbClr val="002060"/>
              </a:solidFill>
              <a:latin typeface="Arial Narrow Bold"/>
              <a:cs typeface="Arial Narrow Bold"/>
            </a:endParaRPr>
          </a:p>
          <a:p>
            <a:pPr algn="l" fontAlgn="auto">
              <a:lnSpc>
                <a:spcPct val="80000"/>
              </a:lnSpc>
              <a:spcAft>
                <a:spcPts val="0"/>
              </a:spcAft>
              <a:defRPr/>
            </a:pPr>
            <a:r>
              <a:rPr lang="en-CA" sz="5400" spc="-150" dirty="0">
                <a:solidFill>
                  <a:srgbClr val="002060"/>
                </a:solidFill>
                <a:latin typeface="Arial" panose="020B0604020202020204" pitchFamily="34" charset="0"/>
                <a:cs typeface="Arial" panose="020B0604020202020204" pitchFamily="34" charset="0"/>
              </a:rPr>
              <a:t>2026 - 2027</a:t>
            </a:r>
            <a:endParaRPr lang="en-US" sz="5400" spc="-15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0008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itle 1"/>
          <p:cNvSpPr txBox="1">
            <a:spLocks/>
          </p:cNvSpPr>
          <p:nvPr/>
        </p:nvSpPr>
        <p:spPr bwMode="auto">
          <a:xfrm>
            <a:off x="1025866" y="2273868"/>
            <a:ext cx="7845759" cy="2968075"/>
          </a:xfrm>
          <a:prstGeom prst="rect">
            <a:avLst/>
          </a:prstGeom>
          <a:noFill/>
          <a:ln w="9525">
            <a:noFill/>
            <a:miter lim="800000"/>
            <a:headEnd/>
            <a:tailEnd/>
          </a:ln>
        </p:spPr>
        <p:txBody>
          <a:bodyPr/>
          <a:lstStyle/>
          <a:p>
            <a:pPr>
              <a:lnSpc>
                <a:spcPct val="90000"/>
              </a:lnSpc>
            </a:pPr>
            <a:endParaRPr lang="en-US" sz="2800" i="1" dirty="0">
              <a:solidFill>
                <a:srgbClr val="002060"/>
              </a:solidFill>
            </a:endParaRPr>
          </a:p>
        </p:txBody>
      </p:sp>
      <p:sp>
        <p:nvSpPr>
          <p:cNvPr id="4" name="Title 1">
            <a:extLst>
              <a:ext uri="{FF2B5EF4-FFF2-40B4-BE49-F238E27FC236}">
                <a16:creationId xmlns:a16="http://schemas.microsoft.com/office/drawing/2014/main" id="{1264FFCB-9CE5-4E44-9054-9AF2827258A5}"/>
              </a:ext>
            </a:extLst>
          </p:cNvPr>
          <p:cNvSpPr txBox="1">
            <a:spLocks/>
          </p:cNvSpPr>
          <p:nvPr/>
        </p:nvSpPr>
        <p:spPr>
          <a:xfrm>
            <a:off x="2664976" y="949893"/>
            <a:ext cx="3380764" cy="1323975"/>
          </a:xfrm>
          <a:prstGeom prst="rect">
            <a:avLst/>
          </a:prstGeom>
        </p:spPr>
        <p:txBody>
          <a:bodyP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lnSpc>
                <a:spcPct val="80000"/>
              </a:lnSpc>
              <a:spcAft>
                <a:spcPts val="0"/>
              </a:spcAft>
              <a:defRPr/>
            </a:pPr>
            <a:r>
              <a:rPr lang="en-US" sz="5400" b="1" spc="-150" dirty="0">
                <a:solidFill>
                  <a:srgbClr val="002060"/>
                </a:solidFill>
                <a:latin typeface="Arial Narrow Bold"/>
                <a:cs typeface="Arial Narrow Bold"/>
              </a:rPr>
              <a:t>SESSION 1</a:t>
            </a:r>
          </a:p>
          <a:p>
            <a:pPr algn="l" fontAlgn="auto">
              <a:lnSpc>
                <a:spcPct val="80000"/>
              </a:lnSpc>
              <a:spcAft>
                <a:spcPts val="0"/>
              </a:spcAft>
              <a:defRPr/>
            </a:pPr>
            <a:endParaRPr lang="en-US" sz="2200" b="1" spc="-150" dirty="0">
              <a:solidFill>
                <a:srgbClr val="002060"/>
              </a:solidFill>
              <a:latin typeface="Arial Narrow Bold"/>
              <a:cs typeface="Arial Narrow Bold"/>
            </a:endParaRPr>
          </a:p>
          <a:p>
            <a:pPr algn="l" fontAlgn="auto">
              <a:lnSpc>
                <a:spcPct val="80000"/>
              </a:lnSpc>
              <a:spcAft>
                <a:spcPts val="0"/>
              </a:spcAft>
              <a:defRPr/>
            </a:pPr>
            <a:r>
              <a:rPr lang="en-US" sz="3500" b="1" spc="-150" dirty="0">
                <a:solidFill>
                  <a:srgbClr val="002060"/>
                </a:solidFill>
                <a:latin typeface="Arial Narrow Bold"/>
                <a:cs typeface="Arial Narrow Bold"/>
              </a:rPr>
              <a:t>District Grants</a:t>
            </a:r>
          </a:p>
        </p:txBody>
      </p:sp>
      <p:sp>
        <p:nvSpPr>
          <p:cNvPr id="3" name="TextBox 2">
            <a:extLst>
              <a:ext uri="{FF2B5EF4-FFF2-40B4-BE49-F238E27FC236}">
                <a16:creationId xmlns:a16="http://schemas.microsoft.com/office/drawing/2014/main" id="{1DEE347B-B705-EC19-00FB-670E1A8E5B0A}"/>
              </a:ext>
            </a:extLst>
          </p:cNvPr>
          <p:cNvSpPr txBox="1"/>
          <p:nvPr/>
        </p:nvSpPr>
        <p:spPr>
          <a:xfrm>
            <a:off x="1286410" y="2581540"/>
            <a:ext cx="6831724" cy="2185214"/>
          </a:xfrm>
          <a:prstGeom prst="rect">
            <a:avLst/>
          </a:prstGeom>
          <a:noFill/>
        </p:spPr>
        <p:txBody>
          <a:bodyPr wrap="square">
            <a:spAutoFit/>
          </a:bodyPr>
          <a:lstStyle/>
          <a:p>
            <a:pPr marL="0" marR="0">
              <a:spcBef>
                <a:spcPts val="0"/>
              </a:spcBef>
              <a:spcAft>
                <a:spcPts val="0"/>
              </a:spcAft>
            </a:pPr>
            <a:r>
              <a:rPr lang="en-US" sz="3200" b="1" dirty="0">
                <a:solidFill>
                  <a:srgbClr val="002060"/>
                </a:solidFill>
                <a:latin typeface="Arial" panose="020B0604020202020204" pitchFamily="34" charset="0"/>
                <a:ea typeface="Arial Unicode MS" panose="020B0604020202020204" pitchFamily="34" charset="-128"/>
                <a:cs typeface="Arial" panose="020B0604020202020204" pitchFamily="34" charset="0"/>
              </a:rPr>
              <a:t>District Grants Chair </a:t>
            </a:r>
          </a:p>
          <a:p>
            <a:pPr marL="0" marR="0">
              <a:spcBef>
                <a:spcPts val="0"/>
              </a:spcBef>
              <a:spcAft>
                <a:spcPts val="0"/>
              </a:spcAft>
            </a:pPr>
            <a:r>
              <a:rPr lang="en-US" sz="3200" b="1" dirty="0">
                <a:solidFill>
                  <a:srgbClr val="002060"/>
                </a:solidFill>
                <a:latin typeface="Arial" panose="020B0604020202020204" pitchFamily="34" charset="0"/>
                <a:ea typeface="Arial Unicode MS" panose="020B0604020202020204" pitchFamily="34" charset="-128"/>
                <a:cs typeface="Arial" panose="020B0604020202020204" pitchFamily="34" charset="0"/>
              </a:rPr>
              <a:t>Coreen Rodger Berrisford</a:t>
            </a:r>
          </a:p>
          <a:p>
            <a:r>
              <a:rPr lang="en-US" sz="2400" i="1" dirty="0">
                <a:solidFill>
                  <a:srgbClr val="002060"/>
                </a:solidFill>
              </a:rPr>
              <a:t>PNW Passport </a:t>
            </a:r>
          </a:p>
          <a:p>
            <a:r>
              <a:rPr lang="en-US" sz="2400" i="1" dirty="0">
                <a:solidFill>
                  <a:srgbClr val="002060"/>
                </a:solidFill>
              </a:rPr>
              <a:t>coreenrotary@gmail.com</a:t>
            </a:r>
          </a:p>
          <a:p>
            <a:r>
              <a:rPr lang="en-US" sz="2400" i="1" dirty="0">
                <a:solidFill>
                  <a:srgbClr val="002060"/>
                </a:solidFill>
              </a:rPr>
              <a:t>778-839-2674</a:t>
            </a:r>
          </a:p>
        </p:txBody>
      </p:sp>
      <p:pic>
        <p:nvPicPr>
          <p:cNvPr id="5" name="Picture 4">
            <a:extLst>
              <a:ext uri="{FF2B5EF4-FFF2-40B4-BE49-F238E27FC236}">
                <a16:creationId xmlns:a16="http://schemas.microsoft.com/office/drawing/2014/main" id="{9B1071B8-E59D-2EA9-60EB-E27E12F3E844}"/>
              </a:ext>
            </a:extLst>
          </p:cNvPr>
          <p:cNvPicPr>
            <a:picLocks noChangeAspect="1"/>
          </p:cNvPicPr>
          <p:nvPr/>
        </p:nvPicPr>
        <p:blipFill>
          <a:blip r:embed="rId3"/>
          <a:stretch>
            <a:fillRect/>
          </a:stretch>
        </p:blipFill>
        <p:spPr>
          <a:xfrm>
            <a:off x="6786936" y="2754330"/>
            <a:ext cx="1216999" cy="1816805"/>
          </a:xfrm>
          <a:prstGeom prst="rect">
            <a:avLst/>
          </a:prstGeom>
        </p:spPr>
      </p:pic>
    </p:spTree>
    <p:extLst>
      <p:ext uri="{BB962C8B-B14F-4D97-AF65-F5344CB8AC3E}">
        <p14:creationId xmlns:p14="http://schemas.microsoft.com/office/powerpoint/2010/main" val="246176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57200" y="1519238"/>
            <a:ext cx="5457825" cy="6810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buFontTx/>
              <a:buChar char="•"/>
              <a:defRPr/>
            </a:pPr>
            <a:endParaRPr lang="en-US" i="1" kern="0" dirty="0">
              <a:solidFill>
                <a:srgbClr val="585858"/>
              </a:solidFill>
              <a:latin typeface="Georgia" pitchFamily="18" charset="0"/>
              <a:cs typeface="Arial"/>
            </a:endParaRPr>
          </a:p>
        </p:txBody>
      </p:sp>
      <p:sp>
        <p:nvSpPr>
          <p:cNvPr id="50179" name="Rectangle 4"/>
          <p:cNvSpPr>
            <a:spLocks noChangeArrowheads="1"/>
          </p:cNvSpPr>
          <p:nvPr/>
        </p:nvSpPr>
        <p:spPr bwMode="auto">
          <a:xfrm>
            <a:off x="457200" y="466725"/>
            <a:ext cx="6096000" cy="534988"/>
          </a:xfrm>
          <a:prstGeom prst="rect">
            <a:avLst/>
          </a:prstGeom>
          <a:noFill/>
          <a:ln w="9525">
            <a:noFill/>
            <a:miter lim="800000"/>
            <a:headEnd/>
            <a:tailEnd/>
          </a:ln>
        </p:spPr>
        <p:txBody>
          <a:bodyPr>
            <a:spAutoFit/>
          </a:bodyPr>
          <a:lstStyle/>
          <a:p>
            <a:pPr>
              <a:lnSpc>
                <a:spcPct val="80000"/>
              </a:lnSpc>
            </a:pPr>
            <a:r>
              <a:rPr lang="en-CA" sz="3600" dirty="0">
                <a:solidFill>
                  <a:srgbClr val="002060"/>
                </a:solidFill>
                <a:latin typeface="Arial" panose="020B0604020202020204" pitchFamily="34" charset="0"/>
                <a:cs typeface="Arial" panose="020B0604020202020204" pitchFamily="34" charset="0"/>
              </a:rPr>
              <a:t>District Grants</a:t>
            </a:r>
            <a:endParaRPr lang="en-US" sz="3600" b="1" dirty="0">
              <a:solidFill>
                <a:srgbClr val="002060"/>
              </a:solidFill>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134007" y="1876098"/>
            <a:ext cx="8686800" cy="4805362"/>
          </a:xfrm>
          <a:prstGeom prst="rect">
            <a:avLst/>
          </a:prstGeom>
          <a:ln>
            <a:noFill/>
          </a:ln>
        </p:spPr>
        <p:txBody>
          <a:bodyPr/>
          <a:lstStyle/>
          <a:p>
            <a:pPr marL="342900"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Goal today is to familiarize you with the District Grant on line application process</a:t>
            </a:r>
          </a:p>
          <a:p>
            <a:pPr marL="342900"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Our role is to guide you to FINAL APPROVAL</a:t>
            </a:r>
          </a:p>
          <a:p>
            <a:pPr marL="342900"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Used for smaller local or international projects </a:t>
            </a:r>
          </a:p>
          <a:p>
            <a:pPr eaLnBrk="0" hangingPunct="0">
              <a:spcBef>
                <a:spcPct val="20000"/>
              </a:spcBef>
              <a:defRPr/>
            </a:pPr>
            <a:r>
              <a:rPr lang="en-CA" sz="3200" dirty="0">
                <a:solidFill>
                  <a:srgbClr val="002060"/>
                </a:solidFill>
                <a:latin typeface="Arial" panose="020B0604020202020204" pitchFamily="34" charset="0"/>
                <a:cs typeface="Arial" panose="020B0604020202020204" pitchFamily="34" charset="0"/>
              </a:rPr>
              <a:t> </a:t>
            </a:r>
          </a:p>
          <a:p>
            <a:pPr marL="342900" indent="-342900" eaLnBrk="0" hangingPunct="0">
              <a:spcBef>
                <a:spcPct val="20000"/>
              </a:spcBef>
              <a:defRPr/>
            </a:pPr>
            <a:endParaRPr lang="en-CA" sz="3200" b="1" dirty="0">
              <a:solidFill>
                <a:srgbClr val="002060"/>
              </a:solidFill>
              <a:latin typeface="Georgia" pitchFamily="18" charset="0"/>
              <a:cs typeface="+mn-cs"/>
            </a:endParaRPr>
          </a:p>
          <a:p>
            <a:pPr marL="342900" indent="-342900" eaLnBrk="0" hangingPunct="0">
              <a:spcBef>
                <a:spcPct val="20000"/>
              </a:spcBef>
              <a:buFont typeface="Wingdings 2" pitchFamily="18" charset="2"/>
              <a:buNone/>
              <a:defRPr/>
            </a:pPr>
            <a:endParaRPr lang="en-CA" sz="3200"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56406" y="1274762"/>
            <a:ext cx="7897812" cy="43084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buFontTx/>
              <a:buChar char="•"/>
              <a:defRPr/>
            </a:pPr>
            <a:endParaRPr lang="en-US" i="1" kern="0" dirty="0">
              <a:solidFill>
                <a:srgbClr val="585858"/>
              </a:solidFill>
              <a:latin typeface="Georgia" pitchFamily="18" charset="0"/>
              <a:cs typeface="Arial"/>
            </a:endParaRPr>
          </a:p>
        </p:txBody>
      </p:sp>
      <p:sp>
        <p:nvSpPr>
          <p:cNvPr id="48131" name="Title 1"/>
          <p:cNvSpPr txBox="1">
            <a:spLocks/>
          </p:cNvSpPr>
          <p:nvPr/>
        </p:nvSpPr>
        <p:spPr bwMode="auto">
          <a:xfrm>
            <a:off x="188913" y="333375"/>
            <a:ext cx="8764587" cy="685800"/>
          </a:xfrm>
          <a:prstGeom prst="rect">
            <a:avLst/>
          </a:prstGeom>
          <a:noFill/>
          <a:ln w="9525">
            <a:noFill/>
            <a:miter lim="800000"/>
            <a:headEnd/>
            <a:tailEnd/>
          </a:ln>
        </p:spPr>
        <p:txBody>
          <a:bodyPr/>
          <a:lstStyle/>
          <a:p>
            <a:pPr>
              <a:lnSpc>
                <a:spcPct val="80000"/>
              </a:lnSpc>
            </a:pPr>
            <a:r>
              <a:rPr lang="en-CA" sz="3600" dirty="0">
                <a:solidFill>
                  <a:srgbClr val="002060"/>
                </a:solidFill>
                <a:latin typeface="Arial" panose="020B0604020202020204" pitchFamily="34" charset="0"/>
                <a:cs typeface="Arial" panose="020B0604020202020204" pitchFamily="34" charset="0"/>
              </a:rPr>
              <a:t>District Grants</a:t>
            </a:r>
            <a:endParaRPr lang="en-US" sz="3600" b="1" dirty="0">
              <a:solidFill>
                <a:srgbClr val="002060"/>
              </a:solidFill>
              <a:latin typeface="Arial" panose="020B0604020202020204" pitchFamily="34" charset="0"/>
              <a:cs typeface="Arial" panose="020B0604020202020204" pitchFamily="34" charset="0"/>
            </a:endParaRPr>
          </a:p>
        </p:txBody>
      </p:sp>
      <p:sp>
        <p:nvSpPr>
          <p:cNvPr id="14" name="Content Placeholder 2"/>
          <p:cNvSpPr txBox="1">
            <a:spLocks/>
          </p:cNvSpPr>
          <p:nvPr/>
        </p:nvSpPr>
        <p:spPr>
          <a:xfrm>
            <a:off x="188913" y="1287462"/>
            <a:ext cx="8764587" cy="4295775"/>
          </a:xfrm>
          <a:prstGeom prst="rect">
            <a:avLst/>
          </a:prstGeom>
        </p:spPr>
        <p:txBody>
          <a:bodyPr/>
          <a:lstStyle/>
          <a:p>
            <a:pPr marL="342900"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Funding between $500 - $10,000 USD (if funds available)</a:t>
            </a:r>
          </a:p>
          <a:p>
            <a:pPr marL="342900"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District will match $1 of club funds with up to $1 of District Designated Funds USD (DDF)</a:t>
            </a:r>
          </a:p>
          <a:p>
            <a:pPr marL="342900"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Do not need Host club</a:t>
            </a:r>
          </a:p>
          <a:p>
            <a:pPr marL="342900"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All projects that receive Foundation grants must be initiated and managed by Rotarians</a:t>
            </a:r>
          </a:p>
          <a:p>
            <a:pPr marL="342900" indent="-342900" eaLnBrk="0" hangingPunct="0">
              <a:spcBef>
                <a:spcPct val="20000"/>
              </a:spcBef>
              <a:buFont typeface="Wingdings 2" pitchFamily="18" charset="2"/>
              <a:buNone/>
              <a:defRPr/>
            </a:pPr>
            <a:endParaRPr lang="en-CA" sz="3200"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81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FA44D-EF61-4670-B8A9-CA970A83B85E}"/>
              </a:ext>
            </a:extLst>
          </p:cNvPr>
          <p:cNvSpPr>
            <a:spLocks noGrp="1"/>
          </p:cNvSpPr>
          <p:nvPr>
            <p:ph type="title" idx="4294967295"/>
          </p:nvPr>
        </p:nvSpPr>
        <p:spPr>
          <a:xfrm>
            <a:off x="0" y="365125"/>
            <a:ext cx="7886700" cy="560388"/>
          </a:xfrm>
          <a:prstGeom prst="rect">
            <a:avLst/>
          </a:prstGeom>
        </p:spPr>
        <p:txBody>
          <a:bodyPr/>
          <a:lstStyle/>
          <a:p>
            <a:pPr marL="0" marR="0" lvl="0" indent="0" defTabSz="457200" rtl="0" eaLnBrk="1" fontAlgn="base" latinLnBrk="0" hangingPunct="1">
              <a:lnSpc>
                <a:spcPct val="80000"/>
              </a:lnSpc>
              <a:spcBef>
                <a:spcPct val="0"/>
              </a:spcBef>
              <a:spcAft>
                <a:spcPct val="0"/>
              </a:spcAft>
              <a:tabLst/>
              <a:defRPr/>
            </a:pPr>
            <a:r>
              <a:rPr kumimoji="0" lang="en-CA"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District Grants</a:t>
            </a:r>
            <a:b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br>
            <a:endParaRPr lang="en-CA" dirty="0"/>
          </a:p>
        </p:txBody>
      </p:sp>
      <p:sp>
        <p:nvSpPr>
          <p:cNvPr id="4" name="TextBox 3">
            <a:extLst>
              <a:ext uri="{FF2B5EF4-FFF2-40B4-BE49-F238E27FC236}">
                <a16:creationId xmlns:a16="http://schemas.microsoft.com/office/drawing/2014/main" id="{13AA1A87-1F59-44D6-83D8-F732410D29BD}"/>
              </a:ext>
            </a:extLst>
          </p:cNvPr>
          <p:cNvSpPr txBox="1"/>
          <p:nvPr/>
        </p:nvSpPr>
        <p:spPr>
          <a:xfrm>
            <a:off x="225973" y="820632"/>
            <a:ext cx="8692054" cy="4745915"/>
          </a:xfrm>
          <a:prstGeom prst="rect">
            <a:avLst/>
          </a:prstGeom>
          <a:noFill/>
        </p:spPr>
        <p:txBody>
          <a:bodyPr wrap="square">
            <a:spAutoFit/>
          </a:bodyPr>
          <a:lstStyle/>
          <a:p>
            <a:pPr marL="342900" indent="-342900" eaLnBrk="0" hangingPunct="0">
              <a:spcBef>
                <a:spcPct val="20000"/>
              </a:spcBef>
              <a:buFont typeface="Arial" charset="0"/>
              <a:buChar char="•"/>
              <a:defRPr/>
            </a:pPr>
            <a:r>
              <a:rPr lang="en-CA" sz="2800" dirty="0">
                <a:solidFill>
                  <a:srgbClr val="002060"/>
                </a:solidFill>
                <a:latin typeface="Arial" panose="020B0604020202020204" pitchFamily="34" charset="0"/>
                <a:cs typeface="Arial" panose="020B0604020202020204" pitchFamily="34" charset="0"/>
              </a:rPr>
              <a:t>Grants must be used for the approved purpose as we have submitted to TRF</a:t>
            </a:r>
          </a:p>
          <a:p>
            <a:pPr marL="342900" indent="-342900" eaLnBrk="0" hangingPunct="0">
              <a:spcBef>
                <a:spcPct val="20000"/>
              </a:spcBef>
              <a:buFont typeface="Arial" charset="0"/>
              <a:buChar char="•"/>
              <a:defRPr/>
            </a:pPr>
            <a:r>
              <a:rPr lang="en-CA" sz="2800" dirty="0">
                <a:solidFill>
                  <a:srgbClr val="002060"/>
                </a:solidFill>
                <a:latin typeface="Arial" panose="020B0604020202020204" pitchFamily="34" charset="0"/>
                <a:cs typeface="Arial" panose="020B0604020202020204" pitchFamily="34" charset="0"/>
              </a:rPr>
              <a:t>If circumstances beyond your control result in a change in the approved purpose you need to contact the District Grants Chair before proceeding. </a:t>
            </a:r>
          </a:p>
          <a:p>
            <a:pPr marL="342900" indent="-342900" eaLnBrk="0" hangingPunct="0">
              <a:spcBef>
                <a:spcPct val="20000"/>
              </a:spcBef>
              <a:buFont typeface="Arial" charset="0"/>
              <a:buChar char="•"/>
              <a:defRPr/>
            </a:pPr>
            <a:r>
              <a:rPr lang="en-CA" sz="2800" dirty="0">
                <a:solidFill>
                  <a:srgbClr val="002060"/>
                </a:solidFill>
                <a:latin typeface="Arial" panose="020B0604020202020204" pitchFamily="34" charset="0"/>
                <a:cs typeface="Arial" panose="020B0604020202020204" pitchFamily="34" charset="0"/>
              </a:rPr>
              <a:t>If the intent does not change then an adjustment could be approved. </a:t>
            </a:r>
            <a:r>
              <a:rPr lang="en-CA" sz="2800" b="1" dirty="0">
                <a:solidFill>
                  <a:srgbClr val="002060"/>
                </a:solidFill>
                <a:latin typeface="Arial" panose="020B0604020202020204" pitchFamily="34" charset="0"/>
                <a:cs typeface="Arial" panose="020B0604020202020204" pitchFamily="34" charset="0"/>
              </a:rPr>
              <a:t>If the intent changes then the  grant funds will need to be returned.</a:t>
            </a:r>
          </a:p>
          <a:p>
            <a:pPr marL="342900" indent="-342900" eaLnBrk="0" hangingPunct="0">
              <a:spcBef>
                <a:spcPct val="20000"/>
              </a:spcBef>
              <a:buFont typeface="Arial" charset="0"/>
              <a:buChar char="•"/>
              <a:defRPr/>
            </a:pPr>
            <a:r>
              <a:rPr lang="en-CA" sz="2800" dirty="0">
                <a:solidFill>
                  <a:srgbClr val="002060"/>
                </a:solidFill>
                <a:latin typeface="Arial" panose="020B0604020202020204" pitchFamily="34" charset="0"/>
                <a:cs typeface="Arial" panose="020B0604020202020204" pitchFamily="34" charset="0"/>
              </a:rPr>
              <a:t>Talk to your District Grants Chair ASAP!</a:t>
            </a:r>
          </a:p>
          <a:p>
            <a:pPr marL="342900" indent="-342900" eaLnBrk="0" hangingPunct="0">
              <a:spcBef>
                <a:spcPct val="20000"/>
              </a:spcBef>
              <a:buFont typeface="Arial" charset="0"/>
              <a:buChar char="•"/>
              <a:defRPr/>
            </a:pPr>
            <a:endParaRPr lang="en-CA" sz="2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8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57200" y="1519238"/>
            <a:ext cx="5457825" cy="6810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buFontTx/>
              <a:buChar char="•"/>
              <a:defRPr/>
            </a:pPr>
            <a:endParaRPr lang="en-US" i="1" kern="0" dirty="0">
              <a:solidFill>
                <a:srgbClr val="585858"/>
              </a:solidFill>
              <a:latin typeface="Georgia" pitchFamily="18" charset="0"/>
              <a:cs typeface="Arial"/>
            </a:endParaRPr>
          </a:p>
        </p:txBody>
      </p:sp>
      <p:sp>
        <p:nvSpPr>
          <p:cNvPr id="50179" name="Rectangle 4"/>
          <p:cNvSpPr>
            <a:spLocks noChangeArrowheads="1"/>
          </p:cNvSpPr>
          <p:nvPr/>
        </p:nvSpPr>
        <p:spPr bwMode="auto">
          <a:xfrm>
            <a:off x="457200" y="466725"/>
            <a:ext cx="6096000" cy="534988"/>
          </a:xfrm>
          <a:prstGeom prst="rect">
            <a:avLst/>
          </a:prstGeom>
          <a:noFill/>
          <a:ln w="9525">
            <a:noFill/>
            <a:miter lim="800000"/>
            <a:headEnd/>
            <a:tailEnd/>
          </a:ln>
        </p:spPr>
        <p:txBody>
          <a:bodyPr>
            <a:spAutoFit/>
          </a:bodyPr>
          <a:lstStyle/>
          <a:p>
            <a:pPr>
              <a:lnSpc>
                <a:spcPct val="80000"/>
              </a:lnSpc>
            </a:pPr>
            <a:r>
              <a:rPr lang="en-CA" sz="3600" dirty="0">
                <a:solidFill>
                  <a:srgbClr val="002060"/>
                </a:solidFill>
                <a:latin typeface="Arial" panose="020B0604020202020204" pitchFamily="34" charset="0"/>
                <a:cs typeface="Arial" panose="020B0604020202020204" pitchFamily="34" charset="0"/>
              </a:rPr>
              <a:t>District Grants</a:t>
            </a:r>
            <a:endParaRPr lang="en-US" sz="3600" b="1" dirty="0">
              <a:solidFill>
                <a:srgbClr val="002060"/>
              </a:solidFill>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307427" y="1001713"/>
            <a:ext cx="8229600" cy="5136328"/>
          </a:xfrm>
          <a:prstGeom prst="rect">
            <a:avLst/>
          </a:prstGeom>
          <a:ln>
            <a:noFill/>
          </a:ln>
        </p:spPr>
        <p:txBody>
          <a:bodyPr/>
          <a:lstStyle/>
          <a:p>
            <a:pPr marL="342900" indent="-342900" eaLnBrk="0" hangingPunct="0">
              <a:spcBef>
                <a:spcPct val="20000"/>
              </a:spcBef>
              <a:buFont typeface="Arial" charset="0"/>
              <a:buChar char="•"/>
              <a:defRPr/>
            </a:pPr>
            <a:r>
              <a:rPr lang="en-US" sz="2800" dirty="0">
                <a:solidFill>
                  <a:srgbClr val="002060"/>
                </a:solidFill>
              </a:rPr>
              <a:t>District Grants that cannot finish or fail to file timely required 12-month progress and 18-month final reports are required to refund their grant funds in </a:t>
            </a:r>
            <a:r>
              <a:rPr lang="en-US" sz="2800" u="sng" dirty="0">
                <a:solidFill>
                  <a:srgbClr val="002060"/>
                </a:solidFill>
              </a:rPr>
              <a:t>USD</a:t>
            </a:r>
            <a:r>
              <a:rPr lang="en-US" sz="2800" dirty="0">
                <a:solidFill>
                  <a:srgbClr val="002060"/>
                </a:solidFill>
              </a:rPr>
              <a:t>. </a:t>
            </a:r>
          </a:p>
          <a:p>
            <a:pPr marL="342900" indent="-342900" eaLnBrk="0" hangingPunct="0">
              <a:spcBef>
                <a:spcPct val="20000"/>
              </a:spcBef>
              <a:buFont typeface="Arial" charset="0"/>
              <a:buChar char="•"/>
              <a:defRPr/>
            </a:pPr>
            <a:r>
              <a:rPr lang="en-CA" sz="2800" dirty="0">
                <a:solidFill>
                  <a:srgbClr val="002060"/>
                </a:solidFill>
                <a:latin typeface="Arial" panose="020B0604020202020204" pitchFamily="34" charset="0"/>
                <a:cs typeface="Arial" panose="020B0604020202020204" pitchFamily="34" charset="0"/>
              </a:rPr>
              <a:t>Unused District Grant funds are returned to TRF, we get those back the following year as DDF.</a:t>
            </a:r>
          </a:p>
          <a:p>
            <a:pPr marL="342900" indent="-342900" eaLnBrk="0" hangingPunct="0">
              <a:spcBef>
                <a:spcPct val="20000"/>
              </a:spcBef>
              <a:buFont typeface="Arial" charset="0"/>
              <a:buChar char="•"/>
              <a:defRPr/>
            </a:pPr>
            <a:r>
              <a:rPr lang="en-CA" sz="2800" dirty="0">
                <a:solidFill>
                  <a:srgbClr val="002060"/>
                </a:solidFill>
                <a:latin typeface="Arial" panose="020B0604020202020204" pitchFamily="34" charset="0"/>
                <a:cs typeface="Arial" panose="020B0604020202020204" pitchFamily="34" charset="0"/>
              </a:rPr>
              <a:t>Contact the District Grants chair as soon as possible if you are having problems, we are here to assist you. </a:t>
            </a:r>
          </a:p>
          <a:p>
            <a:pPr marL="342900" indent="-342900" eaLnBrk="0" hangingPunct="0">
              <a:spcBef>
                <a:spcPct val="20000"/>
              </a:spcBef>
              <a:buFont typeface="Wingdings 2" pitchFamily="18" charset="2"/>
              <a:buNone/>
              <a:defRPr/>
            </a:pPr>
            <a:endParaRPr lang="en-CA" sz="3200"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B0D406-95EE-48D3-9D47-34836BA99151}"/>
              </a:ext>
            </a:extLst>
          </p:cNvPr>
          <p:cNvSpPr txBox="1"/>
          <p:nvPr/>
        </p:nvSpPr>
        <p:spPr>
          <a:xfrm>
            <a:off x="583324" y="1399475"/>
            <a:ext cx="8334704" cy="5970865"/>
          </a:xfrm>
          <a:prstGeom prst="rect">
            <a:avLst/>
          </a:prstGeom>
          <a:noFill/>
        </p:spPr>
        <p:txBody>
          <a:bodyPr wrap="square" rtlCol="0">
            <a:spAutoFit/>
          </a:bodyPr>
          <a:lstStyle/>
          <a:p>
            <a:r>
              <a:rPr lang="en-US" sz="4000" b="1" dirty="0">
                <a:solidFill>
                  <a:srgbClr val="002060"/>
                </a:solidFill>
              </a:rPr>
              <a:t>Greetings from District 5050</a:t>
            </a:r>
          </a:p>
          <a:p>
            <a:endParaRPr lang="en-US" sz="2000" dirty="0">
              <a:solidFill>
                <a:srgbClr val="002060"/>
              </a:solidFill>
            </a:endParaRPr>
          </a:p>
          <a:p>
            <a:endParaRPr lang="en-US" sz="4000" dirty="0">
              <a:solidFill>
                <a:srgbClr val="002060"/>
              </a:solidFill>
            </a:endParaRPr>
          </a:p>
          <a:p>
            <a:r>
              <a:rPr lang="en-US" sz="4000" dirty="0">
                <a:solidFill>
                  <a:srgbClr val="002060"/>
                </a:solidFill>
              </a:rPr>
              <a:t>District Governor </a:t>
            </a:r>
          </a:p>
          <a:p>
            <a:r>
              <a:rPr lang="en-US" sz="4000" dirty="0">
                <a:solidFill>
                  <a:srgbClr val="002060"/>
                </a:solidFill>
              </a:rPr>
              <a:t>Isabelle Martinez Hayer</a:t>
            </a:r>
          </a:p>
          <a:p>
            <a:r>
              <a:rPr lang="en-US" sz="2400" dirty="0">
                <a:solidFill>
                  <a:srgbClr val="002060"/>
                </a:solidFill>
              </a:rPr>
              <a:t>District Governor 2025-2026</a:t>
            </a:r>
          </a:p>
          <a:p>
            <a:endParaRPr lang="en-US" sz="2400" dirty="0">
              <a:solidFill>
                <a:srgbClr val="002060"/>
              </a:solidFill>
            </a:endParaRPr>
          </a:p>
          <a:p>
            <a:endParaRPr lang="en-US" sz="4000" dirty="0">
              <a:solidFill>
                <a:srgbClr val="002060"/>
              </a:solidFill>
            </a:endParaRPr>
          </a:p>
          <a:p>
            <a:endParaRPr lang="en-US" sz="1000" dirty="0">
              <a:solidFill>
                <a:srgbClr val="002060"/>
              </a:solidFill>
            </a:endParaRPr>
          </a:p>
          <a:p>
            <a:endParaRPr lang="en-US" sz="2400" dirty="0">
              <a:solidFill>
                <a:srgbClr val="002060"/>
              </a:solidFill>
            </a:endParaRPr>
          </a:p>
          <a:p>
            <a:endParaRPr lang="en-US" sz="4000" dirty="0">
              <a:solidFill>
                <a:srgbClr val="002060"/>
              </a:solidFill>
            </a:endParaRPr>
          </a:p>
          <a:p>
            <a:r>
              <a:rPr lang="en-US" sz="4000" b="1" dirty="0">
                <a:solidFill>
                  <a:srgbClr val="002060"/>
                </a:solidFill>
              </a:rPr>
              <a:t> </a:t>
            </a:r>
          </a:p>
        </p:txBody>
      </p:sp>
      <p:pic>
        <p:nvPicPr>
          <p:cNvPr id="3" name="Picture 2">
            <a:extLst>
              <a:ext uri="{FF2B5EF4-FFF2-40B4-BE49-F238E27FC236}">
                <a16:creationId xmlns:a16="http://schemas.microsoft.com/office/drawing/2014/main" id="{0A258E59-0663-20B7-1D0A-3660D3FCE9B5}"/>
              </a:ext>
            </a:extLst>
          </p:cNvPr>
          <p:cNvPicPr>
            <a:picLocks noChangeAspect="1"/>
          </p:cNvPicPr>
          <p:nvPr/>
        </p:nvPicPr>
        <p:blipFill>
          <a:blip r:embed="rId3"/>
          <a:stretch>
            <a:fillRect/>
          </a:stretch>
        </p:blipFill>
        <p:spPr>
          <a:xfrm>
            <a:off x="6383262" y="3108960"/>
            <a:ext cx="1903094" cy="1903094"/>
          </a:xfrm>
          <a:prstGeom prst="rect">
            <a:avLst/>
          </a:prstGeom>
        </p:spPr>
      </p:pic>
    </p:spTree>
    <p:extLst>
      <p:ext uri="{BB962C8B-B14F-4D97-AF65-F5344CB8AC3E}">
        <p14:creationId xmlns:p14="http://schemas.microsoft.com/office/powerpoint/2010/main" val="38176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57200" y="1519238"/>
            <a:ext cx="5457825" cy="6810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buFontTx/>
              <a:buChar char="•"/>
              <a:defRPr/>
            </a:pPr>
            <a:endParaRPr lang="en-US" i="1" kern="0" dirty="0">
              <a:solidFill>
                <a:srgbClr val="585858"/>
              </a:solidFill>
              <a:latin typeface="Georgia" pitchFamily="18" charset="0"/>
              <a:cs typeface="Arial"/>
            </a:endParaRPr>
          </a:p>
        </p:txBody>
      </p:sp>
      <p:sp>
        <p:nvSpPr>
          <p:cNvPr id="51203" name="Rectangle 4"/>
          <p:cNvSpPr>
            <a:spLocks noChangeArrowheads="1"/>
          </p:cNvSpPr>
          <p:nvPr/>
        </p:nvSpPr>
        <p:spPr bwMode="auto">
          <a:xfrm>
            <a:off x="457200" y="409998"/>
            <a:ext cx="6096000" cy="534988"/>
          </a:xfrm>
          <a:prstGeom prst="rect">
            <a:avLst/>
          </a:prstGeom>
          <a:noFill/>
          <a:ln w="9525">
            <a:noFill/>
            <a:miter lim="800000"/>
            <a:headEnd/>
            <a:tailEnd/>
          </a:ln>
        </p:spPr>
        <p:txBody>
          <a:bodyPr>
            <a:spAutoFit/>
          </a:bodyPr>
          <a:lstStyle/>
          <a:p>
            <a:pPr>
              <a:lnSpc>
                <a:spcPct val="80000"/>
              </a:lnSpc>
            </a:pPr>
            <a:r>
              <a:rPr lang="en-CA" sz="3600" dirty="0">
                <a:solidFill>
                  <a:srgbClr val="002060"/>
                </a:solidFill>
                <a:latin typeface="Arial" panose="020B0604020202020204" pitchFamily="34" charset="0"/>
                <a:cs typeface="Arial" panose="020B0604020202020204" pitchFamily="34" charset="0"/>
              </a:rPr>
              <a:t>District Grants</a:t>
            </a:r>
            <a:endParaRPr lang="en-US" sz="3600" b="1" dirty="0">
              <a:solidFill>
                <a:srgbClr val="002060"/>
              </a:solidFill>
              <a:latin typeface="Arial" panose="020B0604020202020204" pitchFamily="34" charset="0"/>
              <a:cs typeface="Arial" panose="020B0604020202020204" pitchFamily="34" charset="0"/>
            </a:endParaRPr>
          </a:p>
        </p:txBody>
      </p:sp>
      <p:sp>
        <p:nvSpPr>
          <p:cNvPr id="6" name="Content Placeholder 2"/>
          <p:cNvSpPr txBox="1">
            <a:spLocks/>
          </p:cNvSpPr>
          <p:nvPr/>
        </p:nvSpPr>
        <p:spPr>
          <a:xfrm>
            <a:off x="189187" y="1574504"/>
            <a:ext cx="8954813" cy="5584868"/>
          </a:xfrm>
          <a:prstGeom prst="rect">
            <a:avLst/>
          </a:prstGeom>
        </p:spPr>
        <p:txBody>
          <a:bodyPr lIns="0" rIns="0"/>
          <a:lstStyle/>
          <a:p>
            <a:pPr marL="342900" indent="-342900" eaLnBrk="0" hangingPunct="0">
              <a:spcBef>
                <a:spcPct val="20000"/>
              </a:spcBef>
              <a:buFont typeface="Arial" charset="0"/>
              <a:buChar char="•"/>
              <a:defRPr/>
            </a:pPr>
            <a:r>
              <a:rPr lang="en-CA" sz="2800" b="1" dirty="0">
                <a:solidFill>
                  <a:srgbClr val="002060"/>
                </a:solidFill>
                <a:latin typeface="Arial" panose="020B0604020202020204" pitchFamily="34" charset="0"/>
                <a:cs typeface="Arial" panose="020B0604020202020204" pitchFamily="34" charset="0"/>
              </a:rPr>
              <a:t>All District Grant requests must follow the Guidelines as set out in the District Grant Management Manual – copy was emailed to you</a:t>
            </a:r>
          </a:p>
          <a:p>
            <a:pPr marL="342900" indent="-342900" eaLnBrk="0" hangingPunct="0">
              <a:spcBef>
                <a:spcPct val="20000"/>
              </a:spcBef>
              <a:buFont typeface="Arial" charset="0"/>
              <a:buChar char="•"/>
              <a:defRPr/>
            </a:pPr>
            <a:r>
              <a:rPr lang="en-CA" sz="2800" dirty="0">
                <a:solidFill>
                  <a:srgbClr val="002060"/>
                </a:solidFill>
                <a:latin typeface="Arial" panose="020B0604020202020204" pitchFamily="34" charset="0"/>
                <a:cs typeface="Arial" panose="020B0604020202020204" pitchFamily="34" charset="0"/>
              </a:rPr>
              <a:t>Only Clubs that are qualified may apply–signed MOU, minimum of two members at a training session-one must be PE.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D05D8-B348-FF39-DCD2-FA3F750A54C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662623-0D9F-9B8F-5024-00FC57E988A0}"/>
              </a:ext>
            </a:extLst>
          </p:cNvPr>
          <p:cNvSpPr txBox="1">
            <a:spLocks/>
          </p:cNvSpPr>
          <p:nvPr/>
        </p:nvSpPr>
        <p:spPr>
          <a:xfrm>
            <a:off x="457200" y="1519238"/>
            <a:ext cx="5457825" cy="6810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buFontTx/>
              <a:buChar char="•"/>
              <a:defRPr/>
            </a:pPr>
            <a:endParaRPr lang="en-US" i="1" kern="0" dirty="0">
              <a:solidFill>
                <a:srgbClr val="585858"/>
              </a:solidFill>
              <a:latin typeface="Georgia" pitchFamily="18" charset="0"/>
              <a:cs typeface="Arial"/>
            </a:endParaRPr>
          </a:p>
        </p:txBody>
      </p:sp>
      <p:sp>
        <p:nvSpPr>
          <p:cNvPr id="51203" name="Rectangle 4">
            <a:extLst>
              <a:ext uri="{FF2B5EF4-FFF2-40B4-BE49-F238E27FC236}">
                <a16:creationId xmlns:a16="http://schemas.microsoft.com/office/drawing/2014/main" id="{FA2DFD71-DCAB-A2AB-CAFE-2D40393EBB96}"/>
              </a:ext>
            </a:extLst>
          </p:cNvPr>
          <p:cNvSpPr>
            <a:spLocks noChangeArrowheads="1"/>
          </p:cNvSpPr>
          <p:nvPr/>
        </p:nvSpPr>
        <p:spPr bwMode="auto">
          <a:xfrm>
            <a:off x="457200" y="409998"/>
            <a:ext cx="6096000" cy="534988"/>
          </a:xfrm>
          <a:prstGeom prst="rect">
            <a:avLst/>
          </a:prstGeom>
          <a:noFill/>
          <a:ln w="9525">
            <a:noFill/>
            <a:miter lim="800000"/>
            <a:headEnd/>
            <a:tailEnd/>
          </a:ln>
        </p:spPr>
        <p:txBody>
          <a:bodyPr>
            <a:spAutoFit/>
          </a:bodyPr>
          <a:lstStyle/>
          <a:p>
            <a:pPr>
              <a:lnSpc>
                <a:spcPct val="80000"/>
              </a:lnSpc>
            </a:pPr>
            <a:r>
              <a:rPr lang="en-CA" sz="3600" dirty="0">
                <a:solidFill>
                  <a:srgbClr val="002060"/>
                </a:solidFill>
                <a:latin typeface="Arial" panose="020B0604020202020204" pitchFamily="34" charset="0"/>
                <a:cs typeface="Arial" panose="020B0604020202020204" pitchFamily="34" charset="0"/>
              </a:rPr>
              <a:t>District Grants</a:t>
            </a:r>
            <a:endParaRPr lang="en-US" sz="3600" b="1" dirty="0">
              <a:solidFill>
                <a:srgbClr val="002060"/>
              </a:solidFill>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87458D0D-052D-2A84-2336-06CAD30983C7}"/>
              </a:ext>
            </a:extLst>
          </p:cNvPr>
          <p:cNvSpPr txBox="1">
            <a:spLocks/>
          </p:cNvSpPr>
          <p:nvPr/>
        </p:nvSpPr>
        <p:spPr>
          <a:xfrm>
            <a:off x="381740" y="1742023"/>
            <a:ext cx="8469298" cy="5584868"/>
          </a:xfrm>
          <a:prstGeom prst="rect">
            <a:avLst/>
          </a:prstGeom>
        </p:spPr>
        <p:txBody>
          <a:bodyPr lIns="0" rIns="0"/>
          <a:lstStyle/>
          <a:p>
            <a:pPr marL="342900" indent="-342900" eaLnBrk="0" hangingPunct="0">
              <a:spcBef>
                <a:spcPct val="20000"/>
              </a:spcBef>
              <a:buFont typeface="Arial" charset="0"/>
              <a:buChar char="•"/>
              <a:defRPr/>
            </a:pPr>
            <a:r>
              <a:rPr lang="en-CA" sz="2800" dirty="0">
                <a:solidFill>
                  <a:srgbClr val="002060"/>
                </a:solidFill>
                <a:latin typeface="Arial" panose="020B0604020202020204" pitchFamily="34" charset="0"/>
                <a:cs typeface="Arial" panose="020B0604020202020204" pitchFamily="34" charset="0"/>
              </a:rPr>
              <a:t>Match: must be cash, not in kind or from another grant</a:t>
            </a:r>
          </a:p>
          <a:p>
            <a:pPr marL="457200" indent="-457200" eaLnBrk="0" hangingPunct="0">
              <a:spcBef>
                <a:spcPct val="20000"/>
              </a:spcBef>
              <a:buFont typeface="Arial" panose="020B0604020202020204" pitchFamily="34" charset="0"/>
              <a:buChar char="•"/>
              <a:defRPr/>
            </a:pPr>
            <a:r>
              <a:rPr lang="en-CA" sz="2800" dirty="0">
                <a:solidFill>
                  <a:srgbClr val="002060"/>
                </a:solidFill>
                <a:latin typeface="Arial" panose="020B0604020202020204" pitchFamily="34" charset="0"/>
                <a:cs typeface="Arial" panose="020B0604020202020204" pitchFamily="34" charset="0"/>
              </a:rPr>
              <a:t>USD funds -</a:t>
            </a:r>
            <a:r>
              <a:rPr lang="en-CA" sz="2800" dirty="0">
                <a:solidFill>
                  <a:schemeClr val="bg1"/>
                </a:solidFill>
                <a:latin typeface="Arial" panose="020B0604020202020204" pitchFamily="34" charset="0"/>
                <a:cs typeface="Arial" panose="020B0604020202020204" pitchFamily="34" charset="0"/>
              </a:rPr>
              <a:t> </a:t>
            </a:r>
            <a:r>
              <a:rPr lang="en-CA" sz="2800" dirty="0">
                <a:solidFill>
                  <a:srgbClr val="002060"/>
                </a:solidFill>
                <a:latin typeface="Arial" panose="020B0604020202020204" pitchFamily="34" charset="0"/>
                <a:cs typeface="Arial" panose="020B0604020202020204" pitchFamily="34" charset="0"/>
              </a:rPr>
              <a:t>Use the rate you received when check cashed or exchange rate per RI rate at end of project – which ever is best for club – tell us the rate you used – show in final report.</a:t>
            </a:r>
          </a:p>
        </p:txBody>
      </p:sp>
    </p:spTree>
    <p:extLst>
      <p:ext uri="{BB962C8B-B14F-4D97-AF65-F5344CB8AC3E}">
        <p14:creationId xmlns:p14="http://schemas.microsoft.com/office/powerpoint/2010/main" val="319430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32D5C-0455-9A91-F8EE-49E9C0AF7E2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4BB3529-6B22-7A90-76AC-81261CFD4678}"/>
              </a:ext>
            </a:extLst>
          </p:cNvPr>
          <p:cNvPicPr>
            <a:picLocks noChangeAspect="1"/>
          </p:cNvPicPr>
          <p:nvPr/>
        </p:nvPicPr>
        <p:blipFill>
          <a:blip r:embed="rId3"/>
          <a:stretch>
            <a:fillRect/>
          </a:stretch>
        </p:blipFill>
        <p:spPr>
          <a:xfrm>
            <a:off x="86564" y="36331"/>
            <a:ext cx="8970872" cy="6785337"/>
          </a:xfrm>
          <a:prstGeom prst="rect">
            <a:avLst/>
          </a:prstGeom>
        </p:spPr>
      </p:pic>
      <p:sp>
        <p:nvSpPr>
          <p:cNvPr id="5" name="TextBox 4">
            <a:extLst>
              <a:ext uri="{FF2B5EF4-FFF2-40B4-BE49-F238E27FC236}">
                <a16:creationId xmlns:a16="http://schemas.microsoft.com/office/drawing/2014/main" id="{D217FE13-55DF-EADB-4C0F-2EAC87FEFF85}"/>
              </a:ext>
            </a:extLst>
          </p:cNvPr>
          <p:cNvSpPr txBox="1"/>
          <p:nvPr/>
        </p:nvSpPr>
        <p:spPr>
          <a:xfrm rot="20368918">
            <a:off x="408108" y="4269822"/>
            <a:ext cx="8206672"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CA" sz="2800" b="1" i="0" u="none" strike="noStrike" kern="1200" cap="none" spc="0" normalizeH="0" baseline="0" noProof="0" dirty="0">
                <a:ln>
                  <a:noFill/>
                </a:ln>
                <a:solidFill>
                  <a:srgbClr val="002060"/>
                </a:solidFill>
                <a:effectLst/>
                <a:uLnTx/>
                <a:uFillTx/>
                <a:latin typeface="Arial" charset="0"/>
                <a:ea typeface="+mn-ea"/>
                <a:cs typeface="Arial" charset="0"/>
              </a:rPr>
              <a:t>If not on this page, then go to </a:t>
            </a:r>
            <a:r>
              <a:rPr kumimoji="0" lang="en-CA" sz="2800" b="1" i="0" u="none" strike="noStrike" kern="1200" cap="none" spc="0" normalizeH="0" baseline="0" noProof="0" dirty="0" err="1">
                <a:ln>
                  <a:noFill/>
                </a:ln>
                <a:solidFill>
                  <a:srgbClr val="002060"/>
                </a:solidFill>
                <a:effectLst/>
                <a:uLnTx/>
                <a:uFillTx/>
                <a:latin typeface="Arial" charset="0"/>
                <a:ea typeface="+mn-ea"/>
                <a:cs typeface="Arial" charset="0"/>
              </a:rPr>
              <a:t>Oanda</a:t>
            </a:r>
            <a:r>
              <a:rPr kumimoji="0" lang="en-CA" sz="2800" b="1" i="0" u="none" strike="noStrike" kern="1200" cap="none" spc="0" normalizeH="0" baseline="0" noProof="0" dirty="0">
                <a:ln>
                  <a:noFill/>
                </a:ln>
                <a:solidFill>
                  <a:srgbClr val="002060"/>
                </a:solidFill>
                <a:effectLst/>
                <a:uLnTx/>
                <a:uFillTx/>
                <a:latin typeface="Arial" charset="0"/>
                <a:ea typeface="+mn-ea"/>
                <a:cs typeface="Arial" charset="0"/>
              </a:rPr>
              <a:t> Website</a:t>
            </a:r>
            <a:endParaRPr kumimoji="0" lang="en-US" sz="2800" b="1" i="0" u="none" strike="noStrike" kern="1200" cap="none" spc="0" normalizeH="0" baseline="0" noProof="0" dirty="0">
              <a:ln>
                <a:noFill/>
              </a:ln>
              <a:solidFill>
                <a:srgbClr val="002060"/>
              </a:solidFill>
              <a:effectLst/>
              <a:uLnTx/>
              <a:uFillTx/>
              <a:latin typeface="Arial" charset="0"/>
              <a:ea typeface="+mn-ea"/>
              <a:cs typeface="Arial" charset="0"/>
            </a:endParaRPr>
          </a:p>
        </p:txBody>
      </p:sp>
    </p:spTree>
    <p:extLst>
      <p:ext uri="{BB962C8B-B14F-4D97-AF65-F5344CB8AC3E}">
        <p14:creationId xmlns:p14="http://schemas.microsoft.com/office/powerpoint/2010/main" val="101641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57200" y="1519238"/>
            <a:ext cx="5457825" cy="68103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buFontTx/>
              <a:buChar char="•"/>
              <a:defRPr/>
            </a:pPr>
            <a:endParaRPr lang="en-US" i="1" kern="0" dirty="0">
              <a:solidFill>
                <a:srgbClr val="585858"/>
              </a:solidFill>
              <a:latin typeface="Georgia" pitchFamily="18" charset="0"/>
              <a:cs typeface="Arial"/>
            </a:endParaRPr>
          </a:p>
        </p:txBody>
      </p:sp>
      <p:sp>
        <p:nvSpPr>
          <p:cNvPr id="53251" name="Rectangle 4"/>
          <p:cNvSpPr>
            <a:spLocks noChangeArrowheads="1"/>
          </p:cNvSpPr>
          <p:nvPr/>
        </p:nvSpPr>
        <p:spPr bwMode="auto">
          <a:xfrm>
            <a:off x="457200" y="466725"/>
            <a:ext cx="6096000" cy="534988"/>
          </a:xfrm>
          <a:prstGeom prst="rect">
            <a:avLst/>
          </a:prstGeom>
          <a:noFill/>
          <a:ln w="9525">
            <a:noFill/>
            <a:miter lim="800000"/>
            <a:headEnd/>
            <a:tailEnd/>
          </a:ln>
        </p:spPr>
        <p:txBody>
          <a:bodyPr>
            <a:spAutoFit/>
          </a:bodyPr>
          <a:lstStyle/>
          <a:p>
            <a:pPr>
              <a:lnSpc>
                <a:spcPct val="80000"/>
              </a:lnSpc>
            </a:pPr>
            <a:r>
              <a:rPr lang="en-CA" sz="3600" dirty="0">
                <a:solidFill>
                  <a:srgbClr val="002060"/>
                </a:solidFill>
                <a:latin typeface="Arial" panose="020B0604020202020204" pitchFamily="34" charset="0"/>
                <a:cs typeface="Arial" panose="020B0604020202020204" pitchFamily="34" charset="0"/>
              </a:rPr>
              <a:t>District Grants</a:t>
            </a:r>
            <a:endParaRPr lang="en-US" sz="3600" b="1" dirty="0">
              <a:solidFill>
                <a:srgbClr val="002060"/>
              </a:solidFill>
              <a:latin typeface="Arial" panose="020B0604020202020204" pitchFamily="34" charset="0"/>
              <a:cs typeface="Arial" panose="020B0604020202020204" pitchFamily="34" charset="0"/>
            </a:endParaRPr>
          </a:p>
        </p:txBody>
      </p:sp>
      <p:sp>
        <p:nvSpPr>
          <p:cNvPr id="6" name="Content Placeholder 2"/>
          <p:cNvSpPr txBox="1">
            <a:spLocks/>
          </p:cNvSpPr>
          <p:nvPr/>
        </p:nvSpPr>
        <p:spPr>
          <a:xfrm>
            <a:off x="236483" y="1078672"/>
            <a:ext cx="8697310" cy="4805362"/>
          </a:xfrm>
          <a:prstGeom prst="rect">
            <a:avLst/>
          </a:prstGeom>
        </p:spPr>
        <p:txBody>
          <a:bodyPr/>
          <a:lstStyle/>
          <a:p>
            <a:pPr marL="342900"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Clubs can apply for more than 1 Grant, but the Club MUST prioritize their request </a:t>
            </a:r>
          </a:p>
          <a:p>
            <a:pPr marL="342900"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Needs to have a PR Plan</a:t>
            </a:r>
          </a:p>
          <a:p>
            <a:pPr marL="342900"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Fill a humanitarian need</a:t>
            </a:r>
          </a:p>
          <a:p>
            <a:pPr marL="342900"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Align with 7 areas of Focus </a:t>
            </a:r>
          </a:p>
          <a:p>
            <a:pPr marL="342900" indent="-342900" eaLnBrk="0" hangingPunct="0">
              <a:spcBef>
                <a:spcPct val="20000"/>
              </a:spcBef>
              <a:buFont typeface="Arial" charset="0"/>
              <a:buChar char="•"/>
              <a:defRPr/>
            </a:pPr>
            <a:endParaRPr lang="en-CA" sz="3200" dirty="0">
              <a:solidFill>
                <a:srgbClr val="002060"/>
              </a:solidFill>
              <a:latin typeface="Arial" panose="020B0604020202020204" pitchFamily="34" charset="0"/>
              <a:cs typeface="Arial" panose="020B0604020202020204" pitchFamily="34" charset="0"/>
            </a:endParaRPr>
          </a:p>
          <a:p>
            <a:pPr marL="342900" indent="-342900" eaLnBrk="0" hangingPunct="0">
              <a:spcBef>
                <a:spcPct val="20000"/>
              </a:spcBef>
              <a:buFont typeface="Wingdings 2" pitchFamily="18" charset="2"/>
              <a:buNone/>
              <a:defRPr/>
            </a:pPr>
            <a:endParaRPr lang="en-CA" sz="3200" dirty="0">
              <a:latin typeface="+mn-lt"/>
              <a:cs typeface="+mn-cs"/>
            </a:endParaRPr>
          </a:p>
        </p:txBody>
      </p:sp>
      <p:pic>
        <p:nvPicPr>
          <p:cNvPr id="2" name="Picture 1">
            <a:extLst>
              <a:ext uri="{FF2B5EF4-FFF2-40B4-BE49-F238E27FC236}">
                <a16:creationId xmlns:a16="http://schemas.microsoft.com/office/drawing/2014/main" id="{DF891B46-0E5B-43CD-AF39-7DD2E61365C0}"/>
              </a:ext>
            </a:extLst>
          </p:cNvPr>
          <p:cNvPicPr>
            <a:picLocks noChangeAspect="1"/>
          </p:cNvPicPr>
          <p:nvPr/>
        </p:nvPicPr>
        <p:blipFill rotWithShape="1">
          <a:blip r:embed="rId3"/>
          <a:srcRect l="4139" r="3907"/>
          <a:stretch/>
        </p:blipFill>
        <p:spPr>
          <a:xfrm>
            <a:off x="433223" y="4002635"/>
            <a:ext cx="8408276" cy="2047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txBox="1">
            <a:spLocks/>
          </p:cNvSpPr>
          <p:nvPr/>
        </p:nvSpPr>
        <p:spPr bwMode="auto">
          <a:xfrm>
            <a:off x="188913" y="425450"/>
            <a:ext cx="8764587" cy="674688"/>
          </a:xfrm>
          <a:prstGeom prst="rect">
            <a:avLst/>
          </a:prstGeom>
          <a:noFill/>
          <a:ln w="9525">
            <a:noFill/>
            <a:miter lim="800000"/>
            <a:headEnd/>
            <a:tailEnd/>
          </a:ln>
        </p:spPr>
        <p:txBody>
          <a:bodyPr/>
          <a:lstStyle/>
          <a:p>
            <a:pPr>
              <a:lnSpc>
                <a:spcPct val="80000"/>
              </a:lnSpc>
            </a:pPr>
            <a:r>
              <a:rPr lang="en-US" sz="3600" dirty="0">
                <a:solidFill>
                  <a:srgbClr val="002060"/>
                </a:solidFill>
                <a:latin typeface="Arial" panose="020B0604020202020204" pitchFamily="34" charset="0"/>
                <a:cs typeface="Arial" panose="020B0604020202020204" pitchFamily="34" charset="0"/>
              </a:rPr>
              <a:t>District Grants</a:t>
            </a:r>
          </a:p>
        </p:txBody>
      </p:sp>
      <p:sp>
        <p:nvSpPr>
          <p:cNvPr id="5" name="Content Placeholder 2"/>
          <p:cNvSpPr txBox="1">
            <a:spLocks/>
          </p:cNvSpPr>
          <p:nvPr/>
        </p:nvSpPr>
        <p:spPr>
          <a:xfrm>
            <a:off x="330282" y="990386"/>
            <a:ext cx="8229600" cy="4476750"/>
          </a:xfrm>
          <a:prstGeom prst="rect">
            <a:avLst/>
          </a:prstGeom>
        </p:spPr>
        <p:txBody>
          <a:bodyPr/>
          <a:lstStyle/>
          <a:p>
            <a:pPr marL="342900"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Hands on – involved members make a strong club. The more members involved in the project the better ROTARY is visible in the community</a:t>
            </a:r>
          </a:p>
          <a:p>
            <a:pPr marL="342900" indent="-342900" eaLnBrk="0" hangingPunct="0">
              <a:lnSpc>
                <a:spcPct val="150000"/>
              </a:lnSpc>
              <a:spcBef>
                <a:spcPct val="20000"/>
              </a:spcBef>
              <a:buFont typeface="Arial" panose="020B0604020202020204" pitchFamily="34" charset="0"/>
              <a:buChar char="•"/>
              <a:defRPr/>
            </a:pPr>
            <a:r>
              <a:rPr lang="en-CA" sz="3200" u="sng" dirty="0">
                <a:solidFill>
                  <a:srgbClr val="002060"/>
                </a:solidFill>
                <a:latin typeface="Arial" panose="020B0604020202020204" pitchFamily="34" charset="0"/>
                <a:cs typeface="Arial" panose="020B0604020202020204" pitchFamily="34" charset="0"/>
              </a:rPr>
              <a:t>Cannot be a check writing exercise</a:t>
            </a:r>
          </a:p>
          <a:p>
            <a:pPr marL="342900" indent="-342900" eaLnBrk="0" hangingPunct="0">
              <a:spcBef>
                <a:spcPct val="20000"/>
              </a:spcBef>
              <a:buFont typeface="Arial" panose="020B0604020202020204" pitchFamily="34" charset="0"/>
              <a:buChar char="•"/>
              <a:defRPr/>
            </a:pPr>
            <a:r>
              <a:rPr lang="en-CA" sz="3200" dirty="0">
                <a:solidFill>
                  <a:srgbClr val="002060"/>
                </a:solidFill>
                <a:latin typeface="Arial" panose="020B0604020202020204" pitchFamily="34" charset="0"/>
                <a:cs typeface="Arial" panose="020B0604020202020204" pitchFamily="34" charset="0"/>
              </a:rPr>
              <a:t>Funds cannot  be managed by or turned over to non-Rotarian entities, such as beneficiaries or cooperating organizations</a:t>
            </a:r>
          </a:p>
          <a:p>
            <a:pPr marL="742950" lvl="1" indent="-285750" eaLnBrk="0" hangingPunct="0">
              <a:spcBef>
                <a:spcPct val="20000"/>
              </a:spcBef>
              <a:buFont typeface="Wingdings 2" pitchFamily="18" charset="2"/>
              <a:buNone/>
              <a:defRPr/>
            </a:pPr>
            <a:endParaRPr lang="en-CA" sz="2600" dirty="0">
              <a:latin typeface="+mn-lt"/>
              <a:cs typeface="+mn-cs"/>
            </a:endParaRPr>
          </a:p>
          <a:p>
            <a:pPr marL="742950" lvl="1" indent="-285750" eaLnBrk="0" hangingPunct="0">
              <a:spcBef>
                <a:spcPct val="20000"/>
              </a:spcBef>
              <a:buFont typeface="Wingdings 2" pitchFamily="18" charset="2"/>
              <a:buNone/>
              <a:defRPr/>
            </a:pPr>
            <a:endParaRPr lang="en-CA" sz="2600" dirty="0">
              <a:latin typeface="+mn-lt"/>
              <a:cs typeface="+mn-cs"/>
            </a:endParaRPr>
          </a:p>
          <a:p>
            <a:pPr marL="742950" lvl="1" indent="-285750" eaLnBrk="0" hangingPunct="0">
              <a:spcBef>
                <a:spcPct val="20000"/>
              </a:spcBef>
              <a:buFont typeface="Arial" charset="0"/>
              <a:buChar char="–"/>
              <a:defRPr/>
            </a:pPr>
            <a:endParaRPr lang="en-CA" sz="2800" dirty="0">
              <a:latin typeface="+mn-lt"/>
              <a:cs typeface="+mn-cs"/>
            </a:endParaRPr>
          </a:p>
          <a:p>
            <a:pPr marL="742950" lvl="1" indent="-285750" eaLnBrk="0" hangingPunct="0">
              <a:spcBef>
                <a:spcPct val="20000"/>
              </a:spcBef>
              <a:buFont typeface="Arial" charset="0"/>
              <a:buChar char="–"/>
              <a:defRPr/>
            </a:pPr>
            <a:endParaRPr lang="en-CA" sz="2800"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txBox="1">
            <a:spLocks/>
          </p:cNvSpPr>
          <p:nvPr/>
        </p:nvSpPr>
        <p:spPr bwMode="auto">
          <a:xfrm>
            <a:off x="188913" y="425450"/>
            <a:ext cx="8764587" cy="674688"/>
          </a:xfrm>
          <a:prstGeom prst="rect">
            <a:avLst/>
          </a:prstGeom>
          <a:noFill/>
          <a:ln w="9525">
            <a:noFill/>
            <a:miter lim="800000"/>
            <a:headEnd/>
            <a:tailEnd/>
          </a:ln>
        </p:spPr>
        <p:txBody>
          <a:bodyPr/>
          <a:lstStyle/>
          <a:p>
            <a:pPr>
              <a:lnSpc>
                <a:spcPct val="80000"/>
              </a:lnSpc>
            </a:pPr>
            <a:r>
              <a:rPr lang="en-US" sz="3600" dirty="0">
                <a:solidFill>
                  <a:srgbClr val="002060"/>
                </a:solidFill>
                <a:latin typeface="Arial" panose="020B0604020202020204" pitchFamily="34" charset="0"/>
                <a:cs typeface="Arial" panose="020B0604020202020204" pitchFamily="34" charset="0"/>
              </a:rPr>
              <a:t>District Grants</a:t>
            </a:r>
          </a:p>
        </p:txBody>
      </p:sp>
      <p:sp>
        <p:nvSpPr>
          <p:cNvPr id="5" name="Content Placeholder 2"/>
          <p:cNvSpPr txBox="1">
            <a:spLocks/>
          </p:cNvSpPr>
          <p:nvPr/>
        </p:nvSpPr>
        <p:spPr>
          <a:xfrm>
            <a:off x="336331" y="931973"/>
            <a:ext cx="8282152" cy="4548717"/>
          </a:xfrm>
          <a:prstGeom prst="rect">
            <a:avLst/>
          </a:prstGeom>
        </p:spPr>
        <p:txBody>
          <a:bodyPr/>
          <a:lstStyle/>
          <a:p>
            <a:pPr marL="457200" indent="-457200">
              <a:buFont typeface="Arial" panose="020B0604020202020204" pitchFamily="34" charset="0"/>
              <a:buChar char="•"/>
            </a:pPr>
            <a:r>
              <a:rPr lang="en-CA" sz="2800" dirty="0">
                <a:solidFill>
                  <a:srgbClr val="002060"/>
                </a:solidFill>
                <a:latin typeface="Arial" panose="020B0604020202020204" pitchFamily="34" charset="0"/>
                <a:cs typeface="Arial" panose="020B0604020202020204" pitchFamily="34" charset="0"/>
              </a:rPr>
              <a:t>Fundraising not part of project - </a:t>
            </a:r>
            <a:r>
              <a:rPr lang="en-CA" sz="2800" dirty="0">
                <a:solidFill>
                  <a:srgbClr val="002060"/>
                </a:solidFill>
              </a:rPr>
              <a:t>we don't want to see it as a budget item nor any description of how you fundraised to get the club portion of funds.</a:t>
            </a:r>
          </a:p>
          <a:p>
            <a:pPr marL="457200" indent="-457200">
              <a:buFont typeface="Arial" panose="020B0604020202020204" pitchFamily="34" charset="0"/>
              <a:buChar char="•"/>
            </a:pPr>
            <a:endParaRPr lang="en-CA" dirty="0">
              <a:solidFill>
                <a:srgbClr val="00206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CA" sz="2800" dirty="0">
                <a:solidFill>
                  <a:srgbClr val="002060"/>
                </a:solidFill>
                <a:latin typeface="Arial" panose="020B0604020202020204" pitchFamily="34" charset="0"/>
                <a:cs typeface="Arial" panose="020B0604020202020204" pitchFamily="34" charset="0"/>
              </a:rPr>
              <a:t>We look at your club/member donations to the Foundation – and check to ensure your Foundation Goals are entered into Club Central</a:t>
            </a:r>
          </a:p>
          <a:p>
            <a:pPr marL="342900" indent="-342900" algn="ctr" eaLnBrk="0" hangingPunct="0">
              <a:spcBef>
                <a:spcPct val="20000"/>
              </a:spcBef>
              <a:buFont typeface="Arial" panose="020B0604020202020204" pitchFamily="34" charset="0"/>
              <a:buChar char="•"/>
              <a:defRPr/>
            </a:pPr>
            <a:r>
              <a:rPr lang="en-CA" sz="3200" b="1" dirty="0">
                <a:solidFill>
                  <a:srgbClr val="002060"/>
                </a:solidFill>
                <a:latin typeface="Arial" panose="020B0604020202020204" pitchFamily="34" charset="0"/>
                <a:cs typeface="Arial" panose="020B0604020202020204" pitchFamily="34" charset="0"/>
              </a:rPr>
              <a:t>Do not start project before </a:t>
            </a:r>
          </a:p>
          <a:p>
            <a:pPr algn="ctr" eaLnBrk="0" hangingPunct="0">
              <a:spcBef>
                <a:spcPct val="20000"/>
              </a:spcBef>
              <a:defRPr/>
            </a:pPr>
            <a:r>
              <a:rPr lang="en-CA" sz="3200" b="1" u="sng" dirty="0">
                <a:solidFill>
                  <a:srgbClr val="002060"/>
                </a:solidFill>
                <a:latin typeface="Arial" panose="020B0604020202020204" pitchFamily="34" charset="0"/>
                <a:cs typeface="Arial" panose="020B0604020202020204" pitchFamily="34" charset="0"/>
              </a:rPr>
              <a:t>FINAL APPROVAL </a:t>
            </a:r>
          </a:p>
          <a:p>
            <a:pPr algn="ctr" eaLnBrk="0" hangingPunct="0">
              <a:spcBef>
                <a:spcPct val="20000"/>
              </a:spcBef>
              <a:defRPr/>
            </a:pPr>
            <a:r>
              <a:rPr lang="en-CA" sz="3200" b="1" dirty="0">
                <a:solidFill>
                  <a:srgbClr val="002060"/>
                </a:solidFill>
                <a:latin typeface="Arial" panose="020B0604020202020204" pitchFamily="34" charset="0"/>
                <a:cs typeface="Arial" panose="020B0604020202020204" pitchFamily="34" charset="0"/>
              </a:rPr>
              <a:t> planning is Ok</a:t>
            </a:r>
          </a:p>
          <a:p>
            <a:pPr marL="171450" indent="-171450" eaLnBrk="0" hangingPunct="0">
              <a:spcBef>
                <a:spcPct val="20000"/>
              </a:spcBef>
              <a:buFont typeface="Arial" panose="020B0604020202020204" pitchFamily="34" charset="0"/>
              <a:buChar char="•"/>
              <a:defRPr/>
            </a:pPr>
            <a:endParaRPr lang="en-CA" sz="3200" dirty="0">
              <a:latin typeface="Arial" panose="020B0604020202020204" pitchFamily="34" charset="0"/>
              <a:cs typeface="Arial" panose="020B0604020202020204" pitchFamily="34" charset="0"/>
            </a:endParaRPr>
          </a:p>
          <a:p>
            <a:pPr marL="742950" lvl="1" indent="-285750" eaLnBrk="0" hangingPunct="0">
              <a:spcBef>
                <a:spcPct val="20000"/>
              </a:spcBef>
              <a:buFont typeface="Arial" charset="0"/>
              <a:buChar char="–"/>
              <a:defRPr/>
            </a:pPr>
            <a:endParaRPr lang="en-CA" sz="2800"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wheel(1)">
                                      <p:cBhvr>
                                        <p:cTn id="15" dur="2000"/>
                                        <p:tgtEl>
                                          <p:spTgt spid="5">
                                            <p:txEl>
                                              <p:pRg st="3" end="3"/>
                                            </p:txEl>
                                          </p:spTgt>
                                        </p:tgtEl>
                                      </p:cBhvr>
                                    </p:animEffect>
                                  </p:childTnLst>
                                </p:cTn>
                              </p:par>
                              <p:par>
                                <p:cTn id="16" presetID="21" presetClass="entr" presetSubtype="1"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wheel(1)">
                                      <p:cBhvr>
                                        <p:cTn id="18" dur="2000"/>
                                        <p:tgtEl>
                                          <p:spTgt spid="5">
                                            <p:txEl>
                                              <p:pRg st="4" end="4"/>
                                            </p:txEl>
                                          </p:spTgt>
                                        </p:tgtEl>
                                      </p:cBhvr>
                                    </p:animEffect>
                                  </p:childTnLst>
                                </p:cTn>
                              </p:par>
                              <p:par>
                                <p:cTn id="19" presetID="21" presetClass="entr" presetSubtype="1"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wheel(1)">
                                      <p:cBhvr>
                                        <p:cTn id="21"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txBox="1">
            <a:spLocks/>
          </p:cNvSpPr>
          <p:nvPr/>
        </p:nvSpPr>
        <p:spPr bwMode="auto">
          <a:xfrm>
            <a:off x="188913" y="425450"/>
            <a:ext cx="8764587" cy="674688"/>
          </a:xfrm>
          <a:prstGeom prst="rect">
            <a:avLst/>
          </a:prstGeom>
          <a:noFill/>
          <a:ln w="9525">
            <a:noFill/>
            <a:miter lim="800000"/>
            <a:headEnd/>
            <a:tailEnd/>
          </a:ln>
        </p:spPr>
        <p:txBody>
          <a:bodyPr/>
          <a:lstStyle/>
          <a:p>
            <a:pPr>
              <a:lnSpc>
                <a:spcPct val="80000"/>
              </a:lnSpc>
            </a:pPr>
            <a:r>
              <a:rPr lang="en-US" sz="3600" dirty="0">
                <a:solidFill>
                  <a:srgbClr val="002060"/>
                </a:solidFill>
                <a:latin typeface="Arial" panose="020B0604020202020204" pitchFamily="34" charset="0"/>
                <a:cs typeface="Arial" panose="020B0604020202020204" pitchFamily="34" charset="0"/>
              </a:rPr>
              <a:t>District Grants</a:t>
            </a:r>
          </a:p>
        </p:txBody>
      </p:sp>
      <p:sp>
        <p:nvSpPr>
          <p:cNvPr id="5" name="Content Placeholder 2"/>
          <p:cNvSpPr txBox="1">
            <a:spLocks/>
          </p:cNvSpPr>
          <p:nvPr/>
        </p:nvSpPr>
        <p:spPr>
          <a:xfrm>
            <a:off x="188913" y="905619"/>
            <a:ext cx="8486775" cy="4548717"/>
          </a:xfrm>
          <a:prstGeom prst="rect">
            <a:avLst/>
          </a:prstGeom>
        </p:spPr>
        <p:txBody>
          <a:bodyPr/>
          <a:lstStyle/>
          <a:p>
            <a:pPr marL="342900" indent="-342900" eaLnBrk="0" hangingPunct="0">
              <a:spcBef>
                <a:spcPct val="20000"/>
              </a:spcBef>
              <a:buFont typeface="Arial" panose="020B0604020202020204" pitchFamily="34" charset="0"/>
              <a:buChar char="•"/>
              <a:defRPr/>
            </a:pPr>
            <a:r>
              <a:rPr lang="en-CA" sz="3200" dirty="0">
                <a:solidFill>
                  <a:srgbClr val="002060"/>
                </a:solidFill>
                <a:latin typeface="Arial" panose="020B0604020202020204" pitchFamily="34" charset="0"/>
                <a:cs typeface="Arial" panose="020B0604020202020204" pitchFamily="34" charset="0"/>
              </a:rPr>
              <a:t>Dedicated bank account required for each open grant that is used solely for receiving and disbursing Foundation grant funds – </a:t>
            </a:r>
            <a:r>
              <a:rPr lang="en-CA" sz="3200" u="sng" dirty="0">
                <a:solidFill>
                  <a:srgbClr val="002060"/>
                </a:solidFill>
                <a:latin typeface="Arial" panose="020B0604020202020204" pitchFamily="34" charset="0"/>
                <a:cs typeface="Arial" panose="020B0604020202020204" pitchFamily="34" charset="0"/>
              </a:rPr>
              <a:t>your club funds &amp; DDF</a:t>
            </a:r>
          </a:p>
          <a:p>
            <a:pPr marL="342900" indent="-342900" eaLnBrk="0" hangingPunct="0">
              <a:spcBef>
                <a:spcPct val="20000"/>
              </a:spcBef>
              <a:buFont typeface="Arial" panose="020B0604020202020204" pitchFamily="34" charset="0"/>
              <a:buChar char="•"/>
              <a:defRPr/>
            </a:pPr>
            <a:r>
              <a:rPr lang="en-CA" sz="3200" u="sng" dirty="0">
                <a:solidFill>
                  <a:srgbClr val="002060"/>
                </a:solidFill>
                <a:latin typeface="Arial" panose="020B0604020202020204" pitchFamily="34" charset="0"/>
                <a:cs typeface="Arial" panose="020B0604020202020204" pitchFamily="34" charset="0"/>
              </a:rPr>
              <a:t>We need to see a copy of your bank account statement, not just a blank cheque</a:t>
            </a:r>
          </a:p>
          <a:p>
            <a:pPr marL="342900" indent="-342900" eaLnBrk="0" hangingPunct="0">
              <a:spcBef>
                <a:spcPct val="20000"/>
              </a:spcBef>
              <a:buFont typeface="Arial" panose="020B0604020202020204" pitchFamily="34" charset="0"/>
              <a:buChar char="•"/>
              <a:defRPr/>
            </a:pPr>
            <a:r>
              <a:rPr lang="en-CA" sz="3200" dirty="0">
                <a:solidFill>
                  <a:srgbClr val="002060"/>
                </a:solidFill>
                <a:latin typeface="Arial" panose="020B0604020202020204" pitchFamily="34" charset="0"/>
                <a:cs typeface="Arial" panose="020B0604020202020204" pitchFamily="34" charset="0"/>
              </a:rPr>
              <a:t>A checking account allows for flexibility and ensures the availability of bank statements</a:t>
            </a:r>
          </a:p>
          <a:p>
            <a:pPr marL="742950" lvl="1" indent="-285750" eaLnBrk="0" hangingPunct="0">
              <a:spcBef>
                <a:spcPct val="20000"/>
              </a:spcBef>
              <a:buFont typeface="Wingdings 2" pitchFamily="18" charset="2"/>
              <a:buNone/>
              <a:defRPr/>
            </a:pPr>
            <a:endParaRPr lang="en-CA" sz="2600" dirty="0">
              <a:latin typeface="+mn-lt"/>
              <a:cs typeface="+mn-cs"/>
            </a:endParaRPr>
          </a:p>
          <a:p>
            <a:pPr marL="742950" lvl="1" indent="-285750" eaLnBrk="0" hangingPunct="0">
              <a:spcBef>
                <a:spcPct val="20000"/>
              </a:spcBef>
              <a:buFont typeface="Wingdings 2" pitchFamily="18" charset="2"/>
              <a:buNone/>
              <a:defRPr/>
            </a:pPr>
            <a:endParaRPr lang="en-CA" sz="2600" dirty="0">
              <a:latin typeface="+mn-lt"/>
              <a:cs typeface="+mn-cs"/>
            </a:endParaRPr>
          </a:p>
          <a:p>
            <a:pPr marL="742950" lvl="1" indent="-285750" eaLnBrk="0" hangingPunct="0">
              <a:spcBef>
                <a:spcPct val="20000"/>
              </a:spcBef>
              <a:buFont typeface="Arial" charset="0"/>
              <a:buChar char="–"/>
              <a:defRPr/>
            </a:pPr>
            <a:endParaRPr lang="en-CA" sz="2800" dirty="0">
              <a:latin typeface="+mn-lt"/>
              <a:cs typeface="+mn-cs"/>
            </a:endParaRPr>
          </a:p>
          <a:p>
            <a:pPr marL="742950" lvl="1" indent="-285750" eaLnBrk="0" hangingPunct="0">
              <a:spcBef>
                <a:spcPct val="20000"/>
              </a:spcBef>
              <a:buFont typeface="Arial" charset="0"/>
              <a:buChar char="–"/>
              <a:defRPr/>
            </a:pPr>
            <a:endParaRPr lang="en-CA" sz="2800" dirty="0">
              <a:latin typeface="+mn-lt"/>
              <a:cs typeface="+mn-cs"/>
            </a:endParaRPr>
          </a:p>
        </p:txBody>
      </p:sp>
    </p:spTree>
    <p:extLst>
      <p:ext uri="{BB962C8B-B14F-4D97-AF65-F5344CB8AC3E}">
        <p14:creationId xmlns:p14="http://schemas.microsoft.com/office/powerpoint/2010/main" val="132288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txBox="1">
            <a:spLocks/>
          </p:cNvSpPr>
          <p:nvPr/>
        </p:nvSpPr>
        <p:spPr bwMode="auto">
          <a:xfrm>
            <a:off x="188913" y="425450"/>
            <a:ext cx="8764587" cy="674688"/>
          </a:xfrm>
          <a:prstGeom prst="rect">
            <a:avLst/>
          </a:prstGeom>
          <a:noFill/>
          <a:ln w="9525">
            <a:noFill/>
            <a:miter lim="800000"/>
            <a:headEnd/>
            <a:tailEnd/>
          </a:ln>
        </p:spPr>
        <p:txBody>
          <a:bodyPr/>
          <a:lstStyle/>
          <a:p>
            <a:pPr>
              <a:lnSpc>
                <a:spcPct val="80000"/>
              </a:lnSpc>
            </a:pPr>
            <a:r>
              <a:rPr lang="en-US" sz="3600" dirty="0">
                <a:solidFill>
                  <a:srgbClr val="002060"/>
                </a:solidFill>
                <a:latin typeface="Arial" panose="020B0604020202020204" pitchFamily="34" charset="0"/>
                <a:cs typeface="Arial" panose="020B0604020202020204" pitchFamily="34" charset="0"/>
              </a:rPr>
              <a:t>District Grants</a:t>
            </a:r>
          </a:p>
        </p:txBody>
      </p:sp>
      <p:sp>
        <p:nvSpPr>
          <p:cNvPr id="4" name="Content Placeholder 2"/>
          <p:cNvSpPr txBox="1">
            <a:spLocks/>
          </p:cNvSpPr>
          <p:nvPr/>
        </p:nvSpPr>
        <p:spPr>
          <a:xfrm>
            <a:off x="330281" y="1403186"/>
            <a:ext cx="8229600" cy="4051628"/>
          </a:xfrm>
          <a:prstGeom prst="rect">
            <a:avLst/>
          </a:prstGeom>
        </p:spPr>
        <p:txBody>
          <a:bodyPr>
            <a:normAutofit/>
          </a:bodyPr>
          <a:lstStyle/>
          <a:p>
            <a:pPr marL="274320" indent="-274320" eaLnBrk="0" fontAlgn="auto" hangingPunct="0">
              <a:spcBef>
                <a:spcPct val="20000"/>
              </a:spcBef>
              <a:spcAft>
                <a:spcPts val="0"/>
              </a:spcAft>
              <a:buClr>
                <a:schemeClr val="accent3"/>
              </a:buClr>
              <a:buFont typeface="Wingdings 2" pitchFamily="18" charset="2"/>
              <a:buNone/>
              <a:defRPr/>
            </a:pPr>
            <a:r>
              <a:rPr lang="en-CA" sz="3200" kern="0" dirty="0">
                <a:solidFill>
                  <a:srgbClr val="002060"/>
                </a:solidFill>
                <a:latin typeface="Arial" panose="020B0604020202020204" pitchFamily="34" charset="0"/>
                <a:cs typeface="Arial" panose="020B0604020202020204" pitchFamily="34" charset="0"/>
              </a:rPr>
              <a:t>Conflict of Interest:</a:t>
            </a:r>
            <a:endParaRPr lang="en-US" sz="3200" kern="0" dirty="0">
              <a:solidFill>
                <a:srgbClr val="002060"/>
              </a:solidFill>
              <a:latin typeface="Arial" panose="020B0604020202020204" pitchFamily="34" charset="0"/>
              <a:cs typeface="Arial" panose="020B0604020202020204" pitchFamily="34" charset="0"/>
            </a:endParaRPr>
          </a:p>
          <a:p>
            <a:pPr marL="457200" indent="-457200" eaLnBrk="0" fontAlgn="auto" hangingPunct="0">
              <a:spcBef>
                <a:spcPct val="20000"/>
              </a:spcBef>
              <a:spcAft>
                <a:spcPts val="0"/>
              </a:spcAft>
              <a:buFont typeface="Arial" panose="020B0604020202020204" pitchFamily="34" charset="0"/>
              <a:buChar char="•"/>
              <a:defRPr/>
            </a:pPr>
            <a:r>
              <a:rPr lang="en-US" sz="3200" kern="0" dirty="0">
                <a:solidFill>
                  <a:srgbClr val="002060"/>
                </a:solidFill>
                <a:latin typeface="Arial" panose="020B0604020202020204" pitchFamily="34" charset="0"/>
                <a:cs typeface="Arial" panose="020B0604020202020204" pitchFamily="34" charset="0"/>
              </a:rPr>
              <a:t>Exists when a Rotarian benefits financially or personally from a grant</a:t>
            </a:r>
          </a:p>
          <a:p>
            <a:pPr marL="457200" indent="-457200" eaLnBrk="0" fontAlgn="auto" hangingPunct="0">
              <a:spcBef>
                <a:spcPct val="20000"/>
              </a:spcBef>
              <a:spcAft>
                <a:spcPts val="0"/>
              </a:spcAft>
              <a:buFont typeface="Arial" panose="020B0604020202020204" pitchFamily="34" charset="0"/>
              <a:buChar char="•"/>
              <a:defRPr/>
            </a:pPr>
            <a:r>
              <a:rPr lang="en-US" sz="3200" kern="0" dirty="0">
                <a:solidFill>
                  <a:srgbClr val="002060"/>
                </a:solidFill>
                <a:latin typeface="Arial" panose="020B0604020202020204" pitchFamily="34" charset="0"/>
                <a:cs typeface="Arial" panose="020B0604020202020204" pitchFamily="34" charset="0"/>
              </a:rPr>
              <a:t>Benefit can be directly to a Rotarian or indirectly to an associate of the Rotarian</a:t>
            </a:r>
          </a:p>
          <a:p>
            <a:pPr marL="457200" indent="-457200" eaLnBrk="0" fontAlgn="auto" hangingPunct="0">
              <a:spcBef>
                <a:spcPct val="20000"/>
              </a:spcBef>
              <a:spcAft>
                <a:spcPts val="0"/>
              </a:spcAft>
              <a:buFont typeface="Arial" panose="020B0604020202020204" pitchFamily="34" charset="0"/>
              <a:buChar char="•"/>
              <a:defRPr/>
            </a:pPr>
            <a:r>
              <a:rPr lang="en-CA" sz="3200" dirty="0">
                <a:solidFill>
                  <a:srgbClr val="002060"/>
                </a:solidFill>
                <a:latin typeface="Arial" panose="020B0604020202020204" pitchFamily="34" charset="0"/>
                <a:cs typeface="Arial" panose="020B0604020202020204" pitchFamily="34" charset="0"/>
              </a:rPr>
              <a:t>Conflict can be real or perceived as real by other organizations</a:t>
            </a:r>
          </a:p>
          <a:p>
            <a:pPr marL="274320" indent="-274320" eaLnBrk="0" fontAlgn="auto" hangingPunct="0">
              <a:spcBef>
                <a:spcPct val="20000"/>
              </a:spcBef>
              <a:spcAft>
                <a:spcPts val="0"/>
              </a:spcAft>
              <a:buClr>
                <a:schemeClr val="accent3"/>
              </a:buClr>
              <a:buFontTx/>
              <a:buChar char="•"/>
              <a:defRPr/>
            </a:pPr>
            <a:endParaRPr lang="en-US" sz="3200" b="1" kern="0" dirty="0">
              <a:solidFill>
                <a:srgbClr val="585858"/>
              </a:solidFill>
              <a:latin typeface="+mn-lt"/>
              <a:cs typeface="Arial"/>
            </a:endParaRPr>
          </a:p>
          <a:p>
            <a:pPr marL="274320" indent="-274320" eaLnBrk="0" fontAlgn="auto" hangingPunct="0">
              <a:spcBef>
                <a:spcPct val="20000"/>
              </a:spcBef>
              <a:spcAft>
                <a:spcPts val="0"/>
              </a:spcAft>
              <a:buClr>
                <a:schemeClr val="accent3"/>
              </a:buClr>
              <a:buFont typeface="Wingdings 2"/>
              <a:buChar char=""/>
              <a:defRPr/>
            </a:pPr>
            <a:endParaRPr lang="en-CA" sz="3200"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88913" y="942084"/>
            <a:ext cx="8425684" cy="3671358"/>
          </a:xfrm>
          <a:prstGeom prst="rect">
            <a:avLst/>
          </a:prstGeom>
        </p:spPr>
        <p:txBody>
          <a:bodyPr/>
          <a:lstStyle/>
          <a:p>
            <a:pPr marL="342900"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Member of your club is the Executive Director / Board member of the organization you are going to support.</a:t>
            </a:r>
          </a:p>
          <a:p>
            <a:pPr marL="342900"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Make sure you are aware that this is a conflict and report it. </a:t>
            </a:r>
          </a:p>
          <a:p>
            <a:pPr marL="342900"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Careful wording can resolve area of conflict - did the Executive Director approach the club or did the club approach the Executive Director!</a:t>
            </a:r>
          </a:p>
          <a:p>
            <a:pPr marL="342900" indent="-342900" eaLnBrk="0" hangingPunct="0">
              <a:spcBef>
                <a:spcPct val="20000"/>
              </a:spcBef>
              <a:buFont typeface="Wingdings 2" pitchFamily="18" charset="2"/>
              <a:buNone/>
              <a:defRPr/>
            </a:pPr>
            <a:endParaRPr lang="en-CA" sz="3200" dirty="0">
              <a:latin typeface="+mn-lt"/>
              <a:cs typeface="+mn-cs"/>
            </a:endParaRPr>
          </a:p>
        </p:txBody>
      </p:sp>
      <p:sp>
        <p:nvSpPr>
          <p:cNvPr id="6" name="Title 1"/>
          <p:cNvSpPr txBox="1">
            <a:spLocks/>
          </p:cNvSpPr>
          <p:nvPr/>
        </p:nvSpPr>
        <p:spPr>
          <a:xfrm>
            <a:off x="554248" y="209632"/>
            <a:ext cx="7334250" cy="714375"/>
          </a:xfrm>
          <a:prstGeom prst="rect">
            <a:avLst/>
          </a:prstGeom>
        </p:spPr>
        <p:txBody>
          <a:bodyPr/>
          <a:lstStyle/>
          <a:p>
            <a:pPr algn="ctr" eaLnBrk="0" hangingPunct="0">
              <a:defRPr/>
            </a:pPr>
            <a:r>
              <a:rPr lang="en-CA" sz="3200" dirty="0">
                <a:solidFill>
                  <a:srgbClr val="002060"/>
                </a:solidFill>
                <a:latin typeface="Arial" panose="020B0604020202020204" pitchFamily="34" charset="0"/>
                <a:ea typeface="+mj-ea"/>
                <a:cs typeface="Arial" panose="020B0604020202020204" pitchFamily="34" charset="0"/>
              </a:rPr>
              <a:t>Common Area of Conflict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txBox="1">
            <a:spLocks/>
          </p:cNvSpPr>
          <p:nvPr/>
        </p:nvSpPr>
        <p:spPr bwMode="auto">
          <a:xfrm>
            <a:off x="188913" y="425450"/>
            <a:ext cx="8764587" cy="674688"/>
          </a:xfrm>
          <a:prstGeom prst="rect">
            <a:avLst/>
          </a:prstGeom>
          <a:noFill/>
          <a:ln w="9525">
            <a:noFill/>
            <a:miter lim="800000"/>
            <a:headEnd/>
            <a:tailEnd/>
          </a:ln>
        </p:spPr>
        <p:txBody>
          <a:bodyPr/>
          <a:lstStyle/>
          <a:p>
            <a:pPr>
              <a:lnSpc>
                <a:spcPct val="80000"/>
              </a:lnSpc>
            </a:pPr>
            <a:r>
              <a:rPr lang="en-US" sz="3600" dirty="0">
                <a:solidFill>
                  <a:srgbClr val="002060"/>
                </a:solidFill>
                <a:latin typeface="Arial" panose="020B0604020202020204" pitchFamily="34" charset="0"/>
                <a:cs typeface="Arial" panose="020B0604020202020204" pitchFamily="34" charset="0"/>
              </a:rPr>
              <a:t>District Grants</a:t>
            </a:r>
          </a:p>
        </p:txBody>
      </p:sp>
      <p:sp>
        <p:nvSpPr>
          <p:cNvPr id="8" name="Content Placeholder 2"/>
          <p:cNvSpPr txBox="1">
            <a:spLocks/>
          </p:cNvSpPr>
          <p:nvPr/>
        </p:nvSpPr>
        <p:spPr>
          <a:xfrm>
            <a:off x="104310" y="895952"/>
            <a:ext cx="8933792" cy="4905375"/>
          </a:xfrm>
          <a:prstGeom prst="rect">
            <a:avLst/>
          </a:prstGeom>
        </p:spPr>
        <p:txBody>
          <a:bodyPr/>
          <a:lstStyle/>
          <a:p>
            <a:pPr marL="342900"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All Grant proposals must be submitted by Midnight Monday, June 1, 2026</a:t>
            </a:r>
          </a:p>
          <a:p>
            <a:pPr marL="342900"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Everything is to be done on line at District 5050 website </a:t>
            </a:r>
            <a:r>
              <a:rPr lang="en-CA" sz="3200" u="sng"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www.rotarydistrict5050.org</a:t>
            </a:r>
            <a:endParaRPr lang="en-CA" sz="3200" dirty="0">
              <a:solidFill>
                <a:schemeClr val="accent6">
                  <a:lumMod val="50000"/>
                </a:schemeClr>
              </a:solidFill>
              <a:latin typeface="Arial" panose="020B0604020202020204" pitchFamily="34" charset="0"/>
              <a:cs typeface="Arial" panose="020B0604020202020204" pitchFamily="34" charset="0"/>
            </a:endParaRPr>
          </a:p>
          <a:p>
            <a:pPr marL="342900"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Grants Committee will meet by mid June</a:t>
            </a:r>
          </a:p>
          <a:p>
            <a:pPr marL="342900"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Goal is to have </a:t>
            </a:r>
            <a:r>
              <a:rPr lang="en-CA" sz="3200" b="1" dirty="0">
                <a:solidFill>
                  <a:srgbClr val="002060"/>
                </a:solidFill>
                <a:latin typeface="Arial" panose="020B0604020202020204" pitchFamily="34" charset="0"/>
                <a:cs typeface="Arial" panose="020B0604020202020204" pitchFamily="34" charset="0"/>
              </a:rPr>
              <a:t>Funds Reserved </a:t>
            </a:r>
            <a:r>
              <a:rPr lang="en-CA" sz="3200" dirty="0">
                <a:solidFill>
                  <a:srgbClr val="002060"/>
                </a:solidFill>
                <a:latin typeface="Arial" panose="020B0604020202020204" pitchFamily="34" charset="0"/>
                <a:cs typeface="Arial" panose="020B0604020202020204" pitchFamily="34" charset="0"/>
              </a:rPr>
              <a:t>for your club by end of June. If you are not going to proceed or need less funds than expected – we need to know within 5 days</a:t>
            </a:r>
          </a:p>
          <a:p>
            <a:pPr marL="342900" indent="-342900" eaLnBrk="0" hangingPunct="0">
              <a:spcBef>
                <a:spcPct val="20000"/>
              </a:spcBef>
              <a:buFont typeface="Arial" charset="0"/>
              <a:buChar char="•"/>
              <a:defRPr/>
            </a:pPr>
            <a:endParaRPr lang="en-CA" sz="2800" dirty="0">
              <a:solidFill>
                <a:srgbClr val="002060"/>
              </a:solidFill>
              <a:latin typeface="Georgia" pitchFamily="18" charset="0"/>
              <a:cs typeface="+mn-cs"/>
            </a:endParaRPr>
          </a:p>
          <a:p>
            <a:pPr marL="342900" indent="-342900" eaLnBrk="0" hangingPunct="0">
              <a:spcBef>
                <a:spcPct val="20000"/>
              </a:spcBef>
              <a:buFont typeface="Arial" charset="0"/>
              <a:buChar char="•"/>
              <a:defRPr/>
            </a:pPr>
            <a:endParaRPr lang="en-CA" sz="2800" dirty="0">
              <a:solidFill>
                <a:srgbClr val="002060"/>
              </a:solidFill>
              <a:latin typeface="Georgia" pitchFamily="18" charset="0"/>
              <a:cs typeface="+mn-cs"/>
            </a:endParaRPr>
          </a:p>
          <a:p>
            <a:pPr marL="342900" indent="-342900" eaLnBrk="0" hangingPunct="0">
              <a:spcBef>
                <a:spcPct val="20000"/>
              </a:spcBef>
              <a:buFont typeface="Wingdings 2" pitchFamily="18" charset="2"/>
              <a:buNone/>
              <a:defRPr/>
            </a:pPr>
            <a:endParaRPr lang="en-CA" sz="3200"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709BE-0935-47AA-B39C-75A0076D4FA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DBC2519-731A-1D84-19BE-09975F1587C2}"/>
              </a:ext>
            </a:extLst>
          </p:cNvPr>
          <p:cNvSpPr txBox="1"/>
          <p:nvPr/>
        </p:nvSpPr>
        <p:spPr>
          <a:xfrm>
            <a:off x="583324" y="1399475"/>
            <a:ext cx="8334704" cy="5970865"/>
          </a:xfrm>
          <a:prstGeom prst="rect">
            <a:avLst/>
          </a:prstGeom>
          <a:noFill/>
        </p:spPr>
        <p:txBody>
          <a:bodyPr wrap="square" rtlCol="0">
            <a:spAutoFit/>
          </a:bodyPr>
          <a:lstStyle/>
          <a:p>
            <a:r>
              <a:rPr lang="en-US" sz="4000" b="1" dirty="0">
                <a:solidFill>
                  <a:srgbClr val="002060"/>
                </a:solidFill>
              </a:rPr>
              <a:t>Greetings from District 5050</a:t>
            </a:r>
          </a:p>
          <a:p>
            <a:endParaRPr lang="en-US" sz="2000" dirty="0">
              <a:solidFill>
                <a:srgbClr val="002060"/>
              </a:solidFill>
            </a:endParaRPr>
          </a:p>
          <a:p>
            <a:endParaRPr lang="en-US" sz="4000" dirty="0">
              <a:solidFill>
                <a:srgbClr val="002060"/>
              </a:solidFill>
            </a:endParaRPr>
          </a:p>
          <a:p>
            <a:r>
              <a:rPr lang="en-US" sz="4000" dirty="0">
                <a:solidFill>
                  <a:srgbClr val="002060"/>
                </a:solidFill>
              </a:rPr>
              <a:t>District Governor Elect </a:t>
            </a:r>
          </a:p>
          <a:p>
            <a:r>
              <a:rPr lang="en-US" sz="4000" dirty="0">
                <a:solidFill>
                  <a:srgbClr val="002060"/>
                </a:solidFill>
              </a:rPr>
              <a:t>Kathleen Olson</a:t>
            </a:r>
          </a:p>
          <a:p>
            <a:r>
              <a:rPr lang="en-US" sz="2400" dirty="0">
                <a:solidFill>
                  <a:srgbClr val="002060"/>
                </a:solidFill>
              </a:rPr>
              <a:t>District Governor 2026-2027</a:t>
            </a:r>
          </a:p>
          <a:p>
            <a:endParaRPr lang="en-US" sz="2400" dirty="0">
              <a:solidFill>
                <a:srgbClr val="002060"/>
              </a:solidFill>
            </a:endParaRPr>
          </a:p>
          <a:p>
            <a:endParaRPr lang="en-US" sz="4000" dirty="0">
              <a:solidFill>
                <a:srgbClr val="002060"/>
              </a:solidFill>
            </a:endParaRPr>
          </a:p>
          <a:p>
            <a:endParaRPr lang="en-US" sz="1000" dirty="0">
              <a:solidFill>
                <a:srgbClr val="002060"/>
              </a:solidFill>
            </a:endParaRPr>
          </a:p>
          <a:p>
            <a:endParaRPr lang="en-US" sz="2400" dirty="0">
              <a:solidFill>
                <a:srgbClr val="002060"/>
              </a:solidFill>
            </a:endParaRPr>
          </a:p>
          <a:p>
            <a:endParaRPr lang="en-US" sz="4000" dirty="0">
              <a:solidFill>
                <a:srgbClr val="002060"/>
              </a:solidFill>
            </a:endParaRPr>
          </a:p>
          <a:p>
            <a:r>
              <a:rPr lang="en-US" sz="4000" b="1" dirty="0">
                <a:solidFill>
                  <a:srgbClr val="002060"/>
                </a:solidFill>
              </a:rPr>
              <a:t> </a:t>
            </a:r>
          </a:p>
        </p:txBody>
      </p:sp>
      <p:pic>
        <p:nvPicPr>
          <p:cNvPr id="4" name="Picture 3">
            <a:extLst>
              <a:ext uri="{FF2B5EF4-FFF2-40B4-BE49-F238E27FC236}">
                <a16:creationId xmlns:a16="http://schemas.microsoft.com/office/drawing/2014/main" id="{5C9B9D8D-2557-0A91-FBE3-39C86057D84D}"/>
              </a:ext>
            </a:extLst>
          </p:cNvPr>
          <p:cNvPicPr>
            <a:picLocks noChangeAspect="1"/>
          </p:cNvPicPr>
          <p:nvPr/>
        </p:nvPicPr>
        <p:blipFill>
          <a:blip r:embed="rId3"/>
          <a:srcRect l="4446" t="3000" r="3778" b="30666"/>
          <a:stretch/>
        </p:blipFill>
        <p:spPr>
          <a:xfrm>
            <a:off x="6603587" y="3075799"/>
            <a:ext cx="2072592" cy="1997316"/>
          </a:xfrm>
          <a:prstGeom prst="rect">
            <a:avLst/>
          </a:prstGeom>
        </p:spPr>
      </p:pic>
    </p:spTree>
    <p:extLst>
      <p:ext uri="{BB962C8B-B14F-4D97-AF65-F5344CB8AC3E}">
        <p14:creationId xmlns:p14="http://schemas.microsoft.com/office/powerpoint/2010/main" val="275695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txBox="1">
            <a:spLocks/>
          </p:cNvSpPr>
          <p:nvPr/>
        </p:nvSpPr>
        <p:spPr bwMode="auto">
          <a:xfrm>
            <a:off x="188913" y="612316"/>
            <a:ext cx="8764587" cy="674688"/>
          </a:xfrm>
          <a:prstGeom prst="rect">
            <a:avLst/>
          </a:prstGeom>
          <a:noFill/>
          <a:ln w="9525">
            <a:noFill/>
            <a:miter lim="800000"/>
            <a:headEnd/>
            <a:tailEnd/>
          </a:ln>
        </p:spPr>
        <p:txBody>
          <a:bodyPr/>
          <a:lstStyle/>
          <a:p>
            <a:pPr>
              <a:lnSpc>
                <a:spcPct val="80000"/>
              </a:lnSpc>
            </a:pPr>
            <a:r>
              <a:rPr lang="en-US" sz="3600" dirty="0">
                <a:solidFill>
                  <a:srgbClr val="002060"/>
                </a:solidFill>
                <a:latin typeface="Arial" panose="020B0604020202020204" pitchFamily="34" charset="0"/>
                <a:cs typeface="Arial" panose="020B0604020202020204" pitchFamily="34" charset="0"/>
              </a:rPr>
              <a:t>District Grants</a:t>
            </a:r>
          </a:p>
        </p:txBody>
      </p:sp>
      <p:sp>
        <p:nvSpPr>
          <p:cNvPr id="8" name="Content Placeholder 2"/>
          <p:cNvSpPr txBox="1">
            <a:spLocks/>
          </p:cNvSpPr>
          <p:nvPr/>
        </p:nvSpPr>
        <p:spPr>
          <a:xfrm>
            <a:off x="457200" y="1362075"/>
            <a:ext cx="8229600" cy="4905375"/>
          </a:xfrm>
          <a:prstGeom prst="rect">
            <a:avLst/>
          </a:prstGeom>
        </p:spPr>
        <p:txBody>
          <a:bodyPr/>
          <a:lstStyle/>
          <a:p>
            <a:pPr marL="342900" indent="-342900" eaLnBrk="0" hangingPunct="0">
              <a:spcBef>
                <a:spcPct val="20000"/>
              </a:spcBef>
              <a:buFont typeface="Wingdings 2" pitchFamily="18" charset="2"/>
              <a:buNone/>
              <a:defRPr/>
            </a:pPr>
            <a:endParaRPr lang="en-CA" sz="3200" dirty="0">
              <a:latin typeface="+mn-lt"/>
              <a:cs typeface="+mn-cs"/>
            </a:endParaRPr>
          </a:p>
        </p:txBody>
      </p:sp>
      <p:sp>
        <p:nvSpPr>
          <p:cNvPr id="4" name="Content Placeholder 2"/>
          <p:cNvSpPr txBox="1">
            <a:spLocks/>
          </p:cNvSpPr>
          <p:nvPr/>
        </p:nvSpPr>
        <p:spPr>
          <a:xfrm>
            <a:off x="235552" y="1340309"/>
            <a:ext cx="8671308" cy="4905375"/>
          </a:xfrm>
          <a:prstGeom prst="rect">
            <a:avLst/>
          </a:prstGeom>
        </p:spPr>
        <p:txBody>
          <a:bodyPr/>
          <a:lstStyle/>
          <a:p>
            <a:pPr marL="342900"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Once funds are reserved you move on to the next step </a:t>
            </a:r>
          </a:p>
          <a:p>
            <a:pPr marL="342900"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To the document section </a:t>
            </a:r>
          </a:p>
          <a:p>
            <a:pPr marL="800100" lvl="1"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Add your expense quotes</a:t>
            </a:r>
          </a:p>
          <a:p>
            <a:pPr marL="800100" lvl="1"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Add your bank statement</a:t>
            </a:r>
          </a:p>
          <a:p>
            <a:pPr marL="800100" lvl="1"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Add your club mailing address  </a:t>
            </a:r>
          </a:p>
          <a:p>
            <a:pPr marL="342900" indent="-342900" eaLnBrk="0" hangingPunct="0">
              <a:spcBef>
                <a:spcPct val="20000"/>
              </a:spcBef>
              <a:buFont typeface="Wingdings 2" pitchFamily="18" charset="2"/>
              <a:buNone/>
              <a:defRPr/>
            </a:pPr>
            <a:endParaRPr lang="en-CA" sz="3200" dirty="0">
              <a:latin typeface="+mn-lt"/>
              <a:cs typeface="+mn-cs"/>
            </a:endParaRPr>
          </a:p>
          <a:p>
            <a:pPr marL="342900" indent="-342900" eaLnBrk="0" hangingPunct="0">
              <a:spcBef>
                <a:spcPct val="20000"/>
              </a:spcBef>
              <a:buFont typeface="Wingdings 2" pitchFamily="18" charset="2"/>
              <a:buNone/>
              <a:defRPr/>
            </a:pPr>
            <a:endParaRPr lang="en-CA" sz="3200"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txBox="1">
            <a:spLocks/>
          </p:cNvSpPr>
          <p:nvPr/>
        </p:nvSpPr>
        <p:spPr bwMode="auto">
          <a:xfrm>
            <a:off x="188913" y="247677"/>
            <a:ext cx="8764587" cy="674688"/>
          </a:xfrm>
          <a:prstGeom prst="rect">
            <a:avLst/>
          </a:prstGeom>
          <a:noFill/>
          <a:ln w="9525">
            <a:noFill/>
            <a:miter lim="800000"/>
            <a:headEnd/>
            <a:tailEnd/>
          </a:ln>
        </p:spPr>
        <p:txBody>
          <a:bodyPr/>
          <a:lstStyle/>
          <a:p>
            <a:pPr>
              <a:lnSpc>
                <a:spcPct val="80000"/>
              </a:lnSpc>
            </a:pPr>
            <a:r>
              <a:rPr lang="en-US" sz="3600" dirty="0">
                <a:solidFill>
                  <a:srgbClr val="002060"/>
                </a:solidFill>
                <a:latin typeface="Arial" panose="020B0604020202020204" pitchFamily="34" charset="0"/>
                <a:cs typeface="Arial" panose="020B0604020202020204" pitchFamily="34" charset="0"/>
              </a:rPr>
              <a:t>District Grants</a:t>
            </a:r>
          </a:p>
        </p:txBody>
      </p:sp>
      <p:sp>
        <p:nvSpPr>
          <p:cNvPr id="8" name="Content Placeholder 2"/>
          <p:cNvSpPr txBox="1">
            <a:spLocks/>
          </p:cNvSpPr>
          <p:nvPr/>
        </p:nvSpPr>
        <p:spPr>
          <a:xfrm>
            <a:off x="457200" y="1362075"/>
            <a:ext cx="8229600" cy="4905375"/>
          </a:xfrm>
          <a:prstGeom prst="rect">
            <a:avLst/>
          </a:prstGeom>
        </p:spPr>
        <p:txBody>
          <a:bodyPr/>
          <a:lstStyle/>
          <a:p>
            <a:pPr marL="342900" indent="-342900" eaLnBrk="0" hangingPunct="0">
              <a:spcBef>
                <a:spcPct val="20000"/>
              </a:spcBef>
              <a:buFont typeface="Wingdings 2" pitchFamily="18" charset="2"/>
              <a:buNone/>
              <a:defRPr/>
            </a:pPr>
            <a:endParaRPr lang="en-CA" sz="3200" dirty="0">
              <a:latin typeface="+mn-lt"/>
              <a:cs typeface="+mn-cs"/>
            </a:endParaRPr>
          </a:p>
        </p:txBody>
      </p:sp>
      <p:sp>
        <p:nvSpPr>
          <p:cNvPr id="4" name="Content Placeholder 2"/>
          <p:cNvSpPr txBox="1">
            <a:spLocks/>
          </p:cNvSpPr>
          <p:nvPr/>
        </p:nvSpPr>
        <p:spPr>
          <a:xfrm>
            <a:off x="96253" y="1240756"/>
            <a:ext cx="9143999" cy="4905375"/>
          </a:xfrm>
          <a:prstGeom prst="rect">
            <a:avLst/>
          </a:prstGeom>
        </p:spPr>
        <p:txBody>
          <a:bodyPr/>
          <a:lstStyle/>
          <a:p>
            <a:pPr marL="342900" indent="-342900" eaLnBrk="0" hangingPunct="0">
              <a:spcBef>
                <a:spcPct val="20000"/>
              </a:spcBef>
              <a:buFont typeface="Arial" charset="0"/>
              <a:buChar char="•"/>
              <a:defRPr/>
            </a:pPr>
            <a:r>
              <a:rPr lang="en-CA" sz="2800" dirty="0">
                <a:solidFill>
                  <a:srgbClr val="002060"/>
                </a:solidFill>
                <a:latin typeface="Arial" panose="020B0604020202020204" pitchFamily="34" charset="0"/>
                <a:cs typeface="Arial" panose="020B0604020202020204" pitchFamily="34" charset="0"/>
              </a:rPr>
              <a:t>Completed District Grant Application deadline is August 15, 2026 </a:t>
            </a:r>
          </a:p>
          <a:p>
            <a:pPr marL="342900" indent="-342900" eaLnBrk="0" hangingPunct="0">
              <a:spcBef>
                <a:spcPct val="20000"/>
              </a:spcBef>
              <a:buFont typeface="Arial" charset="0"/>
              <a:buChar char="•"/>
              <a:defRPr/>
            </a:pPr>
            <a:r>
              <a:rPr lang="en-CA" sz="2800" dirty="0">
                <a:solidFill>
                  <a:srgbClr val="002060"/>
                </a:solidFill>
                <a:latin typeface="Arial" panose="020B0604020202020204" pitchFamily="34" charset="0"/>
                <a:cs typeface="Arial" panose="020B0604020202020204" pitchFamily="34" charset="0"/>
              </a:rPr>
              <a:t>The sooner you complete your application the sooner you get the funds</a:t>
            </a:r>
          </a:p>
          <a:p>
            <a:pPr marL="342900" indent="-342900" eaLnBrk="0" hangingPunct="0">
              <a:spcBef>
                <a:spcPct val="20000"/>
              </a:spcBef>
              <a:buFont typeface="Arial" charset="0"/>
              <a:buChar char="•"/>
              <a:defRPr/>
            </a:pPr>
            <a:r>
              <a:rPr lang="en-CA" sz="2800" dirty="0">
                <a:solidFill>
                  <a:srgbClr val="002060"/>
                </a:solidFill>
                <a:latin typeface="Arial" panose="020B0604020202020204" pitchFamily="34" charset="0"/>
                <a:cs typeface="Arial" panose="020B0604020202020204" pitchFamily="34" charset="0"/>
              </a:rPr>
              <a:t>It is very important you give us the correct and </a:t>
            </a:r>
            <a:r>
              <a:rPr lang="en-CA" sz="2800" u="sng" dirty="0">
                <a:solidFill>
                  <a:srgbClr val="002060"/>
                </a:solidFill>
                <a:latin typeface="Arial" panose="020B0604020202020204" pitchFamily="34" charset="0"/>
                <a:cs typeface="Arial" panose="020B0604020202020204" pitchFamily="34" charset="0"/>
              </a:rPr>
              <a:t>complete mailing address </a:t>
            </a:r>
            <a:r>
              <a:rPr lang="en-CA" sz="2800" dirty="0">
                <a:solidFill>
                  <a:srgbClr val="002060"/>
                </a:solidFill>
                <a:latin typeface="Arial" panose="020B0604020202020204" pitchFamily="34" charset="0"/>
                <a:cs typeface="Arial" panose="020B0604020202020204" pitchFamily="34" charset="0"/>
              </a:rPr>
              <a:t>of your club</a:t>
            </a:r>
          </a:p>
          <a:p>
            <a:pPr marL="342900" indent="-342900" eaLnBrk="0" hangingPunct="0">
              <a:spcBef>
                <a:spcPct val="20000"/>
              </a:spcBef>
              <a:buFont typeface="Arial" charset="0"/>
              <a:buChar char="•"/>
              <a:defRPr/>
            </a:pPr>
            <a:r>
              <a:rPr lang="en-CA" sz="2800" dirty="0">
                <a:solidFill>
                  <a:srgbClr val="002060"/>
                </a:solidFill>
                <a:latin typeface="Arial" panose="020B0604020202020204" pitchFamily="34" charset="0"/>
                <a:cs typeface="Arial" panose="020B0604020202020204" pitchFamily="34" charset="0"/>
              </a:rPr>
              <a:t>Clubs will receive the District funds upfront </a:t>
            </a:r>
          </a:p>
          <a:p>
            <a:pPr marL="342900" indent="-342900" eaLnBrk="0" hangingPunct="0">
              <a:spcBef>
                <a:spcPct val="20000"/>
              </a:spcBef>
              <a:buFont typeface="Wingdings 2" pitchFamily="18" charset="2"/>
              <a:buNone/>
              <a:defRPr/>
            </a:pPr>
            <a:endParaRPr lang="en-CA" sz="3200" dirty="0">
              <a:latin typeface="+mn-lt"/>
              <a:cs typeface="+mn-cs"/>
            </a:endParaRPr>
          </a:p>
          <a:p>
            <a:pPr marL="342900" indent="-342900" eaLnBrk="0" hangingPunct="0">
              <a:spcBef>
                <a:spcPct val="20000"/>
              </a:spcBef>
              <a:buFont typeface="Wingdings 2" pitchFamily="18" charset="2"/>
              <a:buNone/>
              <a:defRPr/>
            </a:pPr>
            <a:endParaRPr lang="en-CA" sz="3200" dirty="0">
              <a:latin typeface="+mn-lt"/>
              <a:cs typeface="+mn-cs"/>
            </a:endParaRPr>
          </a:p>
        </p:txBody>
      </p:sp>
    </p:spTree>
    <p:extLst>
      <p:ext uri="{BB962C8B-B14F-4D97-AF65-F5344CB8AC3E}">
        <p14:creationId xmlns:p14="http://schemas.microsoft.com/office/powerpoint/2010/main" val="339175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B29743-25B2-004B-BFFB-D4AD237687B6}"/>
              </a:ext>
            </a:extLst>
          </p:cNvPr>
          <p:cNvSpPr txBox="1"/>
          <p:nvPr/>
        </p:nvSpPr>
        <p:spPr>
          <a:xfrm>
            <a:off x="188913" y="1977509"/>
            <a:ext cx="8633861" cy="2936188"/>
          </a:xfrm>
          <a:prstGeom prst="rect">
            <a:avLst/>
          </a:prstGeom>
          <a:noFill/>
        </p:spPr>
        <p:txBody>
          <a:bodyPr wrap="square">
            <a:spAutoFit/>
          </a:bodyPr>
          <a:lstStyle/>
          <a:p>
            <a:pPr marL="342900" indent="-342900" eaLnBrk="0" hangingPunct="0">
              <a:spcBef>
                <a:spcPct val="20000"/>
              </a:spcBef>
              <a:buFont typeface="Arial" charset="0"/>
              <a:buChar char="•"/>
              <a:defRPr/>
            </a:pPr>
            <a:r>
              <a:rPr lang="en-CA" sz="2800" dirty="0">
                <a:solidFill>
                  <a:srgbClr val="002060"/>
                </a:solidFill>
                <a:latin typeface="Arial" panose="020B0604020202020204" pitchFamily="34" charset="0"/>
                <a:cs typeface="Arial" panose="020B0604020202020204" pitchFamily="34" charset="0"/>
              </a:rPr>
              <a:t>Goal is to give you FINAL APPROVAL by mid September</a:t>
            </a:r>
          </a:p>
          <a:p>
            <a:pPr marL="342900" indent="-342900" eaLnBrk="0" hangingPunct="0">
              <a:spcBef>
                <a:spcPct val="20000"/>
              </a:spcBef>
              <a:buFont typeface="Arial" charset="0"/>
              <a:buChar char="•"/>
              <a:defRPr/>
            </a:pPr>
            <a:r>
              <a:rPr lang="en-CA" sz="2800" dirty="0">
                <a:solidFill>
                  <a:srgbClr val="002060"/>
                </a:solidFill>
                <a:latin typeface="Arial" panose="020B0604020202020204" pitchFamily="34" charset="0"/>
                <a:cs typeface="Arial" panose="020B0604020202020204" pitchFamily="34" charset="0"/>
              </a:rPr>
              <a:t>Cheques/check by end of September early October</a:t>
            </a:r>
          </a:p>
          <a:p>
            <a:pPr marL="342900" indent="-342900" eaLnBrk="0" hangingPunct="0">
              <a:spcBef>
                <a:spcPct val="20000"/>
              </a:spcBef>
              <a:buFont typeface="Arial" charset="0"/>
              <a:buChar char="•"/>
              <a:defRPr/>
            </a:pPr>
            <a:r>
              <a:rPr lang="en-CA" sz="2800" u="sng" dirty="0">
                <a:solidFill>
                  <a:srgbClr val="002060"/>
                </a:solidFill>
                <a:latin typeface="Arial" panose="020B0604020202020204" pitchFamily="34" charset="0"/>
                <a:cs typeface="Arial" panose="020B0604020202020204" pitchFamily="34" charset="0"/>
              </a:rPr>
              <a:t>Do not start your</a:t>
            </a:r>
            <a:r>
              <a:rPr lang="en-CA" sz="2800" dirty="0">
                <a:solidFill>
                  <a:srgbClr val="002060"/>
                </a:solidFill>
                <a:latin typeface="Arial" panose="020B0604020202020204" pitchFamily="34" charset="0"/>
                <a:cs typeface="Arial" panose="020B0604020202020204" pitchFamily="34" charset="0"/>
              </a:rPr>
              <a:t> project before you get </a:t>
            </a:r>
            <a:r>
              <a:rPr lang="en-CA" sz="2800" b="1" dirty="0">
                <a:solidFill>
                  <a:srgbClr val="002060"/>
                </a:solidFill>
                <a:latin typeface="Arial" panose="020B0604020202020204" pitchFamily="34" charset="0"/>
                <a:cs typeface="Arial" panose="020B0604020202020204" pitchFamily="34" charset="0"/>
              </a:rPr>
              <a:t>FINAL</a:t>
            </a:r>
            <a:r>
              <a:rPr lang="en-CA" sz="2800" dirty="0">
                <a:solidFill>
                  <a:srgbClr val="FF0000"/>
                </a:solidFill>
                <a:latin typeface="Arial" panose="020B0604020202020204" pitchFamily="34" charset="0"/>
                <a:cs typeface="Arial" panose="020B0604020202020204" pitchFamily="34" charset="0"/>
              </a:rPr>
              <a:t> </a:t>
            </a:r>
            <a:r>
              <a:rPr lang="en-CA" sz="2800" dirty="0">
                <a:solidFill>
                  <a:srgbClr val="002060"/>
                </a:solidFill>
                <a:latin typeface="Arial" panose="020B0604020202020204" pitchFamily="34" charset="0"/>
                <a:cs typeface="Arial" panose="020B0604020202020204" pitchFamily="34" charset="0"/>
              </a:rPr>
              <a:t>approval</a:t>
            </a:r>
          </a:p>
          <a:p>
            <a:pPr marL="342900" indent="-342900" eaLnBrk="0" hangingPunct="0">
              <a:spcBef>
                <a:spcPct val="20000"/>
              </a:spcBef>
              <a:buFont typeface="Arial" charset="0"/>
              <a:buChar char="•"/>
              <a:defRPr/>
            </a:pPr>
            <a:endParaRPr lang="en-CA" sz="2800" dirty="0">
              <a:solidFill>
                <a:srgbClr val="002060"/>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DA9E180F-919A-3F03-A3C9-5D7D6C5781D0}"/>
              </a:ext>
            </a:extLst>
          </p:cNvPr>
          <p:cNvSpPr txBox="1">
            <a:spLocks/>
          </p:cNvSpPr>
          <p:nvPr/>
        </p:nvSpPr>
        <p:spPr bwMode="auto">
          <a:xfrm>
            <a:off x="188913" y="703115"/>
            <a:ext cx="8764587" cy="674688"/>
          </a:xfrm>
          <a:prstGeom prst="rect">
            <a:avLst/>
          </a:prstGeom>
          <a:noFill/>
          <a:ln w="9525">
            <a:noFill/>
            <a:miter lim="800000"/>
            <a:headEnd/>
            <a:tailEnd/>
          </a:ln>
        </p:spPr>
        <p:txBody>
          <a:bodyPr/>
          <a:lstStyle/>
          <a:p>
            <a:pPr>
              <a:lnSpc>
                <a:spcPct val="80000"/>
              </a:lnSpc>
            </a:pPr>
            <a:r>
              <a:rPr lang="en-US" sz="3600" dirty="0">
                <a:solidFill>
                  <a:srgbClr val="002060"/>
                </a:solidFill>
                <a:latin typeface="Arial" panose="020B0604020202020204" pitchFamily="34" charset="0"/>
                <a:cs typeface="Arial" panose="020B0604020202020204" pitchFamily="34" charset="0"/>
              </a:rPr>
              <a:t>District Grants</a:t>
            </a:r>
          </a:p>
        </p:txBody>
      </p:sp>
    </p:spTree>
    <p:extLst>
      <p:ext uri="{BB962C8B-B14F-4D97-AF65-F5344CB8AC3E}">
        <p14:creationId xmlns:p14="http://schemas.microsoft.com/office/powerpoint/2010/main" val="17601728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txBox="1">
            <a:spLocks/>
          </p:cNvSpPr>
          <p:nvPr/>
        </p:nvSpPr>
        <p:spPr bwMode="auto">
          <a:xfrm>
            <a:off x="188913" y="425450"/>
            <a:ext cx="8764587" cy="674688"/>
          </a:xfrm>
          <a:prstGeom prst="rect">
            <a:avLst/>
          </a:prstGeom>
          <a:noFill/>
          <a:ln w="9525">
            <a:noFill/>
            <a:miter lim="800000"/>
            <a:headEnd/>
            <a:tailEnd/>
          </a:ln>
        </p:spPr>
        <p:txBody>
          <a:bodyPr/>
          <a:lstStyle/>
          <a:p>
            <a:pPr>
              <a:lnSpc>
                <a:spcPct val="80000"/>
              </a:lnSpc>
            </a:pPr>
            <a:r>
              <a:rPr lang="en-US" sz="3600" dirty="0">
                <a:solidFill>
                  <a:srgbClr val="002060"/>
                </a:solidFill>
                <a:latin typeface="Arial" panose="020B0604020202020204" pitchFamily="34" charset="0"/>
                <a:cs typeface="Arial" panose="020B0604020202020204" pitchFamily="34" charset="0"/>
              </a:rPr>
              <a:t>District Grants</a:t>
            </a:r>
          </a:p>
        </p:txBody>
      </p:sp>
      <p:sp>
        <p:nvSpPr>
          <p:cNvPr id="8" name="Content Placeholder 2"/>
          <p:cNvSpPr txBox="1">
            <a:spLocks/>
          </p:cNvSpPr>
          <p:nvPr/>
        </p:nvSpPr>
        <p:spPr>
          <a:xfrm>
            <a:off x="457200" y="1362075"/>
            <a:ext cx="8229600" cy="4905375"/>
          </a:xfrm>
          <a:prstGeom prst="rect">
            <a:avLst/>
          </a:prstGeom>
        </p:spPr>
        <p:txBody>
          <a:bodyPr/>
          <a:lstStyle/>
          <a:p>
            <a:pPr marL="342900" indent="-342900" eaLnBrk="0" hangingPunct="0">
              <a:spcBef>
                <a:spcPct val="20000"/>
              </a:spcBef>
              <a:buFont typeface="Wingdings 2" pitchFamily="18" charset="2"/>
              <a:buNone/>
              <a:defRPr/>
            </a:pPr>
            <a:endParaRPr lang="en-CA" sz="3200" dirty="0">
              <a:latin typeface="+mn-lt"/>
              <a:cs typeface="+mn-cs"/>
            </a:endParaRPr>
          </a:p>
        </p:txBody>
      </p:sp>
      <p:sp>
        <p:nvSpPr>
          <p:cNvPr id="5" name="Content Placeholder 2"/>
          <p:cNvSpPr txBox="1">
            <a:spLocks/>
          </p:cNvSpPr>
          <p:nvPr/>
        </p:nvSpPr>
        <p:spPr>
          <a:xfrm>
            <a:off x="273269" y="983191"/>
            <a:ext cx="8413531" cy="4891617"/>
          </a:xfrm>
          <a:prstGeom prst="rect">
            <a:avLst/>
          </a:prstGeom>
        </p:spPr>
        <p:txBody>
          <a:bodyPr/>
          <a:lstStyle/>
          <a:p>
            <a:pPr marL="342900"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First progress report is due at 12 months</a:t>
            </a:r>
          </a:p>
          <a:p>
            <a:pPr marL="342900"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The club has 18 months to complete the project and the FINAL REPORT</a:t>
            </a:r>
          </a:p>
          <a:p>
            <a:pPr marL="342900"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Unused funds must be returned to District 5050 in </a:t>
            </a:r>
            <a:r>
              <a:rPr lang="en-CA" sz="3200" u="sng" dirty="0">
                <a:solidFill>
                  <a:srgbClr val="002060"/>
                </a:solidFill>
                <a:latin typeface="Arial" panose="020B0604020202020204" pitchFamily="34" charset="0"/>
                <a:cs typeface="Arial" panose="020B0604020202020204" pitchFamily="34" charset="0"/>
              </a:rPr>
              <a:t>USD</a:t>
            </a:r>
          </a:p>
          <a:p>
            <a:pPr marL="342900"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You need documentation for the total of the project, the club’s contribution plus the grant award</a:t>
            </a:r>
          </a:p>
          <a:p>
            <a:pPr marL="342900" indent="-342900" eaLnBrk="0" hangingPunct="0">
              <a:spcBef>
                <a:spcPct val="20000"/>
              </a:spcBef>
              <a:buFont typeface="Wingdings 2" pitchFamily="18" charset="2"/>
              <a:buNone/>
              <a:defRPr/>
            </a:pPr>
            <a:endParaRPr lang="en-CA" sz="3200" dirty="0">
              <a:latin typeface="+mn-lt"/>
              <a:cs typeface="+mn-cs"/>
            </a:endParaRPr>
          </a:p>
          <a:p>
            <a:pPr marL="342900" indent="-342900" eaLnBrk="0" hangingPunct="0">
              <a:spcBef>
                <a:spcPct val="20000"/>
              </a:spcBef>
              <a:buFont typeface="Arial" charset="0"/>
              <a:buChar char="•"/>
              <a:defRPr/>
            </a:pPr>
            <a:endParaRPr lang="en-CA" sz="3200" dirty="0">
              <a:latin typeface="+mn-lt"/>
              <a:cs typeface="+mn-cs"/>
            </a:endParaRPr>
          </a:p>
          <a:p>
            <a:pPr marL="342900" indent="-342900" eaLnBrk="0" hangingPunct="0">
              <a:spcBef>
                <a:spcPct val="20000"/>
              </a:spcBef>
              <a:buFont typeface="Wingdings" pitchFamily="2" charset="2"/>
              <a:buChar char="q"/>
              <a:defRPr/>
            </a:pPr>
            <a:endParaRPr lang="en-CA" sz="3200" dirty="0">
              <a:latin typeface="+mn-lt"/>
              <a:cs typeface="+mn-cs"/>
            </a:endParaRPr>
          </a:p>
          <a:p>
            <a:pPr marL="342900" indent="-342900" eaLnBrk="0" hangingPunct="0">
              <a:spcBef>
                <a:spcPct val="20000"/>
              </a:spcBef>
              <a:buFont typeface="Wingdings 2" pitchFamily="18" charset="2"/>
              <a:buNone/>
              <a:defRPr/>
            </a:pPr>
            <a:endParaRPr lang="en-CA" sz="3200" dirty="0">
              <a:latin typeface="+mn-lt"/>
              <a:cs typeface="+mn-cs"/>
            </a:endParaRPr>
          </a:p>
          <a:p>
            <a:pPr marL="342900" indent="-342900" eaLnBrk="0" hangingPunct="0">
              <a:spcBef>
                <a:spcPct val="20000"/>
              </a:spcBef>
              <a:buFont typeface="Wingdings 2" pitchFamily="18" charset="2"/>
              <a:buNone/>
              <a:defRPr/>
            </a:pPr>
            <a:endParaRPr lang="en-CA" sz="3200" dirty="0">
              <a:latin typeface="+mn-lt"/>
              <a:cs typeface="+mn-cs"/>
            </a:endParaRPr>
          </a:p>
          <a:p>
            <a:pPr marL="342900" indent="-342900" eaLnBrk="0" hangingPunct="0">
              <a:spcBef>
                <a:spcPct val="20000"/>
              </a:spcBef>
              <a:buFont typeface="Wingdings 2" pitchFamily="18" charset="2"/>
              <a:buNone/>
              <a:defRPr/>
            </a:pPr>
            <a:endParaRPr lang="en-CA" sz="3200" dirty="0">
              <a:latin typeface="+mn-lt"/>
              <a:cs typeface="+mn-cs"/>
            </a:endParaRPr>
          </a:p>
          <a:p>
            <a:pPr marL="342900" indent="-342900" eaLnBrk="0" hangingPunct="0">
              <a:spcBef>
                <a:spcPct val="20000"/>
              </a:spcBef>
              <a:buFont typeface="Wingdings" pitchFamily="2" charset="2"/>
              <a:buChar char="q"/>
              <a:defRPr/>
            </a:pPr>
            <a:endParaRPr lang="en-CA" sz="3200" dirty="0">
              <a:latin typeface="+mn-lt"/>
              <a:cs typeface="+mn-cs"/>
            </a:endParaRPr>
          </a:p>
          <a:p>
            <a:pPr marL="342900" indent="-342900" eaLnBrk="0" hangingPunct="0">
              <a:spcBef>
                <a:spcPct val="20000"/>
              </a:spcBef>
              <a:buFont typeface="Wingdings 2" pitchFamily="18" charset="2"/>
              <a:buNone/>
              <a:defRPr/>
            </a:pPr>
            <a:endParaRPr lang="en-CA" sz="3200"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txBox="1">
            <a:spLocks/>
          </p:cNvSpPr>
          <p:nvPr/>
        </p:nvSpPr>
        <p:spPr bwMode="auto">
          <a:xfrm>
            <a:off x="188913" y="425450"/>
            <a:ext cx="8764587" cy="674688"/>
          </a:xfrm>
          <a:prstGeom prst="rect">
            <a:avLst/>
          </a:prstGeom>
          <a:noFill/>
          <a:ln w="9525">
            <a:noFill/>
            <a:miter lim="800000"/>
            <a:headEnd/>
            <a:tailEnd/>
          </a:ln>
        </p:spPr>
        <p:txBody>
          <a:bodyPr/>
          <a:lstStyle/>
          <a:p>
            <a:pPr>
              <a:lnSpc>
                <a:spcPct val="80000"/>
              </a:lnSpc>
            </a:pPr>
            <a:r>
              <a:rPr lang="en-US" sz="3600" dirty="0">
                <a:solidFill>
                  <a:srgbClr val="002060"/>
                </a:solidFill>
                <a:latin typeface="Arial" panose="020B0604020202020204" pitchFamily="34" charset="0"/>
                <a:cs typeface="Arial" panose="020B0604020202020204" pitchFamily="34" charset="0"/>
              </a:rPr>
              <a:t>District Grants</a:t>
            </a:r>
          </a:p>
        </p:txBody>
      </p:sp>
      <p:sp>
        <p:nvSpPr>
          <p:cNvPr id="8" name="Content Placeholder 2"/>
          <p:cNvSpPr txBox="1">
            <a:spLocks/>
          </p:cNvSpPr>
          <p:nvPr/>
        </p:nvSpPr>
        <p:spPr>
          <a:xfrm>
            <a:off x="457200" y="1362075"/>
            <a:ext cx="8229600" cy="4905375"/>
          </a:xfrm>
          <a:prstGeom prst="rect">
            <a:avLst/>
          </a:prstGeom>
        </p:spPr>
        <p:txBody>
          <a:bodyPr/>
          <a:lstStyle/>
          <a:p>
            <a:pPr marL="342900" indent="-342900" eaLnBrk="0" hangingPunct="0">
              <a:spcBef>
                <a:spcPct val="20000"/>
              </a:spcBef>
              <a:buFont typeface="Wingdings 2" pitchFamily="18" charset="2"/>
              <a:buNone/>
              <a:defRPr/>
            </a:pPr>
            <a:endParaRPr lang="en-CA" sz="3200" dirty="0">
              <a:latin typeface="+mn-lt"/>
              <a:cs typeface="+mn-cs"/>
            </a:endParaRPr>
          </a:p>
        </p:txBody>
      </p:sp>
      <p:sp>
        <p:nvSpPr>
          <p:cNvPr id="5" name="Content Placeholder 2"/>
          <p:cNvSpPr txBox="1">
            <a:spLocks/>
          </p:cNvSpPr>
          <p:nvPr/>
        </p:nvSpPr>
        <p:spPr>
          <a:xfrm>
            <a:off x="167893" y="1597864"/>
            <a:ext cx="8497887" cy="3286125"/>
          </a:xfrm>
          <a:prstGeom prst="rect">
            <a:avLst/>
          </a:prstGeom>
        </p:spPr>
        <p:txBody>
          <a:bodyPr/>
          <a:lstStyle/>
          <a:p>
            <a:pPr marL="342900"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If you are submitting a grant request on behalf of multiple clubs, only one application is needed</a:t>
            </a:r>
          </a:p>
          <a:p>
            <a:pPr marL="342900"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There must be one main sponsoring club and one main contact person – they must be qualified</a:t>
            </a:r>
          </a:p>
          <a:p>
            <a:pPr marL="342900" indent="-342900" eaLnBrk="0" hangingPunct="0">
              <a:spcBef>
                <a:spcPct val="20000"/>
              </a:spcBef>
              <a:buFont typeface="Wingdings 2" pitchFamily="18" charset="2"/>
              <a:buNone/>
              <a:defRPr/>
            </a:pPr>
            <a:endParaRPr lang="en-CA" sz="3200"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txBox="1">
            <a:spLocks/>
          </p:cNvSpPr>
          <p:nvPr/>
        </p:nvSpPr>
        <p:spPr bwMode="auto">
          <a:xfrm>
            <a:off x="188913" y="425450"/>
            <a:ext cx="8764587" cy="674688"/>
          </a:xfrm>
          <a:prstGeom prst="rect">
            <a:avLst/>
          </a:prstGeom>
          <a:noFill/>
          <a:ln w="9525">
            <a:noFill/>
            <a:miter lim="800000"/>
            <a:headEnd/>
            <a:tailEnd/>
          </a:ln>
        </p:spPr>
        <p:txBody>
          <a:bodyPr/>
          <a:lstStyle/>
          <a:p>
            <a:pPr>
              <a:lnSpc>
                <a:spcPct val="80000"/>
              </a:lnSpc>
            </a:pPr>
            <a:r>
              <a:rPr lang="en-US" sz="3600" dirty="0">
                <a:solidFill>
                  <a:srgbClr val="002060"/>
                </a:solidFill>
                <a:latin typeface="Arial" panose="020B0604020202020204" pitchFamily="34" charset="0"/>
                <a:cs typeface="Arial" panose="020B0604020202020204" pitchFamily="34" charset="0"/>
              </a:rPr>
              <a:t>District Grants</a:t>
            </a:r>
          </a:p>
        </p:txBody>
      </p:sp>
      <p:sp>
        <p:nvSpPr>
          <p:cNvPr id="8" name="Content Placeholder 2"/>
          <p:cNvSpPr txBox="1">
            <a:spLocks/>
          </p:cNvSpPr>
          <p:nvPr/>
        </p:nvSpPr>
        <p:spPr>
          <a:xfrm>
            <a:off x="457200" y="1362075"/>
            <a:ext cx="8229600" cy="4905375"/>
          </a:xfrm>
          <a:prstGeom prst="rect">
            <a:avLst/>
          </a:prstGeom>
        </p:spPr>
        <p:txBody>
          <a:bodyPr/>
          <a:lstStyle/>
          <a:p>
            <a:pPr marL="342900" indent="-342900" eaLnBrk="0" hangingPunct="0">
              <a:spcBef>
                <a:spcPct val="20000"/>
              </a:spcBef>
              <a:buFont typeface="Wingdings 2" pitchFamily="18" charset="2"/>
              <a:buNone/>
              <a:defRPr/>
            </a:pPr>
            <a:endParaRPr lang="en-CA" sz="3200" dirty="0">
              <a:latin typeface="+mn-lt"/>
              <a:cs typeface="+mn-cs"/>
            </a:endParaRPr>
          </a:p>
        </p:txBody>
      </p:sp>
      <p:sp>
        <p:nvSpPr>
          <p:cNvPr id="6" name="Content Placeholder 2"/>
          <p:cNvSpPr txBox="1">
            <a:spLocks/>
          </p:cNvSpPr>
          <p:nvPr/>
        </p:nvSpPr>
        <p:spPr>
          <a:xfrm>
            <a:off x="340792" y="1609725"/>
            <a:ext cx="8435345" cy="3638550"/>
          </a:xfrm>
          <a:prstGeom prst="rect">
            <a:avLst/>
          </a:prstGeom>
        </p:spPr>
        <p:txBody>
          <a:bodyPr/>
          <a:lstStyle/>
          <a:p>
            <a:pPr marL="342900"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First step – log into the District 5050 website </a:t>
            </a:r>
            <a:r>
              <a:rPr lang="en-CA" sz="3200" u="sng" dirty="0">
                <a:solidFill>
                  <a:srgbClr val="0000FF"/>
                </a:solidFill>
                <a:latin typeface="Arial" panose="020B0604020202020204" pitchFamily="34" charset="0"/>
                <a:ea typeface="Calibri" panose="020F0502020204030204" pitchFamily="34" charset="0"/>
                <a:cs typeface="Arial" panose="020B0604020202020204" pitchFamily="34" charset="0"/>
              </a:rPr>
              <a:t>www.rotarydistrict5050.org</a:t>
            </a:r>
            <a:endParaRPr lang="en-CA" sz="3200" dirty="0">
              <a:solidFill>
                <a:srgbClr val="002060"/>
              </a:solidFill>
              <a:latin typeface="Arial" panose="020B0604020202020204" pitchFamily="34" charset="0"/>
              <a:cs typeface="Arial" panose="020B0604020202020204" pitchFamily="34" charset="0"/>
            </a:endParaRPr>
          </a:p>
          <a:p>
            <a:pPr marL="342900"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Only qualified clubs will have access to the grant application</a:t>
            </a:r>
          </a:p>
          <a:p>
            <a:pPr marL="342900"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Only qualified members can make changes to the application</a:t>
            </a:r>
          </a:p>
          <a:p>
            <a:pPr marL="342900" indent="-342900" eaLnBrk="0" hangingPunct="0">
              <a:spcBef>
                <a:spcPct val="20000"/>
              </a:spcBef>
              <a:buFont typeface="Arial" charset="0"/>
              <a:buChar char="•"/>
              <a:defRPr/>
            </a:pPr>
            <a:r>
              <a:rPr lang="en-CA" sz="3200" dirty="0">
                <a:solidFill>
                  <a:srgbClr val="002060"/>
                </a:solidFill>
                <a:latin typeface="Arial" panose="020B0604020202020204" pitchFamily="34" charset="0"/>
                <a:cs typeface="Arial" panose="020B0604020202020204" pitchFamily="34" charset="0"/>
              </a:rPr>
              <a:t>Grant Module will be open April 1, 2026</a:t>
            </a:r>
          </a:p>
          <a:p>
            <a:pPr marL="342900" indent="-342900" eaLnBrk="0" hangingPunct="0">
              <a:spcBef>
                <a:spcPct val="20000"/>
              </a:spcBef>
              <a:buFont typeface="Wingdings 2" pitchFamily="18" charset="2"/>
              <a:buNone/>
              <a:defRPr/>
            </a:pPr>
            <a:endParaRPr lang="en-CA" sz="3200" dirty="0">
              <a:latin typeface="+mn-lt"/>
              <a:cs typeface="+mn-cs"/>
            </a:endParaRPr>
          </a:p>
          <a:p>
            <a:pPr marL="342900" indent="-342900" eaLnBrk="0" hangingPunct="0">
              <a:spcBef>
                <a:spcPct val="20000"/>
              </a:spcBef>
              <a:buFont typeface="Wingdings" pitchFamily="2" charset="2"/>
              <a:buChar char="q"/>
              <a:defRPr/>
            </a:pPr>
            <a:endParaRPr lang="en-CA" sz="3200" dirty="0">
              <a:latin typeface="+mn-lt"/>
              <a:cs typeface="+mn-cs"/>
            </a:endParaRPr>
          </a:p>
          <a:p>
            <a:pPr marL="342900" indent="-342900" eaLnBrk="0" hangingPunct="0">
              <a:spcBef>
                <a:spcPct val="20000"/>
              </a:spcBef>
              <a:buFont typeface="Wingdings 2" pitchFamily="18" charset="2"/>
              <a:buNone/>
              <a:defRPr/>
            </a:pPr>
            <a:endParaRPr lang="en-CA" sz="3200" dirty="0">
              <a:latin typeface="+mn-lt"/>
              <a:cs typeface="+mn-cs"/>
            </a:endParaRPr>
          </a:p>
          <a:p>
            <a:pPr marL="342900" indent="-342900" eaLnBrk="0" hangingPunct="0">
              <a:spcBef>
                <a:spcPct val="20000"/>
              </a:spcBef>
              <a:buFont typeface="Wingdings" pitchFamily="2" charset="2"/>
              <a:buChar char="q"/>
              <a:defRPr/>
            </a:pPr>
            <a:endParaRPr lang="en-CA" sz="3200" dirty="0">
              <a:latin typeface="+mn-lt"/>
              <a:cs typeface="+mn-cs"/>
            </a:endParaRPr>
          </a:p>
          <a:p>
            <a:pPr marL="342900" indent="-342900" eaLnBrk="0" hangingPunct="0">
              <a:spcBef>
                <a:spcPct val="20000"/>
              </a:spcBef>
              <a:buFont typeface="Wingdings 2" pitchFamily="18" charset="2"/>
              <a:buNone/>
              <a:defRPr/>
            </a:pPr>
            <a:endParaRPr lang="en-CA" sz="3200"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txBox="1">
            <a:spLocks/>
          </p:cNvSpPr>
          <p:nvPr/>
        </p:nvSpPr>
        <p:spPr bwMode="auto">
          <a:xfrm>
            <a:off x="280845" y="687550"/>
            <a:ext cx="8764587" cy="850793"/>
          </a:xfrm>
          <a:prstGeom prst="rect">
            <a:avLst/>
          </a:prstGeom>
          <a:noFill/>
          <a:ln w="9525">
            <a:noFill/>
            <a:miter lim="800000"/>
            <a:headEnd/>
            <a:tailEnd/>
          </a:ln>
        </p:spPr>
        <p:txBody>
          <a:bodyPr/>
          <a:lstStyle/>
          <a:p>
            <a:pPr>
              <a:lnSpc>
                <a:spcPct val="80000"/>
              </a:lnSpc>
            </a:pPr>
            <a:r>
              <a:rPr lang="en-US" sz="3600" b="1" dirty="0">
                <a:solidFill>
                  <a:srgbClr val="002060"/>
                </a:solidFill>
                <a:latin typeface="Arial Narrow Bold" pitchFamily="34" charset="0"/>
              </a:rPr>
              <a:t>District Grants</a:t>
            </a:r>
          </a:p>
          <a:p>
            <a:pPr>
              <a:lnSpc>
                <a:spcPct val="80000"/>
              </a:lnSpc>
            </a:pPr>
            <a:r>
              <a:rPr lang="en-US" sz="3600" b="1" dirty="0">
                <a:solidFill>
                  <a:srgbClr val="002060"/>
                </a:solidFill>
                <a:latin typeface="Arial Narrow Bold" pitchFamily="34" charset="0"/>
              </a:rPr>
              <a:t>Go to Rotary District 5050</a:t>
            </a:r>
          </a:p>
        </p:txBody>
      </p:sp>
      <p:sp>
        <p:nvSpPr>
          <p:cNvPr id="8" name="Content Placeholder 2"/>
          <p:cNvSpPr txBox="1">
            <a:spLocks/>
          </p:cNvSpPr>
          <p:nvPr/>
        </p:nvSpPr>
        <p:spPr>
          <a:xfrm>
            <a:off x="457200" y="1362075"/>
            <a:ext cx="8229600" cy="4905375"/>
          </a:xfrm>
          <a:prstGeom prst="rect">
            <a:avLst/>
          </a:prstGeom>
        </p:spPr>
        <p:txBody>
          <a:bodyPr/>
          <a:lstStyle/>
          <a:p>
            <a:pPr marL="342900" indent="-342900" eaLnBrk="0" hangingPunct="0">
              <a:spcBef>
                <a:spcPct val="20000"/>
              </a:spcBef>
              <a:buFont typeface="Wingdings 2" pitchFamily="18" charset="2"/>
              <a:buNone/>
              <a:defRPr/>
            </a:pPr>
            <a:endParaRPr lang="en-CA" sz="3200" dirty="0">
              <a:latin typeface="+mn-lt"/>
              <a:cs typeface="+mn-cs"/>
            </a:endParaRPr>
          </a:p>
        </p:txBody>
      </p:sp>
      <p:pic>
        <p:nvPicPr>
          <p:cNvPr id="3" name="Picture 2">
            <a:extLst>
              <a:ext uri="{FF2B5EF4-FFF2-40B4-BE49-F238E27FC236}">
                <a16:creationId xmlns:a16="http://schemas.microsoft.com/office/drawing/2014/main" id="{E254E7E0-70F5-446C-B7F9-CE259406E594}"/>
              </a:ext>
            </a:extLst>
          </p:cNvPr>
          <p:cNvPicPr>
            <a:picLocks noChangeAspect="1"/>
          </p:cNvPicPr>
          <p:nvPr/>
        </p:nvPicPr>
        <p:blipFill>
          <a:blip r:embed="rId3"/>
          <a:srcRect l="52142" r="16838"/>
          <a:stretch/>
        </p:blipFill>
        <p:spPr>
          <a:xfrm>
            <a:off x="6241467" y="1373348"/>
            <a:ext cx="1817445" cy="719390"/>
          </a:xfrm>
          <a:prstGeom prst="rect">
            <a:avLst/>
          </a:prstGeom>
        </p:spPr>
      </p:pic>
      <p:sp>
        <p:nvSpPr>
          <p:cNvPr id="6" name="Oval 5">
            <a:extLst>
              <a:ext uri="{FF2B5EF4-FFF2-40B4-BE49-F238E27FC236}">
                <a16:creationId xmlns:a16="http://schemas.microsoft.com/office/drawing/2014/main" id="{36726BB4-C61D-42B7-8F10-2EFA02D83E6A}"/>
              </a:ext>
            </a:extLst>
          </p:cNvPr>
          <p:cNvSpPr/>
          <p:nvPr/>
        </p:nvSpPr>
        <p:spPr>
          <a:xfrm>
            <a:off x="6241467" y="1254545"/>
            <a:ext cx="1854926" cy="9144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1911838-49F8-94BC-A365-4451432FE31E}"/>
              </a:ext>
            </a:extLst>
          </p:cNvPr>
          <p:cNvPicPr>
            <a:picLocks noChangeAspect="1"/>
          </p:cNvPicPr>
          <p:nvPr/>
        </p:nvPicPr>
        <p:blipFill>
          <a:blip r:embed="rId4"/>
          <a:stretch>
            <a:fillRect/>
          </a:stretch>
        </p:blipFill>
        <p:spPr>
          <a:xfrm>
            <a:off x="0" y="2245151"/>
            <a:ext cx="9144000" cy="35776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34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txBox="1">
            <a:spLocks/>
          </p:cNvSpPr>
          <p:nvPr/>
        </p:nvSpPr>
        <p:spPr bwMode="auto">
          <a:xfrm>
            <a:off x="188913" y="425450"/>
            <a:ext cx="8764587" cy="674688"/>
          </a:xfrm>
          <a:prstGeom prst="rect">
            <a:avLst/>
          </a:prstGeom>
          <a:noFill/>
          <a:ln w="9525">
            <a:noFill/>
            <a:miter lim="800000"/>
            <a:headEnd/>
            <a:tailEnd/>
          </a:ln>
        </p:spPr>
        <p:txBody>
          <a:bodyPr/>
          <a:lstStyle/>
          <a:p>
            <a:pPr>
              <a:lnSpc>
                <a:spcPct val="80000"/>
              </a:lnSpc>
            </a:pPr>
            <a:r>
              <a:rPr lang="en-US" sz="3600" dirty="0">
                <a:solidFill>
                  <a:srgbClr val="002060"/>
                </a:solidFill>
                <a:latin typeface="Arial" panose="020B0604020202020204" pitchFamily="34" charset="0"/>
                <a:cs typeface="Arial" panose="020B0604020202020204" pitchFamily="34" charset="0"/>
              </a:rPr>
              <a:t>District Grants</a:t>
            </a:r>
          </a:p>
        </p:txBody>
      </p:sp>
      <p:sp>
        <p:nvSpPr>
          <p:cNvPr id="8" name="Content Placeholder 2"/>
          <p:cNvSpPr txBox="1">
            <a:spLocks/>
          </p:cNvSpPr>
          <p:nvPr/>
        </p:nvSpPr>
        <p:spPr>
          <a:xfrm>
            <a:off x="457200" y="1362075"/>
            <a:ext cx="8229600" cy="4905375"/>
          </a:xfrm>
          <a:prstGeom prst="rect">
            <a:avLst/>
          </a:prstGeom>
        </p:spPr>
        <p:txBody>
          <a:bodyPr/>
          <a:lstStyle/>
          <a:p>
            <a:pPr marL="342900" indent="-342900" eaLnBrk="0" hangingPunct="0">
              <a:spcBef>
                <a:spcPct val="20000"/>
              </a:spcBef>
              <a:buFont typeface="Wingdings 2" pitchFamily="18" charset="2"/>
              <a:buNone/>
              <a:defRPr/>
            </a:pPr>
            <a:endParaRPr lang="en-CA" sz="3200" dirty="0">
              <a:latin typeface="+mn-lt"/>
              <a:cs typeface="+mn-cs"/>
            </a:endParaRPr>
          </a:p>
        </p:txBody>
      </p:sp>
      <p:pic>
        <p:nvPicPr>
          <p:cNvPr id="10" name="Picture 9"/>
          <p:cNvPicPr/>
          <p:nvPr/>
        </p:nvPicPr>
        <p:blipFill rotWithShape="1">
          <a:blip r:embed="rId3"/>
          <a:srcRect l="41771" t="13779" r="28236" b="77751"/>
          <a:stretch/>
        </p:blipFill>
        <p:spPr bwMode="auto">
          <a:xfrm>
            <a:off x="524932" y="1652050"/>
            <a:ext cx="7840133" cy="1164287"/>
          </a:xfrm>
          <a:prstGeom prst="rect">
            <a:avLst/>
          </a:prstGeom>
          <a:noFill/>
          <a:ln w="9525">
            <a:noFill/>
            <a:miter lim="800000"/>
            <a:headEnd/>
            <a:tailEnd/>
          </a:ln>
        </p:spPr>
      </p:pic>
      <p:sp>
        <p:nvSpPr>
          <p:cNvPr id="2" name="TextBox 1"/>
          <p:cNvSpPr txBox="1"/>
          <p:nvPr/>
        </p:nvSpPr>
        <p:spPr>
          <a:xfrm>
            <a:off x="1158844" y="1067275"/>
            <a:ext cx="6758577" cy="584775"/>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rgbClr val="002060"/>
                </a:solidFill>
                <a:latin typeface="Arial" panose="020B0604020202020204" pitchFamily="34" charset="0"/>
                <a:cs typeface="Arial" panose="020B0604020202020204" pitchFamily="34" charset="0"/>
              </a:rPr>
              <a:t>Click on Grants</a:t>
            </a:r>
          </a:p>
        </p:txBody>
      </p:sp>
      <p:sp>
        <p:nvSpPr>
          <p:cNvPr id="3" name="Oval 2"/>
          <p:cNvSpPr/>
          <p:nvPr/>
        </p:nvSpPr>
        <p:spPr>
          <a:xfrm>
            <a:off x="1528963" y="2389519"/>
            <a:ext cx="812799" cy="4050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flipH="1">
            <a:off x="435239" y="2922724"/>
            <a:ext cx="8271933" cy="1569660"/>
          </a:xfrm>
          <a:prstGeom prst="rect">
            <a:avLst/>
          </a:prstGeom>
          <a:noFill/>
        </p:spPr>
        <p:txBody>
          <a:bodyPr wrap="square" rtlCol="0">
            <a:spAutoFit/>
          </a:bodyPr>
          <a:lstStyle/>
          <a:p>
            <a:r>
              <a:rPr lang="en-US" sz="3200" dirty="0">
                <a:solidFill>
                  <a:srgbClr val="002060"/>
                </a:solidFill>
                <a:latin typeface="Arial" panose="020B0604020202020204" pitchFamily="34" charset="0"/>
                <a:cs typeface="Arial" panose="020B0604020202020204" pitchFamily="34" charset="0"/>
              </a:rPr>
              <a:t>First time in select “Submit a Grant Request” second time “My Club Grants” not “District Grants”</a:t>
            </a:r>
          </a:p>
        </p:txBody>
      </p:sp>
      <p:pic>
        <p:nvPicPr>
          <p:cNvPr id="7" name="Picture 6"/>
          <p:cNvPicPr>
            <a:picLocks noChangeAspect="1"/>
          </p:cNvPicPr>
          <p:nvPr/>
        </p:nvPicPr>
        <p:blipFill>
          <a:blip r:embed="rId4"/>
          <a:stretch>
            <a:fillRect/>
          </a:stretch>
        </p:blipFill>
        <p:spPr>
          <a:xfrm>
            <a:off x="524932" y="4551120"/>
            <a:ext cx="8068732" cy="1239605"/>
          </a:xfrm>
          <a:prstGeom prst="rect">
            <a:avLst/>
          </a:prstGeom>
        </p:spPr>
      </p:pic>
      <p:sp>
        <p:nvSpPr>
          <p:cNvPr id="9" name="Flowchart: Summing Junction 8"/>
          <p:cNvSpPr/>
          <p:nvPr/>
        </p:nvSpPr>
        <p:spPr>
          <a:xfrm>
            <a:off x="6019798" y="5077771"/>
            <a:ext cx="2345267" cy="612648"/>
          </a:xfrm>
          <a:prstGeom prst="flowChartSummingJunction">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a:solidFill>
                  <a:schemeClr val="tx1"/>
                </a:solidFill>
              </a:ln>
            </a:endParaRPr>
          </a:p>
        </p:txBody>
      </p:sp>
      <p:pic>
        <p:nvPicPr>
          <p:cNvPr id="4" name="Picture 3">
            <a:extLst>
              <a:ext uri="{FF2B5EF4-FFF2-40B4-BE49-F238E27FC236}">
                <a16:creationId xmlns:a16="http://schemas.microsoft.com/office/drawing/2014/main" id="{69E8A647-61C5-4100-AD60-27AD19CD9AE6}"/>
              </a:ext>
            </a:extLst>
          </p:cNvPr>
          <p:cNvPicPr>
            <a:picLocks noChangeAspect="1"/>
          </p:cNvPicPr>
          <p:nvPr/>
        </p:nvPicPr>
        <p:blipFill>
          <a:blip r:embed="rId5"/>
          <a:stretch>
            <a:fillRect/>
          </a:stretch>
        </p:blipFill>
        <p:spPr>
          <a:xfrm>
            <a:off x="576430" y="5062322"/>
            <a:ext cx="3530663" cy="6351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DA2831B-8A09-4879-898A-31A563BE0537}"/>
              </a:ext>
            </a:extLst>
          </p:cNvPr>
          <p:cNvPicPr>
            <a:picLocks noChangeAspect="1"/>
          </p:cNvPicPr>
          <p:nvPr/>
        </p:nvPicPr>
        <p:blipFill>
          <a:blip r:embed="rId3"/>
          <a:stretch>
            <a:fillRect/>
          </a:stretch>
        </p:blipFill>
        <p:spPr>
          <a:xfrm>
            <a:off x="98576" y="153276"/>
            <a:ext cx="8878366" cy="6299200"/>
          </a:xfrm>
          <a:prstGeom prst="rect">
            <a:avLst/>
          </a:prstGeom>
        </p:spPr>
      </p:pic>
      <p:sp>
        <p:nvSpPr>
          <p:cNvPr id="8" name="Content Placeholder 2"/>
          <p:cNvSpPr txBox="1">
            <a:spLocks/>
          </p:cNvSpPr>
          <p:nvPr/>
        </p:nvSpPr>
        <p:spPr>
          <a:xfrm>
            <a:off x="512124" y="4316637"/>
            <a:ext cx="8051270" cy="1030343"/>
          </a:xfrm>
          <a:prstGeom prst="rect">
            <a:avLst/>
          </a:prstGeom>
        </p:spPr>
        <p:txBody>
          <a:bodyPr/>
          <a:lstStyle/>
          <a:p>
            <a:pPr marL="457200" indent="-457200" eaLnBrk="0" hangingPunct="0">
              <a:spcBef>
                <a:spcPct val="20000"/>
              </a:spcBef>
              <a:buFont typeface="Arial" panose="020B0604020202020204" pitchFamily="34" charset="0"/>
              <a:buChar char="•"/>
              <a:defRPr/>
            </a:pPr>
            <a:r>
              <a:rPr lang="en-CA" sz="2800" dirty="0">
                <a:solidFill>
                  <a:srgbClr val="002060"/>
                </a:solidFill>
                <a:latin typeface="Arial" panose="020B0604020202020204" pitchFamily="34" charset="0"/>
                <a:cs typeface="Arial" panose="020B0604020202020204" pitchFamily="34" charset="0"/>
              </a:rPr>
              <a:t>You are  now “in the system” with this </a:t>
            </a:r>
            <a:r>
              <a:rPr lang="en-CA" sz="2800" u="sng" dirty="0">
                <a:solidFill>
                  <a:srgbClr val="002060"/>
                </a:solidFill>
                <a:latin typeface="Arial" panose="020B0604020202020204" pitchFamily="34" charset="0"/>
                <a:cs typeface="Arial" panose="020B0604020202020204" pitchFamily="34" charset="0"/>
              </a:rPr>
              <a:t>basic information </a:t>
            </a:r>
            <a:r>
              <a:rPr lang="en-CA" sz="2800" dirty="0">
                <a:solidFill>
                  <a:srgbClr val="002060"/>
                </a:solidFill>
                <a:latin typeface="Arial" panose="020B0604020202020204" pitchFamily="34" charset="0"/>
                <a:cs typeface="Arial" panose="020B0604020202020204" pitchFamily="34" charset="0"/>
              </a:rPr>
              <a:t>we can see you are planning on applying for a District Grant.</a:t>
            </a:r>
          </a:p>
        </p:txBody>
      </p:sp>
      <p:pic>
        <p:nvPicPr>
          <p:cNvPr id="7" name="Picture 6"/>
          <p:cNvPicPr>
            <a:picLocks noChangeAspect="1" noChangeArrowheads="1"/>
          </p:cNvPicPr>
          <p:nvPr/>
        </p:nvPicPr>
        <p:blipFill rotWithShape="1">
          <a:blip r:embed="rId4"/>
          <a:srcRect l="36828" t="55376" r="60440" b="40109"/>
          <a:stretch/>
        </p:blipFill>
        <p:spPr bwMode="auto">
          <a:xfrm>
            <a:off x="7910059" y="5447165"/>
            <a:ext cx="1199700" cy="1143000"/>
          </a:xfrm>
          <a:prstGeom prst="rect">
            <a:avLst/>
          </a:prstGeom>
          <a:noFill/>
          <a:ln w="9525">
            <a:noFill/>
            <a:miter lim="800000"/>
            <a:headEnd/>
            <a:tailEnd/>
          </a:ln>
        </p:spPr>
      </p:pic>
      <p:sp>
        <p:nvSpPr>
          <p:cNvPr id="3" name="Oval 2">
            <a:extLst>
              <a:ext uri="{FF2B5EF4-FFF2-40B4-BE49-F238E27FC236}">
                <a16:creationId xmlns:a16="http://schemas.microsoft.com/office/drawing/2014/main" id="{8BFC9EC7-0C44-4BB1-8916-1C9E96CF338E}"/>
              </a:ext>
            </a:extLst>
          </p:cNvPr>
          <p:cNvSpPr/>
          <p:nvPr/>
        </p:nvSpPr>
        <p:spPr>
          <a:xfrm>
            <a:off x="2181755" y="1059248"/>
            <a:ext cx="3232858" cy="32595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Arrow: Left 3">
            <a:extLst>
              <a:ext uri="{FF2B5EF4-FFF2-40B4-BE49-F238E27FC236}">
                <a16:creationId xmlns:a16="http://schemas.microsoft.com/office/drawing/2014/main" id="{CA46CA5E-5FAC-4EE3-A61D-9AB02B326D8D}"/>
              </a:ext>
            </a:extLst>
          </p:cNvPr>
          <p:cNvSpPr/>
          <p:nvPr/>
        </p:nvSpPr>
        <p:spPr>
          <a:xfrm rot="19844549">
            <a:off x="5413072" y="2924834"/>
            <a:ext cx="2975263" cy="770286"/>
          </a:xfrm>
          <a:prstGeom prst="leftArrow">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57F15A68-693C-42A5-B2B2-A4F769CC1C93}"/>
              </a:ext>
            </a:extLst>
          </p:cNvPr>
          <p:cNvSpPr txBox="1"/>
          <p:nvPr/>
        </p:nvSpPr>
        <p:spPr>
          <a:xfrm rot="19840021">
            <a:off x="5337456" y="3059504"/>
            <a:ext cx="3178078" cy="369332"/>
          </a:xfrm>
          <a:prstGeom prst="rect">
            <a:avLst/>
          </a:prstGeom>
          <a:noFill/>
          <a:ln w="25400">
            <a:noFill/>
          </a:ln>
        </p:spPr>
        <p:txBody>
          <a:bodyPr wrap="square" rtlCol="0">
            <a:spAutoFit/>
          </a:bodyPr>
          <a:lstStyle/>
          <a:p>
            <a:pPr algn="ctr"/>
            <a:r>
              <a:rPr lang="en-CA" dirty="0">
                <a:solidFill>
                  <a:srgbClr val="002060"/>
                </a:solidFill>
              </a:rPr>
              <a:t>Be brief –15 words or less</a:t>
            </a:r>
          </a:p>
        </p:txBody>
      </p:sp>
      <p:sp>
        <p:nvSpPr>
          <p:cNvPr id="10" name="Arrow: Left 9">
            <a:extLst>
              <a:ext uri="{FF2B5EF4-FFF2-40B4-BE49-F238E27FC236}">
                <a16:creationId xmlns:a16="http://schemas.microsoft.com/office/drawing/2014/main" id="{84A528D4-50BD-4DE1-A386-42CCEFE2039B}"/>
              </a:ext>
            </a:extLst>
          </p:cNvPr>
          <p:cNvSpPr/>
          <p:nvPr/>
        </p:nvSpPr>
        <p:spPr>
          <a:xfrm>
            <a:off x="3528793" y="5638800"/>
            <a:ext cx="2340600" cy="619476"/>
          </a:xfrm>
          <a:prstGeom prst="leftArrow">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92EEDEDA-7FA3-43EC-9C0B-B965C0DC79BB}"/>
              </a:ext>
            </a:extLst>
          </p:cNvPr>
          <p:cNvSpPr txBox="1"/>
          <p:nvPr/>
        </p:nvSpPr>
        <p:spPr>
          <a:xfrm>
            <a:off x="3657251" y="5779333"/>
            <a:ext cx="2650908" cy="369332"/>
          </a:xfrm>
          <a:prstGeom prst="rect">
            <a:avLst/>
          </a:prstGeom>
          <a:noFill/>
        </p:spPr>
        <p:txBody>
          <a:bodyPr wrap="square" rtlCol="0">
            <a:spAutoFit/>
          </a:bodyPr>
          <a:lstStyle/>
          <a:p>
            <a:r>
              <a:rPr lang="en-CA" dirty="0">
                <a:solidFill>
                  <a:srgbClr val="002060"/>
                </a:solidFill>
              </a:rPr>
              <a:t>Total Budget in USD </a:t>
            </a:r>
          </a:p>
        </p:txBody>
      </p:sp>
      <p:sp>
        <p:nvSpPr>
          <p:cNvPr id="12" name="Arrow: Right 11">
            <a:extLst>
              <a:ext uri="{FF2B5EF4-FFF2-40B4-BE49-F238E27FC236}">
                <a16:creationId xmlns:a16="http://schemas.microsoft.com/office/drawing/2014/main" id="{FF1EE984-EB02-4008-9D24-C03DFBB92104}"/>
              </a:ext>
            </a:extLst>
          </p:cNvPr>
          <p:cNvSpPr/>
          <p:nvPr/>
        </p:nvSpPr>
        <p:spPr>
          <a:xfrm rot="10800000">
            <a:off x="3729384" y="1265539"/>
            <a:ext cx="3232859" cy="636128"/>
          </a:xfrm>
          <a:prstGeom prst="rightArrow">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6EF4D643-CFBD-4636-80EE-0F98DD2A1FB3}"/>
              </a:ext>
            </a:extLst>
          </p:cNvPr>
          <p:cNvSpPr txBox="1"/>
          <p:nvPr/>
        </p:nvSpPr>
        <p:spPr>
          <a:xfrm>
            <a:off x="4510890" y="1385205"/>
            <a:ext cx="1124607" cy="400110"/>
          </a:xfrm>
          <a:prstGeom prst="rect">
            <a:avLst/>
          </a:prstGeom>
          <a:noFill/>
        </p:spPr>
        <p:txBody>
          <a:bodyPr wrap="square" rtlCol="0">
            <a:spAutoFit/>
          </a:bodyPr>
          <a:lstStyle/>
          <a:p>
            <a:r>
              <a:rPr lang="en-CA" sz="2000" dirty="0">
                <a:solidFill>
                  <a:srgbClr val="002060"/>
                </a:solidFill>
              </a:rPr>
              <a:t>Begin</a:t>
            </a:r>
          </a:p>
        </p:txBody>
      </p:sp>
      <p:sp>
        <p:nvSpPr>
          <p:cNvPr id="2" name="TextBox 1">
            <a:extLst>
              <a:ext uri="{FF2B5EF4-FFF2-40B4-BE49-F238E27FC236}">
                <a16:creationId xmlns:a16="http://schemas.microsoft.com/office/drawing/2014/main" id="{4BCC1EA4-6D0A-9091-3888-C652D0B6EB1E}"/>
              </a:ext>
            </a:extLst>
          </p:cNvPr>
          <p:cNvSpPr txBox="1"/>
          <p:nvPr/>
        </p:nvSpPr>
        <p:spPr>
          <a:xfrm>
            <a:off x="2262679" y="1385203"/>
            <a:ext cx="1245822" cy="338554"/>
          </a:xfrm>
          <a:prstGeom prst="rect">
            <a:avLst/>
          </a:prstGeom>
          <a:solidFill>
            <a:schemeClr val="tx1"/>
          </a:solidFill>
        </p:spPr>
        <p:txBody>
          <a:bodyPr wrap="square" rtlCol="0">
            <a:spAutoFit/>
          </a:bodyPr>
          <a:lstStyle/>
          <a:p>
            <a:r>
              <a:rPr lang="en-CA" sz="1600" dirty="0">
                <a:solidFill>
                  <a:schemeClr val="bg1"/>
                </a:solidFill>
              </a:rPr>
              <a:t>2026 -2027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linds(horizont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4" grpId="0" animBg="1"/>
      <p:bldP spid="6" grpId="0"/>
      <p:bldP spid="10" grpId="0" animBg="1"/>
      <p:bldP spid="5" grpId="0"/>
      <p:bldP spid="12" grpId="0" animBg="1"/>
      <p:bldP spid="13" grpId="0"/>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txBox="1">
            <a:spLocks/>
          </p:cNvSpPr>
          <p:nvPr/>
        </p:nvSpPr>
        <p:spPr bwMode="auto">
          <a:xfrm>
            <a:off x="188913" y="425450"/>
            <a:ext cx="8764587" cy="674688"/>
          </a:xfrm>
          <a:prstGeom prst="rect">
            <a:avLst/>
          </a:prstGeom>
          <a:noFill/>
          <a:ln w="9525">
            <a:noFill/>
            <a:miter lim="800000"/>
            <a:headEnd/>
            <a:tailEnd/>
          </a:ln>
        </p:spPr>
        <p:txBody>
          <a:bodyPr/>
          <a:lstStyle/>
          <a:p>
            <a:pPr>
              <a:lnSpc>
                <a:spcPct val="80000"/>
              </a:lnSpc>
            </a:pPr>
            <a:r>
              <a:rPr lang="en-US" sz="3600" dirty="0">
                <a:solidFill>
                  <a:schemeClr val="bg1"/>
                </a:solidFill>
                <a:latin typeface="Arial" panose="020B0604020202020204" pitchFamily="34" charset="0"/>
                <a:cs typeface="Arial" panose="020B0604020202020204" pitchFamily="34" charset="0"/>
              </a:rPr>
              <a:t>District Grants</a:t>
            </a:r>
          </a:p>
        </p:txBody>
      </p:sp>
      <p:sp>
        <p:nvSpPr>
          <p:cNvPr id="8" name="Content Placeholder 2"/>
          <p:cNvSpPr txBox="1">
            <a:spLocks/>
          </p:cNvSpPr>
          <p:nvPr/>
        </p:nvSpPr>
        <p:spPr>
          <a:xfrm>
            <a:off x="457200" y="1362075"/>
            <a:ext cx="8229600" cy="4905375"/>
          </a:xfrm>
          <a:prstGeom prst="rect">
            <a:avLst/>
          </a:prstGeom>
        </p:spPr>
        <p:txBody>
          <a:bodyPr/>
          <a:lstStyle/>
          <a:p>
            <a:pPr marL="342900" indent="-342900" eaLnBrk="0" hangingPunct="0">
              <a:spcBef>
                <a:spcPct val="20000"/>
              </a:spcBef>
              <a:buFont typeface="Wingdings 2" pitchFamily="18" charset="2"/>
              <a:buNone/>
              <a:defRPr/>
            </a:pPr>
            <a:endParaRPr lang="en-CA" sz="3200" dirty="0">
              <a:latin typeface="+mn-lt"/>
              <a:cs typeface="+mn-cs"/>
            </a:endParaRPr>
          </a:p>
        </p:txBody>
      </p:sp>
      <p:pic>
        <p:nvPicPr>
          <p:cNvPr id="9" name="Picture 8"/>
          <p:cNvPicPr>
            <a:picLocks noChangeAspect="1" noChangeArrowheads="1"/>
          </p:cNvPicPr>
          <p:nvPr/>
        </p:nvPicPr>
        <p:blipFill>
          <a:blip r:embed="rId3"/>
          <a:srcRect t="11369" r="59328" b="44780"/>
          <a:stretch>
            <a:fillRect/>
          </a:stretch>
        </p:blipFill>
        <p:spPr bwMode="auto">
          <a:xfrm>
            <a:off x="305594" y="973137"/>
            <a:ext cx="7924800" cy="5105400"/>
          </a:xfrm>
          <a:prstGeom prst="rect">
            <a:avLst/>
          </a:prstGeom>
          <a:noFill/>
          <a:ln w="9525">
            <a:noFill/>
            <a:miter lim="800000"/>
            <a:headEnd/>
            <a:tailEnd/>
          </a:ln>
        </p:spPr>
      </p:pic>
      <p:pic>
        <p:nvPicPr>
          <p:cNvPr id="10" name="Picture 9"/>
          <p:cNvPicPr>
            <a:picLocks noChangeAspect="1" noChangeArrowheads="1"/>
          </p:cNvPicPr>
          <p:nvPr/>
        </p:nvPicPr>
        <p:blipFill>
          <a:blip r:embed="rId3"/>
          <a:srcRect l="37630" t="48450" r="59850" b="45695"/>
          <a:stretch>
            <a:fillRect/>
          </a:stretch>
        </p:blipFill>
        <p:spPr bwMode="auto">
          <a:xfrm>
            <a:off x="6283721" y="5011737"/>
            <a:ext cx="1843088" cy="1066800"/>
          </a:xfrm>
          <a:prstGeom prst="rect">
            <a:avLst/>
          </a:prstGeom>
          <a:noFill/>
          <a:ln w="9525">
            <a:noFill/>
            <a:miter lim="800000"/>
            <a:headEnd/>
            <a:tailEnd/>
          </a:ln>
        </p:spPr>
      </p:pic>
      <p:sp>
        <p:nvSpPr>
          <p:cNvPr id="2" name="Oval 1"/>
          <p:cNvSpPr/>
          <p:nvPr/>
        </p:nvSpPr>
        <p:spPr>
          <a:xfrm>
            <a:off x="1278467" y="883271"/>
            <a:ext cx="914400" cy="47413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28964EC-52D8-4294-AEF9-5BCE984AB20C}"/>
              </a:ext>
            </a:extLst>
          </p:cNvPr>
          <p:cNvPicPr>
            <a:picLocks noChangeAspect="1"/>
          </p:cNvPicPr>
          <p:nvPr/>
        </p:nvPicPr>
        <p:blipFill>
          <a:blip r:embed="rId4"/>
          <a:stretch>
            <a:fillRect/>
          </a:stretch>
        </p:blipFill>
        <p:spPr>
          <a:xfrm>
            <a:off x="2821843" y="2680140"/>
            <a:ext cx="5560157" cy="557048"/>
          </a:xfrm>
          <a:prstGeom prst="rect">
            <a:avLst/>
          </a:prstGeom>
        </p:spPr>
      </p:pic>
      <p:sp>
        <p:nvSpPr>
          <p:cNvPr id="5" name="TextBox 4">
            <a:extLst>
              <a:ext uri="{FF2B5EF4-FFF2-40B4-BE49-F238E27FC236}">
                <a16:creationId xmlns:a16="http://schemas.microsoft.com/office/drawing/2014/main" id="{E55E57CD-11DC-ABFE-A359-D9C66B4352DB}"/>
              </a:ext>
            </a:extLst>
          </p:cNvPr>
          <p:cNvSpPr txBox="1"/>
          <p:nvPr/>
        </p:nvSpPr>
        <p:spPr>
          <a:xfrm>
            <a:off x="4762500" y="2422983"/>
            <a:ext cx="1341120" cy="369332"/>
          </a:xfrm>
          <a:prstGeom prst="rect">
            <a:avLst/>
          </a:prstGeom>
          <a:solidFill>
            <a:schemeClr val="bg1"/>
          </a:solidFill>
        </p:spPr>
        <p:txBody>
          <a:bodyPr wrap="square" rtlCol="0">
            <a:spAutoFit/>
          </a:bodyPr>
          <a:lstStyle/>
          <a:p>
            <a:r>
              <a:rPr lang="en-CA" dirty="0"/>
              <a:t>2026-2027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7DEA3F-3452-4F1B-8DE4-A937D874FD54}"/>
              </a:ext>
            </a:extLst>
          </p:cNvPr>
          <p:cNvSpPr txBox="1"/>
          <p:nvPr/>
        </p:nvSpPr>
        <p:spPr>
          <a:xfrm>
            <a:off x="562763" y="856034"/>
            <a:ext cx="8473674" cy="4708981"/>
          </a:xfrm>
          <a:prstGeom prst="rect">
            <a:avLst/>
          </a:prstGeom>
          <a:noFill/>
        </p:spPr>
        <p:txBody>
          <a:bodyPr wrap="square" rtlCol="0">
            <a:spAutoFit/>
          </a:bodyPr>
          <a:lstStyle/>
          <a:p>
            <a:endParaRPr lang="en-US" sz="3600" dirty="0">
              <a:solidFill>
                <a:srgbClr val="002060"/>
              </a:solidFill>
            </a:endParaRPr>
          </a:p>
          <a:p>
            <a:r>
              <a:rPr lang="en-US" sz="4000" dirty="0">
                <a:solidFill>
                  <a:srgbClr val="002060"/>
                </a:solidFill>
              </a:rPr>
              <a:t>Goals for today</a:t>
            </a:r>
          </a:p>
          <a:p>
            <a:endParaRPr lang="en-US" sz="1600" dirty="0">
              <a:solidFill>
                <a:srgbClr val="002060"/>
              </a:solidFill>
            </a:endParaRPr>
          </a:p>
          <a:p>
            <a:r>
              <a:rPr lang="en-US" sz="3200" dirty="0">
                <a:solidFill>
                  <a:srgbClr val="002060"/>
                </a:solidFill>
              </a:rPr>
              <a:t>Qualify you and your club to receive District and Global Grants</a:t>
            </a:r>
          </a:p>
          <a:p>
            <a:endParaRPr lang="en-US" sz="1600" dirty="0">
              <a:solidFill>
                <a:srgbClr val="002060"/>
              </a:solidFill>
            </a:endParaRPr>
          </a:p>
          <a:p>
            <a:r>
              <a:rPr lang="en-US" sz="3200" dirty="0">
                <a:solidFill>
                  <a:srgbClr val="002060"/>
                </a:solidFill>
              </a:rPr>
              <a:t>Provide you with the tools needed to do a successful on-line application</a:t>
            </a:r>
          </a:p>
          <a:p>
            <a:endParaRPr lang="en-US" sz="1600" dirty="0">
              <a:solidFill>
                <a:srgbClr val="002060"/>
              </a:solidFill>
            </a:endParaRPr>
          </a:p>
          <a:p>
            <a:r>
              <a:rPr lang="en-US" sz="3200" dirty="0">
                <a:solidFill>
                  <a:srgbClr val="002060"/>
                </a:solidFill>
              </a:rPr>
              <a:t>Get you to YES</a:t>
            </a:r>
          </a:p>
          <a:p>
            <a:endParaRPr lang="en-US" sz="1600" dirty="0">
              <a:solidFill>
                <a:srgbClr val="002060"/>
              </a:solidFill>
            </a:endParaRPr>
          </a:p>
        </p:txBody>
      </p:sp>
    </p:spTree>
    <p:extLst>
      <p:ext uri="{BB962C8B-B14F-4D97-AF65-F5344CB8AC3E}">
        <p14:creationId xmlns:p14="http://schemas.microsoft.com/office/powerpoint/2010/main" val="304558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txBox="1">
            <a:spLocks/>
          </p:cNvSpPr>
          <p:nvPr/>
        </p:nvSpPr>
        <p:spPr bwMode="auto">
          <a:xfrm>
            <a:off x="188913" y="425450"/>
            <a:ext cx="8764587" cy="674688"/>
          </a:xfrm>
          <a:prstGeom prst="rect">
            <a:avLst/>
          </a:prstGeom>
          <a:noFill/>
          <a:ln w="9525">
            <a:noFill/>
            <a:miter lim="800000"/>
            <a:headEnd/>
            <a:tailEnd/>
          </a:ln>
        </p:spPr>
        <p:txBody>
          <a:bodyPr/>
          <a:lstStyle/>
          <a:p>
            <a:pPr>
              <a:lnSpc>
                <a:spcPct val="80000"/>
              </a:lnSpc>
            </a:pPr>
            <a:r>
              <a:rPr lang="en-US" sz="3600" dirty="0">
                <a:solidFill>
                  <a:schemeClr val="bg1"/>
                </a:solidFill>
                <a:latin typeface="Arial" panose="020B0604020202020204" pitchFamily="34" charset="0"/>
                <a:cs typeface="Arial" panose="020B0604020202020204" pitchFamily="34" charset="0"/>
              </a:rPr>
              <a:t>District Grants</a:t>
            </a:r>
          </a:p>
        </p:txBody>
      </p:sp>
      <p:sp>
        <p:nvSpPr>
          <p:cNvPr id="8" name="Content Placeholder 2"/>
          <p:cNvSpPr txBox="1">
            <a:spLocks/>
          </p:cNvSpPr>
          <p:nvPr/>
        </p:nvSpPr>
        <p:spPr>
          <a:xfrm>
            <a:off x="457200" y="1362075"/>
            <a:ext cx="8229600" cy="4905375"/>
          </a:xfrm>
          <a:prstGeom prst="rect">
            <a:avLst/>
          </a:prstGeom>
        </p:spPr>
        <p:txBody>
          <a:bodyPr/>
          <a:lstStyle/>
          <a:p>
            <a:pPr marL="342900" indent="-342900" eaLnBrk="0" hangingPunct="0">
              <a:spcBef>
                <a:spcPct val="20000"/>
              </a:spcBef>
              <a:buFont typeface="Wingdings 2" pitchFamily="18" charset="2"/>
              <a:buNone/>
              <a:defRPr/>
            </a:pPr>
            <a:endParaRPr lang="en-CA" sz="3200" dirty="0">
              <a:latin typeface="+mn-lt"/>
              <a:cs typeface="+mn-cs"/>
            </a:endParaRPr>
          </a:p>
        </p:txBody>
      </p:sp>
      <p:pic>
        <p:nvPicPr>
          <p:cNvPr id="6" name="Picture 5"/>
          <p:cNvPicPr>
            <a:picLocks noChangeAspect="1" noChangeArrowheads="1"/>
          </p:cNvPicPr>
          <p:nvPr/>
        </p:nvPicPr>
        <p:blipFill>
          <a:blip r:embed="rId3"/>
          <a:srcRect t="8122" r="58704" b="32939"/>
          <a:stretch>
            <a:fillRect/>
          </a:stretch>
        </p:blipFill>
        <p:spPr bwMode="auto">
          <a:xfrm>
            <a:off x="876300" y="914400"/>
            <a:ext cx="7543800" cy="5029200"/>
          </a:xfrm>
          <a:prstGeom prst="rect">
            <a:avLst/>
          </a:prstGeom>
          <a:noFill/>
          <a:ln w="9525">
            <a:noFill/>
            <a:miter lim="800000"/>
            <a:headEnd/>
            <a:tailEnd/>
          </a:ln>
        </p:spPr>
      </p:pic>
      <p:pic>
        <p:nvPicPr>
          <p:cNvPr id="7" name="Picture 6"/>
          <p:cNvPicPr>
            <a:picLocks noChangeAspect="1" noChangeArrowheads="1"/>
          </p:cNvPicPr>
          <p:nvPr/>
        </p:nvPicPr>
        <p:blipFill>
          <a:blip r:embed="rId3"/>
          <a:srcRect l="8443" t="44376" r="67641" b="52596"/>
          <a:stretch>
            <a:fillRect/>
          </a:stretch>
        </p:blipFill>
        <p:spPr bwMode="auto">
          <a:xfrm>
            <a:off x="609600" y="3814762"/>
            <a:ext cx="8077200" cy="1219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txBox="1">
            <a:spLocks/>
          </p:cNvSpPr>
          <p:nvPr/>
        </p:nvSpPr>
        <p:spPr bwMode="auto">
          <a:xfrm>
            <a:off x="188913" y="425450"/>
            <a:ext cx="8764587" cy="674688"/>
          </a:xfrm>
          <a:prstGeom prst="rect">
            <a:avLst/>
          </a:prstGeom>
          <a:noFill/>
          <a:ln w="9525">
            <a:noFill/>
            <a:miter lim="800000"/>
            <a:headEnd/>
            <a:tailEnd/>
          </a:ln>
        </p:spPr>
        <p:txBody>
          <a:bodyPr/>
          <a:lstStyle/>
          <a:p>
            <a:pPr>
              <a:lnSpc>
                <a:spcPct val="80000"/>
              </a:lnSpc>
            </a:pPr>
            <a:r>
              <a:rPr lang="en-US" sz="3600" dirty="0">
                <a:solidFill>
                  <a:srgbClr val="002060"/>
                </a:solidFill>
                <a:latin typeface="Arial" panose="020B0604020202020204" pitchFamily="34" charset="0"/>
                <a:cs typeface="Arial" panose="020B0604020202020204" pitchFamily="34" charset="0"/>
              </a:rPr>
              <a:t>District Grants</a:t>
            </a:r>
          </a:p>
        </p:txBody>
      </p:sp>
      <p:sp>
        <p:nvSpPr>
          <p:cNvPr id="8" name="Content Placeholder 2"/>
          <p:cNvSpPr txBox="1">
            <a:spLocks/>
          </p:cNvSpPr>
          <p:nvPr/>
        </p:nvSpPr>
        <p:spPr>
          <a:xfrm>
            <a:off x="457200" y="1362075"/>
            <a:ext cx="8229600" cy="4905375"/>
          </a:xfrm>
          <a:prstGeom prst="rect">
            <a:avLst/>
          </a:prstGeom>
        </p:spPr>
        <p:txBody>
          <a:bodyPr/>
          <a:lstStyle/>
          <a:p>
            <a:pPr marL="342900" indent="-342900" eaLnBrk="0" hangingPunct="0">
              <a:spcBef>
                <a:spcPct val="20000"/>
              </a:spcBef>
              <a:buFont typeface="Wingdings 2" pitchFamily="18" charset="2"/>
              <a:buNone/>
              <a:defRPr/>
            </a:pPr>
            <a:endParaRPr lang="en-CA" sz="3200" dirty="0">
              <a:latin typeface="+mn-lt"/>
              <a:cs typeface="+mn-cs"/>
            </a:endParaRPr>
          </a:p>
        </p:txBody>
      </p:sp>
      <p:pic>
        <p:nvPicPr>
          <p:cNvPr id="71684" name="Picture 1"/>
          <p:cNvPicPr>
            <a:picLocks noChangeAspect="1" noChangeArrowheads="1"/>
          </p:cNvPicPr>
          <p:nvPr/>
        </p:nvPicPr>
        <p:blipFill rotWithShape="1">
          <a:blip r:embed="rId3"/>
          <a:srcRect l="8594" t="8589" r="59251" b="44350"/>
          <a:stretch/>
        </p:blipFill>
        <p:spPr bwMode="auto">
          <a:xfrm>
            <a:off x="570706" y="1061873"/>
            <a:ext cx="8001000" cy="4734254"/>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txBox="1">
            <a:spLocks/>
          </p:cNvSpPr>
          <p:nvPr/>
        </p:nvSpPr>
        <p:spPr bwMode="auto">
          <a:xfrm>
            <a:off x="188913" y="425450"/>
            <a:ext cx="8764587" cy="674688"/>
          </a:xfrm>
          <a:prstGeom prst="rect">
            <a:avLst/>
          </a:prstGeom>
          <a:noFill/>
          <a:ln w="9525">
            <a:noFill/>
            <a:miter lim="800000"/>
            <a:headEnd/>
            <a:tailEnd/>
          </a:ln>
        </p:spPr>
        <p:txBody>
          <a:bodyPr/>
          <a:lstStyle/>
          <a:p>
            <a:pPr>
              <a:lnSpc>
                <a:spcPct val="80000"/>
              </a:lnSpc>
            </a:pPr>
            <a:r>
              <a:rPr lang="en-US" sz="3600" dirty="0">
                <a:solidFill>
                  <a:srgbClr val="002060"/>
                </a:solidFill>
                <a:latin typeface="Arial" panose="020B0604020202020204" pitchFamily="34" charset="0"/>
                <a:cs typeface="Arial" panose="020B0604020202020204" pitchFamily="34" charset="0"/>
              </a:rPr>
              <a:t>District Grants</a:t>
            </a:r>
          </a:p>
        </p:txBody>
      </p:sp>
      <p:sp>
        <p:nvSpPr>
          <p:cNvPr id="8" name="Content Placeholder 2"/>
          <p:cNvSpPr txBox="1">
            <a:spLocks/>
          </p:cNvSpPr>
          <p:nvPr/>
        </p:nvSpPr>
        <p:spPr>
          <a:xfrm>
            <a:off x="457200" y="1362075"/>
            <a:ext cx="8229600" cy="4905375"/>
          </a:xfrm>
          <a:prstGeom prst="rect">
            <a:avLst/>
          </a:prstGeom>
        </p:spPr>
        <p:txBody>
          <a:bodyPr/>
          <a:lstStyle/>
          <a:p>
            <a:pPr marL="342900" indent="-342900" eaLnBrk="0" hangingPunct="0">
              <a:spcBef>
                <a:spcPct val="20000"/>
              </a:spcBef>
              <a:buFont typeface="Wingdings 2" pitchFamily="18" charset="2"/>
              <a:buNone/>
              <a:defRPr/>
            </a:pPr>
            <a:endParaRPr lang="en-CA" sz="3200" dirty="0">
              <a:latin typeface="+mn-lt"/>
              <a:cs typeface="+mn-cs"/>
            </a:endParaRPr>
          </a:p>
        </p:txBody>
      </p:sp>
      <p:pic>
        <p:nvPicPr>
          <p:cNvPr id="5" name="Picture 4"/>
          <p:cNvPicPr>
            <a:picLocks noChangeAspect="1" noChangeArrowheads="1"/>
          </p:cNvPicPr>
          <p:nvPr/>
        </p:nvPicPr>
        <p:blipFill>
          <a:blip r:embed="rId3"/>
          <a:srcRect l="9074" t="7547" r="59183" b="37770"/>
          <a:stretch>
            <a:fillRect/>
          </a:stretch>
        </p:blipFill>
        <p:spPr bwMode="auto">
          <a:xfrm>
            <a:off x="831302" y="1100138"/>
            <a:ext cx="7620000" cy="4486275"/>
          </a:xfrm>
          <a:prstGeom prst="rect">
            <a:avLst/>
          </a:prstGeom>
          <a:noFill/>
          <a:ln w="76200">
            <a:noFill/>
            <a:miter lim="800000"/>
            <a:headEnd/>
            <a:tailEnd/>
          </a:ln>
        </p:spPr>
      </p:pic>
      <p:pic>
        <p:nvPicPr>
          <p:cNvPr id="6" name="Picture 5"/>
          <p:cNvPicPr>
            <a:picLocks noChangeAspect="1" noChangeArrowheads="1"/>
          </p:cNvPicPr>
          <p:nvPr/>
        </p:nvPicPr>
        <p:blipFill>
          <a:blip r:embed="rId3"/>
          <a:srcRect l="36441" t="37611" r="60997" b="59113"/>
          <a:stretch>
            <a:fillRect/>
          </a:stretch>
        </p:blipFill>
        <p:spPr bwMode="auto">
          <a:xfrm>
            <a:off x="6553597" y="3205162"/>
            <a:ext cx="1524000" cy="1219200"/>
          </a:xfrm>
          <a:prstGeom prst="rect">
            <a:avLst/>
          </a:prstGeom>
          <a:noFill/>
          <a:ln w="9525">
            <a:noFill/>
            <a:miter lim="800000"/>
            <a:headEnd/>
            <a:tailEnd/>
          </a:ln>
        </p:spPr>
      </p:pic>
      <p:sp>
        <p:nvSpPr>
          <p:cNvPr id="7" name="Rectangle 6"/>
          <p:cNvSpPr/>
          <p:nvPr/>
        </p:nvSpPr>
        <p:spPr>
          <a:xfrm>
            <a:off x="925895" y="3960430"/>
            <a:ext cx="2409825" cy="1457325"/>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extBox 1">
            <a:extLst>
              <a:ext uri="{FF2B5EF4-FFF2-40B4-BE49-F238E27FC236}">
                <a16:creationId xmlns:a16="http://schemas.microsoft.com/office/drawing/2014/main" id="{BA52DCE7-A78E-4353-9C1F-3CAA1D170480}"/>
              </a:ext>
            </a:extLst>
          </p:cNvPr>
          <p:cNvSpPr txBox="1"/>
          <p:nvPr/>
        </p:nvSpPr>
        <p:spPr>
          <a:xfrm>
            <a:off x="1324302" y="1839310"/>
            <a:ext cx="6360017" cy="1200329"/>
          </a:xfrm>
          <a:prstGeom prst="rect">
            <a:avLst/>
          </a:prstGeom>
          <a:noFill/>
        </p:spPr>
        <p:txBody>
          <a:bodyPr wrap="square" rtlCol="0">
            <a:spAutoFit/>
          </a:bodyPr>
          <a:lstStyle/>
          <a:p>
            <a:r>
              <a:rPr lang="en-CA" sz="2400" dirty="0">
                <a:solidFill>
                  <a:srgbClr val="002060"/>
                </a:solidFill>
              </a:rPr>
              <a:t>This is where you input the details of your grant. Complete but brief is good. Make sure you update as you move to another section.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strVal val="#ppt_w*0.7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txBox="1">
            <a:spLocks/>
          </p:cNvSpPr>
          <p:nvPr/>
        </p:nvSpPr>
        <p:spPr bwMode="auto">
          <a:xfrm>
            <a:off x="189706" y="282574"/>
            <a:ext cx="8764587" cy="674688"/>
          </a:xfrm>
          <a:prstGeom prst="rect">
            <a:avLst/>
          </a:prstGeom>
          <a:noFill/>
          <a:ln w="9525">
            <a:noFill/>
            <a:miter lim="800000"/>
            <a:headEnd/>
            <a:tailEnd/>
          </a:ln>
        </p:spPr>
        <p:txBody>
          <a:bodyPr/>
          <a:lstStyle/>
          <a:p>
            <a:pPr>
              <a:lnSpc>
                <a:spcPct val="80000"/>
              </a:lnSpc>
            </a:pPr>
            <a:r>
              <a:rPr lang="en-US" sz="3600" dirty="0">
                <a:solidFill>
                  <a:srgbClr val="002060"/>
                </a:solidFill>
                <a:latin typeface="Arial" panose="020B0604020202020204" pitchFamily="34" charset="0"/>
                <a:cs typeface="Arial" panose="020B0604020202020204" pitchFamily="34" charset="0"/>
              </a:rPr>
              <a:t>District Grants</a:t>
            </a:r>
          </a:p>
        </p:txBody>
      </p:sp>
      <p:sp>
        <p:nvSpPr>
          <p:cNvPr id="8" name="Content Placeholder 2"/>
          <p:cNvSpPr txBox="1">
            <a:spLocks/>
          </p:cNvSpPr>
          <p:nvPr/>
        </p:nvSpPr>
        <p:spPr>
          <a:xfrm>
            <a:off x="457200" y="1362075"/>
            <a:ext cx="8229600" cy="4905375"/>
          </a:xfrm>
          <a:prstGeom prst="rect">
            <a:avLst/>
          </a:prstGeom>
        </p:spPr>
        <p:txBody>
          <a:bodyPr/>
          <a:lstStyle/>
          <a:p>
            <a:pPr marL="342900" indent="-342900" eaLnBrk="0" hangingPunct="0">
              <a:spcBef>
                <a:spcPct val="20000"/>
              </a:spcBef>
              <a:buFont typeface="Wingdings 2" pitchFamily="18" charset="2"/>
              <a:buNone/>
              <a:defRPr/>
            </a:pPr>
            <a:endParaRPr lang="en-CA" sz="3200" dirty="0">
              <a:latin typeface="+mn-lt"/>
              <a:cs typeface="+mn-cs"/>
            </a:endParaRPr>
          </a:p>
        </p:txBody>
      </p:sp>
      <p:pic>
        <p:nvPicPr>
          <p:cNvPr id="7" name="Picture 6"/>
          <p:cNvPicPr>
            <a:picLocks noChangeAspect="1" noChangeArrowheads="1"/>
          </p:cNvPicPr>
          <p:nvPr/>
        </p:nvPicPr>
        <p:blipFill>
          <a:blip r:embed="rId3"/>
          <a:srcRect l="9193" t="7889" r="59328" b="33179"/>
          <a:stretch>
            <a:fillRect/>
          </a:stretch>
        </p:blipFill>
        <p:spPr bwMode="auto">
          <a:xfrm>
            <a:off x="1300667" y="1109662"/>
            <a:ext cx="6629400" cy="5410200"/>
          </a:xfrm>
          <a:prstGeom prst="rect">
            <a:avLst/>
          </a:prstGeom>
          <a:noFill/>
          <a:ln w="9525">
            <a:noFill/>
            <a:miter lim="800000"/>
            <a:headEnd/>
            <a:tailEnd/>
          </a:ln>
        </p:spPr>
      </p:pic>
      <p:pic>
        <p:nvPicPr>
          <p:cNvPr id="9" name="Picture 8"/>
          <p:cNvPicPr>
            <a:picLocks noChangeAspect="1" noChangeArrowheads="1"/>
          </p:cNvPicPr>
          <p:nvPr/>
        </p:nvPicPr>
        <p:blipFill>
          <a:blip r:embed="rId4"/>
          <a:srcRect l="36441" t="37611" r="60997" b="59113"/>
          <a:stretch>
            <a:fillRect/>
          </a:stretch>
        </p:blipFill>
        <p:spPr bwMode="auto">
          <a:xfrm>
            <a:off x="6135414" y="5148262"/>
            <a:ext cx="1524000" cy="1219200"/>
          </a:xfrm>
          <a:prstGeom prst="rect">
            <a:avLst/>
          </a:prstGeom>
          <a:noFill/>
          <a:ln w="9525">
            <a:noFill/>
            <a:miter lim="800000"/>
            <a:headEnd/>
            <a:tailEnd/>
          </a:ln>
        </p:spPr>
      </p:pic>
      <p:sp>
        <p:nvSpPr>
          <p:cNvPr id="6" name="TextBox 5">
            <a:extLst>
              <a:ext uri="{FF2B5EF4-FFF2-40B4-BE49-F238E27FC236}">
                <a16:creationId xmlns:a16="http://schemas.microsoft.com/office/drawing/2014/main" id="{3BD70FE3-9038-409D-A172-2A59566FA85F}"/>
              </a:ext>
            </a:extLst>
          </p:cNvPr>
          <p:cNvSpPr txBox="1"/>
          <p:nvPr/>
        </p:nvSpPr>
        <p:spPr>
          <a:xfrm>
            <a:off x="1391990" y="3814762"/>
            <a:ext cx="6360017" cy="1200329"/>
          </a:xfrm>
          <a:prstGeom prst="rect">
            <a:avLst/>
          </a:prstGeom>
          <a:noFill/>
        </p:spPr>
        <p:txBody>
          <a:bodyPr wrap="square" rtlCol="0">
            <a:spAutoFit/>
          </a:bodyPr>
          <a:lstStyle/>
          <a:p>
            <a:r>
              <a:rPr lang="en-CA" sz="2400" dirty="0">
                <a:solidFill>
                  <a:srgbClr val="002060"/>
                </a:solidFill>
              </a:rPr>
              <a:t>This is where you input the details of your grant. Complete but brief is good. Make sure you update as you move to another section.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0FDF90-6483-49B6-871A-D19A761B4C84}"/>
              </a:ext>
            </a:extLst>
          </p:cNvPr>
          <p:cNvPicPr>
            <a:picLocks noChangeAspect="1"/>
          </p:cNvPicPr>
          <p:nvPr/>
        </p:nvPicPr>
        <p:blipFill>
          <a:blip r:embed="rId3"/>
          <a:stretch>
            <a:fillRect/>
          </a:stretch>
        </p:blipFill>
        <p:spPr>
          <a:xfrm>
            <a:off x="73572" y="231228"/>
            <a:ext cx="8975835" cy="6444859"/>
          </a:xfrm>
          <a:prstGeom prst="rect">
            <a:avLst/>
          </a:prstGeom>
        </p:spPr>
      </p:pic>
      <p:sp>
        <p:nvSpPr>
          <p:cNvPr id="8" name="Content Placeholder 2"/>
          <p:cNvSpPr txBox="1">
            <a:spLocks/>
          </p:cNvSpPr>
          <p:nvPr/>
        </p:nvSpPr>
        <p:spPr>
          <a:xfrm>
            <a:off x="457200" y="1362075"/>
            <a:ext cx="8229600" cy="4905375"/>
          </a:xfrm>
          <a:prstGeom prst="rect">
            <a:avLst/>
          </a:prstGeom>
        </p:spPr>
        <p:txBody>
          <a:bodyPr/>
          <a:lstStyle/>
          <a:p>
            <a:pPr marL="342900" indent="-342900" eaLnBrk="0" hangingPunct="0">
              <a:spcBef>
                <a:spcPct val="20000"/>
              </a:spcBef>
              <a:buFont typeface="Wingdings 2" pitchFamily="18" charset="2"/>
              <a:buNone/>
              <a:defRPr/>
            </a:pPr>
            <a:endParaRPr lang="en-CA" sz="3200" dirty="0">
              <a:latin typeface="+mn-lt"/>
              <a:cs typeface="+mn-cs"/>
            </a:endParaRPr>
          </a:p>
        </p:txBody>
      </p:sp>
      <p:sp>
        <p:nvSpPr>
          <p:cNvPr id="10" name="TextBox 9"/>
          <p:cNvSpPr txBox="1">
            <a:spLocks noChangeArrowheads="1"/>
          </p:cNvSpPr>
          <p:nvPr/>
        </p:nvSpPr>
        <p:spPr bwMode="auto">
          <a:xfrm>
            <a:off x="1140373" y="3457319"/>
            <a:ext cx="5255173" cy="461665"/>
          </a:xfrm>
          <a:prstGeom prst="rect">
            <a:avLst/>
          </a:prstGeom>
          <a:noFill/>
          <a:ln w="9525">
            <a:noFill/>
            <a:miter lim="800000"/>
            <a:headEnd/>
            <a:tailEnd/>
          </a:ln>
        </p:spPr>
        <p:txBody>
          <a:bodyPr wrap="square">
            <a:spAutoFit/>
          </a:bodyPr>
          <a:lstStyle/>
          <a:p>
            <a:r>
              <a:rPr lang="en-CA" sz="2400" b="1" dirty="0">
                <a:solidFill>
                  <a:srgbClr val="002060"/>
                </a:solidFill>
              </a:rPr>
              <a:t>Income and expenses must match</a:t>
            </a:r>
            <a:endParaRPr lang="en-US" sz="2400" b="1" dirty="0">
              <a:solidFill>
                <a:srgbClr val="002060"/>
              </a:solidFill>
            </a:endParaRPr>
          </a:p>
        </p:txBody>
      </p:sp>
      <p:sp>
        <p:nvSpPr>
          <p:cNvPr id="13" name="Rectangle: Rounded Corners 12">
            <a:extLst>
              <a:ext uri="{FF2B5EF4-FFF2-40B4-BE49-F238E27FC236}">
                <a16:creationId xmlns:a16="http://schemas.microsoft.com/office/drawing/2014/main" id="{51B64837-B7FF-44C9-9861-5578542CF9E9}"/>
              </a:ext>
            </a:extLst>
          </p:cNvPr>
          <p:cNvSpPr/>
          <p:nvPr/>
        </p:nvSpPr>
        <p:spPr>
          <a:xfrm>
            <a:off x="1355834" y="231229"/>
            <a:ext cx="525518" cy="441433"/>
          </a:xfrm>
          <a:prstGeom prst="roundRect">
            <a:avLst/>
          </a:prstGeom>
          <a:noFill/>
          <a:ln w="25400">
            <a:solidFill>
              <a:srgbClr val="FF00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2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txBox="1">
            <a:spLocks/>
          </p:cNvSpPr>
          <p:nvPr/>
        </p:nvSpPr>
        <p:spPr bwMode="auto">
          <a:xfrm>
            <a:off x="188913" y="425450"/>
            <a:ext cx="8764587" cy="674688"/>
          </a:xfrm>
          <a:prstGeom prst="rect">
            <a:avLst/>
          </a:prstGeom>
          <a:noFill/>
          <a:ln w="9525">
            <a:noFill/>
            <a:miter lim="800000"/>
            <a:headEnd/>
            <a:tailEnd/>
          </a:ln>
        </p:spPr>
        <p:txBody>
          <a:bodyPr/>
          <a:lstStyle/>
          <a:p>
            <a:pPr>
              <a:lnSpc>
                <a:spcPct val="80000"/>
              </a:lnSpc>
            </a:pPr>
            <a:r>
              <a:rPr lang="en-US" sz="3600" dirty="0">
                <a:solidFill>
                  <a:srgbClr val="002060"/>
                </a:solidFill>
                <a:latin typeface="Arial" panose="020B0604020202020204" pitchFamily="34" charset="0"/>
                <a:cs typeface="Arial" panose="020B0604020202020204" pitchFamily="34" charset="0"/>
              </a:rPr>
              <a:t>District Grants</a:t>
            </a:r>
          </a:p>
        </p:txBody>
      </p:sp>
      <p:sp>
        <p:nvSpPr>
          <p:cNvPr id="8" name="Content Placeholder 2"/>
          <p:cNvSpPr txBox="1">
            <a:spLocks/>
          </p:cNvSpPr>
          <p:nvPr/>
        </p:nvSpPr>
        <p:spPr>
          <a:xfrm>
            <a:off x="457200" y="1362075"/>
            <a:ext cx="8229600" cy="4905375"/>
          </a:xfrm>
          <a:prstGeom prst="rect">
            <a:avLst/>
          </a:prstGeom>
        </p:spPr>
        <p:txBody>
          <a:bodyPr/>
          <a:lstStyle/>
          <a:p>
            <a:pPr marL="342900" indent="-342900" eaLnBrk="0" hangingPunct="0">
              <a:spcBef>
                <a:spcPct val="20000"/>
              </a:spcBef>
              <a:buFont typeface="Wingdings 2" pitchFamily="18" charset="2"/>
              <a:buNone/>
              <a:defRPr/>
            </a:pPr>
            <a:endParaRPr lang="en-CA" sz="3200" dirty="0">
              <a:latin typeface="+mn-lt"/>
              <a:cs typeface="+mn-cs"/>
            </a:endParaRPr>
          </a:p>
        </p:txBody>
      </p:sp>
      <p:pic>
        <p:nvPicPr>
          <p:cNvPr id="6" name="Picture 1"/>
          <p:cNvPicPr>
            <a:picLocks noChangeAspect="1" noChangeArrowheads="1"/>
          </p:cNvPicPr>
          <p:nvPr/>
        </p:nvPicPr>
        <p:blipFill>
          <a:blip r:embed="rId3"/>
          <a:srcRect l="8064" t="7668" r="58618" b="35646"/>
          <a:stretch>
            <a:fillRect/>
          </a:stretch>
        </p:blipFill>
        <p:spPr bwMode="auto">
          <a:xfrm>
            <a:off x="457200" y="1033462"/>
            <a:ext cx="8229600" cy="5562600"/>
          </a:xfrm>
          <a:prstGeom prst="rect">
            <a:avLst/>
          </a:prstGeom>
          <a:noFill/>
          <a:ln w="9525">
            <a:noFill/>
            <a:miter lim="800000"/>
            <a:headEnd/>
            <a:tailEnd/>
          </a:ln>
        </p:spPr>
      </p:pic>
      <p:sp>
        <p:nvSpPr>
          <p:cNvPr id="7" name="TextBox 6"/>
          <p:cNvSpPr txBox="1">
            <a:spLocks noChangeArrowheads="1"/>
          </p:cNvSpPr>
          <p:nvPr/>
        </p:nvSpPr>
        <p:spPr bwMode="auto">
          <a:xfrm>
            <a:off x="2259725" y="3172556"/>
            <a:ext cx="6165631" cy="830997"/>
          </a:xfrm>
          <a:prstGeom prst="rect">
            <a:avLst/>
          </a:prstGeom>
          <a:noFill/>
          <a:ln w="9525">
            <a:noFill/>
            <a:miter lim="800000"/>
            <a:headEnd/>
            <a:tailEnd/>
          </a:ln>
        </p:spPr>
        <p:txBody>
          <a:bodyPr wrap="square">
            <a:spAutoFit/>
          </a:bodyPr>
          <a:lstStyle/>
          <a:p>
            <a:r>
              <a:rPr lang="en-CA" sz="2400" dirty="0">
                <a:solidFill>
                  <a:srgbClr val="002060"/>
                </a:solidFill>
              </a:rPr>
              <a:t>If you have written quotes add them here – </a:t>
            </a:r>
            <a:r>
              <a:rPr lang="en-CA" sz="2400" b="1" dirty="0">
                <a:solidFill>
                  <a:srgbClr val="002060"/>
                </a:solidFill>
              </a:rPr>
              <a:t>mandatory before approval can be given </a:t>
            </a:r>
            <a:endParaRPr lang="en-US" sz="24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txBox="1">
            <a:spLocks/>
          </p:cNvSpPr>
          <p:nvPr/>
        </p:nvSpPr>
        <p:spPr bwMode="auto">
          <a:xfrm>
            <a:off x="379413" y="425450"/>
            <a:ext cx="8764587" cy="674688"/>
          </a:xfrm>
          <a:prstGeom prst="rect">
            <a:avLst/>
          </a:prstGeom>
          <a:noFill/>
          <a:ln w="9525">
            <a:noFill/>
            <a:miter lim="800000"/>
            <a:headEnd/>
            <a:tailEnd/>
          </a:ln>
        </p:spPr>
        <p:txBody>
          <a:bodyPr/>
          <a:lstStyle/>
          <a:p>
            <a:pPr>
              <a:lnSpc>
                <a:spcPct val="80000"/>
              </a:lnSpc>
            </a:pPr>
            <a:r>
              <a:rPr lang="en-US" sz="3600" dirty="0">
                <a:solidFill>
                  <a:schemeClr val="bg1"/>
                </a:solidFill>
                <a:latin typeface="Arial" panose="020B0604020202020204" pitchFamily="34" charset="0"/>
                <a:cs typeface="Arial" panose="020B0604020202020204" pitchFamily="34" charset="0"/>
              </a:rPr>
              <a:t>District Grants</a:t>
            </a:r>
          </a:p>
        </p:txBody>
      </p:sp>
      <p:sp>
        <p:nvSpPr>
          <p:cNvPr id="8" name="Content Placeholder 2"/>
          <p:cNvSpPr txBox="1">
            <a:spLocks/>
          </p:cNvSpPr>
          <p:nvPr/>
        </p:nvSpPr>
        <p:spPr>
          <a:xfrm>
            <a:off x="457200" y="1362075"/>
            <a:ext cx="8229600" cy="4905375"/>
          </a:xfrm>
          <a:prstGeom prst="rect">
            <a:avLst/>
          </a:prstGeom>
        </p:spPr>
        <p:txBody>
          <a:bodyPr/>
          <a:lstStyle/>
          <a:p>
            <a:pPr marL="342900" indent="-342900" eaLnBrk="0" hangingPunct="0">
              <a:spcBef>
                <a:spcPct val="20000"/>
              </a:spcBef>
              <a:buFont typeface="Wingdings 2" pitchFamily="18" charset="2"/>
              <a:buNone/>
              <a:defRPr/>
            </a:pPr>
            <a:endParaRPr lang="en-CA" sz="3200" dirty="0">
              <a:latin typeface="+mn-lt"/>
              <a:cs typeface="+mn-cs"/>
            </a:endParaRPr>
          </a:p>
        </p:txBody>
      </p:sp>
      <p:sp>
        <p:nvSpPr>
          <p:cNvPr id="5" name="Content Placeholder 2"/>
          <p:cNvSpPr txBox="1">
            <a:spLocks/>
          </p:cNvSpPr>
          <p:nvPr/>
        </p:nvSpPr>
        <p:spPr>
          <a:xfrm>
            <a:off x="609600" y="1514475"/>
            <a:ext cx="8229600" cy="4905375"/>
          </a:xfrm>
          <a:prstGeom prst="rect">
            <a:avLst/>
          </a:prstGeom>
        </p:spPr>
        <p:txBody>
          <a:bodyPr/>
          <a:lstStyle/>
          <a:p>
            <a:pPr marL="342900" indent="-342900" eaLnBrk="0" hangingPunct="0">
              <a:spcBef>
                <a:spcPct val="20000"/>
              </a:spcBef>
              <a:buFont typeface="Wingdings 2" pitchFamily="18" charset="2"/>
              <a:buNone/>
              <a:defRPr/>
            </a:pPr>
            <a:endParaRPr lang="en-CA" sz="3200" dirty="0">
              <a:latin typeface="+mn-lt"/>
              <a:cs typeface="+mn-cs"/>
            </a:endParaRPr>
          </a:p>
        </p:txBody>
      </p:sp>
      <p:pic>
        <p:nvPicPr>
          <p:cNvPr id="79877" name="Picture 4"/>
          <p:cNvPicPr>
            <a:picLocks noChangeAspect="1" noChangeArrowheads="1"/>
          </p:cNvPicPr>
          <p:nvPr/>
        </p:nvPicPr>
        <p:blipFill>
          <a:blip r:embed="rId3"/>
          <a:srcRect t="11667" r="59859" b="30417"/>
          <a:stretch>
            <a:fillRect/>
          </a:stretch>
        </p:blipFill>
        <p:spPr bwMode="auto">
          <a:xfrm>
            <a:off x="255204" y="1772142"/>
            <a:ext cx="8633592" cy="4814888"/>
          </a:xfrm>
          <a:prstGeom prst="rect">
            <a:avLst/>
          </a:prstGeom>
          <a:noFill/>
          <a:ln w="9525">
            <a:noFill/>
            <a:miter lim="800000"/>
            <a:headEnd/>
            <a:tailEnd/>
          </a:ln>
        </p:spPr>
      </p:pic>
      <p:pic>
        <p:nvPicPr>
          <p:cNvPr id="10" name="Picture 9"/>
          <p:cNvPicPr>
            <a:picLocks noChangeAspect="1" noChangeArrowheads="1"/>
          </p:cNvPicPr>
          <p:nvPr/>
        </p:nvPicPr>
        <p:blipFill>
          <a:blip r:embed="rId3"/>
          <a:srcRect l="35770" t="18951" r="61398" b="76131"/>
          <a:stretch>
            <a:fillRect/>
          </a:stretch>
        </p:blipFill>
        <p:spPr bwMode="auto">
          <a:xfrm>
            <a:off x="6382407" y="1828800"/>
            <a:ext cx="2057400" cy="1600200"/>
          </a:xfrm>
          <a:prstGeom prst="rect">
            <a:avLst/>
          </a:prstGeom>
          <a:noFill/>
          <a:ln w="9525">
            <a:noFill/>
            <a:miter lim="800000"/>
            <a:headEnd/>
            <a:tailEnd/>
          </a:ln>
        </p:spPr>
      </p:pic>
      <p:sp>
        <p:nvSpPr>
          <p:cNvPr id="2" name="TextBox 1">
            <a:extLst>
              <a:ext uri="{FF2B5EF4-FFF2-40B4-BE49-F238E27FC236}">
                <a16:creationId xmlns:a16="http://schemas.microsoft.com/office/drawing/2014/main" id="{56195418-96EE-472E-84CE-9EF896DD6D19}"/>
              </a:ext>
            </a:extLst>
          </p:cNvPr>
          <p:cNvSpPr txBox="1"/>
          <p:nvPr/>
        </p:nvSpPr>
        <p:spPr>
          <a:xfrm>
            <a:off x="1292773" y="2757793"/>
            <a:ext cx="5969876" cy="830997"/>
          </a:xfrm>
          <a:prstGeom prst="rect">
            <a:avLst/>
          </a:prstGeom>
          <a:noFill/>
        </p:spPr>
        <p:txBody>
          <a:bodyPr wrap="square" rtlCol="0">
            <a:spAutoFit/>
          </a:bodyPr>
          <a:lstStyle/>
          <a:p>
            <a:r>
              <a:rPr lang="en-CA" sz="2400" b="1" dirty="0">
                <a:solidFill>
                  <a:srgbClr val="002060"/>
                </a:solidFill>
              </a:rPr>
              <a:t>This will produce a PDF so you can share the application with your club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98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txBox="1">
            <a:spLocks/>
          </p:cNvSpPr>
          <p:nvPr/>
        </p:nvSpPr>
        <p:spPr bwMode="auto">
          <a:xfrm>
            <a:off x="188913" y="253206"/>
            <a:ext cx="8764587" cy="674688"/>
          </a:xfrm>
          <a:prstGeom prst="rect">
            <a:avLst/>
          </a:prstGeom>
          <a:noFill/>
          <a:ln w="9525">
            <a:noFill/>
            <a:miter lim="800000"/>
            <a:headEnd/>
            <a:tailEnd/>
          </a:ln>
        </p:spPr>
        <p:txBody>
          <a:bodyPr/>
          <a:lstStyle/>
          <a:p>
            <a:pPr>
              <a:lnSpc>
                <a:spcPct val="80000"/>
              </a:lnSpc>
            </a:pPr>
            <a:r>
              <a:rPr lang="en-US" sz="3600" dirty="0">
                <a:solidFill>
                  <a:srgbClr val="002060"/>
                </a:solidFill>
                <a:latin typeface="Arial" panose="020B0604020202020204" pitchFamily="34" charset="0"/>
                <a:cs typeface="Arial" panose="020B0604020202020204" pitchFamily="34" charset="0"/>
              </a:rPr>
              <a:t>District Grants</a:t>
            </a:r>
          </a:p>
        </p:txBody>
      </p:sp>
      <p:sp>
        <p:nvSpPr>
          <p:cNvPr id="8" name="Content Placeholder 2"/>
          <p:cNvSpPr txBox="1">
            <a:spLocks/>
          </p:cNvSpPr>
          <p:nvPr/>
        </p:nvSpPr>
        <p:spPr>
          <a:xfrm>
            <a:off x="457200" y="1362075"/>
            <a:ext cx="8229600" cy="4905375"/>
          </a:xfrm>
          <a:prstGeom prst="rect">
            <a:avLst/>
          </a:prstGeom>
        </p:spPr>
        <p:txBody>
          <a:bodyPr/>
          <a:lstStyle/>
          <a:p>
            <a:pPr marL="342900" indent="-342900" eaLnBrk="0" hangingPunct="0">
              <a:spcBef>
                <a:spcPct val="20000"/>
              </a:spcBef>
              <a:buFont typeface="Wingdings 2" pitchFamily="18" charset="2"/>
              <a:buNone/>
              <a:defRPr/>
            </a:pPr>
            <a:endParaRPr lang="en-CA" sz="3200" dirty="0">
              <a:latin typeface="+mn-lt"/>
              <a:cs typeface="+mn-cs"/>
            </a:endParaRPr>
          </a:p>
        </p:txBody>
      </p:sp>
      <p:sp>
        <p:nvSpPr>
          <p:cNvPr id="5" name="TextBox 4"/>
          <p:cNvSpPr txBox="1">
            <a:spLocks noChangeArrowheads="1"/>
          </p:cNvSpPr>
          <p:nvPr/>
        </p:nvSpPr>
        <p:spPr bwMode="auto">
          <a:xfrm>
            <a:off x="285165" y="1232816"/>
            <a:ext cx="8936694" cy="4924425"/>
          </a:xfrm>
          <a:prstGeom prst="rect">
            <a:avLst/>
          </a:prstGeom>
          <a:noFill/>
          <a:ln w="9525">
            <a:noFill/>
            <a:miter lim="800000"/>
            <a:headEnd/>
            <a:tailEnd/>
          </a:ln>
        </p:spPr>
        <p:txBody>
          <a:bodyPr wrap="square">
            <a:spAutoFit/>
          </a:bodyPr>
          <a:lstStyle/>
          <a:p>
            <a:pPr>
              <a:spcAft>
                <a:spcPts val="600"/>
              </a:spcAft>
              <a:buFont typeface="Arial" charset="0"/>
              <a:buChar char="•"/>
            </a:pPr>
            <a:r>
              <a:rPr lang="en-CA" sz="3200" dirty="0">
                <a:solidFill>
                  <a:srgbClr val="002060"/>
                </a:solidFill>
                <a:latin typeface="Arial" panose="020B0604020202020204" pitchFamily="34" charset="0"/>
                <a:cs typeface="Arial" panose="020B0604020202020204" pitchFamily="34" charset="0"/>
              </a:rPr>
              <a:t>This is what you need to complete by </a:t>
            </a:r>
          </a:p>
          <a:p>
            <a:pPr>
              <a:spcAft>
                <a:spcPts val="600"/>
              </a:spcAft>
            </a:pPr>
            <a:r>
              <a:rPr lang="en-CA" sz="3200" b="1" dirty="0">
                <a:solidFill>
                  <a:srgbClr val="002060"/>
                </a:solidFill>
                <a:latin typeface="Arial" panose="020B0604020202020204" pitchFamily="34" charset="0"/>
                <a:cs typeface="Arial" panose="020B0604020202020204" pitchFamily="34" charset="0"/>
              </a:rPr>
              <a:t>June 1, 2026</a:t>
            </a:r>
          </a:p>
          <a:p>
            <a:pPr>
              <a:spcAft>
                <a:spcPts val="600"/>
              </a:spcAft>
              <a:buFont typeface="Arial" charset="0"/>
              <a:buChar char="•"/>
            </a:pPr>
            <a:r>
              <a:rPr lang="en-CA" sz="3200" dirty="0">
                <a:solidFill>
                  <a:srgbClr val="002060"/>
                </a:solidFill>
                <a:latin typeface="Arial" panose="020B0604020202020204" pitchFamily="34" charset="0"/>
                <a:cs typeface="Arial" panose="020B0604020202020204" pitchFamily="34" charset="0"/>
              </a:rPr>
              <a:t>The District committee will meet by mid June</a:t>
            </a:r>
          </a:p>
          <a:p>
            <a:pPr>
              <a:spcAft>
                <a:spcPts val="600"/>
              </a:spcAft>
              <a:buFont typeface="Arial" charset="0"/>
              <a:buChar char="•"/>
            </a:pPr>
            <a:r>
              <a:rPr lang="en-CA" sz="3200" dirty="0">
                <a:solidFill>
                  <a:srgbClr val="002060"/>
                </a:solidFill>
                <a:latin typeface="Arial" panose="020B0604020202020204" pitchFamily="34" charset="0"/>
                <a:cs typeface="Arial" panose="020B0604020202020204" pitchFamily="34" charset="0"/>
              </a:rPr>
              <a:t>You will be informed by end of June if you have </a:t>
            </a:r>
            <a:r>
              <a:rPr lang="en-CA" sz="3200" b="1" dirty="0">
                <a:solidFill>
                  <a:srgbClr val="002060"/>
                </a:solidFill>
                <a:latin typeface="Arial" panose="020B0604020202020204" pitchFamily="34" charset="0"/>
                <a:cs typeface="Arial" panose="020B0604020202020204" pitchFamily="34" charset="0"/>
              </a:rPr>
              <a:t>Funds Reserved  </a:t>
            </a:r>
            <a:r>
              <a:rPr lang="en-CA" sz="3200" dirty="0">
                <a:solidFill>
                  <a:srgbClr val="002060"/>
                </a:solidFill>
                <a:latin typeface="Arial" panose="020B0604020202020204" pitchFamily="34" charset="0"/>
                <a:cs typeface="Arial" panose="020B0604020202020204" pitchFamily="34" charset="0"/>
              </a:rPr>
              <a:t>and for what amount</a:t>
            </a:r>
          </a:p>
          <a:p>
            <a:pPr>
              <a:spcAft>
                <a:spcPts val="600"/>
              </a:spcAft>
              <a:buFont typeface="Arial" charset="0"/>
              <a:buChar char="•"/>
            </a:pPr>
            <a:r>
              <a:rPr lang="en-CA" sz="3200" dirty="0">
                <a:solidFill>
                  <a:srgbClr val="002060"/>
                </a:solidFill>
                <a:latin typeface="Arial" panose="020B0604020202020204" pitchFamily="34" charset="0"/>
                <a:cs typeface="Arial" panose="020B0604020202020204" pitchFamily="34" charset="0"/>
              </a:rPr>
              <a:t>At this point you need to upload written quotes, bank information and club mailing address by </a:t>
            </a:r>
          </a:p>
          <a:p>
            <a:pPr>
              <a:spcAft>
                <a:spcPts val="600"/>
              </a:spcAft>
            </a:pPr>
            <a:r>
              <a:rPr lang="en-CA" sz="3200" b="1" dirty="0">
                <a:solidFill>
                  <a:srgbClr val="002060"/>
                </a:solidFill>
                <a:latin typeface="Arial" panose="020B0604020202020204" pitchFamily="34" charset="0"/>
                <a:cs typeface="Arial" panose="020B0604020202020204" pitchFamily="34" charset="0"/>
              </a:rPr>
              <a:t>August 15, 2026</a:t>
            </a:r>
          </a:p>
          <a:p>
            <a:endParaRPr lang="en-US" sz="2800" dirty="0">
              <a:latin typeface="Georgia" pitchFamily="18" charset="0"/>
            </a:endParaRPr>
          </a:p>
        </p:txBody>
      </p:sp>
      <p:sp>
        <p:nvSpPr>
          <p:cNvPr id="2" name="Oval 1">
            <a:extLst>
              <a:ext uri="{FF2B5EF4-FFF2-40B4-BE49-F238E27FC236}">
                <a16:creationId xmlns:a16="http://schemas.microsoft.com/office/drawing/2014/main" id="{19129638-3FDF-4DE3-A739-0352C65D2685}"/>
              </a:ext>
            </a:extLst>
          </p:cNvPr>
          <p:cNvSpPr/>
          <p:nvPr/>
        </p:nvSpPr>
        <p:spPr>
          <a:xfrm>
            <a:off x="4056993" y="4414346"/>
            <a:ext cx="3962400" cy="8293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heel(1)">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txBox="1">
            <a:spLocks/>
          </p:cNvSpPr>
          <p:nvPr/>
        </p:nvSpPr>
        <p:spPr bwMode="auto">
          <a:xfrm>
            <a:off x="188913" y="425450"/>
            <a:ext cx="8764587" cy="674688"/>
          </a:xfrm>
          <a:prstGeom prst="rect">
            <a:avLst/>
          </a:prstGeom>
          <a:noFill/>
          <a:ln w="9525">
            <a:noFill/>
            <a:miter lim="800000"/>
            <a:headEnd/>
            <a:tailEnd/>
          </a:ln>
        </p:spPr>
        <p:txBody>
          <a:bodyPr/>
          <a:lstStyle/>
          <a:p>
            <a:pPr>
              <a:lnSpc>
                <a:spcPct val="80000"/>
              </a:lnSpc>
            </a:pPr>
            <a:r>
              <a:rPr lang="en-US" sz="3600" dirty="0">
                <a:solidFill>
                  <a:schemeClr val="bg1"/>
                </a:solidFill>
                <a:latin typeface="Arial" panose="020B0604020202020204" pitchFamily="34" charset="0"/>
                <a:cs typeface="Arial" panose="020B0604020202020204" pitchFamily="34" charset="0"/>
              </a:rPr>
              <a:t>District Grants</a:t>
            </a:r>
          </a:p>
        </p:txBody>
      </p:sp>
      <p:sp>
        <p:nvSpPr>
          <p:cNvPr id="8" name="Content Placeholder 2"/>
          <p:cNvSpPr txBox="1">
            <a:spLocks/>
          </p:cNvSpPr>
          <p:nvPr/>
        </p:nvSpPr>
        <p:spPr>
          <a:xfrm>
            <a:off x="457200" y="1362075"/>
            <a:ext cx="8229600" cy="4905375"/>
          </a:xfrm>
          <a:prstGeom prst="rect">
            <a:avLst/>
          </a:prstGeom>
        </p:spPr>
        <p:txBody>
          <a:bodyPr/>
          <a:lstStyle/>
          <a:p>
            <a:pPr marL="342900" indent="-342900" eaLnBrk="0" hangingPunct="0">
              <a:spcBef>
                <a:spcPct val="20000"/>
              </a:spcBef>
              <a:buFont typeface="Wingdings 2" pitchFamily="18" charset="2"/>
              <a:buNone/>
              <a:defRPr/>
            </a:pPr>
            <a:endParaRPr lang="en-CA" sz="3200" dirty="0">
              <a:latin typeface="+mn-lt"/>
              <a:cs typeface="+mn-cs"/>
            </a:endParaRPr>
          </a:p>
        </p:txBody>
      </p:sp>
      <p:sp>
        <p:nvSpPr>
          <p:cNvPr id="5" name="Content Placeholder 2"/>
          <p:cNvSpPr txBox="1">
            <a:spLocks/>
          </p:cNvSpPr>
          <p:nvPr/>
        </p:nvSpPr>
        <p:spPr>
          <a:xfrm>
            <a:off x="609600" y="1514475"/>
            <a:ext cx="8229600" cy="4905375"/>
          </a:xfrm>
          <a:prstGeom prst="rect">
            <a:avLst/>
          </a:prstGeom>
        </p:spPr>
        <p:txBody>
          <a:bodyPr/>
          <a:lstStyle/>
          <a:p>
            <a:pPr marL="342900" indent="-342900" eaLnBrk="0" hangingPunct="0">
              <a:spcBef>
                <a:spcPct val="20000"/>
              </a:spcBef>
              <a:buFont typeface="Wingdings 2" pitchFamily="18" charset="2"/>
              <a:buNone/>
              <a:defRPr/>
            </a:pPr>
            <a:endParaRPr lang="en-CA" sz="3200" dirty="0">
              <a:latin typeface="+mn-lt"/>
              <a:cs typeface="+mn-cs"/>
            </a:endParaRPr>
          </a:p>
        </p:txBody>
      </p:sp>
      <p:pic>
        <p:nvPicPr>
          <p:cNvPr id="81925" name="Picture 4"/>
          <p:cNvPicPr>
            <a:picLocks noChangeAspect="1" noChangeArrowheads="1"/>
          </p:cNvPicPr>
          <p:nvPr/>
        </p:nvPicPr>
        <p:blipFill>
          <a:blip r:embed="rId3"/>
          <a:srcRect t="8333" r="59859" b="32083"/>
          <a:stretch>
            <a:fillRect/>
          </a:stretch>
        </p:blipFill>
        <p:spPr bwMode="auto">
          <a:xfrm>
            <a:off x="124287" y="903890"/>
            <a:ext cx="8957569" cy="4614863"/>
          </a:xfrm>
          <a:prstGeom prst="rect">
            <a:avLst/>
          </a:prstGeom>
          <a:noFill/>
          <a:ln w="9525">
            <a:noFill/>
            <a:miter lim="800000"/>
            <a:headEnd/>
            <a:tailEnd/>
          </a:ln>
        </p:spPr>
      </p:pic>
      <p:sp>
        <p:nvSpPr>
          <p:cNvPr id="9" name="TextBox 8"/>
          <p:cNvSpPr txBox="1">
            <a:spLocks noChangeArrowheads="1"/>
          </p:cNvSpPr>
          <p:nvPr/>
        </p:nvSpPr>
        <p:spPr bwMode="auto">
          <a:xfrm>
            <a:off x="2133600" y="2272862"/>
            <a:ext cx="6705600" cy="830997"/>
          </a:xfrm>
          <a:prstGeom prst="rect">
            <a:avLst/>
          </a:prstGeom>
          <a:noFill/>
          <a:ln w="9525">
            <a:noFill/>
            <a:miter lim="800000"/>
            <a:headEnd/>
            <a:tailEnd/>
          </a:ln>
        </p:spPr>
        <p:txBody>
          <a:bodyPr wrap="square">
            <a:spAutoFit/>
          </a:bodyPr>
          <a:lstStyle/>
          <a:p>
            <a:r>
              <a:rPr lang="en-CA" sz="2400" b="1" dirty="0">
                <a:solidFill>
                  <a:srgbClr val="002060"/>
                </a:solidFill>
                <a:latin typeface="Arial" panose="020B0604020202020204" pitchFamily="34" charset="0"/>
                <a:cs typeface="Arial" panose="020B0604020202020204" pitchFamily="34" charset="0"/>
              </a:rPr>
              <a:t>This where you can add a copy of your bank statement  – and quotes if not added earlier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txBox="1">
            <a:spLocks/>
          </p:cNvSpPr>
          <p:nvPr/>
        </p:nvSpPr>
        <p:spPr bwMode="auto">
          <a:xfrm>
            <a:off x="188913" y="425450"/>
            <a:ext cx="8764587" cy="674688"/>
          </a:xfrm>
          <a:prstGeom prst="rect">
            <a:avLst/>
          </a:prstGeom>
          <a:noFill/>
          <a:ln w="9525">
            <a:noFill/>
            <a:miter lim="800000"/>
            <a:headEnd/>
            <a:tailEnd/>
          </a:ln>
        </p:spPr>
        <p:txBody>
          <a:bodyPr/>
          <a:lstStyle/>
          <a:p>
            <a:pPr>
              <a:lnSpc>
                <a:spcPct val="80000"/>
              </a:lnSpc>
            </a:pPr>
            <a:r>
              <a:rPr lang="en-US" sz="3600" dirty="0">
                <a:solidFill>
                  <a:srgbClr val="002060"/>
                </a:solidFill>
                <a:latin typeface="Arial" panose="020B0604020202020204" pitchFamily="34" charset="0"/>
                <a:cs typeface="Arial" panose="020B0604020202020204" pitchFamily="34" charset="0"/>
              </a:rPr>
              <a:t>District Grants</a:t>
            </a:r>
          </a:p>
        </p:txBody>
      </p:sp>
      <p:sp>
        <p:nvSpPr>
          <p:cNvPr id="8" name="Content Placeholder 2"/>
          <p:cNvSpPr txBox="1">
            <a:spLocks/>
          </p:cNvSpPr>
          <p:nvPr/>
        </p:nvSpPr>
        <p:spPr>
          <a:xfrm>
            <a:off x="457200" y="1362075"/>
            <a:ext cx="8229600" cy="4905375"/>
          </a:xfrm>
          <a:prstGeom prst="rect">
            <a:avLst/>
          </a:prstGeom>
        </p:spPr>
        <p:txBody>
          <a:bodyPr/>
          <a:lstStyle/>
          <a:p>
            <a:pPr marL="342900" indent="-342900" eaLnBrk="0" hangingPunct="0">
              <a:spcBef>
                <a:spcPct val="20000"/>
              </a:spcBef>
              <a:buFont typeface="Wingdings 2" pitchFamily="18" charset="2"/>
              <a:buNone/>
              <a:defRPr/>
            </a:pPr>
            <a:endParaRPr lang="en-CA" sz="3200" dirty="0">
              <a:latin typeface="+mn-lt"/>
              <a:cs typeface="+mn-cs"/>
            </a:endParaRPr>
          </a:p>
        </p:txBody>
      </p:sp>
      <p:sp>
        <p:nvSpPr>
          <p:cNvPr id="5" name="Content Placeholder 2"/>
          <p:cNvSpPr txBox="1">
            <a:spLocks/>
          </p:cNvSpPr>
          <p:nvPr/>
        </p:nvSpPr>
        <p:spPr>
          <a:xfrm>
            <a:off x="609600" y="1514475"/>
            <a:ext cx="8229600" cy="4905375"/>
          </a:xfrm>
          <a:prstGeom prst="rect">
            <a:avLst/>
          </a:prstGeom>
        </p:spPr>
        <p:txBody>
          <a:bodyPr/>
          <a:lstStyle/>
          <a:p>
            <a:pPr marL="342900" indent="-342900" eaLnBrk="0" hangingPunct="0">
              <a:spcBef>
                <a:spcPct val="20000"/>
              </a:spcBef>
              <a:buFont typeface="Wingdings 2" pitchFamily="18" charset="2"/>
              <a:buNone/>
              <a:defRPr/>
            </a:pPr>
            <a:endParaRPr lang="en-CA" sz="3200" dirty="0">
              <a:latin typeface="+mn-lt"/>
              <a:cs typeface="+mn-cs"/>
            </a:endParaRPr>
          </a:p>
        </p:txBody>
      </p:sp>
      <p:pic>
        <p:nvPicPr>
          <p:cNvPr id="3" name="Picture 2">
            <a:extLst>
              <a:ext uri="{FF2B5EF4-FFF2-40B4-BE49-F238E27FC236}">
                <a16:creationId xmlns:a16="http://schemas.microsoft.com/office/drawing/2014/main" id="{7A6B604F-32E6-4EAF-B7F9-0A9D73743AFB}"/>
              </a:ext>
            </a:extLst>
          </p:cNvPr>
          <p:cNvPicPr>
            <a:picLocks noChangeAspect="1"/>
          </p:cNvPicPr>
          <p:nvPr/>
        </p:nvPicPr>
        <p:blipFill rotWithShape="1">
          <a:blip r:embed="rId3"/>
          <a:srcRect l="17672" t="13049" r="1983"/>
          <a:stretch/>
        </p:blipFill>
        <p:spPr>
          <a:xfrm>
            <a:off x="693318" y="1100138"/>
            <a:ext cx="8229600" cy="4768559"/>
          </a:xfrm>
          <a:prstGeom prst="rect">
            <a:avLst/>
          </a:prstGeom>
        </p:spPr>
      </p:pic>
      <p:sp>
        <p:nvSpPr>
          <p:cNvPr id="9" name="TextBox 8"/>
          <p:cNvSpPr txBox="1">
            <a:spLocks noChangeArrowheads="1"/>
          </p:cNvSpPr>
          <p:nvPr/>
        </p:nvSpPr>
        <p:spPr bwMode="auto">
          <a:xfrm>
            <a:off x="1442363" y="4556933"/>
            <a:ext cx="6495392" cy="830997"/>
          </a:xfrm>
          <a:prstGeom prst="rect">
            <a:avLst/>
          </a:prstGeom>
          <a:noFill/>
          <a:ln w="9525">
            <a:noFill/>
            <a:miter lim="800000"/>
            <a:headEnd/>
            <a:tailEnd/>
          </a:ln>
        </p:spPr>
        <p:txBody>
          <a:bodyPr wrap="square">
            <a:spAutoFit/>
          </a:bodyPr>
          <a:lstStyle/>
          <a:p>
            <a:r>
              <a:rPr lang="en-CA" sz="2400" b="1" dirty="0">
                <a:solidFill>
                  <a:srgbClr val="002060"/>
                </a:solidFill>
              </a:rPr>
              <a:t>Once your project is complete or at 12 months this report needs to be completed</a:t>
            </a:r>
            <a:endParaRPr lang="en-US" sz="2400" b="1" dirty="0">
              <a:solidFill>
                <a:srgbClr val="002060"/>
              </a:solidFill>
            </a:endParaRPr>
          </a:p>
        </p:txBody>
      </p:sp>
      <p:sp>
        <p:nvSpPr>
          <p:cNvPr id="4" name="Oval 3">
            <a:extLst>
              <a:ext uri="{FF2B5EF4-FFF2-40B4-BE49-F238E27FC236}">
                <a16:creationId xmlns:a16="http://schemas.microsoft.com/office/drawing/2014/main" id="{06013DFA-966C-4326-84E5-2E14D82EB029}"/>
              </a:ext>
            </a:extLst>
          </p:cNvPr>
          <p:cNvSpPr/>
          <p:nvPr/>
        </p:nvSpPr>
        <p:spPr>
          <a:xfrm>
            <a:off x="3845064" y="1514475"/>
            <a:ext cx="1452283" cy="58091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7DEA3F-3452-4F1B-8DE4-A937D874FD54}"/>
              </a:ext>
            </a:extLst>
          </p:cNvPr>
          <p:cNvSpPr txBox="1"/>
          <p:nvPr/>
        </p:nvSpPr>
        <p:spPr>
          <a:xfrm>
            <a:off x="186266" y="26395"/>
            <a:ext cx="8771467" cy="5404043"/>
          </a:xfrm>
          <a:prstGeom prst="rect">
            <a:avLst/>
          </a:prstGeom>
          <a:noFill/>
        </p:spPr>
        <p:txBody>
          <a:bodyPr wrap="square" rtlCol="0">
            <a:spAutoFit/>
          </a:bodyPr>
          <a:lstStyle/>
          <a:p>
            <a:pPr>
              <a:lnSpc>
                <a:spcPct val="150000"/>
              </a:lnSpc>
            </a:pPr>
            <a:r>
              <a:rPr lang="en-US" sz="4000" dirty="0">
                <a:solidFill>
                  <a:srgbClr val="002060"/>
                </a:solidFill>
              </a:rPr>
              <a:t>Agenda</a:t>
            </a:r>
          </a:p>
          <a:p>
            <a:pPr marL="571500" indent="-571500">
              <a:spcAft>
                <a:spcPts val="500"/>
              </a:spcAft>
              <a:buFont typeface="Arial" panose="020B0604020202020204" pitchFamily="34" charset="0"/>
              <a:buChar char="•"/>
            </a:pPr>
            <a:r>
              <a:rPr lang="en-US" sz="3200" dirty="0">
                <a:solidFill>
                  <a:srgbClr val="002060"/>
                </a:solidFill>
              </a:rPr>
              <a:t>Session 1 District Grants – Coreen</a:t>
            </a:r>
          </a:p>
          <a:p>
            <a:pPr marL="571500" indent="-571500">
              <a:spcAft>
                <a:spcPts val="500"/>
              </a:spcAft>
              <a:buFont typeface="Arial" panose="020B0604020202020204" pitchFamily="34" charset="0"/>
              <a:buChar char="•"/>
            </a:pPr>
            <a:r>
              <a:rPr lang="en-US" sz="3200" dirty="0">
                <a:solidFill>
                  <a:srgbClr val="002060"/>
                </a:solidFill>
              </a:rPr>
              <a:t>Pause for the cause</a:t>
            </a:r>
          </a:p>
          <a:p>
            <a:pPr marL="571500" indent="-571500">
              <a:spcAft>
                <a:spcPts val="500"/>
              </a:spcAft>
              <a:buFont typeface="Arial" panose="020B0604020202020204" pitchFamily="34" charset="0"/>
              <a:buChar char="•"/>
            </a:pPr>
            <a:r>
              <a:rPr lang="en-US" sz="3200" dirty="0">
                <a:solidFill>
                  <a:srgbClr val="002060"/>
                </a:solidFill>
              </a:rPr>
              <a:t>Session 2 Global Grants – Malcolm</a:t>
            </a:r>
          </a:p>
          <a:p>
            <a:pPr marL="571500" indent="-571500">
              <a:spcAft>
                <a:spcPts val="500"/>
              </a:spcAft>
              <a:buFont typeface="Arial" panose="020B0604020202020204" pitchFamily="34" charset="0"/>
              <a:buChar char="•"/>
            </a:pPr>
            <a:r>
              <a:rPr lang="en-US" sz="3200" dirty="0">
                <a:solidFill>
                  <a:srgbClr val="002060"/>
                </a:solidFill>
              </a:rPr>
              <a:t>Get you “qualified”</a:t>
            </a:r>
          </a:p>
          <a:p>
            <a:pPr marL="1028700" lvl="1" indent="-571500">
              <a:spcAft>
                <a:spcPts val="500"/>
              </a:spcAft>
              <a:buFont typeface="Arial" panose="020B0604020202020204" pitchFamily="34" charset="0"/>
              <a:buChar char="•"/>
            </a:pPr>
            <a:r>
              <a:rPr lang="en-US" sz="3200" dirty="0">
                <a:solidFill>
                  <a:srgbClr val="002060"/>
                </a:solidFill>
              </a:rPr>
              <a:t>Memorandum of Understanding </a:t>
            </a:r>
          </a:p>
          <a:p>
            <a:pPr marL="1028700" lvl="1" indent="-571500">
              <a:spcAft>
                <a:spcPts val="500"/>
              </a:spcAft>
              <a:buFont typeface="Arial" panose="020B0604020202020204" pitchFamily="34" charset="0"/>
              <a:buChar char="•"/>
            </a:pPr>
            <a:r>
              <a:rPr lang="en-US" sz="3200" dirty="0">
                <a:solidFill>
                  <a:srgbClr val="002060"/>
                </a:solidFill>
              </a:rPr>
              <a:t>Grant Management Manual </a:t>
            </a:r>
          </a:p>
          <a:p>
            <a:pPr marL="571500" indent="-571500">
              <a:spcAft>
                <a:spcPts val="500"/>
              </a:spcAft>
              <a:buFont typeface="Arial" panose="020B0604020202020204" pitchFamily="34" charset="0"/>
              <a:buChar char="•"/>
            </a:pPr>
            <a:r>
              <a:rPr lang="en-US" sz="3200" dirty="0">
                <a:solidFill>
                  <a:srgbClr val="002060"/>
                </a:solidFill>
              </a:rPr>
              <a:t>PowerPoint online at D5050 – April 1</a:t>
            </a:r>
          </a:p>
          <a:p>
            <a:pPr marL="571500" indent="-571500">
              <a:spcAft>
                <a:spcPts val="500"/>
              </a:spcAft>
              <a:buFont typeface="Arial" panose="020B0604020202020204" pitchFamily="34" charset="0"/>
              <a:buChar char="•"/>
            </a:pPr>
            <a:r>
              <a:rPr lang="en-US" sz="3200" dirty="0">
                <a:solidFill>
                  <a:srgbClr val="002060"/>
                </a:solidFill>
              </a:rPr>
              <a:t>Closing remarks DRFC Dean</a:t>
            </a:r>
          </a:p>
        </p:txBody>
      </p:sp>
    </p:spTree>
    <p:extLst>
      <p:ext uri="{BB962C8B-B14F-4D97-AF65-F5344CB8AC3E}">
        <p14:creationId xmlns:p14="http://schemas.microsoft.com/office/powerpoint/2010/main" val="384485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5AC31B-90F2-47A2-9585-7665029C8736}"/>
              </a:ext>
            </a:extLst>
          </p:cNvPr>
          <p:cNvPicPr>
            <a:picLocks noChangeAspect="1"/>
          </p:cNvPicPr>
          <p:nvPr/>
        </p:nvPicPr>
        <p:blipFill>
          <a:blip r:embed="rId3"/>
          <a:stretch>
            <a:fillRect/>
          </a:stretch>
        </p:blipFill>
        <p:spPr>
          <a:xfrm>
            <a:off x="210207" y="210207"/>
            <a:ext cx="8744607" cy="6390290"/>
          </a:xfrm>
          <a:prstGeom prst="rect">
            <a:avLst/>
          </a:prstGeom>
        </p:spPr>
      </p:pic>
      <p:sp>
        <p:nvSpPr>
          <p:cNvPr id="7" name="TextBox 6">
            <a:extLst>
              <a:ext uri="{FF2B5EF4-FFF2-40B4-BE49-F238E27FC236}">
                <a16:creationId xmlns:a16="http://schemas.microsoft.com/office/drawing/2014/main" id="{892CCC2A-E994-48EF-807F-45937CA5C43C}"/>
              </a:ext>
            </a:extLst>
          </p:cNvPr>
          <p:cNvSpPr txBox="1"/>
          <p:nvPr/>
        </p:nvSpPr>
        <p:spPr>
          <a:xfrm>
            <a:off x="842784" y="2027889"/>
            <a:ext cx="6442841" cy="584775"/>
          </a:xfrm>
          <a:prstGeom prst="rect">
            <a:avLst/>
          </a:prstGeom>
          <a:noFill/>
        </p:spPr>
        <p:txBody>
          <a:bodyPr wrap="square" rtlCol="0">
            <a:spAutoFit/>
          </a:bodyPr>
          <a:lstStyle/>
          <a:p>
            <a:r>
              <a:rPr lang="en-CA" sz="3200" dirty="0">
                <a:solidFill>
                  <a:srgbClr val="002060"/>
                </a:solidFill>
              </a:rPr>
              <a:t>Income and Expenses must equal</a:t>
            </a:r>
          </a:p>
        </p:txBody>
      </p:sp>
      <p:pic>
        <p:nvPicPr>
          <p:cNvPr id="3" name="Picture 2">
            <a:extLst>
              <a:ext uri="{FF2B5EF4-FFF2-40B4-BE49-F238E27FC236}">
                <a16:creationId xmlns:a16="http://schemas.microsoft.com/office/drawing/2014/main" id="{CA15F5F1-C667-4A28-AAE7-BFF339869B30}"/>
              </a:ext>
            </a:extLst>
          </p:cNvPr>
          <p:cNvPicPr>
            <a:picLocks noChangeAspect="1"/>
          </p:cNvPicPr>
          <p:nvPr/>
        </p:nvPicPr>
        <p:blipFill>
          <a:blip r:embed="rId4"/>
          <a:stretch>
            <a:fillRect/>
          </a:stretch>
        </p:blipFill>
        <p:spPr>
          <a:xfrm>
            <a:off x="105104" y="105102"/>
            <a:ext cx="1475360" cy="462457"/>
          </a:xfrm>
          <a:prstGeom prst="rect">
            <a:avLst/>
          </a:prstGeom>
        </p:spPr>
      </p:pic>
    </p:spTree>
    <p:extLst>
      <p:ext uri="{BB962C8B-B14F-4D97-AF65-F5344CB8AC3E}">
        <p14:creationId xmlns:p14="http://schemas.microsoft.com/office/powerpoint/2010/main" val="382729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txBox="1">
            <a:spLocks/>
          </p:cNvSpPr>
          <p:nvPr/>
        </p:nvSpPr>
        <p:spPr bwMode="auto">
          <a:xfrm>
            <a:off x="326588" y="351603"/>
            <a:ext cx="8764587" cy="674688"/>
          </a:xfrm>
          <a:prstGeom prst="rect">
            <a:avLst/>
          </a:prstGeom>
          <a:noFill/>
          <a:ln w="9525">
            <a:noFill/>
            <a:miter lim="800000"/>
            <a:headEnd/>
            <a:tailEnd/>
          </a:ln>
        </p:spPr>
        <p:txBody>
          <a:bodyPr/>
          <a:lstStyle/>
          <a:p>
            <a:pPr>
              <a:lnSpc>
                <a:spcPct val="80000"/>
              </a:lnSpc>
            </a:pPr>
            <a:r>
              <a:rPr lang="en-US" sz="3600" dirty="0">
                <a:solidFill>
                  <a:schemeClr val="bg1"/>
                </a:solidFill>
                <a:latin typeface="Arial" panose="020B0604020202020204" pitchFamily="34" charset="0"/>
                <a:cs typeface="Arial" panose="020B0604020202020204" pitchFamily="34" charset="0"/>
              </a:rPr>
              <a:t>District Grants</a:t>
            </a:r>
          </a:p>
        </p:txBody>
      </p:sp>
      <p:sp>
        <p:nvSpPr>
          <p:cNvPr id="8" name="Content Placeholder 2"/>
          <p:cNvSpPr txBox="1">
            <a:spLocks/>
          </p:cNvSpPr>
          <p:nvPr/>
        </p:nvSpPr>
        <p:spPr>
          <a:xfrm>
            <a:off x="457200" y="1362075"/>
            <a:ext cx="8229600" cy="4905375"/>
          </a:xfrm>
          <a:prstGeom prst="rect">
            <a:avLst/>
          </a:prstGeom>
        </p:spPr>
        <p:txBody>
          <a:bodyPr/>
          <a:lstStyle/>
          <a:p>
            <a:pPr marL="342900" indent="-342900" eaLnBrk="0" hangingPunct="0">
              <a:spcBef>
                <a:spcPct val="20000"/>
              </a:spcBef>
              <a:buFont typeface="Wingdings 2" pitchFamily="18" charset="2"/>
              <a:buNone/>
              <a:defRPr/>
            </a:pPr>
            <a:endParaRPr lang="en-CA" sz="3200" dirty="0">
              <a:latin typeface="+mn-lt"/>
              <a:cs typeface="+mn-cs"/>
            </a:endParaRPr>
          </a:p>
        </p:txBody>
      </p:sp>
      <p:pic>
        <p:nvPicPr>
          <p:cNvPr id="6" name="Picture 1"/>
          <p:cNvPicPr>
            <a:picLocks noChangeAspect="1" noChangeArrowheads="1"/>
          </p:cNvPicPr>
          <p:nvPr/>
        </p:nvPicPr>
        <p:blipFill rotWithShape="1">
          <a:blip r:embed="rId3"/>
          <a:srcRect l="8064" t="7668" r="58618" b="41325"/>
          <a:stretch/>
        </p:blipFill>
        <p:spPr bwMode="auto">
          <a:xfrm>
            <a:off x="615458" y="926334"/>
            <a:ext cx="7766541" cy="4905376"/>
          </a:xfrm>
          <a:prstGeom prst="rect">
            <a:avLst/>
          </a:prstGeom>
          <a:noFill/>
          <a:ln w="9525">
            <a:noFill/>
            <a:miter lim="800000"/>
            <a:headEnd/>
            <a:tailEnd/>
          </a:ln>
        </p:spPr>
      </p:pic>
      <p:sp>
        <p:nvSpPr>
          <p:cNvPr id="7" name="TextBox 6"/>
          <p:cNvSpPr txBox="1">
            <a:spLocks noChangeArrowheads="1"/>
          </p:cNvSpPr>
          <p:nvPr/>
        </p:nvSpPr>
        <p:spPr bwMode="auto">
          <a:xfrm>
            <a:off x="615458" y="2986626"/>
            <a:ext cx="7706382" cy="830997"/>
          </a:xfrm>
          <a:prstGeom prst="rect">
            <a:avLst/>
          </a:prstGeom>
          <a:noFill/>
          <a:ln w="9525">
            <a:noFill/>
            <a:miter lim="800000"/>
            <a:headEnd/>
            <a:tailEnd/>
          </a:ln>
        </p:spPr>
        <p:txBody>
          <a:bodyPr wrap="square">
            <a:spAutoFit/>
          </a:bodyPr>
          <a:lstStyle/>
          <a:p>
            <a:r>
              <a:rPr lang="en-CA" sz="2400" b="1" dirty="0">
                <a:solidFill>
                  <a:srgbClr val="002060"/>
                </a:solidFill>
              </a:rPr>
              <a:t>Expense receipts must be added for the expenses shown in the financial ‘Individual Project Report’ </a:t>
            </a:r>
            <a:endParaRPr lang="en-US" sz="24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txBox="1">
            <a:spLocks/>
          </p:cNvSpPr>
          <p:nvPr/>
        </p:nvSpPr>
        <p:spPr bwMode="auto">
          <a:xfrm>
            <a:off x="188913" y="483557"/>
            <a:ext cx="8764587" cy="674688"/>
          </a:xfrm>
          <a:prstGeom prst="rect">
            <a:avLst/>
          </a:prstGeom>
          <a:noFill/>
          <a:ln w="9525">
            <a:noFill/>
            <a:miter lim="800000"/>
            <a:headEnd/>
            <a:tailEnd/>
          </a:ln>
        </p:spPr>
        <p:txBody>
          <a:bodyPr/>
          <a:lstStyle/>
          <a:p>
            <a:pPr>
              <a:lnSpc>
                <a:spcPct val="80000"/>
              </a:lnSpc>
            </a:pPr>
            <a:r>
              <a:rPr lang="en-US" sz="3600" dirty="0">
                <a:solidFill>
                  <a:srgbClr val="002060"/>
                </a:solidFill>
                <a:latin typeface="Arial" panose="020B0604020202020204" pitchFamily="34" charset="0"/>
                <a:cs typeface="Arial" panose="020B0604020202020204" pitchFamily="34" charset="0"/>
              </a:rPr>
              <a:t>District Grants – Important Dates</a:t>
            </a:r>
          </a:p>
        </p:txBody>
      </p:sp>
      <p:sp>
        <p:nvSpPr>
          <p:cNvPr id="8" name="Content Placeholder 2"/>
          <p:cNvSpPr txBox="1">
            <a:spLocks/>
          </p:cNvSpPr>
          <p:nvPr/>
        </p:nvSpPr>
        <p:spPr>
          <a:xfrm>
            <a:off x="457200" y="1362075"/>
            <a:ext cx="8229600" cy="4905375"/>
          </a:xfrm>
          <a:prstGeom prst="rect">
            <a:avLst/>
          </a:prstGeom>
        </p:spPr>
        <p:txBody>
          <a:bodyPr/>
          <a:lstStyle/>
          <a:p>
            <a:pPr marL="342900" indent="-342900" eaLnBrk="0" hangingPunct="0">
              <a:spcBef>
                <a:spcPct val="20000"/>
              </a:spcBef>
              <a:buFont typeface="Wingdings 2" pitchFamily="18" charset="2"/>
              <a:buNone/>
              <a:defRPr/>
            </a:pPr>
            <a:endParaRPr lang="en-CA" sz="3200" dirty="0">
              <a:latin typeface="+mn-lt"/>
              <a:cs typeface="+mn-cs"/>
            </a:endParaRPr>
          </a:p>
        </p:txBody>
      </p:sp>
      <p:sp>
        <p:nvSpPr>
          <p:cNvPr id="84996" name="Rectangle 8"/>
          <p:cNvSpPr>
            <a:spLocks noChangeArrowheads="1"/>
          </p:cNvSpPr>
          <p:nvPr/>
        </p:nvSpPr>
        <p:spPr bwMode="auto">
          <a:xfrm>
            <a:off x="57149" y="1076052"/>
            <a:ext cx="8992257" cy="5115246"/>
          </a:xfrm>
          <a:prstGeom prst="rect">
            <a:avLst/>
          </a:prstGeom>
          <a:noFill/>
          <a:ln w="9525">
            <a:noFill/>
            <a:miter lim="800000"/>
            <a:headEnd/>
            <a:tailEnd/>
          </a:ln>
        </p:spPr>
        <p:txBody>
          <a:bodyPr wrap="square">
            <a:spAutoFit/>
          </a:bodyPr>
          <a:lstStyle/>
          <a:p>
            <a:pPr marL="342900" indent="-342900" eaLnBrk="0" hangingPunct="0">
              <a:spcBef>
                <a:spcPct val="20000"/>
              </a:spcBef>
              <a:buFont typeface="Arial" charset="0"/>
              <a:buChar char="•"/>
            </a:pPr>
            <a:r>
              <a:rPr lang="en-CA" sz="3000" dirty="0">
                <a:solidFill>
                  <a:srgbClr val="002060"/>
                </a:solidFill>
                <a:latin typeface="Arial" panose="020B0604020202020204" pitchFamily="34" charset="0"/>
                <a:cs typeface="Arial" panose="020B0604020202020204" pitchFamily="34" charset="0"/>
              </a:rPr>
              <a:t>All Grant proposals must be submitted by June 1, 2026 – you can plan and apply for your grant as soon as April 1, 2026</a:t>
            </a:r>
          </a:p>
          <a:p>
            <a:pPr marL="342900" indent="-342900" eaLnBrk="0" hangingPunct="0">
              <a:spcBef>
                <a:spcPct val="20000"/>
              </a:spcBef>
              <a:buFont typeface="Arial" charset="0"/>
              <a:buChar char="•"/>
            </a:pPr>
            <a:r>
              <a:rPr lang="en-CA" sz="3000" dirty="0">
                <a:solidFill>
                  <a:srgbClr val="002060"/>
                </a:solidFill>
                <a:latin typeface="Arial" panose="020B0604020202020204" pitchFamily="34" charset="0"/>
                <a:cs typeface="Arial" panose="020B0604020202020204" pitchFamily="34" charset="0"/>
              </a:rPr>
              <a:t>Grants Committee will meet by mid-June </a:t>
            </a:r>
          </a:p>
          <a:p>
            <a:pPr marL="342900" indent="-342900" eaLnBrk="0" hangingPunct="0">
              <a:spcBef>
                <a:spcPct val="20000"/>
              </a:spcBef>
              <a:buFont typeface="Arial" charset="0"/>
              <a:buChar char="•"/>
            </a:pPr>
            <a:r>
              <a:rPr lang="en-CA" sz="3000" dirty="0">
                <a:solidFill>
                  <a:srgbClr val="002060"/>
                </a:solidFill>
                <a:latin typeface="Arial" panose="020B0604020202020204" pitchFamily="34" charset="0"/>
                <a:cs typeface="Arial" panose="020B0604020202020204" pitchFamily="34" charset="0"/>
              </a:rPr>
              <a:t>Goal is to have Funds Reserved for your club by end of June 2026</a:t>
            </a:r>
          </a:p>
          <a:p>
            <a:pPr marL="342900" indent="-342900" eaLnBrk="0" hangingPunct="0">
              <a:spcBef>
                <a:spcPct val="20000"/>
              </a:spcBef>
              <a:buFont typeface="Arial" charset="0"/>
              <a:buChar char="•"/>
            </a:pPr>
            <a:r>
              <a:rPr lang="en-CA" sz="3000" u="sng" dirty="0">
                <a:solidFill>
                  <a:srgbClr val="002060"/>
                </a:solidFill>
                <a:latin typeface="Arial" panose="020B0604020202020204" pitchFamily="34" charset="0"/>
                <a:cs typeface="Arial" panose="020B0604020202020204" pitchFamily="34" charset="0"/>
              </a:rPr>
              <a:t>Completed Application deadline August 15, 2026</a:t>
            </a:r>
          </a:p>
          <a:p>
            <a:pPr marL="342900" indent="-342900" algn="ctr" eaLnBrk="0" hangingPunct="0">
              <a:spcBef>
                <a:spcPct val="20000"/>
              </a:spcBef>
              <a:buFont typeface="Arial" charset="0"/>
              <a:buChar char="•"/>
            </a:pPr>
            <a:r>
              <a:rPr lang="en-US" sz="3000" dirty="0">
                <a:solidFill>
                  <a:srgbClr val="002060"/>
                </a:solidFill>
                <a:latin typeface="Arial" panose="020B0604020202020204" pitchFamily="34" charset="0"/>
                <a:cs typeface="Arial" panose="020B0604020202020204" pitchFamily="34" charset="0"/>
              </a:rPr>
              <a:t>“Poor planning on your part does not constitute an emergency on our part”</a:t>
            </a:r>
          </a:p>
          <a:p>
            <a:pPr marL="342900" indent="-342900" eaLnBrk="0" hangingPunct="0">
              <a:spcBef>
                <a:spcPct val="20000"/>
              </a:spcBef>
              <a:buFont typeface="Arial" charset="0"/>
              <a:buChar char="•"/>
            </a:pPr>
            <a:endParaRPr lang="en-CA" sz="2700" u="sng" dirty="0">
              <a:solidFill>
                <a:srgbClr val="FF0000"/>
              </a:solidFill>
              <a:latin typeface="Georg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49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99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99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84996">
                                            <p:txEl>
                                              <p:pRg st="4" end="4"/>
                                            </p:txEl>
                                          </p:spTgt>
                                        </p:tgtEl>
                                        <p:attrNameLst>
                                          <p:attrName>style.visibility</p:attrName>
                                        </p:attrNameLst>
                                      </p:cBhvr>
                                      <p:to>
                                        <p:strVal val="visible"/>
                                      </p:to>
                                    </p:set>
                                    <p:anim calcmode="lin" valueType="num">
                                      <p:cBhvr>
                                        <p:cTn id="23" dur="1000" fill="hold"/>
                                        <p:tgtEl>
                                          <p:spTgt spid="84996">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84996">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84996">
                                            <p:txEl>
                                              <p:pRg st="4" end="4"/>
                                            </p:txEl>
                                          </p:spTgt>
                                        </p:tgtEl>
                                        <p:attrNameLst>
                                          <p:attrName>style.rotation</p:attrName>
                                        </p:attrNameLst>
                                      </p:cBhvr>
                                      <p:tavLst>
                                        <p:tav tm="0">
                                          <p:val>
                                            <p:fltVal val="90"/>
                                          </p:val>
                                        </p:tav>
                                        <p:tav tm="100000">
                                          <p:val>
                                            <p:fltVal val="0"/>
                                          </p:val>
                                        </p:tav>
                                      </p:tavLst>
                                    </p:anim>
                                    <p:animEffect transition="in" filter="fade">
                                      <p:cBhvr>
                                        <p:cTn id="26" dur="1000"/>
                                        <p:tgtEl>
                                          <p:spTgt spid="8499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14400" y="2506663"/>
            <a:ext cx="8229600" cy="2874962"/>
          </a:xfrm>
          <a:prstGeom prst="rect">
            <a:avLst/>
          </a:prstGeom>
        </p:spPr>
        <p:txBody>
          <a:bodyPr/>
          <a:lstStyle/>
          <a:p>
            <a:pPr marL="514350" indent="-514350">
              <a:buClr>
                <a:srgbClr val="002060"/>
              </a:buClr>
              <a:buFont typeface="+mj-lt"/>
              <a:buAutoNum type="arabicPeriod"/>
            </a:pPr>
            <a:r>
              <a:rPr lang="en-US" sz="3200" dirty="0">
                <a:solidFill>
                  <a:srgbClr val="002060"/>
                </a:solidFill>
                <a:latin typeface="Arial" panose="020B0604020202020204" pitchFamily="34" charset="0"/>
                <a:cs typeface="Arial" panose="020B0604020202020204" pitchFamily="34" charset="0"/>
              </a:rPr>
              <a:t>Funds Reserved</a:t>
            </a:r>
          </a:p>
          <a:p>
            <a:pPr marL="514350" indent="-514350">
              <a:buClr>
                <a:srgbClr val="002060"/>
              </a:buClr>
              <a:buFont typeface="+mj-lt"/>
              <a:buAutoNum type="arabicPeriod"/>
            </a:pPr>
            <a:r>
              <a:rPr lang="en-US" sz="3200" dirty="0">
                <a:solidFill>
                  <a:srgbClr val="002060"/>
                </a:solidFill>
                <a:latin typeface="Arial" panose="020B0604020202020204" pitchFamily="34" charset="0"/>
                <a:cs typeface="Arial" panose="020B0604020202020204" pitchFamily="34" charset="0"/>
              </a:rPr>
              <a:t>Final Approval</a:t>
            </a:r>
          </a:p>
          <a:p>
            <a:pPr marL="514350" indent="-514350">
              <a:buClr>
                <a:srgbClr val="002060"/>
              </a:buClr>
              <a:buFont typeface="+mj-lt"/>
              <a:buAutoNum type="arabicPeriod"/>
            </a:pPr>
            <a:r>
              <a:rPr lang="en-US" sz="3200" dirty="0">
                <a:solidFill>
                  <a:srgbClr val="002060"/>
                </a:solidFill>
                <a:latin typeface="Arial" panose="020B0604020202020204" pitchFamily="34" charset="0"/>
                <a:cs typeface="Arial" panose="020B0604020202020204" pitchFamily="34" charset="0"/>
              </a:rPr>
              <a:t>First Report </a:t>
            </a:r>
          </a:p>
          <a:p>
            <a:pPr marL="514350" indent="-514350">
              <a:buClr>
                <a:srgbClr val="002060"/>
              </a:buClr>
              <a:buFont typeface="+mj-lt"/>
              <a:buAutoNum type="arabicPeriod"/>
            </a:pPr>
            <a:r>
              <a:rPr lang="en-US" sz="3200" dirty="0">
                <a:solidFill>
                  <a:srgbClr val="002060"/>
                </a:solidFill>
                <a:latin typeface="Arial" panose="020B0604020202020204" pitchFamily="34" charset="0"/>
                <a:cs typeface="Arial" panose="020B0604020202020204" pitchFamily="34" charset="0"/>
              </a:rPr>
              <a:t>Final Report</a:t>
            </a:r>
          </a:p>
          <a:p>
            <a:pPr marL="0" indent="0">
              <a:buNone/>
            </a:pPr>
            <a:endParaRPr lang="en-US" dirty="0"/>
          </a:p>
          <a:p>
            <a:endParaRPr lang="en-US" dirty="0"/>
          </a:p>
        </p:txBody>
      </p:sp>
      <p:sp>
        <p:nvSpPr>
          <p:cNvPr id="2" name="Title 1"/>
          <p:cNvSpPr>
            <a:spLocks noGrp="1"/>
          </p:cNvSpPr>
          <p:nvPr>
            <p:ph type="title" idx="4294967295"/>
          </p:nvPr>
        </p:nvSpPr>
        <p:spPr>
          <a:xfrm>
            <a:off x="714704" y="1003519"/>
            <a:ext cx="8229600" cy="1143000"/>
          </a:xfrm>
          <a:prstGeom prst="rect">
            <a:avLst/>
          </a:prstGeom>
        </p:spPr>
        <p:txBody>
          <a:bodyPr/>
          <a:lstStyle/>
          <a:p>
            <a:r>
              <a:rPr lang="en-US" sz="3600" b="1" dirty="0">
                <a:solidFill>
                  <a:srgbClr val="002060"/>
                </a:solidFill>
                <a:latin typeface="Arial" panose="020B0604020202020204" pitchFamily="34" charset="0"/>
                <a:cs typeface="Arial" panose="020B0604020202020204" pitchFamily="34" charset="0"/>
              </a:rPr>
              <a:t>Coreen’s four F process </a:t>
            </a:r>
            <a:br>
              <a:rPr lang="en-US" sz="3600" b="1" dirty="0">
                <a:solidFill>
                  <a:srgbClr val="002060"/>
                </a:solidFill>
                <a:latin typeface="Arial" panose="020B0604020202020204" pitchFamily="34" charset="0"/>
                <a:cs typeface="Arial" panose="020B0604020202020204" pitchFamily="34" charset="0"/>
              </a:rPr>
            </a:br>
            <a:r>
              <a:rPr lang="en-US" sz="3600" b="1" dirty="0">
                <a:solidFill>
                  <a:srgbClr val="002060"/>
                </a:solidFill>
                <a:latin typeface="Arial" panose="020B0604020202020204" pitchFamily="34" charset="0"/>
                <a:cs typeface="Arial" panose="020B0604020202020204" pitchFamily="34" charset="0"/>
              </a:rPr>
              <a:t>for District Grants</a:t>
            </a:r>
          </a:p>
        </p:txBody>
      </p:sp>
      <p:pic>
        <p:nvPicPr>
          <p:cNvPr id="4" name="Graphic 3" descr="Thumbs Up Sign"/>
          <p:cNvPicPr>
            <a:picLocks noChangeAspect="1"/>
          </p:cNvPicPr>
          <p:nvPr/>
        </p:nvPicPr>
        <p:blipFill>
          <a:blip>
            <a:extLst>
              <a:ext uri="{96DAC541-7B7A-43D3-8B79-37D633B846F1}">
                <asvg:svgBlip xmlns:asvg="http://schemas.microsoft.com/office/drawing/2016/SVG/main" r:embed="rId2"/>
              </a:ext>
            </a:extLst>
          </a:blip>
          <a:stretch>
            <a:fillRect/>
          </a:stretch>
        </p:blipFill>
        <p:spPr>
          <a:xfrm rot="800377">
            <a:off x="4934249" y="3090333"/>
            <a:ext cx="2149930" cy="2149930"/>
          </a:xfrm>
          <a:prstGeom prst="rect">
            <a:avLst/>
          </a:prstGeom>
        </p:spPr>
      </p:pic>
    </p:spTree>
    <p:extLst>
      <p:ext uri="{BB962C8B-B14F-4D97-AF65-F5344CB8AC3E}">
        <p14:creationId xmlns:p14="http://schemas.microsoft.com/office/powerpoint/2010/main" val="189029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B0AFE1-1AB2-6A90-FAA5-9BCCEF901EE5}"/>
              </a:ext>
            </a:extLst>
          </p:cNvPr>
          <p:cNvPicPr>
            <a:picLocks noChangeAspect="1"/>
          </p:cNvPicPr>
          <p:nvPr/>
        </p:nvPicPr>
        <p:blipFill>
          <a:blip r:embed="rId2"/>
          <a:stretch>
            <a:fillRect/>
          </a:stretch>
        </p:blipFill>
        <p:spPr>
          <a:xfrm>
            <a:off x="0" y="952335"/>
            <a:ext cx="9144000" cy="4953329"/>
          </a:xfrm>
          <a:prstGeom prst="rect">
            <a:avLst/>
          </a:prstGeom>
        </p:spPr>
      </p:pic>
    </p:spTree>
    <p:extLst>
      <p:ext uri="{BB962C8B-B14F-4D97-AF65-F5344CB8AC3E}">
        <p14:creationId xmlns:p14="http://schemas.microsoft.com/office/powerpoint/2010/main" val="26691343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67D9EF-C4AE-427E-92A0-731B8AFC1BE1}"/>
              </a:ext>
            </a:extLst>
          </p:cNvPr>
          <p:cNvSpPr txBox="1"/>
          <p:nvPr/>
        </p:nvSpPr>
        <p:spPr>
          <a:xfrm>
            <a:off x="199697" y="693204"/>
            <a:ext cx="8828689" cy="5786199"/>
          </a:xfrm>
          <a:prstGeom prst="rect">
            <a:avLst/>
          </a:prstGeom>
          <a:noFill/>
        </p:spPr>
        <p:txBody>
          <a:bodyPr wrap="square" rtlCol="0">
            <a:spAutoFit/>
          </a:bodyPr>
          <a:lstStyle/>
          <a:p>
            <a:r>
              <a:rPr lang="en-CA" sz="4000" dirty="0">
                <a:solidFill>
                  <a:srgbClr val="002060"/>
                </a:solidFill>
              </a:rPr>
              <a:t>District Grant Management Manual</a:t>
            </a:r>
            <a:endParaRPr lang="en-CA" sz="1400" dirty="0">
              <a:solidFill>
                <a:srgbClr val="002060"/>
              </a:solidFill>
            </a:endParaRPr>
          </a:p>
          <a:p>
            <a:endParaRPr lang="en-CA" sz="1200" dirty="0">
              <a:solidFill>
                <a:srgbClr val="002060"/>
              </a:solidFill>
            </a:endParaRPr>
          </a:p>
          <a:p>
            <a:pPr marL="457200" indent="-457200">
              <a:spcAft>
                <a:spcPts val="400"/>
              </a:spcAft>
              <a:buFont typeface="Arial" panose="020B0604020202020204" pitchFamily="34" charset="0"/>
              <a:buChar char="•"/>
            </a:pPr>
            <a:r>
              <a:rPr lang="en-CA" sz="2800" dirty="0">
                <a:solidFill>
                  <a:srgbClr val="002060"/>
                </a:solidFill>
              </a:rPr>
              <a:t>Points covered in Coreen’s presentation</a:t>
            </a:r>
          </a:p>
          <a:p>
            <a:pPr marL="457200" indent="-457200">
              <a:spcAft>
                <a:spcPts val="400"/>
              </a:spcAft>
              <a:buFont typeface="Arial" panose="020B0604020202020204" pitchFamily="34" charset="0"/>
              <a:buChar char="•"/>
            </a:pPr>
            <a:r>
              <a:rPr lang="en-CA" sz="2800" dirty="0">
                <a:solidFill>
                  <a:srgbClr val="002060"/>
                </a:solidFill>
              </a:rPr>
              <a:t>If you follow these guidelines, it will save you a lot of time when applying for a District Grant</a:t>
            </a:r>
          </a:p>
          <a:p>
            <a:pPr marL="457200" indent="-457200">
              <a:spcAft>
                <a:spcPts val="400"/>
              </a:spcAft>
              <a:buFont typeface="Arial" panose="020B0604020202020204" pitchFamily="34" charset="0"/>
              <a:buChar char="•"/>
            </a:pPr>
            <a:r>
              <a:rPr lang="en-CA" sz="2800" dirty="0">
                <a:solidFill>
                  <a:srgbClr val="002060"/>
                </a:solidFill>
                <a:latin typeface="Arial" panose="020B0604020202020204" pitchFamily="34" charset="0"/>
                <a:ea typeface="SimSun" panose="02010600030101010101" pitchFamily="2" charset="-122"/>
                <a:cs typeface="Times New Roman" panose="02020603050405020304" pitchFamily="18" charset="0"/>
              </a:rPr>
              <a:t>The Club is responsible for the use of funds for club-sponsored grants, regardless of who controls the funds</a:t>
            </a:r>
          </a:p>
          <a:p>
            <a:pPr marL="457200" indent="-457200">
              <a:spcAft>
                <a:spcPts val="400"/>
              </a:spcAft>
              <a:buFont typeface="Arial" panose="020B0604020202020204" pitchFamily="34" charset="0"/>
              <a:buChar char="•"/>
            </a:pPr>
            <a:r>
              <a:rPr lang="en-CA" sz="2800" dirty="0">
                <a:solidFill>
                  <a:srgbClr val="002060"/>
                </a:solidFill>
                <a:latin typeface="Arial" panose="020B0604020202020204" pitchFamily="34" charset="0"/>
                <a:ea typeface="SimSun" panose="02010600030101010101" pitchFamily="2" charset="-122"/>
                <a:cs typeface="Arial" panose="020B0604020202020204" pitchFamily="34" charset="0"/>
              </a:rPr>
              <a:t>The Club must adhere to all TRF reporting requirements.  </a:t>
            </a:r>
          </a:p>
          <a:p>
            <a:pPr marL="457200" indent="-457200">
              <a:spcAft>
                <a:spcPts val="400"/>
              </a:spcAft>
              <a:buFont typeface="Arial" panose="020B0604020202020204" pitchFamily="34" charset="0"/>
              <a:buChar char="•"/>
            </a:pPr>
            <a:endParaRPr lang="en-CA" sz="2800" dirty="0">
              <a:solidFill>
                <a:srgbClr val="002060"/>
              </a:solidFill>
              <a:latin typeface="Arial" panose="020B0604020202020204" pitchFamily="34" charset="0"/>
              <a:ea typeface="SimSun" panose="02010600030101010101" pitchFamily="2" charset="-122"/>
              <a:cs typeface="Arial" panose="020B0604020202020204" pitchFamily="34" charset="0"/>
            </a:endParaRPr>
          </a:p>
          <a:p>
            <a:pPr marL="457200" indent="-457200">
              <a:spcAft>
                <a:spcPts val="400"/>
              </a:spcAft>
              <a:buFont typeface="Arial" panose="020B0604020202020204" pitchFamily="34" charset="0"/>
              <a:buChar char="•"/>
            </a:pPr>
            <a:endParaRPr lang="en-CA" sz="2800" dirty="0">
              <a:solidFill>
                <a:srgbClr val="002060"/>
              </a:solidFill>
            </a:endParaRPr>
          </a:p>
          <a:p>
            <a:pPr marL="457200" indent="-457200">
              <a:spcAft>
                <a:spcPts val="400"/>
              </a:spcAft>
              <a:buFont typeface="Arial" panose="020B0604020202020204" pitchFamily="34" charset="0"/>
              <a:buChar char="•"/>
            </a:pPr>
            <a:endParaRPr lang="en-CA" dirty="0">
              <a:solidFill>
                <a:srgbClr val="002060"/>
              </a:solidFill>
            </a:endParaRPr>
          </a:p>
        </p:txBody>
      </p:sp>
    </p:spTree>
    <p:extLst>
      <p:ext uri="{BB962C8B-B14F-4D97-AF65-F5344CB8AC3E}">
        <p14:creationId xmlns:p14="http://schemas.microsoft.com/office/powerpoint/2010/main" val="162158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24213D-5235-49D4-8C9A-92CDC9BBEB8B}"/>
              </a:ext>
            </a:extLst>
          </p:cNvPr>
          <p:cNvSpPr txBox="1"/>
          <p:nvPr/>
        </p:nvSpPr>
        <p:spPr>
          <a:xfrm>
            <a:off x="3832225" y="2146300"/>
            <a:ext cx="4629150" cy="2971800"/>
          </a:xfrm>
          <a:prstGeom prst="rect">
            <a:avLst/>
          </a:prstGeom>
        </p:spPr>
        <p:txBody>
          <a:bodyPr anchor="b">
            <a:normAutofit/>
          </a:bodyPr>
          <a:lstStyle/>
          <a:p>
            <a:pPr marL="0" marR="0" lvl="0" indent="0" algn="l" defTabSz="457200" rtl="0" eaLnBrk="1" fontAlgn="base" latinLnBrk="0" hangingPunct="1">
              <a:lnSpc>
                <a:spcPct val="100000"/>
              </a:lnSpc>
              <a:spcBef>
                <a:spcPct val="0"/>
              </a:spcBef>
              <a:spcAft>
                <a:spcPts val="600"/>
              </a:spcAft>
              <a:buClrTx/>
              <a:buSzTx/>
              <a:buFontTx/>
              <a:buNone/>
              <a:tabLst/>
              <a:defRPr/>
            </a:pPr>
            <a:endParaRPr kumimoji="0" lang="en-US" sz="5800" b="0" i="0" u="none" strike="noStrike" kern="1200" cap="all" spc="0" normalizeH="0" baseline="0" noProof="0" dirty="0">
              <a:ln w="3175" cmpd="sng">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ts val="600"/>
              </a:spcAft>
              <a:buClrTx/>
              <a:buSzTx/>
              <a:buFontTx/>
              <a:buNone/>
              <a:tabLst/>
              <a:defRPr/>
            </a:pPr>
            <a:endParaRPr kumimoji="0" lang="en-US" sz="5800" b="0" i="0" u="none" strike="noStrike" kern="1200" cap="all" spc="0" normalizeH="0" baseline="0" noProof="0" dirty="0">
              <a:ln w="3175" cmpd="sng">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ts val="600"/>
              </a:spcAft>
              <a:buClrTx/>
              <a:buSzTx/>
              <a:buFontTx/>
              <a:buNone/>
              <a:tabLst/>
              <a:defRPr/>
            </a:pPr>
            <a:endParaRPr kumimoji="0" lang="en-US" sz="5800" b="0" i="0" u="none" strike="noStrike" kern="1200" cap="all" spc="0" normalizeH="0" baseline="0" noProof="0" dirty="0">
              <a:ln w="3175" cmpd="sng">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ts val="600"/>
              </a:spcAft>
              <a:buClrTx/>
              <a:buSzTx/>
              <a:buFontTx/>
              <a:buNone/>
              <a:tabLst/>
              <a:defRPr/>
            </a:pPr>
            <a:endParaRPr kumimoji="0" lang="en-US" sz="4800" b="0" i="0" u="none" strike="noStrike" kern="1200" cap="all" spc="0" normalizeH="0" baseline="0" noProof="0" dirty="0">
              <a:ln w="3175" cmpd="sng">
                <a:noFill/>
              </a:ln>
              <a:solidFill>
                <a:srgbClr val="002060"/>
              </a:solidFill>
              <a:effectLst/>
              <a:uLnTx/>
              <a:uFillTx/>
              <a:latin typeface="Lucida Sans Unicode"/>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ts val="600"/>
              </a:spcAft>
              <a:buClrTx/>
              <a:buSzTx/>
              <a:buFontTx/>
              <a:buNone/>
              <a:tabLst/>
              <a:defRPr/>
            </a:pPr>
            <a:endParaRPr kumimoji="0" lang="en-US" sz="4800" b="0" i="0" u="none" strike="noStrike" kern="1200" cap="all" spc="0" normalizeH="0" baseline="0" noProof="0" dirty="0">
              <a:ln w="3175" cmpd="sng">
                <a:noFill/>
              </a:ln>
              <a:solidFill>
                <a:srgbClr val="002060"/>
              </a:solidFill>
              <a:effectLst/>
              <a:uLnTx/>
              <a:uFillTx/>
              <a:latin typeface="Lucida Sans Unicode"/>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ts val="600"/>
              </a:spcAft>
              <a:buClrTx/>
              <a:buSzTx/>
              <a:buFontTx/>
              <a:buNone/>
              <a:tabLst/>
              <a:defRPr/>
            </a:pPr>
            <a:endParaRPr kumimoji="0" lang="en-US" sz="4800" b="0" i="0" u="none" strike="noStrike" kern="1200" cap="all" spc="0" normalizeH="0" baseline="0" noProof="0" dirty="0">
              <a:ln w="3175" cmpd="sng">
                <a:noFill/>
              </a:ln>
              <a:solidFill>
                <a:srgbClr val="002060"/>
              </a:solidFill>
              <a:effectLst/>
              <a:uLnTx/>
              <a:uFillTx/>
              <a:latin typeface="Lucida Sans Unicode"/>
              <a:ea typeface="+mn-ea"/>
              <a:cs typeface="Arial" panose="020B0604020202020204" pitchFamily="34" charset="0"/>
            </a:endParaRPr>
          </a:p>
        </p:txBody>
      </p:sp>
      <p:pic>
        <p:nvPicPr>
          <p:cNvPr id="83973" name="Picture 83972" descr="Question mark on green pastel background">
            <a:extLst>
              <a:ext uri="{FF2B5EF4-FFF2-40B4-BE49-F238E27FC236}">
                <a16:creationId xmlns:a16="http://schemas.microsoft.com/office/drawing/2014/main" id="{EC531A71-19A0-4A11-93F4-1841DF0A03DB}"/>
              </a:ext>
            </a:extLst>
          </p:cNvPr>
          <p:cNvPicPr>
            <a:picLocks noChangeAspect="1"/>
          </p:cNvPicPr>
          <p:nvPr/>
        </p:nvPicPr>
        <p:blipFill rotWithShape="1">
          <a:blip r:embed="rId3"/>
          <a:srcRect l="50968" r="10976"/>
          <a:stretch/>
        </p:blipFill>
        <p:spPr>
          <a:xfrm>
            <a:off x="189207" y="195786"/>
            <a:ext cx="2512033" cy="5582684"/>
          </a:xfrm>
          <a:prstGeom prst="rect">
            <a:avLst/>
          </a:prstGeom>
          <a:effectLst>
            <a:innerShdw blurRad="57150" dist="38100" dir="14460000">
              <a:prstClr val="black">
                <a:alpha val="70000"/>
              </a:prstClr>
            </a:innerShdw>
          </a:effectLst>
        </p:spPr>
      </p:pic>
      <p:sp>
        <p:nvSpPr>
          <p:cNvPr id="6" name="Title 1">
            <a:extLst>
              <a:ext uri="{FF2B5EF4-FFF2-40B4-BE49-F238E27FC236}">
                <a16:creationId xmlns:a16="http://schemas.microsoft.com/office/drawing/2014/main" id="{9FECE06C-A5D9-46F3-82A7-A6F2A3BC1F72}"/>
              </a:ext>
            </a:extLst>
          </p:cNvPr>
          <p:cNvSpPr txBox="1">
            <a:spLocks noChangeArrowheads="1"/>
          </p:cNvSpPr>
          <p:nvPr/>
        </p:nvSpPr>
        <p:spPr bwMode="auto">
          <a:xfrm>
            <a:off x="2690648" y="1357407"/>
            <a:ext cx="6264145" cy="407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ctr" defTabSz="457200" rtl="0" eaLnBrk="0" fontAlgn="base" latinLnBrk="0" hangingPunct="0">
              <a:lnSpc>
                <a:spcPct val="100000"/>
              </a:lnSpc>
              <a:spcBef>
                <a:spcPct val="20000"/>
              </a:spcBef>
              <a:spcAft>
                <a:spcPct val="0"/>
              </a:spcAft>
              <a:buClrTx/>
              <a:buSzTx/>
              <a:buFontTx/>
              <a:buNone/>
              <a:tabLst/>
              <a:defRPr/>
            </a:pPr>
            <a:r>
              <a:rPr kumimoji="0" lang="en-CA" sz="3600" b="0" i="0" u="none" strike="noStrike" kern="1200" cap="none" spc="0" normalizeH="0" baseline="0" noProof="0" dirty="0">
                <a:ln>
                  <a:noFill/>
                </a:ln>
                <a:solidFill>
                  <a:srgbClr val="002060"/>
                </a:solidFill>
                <a:effectLst/>
                <a:uLnTx/>
                <a:uFillTx/>
              </a:rPr>
              <a:t>Coreen Rodger Berrisford</a:t>
            </a:r>
          </a:p>
          <a:p>
            <a:pPr marL="342900" marR="0" lvl="0" indent="-342900" algn="ctr" defTabSz="457200" rtl="0" eaLnBrk="0" fontAlgn="base" latinLnBrk="0" hangingPunct="0">
              <a:lnSpc>
                <a:spcPct val="100000"/>
              </a:lnSpc>
              <a:spcBef>
                <a:spcPct val="20000"/>
              </a:spcBef>
              <a:spcAft>
                <a:spcPct val="0"/>
              </a:spcAft>
              <a:buClrTx/>
              <a:buSzTx/>
              <a:buFontTx/>
              <a:buNone/>
              <a:tabLst/>
              <a:defRPr/>
            </a:pPr>
            <a:r>
              <a:rPr kumimoji="0" lang="en-CA" sz="3600" b="0" i="0" strike="noStrike" kern="1200" cap="none" spc="0" normalizeH="0" baseline="0" noProof="0" dirty="0">
                <a:ln>
                  <a:noFill/>
                </a:ln>
                <a:solidFill>
                  <a:srgbClr val="002060"/>
                </a:solidFill>
                <a:effectLst/>
                <a:uLnTx/>
                <a:uFillTx/>
              </a:rPr>
              <a:t>coreenrotary@gmail.com</a:t>
            </a:r>
          </a:p>
          <a:p>
            <a:pPr marL="342900" marR="0" lvl="0" indent="-342900" algn="ctr" defTabSz="457200" rtl="0" eaLnBrk="0" fontAlgn="base" latinLnBrk="0" hangingPunct="0">
              <a:lnSpc>
                <a:spcPct val="100000"/>
              </a:lnSpc>
              <a:spcBef>
                <a:spcPct val="20000"/>
              </a:spcBef>
              <a:spcAft>
                <a:spcPct val="0"/>
              </a:spcAft>
              <a:buClrTx/>
              <a:buSzTx/>
              <a:buFontTx/>
              <a:buNone/>
              <a:tabLst/>
              <a:defRPr/>
            </a:pPr>
            <a:r>
              <a:rPr kumimoji="0" lang="en-CA" sz="3600" b="0" i="0" u="none" strike="noStrike" kern="1200" cap="none" spc="0" normalizeH="0" baseline="0" noProof="0" dirty="0">
                <a:ln>
                  <a:noFill/>
                </a:ln>
                <a:solidFill>
                  <a:srgbClr val="002060"/>
                </a:solidFill>
                <a:effectLst/>
                <a:uLnTx/>
                <a:uFillTx/>
              </a:rPr>
              <a:t>778-839-2674</a:t>
            </a:r>
          </a:p>
          <a:p>
            <a:pPr marL="342900" marR="0" lvl="0" indent="-342900" algn="ctr" defTabSz="457200" rtl="0" eaLnBrk="0" fontAlgn="base" latinLnBrk="0" hangingPunct="0">
              <a:lnSpc>
                <a:spcPct val="100000"/>
              </a:lnSpc>
              <a:spcBef>
                <a:spcPct val="20000"/>
              </a:spcBef>
              <a:spcAft>
                <a:spcPct val="0"/>
              </a:spcAft>
              <a:buClrTx/>
              <a:buSzTx/>
              <a:buFontTx/>
              <a:buNone/>
              <a:tabLst/>
              <a:defRPr/>
            </a:pPr>
            <a:endParaRPr lang="en-CA" dirty="0">
              <a:solidFill>
                <a:srgbClr val="002060"/>
              </a:solidFill>
            </a:endParaRPr>
          </a:p>
          <a:p>
            <a:pPr marL="342900" indent="-342900" algn="ctr" eaLnBrk="0" hangingPunct="0">
              <a:spcBef>
                <a:spcPct val="20000"/>
              </a:spcBef>
            </a:pPr>
            <a:r>
              <a:rPr lang="en-CA" sz="3600" dirty="0">
                <a:solidFill>
                  <a:srgbClr val="002060"/>
                </a:solidFill>
              </a:rPr>
              <a:t>Please Donate to </a:t>
            </a:r>
            <a:r>
              <a:rPr lang="en-CA" sz="3600" u="sng" dirty="0">
                <a:solidFill>
                  <a:srgbClr val="002060"/>
                </a:solidFill>
              </a:rPr>
              <a:t>your </a:t>
            </a:r>
          </a:p>
          <a:p>
            <a:pPr marL="342900" indent="-342900" algn="ctr" eaLnBrk="0" hangingPunct="0">
              <a:spcBef>
                <a:spcPct val="20000"/>
              </a:spcBef>
            </a:pPr>
            <a:r>
              <a:rPr lang="en-CA" sz="3600" dirty="0">
                <a:solidFill>
                  <a:srgbClr val="002060"/>
                </a:solidFill>
              </a:rPr>
              <a:t>Rotary Foundation</a:t>
            </a:r>
          </a:p>
          <a:p>
            <a:pPr marL="342900" marR="0" lvl="0" indent="-342900" algn="ctr" defTabSz="457200" rtl="0" eaLnBrk="0" fontAlgn="base" latinLnBrk="0" hangingPunct="0">
              <a:lnSpc>
                <a:spcPct val="100000"/>
              </a:lnSpc>
              <a:spcBef>
                <a:spcPct val="20000"/>
              </a:spcBef>
              <a:spcAft>
                <a:spcPct val="0"/>
              </a:spcAft>
              <a:buClrTx/>
              <a:buSzTx/>
              <a:buFontTx/>
              <a:buNone/>
              <a:tabLst/>
              <a:defRPr/>
            </a:pPr>
            <a:endParaRPr kumimoji="0" lang="en-CA" sz="3600" b="0" i="0" u="none" strike="noStrike" kern="1200" cap="none" spc="0" normalizeH="0" baseline="0" noProof="0" dirty="0">
              <a:ln>
                <a:noFill/>
              </a:ln>
              <a:solidFill>
                <a:srgbClr val="002060"/>
              </a:solidFill>
              <a:effectLst/>
              <a:uLnTx/>
              <a:uFillTx/>
            </a:endParaRPr>
          </a:p>
          <a:p>
            <a:pPr marL="342900" marR="0" lvl="0" indent="-342900" algn="ctr" defTabSz="457200" rtl="0" eaLnBrk="0" fontAlgn="base" latinLnBrk="0" hangingPunct="0">
              <a:lnSpc>
                <a:spcPct val="100000"/>
              </a:lnSpc>
              <a:spcBef>
                <a:spcPct val="20000"/>
              </a:spcBef>
              <a:spcAft>
                <a:spcPct val="0"/>
              </a:spcAft>
              <a:buClrTx/>
              <a:buSzTx/>
              <a:buFontTx/>
              <a:buNone/>
              <a:tabLst/>
              <a:defRPr/>
            </a:pPr>
            <a:endParaRPr lang="en-CA" sz="3600" dirty="0">
              <a:solidFill>
                <a:srgbClr val="002060"/>
              </a:solidFill>
            </a:endParaRPr>
          </a:p>
          <a:p>
            <a:pPr marL="342900" marR="0" lvl="0" indent="-342900" algn="ctr" defTabSz="457200" rtl="0" eaLnBrk="0" fontAlgn="base" latinLnBrk="0" hangingPunct="0">
              <a:lnSpc>
                <a:spcPct val="100000"/>
              </a:lnSpc>
              <a:spcBef>
                <a:spcPct val="20000"/>
              </a:spcBef>
              <a:spcAft>
                <a:spcPct val="0"/>
              </a:spcAft>
              <a:buClrTx/>
              <a:buSzTx/>
              <a:buFontTx/>
              <a:buNone/>
              <a:tabLst/>
              <a:defRPr/>
            </a:pPr>
            <a:endParaRPr kumimoji="0" lang="en-CA" sz="3600" b="0" i="0" u="none" strike="noStrike" kern="120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18507695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39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15007" y="2106067"/>
            <a:ext cx="7809187" cy="2880507"/>
          </a:xfrm>
          <a:prstGeom prst="rect">
            <a:avLst/>
          </a:prstGeom>
        </p:spPr>
        <p:txBody>
          <a:bodyP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lnSpc>
                <a:spcPct val="80000"/>
              </a:lnSpc>
              <a:spcAft>
                <a:spcPts val="0"/>
              </a:spcAft>
              <a:defRPr/>
            </a:pPr>
            <a:r>
              <a:rPr lang="en-US" sz="5400" spc="-150" dirty="0">
                <a:solidFill>
                  <a:srgbClr val="002060"/>
                </a:solidFill>
                <a:latin typeface="Arial" panose="020B0604020202020204" pitchFamily="34" charset="0"/>
                <a:cs typeface="Arial" panose="020B0604020202020204" pitchFamily="34" charset="0"/>
              </a:rPr>
              <a:t>GRANT </a:t>
            </a:r>
          </a:p>
          <a:p>
            <a:pPr algn="l" fontAlgn="auto">
              <a:lnSpc>
                <a:spcPct val="80000"/>
              </a:lnSpc>
              <a:spcAft>
                <a:spcPts val="0"/>
              </a:spcAft>
              <a:defRPr/>
            </a:pPr>
            <a:r>
              <a:rPr lang="en-US" sz="5400" spc="-150" dirty="0">
                <a:solidFill>
                  <a:srgbClr val="002060"/>
                </a:solidFill>
                <a:latin typeface="Arial" panose="020B0604020202020204" pitchFamily="34" charset="0"/>
                <a:cs typeface="Arial" panose="020B0604020202020204" pitchFamily="34" charset="0"/>
              </a:rPr>
              <a:t>MANAGEMENT</a:t>
            </a:r>
          </a:p>
          <a:p>
            <a:pPr algn="l" fontAlgn="auto">
              <a:lnSpc>
                <a:spcPct val="80000"/>
              </a:lnSpc>
              <a:spcAft>
                <a:spcPts val="0"/>
              </a:spcAft>
              <a:defRPr/>
            </a:pPr>
            <a:r>
              <a:rPr lang="en-CA" sz="5400" spc="-150" dirty="0">
                <a:solidFill>
                  <a:srgbClr val="002060"/>
                </a:solidFill>
                <a:latin typeface="Arial" panose="020B0604020202020204" pitchFamily="34" charset="0"/>
                <a:cs typeface="Arial" panose="020B0604020202020204" pitchFamily="34" charset="0"/>
              </a:rPr>
              <a:t>SEMINAR</a:t>
            </a:r>
          </a:p>
          <a:p>
            <a:pPr algn="l" fontAlgn="auto">
              <a:lnSpc>
                <a:spcPct val="80000"/>
              </a:lnSpc>
              <a:spcAft>
                <a:spcPts val="0"/>
              </a:spcAft>
              <a:defRPr/>
            </a:pPr>
            <a:endParaRPr lang="en-CA" sz="3900" b="1" spc="-150" dirty="0">
              <a:solidFill>
                <a:srgbClr val="002060"/>
              </a:solidFill>
              <a:latin typeface="Arial Narrow Bold"/>
              <a:cs typeface="Arial Narrow Bold"/>
            </a:endParaRPr>
          </a:p>
          <a:p>
            <a:pPr algn="l" fontAlgn="auto">
              <a:lnSpc>
                <a:spcPct val="80000"/>
              </a:lnSpc>
              <a:spcAft>
                <a:spcPts val="0"/>
              </a:spcAft>
              <a:defRPr/>
            </a:pPr>
            <a:r>
              <a:rPr lang="en-CA" sz="5400" spc="-150" dirty="0">
                <a:solidFill>
                  <a:srgbClr val="002060"/>
                </a:solidFill>
                <a:latin typeface="Arial" panose="020B0604020202020204" pitchFamily="34" charset="0"/>
                <a:cs typeface="Arial" panose="020B0604020202020204" pitchFamily="34" charset="0"/>
              </a:rPr>
              <a:t>2025 - 2026</a:t>
            </a:r>
            <a:endParaRPr lang="en-US" sz="5400" spc="-15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72955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itle 1"/>
          <p:cNvSpPr txBox="1">
            <a:spLocks/>
          </p:cNvSpPr>
          <p:nvPr/>
        </p:nvSpPr>
        <p:spPr bwMode="auto">
          <a:xfrm>
            <a:off x="491276" y="1917039"/>
            <a:ext cx="7882759" cy="3677870"/>
          </a:xfrm>
          <a:prstGeom prst="rect">
            <a:avLst/>
          </a:prstGeom>
          <a:noFill/>
          <a:ln w="9525">
            <a:noFill/>
            <a:miter lim="800000"/>
            <a:headEnd/>
            <a:tailEnd/>
          </a:ln>
        </p:spPr>
        <p:txBody>
          <a:bodyPr/>
          <a:lstStyle/>
          <a:p>
            <a:pPr>
              <a:lnSpc>
                <a:spcPct val="90000"/>
              </a:lnSpc>
            </a:pPr>
            <a:r>
              <a:rPr lang="en-US" sz="3600" i="1" dirty="0">
                <a:solidFill>
                  <a:srgbClr val="002060"/>
                </a:solidFill>
              </a:rPr>
              <a:t>District Global Grants Chair</a:t>
            </a:r>
          </a:p>
          <a:p>
            <a:pPr>
              <a:lnSpc>
                <a:spcPct val="90000"/>
              </a:lnSpc>
            </a:pPr>
            <a:r>
              <a:rPr lang="en-US" sz="3600" i="1" dirty="0">
                <a:solidFill>
                  <a:srgbClr val="002060"/>
                </a:solidFill>
              </a:rPr>
              <a:t>District Stewardship Chair</a:t>
            </a:r>
          </a:p>
          <a:p>
            <a:pPr>
              <a:lnSpc>
                <a:spcPct val="90000"/>
              </a:lnSpc>
            </a:pPr>
            <a:endParaRPr lang="en-US" sz="1600" dirty="0">
              <a:solidFill>
                <a:srgbClr val="002060"/>
              </a:solidFill>
            </a:endParaRPr>
          </a:p>
          <a:p>
            <a:pPr>
              <a:lnSpc>
                <a:spcPct val="90000"/>
              </a:lnSpc>
            </a:pPr>
            <a:r>
              <a:rPr lang="en-US" sz="3600" dirty="0">
                <a:solidFill>
                  <a:srgbClr val="002060"/>
                </a:solidFill>
              </a:rPr>
              <a:t>Malcolm Kennedy </a:t>
            </a:r>
          </a:p>
          <a:p>
            <a:pPr>
              <a:lnSpc>
                <a:spcPct val="90000"/>
              </a:lnSpc>
            </a:pPr>
            <a:r>
              <a:rPr lang="en-CA" sz="2800" i="1" dirty="0">
                <a:solidFill>
                  <a:srgbClr val="002060"/>
                </a:solidFill>
              </a:rPr>
              <a:t>Rotary Club of Coquitlam Sunrise</a:t>
            </a:r>
            <a:endParaRPr lang="en-US" sz="2800" i="1" dirty="0">
              <a:solidFill>
                <a:srgbClr val="002060"/>
              </a:solidFill>
            </a:endParaRPr>
          </a:p>
          <a:p>
            <a:pPr>
              <a:lnSpc>
                <a:spcPct val="90000"/>
              </a:lnSpc>
            </a:pPr>
            <a:endParaRPr lang="en-US" sz="2800" dirty="0">
              <a:solidFill>
                <a:srgbClr val="002060"/>
              </a:solidFill>
            </a:endParaRPr>
          </a:p>
          <a:p>
            <a:pPr>
              <a:lnSpc>
                <a:spcPct val="90000"/>
              </a:lnSpc>
            </a:pPr>
            <a:r>
              <a:rPr lang="en-US" sz="2800" dirty="0">
                <a:solidFill>
                  <a:srgbClr val="002060"/>
                </a:solidFill>
              </a:rPr>
              <a:t>malcolm.rotary@outlook.com</a:t>
            </a:r>
          </a:p>
          <a:p>
            <a:pPr>
              <a:lnSpc>
                <a:spcPct val="90000"/>
              </a:lnSpc>
            </a:pPr>
            <a:r>
              <a:rPr lang="en-US" sz="2800" dirty="0">
                <a:solidFill>
                  <a:srgbClr val="002060"/>
                </a:solidFill>
              </a:rPr>
              <a:t>604-941-8606</a:t>
            </a:r>
          </a:p>
        </p:txBody>
      </p:sp>
      <p:sp>
        <p:nvSpPr>
          <p:cNvPr id="4" name="TextBox 3">
            <a:extLst>
              <a:ext uri="{FF2B5EF4-FFF2-40B4-BE49-F238E27FC236}">
                <a16:creationId xmlns:a16="http://schemas.microsoft.com/office/drawing/2014/main" id="{B52C2733-483F-CC60-5BE5-4E84B309F644}"/>
              </a:ext>
            </a:extLst>
          </p:cNvPr>
          <p:cNvSpPr txBox="1"/>
          <p:nvPr/>
        </p:nvSpPr>
        <p:spPr>
          <a:xfrm>
            <a:off x="491276" y="451584"/>
            <a:ext cx="4582756" cy="1458861"/>
          </a:xfrm>
          <a:prstGeom prst="rect">
            <a:avLst/>
          </a:prstGeom>
          <a:noFill/>
        </p:spPr>
        <p:txBody>
          <a:bodyPr wrap="square">
            <a:spAutoFit/>
          </a:bodyPr>
          <a:lstStyle/>
          <a:p>
            <a:pPr marL="0" marR="0" lvl="0" indent="0" algn="l" defTabSz="457200" rtl="0" eaLnBrk="1" fontAlgn="auto" latinLnBrk="0" hangingPunct="1">
              <a:lnSpc>
                <a:spcPct val="80000"/>
              </a:lnSpc>
              <a:spcBef>
                <a:spcPct val="0"/>
              </a:spcBef>
              <a:spcAft>
                <a:spcPts val="0"/>
              </a:spcAft>
              <a:buClrTx/>
              <a:buSzTx/>
              <a:buFontTx/>
              <a:buNone/>
              <a:tabLst/>
              <a:defRPr/>
            </a:pPr>
            <a:r>
              <a:rPr kumimoji="0" lang="en-US" sz="5400" b="1" i="0" u="none" strike="noStrike" kern="1200" cap="none" spc="-150" normalizeH="0" baseline="0" noProof="0" dirty="0">
                <a:ln>
                  <a:noFill/>
                </a:ln>
                <a:solidFill>
                  <a:srgbClr val="002060"/>
                </a:solidFill>
                <a:effectLst/>
                <a:uLnTx/>
                <a:uFillTx/>
                <a:latin typeface="Arial Narrow Bold"/>
                <a:ea typeface="+mn-ea"/>
                <a:cs typeface="Arial Narrow Bold"/>
              </a:rPr>
              <a:t>SESSION 2</a:t>
            </a:r>
          </a:p>
          <a:p>
            <a:pPr marL="0" marR="0" lvl="0" indent="0" algn="l" defTabSz="457200" rtl="0" eaLnBrk="1" fontAlgn="auto" latinLnBrk="0" hangingPunct="1">
              <a:lnSpc>
                <a:spcPct val="80000"/>
              </a:lnSpc>
              <a:spcBef>
                <a:spcPct val="0"/>
              </a:spcBef>
              <a:spcAft>
                <a:spcPts val="0"/>
              </a:spcAft>
              <a:buClrTx/>
              <a:buSzTx/>
              <a:buFontTx/>
              <a:buNone/>
              <a:tabLst/>
              <a:defRPr/>
            </a:pPr>
            <a:endParaRPr kumimoji="0" lang="en-US" sz="2200" b="1" i="0" u="none" strike="noStrike" kern="1200" cap="none" spc="-150" normalizeH="0" baseline="0" noProof="0" dirty="0">
              <a:ln>
                <a:noFill/>
              </a:ln>
              <a:solidFill>
                <a:srgbClr val="002060"/>
              </a:solidFill>
              <a:effectLst/>
              <a:uLnTx/>
              <a:uFillTx/>
              <a:latin typeface="Arial Narrow Bold"/>
              <a:ea typeface="+mn-ea"/>
              <a:cs typeface="Arial Narrow Bold"/>
            </a:endParaRPr>
          </a:p>
          <a:p>
            <a:pPr marL="0" marR="0" lvl="0" indent="0" algn="l" defTabSz="457200" rtl="0" eaLnBrk="1" fontAlgn="auto" latinLnBrk="0" hangingPunct="1">
              <a:lnSpc>
                <a:spcPct val="80000"/>
              </a:lnSpc>
              <a:spcBef>
                <a:spcPct val="0"/>
              </a:spcBef>
              <a:spcAft>
                <a:spcPts val="0"/>
              </a:spcAft>
              <a:buClrTx/>
              <a:buSzTx/>
              <a:buFontTx/>
              <a:buNone/>
              <a:tabLst/>
              <a:defRPr/>
            </a:pPr>
            <a:r>
              <a:rPr kumimoji="0" lang="en-US" sz="3500" b="1" i="1" u="none" strike="noStrike" kern="1200" cap="none" spc="-150" normalizeH="0" baseline="0" noProof="0" dirty="0">
                <a:ln>
                  <a:noFill/>
                </a:ln>
                <a:solidFill>
                  <a:srgbClr val="002060"/>
                </a:solidFill>
                <a:effectLst/>
                <a:uLnTx/>
                <a:uFillTx/>
                <a:latin typeface="Arial Narrow Bold"/>
                <a:ea typeface="+mn-ea"/>
                <a:cs typeface="Arial Narrow Bold"/>
              </a:rPr>
              <a:t>Global Grants</a:t>
            </a:r>
          </a:p>
        </p:txBody>
      </p:sp>
      <p:pic>
        <p:nvPicPr>
          <p:cNvPr id="3" name="Picture 2">
            <a:extLst>
              <a:ext uri="{FF2B5EF4-FFF2-40B4-BE49-F238E27FC236}">
                <a16:creationId xmlns:a16="http://schemas.microsoft.com/office/drawing/2014/main" id="{D5CE2576-EBD6-AA25-FD55-DDB317F4071E}"/>
              </a:ext>
            </a:extLst>
          </p:cNvPr>
          <p:cNvPicPr>
            <a:picLocks noChangeAspect="1"/>
          </p:cNvPicPr>
          <p:nvPr/>
        </p:nvPicPr>
        <p:blipFill>
          <a:blip r:embed="rId3"/>
          <a:stretch>
            <a:fillRect/>
          </a:stretch>
        </p:blipFill>
        <p:spPr>
          <a:xfrm>
            <a:off x="6533315" y="2618154"/>
            <a:ext cx="1670449" cy="1804572"/>
          </a:xfrm>
          <a:prstGeom prst="rect">
            <a:avLst/>
          </a:prstGeom>
        </p:spPr>
      </p:pic>
    </p:spTree>
    <p:extLst>
      <p:ext uri="{BB962C8B-B14F-4D97-AF65-F5344CB8AC3E}">
        <p14:creationId xmlns:p14="http://schemas.microsoft.com/office/powerpoint/2010/main" val="416068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39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57200" y="182297"/>
            <a:ext cx="5457825" cy="681038"/>
          </a:xfrm>
          <a:prstGeom prst="rect">
            <a:avLst/>
          </a:prstGeom>
          <a:ln>
            <a:noFill/>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buFont typeface="Arial"/>
              <a:buNone/>
              <a:defRPr/>
            </a:pPr>
            <a:r>
              <a:rPr lang="en-CA" sz="3600" dirty="0">
                <a:solidFill>
                  <a:srgbClr val="002060"/>
                </a:solidFill>
                <a:latin typeface="Arial" panose="020B0604020202020204" pitchFamily="34" charset="0"/>
                <a:cs typeface="Arial" panose="020B0604020202020204" pitchFamily="34" charset="0"/>
              </a:rPr>
              <a:t>Why are you here?</a:t>
            </a:r>
            <a:endParaRPr lang="en-US" i="1" kern="0" dirty="0">
              <a:solidFill>
                <a:srgbClr val="585858"/>
              </a:solidFill>
              <a:latin typeface="Georgia" pitchFamily="18" charset="0"/>
              <a:cs typeface="Arial"/>
            </a:endParaRPr>
          </a:p>
        </p:txBody>
      </p:sp>
      <p:sp>
        <p:nvSpPr>
          <p:cNvPr id="6" name="Content Placeholder 2"/>
          <p:cNvSpPr txBox="1">
            <a:spLocks/>
          </p:cNvSpPr>
          <p:nvPr/>
        </p:nvSpPr>
        <p:spPr>
          <a:xfrm>
            <a:off x="457200" y="1552575"/>
            <a:ext cx="8229600" cy="3688292"/>
          </a:xfrm>
          <a:prstGeom prst="rect">
            <a:avLst/>
          </a:prstGeom>
        </p:spPr>
        <p:txBody>
          <a:bodyPr/>
          <a:lstStyle/>
          <a:p>
            <a:pPr marL="342900" indent="-342900" eaLnBrk="0" hangingPunct="0">
              <a:spcBef>
                <a:spcPct val="20000"/>
              </a:spcBef>
              <a:buClr>
                <a:srgbClr val="FF0000"/>
              </a:buClr>
              <a:buFont typeface="Arial" charset="0"/>
              <a:buChar char="•"/>
              <a:defRPr/>
            </a:pPr>
            <a:endParaRPr lang="en-US" sz="2800" b="1" dirty="0">
              <a:solidFill>
                <a:srgbClr val="002060"/>
              </a:solidFill>
              <a:latin typeface="+mn-lt"/>
              <a:cs typeface="+mn-cs"/>
            </a:endParaRPr>
          </a:p>
        </p:txBody>
      </p:sp>
      <p:sp>
        <p:nvSpPr>
          <p:cNvPr id="7" name="Rectangle 6"/>
          <p:cNvSpPr/>
          <p:nvPr/>
        </p:nvSpPr>
        <p:spPr>
          <a:xfrm>
            <a:off x="232833" y="920621"/>
            <a:ext cx="8678334" cy="5324535"/>
          </a:xfrm>
          <a:prstGeom prst="rect">
            <a:avLst/>
          </a:prstGeom>
        </p:spPr>
        <p:txBody>
          <a:bodyPr wrap="square">
            <a:spAutoFit/>
          </a:bodyPr>
          <a:lstStyle/>
          <a:p>
            <a:pPr>
              <a:spcAft>
                <a:spcPts val="600"/>
              </a:spcAft>
              <a:buFont typeface="Arial" pitchFamily="34" charset="0"/>
              <a:buChar char="•"/>
            </a:pPr>
            <a:r>
              <a:rPr lang="en-CA" sz="2800" dirty="0">
                <a:solidFill>
                  <a:srgbClr val="002060"/>
                </a:solidFill>
                <a:latin typeface="+mn-lt"/>
              </a:rPr>
              <a:t> </a:t>
            </a:r>
            <a:r>
              <a:rPr lang="en-CA" sz="3200" dirty="0">
                <a:solidFill>
                  <a:srgbClr val="002060"/>
                </a:solidFill>
                <a:latin typeface="Arial" panose="020B0604020202020204" pitchFamily="34" charset="0"/>
                <a:cs typeface="Arial" panose="020B0604020202020204" pitchFamily="34" charset="0"/>
              </a:rPr>
              <a:t>The Rotary Foundation (TRF) is a separate legal entity from RI to maintain its charitable tax status.</a:t>
            </a:r>
          </a:p>
          <a:p>
            <a:pPr>
              <a:spcAft>
                <a:spcPts val="600"/>
              </a:spcAft>
              <a:buFont typeface="Arial" pitchFamily="34" charset="0"/>
              <a:buChar char="•"/>
            </a:pPr>
            <a:r>
              <a:rPr lang="en-CA" sz="3200" dirty="0">
                <a:solidFill>
                  <a:srgbClr val="002060"/>
                </a:solidFill>
                <a:latin typeface="Arial" panose="020B0604020202020204" pitchFamily="34" charset="0"/>
                <a:cs typeface="Arial" panose="020B0604020202020204" pitchFamily="34" charset="0"/>
              </a:rPr>
              <a:t> 4-star charity – Charity Navigator’s highest level</a:t>
            </a:r>
          </a:p>
          <a:p>
            <a:pPr>
              <a:spcAft>
                <a:spcPts val="600"/>
              </a:spcAft>
              <a:buFont typeface="Arial" pitchFamily="34" charset="0"/>
              <a:buChar char="•"/>
            </a:pPr>
            <a:r>
              <a:rPr lang="en-CA" sz="3200" dirty="0">
                <a:solidFill>
                  <a:srgbClr val="002060"/>
                </a:solidFill>
                <a:latin typeface="Arial" panose="020B0604020202020204" pitchFamily="34" charset="0"/>
                <a:cs typeface="Arial" panose="020B0604020202020204" pitchFamily="34" charset="0"/>
              </a:rPr>
              <a:t> MOU must be signed</a:t>
            </a:r>
          </a:p>
          <a:p>
            <a:pPr>
              <a:spcAft>
                <a:spcPts val="600"/>
              </a:spcAft>
              <a:buFont typeface="Arial" pitchFamily="34" charset="0"/>
              <a:buChar char="•"/>
            </a:pPr>
            <a:r>
              <a:rPr lang="en-CA" sz="3200" dirty="0">
                <a:solidFill>
                  <a:srgbClr val="002060"/>
                </a:solidFill>
                <a:latin typeface="Arial" panose="020B0604020202020204" pitchFamily="34" charset="0"/>
                <a:cs typeface="Arial" panose="020B0604020202020204" pitchFamily="34" charset="0"/>
              </a:rPr>
              <a:t> Presidents are required to sign off on grants – need to understand the implications – </a:t>
            </a:r>
            <a:r>
              <a:rPr lang="en-CA" sz="3200" u="sng" dirty="0">
                <a:solidFill>
                  <a:srgbClr val="002060"/>
                </a:solidFill>
                <a:latin typeface="Arial" panose="020B0604020202020204" pitchFamily="34" charset="0"/>
                <a:cs typeface="Arial" panose="020B0604020202020204" pitchFamily="34" charset="0"/>
              </a:rPr>
              <a:t>plus final report</a:t>
            </a:r>
          </a:p>
          <a:p>
            <a:r>
              <a:rPr lang="en-CA" sz="3200" dirty="0">
                <a:solidFill>
                  <a:srgbClr val="002060"/>
                </a:solidFill>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33352" y="95250"/>
            <a:ext cx="8715374" cy="681038"/>
          </a:xfrm>
          <a:prstGeom prst="rect">
            <a:avLst/>
          </a:prstGeom>
          <a:ln>
            <a:noFill/>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4400">
              <a:buNone/>
              <a:defRPr/>
            </a:pPr>
            <a:endParaRPr lang="en-US" sz="3600" kern="0" dirty="0">
              <a:solidFill>
                <a:schemeClr val="bg1"/>
              </a:solidFill>
              <a:latin typeface="Arial" panose="020B0604020202020204" pitchFamily="34" charset="0"/>
              <a:cs typeface="Arial" panose="020B0604020202020204" pitchFamily="34" charset="0"/>
            </a:endParaRPr>
          </a:p>
        </p:txBody>
      </p:sp>
      <p:sp>
        <p:nvSpPr>
          <p:cNvPr id="6" name="Content Placeholder 2"/>
          <p:cNvSpPr txBox="1">
            <a:spLocks/>
          </p:cNvSpPr>
          <p:nvPr/>
        </p:nvSpPr>
        <p:spPr>
          <a:xfrm>
            <a:off x="390526" y="1552574"/>
            <a:ext cx="3009900" cy="4981575"/>
          </a:xfrm>
          <a:prstGeom prst="rect">
            <a:avLst/>
          </a:prstGeom>
        </p:spPr>
        <p:txBody>
          <a:bodyPr/>
          <a:lstStyle/>
          <a:p>
            <a:endParaRPr lang="en-US" sz="1400" dirty="0"/>
          </a:p>
        </p:txBody>
      </p:sp>
      <p:sp>
        <p:nvSpPr>
          <p:cNvPr id="5" name="Rectangle 4"/>
          <p:cNvSpPr/>
          <p:nvPr/>
        </p:nvSpPr>
        <p:spPr>
          <a:xfrm>
            <a:off x="4733925" y="1552574"/>
            <a:ext cx="4048126" cy="369332"/>
          </a:xfrm>
          <a:prstGeom prst="rect">
            <a:avLst/>
          </a:prstGeom>
        </p:spPr>
        <p:txBody>
          <a:bodyPr wrap="square">
            <a:spAutoFit/>
          </a:bodyPr>
          <a:lstStyle/>
          <a:p>
            <a:pPr marL="0" marR="0">
              <a:spcBef>
                <a:spcPts val="0"/>
              </a:spcBef>
              <a:spcAft>
                <a:spcPts val="0"/>
              </a:spcAft>
            </a:pPr>
            <a:endParaRPr lang="en-US" sz="1800" dirty="0">
              <a:solidFill>
                <a:srgbClr val="747474"/>
              </a:solidFill>
              <a:effectLst/>
              <a:latin typeface="Helvetica Neue"/>
              <a:ea typeface="Arial Unicode MS" panose="020B0604020202020204" pitchFamily="34" charset="-128"/>
              <a:cs typeface="Arial Unicode MS" panose="020B0604020202020204" pitchFamily="34" charset="-128"/>
            </a:endParaRPr>
          </a:p>
        </p:txBody>
      </p:sp>
      <p:sp>
        <p:nvSpPr>
          <p:cNvPr id="2" name="Rectangle 1"/>
          <p:cNvSpPr/>
          <p:nvPr/>
        </p:nvSpPr>
        <p:spPr>
          <a:xfrm>
            <a:off x="495300" y="1552574"/>
            <a:ext cx="3590926" cy="646331"/>
          </a:xfrm>
          <a:prstGeom prst="rect">
            <a:avLst/>
          </a:prstGeom>
        </p:spPr>
        <p:txBody>
          <a:bodyPr wrap="square">
            <a:spAutoFit/>
          </a:bodyPr>
          <a:lstStyle/>
          <a:p>
            <a:pPr marL="0" marR="0">
              <a:spcBef>
                <a:spcPts val="0"/>
              </a:spcBef>
              <a:spcAft>
                <a:spcPts val="0"/>
              </a:spcAft>
            </a:pPr>
            <a:endParaRPr lang="en-US" dirty="0">
              <a:solidFill>
                <a:schemeClr val="tx2"/>
              </a:solidFill>
              <a:latin typeface="Helvetica Neue"/>
              <a:ea typeface="Arial Unicode MS" panose="020B0604020202020204" pitchFamily="34" charset="-128"/>
              <a:cs typeface="Arial Unicode MS" panose="020B0604020202020204" pitchFamily="34" charset="-128"/>
            </a:endParaRPr>
          </a:p>
          <a:p>
            <a:pPr marL="0" marR="0">
              <a:spcBef>
                <a:spcPts val="0"/>
              </a:spcBef>
              <a:spcAft>
                <a:spcPts val="0"/>
              </a:spcAft>
            </a:pPr>
            <a:r>
              <a:rPr lang="en-US" dirty="0">
                <a:solidFill>
                  <a:schemeClr val="tx2"/>
                </a:solidFill>
                <a:latin typeface="Helvetica Neue"/>
                <a:ea typeface="Arial Unicode MS" panose="020B0604020202020204" pitchFamily="34" charset="-128"/>
                <a:cs typeface="Arial Unicode MS" panose="020B0604020202020204" pitchFamily="34" charset="-128"/>
              </a:rPr>
              <a:t> </a:t>
            </a:r>
          </a:p>
        </p:txBody>
      </p:sp>
      <p:sp>
        <p:nvSpPr>
          <p:cNvPr id="7" name="Rectangle 6">
            <a:extLst>
              <a:ext uri="{FF2B5EF4-FFF2-40B4-BE49-F238E27FC236}">
                <a16:creationId xmlns:a16="http://schemas.microsoft.com/office/drawing/2014/main" id="{F3FA5ABE-8AC6-4292-985F-446CCE540CF7}"/>
              </a:ext>
            </a:extLst>
          </p:cNvPr>
          <p:cNvSpPr/>
          <p:nvPr/>
        </p:nvSpPr>
        <p:spPr>
          <a:xfrm>
            <a:off x="247650" y="1552574"/>
            <a:ext cx="8648699" cy="3939540"/>
          </a:xfrm>
          <a:prstGeom prst="rect">
            <a:avLst/>
          </a:prstGeom>
        </p:spPr>
        <p:txBody>
          <a:bodyPr wrap="square">
            <a:spAutoFit/>
          </a:bodyPr>
          <a:lstStyle/>
          <a:p>
            <a:pPr algn="ctr">
              <a:spcBef>
                <a:spcPts val="0"/>
              </a:spcBef>
              <a:spcAft>
                <a:spcPts val="0"/>
              </a:spcAft>
            </a:pPr>
            <a:r>
              <a:rPr lang="en-CA" sz="3200" b="1" kern="1400" dirty="0">
                <a:solidFill>
                  <a:srgbClr val="002060"/>
                </a:solidFill>
                <a:latin typeface="Arial" panose="020B0604020202020204" pitchFamily="34" charset="0"/>
                <a:cs typeface="Arial" panose="020B0604020202020204" pitchFamily="34" charset="0"/>
              </a:rPr>
              <a:t>Your District 5050 Foundation Team </a:t>
            </a:r>
            <a:r>
              <a:rPr lang="en-CA" sz="3200" kern="1400" dirty="0">
                <a:solidFill>
                  <a:srgbClr val="002060"/>
                </a:solidFill>
                <a:latin typeface="Arial" panose="020B0604020202020204" pitchFamily="34" charset="0"/>
                <a:cs typeface="Arial" panose="020B0604020202020204" pitchFamily="34" charset="0"/>
              </a:rPr>
              <a:t>is made up of experienced and dedicated Rotarians who work as the connection between </a:t>
            </a:r>
          </a:p>
          <a:p>
            <a:pPr algn="ctr">
              <a:spcBef>
                <a:spcPts val="0"/>
              </a:spcBef>
              <a:spcAft>
                <a:spcPts val="0"/>
              </a:spcAft>
            </a:pPr>
            <a:r>
              <a:rPr lang="en-CA" sz="3200" kern="1400" dirty="0">
                <a:solidFill>
                  <a:srgbClr val="002060"/>
                </a:solidFill>
                <a:latin typeface="Arial" panose="020B0604020202020204" pitchFamily="34" charset="0"/>
                <a:cs typeface="Arial" panose="020B0604020202020204" pitchFamily="34" charset="0"/>
              </a:rPr>
              <a:t>The Rotary Foundation and the </a:t>
            </a:r>
          </a:p>
          <a:p>
            <a:pPr algn="ctr">
              <a:spcBef>
                <a:spcPts val="0"/>
              </a:spcBef>
              <a:spcAft>
                <a:spcPts val="0"/>
              </a:spcAft>
            </a:pPr>
            <a:r>
              <a:rPr lang="en-CA" sz="3200" kern="1400" dirty="0">
                <a:solidFill>
                  <a:srgbClr val="002060"/>
                </a:solidFill>
                <a:latin typeface="Arial" panose="020B0604020202020204" pitchFamily="34" charset="0"/>
                <a:cs typeface="Arial" panose="020B0604020202020204" pitchFamily="34" charset="0"/>
              </a:rPr>
              <a:t>District 5050 membership</a:t>
            </a:r>
            <a:r>
              <a:rPr lang="en-CA" sz="3200" i="1" kern="1400" dirty="0">
                <a:solidFill>
                  <a:srgbClr val="002060"/>
                </a:solidFill>
                <a:latin typeface="Arial" panose="020B0604020202020204" pitchFamily="34" charset="0"/>
                <a:cs typeface="Arial" panose="020B0604020202020204" pitchFamily="34" charset="0"/>
              </a:rPr>
              <a:t>.</a:t>
            </a:r>
          </a:p>
          <a:p>
            <a:pPr algn="ctr">
              <a:spcBef>
                <a:spcPts val="0"/>
              </a:spcBef>
              <a:spcAft>
                <a:spcPts val="0"/>
              </a:spcAft>
            </a:pPr>
            <a:endParaRPr lang="en-CA" sz="3200" i="1" kern="1400" dirty="0">
              <a:solidFill>
                <a:srgbClr val="002060"/>
              </a:solidFill>
              <a:latin typeface="Arial" panose="020B0604020202020204" pitchFamily="34" charset="0"/>
              <a:cs typeface="Arial" panose="020B0604020202020204" pitchFamily="34" charset="0"/>
            </a:endParaRPr>
          </a:p>
          <a:p>
            <a:pPr algn="ctr">
              <a:spcBef>
                <a:spcPts val="0"/>
              </a:spcBef>
              <a:spcAft>
                <a:spcPts val="0"/>
              </a:spcAft>
            </a:pPr>
            <a:r>
              <a:rPr lang="en-CA" sz="4000" i="1" kern="1400" dirty="0">
                <a:solidFill>
                  <a:srgbClr val="002060"/>
                </a:solidFill>
                <a:latin typeface="Arial" panose="020B0604020202020204" pitchFamily="34" charset="0"/>
                <a:cs typeface="Arial" panose="020B0604020202020204" pitchFamily="34" charset="0"/>
              </a:rPr>
              <a:t>We, like you, are </a:t>
            </a:r>
            <a:r>
              <a:rPr lang="en-CA" sz="4000" i="1" u="sng" kern="1400" dirty="0">
                <a:solidFill>
                  <a:srgbClr val="002060"/>
                </a:solidFill>
                <a:latin typeface="Arial" panose="020B0604020202020204" pitchFamily="34" charset="0"/>
                <a:cs typeface="Arial" panose="020B0604020202020204" pitchFamily="34" charset="0"/>
              </a:rPr>
              <a:t>volunteers</a:t>
            </a:r>
          </a:p>
          <a:p>
            <a:pPr marL="89992" indent="-89992">
              <a:spcBef>
                <a:spcPts val="0"/>
              </a:spcBef>
              <a:spcAft>
                <a:spcPts val="0"/>
              </a:spcAft>
            </a:pPr>
            <a:endParaRPr lang="en-CA" sz="1800" kern="1400" dirty="0">
              <a:ln>
                <a:noFill/>
              </a:ln>
              <a:solidFill>
                <a:srgbClr val="000000"/>
              </a:solidFill>
              <a:effectLst/>
              <a:latin typeface="Times New Roman" panose="02020603050405020304" pitchFamily="18" charset="0"/>
            </a:endParaRPr>
          </a:p>
        </p:txBody>
      </p:sp>
      <p:sp>
        <p:nvSpPr>
          <p:cNvPr id="8" name="Rectangle 7">
            <a:extLst>
              <a:ext uri="{FF2B5EF4-FFF2-40B4-BE49-F238E27FC236}">
                <a16:creationId xmlns:a16="http://schemas.microsoft.com/office/drawing/2014/main" id="{3949A333-16EA-4A0E-91A7-98AA539565D4}"/>
              </a:ext>
            </a:extLst>
          </p:cNvPr>
          <p:cNvSpPr/>
          <p:nvPr/>
        </p:nvSpPr>
        <p:spPr>
          <a:xfrm>
            <a:off x="361949" y="614866"/>
            <a:ext cx="6494085" cy="646331"/>
          </a:xfrm>
          <a:prstGeom prst="rect">
            <a:avLst/>
          </a:prstGeom>
        </p:spPr>
        <p:txBody>
          <a:bodyPr wrap="none">
            <a:spAutoFit/>
          </a:bodyPr>
          <a:lstStyle/>
          <a:p>
            <a:pPr marL="0" indent="0" algn="ctr" defTabSz="914400">
              <a:buNone/>
              <a:defRPr/>
            </a:pPr>
            <a:r>
              <a:rPr lang="en-US" sz="3600" kern="0" dirty="0">
                <a:solidFill>
                  <a:srgbClr val="002060"/>
                </a:solidFill>
                <a:latin typeface="Arial" panose="020B0604020202020204" pitchFamily="34" charset="0"/>
                <a:cs typeface="Arial" panose="020B0604020202020204" pitchFamily="34" charset="0"/>
              </a:rPr>
              <a:t>District 5050 Foundation Team</a:t>
            </a:r>
          </a:p>
        </p:txBody>
      </p:sp>
    </p:spTree>
    <p:extLst>
      <p:ext uri="{BB962C8B-B14F-4D97-AF65-F5344CB8AC3E}">
        <p14:creationId xmlns:p14="http://schemas.microsoft.com/office/powerpoint/2010/main" val="367237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57200" y="182297"/>
            <a:ext cx="5457825" cy="681038"/>
          </a:xfrm>
          <a:prstGeom prst="rect">
            <a:avLst/>
          </a:prstGeom>
          <a:ln>
            <a:noFill/>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buFont typeface="Arial"/>
              <a:buNone/>
              <a:defRPr/>
            </a:pPr>
            <a:r>
              <a:rPr lang="en-CA" sz="3600" dirty="0">
                <a:solidFill>
                  <a:srgbClr val="002060"/>
                </a:solidFill>
                <a:latin typeface="Arial" panose="020B0604020202020204" pitchFamily="34" charset="0"/>
                <a:cs typeface="Arial" panose="020B0604020202020204" pitchFamily="34" charset="0"/>
              </a:rPr>
              <a:t>Why are you here?</a:t>
            </a:r>
            <a:endParaRPr lang="en-US" i="1" kern="0" dirty="0">
              <a:solidFill>
                <a:srgbClr val="585858"/>
              </a:solidFill>
              <a:latin typeface="Georgia" pitchFamily="18" charset="0"/>
              <a:cs typeface="Arial"/>
            </a:endParaRPr>
          </a:p>
        </p:txBody>
      </p:sp>
      <p:sp>
        <p:nvSpPr>
          <p:cNvPr id="6" name="Content Placeholder 2"/>
          <p:cNvSpPr txBox="1">
            <a:spLocks/>
          </p:cNvSpPr>
          <p:nvPr/>
        </p:nvSpPr>
        <p:spPr>
          <a:xfrm>
            <a:off x="457200" y="1552575"/>
            <a:ext cx="8229600" cy="3688292"/>
          </a:xfrm>
          <a:prstGeom prst="rect">
            <a:avLst/>
          </a:prstGeom>
        </p:spPr>
        <p:txBody>
          <a:bodyPr/>
          <a:lstStyle/>
          <a:p>
            <a:pPr marL="342900" indent="-342900" eaLnBrk="0" hangingPunct="0">
              <a:spcBef>
                <a:spcPct val="20000"/>
              </a:spcBef>
              <a:buClr>
                <a:srgbClr val="FF0000"/>
              </a:buClr>
              <a:buFont typeface="Arial" charset="0"/>
              <a:buChar char="•"/>
              <a:defRPr/>
            </a:pPr>
            <a:endParaRPr lang="en-US" sz="2800" b="1" dirty="0">
              <a:solidFill>
                <a:srgbClr val="002060"/>
              </a:solidFill>
              <a:latin typeface="+mn-lt"/>
              <a:cs typeface="+mn-cs"/>
            </a:endParaRPr>
          </a:p>
        </p:txBody>
      </p:sp>
      <p:sp>
        <p:nvSpPr>
          <p:cNvPr id="7" name="Rectangle 6"/>
          <p:cNvSpPr/>
          <p:nvPr/>
        </p:nvSpPr>
        <p:spPr>
          <a:xfrm>
            <a:off x="342899" y="1000816"/>
            <a:ext cx="8458201" cy="4955203"/>
          </a:xfrm>
          <a:prstGeom prst="rect">
            <a:avLst/>
          </a:prstGeom>
        </p:spPr>
        <p:txBody>
          <a:bodyPr wrap="square">
            <a:spAutoFit/>
          </a:bodyPr>
          <a:lstStyle/>
          <a:p>
            <a:pPr>
              <a:buFont typeface="Arial" pitchFamily="34" charset="0"/>
              <a:buChar char="•"/>
            </a:pPr>
            <a:r>
              <a:rPr lang="en-CA" sz="3200" dirty="0">
                <a:solidFill>
                  <a:srgbClr val="002060"/>
                </a:solidFill>
                <a:latin typeface="Arial" panose="020B0604020202020204" pitchFamily="34" charset="0"/>
                <a:cs typeface="Arial" panose="020B0604020202020204" pitchFamily="34" charset="0"/>
              </a:rPr>
              <a:t>Grant writers  - new to grants – hopefully to expose you to the depth of the grant process and benefits $$$$$</a:t>
            </a:r>
          </a:p>
          <a:p>
            <a:endParaRPr lang="en-CA" sz="3200" dirty="0">
              <a:solidFill>
                <a:srgbClr val="002060"/>
              </a:solidFill>
              <a:latin typeface="Arial" panose="020B0604020202020204" pitchFamily="34" charset="0"/>
              <a:cs typeface="Arial" panose="020B0604020202020204" pitchFamily="34" charset="0"/>
            </a:endParaRPr>
          </a:p>
          <a:p>
            <a:pPr>
              <a:buFont typeface="Arial" pitchFamily="34" charset="0"/>
              <a:buChar char="•"/>
            </a:pPr>
            <a:r>
              <a:rPr lang="en-CA" sz="3200" dirty="0">
                <a:solidFill>
                  <a:srgbClr val="002060"/>
                </a:solidFill>
                <a:latin typeface="Arial" panose="020B0604020202020204" pitchFamily="34" charset="0"/>
                <a:cs typeface="Arial" panose="020B0604020202020204" pitchFamily="34" charset="0"/>
              </a:rPr>
              <a:t> Grant writers – experienced -  share - plus how to avoid pitfalls</a:t>
            </a:r>
          </a:p>
          <a:p>
            <a:pPr>
              <a:buFont typeface="Arial" pitchFamily="34" charset="0"/>
              <a:buChar char="•"/>
            </a:pPr>
            <a:endParaRPr lang="en-CA" sz="3200" dirty="0">
              <a:solidFill>
                <a:srgbClr val="002060"/>
              </a:solidFill>
              <a:latin typeface="Arial" panose="020B0604020202020204" pitchFamily="34" charset="0"/>
              <a:cs typeface="Arial" panose="020B0604020202020204" pitchFamily="34" charset="0"/>
            </a:endParaRPr>
          </a:p>
          <a:p>
            <a:pPr>
              <a:buFont typeface="Arial" pitchFamily="34" charset="0"/>
              <a:buChar char="•"/>
            </a:pPr>
            <a:r>
              <a:rPr lang="en-CA" sz="3200" dirty="0">
                <a:solidFill>
                  <a:srgbClr val="002060"/>
                </a:solidFill>
                <a:latin typeface="Arial" panose="020B0604020202020204" pitchFamily="34" charset="0"/>
                <a:cs typeface="Arial" panose="020B0604020202020204" pitchFamily="34" charset="0"/>
              </a:rPr>
              <a:t>Foundation chairs to see the value of donating to the Rotary Foundation  </a:t>
            </a:r>
          </a:p>
          <a:p>
            <a:endParaRPr lang="en-US" sz="2800" dirty="0">
              <a:latin typeface="+mn-lt"/>
            </a:endParaRPr>
          </a:p>
        </p:txBody>
      </p:sp>
    </p:spTree>
    <p:extLst>
      <p:ext uri="{BB962C8B-B14F-4D97-AF65-F5344CB8AC3E}">
        <p14:creationId xmlns:p14="http://schemas.microsoft.com/office/powerpoint/2010/main" val="204489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457200"/>
            <a:ext cx="8763000" cy="533400"/>
          </a:xfrm>
          <a:prstGeom prst="rect">
            <a:avLst/>
          </a:prstGeom>
        </p:spPr>
        <p:txBody>
          <a:bodyPr/>
          <a:lstStyle/>
          <a:p>
            <a:r>
              <a:rPr lang="en-US" sz="3600" dirty="0">
                <a:solidFill>
                  <a:srgbClr val="002060"/>
                </a:solidFill>
                <a:latin typeface="Arial" panose="020B0604020202020204" pitchFamily="34" charset="0"/>
                <a:cs typeface="Arial" panose="020B0604020202020204" pitchFamily="34" charset="0"/>
              </a:rPr>
              <a:t>REVIEWS AND APPROVALS</a:t>
            </a:r>
          </a:p>
        </p:txBody>
      </p:sp>
      <p:pic>
        <p:nvPicPr>
          <p:cNvPr id="9" name="Picture 8">
            <a:extLst>
              <a:ext uri="{FF2B5EF4-FFF2-40B4-BE49-F238E27FC236}">
                <a16:creationId xmlns:a16="http://schemas.microsoft.com/office/drawing/2014/main" id="{FACD693E-E250-45CD-8E6C-5487A5EA8551}"/>
              </a:ext>
            </a:extLst>
          </p:cNvPr>
          <p:cNvPicPr>
            <a:picLocks noChangeAspect="1"/>
          </p:cNvPicPr>
          <p:nvPr/>
        </p:nvPicPr>
        <p:blipFill rotWithShape="1">
          <a:blip r:embed="rId2"/>
          <a:srcRect l="7471" t="25902" r="43333" b="9480"/>
          <a:stretch/>
        </p:blipFill>
        <p:spPr>
          <a:xfrm>
            <a:off x="513839" y="1145629"/>
            <a:ext cx="7296282" cy="5433848"/>
          </a:xfrm>
          <a:prstGeom prst="rect">
            <a:avLst/>
          </a:prstGeom>
        </p:spPr>
      </p:pic>
      <p:sp>
        <p:nvSpPr>
          <p:cNvPr id="7" name="Oval 6">
            <a:extLst>
              <a:ext uri="{FF2B5EF4-FFF2-40B4-BE49-F238E27FC236}">
                <a16:creationId xmlns:a16="http://schemas.microsoft.com/office/drawing/2014/main" id="{E5C049E0-5B98-4ADC-865C-6C27CD4589F0}"/>
              </a:ext>
            </a:extLst>
          </p:cNvPr>
          <p:cNvSpPr/>
          <p:nvPr/>
        </p:nvSpPr>
        <p:spPr>
          <a:xfrm rot="5400000">
            <a:off x="6145796" y="1361207"/>
            <a:ext cx="1672753" cy="137685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651039" y="2447329"/>
            <a:ext cx="1585913" cy="43868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651039" y="1922343"/>
            <a:ext cx="2199217" cy="47413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734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57200" y="162719"/>
            <a:ext cx="5457825" cy="681038"/>
          </a:xfrm>
          <a:prstGeom prst="rect">
            <a:avLst/>
          </a:prstGeom>
          <a:ln>
            <a:noFill/>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buFont typeface="Arial"/>
              <a:buNone/>
              <a:defRPr/>
            </a:pPr>
            <a:r>
              <a:rPr lang="en-CA" sz="3600" dirty="0">
                <a:solidFill>
                  <a:srgbClr val="002060"/>
                </a:solidFill>
                <a:latin typeface="Arial" panose="020B0604020202020204" pitchFamily="34" charset="0"/>
                <a:cs typeface="Arial" panose="020B0604020202020204" pitchFamily="34" charset="0"/>
              </a:rPr>
              <a:t>Global Grant - Match</a:t>
            </a:r>
          </a:p>
          <a:p>
            <a:pPr defTabSz="914400">
              <a:buFontTx/>
              <a:buChar char="•"/>
              <a:defRPr/>
            </a:pPr>
            <a:endParaRPr lang="en-US" i="1" kern="0" dirty="0">
              <a:solidFill>
                <a:srgbClr val="585858"/>
              </a:solidFill>
              <a:latin typeface="Georgia" pitchFamily="18" charset="0"/>
              <a:cs typeface="Arial"/>
            </a:endParaRPr>
          </a:p>
        </p:txBody>
      </p:sp>
      <p:sp>
        <p:nvSpPr>
          <p:cNvPr id="6" name="Content Placeholder 2"/>
          <p:cNvSpPr txBox="1">
            <a:spLocks/>
          </p:cNvSpPr>
          <p:nvPr/>
        </p:nvSpPr>
        <p:spPr>
          <a:xfrm>
            <a:off x="270933" y="843757"/>
            <a:ext cx="8229600" cy="3099593"/>
          </a:xfrm>
          <a:prstGeom prst="rect">
            <a:avLst/>
          </a:prstGeom>
          <a:ln>
            <a:noFill/>
          </a:ln>
        </p:spPr>
        <p:txBody>
          <a:bodyPr/>
          <a:lstStyle/>
          <a:p>
            <a:pPr marL="342900" indent="-342900" eaLnBrk="0" hangingPunct="0">
              <a:spcBef>
                <a:spcPct val="20000"/>
              </a:spcBef>
              <a:buClr>
                <a:srgbClr val="002060"/>
              </a:buClr>
              <a:buFont typeface="Arial" charset="0"/>
              <a:buChar char="•"/>
              <a:defRPr/>
            </a:pPr>
            <a:r>
              <a:rPr lang="en-CA" sz="2800" dirty="0">
                <a:solidFill>
                  <a:srgbClr val="002060"/>
                </a:solidFill>
                <a:latin typeface="Arial" panose="020B0604020202020204" pitchFamily="34" charset="0"/>
                <a:cs typeface="Arial" panose="020B0604020202020204" pitchFamily="34" charset="0"/>
              </a:rPr>
              <a:t>With matched dollars, your $10,715 </a:t>
            </a:r>
            <a:r>
              <a:rPr lang="en-CA" sz="2800" dirty="0">
                <a:solidFill>
                  <a:schemeClr val="bg1"/>
                </a:solidFill>
                <a:latin typeface="Arial" panose="020B0604020202020204" pitchFamily="34" charset="0"/>
                <a:cs typeface="Arial" panose="020B0604020202020204" pitchFamily="34" charset="0"/>
              </a:rPr>
              <a:t>+</a:t>
            </a:r>
            <a:r>
              <a:rPr lang="en-CA" sz="2800" dirty="0">
                <a:solidFill>
                  <a:srgbClr val="002060"/>
                </a:solidFill>
                <a:latin typeface="Arial" panose="020B0604020202020204" pitchFamily="34" charset="0"/>
                <a:cs typeface="Arial" panose="020B0604020202020204" pitchFamily="34" charset="0"/>
              </a:rPr>
              <a:t> investment results in a $30,180 project</a:t>
            </a:r>
          </a:p>
          <a:p>
            <a:pPr marL="342900" indent="-342900" eaLnBrk="0" hangingPunct="0">
              <a:spcBef>
                <a:spcPct val="20000"/>
              </a:spcBef>
              <a:buFont typeface="Arial" charset="0"/>
              <a:buChar char="•"/>
              <a:defRPr/>
            </a:pPr>
            <a:r>
              <a:rPr lang="en-CA" sz="2800" dirty="0">
                <a:solidFill>
                  <a:srgbClr val="002060"/>
                </a:solidFill>
                <a:latin typeface="Arial" panose="020B0604020202020204" pitchFamily="34" charset="0"/>
                <a:cs typeface="Arial" panose="020B0604020202020204" pitchFamily="34" charset="0"/>
              </a:rPr>
              <a:t>Club(s) funds + 5% admin        </a:t>
            </a:r>
            <a:r>
              <a:rPr lang="en-CA" sz="2800" dirty="0">
                <a:latin typeface="Arial" panose="020B0604020202020204" pitchFamily="34" charset="0"/>
                <a:cs typeface="Arial" panose="020B0604020202020204" pitchFamily="34" charset="0"/>
              </a:rPr>
              <a:t>		</a:t>
            </a:r>
            <a:r>
              <a:rPr lang="en-CA" sz="2800" dirty="0">
                <a:solidFill>
                  <a:srgbClr val="002060"/>
                </a:solidFill>
                <a:latin typeface="Arial" panose="020B0604020202020204" pitchFamily="34" charset="0"/>
                <a:cs typeface="Arial" panose="020B0604020202020204" pitchFamily="34" charset="0"/>
              </a:rPr>
              <a:t>$10,715</a:t>
            </a:r>
          </a:p>
          <a:p>
            <a:pPr marL="342900" indent="-342900" eaLnBrk="0" hangingPunct="0">
              <a:spcBef>
                <a:spcPct val="20000"/>
              </a:spcBef>
              <a:buFont typeface="Arial" charset="0"/>
              <a:buChar char="•"/>
              <a:defRPr/>
            </a:pPr>
            <a:r>
              <a:rPr lang="en-CA" sz="2800" dirty="0">
                <a:solidFill>
                  <a:srgbClr val="002060"/>
                </a:solidFill>
                <a:latin typeface="Arial" panose="020B0604020202020204" pitchFamily="34" charset="0"/>
                <a:cs typeface="Arial" panose="020B0604020202020204" pitchFamily="34" charset="0"/>
              </a:rPr>
              <a:t>District 5050(DDF) match        	     $10,715</a:t>
            </a:r>
          </a:p>
          <a:p>
            <a:pPr marL="342900" indent="-342900" eaLnBrk="0" hangingPunct="0">
              <a:spcBef>
                <a:spcPct val="20000"/>
              </a:spcBef>
              <a:buFont typeface="Arial" charset="0"/>
              <a:buChar char="•"/>
              <a:defRPr/>
            </a:pPr>
            <a:r>
              <a:rPr lang="en-CA" sz="2800" dirty="0">
                <a:solidFill>
                  <a:srgbClr val="002060"/>
                </a:solidFill>
                <a:latin typeface="Arial" panose="020B0604020202020204" pitchFamily="34" charset="0"/>
                <a:cs typeface="Arial" panose="020B0604020202020204" pitchFamily="34" charset="0"/>
              </a:rPr>
              <a:t>World Fund match DDF at 	80%       $  8,750</a:t>
            </a:r>
          </a:p>
          <a:p>
            <a:pPr marL="342900" indent="-342900" eaLnBrk="0" hangingPunct="0">
              <a:spcBef>
                <a:spcPct val="20000"/>
              </a:spcBef>
              <a:buFont typeface="Arial" charset="0"/>
              <a:buChar char="•"/>
              <a:defRPr/>
            </a:pPr>
            <a:r>
              <a:rPr lang="en-CA" sz="2800" b="1" dirty="0">
                <a:solidFill>
                  <a:srgbClr val="002060"/>
                </a:solidFill>
                <a:latin typeface="Arial" panose="020B0604020202020204" pitchFamily="34" charset="0"/>
                <a:cs typeface="Arial" panose="020B0604020202020204" pitchFamily="34" charset="0"/>
              </a:rPr>
              <a:t>Total funds available 					 $30,180</a:t>
            </a:r>
            <a:endParaRPr lang="en-US" sz="2800" b="1" dirty="0">
              <a:solidFill>
                <a:srgbClr val="00206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59CBC62-979C-4E29-8C4E-5FE8C85FDD00}"/>
              </a:ext>
            </a:extLst>
          </p:cNvPr>
          <p:cNvSpPr txBox="1"/>
          <p:nvPr/>
        </p:nvSpPr>
        <p:spPr>
          <a:xfrm>
            <a:off x="91440" y="3852100"/>
            <a:ext cx="9052560" cy="2408352"/>
          </a:xfrm>
          <a:prstGeom prst="rect">
            <a:avLst/>
          </a:prstGeom>
          <a:noFill/>
        </p:spPr>
        <p:txBody>
          <a:bodyPr wrap="square" rtlCol="0">
            <a:spAutoFit/>
          </a:bodyPr>
          <a:lstStyle/>
          <a:p>
            <a:r>
              <a:rPr lang="en-CA" sz="2800" dirty="0">
                <a:solidFill>
                  <a:srgbClr val="002060"/>
                </a:solidFill>
              </a:rPr>
              <a:t>Global grants have a </a:t>
            </a:r>
            <a:r>
              <a:rPr lang="en-CA" sz="2800" u="sng" dirty="0">
                <a:solidFill>
                  <a:srgbClr val="002060"/>
                </a:solidFill>
              </a:rPr>
              <a:t>minimum budget of $30,000 </a:t>
            </a:r>
            <a:r>
              <a:rPr lang="en-CA" sz="2800" dirty="0">
                <a:solidFill>
                  <a:srgbClr val="002060"/>
                </a:solidFill>
              </a:rPr>
              <a:t>and a maximum World Fund award of $400,000. </a:t>
            </a:r>
          </a:p>
          <a:p>
            <a:endParaRPr lang="en-CA" sz="1050" dirty="0">
              <a:solidFill>
                <a:srgbClr val="002060"/>
              </a:solidFill>
            </a:endParaRPr>
          </a:p>
          <a:p>
            <a:r>
              <a:rPr lang="en-CA" sz="2800" dirty="0">
                <a:solidFill>
                  <a:srgbClr val="002060"/>
                </a:solidFill>
              </a:rPr>
              <a:t>There is no minimum World Fund match.</a:t>
            </a:r>
          </a:p>
          <a:p>
            <a:r>
              <a:rPr lang="en-CA" sz="2800" dirty="0">
                <a:solidFill>
                  <a:srgbClr val="002060"/>
                </a:solidFill>
              </a:rPr>
              <a:t>NOTE: if you support another club ask for DDF match</a:t>
            </a:r>
          </a:p>
          <a:p>
            <a:endParaRPr lang="en-CA" sz="28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1976898-44BA-4553-8875-748170400493}"/>
              </a:ext>
            </a:extLst>
          </p:cNvPr>
          <p:cNvSpPr txBox="1"/>
          <p:nvPr/>
        </p:nvSpPr>
        <p:spPr>
          <a:xfrm>
            <a:off x="1721224" y="1231596"/>
            <a:ext cx="5329344" cy="523220"/>
          </a:xfrm>
          <a:prstGeom prst="rect">
            <a:avLst/>
          </a:prstGeom>
          <a:noFill/>
        </p:spPr>
        <p:txBody>
          <a:bodyPr wrap="square" rtlCol="0">
            <a:spAutoFit/>
          </a:bodyPr>
          <a:lstStyle/>
          <a:p>
            <a:r>
              <a:rPr lang="en-US" sz="2800" b="1" dirty="0">
                <a:solidFill>
                  <a:srgbClr val="002060"/>
                </a:solidFill>
              </a:rPr>
              <a:t>Must read 15-page document</a:t>
            </a:r>
          </a:p>
        </p:txBody>
      </p:sp>
      <p:sp>
        <p:nvSpPr>
          <p:cNvPr id="6" name="Title 1"/>
          <p:cNvSpPr txBox="1">
            <a:spLocks/>
          </p:cNvSpPr>
          <p:nvPr/>
        </p:nvSpPr>
        <p:spPr>
          <a:xfrm>
            <a:off x="304800" y="274638"/>
            <a:ext cx="7924800" cy="758295"/>
          </a:xfrm>
          <a:prstGeom prst="rect">
            <a:avLst/>
          </a:prstGeom>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rPr>
              <a:t>Where do you start</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pic>
        <p:nvPicPr>
          <p:cNvPr id="7" name="Picture 6">
            <a:extLst>
              <a:ext uri="{FF2B5EF4-FFF2-40B4-BE49-F238E27FC236}">
                <a16:creationId xmlns:a16="http://schemas.microsoft.com/office/drawing/2014/main" id="{F88420F2-FA1F-0D7C-B767-670E80926185}"/>
              </a:ext>
            </a:extLst>
          </p:cNvPr>
          <p:cNvPicPr>
            <a:picLocks noChangeAspect="1"/>
          </p:cNvPicPr>
          <p:nvPr/>
        </p:nvPicPr>
        <p:blipFill rotWithShape="1">
          <a:blip r:embed="rId2"/>
          <a:srcRect l="6235" t="28649" r="12236" b="4732"/>
          <a:stretch/>
        </p:blipFill>
        <p:spPr>
          <a:xfrm>
            <a:off x="463186" y="1871831"/>
            <a:ext cx="8389750" cy="4711531"/>
          </a:xfrm>
          <a:prstGeom prst="rect">
            <a:avLst/>
          </a:prstGeom>
        </p:spPr>
      </p:pic>
    </p:spTree>
    <p:extLst>
      <p:ext uri="{BB962C8B-B14F-4D97-AF65-F5344CB8AC3E}">
        <p14:creationId xmlns:p14="http://schemas.microsoft.com/office/powerpoint/2010/main" val="75831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59358" y="1285655"/>
            <a:ext cx="8793447" cy="2739211"/>
          </a:xfrm>
          <a:prstGeom prst="rect">
            <a:avLst/>
          </a:prstGeom>
        </p:spPr>
        <p:txBody>
          <a:bodyPr wrap="square">
            <a:spAutoFit/>
          </a:bodyPr>
          <a:lstStyle/>
          <a:p>
            <a:r>
              <a:rPr lang="en-CA" sz="3200" b="1" dirty="0">
                <a:solidFill>
                  <a:srgbClr val="002060"/>
                </a:solidFill>
                <a:latin typeface="+mn-lt"/>
              </a:rPr>
              <a:t>Guide to Global Grants</a:t>
            </a:r>
            <a:r>
              <a:rPr lang="en-CA" sz="3200" dirty="0">
                <a:solidFill>
                  <a:srgbClr val="002060"/>
                </a:solidFill>
                <a:latin typeface="+mn-lt"/>
              </a:rPr>
              <a:t>, </a:t>
            </a:r>
            <a:r>
              <a:rPr lang="en-CA" sz="2000" dirty="0">
                <a:solidFill>
                  <a:srgbClr val="002060"/>
                </a:solidFill>
                <a:latin typeface="+mn-lt"/>
              </a:rPr>
              <a:t>(2025 edition - 52 Pages)</a:t>
            </a:r>
          </a:p>
          <a:p>
            <a:endParaRPr lang="en-CA" sz="1100" dirty="0">
              <a:solidFill>
                <a:srgbClr val="002060"/>
              </a:solidFill>
              <a:latin typeface="+mn-lt"/>
            </a:endParaRPr>
          </a:p>
          <a:p>
            <a:r>
              <a:rPr lang="en-CA" sz="3200" dirty="0">
                <a:solidFill>
                  <a:srgbClr val="002060"/>
                </a:solidFill>
                <a:latin typeface="+mn-lt"/>
              </a:rPr>
              <a:t>It’s for all Rotary members who are interested in applying for global grants or developing more effective </a:t>
            </a:r>
            <a:r>
              <a:rPr lang="en-US" sz="3200" dirty="0">
                <a:solidFill>
                  <a:srgbClr val="002060"/>
                </a:solidFill>
                <a:latin typeface="+mn-lt"/>
              </a:rPr>
              <a:t>and sustainable service projects.</a:t>
            </a:r>
          </a:p>
        </p:txBody>
      </p:sp>
      <p:sp>
        <p:nvSpPr>
          <p:cNvPr id="5" name="Title 1"/>
          <p:cNvSpPr txBox="1">
            <a:spLocks/>
          </p:cNvSpPr>
          <p:nvPr/>
        </p:nvSpPr>
        <p:spPr>
          <a:xfrm>
            <a:off x="525518" y="212146"/>
            <a:ext cx="4393324" cy="758295"/>
          </a:xfrm>
          <a:prstGeom prst="rect">
            <a:avLst/>
          </a:prstGeom>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Where do you start</a:t>
            </a:r>
          </a:p>
        </p:txBody>
      </p:sp>
      <p:pic>
        <p:nvPicPr>
          <p:cNvPr id="3" name="Picture 2">
            <a:extLst>
              <a:ext uri="{FF2B5EF4-FFF2-40B4-BE49-F238E27FC236}">
                <a16:creationId xmlns:a16="http://schemas.microsoft.com/office/drawing/2014/main" id="{EF5ACEB5-4013-DA2B-FC05-8CB251BF2938}"/>
              </a:ext>
            </a:extLst>
          </p:cNvPr>
          <p:cNvPicPr>
            <a:picLocks noChangeAspect="1"/>
          </p:cNvPicPr>
          <p:nvPr/>
        </p:nvPicPr>
        <p:blipFill>
          <a:blip r:embed="rId2"/>
          <a:stretch>
            <a:fillRect/>
          </a:stretch>
        </p:blipFill>
        <p:spPr>
          <a:xfrm>
            <a:off x="3859731" y="3727384"/>
            <a:ext cx="3638349" cy="2783615"/>
          </a:xfrm>
          <a:prstGeom prst="rect">
            <a:avLst/>
          </a:prstGeom>
        </p:spPr>
      </p:pic>
    </p:spTree>
    <p:extLst>
      <p:ext uri="{BB962C8B-B14F-4D97-AF65-F5344CB8AC3E}">
        <p14:creationId xmlns:p14="http://schemas.microsoft.com/office/powerpoint/2010/main" val="428995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8882" y="1003778"/>
            <a:ext cx="8593138" cy="4991100"/>
          </a:xfrm>
          <a:prstGeom prst="rect">
            <a:avLst/>
          </a:prstGeom>
        </p:spPr>
        <p:txBody>
          <a:bodyPr/>
          <a:lstStyle/>
          <a:p>
            <a:pPr marL="0" indent="0">
              <a:buNone/>
            </a:pPr>
            <a:r>
              <a:rPr lang="en-CA" sz="2800" dirty="0">
                <a:solidFill>
                  <a:srgbClr val="002060"/>
                </a:solidFill>
              </a:rPr>
              <a:t>To apply for a global grant, two or more Rotary clubs must work together.</a:t>
            </a:r>
          </a:p>
          <a:p>
            <a:pPr>
              <a:buClr>
                <a:srgbClr val="002060"/>
              </a:buClr>
              <a:buSzPct val="70000"/>
              <a:buFont typeface="Arial" panose="020B0604020202020204" pitchFamily="34" charset="0"/>
              <a:buChar char="•"/>
            </a:pPr>
            <a:r>
              <a:rPr lang="en-CA" sz="2800" dirty="0">
                <a:solidFill>
                  <a:srgbClr val="002060"/>
                </a:solidFill>
              </a:rPr>
              <a:t>The </a:t>
            </a:r>
            <a:r>
              <a:rPr lang="en-CA" sz="2800" b="1" dirty="0">
                <a:solidFill>
                  <a:srgbClr val="002060"/>
                </a:solidFill>
              </a:rPr>
              <a:t>host sponsor </a:t>
            </a:r>
            <a:r>
              <a:rPr lang="en-CA" sz="2800" dirty="0">
                <a:solidFill>
                  <a:srgbClr val="002060"/>
                </a:solidFill>
              </a:rPr>
              <a:t>is the partner in or near the international community (developing country) </a:t>
            </a:r>
            <a:r>
              <a:rPr lang="en-CA" sz="2800" u="sng" dirty="0">
                <a:solidFill>
                  <a:srgbClr val="002060"/>
                </a:solidFill>
              </a:rPr>
              <a:t>that’s </a:t>
            </a:r>
            <a:r>
              <a:rPr lang="en-US" sz="2800" u="sng" dirty="0">
                <a:solidFill>
                  <a:srgbClr val="002060"/>
                </a:solidFill>
              </a:rPr>
              <a:t>implementing the project</a:t>
            </a:r>
            <a:r>
              <a:rPr lang="en-US" sz="2800" dirty="0">
                <a:solidFill>
                  <a:srgbClr val="002060"/>
                </a:solidFill>
              </a:rPr>
              <a:t>.</a:t>
            </a:r>
          </a:p>
          <a:p>
            <a:pPr>
              <a:buClr>
                <a:srgbClr val="002060"/>
              </a:buClr>
              <a:buSzPct val="70000"/>
              <a:buFont typeface="Arial" panose="020B0604020202020204" pitchFamily="34" charset="0"/>
              <a:buChar char="•"/>
            </a:pPr>
            <a:r>
              <a:rPr lang="en-CA" sz="2800" dirty="0">
                <a:solidFill>
                  <a:srgbClr val="002060"/>
                </a:solidFill>
              </a:rPr>
              <a:t>The </a:t>
            </a:r>
            <a:r>
              <a:rPr lang="en-CA" sz="2800" b="1" dirty="0">
                <a:solidFill>
                  <a:srgbClr val="002060"/>
                </a:solidFill>
              </a:rPr>
              <a:t>international sponsor </a:t>
            </a:r>
            <a:r>
              <a:rPr lang="en-CA" sz="2800" dirty="0">
                <a:solidFill>
                  <a:srgbClr val="002060"/>
                </a:solidFill>
              </a:rPr>
              <a:t>(you)works with the host sponsor, but is located outside of the host sponsor’s country.</a:t>
            </a:r>
          </a:p>
          <a:p>
            <a:pPr>
              <a:buClr>
                <a:srgbClr val="002060"/>
              </a:buClr>
              <a:buSzPct val="70000"/>
              <a:buFont typeface="Arial" panose="020B0604020202020204" pitchFamily="34" charset="0"/>
              <a:buChar char="•"/>
            </a:pPr>
            <a:r>
              <a:rPr lang="en-CA" sz="2800" b="1" dirty="0">
                <a:solidFill>
                  <a:srgbClr val="002060"/>
                </a:solidFill>
              </a:rPr>
              <a:t>All sponsors must meet global grant requirements and eligibility  </a:t>
            </a:r>
          </a:p>
        </p:txBody>
      </p:sp>
      <p:sp>
        <p:nvSpPr>
          <p:cNvPr id="2" name="Title 1"/>
          <p:cNvSpPr>
            <a:spLocks noGrp="1"/>
          </p:cNvSpPr>
          <p:nvPr>
            <p:ph type="title" idx="4294967295"/>
          </p:nvPr>
        </p:nvSpPr>
        <p:spPr>
          <a:xfrm>
            <a:off x="161980" y="360363"/>
            <a:ext cx="7924800" cy="758825"/>
          </a:xfrm>
          <a:prstGeom prst="rect">
            <a:avLst/>
          </a:prstGeom>
        </p:spPr>
        <p:txBody>
          <a:bodyPr/>
          <a:lstStyle/>
          <a:p>
            <a:pPr algn="l"/>
            <a:r>
              <a:rPr lang="en-US" sz="3600" dirty="0">
                <a:solidFill>
                  <a:srgbClr val="002060"/>
                </a:solidFill>
                <a:latin typeface="Arial" panose="020B0604020202020204" pitchFamily="34" charset="0"/>
                <a:cs typeface="Arial" panose="020B0604020202020204" pitchFamily="34" charset="0"/>
              </a:rPr>
              <a:t>Where do you start</a:t>
            </a:r>
          </a:p>
        </p:txBody>
      </p:sp>
    </p:spTree>
    <p:extLst>
      <p:ext uri="{BB962C8B-B14F-4D97-AF65-F5344CB8AC3E}">
        <p14:creationId xmlns:p14="http://schemas.microsoft.com/office/powerpoint/2010/main" val="230380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D3F1D8-9979-4CBA-9F13-08F3FE6749BD}"/>
              </a:ext>
            </a:extLst>
          </p:cNvPr>
          <p:cNvSpPr txBox="1"/>
          <p:nvPr/>
        </p:nvSpPr>
        <p:spPr>
          <a:xfrm>
            <a:off x="363339" y="1153165"/>
            <a:ext cx="8638903" cy="646331"/>
          </a:xfrm>
          <a:prstGeom prst="rect">
            <a:avLst/>
          </a:prstGeom>
          <a:noFill/>
        </p:spPr>
        <p:txBody>
          <a:bodyPr wrap="square" rtlCol="0">
            <a:spAutoFit/>
          </a:bodyPr>
          <a:lstStyle/>
          <a:p>
            <a:r>
              <a:rPr lang="en-US" sz="3600" dirty="0">
                <a:solidFill>
                  <a:srgbClr val="002060"/>
                </a:solidFill>
              </a:rPr>
              <a:t>Form three-person committees</a:t>
            </a:r>
          </a:p>
        </p:txBody>
      </p:sp>
      <p:sp>
        <p:nvSpPr>
          <p:cNvPr id="3" name="Rectangle 2">
            <a:extLst>
              <a:ext uri="{FF2B5EF4-FFF2-40B4-BE49-F238E27FC236}">
                <a16:creationId xmlns:a16="http://schemas.microsoft.com/office/drawing/2014/main" id="{685405AB-5B9D-4556-8B2C-64BDC9E1B895}"/>
              </a:ext>
            </a:extLst>
          </p:cNvPr>
          <p:cNvSpPr/>
          <p:nvPr/>
        </p:nvSpPr>
        <p:spPr>
          <a:xfrm>
            <a:off x="252249" y="2090172"/>
            <a:ext cx="8891752" cy="3108543"/>
          </a:xfrm>
          <a:prstGeom prst="rect">
            <a:avLst/>
          </a:prstGeom>
        </p:spPr>
        <p:txBody>
          <a:bodyPr wrap="square">
            <a:spAutoFit/>
          </a:bodyPr>
          <a:lstStyle/>
          <a:p>
            <a:pPr>
              <a:buFont typeface="Arial" pitchFamily="34" charset="0"/>
              <a:buChar char="•"/>
            </a:pPr>
            <a:r>
              <a:rPr lang="en-US" sz="2800" u="sng" dirty="0">
                <a:solidFill>
                  <a:srgbClr val="002060"/>
                </a:solidFill>
                <a:latin typeface="Arial" panose="020B0604020202020204" pitchFamily="34" charset="0"/>
                <a:ea typeface="Calibri" panose="020F0502020204030204" pitchFamily="34" charset="0"/>
                <a:cs typeface="Arial" panose="020B0604020202020204" pitchFamily="34" charset="0"/>
              </a:rPr>
              <a:t>Your</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club and the host club – all from the primary club</a:t>
            </a:r>
          </a:p>
          <a:p>
            <a:endParaRPr lang="en-US" sz="28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buFont typeface="Arial" pitchFamily="34" charset="0"/>
              <a:buChar char="•"/>
            </a:pPr>
            <a:r>
              <a:rPr lang="en-US" sz="2800" dirty="0">
                <a:solidFill>
                  <a:srgbClr val="002060"/>
                </a:solidFill>
                <a:latin typeface="Arial" panose="020B0604020202020204" pitchFamily="34" charset="0"/>
                <a:cs typeface="Arial" panose="020B0604020202020204" pitchFamily="34" charset="0"/>
              </a:rPr>
              <a:t>  Establish a preliminary budget – minimum $30,000</a:t>
            </a:r>
          </a:p>
          <a:p>
            <a:r>
              <a:rPr lang="en-US" sz="2400" dirty="0">
                <a:solidFill>
                  <a:srgbClr val="002060"/>
                </a:solidFill>
                <a:latin typeface="Arial" panose="020B0604020202020204" pitchFamily="34" charset="0"/>
                <a:cs typeface="Arial" panose="020B0604020202020204" pitchFamily="34" charset="0"/>
              </a:rPr>
              <a:t>   (In D5050 is works out to $30,180)  </a:t>
            </a:r>
          </a:p>
          <a:p>
            <a:endParaRPr lang="en-US" sz="2800" dirty="0">
              <a:solidFill>
                <a:srgbClr val="002060"/>
              </a:solidFill>
              <a:latin typeface="Arial" panose="020B0604020202020204" pitchFamily="34" charset="0"/>
              <a:cs typeface="Arial" panose="020B0604020202020204" pitchFamily="34" charset="0"/>
            </a:endParaRPr>
          </a:p>
          <a:p>
            <a:pPr>
              <a:buFont typeface="Arial" pitchFamily="34" charset="0"/>
              <a:buChar char="•"/>
            </a:pPr>
            <a:r>
              <a:rPr lang="en-US" sz="2800" dirty="0">
                <a:solidFill>
                  <a:srgbClr val="002060"/>
                </a:solidFill>
                <a:latin typeface="Arial" panose="020B0604020202020204" pitchFamily="34" charset="0"/>
                <a:cs typeface="Arial" panose="020B0604020202020204" pitchFamily="34" charset="0"/>
              </a:rPr>
              <a:t> Everything in USD</a:t>
            </a:r>
          </a:p>
          <a:p>
            <a:endParaRPr lang="en-US" sz="2800" dirty="0">
              <a:solidFill>
                <a:srgbClr val="FF0000"/>
              </a:solidFill>
              <a:latin typeface="+mj-lt"/>
            </a:endParaRPr>
          </a:p>
        </p:txBody>
      </p:sp>
    </p:spTree>
    <p:extLst>
      <p:ext uri="{BB962C8B-B14F-4D97-AF65-F5344CB8AC3E}">
        <p14:creationId xmlns:p14="http://schemas.microsoft.com/office/powerpoint/2010/main" val="250246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D3F1D8-9979-4CBA-9F13-08F3FE6749BD}"/>
              </a:ext>
            </a:extLst>
          </p:cNvPr>
          <p:cNvSpPr txBox="1"/>
          <p:nvPr/>
        </p:nvSpPr>
        <p:spPr>
          <a:xfrm>
            <a:off x="278673" y="313267"/>
            <a:ext cx="8638903" cy="646331"/>
          </a:xfrm>
          <a:prstGeom prst="rect">
            <a:avLst/>
          </a:prstGeom>
          <a:noFill/>
        </p:spPr>
        <p:txBody>
          <a:bodyPr wrap="square" rtlCol="0">
            <a:spAutoFit/>
          </a:bodyPr>
          <a:lstStyle/>
          <a:p>
            <a:r>
              <a:rPr lang="en-US" sz="3600" dirty="0">
                <a:solidFill>
                  <a:srgbClr val="002060"/>
                </a:solidFill>
              </a:rPr>
              <a:t>First Step</a:t>
            </a:r>
          </a:p>
        </p:txBody>
      </p:sp>
      <p:sp>
        <p:nvSpPr>
          <p:cNvPr id="3" name="Rectangle 2">
            <a:extLst>
              <a:ext uri="{FF2B5EF4-FFF2-40B4-BE49-F238E27FC236}">
                <a16:creationId xmlns:a16="http://schemas.microsoft.com/office/drawing/2014/main" id="{685405AB-5B9D-4556-8B2C-64BDC9E1B895}"/>
              </a:ext>
            </a:extLst>
          </p:cNvPr>
          <p:cNvSpPr/>
          <p:nvPr/>
        </p:nvSpPr>
        <p:spPr>
          <a:xfrm>
            <a:off x="21020" y="1357002"/>
            <a:ext cx="9101959" cy="4293483"/>
          </a:xfrm>
          <a:prstGeom prst="rect">
            <a:avLst/>
          </a:prstGeom>
        </p:spPr>
        <p:txBody>
          <a:bodyPr wrap="square">
            <a:spAutoFit/>
          </a:bodyPr>
          <a:lstStyle/>
          <a:p>
            <a:pPr>
              <a:buFont typeface="Arial" pitchFamily="34" charset="0"/>
              <a:buChar char="•"/>
            </a:pPr>
            <a:r>
              <a:rPr lang="en-US" sz="2800" dirty="0">
                <a:solidFill>
                  <a:srgbClr val="002060"/>
                </a:solidFill>
                <a:latin typeface="+mj-lt"/>
              </a:rPr>
              <a:t>  </a:t>
            </a:r>
            <a:r>
              <a:rPr lang="en-US" sz="2800" dirty="0">
                <a:solidFill>
                  <a:srgbClr val="002060"/>
                </a:solidFill>
                <a:latin typeface="Arial" panose="020B0604020202020204" pitchFamily="34" charset="0"/>
                <a:cs typeface="Arial" panose="020B0604020202020204" pitchFamily="34" charset="0"/>
              </a:rPr>
              <a:t>Contact your District Global Grants Chair  - both clubs:</a:t>
            </a:r>
          </a:p>
          <a:p>
            <a:endParaRPr lang="en-US" sz="1000" dirty="0">
              <a:solidFill>
                <a:srgbClr val="002060"/>
              </a:solidFill>
              <a:latin typeface="Arial" panose="020B0604020202020204" pitchFamily="34" charset="0"/>
              <a:cs typeface="Arial" panose="020B0604020202020204" pitchFamily="34" charset="0"/>
            </a:endParaRPr>
          </a:p>
          <a:p>
            <a:r>
              <a:rPr lang="en-US" sz="2800" dirty="0">
                <a:solidFill>
                  <a:srgbClr val="002060"/>
                </a:solidFill>
                <a:latin typeface="Arial" panose="020B0604020202020204" pitchFamily="34" charset="0"/>
                <a:cs typeface="Arial" panose="020B0604020202020204" pitchFamily="34" charset="0"/>
              </a:rPr>
              <a:t>	International (Malcolm)</a:t>
            </a:r>
          </a:p>
          <a:p>
            <a:pPr lvl="2">
              <a:buFont typeface="Arial" pitchFamily="34" charset="0"/>
              <a:buChar char="•"/>
            </a:pPr>
            <a:r>
              <a:rPr lang="en-US" sz="2800" b="1" dirty="0">
                <a:solidFill>
                  <a:srgbClr val="002060"/>
                </a:solidFill>
                <a:latin typeface="Arial" panose="020B0604020202020204" pitchFamily="34" charset="0"/>
                <a:cs typeface="Arial" panose="020B0604020202020204" pitchFamily="34" charset="0"/>
              </a:rPr>
              <a:t>Do we have funds available </a:t>
            </a:r>
          </a:p>
          <a:p>
            <a:pPr lvl="2">
              <a:buFont typeface="Arial" pitchFamily="34" charset="0"/>
              <a:buChar char="•"/>
            </a:pPr>
            <a:r>
              <a:rPr lang="en-US" sz="2800" dirty="0">
                <a:solidFill>
                  <a:srgbClr val="002060"/>
                </a:solidFill>
                <a:latin typeface="Arial" panose="020B0604020202020204" pitchFamily="34" charset="0"/>
                <a:cs typeface="Arial" panose="020B0604020202020204" pitchFamily="34" charset="0"/>
              </a:rPr>
              <a:t>Are you eligible</a:t>
            </a:r>
          </a:p>
          <a:p>
            <a:pPr lvl="2">
              <a:buFont typeface="Arial" pitchFamily="34" charset="0"/>
              <a:buChar char="•"/>
            </a:pPr>
            <a:r>
              <a:rPr lang="en-US" sz="2800" dirty="0">
                <a:solidFill>
                  <a:srgbClr val="002060"/>
                </a:solidFill>
                <a:latin typeface="Arial" panose="020B0604020202020204" pitchFamily="34" charset="0"/>
                <a:cs typeface="Arial" panose="020B0604020202020204" pitchFamily="34" charset="0"/>
              </a:rPr>
              <a:t>I can meet with your committee</a:t>
            </a:r>
          </a:p>
          <a:p>
            <a:pPr lvl="1"/>
            <a:endParaRPr lang="en-US" sz="1100" dirty="0">
              <a:solidFill>
                <a:srgbClr val="002060"/>
              </a:solidFill>
              <a:latin typeface="Arial" panose="020B0604020202020204" pitchFamily="34" charset="0"/>
              <a:cs typeface="Arial" panose="020B0604020202020204" pitchFamily="34" charset="0"/>
            </a:endParaRPr>
          </a:p>
          <a:p>
            <a:r>
              <a:rPr lang="en-US" sz="2800" dirty="0">
                <a:solidFill>
                  <a:srgbClr val="002060"/>
                </a:solidFill>
                <a:latin typeface="Arial" panose="020B0604020202020204" pitchFamily="34" charset="0"/>
                <a:cs typeface="Arial" panose="020B0604020202020204" pitchFamily="34" charset="0"/>
              </a:rPr>
              <a:t>	Host</a:t>
            </a:r>
          </a:p>
          <a:p>
            <a:pPr lvl="2">
              <a:buFont typeface="Arial" pitchFamily="34" charset="0"/>
              <a:buChar char="•"/>
            </a:pPr>
            <a:r>
              <a:rPr lang="en-US" sz="2800" b="1" dirty="0">
                <a:solidFill>
                  <a:srgbClr val="002060"/>
                </a:solidFill>
                <a:latin typeface="Arial" panose="020B0604020202020204" pitchFamily="34" charset="0"/>
                <a:cs typeface="Arial" panose="020B0604020202020204" pitchFamily="34" charset="0"/>
              </a:rPr>
              <a:t>Are they in good standing - both Club and District</a:t>
            </a:r>
          </a:p>
          <a:p>
            <a:pPr lvl="1">
              <a:buFont typeface="Arial" pitchFamily="34" charset="0"/>
              <a:buChar char="•"/>
            </a:pPr>
            <a:endParaRPr lang="en-US" sz="2800" dirty="0">
              <a:solidFill>
                <a:srgbClr val="FF0000"/>
              </a:solidFill>
              <a:latin typeface="+mj-lt"/>
            </a:endParaRPr>
          </a:p>
        </p:txBody>
      </p:sp>
    </p:spTree>
    <p:extLst>
      <p:ext uri="{BB962C8B-B14F-4D97-AF65-F5344CB8AC3E}">
        <p14:creationId xmlns:p14="http://schemas.microsoft.com/office/powerpoint/2010/main" val="51317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90233" y="4900277"/>
            <a:ext cx="4563533" cy="707886"/>
          </a:xfrm>
          <a:prstGeom prst="rect">
            <a:avLst/>
          </a:prstGeom>
        </p:spPr>
        <p:txBody>
          <a:bodyPr wrap="square">
            <a:spAutoFit/>
          </a:bodyPr>
          <a:lstStyle/>
          <a:p>
            <a:r>
              <a:rPr lang="en-CA" sz="4000" dirty="0">
                <a:solidFill>
                  <a:srgbClr val="002060"/>
                </a:solidFill>
                <a:latin typeface="+mn-lt"/>
                <a:hlinkClick r:id="rId2">
                  <a:extLst>
                    <a:ext uri="{A12FA001-AC4F-418D-AE19-62706E023703}">
                      <ahyp:hlinkClr xmlns:ahyp="http://schemas.microsoft.com/office/drawing/2018/hyperlinkcolor" val="tx"/>
                    </a:ext>
                  </a:extLst>
                </a:hlinkClick>
              </a:rPr>
              <a:t>www.Rotary.org</a:t>
            </a:r>
            <a:endParaRPr lang="en-US" sz="4000" dirty="0">
              <a:solidFill>
                <a:srgbClr val="002060"/>
              </a:solidFill>
              <a:latin typeface="+mn-lt"/>
            </a:endParaRPr>
          </a:p>
        </p:txBody>
      </p:sp>
      <p:sp>
        <p:nvSpPr>
          <p:cNvPr id="7" name="TextBox 6"/>
          <p:cNvSpPr txBox="1"/>
          <p:nvPr/>
        </p:nvSpPr>
        <p:spPr>
          <a:xfrm>
            <a:off x="846667" y="482600"/>
            <a:ext cx="3801041" cy="646331"/>
          </a:xfrm>
          <a:prstGeom prst="rect">
            <a:avLst/>
          </a:prstGeom>
          <a:noFill/>
        </p:spPr>
        <p:txBody>
          <a:bodyPr wrap="none" rtlCol="0">
            <a:spAutoFit/>
          </a:bodyPr>
          <a:lstStyle/>
          <a:p>
            <a:r>
              <a:rPr lang="en-US" sz="3600" dirty="0">
                <a:solidFill>
                  <a:srgbClr val="002060"/>
                </a:solidFill>
              </a:rPr>
              <a:t>Club Qualification</a:t>
            </a:r>
          </a:p>
        </p:txBody>
      </p:sp>
      <p:pic>
        <p:nvPicPr>
          <p:cNvPr id="3" name="Picture 2">
            <a:extLst>
              <a:ext uri="{FF2B5EF4-FFF2-40B4-BE49-F238E27FC236}">
                <a16:creationId xmlns:a16="http://schemas.microsoft.com/office/drawing/2014/main" id="{0E420251-3BC9-48C4-BB44-7BE57B187F9B}"/>
              </a:ext>
            </a:extLst>
          </p:cNvPr>
          <p:cNvPicPr>
            <a:picLocks noChangeAspect="1"/>
          </p:cNvPicPr>
          <p:nvPr/>
        </p:nvPicPr>
        <p:blipFill rotWithShape="1">
          <a:blip r:embed="rId3"/>
          <a:srcRect l="69080" t="50001" r="14943" b="14202"/>
          <a:stretch/>
        </p:blipFill>
        <p:spPr>
          <a:xfrm>
            <a:off x="2943362" y="1319985"/>
            <a:ext cx="2984472" cy="3580292"/>
          </a:xfrm>
          <a:prstGeom prst="rect">
            <a:avLst/>
          </a:prstGeom>
        </p:spPr>
      </p:pic>
    </p:spTree>
    <p:extLst>
      <p:ext uri="{BB962C8B-B14F-4D97-AF65-F5344CB8AC3E}">
        <p14:creationId xmlns:p14="http://schemas.microsoft.com/office/powerpoint/2010/main" val="350581611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D3F1D8-9979-4CBA-9F13-08F3FE6749BD}"/>
              </a:ext>
            </a:extLst>
          </p:cNvPr>
          <p:cNvSpPr txBox="1"/>
          <p:nvPr/>
        </p:nvSpPr>
        <p:spPr>
          <a:xfrm>
            <a:off x="160868" y="278674"/>
            <a:ext cx="8255000" cy="646331"/>
          </a:xfrm>
          <a:prstGeom prst="rect">
            <a:avLst/>
          </a:prstGeom>
          <a:noFill/>
        </p:spPr>
        <p:txBody>
          <a:bodyPr wrap="square" rtlCol="0">
            <a:spAutoFit/>
          </a:bodyPr>
          <a:lstStyle/>
          <a:p>
            <a:r>
              <a:rPr lang="en-US" sz="3600" dirty="0">
                <a:solidFill>
                  <a:srgbClr val="002060"/>
                </a:solidFill>
              </a:rPr>
              <a:t>Global Grants</a:t>
            </a:r>
          </a:p>
        </p:txBody>
      </p:sp>
      <p:sp>
        <p:nvSpPr>
          <p:cNvPr id="3" name="Rectangle 2">
            <a:extLst>
              <a:ext uri="{FF2B5EF4-FFF2-40B4-BE49-F238E27FC236}">
                <a16:creationId xmlns:a16="http://schemas.microsoft.com/office/drawing/2014/main" id="{685405AB-5B9D-4556-8B2C-64BDC9E1B895}"/>
              </a:ext>
            </a:extLst>
          </p:cNvPr>
          <p:cNvSpPr/>
          <p:nvPr/>
        </p:nvSpPr>
        <p:spPr>
          <a:xfrm>
            <a:off x="160868" y="1289953"/>
            <a:ext cx="8638903" cy="4278094"/>
          </a:xfrm>
          <a:prstGeom prst="rect">
            <a:avLst/>
          </a:prstGeom>
        </p:spPr>
        <p:txBody>
          <a:bodyPr wrap="square">
            <a:spAutoFit/>
          </a:bodyPr>
          <a:lstStyle/>
          <a:p>
            <a:pPr marL="457200" indent="-457200">
              <a:spcAft>
                <a:spcPts val="600"/>
              </a:spcAft>
              <a:buFont typeface="Arial" panose="020B0604020202020204" pitchFamily="34" charset="0"/>
              <a:buChar char="•"/>
            </a:pP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Grants need to be host community-driven. </a:t>
            </a:r>
          </a:p>
          <a:p>
            <a:pPr>
              <a:spcAft>
                <a:spcPts val="600"/>
              </a:spcAft>
            </a:pP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The </a:t>
            </a:r>
            <a:r>
              <a:rPr lang="en-US" sz="2800" u="sng" dirty="0">
                <a:solidFill>
                  <a:srgbClr val="002060"/>
                </a:solidFill>
                <a:latin typeface="Arial" panose="020B0604020202020204" pitchFamily="34" charset="0"/>
                <a:ea typeface="Calibri" panose="020F0502020204030204" pitchFamily="34" charset="0"/>
                <a:cs typeface="Arial" panose="020B0604020202020204" pitchFamily="34" charset="0"/>
              </a:rPr>
              <a:t>host community </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designs the grant based on local needs that they have identified. </a:t>
            </a:r>
          </a:p>
          <a:p>
            <a:pPr marL="457200" indent="-457200">
              <a:spcAft>
                <a:spcPts val="600"/>
              </a:spcAft>
              <a:buFont typeface="Arial" panose="020B0604020202020204" pitchFamily="34" charset="0"/>
              <a:buChar char="•"/>
            </a:pP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Required to conduct a community assessment first and include the results in the grant application. </a:t>
            </a:r>
          </a:p>
          <a:p>
            <a:pPr marL="457200" indent="-457200">
              <a:spcAft>
                <a:spcPts val="600"/>
              </a:spcAft>
              <a:buFont typeface="Arial" panose="020B0604020202020204" pitchFamily="34" charset="0"/>
              <a:buChar char="•"/>
            </a:pP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Hydro geological surveys must be completed as part of the community assessment for projects that will access groundwater.</a:t>
            </a:r>
            <a:endParaRPr lang="en-US" sz="2800" dirty="0">
              <a:solidFill>
                <a:srgbClr val="002060"/>
              </a:solidFill>
              <a:latin typeface="Arial" panose="020B0604020202020204" pitchFamily="34" charset="0"/>
              <a:cs typeface="Arial" panose="020B0604020202020204" pitchFamily="34" charset="0"/>
            </a:endParaRPr>
          </a:p>
          <a:p>
            <a:endParaRPr lang="en-US" sz="2800" dirty="0">
              <a:solidFill>
                <a:srgbClr val="FF0000"/>
              </a:solidFill>
              <a:latin typeface="+mj-lt"/>
            </a:endParaRPr>
          </a:p>
        </p:txBody>
      </p:sp>
    </p:spTree>
    <p:extLst>
      <p:ext uri="{BB962C8B-B14F-4D97-AF65-F5344CB8AC3E}">
        <p14:creationId xmlns:p14="http://schemas.microsoft.com/office/powerpoint/2010/main" val="250246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D68E21-161A-66AC-6D69-A58181FDFF97}"/>
              </a:ext>
            </a:extLst>
          </p:cNvPr>
          <p:cNvSpPr txBox="1"/>
          <p:nvPr/>
        </p:nvSpPr>
        <p:spPr>
          <a:xfrm>
            <a:off x="500231" y="112755"/>
            <a:ext cx="6145305" cy="707886"/>
          </a:xfrm>
          <a:prstGeom prst="rect">
            <a:avLst/>
          </a:prstGeom>
          <a:noFill/>
        </p:spPr>
        <p:txBody>
          <a:bodyPr wrap="square" rtlCol="0">
            <a:spAutoFit/>
          </a:bodyPr>
          <a:lstStyle/>
          <a:p>
            <a:r>
              <a:rPr lang="en-US" sz="4000" dirty="0">
                <a:solidFill>
                  <a:srgbClr val="002060"/>
                </a:solidFill>
              </a:rPr>
              <a:t>Your Foundation Team:</a:t>
            </a:r>
          </a:p>
        </p:txBody>
      </p:sp>
      <p:sp>
        <p:nvSpPr>
          <p:cNvPr id="3" name="TextBox 2">
            <a:extLst>
              <a:ext uri="{FF2B5EF4-FFF2-40B4-BE49-F238E27FC236}">
                <a16:creationId xmlns:a16="http://schemas.microsoft.com/office/drawing/2014/main" id="{B9980185-D199-371F-DEB9-A9AA9CFD5F69}"/>
              </a:ext>
            </a:extLst>
          </p:cNvPr>
          <p:cNvSpPr txBox="1"/>
          <p:nvPr/>
        </p:nvSpPr>
        <p:spPr>
          <a:xfrm>
            <a:off x="77003" y="820641"/>
            <a:ext cx="8989996" cy="5109091"/>
          </a:xfrm>
          <a:prstGeom prst="rect">
            <a:avLst/>
          </a:prstGeom>
          <a:noFill/>
        </p:spPr>
        <p:txBody>
          <a:bodyPr wrap="square" rtlCol="0">
            <a:spAutoFit/>
          </a:bodyPr>
          <a:lstStyle/>
          <a:p>
            <a:r>
              <a:rPr lang="en-US" sz="2800" dirty="0">
                <a:solidFill>
                  <a:srgbClr val="002060"/>
                </a:solidFill>
              </a:rPr>
              <a:t>Chair: 								  Dean Rohrs</a:t>
            </a:r>
          </a:p>
          <a:p>
            <a:r>
              <a:rPr lang="en-US" sz="2800" dirty="0">
                <a:solidFill>
                  <a:srgbClr val="002060"/>
                </a:solidFill>
              </a:rPr>
              <a:t>Global Grants/Stewardship:	  Malcolm Kennedy</a:t>
            </a:r>
          </a:p>
          <a:p>
            <a:r>
              <a:rPr lang="en-US" sz="2800" dirty="0">
                <a:solidFill>
                  <a:srgbClr val="002060"/>
                </a:solidFill>
              </a:rPr>
              <a:t>District Grants:					  Coreen Roger Berrisford</a:t>
            </a:r>
          </a:p>
          <a:p>
            <a:r>
              <a:rPr lang="en-US" sz="2800" dirty="0">
                <a:solidFill>
                  <a:srgbClr val="002060"/>
                </a:solidFill>
              </a:rPr>
              <a:t>Annual Fund:						  Connie &amp; Dennis Milliken</a:t>
            </a:r>
          </a:p>
          <a:p>
            <a:r>
              <a:rPr lang="en-US" sz="2800" dirty="0">
                <a:solidFill>
                  <a:srgbClr val="002060"/>
                </a:solidFill>
              </a:rPr>
              <a:t>Endowment Fund:				  Carol Tichelman</a:t>
            </a:r>
          </a:p>
          <a:p>
            <a:r>
              <a:rPr lang="en-US" sz="2800" dirty="0">
                <a:solidFill>
                  <a:srgbClr val="002060"/>
                </a:solidFill>
              </a:rPr>
              <a:t>International Projects:			  Terry McCauley</a:t>
            </a:r>
          </a:p>
          <a:p>
            <a:r>
              <a:rPr lang="en-US" sz="2800" dirty="0">
                <a:solidFill>
                  <a:srgbClr val="002060"/>
                </a:solidFill>
              </a:rPr>
              <a:t>Polio Plus/Polio Plus Society: Christiana Flessner</a:t>
            </a:r>
          </a:p>
          <a:p>
            <a:r>
              <a:rPr lang="en-US" sz="2800" dirty="0">
                <a:solidFill>
                  <a:srgbClr val="002060"/>
                </a:solidFill>
              </a:rPr>
              <a:t>Peace:								  Brad Whittaker</a:t>
            </a:r>
          </a:p>
          <a:p>
            <a:r>
              <a:rPr lang="en-US" sz="2800" dirty="0">
                <a:solidFill>
                  <a:srgbClr val="002060"/>
                </a:solidFill>
              </a:rPr>
              <a:t>Major Gifts:							  Lee Harman</a:t>
            </a:r>
          </a:p>
          <a:p>
            <a:r>
              <a:rPr lang="en-US" sz="2800" dirty="0">
                <a:solidFill>
                  <a:srgbClr val="002060"/>
                </a:solidFill>
              </a:rPr>
              <a:t>Fund Raising:						  Winston Conyers</a:t>
            </a:r>
          </a:p>
          <a:p>
            <a:r>
              <a:rPr lang="en-US" sz="2800" dirty="0">
                <a:solidFill>
                  <a:srgbClr val="002060"/>
                </a:solidFill>
              </a:rPr>
              <a:t>Learning &amp; Communication: 	  Rod Thomson</a:t>
            </a:r>
          </a:p>
          <a:p>
            <a:endParaRPr lang="en-US" dirty="0"/>
          </a:p>
        </p:txBody>
      </p:sp>
    </p:spTree>
    <p:extLst>
      <p:ext uri="{BB962C8B-B14F-4D97-AF65-F5344CB8AC3E}">
        <p14:creationId xmlns:p14="http://schemas.microsoft.com/office/powerpoint/2010/main" val="28478732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 y="1408113"/>
            <a:ext cx="8991600" cy="4718050"/>
          </a:xfrm>
          <a:prstGeom prst="rect">
            <a:avLst/>
          </a:prstGeom>
        </p:spPr>
        <p:txBody>
          <a:bodyPr/>
          <a:lstStyle/>
          <a:p>
            <a:pPr marL="0" indent="0">
              <a:buNone/>
            </a:pPr>
            <a:r>
              <a:rPr lang="en-US" sz="3200" b="1" dirty="0">
                <a:solidFill>
                  <a:srgbClr val="002060"/>
                </a:solidFill>
                <a:latin typeface="Arial" panose="020B0604020202020204" pitchFamily="34" charset="0"/>
                <a:cs typeface="Arial" panose="020B0604020202020204" pitchFamily="34" charset="0"/>
              </a:rPr>
              <a:t>Host Sponsor </a:t>
            </a:r>
            <a:r>
              <a:rPr lang="en-US" sz="3200" dirty="0">
                <a:solidFill>
                  <a:srgbClr val="002060"/>
                </a:solidFill>
                <a:latin typeface="Arial" panose="020B0604020202020204" pitchFamily="34" charset="0"/>
                <a:cs typeface="Arial" panose="020B0604020202020204" pitchFamily="34" charset="0"/>
              </a:rPr>
              <a:t>(developing country)</a:t>
            </a:r>
          </a:p>
          <a:p>
            <a:pPr>
              <a:buClr>
                <a:srgbClr val="002060"/>
              </a:buClr>
              <a:buFont typeface="Arial" panose="020B0604020202020204" pitchFamily="34" charset="0"/>
              <a:buChar char="•"/>
            </a:pPr>
            <a:r>
              <a:rPr lang="en-US" sz="3200" b="1" dirty="0">
                <a:solidFill>
                  <a:srgbClr val="002060"/>
                </a:solidFill>
                <a:latin typeface="Arial" panose="020B0604020202020204" pitchFamily="34" charset="0"/>
                <a:cs typeface="Arial" panose="020B0604020202020204" pitchFamily="34" charset="0"/>
              </a:rPr>
              <a:t>Initiates the project</a:t>
            </a:r>
          </a:p>
          <a:p>
            <a:pPr marL="0" indent="0">
              <a:buNone/>
            </a:pPr>
            <a:r>
              <a:rPr lang="en-US" sz="3200" dirty="0">
                <a:solidFill>
                  <a:srgbClr val="002060"/>
                </a:solidFill>
                <a:latin typeface="Arial" panose="020B0604020202020204" pitchFamily="34" charset="0"/>
                <a:cs typeface="Arial" panose="020B0604020202020204" pitchFamily="34" charset="0"/>
              </a:rPr>
              <a:t>• Conducts a community assessment</a:t>
            </a:r>
          </a:p>
          <a:p>
            <a:pPr marL="0" indent="0">
              <a:buNone/>
            </a:pPr>
            <a:r>
              <a:rPr lang="en-US" sz="3200" dirty="0">
                <a:solidFill>
                  <a:srgbClr val="002060"/>
                </a:solidFill>
                <a:latin typeface="Arial" panose="020B0604020202020204" pitchFamily="34" charset="0"/>
                <a:cs typeface="Arial" panose="020B0604020202020204" pitchFamily="34" charset="0"/>
              </a:rPr>
              <a:t>• Manages project implementation and budget</a:t>
            </a:r>
          </a:p>
          <a:p>
            <a:pPr marL="0" indent="0">
              <a:buNone/>
            </a:pPr>
            <a:r>
              <a:rPr lang="en-CA" sz="3200" dirty="0">
                <a:solidFill>
                  <a:srgbClr val="002060"/>
                </a:solidFill>
                <a:latin typeface="Arial" panose="020B0604020202020204" pitchFamily="34" charset="0"/>
                <a:cs typeface="Arial" panose="020B0604020202020204" pitchFamily="34" charset="0"/>
              </a:rPr>
              <a:t>• Provides local assistance and support to vocational training teams and scholars during their time abroad</a:t>
            </a:r>
          </a:p>
        </p:txBody>
      </p:sp>
      <p:sp>
        <p:nvSpPr>
          <p:cNvPr id="2" name="Title 1"/>
          <p:cNvSpPr>
            <a:spLocks noGrp="1"/>
          </p:cNvSpPr>
          <p:nvPr>
            <p:ph type="title" idx="4294967295"/>
          </p:nvPr>
        </p:nvSpPr>
        <p:spPr>
          <a:xfrm>
            <a:off x="0" y="490538"/>
            <a:ext cx="8229600" cy="728662"/>
          </a:xfrm>
          <a:prstGeom prst="rect">
            <a:avLst/>
          </a:prstGeom>
        </p:spPr>
        <p:txBody>
          <a:bodyPr/>
          <a:lstStyle/>
          <a:p>
            <a:pPr algn="l"/>
            <a:r>
              <a:rPr lang="en-US" sz="3600" dirty="0">
                <a:solidFill>
                  <a:srgbClr val="002060"/>
                </a:solidFill>
                <a:latin typeface="Arial" panose="020B0604020202020204" pitchFamily="34" charset="0"/>
                <a:cs typeface="Arial" panose="020B0604020202020204" pitchFamily="34" charset="0"/>
              </a:rPr>
              <a:t>PARTNERSHIP REQUIREMENTS</a:t>
            </a:r>
          </a:p>
        </p:txBody>
      </p:sp>
    </p:spTree>
    <p:extLst>
      <p:ext uri="{BB962C8B-B14F-4D97-AF65-F5344CB8AC3E}">
        <p14:creationId xmlns:p14="http://schemas.microsoft.com/office/powerpoint/2010/main" val="97337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35000" y="1468438"/>
            <a:ext cx="8509000" cy="4284662"/>
          </a:xfrm>
          <a:prstGeom prst="rect">
            <a:avLst/>
          </a:prstGeom>
        </p:spPr>
        <p:txBody>
          <a:bodyPr/>
          <a:lstStyle/>
          <a:p>
            <a:pPr marL="0" indent="0">
              <a:buNone/>
            </a:pPr>
            <a:r>
              <a:rPr lang="en-US" sz="2800" b="1" dirty="0">
                <a:solidFill>
                  <a:srgbClr val="002060"/>
                </a:solidFill>
                <a:latin typeface="Arial" panose="020B0604020202020204" pitchFamily="34" charset="0"/>
                <a:cs typeface="Arial" panose="020B0604020202020204" pitchFamily="34" charset="0"/>
              </a:rPr>
              <a:t>International Sponsor (Your Club)</a:t>
            </a:r>
          </a:p>
          <a:p>
            <a:pPr>
              <a:buClr>
                <a:srgbClr val="002060"/>
              </a:buClr>
              <a:buSzPct val="100000"/>
              <a:buFont typeface="Arial" panose="020B0604020202020204" pitchFamily="34" charset="0"/>
              <a:buChar char="•"/>
            </a:pPr>
            <a:r>
              <a:rPr lang="en-US" sz="2800" dirty="0">
                <a:solidFill>
                  <a:srgbClr val="002060"/>
                </a:solidFill>
                <a:latin typeface="Arial" panose="020B0604020202020204" pitchFamily="34" charset="0"/>
                <a:cs typeface="Arial" panose="020B0604020202020204" pitchFamily="34" charset="0"/>
              </a:rPr>
              <a:t>Provides financial assistance, technical support, and other guidance</a:t>
            </a:r>
          </a:p>
          <a:p>
            <a:pPr>
              <a:buClr>
                <a:srgbClr val="002060"/>
              </a:buClr>
              <a:buFont typeface="Arial" panose="020B0604020202020204" pitchFamily="34" charset="0"/>
              <a:buChar char="•"/>
            </a:pPr>
            <a:r>
              <a:rPr lang="en-CA" sz="2800" dirty="0">
                <a:solidFill>
                  <a:srgbClr val="002060"/>
                </a:solidFill>
                <a:latin typeface="Arial" panose="020B0604020202020204" pitchFamily="34" charset="0"/>
                <a:cs typeface="Arial" panose="020B0604020202020204" pitchFamily="34" charset="0"/>
              </a:rPr>
              <a:t>Performs project tasks that can be done remotely, as well as participating in </a:t>
            </a:r>
            <a:r>
              <a:rPr lang="en-US" sz="2800" dirty="0">
                <a:solidFill>
                  <a:srgbClr val="002060"/>
                </a:solidFill>
                <a:latin typeface="Arial" panose="020B0604020202020204" pitchFamily="34" charset="0"/>
                <a:cs typeface="Arial" panose="020B0604020202020204" pitchFamily="34" charset="0"/>
              </a:rPr>
              <a:t>service during site visits</a:t>
            </a:r>
          </a:p>
          <a:p>
            <a:pPr marL="0" indent="0">
              <a:buNone/>
            </a:pPr>
            <a:r>
              <a:rPr lang="en-US" sz="2800" dirty="0">
                <a:solidFill>
                  <a:srgbClr val="002060"/>
                </a:solidFill>
                <a:latin typeface="Arial" panose="020B0604020202020204" pitchFamily="34" charset="0"/>
                <a:cs typeface="Arial" panose="020B0604020202020204" pitchFamily="34" charset="0"/>
              </a:rPr>
              <a:t>• Prepares any vocational training </a:t>
            </a:r>
            <a:r>
              <a:rPr lang="en-CA" sz="2800" dirty="0">
                <a:solidFill>
                  <a:srgbClr val="002060"/>
                </a:solidFill>
                <a:latin typeface="Arial" panose="020B0604020202020204" pitchFamily="34" charset="0"/>
                <a:cs typeface="Arial" panose="020B0604020202020204" pitchFamily="34" charset="0"/>
              </a:rPr>
              <a:t>teams or scholars for travel and study </a:t>
            </a:r>
            <a:r>
              <a:rPr lang="en-US" sz="2800" dirty="0">
                <a:solidFill>
                  <a:srgbClr val="002060"/>
                </a:solidFill>
                <a:latin typeface="Arial" panose="020B0604020202020204" pitchFamily="34" charset="0"/>
                <a:cs typeface="Arial" panose="020B0604020202020204" pitchFamily="34" charset="0"/>
              </a:rPr>
              <a:t>abroad</a:t>
            </a:r>
          </a:p>
        </p:txBody>
      </p:sp>
      <p:sp>
        <p:nvSpPr>
          <p:cNvPr id="2" name="Title 1"/>
          <p:cNvSpPr>
            <a:spLocks noGrp="1"/>
          </p:cNvSpPr>
          <p:nvPr>
            <p:ph type="title" idx="4294967295"/>
          </p:nvPr>
        </p:nvSpPr>
        <p:spPr>
          <a:xfrm>
            <a:off x="0" y="427038"/>
            <a:ext cx="8229600" cy="1143000"/>
          </a:xfrm>
          <a:prstGeom prst="rect">
            <a:avLst/>
          </a:prstGeom>
        </p:spPr>
        <p:txBody>
          <a:bodyPr/>
          <a:lstStyle/>
          <a:p>
            <a:pPr algn="l"/>
            <a:r>
              <a:rPr lang="en-US" dirty="0">
                <a:solidFill>
                  <a:srgbClr val="002060"/>
                </a:solidFill>
                <a:latin typeface="Arial" panose="020B0604020202020204" pitchFamily="34" charset="0"/>
                <a:cs typeface="Arial" panose="020B0604020202020204" pitchFamily="34" charset="0"/>
              </a:rPr>
              <a:t>PARTNERSHIP REQUIREMENTS</a:t>
            </a:r>
          </a:p>
        </p:txBody>
      </p:sp>
    </p:spTree>
    <p:extLst>
      <p:ext uri="{BB962C8B-B14F-4D97-AF65-F5344CB8AC3E}">
        <p14:creationId xmlns:p14="http://schemas.microsoft.com/office/powerpoint/2010/main" val="341434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17500" y="1082675"/>
            <a:ext cx="8826500" cy="4933950"/>
          </a:xfrm>
          <a:prstGeom prst="rect">
            <a:avLst/>
          </a:prstGeom>
        </p:spPr>
        <p:txBody>
          <a:bodyPr/>
          <a:lstStyle/>
          <a:p>
            <a:pPr marL="0" indent="0">
              <a:buNone/>
            </a:pPr>
            <a:r>
              <a:rPr lang="en-US" sz="3200" b="1" dirty="0">
                <a:solidFill>
                  <a:srgbClr val="002060"/>
                </a:solidFill>
                <a:latin typeface="Arial" panose="020B0604020202020204" pitchFamily="34" charset="0"/>
                <a:cs typeface="Arial" panose="020B0604020202020204" pitchFamily="34" charset="0"/>
              </a:rPr>
              <a:t>Both Sponsors</a:t>
            </a:r>
          </a:p>
          <a:p>
            <a:pPr>
              <a:buClr>
                <a:srgbClr val="002060"/>
              </a:buClr>
            </a:pPr>
            <a:r>
              <a:rPr lang="en-CA" sz="2800" u="sng" dirty="0">
                <a:solidFill>
                  <a:srgbClr val="002060"/>
                </a:solidFill>
                <a:latin typeface="Arial" panose="020B0604020202020204" pitchFamily="34" charset="0"/>
                <a:cs typeface="Arial" panose="020B0604020202020204" pitchFamily="34" charset="0"/>
              </a:rPr>
              <a:t>Must be qualified </a:t>
            </a:r>
            <a:r>
              <a:rPr lang="en-CA" sz="2800" dirty="0">
                <a:solidFill>
                  <a:srgbClr val="002060"/>
                </a:solidFill>
                <a:latin typeface="Arial" panose="020B0604020202020204" pitchFamily="34" charset="0"/>
                <a:cs typeface="Arial" panose="020B0604020202020204" pitchFamily="34" charset="0"/>
              </a:rPr>
              <a:t>to participate in a global grant</a:t>
            </a:r>
          </a:p>
          <a:p>
            <a:pPr marL="0" indent="0">
              <a:buNone/>
            </a:pPr>
            <a:r>
              <a:rPr lang="en-US" sz="2800" dirty="0">
                <a:solidFill>
                  <a:srgbClr val="002060"/>
                </a:solidFill>
                <a:latin typeface="Arial" panose="020B0604020202020204" pitchFamily="34" charset="0"/>
                <a:cs typeface="Arial" panose="020B0604020202020204" pitchFamily="34" charset="0"/>
              </a:rPr>
              <a:t>• Develop a project plan</a:t>
            </a:r>
          </a:p>
          <a:p>
            <a:pPr>
              <a:buClr>
                <a:srgbClr val="002060"/>
              </a:buClr>
              <a:buFont typeface="Arial" panose="020B0604020202020204" pitchFamily="34" charset="0"/>
              <a:buChar char="•"/>
            </a:pPr>
            <a:r>
              <a:rPr lang="en-CA" sz="2800" dirty="0">
                <a:solidFill>
                  <a:srgbClr val="002060"/>
                </a:solidFill>
                <a:latin typeface="Arial" panose="020B0604020202020204" pitchFamily="34" charset="0"/>
                <a:cs typeface="Arial" panose="020B0604020202020204" pitchFamily="34" charset="0"/>
              </a:rPr>
              <a:t>Have project committees that collaborate with each other </a:t>
            </a:r>
            <a:r>
              <a:rPr lang="en-CA" sz="2800" u="sng" dirty="0">
                <a:solidFill>
                  <a:srgbClr val="002060"/>
                </a:solidFill>
                <a:latin typeface="Arial" panose="020B0604020202020204" pitchFamily="34" charset="0"/>
                <a:cs typeface="Arial" panose="020B0604020202020204" pitchFamily="34" charset="0"/>
              </a:rPr>
              <a:t>for the length of the project</a:t>
            </a:r>
          </a:p>
          <a:p>
            <a:pPr marL="0" indent="0">
              <a:buNone/>
            </a:pPr>
            <a:r>
              <a:rPr lang="en-CA" sz="2800" dirty="0">
                <a:solidFill>
                  <a:srgbClr val="002060"/>
                </a:solidFill>
                <a:latin typeface="Arial" panose="020B0604020202020204" pitchFamily="34" charset="0"/>
                <a:cs typeface="Arial" panose="020B0604020202020204" pitchFamily="34" charset="0"/>
              </a:rPr>
              <a:t>• Partner with a cooperating organization (a nongovernmental organization, community group, or government entity)</a:t>
            </a:r>
          </a:p>
        </p:txBody>
      </p:sp>
      <p:sp>
        <p:nvSpPr>
          <p:cNvPr id="2" name="Title 1"/>
          <p:cNvSpPr>
            <a:spLocks noGrp="1"/>
          </p:cNvSpPr>
          <p:nvPr>
            <p:ph type="title" idx="4294967295"/>
          </p:nvPr>
        </p:nvSpPr>
        <p:spPr>
          <a:xfrm>
            <a:off x="0" y="452438"/>
            <a:ext cx="8229600" cy="733425"/>
          </a:xfrm>
          <a:prstGeom prst="rect">
            <a:avLst/>
          </a:prstGeom>
        </p:spPr>
        <p:txBody>
          <a:bodyPr/>
          <a:lstStyle/>
          <a:p>
            <a:pPr algn="l"/>
            <a:r>
              <a:rPr lang="en-US" dirty="0">
                <a:solidFill>
                  <a:srgbClr val="002060"/>
                </a:solidFill>
                <a:latin typeface="Arial" panose="020B0604020202020204" pitchFamily="34" charset="0"/>
                <a:cs typeface="Arial" panose="020B0604020202020204" pitchFamily="34" charset="0"/>
              </a:rPr>
              <a:t>PARTNERSHIP REQUIREMENTS</a:t>
            </a:r>
          </a:p>
        </p:txBody>
      </p:sp>
    </p:spTree>
    <p:extLst>
      <p:ext uri="{BB962C8B-B14F-4D97-AF65-F5344CB8AC3E}">
        <p14:creationId xmlns:p14="http://schemas.microsoft.com/office/powerpoint/2010/main" val="127858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itle 1"/>
          <p:cNvSpPr txBox="1">
            <a:spLocks/>
          </p:cNvSpPr>
          <p:nvPr/>
        </p:nvSpPr>
        <p:spPr bwMode="auto">
          <a:xfrm>
            <a:off x="790575" y="561447"/>
            <a:ext cx="6587687" cy="1142999"/>
          </a:xfrm>
          <a:prstGeom prst="rect">
            <a:avLst/>
          </a:prstGeom>
          <a:noFill/>
          <a:ln w="9525">
            <a:noFill/>
            <a:miter lim="800000"/>
            <a:headEnd/>
            <a:tailEnd/>
          </a:ln>
        </p:spPr>
        <p:txBody>
          <a:bodyPr/>
          <a:lstStyle/>
          <a:p>
            <a:pPr lvl="0">
              <a:lnSpc>
                <a:spcPct val="80000"/>
              </a:lnSpc>
            </a:pPr>
            <a:r>
              <a:rPr lang="en-US" sz="3600" b="1" dirty="0">
                <a:solidFill>
                  <a:srgbClr val="002060"/>
                </a:solidFill>
                <a:ea typeface="Calibri" panose="020F0502020204030204" pitchFamily="34" charset="0"/>
                <a:cs typeface="Georgia" panose="02040502050405020303" pitchFamily="18" charset="0"/>
              </a:rPr>
              <a:t>Must align with one</a:t>
            </a:r>
            <a:endParaRPr lang="en-US" sz="3600" dirty="0">
              <a:solidFill>
                <a:srgbClr val="002060"/>
              </a:solidFill>
              <a:ea typeface="Calibri" panose="020F0502020204030204" pitchFamily="34" charset="0"/>
              <a:cs typeface="Georgia" panose="02040502050405020303" pitchFamily="18" charset="0"/>
            </a:endParaRPr>
          </a:p>
          <a:p>
            <a:pPr lvl="0">
              <a:lnSpc>
                <a:spcPct val="80000"/>
              </a:lnSpc>
            </a:pPr>
            <a:r>
              <a:rPr lang="en-US" sz="3600" dirty="0">
                <a:solidFill>
                  <a:srgbClr val="002060"/>
                </a:solidFill>
                <a:ea typeface="Calibri" panose="020F0502020204030204" pitchFamily="34" charset="0"/>
                <a:cs typeface="Georgia" panose="02040502050405020303" pitchFamily="18" charset="0"/>
              </a:rPr>
              <a:t>of Rotary’s 7 areas of focus</a:t>
            </a:r>
            <a:endParaRPr lang="en-US" sz="3600" dirty="0">
              <a:solidFill>
                <a:srgbClr val="002060"/>
              </a:solidFill>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945787A-80A2-427E-8D3D-8F63EAB4DFA1}"/>
              </a:ext>
            </a:extLst>
          </p:cNvPr>
          <p:cNvPicPr>
            <a:picLocks noChangeAspect="1"/>
          </p:cNvPicPr>
          <p:nvPr/>
        </p:nvPicPr>
        <p:blipFill rotWithShape="1">
          <a:blip r:embed="rId3"/>
          <a:srcRect l="10345" t="33202" r="35862"/>
          <a:stretch/>
        </p:blipFill>
        <p:spPr>
          <a:xfrm>
            <a:off x="430924" y="1717584"/>
            <a:ext cx="7289479" cy="484651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2B505-C227-E705-6297-C835DE26B8CA}"/>
              </a:ext>
            </a:extLst>
          </p:cNvPr>
          <p:cNvPicPr>
            <a:picLocks noChangeAspect="1"/>
          </p:cNvPicPr>
          <p:nvPr/>
        </p:nvPicPr>
        <p:blipFill>
          <a:blip r:embed="rId2"/>
          <a:stretch>
            <a:fillRect/>
          </a:stretch>
        </p:blipFill>
        <p:spPr>
          <a:xfrm>
            <a:off x="205740" y="2463498"/>
            <a:ext cx="8778240" cy="4334883"/>
          </a:xfrm>
          <a:prstGeom prst="rect">
            <a:avLst/>
          </a:prstGeom>
        </p:spPr>
      </p:pic>
      <p:pic>
        <p:nvPicPr>
          <p:cNvPr id="3" name="Picture 2">
            <a:extLst>
              <a:ext uri="{FF2B5EF4-FFF2-40B4-BE49-F238E27FC236}">
                <a16:creationId xmlns:a16="http://schemas.microsoft.com/office/drawing/2014/main" id="{F15F1071-30A1-A5E7-6289-CF7D3350B857}"/>
              </a:ext>
            </a:extLst>
          </p:cNvPr>
          <p:cNvPicPr>
            <a:picLocks noChangeAspect="1"/>
          </p:cNvPicPr>
          <p:nvPr/>
        </p:nvPicPr>
        <p:blipFill>
          <a:blip r:embed="rId3"/>
          <a:srcRect l="10532" t="29893" r="15106" b="14599"/>
          <a:stretch/>
        </p:blipFill>
        <p:spPr>
          <a:xfrm>
            <a:off x="3954272" y="377999"/>
            <a:ext cx="2663190" cy="1977391"/>
          </a:xfrm>
          <a:prstGeom prst="rect">
            <a:avLst/>
          </a:prstGeom>
        </p:spPr>
      </p:pic>
      <p:pic>
        <p:nvPicPr>
          <p:cNvPr id="5" name="Picture 4">
            <a:extLst>
              <a:ext uri="{FF2B5EF4-FFF2-40B4-BE49-F238E27FC236}">
                <a16:creationId xmlns:a16="http://schemas.microsoft.com/office/drawing/2014/main" id="{10A8C7A4-B2B2-643B-BF5E-F0D81064A507}"/>
              </a:ext>
            </a:extLst>
          </p:cNvPr>
          <p:cNvPicPr>
            <a:picLocks noChangeAspect="1"/>
          </p:cNvPicPr>
          <p:nvPr/>
        </p:nvPicPr>
        <p:blipFill>
          <a:blip r:embed="rId4"/>
          <a:stretch>
            <a:fillRect/>
          </a:stretch>
        </p:blipFill>
        <p:spPr>
          <a:xfrm>
            <a:off x="541020" y="161781"/>
            <a:ext cx="1985520" cy="2193609"/>
          </a:xfrm>
          <a:prstGeom prst="rect">
            <a:avLst/>
          </a:prstGeom>
        </p:spPr>
      </p:pic>
    </p:spTree>
    <p:extLst>
      <p:ext uri="{BB962C8B-B14F-4D97-AF65-F5344CB8AC3E}">
        <p14:creationId xmlns:p14="http://schemas.microsoft.com/office/powerpoint/2010/main" val="156676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D3F1D8-9979-4CBA-9F13-08F3FE6749BD}"/>
              </a:ext>
            </a:extLst>
          </p:cNvPr>
          <p:cNvSpPr txBox="1"/>
          <p:nvPr/>
        </p:nvSpPr>
        <p:spPr>
          <a:xfrm>
            <a:off x="365761" y="278674"/>
            <a:ext cx="3222170" cy="646331"/>
          </a:xfrm>
          <a:prstGeom prst="rect">
            <a:avLst/>
          </a:prstGeom>
          <a:noFill/>
        </p:spPr>
        <p:txBody>
          <a:bodyPr wrap="square" rtlCol="0">
            <a:spAutoFit/>
          </a:bodyPr>
          <a:lstStyle/>
          <a:p>
            <a:r>
              <a:rPr lang="en-US" sz="3600" dirty="0">
                <a:solidFill>
                  <a:srgbClr val="002060"/>
                </a:solidFill>
              </a:rPr>
              <a:t>Global Grants</a:t>
            </a:r>
          </a:p>
        </p:txBody>
      </p:sp>
      <p:sp>
        <p:nvSpPr>
          <p:cNvPr id="6" name="Rectangle 5">
            <a:extLst>
              <a:ext uri="{FF2B5EF4-FFF2-40B4-BE49-F238E27FC236}">
                <a16:creationId xmlns:a16="http://schemas.microsoft.com/office/drawing/2014/main" id="{D5CC1A94-50EE-4979-85C2-04BA7EE3D5D2}"/>
              </a:ext>
            </a:extLst>
          </p:cNvPr>
          <p:cNvSpPr/>
          <p:nvPr/>
        </p:nvSpPr>
        <p:spPr>
          <a:xfrm>
            <a:off x="278674" y="1336783"/>
            <a:ext cx="8586651" cy="4014369"/>
          </a:xfrm>
          <a:prstGeom prst="rect">
            <a:avLst/>
          </a:prstGeom>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r>
              <a:rPr lang="en-US" sz="2800" b="1" dirty="0">
                <a:solidFill>
                  <a:srgbClr val="002060"/>
                </a:solidFill>
                <a:latin typeface="Arial" panose="020B0604020202020204" pitchFamily="34" charset="0"/>
                <a:ea typeface="Calibri" panose="020F0502020204030204" pitchFamily="34" charset="0"/>
                <a:cs typeface="Arial" panose="020B0604020202020204" pitchFamily="34" charset="0"/>
              </a:rPr>
              <a:t>Are sustainable.</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Host communities must be able to address their own needs after the Rotary club has completed its work.</a:t>
            </a:r>
          </a:p>
          <a:p>
            <a:pPr marL="342900" marR="0" lvl="0" indent="-342900">
              <a:lnSpc>
                <a:spcPct val="115000"/>
              </a:lnSpc>
              <a:spcBef>
                <a:spcPts val="0"/>
              </a:spcBef>
              <a:spcAft>
                <a:spcPts val="0"/>
              </a:spcAft>
            </a:pPr>
            <a:endParaRPr lang="en-US" sz="28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2800" b="1" dirty="0">
                <a:solidFill>
                  <a:srgbClr val="002060"/>
                </a:solidFill>
                <a:latin typeface="Arial" panose="020B0604020202020204" pitchFamily="34" charset="0"/>
                <a:ea typeface="Calibri" panose="020F0502020204030204" pitchFamily="34" charset="0"/>
                <a:cs typeface="Arial" panose="020B0604020202020204" pitchFamily="34" charset="0"/>
              </a:rPr>
              <a:t>Are measurable.</a:t>
            </a: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 Sponsors select standard measures from the Global Grant Monitoring and Evaluation Plan supplement, and may add their own measurements. </a:t>
            </a:r>
            <a:endParaRPr lang="en-US" sz="2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979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D3F1D8-9979-4CBA-9F13-08F3FE6749BD}"/>
              </a:ext>
            </a:extLst>
          </p:cNvPr>
          <p:cNvSpPr txBox="1"/>
          <p:nvPr/>
        </p:nvSpPr>
        <p:spPr>
          <a:xfrm>
            <a:off x="365761" y="189637"/>
            <a:ext cx="3222170" cy="646331"/>
          </a:xfrm>
          <a:prstGeom prst="rect">
            <a:avLst/>
          </a:prstGeom>
          <a:noFill/>
        </p:spPr>
        <p:txBody>
          <a:bodyPr wrap="square" rtlCol="0">
            <a:spAutoFit/>
          </a:bodyPr>
          <a:lstStyle/>
          <a:p>
            <a:r>
              <a:rPr lang="en-US" sz="3600" dirty="0">
                <a:solidFill>
                  <a:srgbClr val="002060"/>
                </a:solidFill>
              </a:rPr>
              <a:t>Global Grants</a:t>
            </a:r>
          </a:p>
        </p:txBody>
      </p:sp>
      <p:sp>
        <p:nvSpPr>
          <p:cNvPr id="3" name="Rectangle 2">
            <a:extLst>
              <a:ext uri="{FF2B5EF4-FFF2-40B4-BE49-F238E27FC236}">
                <a16:creationId xmlns:a16="http://schemas.microsoft.com/office/drawing/2014/main" id="{3DAED8F0-CC1E-493E-AA0A-002A9FDD2583}"/>
              </a:ext>
            </a:extLst>
          </p:cNvPr>
          <p:cNvSpPr/>
          <p:nvPr/>
        </p:nvSpPr>
        <p:spPr>
          <a:xfrm>
            <a:off x="221617" y="885507"/>
            <a:ext cx="8700764" cy="2109232"/>
          </a:xfrm>
          <a:prstGeom prst="rect">
            <a:avLst/>
          </a:prstGeom>
        </p:spPr>
        <p:txBody>
          <a:bodyPr wrap="square">
            <a:spAutoFit/>
          </a:bodyPr>
          <a:lstStyle/>
          <a:p>
            <a:pPr marL="342900" marR="0" lvl="0" indent="-342900">
              <a:lnSpc>
                <a:spcPct val="115000"/>
              </a:lnSpc>
              <a:spcBef>
                <a:spcPts val="0"/>
              </a:spcBef>
              <a:spcAft>
                <a:spcPts val="600"/>
              </a:spcAft>
              <a:buFont typeface="Symbol" panose="05050102010706020507" pitchFamily="18" charset="2"/>
              <a:buChar char=""/>
            </a:pP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Support humanitarian and educational projects</a:t>
            </a:r>
          </a:p>
          <a:p>
            <a:pPr marL="342900" marR="0" lvl="0" indent="-342900">
              <a:lnSpc>
                <a:spcPct val="115000"/>
              </a:lnSpc>
              <a:spcBef>
                <a:spcPts val="0"/>
              </a:spcBef>
              <a:spcAft>
                <a:spcPts val="600"/>
              </a:spcAft>
              <a:buFont typeface="Symbol" panose="05050102010706020507" pitchFamily="18" charset="2"/>
              <a:buChar char=""/>
            </a:pP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Support vocational training teams that address a humanitarian need by providing or receiving professional training</a:t>
            </a:r>
          </a:p>
        </p:txBody>
      </p:sp>
      <p:sp>
        <p:nvSpPr>
          <p:cNvPr id="5" name="TextBox 4">
            <a:extLst>
              <a:ext uri="{FF2B5EF4-FFF2-40B4-BE49-F238E27FC236}">
                <a16:creationId xmlns:a16="http://schemas.microsoft.com/office/drawing/2014/main" id="{39364B03-BA71-C76C-F3FE-3EC8A7869A44}"/>
              </a:ext>
            </a:extLst>
          </p:cNvPr>
          <p:cNvSpPr txBox="1"/>
          <p:nvPr/>
        </p:nvSpPr>
        <p:spPr>
          <a:xfrm>
            <a:off x="488132" y="2922973"/>
            <a:ext cx="7972425" cy="2541593"/>
          </a:xfrm>
          <a:prstGeom prst="rect">
            <a:avLst/>
          </a:prstGeom>
          <a:noFill/>
        </p:spPr>
        <p:txBody>
          <a:bodyPr wrap="square">
            <a:spAutoFit/>
          </a:bodyPr>
          <a:lstStyle/>
          <a:p>
            <a:pPr marL="0" marR="0" fontAlgn="base">
              <a:lnSpc>
                <a:spcPct val="115000"/>
              </a:lnSpc>
              <a:spcAft>
                <a:spcPts val="800"/>
              </a:spcAft>
            </a:pPr>
            <a:r>
              <a:rPr lang="en-CA" sz="2800" kern="1200" dirty="0">
                <a:solidFill>
                  <a:srgbClr val="002060"/>
                </a:solidFill>
                <a:effectLst/>
                <a:latin typeface="Arial" panose="020B0604020202020204" pitchFamily="34" charset="0"/>
                <a:ea typeface="Aptos" panose="020B0004020202020204" pitchFamily="34" charset="0"/>
                <a:cs typeface="Times New Roman" panose="02020603050405020304" pitchFamily="18" charset="0"/>
              </a:rPr>
              <a:t>Vocational Training Teams (</a:t>
            </a:r>
            <a:r>
              <a:rPr lang="en-CA" sz="2800" kern="1200" dirty="0" err="1">
                <a:solidFill>
                  <a:srgbClr val="002060"/>
                </a:solidFill>
                <a:effectLst/>
                <a:latin typeface="Arial" panose="020B0604020202020204" pitchFamily="34" charset="0"/>
                <a:ea typeface="Aptos" panose="020B0004020202020204" pitchFamily="34" charset="0"/>
                <a:cs typeface="Times New Roman" panose="02020603050405020304" pitchFamily="18" charset="0"/>
              </a:rPr>
              <a:t>VTTs</a:t>
            </a:r>
            <a:r>
              <a:rPr lang="en-CA" sz="2800" kern="1200" dirty="0">
                <a:solidFill>
                  <a:srgbClr val="002060"/>
                </a:solidFill>
                <a:effectLst/>
                <a:latin typeface="Arial" panose="020B0604020202020204" pitchFamily="34" charset="0"/>
                <a:ea typeface="Aptos" panose="020B0004020202020204" pitchFamily="34" charset="0"/>
                <a:cs typeface="Times New Roman" panose="02020603050405020304" pitchFamily="18" charset="0"/>
              </a:rPr>
              <a:t>), are groups of professionals who travel abroad to either teach local specialists about a particular field or to learn more about their own, fostering knowledge transfer and improving communities. </a:t>
            </a:r>
            <a:endParaRPr lang="en-CA" sz="28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2359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2C1FF0-2317-340E-F366-1DE9E7036A7C}"/>
              </a:ext>
            </a:extLst>
          </p:cNvPr>
          <p:cNvSpPr txBox="1"/>
          <p:nvPr/>
        </p:nvSpPr>
        <p:spPr>
          <a:xfrm>
            <a:off x="137160" y="1405222"/>
            <a:ext cx="8515350" cy="2875724"/>
          </a:xfrm>
          <a:prstGeom prst="rect">
            <a:avLst/>
          </a:prstGeom>
          <a:noFill/>
        </p:spPr>
        <p:txBody>
          <a:bodyPr wrap="square">
            <a:spAutoFit/>
          </a:bodyPr>
          <a:lstStyle/>
          <a:p>
            <a:pPr marL="342900" marR="0" lvl="0" indent="-342900" algn="ctr">
              <a:lnSpc>
                <a:spcPct val="115000"/>
              </a:lnSpc>
              <a:spcBef>
                <a:spcPts val="0"/>
              </a:spcBef>
              <a:spcAft>
                <a:spcPts val="600"/>
              </a:spcAft>
              <a:buFont typeface="Symbol" panose="05050102010706020507" pitchFamily="18" charset="2"/>
              <a:buChar char=""/>
            </a:pPr>
            <a:r>
              <a:rPr 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Are sponsored by at least one Rotary club </a:t>
            </a:r>
            <a:r>
              <a:rPr lang="en-US" sz="3200" u="sng" dirty="0">
                <a:solidFill>
                  <a:srgbClr val="002060"/>
                </a:solidFill>
                <a:latin typeface="Arial" panose="020B0604020202020204" pitchFamily="34" charset="0"/>
                <a:ea typeface="Calibri" panose="020F0502020204030204" pitchFamily="34" charset="0"/>
                <a:cs typeface="Arial" panose="020B0604020202020204" pitchFamily="34" charset="0"/>
              </a:rPr>
              <a:t>in the country </a:t>
            </a:r>
            <a:r>
              <a:rPr 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where the grant project will take place (primary host sponsor) and one or more outside that country (primary international sponsor). </a:t>
            </a:r>
            <a:endParaRPr lang="en-US" sz="32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489029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990600"/>
            <a:ext cx="8763000" cy="533400"/>
          </a:xfrm>
          <a:prstGeom prst="rect">
            <a:avLst/>
          </a:prstGeom>
        </p:spPr>
        <p:txBody>
          <a:bodyPr/>
          <a:lstStyle/>
          <a:p>
            <a:pPr algn="l"/>
            <a:r>
              <a:rPr lang="en-US" sz="3600" dirty="0">
                <a:solidFill>
                  <a:srgbClr val="002060"/>
                </a:solidFill>
                <a:latin typeface="Arial" panose="020B0604020202020204" pitchFamily="34" charset="0"/>
                <a:cs typeface="Arial" panose="020B0604020202020204" pitchFamily="34" charset="0"/>
              </a:rPr>
              <a:t>RAISE FUNDS</a:t>
            </a:r>
          </a:p>
        </p:txBody>
      </p:sp>
      <p:sp>
        <p:nvSpPr>
          <p:cNvPr id="3" name="Content Placeholder 2"/>
          <p:cNvSpPr>
            <a:spLocks noGrp="1"/>
          </p:cNvSpPr>
          <p:nvPr>
            <p:ph idx="4294967295"/>
          </p:nvPr>
        </p:nvSpPr>
        <p:spPr>
          <a:xfrm>
            <a:off x="0" y="1957388"/>
            <a:ext cx="8448675" cy="4211637"/>
          </a:xfrm>
          <a:prstGeom prst="rect">
            <a:avLst/>
          </a:prstGeom>
        </p:spPr>
        <p:txBody>
          <a:bodyPr/>
          <a:lstStyle/>
          <a:p>
            <a:pPr>
              <a:buClr>
                <a:srgbClr val="002060"/>
              </a:buClr>
              <a:buFont typeface="Arial" panose="020B0604020202020204" pitchFamily="34" charset="0"/>
              <a:buChar char="•"/>
            </a:pPr>
            <a:r>
              <a:rPr lang="en-CA" sz="2800" dirty="0">
                <a:solidFill>
                  <a:srgbClr val="002060"/>
                </a:solidFill>
                <a:latin typeface="Arial" panose="020B0604020202020204" pitchFamily="34" charset="0"/>
                <a:cs typeface="Arial" panose="020B0604020202020204" pitchFamily="34" charset="0"/>
              </a:rPr>
              <a:t>The Rotary Foundation </a:t>
            </a:r>
            <a:r>
              <a:rPr lang="en-CA" sz="2800" u="sng" dirty="0">
                <a:solidFill>
                  <a:srgbClr val="002060"/>
                </a:solidFill>
                <a:latin typeface="Arial" panose="020B0604020202020204" pitchFamily="34" charset="0"/>
                <a:cs typeface="Arial" panose="020B0604020202020204" pitchFamily="34" charset="0"/>
              </a:rPr>
              <a:t>never asks for funding from the community that benefits </a:t>
            </a:r>
            <a:r>
              <a:rPr lang="en-CA" sz="2800" dirty="0">
                <a:solidFill>
                  <a:srgbClr val="002060"/>
                </a:solidFill>
                <a:latin typeface="Arial" panose="020B0604020202020204" pitchFamily="34" charset="0"/>
                <a:cs typeface="Arial" panose="020B0604020202020204" pitchFamily="34" charset="0"/>
              </a:rPr>
              <a:t>from a global grant-funded project. Since Rotary members have identified this community as one in need, we don’t collect funds from beneficiaries in exchange for receiving the grant or as part of the funds raised by our members</a:t>
            </a:r>
          </a:p>
          <a:p>
            <a:pPr>
              <a:buNone/>
            </a:pPr>
            <a:r>
              <a:rPr lang="en-CA" dirty="0"/>
              <a:t> </a:t>
            </a:r>
            <a:endParaRPr lang="en-US" dirty="0"/>
          </a:p>
        </p:txBody>
      </p:sp>
    </p:spTree>
    <p:extLst>
      <p:ext uri="{BB962C8B-B14F-4D97-AF65-F5344CB8AC3E}">
        <p14:creationId xmlns:p14="http://schemas.microsoft.com/office/powerpoint/2010/main" val="7312091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D3F1D8-9979-4CBA-9F13-08F3FE6749BD}"/>
              </a:ext>
            </a:extLst>
          </p:cNvPr>
          <p:cNvSpPr txBox="1"/>
          <p:nvPr/>
        </p:nvSpPr>
        <p:spPr>
          <a:xfrm>
            <a:off x="315544" y="234224"/>
            <a:ext cx="8955182" cy="1077218"/>
          </a:xfrm>
          <a:prstGeom prst="rect">
            <a:avLst/>
          </a:prstGeom>
          <a:noFill/>
        </p:spPr>
        <p:txBody>
          <a:bodyPr wrap="square" rtlCol="0">
            <a:spAutoFit/>
          </a:bodyPr>
          <a:lstStyle/>
          <a:p>
            <a:r>
              <a:rPr lang="en-US" sz="3600" dirty="0">
                <a:solidFill>
                  <a:srgbClr val="002060"/>
                </a:solidFill>
              </a:rPr>
              <a:t>Restrictions – grants cannot fund: </a:t>
            </a:r>
          </a:p>
          <a:p>
            <a:r>
              <a:rPr lang="en-US" sz="2800" dirty="0">
                <a:solidFill>
                  <a:srgbClr val="002060"/>
                </a:solidFill>
              </a:rPr>
              <a:t>Examples from Terms &amp; Conditions</a:t>
            </a:r>
          </a:p>
        </p:txBody>
      </p:sp>
      <p:sp>
        <p:nvSpPr>
          <p:cNvPr id="3" name="Rectangle 2">
            <a:extLst>
              <a:ext uri="{FF2B5EF4-FFF2-40B4-BE49-F238E27FC236}">
                <a16:creationId xmlns:a16="http://schemas.microsoft.com/office/drawing/2014/main" id="{3BD78652-FB16-4D69-ABDC-06EF700E9DF4}"/>
              </a:ext>
            </a:extLst>
          </p:cNvPr>
          <p:cNvSpPr/>
          <p:nvPr/>
        </p:nvSpPr>
        <p:spPr>
          <a:xfrm>
            <a:off x="184682" y="1424829"/>
            <a:ext cx="8865326" cy="3749681"/>
          </a:xfrm>
          <a:prstGeom prst="rect">
            <a:avLst/>
          </a:prstGeom>
        </p:spPr>
        <p:txBody>
          <a:bodyPr wrap="square">
            <a:spAutoFit/>
          </a:bodyPr>
          <a:lstStyle/>
          <a:p>
            <a:pPr marL="342900" marR="0" lvl="0" indent="-342900">
              <a:lnSpc>
                <a:spcPct val="115000"/>
              </a:lnSpc>
              <a:spcBef>
                <a:spcPts val="0"/>
              </a:spcBef>
              <a:spcAft>
                <a:spcPts val="600"/>
              </a:spcAft>
              <a:buFont typeface="Symbol" panose="05050102010706020507" pitchFamily="18" charset="2"/>
              <a:buChar char=""/>
            </a:pP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Continuous or excessive support of any one beneficiary, entity, or community</a:t>
            </a:r>
          </a:p>
          <a:p>
            <a:pPr marL="342900" marR="0" lvl="0" indent="-342900">
              <a:lnSpc>
                <a:spcPct val="115000"/>
              </a:lnSpc>
              <a:spcBef>
                <a:spcPts val="0"/>
              </a:spcBef>
              <a:spcAft>
                <a:spcPts val="600"/>
              </a:spcAft>
              <a:buFont typeface="Symbol" panose="05050102010706020507" pitchFamily="18" charset="2"/>
              <a:buChar char=""/>
            </a:pP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Purchase of land or buildings</a:t>
            </a:r>
          </a:p>
          <a:p>
            <a:pPr marL="342900" marR="0" lvl="0" indent="-342900">
              <a:lnSpc>
                <a:spcPct val="115000"/>
              </a:lnSpc>
              <a:spcBef>
                <a:spcPts val="0"/>
              </a:spcBef>
              <a:spcAft>
                <a:spcPts val="600"/>
              </a:spcAft>
              <a:buFont typeface="Symbol" panose="05050102010706020507" pitchFamily="18" charset="2"/>
              <a:buChar char=""/>
            </a:pP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Activities for which the expense has already incurred</a:t>
            </a:r>
          </a:p>
          <a:p>
            <a:pPr marL="342900" marR="0" lvl="0" indent="-342900">
              <a:lnSpc>
                <a:spcPct val="115000"/>
              </a:lnSpc>
              <a:spcBef>
                <a:spcPts val="0"/>
              </a:spcBef>
              <a:spcAft>
                <a:spcPts val="600"/>
              </a:spcAft>
              <a:buFont typeface="Symbol" panose="05050102010706020507" pitchFamily="18" charset="2"/>
              <a:buChar char=""/>
            </a:pP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Rotary Youth Exchange, RYLA, Rotary Friendship Exchange, Rotaract, Interact, or New Generations Service Exchange Programs</a:t>
            </a:r>
            <a:endParaRPr lang="en-US" sz="2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8832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BEF9A-6699-38C0-D247-BB2B1B9640B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E10DFFF-83D9-E52F-6064-C5BFF8311EB6}"/>
              </a:ext>
            </a:extLst>
          </p:cNvPr>
          <p:cNvSpPr txBox="1"/>
          <p:nvPr/>
        </p:nvSpPr>
        <p:spPr>
          <a:xfrm>
            <a:off x="511661" y="228163"/>
            <a:ext cx="6145305" cy="646331"/>
          </a:xfrm>
          <a:prstGeom prst="rect">
            <a:avLst/>
          </a:prstGeom>
          <a:noFill/>
        </p:spPr>
        <p:txBody>
          <a:bodyPr wrap="square" rtlCol="0">
            <a:spAutoFit/>
          </a:bodyPr>
          <a:lstStyle/>
          <a:p>
            <a:r>
              <a:rPr lang="en-US" sz="3600" dirty="0">
                <a:solidFill>
                  <a:srgbClr val="002060"/>
                </a:solidFill>
              </a:rPr>
              <a:t>Your Club Foundation Team:</a:t>
            </a:r>
          </a:p>
        </p:txBody>
      </p:sp>
      <p:sp>
        <p:nvSpPr>
          <p:cNvPr id="3" name="TextBox 2">
            <a:extLst>
              <a:ext uri="{FF2B5EF4-FFF2-40B4-BE49-F238E27FC236}">
                <a16:creationId xmlns:a16="http://schemas.microsoft.com/office/drawing/2014/main" id="{CA53CA76-EEA0-C450-ADFD-9513DB7DDCD0}"/>
              </a:ext>
            </a:extLst>
          </p:cNvPr>
          <p:cNvSpPr txBox="1"/>
          <p:nvPr/>
        </p:nvSpPr>
        <p:spPr>
          <a:xfrm>
            <a:off x="504264" y="1166842"/>
            <a:ext cx="8491145" cy="4154984"/>
          </a:xfrm>
          <a:prstGeom prst="rect">
            <a:avLst/>
          </a:prstGeom>
          <a:noFill/>
        </p:spPr>
        <p:txBody>
          <a:bodyPr wrap="square" rtlCol="0">
            <a:spAutoFit/>
          </a:bodyPr>
          <a:lstStyle/>
          <a:p>
            <a:r>
              <a:rPr lang="en-US" sz="2400" dirty="0">
                <a:solidFill>
                  <a:srgbClr val="002060"/>
                </a:solidFill>
              </a:rPr>
              <a:t>Should be made up as follows:</a:t>
            </a:r>
          </a:p>
          <a:p>
            <a:endParaRPr lang="en-US" sz="2400" dirty="0">
              <a:solidFill>
                <a:srgbClr val="002060"/>
              </a:solidFill>
            </a:endParaRPr>
          </a:p>
          <a:p>
            <a:r>
              <a:rPr lang="en-US" sz="2400" dirty="0">
                <a:solidFill>
                  <a:srgbClr val="002060"/>
                </a:solidFill>
              </a:rPr>
              <a:t>Chair Grants person: Global Grants, District Grants, Peace 							  Fellowships, </a:t>
            </a:r>
            <a:r>
              <a:rPr lang="en-US" sz="2400" dirty="0" err="1">
                <a:solidFill>
                  <a:srgbClr val="002060"/>
                </a:solidFill>
              </a:rPr>
              <a:t>etc</a:t>
            </a:r>
            <a:endParaRPr lang="en-US" sz="2400" dirty="0">
              <a:solidFill>
                <a:srgbClr val="002060"/>
              </a:solidFill>
            </a:endParaRPr>
          </a:p>
          <a:p>
            <a:r>
              <a:rPr lang="en-US" sz="2400" dirty="0">
                <a:solidFill>
                  <a:srgbClr val="002060"/>
                </a:solidFill>
              </a:rPr>
              <a:t>Stewardship:</a:t>
            </a:r>
          </a:p>
          <a:p>
            <a:r>
              <a:rPr lang="en-US" sz="2400" dirty="0">
                <a:solidFill>
                  <a:srgbClr val="002060"/>
                </a:solidFill>
              </a:rPr>
              <a:t>Polio Fundraising:		</a:t>
            </a:r>
          </a:p>
          <a:p>
            <a:r>
              <a:rPr lang="en-US" sz="2400" dirty="0">
                <a:solidFill>
                  <a:srgbClr val="002060"/>
                </a:solidFill>
              </a:rPr>
              <a:t>Internal:  				 EREY (Annual Programs Fund</a:t>
            </a:r>
          </a:p>
          <a:p>
            <a:r>
              <a:rPr lang="en-US" sz="2400" dirty="0">
                <a:solidFill>
                  <a:srgbClr val="002060"/>
                </a:solidFill>
              </a:rPr>
              <a:t>					       Endowment Fund Polio, Projects</a:t>
            </a:r>
          </a:p>
          <a:p>
            <a:r>
              <a:rPr lang="en-US" sz="2400" dirty="0">
                <a:solidFill>
                  <a:srgbClr val="002060"/>
                </a:solidFill>
              </a:rPr>
              <a:t>External:				 Fundraising Events</a:t>
            </a:r>
          </a:p>
          <a:p>
            <a:endParaRPr lang="en-US" sz="2400" dirty="0">
              <a:solidFill>
                <a:srgbClr val="002060"/>
              </a:solidFill>
            </a:endParaRPr>
          </a:p>
          <a:p>
            <a:r>
              <a:rPr lang="en-US" sz="2400" dirty="0">
                <a:solidFill>
                  <a:srgbClr val="002060"/>
                </a:solidFill>
              </a:rPr>
              <a:t>Programs and projects – Local and International</a:t>
            </a:r>
            <a:r>
              <a:rPr lang="en-US" sz="2400" dirty="0">
                <a:solidFill>
                  <a:schemeClr val="bg1"/>
                </a:solidFill>
              </a:rPr>
              <a:t>.</a:t>
            </a:r>
          </a:p>
        </p:txBody>
      </p:sp>
    </p:spTree>
    <p:extLst>
      <p:ext uri="{BB962C8B-B14F-4D97-AF65-F5344CB8AC3E}">
        <p14:creationId xmlns:p14="http://schemas.microsoft.com/office/powerpoint/2010/main" val="2726307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B8266D-9218-4DEF-8701-6EE39B933CD8}"/>
              </a:ext>
            </a:extLst>
          </p:cNvPr>
          <p:cNvSpPr/>
          <p:nvPr/>
        </p:nvSpPr>
        <p:spPr>
          <a:xfrm>
            <a:off x="263434" y="1342925"/>
            <a:ext cx="8387255" cy="3970318"/>
          </a:xfrm>
          <a:prstGeom prst="rect">
            <a:avLst/>
          </a:prstGeom>
        </p:spPr>
        <p:txBody>
          <a:bodyPr wrap="square">
            <a:spAutoFit/>
          </a:bodyPr>
          <a:lstStyle/>
          <a:p>
            <a:pPr marL="457200" indent="-457200" algn="l">
              <a:buFont typeface="Arial" panose="020B0604020202020204" pitchFamily="34" charset="0"/>
              <a:buChar char="•"/>
            </a:pPr>
            <a:r>
              <a:rPr lang="en-CA" sz="2800" b="0" i="0" u="none" strike="noStrike" baseline="0" dirty="0">
                <a:solidFill>
                  <a:srgbClr val="002060"/>
                </a:solidFill>
                <a:latin typeface="Arial" panose="020B0604020202020204" pitchFamily="34" charset="0"/>
                <a:cs typeface="Arial" panose="020B0604020202020204" pitchFamily="34" charset="0"/>
              </a:rPr>
              <a:t>New construction of any permanent structure in which people live, work, or spend a significant amount of time, such as hospitals or container and mobile homes, or of structures in which people carry out activities such as manufacturing and processing. </a:t>
            </a:r>
          </a:p>
          <a:p>
            <a:pPr marL="457200" indent="-457200" algn="l">
              <a:buFont typeface="Arial" panose="020B0604020202020204" pitchFamily="34" charset="0"/>
              <a:buChar char="•"/>
            </a:pPr>
            <a:r>
              <a:rPr lang="en-CA" sz="2800" b="0" i="0" u="none" strike="noStrike" baseline="0" dirty="0">
                <a:solidFill>
                  <a:srgbClr val="002060"/>
                </a:solidFill>
                <a:latin typeface="Arial" panose="020B0604020202020204" pitchFamily="34" charset="0"/>
                <a:cs typeface="Arial" panose="020B0604020202020204" pitchFamily="34" charset="0"/>
              </a:rPr>
              <a:t>If the grant depends on the construction of a building, that construction must be paid for with non-grant funds.</a:t>
            </a:r>
            <a:endParaRPr lang="en-US" sz="2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1AC186AC-534E-446E-AA24-69984C5DE88B}"/>
              </a:ext>
            </a:extLst>
          </p:cNvPr>
          <p:cNvSpPr txBox="1"/>
          <p:nvPr/>
        </p:nvSpPr>
        <p:spPr>
          <a:xfrm>
            <a:off x="263434" y="265707"/>
            <a:ext cx="8090264" cy="1077218"/>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charset="0"/>
                <a:ea typeface="+mn-ea"/>
                <a:cs typeface="Arial" charset="0"/>
              </a:rPr>
              <a:t>Restrictions – grants cannot fund: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charset="0"/>
                <a:ea typeface="+mn-ea"/>
                <a:cs typeface="Arial" charset="0"/>
              </a:rPr>
              <a:t>Examples from Terms &amp; Conditions</a:t>
            </a:r>
          </a:p>
        </p:txBody>
      </p:sp>
    </p:spTree>
    <p:extLst>
      <p:ext uri="{BB962C8B-B14F-4D97-AF65-F5344CB8AC3E}">
        <p14:creationId xmlns:p14="http://schemas.microsoft.com/office/powerpoint/2010/main" val="277094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06F137-C06D-4FC3-9640-4867BECCD525}"/>
              </a:ext>
            </a:extLst>
          </p:cNvPr>
          <p:cNvSpPr/>
          <p:nvPr/>
        </p:nvSpPr>
        <p:spPr>
          <a:xfrm>
            <a:off x="209005" y="1410245"/>
            <a:ext cx="8725989" cy="4168257"/>
          </a:xfrm>
          <a:prstGeom prst="rect">
            <a:avLst/>
          </a:prstGeom>
        </p:spPr>
        <p:txBody>
          <a:bodyPr wrap="square">
            <a:spAutoFit/>
          </a:bodyPr>
          <a:lstStyle/>
          <a:p>
            <a:pPr marL="342900" marR="0" lvl="0" indent="-342900">
              <a:lnSpc>
                <a:spcPct val="115000"/>
              </a:lnSpc>
              <a:spcBef>
                <a:spcPts val="0"/>
              </a:spcBef>
              <a:spcAft>
                <a:spcPts val="600"/>
              </a:spcAft>
              <a:buFont typeface="Symbol" panose="05050102010706020507" pitchFamily="18" charset="2"/>
              <a:buChar char=""/>
            </a:pP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Renovations to complete buildings that are partially constructed (including buildings with only the exterior completed) but have never been occupied or operational</a:t>
            </a:r>
          </a:p>
          <a:p>
            <a:pPr marL="342900" marR="0" lvl="0" indent="-342900">
              <a:lnSpc>
                <a:spcPct val="115000"/>
              </a:lnSpc>
              <a:spcBef>
                <a:spcPts val="0"/>
              </a:spcBef>
              <a:spcAft>
                <a:spcPts val="600"/>
              </a:spcAft>
              <a:buFont typeface="Symbol" panose="05050102010706020507" pitchFamily="18" charset="2"/>
              <a:buChar char=""/>
            </a:pP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Travel for staff of a cooperating organization involved in a humanitarian project</a:t>
            </a:r>
          </a:p>
          <a:p>
            <a:pPr marL="342900" marR="0" lvl="0" indent="-342900">
              <a:lnSpc>
                <a:spcPct val="115000"/>
              </a:lnSpc>
              <a:spcBef>
                <a:spcPts val="0"/>
              </a:spcBef>
              <a:spcAft>
                <a:spcPts val="600"/>
              </a:spcAft>
              <a:buFont typeface="Symbol" panose="05050102010706020507" pitchFamily="18" charset="2"/>
              <a:buChar char=""/>
            </a:pPr>
            <a:r>
              <a:rPr lang="en-US" sz="2800" dirty="0">
                <a:solidFill>
                  <a:srgbClr val="002060"/>
                </a:solidFill>
                <a:latin typeface="Arial" panose="020B0604020202020204" pitchFamily="34" charset="0"/>
                <a:ea typeface="Calibri" panose="020F0502020204030204" pitchFamily="34" charset="0"/>
                <a:cs typeface="Arial" panose="020B0604020202020204" pitchFamily="34" charset="0"/>
              </a:rPr>
              <a:t>Activities primarily carried out by an organization other than Rotary</a:t>
            </a:r>
            <a:endParaRPr lang="en-US" sz="2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796D4610-16F7-4AF6-AB81-B123D78AA9E9}"/>
              </a:ext>
            </a:extLst>
          </p:cNvPr>
          <p:cNvSpPr txBox="1"/>
          <p:nvPr/>
        </p:nvSpPr>
        <p:spPr>
          <a:xfrm>
            <a:off x="325819" y="287997"/>
            <a:ext cx="7588469" cy="1077218"/>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charset="0"/>
                <a:ea typeface="+mn-ea"/>
                <a:cs typeface="Arial" charset="0"/>
              </a:rPr>
              <a:t>Restrictions – grants cannot fund: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charset="0"/>
                <a:ea typeface="+mn-ea"/>
                <a:cs typeface="Arial" charset="0"/>
              </a:rPr>
              <a:t>Examples from Terms &amp; Conditions</a:t>
            </a:r>
          </a:p>
        </p:txBody>
      </p:sp>
    </p:spTree>
    <p:extLst>
      <p:ext uri="{BB962C8B-B14F-4D97-AF65-F5344CB8AC3E}">
        <p14:creationId xmlns:p14="http://schemas.microsoft.com/office/powerpoint/2010/main" val="295095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D3F1D8-9979-4CBA-9F13-08F3FE6749BD}"/>
              </a:ext>
            </a:extLst>
          </p:cNvPr>
          <p:cNvSpPr txBox="1"/>
          <p:nvPr/>
        </p:nvSpPr>
        <p:spPr>
          <a:xfrm>
            <a:off x="300598" y="206730"/>
            <a:ext cx="6991480" cy="1631216"/>
          </a:xfrm>
          <a:prstGeom prst="rect">
            <a:avLst/>
          </a:prstGeom>
          <a:noFill/>
        </p:spPr>
        <p:txBody>
          <a:bodyPr wrap="square" rtlCol="0">
            <a:spAutoFit/>
          </a:bodyPr>
          <a:lstStyle/>
          <a:p>
            <a:r>
              <a:rPr lang="en-US" sz="3600" dirty="0">
                <a:solidFill>
                  <a:srgbClr val="002060"/>
                </a:solidFill>
              </a:rPr>
              <a:t>Global Grants </a:t>
            </a:r>
          </a:p>
          <a:p>
            <a:r>
              <a:rPr kumimoji="0" lang="en-US" sz="2800" b="0" i="0" u="none" strike="noStrike" kern="1200" cap="none" spc="0" normalizeH="0" baseline="0" noProof="0" dirty="0">
                <a:ln>
                  <a:noFill/>
                </a:ln>
                <a:solidFill>
                  <a:srgbClr val="002060"/>
                </a:solidFill>
                <a:effectLst/>
                <a:uLnTx/>
                <a:uFillTx/>
                <a:latin typeface="Arial" charset="0"/>
                <a:ea typeface="+mn-ea"/>
                <a:cs typeface="Arial" charset="0"/>
              </a:rPr>
              <a:t>Examples from Terms &amp; Conditions</a:t>
            </a:r>
          </a:p>
          <a:p>
            <a:endParaRPr lang="en-US" sz="3600" dirty="0">
              <a:solidFill>
                <a:srgbClr val="002060"/>
              </a:solidFill>
            </a:endParaRPr>
          </a:p>
        </p:txBody>
      </p:sp>
      <p:sp>
        <p:nvSpPr>
          <p:cNvPr id="5" name="TextBox 4">
            <a:extLst>
              <a:ext uri="{FF2B5EF4-FFF2-40B4-BE49-F238E27FC236}">
                <a16:creationId xmlns:a16="http://schemas.microsoft.com/office/drawing/2014/main" id="{FA1066F8-9515-456C-9E3A-4DBDA09C6103}"/>
              </a:ext>
            </a:extLst>
          </p:cNvPr>
          <p:cNvSpPr txBox="1"/>
          <p:nvPr/>
        </p:nvSpPr>
        <p:spPr>
          <a:xfrm>
            <a:off x="136634" y="1403680"/>
            <a:ext cx="8706768" cy="3616375"/>
          </a:xfrm>
          <a:prstGeom prst="rect">
            <a:avLst/>
          </a:prstGeom>
          <a:noFill/>
        </p:spPr>
        <p:txBody>
          <a:bodyPr wrap="square">
            <a:spAutoFit/>
          </a:bodyPr>
          <a:lstStyle/>
          <a:p>
            <a:pPr marL="457200" indent="-457200" algn="l">
              <a:spcAft>
                <a:spcPts val="600"/>
              </a:spcAft>
              <a:buFont typeface="Arial" panose="020B0604020202020204" pitchFamily="34" charset="0"/>
              <a:buChar char="•"/>
            </a:pPr>
            <a:r>
              <a:rPr lang="en-CA" sz="2800" b="0" i="0" u="none" strike="noStrike" baseline="0" dirty="0">
                <a:solidFill>
                  <a:srgbClr val="002060"/>
                </a:solidFill>
                <a:latin typeface="Arial" panose="020B0604020202020204" pitchFamily="34" charset="0"/>
                <a:cs typeface="Arial" panose="020B0604020202020204" pitchFamily="34" charset="0"/>
              </a:rPr>
              <a:t>May be used to build infrastructure, such as toilet blocks and sanitation systems; access roads; dams; bridges; storage units; fences and security systems; water or irrigation systems; and greenhouses. </a:t>
            </a:r>
          </a:p>
          <a:p>
            <a:pPr marL="457200" indent="-457200" algn="l">
              <a:spcAft>
                <a:spcPts val="600"/>
              </a:spcAft>
              <a:buFont typeface="Arial" panose="020B0604020202020204" pitchFamily="34" charset="0"/>
              <a:buChar char="•"/>
            </a:pPr>
            <a:r>
              <a:rPr lang="en-CA" sz="2800" b="0" i="0" u="none" strike="noStrike" baseline="0" dirty="0">
                <a:solidFill>
                  <a:srgbClr val="002060"/>
                </a:solidFill>
                <a:latin typeface="Arial" panose="020B0604020202020204" pitchFamily="34" charset="0"/>
                <a:cs typeface="Arial" panose="020B0604020202020204" pitchFamily="34" charset="0"/>
              </a:rPr>
              <a:t>If your project will access groundwater, you need to have done a hydrogeological survey. The cost of that can be included in the grant budget.</a:t>
            </a:r>
            <a:endParaRPr lang="en-CA" sz="2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806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373EA7-D453-E60E-AECB-67783100249A}"/>
              </a:ext>
            </a:extLst>
          </p:cNvPr>
          <p:cNvPicPr>
            <a:picLocks noChangeAspect="1"/>
          </p:cNvPicPr>
          <p:nvPr/>
        </p:nvPicPr>
        <p:blipFill>
          <a:blip r:embed="rId3"/>
          <a:stretch>
            <a:fillRect/>
          </a:stretch>
        </p:blipFill>
        <p:spPr>
          <a:xfrm>
            <a:off x="0" y="2043021"/>
            <a:ext cx="9144000" cy="3416387"/>
          </a:xfrm>
          <a:prstGeom prst="rect">
            <a:avLst/>
          </a:prstGeom>
        </p:spPr>
      </p:pic>
      <p:sp>
        <p:nvSpPr>
          <p:cNvPr id="40965" name="TextBox 9">
            <a:extLst>
              <a:ext uri="{FF2B5EF4-FFF2-40B4-BE49-F238E27FC236}">
                <a16:creationId xmlns:a16="http://schemas.microsoft.com/office/drawing/2014/main" id="{A84B1846-8CFC-461A-8BD4-2CA5D1651D87}"/>
              </a:ext>
            </a:extLst>
          </p:cNvPr>
          <p:cNvSpPr txBox="1">
            <a:spLocks noChangeArrowheads="1"/>
          </p:cNvSpPr>
          <p:nvPr/>
        </p:nvSpPr>
        <p:spPr bwMode="auto">
          <a:xfrm>
            <a:off x="355260" y="277377"/>
            <a:ext cx="814551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400" dirty="0">
                <a:solidFill>
                  <a:srgbClr val="002060"/>
                </a:solidFill>
                <a:hlinkClick r:id="rId4">
                  <a:extLst>
                    <a:ext uri="{A12FA001-AC4F-418D-AE19-62706E023703}">
                      <ahyp:hlinkClr xmlns:ahyp="http://schemas.microsoft.com/office/drawing/2018/hyperlinkcolor" val="tx"/>
                    </a:ext>
                  </a:extLst>
                </a:hlinkClick>
              </a:rPr>
              <a:t>https://www.rotary.org</a:t>
            </a:r>
            <a:endParaRPr lang="en-US" altLang="en-US" sz="4400" dirty="0">
              <a:solidFill>
                <a:srgbClr val="002060"/>
              </a:solidFill>
            </a:endParaRPr>
          </a:p>
          <a:p>
            <a:pPr algn="ctr"/>
            <a:r>
              <a:rPr lang="en-US" altLang="en-US" sz="4400" dirty="0">
                <a:solidFill>
                  <a:srgbClr val="002060"/>
                </a:solidFill>
              </a:rPr>
              <a:t>Click on My Rotary and sign in</a:t>
            </a:r>
          </a:p>
        </p:txBody>
      </p:sp>
      <p:pic>
        <p:nvPicPr>
          <p:cNvPr id="9" name="Picture 8">
            <a:extLst>
              <a:ext uri="{FF2B5EF4-FFF2-40B4-BE49-F238E27FC236}">
                <a16:creationId xmlns:a16="http://schemas.microsoft.com/office/drawing/2014/main" id="{4C05E953-0B1B-4896-B578-93C03B0B5D47}"/>
              </a:ext>
            </a:extLst>
          </p:cNvPr>
          <p:cNvPicPr>
            <a:picLocks noChangeAspect="1"/>
          </p:cNvPicPr>
          <p:nvPr/>
        </p:nvPicPr>
        <p:blipFill rotWithShape="1">
          <a:blip r:embed="rId5"/>
          <a:srcRect l="45739" t="33379" r="46006" b="61246"/>
          <a:stretch/>
        </p:blipFill>
        <p:spPr>
          <a:xfrm>
            <a:off x="0" y="1907045"/>
            <a:ext cx="2635377" cy="918670"/>
          </a:xfrm>
          <a:prstGeom prst="rect">
            <a:avLst/>
          </a:prstGeom>
        </p:spPr>
      </p:pic>
      <p:pic>
        <p:nvPicPr>
          <p:cNvPr id="6" name="Picture 5">
            <a:extLst>
              <a:ext uri="{FF2B5EF4-FFF2-40B4-BE49-F238E27FC236}">
                <a16:creationId xmlns:a16="http://schemas.microsoft.com/office/drawing/2014/main" id="{47895F89-7162-9FEF-A386-761DD13729B8}"/>
              </a:ext>
            </a:extLst>
          </p:cNvPr>
          <p:cNvPicPr>
            <a:picLocks noChangeAspect="1"/>
          </p:cNvPicPr>
          <p:nvPr/>
        </p:nvPicPr>
        <p:blipFill>
          <a:blip r:embed="rId6"/>
          <a:stretch>
            <a:fillRect/>
          </a:stretch>
        </p:blipFill>
        <p:spPr>
          <a:xfrm>
            <a:off x="0" y="3608408"/>
            <a:ext cx="6411220" cy="2972215"/>
          </a:xfrm>
          <a:prstGeom prst="rect">
            <a:avLst/>
          </a:prstGeom>
        </p:spPr>
      </p:pic>
      <p:pic>
        <p:nvPicPr>
          <p:cNvPr id="10" name="Picture 9">
            <a:extLst>
              <a:ext uri="{FF2B5EF4-FFF2-40B4-BE49-F238E27FC236}">
                <a16:creationId xmlns:a16="http://schemas.microsoft.com/office/drawing/2014/main" id="{3F3B0A34-F42A-4D03-92A0-D1F15BA95BBC}"/>
              </a:ext>
            </a:extLst>
          </p:cNvPr>
          <p:cNvPicPr>
            <a:picLocks noChangeAspect="1"/>
          </p:cNvPicPr>
          <p:nvPr/>
        </p:nvPicPr>
        <p:blipFill rotWithShape="1">
          <a:blip r:embed="rId7"/>
          <a:srcRect l="34598" t="30204" r="37586" b="16993"/>
          <a:stretch/>
        </p:blipFill>
        <p:spPr>
          <a:xfrm>
            <a:off x="4145889" y="1682813"/>
            <a:ext cx="4998111" cy="5079963"/>
          </a:xfrm>
          <a:prstGeom prst="rect">
            <a:avLst/>
          </a:prstGeom>
        </p:spPr>
      </p:pic>
    </p:spTree>
    <p:extLst>
      <p:ext uri="{BB962C8B-B14F-4D97-AF65-F5344CB8AC3E}">
        <p14:creationId xmlns:p14="http://schemas.microsoft.com/office/powerpoint/2010/main" val="1597532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9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016CB8-E2A2-897D-8994-A066B73A5AA2}"/>
              </a:ext>
            </a:extLst>
          </p:cNvPr>
          <p:cNvPicPr>
            <a:picLocks noChangeAspect="1"/>
          </p:cNvPicPr>
          <p:nvPr/>
        </p:nvPicPr>
        <p:blipFill>
          <a:blip r:embed="rId2"/>
          <a:stretch>
            <a:fillRect/>
          </a:stretch>
        </p:blipFill>
        <p:spPr>
          <a:xfrm>
            <a:off x="0" y="268834"/>
            <a:ext cx="9144000" cy="5492558"/>
          </a:xfrm>
          <a:prstGeom prst="rect">
            <a:avLst/>
          </a:prstGeom>
        </p:spPr>
      </p:pic>
    </p:spTree>
    <p:extLst>
      <p:ext uri="{BB962C8B-B14F-4D97-AF65-F5344CB8AC3E}">
        <p14:creationId xmlns:p14="http://schemas.microsoft.com/office/powerpoint/2010/main" val="22067229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493F98-BC53-EEF7-9367-F0E4A767DDFB}"/>
              </a:ext>
            </a:extLst>
          </p:cNvPr>
          <p:cNvPicPr>
            <a:picLocks noChangeAspect="1"/>
          </p:cNvPicPr>
          <p:nvPr/>
        </p:nvPicPr>
        <p:blipFill rotWithShape="1">
          <a:blip r:embed="rId3"/>
          <a:srcRect l="9076" t="15405" r="10335" b="32173"/>
          <a:stretch/>
        </p:blipFill>
        <p:spPr>
          <a:xfrm>
            <a:off x="217912" y="139849"/>
            <a:ext cx="8648571" cy="6497619"/>
          </a:xfrm>
          <a:prstGeom prst="rect">
            <a:avLst/>
          </a:prstGeom>
        </p:spPr>
      </p:pic>
      <p:sp>
        <p:nvSpPr>
          <p:cNvPr id="6" name="Oval 5">
            <a:extLst>
              <a:ext uri="{FF2B5EF4-FFF2-40B4-BE49-F238E27FC236}">
                <a16:creationId xmlns:a16="http://schemas.microsoft.com/office/drawing/2014/main" id="{DEB21B72-3FFD-49AB-9EC7-332F0F49B046}"/>
              </a:ext>
            </a:extLst>
          </p:cNvPr>
          <p:cNvSpPr/>
          <p:nvPr/>
        </p:nvSpPr>
        <p:spPr>
          <a:xfrm>
            <a:off x="2779676" y="850756"/>
            <a:ext cx="2330205" cy="7472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91939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81618C-D84D-C576-74C9-A194028F8FDD}"/>
              </a:ext>
            </a:extLst>
          </p:cNvPr>
          <p:cNvPicPr>
            <a:picLocks noChangeAspect="1"/>
          </p:cNvPicPr>
          <p:nvPr/>
        </p:nvPicPr>
        <p:blipFill rotWithShape="1">
          <a:blip r:embed="rId2"/>
          <a:srcRect l="10353" t="27301" r="11647" b="29704"/>
          <a:stretch/>
        </p:blipFill>
        <p:spPr>
          <a:xfrm>
            <a:off x="333270" y="1075490"/>
            <a:ext cx="8477459" cy="2506806"/>
          </a:xfrm>
          <a:prstGeom prst="rect">
            <a:avLst/>
          </a:prstGeom>
        </p:spPr>
      </p:pic>
      <p:pic>
        <p:nvPicPr>
          <p:cNvPr id="5" name="Picture 4">
            <a:extLst>
              <a:ext uri="{FF2B5EF4-FFF2-40B4-BE49-F238E27FC236}">
                <a16:creationId xmlns:a16="http://schemas.microsoft.com/office/drawing/2014/main" id="{50550DBE-86B3-47E6-DBE5-CC47C32EC9D6}"/>
              </a:ext>
            </a:extLst>
          </p:cNvPr>
          <p:cNvPicPr>
            <a:picLocks noChangeAspect="1"/>
          </p:cNvPicPr>
          <p:nvPr/>
        </p:nvPicPr>
        <p:blipFill rotWithShape="1">
          <a:blip r:embed="rId3"/>
          <a:srcRect l="10824" t="63498" r="12353" b="19900"/>
          <a:stretch/>
        </p:blipFill>
        <p:spPr>
          <a:xfrm>
            <a:off x="223852" y="4499457"/>
            <a:ext cx="8416671" cy="975731"/>
          </a:xfrm>
          <a:prstGeom prst="rect">
            <a:avLst/>
          </a:prstGeom>
        </p:spPr>
      </p:pic>
      <p:sp>
        <p:nvSpPr>
          <p:cNvPr id="6" name="TextBox 5">
            <a:extLst>
              <a:ext uri="{FF2B5EF4-FFF2-40B4-BE49-F238E27FC236}">
                <a16:creationId xmlns:a16="http://schemas.microsoft.com/office/drawing/2014/main" id="{AA3CCEE9-2E1E-9F4E-BF7F-A2B5D5E404C4}"/>
              </a:ext>
            </a:extLst>
          </p:cNvPr>
          <p:cNvSpPr txBox="1"/>
          <p:nvPr/>
        </p:nvSpPr>
        <p:spPr>
          <a:xfrm>
            <a:off x="537882" y="3717711"/>
            <a:ext cx="6680498" cy="646331"/>
          </a:xfrm>
          <a:prstGeom prst="rect">
            <a:avLst/>
          </a:prstGeom>
          <a:noFill/>
        </p:spPr>
        <p:txBody>
          <a:bodyPr wrap="square" rtlCol="0">
            <a:spAutoFit/>
          </a:bodyPr>
          <a:lstStyle/>
          <a:p>
            <a:r>
              <a:rPr lang="en-CA" sz="3600" dirty="0">
                <a:solidFill>
                  <a:srgbClr val="002060"/>
                </a:solidFill>
              </a:rPr>
              <a:t>Scroll down to </a:t>
            </a:r>
          </a:p>
        </p:txBody>
      </p:sp>
      <p:sp>
        <p:nvSpPr>
          <p:cNvPr id="14" name="Oval 13">
            <a:extLst>
              <a:ext uri="{FF2B5EF4-FFF2-40B4-BE49-F238E27FC236}">
                <a16:creationId xmlns:a16="http://schemas.microsoft.com/office/drawing/2014/main" id="{C4E7DB3D-CB74-494B-BEEA-BD1D203E41E9}"/>
              </a:ext>
            </a:extLst>
          </p:cNvPr>
          <p:cNvSpPr/>
          <p:nvPr/>
        </p:nvSpPr>
        <p:spPr>
          <a:xfrm>
            <a:off x="2553025" y="4499457"/>
            <a:ext cx="2018975" cy="64633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625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heel(1)">
                                      <p:cBhvr>
                                        <p:cTn id="1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0BF59-CB69-4CDB-A220-FBBD34013B6A}"/>
              </a:ext>
            </a:extLst>
          </p:cNvPr>
          <p:cNvPicPr>
            <a:picLocks noChangeAspect="1"/>
          </p:cNvPicPr>
          <p:nvPr/>
        </p:nvPicPr>
        <p:blipFill rotWithShape="1">
          <a:blip r:embed="rId2"/>
          <a:srcRect l="8506" t="15168" r="10259" b="6688"/>
          <a:stretch/>
        </p:blipFill>
        <p:spPr>
          <a:xfrm>
            <a:off x="309040" y="1233432"/>
            <a:ext cx="8525919" cy="4391135"/>
          </a:xfrm>
          <a:prstGeom prst="rect">
            <a:avLst/>
          </a:prstGeom>
        </p:spPr>
      </p:pic>
      <p:sp>
        <p:nvSpPr>
          <p:cNvPr id="5" name="Oval 4">
            <a:extLst>
              <a:ext uri="{FF2B5EF4-FFF2-40B4-BE49-F238E27FC236}">
                <a16:creationId xmlns:a16="http://schemas.microsoft.com/office/drawing/2014/main" id="{0CE17984-55BD-4BBB-A0B5-D78D84DD9008}"/>
              </a:ext>
            </a:extLst>
          </p:cNvPr>
          <p:cNvSpPr/>
          <p:nvPr/>
        </p:nvSpPr>
        <p:spPr>
          <a:xfrm>
            <a:off x="698037" y="3568629"/>
            <a:ext cx="1140823" cy="647187"/>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07A4AB4-0239-AFD4-77FC-39EAD99B9ACB}"/>
              </a:ext>
            </a:extLst>
          </p:cNvPr>
          <p:cNvSpPr/>
          <p:nvPr/>
        </p:nvSpPr>
        <p:spPr>
          <a:xfrm>
            <a:off x="698037" y="1950720"/>
            <a:ext cx="7982667" cy="107289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3146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6BB15D-0F07-643E-27D1-3B5E790B87B0}"/>
              </a:ext>
            </a:extLst>
          </p:cNvPr>
          <p:cNvPicPr>
            <a:picLocks noChangeAspect="1"/>
          </p:cNvPicPr>
          <p:nvPr/>
        </p:nvPicPr>
        <p:blipFill>
          <a:blip r:embed="rId2"/>
          <a:stretch>
            <a:fillRect/>
          </a:stretch>
        </p:blipFill>
        <p:spPr>
          <a:xfrm>
            <a:off x="47411" y="951730"/>
            <a:ext cx="9049178" cy="4786130"/>
          </a:xfrm>
          <a:prstGeom prst="rect">
            <a:avLst/>
          </a:prstGeom>
        </p:spPr>
      </p:pic>
      <p:sp>
        <p:nvSpPr>
          <p:cNvPr id="4" name="Oval 3">
            <a:extLst>
              <a:ext uri="{FF2B5EF4-FFF2-40B4-BE49-F238E27FC236}">
                <a16:creationId xmlns:a16="http://schemas.microsoft.com/office/drawing/2014/main" id="{0ABB60CA-D15B-0CC6-9611-5D9046C049B9}"/>
              </a:ext>
            </a:extLst>
          </p:cNvPr>
          <p:cNvSpPr/>
          <p:nvPr/>
        </p:nvSpPr>
        <p:spPr>
          <a:xfrm>
            <a:off x="2961272" y="2105526"/>
            <a:ext cx="1167966" cy="54864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noFill/>
            </a:endParaRPr>
          </a:p>
        </p:txBody>
      </p:sp>
    </p:spTree>
    <p:extLst>
      <p:ext uri="{BB962C8B-B14F-4D97-AF65-F5344CB8AC3E}">
        <p14:creationId xmlns:p14="http://schemas.microsoft.com/office/powerpoint/2010/main" val="91856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BBDEF7-AD7F-4644-B39A-D8E3D2DE1570}"/>
              </a:ext>
            </a:extLst>
          </p:cNvPr>
          <p:cNvPicPr>
            <a:picLocks noChangeAspect="1"/>
          </p:cNvPicPr>
          <p:nvPr/>
        </p:nvPicPr>
        <p:blipFill rotWithShape="1">
          <a:blip r:embed="rId2"/>
          <a:srcRect l="6667" t="20515" r="7931" b="7887"/>
          <a:stretch/>
        </p:blipFill>
        <p:spPr>
          <a:xfrm>
            <a:off x="292407" y="1117121"/>
            <a:ext cx="8592791" cy="4695100"/>
          </a:xfrm>
          <a:prstGeom prst="rect">
            <a:avLst/>
          </a:prstGeom>
        </p:spPr>
      </p:pic>
      <p:sp>
        <p:nvSpPr>
          <p:cNvPr id="8" name="Oval 7">
            <a:extLst>
              <a:ext uri="{FF2B5EF4-FFF2-40B4-BE49-F238E27FC236}">
                <a16:creationId xmlns:a16="http://schemas.microsoft.com/office/drawing/2014/main" id="{380E9ED1-AE32-457C-8F9C-92ECFC68FC19}"/>
              </a:ext>
            </a:extLst>
          </p:cNvPr>
          <p:cNvSpPr/>
          <p:nvPr/>
        </p:nvSpPr>
        <p:spPr>
          <a:xfrm>
            <a:off x="6291273" y="3976945"/>
            <a:ext cx="2560320" cy="609600"/>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13DE266-F002-4887-945E-2E9DD4AC944C}"/>
              </a:ext>
            </a:extLst>
          </p:cNvPr>
          <p:cNvSpPr/>
          <p:nvPr/>
        </p:nvSpPr>
        <p:spPr>
          <a:xfrm>
            <a:off x="6341447" y="3183247"/>
            <a:ext cx="2560320" cy="609600"/>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8BEB1C2-9B1C-40E5-875D-CB2B8FA3B655}"/>
              </a:ext>
            </a:extLst>
          </p:cNvPr>
          <p:cNvSpPr/>
          <p:nvPr/>
        </p:nvSpPr>
        <p:spPr>
          <a:xfrm>
            <a:off x="2095357" y="1560636"/>
            <a:ext cx="2560320" cy="609600"/>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EA7A8B1-AE2F-4AF4-B58F-9AC2E7D34092}"/>
              </a:ext>
            </a:extLst>
          </p:cNvPr>
          <p:cNvSpPr/>
          <p:nvPr/>
        </p:nvSpPr>
        <p:spPr>
          <a:xfrm>
            <a:off x="6200779" y="1295404"/>
            <a:ext cx="2808518" cy="971006"/>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4DA7B1F-DC93-4A68-A1DE-4281731D5EC8}"/>
              </a:ext>
            </a:extLst>
          </p:cNvPr>
          <p:cNvSpPr/>
          <p:nvPr/>
        </p:nvSpPr>
        <p:spPr>
          <a:xfrm>
            <a:off x="33605" y="4151775"/>
            <a:ext cx="4622072" cy="889000"/>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4DA7B1F-DC93-4A68-A1DE-4281731D5EC8}"/>
              </a:ext>
            </a:extLst>
          </p:cNvPr>
          <p:cNvSpPr/>
          <p:nvPr/>
        </p:nvSpPr>
        <p:spPr>
          <a:xfrm>
            <a:off x="6324878" y="2573647"/>
            <a:ext cx="2560320" cy="609600"/>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522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3" grpId="0" animBg="1"/>
      <p:bldP spid="9" grpId="0" animBg="1"/>
      <p:bldP spid="10" grpId="0" animBg="1"/>
      <p:bldP spid="6" grpId="0" animBg="1"/>
    </p:bldLst>
  </p:timing>
</p:sld>
</file>

<file path=ppt/theme/_rels/theme8.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3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4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7.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246_Training-Template_EN13.potx</Template>
  <TotalTime>14975</TotalTime>
  <Words>4896</Words>
  <Application>Microsoft Office PowerPoint</Application>
  <PresentationFormat>On-screen Show (4:3)</PresentationFormat>
  <Paragraphs>685</Paragraphs>
  <Slides>130</Slides>
  <Notes>63</Notes>
  <HiddenSlides>0</HiddenSlides>
  <MMClips>0</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130</vt:i4>
      </vt:variant>
    </vt:vector>
  </HeadingPairs>
  <TitlesOfParts>
    <vt:vector size="157" baseType="lpstr">
      <vt:lpstr>Aptos</vt:lpstr>
      <vt:lpstr>Aptos Display</vt:lpstr>
      <vt:lpstr>Arial</vt:lpstr>
      <vt:lpstr>Arial Narrow</vt:lpstr>
      <vt:lpstr>Arial Narrow Bold</vt:lpstr>
      <vt:lpstr>Calibri</vt:lpstr>
      <vt:lpstr>Calibri Light</vt:lpstr>
      <vt:lpstr>Century Gothic</vt:lpstr>
      <vt:lpstr>Courier New</vt:lpstr>
      <vt:lpstr>Georgia</vt:lpstr>
      <vt:lpstr>Helvetica Neue</vt:lpstr>
      <vt:lpstr>Lucida Sans Unicode</vt:lpstr>
      <vt:lpstr>Open Sans</vt:lpstr>
      <vt:lpstr>Symbol</vt:lpstr>
      <vt:lpstr>Times New Roman</vt:lpstr>
      <vt:lpstr>Verdana</vt:lpstr>
      <vt:lpstr>Wingdings</vt:lpstr>
      <vt:lpstr>Wingdings 2</vt:lpstr>
      <vt:lpstr>Wingdings 3</vt:lpstr>
      <vt:lpstr>3_Slice</vt:lpstr>
      <vt:lpstr>1_Custom Design</vt:lpstr>
      <vt:lpstr>4_Slice</vt:lpstr>
      <vt:lpstr>Custom Design</vt:lpstr>
      <vt:lpstr>6_Custom Design</vt:lpstr>
      <vt:lpstr>2_Slice</vt:lpstr>
      <vt:lpstr>11_Custom Design</vt:lpstr>
      <vt:lpstr>Concourse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WE FUND PROGRAMS – SHARE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District Grants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Coreen’s four F process  for District Grants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REVIEWS AND APPROVALS</vt:lpstr>
      <vt:lpstr>PowerPoint Presentation</vt:lpstr>
      <vt:lpstr>PowerPoint Presentation</vt:lpstr>
      <vt:lpstr>PowerPoint Presentation</vt:lpstr>
      <vt:lpstr>Where do you start</vt:lpstr>
      <vt:lpstr>PowerPoint Presentation</vt:lpstr>
      <vt:lpstr>PowerPoint Presentation</vt:lpstr>
      <vt:lpstr>PowerPoint Presentation</vt:lpstr>
      <vt:lpstr>PowerPoint Presentation</vt:lpstr>
      <vt:lpstr>PARTNERSHIP REQUIREMENTS</vt:lpstr>
      <vt:lpstr>PARTNERSHIP REQUIREMENTS</vt:lpstr>
      <vt:lpstr>PARTNERSHIP REQUIREMENTS</vt:lpstr>
      <vt:lpstr>PowerPoint Presentation</vt:lpstr>
      <vt:lpstr>PowerPoint Presentation</vt:lpstr>
      <vt:lpstr>PowerPoint Presentation</vt:lpstr>
      <vt:lpstr>PowerPoint Presentation</vt:lpstr>
      <vt:lpstr>PowerPoint Presentation</vt:lpstr>
      <vt:lpstr>RAISE FUNDS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Reporting timeline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Rotary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Moran</dc:creator>
  <cp:lastModifiedBy>Malcolm Kennedy</cp:lastModifiedBy>
  <cp:revision>1084</cp:revision>
  <cp:lastPrinted>2013-06-19T15:45:56Z</cp:lastPrinted>
  <dcterms:created xsi:type="dcterms:W3CDTF">2013-06-19T15:10:07Z</dcterms:created>
  <dcterms:modified xsi:type="dcterms:W3CDTF">2026-04-03T17:13:31Z</dcterms:modified>
</cp:coreProperties>
</file>