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4" r:id="rId1"/>
    <p:sldMasterId id="2147484255" r:id="rId2"/>
    <p:sldMasterId id="2147484263" r:id="rId3"/>
    <p:sldMasterId id="2147484276" r:id="rId4"/>
  </p:sldMasterIdLst>
  <p:notesMasterIdLst>
    <p:notesMasterId r:id="rId43"/>
  </p:notesMasterIdLst>
  <p:handoutMasterIdLst>
    <p:handoutMasterId r:id="rId44"/>
  </p:handoutMasterIdLst>
  <p:sldIdLst>
    <p:sldId id="649" r:id="rId5"/>
    <p:sldId id="578" r:id="rId6"/>
    <p:sldId id="645" r:id="rId7"/>
    <p:sldId id="765" r:id="rId8"/>
    <p:sldId id="766" r:id="rId9"/>
    <p:sldId id="783" r:id="rId10"/>
    <p:sldId id="780" r:id="rId11"/>
    <p:sldId id="763" r:id="rId12"/>
    <p:sldId id="769" r:id="rId13"/>
    <p:sldId id="770" r:id="rId14"/>
    <p:sldId id="771" r:id="rId15"/>
    <p:sldId id="772" r:id="rId16"/>
    <p:sldId id="773" r:id="rId17"/>
    <p:sldId id="764" r:id="rId18"/>
    <p:sldId id="774" r:id="rId19"/>
    <p:sldId id="775" r:id="rId20"/>
    <p:sldId id="713" r:id="rId21"/>
    <p:sldId id="753" r:id="rId22"/>
    <p:sldId id="776" r:id="rId23"/>
    <p:sldId id="777" r:id="rId24"/>
    <p:sldId id="748" r:id="rId25"/>
    <p:sldId id="660" r:id="rId26"/>
    <p:sldId id="661" r:id="rId27"/>
    <p:sldId id="662" r:id="rId28"/>
    <p:sldId id="738" r:id="rId29"/>
    <p:sldId id="741" r:id="rId30"/>
    <p:sldId id="739" r:id="rId31"/>
    <p:sldId id="737" r:id="rId32"/>
    <p:sldId id="742" r:id="rId33"/>
    <p:sldId id="746" r:id="rId34"/>
    <p:sldId id="745" r:id="rId35"/>
    <p:sldId id="744" r:id="rId36"/>
    <p:sldId id="781" r:id="rId37"/>
    <p:sldId id="782" r:id="rId38"/>
    <p:sldId id="722" r:id="rId39"/>
    <p:sldId id="643" r:id="rId40"/>
    <p:sldId id="654" r:id="rId41"/>
    <p:sldId id="832" r:id="rId42"/>
  </p:sldIdLst>
  <p:sldSz cx="9144000" cy="6858000" type="screen4x3"/>
  <p:notesSz cx="6881813"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737">
          <p15:clr>
            <a:srgbClr val="A4A3A4"/>
          </p15:clr>
        </p15:guide>
        <p15:guide id="2" orient="horz" pos="4107">
          <p15:clr>
            <a:srgbClr val="A4A3A4"/>
          </p15:clr>
        </p15:guide>
        <p15:guide id="3" orient="horz" pos="803">
          <p15:clr>
            <a:srgbClr val="A4A3A4"/>
          </p15:clr>
        </p15:guide>
        <p15:guide id="4" orient="horz">
          <p15:clr>
            <a:srgbClr val="A4A3A4"/>
          </p15:clr>
        </p15:guide>
        <p15:guide id="5" orient="horz" pos="2354">
          <p15:clr>
            <a:srgbClr val="A4A3A4"/>
          </p15:clr>
        </p15:guide>
        <p15:guide id="6" orient="horz" pos="365">
          <p15:clr>
            <a:srgbClr val="A4A3A4"/>
          </p15:clr>
        </p15:guide>
        <p15:guide id="7" orient="horz" pos="4319">
          <p15:clr>
            <a:srgbClr val="A4A3A4"/>
          </p15:clr>
        </p15:guide>
        <p15:guide id="8" pos="1199">
          <p15:clr>
            <a:srgbClr val="A4A3A4"/>
          </p15:clr>
        </p15:guide>
        <p15:guide id="9" pos="3414">
          <p15:clr>
            <a:srgbClr val="A4A3A4"/>
          </p15:clr>
        </p15:guide>
        <p15:guide id="10" pos="5398">
          <p15:clr>
            <a:srgbClr val="A4A3A4"/>
          </p15:clr>
        </p15:guide>
        <p15:guide id="11" pos="20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DAA"/>
    <a:srgbClr val="01B4E7"/>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860" autoAdjust="0"/>
    <p:restoredTop sz="92519" autoAdjust="0"/>
  </p:normalViewPr>
  <p:slideViewPr>
    <p:cSldViewPr snapToGrid="0" snapToObjects="1">
      <p:cViewPr varScale="1">
        <p:scale>
          <a:sx n="70" d="100"/>
          <a:sy n="70" d="100"/>
        </p:scale>
        <p:origin x="1834" y="69"/>
      </p:cViewPr>
      <p:guideLst>
        <p:guide orient="horz" pos="3737"/>
        <p:guide orient="horz" pos="4107"/>
        <p:guide orient="horz" pos="803"/>
        <p:guide orient="horz"/>
        <p:guide orient="horz" pos="2354"/>
        <p:guide orient="horz" pos="365"/>
        <p:guide orient="horz" pos="4319"/>
        <p:guide pos="1199"/>
        <p:guide pos="3414"/>
        <p:guide pos="5398"/>
        <p:guide pos="20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6" d="100"/>
          <a:sy n="86" d="100"/>
        </p:scale>
        <p:origin x="-3840"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805F0-AF6C-41C7-8F09-E7BA651FC753}"/>
              </a:ext>
            </a:extLst>
          </p:cNvPr>
          <p:cNvSpPr>
            <a:spLocks noGrp="1"/>
          </p:cNvSpPr>
          <p:nvPr>
            <p:ph type="hdr" sz="quarter"/>
          </p:nvPr>
        </p:nvSpPr>
        <p:spPr>
          <a:xfrm>
            <a:off x="0" y="0"/>
            <a:ext cx="2982913" cy="465138"/>
          </a:xfrm>
          <a:prstGeom prst="rect">
            <a:avLst/>
          </a:prstGeom>
        </p:spPr>
        <p:txBody>
          <a:bodyPr vert="horz" lIns="92446" tIns="46223" rIns="92446" bIns="46223"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308D504F-C646-4BB1-BE2B-89FB3AAE8947}"/>
              </a:ext>
            </a:extLst>
          </p:cNvPr>
          <p:cNvSpPr>
            <a:spLocks noGrp="1"/>
          </p:cNvSpPr>
          <p:nvPr>
            <p:ph type="dt" sz="quarter" idx="1"/>
          </p:nvPr>
        </p:nvSpPr>
        <p:spPr>
          <a:xfrm>
            <a:off x="3898900" y="0"/>
            <a:ext cx="2981325" cy="465138"/>
          </a:xfrm>
          <a:prstGeom prst="rect">
            <a:avLst/>
          </a:prstGeom>
        </p:spPr>
        <p:txBody>
          <a:bodyPr vert="horz" lIns="92446" tIns="46223" rIns="92446" bIns="46223" rtlCol="0"/>
          <a:lstStyle>
            <a:lvl1pPr algn="r" eaLnBrk="1" fontAlgn="auto" hangingPunct="1">
              <a:spcBef>
                <a:spcPts val="0"/>
              </a:spcBef>
              <a:spcAft>
                <a:spcPts val="0"/>
              </a:spcAft>
              <a:defRPr sz="1200">
                <a:latin typeface="+mn-lt"/>
                <a:cs typeface="+mn-cs"/>
              </a:defRPr>
            </a:lvl1pPr>
          </a:lstStyle>
          <a:p>
            <a:pPr>
              <a:defRPr/>
            </a:pPr>
            <a:fld id="{5F2D7569-40C4-4618-B065-E66C02613055}" type="datetimeFigureOut">
              <a:rPr lang="en-US"/>
              <a:pPr>
                <a:defRPr/>
              </a:pPr>
              <a:t>4/25/2021</a:t>
            </a:fld>
            <a:endParaRPr lang="en-US"/>
          </a:p>
        </p:txBody>
      </p:sp>
      <p:sp>
        <p:nvSpPr>
          <p:cNvPr id="4" name="Footer Placeholder 3">
            <a:extLst>
              <a:ext uri="{FF2B5EF4-FFF2-40B4-BE49-F238E27FC236}">
                <a16:creationId xmlns:a16="http://schemas.microsoft.com/office/drawing/2014/main" id="{FC8DDE3C-92DA-4522-B130-E30B6A30025E}"/>
              </a:ext>
            </a:extLst>
          </p:cNvPr>
          <p:cNvSpPr>
            <a:spLocks noGrp="1"/>
          </p:cNvSpPr>
          <p:nvPr>
            <p:ph type="ftr" sz="quarter" idx="2"/>
          </p:nvPr>
        </p:nvSpPr>
        <p:spPr>
          <a:xfrm>
            <a:off x="0" y="8829675"/>
            <a:ext cx="2982913" cy="465138"/>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AC69D5E0-6588-47CC-9944-4E50CB3C1901}"/>
              </a:ext>
            </a:extLst>
          </p:cNvPr>
          <p:cNvSpPr>
            <a:spLocks noGrp="1"/>
          </p:cNvSpPr>
          <p:nvPr>
            <p:ph type="sldNum" sz="quarter" idx="3"/>
          </p:nvPr>
        </p:nvSpPr>
        <p:spPr>
          <a:xfrm>
            <a:off x="3898900" y="8829675"/>
            <a:ext cx="2981325" cy="465138"/>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a:latin typeface="Calibri" panose="020F0502020204030204" pitchFamily="34" charset="0"/>
              </a:defRPr>
            </a:lvl1pPr>
          </a:lstStyle>
          <a:p>
            <a:fld id="{B083B908-6094-4ED0-8077-F7B15ADC6D21}"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0D1AEA-6316-49B9-A518-05DC1A4E5475}"/>
              </a:ext>
            </a:extLst>
          </p:cNvPr>
          <p:cNvSpPr>
            <a:spLocks noGrp="1"/>
          </p:cNvSpPr>
          <p:nvPr>
            <p:ph type="hdr" sz="quarter"/>
          </p:nvPr>
        </p:nvSpPr>
        <p:spPr>
          <a:xfrm>
            <a:off x="0" y="0"/>
            <a:ext cx="2982913" cy="465138"/>
          </a:xfrm>
          <a:prstGeom prst="rect">
            <a:avLst/>
          </a:prstGeom>
        </p:spPr>
        <p:txBody>
          <a:bodyPr vert="horz" lIns="92446" tIns="46223" rIns="92446" bIns="46223"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995EF905-3180-4210-88F2-1EA6F21CD95E}"/>
              </a:ext>
            </a:extLst>
          </p:cNvPr>
          <p:cNvSpPr>
            <a:spLocks noGrp="1"/>
          </p:cNvSpPr>
          <p:nvPr>
            <p:ph type="dt" idx="1"/>
          </p:nvPr>
        </p:nvSpPr>
        <p:spPr>
          <a:xfrm>
            <a:off x="3898900" y="0"/>
            <a:ext cx="2981325" cy="465138"/>
          </a:xfrm>
          <a:prstGeom prst="rect">
            <a:avLst/>
          </a:prstGeom>
        </p:spPr>
        <p:txBody>
          <a:bodyPr vert="horz" lIns="92446" tIns="46223" rIns="92446" bIns="46223" rtlCol="0"/>
          <a:lstStyle>
            <a:lvl1pPr algn="r" eaLnBrk="1" fontAlgn="auto" hangingPunct="1">
              <a:spcBef>
                <a:spcPts val="0"/>
              </a:spcBef>
              <a:spcAft>
                <a:spcPts val="0"/>
              </a:spcAft>
              <a:defRPr sz="1200">
                <a:latin typeface="+mn-lt"/>
                <a:cs typeface="+mn-cs"/>
              </a:defRPr>
            </a:lvl1pPr>
          </a:lstStyle>
          <a:p>
            <a:pPr>
              <a:defRPr/>
            </a:pPr>
            <a:fld id="{CA3B339A-7976-4143-A2A8-B4D8EB3EAAC5}" type="datetimeFigureOut">
              <a:rPr lang="en-US"/>
              <a:pPr>
                <a:defRPr/>
              </a:pPr>
              <a:t>4/25/2021</a:t>
            </a:fld>
            <a:endParaRPr lang="en-US" dirty="0"/>
          </a:p>
        </p:txBody>
      </p:sp>
      <p:sp>
        <p:nvSpPr>
          <p:cNvPr id="4" name="Slide Image Placeholder 3">
            <a:extLst>
              <a:ext uri="{FF2B5EF4-FFF2-40B4-BE49-F238E27FC236}">
                <a16:creationId xmlns:a16="http://schemas.microsoft.com/office/drawing/2014/main" id="{FEE5A300-BEB3-4FA9-9126-AA40798071C3}"/>
              </a:ext>
            </a:extLst>
          </p:cNvPr>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a:extLst>
              <a:ext uri="{FF2B5EF4-FFF2-40B4-BE49-F238E27FC236}">
                <a16:creationId xmlns:a16="http://schemas.microsoft.com/office/drawing/2014/main" id="{BA2E2E4D-925E-4267-9997-1AD9196DA6BC}"/>
              </a:ext>
            </a:extLst>
          </p:cNvPr>
          <p:cNvSpPr>
            <a:spLocks noGrp="1"/>
          </p:cNvSpPr>
          <p:nvPr>
            <p:ph type="body" sz="quarter" idx="3"/>
          </p:nvPr>
        </p:nvSpPr>
        <p:spPr>
          <a:xfrm>
            <a:off x="688975" y="4416425"/>
            <a:ext cx="5505450" cy="4183063"/>
          </a:xfrm>
          <a:prstGeom prst="rect">
            <a:avLst/>
          </a:prstGeom>
        </p:spPr>
        <p:txBody>
          <a:bodyPr vert="horz" lIns="92446" tIns="46223" rIns="92446" bIns="4622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3432431-D386-416C-A2BA-8F12AECB0099}"/>
              </a:ext>
            </a:extLst>
          </p:cNvPr>
          <p:cNvSpPr>
            <a:spLocks noGrp="1"/>
          </p:cNvSpPr>
          <p:nvPr>
            <p:ph type="ftr" sz="quarter" idx="4"/>
          </p:nvPr>
        </p:nvSpPr>
        <p:spPr>
          <a:xfrm>
            <a:off x="0" y="8829675"/>
            <a:ext cx="2982913" cy="465138"/>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D7B1E4EE-CC06-47D5-A5FA-D695D5DD3E4B}"/>
              </a:ext>
            </a:extLst>
          </p:cNvPr>
          <p:cNvSpPr>
            <a:spLocks noGrp="1"/>
          </p:cNvSpPr>
          <p:nvPr>
            <p:ph type="sldNum" sz="quarter" idx="5"/>
          </p:nvPr>
        </p:nvSpPr>
        <p:spPr>
          <a:xfrm>
            <a:off x="3898900" y="8829675"/>
            <a:ext cx="2981325" cy="465138"/>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a:latin typeface="Calibri" panose="020F0502020204030204" pitchFamily="34" charset="0"/>
              </a:defRPr>
            </a:lvl1pPr>
          </a:lstStyle>
          <a:p>
            <a:fld id="{7A83D30B-DA2F-49D8-BE68-E7EEA886C43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4E681BE-16BE-4944-B302-61414A9986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DBF9705-9EA6-458A-A143-008DC440BC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id="{A2095A01-42E1-42CA-A3C6-A5FBFFEE68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9F2E93C-206E-47B8-9A03-C80BA00D0465}"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A83D30B-DA2F-49D8-BE68-E7EEA886C43F}" type="slidenum">
              <a:rPr lang="en-US" altLang="en-US" smtClean="0"/>
              <a:pPr/>
              <a:t>20</a:t>
            </a:fld>
            <a:endParaRPr lang="en-US" altLang="en-US"/>
          </a:p>
        </p:txBody>
      </p:sp>
    </p:spTree>
    <p:extLst>
      <p:ext uri="{BB962C8B-B14F-4D97-AF65-F5344CB8AC3E}">
        <p14:creationId xmlns:p14="http://schemas.microsoft.com/office/powerpoint/2010/main" val="827305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26F668E-62EC-4757-8169-00C8AC7C34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4161E55B-F835-42B4-B33A-6C6B363D35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EA040167-040E-4CD2-A451-9B1465847A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A6B883-DABC-438B-BFA1-88B753639973}" type="slidenum">
              <a:rPr lang="en-US" altLang="en-US">
                <a:solidFill>
                  <a:srgbClr val="000000"/>
                </a:solidFill>
                <a:latin typeface="Calibri" panose="020F0502020204030204" pitchFamily="34" charset="0"/>
              </a:rPr>
              <a:pPr/>
              <a:t>36</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4E681BE-16BE-4944-B302-61414A9986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8DBF9705-9EA6-458A-A143-008DC440BC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id="{A2095A01-42E1-42CA-A3C6-A5FBFFEE68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9F2E93C-206E-47B8-9A03-C80BA00D0465}"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6166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46A2B18-87E4-4D44-A439-4FA33650F1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43F4049-C6D1-44C7-9326-2402DF5E65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038" indent="-173038" eaLnBrk="1" hangingPunct="1">
              <a:spcBef>
                <a:spcPct val="0"/>
              </a:spcBef>
              <a:buFontTx/>
              <a:buChar char="•"/>
            </a:pPr>
            <a:endParaRPr lang="en-US" altLang="en-US">
              <a:latin typeface="Georgia" panose="02040502050405020303" pitchFamily="18" charset="0"/>
            </a:endParaRPr>
          </a:p>
        </p:txBody>
      </p:sp>
      <p:sp>
        <p:nvSpPr>
          <p:cNvPr id="15364" name="Slide Number Placeholder 3">
            <a:extLst>
              <a:ext uri="{FF2B5EF4-FFF2-40B4-BE49-F238E27FC236}">
                <a16:creationId xmlns:a16="http://schemas.microsoft.com/office/drawing/2014/main" id="{998D661C-BCDD-41F8-9788-A529E7FD87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216CFE7-EA17-427D-A1E7-1D1D7ABEE33E}"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E5CB6DC-BC40-41C6-825E-AB4D6ED3C7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ACD1C256-FC3F-4504-850E-716DFD4A0C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038" indent="-173038" eaLnBrk="1" hangingPunct="1">
              <a:spcBef>
                <a:spcPct val="0"/>
              </a:spcBef>
              <a:buFontTx/>
              <a:buChar char="•"/>
            </a:pPr>
            <a:endParaRPr lang="en-US" altLang="en-US">
              <a:latin typeface="Georgia" panose="02040502050405020303" pitchFamily="18" charset="0"/>
            </a:endParaRPr>
          </a:p>
        </p:txBody>
      </p:sp>
      <p:sp>
        <p:nvSpPr>
          <p:cNvPr id="18436" name="Slide Number Placeholder 3">
            <a:extLst>
              <a:ext uri="{FF2B5EF4-FFF2-40B4-BE49-F238E27FC236}">
                <a16:creationId xmlns:a16="http://schemas.microsoft.com/office/drawing/2014/main" id="{8ED4228D-E6CB-4215-A445-802CFD9E30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0EA7EC7-CEBE-46E4-A456-5DD34D612A7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9D8BBDA-89C9-4DDC-832A-C38E21A07E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F8E3A2DF-F6B5-4BE7-A42F-247186DBE6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5100" indent="-165100" defTabSz="881063">
              <a:buFontTx/>
              <a:buChar char="•"/>
            </a:pPr>
            <a:r>
              <a:rPr lang="en-US" altLang="en-US" sz="1000">
                <a:latin typeface="Arial" panose="020B0604020202020204" pitchFamily="34" charset="0"/>
                <a:ea typeface="ヒラギノ角ゴ Pro W3"/>
                <a:cs typeface="ヒラギノ角ゴ Pro W3"/>
              </a:rPr>
              <a:t>To review: when we contribution to </a:t>
            </a:r>
            <a:r>
              <a:rPr lang="en-US" altLang="en-US" sz="1000" b="1">
                <a:latin typeface="Arial" panose="020B0604020202020204" pitchFamily="34" charset="0"/>
                <a:ea typeface="ヒラギノ角ゴ Pro W3"/>
                <a:cs typeface="ヒラギノ角ゴ Pro W3"/>
              </a:rPr>
              <a:t>Annual Fund – SHARE</a:t>
            </a:r>
            <a:r>
              <a:rPr lang="en-US" altLang="en-US" sz="1000">
                <a:latin typeface="Arial" panose="020B0604020202020204" pitchFamily="34" charset="0"/>
                <a:ea typeface="ヒラギノ角ゴ Pro W3"/>
                <a:cs typeface="ヒラギノ角ゴ Pro W3"/>
              </a:rPr>
              <a:t>, fifty percent (50%) of our contributions come back to our district through District Designated Funds (DDF) in three years to spend on educational and humanitarian activities chosen by us; even grants that may be used for projects in our local community. </a:t>
            </a:r>
          </a:p>
          <a:p>
            <a:pPr marL="165100" indent="-165100" defTabSz="881063">
              <a:buFontTx/>
              <a:buChar char="•"/>
            </a:pPr>
            <a:r>
              <a:rPr lang="en-US" altLang="en-US" sz="1000">
                <a:latin typeface="Arial" panose="020B0604020202020204" pitchFamily="34" charset="0"/>
                <a:ea typeface="ヒラギノ角ゴ Pro W3"/>
                <a:cs typeface="ヒラギノ角ゴ Pro W3"/>
              </a:rPr>
              <a:t>The 5 percent that is earmarked to potentially pay for the Foundation’s operating expenses will come from the World Fund. It will be used only if it is needed to pay expenses when net investment returns are not sufficient, or to fully fund the operating reserve (up to three times annual operating expenses). If funds are not needed for these purposes, they will remain in the World Fund until the World Fund is measured to ensure sufficient funds for programs.</a:t>
            </a:r>
          </a:p>
          <a:p>
            <a:pPr marL="165100" indent="-165100" defTabSz="881063">
              <a:buFontTx/>
              <a:buChar char="•"/>
            </a:pPr>
            <a:r>
              <a:rPr lang="en-US" altLang="en-US" sz="1000">
                <a:latin typeface="Arial" panose="020B0604020202020204" pitchFamily="34" charset="0"/>
                <a:ea typeface="ヒラギノ角ゴ Pro W3"/>
                <a:cs typeface="ヒラギノ角ゴ Pro W3"/>
              </a:rPr>
              <a:t>In the final step, the World Fund will be measured to ensure that it contains 50 percent of the three prior years’ worth of contributions, plus $5 million – a growth factor. Then and only then, surplus funds will be transferred to the Endowment Fund. </a:t>
            </a:r>
          </a:p>
          <a:p>
            <a:pPr marL="165100" indent="-165100" defTabSz="881063">
              <a:buFontTx/>
              <a:buChar char="•"/>
            </a:pPr>
            <a:r>
              <a:rPr lang="en-US" altLang="en-US" sz="1000">
                <a:latin typeface="Arial" panose="020B0604020202020204" pitchFamily="34" charset="0"/>
                <a:ea typeface="ヒラギノ角ゴ Pro W3"/>
                <a:cs typeface="ヒラギノ角ゴ Pro W3"/>
              </a:rPr>
              <a:t>This funding model:</a:t>
            </a:r>
          </a:p>
          <a:p>
            <a:pPr marL="604838" lvl="1" indent="-165100" defTabSz="881063">
              <a:buFont typeface="Courier New" panose="02070309020205020404" pitchFamily="49" charset="0"/>
              <a:buChar char="o"/>
            </a:pPr>
            <a:r>
              <a:rPr lang="en-US" altLang="en-US" sz="1000">
                <a:latin typeface="Arial" panose="020B0604020202020204" pitchFamily="34" charset="0"/>
                <a:ea typeface="ヒラギノ角ゴ Pro W3"/>
                <a:cs typeface="ヒラギノ角ゴ Pro W3"/>
              </a:rPr>
              <a:t>Builds our financial strength by ensuring that resources are available to meet current needs: programs and operating expenses.</a:t>
            </a:r>
          </a:p>
          <a:p>
            <a:pPr marL="604838" lvl="1" indent="-165100" defTabSz="881063">
              <a:buFont typeface="Courier New" panose="02070309020205020404" pitchFamily="49" charset="0"/>
              <a:buChar char="o"/>
            </a:pPr>
            <a:r>
              <a:rPr lang="en-US" altLang="en-US" sz="1000">
                <a:latin typeface="Arial" panose="020B0604020202020204" pitchFamily="34" charset="0"/>
                <a:ea typeface="ヒラギノ角ゴ Pro W3"/>
                <a:cs typeface="ヒラギノ角ゴ Pro W3"/>
              </a:rPr>
              <a:t>Establishes a reserve to provide for unusual financial events (a rainy day fund): the operating reserve.</a:t>
            </a:r>
          </a:p>
          <a:p>
            <a:pPr marL="604838" lvl="1" indent="-165100" defTabSz="881063">
              <a:buFont typeface="Courier New" panose="02070309020205020404" pitchFamily="49" charset="0"/>
              <a:buChar char="o"/>
            </a:pPr>
            <a:r>
              <a:rPr lang="en-US" altLang="en-US" sz="1000">
                <a:latin typeface="Arial" panose="020B0604020202020204" pitchFamily="34" charset="0"/>
                <a:ea typeface="ヒラギノ角ゴ Pro W3"/>
                <a:cs typeface="ヒラギノ角ゴ Pro W3"/>
              </a:rPr>
              <a:t>Ensures an increase in future programs through increased returns on the Endowment Fund.</a:t>
            </a:r>
          </a:p>
          <a:p>
            <a:pPr marL="165100" indent="-165100" defTabSz="881063">
              <a:lnSpc>
                <a:spcPct val="80000"/>
              </a:lnSpc>
            </a:pPr>
            <a:endParaRPr lang="en-US" altLang="en-US" sz="1000">
              <a:latin typeface="Arial" panose="020B0604020202020204" pitchFamily="34" charset="0"/>
              <a:ea typeface="ヒラギノ角ゴ Pro W3"/>
              <a:cs typeface="ヒラギノ角ゴ Pro W3"/>
            </a:endParaRPr>
          </a:p>
        </p:txBody>
      </p:sp>
      <p:sp>
        <p:nvSpPr>
          <p:cNvPr id="24580" name="Slide Number Placeholder 3">
            <a:extLst>
              <a:ext uri="{FF2B5EF4-FFF2-40B4-BE49-F238E27FC236}">
                <a16:creationId xmlns:a16="http://schemas.microsoft.com/office/drawing/2014/main" id="{CCCE80FD-D928-4204-9B18-F9A06374E2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6A6E04D-B37D-4174-874B-CA8D437FD7E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5E95F1D-E638-4FE0-9FFE-AE0B3D50A2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EDE7F776-5690-4F80-8CD7-165CC419F7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1988" name="Slide Number Placeholder 3">
            <a:extLst>
              <a:ext uri="{FF2B5EF4-FFF2-40B4-BE49-F238E27FC236}">
                <a16:creationId xmlns:a16="http://schemas.microsoft.com/office/drawing/2014/main" id="{908E1DB3-D990-4562-8830-9E5623A8DA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3176B8-7E4B-4826-886D-87A1E5424477}" type="slidenum">
              <a:rPr lang="en-US" altLang="en-US">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603164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A83D30B-DA2F-49D8-BE68-E7EEA886C43F}" type="slidenum">
              <a:rPr lang="en-US" altLang="en-US" smtClean="0"/>
              <a:pPr/>
              <a:t>10</a:t>
            </a:fld>
            <a:endParaRPr lang="en-US" altLang="en-US"/>
          </a:p>
        </p:txBody>
      </p:sp>
    </p:spTree>
    <p:extLst>
      <p:ext uri="{BB962C8B-B14F-4D97-AF65-F5344CB8AC3E}">
        <p14:creationId xmlns:p14="http://schemas.microsoft.com/office/powerpoint/2010/main" val="2072224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5E95F1D-E638-4FE0-9FFE-AE0B3D50A2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EDE7F776-5690-4F80-8CD7-165CC419F7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1988" name="Slide Number Placeholder 3">
            <a:extLst>
              <a:ext uri="{FF2B5EF4-FFF2-40B4-BE49-F238E27FC236}">
                <a16:creationId xmlns:a16="http://schemas.microsoft.com/office/drawing/2014/main" id="{908E1DB3-D990-4562-8830-9E5623A8DA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3176B8-7E4B-4826-886D-87A1E5424477}" type="slidenum">
              <a:rPr lang="en-US" altLang="en-US">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A83D30B-DA2F-49D8-BE68-E7EEA886C43F}" type="slidenum">
              <a:rPr lang="en-US" altLang="en-US" smtClean="0"/>
              <a:pPr/>
              <a:t>18</a:t>
            </a:fld>
            <a:endParaRPr lang="en-US" altLang="en-US"/>
          </a:p>
        </p:txBody>
      </p:sp>
    </p:spTree>
    <p:extLst>
      <p:ext uri="{BB962C8B-B14F-4D97-AF65-F5344CB8AC3E}">
        <p14:creationId xmlns:p14="http://schemas.microsoft.com/office/powerpoint/2010/main" val="316907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A83D30B-DA2F-49D8-BE68-E7EEA886C43F}" type="slidenum">
              <a:rPr lang="en-US" altLang="en-US" smtClean="0"/>
              <a:pPr/>
              <a:t>19</a:t>
            </a:fld>
            <a:endParaRPr lang="en-US" altLang="en-US"/>
          </a:p>
        </p:txBody>
      </p:sp>
    </p:spTree>
    <p:extLst>
      <p:ext uri="{BB962C8B-B14F-4D97-AF65-F5344CB8AC3E}">
        <p14:creationId xmlns:p14="http://schemas.microsoft.com/office/powerpoint/2010/main" val="1112502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40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0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1917">
                <a:solidFill>
                  <a:schemeClr val="tx1"/>
                </a:solidFill>
              </a:defRPr>
            </a:lvl1pPr>
            <a:lvl2pPr>
              <a:buNone/>
              <a:defRPr sz="1500">
                <a:solidFill>
                  <a:schemeClr val="tx1">
                    <a:tint val="75000"/>
                  </a:schemeClr>
                </a:solidFill>
              </a:defRPr>
            </a:lvl2pPr>
            <a:lvl3pPr>
              <a:buNone/>
              <a:defRPr sz="1333">
                <a:solidFill>
                  <a:schemeClr val="tx1">
                    <a:tint val="75000"/>
                  </a:schemeClr>
                </a:solidFill>
              </a:defRPr>
            </a:lvl3pPr>
            <a:lvl4pPr>
              <a:buNone/>
              <a:defRPr sz="1167">
                <a:solidFill>
                  <a:schemeClr val="tx1">
                    <a:tint val="75000"/>
                  </a:schemeClr>
                </a:solidFill>
              </a:defRPr>
            </a:lvl4pPr>
            <a:lvl5pPr>
              <a:buNone/>
              <a:defRPr sz="1167">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393A1B7-C189-4E13-8D99-95C8CE43FCD9}"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70E7A-7366-4769-9F94-BF4CB30DEF0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179696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2333"/>
            </a:lvl1pPr>
            <a:lvl2pPr>
              <a:defRPr sz="2000"/>
            </a:lvl2pPr>
            <a:lvl3pPr>
              <a:defRPr sz="1667"/>
            </a:lvl3pPr>
            <a:lvl4pPr>
              <a:defRPr sz="1500"/>
            </a:lvl4pPr>
            <a:lvl5pPr>
              <a:defRPr sz="15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30"/>
            <a:ext cx="4038600" cy="4525963"/>
          </a:xfrm>
        </p:spPr>
        <p:txBody>
          <a:bodyPr/>
          <a:lstStyle>
            <a:lvl1pPr>
              <a:defRPr sz="2333"/>
            </a:lvl1pPr>
            <a:lvl2pPr>
              <a:defRPr sz="2000"/>
            </a:lvl2pPr>
            <a:lvl3pPr>
              <a:defRPr sz="1667"/>
            </a:lvl3pPr>
            <a:lvl4pPr>
              <a:defRPr sz="1500"/>
            </a:lvl4pPr>
            <a:lvl5pPr>
              <a:defRPr sz="15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393A1B7-C189-4E13-8D99-95C8CE43FCD9}"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70E7A-7366-4769-9F94-BF4CB30DEF0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557631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000" b="0">
                <a:solidFill>
                  <a:schemeClr val="bg1"/>
                </a:solidFill>
              </a:defRPr>
            </a:lvl1pPr>
            <a:lvl2pPr>
              <a:buNone/>
              <a:defRPr sz="1667" b="1"/>
            </a:lvl2pPr>
            <a:lvl3pPr>
              <a:buNone/>
              <a:defRPr sz="1500" b="1"/>
            </a:lvl3pPr>
            <a:lvl4pPr>
              <a:buNone/>
              <a:defRPr sz="1333" b="1"/>
            </a:lvl4pPr>
            <a:lvl5pPr>
              <a:buNone/>
              <a:defRPr sz="1333"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000" b="0">
                <a:solidFill>
                  <a:schemeClr val="bg1"/>
                </a:solidFill>
              </a:defRPr>
            </a:lvl1pPr>
            <a:lvl2pPr>
              <a:buNone/>
              <a:defRPr sz="1667" b="1"/>
            </a:lvl2pPr>
            <a:lvl3pPr>
              <a:buNone/>
              <a:defRPr sz="1500" b="1"/>
            </a:lvl3pPr>
            <a:lvl4pPr>
              <a:buNone/>
              <a:defRPr sz="1333" b="1"/>
            </a:lvl4pPr>
            <a:lvl5pPr>
              <a:buNone/>
              <a:defRPr sz="1333"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6"/>
            <a:ext cx="4040188" cy="3941763"/>
          </a:xfrm>
          <a:ln>
            <a:noFill/>
            <a:prstDash val="sysDash"/>
            <a:miter lim="800000"/>
          </a:ln>
        </p:spPr>
        <p:txBody>
          <a:bodyPr/>
          <a:lstStyle>
            <a:lvl1pPr>
              <a:defRPr sz="2000"/>
            </a:lvl1pPr>
            <a:lvl2pPr>
              <a:defRPr sz="1667"/>
            </a:lvl2pPr>
            <a:lvl3pPr>
              <a:defRPr sz="1500"/>
            </a:lvl3pPr>
            <a:lvl4pPr>
              <a:defRPr sz="1333"/>
            </a:lvl4pPr>
            <a:lvl5pPr>
              <a:defRPr sz="1333"/>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444296"/>
            <a:ext cx="4041775" cy="3941763"/>
          </a:xfrm>
          <a:ln>
            <a:noFill/>
            <a:prstDash val="sysDash"/>
            <a:miter lim="800000"/>
          </a:ln>
        </p:spPr>
        <p:txBody>
          <a:bodyPr/>
          <a:lstStyle>
            <a:lvl1pPr>
              <a:spcBef>
                <a:spcPts val="0"/>
              </a:spcBef>
              <a:defRPr sz="2000"/>
            </a:lvl1pPr>
            <a:lvl2pPr>
              <a:defRPr sz="1667"/>
            </a:lvl2pPr>
            <a:lvl3pPr>
              <a:defRPr sz="1500"/>
            </a:lvl3pPr>
            <a:lvl4pPr>
              <a:defRPr sz="1333"/>
            </a:lvl4pPr>
            <a:lvl5pPr>
              <a:defRPr sz="1333"/>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393A1B7-C189-4E13-8D99-95C8CE43FCD9}" type="datetimeFigureOut">
              <a:rPr lang="en-US" smtClean="0"/>
              <a:pPr/>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670E7A-7366-4769-9F94-BF4CB30DEF0B}" type="slidenum">
              <a:rPr lang="en-US" smtClean="0"/>
              <a:pPr/>
              <a:t>‹#›</a:t>
            </a:fld>
            <a:endParaRPr lang="en-US"/>
          </a:p>
        </p:txBody>
      </p:sp>
    </p:spTree>
    <p:extLst>
      <p:ext uri="{BB962C8B-B14F-4D97-AF65-F5344CB8AC3E}">
        <p14:creationId xmlns:p14="http://schemas.microsoft.com/office/powerpoint/2010/main" val="3860821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93A1B7-C189-4E13-8D99-95C8CE43FCD9}" type="datetimeFigureOut">
              <a:rPr lang="en-US" smtClean="0"/>
              <a:pPr/>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670E7A-7366-4769-9F94-BF4CB30DEF0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229465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D01D3378-6A9D-498C-B17F-AF786B36F825}"/>
              </a:ext>
            </a:extLst>
          </p:cNvPr>
          <p:cNvPicPr>
            <a:picLocks noChangeAspect="1"/>
          </p:cNvPicPr>
          <p:nvPr userDrawn="1"/>
        </p:nvPicPr>
        <p:blipFill>
          <a:blip r:embed="rId2"/>
          <a:stretch>
            <a:fillRect/>
          </a:stretch>
        </p:blipFill>
        <p:spPr>
          <a:xfrm>
            <a:off x="337577" y="6274928"/>
            <a:ext cx="1129273" cy="425605"/>
          </a:xfrm>
          <a:prstGeom prst="rect">
            <a:avLst/>
          </a:prstGeom>
        </p:spPr>
      </p:pic>
      <p:sp>
        <p:nvSpPr>
          <p:cNvPr id="8" name="TextBox 7">
            <a:extLst>
              <a:ext uri="{FF2B5EF4-FFF2-40B4-BE49-F238E27FC236}">
                <a16:creationId xmlns:a16="http://schemas.microsoft.com/office/drawing/2014/main" id="{06CC2123-F382-42C4-AE0C-D5E72E8092ED}"/>
              </a:ext>
            </a:extLst>
          </p:cNvPr>
          <p:cNvSpPr txBox="1"/>
          <p:nvPr userDrawn="1"/>
        </p:nvSpPr>
        <p:spPr>
          <a:xfrm>
            <a:off x="7912099" y="6287675"/>
            <a:ext cx="1231901" cy="400110"/>
          </a:xfrm>
          <a:prstGeom prst="rect">
            <a:avLst/>
          </a:prstGeom>
          <a:noFill/>
        </p:spPr>
        <p:txBody>
          <a:bodyPr wrap="square">
            <a:spAutoFit/>
          </a:bodyPr>
          <a:lstStyle/>
          <a:p>
            <a:r>
              <a:rPr kumimoji="0" lang="en-CA" sz="10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April 21, 2021 </a:t>
            </a:r>
          </a:p>
          <a:p>
            <a:r>
              <a:rPr kumimoji="0" lang="en-CA" sz="10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t>
            </a:r>
            <a:fld id="{524AB4A6-C0C6-4CC3-9D17-2DB11C75E0BF}" type="slidenum">
              <a:rPr kumimoji="0" lang="en-CA" sz="1000" b="1" i="0" u="none" strike="noStrike" kern="1200" cap="none" spc="0" normalizeH="0" baseline="0" noProof="0" smtClean="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a:t>
            </a:fld>
            <a:endParaRPr lang="en-CA" sz="1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B5CC0E78-5E66-473A-9D5A-BC30750742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8965" y="265465"/>
            <a:ext cx="798168" cy="801335"/>
          </a:xfrm>
          <a:prstGeom prst="rect">
            <a:avLst/>
          </a:prstGeom>
        </p:spPr>
      </p:pic>
    </p:spTree>
    <p:extLst>
      <p:ext uri="{BB962C8B-B14F-4D97-AF65-F5344CB8AC3E}">
        <p14:creationId xmlns:p14="http://schemas.microsoft.com/office/powerpoint/2010/main" val="3558521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083"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333"/>
            </a:lvl1pPr>
            <a:lvl2pPr>
              <a:buNone/>
              <a:defRPr sz="1000"/>
            </a:lvl2pPr>
            <a:lvl3pPr>
              <a:buNone/>
              <a:defRPr sz="833"/>
            </a:lvl3pPr>
            <a:lvl4pPr>
              <a:buNone/>
              <a:defRPr sz="750"/>
            </a:lvl4pPr>
            <a:lvl5pPr>
              <a:buNone/>
              <a:defRPr sz="75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2667"/>
            </a:lvl1pPr>
            <a:lvl2pPr>
              <a:defRPr sz="2333"/>
            </a:lvl2pPr>
            <a:lvl3pPr>
              <a:defRPr sz="2000"/>
            </a:lvl3pPr>
            <a:lvl4pPr>
              <a:defRPr sz="1667"/>
            </a:lvl4pPr>
            <a:lvl5pPr>
              <a:defRPr sz="1667"/>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393A1B7-C189-4E13-8D99-95C8CE43FCD9}"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70E7A-7366-4769-9F94-BF4CB30DEF0B}" type="slidenum">
              <a:rPr lang="en-US" smtClean="0"/>
              <a:pPr/>
              <a:t>‹#›</a:t>
            </a:fld>
            <a:endParaRPr lang="en-US"/>
          </a:p>
        </p:txBody>
      </p:sp>
    </p:spTree>
    <p:extLst>
      <p:ext uri="{BB962C8B-B14F-4D97-AF65-F5344CB8AC3E}">
        <p14:creationId xmlns:p14="http://schemas.microsoft.com/office/powerpoint/2010/main" val="3343454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5239" indent="0" algn="r">
              <a:buNone/>
              <a:defRPr sz="1167"/>
            </a:lvl1pPr>
            <a:lvl2pPr>
              <a:defRPr sz="1000"/>
            </a:lvl2pPr>
            <a:lvl3pPr>
              <a:defRPr sz="833"/>
            </a:lvl3pPr>
            <a:lvl4pPr>
              <a:defRPr sz="750"/>
            </a:lvl4pPr>
            <a:lvl5pPr>
              <a:defRPr sz="75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667"/>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393A1B7-C189-4E13-8D99-95C8CE43FCD9}" type="datetimeFigureOut">
              <a:rPr lang="en-US" smtClean="0"/>
              <a:pPr/>
              <a:t>4/25/2021</a:t>
            </a:fld>
            <a:endParaRPr lang="en-US"/>
          </a:p>
        </p:txBody>
      </p:sp>
      <p:sp>
        <p:nvSpPr>
          <p:cNvPr id="6" name="Footer Placeholder 5"/>
          <p:cNvSpPr>
            <a:spLocks noGrp="1"/>
          </p:cNvSpPr>
          <p:nvPr>
            <p:ph type="ftr" sz="quarter" idx="11"/>
          </p:nvPr>
        </p:nvSpPr>
        <p:spPr>
          <a:xfrm>
            <a:off x="4380073" y="6407946"/>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D670E7A-7366-4769-9F94-BF4CB30DEF0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25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76200" tIns="38100" rIns="76200" bIns="38100" anchor="t" compatLnSpc="1"/>
          <a:lstStyle/>
          <a:p>
            <a:endParaRPr kumimoji="0" lang="en-US"/>
          </a:p>
        </p:txBody>
      </p:sp>
      <p:sp>
        <p:nvSpPr>
          <p:cNvPr id="9" name="Freeform 8"/>
          <p:cNvSpPr>
            <a:spLocks/>
          </p:cNvSpPr>
          <p:nvPr/>
        </p:nvSpPr>
        <p:spPr bwMode="auto">
          <a:xfrm>
            <a:off x="485718"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76200" tIns="38100" rIns="76200" bIns="38100" anchor="t" compatLnSpc="1"/>
          <a:lstStyle/>
          <a:p>
            <a:endParaRPr kumimoji="0" lang="en-US"/>
          </a:p>
        </p:txBody>
      </p:sp>
      <p:sp>
        <p:nvSpPr>
          <p:cNvPr id="10" name="Right Triangle 9"/>
          <p:cNvSpPr>
            <a:spLocks/>
          </p:cNvSpPr>
          <p:nvPr/>
        </p:nvSpPr>
        <p:spPr bwMode="auto">
          <a:xfrm>
            <a:off x="-6041"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76200" tIns="38100" rIns="76200" bIns="38100" anchor="ctr" compatLnSpc="1"/>
          <a:lstStyle/>
          <a:p>
            <a:pPr algn="ctr" eaLnBrk="1" latinLnBrk="0" hangingPunct="1"/>
            <a:endParaRPr kumimoji="0" lang="en-US"/>
          </a:p>
        </p:txBody>
      </p:sp>
      <p:cxnSp>
        <p:nvCxnSpPr>
          <p:cNvPr id="11" name="Straight Connector 10"/>
          <p:cNvCxnSpPr/>
          <p:nvPr/>
        </p:nvCxnSpPr>
        <p:spPr>
          <a:xfrm>
            <a:off x="-9236"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3998228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1"/>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393A1B7-C189-4E13-8D99-95C8CE43FCD9}"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70E7A-7366-4769-9F94-BF4CB30DEF0B}" type="slidenum">
              <a:rPr lang="en-US" smtClean="0"/>
              <a:pPr/>
              <a:t>‹#›</a:t>
            </a:fld>
            <a:endParaRPr lang="en-US"/>
          </a:p>
        </p:txBody>
      </p:sp>
    </p:spTree>
    <p:extLst>
      <p:ext uri="{BB962C8B-B14F-4D97-AF65-F5344CB8AC3E}">
        <p14:creationId xmlns:p14="http://schemas.microsoft.com/office/powerpoint/2010/main" val="570319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2"/>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393A1B7-C189-4E13-8D99-95C8CE43FCD9}"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70E7A-7366-4769-9F94-BF4CB30DEF0B}" type="slidenum">
              <a:rPr lang="en-US" smtClean="0"/>
              <a:pPr/>
              <a:t>‹#›</a:t>
            </a:fld>
            <a:endParaRPr lang="en-US"/>
          </a:p>
        </p:txBody>
      </p:sp>
    </p:spTree>
    <p:extLst>
      <p:ext uri="{BB962C8B-B14F-4D97-AF65-F5344CB8AC3E}">
        <p14:creationId xmlns:p14="http://schemas.microsoft.com/office/powerpoint/2010/main" val="443805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3"/>
            <a:ext cx="7772400" cy="1829761"/>
          </a:xfrm>
        </p:spPr>
        <p:txBody>
          <a:bodyPr vert="horz" anchor="b">
            <a:normAutofit/>
            <a:scene3d>
              <a:camera prst="orthographicFront"/>
              <a:lightRig rig="soft" dir="t"/>
            </a:scene3d>
            <a:sp3d prstMaterial="softEdge">
              <a:bevelT w="25400" h="25400"/>
            </a:sp3d>
          </a:bodyPr>
          <a:lstStyle>
            <a:lvl1pPr algn="r">
              <a:defRPr sz="40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53338" indent="0" algn="r">
              <a:buNone/>
              <a:defRPr>
                <a:solidFill>
                  <a:schemeClr val="tx2"/>
                </a:solidFill>
              </a:defRPr>
            </a:lvl1pPr>
            <a:lvl2pPr marL="380985" indent="0" algn="ctr">
              <a:buNone/>
            </a:lvl2pPr>
            <a:lvl3pPr marL="761970" indent="0" algn="ctr">
              <a:buNone/>
            </a:lvl3pPr>
            <a:lvl4pPr marL="1142954" indent="0" algn="ctr">
              <a:buNone/>
            </a:lvl4pPr>
            <a:lvl5pPr marL="1523939" indent="0" algn="ctr">
              <a:buNone/>
            </a:lvl5pPr>
            <a:lvl6pPr marL="1904924" indent="0" algn="ctr">
              <a:buNone/>
            </a:lvl6pPr>
            <a:lvl7pPr marL="2285909" indent="0" algn="ctr">
              <a:buNone/>
            </a:lvl7pPr>
            <a:lvl8pPr marL="2666893" indent="0" algn="ctr">
              <a:buNone/>
            </a:lvl8pPr>
            <a:lvl9pPr marL="3047878" indent="0" algn="ctr">
              <a:buNone/>
            </a:lvl9pPr>
            <a:extLst/>
          </a:lstStyle>
          <a:p>
            <a:r>
              <a:rPr kumimoji="0" lang="en-US"/>
              <a:t>Click to edit Master subtitle style</a:t>
            </a:r>
          </a:p>
        </p:txBody>
      </p:sp>
      <p:grpSp>
        <p:nvGrpSpPr>
          <p:cNvPr id="2" name="Group 1"/>
          <p:cNvGrpSpPr/>
          <p:nvPr/>
        </p:nvGrpSpPr>
        <p:grpSpPr>
          <a:xfrm>
            <a:off x="-3764"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393A1B7-C189-4E13-8D99-95C8CE43FCD9}" type="datetimeFigureOut">
              <a:rPr lang="en-US" smtClean="0"/>
              <a:pPr/>
              <a:t>4/25/2021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D670E7A-7366-4769-9F94-BF4CB30DEF0B}" type="slidenum">
              <a:rPr lang="en-US" smtClean="0"/>
              <a:pPr/>
              <a:t>‹#›</a:t>
            </a:fld>
            <a:endParaRPr lang="en-US"/>
          </a:p>
        </p:txBody>
      </p:sp>
    </p:spTree>
    <p:extLst>
      <p:ext uri="{BB962C8B-B14F-4D97-AF65-F5344CB8AC3E}">
        <p14:creationId xmlns:p14="http://schemas.microsoft.com/office/powerpoint/2010/main" val="241669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713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393A1B7-C189-4E13-8D99-95C8CE43FCD9}"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70E7A-7366-4769-9F94-BF4CB30DEF0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4215456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0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1917">
                <a:solidFill>
                  <a:schemeClr val="tx1"/>
                </a:solidFill>
              </a:defRPr>
            </a:lvl1pPr>
            <a:lvl2pPr>
              <a:buNone/>
              <a:defRPr sz="1500">
                <a:solidFill>
                  <a:schemeClr val="tx1">
                    <a:tint val="75000"/>
                  </a:schemeClr>
                </a:solidFill>
              </a:defRPr>
            </a:lvl2pPr>
            <a:lvl3pPr>
              <a:buNone/>
              <a:defRPr sz="1333">
                <a:solidFill>
                  <a:schemeClr val="tx1">
                    <a:tint val="75000"/>
                  </a:schemeClr>
                </a:solidFill>
              </a:defRPr>
            </a:lvl3pPr>
            <a:lvl4pPr>
              <a:buNone/>
              <a:defRPr sz="1167">
                <a:solidFill>
                  <a:schemeClr val="tx1">
                    <a:tint val="75000"/>
                  </a:schemeClr>
                </a:solidFill>
              </a:defRPr>
            </a:lvl4pPr>
            <a:lvl5pPr>
              <a:buNone/>
              <a:defRPr sz="1167">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393A1B7-C189-4E13-8D99-95C8CE43FCD9}"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70E7A-7366-4769-9F94-BF4CB30DEF0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589980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2333"/>
            </a:lvl1pPr>
            <a:lvl2pPr>
              <a:defRPr sz="2000"/>
            </a:lvl2pPr>
            <a:lvl3pPr>
              <a:defRPr sz="1667"/>
            </a:lvl3pPr>
            <a:lvl4pPr>
              <a:defRPr sz="1500"/>
            </a:lvl4pPr>
            <a:lvl5pPr>
              <a:defRPr sz="15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30"/>
            <a:ext cx="4038600" cy="4525963"/>
          </a:xfrm>
        </p:spPr>
        <p:txBody>
          <a:bodyPr/>
          <a:lstStyle>
            <a:lvl1pPr>
              <a:defRPr sz="2333"/>
            </a:lvl1pPr>
            <a:lvl2pPr>
              <a:defRPr sz="2000"/>
            </a:lvl2pPr>
            <a:lvl3pPr>
              <a:defRPr sz="1667"/>
            </a:lvl3pPr>
            <a:lvl4pPr>
              <a:defRPr sz="1500"/>
            </a:lvl4pPr>
            <a:lvl5pPr>
              <a:defRPr sz="15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393A1B7-C189-4E13-8D99-95C8CE43FCD9}"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70E7A-7366-4769-9F94-BF4CB30DEF0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771082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000" b="0">
                <a:solidFill>
                  <a:schemeClr val="bg1"/>
                </a:solidFill>
              </a:defRPr>
            </a:lvl1pPr>
            <a:lvl2pPr>
              <a:buNone/>
              <a:defRPr sz="1667" b="1"/>
            </a:lvl2pPr>
            <a:lvl3pPr>
              <a:buNone/>
              <a:defRPr sz="1500" b="1"/>
            </a:lvl3pPr>
            <a:lvl4pPr>
              <a:buNone/>
              <a:defRPr sz="1333" b="1"/>
            </a:lvl4pPr>
            <a:lvl5pPr>
              <a:buNone/>
              <a:defRPr sz="1333"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000" b="0">
                <a:solidFill>
                  <a:schemeClr val="bg1"/>
                </a:solidFill>
              </a:defRPr>
            </a:lvl1pPr>
            <a:lvl2pPr>
              <a:buNone/>
              <a:defRPr sz="1667" b="1"/>
            </a:lvl2pPr>
            <a:lvl3pPr>
              <a:buNone/>
              <a:defRPr sz="1500" b="1"/>
            </a:lvl3pPr>
            <a:lvl4pPr>
              <a:buNone/>
              <a:defRPr sz="1333" b="1"/>
            </a:lvl4pPr>
            <a:lvl5pPr>
              <a:buNone/>
              <a:defRPr sz="1333"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6"/>
            <a:ext cx="4040188" cy="3941763"/>
          </a:xfrm>
          <a:ln>
            <a:noFill/>
            <a:prstDash val="sysDash"/>
            <a:miter lim="800000"/>
          </a:ln>
        </p:spPr>
        <p:txBody>
          <a:bodyPr/>
          <a:lstStyle>
            <a:lvl1pPr>
              <a:defRPr sz="2000"/>
            </a:lvl1pPr>
            <a:lvl2pPr>
              <a:defRPr sz="1667"/>
            </a:lvl2pPr>
            <a:lvl3pPr>
              <a:defRPr sz="1500"/>
            </a:lvl3pPr>
            <a:lvl4pPr>
              <a:defRPr sz="1333"/>
            </a:lvl4pPr>
            <a:lvl5pPr>
              <a:defRPr sz="1333"/>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444296"/>
            <a:ext cx="4041775" cy="3941763"/>
          </a:xfrm>
          <a:ln>
            <a:noFill/>
            <a:prstDash val="sysDash"/>
            <a:miter lim="800000"/>
          </a:ln>
        </p:spPr>
        <p:txBody>
          <a:bodyPr/>
          <a:lstStyle>
            <a:lvl1pPr>
              <a:spcBef>
                <a:spcPts val="0"/>
              </a:spcBef>
              <a:defRPr sz="2000"/>
            </a:lvl1pPr>
            <a:lvl2pPr>
              <a:defRPr sz="1667"/>
            </a:lvl2pPr>
            <a:lvl3pPr>
              <a:defRPr sz="1500"/>
            </a:lvl3pPr>
            <a:lvl4pPr>
              <a:defRPr sz="1333"/>
            </a:lvl4pPr>
            <a:lvl5pPr>
              <a:defRPr sz="1333"/>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393A1B7-C189-4E13-8D99-95C8CE43FCD9}" type="datetimeFigureOut">
              <a:rPr lang="en-US" smtClean="0"/>
              <a:pPr/>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670E7A-7366-4769-9F94-BF4CB30DEF0B}" type="slidenum">
              <a:rPr lang="en-US" smtClean="0"/>
              <a:pPr/>
              <a:t>‹#›</a:t>
            </a:fld>
            <a:endParaRPr lang="en-US"/>
          </a:p>
        </p:txBody>
      </p:sp>
    </p:spTree>
    <p:extLst>
      <p:ext uri="{BB962C8B-B14F-4D97-AF65-F5344CB8AC3E}">
        <p14:creationId xmlns:p14="http://schemas.microsoft.com/office/powerpoint/2010/main" val="3989979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93A1B7-C189-4E13-8D99-95C8CE43FCD9}" type="datetimeFigureOut">
              <a:rPr lang="en-US" smtClean="0"/>
              <a:pPr/>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670E7A-7366-4769-9F94-BF4CB30DEF0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958439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D01D3378-6A9D-498C-B17F-AF786B36F825}"/>
              </a:ext>
            </a:extLst>
          </p:cNvPr>
          <p:cNvPicPr>
            <a:picLocks noChangeAspect="1"/>
          </p:cNvPicPr>
          <p:nvPr userDrawn="1"/>
        </p:nvPicPr>
        <p:blipFill>
          <a:blip r:embed="rId2"/>
          <a:stretch>
            <a:fillRect/>
          </a:stretch>
        </p:blipFill>
        <p:spPr>
          <a:xfrm>
            <a:off x="337577" y="6274928"/>
            <a:ext cx="1129273" cy="425605"/>
          </a:xfrm>
          <a:prstGeom prst="rect">
            <a:avLst/>
          </a:prstGeom>
        </p:spPr>
      </p:pic>
      <p:sp>
        <p:nvSpPr>
          <p:cNvPr id="8" name="TextBox 7">
            <a:extLst>
              <a:ext uri="{FF2B5EF4-FFF2-40B4-BE49-F238E27FC236}">
                <a16:creationId xmlns:a16="http://schemas.microsoft.com/office/drawing/2014/main" id="{06CC2123-F382-42C4-AE0C-D5E72E8092ED}"/>
              </a:ext>
            </a:extLst>
          </p:cNvPr>
          <p:cNvSpPr txBox="1"/>
          <p:nvPr userDrawn="1"/>
        </p:nvSpPr>
        <p:spPr>
          <a:xfrm>
            <a:off x="7912099" y="6287675"/>
            <a:ext cx="1231901" cy="400110"/>
          </a:xfrm>
          <a:prstGeom prst="rect">
            <a:avLst/>
          </a:prstGeom>
          <a:noFill/>
        </p:spPr>
        <p:txBody>
          <a:bodyPr wrap="square">
            <a:spAutoFit/>
          </a:bodyPr>
          <a:lstStyle/>
          <a:p>
            <a:r>
              <a:rPr kumimoji="0" lang="en-CA" sz="10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April 13, 2021 </a:t>
            </a:r>
          </a:p>
          <a:p>
            <a:r>
              <a:rPr kumimoji="0" lang="en-CA" sz="10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a:t>
            </a:r>
            <a:fld id="{524AB4A6-C0C6-4CC3-9D17-2DB11C75E0BF}" type="slidenum">
              <a:rPr kumimoji="0" lang="en-CA" sz="1000" b="1" i="0" u="none" strike="noStrike" kern="1200" cap="none" spc="0" normalizeH="0" baseline="0" noProof="0" smtClean="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200" rtl="0" eaLnBrk="0" fontAlgn="base" latinLnBrk="0" hangingPunct="0">
                <a:lnSpc>
                  <a:spcPct val="100000"/>
                </a:lnSpc>
                <a:spcBef>
                  <a:spcPct val="0"/>
                </a:spcBef>
                <a:spcAft>
                  <a:spcPct val="0"/>
                </a:spcAft>
                <a:buClrTx/>
                <a:buSzTx/>
                <a:buFontTx/>
                <a:buNone/>
                <a:tabLst/>
                <a:defRPr/>
              </a:pPr>
              <a:t>‹#›</a:t>
            </a:fld>
            <a:endParaRPr lang="en-CA" sz="1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B5CC0E78-5E66-473A-9D5A-BC30750742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8965" y="265465"/>
            <a:ext cx="798168" cy="801335"/>
          </a:xfrm>
          <a:prstGeom prst="rect">
            <a:avLst/>
          </a:prstGeom>
        </p:spPr>
      </p:pic>
    </p:spTree>
    <p:extLst>
      <p:ext uri="{BB962C8B-B14F-4D97-AF65-F5344CB8AC3E}">
        <p14:creationId xmlns:p14="http://schemas.microsoft.com/office/powerpoint/2010/main" val="4046882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083"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333"/>
            </a:lvl1pPr>
            <a:lvl2pPr>
              <a:buNone/>
              <a:defRPr sz="1000"/>
            </a:lvl2pPr>
            <a:lvl3pPr>
              <a:buNone/>
              <a:defRPr sz="833"/>
            </a:lvl3pPr>
            <a:lvl4pPr>
              <a:buNone/>
              <a:defRPr sz="750"/>
            </a:lvl4pPr>
            <a:lvl5pPr>
              <a:buNone/>
              <a:defRPr sz="75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2667"/>
            </a:lvl1pPr>
            <a:lvl2pPr>
              <a:defRPr sz="2333"/>
            </a:lvl2pPr>
            <a:lvl3pPr>
              <a:defRPr sz="2000"/>
            </a:lvl3pPr>
            <a:lvl4pPr>
              <a:defRPr sz="1667"/>
            </a:lvl4pPr>
            <a:lvl5pPr>
              <a:defRPr sz="1667"/>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393A1B7-C189-4E13-8D99-95C8CE43FCD9}" type="datetimeFigureOut">
              <a:rPr lang="en-US" smtClean="0"/>
              <a:pPr/>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70E7A-7366-4769-9F94-BF4CB30DEF0B}" type="slidenum">
              <a:rPr lang="en-US" smtClean="0"/>
              <a:pPr/>
              <a:t>‹#›</a:t>
            </a:fld>
            <a:endParaRPr lang="en-US"/>
          </a:p>
        </p:txBody>
      </p:sp>
    </p:spTree>
    <p:extLst>
      <p:ext uri="{BB962C8B-B14F-4D97-AF65-F5344CB8AC3E}">
        <p14:creationId xmlns:p14="http://schemas.microsoft.com/office/powerpoint/2010/main" val="1332535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5239" indent="0" algn="r">
              <a:buNone/>
              <a:defRPr sz="1167"/>
            </a:lvl1pPr>
            <a:lvl2pPr>
              <a:defRPr sz="1000"/>
            </a:lvl2pPr>
            <a:lvl3pPr>
              <a:defRPr sz="833"/>
            </a:lvl3pPr>
            <a:lvl4pPr>
              <a:defRPr sz="750"/>
            </a:lvl4pPr>
            <a:lvl5pPr>
              <a:defRPr sz="75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667"/>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393A1B7-C189-4E13-8D99-95C8CE43FCD9}" type="datetimeFigureOut">
              <a:rPr lang="en-US" smtClean="0"/>
              <a:pPr/>
              <a:t>4/25/2021</a:t>
            </a:fld>
            <a:endParaRPr lang="en-US"/>
          </a:p>
        </p:txBody>
      </p:sp>
      <p:sp>
        <p:nvSpPr>
          <p:cNvPr id="6" name="Footer Placeholder 5"/>
          <p:cNvSpPr>
            <a:spLocks noGrp="1"/>
          </p:cNvSpPr>
          <p:nvPr>
            <p:ph type="ftr" sz="quarter" idx="11"/>
          </p:nvPr>
        </p:nvSpPr>
        <p:spPr>
          <a:xfrm>
            <a:off x="4380073" y="6407946"/>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D670E7A-7366-4769-9F94-BF4CB30DEF0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25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76200" tIns="38100" rIns="76200" bIns="38100" anchor="t" compatLnSpc="1"/>
          <a:lstStyle/>
          <a:p>
            <a:endParaRPr kumimoji="0" lang="en-US"/>
          </a:p>
        </p:txBody>
      </p:sp>
      <p:sp>
        <p:nvSpPr>
          <p:cNvPr id="9" name="Freeform 8"/>
          <p:cNvSpPr>
            <a:spLocks/>
          </p:cNvSpPr>
          <p:nvPr/>
        </p:nvSpPr>
        <p:spPr bwMode="auto">
          <a:xfrm>
            <a:off x="485718"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76200" tIns="38100" rIns="76200" bIns="38100" anchor="t" compatLnSpc="1"/>
          <a:lstStyle/>
          <a:p>
            <a:endParaRPr kumimoji="0" lang="en-US"/>
          </a:p>
        </p:txBody>
      </p:sp>
      <p:sp>
        <p:nvSpPr>
          <p:cNvPr id="10" name="Right Triangle 9"/>
          <p:cNvSpPr>
            <a:spLocks/>
          </p:cNvSpPr>
          <p:nvPr/>
        </p:nvSpPr>
        <p:spPr bwMode="auto">
          <a:xfrm>
            <a:off x="-6041"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76200" tIns="38100" rIns="76200" bIns="38100" anchor="ctr" compatLnSpc="1"/>
          <a:lstStyle/>
          <a:p>
            <a:pPr algn="ctr" eaLnBrk="1" latinLnBrk="0" hangingPunct="1"/>
            <a:endParaRPr kumimoji="0" lang="en-US"/>
          </a:p>
        </p:txBody>
      </p:sp>
      <p:cxnSp>
        <p:nvCxnSpPr>
          <p:cNvPr id="11" name="Straight Connector 10"/>
          <p:cNvCxnSpPr/>
          <p:nvPr/>
        </p:nvCxnSpPr>
        <p:spPr>
          <a:xfrm>
            <a:off x="-9236"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1992308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1"/>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393A1B7-C189-4E13-8D99-95C8CE43FCD9}"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70E7A-7366-4769-9F94-BF4CB30DEF0B}" type="slidenum">
              <a:rPr lang="en-US" smtClean="0"/>
              <a:pPr/>
              <a:t>‹#›</a:t>
            </a:fld>
            <a:endParaRPr lang="en-US"/>
          </a:p>
        </p:txBody>
      </p:sp>
    </p:spTree>
    <p:extLst>
      <p:ext uri="{BB962C8B-B14F-4D97-AF65-F5344CB8AC3E}">
        <p14:creationId xmlns:p14="http://schemas.microsoft.com/office/powerpoint/2010/main" val="909085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2"/>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393A1B7-C189-4E13-8D99-95C8CE43FCD9}"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70E7A-7366-4769-9F94-BF4CB30DEF0B}" type="slidenum">
              <a:rPr lang="en-US" smtClean="0"/>
              <a:pPr/>
              <a:t>‹#›</a:t>
            </a:fld>
            <a:endParaRPr lang="en-US"/>
          </a:p>
        </p:txBody>
      </p:sp>
    </p:spTree>
    <p:extLst>
      <p:ext uri="{BB962C8B-B14F-4D97-AF65-F5344CB8AC3E}">
        <p14:creationId xmlns:p14="http://schemas.microsoft.com/office/powerpoint/2010/main" val="81681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024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9144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4572000" y="0"/>
            <a:ext cx="4572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5159828"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667" b="1" cap="all" baseline="0">
                <a:solidFill>
                  <a:schemeClr val="bg1"/>
                </a:solidFill>
                <a:latin typeface="+mj-lt"/>
              </a:defRPr>
            </a:lvl1pPr>
            <a:lvl2pPr marL="0" indent="0">
              <a:buNone/>
              <a:defRPr sz="1667">
                <a:solidFill>
                  <a:schemeClr val="bg1"/>
                </a:solidFill>
              </a:defRPr>
            </a:lvl2pPr>
            <a:lvl3pPr>
              <a:defRPr sz="1500"/>
            </a:lvl3pPr>
            <a:lvl4pPr>
              <a:defRPr sz="1333"/>
            </a:lvl4pPr>
            <a:lvl5pPr>
              <a:defRPr sz="1333"/>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5153479" y="3383632"/>
            <a:ext cx="3740150" cy="1975764"/>
          </a:xfrm>
        </p:spPr>
        <p:txBody>
          <a:bodyPr>
            <a:normAutofit/>
          </a:bodyPr>
          <a:lstStyle>
            <a:lvl1pPr marL="0" indent="0" algn="l">
              <a:buNone/>
              <a:defRPr sz="1833">
                <a:solidFill>
                  <a:schemeClr val="bg1"/>
                </a:solidFill>
                <a:latin typeface="+mj-lt"/>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8737601"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4641800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422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6F794-53A0-4CA8-A330-7B8E23E797CC}"/>
              </a:ext>
            </a:extLst>
          </p:cNvPr>
          <p:cNvSpPr>
            <a:spLocks noGrp="1"/>
          </p:cNvSpPr>
          <p:nvPr>
            <p:ph type="title"/>
          </p:nvPr>
        </p:nvSpPr>
        <p:spPr>
          <a:xfrm>
            <a:off x="628650" y="365125"/>
            <a:ext cx="7886700" cy="1325563"/>
          </a:xfrm>
          <a:prstGeom prst="rect">
            <a:avLst/>
          </a:prstGeom>
        </p:spPr>
        <p:txBody>
          <a:bodyPr/>
          <a:lstStyle/>
          <a:p>
            <a:r>
              <a:rPr lang="en-US" dirty="0"/>
              <a:t>Click to edit Master title style</a:t>
            </a:r>
            <a:endParaRPr lang="en-CA" dirty="0"/>
          </a:p>
        </p:txBody>
      </p:sp>
    </p:spTree>
    <p:extLst>
      <p:ext uri="{BB962C8B-B14F-4D97-AF65-F5344CB8AC3E}">
        <p14:creationId xmlns:p14="http://schemas.microsoft.com/office/powerpoint/2010/main" val="116399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39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896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3"/>
            <a:ext cx="7772400" cy="1829761"/>
          </a:xfrm>
        </p:spPr>
        <p:txBody>
          <a:bodyPr vert="horz" anchor="b">
            <a:normAutofit/>
            <a:scene3d>
              <a:camera prst="orthographicFront"/>
              <a:lightRig rig="soft" dir="t"/>
            </a:scene3d>
            <a:sp3d prstMaterial="softEdge">
              <a:bevelT w="25400" h="25400"/>
            </a:sp3d>
          </a:bodyPr>
          <a:lstStyle>
            <a:lvl1pPr algn="r">
              <a:defRPr sz="40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53338" indent="0" algn="r">
              <a:buNone/>
              <a:defRPr>
                <a:solidFill>
                  <a:schemeClr val="tx2"/>
                </a:solidFill>
              </a:defRPr>
            </a:lvl1pPr>
            <a:lvl2pPr marL="380985" indent="0" algn="ctr">
              <a:buNone/>
            </a:lvl2pPr>
            <a:lvl3pPr marL="761970" indent="0" algn="ctr">
              <a:buNone/>
            </a:lvl3pPr>
            <a:lvl4pPr marL="1142954" indent="0" algn="ctr">
              <a:buNone/>
            </a:lvl4pPr>
            <a:lvl5pPr marL="1523939" indent="0" algn="ctr">
              <a:buNone/>
            </a:lvl5pPr>
            <a:lvl6pPr marL="1904924" indent="0" algn="ctr">
              <a:buNone/>
            </a:lvl6pPr>
            <a:lvl7pPr marL="2285909" indent="0" algn="ctr">
              <a:buNone/>
            </a:lvl7pPr>
            <a:lvl8pPr marL="2666893" indent="0" algn="ctr">
              <a:buNone/>
            </a:lvl8pPr>
            <a:lvl9pPr marL="3047878" indent="0" algn="ctr">
              <a:buNone/>
            </a:lvl9pPr>
            <a:extLst/>
          </a:lstStyle>
          <a:p>
            <a:r>
              <a:rPr kumimoji="0" lang="en-US"/>
              <a:t>Click to edit Master subtitle style</a:t>
            </a:r>
          </a:p>
        </p:txBody>
      </p:sp>
      <p:grpSp>
        <p:nvGrpSpPr>
          <p:cNvPr id="2" name="Group 1"/>
          <p:cNvGrpSpPr/>
          <p:nvPr/>
        </p:nvGrpSpPr>
        <p:grpSpPr>
          <a:xfrm>
            <a:off x="-3764"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393A1B7-C189-4E13-8D99-95C8CE43FCD9}" type="datetimeFigureOut">
              <a:rPr lang="en-US" smtClean="0"/>
              <a:pPr/>
              <a:t>4/25/2021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D670E7A-7366-4769-9F94-BF4CB30DEF0B}" type="slidenum">
              <a:rPr lang="en-US" smtClean="0"/>
              <a:pPr/>
              <a:t>‹#›</a:t>
            </a:fld>
            <a:endParaRPr lang="en-US"/>
          </a:p>
        </p:txBody>
      </p:sp>
    </p:spTree>
    <p:extLst>
      <p:ext uri="{BB962C8B-B14F-4D97-AF65-F5344CB8AC3E}">
        <p14:creationId xmlns:p14="http://schemas.microsoft.com/office/powerpoint/2010/main" val="395526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393A1B7-C189-4E13-8D99-95C8CE43FCD9}" type="datetimeFigureOut">
              <a:rPr lang="en-US" smtClean="0"/>
              <a:pPr/>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70E7A-7366-4769-9F94-BF4CB30DEF0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9852993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3074" name="Group 6">
            <a:extLst>
              <a:ext uri="{FF2B5EF4-FFF2-40B4-BE49-F238E27FC236}">
                <a16:creationId xmlns:a16="http://schemas.microsoft.com/office/drawing/2014/main" id="{2AFD5703-D5A6-4B29-8646-0FD435386ADA}"/>
              </a:ext>
            </a:extLst>
          </p:cNvPr>
          <p:cNvGrpSpPr>
            <a:grpSpLocks/>
          </p:cNvGrpSpPr>
          <p:nvPr/>
        </p:nvGrpSpPr>
        <p:grpSpPr bwMode="auto">
          <a:xfrm>
            <a:off x="6670675" y="3894138"/>
            <a:ext cx="2470150" cy="2659062"/>
            <a:chOff x="6687077" y="3259666"/>
            <a:chExt cx="2981857" cy="3208867"/>
          </a:xfrm>
        </p:grpSpPr>
        <p:cxnSp>
          <p:nvCxnSpPr>
            <p:cNvPr id="8" name="Straight Connector 7">
              <a:extLst>
                <a:ext uri="{FF2B5EF4-FFF2-40B4-BE49-F238E27FC236}">
                  <a16:creationId xmlns:a16="http://schemas.microsoft.com/office/drawing/2014/main" id="{B660B2D8-2E8D-4375-B8D7-144EB11E281E}"/>
                </a:ext>
              </a:extLst>
            </p:cNvPr>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6B8849A-3CE3-4728-AED6-AA0ED66AC10B}"/>
                </a:ext>
              </a:extLst>
            </p:cNvPr>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48AC780-F1E4-4DC5-AA1C-7A15AC6796CE}"/>
                </a:ext>
              </a:extLst>
            </p:cNvPr>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0B4C13D-6897-4A5B-AE32-FD4F894658D1}"/>
                </a:ext>
              </a:extLst>
            </p:cNvPr>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9363949-5E82-467F-AF61-EEB066A120CE}"/>
                </a:ext>
              </a:extLst>
            </p:cNvPr>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 bg1="dk1" tx1="lt1" bg2="dk2" tx2="lt2" accent1="accent1" accent2="accent2" accent3="accent3" accent4="accent4" accent5="accent5" accent6="accent6" hlink="hlink" folHlink="folHlink"/>
  <p:sldLayoutIdLst>
    <p:sldLayoutId id="2147484253" r:id="rId1"/>
    <p:sldLayoutId id="2147484220" r:id="rId2"/>
    <p:sldLayoutId id="2147484240" r:id="rId3"/>
  </p:sldLayoutIdLst>
  <p:hf hdr="0" dt="0"/>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 name="TextBox 19">
            <a:extLst>
              <a:ext uri="{FF2B5EF4-FFF2-40B4-BE49-F238E27FC236}">
                <a16:creationId xmlns:a16="http://schemas.microsoft.com/office/drawing/2014/main" id="{8764FDB3-E2D9-43B1-B86F-62A8BFB2244A}"/>
              </a:ext>
            </a:extLst>
          </p:cNvPr>
          <p:cNvSpPr txBox="1"/>
          <p:nvPr userDrawn="1"/>
        </p:nvSpPr>
        <p:spPr>
          <a:xfrm>
            <a:off x="7834984" y="6214646"/>
            <a:ext cx="1192476" cy="307777"/>
          </a:xfrm>
          <a:prstGeom prst="rect">
            <a:avLst/>
          </a:prstGeom>
          <a:noFill/>
        </p:spPr>
        <p:txBody>
          <a:bodyPr wrap="square" rtlCol="0">
            <a:spAutoFit/>
          </a:bodyPr>
          <a:lstStyle/>
          <a:p>
            <a:r>
              <a:rPr lang="en-US" sz="1400" dirty="0">
                <a:solidFill>
                  <a:srgbClr val="002060"/>
                </a:solidFill>
              </a:rPr>
              <a:t>2021-2022</a:t>
            </a:r>
          </a:p>
        </p:txBody>
      </p:sp>
      <p:pic>
        <p:nvPicPr>
          <p:cNvPr id="6" name="Picture 5" descr="A picture containing drawing&#10;&#10;Description automatically generated">
            <a:extLst>
              <a:ext uri="{FF2B5EF4-FFF2-40B4-BE49-F238E27FC236}">
                <a16:creationId xmlns:a16="http://schemas.microsoft.com/office/drawing/2014/main" id="{55676288-6E00-4FB1-AEAE-90053DF38BE1}"/>
              </a:ext>
            </a:extLst>
          </p:cNvPr>
          <p:cNvPicPr>
            <a:picLocks noChangeAspect="1"/>
          </p:cNvPicPr>
          <p:nvPr userDrawn="1"/>
        </p:nvPicPr>
        <p:blipFill>
          <a:blip r:embed="rId6"/>
          <a:stretch>
            <a:fillRect/>
          </a:stretch>
        </p:blipFill>
        <p:spPr>
          <a:xfrm>
            <a:off x="7477310" y="304800"/>
            <a:ext cx="1441367" cy="543229"/>
          </a:xfrm>
          <a:prstGeom prst="rect">
            <a:avLst/>
          </a:prstGeom>
        </p:spPr>
      </p:pic>
      <p:pic>
        <p:nvPicPr>
          <p:cNvPr id="4" name="Picture 3" descr="A picture containing shirt, drawing&#10;&#10;Description automatically generated">
            <a:extLst>
              <a:ext uri="{FF2B5EF4-FFF2-40B4-BE49-F238E27FC236}">
                <a16:creationId xmlns:a16="http://schemas.microsoft.com/office/drawing/2014/main" id="{43633DB9-55A3-43DA-BFF7-90E7B3B56DC1}"/>
              </a:ext>
            </a:extLst>
          </p:cNvPr>
          <p:cNvPicPr>
            <a:picLocks noChangeAspect="1"/>
          </p:cNvPicPr>
          <p:nvPr userDrawn="1"/>
        </p:nvPicPr>
        <p:blipFill rotWithShape="1">
          <a:blip r:embed="rId7"/>
          <a:srcRect l="10446" t="14156" b="18439"/>
          <a:stretch/>
        </p:blipFill>
        <p:spPr>
          <a:xfrm>
            <a:off x="180210" y="5990403"/>
            <a:ext cx="2536922" cy="756261"/>
          </a:xfrm>
          <a:prstGeom prst="rect">
            <a:avLst/>
          </a:prstGeom>
        </p:spPr>
      </p:pic>
      <p:sp>
        <p:nvSpPr>
          <p:cNvPr id="2" name="TextBox 1">
            <a:extLst>
              <a:ext uri="{FF2B5EF4-FFF2-40B4-BE49-F238E27FC236}">
                <a16:creationId xmlns:a16="http://schemas.microsoft.com/office/drawing/2014/main" id="{D512A836-8E89-4AD6-9FD0-E7B649B3F234}"/>
              </a:ext>
            </a:extLst>
          </p:cNvPr>
          <p:cNvSpPr txBox="1"/>
          <p:nvPr userDrawn="1"/>
        </p:nvSpPr>
        <p:spPr>
          <a:xfrm>
            <a:off x="8210550" y="6419076"/>
            <a:ext cx="706953" cy="276999"/>
          </a:xfrm>
          <a:prstGeom prst="rect">
            <a:avLst/>
          </a:prstGeom>
          <a:noFill/>
        </p:spPr>
        <p:txBody>
          <a:bodyPr wrap="square" rtlCol="0">
            <a:spAutoFit/>
          </a:bodyPr>
          <a:lstStyle/>
          <a:p>
            <a:fld id="{93C8220D-6F7F-4B1B-A2F2-C66299298614}" type="slidenum">
              <a:rPr lang="en-CA" sz="1200" smtClean="0">
                <a:solidFill>
                  <a:srgbClr val="002060"/>
                </a:solidFill>
              </a:rPr>
              <a:t>‹#›</a:t>
            </a:fld>
            <a:endParaRPr lang="en-CA" sz="1200" dirty="0">
              <a:solidFill>
                <a:srgbClr val="002060"/>
              </a:solidFill>
            </a:endParaRPr>
          </a:p>
        </p:txBody>
      </p:sp>
    </p:spTree>
    <p:extLst>
      <p:ext uri="{BB962C8B-B14F-4D97-AF65-F5344CB8AC3E}">
        <p14:creationId xmlns:p14="http://schemas.microsoft.com/office/powerpoint/2010/main" val="4168284202"/>
      </p:ext>
    </p:extLst>
  </p:cSld>
  <p:clrMap bg1="dk1" tx1="lt1" bg2="dk2" tx2="lt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76200" tIns="38100" rIns="76200" bIns="38100" anchor="t" compatLnSpc="1"/>
          <a:lstStyle/>
          <a:p>
            <a:endParaRPr kumimoji="0" lang="en-US"/>
          </a:p>
        </p:txBody>
      </p:sp>
      <p:sp>
        <p:nvSpPr>
          <p:cNvPr id="12" name="Freeform 11"/>
          <p:cNvSpPr>
            <a:spLocks/>
          </p:cNvSpPr>
          <p:nvPr/>
        </p:nvSpPr>
        <p:spPr bwMode="auto">
          <a:xfrm>
            <a:off x="485718"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76200" tIns="38100" rIns="76200" bIns="38100" anchor="t" compatLnSpc="1"/>
          <a:lstStyle/>
          <a:p>
            <a:endParaRPr kumimoji="0" lang="en-US"/>
          </a:p>
        </p:txBody>
      </p:sp>
      <p:sp>
        <p:nvSpPr>
          <p:cNvPr id="14" name="Right Triangle 13"/>
          <p:cNvSpPr>
            <a:spLocks/>
          </p:cNvSpPr>
          <p:nvPr/>
        </p:nvSpPr>
        <p:spPr bwMode="auto">
          <a:xfrm>
            <a:off x="-6041"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76200" tIns="38100" rIns="76200" bIns="38100" anchor="ctr" compatLnSpc="1"/>
          <a:lstStyle/>
          <a:p>
            <a:pPr algn="ctr" eaLnBrk="1" latinLnBrk="0" hangingPunct="1"/>
            <a:endParaRPr kumimoji="0" lang="en-US"/>
          </a:p>
        </p:txBody>
      </p:sp>
      <p:cxnSp>
        <p:nvCxnSpPr>
          <p:cNvPr id="15" name="Straight Connector 14"/>
          <p:cNvCxnSpPr/>
          <p:nvPr/>
        </p:nvCxnSpPr>
        <p:spPr>
          <a:xfrm>
            <a:off x="-9236"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30"/>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833">
                <a:solidFill>
                  <a:schemeClr val="tx1"/>
                </a:solidFill>
              </a:defRPr>
            </a:lvl1pPr>
            <a:extLst/>
          </a:lstStyle>
          <a:p>
            <a:fld id="{8393A1B7-C189-4E13-8D99-95C8CE43FCD9}" type="datetimeFigureOut">
              <a:rPr lang="en-US" smtClean="0"/>
              <a:pPr/>
              <a:t>4/25/2021</a:t>
            </a:fld>
            <a:endParaRPr lang="en-US"/>
          </a:p>
        </p:txBody>
      </p:sp>
      <p:sp>
        <p:nvSpPr>
          <p:cNvPr id="22" name="Footer Placeholder 21"/>
          <p:cNvSpPr>
            <a:spLocks noGrp="1"/>
          </p:cNvSpPr>
          <p:nvPr>
            <p:ph type="ftr" sz="quarter" idx="3"/>
          </p:nvPr>
        </p:nvSpPr>
        <p:spPr>
          <a:xfrm>
            <a:off x="4380073" y="6407946"/>
            <a:ext cx="2350681" cy="365125"/>
          </a:xfrm>
          <a:prstGeom prst="rect">
            <a:avLst/>
          </a:prstGeom>
        </p:spPr>
        <p:txBody>
          <a:bodyPr vert="horz" anchor="b"/>
          <a:lstStyle>
            <a:lvl1pPr algn="r" eaLnBrk="1" latinLnBrk="0" hangingPunct="1">
              <a:defRPr kumimoji="0" sz="833">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6"/>
            <a:ext cx="365760" cy="365125"/>
          </a:xfrm>
          <a:prstGeom prst="rect">
            <a:avLst/>
          </a:prstGeom>
        </p:spPr>
        <p:txBody>
          <a:bodyPr vert="horz" anchor="b"/>
          <a:lstStyle>
            <a:lvl1pPr algn="r" eaLnBrk="1" latinLnBrk="0" hangingPunct="1">
              <a:defRPr kumimoji="0" sz="833" b="0">
                <a:solidFill>
                  <a:schemeClr val="tx1"/>
                </a:solidFill>
              </a:defRPr>
            </a:lvl1pPr>
            <a:extLst/>
          </a:lstStyle>
          <a:p>
            <a:fld id="{8D670E7A-7366-4769-9F94-BF4CB30DEF0B}" type="slidenum">
              <a:rPr lang="en-US" smtClean="0"/>
              <a:pPr/>
              <a:t>‹#›</a:t>
            </a:fld>
            <a:endParaRPr lang="en-US"/>
          </a:p>
        </p:txBody>
      </p:sp>
    </p:spTree>
    <p:extLst>
      <p:ext uri="{BB962C8B-B14F-4D97-AF65-F5344CB8AC3E}">
        <p14:creationId xmlns:p14="http://schemas.microsoft.com/office/powerpoint/2010/main" val="1863075071"/>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Lst>
  <p:txStyles>
    <p:titleStyle>
      <a:lvl1pPr algn="l" rtl="0" eaLnBrk="1" latinLnBrk="0" hangingPunct="1">
        <a:spcBef>
          <a:spcPct val="0"/>
        </a:spcBef>
        <a:buNone/>
        <a:defRPr kumimoji="0" sz="3417"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04788" indent="-213351" algn="l" rtl="0" eaLnBrk="1" latinLnBrk="0" hangingPunct="1">
        <a:spcBef>
          <a:spcPts val="333"/>
        </a:spcBef>
        <a:spcAft>
          <a:spcPts val="0"/>
        </a:spcAft>
        <a:buClr>
          <a:schemeClr val="accent1"/>
        </a:buClr>
        <a:buSzPct val="68000"/>
        <a:buFont typeface="Wingdings 3"/>
        <a:buChar char=""/>
        <a:defRPr kumimoji="0" sz="2250" kern="1200">
          <a:solidFill>
            <a:schemeClr val="tx1"/>
          </a:solidFill>
          <a:latin typeface="+mn-lt"/>
          <a:ea typeface="+mn-ea"/>
          <a:cs typeface="+mn-cs"/>
        </a:defRPr>
      </a:lvl1pPr>
      <a:lvl2pPr marL="518139" indent="-190492" algn="l" rtl="0" eaLnBrk="1" latinLnBrk="0" hangingPunct="1">
        <a:spcBef>
          <a:spcPts val="270"/>
        </a:spcBef>
        <a:buClr>
          <a:schemeClr val="accent1"/>
        </a:buClr>
        <a:buFont typeface="Verdana"/>
        <a:buChar char="◦"/>
        <a:defRPr kumimoji="0" sz="1917" kern="1200">
          <a:solidFill>
            <a:schemeClr val="tx1"/>
          </a:solidFill>
          <a:latin typeface="+mn-lt"/>
          <a:ea typeface="+mn-ea"/>
          <a:cs typeface="+mn-cs"/>
        </a:defRPr>
      </a:lvl2pPr>
      <a:lvl3pPr marL="716251" indent="-190492" algn="l" rtl="0" eaLnBrk="1" latinLnBrk="0" hangingPunct="1">
        <a:spcBef>
          <a:spcPts val="292"/>
        </a:spcBef>
        <a:buClr>
          <a:schemeClr val="accent2"/>
        </a:buClr>
        <a:buSzPct val="100000"/>
        <a:buFont typeface="Wingdings 2"/>
        <a:buChar char=""/>
        <a:defRPr kumimoji="0" sz="1750" kern="1200">
          <a:solidFill>
            <a:schemeClr val="tx1"/>
          </a:solidFill>
          <a:latin typeface="+mn-lt"/>
          <a:ea typeface="+mn-ea"/>
          <a:cs typeface="+mn-cs"/>
        </a:defRPr>
      </a:lvl3pPr>
      <a:lvl4pPr marL="952462" indent="-190492" algn="l" rtl="0" eaLnBrk="1" latinLnBrk="0" hangingPunct="1">
        <a:spcBef>
          <a:spcPts val="292"/>
        </a:spcBef>
        <a:buClr>
          <a:schemeClr val="accent2"/>
        </a:buClr>
        <a:buFont typeface="Wingdings 2"/>
        <a:buChar char=""/>
        <a:defRPr kumimoji="0" sz="1583" kern="1200">
          <a:solidFill>
            <a:schemeClr val="tx1"/>
          </a:solidFill>
          <a:latin typeface="+mn-lt"/>
          <a:ea typeface="+mn-ea"/>
          <a:cs typeface="+mn-cs"/>
        </a:defRPr>
      </a:lvl4pPr>
      <a:lvl5pPr marL="1142954" indent="-190492" algn="l" rtl="0" eaLnBrk="1" latinLnBrk="0" hangingPunct="1">
        <a:spcBef>
          <a:spcPts val="292"/>
        </a:spcBef>
        <a:buClr>
          <a:schemeClr val="accent2"/>
        </a:buClr>
        <a:buFont typeface="Wingdings 2"/>
        <a:buChar char=""/>
        <a:defRPr kumimoji="0" sz="1500" kern="1200">
          <a:solidFill>
            <a:schemeClr val="tx1"/>
          </a:solidFill>
          <a:latin typeface="+mn-lt"/>
          <a:ea typeface="+mn-ea"/>
          <a:cs typeface="+mn-cs"/>
        </a:defRPr>
      </a:lvl5pPr>
      <a:lvl6pPr marL="1333447" indent="-190492" algn="l" rtl="0" eaLnBrk="1" latinLnBrk="0" hangingPunct="1">
        <a:spcBef>
          <a:spcPts val="292"/>
        </a:spcBef>
        <a:buClr>
          <a:schemeClr val="accent3"/>
        </a:buClr>
        <a:buFont typeface="Wingdings 2"/>
        <a:buChar char=""/>
        <a:defRPr kumimoji="0" sz="1500" kern="1200">
          <a:solidFill>
            <a:schemeClr val="tx1"/>
          </a:solidFill>
          <a:latin typeface="+mn-lt"/>
          <a:ea typeface="+mn-ea"/>
          <a:cs typeface="+mn-cs"/>
        </a:defRPr>
      </a:lvl6pPr>
      <a:lvl7pPr marL="1523939" indent="-190492" algn="l" rtl="0" eaLnBrk="1" latinLnBrk="0" hangingPunct="1">
        <a:spcBef>
          <a:spcPts val="292"/>
        </a:spcBef>
        <a:buClr>
          <a:schemeClr val="accent3"/>
        </a:buClr>
        <a:buFont typeface="Wingdings 2"/>
        <a:buChar char=""/>
        <a:defRPr kumimoji="0" sz="1333" kern="1200">
          <a:solidFill>
            <a:schemeClr val="tx1"/>
          </a:solidFill>
          <a:latin typeface="+mn-lt"/>
          <a:ea typeface="+mn-ea"/>
          <a:cs typeface="+mn-cs"/>
        </a:defRPr>
      </a:lvl7pPr>
      <a:lvl8pPr marL="1714431" indent="-190492" algn="l" rtl="0" eaLnBrk="1" latinLnBrk="0" hangingPunct="1">
        <a:spcBef>
          <a:spcPts val="292"/>
        </a:spcBef>
        <a:buClr>
          <a:schemeClr val="accent3"/>
        </a:buClr>
        <a:buFont typeface="Wingdings 2"/>
        <a:buChar char=""/>
        <a:defRPr kumimoji="0" sz="1333" kern="1200">
          <a:solidFill>
            <a:schemeClr val="tx1"/>
          </a:solidFill>
          <a:latin typeface="+mn-lt"/>
          <a:ea typeface="+mn-ea"/>
          <a:cs typeface="+mn-cs"/>
        </a:defRPr>
      </a:lvl8pPr>
      <a:lvl9pPr marL="1904924" indent="-190492" algn="l" rtl="0" eaLnBrk="1" latinLnBrk="0" hangingPunct="1">
        <a:spcBef>
          <a:spcPts val="292"/>
        </a:spcBef>
        <a:buClr>
          <a:schemeClr val="accent3"/>
        </a:buClr>
        <a:buFont typeface="Wingdings 2"/>
        <a:buChar char=""/>
        <a:defRPr kumimoji="0" sz="1333"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80985" algn="l" rtl="0" eaLnBrk="1" latinLnBrk="0" hangingPunct="1">
        <a:defRPr kumimoji="0" kern="1200">
          <a:solidFill>
            <a:schemeClr val="tx1"/>
          </a:solidFill>
          <a:latin typeface="+mn-lt"/>
          <a:ea typeface="+mn-ea"/>
          <a:cs typeface="+mn-cs"/>
        </a:defRPr>
      </a:lvl2pPr>
      <a:lvl3pPr marL="761970" algn="l" rtl="0" eaLnBrk="1" latinLnBrk="0" hangingPunct="1">
        <a:defRPr kumimoji="0" kern="1200">
          <a:solidFill>
            <a:schemeClr val="tx1"/>
          </a:solidFill>
          <a:latin typeface="+mn-lt"/>
          <a:ea typeface="+mn-ea"/>
          <a:cs typeface="+mn-cs"/>
        </a:defRPr>
      </a:lvl3pPr>
      <a:lvl4pPr marL="1142954" algn="l" rtl="0" eaLnBrk="1" latinLnBrk="0" hangingPunct="1">
        <a:defRPr kumimoji="0" kern="1200">
          <a:solidFill>
            <a:schemeClr val="tx1"/>
          </a:solidFill>
          <a:latin typeface="+mn-lt"/>
          <a:ea typeface="+mn-ea"/>
          <a:cs typeface="+mn-cs"/>
        </a:defRPr>
      </a:lvl4pPr>
      <a:lvl5pPr marL="1523939" algn="l" rtl="0" eaLnBrk="1" latinLnBrk="0" hangingPunct="1">
        <a:defRPr kumimoji="0" kern="1200">
          <a:solidFill>
            <a:schemeClr val="tx1"/>
          </a:solidFill>
          <a:latin typeface="+mn-lt"/>
          <a:ea typeface="+mn-ea"/>
          <a:cs typeface="+mn-cs"/>
        </a:defRPr>
      </a:lvl5pPr>
      <a:lvl6pPr marL="1904924" algn="l" rtl="0" eaLnBrk="1" latinLnBrk="0" hangingPunct="1">
        <a:defRPr kumimoji="0" kern="1200">
          <a:solidFill>
            <a:schemeClr val="tx1"/>
          </a:solidFill>
          <a:latin typeface="+mn-lt"/>
          <a:ea typeface="+mn-ea"/>
          <a:cs typeface="+mn-cs"/>
        </a:defRPr>
      </a:lvl6pPr>
      <a:lvl7pPr marL="2285909" algn="l" rtl="0" eaLnBrk="1" latinLnBrk="0" hangingPunct="1">
        <a:defRPr kumimoji="0" kern="1200">
          <a:solidFill>
            <a:schemeClr val="tx1"/>
          </a:solidFill>
          <a:latin typeface="+mn-lt"/>
          <a:ea typeface="+mn-ea"/>
          <a:cs typeface="+mn-cs"/>
        </a:defRPr>
      </a:lvl7pPr>
      <a:lvl8pPr marL="2666893" algn="l" rtl="0" eaLnBrk="1" latinLnBrk="0" hangingPunct="1">
        <a:defRPr kumimoji="0" kern="1200">
          <a:solidFill>
            <a:schemeClr val="tx1"/>
          </a:solidFill>
          <a:latin typeface="+mn-lt"/>
          <a:ea typeface="+mn-ea"/>
          <a:cs typeface="+mn-cs"/>
        </a:defRPr>
      </a:lvl8pPr>
      <a:lvl9pPr marL="3047878"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76200" tIns="38100" rIns="76200" bIns="38100" anchor="t" compatLnSpc="1"/>
          <a:lstStyle/>
          <a:p>
            <a:endParaRPr kumimoji="0" lang="en-US"/>
          </a:p>
        </p:txBody>
      </p:sp>
      <p:sp>
        <p:nvSpPr>
          <p:cNvPr id="12" name="Freeform 11"/>
          <p:cNvSpPr>
            <a:spLocks/>
          </p:cNvSpPr>
          <p:nvPr/>
        </p:nvSpPr>
        <p:spPr bwMode="auto">
          <a:xfrm>
            <a:off x="485718"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76200" tIns="38100" rIns="76200" bIns="38100" anchor="t" compatLnSpc="1"/>
          <a:lstStyle/>
          <a:p>
            <a:endParaRPr kumimoji="0" lang="en-US"/>
          </a:p>
        </p:txBody>
      </p:sp>
      <p:sp>
        <p:nvSpPr>
          <p:cNvPr id="14" name="Right Triangle 13"/>
          <p:cNvSpPr>
            <a:spLocks/>
          </p:cNvSpPr>
          <p:nvPr/>
        </p:nvSpPr>
        <p:spPr bwMode="auto">
          <a:xfrm>
            <a:off x="-6041"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76200" tIns="38100" rIns="76200" bIns="38100" anchor="ctr" compatLnSpc="1"/>
          <a:lstStyle/>
          <a:p>
            <a:pPr algn="ctr" eaLnBrk="1" latinLnBrk="0" hangingPunct="1"/>
            <a:endParaRPr kumimoji="0" lang="en-US"/>
          </a:p>
        </p:txBody>
      </p:sp>
      <p:cxnSp>
        <p:nvCxnSpPr>
          <p:cNvPr id="15" name="Straight Connector 14"/>
          <p:cNvCxnSpPr/>
          <p:nvPr/>
        </p:nvCxnSpPr>
        <p:spPr>
          <a:xfrm>
            <a:off x="-9236"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30"/>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833">
                <a:solidFill>
                  <a:schemeClr val="tx1"/>
                </a:solidFill>
              </a:defRPr>
            </a:lvl1pPr>
            <a:extLst/>
          </a:lstStyle>
          <a:p>
            <a:fld id="{8393A1B7-C189-4E13-8D99-95C8CE43FCD9}" type="datetimeFigureOut">
              <a:rPr lang="en-US" smtClean="0"/>
              <a:pPr/>
              <a:t>4/25/2021</a:t>
            </a:fld>
            <a:endParaRPr lang="en-US"/>
          </a:p>
        </p:txBody>
      </p:sp>
      <p:sp>
        <p:nvSpPr>
          <p:cNvPr id="22" name="Footer Placeholder 21"/>
          <p:cNvSpPr>
            <a:spLocks noGrp="1"/>
          </p:cNvSpPr>
          <p:nvPr>
            <p:ph type="ftr" sz="quarter" idx="3"/>
          </p:nvPr>
        </p:nvSpPr>
        <p:spPr>
          <a:xfrm>
            <a:off x="4380073" y="6407946"/>
            <a:ext cx="2350681" cy="365125"/>
          </a:xfrm>
          <a:prstGeom prst="rect">
            <a:avLst/>
          </a:prstGeom>
        </p:spPr>
        <p:txBody>
          <a:bodyPr vert="horz" anchor="b"/>
          <a:lstStyle>
            <a:lvl1pPr algn="r" eaLnBrk="1" latinLnBrk="0" hangingPunct="1">
              <a:defRPr kumimoji="0" sz="833">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6"/>
            <a:ext cx="365760" cy="365125"/>
          </a:xfrm>
          <a:prstGeom prst="rect">
            <a:avLst/>
          </a:prstGeom>
        </p:spPr>
        <p:txBody>
          <a:bodyPr vert="horz" anchor="b"/>
          <a:lstStyle>
            <a:lvl1pPr algn="r" eaLnBrk="1" latinLnBrk="0" hangingPunct="1">
              <a:defRPr kumimoji="0" sz="833" b="0">
                <a:solidFill>
                  <a:schemeClr val="tx1"/>
                </a:solidFill>
              </a:defRPr>
            </a:lvl1pPr>
            <a:extLst/>
          </a:lstStyle>
          <a:p>
            <a:fld id="{8D670E7A-7366-4769-9F94-BF4CB30DEF0B}" type="slidenum">
              <a:rPr lang="en-US" smtClean="0"/>
              <a:pPr/>
              <a:t>‹#›</a:t>
            </a:fld>
            <a:endParaRPr lang="en-US"/>
          </a:p>
        </p:txBody>
      </p:sp>
    </p:spTree>
    <p:extLst>
      <p:ext uri="{BB962C8B-B14F-4D97-AF65-F5344CB8AC3E}">
        <p14:creationId xmlns:p14="http://schemas.microsoft.com/office/powerpoint/2010/main" val="3351008551"/>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 id="2147484288" r:id="rId12"/>
  </p:sldLayoutIdLst>
  <p:txStyles>
    <p:titleStyle>
      <a:lvl1pPr algn="l" rtl="0" eaLnBrk="1" latinLnBrk="0" hangingPunct="1">
        <a:spcBef>
          <a:spcPct val="0"/>
        </a:spcBef>
        <a:buNone/>
        <a:defRPr kumimoji="0" sz="3417"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04788" indent="-213351" algn="l" rtl="0" eaLnBrk="1" latinLnBrk="0" hangingPunct="1">
        <a:spcBef>
          <a:spcPts val="333"/>
        </a:spcBef>
        <a:spcAft>
          <a:spcPts val="0"/>
        </a:spcAft>
        <a:buClr>
          <a:schemeClr val="accent1"/>
        </a:buClr>
        <a:buSzPct val="68000"/>
        <a:buFont typeface="Wingdings 3"/>
        <a:buChar char=""/>
        <a:defRPr kumimoji="0" sz="2250" kern="1200">
          <a:solidFill>
            <a:schemeClr val="tx1"/>
          </a:solidFill>
          <a:latin typeface="+mn-lt"/>
          <a:ea typeface="+mn-ea"/>
          <a:cs typeface="+mn-cs"/>
        </a:defRPr>
      </a:lvl1pPr>
      <a:lvl2pPr marL="518139" indent="-190492" algn="l" rtl="0" eaLnBrk="1" latinLnBrk="0" hangingPunct="1">
        <a:spcBef>
          <a:spcPts val="270"/>
        </a:spcBef>
        <a:buClr>
          <a:schemeClr val="accent1"/>
        </a:buClr>
        <a:buFont typeface="Verdana"/>
        <a:buChar char="◦"/>
        <a:defRPr kumimoji="0" sz="1917" kern="1200">
          <a:solidFill>
            <a:schemeClr val="tx1"/>
          </a:solidFill>
          <a:latin typeface="+mn-lt"/>
          <a:ea typeface="+mn-ea"/>
          <a:cs typeface="+mn-cs"/>
        </a:defRPr>
      </a:lvl2pPr>
      <a:lvl3pPr marL="716251" indent="-190492" algn="l" rtl="0" eaLnBrk="1" latinLnBrk="0" hangingPunct="1">
        <a:spcBef>
          <a:spcPts val="292"/>
        </a:spcBef>
        <a:buClr>
          <a:schemeClr val="accent2"/>
        </a:buClr>
        <a:buSzPct val="100000"/>
        <a:buFont typeface="Wingdings 2"/>
        <a:buChar char=""/>
        <a:defRPr kumimoji="0" sz="1750" kern="1200">
          <a:solidFill>
            <a:schemeClr val="tx1"/>
          </a:solidFill>
          <a:latin typeface="+mn-lt"/>
          <a:ea typeface="+mn-ea"/>
          <a:cs typeface="+mn-cs"/>
        </a:defRPr>
      </a:lvl3pPr>
      <a:lvl4pPr marL="952462" indent="-190492" algn="l" rtl="0" eaLnBrk="1" latinLnBrk="0" hangingPunct="1">
        <a:spcBef>
          <a:spcPts val="292"/>
        </a:spcBef>
        <a:buClr>
          <a:schemeClr val="accent2"/>
        </a:buClr>
        <a:buFont typeface="Wingdings 2"/>
        <a:buChar char=""/>
        <a:defRPr kumimoji="0" sz="1583" kern="1200">
          <a:solidFill>
            <a:schemeClr val="tx1"/>
          </a:solidFill>
          <a:latin typeface="+mn-lt"/>
          <a:ea typeface="+mn-ea"/>
          <a:cs typeface="+mn-cs"/>
        </a:defRPr>
      </a:lvl4pPr>
      <a:lvl5pPr marL="1142954" indent="-190492" algn="l" rtl="0" eaLnBrk="1" latinLnBrk="0" hangingPunct="1">
        <a:spcBef>
          <a:spcPts val="292"/>
        </a:spcBef>
        <a:buClr>
          <a:schemeClr val="accent2"/>
        </a:buClr>
        <a:buFont typeface="Wingdings 2"/>
        <a:buChar char=""/>
        <a:defRPr kumimoji="0" sz="1500" kern="1200">
          <a:solidFill>
            <a:schemeClr val="tx1"/>
          </a:solidFill>
          <a:latin typeface="+mn-lt"/>
          <a:ea typeface="+mn-ea"/>
          <a:cs typeface="+mn-cs"/>
        </a:defRPr>
      </a:lvl5pPr>
      <a:lvl6pPr marL="1333447" indent="-190492" algn="l" rtl="0" eaLnBrk="1" latinLnBrk="0" hangingPunct="1">
        <a:spcBef>
          <a:spcPts val="292"/>
        </a:spcBef>
        <a:buClr>
          <a:schemeClr val="accent3"/>
        </a:buClr>
        <a:buFont typeface="Wingdings 2"/>
        <a:buChar char=""/>
        <a:defRPr kumimoji="0" sz="1500" kern="1200">
          <a:solidFill>
            <a:schemeClr val="tx1"/>
          </a:solidFill>
          <a:latin typeface="+mn-lt"/>
          <a:ea typeface="+mn-ea"/>
          <a:cs typeface="+mn-cs"/>
        </a:defRPr>
      </a:lvl6pPr>
      <a:lvl7pPr marL="1523939" indent="-190492" algn="l" rtl="0" eaLnBrk="1" latinLnBrk="0" hangingPunct="1">
        <a:spcBef>
          <a:spcPts val="292"/>
        </a:spcBef>
        <a:buClr>
          <a:schemeClr val="accent3"/>
        </a:buClr>
        <a:buFont typeface="Wingdings 2"/>
        <a:buChar char=""/>
        <a:defRPr kumimoji="0" sz="1333" kern="1200">
          <a:solidFill>
            <a:schemeClr val="tx1"/>
          </a:solidFill>
          <a:latin typeface="+mn-lt"/>
          <a:ea typeface="+mn-ea"/>
          <a:cs typeface="+mn-cs"/>
        </a:defRPr>
      </a:lvl7pPr>
      <a:lvl8pPr marL="1714431" indent="-190492" algn="l" rtl="0" eaLnBrk="1" latinLnBrk="0" hangingPunct="1">
        <a:spcBef>
          <a:spcPts val="292"/>
        </a:spcBef>
        <a:buClr>
          <a:schemeClr val="accent3"/>
        </a:buClr>
        <a:buFont typeface="Wingdings 2"/>
        <a:buChar char=""/>
        <a:defRPr kumimoji="0" sz="1333" kern="1200">
          <a:solidFill>
            <a:schemeClr val="tx1"/>
          </a:solidFill>
          <a:latin typeface="+mn-lt"/>
          <a:ea typeface="+mn-ea"/>
          <a:cs typeface="+mn-cs"/>
        </a:defRPr>
      </a:lvl8pPr>
      <a:lvl9pPr marL="1904924" indent="-190492" algn="l" rtl="0" eaLnBrk="1" latinLnBrk="0" hangingPunct="1">
        <a:spcBef>
          <a:spcPts val="292"/>
        </a:spcBef>
        <a:buClr>
          <a:schemeClr val="accent3"/>
        </a:buClr>
        <a:buFont typeface="Wingdings 2"/>
        <a:buChar char=""/>
        <a:defRPr kumimoji="0" sz="1333"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80985" algn="l" rtl="0" eaLnBrk="1" latinLnBrk="0" hangingPunct="1">
        <a:defRPr kumimoji="0" kern="1200">
          <a:solidFill>
            <a:schemeClr val="tx1"/>
          </a:solidFill>
          <a:latin typeface="+mn-lt"/>
          <a:ea typeface="+mn-ea"/>
          <a:cs typeface="+mn-cs"/>
        </a:defRPr>
      </a:lvl2pPr>
      <a:lvl3pPr marL="761970" algn="l" rtl="0" eaLnBrk="1" latinLnBrk="0" hangingPunct="1">
        <a:defRPr kumimoji="0" kern="1200">
          <a:solidFill>
            <a:schemeClr val="tx1"/>
          </a:solidFill>
          <a:latin typeface="+mn-lt"/>
          <a:ea typeface="+mn-ea"/>
          <a:cs typeface="+mn-cs"/>
        </a:defRPr>
      </a:lvl3pPr>
      <a:lvl4pPr marL="1142954" algn="l" rtl="0" eaLnBrk="1" latinLnBrk="0" hangingPunct="1">
        <a:defRPr kumimoji="0" kern="1200">
          <a:solidFill>
            <a:schemeClr val="tx1"/>
          </a:solidFill>
          <a:latin typeface="+mn-lt"/>
          <a:ea typeface="+mn-ea"/>
          <a:cs typeface="+mn-cs"/>
        </a:defRPr>
      </a:lvl4pPr>
      <a:lvl5pPr marL="1523939" algn="l" rtl="0" eaLnBrk="1" latinLnBrk="0" hangingPunct="1">
        <a:defRPr kumimoji="0" kern="1200">
          <a:solidFill>
            <a:schemeClr val="tx1"/>
          </a:solidFill>
          <a:latin typeface="+mn-lt"/>
          <a:ea typeface="+mn-ea"/>
          <a:cs typeface="+mn-cs"/>
        </a:defRPr>
      </a:lvl5pPr>
      <a:lvl6pPr marL="1904924" algn="l" rtl="0" eaLnBrk="1" latinLnBrk="0" hangingPunct="1">
        <a:defRPr kumimoji="0" kern="1200">
          <a:solidFill>
            <a:schemeClr val="tx1"/>
          </a:solidFill>
          <a:latin typeface="+mn-lt"/>
          <a:ea typeface="+mn-ea"/>
          <a:cs typeface="+mn-cs"/>
        </a:defRPr>
      </a:lvl6pPr>
      <a:lvl7pPr marL="2285909" algn="l" rtl="0" eaLnBrk="1" latinLnBrk="0" hangingPunct="1">
        <a:defRPr kumimoji="0" kern="1200">
          <a:solidFill>
            <a:schemeClr val="tx1"/>
          </a:solidFill>
          <a:latin typeface="+mn-lt"/>
          <a:ea typeface="+mn-ea"/>
          <a:cs typeface="+mn-cs"/>
        </a:defRPr>
      </a:lvl7pPr>
      <a:lvl8pPr marL="2666893" algn="l" rtl="0" eaLnBrk="1" latinLnBrk="0" hangingPunct="1">
        <a:defRPr kumimoji="0" kern="1200">
          <a:solidFill>
            <a:schemeClr val="tx1"/>
          </a:solidFill>
          <a:latin typeface="+mn-lt"/>
          <a:ea typeface="+mn-ea"/>
          <a:cs typeface="+mn-cs"/>
        </a:defRPr>
      </a:lvl8pPr>
      <a:lvl9pPr marL="3047878"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emf"/><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www.rotary.org/myrotary/en/take-action/end-polio" TargetMode="External"/><Relationship Id="rId2" Type="http://schemas.openxmlformats.org/officeDocument/2006/relationships/hyperlink" Target="https://www.rotary.org/en/annual-fund-and-share" TargetMode="Externa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hyperlink" Target="http://www.rotary.org/RIdocuments/en_pdf/102en.pdf" TargetMode="Externa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itle 1">
            <a:extLst>
              <a:ext uri="{FF2B5EF4-FFF2-40B4-BE49-F238E27FC236}">
                <a16:creationId xmlns:a16="http://schemas.microsoft.com/office/drawing/2014/main" id="{E4897810-F243-4231-B4DA-EF2D65BF5116}"/>
              </a:ext>
            </a:extLst>
          </p:cNvPr>
          <p:cNvSpPr txBox="1">
            <a:spLocks/>
          </p:cNvSpPr>
          <p:nvPr/>
        </p:nvSpPr>
        <p:spPr bwMode="auto">
          <a:xfrm>
            <a:off x="453861" y="1556463"/>
            <a:ext cx="8023115"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District 5050  Annual Giving, </a:t>
            </a:r>
          </a:p>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Major Gifts, Paul Harris Society Chair </a:t>
            </a:r>
          </a:p>
          <a:p>
            <a:pPr marL="0" marR="0" lvl="0" indent="0" algn="l" defTabSz="457200" rtl="0" eaLnBrk="1" fontAlgn="base" latinLnBrk="0" hangingPunct="1">
              <a:lnSpc>
                <a:spcPct val="9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Thomas McMillan</a:t>
            </a:r>
          </a:p>
          <a:p>
            <a:pPr marL="0" marR="0" lvl="0" indent="0" algn="l" defTabSz="457200" rtl="0" eaLnBrk="1" fontAlgn="base" latinLnBrk="0" hangingPunct="1">
              <a:lnSpc>
                <a:spcPct val="90000"/>
              </a:lnSpc>
              <a:spcBef>
                <a:spcPct val="0"/>
              </a:spcBef>
              <a:spcAft>
                <a:spcPct val="0"/>
              </a:spcAft>
              <a:buClrTx/>
              <a:buSzTx/>
              <a:buFontTx/>
              <a:buNone/>
              <a:tabLst/>
              <a:defRPr/>
            </a:pPr>
            <a:r>
              <a:rPr kumimoji="0" lang="en-CA" altLang="en-US" sz="28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Rotary Club of Abbotsford-Sumas</a:t>
            </a:r>
            <a:endParaRPr kumimoji="0" lang="en-US" altLang="en-US" sz="28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9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dedutch13@shaw.ca</a:t>
            </a:r>
          </a:p>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604-852-5684</a:t>
            </a:r>
          </a:p>
        </p:txBody>
      </p:sp>
      <p:pic>
        <p:nvPicPr>
          <p:cNvPr id="3" name="Picture 2" descr="A person wearing glasses&#10;&#10;Description automatically generated with low confidence">
            <a:extLst>
              <a:ext uri="{FF2B5EF4-FFF2-40B4-BE49-F238E27FC236}">
                <a16:creationId xmlns:a16="http://schemas.microsoft.com/office/drawing/2014/main" id="{879F2BD4-1987-4546-857D-B32211339709}"/>
              </a:ext>
            </a:extLst>
          </p:cNvPr>
          <p:cNvPicPr>
            <a:picLocks noChangeAspect="1"/>
          </p:cNvPicPr>
          <p:nvPr/>
        </p:nvPicPr>
        <p:blipFill>
          <a:blip r:embed="rId3"/>
          <a:stretch>
            <a:fillRect/>
          </a:stretch>
        </p:blipFill>
        <p:spPr>
          <a:xfrm>
            <a:off x="6470814" y="3026978"/>
            <a:ext cx="2006162" cy="26748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3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8013B9-8E5A-4EE8-974C-00675510AF5F}"/>
              </a:ext>
            </a:extLst>
          </p:cNvPr>
          <p:cNvPicPr>
            <a:picLocks noChangeAspect="1"/>
          </p:cNvPicPr>
          <p:nvPr/>
        </p:nvPicPr>
        <p:blipFill rotWithShape="1">
          <a:blip r:embed="rId3"/>
          <a:srcRect l="20042" t="12592" r="21149"/>
          <a:stretch/>
        </p:blipFill>
        <p:spPr>
          <a:xfrm>
            <a:off x="441434" y="263216"/>
            <a:ext cx="8439807" cy="6331568"/>
          </a:xfrm>
          <a:prstGeom prst="rect">
            <a:avLst/>
          </a:prstGeom>
        </p:spPr>
      </p:pic>
    </p:spTree>
    <p:extLst>
      <p:ext uri="{BB962C8B-B14F-4D97-AF65-F5344CB8AC3E}">
        <p14:creationId xmlns:p14="http://schemas.microsoft.com/office/powerpoint/2010/main" val="1338342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74CD76-5764-4CE6-9CEB-8FD63909ECF9}"/>
              </a:ext>
            </a:extLst>
          </p:cNvPr>
          <p:cNvPicPr>
            <a:picLocks noChangeAspect="1"/>
          </p:cNvPicPr>
          <p:nvPr/>
        </p:nvPicPr>
        <p:blipFill rotWithShape="1">
          <a:blip r:embed="rId2"/>
          <a:srcRect l="15172" t="15167" r="20805" b="5402"/>
          <a:stretch/>
        </p:blipFill>
        <p:spPr>
          <a:xfrm>
            <a:off x="133835" y="273269"/>
            <a:ext cx="8876329" cy="6327227"/>
          </a:xfrm>
          <a:prstGeom prst="rect">
            <a:avLst/>
          </a:prstGeom>
        </p:spPr>
      </p:pic>
    </p:spTree>
    <p:extLst>
      <p:ext uri="{BB962C8B-B14F-4D97-AF65-F5344CB8AC3E}">
        <p14:creationId xmlns:p14="http://schemas.microsoft.com/office/powerpoint/2010/main" val="3538531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26ED89-CDAB-43E6-BEFF-78B12B4DB59D}"/>
              </a:ext>
            </a:extLst>
          </p:cNvPr>
          <p:cNvPicPr>
            <a:picLocks noChangeAspect="1"/>
          </p:cNvPicPr>
          <p:nvPr/>
        </p:nvPicPr>
        <p:blipFill rotWithShape="1">
          <a:blip r:embed="rId2"/>
          <a:srcRect l="15402" t="15168" r="16322" b="27298"/>
          <a:stretch/>
        </p:blipFill>
        <p:spPr>
          <a:xfrm>
            <a:off x="227425" y="1376856"/>
            <a:ext cx="8689150" cy="3920357"/>
          </a:xfrm>
          <a:prstGeom prst="rect">
            <a:avLst/>
          </a:prstGeom>
        </p:spPr>
      </p:pic>
    </p:spTree>
    <p:extLst>
      <p:ext uri="{BB962C8B-B14F-4D97-AF65-F5344CB8AC3E}">
        <p14:creationId xmlns:p14="http://schemas.microsoft.com/office/powerpoint/2010/main" val="1822373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B29826-A380-46FB-8B19-B5FA4F9CD96A}"/>
              </a:ext>
            </a:extLst>
          </p:cNvPr>
          <p:cNvPicPr>
            <a:picLocks noChangeAspect="1"/>
          </p:cNvPicPr>
          <p:nvPr/>
        </p:nvPicPr>
        <p:blipFill rotWithShape="1">
          <a:blip r:embed="rId2"/>
          <a:srcRect l="14138" t="18389" r="15287" b="50000"/>
          <a:stretch/>
        </p:blipFill>
        <p:spPr>
          <a:xfrm>
            <a:off x="273268" y="147144"/>
            <a:ext cx="8765164" cy="2102070"/>
          </a:xfrm>
          <a:prstGeom prst="rect">
            <a:avLst/>
          </a:prstGeom>
        </p:spPr>
      </p:pic>
      <p:pic>
        <p:nvPicPr>
          <p:cNvPr id="9" name="Picture 8">
            <a:extLst>
              <a:ext uri="{FF2B5EF4-FFF2-40B4-BE49-F238E27FC236}">
                <a16:creationId xmlns:a16="http://schemas.microsoft.com/office/drawing/2014/main" id="{C63A9017-485D-4D70-9CA8-B324E73EDD26}"/>
              </a:ext>
            </a:extLst>
          </p:cNvPr>
          <p:cNvPicPr>
            <a:picLocks noChangeAspect="1"/>
          </p:cNvPicPr>
          <p:nvPr/>
        </p:nvPicPr>
        <p:blipFill rotWithShape="1">
          <a:blip r:embed="rId3"/>
          <a:srcRect l="15288" t="24399" r="16207" b="6688"/>
          <a:stretch/>
        </p:blipFill>
        <p:spPr>
          <a:xfrm>
            <a:off x="343743" y="1913534"/>
            <a:ext cx="8624213" cy="4644921"/>
          </a:xfrm>
          <a:prstGeom prst="rect">
            <a:avLst/>
          </a:prstGeom>
        </p:spPr>
      </p:pic>
    </p:spTree>
    <p:extLst>
      <p:ext uri="{BB962C8B-B14F-4D97-AF65-F5344CB8AC3E}">
        <p14:creationId xmlns:p14="http://schemas.microsoft.com/office/powerpoint/2010/main" val="3009458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869EC0-5864-45C9-95B7-A14B38FD3EAB}"/>
              </a:ext>
            </a:extLst>
          </p:cNvPr>
          <p:cNvPicPr>
            <a:picLocks noChangeAspect="1"/>
          </p:cNvPicPr>
          <p:nvPr/>
        </p:nvPicPr>
        <p:blipFill rotWithShape="1">
          <a:blip r:embed="rId2"/>
          <a:srcRect l="14023" t="23091" r="14942"/>
          <a:stretch/>
        </p:blipFill>
        <p:spPr>
          <a:xfrm>
            <a:off x="515007" y="0"/>
            <a:ext cx="8322335" cy="4708634"/>
          </a:xfrm>
          <a:prstGeom prst="rect">
            <a:avLst/>
          </a:prstGeom>
        </p:spPr>
      </p:pic>
      <p:pic>
        <p:nvPicPr>
          <p:cNvPr id="7" name="Picture 6">
            <a:extLst>
              <a:ext uri="{FF2B5EF4-FFF2-40B4-BE49-F238E27FC236}">
                <a16:creationId xmlns:a16="http://schemas.microsoft.com/office/drawing/2014/main" id="{0A355C1D-BC29-4919-A4DA-9F6E7C96746D}"/>
              </a:ext>
            </a:extLst>
          </p:cNvPr>
          <p:cNvPicPr>
            <a:picLocks noChangeAspect="1"/>
          </p:cNvPicPr>
          <p:nvPr/>
        </p:nvPicPr>
        <p:blipFill rotWithShape="1">
          <a:blip r:embed="rId3"/>
          <a:srcRect l="15977" t="15598" r="16667" b="33094"/>
          <a:stretch/>
        </p:blipFill>
        <p:spPr>
          <a:xfrm>
            <a:off x="515007" y="3630158"/>
            <a:ext cx="8322335" cy="3227842"/>
          </a:xfrm>
          <a:prstGeom prst="rect">
            <a:avLst/>
          </a:prstGeom>
        </p:spPr>
      </p:pic>
      <p:pic>
        <p:nvPicPr>
          <p:cNvPr id="9" name="Picture 8">
            <a:extLst>
              <a:ext uri="{FF2B5EF4-FFF2-40B4-BE49-F238E27FC236}">
                <a16:creationId xmlns:a16="http://schemas.microsoft.com/office/drawing/2014/main" id="{153DAFB6-E742-413C-98F3-6810C0798A65}"/>
              </a:ext>
            </a:extLst>
          </p:cNvPr>
          <p:cNvPicPr>
            <a:picLocks noChangeAspect="1"/>
          </p:cNvPicPr>
          <p:nvPr/>
        </p:nvPicPr>
        <p:blipFill rotWithShape="1">
          <a:blip r:embed="rId4"/>
          <a:srcRect l="20920" t="26975" r="22069" b="59285"/>
          <a:stretch/>
        </p:blipFill>
        <p:spPr>
          <a:xfrm>
            <a:off x="1114098" y="3930868"/>
            <a:ext cx="7126012" cy="672663"/>
          </a:xfrm>
          <a:prstGeom prst="rect">
            <a:avLst/>
          </a:prstGeom>
        </p:spPr>
      </p:pic>
    </p:spTree>
    <p:extLst>
      <p:ext uri="{BB962C8B-B14F-4D97-AF65-F5344CB8AC3E}">
        <p14:creationId xmlns:p14="http://schemas.microsoft.com/office/powerpoint/2010/main" val="3449614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E3EFF3-0E09-4AC6-A8C6-F61F2AB6CAFE}"/>
              </a:ext>
            </a:extLst>
          </p:cNvPr>
          <p:cNvPicPr>
            <a:picLocks noChangeAspect="1"/>
          </p:cNvPicPr>
          <p:nvPr/>
        </p:nvPicPr>
        <p:blipFill rotWithShape="1">
          <a:blip r:embed="rId2"/>
          <a:srcRect l="15058" t="26547" r="17356" b="24936"/>
          <a:stretch/>
        </p:blipFill>
        <p:spPr>
          <a:xfrm>
            <a:off x="333446" y="262758"/>
            <a:ext cx="8477108" cy="3258208"/>
          </a:xfrm>
          <a:prstGeom prst="rect">
            <a:avLst/>
          </a:prstGeom>
        </p:spPr>
      </p:pic>
      <p:pic>
        <p:nvPicPr>
          <p:cNvPr id="7" name="Picture 6">
            <a:extLst>
              <a:ext uri="{FF2B5EF4-FFF2-40B4-BE49-F238E27FC236}">
                <a16:creationId xmlns:a16="http://schemas.microsoft.com/office/drawing/2014/main" id="{47A65C68-D9BD-45E8-8C0B-DA1867FE1A1F}"/>
              </a:ext>
            </a:extLst>
          </p:cNvPr>
          <p:cNvPicPr>
            <a:picLocks noChangeAspect="1"/>
          </p:cNvPicPr>
          <p:nvPr/>
        </p:nvPicPr>
        <p:blipFill rotWithShape="1">
          <a:blip r:embed="rId3"/>
          <a:srcRect l="15287" t="16456" r="16437" b="18710"/>
          <a:stretch/>
        </p:blipFill>
        <p:spPr>
          <a:xfrm>
            <a:off x="333446" y="3373821"/>
            <a:ext cx="8477108" cy="3174124"/>
          </a:xfrm>
          <a:prstGeom prst="rect">
            <a:avLst/>
          </a:prstGeom>
        </p:spPr>
      </p:pic>
    </p:spTree>
    <p:extLst>
      <p:ext uri="{BB962C8B-B14F-4D97-AF65-F5344CB8AC3E}">
        <p14:creationId xmlns:p14="http://schemas.microsoft.com/office/powerpoint/2010/main" val="2491602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E6B04B-090F-49AB-B788-C200772AB493}"/>
              </a:ext>
            </a:extLst>
          </p:cNvPr>
          <p:cNvPicPr>
            <a:picLocks noChangeAspect="1"/>
          </p:cNvPicPr>
          <p:nvPr/>
        </p:nvPicPr>
        <p:blipFill rotWithShape="1">
          <a:blip r:embed="rId2"/>
          <a:srcRect l="14942" t="24829" r="16782"/>
          <a:stretch/>
        </p:blipFill>
        <p:spPr>
          <a:xfrm>
            <a:off x="336331" y="356529"/>
            <a:ext cx="8523890" cy="5024736"/>
          </a:xfrm>
          <a:prstGeom prst="rect">
            <a:avLst/>
          </a:prstGeom>
        </p:spPr>
      </p:pic>
      <p:pic>
        <p:nvPicPr>
          <p:cNvPr id="9" name="Picture 8">
            <a:extLst>
              <a:ext uri="{FF2B5EF4-FFF2-40B4-BE49-F238E27FC236}">
                <a16:creationId xmlns:a16="http://schemas.microsoft.com/office/drawing/2014/main" id="{301858D5-7A96-4D63-89B6-DDB8482768B3}"/>
              </a:ext>
            </a:extLst>
          </p:cNvPr>
          <p:cNvPicPr>
            <a:picLocks noChangeAspect="1"/>
          </p:cNvPicPr>
          <p:nvPr/>
        </p:nvPicPr>
        <p:blipFill rotWithShape="1">
          <a:blip r:embed="rId3"/>
          <a:srcRect l="28621" t="23970" r="29884" b="63364"/>
          <a:stretch/>
        </p:blipFill>
        <p:spPr>
          <a:xfrm>
            <a:off x="336331" y="5381265"/>
            <a:ext cx="8471338" cy="1219232"/>
          </a:xfrm>
          <a:prstGeom prst="rect">
            <a:avLst/>
          </a:prstGeom>
        </p:spPr>
      </p:pic>
    </p:spTree>
    <p:extLst>
      <p:ext uri="{BB962C8B-B14F-4D97-AF65-F5344CB8AC3E}">
        <p14:creationId xmlns:p14="http://schemas.microsoft.com/office/powerpoint/2010/main" val="2711322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Box 9">
            <a:extLst>
              <a:ext uri="{FF2B5EF4-FFF2-40B4-BE49-F238E27FC236}">
                <a16:creationId xmlns:a16="http://schemas.microsoft.com/office/drawing/2014/main" id="{A84B1846-8CFC-461A-8BD4-2CA5D1651D87}"/>
              </a:ext>
            </a:extLst>
          </p:cNvPr>
          <p:cNvSpPr txBox="1">
            <a:spLocks noChangeArrowheads="1"/>
          </p:cNvSpPr>
          <p:nvPr/>
        </p:nvSpPr>
        <p:spPr bwMode="auto">
          <a:xfrm>
            <a:off x="1435100" y="1222375"/>
            <a:ext cx="56054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400" dirty="0">
                <a:solidFill>
                  <a:srgbClr val="FF0000"/>
                </a:solidFill>
              </a:rPr>
              <a:t>https://www.rotary.org</a:t>
            </a:r>
          </a:p>
        </p:txBody>
      </p:sp>
      <p:pic>
        <p:nvPicPr>
          <p:cNvPr id="3" name="Picture 2">
            <a:extLst>
              <a:ext uri="{FF2B5EF4-FFF2-40B4-BE49-F238E27FC236}">
                <a16:creationId xmlns:a16="http://schemas.microsoft.com/office/drawing/2014/main" id="{8A7DFE97-190C-407F-8134-9B82CDCD38F6}"/>
              </a:ext>
            </a:extLst>
          </p:cNvPr>
          <p:cNvPicPr>
            <a:picLocks noChangeAspect="1"/>
          </p:cNvPicPr>
          <p:nvPr/>
        </p:nvPicPr>
        <p:blipFill rotWithShape="1">
          <a:blip r:embed="rId3"/>
          <a:srcRect t="17862" r="1625" b="58073"/>
          <a:stretch/>
        </p:blipFill>
        <p:spPr>
          <a:xfrm>
            <a:off x="74267" y="2250823"/>
            <a:ext cx="8995465" cy="1178177"/>
          </a:xfrm>
          <a:prstGeom prst="rect">
            <a:avLst/>
          </a:prstGeom>
        </p:spPr>
      </p:pic>
      <p:sp>
        <p:nvSpPr>
          <p:cNvPr id="8" name="Oval 7">
            <a:extLst>
              <a:ext uri="{FF2B5EF4-FFF2-40B4-BE49-F238E27FC236}">
                <a16:creationId xmlns:a16="http://schemas.microsoft.com/office/drawing/2014/main" id="{9ACFA667-CCD9-4E4A-950C-15A8E9E9271D}"/>
              </a:ext>
            </a:extLst>
          </p:cNvPr>
          <p:cNvSpPr/>
          <p:nvPr/>
        </p:nvSpPr>
        <p:spPr>
          <a:xfrm>
            <a:off x="7040563" y="2179177"/>
            <a:ext cx="1359953" cy="4016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6">
            <a:extLst>
              <a:ext uri="{FF2B5EF4-FFF2-40B4-BE49-F238E27FC236}">
                <a16:creationId xmlns:a16="http://schemas.microsoft.com/office/drawing/2014/main" id="{A8839052-8C14-43F2-AAA4-A16C06276266}"/>
              </a:ext>
            </a:extLst>
          </p:cNvPr>
          <p:cNvPicPr>
            <a:picLocks noChangeAspect="1"/>
          </p:cNvPicPr>
          <p:nvPr/>
        </p:nvPicPr>
        <p:blipFill>
          <a:blip r:embed="rId4"/>
          <a:stretch>
            <a:fillRect/>
          </a:stretch>
        </p:blipFill>
        <p:spPr>
          <a:xfrm>
            <a:off x="5369139" y="2179177"/>
            <a:ext cx="3700593" cy="3907875"/>
          </a:xfrm>
          <a:prstGeom prst="rect">
            <a:avLst/>
          </a:prstGeom>
        </p:spPr>
      </p:pic>
      <p:pic>
        <p:nvPicPr>
          <p:cNvPr id="14" name="Picture 13">
            <a:extLst>
              <a:ext uri="{FF2B5EF4-FFF2-40B4-BE49-F238E27FC236}">
                <a16:creationId xmlns:a16="http://schemas.microsoft.com/office/drawing/2014/main" id="{DD4EDC87-1808-474D-A7FD-E73ED305162F}"/>
              </a:ext>
            </a:extLst>
          </p:cNvPr>
          <p:cNvPicPr>
            <a:picLocks noChangeAspect="1"/>
          </p:cNvPicPr>
          <p:nvPr/>
        </p:nvPicPr>
        <p:blipFill>
          <a:blip r:embed="rId5"/>
          <a:stretch>
            <a:fillRect/>
          </a:stretch>
        </p:blipFill>
        <p:spPr>
          <a:xfrm>
            <a:off x="5369139" y="4048491"/>
            <a:ext cx="1560711" cy="481626"/>
          </a:xfrm>
          <a:prstGeom prst="rect">
            <a:avLst/>
          </a:prstGeom>
        </p:spPr>
      </p:pic>
      <p:pic>
        <p:nvPicPr>
          <p:cNvPr id="2" name="Picture 1">
            <a:extLst>
              <a:ext uri="{FF2B5EF4-FFF2-40B4-BE49-F238E27FC236}">
                <a16:creationId xmlns:a16="http://schemas.microsoft.com/office/drawing/2014/main" id="{12D2D117-3ACA-4A5D-8413-DAC63FE4D10F}"/>
              </a:ext>
            </a:extLst>
          </p:cNvPr>
          <p:cNvPicPr>
            <a:picLocks noChangeAspect="1"/>
          </p:cNvPicPr>
          <p:nvPr/>
        </p:nvPicPr>
        <p:blipFill>
          <a:blip r:embed="rId5"/>
          <a:stretch>
            <a:fillRect/>
          </a:stretch>
        </p:blipFill>
        <p:spPr>
          <a:xfrm>
            <a:off x="5352355" y="3566865"/>
            <a:ext cx="1560711" cy="4816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heel(1)">
                                      <p:cBhvr>
                                        <p:cTn id="2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3C2F58-9993-4B32-BC98-3303DD889C87}"/>
              </a:ext>
            </a:extLst>
          </p:cNvPr>
          <p:cNvPicPr>
            <a:picLocks noChangeAspect="1"/>
          </p:cNvPicPr>
          <p:nvPr/>
        </p:nvPicPr>
        <p:blipFill rotWithShape="1">
          <a:blip r:embed="rId3"/>
          <a:srcRect l="6543" t="14347" r="8223" b="31367"/>
          <a:stretch/>
        </p:blipFill>
        <p:spPr>
          <a:xfrm>
            <a:off x="378568" y="264233"/>
            <a:ext cx="8645815" cy="2948300"/>
          </a:xfrm>
          <a:prstGeom prst="rect">
            <a:avLst/>
          </a:prstGeom>
        </p:spPr>
      </p:pic>
      <p:pic>
        <p:nvPicPr>
          <p:cNvPr id="5" name="Picture 4">
            <a:extLst>
              <a:ext uri="{FF2B5EF4-FFF2-40B4-BE49-F238E27FC236}">
                <a16:creationId xmlns:a16="http://schemas.microsoft.com/office/drawing/2014/main" id="{724E1305-42D1-4803-A980-CD85C939A6DE}"/>
              </a:ext>
            </a:extLst>
          </p:cNvPr>
          <p:cNvPicPr>
            <a:picLocks noChangeAspect="1"/>
          </p:cNvPicPr>
          <p:nvPr/>
        </p:nvPicPr>
        <p:blipFill>
          <a:blip r:embed="rId4"/>
          <a:stretch>
            <a:fillRect/>
          </a:stretch>
        </p:blipFill>
        <p:spPr>
          <a:xfrm>
            <a:off x="4701475" y="1738383"/>
            <a:ext cx="1566808" cy="406421"/>
          </a:xfrm>
          <a:prstGeom prst="rect">
            <a:avLst/>
          </a:prstGeom>
        </p:spPr>
      </p:pic>
      <p:pic>
        <p:nvPicPr>
          <p:cNvPr id="2" name="Picture 1">
            <a:extLst>
              <a:ext uri="{FF2B5EF4-FFF2-40B4-BE49-F238E27FC236}">
                <a16:creationId xmlns:a16="http://schemas.microsoft.com/office/drawing/2014/main" id="{D72BE7B5-844F-4C19-9012-C7CF7F7F9A01}"/>
              </a:ext>
            </a:extLst>
          </p:cNvPr>
          <p:cNvPicPr>
            <a:picLocks noChangeAspect="1"/>
          </p:cNvPicPr>
          <p:nvPr/>
        </p:nvPicPr>
        <p:blipFill>
          <a:blip r:embed="rId5"/>
          <a:stretch>
            <a:fillRect/>
          </a:stretch>
        </p:blipFill>
        <p:spPr>
          <a:xfrm>
            <a:off x="378568" y="3231740"/>
            <a:ext cx="8632684" cy="2962913"/>
          </a:xfrm>
          <a:prstGeom prst="rect">
            <a:avLst/>
          </a:prstGeom>
        </p:spPr>
      </p:pic>
      <p:pic>
        <p:nvPicPr>
          <p:cNvPr id="4" name="Picture 3">
            <a:extLst>
              <a:ext uri="{FF2B5EF4-FFF2-40B4-BE49-F238E27FC236}">
                <a16:creationId xmlns:a16="http://schemas.microsoft.com/office/drawing/2014/main" id="{ED2D697E-5135-41A3-A063-4A8BB021A0B5}"/>
              </a:ext>
            </a:extLst>
          </p:cNvPr>
          <p:cNvPicPr>
            <a:picLocks noChangeAspect="1"/>
          </p:cNvPicPr>
          <p:nvPr/>
        </p:nvPicPr>
        <p:blipFill>
          <a:blip r:embed="rId6"/>
          <a:stretch>
            <a:fillRect/>
          </a:stretch>
        </p:blipFill>
        <p:spPr>
          <a:xfrm flipV="1">
            <a:off x="1724429" y="5076497"/>
            <a:ext cx="2406135" cy="725212"/>
          </a:xfrm>
          <a:prstGeom prst="rect">
            <a:avLst/>
          </a:prstGeom>
        </p:spPr>
      </p:pic>
    </p:spTree>
    <p:extLst>
      <p:ext uri="{BB962C8B-B14F-4D97-AF65-F5344CB8AC3E}">
        <p14:creationId xmlns:p14="http://schemas.microsoft.com/office/powerpoint/2010/main" val="302964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6319D6-653A-4336-9892-50179F362C1C}"/>
              </a:ext>
            </a:extLst>
          </p:cNvPr>
          <p:cNvPicPr>
            <a:picLocks noChangeAspect="1"/>
          </p:cNvPicPr>
          <p:nvPr/>
        </p:nvPicPr>
        <p:blipFill rotWithShape="1">
          <a:blip r:embed="rId3"/>
          <a:srcRect l="18161" t="22636" r="40230" b="2396"/>
          <a:stretch/>
        </p:blipFill>
        <p:spPr>
          <a:xfrm>
            <a:off x="367862" y="195671"/>
            <a:ext cx="8534400" cy="6438423"/>
          </a:xfrm>
          <a:prstGeom prst="rect">
            <a:avLst/>
          </a:prstGeom>
        </p:spPr>
      </p:pic>
      <p:pic>
        <p:nvPicPr>
          <p:cNvPr id="5" name="Picture 4">
            <a:extLst>
              <a:ext uri="{FF2B5EF4-FFF2-40B4-BE49-F238E27FC236}">
                <a16:creationId xmlns:a16="http://schemas.microsoft.com/office/drawing/2014/main" id="{0633BD65-75D3-4E56-84F8-4B014EDE87C1}"/>
              </a:ext>
            </a:extLst>
          </p:cNvPr>
          <p:cNvPicPr>
            <a:picLocks noChangeAspect="1"/>
          </p:cNvPicPr>
          <p:nvPr/>
        </p:nvPicPr>
        <p:blipFill>
          <a:blip r:embed="rId4"/>
          <a:stretch>
            <a:fillRect/>
          </a:stretch>
        </p:blipFill>
        <p:spPr>
          <a:xfrm>
            <a:off x="4960882" y="1769015"/>
            <a:ext cx="3657601" cy="301523"/>
          </a:xfrm>
          <a:prstGeom prst="rect">
            <a:avLst/>
          </a:prstGeom>
        </p:spPr>
      </p:pic>
      <p:sp>
        <p:nvSpPr>
          <p:cNvPr id="6" name="Rectangle: Rounded Corners 5">
            <a:extLst>
              <a:ext uri="{FF2B5EF4-FFF2-40B4-BE49-F238E27FC236}">
                <a16:creationId xmlns:a16="http://schemas.microsoft.com/office/drawing/2014/main" id="{98E9B6CF-143D-4732-8392-989C98960F0C}"/>
              </a:ext>
            </a:extLst>
          </p:cNvPr>
          <p:cNvSpPr/>
          <p:nvPr/>
        </p:nvSpPr>
        <p:spPr>
          <a:xfrm>
            <a:off x="3362331" y="2876228"/>
            <a:ext cx="1755228" cy="202159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Rounded Corners 2">
            <a:extLst>
              <a:ext uri="{FF2B5EF4-FFF2-40B4-BE49-F238E27FC236}">
                <a16:creationId xmlns:a16="http://schemas.microsoft.com/office/drawing/2014/main" id="{1718463F-98CA-4012-91AF-FD3B29A49F88}"/>
              </a:ext>
            </a:extLst>
          </p:cNvPr>
          <p:cNvSpPr/>
          <p:nvPr/>
        </p:nvSpPr>
        <p:spPr>
          <a:xfrm>
            <a:off x="4960882" y="2204567"/>
            <a:ext cx="3657601" cy="30152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Rounded Corners 8">
            <a:extLst>
              <a:ext uri="{FF2B5EF4-FFF2-40B4-BE49-F238E27FC236}">
                <a16:creationId xmlns:a16="http://schemas.microsoft.com/office/drawing/2014/main" id="{10C59248-F9D7-4E99-874B-D39174DB5596}"/>
              </a:ext>
            </a:extLst>
          </p:cNvPr>
          <p:cNvSpPr/>
          <p:nvPr/>
        </p:nvSpPr>
        <p:spPr>
          <a:xfrm>
            <a:off x="1680676" y="6178279"/>
            <a:ext cx="1681655" cy="3468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id="{01009F14-FBFB-4FBD-A855-D9624BEAEBDF}"/>
              </a:ext>
            </a:extLst>
          </p:cNvPr>
          <p:cNvSpPr/>
          <p:nvPr/>
        </p:nvSpPr>
        <p:spPr>
          <a:xfrm>
            <a:off x="483477" y="848061"/>
            <a:ext cx="6526924" cy="346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77B62ED7-CAD9-445A-AE53-232CFF0C65F9}"/>
              </a:ext>
            </a:extLst>
          </p:cNvPr>
          <p:cNvSpPr/>
          <p:nvPr/>
        </p:nvSpPr>
        <p:spPr>
          <a:xfrm>
            <a:off x="1776249" y="1418897"/>
            <a:ext cx="1755227" cy="176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2224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0AB4A-6B21-421D-8212-57C555BB902E}"/>
              </a:ext>
            </a:extLst>
          </p:cNvPr>
          <p:cNvSpPr txBox="1">
            <a:spLocks/>
          </p:cNvSpPr>
          <p:nvPr/>
        </p:nvSpPr>
        <p:spPr>
          <a:xfrm>
            <a:off x="133350" y="95250"/>
            <a:ext cx="8715375" cy="681038"/>
          </a:xfrm>
          <a:prstGeom prst="rect">
            <a:avLst/>
          </a:prstGeom>
          <a:ln>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US" sz="3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339" name="Content Placeholder 2">
            <a:extLst>
              <a:ext uri="{FF2B5EF4-FFF2-40B4-BE49-F238E27FC236}">
                <a16:creationId xmlns:a16="http://schemas.microsoft.com/office/drawing/2014/main" id="{B48064A4-F87A-48A9-B3C9-A96D960DD47B}"/>
              </a:ext>
            </a:extLst>
          </p:cNvPr>
          <p:cNvSpPr txBox="1">
            <a:spLocks noChangeArrowheads="1"/>
          </p:cNvSpPr>
          <p:nvPr/>
        </p:nvSpPr>
        <p:spPr bwMode="auto">
          <a:xfrm>
            <a:off x="390525" y="1552575"/>
            <a:ext cx="30099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340" name="Rectangle 4">
            <a:extLst>
              <a:ext uri="{FF2B5EF4-FFF2-40B4-BE49-F238E27FC236}">
                <a16:creationId xmlns:a16="http://schemas.microsoft.com/office/drawing/2014/main" id="{856DB141-0926-422C-86D1-9D9E7AE7D332}"/>
              </a:ext>
            </a:extLst>
          </p:cNvPr>
          <p:cNvSpPr>
            <a:spLocks noChangeArrowheads="1"/>
          </p:cNvSpPr>
          <p:nvPr/>
        </p:nvSpPr>
        <p:spPr bwMode="auto">
          <a:xfrm>
            <a:off x="4733925" y="1552575"/>
            <a:ext cx="4048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747474"/>
              </a:solidFill>
              <a:effectLst/>
              <a:uLnTx/>
              <a:uFillTx/>
              <a:latin typeface="Helvetica Neue"/>
              <a:ea typeface="Arial Unicode MS" panose="020B0604020202020204" pitchFamily="34" charset="-128"/>
              <a:cs typeface="Arial Unicode MS" panose="020B0604020202020204" pitchFamily="34" charset="-128"/>
            </a:endParaRPr>
          </a:p>
        </p:txBody>
      </p:sp>
      <p:sp>
        <p:nvSpPr>
          <p:cNvPr id="14341" name="Rectangle 1">
            <a:extLst>
              <a:ext uri="{FF2B5EF4-FFF2-40B4-BE49-F238E27FC236}">
                <a16:creationId xmlns:a16="http://schemas.microsoft.com/office/drawing/2014/main" id="{22B2A00F-1C6D-4876-9AA6-38FC5ED3D2B4}"/>
              </a:ext>
            </a:extLst>
          </p:cNvPr>
          <p:cNvSpPr>
            <a:spLocks noChangeArrowheads="1"/>
          </p:cNvSpPr>
          <p:nvPr/>
        </p:nvSpPr>
        <p:spPr bwMode="auto">
          <a:xfrm>
            <a:off x="495300" y="1552575"/>
            <a:ext cx="3590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76DBF4"/>
              </a:solidFill>
              <a:effectLst/>
              <a:uLnTx/>
              <a:uFillTx/>
              <a:latin typeface="Helvetica Neue"/>
              <a:ea typeface="Arial Unicode MS" panose="020B0604020202020204" pitchFamily="34" charset="-128"/>
              <a:cs typeface="Arial Unicode MS" panose="020B060402020202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76DBF4"/>
                </a:solidFill>
                <a:effectLst/>
                <a:uLnTx/>
                <a:uFillTx/>
                <a:latin typeface="Helvetica Neue"/>
                <a:ea typeface="Arial Unicode MS" panose="020B0604020202020204" pitchFamily="34" charset="-128"/>
                <a:cs typeface="Arial Unicode MS" panose="020B0604020202020204" pitchFamily="34" charset="-128"/>
              </a:rPr>
              <a:t> </a:t>
            </a:r>
          </a:p>
        </p:txBody>
      </p:sp>
      <p:sp>
        <p:nvSpPr>
          <p:cNvPr id="14342" name="Rectangle 3">
            <a:extLst>
              <a:ext uri="{FF2B5EF4-FFF2-40B4-BE49-F238E27FC236}">
                <a16:creationId xmlns:a16="http://schemas.microsoft.com/office/drawing/2014/main" id="{EFCA39BA-5C6F-479B-876E-038314F876FA}"/>
              </a:ext>
            </a:extLst>
          </p:cNvPr>
          <p:cNvSpPr>
            <a:spLocks noChangeArrowheads="1"/>
          </p:cNvSpPr>
          <p:nvPr/>
        </p:nvSpPr>
        <p:spPr bwMode="auto">
          <a:xfrm>
            <a:off x="4733925" y="1582738"/>
            <a:ext cx="395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76DBF4"/>
                </a:solidFill>
                <a:effectLst/>
                <a:uLnTx/>
                <a:uFillTx/>
                <a:latin typeface="Helvetica Neue"/>
                <a:ea typeface="Arial Unicode MS" panose="020B0604020202020204" pitchFamily="34" charset="-128"/>
                <a:cs typeface="Arial Unicode MS" panose="020B0604020202020204" pitchFamily="34" charset="-128"/>
              </a:rPr>
              <a:t>   </a:t>
            </a:r>
          </a:p>
        </p:txBody>
      </p:sp>
      <p:sp>
        <p:nvSpPr>
          <p:cNvPr id="7" name="Rectangle 6">
            <a:extLst>
              <a:ext uri="{FF2B5EF4-FFF2-40B4-BE49-F238E27FC236}">
                <a16:creationId xmlns:a16="http://schemas.microsoft.com/office/drawing/2014/main" id="{D819AAE1-C5F6-4CD8-B8F6-5C2B6097DB26}"/>
              </a:ext>
            </a:extLst>
          </p:cNvPr>
          <p:cNvSpPr/>
          <p:nvPr/>
        </p:nvSpPr>
        <p:spPr>
          <a:xfrm>
            <a:off x="495300" y="2489200"/>
            <a:ext cx="8191500" cy="3108325"/>
          </a:xfrm>
          <a:prstGeom prst="rect">
            <a:avLst/>
          </a:prstGeom>
        </p:spPr>
        <p:txBody>
          <a:bodyPr>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Rotary Foundation (or in loving Rotary acronym, </a:t>
            </a:r>
            <a:r>
              <a:rPr kumimoji="0" lang="en-CA"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TRF</a:t>
            </a:r>
            <a:r>
              <a:rPr kumimoji="0" lang="en-CA"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is a separate legal entity from Rotary International (</a:t>
            </a:r>
            <a:r>
              <a:rPr kumimoji="0" lang="en-CA"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RI</a:t>
            </a:r>
            <a:r>
              <a:rPr kumimoji="0" lang="en-CA"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to maintain its charitable tax status.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Foundation is managed by a 15 member Board of Trustees that is nominated by the RI President and appointed by the RI Board.</a:t>
            </a:r>
            <a:endParaRPr kumimoji="0" lang="en-CA" sz="1800" b="0" i="0" u="none" strike="noStrike" kern="1400" cap="none" spc="0" normalizeH="0" baseline="0" noProof="0" dirty="0">
              <a:ln>
                <a:noFill/>
              </a:ln>
              <a:solidFill>
                <a:srgbClr val="002060"/>
              </a:solidFill>
              <a:effectLst/>
              <a:uLnTx/>
              <a:uFillTx/>
              <a:latin typeface="Times New Roman" panose="02020603050405020304" pitchFamily="18" charset="0"/>
              <a:ea typeface="+mn-ea"/>
              <a:cs typeface="Arial" panose="020B0604020202020204" pitchFamily="34" charset="0"/>
            </a:endParaRPr>
          </a:p>
        </p:txBody>
      </p:sp>
      <p:sp>
        <p:nvSpPr>
          <p:cNvPr id="8" name="Rectangle 7">
            <a:extLst>
              <a:ext uri="{FF2B5EF4-FFF2-40B4-BE49-F238E27FC236}">
                <a16:creationId xmlns:a16="http://schemas.microsoft.com/office/drawing/2014/main" id="{4C5EDAB5-043B-4C39-94B3-06A413173C44}"/>
              </a:ext>
            </a:extLst>
          </p:cNvPr>
          <p:cNvSpPr/>
          <p:nvPr/>
        </p:nvSpPr>
        <p:spPr>
          <a:xfrm>
            <a:off x="1011238" y="1244600"/>
            <a:ext cx="5237162" cy="64611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a:t>
            </a:r>
            <a:r>
              <a:rPr kumimoji="0" lang="en-US" sz="36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he </a:t>
            </a:r>
            <a:r>
              <a:rPr kumimoji="0" lang="en-US" sz="36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a:t>
            </a:r>
            <a:r>
              <a:rPr kumimoji="0" lang="en-US" sz="36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otary </a:t>
            </a:r>
            <a:r>
              <a:rPr kumimoji="0" lang="en-US" sz="36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a:t>
            </a:r>
            <a:r>
              <a:rPr kumimoji="0" lang="en-US" sz="36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oundation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1A2721-237E-4041-A646-391BEF8CF052}"/>
              </a:ext>
            </a:extLst>
          </p:cNvPr>
          <p:cNvPicPr>
            <a:picLocks noChangeAspect="1"/>
          </p:cNvPicPr>
          <p:nvPr/>
        </p:nvPicPr>
        <p:blipFill rotWithShape="1">
          <a:blip r:embed="rId3"/>
          <a:srcRect l="17586" t="23469" r="13564" b="7406"/>
          <a:stretch/>
        </p:blipFill>
        <p:spPr>
          <a:xfrm>
            <a:off x="346840" y="323193"/>
            <a:ext cx="8618483" cy="6211614"/>
          </a:xfrm>
          <a:prstGeom prst="rect">
            <a:avLst/>
          </a:prstGeom>
        </p:spPr>
      </p:pic>
      <p:sp>
        <p:nvSpPr>
          <p:cNvPr id="2" name="Rectangle 1">
            <a:extLst>
              <a:ext uri="{FF2B5EF4-FFF2-40B4-BE49-F238E27FC236}">
                <a16:creationId xmlns:a16="http://schemas.microsoft.com/office/drawing/2014/main" id="{9151589E-6DD4-49A9-B508-3BAF20332CD5}"/>
              </a:ext>
            </a:extLst>
          </p:cNvPr>
          <p:cNvSpPr/>
          <p:nvPr/>
        </p:nvSpPr>
        <p:spPr>
          <a:xfrm>
            <a:off x="1902372" y="956442"/>
            <a:ext cx="1208690" cy="409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FA3A5A67-1396-4416-B86B-56D65FB7CB22}"/>
              </a:ext>
            </a:extLst>
          </p:cNvPr>
          <p:cNvSpPr/>
          <p:nvPr/>
        </p:nvSpPr>
        <p:spPr>
          <a:xfrm>
            <a:off x="2081048" y="2196662"/>
            <a:ext cx="515007" cy="4338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36859116-AF60-47BE-9EE1-811E0C370506}"/>
              </a:ext>
            </a:extLst>
          </p:cNvPr>
          <p:cNvSpPr/>
          <p:nvPr/>
        </p:nvSpPr>
        <p:spPr>
          <a:xfrm>
            <a:off x="5034455" y="3289738"/>
            <a:ext cx="1376855" cy="641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6B1B977-0EE9-4483-B2D1-387F28D8C2E0}"/>
              </a:ext>
            </a:extLst>
          </p:cNvPr>
          <p:cNvSpPr/>
          <p:nvPr/>
        </p:nvSpPr>
        <p:spPr>
          <a:xfrm>
            <a:off x="5034455" y="6190594"/>
            <a:ext cx="1261242" cy="344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05160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a:extLst>
              <a:ext uri="{FF2B5EF4-FFF2-40B4-BE49-F238E27FC236}">
                <a16:creationId xmlns:a16="http://schemas.microsoft.com/office/drawing/2014/main" id="{D78B2DA7-5D0C-479C-A470-CEC7CC0E571C}"/>
              </a:ext>
            </a:extLst>
          </p:cNvPr>
          <p:cNvSpPr>
            <a:spLocks noChangeArrowheads="1"/>
          </p:cNvSpPr>
          <p:nvPr/>
        </p:nvSpPr>
        <p:spPr bwMode="auto">
          <a:xfrm>
            <a:off x="241300" y="457200"/>
            <a:ext cx="4467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b="1" dirty="0"/>
              <a:t>Donor Recognition </a:t>
            </a:r>
          </a:p>
        </p:txBody>
      </p:sp>
      <p:sp>
        <p:nvSpPr>
          <p:cNvPr id="3" name="Rectangle 2">
            <a:extLst>
              <a:ext uri="{FF2B5EF4-FFF2-40B4-BE49-F238E27FC236}">
                <a16:creationId xmlns:a16="http://schemas.microsoft.com/office/drawing/2014/main" id="{901B9B53-D623-49A5-A38D-0ACBC9384539}"/>
              </a:ext>
            </a:extLst>
          </p:cNvPr>
          <p:cNvSpPr>
            <a:spLocks noChangeArrowheads="1"/>
          </p:cNvSpPr>
          <p:nvPr/>
        </p:nvSpPr>
        <p:spPr bwMode="auto">
          <a:xfrm>
            <a:off x="482600" y="1471910"/>
            <a:ext cx="8388131"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2800" b="1" dirty="0">
                <a:solidFill>
                  <a:srgbClr val="FF0000"/>
                </a:solidFill>
              </a:rPr>
              <a:t>Paul Harris Fellow</a:t>
            </a:r>
          </a:p>
          <a:p>
            <a:r>
              <a:rPr lang="en-CA" sz="2800" b="1" dirty="0"/>
              <a:t>Paul Harris</a:t>
            </a:r>
            <a:r>
              <a:rPr lang="en-CA" sz="2800" dirty="0"/>
              <a:t> Fellow </a:t>
            </a:r>
            <a:r>
              <a:rPr lang="en-CA" sz="2800" b="1" dirty="0"/>
              <a:t>recognition</a:t>
            </a:r>
            <a:r>
              <a:rPr lang="en-CA" sz="2800" dirty="0"/>
              <a:t> is extended to any individual who contributes, </a:t>
            </a:r>
            <a:r>
              <a:rPr lang="en-CA" sz="2800" u="sng" dirty="0"/>
              <a:t>outright or cumulatively </a:t>
            </a:r>
            <a:r>
              <a:rPr lang="en-CA" sz="2800" dirty="0"/>
              <a:t>(or in whose name is contributed), $1,000 or more to the Annual Fund or PolioPlus or as sponsorship of a portion of a Foundation grant. The </a:t>
            </a:r>
            <a:r>
              <a:rPr lang="en-CA" sz="2800" b="1" dirty="0"/>
              <a:t>recognition</a:t>
            </a:r>
            <a:r>
              <a:rPr lang="en-CA" sz="2800" dirty="0"/>
              <a:t> consists of a certificate and pin.</a:t>
            </a:r>
          </a:p>
          <a:p>
            <a:endParaRPr lang="en-CA" sz="1200" dirty="0"/>
          </a:p>
          <a:p>
            <a:r>
              <a:rPr lang="en-CA" sz="2800" dirty="0"/>
              <a:t>The awards are automatic</a:t>
            </a:r>
          </a:p>
          <a:p>
            <a:endParaRPr lang="en-CA" altLang="en-US" sz="2800" dirty="0">
              <a:solidFill>
                <a:schemeClr val="bg1"/>
              </a:solidFill>
            </a:endParaRPr>
          </a:p>
          <a:p>
            <a:endParaRPr lang="en-CA" altLang="en-US" sz="2800" dirty="0">
              <a:solidFill>
                <a:schemeClr val="bg1"/>
              </a:solidFill>
            </a:endParaRPr>
          </a:p>
          <a:p>
            <a:endParaRPr lang="en-CA" altLang="en-US" sz="800" dirty="0">
              <a:solidFill>
                <a:schemeClr val="bg1"/>
              </a:solidFill>
            </a:endParaRPr>
          </a:p>
          <a:p>
            <a:endParaRPr lang="en-CA" alt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
            <a:extLst>
              <a:ext uri="{FF2B5EF4-FFF2-40B4-BE49-F238E27FC236}">
                <a16:creationId xmlns:a16="http://schemas.microsoft.com/office/drawing/2014/main" id="{B77A43DE-656A-473F-96E2-AAD97C91A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902" t="9433" r="3748" b="12398"/>
          <a:stretch>
            <a:fillRect/>
          </a:stretch>
        </p:blipFill>
        <p:spPr bwMode="auto">
          <a:xfrm>
            <a:off x="506304" y="966952"/>
            <a:ext cx="685482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accessory&#10;&#10;Description automatically generated">
            <a:extLst>
              <a:ext uri="{FF2B5EF4-FFF2-40B4-BE49-F238E27FC236}">
                <a16:creationId xmlns:a16="http://schemas.microsoft.com/office/drawing/2014/main" id="{710D0E4C-8CAB-4B4D-BA30-8C5E5FF74D8C}"/>
              </a:ext>
            </a:extLst>
          </p:cNvPr>
          <p:cNvPicPr>
            <a:picLocks noChangeAspect="1"/>
          </p:cNvPicPr>
          <p:nvPr/>
        </p:nvPicPr>
        <p:blipFill>
          <a:blip r:embed="rId3"/>
          <a:stretch>
            <a:fillRect/>
          </a:stretch>
        </p:blipFill>
        <p:spPr>
          <a:xfrm>
            <a:off x="5865157" y="2184154"/>
            <a:ext cx="2991943" cy="22439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57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a:extLst>
              <a:ext uri="{FF2B5EF4-FFF2-40B4-BE49-F238E27FC236}">
                <a16:creationId xmlns:a16="http://schemas.microsoft.com/office/drawing/2014/main" id="{15160E65-561E-4AC9-8286-A3C85BDF9CB8}"/>
              </a:ext>
            </a:extLst>
          </p:cNvPr>
          <p:cNvSpPr>
            <a:spLocks noChangeArrowheads="1"/>
          </p:cNvSpPr>
          <p:nvPr/>
        </p:nvSpPr>
        <p:spPr bwMode="auto">
          <a:xfrm>
            <a:off x="533400" y="889843"/>
            <a:ext cx="80772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r>
              <a:rPr lang="en-CA" altLang="en-US" sz="3600" i="1" dirty="0">
                <a:solidFill>
                  <a:srgbClr val="FF0000"/>
                </a:solidFill>
                <a:ea typeface="MS PGothic" panose="020B0600070205080204" pitchFamily="34" charset="-128"/>
              </a:rPr>
              <a:t>Multiple Paul Harris Fellow </a:t>
            </a:r>
            <a:r>
              <a:rPr lang="en-CA" altLang="en-US" sz="3600" i="1" dirty="0">
                <a:solidFill>
                  <a:schemeClr val="bg1"/>
                </a:solidFill>
                <a:ea typeface="MS PGothic" panose="020B0600070205080204" pitchFamily="34" charset="-128"/>
              </a:rPr>
              <a:t>recognition </a:t>
            </a:r>
            <a:r>
              <a:rPr lang="en-CA" altLang="en-US" sz="3600" i="1" dirty="0">
                <a:ea typeface="MS PGothic" panose="020B0600070205080204" pitchFamily="34" charset="-128"/>
              </a:rPr>
              <a:t>is extended at subsequent $1,000 levels. Recognition consists of a pin with stones corresponding to the recipient’s recognition amount </a:t>
            </a:r>
          </a:p>
          <a:p>
            <a:pPr defTabSz="914400" eaLnBrk="1" hangingPunct="1"/>
            <a:r>
              <a:rPr lang="en-CA" altLang="en-US" sz="3600" i="1" dirty="0">
                <a:ea typeface="MS PGothic" panose="020B0600070205080204" pitchFamily="34" charset="-128"/>
              </a:rPr>
              <a:t>Could be actual donations or recognition awarded by a third party (Club, spouse  etc.)</a:t>
            </a:r>
          </a:p>
          <a:p>
            <a:pPr defTabSz="914400" eaLnBrk="1" hangingPunct="1"/>
            <a:endParaRPr lang="en-CA" altLang="en-US" sz="3600" i="1" dirty="0">
              <a:solidFill>
                <a:srgbClr val="002060"/>
              </a:solidFill>
              <a:ea typeface="MS PGothic" panose="020B0600070205080204"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a:extLst>
              <a:ext uri="{FF2B5EF4-FFF2-40B4-BE49-F238E27FC236}">
                <a16:creationId xmlns:a16="http://schemas.microsoft.com/office/drawing/2014/main" id="{E13A7D98-E45A-41CF-9166-CAFD5438088A}"/>
              </a:ext>
            </a:extLst>
          </p:cNvPr>
          <p:cNvSpPr>
            <a:spLocks noChangeArrowheads="1"/>
          </p:cNvSpPr>
          <p:nvPr/>
        </p:nvSpPr>
        <p:spPr bwMode="auto">
          <a:xfrm>
            <a:off x="531812" y="346733"/>
            <a:ext cx="8612188" cy="597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lnSpc>
                <a:spcPct val="150000"/>
              </a:lnSpc>
              <a:spcAft>
                <a:spcPts val="500"/>
              </a:spcAft>
            </a:pPr>
            <a:r>
              <a:rPr lang="en-CA" altLang="en-US" sz="2600" i="1" dirty="0">
                <a:ea typeface="MS PGothic" panose="020B0600070205080204" pitchFamily="34" charset="-128"/>
              </a:rPr>
              <a:t>$1,000 to 1,999.99 </a:t>
            </a:r>
            <a:r>
              <a:rPr lang="en-CA" altLang="en-US" sz="2600" i="1" dirty="0">
                <a:solidFill>
                  <a:srgbClr val="FF0000"/>
                </a:solidFill>
                <a:ea typeface="MS PGothic" panose="020B0600070205080204" pitchFamily="34" charset="-128"/>
              </a:rPr>
              <a:t>PHF</a:t>
            </a:r>
            <a:r>
              <a:rPr lang="en-CA" altLang="en-US" sz="2600" i="1" dirty="0">
                <a:solidFill>
                  <a:srgbClr val="002060"/>
                </a:solidFill>
                <a:ea typeface="MS PGothic" panose="020B0600070205080204" pitchFamily="34" charset="-128"/>
              </a:rPr>
              <a:t> </a:t>
            </a:r>
            <a:r>
              <a:rPr lang="en-CA" altLang="en-US" sz="2600" i="1" dirty="0">
                <a:ea typeface="MS PGothic" panose="020B0600070205080204" pitchFamily="34" charset="-128"/>
              </a:rPr>
              <a:t>- Original PHF pin</a:t>
            </a:r>
          </a:p>
          <a:p>
            <a:pPr defTabSz="914400" eaLnBrk="1" hangingPunct="1">
              <a:lnSpc>
                <a:spcPct val="150000"/>
              </a:lnSpc>
              <a:spcAft>
                <a:spcPts val="500"/>
              </a:spcAft>
            </a:pPr>
            <a:r>
              <a:rPr lang="en-CA" altLang="en-US" sz="2600" i="1" dirty="0">
                <a:ea typeface="MS PGothic" panose="020B0600070205080204" pitchFamily="34" charset="-128"/>
              </a:rPr>
              <a:t>$2,000 to 2,999.99 </a:t>
            </a:r>
            <a:r>
              <a:rPr lang="en-CA" altLang="en-US" sz="2600" i="1" dirty="0">
                <a:solidFill>
                  <a:srgbClr val="FF0000"/>
                </a:solidFill>
                <a:ea typeface="MS PGothic" panose="020B0600070205080204" pitchFamily="34" charset="-128"/>
              </a:rPr>
              <a:t>PHF+1</a:t>
            </a:r>
            <a:r>
              <a:rPr lang="en-CA" altLang="en-US" sz="2600" i="1" dirty="0">
                <a:solidFill>
                  <a:srgbClr val="002060"/>
                </a:solidFill>
                <a:ea typeface="MS PGothic" panose="020B0600070205080204" pitchFamily="34" charset="-128"/>
              </a:rPr>
              <a:t> </a:t>
            </a:r>
            <a:r>
              <a:rPr lang="en-CA" altLang="en-US" sz="2600" i="1" dirty="0">
                <a:ea typeface="MS PGothic" panose="020B0600070205080204" pitchFamily="34" charset="-128"/>
              </a:rPr>
              <a:t>-</a:t>
            </a:r>
            <a:r>
              <a:rPr lang="en-CA" altLang="en-US" sz="2600" i="1" dirty="0">
                <a:solidFill>
                  <a:schemeClr val="bg1"/>
                </a:solidFill>
                <a:ea typeface="MS PGothic" panose="020B0600070205080204" pitchFamily="34" charset="-128"/>
              </a:rPr>
              <a:t> </a:t>
            </a:r>
            <a:r>
              <a:rPr lang="en-CA" altLang="en-US" sz="2600" i="1" dirty="0">
                <a:ea typeface="MS PGothic" panose="020B0600070205080204" pitchFamily="34" charset="-128"/>
              </a:rPr>
              <a:t>one sapphire</a:t>
            </a:r>
          </a:p>
          <a:p>
            <a:pPr defTabSz="914400" eaLnBrk="1" hangingPunct="1">
              <a:lnSpc>
                <a:spcPct val="150000"/>
              </a:lnSpc>
              <a:spcAft>
                <a:spcPts val="500"/>
              </a:spcAft>
            </a:pPr>
            <a:r>
              <a:rPr lang="en-CA" altLang="en-US" sz="2600" i="1" dirty="0">
                <a:ea typeface="MS PGothic" panose="020B0600070205080204" pitchFamily="34" charset="-128"/>
              </a:rPr>
              <a:t>$3,000 to 3,999.99 </a:t>
            </a:r>
            <a:r>
              <a:rPr lang="en-CA" altLang="en-US" sz="2600" i="1" dirty="0">
                <a:solidFill>
                  <a:srgbClr val="FF0000"/>
                </a:solidFill>
                <a:ea typeface="MS PGothic" panose="020B0600070205080204" pitchFamily="34" charset="-128"/>
              </a:rPr>
              <a:t>PHF+2 </a:t>
            </a:r>
            <a:r>
              <a:rPr lang="en-CA" altLang="en-US" sz="2600" i="1" dirty="0">
                <a:ea typeface="MS PGothic" panose="020B0600070205080204" pitchFamily="34" charset="-128"/>
              </a:rPr>
              <a:t>- two sapphires  </a:t>
            </a:r>
          </a:p>
          <a:p>
            <a:pPr defTabSz="914400" eaLnBrk="1" hangingPunct="1">
              <a:lnSpc>
                <a:spcPct val="150000"/>
              </a:lnSpc>
              <a:spcAft>
                <a:spcPts val="500"/>
              </a:spcAft>
            </a:pPr>
            <a:r>
              <a:rPr lang="en-CA" altLang="en-US" sz="2600" i="1" dirty="0">
                <a:ea typeface="MS PGothic" panose="020B0600070205080204" pitchFamily="34" charset="-128"/>
              </a:rPr>
              <a:t>$4,000 to 4,999.99 </a:t>
            </a:r>
            <a:r>
              <a:rPr lang="en-CA" altLang="en-US" sz="2600" i="1" dirty="0" err="1">
                <a:solidFill>
                  <a:srgbClr val="FF0000"/>
                </a:solidFill>
                <a:ea typeface="MS PGothic" panose="020B0600070205080204" pitchFamily="34" charset="-128"/>
              </a:rPr>
              <a:t>PHF+3</a:t>
            </a:r>
            <a:r>
              <a:rPr lang="en-CA" altLang="en-US" sz="2600" i="1" dirty="0">
                <a:solidFill>
                  <a:srgbClr val="002060"/>
                </a:solidFill>
                <a:ea typeface="MS PGothic" panose="020B0600070205080204" pitchFamily="34" charset="-128"/>
              </a:rPr>
              <a:t> </a:t>
            </a:r>
            <a:r>
              <a:rPr lang="en-CA" altLang="en-US" sz="2600" i="1" dirty="0">
                <a:ea typeface="MS PGothic" panose="020B0600070205080204" pitchFamily="34" charset="-128"/>
              </a:rPr>
              <a:t>- three sapphires</a:t>
            </a:r>
          </a:p>
          <a:p>
            <a:pPr defTabSz="914400" eaLnBrk="1" hangingPunct="1">
              <a:lnSpc>
                <a:spcPct val="150000"/>
              </a:lnSpc>
              <a:spcAft>
                <a:spcPts val="500"/>
              </a:spcAft>
            </a:pPr>
            <a:r>
              <a:rPr lang="en-CA" altLang="en-US" sz="2600" i="1" dirty="0">
                <a:ea typeface="MS PGothic" panose="020B0600070205080204" pitchFamily="34" charset="-128"/>
              </a:rPr>
              <a:t>$5,000 to 5,999.99 </a:t>
            </a:r>
            <a:r>
              <a:rPr lang="en-CA" altLang="en-US" sz="2600" i="1" dirty="0" err="1">
                <a:solidFill>
                  <a:srgbClr val="FF0000"/>
                </a:solidFill>
                <a:ea typeface="MS PGothic" panose="020B0600070205080204" pitchFamily="34" charset="-128"/>
              </a:rPr>
              <a:t>PHF+4</a:t>
            </a:r>
            <a:r>
              <a:rPr lang="en-CA" altLang="en-US" sz="2600" i="1" dirty="0">
                <a:solidFill>
                  <a:srgbClr val="002060"/>
                </a:solidFill>
                <a:ea typeface="MS PGothic" panose="020B0600070205080204" pitchFamily="34" charset="-128"/>
              </a:rPr>
              <a:t> </a:t>
            </a:r>
            <a:r>
              <a:rPr lang="en-CA" altLang="en-US" sz="2600" i="1" dirty="0">
                <a:ea typeface="MS PGothic" panose="020B0600070205080204" pitchFamily="34" charset="-128"/>
              </a:rPr>
              <a:t>- four sapphires</a:t>
            </a:r>
          </a:p>
          <a:p>
            <a:pPr defTabSz="914400" eaLnBrk="1" hangingPunct="1">
              <a:lnSpc>
                <a:spcPct val="150000"/>
              </a:lnSpc>
              <a:spcAft>
                <a:spcPts val="500"/>
              </a:spcAft>
            </a:pPr>
            <a:r>
              <a:rPr lang="en-CA" altLang="en-US" sz="2600" i="1" dirty="0">
                <a:ea typeface="MS PGothic" panose="020B0600070205080204" pitchFamily="34" charset="-128"/>
              </a:rPr>
              <a:t>$6,000 to 6,999.99 </a:t>
            </a:r>
            <a:r>
              <a:rPr lang="en-CA" altLang="en-US" sz="2600" i="1" dirty="0" err="1">
                <a:solidFill>
                  <a:srgbClr val="FF0000"/>
                </a:solidFill>
                <a:ea typeface="MS PGothic" panose="020B0600070205080204" pitchFamily="34" charset="-128"/>
              </a:rPr>
              <a:t>PHF+5</a:t>
            </a:r>
            <a:r>
              <a:rPr lang="en-CA" altLang="en-US" sz="2600" i="1" dirty="0">
                <a:solidFill>
                  <a:srgbClr val="FF0000"/>
                </a:solidFill>
                <a:ea typeface="MS PGothic" panose="020B0600070205080204" pitchFamily="34" charset="-128"/>
              </a:rPr>
              <a:t> </a:t>
            </a:r>
            <a:r>
              <a:rPr lang="en-CA" altLang="en-US" sz="2600" i="1" dirty="0">
                <a:ea typeface="MS PGothic" panose="020B0600070205080204" pitchFamily="34" charset="-128"/>
              </a:rPr>
              <a:t>- five sapphires  </a:t>
            </a:r>
          </a:p>
          <a:p>
            <a:pPr defTabSz="914400" eaLnBrk="1" hangingPunct="1">
              <a:lnSpc>
                <a:spcPct val="150000"/>
              </a:lnSpc>
              <a:spcAft>
                <a:spcPts val="500"/>
              </a:spcAft>
            </a:pPr>
            <a:r>
              <a:rPr lang="en-US" altLang="en-US" sz="2600" i="1" dirty="0">
                <a:ea typeface="MS PGothic" panose="020B0600070205080204" pitchFamily="34" charset="-128"/>
              </a:rPr>
              <a:t>$7,000 to 7,999.99 </a:t>
            </a:r>
            <a:r>
              <a:rPr lang="en-US" altLang="en-US" sz="2600" i="1" dirty="0" err="1">
                <a:solidFill>
                  <a:srgbClr val="FF0000"/>
                </a:solidFill>
                <a:ea typeface="MS PGothic" panose="020B0600070205080204" pitchFamily="34" charset="-128"/>
              </a:rPr>
              <a:t>PHF+6</a:t>
            </a:r>
            <a:r>
              <a:rPr lang="en-US" altLang="en-US" sz="2600" i="1" dirty="0">
                <a:solidFill>
                  <a:srgbClr val="002060"/>
                </a:solidFill>
                <a:ea typeface="MS PGothic" panose="020B0600070205080204" pitchFamily="34" charset="-128"/>
              </a:rPr>
              <a:t> </a:t>
            </a:r>
            <a:r>
              <a:rPr lang="en-US" altLang="en-US" sz="2600" i="1" dirty="0">
                <a:ea typeface="MS PGothic" panose="020B0600070205080204" pitchFamily="34" charset="-128"/>
              </a:rPr>
              <a:t>- one ruby  </a:t>
            </a:r>
            <a:endParaRPr lang="en-US" altLang="en-US" sz="2600" b="1" i="1" dirty="0">
              <a:ea typeface="MS PGothic" panose="020B0600070205080204" pitchFamily="34" charset="-128"/>
            </a:endParaRPr>
          </a:p>
          <a:p>
            <a:pPr defTabSz="914400" eaLnBrk="1" hangingPunct="1">
              <a:lnSpc>
                <a:spcPct val="150000"/>
              </a:lnSpc>
              <a:spcAft>
                <a:spcPts val="500"/>
              </a:spcAft>
            </a:pPr>
            <a:r>
              <a:rPr lang="en-CA" altLang="en-US" sz="2600" i="1" dirty="0">
                <a:ea typeface="MS PGothic" panose="020B0600070205080204" pitchFamily="34" charset="-128"/>
              </a:rPr>
              <a:t>$8,000 to 8,999.99 </a:t>
            </a:r>
            <a:r>
              <a:rPr lang="en-CA" altLang="en-US" sz="2600" i="1" dirty="0" err="1">
                <a:solidFill>
                  <a:srgbClr val="FF0000"/>
                </a:solidFill>
                <a:ea typeface="MS PGothic" panose="020B0600070205080204" pitchFamily="34" charset="-128"/>
              </a:rPr>
              <a:t>PHF+7</a:t>
            </a:r>
            <a:r>
              <a:rPr lang="en-CA" altLang="en-US" sz="2600" i="1" dirty="0">
                <a:ea typeface="MS PGothic" panose="020B0600070205080204" pitchFamily="34" charset="-128"/>
              </a:rPr>
              <a:t>- two rubies </a:t>
            </a:r>
          </a:p>
          <a:p>
            <a:pPr defTabSz="914400" eaLnBrk="1" hangingPunct="1">
              <a:lnSpc>
                <a:spcPct val="150000"/>
              </a:lnSpc>
              <a:spcAft>
                <a:spcPts val="500"/>
              </a:spcAft>
            </a:pPr>
            <a:r>
              <a:rPr lang="en-CA" altLang="en-US" sz="2600" i="1" dirty="0">
                <a:ea typeface="MS PGothic" panose="020B0600070205080204" pitchFamily="34" charset="-128"/>
              </a:rPr>
              <a:t>$9,000 to 9,999.99 </a:t>
            </a:r>
            <a:r>
              <a:rPr lang="en-CA" altLang="en-US" sz="2600" i="1" dirty="0" err="1">
                <a:solidFill>
                  <a:srgbClr val="FF0000"/>
                </a:solidFill>
                <a:ea typeface="MS PGothic" panose="020B0600070205080204" pitchFamily="34" charset="-128"/>
              </a:rPr>
              <a:t>PHF+8</a:t>
            </a:r>
            <a:r>
              <a:rPr lang="en-CA" altLang="en-US" sz="2600" i="1" dirty="0">
                <a:solidFill>
                  <a:srgbClr val="FF0000"/>
                </a:solidFill>
                <a:ea typeface="MS PGothic" panose="020B0600070205080204" pitchFamily="34" charset="-128"/>
              </a:rPr>
              <a:t> </a:t>
            </a:r>
            <a:r>
              <a:rPr lang="en-CA" altLang="en-US" sz="2600" i="1" dirty="0">
                <a:ea typeface="MS PGothic" panose="020B0600070205080204" pitchFamily="34" charset="-128"/>
              </a:rPr>
              <a:t>- three rubies</a:t>
            </a:r>
            <a:r>
              <a:rPr lang="en-CA" altLang="en-US" sz="2800" i="1" dirty="0">
                <a:ea typeface="MS PGothic" panose="020B0600070205080204" pitchFamily="34" charset="-128"/>
              </a:rPr>
              <a:t> </a:t>
            </a:r>
            <a:endParaRPr lang="en-US" altLang="en-US" sz="2800" b="1" i="1" dirty="0">
              <a:ea typeface="MS PGothic" panose="020B0600070205080204" pitchFamily="34" charset="-128"/>
            </a:endParaRPr>
          </a:p>
        </p:txBody>
      </p:sp>
      <p:pic>
        <p:nvPicPr>
          <p:cNvPr id="4" name="Picture 3">
            <a:extLst>
              <a:ext uri="{FF2B5EF4-FFF2-40B4-BE49-F238E27FC236}">
                <a16:creationId xmlns:a16="http://schemas.microsoft.com/office/drawing/2014/main" id="{0E043152-4165-4D3B-865F-2D02946AF2AC}"/>
              </a:ext>
            </a:extLst>
          </p:cNvPr>
          <p:cNvPicPr>
            <a:picLocks noChangeAspect="1"/>
          </p:cNvPicPr>
          <p:nvPr/>
        </p:nvPicPr>
        <p:blipFill>
          <a:blip r:embed="rId2"/>
          <a:stretch>
            <a:fillRect/>
          </a:stretch>
        </p:blipFill>
        <p:spPr>
          <a:xfrm>
            <a:off x="7480301" y="1204265"/>
            <a:ext cx="592336" cy="627878"/>
          </a:xfrm>
          <a:prstGeom prst="rect">
            <a:avLst/>
          </a:prstGeom>
        </p:spPr>
      </p:pic>
      <p:pic>
        <p:nvPicPr>
          <p:cNvPr id="5" name="Picture 4">
            <a:extLst>
              <a:ext uri="{FF2B5EF4-FFF2-40B4-BE49-F238E27FC236}">
                <a16:creationId xmlns:a16="http://schemas.microsoft.com/office/drawing/2014/main" id="{7C7BB2EF-C8F7-4814-9C53-ED76703DA4FB}"/>
              </a:ext>
            </a:extLst>
          </p:cNvPr>
          <p:cNvPicPr>
            <a:picLocks noChangeAspect="1"/>
          </p:cNvPicPr>
          <p:nvPr/>
        </p:nvPicPr>
        <p:blipFill>
          <a:blip r:embed="rId3"/>
          <a:stretch>
            <a:fillRect/>
          </a:stretch>
        </p:blipFill>
        <p:spPr>
          <a:xfrm>
            <a:off x="7480301" y="538157"/>
            <a:ext cx="616158" cy="599043"/>
          </a:xfrm>
          <a:prstGeom prst="rect">
            <a:avLst/>
          </a:prstGeom>
        </p:spPr>
      </p:pic>
      <p:pic>
        <p:nvPicPr>
          <p:cNvPr id="6" name="Picture 5">
            <a:extLst>
              <a:ext uri="{FF2B5EF4-FFF2-40B4-BE49-F238E27FC236}">
                <a16:creationId xmlns:a16="http://schemas.microsoft.com/office/drawing/2014/main" id="{B1246DDC-D8C3-4546-8D41-A5A129702D9F}"/>
              </a:ext>
            </a:extLst>
          </p:cNvPr>
          <p:cNvPicPr>
            <a:picLocks noChangeAspect="1"/>
          </p:cNvPicPr>
          <p:nvPr/>
        </p:nvPicPr>
        <p:blipFill>
          <a:blip r:embed="rId4"/>
          <a:stretch>
            <a:fillRect/>
          </a:stretch>
        </p:blipFill>
        <p:spPr>
          <a:xfrm>
            <a:off x="7480300" y="1869814"/>
            <a:ext cx="592336" cy="570397"/>
          </a:xfrm>
          <a:prstGeom prst="rect">
            <a:avLst/>
          </a:prstGeom>
        </p:spPr>
      </p:pic>
      <p:pic>
        <p:nvPicPr>
          <p:cNvPr id="7" name="Picture 6">
            <a:extLst>
              <a:ext uri="{FF2B5EF4-FFF2-40B4-BE49-F238E27FC236}">
                <a16:creationId xmlns:a16="http://schemas.microsoft.com/office/drawing/2014/main" id="{822DD62D-BAFA-433E-ABCD-A2D9C7626876}"/>
              </a:ext>
            </a:extLst>
          </p:cNvPr>
          <p:cNvPicPr>
            <a:picLocks noChangeAspect="1"/>
          </p:cNvPicPr>
          <p:nvPr/>
        </p:nvPicPr>
        <p:blipFill>
          <a:blip r:embed="rId5"/>
          <a:stretch>
            <a:fillRect/>
          </a:stretch>
        </p:blipFill>
        <p:spPr>
          <a:xfrm>
            <a:off x="7480299" y="2491478"/>
            <a:ext cx="616159" cy="604748"/>
          </a:xfrm>
          <a:prstGeom prst="rect">
            <a:avLst/>
          </a:prstGeom>
        </p:spPr>
      </p:pic>
      <p:pic>
        <p:nvPicPr>
          <p:cNvPr id="8" name="Picture 7">
            <a:extLst>
              <a:ext uri="{FF2B5EF4-FFF2-40B4-BE49-F238E27FC236}">
                <a16:creationId xmlns:a16="http://schemas.microsoft.com/office/drawing/2014/main" id="{47B8131A-3A0A-4F96-B589-BF4CDFFF8E12}"/>
              </a:ext>
            </a:extLst>
          </p:cNvPr>
          <p:cNvPicPr>
            <a:picLocks noChangeAspect="1"/>
          </p:cNvPicPr>
          <p:nvPr/>
        </p:nvPicPr>
        <p:blipFill>
          <a:blip r:embed="rId6"/>
          <a:stretch>
            <a:fillRect/>
          </a:stretch>
        </p:blipFill>
        <p:spPr>
          <a:xfrm>
            <a:off x="7480299" y="3147493"/>
            <a:ext cx="620825" cy="599042"/>
          </a:xfrm>
          <a:prstGeom prst="rect">
            <a:avLst/>
          </a:prstGeom>
        </p:spPr>
      </p:pic>
      <p:pic>
        <p:nvPicPr>
          <p:cNvPr id="9" name="Picture 8">
            <a:extLst>
              <a:ext uri="{FF2B5EF4-FFF2-40B4-BE49-F238E27FC236}">
                <a16:creationId xmlns:a16="http://schemas.microsoft.com/office/drawing/2014/main" id="{6543EC43-25B6-4055-AFA0-56E6973C883C}"/>
              </a:ext>
            </a:extLst>
          </p:cNvPr>
          <p:cNvPicPr>
            <a:picLocks noChangeAspect="1"/>
          </p:cNvPicPr>
          <p:nvPr/>
        </p:nvPicPr>
        <p:blipFill>
          <a:blip r:embed="rId7"/>
          <a:stretch>
            <a:fillRect/>
          </a:stretch>
        </p:blipFill>
        <p:spPr>
          <a:xfrm>
            <a:off x="7496376" y="3867580"/>
            <a:ext cx="604748" cy="604748"/>
          </a:xfrm>
          <a:prstGeom prst="rect">
            <a:avLst/>
          </a:prstGeom>
        </p:spPr>
      </p:pic>
      <p:pic>
        <p:nvPicPr>
          <p:cNvPr id="10" name="Picture 9">
            <a:extLst>
              <a:ext uri="{FF2B5EF4-FFF2-40B4-BE49-F238E27FC236}">
                <a16:creationId xmlns:a16="http://schemas.microsoft.com/office/drawing/2014/main" id="{5E83A1FD-D885-4073-A657-209C301C1066}"/>
              </a:ext>
            </a:extLst>
          </p:cNvPr>
          <p:cNvPicPr>
            <a:picLocks noChangeAspect="1"/>
          </p:cNvPicPr>
          <p:nvPr/>
        </p:nvPicPr>
        <p:blipFill>
          <a:blip r:embed="rId8"/>
          <a:stretch>
            <a:fillRect/>
          </a:stretch>
        </p:blipFill>
        <p:spPr>
          <a:xfrm>
            <a:off x="7493988" y="4554138"/>
            <a:ext cx="609524" cy="552381"/>
          </a:xfrm>
          <a:prstGeom prst="rect">
            <a:avLst/>
          </a:prstGeom>
        </p:spPr>
      </p:pic>
      <p:pic>
        <p:nvPicPr>
          <p:cNvPr id="11" name="Picture 10">
            <a:extLst>
              <a:ext uri="{FF2B5EF4-FFF2-40B4-BE49-F238E27FC236}">
                <a16:creationId xmlns:a16="http://schemas.microsoft.com/office/drawing/2014/main" id="{98BDFE1F-0B00-4319-A630-BC93FE3055E6}"/>
              </a:ext>
            </a:extLst>
          </p:cNvPr>
          <p:cNvPicPr>
            <a:picLocks noChangeAspect="1"/>
          </p:cNvPicPr>
          <p:nvPr/>
        </p:nvPicPr>
        <p:blipFill>
          <a:blip r:embed="rId9"/>
          <a:stretch>
            <a:fillRect/>
          </a:stretch>
        </p:blipFill>
        <p:spPr>
          <a:xfrm>
            <a:off x="7498750" y="5188329"/>
            <a:ext cx="600000" cy="609524"/>
          </a:xfrm>
          <a:prstGeom prst="rect">
            <a:avLst/>
          </a:prstGeom>
        </p:spPr>
      </p:pic>
      <p:pic>
        <p:nvPicPr>
          <p:cNvPr id="12" name="Picture 11">
            <a:extLst>
              <a:ext uri="{FF2B5EF4-FFF2-40B4-BE49-F238E27FC236}">
                <a16:creationId xmlns:a16="http://schemas.microsoft.com/office/drawing/2014/main" id="{8DD00F98-3153-4E94-84A5-71231BD8BAD7}"/>
              </a:ext>
            </a:extLst>
          </p:cNvPr>
          <p:cNvPicPr>
            <a:picLocks noChangeAspect="1"/>
          </p:cNvPicPr>
          <p:nvPr/>
        </p:nvPicPr>
        <p:blipFill>
          <a:blip r:embed="rId10"/>
          <a:stretch>
            <a:fillRect/>
          </a:stretch>
        </p:blipFill>
        <p:spPr>
          <a:xfrm>
            <a:off x="7448839" y="5865984"/>
            <a:ext cx="647619" cy="59047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a:extLst>
              <a:ext uri="{FF2B5EF4-FFF2-40B4-BE49-F238E27FC236}">
                <a16:creationId xmlns:a16="http://schemas.microsoft.com/office/drawing/2014/main" id="{8CC4B0F2-4F75-45BB-8FE3-4A56ABB00AF3}"/>
              </a:ext>
            </a:extLst>
          </p:cNvPr>
          <p:cNvSpPr>
            <a:spLocks noChangeArrowheads="1"/>
          </p:cNvSpPr>
          <p:nvPr/>
        </p:nvSpPr>
        <p:spPr bwMode="auto">
          <a:xfrm>
            <a:off x="220663" y="492125"/>
            <a:ext cx="4467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b="1" dirty="0"/>
              <a:t>Donor Recognition </a:t>
            </a:r>
          </a:p>
        </p:txBody>
      </p:sp>
      <p:sp>
        <p:nvSpPr>
          <p:cNvPr id="80899" name="Rectangle 2">
            <a:extLst>
              <a:ext uri="{FF2B5EF4-FFF2-40B4-BE49-F238E27FC236}">
                <a16:creationId xmlns:a16="http://schemas.microsoft.com/office/drawing/2014/main" id="{E751AF5D-D751-4C31-9CA9-9E4AEE323545}"/>
              </a:ext>
            </a:extLst>
          </p:cNvPr>
          <p:cNvSpPr>
            <a:spLocks noChangeArrowheads="1"/>
          </p:cNvSpPr>
          <p:nvPr/>
        </p:nvSpPr>
        <p:spPr bwMode="auto">
          <a:xfrm>
            <a:off x="287338" y="1605237"/>
            <a:ext cx="832326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2800" b="1" dirty="0"/>
              <a:t>Major Donor</a:t>
            </a:r>
          </a:p>
          <a:p>
            <a:r>
              <a:rPr lang="en-CA" altLang="en-US" sz="2800" dirty="0"/>
              <a:t>When your cumulative donations reach $10,000. </a:t>
            </a:r>
          </a:p>
          <a:p>
            <a:pPr>
              <a:buFont typeface="Arial" panose="020B0604020202020204" pitchFamily="34" charset="0"/>
              <a:buChar char="•"/>
            </a:pPr>
            <a:endParaRPr lang="en-CA" altLang="en-US" sz="2800" dirty="0"/>
          </a:p>
          <a:p>
            <a:pPr>
              <a:buFont typeface="Arial" panose="020B0604020202020204" pitchFamily="34" charset="0"/>
              <a:buChar char="•"/>
            </a:pPr>
            <a:r>
              <a:rPr lang="en-CA" altLang="en-US" sz="2800" dirty="0"/>
              <a:t>Level 1: $10,000 to $24,999</a:t>
            </a:r>
            <a:endParaRPr lang="en-CA" altLang="en-US" sz="2800" b="1" dirty="0"/>
          </a:p>
          <a:p>
            <a:pPr>
              <a:buFont typeface="Arial" panose="020B0604020202020204" pitchFamily="34" charset="0"/>
              <a:buChar char="•"/>
            </a:pPr>
            <a:r>
              <a:rPr lang="en-CA" altLang="en-US" sz="2800" dirty="0"/>
              <a:t>Level 2: $25,000 to $49,999</a:t>
            </a:r>
          </a:p>
          <a:p>
            <a:pPr>
              <a:buFont typeface="Arial" panose="020B0604020202020204" pitchFamily="34" charset="0"/>
              <a:buChar char="•"/>
            </a:pPr>
            <a:r>
              <a:rPr lang="en-CA" altLang="en-US" sz="2800" dirty="0"/>
              <a:t>Level 3: $50,000 to $99,999</a:t>
            </a:r>
          </a:p>
          <a:p>
            <a:pPr>
              <a:buFont typeface="Arial" panose="020B0604020202020204" pitchFamily="34" charset="0"/>
              <a:buChar char="•"/>
            </a:pPr>
            <a:r>
              <a:rPr lang="en-CA" altLang="en-US" sz="2800" dirty="0"/>
              <a:t>Level 4: $100,000 to $249,999</a:t>
            </a:r>
          </a:p>
        </p:txBody>
      </p:sp>
      <p:pic>
        <p:nvPicPr>
          <p:cNvPr id="2" name="Picture 1">
            <a:extLst>
              <a:ext uri="{FF2B5EF4-FFF2-40B4-BE49-F238E27FC236}">
                <a16:creationId xmlns:a16="http://schemas.microsoft.com/office/drawing/2014/main" id="{2021E4EE-82A5-4B6F-8DA9-B758547F3E10}"/>
              </a:ext>
            </a:extLst>
          </p:cNvPr>
          <p:cNvPicPr>
            <a:picLocks noChangeAspect="1"/>
          </p:cNvPicPr>
          <p:nvPr/>
        </p:nvPicPr>
        <p:blipFill>
          <a:blip r:embed="rId2"/>
          <a:stretch>
            <a:fillRect/>
          </a:stretch>
        </p:blipFill>
        <p:spPr>
          <a:xfrm>
            <a:off x="6411383" y="3033183"/>
            <a:ext cx="1485900" cy="14859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a:extLst>
              <a:ext uri="{FF2B5EF4-FFF2-40B4-BE49-F238E27FC236}">
                <a16:creationId xmlns:a16="http://schemas.microsoft.com/office/drawing/2014/main" id="{BA9113E3-FB09-4D27-8833-CAA3D63BEB60}"/>
              </a:ext>
            </a:extLst>
          </p:cNvPr>
          <p:cNvSpPr>
            <a:spLocks noChangeArrowheads="1"/>
          </p:cNvSpPr>
          <p:nvPr/>
        </p:nvSpPr>
        <p:spPr bwMode="auto">
          <a:xfrm>
            <a:off x="261938" y="150813"/>
            <a:ext cx="44688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b="1" dirty="0"/>
              <a:t>Donor Recognition </a:t>
            </a:r>
          </a:p>
        </p:txBody>
      </p:sp>
      <p:sp>
        <p:nvSpPr>
          <p:cNvPr id="3" name="Rectangle 2">
            <a:extLst>
              <a:ext uri="{FF2B5EF4-FFF2-40B4-BE49-F238E27FC236}">
                <a16:creationId xmlns:a16="http://schemas.microsoft.com/office/drawing/2014/main" id="{F95AAF7C-BDC4-4EAC-9968-670413B3FACB}"/>
              </a:ext>
            </a:extLst>
          </p:cNvPr>
          <p:cNvSpPr>
            <a:spLocks noChangeArrowheads="1"/>
          </p:cNvSpPr>
          <p:nvPr/>
        </p:nvSpPr>
        <p:spPr bwMode="auto">
          <a:xfrm>
            <a:off x="261938" y="941388"/>
            <a:ext cx="8555037" cy="566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2800" b="1" dirty="0"/>
              <a:t>Individual recognition</a:t>
            </a:r>
          </a:p>
          <a:p>
            <a:r>
              <a:rPr lang="en-CA" altLang="en-US" sz="2800" b="1" dirty="0"/>
              <a:t>Rotary Foundation Sustaining Member</a:t>
            </a:r>
          </a:p>
          <a:p>
            <a:r>
              <a:rPr lang="en-CA" altLang="en-US" sz="2800" dirty="0"/>
              <a:t>When you give $100 or more per year to the Annual Fund.</a:t>
            </a:r>
          </a:p>
          <a:p>
            <a:r>
              <a:rPr lang="en-CA" altLang="en-US" sz="2800" b="1" dirty="0"/>
              <a:t>Benefactor</a:t>
            </a:r>
          </a:p>
          <a:p>
            <a:r>
              <a:rPr lang="en-CA" altLang="en-US" sz="2800" dirty="0"/>
              <a:t>When you include the Endowment Fund as a beneficiary in your estate plans or when you donate $1,000 or more to the fund outright. </a:t>
            </a:r>
          </a:p>
          <a:p>
            <a:r>
              <a:rPr lang="en-CA" altLang="en-US" sz="2800" b="1" dirty="0"/>
              <a:t>Bequest Society</a:t>
            </a:r>
          </a:p>
          <a:p>
            <a:r>
              <a:rPr lang="en-CA" altLang="en-US" sz="2800" dirty="0"/>
              <a:t>When you make a commitment for future gifts of $10,000 or more to The Rotary Foundation, you’ll be invited to join the Bequest Society.</a:t>
            </a:r>
          </a:p>
          <a:p>
            <a:endParaRPr lang="en-CA"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a:extLst>
              <a:ext uri="{FF2B5EF4-FFF2-40B4-BE49-F238E27FC236}">
                <a16:creationId xmlns:a16="http://schemas.microsoft.com/office/drawing/2014/main" id="{D709FBF0-5071-433E-AEFC-F9B9699C1A4F}"/>
              </a:ext>
            </a:extLst>
          </p:cNvPr>
          <p:cNvSpPr>
            <a:spLocks noChangeArrowheads="1"/>
          </p:cNvSpPr>
          <p:nvPr/>
        </p:nvSpPr>
        <p:spPr bwMode="auto">
          <a:xfrm>
            <a:off x="220663" y="492125"/>
            <a:ext cx="4467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b="1" dirty="0"/>
              <a:t>Donor Recognition </a:t>
            </a:r>
          </a:p>
        </p:txBody>
      </p:sp>
      <p:sp>
        <p:nvSpPr>
          <p:cNvPr id="81923" name="Rectangle 2">
            <a:extLst>
              <a:ext uri="{FF2B5EF4-FFF2-40B4-BE49-F238E27FC236}">
                <a16:creationId xmlns:a16="http://schemas.microsoft.com/office/drawing/2014/main" id="{63FDF83A-9130-4660-96D3-F9F9EC3321D8}"/>
              </a:ext>
            </a:extLst>
          </p:cNvPr>
          <p:cNvSpPr>
            <a:spLocks noChangeArrowheads="1"/>
          </p:cNvSpPr>
          <p:nvPr/>
        </p:nvSpPr>
        <p:spPr bwMode="auto">
          <a:xfrm>
            <a:off x="220663" y="1427163"/>
            <a:ext cx="8585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2800" b="1" dirty="0"/>
              <a:t>Arch Klumph Society</a:t>
            </a:r>
          </a:p>
          <a:p>
            <a:r>
              <a:rPr lang="en-CA" altLang="en-US" sz="2800" dirty="0"/>
              <a:t>When your cumulative donations reach $250,000. </a:t>
            </a:r>
          </a:p>
          <a:p>
            <a:endParaRPr lang="en-CA" altLang="en-US" sz="2800" dirty="0"/>
          </a:p>
          <a:p>
            <a:r>
              <a:rPr lang="en-CA" altLang="en-US" sz="2800" dirty="0"/>
              <a:t>Trustees Circle: $250,000 to $499,999</a:t>
            </a:r>
          </a:p>
          <a:p>
            <a:r>
              <a:rPr lang="en-CA" altLang="en-US" sz="2800" dirty="0"/>
              <a:t>Chair’s Circle: $500,000 to $999,999</a:t>
            </a:r>
          </a:p>
          <a:p>
            <a:r>
              <a:rPr lang="en-CA" altLang="en-US" sz="2800" dirty="0"/>
              <a:t>Foundation Circle: $1,000,000 to $2,499,999</a:t>
            </a:r>
          </a:p>
          <a:p>
            <a:r>
              <a:rPr lang="en-CA" altLang="en-US" sz="2800" dirty="0"/>
              <a:t>Platinum Trustees Circle: $2,500,000 to $4,999,999</a:t>
            </a:r>
          </a:p>
          <a:p>
            <a:r>
              <a:rPr lang="en-CA" altLang="en-US" sz="2800" dirty="0"/>
              <a:t>Platinum Chair’s Circle: $5,000,000 to $9,999,999</a:t>
            </a:r>
          </a:p>
          <a:p>
            <a:r>
              <a:rPr lang="en-CA" altLang="en-US" sz="2800" dirty="0"/>
              <a:t>Platinum Foundation Circle: $10,000,000 and above</a:t>
            </a:r>
          </a:p>
          <a:p>
            <a:endParaRPr lang="en-CA" altLang="en-US" sz="2800" dirty="0">
              <a:solidFill>
                <a:srgbClr val="00206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a:extLst>
              <a:ext uri="{FF2B5EF4-FFF2-40B4-BE49-F238E27FC236}">
                <a16:creationId xmlns:a16="http://schemas.microsoft.com/office/drawing/2014/main" id="{1210207D-9CC1-4176-AD7D-7F3C9CCD5B65}"/>
              </a:ext>
            </a:extLst>
          </p:cNvPr>
          <p:cNvSpPr>
            <a:spLocks noChangeArrowheads="1"/>
          </p:cNvSpPr>
          <p:nvPr/>
        </p:nvSpPr>
        <p:spPr bwMode="auto">
          <a:xfrm>
            <a:off x="285750" y="595313"/>
            <a:ext cx="4467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b="1" dirty="0"/>
              <a:t>Donor Recognition </a:t>
            </a:r>
          </a:p>
        </p:txBody>
      </p:sp>
      <p:sp>
        <p:nvSpPr>
          <p:cNvPr id="82947" name="Rectangle 2">
            <a:extLst>
              <a:ext uri="{FF2B5EF4-FFF2-40B4-BE49-F238E27FC236}">
                <a16:creationId xmlns:a16="http://schemas.microsoft.com/office/drawing/2014/main" id="{FE9BA25B-3182-434A-8CDD-EB387166BA26}"/>
              </a:ext>
            </a:extLst>
          </p:cNvPr>
          <p:cNvSpPr>
            <a:spLocks noChangeArrowheads="1"/>
          </p:cNvSpPr>
          <p:nvPr/>
        </p:nvSpPr>
        <p:spPr bwMode="auto">
          <a:xfrm>
            <a:off x="385763" y="1874838"/>
            <a:ext cx="83724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2800" b="1" dirty="0"/>
              <a:t>Legacy Society</a:t>
            </a:r>
          </a:p>
          <a:p>
            <a:r>
              <a:rPr lang="en-CA" altLang="en-US" sz="2800" dirty="0"/>
              <a:t>When you promise a gift of $1 million or more to the Endowment, you’ll be listed in Rotary’s annual report and invited to exclusive Rotary International and Foundation events. Legacy Society members also receive special recognition items and all the benefits provided to Bequest Society members.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a:extLst>
              <a:ext uri="{FF2B5EF4-FFF2-40B4-BE49-F238E27FC236}">
                <a16:creationId xmlns:a16="http://schemas.microsoft.com/office/drawing/2014/main" id="{5F8D16E2-E1F3-4285-8FC1-FB6225FDF31B}"/>
              </a:ext>
            </a:extLst>
          </p:cNvPr>
          <p:cNvSpPr>
            <a:spLocks noChangeArrowheads="1"/>
          </p:cNvSpPr>
          <p:nvPr/>
        </p:nvSpPr>
        <p:spPr bwMode="auto">
          <a:xfrm>
            <a:off x="295275" y="509588"/>
            <a:ext cx="3851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b="1" dirty="0"/>
              <a:t>Club recognition</a:t>
            </a:r>
          </a:p>
        </p:txBody>
      </p:sp>
      <p:sp>
        <p:nvSpPr>
          <p:cNvPr id="3" name="Rectangle 2">
            <a:extLst>
              <a:ext uri="{FF2B5EF4-FFF2-40B4-BE49-F238E27FC236}">
                <a16:creationId xmlns:a16="http://schemas.microsoft.com/office/drawing/2014/main" id="{6F0B174D-2AFB-4133-8C1F-3B607A75D70C}"/>
              </a:ext>
            </a:extLst>
          </p:cNvPr>
          <p:cNvSpPr>
            <a:spLocks noChangeArrowheads="1"/>
          </p:cNvSpPr>
          <p:nvPr/>
        </p:nvSpPr>
        <p:spPr bwMode="auto">
          <a:xfrm>
            <a:off x="201613" y="1736725"/>
            <a:ext cx="86042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2800" b="1" dirty="0"/>
              <a:t>100% Paul Harris Fellow Club</a:t>
            </a:r>
          </a:p>
          <a:p>
            <a:r>
              <a:rPr lang="en-CA" altLang="en-US" sz="2800" dirty="0"/>
              <a:t>For clubs in which all dues-paying members are Paul Harris Fellows. This is a one-time recognition.</a:t>
            </a:r>
            <a:r>
              <a:rPr lang="en-CA" altLang="en-US" sz="2800" b="1" dirty="0"/>
              <a:t> </a:t>
            </a:r>
          </a:p>
          <a:p>
            <a:endParaRPr lang="en-CA" altLang="en-US" sz="2800" b="1" dirty="0"/>
          </a:p>
          <a:p>
            <a:r>
              <a:rPr lang="en-CA" altLang="en-US" sz="2800" b="1" dirty="0"/>
              <a:t>100% Paul Harris Society Club</a:t>
            </a:r>
          </a:p>
          <a:p>
            <a:r>
              <a:rPr lang="en-CA" altLang="en-US" sz="2800" dirty="0"/>
              <a:t>For clubs in which every dues-paying member contributes a minimum of $1,000 to the Annual Fund, PolioPlus, or global grants within a Rotary year</a:t>
            </a:r>
          </a:p>
          <a:p>
            <a:endParaRPr lang="en-CA" altLang="en-US" sz="2800" dirty="0"/>
          </a:p>
          <a:p>
            <a:endParaRPr lang="en-CA" altLang="en-US" sz="2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B695F3-371C-4B34-8977-9F633D05E7F0}"/>
              </a:ext>
            </a:extLst>
          </p:cNvPr>
          <p:cNvSpPr/>
          <p:nvPr/>
        </p:nvSpPr>
        <p:spPr>
          <a:xfrm>
            <a:off x="449263" y="2085975"/>
            <a:ext cx="7686675" cy="3754438"/>
          </a:xfrm>
          <a:prstGeom prst="rect">
            <a:avLst/>
          </a:prstGeom>
        </p:spPr>
        <p:txBody>
          <a:bodyPr>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CA" sz="2800" b="1" i="1" u="none" strike="noStrike" kern="14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a:t>
            </a:r>
            <a:r>
              <a:rPr kumimoji="0" lang="en-CA" sz="2800" b="1" i="1" u="none" strike="noStrike" kern="14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CA" sz="2800" b="1" i="1" u="none" strike="noStrike" kern="14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MISSION</a:t>
            </a:r>
            <a:r>
              <a:rPr kumimoji="0" lang="en-CA" sz="2800" b="1" i="1" u="none" strike="noStrike" kern="14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CA" sz="2800" b="1" i="1" u="none" strike="noStrike" kern="14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of The Rotary Foundation</a:t>
            </a:r>
            <a:br>
              <a:rPr kumimoji="0" lang="en-CA" sz="2800" b="1" i="1" u="none" strike="noStrike" kern="14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r>
              <a:rPr kumimoji="0" lang="en-CA" sz="2800" b="1" i="1" u="none" strike="noStrike" kern="14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is </a:t>
            </a:r>
            <a:r>
              <a:rPr kumimoji="0" lang="en-CA" sz="2800" b="1" i="1" u="none" strike="noStrike" kern="14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to enable Rotarians </a:t>
            </a:r>
            <a:r>
              <a:rPr kumimoji="0" lang="en-CA" sz="2800" b="1" i="1" u="none" strike="noStrike" kern="14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 advance world </a:t>
            </a:r>
            <a:endParaRPr kumimoji="0" lang="en-CA" sz="2800" b="0" i="0" u="none" strike="noStrike" kern="14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CA" sz="2800" b="1" i="1" u="none" strike="noStrike" kern="14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understanding, goodwill and peace through the improvement of health, the support of education, and the alleviation of poverty.</a:t>
            </a:r>
            <a:br>
              <a:rPr kumimoji="0" lang="en-CA" sz="2800" b="0" i="1" u="none" strike="noStrike" kern="14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en-CA" sz="2800" b="0" i="0" u="none" strike="noStrike" kern="14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CA" sz="2800" b="1" i="1" u="none" strike="noStrike" kern="14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a:t>
            </a:r>
            <a:r>
              <a:rPr kumimoji="0" lang="en-CA" sz="2800" b="1" i="1" u="none" strike="noStrike" kern="14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CA" sz="2800" b="1" i="1" u="none" strike="noStrike" kern="14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GOAL</a:t>
            </a:r>
            <a:r>
              <a:rPr kumimoji="0" lang="en-CA" sz="2800" b="1" i="1" u="none" strike="noStrike" kern="14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CA" sz="2800" b="1" i="1" u="none" strike="noStrike" kern="14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of the Rotary Foundation is </a:t>
            </a: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CA" sz="2800" b="1" i="1" u="none" strike="noStrike" kern="14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to</a:t>
            </a:r>
            <a:r>
              <a:rPr kumimoji="0" lang="en-CA" sz="2800" b="1" i="1" u="none" strike="noStrike" kern="14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CA" sz="2800" b="1" i="1" u="none" strike="noStrike" kern="14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do good in the world.</a:t>
            </a:r>
            <a:endParaRPr kumimoji="0" lang="en-CA" sz="2800" b="0" i="0" u="none" strike="noStrike" kern="14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CA" sz="1400" b="0" i="0" u="none" strike="noStrike" kern="1400" cap="none" spc="0" normalizeH="0" baseline="0" noProof="0" dirty="0">
                <a:ln>
                  <a:noFill/>
                </a:ln>
                <a:solidFill>
                  <a:srgbClr val="000000"/>
                </a:solidFill>
                <a:effectLst/>
                <a:uLnTx/>
                <a:uFillTx/>
                <a:latin typeface="Times New Roman" panose="02020603050405020304" pitchFamily="18" charset="0"/>
                <a:ea typeface="+mn-ea"/>
                <a:cs typeface="Arial" charset="0"/>
              </a:rPr>
              <a:t> </a:t>
            </a:r>
          </a:p>
        </p:txBody>
      </p:sp>
      <p:sp>
        <p:nvSpPr>
          <p:cNvPr id="8" name="Rectangle 7">
            <a:extLst>
              <a:ext uri="{FF2B5EF4-FFF2-40B4-BE49-F238E27FC236}">
                <a16:creationId xmlns:a16="http://schemas.microsoft.com/office/drawing/2014/main" id="{F4B44A14-BE56-4BD6-93A0-93375B2093E4}"/>
              </a:ext>
            </a:extLst>
          </p:cNvPr>
          <p:cNvSpPr/>
          <p:nvPr/>
        </p:nvSpPr>
        <p:spPr>
          <a:xfrm>
            <a:off x="1344613" y="1008063"/>
            <a:ext cx="5237162" cy="64611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a:t>
            </a:r>
            <a:r>
              <a:rPr kumimoji="0" lang="en-US" sz="36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he</a:t>
            </a:r>
            <a:r>
              <a:rPr kumimoji="0" lang="en-US" sz="3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6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a:t>
            </a:r>
            <a:r>
              <a:rPr kumimoji="0" lang="en-US" sz="36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otary</a:t>
            </a:r>
            <a:r>
              <a:rPr kumimoji="0" lang="en-US" sz="3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6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a:t>
            </a:r>
            <a:r>
              <a:rPr kumimoji="0" lang="en-US" sz="36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oundation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a:extLst>
              <a:ext uri="{FF2B5EF4-FFF2-40B4-BE49-F238E27FC236}">
                <a16:creationId xmlns:a16="http://schemas.microsoft.com/office/drawing/2014/main" id="{48BE0174-D919-4E6C-BE84-04FFBA2481D5}"/>
              </a:ext>
            </a:extLst>
          </p:cNvPr>
          <p:cNvSpPr>
            <a:spLocks noChangeArrowheads="1"/>
          </p:cNvSpPr>
          <p:nvPr/>
        </p:nvSpPr>
        <p:spPr bwMode="auto">
          <a:xfrm>
            <a:off x="295275" y="509588"/>
            <a:ext cx="3851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b="1" dirty="0"/>
              <a:t>Club recognition</a:t>
            </a:r>
          </a:p>
        </p:txBody>
      </p:sp>
      <p:sp>
        <p:nvSpPr>
          <p:cNvPr id="90115" name="Rectangle 2">
            <a:extLst>
              <a:ext uri="{FF2B5EF4-FFF2-40B4-BE49-F238E27FC236}">
                <a16:creationId xmlns:a16="http://schemas.microsoft.com/office/drawing/2014/main" id="{A573A1AD-3BA4-435C-B35C-BE7F205AB982}"/>
              </a:ext>
            </a:extLst>
          </p:cNvPr>
          <p:cNvSpPr>
            <a:spLocks noChangeArrowheads="1"/>
          </p:cNvSpPr>
          <p:nvPr/>
        </p:nvSpPr>
        <p:spPr bwMode="auto">
          <a:xfrm>
            <a:off x="219075" y="1711325"/>
            <a:ext cx="87058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2800" b="1" dirty="0"/>
              <a:t>100% Foundation Giving Club</a:t>
            </a:r>
          </a:p>
          <a:p>
            <a:r>
              <a:rPr lang="en-CA" altLang="en-US" sz="2800" dirty="0"/>
              <a:t>For clubs that achieve an average of $100 in per capita giving and 100 percent participation, with every dues-paying member contributing at least $25 to any or all of the following during the Rotary year: Annual Fund, PolioPlus Fund, approved global grants, or Endowment Fund.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a:extLst>
              <a:ext uri="{FF2B5EF4-FFF2-40B4-BE49-F238E27FC236}">
                <a16:creationId xmlns:a16="http://schemas.microsoft.com/office/drawing/2014/main" id="{220C2397-0F2A-42A2-968A-C0844BB4267D}"/>
              </a:ext>
            </a:extLst>
          </p:cNvPr>
          <p:cNvSpPr>
            <a:spLocks noChangeArrowheads="1"/>
          </p:cNvSpPr>
          <p:nvPr/>
        </p:nvSpPr>
        <p:spPr bwMode="auto">
          <a:xfrm>
            <a:off x="295275" y="509588"/>
            <a:ext cx="3851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b="1" dirty="0"/>
              <a:t>Club recognition</a:t>
            </a:r>
          </a:p>
        </p:txBody>
      </p:sp>
      <p:sp>
        <p:nvSpPr>
          <p:cNvPr id="91139" name="Rectangle 2">
            <a:extLst>
              <a:ext uri="{FF2B5EF4-FFF2-40B4-BE49-F238E27FC236}">
                <a16:creationId xmlns:a16="http://schemas.microsoft.com/office/drawing/2014/main" id="{9C32ABED-6567-4397-A1BF-DCC5B7161149}"/>
              </a:ext>
            </a:extLst>
          </p:cNvPr>
          <p:cNvSpPr>
            <a:spLocks noChangeArrowheads="1"/>
          </p:cNvSpPr>
          <p:nvPr/>
        </p:nvSpPr>
        <p:spPr bwMode="auto">
          <a:xfrm>
            <a:off x="295275" y="1727200"/>
            <a:ext cx="8483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2800" b="1" dirty="0"/>
              <a:t>100% Rotary’s Promise Club</a:t>
            </a:r>
          </a:p>
          <a:p>
            <a:r>
              <a:rPr lang="en-CA" altLang="en-US" sz="2800" dirty="0"/>
              <a:t>For clubs in which every dues-paying member supports the Endowment. The commitment may be for a future gift to The Rotary Foundation in an estate plan or an outright gift of $1,000 or more to the Endowment.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a:extLst>
              <a:ext uri="{FF2B5EF4-FFF2-40B4-BE49-F238E27FC236}">
                <a16:creationId xmlns:a16="http://schemas.microsoft.com/office/drawing/2014/main" id="{69241D24-3C0E-41D3-94A2-CB966D004180}"/>
              </a:ext>
            </a:extLst>
          </p:cNvPr>
          <p:cNvSpPr>
            <a:spLocks noChangeArrowheads="1"/>
          </p:cNvSpPr>
          <p:nvPr/>
        </p:nvSpPr>
        <p:spPr bwMode="auto">
          <a:xfrm>
            <a:off x="295275" y="509588"/>
            <a:ext cx="3851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b="1" dirty="0"/>
              <a:t>Club recognition</a:t>
            </a:r>
          </a:p>
        </p:txBody>
      </p:sp>
      <p:sp>
        <p:nvSpPr>
          <p:cNvPr id="3" name="Rectangle 2">
            <a:extLst>
              <a:ext uri="{FF2B5EF4-FFF2-40B4-BE49-F238E27FC236}">
                <a16:creationId xmlns:a16="http://schemas.microsoft.com/office/drawing/2014/main" id="{E95F8022-79E4-4624-AD74-B52FA18673C0}"/>
              </a:ext>
            </a:extLst>
          </p:cNvPr>
          <p:cNvSpPr>
            <a:spLocks noChangeArrowheads="1"/>
          </p:cNvSpPr>
          <p:nvPr/>
        </p:nvSpPr>
        <p:spPr bwMode="auto">
          <a:xfrm>
            <a:off x="227013" y="1290638"/>
            <a:ext cx="8689975"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2800" b="1" dirty="0"/>
              <a:t>Every Rotarian, Every Year Club</a:t>
            </a:r>
          </a:p>
          <a:p>
            <a:r>
              <a:rPr lang="en-CA" altLang="en-US" sz="2800" dirty="0"/>
              <a:t>For clubs that achieve a minimum Annual Fund contribution of $100 per capita during the Rotary year, and every dues-paying member must personally contribute at least $25 to the Annual Fund during the year. </a:t>
            </a:r>
          </a:p>
          <a:p>
            <a:endParaRPr lang="en-CA" altLang="en-US" sz="800" dirty="0">
              <a:solidFill>
                <a:srgbClr val="002060"/>
              </a:solidFill>
            </a:endParaRPr>
          </a:p>
          <a:p>
            <a:r>
              <a:rPr lang="en-CA" altLang="en-US" sz="2800" b="1" dirty="0"/>
              <a:t>Top Three Per Capita in Annual Fund Giving</a:t>
            </a:r>
          </a:p>
          <a:p>
            <a:r>
              <a:rPr lang="en-CA" altLang="en-US" sz="2800" dirty="0"/>
              <a:t>For the three clubs in each district that give the most, per capita, to the Annual Fund. Clubs that give at least $50 per capita are eligible.</a:t>
            </a:r>
          </a:p>
          <a:p>
            <a:endParaRPr lang="en-CA" altLang="en-US" sz="28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208F79-375B-4CA3-95B3-43E755B27D19}"/>
              </a:ext>
            </a:extLst>
          </p:cNvPr>
          <p:cNvSpPr txBox="1"/>
          <p:nvPr/>
        </p:nvSpPr>
        <p:spPr>
          <a:xfrm>
            <a:off x="195577" y="1067680"/>
            <a:ext cx="8471338" cy="4507196"/>
          </a:xfrm>
          <a:prstGeom prst="rect">
            <a:avLst/>
          </a:prstGeom>
          <a:noFill/>
        </p:spPr>
        <p:txBody>
          <a:bodyPr wrap="square">
            <a:spAutoFit/>
          </a:bodyPr>
          <a:lstStyle/>
          <a:p>
            <a:pPr marL="76200" marR="16510">
              <a:lnSpc>
                <a:spcPct val="88000"/>
              </a:lnSpc>
              <a:spcBef>
                <a:spcPts val="1705"/>
              </a:spcBef>
              <a:spcAft>
                <a:spcPts val="0"/>
              </a:spcAft>
            </a:pPr>
            <a:r>
              <a:rPr lang="en-US" sz="2400" b="1" spc="-35" dirty="0">
                <a:effectLst/>
                <a:ea typeface="Georgia" panose="02040502050405020303" pitchFamily="18" charset="0"/>
              </a:rPr>
              <a:t>UNDERSTANDING</a:t>
            </a:r>
            <a:r>
              <a:rPr lang="en-US" sz="2400" b="1" spc="-350" dirty="0">
                <a:effectLst/>
                <a:ea typeface="Georgia" panose="02040502050405020303" pitchFamily="18" charset="0"/>
              </a:rPr>
              <a:t> </a:t>
            </a:r>
            <a:r>
              <a:rPr lang="en-US" sz="2400" b="1" spc="-55" dirty="0">
                <a:effectLst/>
                <a:ea typeface="Georgia" panose="02040502050405020303" pitchFamily="18" charset="0"/>
              </a:rPr>
              <a:t>FOUNDATION </a:t>
            </a:r>
            <a:r>
              <a:rPr lang="en-US" sz="2400" b="1" spc="-25" dirty="0">
                <a:effectLst/>
                <a:ea typeface="Georgia" panose="02040502050405020303" pitchFamily="18" charset="0"/>
              </a:rPr>
              <a:t>RECOGNITION POINTS</a:t>
            </a:r>
            <a:endParaRPr lang="en-CA" sz="2400" dirty="0">
              <a:effectLst/>
              <a:ea typeface="Georgia" panose="02040502050405020303" pitchFamily="18" charset="0"/>
            </a:endParaRPr>
          </a:p>
          <a:p>
            <a:pPr marL="76200" marR="0">
              <a:spcBef>
                <a:spcPts val="335"/>
              </a:spcBef>
              <a:spcAft>
                <a:spcPts val="0"/>
              </a:spcAft>
            </a:pPr>
            <a:r>
              <a:rPr lang="en-US" sz="2400" b="1" kern="0" dirty="0">
                <a:effectLst/>
                <a:ea typeface="Calibri" panose="020F0502020204030204" pitchFamily="34" charset="0"/>
              </a:rPr>
              <a:t>What are Foundation recognition points and how can I accumulate them?</a:t>
            </a:r>
            <a:endParaRPr lang="en-CA" sz="2400" b="1" kern="0" dirty="0">
              <a:effectLst/>
              <a:ea typeface="Calibri" panose="020F0502020204030204" pitchFamily="34" charset="0"/>
            </a:endParaRPr>
          </a:p>
          <a:p>
            <a:pPr marL="76200" marR="264160" algn="just">
              <a:lnSpc>
                <a:spcPct val="103000"/>
              </a:lnSpc>
              <a:spcBef>
                <a:spcPts val="95"/>
              </a:spcBef>
              <a:spcAft>
                <a:spcPts val="0"/>
              </a:spcAft>
            </a:pPr>
            <a:r>
              <a:rPr lang="en-US" sz="2400" dirty="0">
                <a:effectLst/>
                <a:ea typeface="Georgia" panose="02040502050405020303" pitchFamily="18" charset="0"/>
              </a:rPr>
              <a:t>Foundation</a:t>
            </a:r>
            <a:r>
              <a:rPr lang="en-US" sz="2400" spc="-75" dirty="0">
                <a:effectLst/>
                <a:ea typeface="Georgia" panose="02040502050405020303" pitchFamily="18" charset="0"/>
              </a:rPr>
              <a:t> </a:t>
            </a:r>
            <a:r>
              <a:rPr lang="en-US" sz="2400" dirty="0">
                <a:effectLst/>
                <a:ea typeface="Georgia" panose="02040502050405020303" pitchFamily="18" charset="0"/>
              </a:rPr>
              <a:t>recognition</a:t>
            </a:r>
            <a:r>
              <a:rPr lang="en-US" sz="2400" spc="-75" dirty="0">
                <a:effectLst/>
                <a:ea typeface="Georgia" panose="02040502050405020303" pitchFamily="18" charset="0"/>
              </a:rPr>
              <a:t> </a:t>
            </a:r>
            <a:r>
              <a:rPr lang="en-US" sz="2400" dirty="0">
                <a:effectLst/>
                <a:ea typeface="Georgia" panose="02040502050405020303" pitchFamily="18" charset="0"/>
              </a:rPr>
              <a:t>points</a:t>
            </a:r>
            <a:r>
              <a:rPr lang="en-US" sz="2400" spc="-75" dirty="0">
                <a:effectLst/>
                <a:ea typeface="Georgia" panose="02040502050405020303" pitchFamily="18" charset="0"/>
              </a:rPr>
              <a:t> </a:t>
            </a:r>
            <a:r>
              <a:rPr lang="en-US" sz="2400" dirty="0">
                <a:effectLst/>
                <a:ea typeface="Georgia" panose="02040502050405020303" pitchFamily="18" charset="0"/>
              </a:rPr>
              <a:t>are</a:t>
            </a:r>
            <a:r>
              <a:rPr lang="en-US" sz="2400" spc="-75" dirty="0">
                <a:effectLst/>
                <a:ea typeface="Georgia" panose="02040502050405020303" pitchFamily="18" charset="0"/>
              </a:rPr>
              <a:t> </a:t>
            </a:r>
            <a:r>
              <a:rPr lang="en-US" sz="2400" dirty="0">
                <a:effectLst/>
                <a:ea typeface="Georgia" panose="02040502050405020303" pitchFamily="18" charset="0"/>
              </a:rPr>
              <a:t>awarded</a:t>
            </a:r>
            <a:r>
              <a:rPr lang="en-US" sz="2400" spc="-75" dirty="0">
                <a:effectLst/>
                <a:ea typeface="Georgia" panose="02040502050405020303" pitchFamily="18" charset="0"/>
              </a:rPr>
              <a:t> </a:t>
            </a:r>
            <a:r>
              <a:rPr lang="en-US" sz="2400" dirty="0">
                <a:effectLst/>
                <a:ea typeface="Georgia" panose="02040502050405020303" pitchFamily="18" charset="0"/>
              </a:rPr>
              <a:t>to</a:t>
            </a:r>
            <a:r>
              <a:rPr lang="en-US" sz="2400" spc="-75" dirty="0">
                <a:effectLst/>
                <a:ea typeface="Georgia" panose="02040502050405020303" pitchFamily="18" charset="0"/>
              </a:rPr>
              <a:t> </a:t>
            </a:r>
            <a:r>
              <a:rPr lang="en-US" sz="2400" dirty="0">
                <a:effectLst/>
                <a:ea typeface="Georgia" panose="02040502050405020303" pitchFamily="18" charset="0"/>
              </a:rPr>
              <a:t>donors</a:t>
            </a:r>
            <a:r>
              <a:rPr lang="en-US" sz="2400" spc="-75" dirty="0">
                <a:effectLst/>
                <a:ea typeface="Georgia" panose="02040502050405020303" pitchFamily="18" charset="0"/>
              </a:rPr>
              <a:t> </a:t>
            </a:r>
            <a:r>
              <a:rPr lang="en-US" sz="2400" dirty="0">
                <a:effectLst/>
                <a:ea typeface="Georgia" panose="02040502050405020303" pitchFamily="18" charset="0"/>
              </a:rPr>
              <a:t>who</a:t>
            </a:r>
            <a:r>
              <a:rPr lang="en-US" sz="2400" spc="-75" dirty="0">
                <a:effectLst/>
                <a:ea typeface="Georgia" panose="02040502050405020303" pitchFamily="18" charset="0"/>
              </a:rPr>
              <a:t> </a:t>
            </a:r>
            <a:r>
              <a:rPr lang="en-US" sz="2400" dirty="0">
                <a:effectLst/>
                <a:ea typeface="Georgia" panose="02040502050405020303" pitchFamily="18" charset="0"/>
              </a:rPr>
              <a:t>contribute</a:t>
            </a:r>
            <a:r>
              <a:rPr lang="en-US" sz="2400" spc="-75" dirty="0">
                <a:effectLst/>
                <a:ea typeface="Georgia" panose="02040502050405020303" pitchFamily="18" charset="0"/>
              </a:rPr>
              <a:t> </a:t>
            </a:r>
            <a:r>
              <a:rPr lang="en-US" sz="2400" dirty="0">
                <a:effectLst/>
                <a:ea typeface="Georgia" panose="02040502050405020303" pitchFamily="18" charset="0"/>
              </a:rPr>
              <a:t>to</a:t>
            </a:r>
            <a:r>
              <a:rPr lang="en-US" sz="2400" spc="-75" dirty="0">
                <a:effectLst/>
                <a:ea typeface="Georgia" panose="02040502050405020303" pitchFamily="18" charset="0"/>
              </a:rPr>
              <a:t> </a:t>
            </a:r>
            <a:r>
              <a:rPr lang="en-US" sz="2400" dirty="0">
                <a:effectLst/>
                <a:ea typeface="Georgia" panose="02040502050405020303" pitchFamily="18" charset="0"/>
              </a:rPr>
              <a:t>The</a:t>
            </a:r>
            <a:r>
              <a:rPr lang="en-US" sz="2400" spc="-75" dirty="0">
                <a:effectLst/>
                <a:ea typeface="Georgia" panose="02040502050405020303" pitchFamily="18" charset="0"/>
              </a:rPr>
              <a:t> </a:t>
            </a:r>
            <a:r>
              <a:rPr lang="en-US" sz="2400" dirty="0">
                <a:effectLst/>
                <a:ea typeface="Georgia" panose="02040502050405020303" pitchFamily="18" charset="0"/>
              </a:rPr>
              <a:t>Rotary</a:t>
            </a:r>
            <a:r>
              <a:rPr lang="en-US" sz="2400" spc="-75" dirty="0">
                <a:effectLst/>
                <a:ea typeface="Georgia" panose="02040502050405020303" pitchFamily="18" charset="0"/>
              </a:rPr>
              <a:t> </a:t>
            </a:r>
            <a:r>
              <a:rPr lang="en-US" sz="2400" dirty="0">
                <a:effectLst/>
                <a:ea typeface="Georgia" panose="02040502050405020303" pitchFamily="18" charset="0"/>
              </a:rPr>
              <a:t>Foundation</a:t>
            </a:r>
            <a:r>
              <a:rPr lang="en-US" sz="2400" spc="-75" dirty="0">
                <a:effectLst/>
                <a:ea typeface="Georgia" panose="02040502050405020303" pitchFamily="18" charset="0"/>
              </a:rPr>
              <a:t> </a:t>
            </a:r>
            <a:r>
              <a:rPr lang="en-US" sz="2400" dirty="0">
                <a:effectLst/>
                <a:ea typeface="Georgia" panose="02040502050405020303" pitchFamily="18" charset="0"/>
              </a:rPr>
              <a:t>through</a:t>
            </a:r>
            <a:r>
              <a:rPr lang="en-US" sz="2400" spc="-75" dirty="0">
                <a:effectLst/>
                <a:ea typeface="Georgia" panose="02040502050405020303" pitchFamily="18" charset="0"/>
              </a:rPr>
              <a:t> </a:t>
            </a:r>
            <a:r>
              <a:rPr lang="en-US" sz="2400" dirty="0">
                <a:effectLst/>
                <a:ea typeface="Georgia" panose="02040502050405020303" pitchFamily="18" charset="0"/>
              </a:rPr>
              <a:t>the</a:t>
            </a:r>
            <a:r>
              <a:rPr lang="en-US" sz="2400" spc="-75" dirty="0">
                <a:effectLst/>
                <a:ea typeface="Georgia" panose="02040502050405020303" pitchFamily="18" charset="0"/>
              </a:rPr>
              <a:t> </a:t>
            </a:r>
            <a:r>
              <a:rPr lang="en-US" sz="2400" u="sng" dirty="0">
                <a:effectLst/>
                <a:ea typeface="Georgia" panose="02040502050405020303" pitchFamily="18" charset="0"/>
                <a:hlinkClick r:id="rId2">
                  <a:extLst>
                    <a:ext uri="{A12FA001-AC4F-418D-AE19-62706E023703}">
                      <ahyp:hlinkClr xmlns:ahyp="http://schemas.microsoft.com/office/drawing/2018/hyperlinkcolor" val="tx"/>
                    </a:ext>
                  </a:extLst>
                </a:hlinkClick>
              </a:rPr>
              <a:t>Annual</a:t>
            </a:r>
            <a:r>
              <a:rPr lang="en-US" sz="2400" dirty="0">
                <a:effectLst/>
                <a:ea typeface="Georgia" panose="02040502050405020303" pitchFamily="18" charset="0"/>
              </a:rPr>
              <a:t> </a:t>
            </a:r>
            <a:r>
              <a:rPr lang="en-US" sz="2400" u="sng" spc="-15" dirty="0">
                <a:effectLst/>
                <a:ea typeface="Georgia" panose="02040502050405020303" pitchFamily="18" charset="0"/>
                <a:hlinkClick r:id="rId2">
                  <a:extLst>
                    <a:ext uri="{A12FA001-AC4F-418D-AE19-62706E023703}">
                      <ahyp:hlinkClr xmlns:ahyp="http://schemas.microsoft.com/office/drawing/2018/hyperlinkcolor" val="tx"/>
                    </a:ext>
                  </a:extLst>
                </a:hlinkClick>
              </a:rPr>
              <a:t>Fund</a:t>
            </a:r>
            <a:r>
              <a:rPr lang="en-US" sz="2400" u="sng" spc="-80" dirty="0">
                <a:effectLst/>
                <a:ea typeface="Georgia" panose="02040502050405020303" pitchFamily="18" charset="0"/>
                <a:hlinkClick r:id="rId2">
                  <a:extLst>
                    <a:ext uri="{A12FA001-AC4F-418D-AE19-62706E023703}">
                      <ahyp:hlinkClr xmlns:ahyp="http://schemas.microsoft.com/office/drawing/2018/hyperlinkcolor" val="tx"/>
                    </a:ext>
                  </a:extLst>
                </a:hlinkClick>
              </a:rPr>
              <a:t> </a:t>
            </a:r>
            <a:r>
              <a:rPr lang="en-US" sz="2400" dirty="0">
                <a:effectLst/>
                <a:ea typeface="Georgia" panose="02040502050405020303" pitchFamily="18" charset="0"/>
              </a:rPr>
              <a:t>or</a:t>
            </a:r>
            <a:r>
              <a:rPr lang="en-US" sz="2400" spc="-80" dirty="0">
                <a:effectLst/>
                <a:ea typeface="Georgia" panose="02040502050405020303" pitchFamily="18" charset="0"/>
              </a:rPr>
              <a:t> </a:t>
            </a:r>
            <a:r>
              <a:rPr lang="en-US" sz="2400" u="sng" dirty="0">
                <a:effectLst/>
                <a:ea typeface="Georgia" panose="02040502050405020303" pitchFamily="18" charset="0"/>
                <a:hlinkClick r:id="rId3">
                  <a:extLst>
                    <a:ext uri="{A12FA001-AC4F-418D-AE19-62706E023703}">
                      <ahyp:hlinkClr xmlns:ahyp="http://schemas.microsoft.com/office/drawing/2018/hyperlinkcolor" val="tx"/>
                    </a:ext>
                  </a:extLst>
                </a:hlinkClick>
              </a:rPr>
              <a:t>PolioPlus</a:t>
            </a:r>
            <a:r>
              <a:rPr lang="en-US" sz="2400" dirty="0">
                <a:effectLst/>
                <a:ea typeface="Georgia" panose="02040502050405020303" pitchFamily="18" charset="0"/>
              </a:rPr>
              <a:t>,</a:t>
            </a:r>
            <a:r>
              <a:rPr lang="en-US" sz="2400" spc="-80" dirty="0">
                <a:effectLst/>
                <a:ea typeface="Georgia" panose="02040502050405020303" pitchFamily="18" charset="0"/>
              </a:rPr>
              <a:t> </a:t>
            </a:r>
            <a:r>
              <a:rPr lang="en-US" sz="2400" dirty="0">
                <a:effectLst/>
                <a:ea typeface="Georgia" panose="02040502050405020303" pitchFamily="18" charset="0"/>
              </a:rPr>
              <a:t>or</a:t>
            </a:r>
            <a:r>
              <a:rPr lang="en-US" sz="2400" spc="-80" dirty="0">
                <a:effectLst/>
                <a:ea typeface="Georgia" panose="02040502050405020303" pitchFamily="18" charset="0"/>
              </a:rPr>
              <a:t> </a:t>
            </a:r>
            <a:r>
              <a:rPr lang="en-US" sz="2400" dirty="0">
                <a:effectLst/>
                <a:ea typeface="Georgia" panose="02040502050405020303" pitchFamily="18" charset="0"/>
              </a:rPr>
              <a:t>who</a:t>
            </a:r>
            <a:r>
              <a:rPr lang="en-US" sz="2400" spc="-80" dirty="0">
                <a:effectLst/>
                <a:ea typeface="Georgia" panose="02040502050405020303" pitchFamily="18" charset="0"/>
              </a:rPr>
              <a:t> </a:t>
            </a:r>
            <a:r>
              <a:rPr lang="en-US" sz="2400" dirty="0">
                <a:effectLst/>
                <a:ea typeface="Georgia" panose="02040502050405020303" pitchFamily="18" charset="0"/>
              </a:rPr>
              <a:t>contribute</a:t>
            </a:r>
            <a:r>
              <a:rPr lang="en-US" sz="2400" spc="-75" dirty="0">
                <a:effectLst/>
                <a:ea typeface="Georgia" panose="02040502050405020303" pitchFamily="18" charset="0"/>
              </a:rPr>
              <a:t> </a:t>
            </a:r>
            <a:r>
              <a:rPr lang="en-US" sz="2400" dirty="0">
                <a:effectLst/>
                <a:ea typeface="Georgia" panose="02040502050405020303" pitchFamily="18" charset="0"/>
              </a:rPr>
              <a:t>to</a:t>
            </a:r>
            <a:r>
              <a:rPr lang="en-US" sz="2400" spc="-80" dirty="0">
                <a:effectLst/>
                <a:ea typeface="Georgia" panose="02040502050405020303" pitchFamily="18" charset="0"/>
              </a:rPr>
              <a:t> </a:t>
            </a:r>
            <a:r>
              <a:rPr lang="en-US" sz="2400" dirty="0">
                <a:effectLst/>
                <a:ea typeface="Georgia" panose="02040502050405020303" pitchFamily="18" charset="0"/>
              </a:rPr>
              <a:t>sponsorship</a:t>
            </a:r>
            <a:r>
              <a:rPr lang="en-US" sz="2400" spc="-80" dirty="0">
                <a:effectLst/>
                <a:ea typeface="Georgia" panose="02040502050405020303" pitchFamily="18" charset="0"/>
              </a:rPr>
              <a:t> </a:t>
            </a:r>
            <a:r>
              <a:rPr lang="en-US" sz="2400" dirty="0">
                <a:effectLst/>
                <a:ea typeface="Georgia" panose="02040502050405020303" pitchFamily="18" charset="0"/>
              </a:rPr>
              <a:t>of</a:t>
            </a:r>
            <a:r>
              <a:rPr lang="en-US" sz="2400" spc="-80" dirty="0">
                <a:effectLst/>
                <a:ea typeface="Georgia" panose="02040502050405020303" pitchFamily="18" charset="0"/>
              </a:rPr>
              <a:t> </a:t>
            </a:r>
            <a:r>
              <a:rPr lang="en-US" sz="2400" dirty="0">
                <a:effectLst/>
                <a:ea typeface="Georgia" panose="02040502050405020303" pitchFamily="18" charset="0"/>
              </a:rPr>
              <a:t>a</a:t>
            </a:r>
            <a:r>
              <a:rPr lang="en-US" sz="2400" spc="-80" dirty="0">
                <a:effectLst/>
                <a:ea typeface="Georgia" panose="02040502050405020303" pitchFamily="18" charset="0"/>
              </a:rPr>
              <a:t> </a:t>
            </a:r>
            <a:r>
              <a:rPr lang="en-US" sz="2400" dirty="0">
                <a:effectLst/>
                <a:ea typeface="Georgia" panose="02040502050405020303" pitchFamily="18" charset="0"/>
              </a:rPr>
              <a:t>Foundation</a:t>
            </a:r>
            <a:r>
              <a:rPr lang="en-US" sz="2400" spc="-75" dirty="0">
                <a:effectLst/>
                <a:ea typeface="Georgia" panose="02040502050405020303" pitchFamily="18" charset="0"/>
              </a:rPr>
              <a:t> </a:t>
            </a:r>
            <a:r>
              <a:rPr lang="en-US" sz="2400" dirty="0">
                <a:effectLst/>
                <a:ea typeface="Georgia" panose="02040502050405020303" pitchFamily="18" charset="0"/>
              </a:rPr>
              <a:t>grant.</a:t>
            </a:r>
            <a:r>
              <a:rPr lang="en-US" sz="2400" spc="-80" dirty="0">
                <a:effectLst/>
                <a:ea typeface="Georgia" panose="02040502050405020303" pitchFamily="18" charset="0"/>
              </a:rPr>
              <a:t> </a:t>
            </a:r>
            <a:r>
              <a:rPr lang="en-US" sz="2400" dirty="0">
                <a:effectLst/>
                <a:ea typeface="Georgia" panose="02040502050405020303" pitchFamily="18" charset="0"/>
              </a:rPr>
              <a:t>Donors</a:t>
            </a:r>
            <a:r>
              <a:rPr lang="en-US" sz="2400" spc="-80" dirty="0">
                <a:effectLst/>
                <a:ea typeface="Georgia" panose="02040502050405020303" pitchFamily="18" charset="0"/>
              </a:rPr>
              <a:t> </a:t>
            </a:r>
            <a:r>
              <a:rPr lang="en-US" sz="2400" dirty="0">
                <a:effectLst/>
                <a:ea typeface="Georgia" panose="02040502050405020303" pitchFamily="18" charset="0"/>
              </a:rPr>
              <a:t>receive</a:t>
            </a:r>
            <a:r>
              <a:rPr lang="en-US" sz="2400" spc="-80" dirty="0">
                <a:effectLst/>
                <a:ea typeface="Georgia" panose="02040502050405020303" pitchFamily="18" charset="0"/>
              </a:rPr>
              <a:t> </a:t>
            </a:r>
            <a:r>
              <a:rPr lang="en-US" sz="2400" dirty="0">
                <a:effectLst/>
                <a:ea typeface="Georgia" panose="02040502050405020303" pitchFamily="18" charset="0"/>
              </a:rPr>
              <a:t>one</a:t>
            </a:r>
            <a:r>
              <a:rPr lang="en-US" sz="2400" spc="-80" dirty="0">
                <a:effectLst/>
                <a:ea typeface="Georgia" panose="02040502050405020303" pitchFamily="18" charset="0"/>
              </a:rPr>
              <a:t> </a:t>
            </a:r>
            <a:r>
              <a:rPr lang="en-US" sz="2400" dirty="0">
                <a:effectLst/>
                <a:ea typeface="Georgia" panose="02040502050405020303" pitchFamily="18" charset="0"/>
              </a:rPr>
              <a:t>recognition</a:t>
            </a:r>
            <a:r>
              <a:rPr lang="en-US" sz="2400" spc="-75" dirty="0">
                <a:effectLst/>
                <a:ea typeface="Georgia" panose="02040502050405020303" pitchFamily="18" charset="0"/>
              </a:rPr>
              <a:t> </a:t>
            </a:r>
            <a:r>
              <a:rPr lang="en-US" sz="2400" dirty="0">
                <a:effectLst/>
                <a:ea typeface="Georgia" panose="02040502050405020303" pitchFamily="18" charset="0"/>
              </a:rPr>
              <a:t>point</a:t>
            </a:r>
            <a:r>
              <a:rPr lang="en-US" sz="2400" spc="-80" dirty="0">
                <a:effectLst/>
                <a:ea typeface="Georgia" panose="02040502050405020303" pitchFamily="18" charset="0"/>
              </a:rPr>
              <a:t> </a:t>
            </a:r>
            <a:r>
              <a:rPr lang="en-US" sz="2400" dirty="0">
                <a:effectLst/>
                <a:ea typeface="Georgia" panose="02040502050405020303" pitchFamily="18" charset="0"/>
              </a:rPr>
              <a:t>for every</a:t>
            </a:r>
            <a:r>
              <a:rPr lang="en-US" sz="2400" spc="-120" dirty="0">
                <a:effectLst/>
                <a:ea typeface="Georgia" panose="02040502050405020303" pitchFamily="18" charset="0"/>
              </a:rPr>
              <a:t> </a:t>
            </a:r>
            <a:r>
              <a:rPr lang="en-US" sz="2400" spc="-15" dirty="0">
                <a:effectLst/>
                <a:ea typeface="Georgia" panose="02040502050405020303" pitchFamily="18" charset="0"/>
              </a:rPr>
              <a:t>U.S.</a:t>
            </a:r>
            <a:r>
              <a:rPr lang="en-US" sz="2400" spc="-120" dirty="0">
                <a:effectLst/>
                <a:ea typeface="Georgia" panose="02040502050405020303" pitchFamily="18" charset="0"/>
              </a:rPr>
              <a:t> </a:t>
            </a:r>
            <a:r>
              <a:rPr lang="en-US" sz="2400" dirty="0">
                <a:effectLst/>
                <a:ea typeface="Georgia" panose="02040502050405020303" pitchFamily="18" charset="0"/>
              </a:rPr>
              <a:t>dollar</a:t>
            </a:r>
            <a:r>
              <a:rPr lang="en-US" sz="2400" spc="-120" dirty="0">
                <a:effectLst/>
                <a:ea typeface="Georgia" panose="02040502050405020303" pitchFamily="18" charset="0"/>
              </a:rPr>
              <a:t> </a:t>
            </a:r>
            <a:r>
              <a:rPr lang="en-US" sz="2400" dirty="0">
                <a:effectLst/>
                <a:ea typeface="Georgia" panose="02040502050405020303" pitchFamily="18" charset="0"/>
              </a:rPr>
              <a:t>contributed</a:t>
            </a:r>
            <a:r>
              <a:rPr lang="en-US" sz="2400" spc="-120" dirty="0">
                <a:effectLst/>
                <a:ea typeface="Georgia" panose="02040502050405020303" pitchFamily="18" charset="0"/>
              </a:rPr>
              <a:t> </a:t>
            </a:r>
            <a:r>
              <a:rPr lang="en-US" sz="2400" dirty="0">
                <a:effectLst/>
                <a:ea typeface="Georgia" panose="02040502050405020303" pitchFamily="18" charset="0"/>
              </a:rPr>
              <a:t>to</a:t>
            </a:r>
            <a:r>
              <a:rPr lang="en-US" sz="2400" spc="-120" dirty="0">
                <a:effectLst/>
                <a:ea typeface="Georgia" panose="02040502050405020303" pitchFamily="18" charset="0"/>
              </a:rPr>
              <a:t> </a:t>
            </a:r>
            <a:r>
              <a:rPr lang="en-US" sz="2400" dirty="0">
                <a:effectLst/>
                <a:ea typeface="Georgia" panose="02040502050405020303" pitchFamily="18" charset="0"/>
              </a:rPr>
              <a:t>these</a:t>
            </a:r>
            <a:r>
              <a:rPr lang="en-US" sz="2400" spc="-115" dirty="0">
                <a:effectLst/>
                <a:ea typeface="Georgia" panose="02040502050405020303" pitchFamily="18" charset="0"/>
              </a:rPr>
              <a:t> </a:t>
            </a:r>
            <a:r>
              <a:rPr lang="en-US" sz="2400" dirty="0">
                <a:effectLst/>
                <a:ea typeface="Georgia" panose="02040502050405020303" pitchFamily="18" charset="0"/>
              </a:rPr>
              <a:t>funds.</a:t>
            </a:r>
            <a:r>
              <a:rPr lang="en-US" sz="2400" spc="-120" dirty="0">
                <a:effectLst/>
                <a:ea typeface="Georgia" panose="02040502050405020303" pitchFamily="18" charset="0"/>
              </a:rPr>
              <a:t> Since 2011</a:t>
            </a:r>
            <a:endParaRPr lang="en-CA" sz="2400" dirty="0">
              <a:effectLst/>
              <a:ea typeface="Georgia" panose="02040502050405020303" pitchFamily="18" charset="0"/>
            </a:endParaRPr>
          </a:p>
          <a:p>
            <a:pPr marL="76200" marR="87630">
              <a:lnSpc>
                <a:spcPct val="103000"/>
              </a:lnSpc>
              <a:spcBef>
                <a:spcPts val="540"/>
              </a:spcBef>
              <a:spcAft>
                <a:spcPts val="0"/>
              </a:spcAft>
            </a:pPr>
            <a:r>
              <a:rPr lang="en-US" sz="2400" dirty="0">
                <a:effectLst/>
                <a:ea typeface="Georgia" panose="02040502050405020303" pitchFamily="18" charset="0"/>
              </a:rPr>
              <a:t>Donors</a:t>
            </a:r>
            <a:r>
              <a:rPr lang="en-US" sz="2400" spc="-180" dirty="0">
                <a:effectLst/>
                <a:ea typeface="Georgia" panose="02040502050405020303" pitchFamily="18" charset="0"/>
              </a:rPr>
              <a:t> </a:t>
            </a:r>
            <a:r>
              <a:rPr lang="en-US" sz="2400" dirty="0">
                <a:effectLst/>
                <a:ea typeface="Georgia" panose="02040502050405020303" pitchFamily="18" charset="0"/>
              </a:rPr>
              <a:t>can</a:t>
            </a:r>
            <a:r>
              <a:rPr lang="en-US" sz="2400" spc="-175" dirty="0">
                <a:effectLst/>
                <a:ea typeface="Georgia" panose="02040502050405020303" pitchFamily="18" charset="0"/>
              </a:rPr>
              <a:t> </a:t>
            </a:r>
            <a:r>
              <a:rPr lang="en-US" sz="2400" dirty="0">
                <a:effectLst/>
                <a:ea typeface="Georgia" panose="02040502050405020303" pitchFamily="18" charset="0"/>
              </a:rPr>
              <a:t>transfer</a:t>
            </a:r>
            <a:r>
              <a:rPr lang="en-US" sz="2400" spc="-180" dirty="0">
                <a:effectLst/>
                <a:ea typeface="Georgia" panose="02040502050405020303" pitchFamily="18" charset="0"/>
              </a:rPr>
              <a:t> </a:t>
            </a:r>
            <a:r>
              <a:rPr lang="en-US" sz="2400" dirty="0">
                <a:effectLst/>
                <a:ea typeface="Georgia" panose="02040502050405020303" pitchFamily="18" charset="0"/>
              </a:rPr>
              <a:t>Foundation</a:t>
            </a:r>
            <a:r>
              <a:rPr lang="en-US" sz="2400" spc="-175" dirty="0">
                <a:effectLst/>
                <a:ea typeface="Georgia" panose="02040502050405020303" pitchFamily="18" charset="0"/>
              </a:rPr>
              <a:t> </a:t>
            </a:r>
            <a:r>
              <a:rPr lang="en-US" sz="2400" dirty="0">
                <a:effectLst/>
                <a:ea typeface="Georgia" panose="02040502050405020303" pitchFamily="18" charset="0"/>
              </a:rPr>
              <a:t>recognition</a:t>
            </a:r>
            <a:r>
              <a:rPr lang="en-US" sz="2400" spc="-180" dirty="0">
                <a:effectLst/>
                <a:ea typeface="Georgia" panose="02040502050405020303" pitchFamily="18" charset="0"/>
              </a:rPr>
              <a:t> </a:t>
            </a:r>
            <a:r>
              <a:rPr lang="en-US" sz="2400" dirty="0">
                <a:effectLst/>
                <a:ea typeface="Georgia" panose="02040502050405020303" pitchFamily="18" charset="0"/>
              </a:rPr>
              <a:t>points</a:t>
            </a:r>
            <a:r>
              <a:rPr lang="en-US" sz="2400" spc="-175" dirty="0">
                <a:effectLst/>
                <a:ea typeface="Georgia" panose="02040502050405020303" pitchFamily="18" charset="0"/>
              </a:rPr>
              <a:t> </a:t>
            </a:r>
            <a:r>
              <a:rPr lang="en-US" sz="2400" dirty="0">
                <a:effectLst/>
                <a:ea typeface="Georgia" panose="02040502050405020303" pitchFamily="18" charset="0"/>
              </a:rPr>
              <a:t>to</a:t>
            </a:r>
            <a:r>
              <a:rPr lang="en-US" sz="2400" spc="-180" dirty="0">
                <a:effectLst/>
                <a:ea typeface="Georgia" panose="02040502050405020303" pitchFamily="18" charset="0"/>
              </a:rPr>
              <a:t> </a:t>
            </a:r>
            <a:r>
              <a:rPr lang="en-US" sz="2400" dirty="0">
                <a:effectLst/>
                <a:ea typeface="Georgia" panose="02040502050405020303" pitchFamily="18" charset="0"/>
              </a:rPr>
              <a:t>others</a:t>
            </a:r>
            <a:r>
              <a:rPr lang="en-US" sz="2400" spc="-175" dirty="0">
                <a:effectLst/>
                <a:ea typeface="Georgia" panose="02040502050405020303" pitchFamily="18" charset="0"/>
              </a:rPr>
              <a:t> </a:t>
            </a:r>
            <a:r>
              <a:rPr lang="en-US" sz="2400" dirty="0">
                <a:effectLst/>
                <a:ea typeface="Georgia" panose="02040502050405020303" pitchFamily="18" charset="0"/>
              </a:rPr>
              <a:t>to</a:t>
            </a:r>
            <a:r>
              <a:rPr lang="en-US" sz="2400" spc="-180" dirty="0">
                <a:effectLst/>
                <a:ea typeface="Georgia" panose="02040502050405020303" pitchFamily="18" charset="0"/>
              </a:rPr>
              <a:t> </a:t>
            </a:r>
            <a:r>
              <a:rPr lang="en-US" sz="2400" dirty="0">
                <a:effectLst/>
                <a:ea typeface="Georgia" panose="02040502050405020303" pitchFamily="18" charset="0"/>
              </a:rPr>
              <a:t>help</a:t>
            </a:r>
            <a:r>
              <a:rPr lang="en-US" sz="2400" spc="-175" dirty="0">
                <a:effectLst/>
                <a:ea typeface="Georgia" panose="02040502050405020303" pitchFamily="18" charset="0"/>
              </a:rPr>
              <a:t> </a:t>
            </a:r>
            <a:r>
              <a:rPr lang="en-US" sz="2400" dirty="0">
                <a:effectLst/>
                <a:ea typeface="Georgia" panose="02040502050405020303" pitchFamily="18" charset="0"/>
              </a:rPr>
              <a:t>them</a:t>
            </a:r>
            <a:r>
              <a:rPr lang="en-US" sz="2400" spc="-180" dirty="0">
                <a:effectLst/>
                <a:ea typeface="Georgia" panose="02040502050405020303" pitchFamily="18" charset="0"/>
              </a:rPr>
              <a:t> </a:t>
            </a:r>
            <a:r>
              <a:rPr lang="en-US" sz="2400" dirty="0">
                <a:effectLst/>
                <a:ea typeface="Georgia" panose="02040502050405020303" pitchFamily="18" charset="0"/>
              </a:rPr>
              <a:t>qualify</a:t>
            </a:r>
            <a:r>
              <a:rPr lang="en-US" sz="2400" spc="-175" dirty="0">
                <a:effectLst/>
                <a:ea typeface="Georgia" panose="02040502050405020303" pitchFamily="18" charset="0"/>
              </a:rPr>
              <a:t> </a:t>
            </a:r>
            <a:r>
              <a:rPr lang="en-US" sz="2400" dirty="0">
                <a:effectLst/>
                <a:ea typeface="Georgia" panose="02040502050405020303" pitchFamily="18" charset="0"/>
              </a:rPr>
              <a:t>as</a:t>
            </a:r>
            <a:r>
              <a:rPr lang="en-US" sz="2400" spc="-180" dirty="0">
                <a:effectLst/>
                <a:ea typeface="Georgia" panose="02040502050405020303" pitchFamily="18" charset="0"/>
              </a:rPr>
              <a:t> </a:t>
            </a:r>
            <a:r>
              <a:rPr lang="en-US" sz="2400" dirty="0">
                <a:effectLst/>
                <a:ea typeface="Georgia" panose="02040502050405020303" pitchFamily="18" charset="0"/>
              </a:rPr>
              <a:t>a</a:t>
            </a:r>
            <a:r>
              <a:rPr lang="en-US" sz="2400" spc="-175" dirty="0">
                <a:effectLst/>
                <a:ea typeface="Georgia" panose="02040502050405020303" pitchFamily="18" charset="0"/>
              </a:rPr>
              <a:t> </a:t>
            </a:r>
            <a:r>
              <a:rPr lang="en-US" sz="2400" dirty="0">
                <a:effectLst/>
                <a:ea typeface="Georgia" panose="02040502050405020303" pitchFamily="18" charset="0"/>
              </a:rPr>
              <a:t>Paul</a:t>
            </a:r>
            <a:r>
              <a:rPr lang="en-US" sz="2400" spc="-180" dirty="0">
                <a:effectLst/>
                <a:ea typeface="Georgia" panose="02040502050405020303" pitchFamily="18" charset="0"/>
              </a:rPr>
              <a:t> </a:t>
            </a:r>
            <a:r>
              <a:rPr lang="en-US" sz="2400" dirty="0">
                <a:effectLst/>
                <a:ea typeface="Georgia" panose="02040502050405020303" pitchFamily="18" charset="0"/>
              </a:rPr>
              <a:t>Harris</a:t>
            </a:r>
            <a:r>
              <a:rPr lang="en-US" sz="2400" spc="-175" dirty="0">
                <a:effectLst/>
                <a:ea typeface="Georgia" panose="02040502050405020303" pitchFamily="18" charset="0"/>
              </a:rPr>
              <a:t> </a:t>
            </a:r>
            <a:r>
              <a:rPr lang="en-US" sz="2400" spc="-15" dirty="0">
                <a:effectLst/>
                <a:ea typeface="Georgia" panose="02040502050405020303" pitchFamily="18" charset="0"/>
              </a:rPr>
              <a:t>Fellow</a:t>
            </a:r>
            <a:r>
              <a:rPr lang="en-US" sz="2400" spc="-180" dirty="0">
                <a:effectLst/>
                <a:ea typeface="Georgia" panose="02040502050405020303" pitchFamily="18" charset="0"/>
              </a:rPr>
              <a:t> </a:t>
            </a:r>
            <a:r>
              <a:rPr lang="en-US" sz="2400" dirty="0">
                <a:effectLst/>
                <a:ea typeface="Georgia" panose="02040502050405020303" pitchFamily="18" charset="0"/>
              </a:rPr>
              <a:t>or</a:t>
            </a:r>
            <a:r>
              <a:rPr lang="en-US" sz="2400" spc="-175" dirty="0">
                <a:effectLst/>
                <a:ea typeface="Georgia" panose="02040502050405020303" pitchFamily="18" charset="0"/>
              </a:rPr>
              <a:t> </a:t>
            </a:r>
            <a:r>
              <a:rPr lang="en-US" sz="2400" dirty="0">
                <a:effectLst/>
                <a:ea typeface="Georgia" panose="02040502050405020303" pitchFamily="18" charset="0"/>
              </a:rPr>
              <a:t>Multiple Paul</a:t>
            </a:r>
            <a:r>
              <a:rPr lang="en-US" sz="2400" spc="-85" dirty="0">
                <a:effectLst/>
                <a:ea typeface="Georgia" panose="02040502050405020303" pitchFamily="18" charset="0"/>
              </a:rPr>
              <a:t> </a:t>
            </a:r>
            <a:r>
              <a:rPr lang="en-US" sz="2400" dirty="0">
                <a:solidFill>
                  <a:srgbClr val="231F20"/>
                </a:solidFill>
                <a:effectLst/>
                <a:ea typeface="Georgia" panose="02040502050405020303" pitchFamily="18" charset="0"/>
              </a:rPr>
              <a:t>Harris</a:t>
            </a:r>
            <a:r>
              <a:rPr lang="en-US" sz="2400" spc="-85" dirty="0">
                <a:solidFill>
                  <a:srgbClr val="231F20"/>
                </a:solidFill>
                <a:effectLst/>
                <a:ea typeface="Georgia" panose="02040502050405020303" pitchFamily="18" charset="0"/>
              </a:rPr>
              <a:t> </a:t>
            </a:r>
            <a:r>
              <a:rPr lang="en-US" sz="2400" spc="-20" dirty="0">
                <a:solidFill>
                  <a:srgbClr val="231F20"/>
                </a:solidFill>
                <a:effectLst/>
                <a:ea typeface="Georgia" panose="02040502050405020303" pitchFamily="18" charset="0"/>
              </a:rPr>
              <a:t>Fellow.</a:t>
            </a:r>
            <a:r>
              <a:rPr lang="en-US" sz="2400" spc="-85" dirty="0">
                <a:solidFill>
                  <a:srgbClr val="231F20"/>
                </a:solidFill>
                <a:effectLst/>
                <a:ea typeface="Georgia" panose="02040502050405020303" pitchFamily="18" charset="0"/>
              </a:rPr>
              <a:t> </a:t>
            </a:r>
            <a:endParaRPr lang="en-CA" sz="2400" dirty="0">
              <a:effectLst/>
              <a:ea typeface="Georgia" panose="02040502050405020303" pitchFamily="18" charset="0"/>
            </a:endParaRPr>
          </a:p>
          <a:p>
            <a:pPr marL="0" marR="0">
              <a:spcBef>
                <a:spcPts val="40"/>
              </a:spcBef>
              <a:spcAft>
                <a:spcPts val="0"/>
              </a:spcAft>
            </a:pPr>
            <a:r>
              <a:rPr lang="en-US" sz="1250" dirty="0">
                <a:effectLst/>
                <a:latin typeface="Georgia" panose="02040502050405020303" pitchFamily="18" charset="0"/>
                <a:ea typeface="Georgia" panose="02040502050405020303" pitchFamily="18" charset="0"/>
                <a:cs typeface="Georgia" panose="02040502050405020303" pitchFamily="18" charset="0"/>
              </a:rPr>
              <a:t> </a:t>
            </a:r>
            <a:endParaRPr lang="en-CA" sz="1100" dirty="0">
              <a:effectLst/>
              <a:latin typeface="Georgia" panose="02040502050405020303" pitchFamily="18" charset="0"/>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266313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937353-E247-45A1-A50E-28612DF98601}"/>
              </a:ext>
            </a:extLst>
          </p:cNvPr>
          <p:cNvSpPr txBox="1"/>
          <p:nvPr/>
        </p:nvSpPr>
        <p:spPr>
          <a:xfrm>
            <a:off x="208483" y="870147"/>
            <a:ext cx="8727034" cy="4462632"/>
          </a:xfrm>
          <a:prstGeom prst="rect">
            <a:avLst/>
          </a:prstGeom>
          <a:noFill/>
        </p:spPr>
        <p:txBody>
          <a:bodyPr wrap="square">
            <a:spAutoFit/>
          </a:bodyPr>
          <a:lstStyle/>
          <a:p>
            <a:pPr marL="76200" marR="0" lvl="0" indent="0" algn="l" defTabSz="457200" rtl="0" eaLnBrk="0" fontAlgn="base"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effectLst/>
                <a:uLnTx/>
                <a:uFillTx/>
                <a:ea typeface="Calibri" panose="020F0502020204030204" pitchFamily="34" charset="0"/>
              </a:rPr>
              <a:t>How do I transfer Foundation recognition</a:t>
            </a:r>
            <a:r>
              <a:rPr kumimoji="0" lang="en-US" sz="2800" b="1" i="0" u="none" strike="noStrike" kern="0" cap="none" spc="265" normalizeH="0" baseline="0" noProof="0" dirty="0">
                <a:ln>
                  <a:noFill/>
                </a:ln>
                <a:effectLst/>
                <a:uLnTx/>
                <a:uFillTx/>
                <a:ea typeface="Calibri" panose="020F0502020204030204" pitchFamily="34" charset="0"/>
              </a:rPr>
              <a:t> </a:t>
            </a:r>
            <a:r>
              <a:rPr kumimoji="0" lang="en-US" sz="2800" b="1" i="0" u="none" strike="noStrike" kern="0" cap="none" spc="0" normalizeH="0" baseline="0" noProof="0" dirty="0">
                <a:ln>
                  <a:noFill/>
                </a:ln>
                <a:effectLst/>
                <a:uLnTx/>
                <a:uFillTx/>
                <a:ea typeface="Calibri" panose="020F0502020204030204" pitchFamily="34" charset="0"/>
              </a:rPr>
              <a:t>points?</a:t>
            </a:r>
            <a:endParaRPr kumimoji="0" lang="en-CA" sz="2800" b="1" i="0" u="none" strike="noStrike" kern="0" cap="none" spc="0" normalizeH="0" baseline="0" noProof="0" dirty="0">
              <a:ln>
                <a:noFill/>
              </a:ln>
              <a:effectLst/>
              <a:uLnTx/>
              <a:uFillTx/>
              <a:ea typeface="Calibri" panose="020F0502020204030204" pitchFamily="34" charset="0"/>
            </a:endParaRPr>
          </a:p>
          <a:p>
            <a:pPr marL="76200" marR="270510" lvl="0" indent="0" algn="l" defTabSz="457200" rtl="0" eaLnBrk="0" fontAlgn="base" latinLnBrk="0" hangingPunct="0">
              <a:lnSpc>
                <a:spcPct val="103000"/>
              </a:lnSpc>
              <a:spcBef>
                <a:spcPts val="95"/>
              </a:spcBef>
              <a:spcAft>
                <a:spcPts val="0"/>
              </a:spcAft>
              <a:buClrTx/>
              <a:buSzTx/>
              <a:buFontTx/>
              <a:buNone/>
              <a:tabLst/>
              <a:defRPr/>
            </a:pPr>
            <a:endParaRPr kumimoji="0" lang="en-US" sz="2400" b="0" i="0" u="none" strike="noStrike" kern="1200" cap="none" spc="0" normalizeH="0" baseline="0" noProof="0" dirty="0">
              <a:ln>
                <a:noFill/>
              </a:ln>
              <a:effectLst/>
              <a:uLnTx/>
              <a:uFillTx/>
              <a:ea typeface="Georgia" panose="02040502050405020303" pitchFamily="18" charset="0"/>
            </a:endParaRPr>
          </a:p>
          <a:p>
            <a:pPr marL="76200" marR="270510" lvl="0" indent="0" algn="l" defTabSz="457200" rtl="0" eaLnBrk="0" fontAlgn="base" latinLnBrk="0" hangingPunct="0">
              <a:lnSpc>
                <a:spcPct val="103000"/>
              </a:lnSpc>
              <a:spcBef>
                <a:spcPts val="95"/>
              </a:spcBef>
              <a:spcAft>
                <a:spcPts val="0"/>
              </a:spcAft>
              <a:buClrTx/>
              <a:buSzTx/>
              <a:buFontTx/>
              <a:buNone/>
              <a:tabLst/>
              <a:defRPr/>
            </a:pPr>
            <a:r>
              <a:rPr kumimoji="0" lang="en-US" sz="2400" b="0" i="0" u="none" strike="noStrike" kern="1200" cap="none" spc="0" normalizeH="0" baseline="0" noProof="0" dirty="0">
                <a:ln>
                  <a:noFill/>
                </a:ln>
                <a:effectLst/>
                <a:uLnTx/>
                <a:uFillTx/>
                <a:ea typeface="Georgia" panose="02040502050405020303" pitchFamily="18" charset="0"/>
              </a:rPr>
              <a:t>A</a:t>
            </a:r>
            <a:r>
              <a:rPr kumimoji="0" lang="en-US" sz="2400" b="0" i="0" u="none" strike="noStrike" kern="1200" cap="none" spc="-7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minimum</a:t>
            </a:r>
            <a:r>
              <a:rPr kumimoji="0" lang="en-US" sz="2400" b="0" i="0" u="none" strike="noStrike" kern="1200" cap="none" spc="-7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of</a:t>
            </a:r>
            <a:r>
              <a:rPr kumimoji="0" lang="en-US" sz="2400" b="0" i="0" u="none" strike="noStrike" kern="1200" cap="none" spc="-7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100</a:t>
            </a:r>
            <a:r>
              <a:rPr kumimoji="0" lang="en-US" sz="2400" b="0" i="0" u="none" strike="noStrike" kern="1200" cap="none" spc="-7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Foundation</a:t>
            </a:r>
            <a:r>
              <a:rPr kumimoji="0" lang="en-US" sz="2400" b="0" i="0" u="none" strike="noStrike" kern="1200" cap="none" spc="-7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recognition</a:t>
            </a:r>
            <a:r>
              <a:rPr kumimoji="0" lang="en-US" sz="2400" b="0" i="0" u="none" strike="noStrike" kern="1200" cap="none" spc="-7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points</a:t>
            </a:r>
            <a:r>
              <a:rPr kumimoji="0" lang="en-US" sz="2400" b="0" i="0" u="none" strike="noStrike" kern="1200" cap="none" spc="-7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must</a:t>
            </a:r>
            <a:r>
              <a:rPr kumimoji="0" lang="en-US" sz="2400" b="0" i="0" u="none" strike="noStrike" kern="1200" cap="none" spc="-7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be</a:t>
            </a:r>
            <a:r>
              <a:rPr kumimoji="0" lang="en-US" sz="2400" b="0" i="0" u="none" strike="noStrike" kern="1200" cap="none" spc="-70"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transferred</a:t>
            </a:r>
            <a:r>
              <a:rPr kumimoji="0" lang="en-US" sz="2400" b="0" i="0" u="none" strike="noStrike" kern="1200" cap="none" spc="-7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at</a:t>
            </a:r>
            <a:r>
              <a:rPr kumimoji="0" lang="en-US" sz="2400" b="0" i="0" u="none" strike="noStrike" kern="1200" cap="none" spc="-7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a</a:t>
            </a:r>
            <a:r>
              <a:rPr kumimoji="0" lang="en-US" sz="2400" b="0" i="0" u="none" strike="noStrike" kern="1200" cap="none" spc="-7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time,</a:t>
            </a:r>
            <a:r>
              <a:rPr kumimoji="0" lang="en-US" sz="2400" b="0" i="0" u="none" strike="noStrike" kern="1200" cap="none" spc="-7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and</a:t>
            </a:r>
            <a:r>
              <a:rPr kumimoji="0" lang="en-US" sz="2400" b="0" i="0" u="none" strike="noStrike" kern="1200" cap="none" spc="-7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you</a:t>
            </a:r>
            <a:r>
              <a:rPr kumimoji="0" lang="en-US" sz="2400" b="0" i="0" u="none" strike="noStrike" kern="1200" cap="none" spc="-7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must</a:t>
            </a:r>
            <a:r>
              <a:rPr kumimoji="0" lang="en-US" sz="2400" b="0" i="0" u="none" strike="noStrike" kern="1200" cap="none" spc="-7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complete</a:t>
            </a:r>
            <a:r>
              <a:rPr kumimoji="0" lang="en-US" sz="2400" b="0" i="0" u="none" strike="noStrike" kern="1200" cap="none" spc="-7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and</a:t>
            </a:r>
            <a:r>
              <a:rPr kumimoji="0" lang="en-US" sz="2400" b="0" i="0" u="none" strike="noStrike" kern="1200" cap="none" spc="-70"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sign</a:t>
            </a:r>
            <a:r>
              <a:rPr kumimoji="0" lang="en-US" sz="2400" b="0" i="0" u="none" strike="noStrike" kern="1200" cap="none" spc="-7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the </a:t>
            </a:r>
            <a:r>
              <a:rPr kumimoji="0" lang="en-US" sz="2400" b="0" i="0" u="sng" strike="noStrike" kern="1200" cap="none" spc="0" normalizeH="0" baseline="0" noProof="0" dirty="0">
                <a:ln>
                  <a:noFill/>
                </a:ln>
                <a:effectLst/>
                <a:uLnTx/>
                <a:uFillTx/>
                <a:ea typeface="Georgia" panose="02040502050405020303" pitchFamily="18" charset="0"/>
                <a:hlinkClick r:id="rId2">
                  <a:extLst>
                    <a:ext uri="{A12FA001-AC4F-418D-AE19-62706E023703}">
                      <ahyp:hlinkClr xmlns:ahyp="http://schemas.microsoft.com/office/drawing/2018/hyperlinkcolor" val="tx"/>
                    </a:ext>
                  </a:extLst>
                </a:hlinkClick>
              </a:rPr>
              <a:t>Recognition</a:t>
            </a:r>
            <a:r>
              <a:rPr kumimoji="0" lang="en-US" sz="2400" b="0" i="0" u="sng" strike="noStrike" kern="1200" cap="none" spc="-140" normalizeH="0" baseline="0" noProof="0" dirty="0">
                <a:ln>
                  <a:noFill/>
                </a:ln>
                <a:effectLst/>
                <a:uLnTx/>
                <a:uFillTx/>
                <a:ea typeface="Georgia" panose="02040502050405020303" pitchFamily="18" charset="0"/>
                <a:hlinkClick r:id="rId2">
                  <a:extLst>
                    <a:ext uri="{A12FA001-AC4F-418D-AE19-62706E023703}">
                      <ahyp:hlinkClr xmlns:ahyp="http://schemas.microsoft.com/office/drawing/2018/hyperlinkcolor" val="tx"/>
                    </a:ext>
                  </a:extLst>
                </a:hlinkClick>
              </a:rPr>
              <a:t> </a:t>
            </a:r>
            <a:r>
              <a:rPr kumimoji="0" lang="en-US" sz="2400" b="0" i="0" u="sng" strike="noStrike" kern="1200" cap="none" spc="0" normalizeH="0" baseline="0" noProof="0" dirty="0">
                <a:ln>
                  <a:noFill/>
                </a:ln>
                <a:effectLst/>
                <a:uLnTx/>
                <a:uFillTx/>
                <a:ea typeface="Georgia" panose="02040502050405020303" pitchFamily="18" charset="0"/>
                <a:hlinkClick r:id="rId2">
                  <a:extLst>
                    <a:ext uri="{A12FA001-AC4F-418D-AE19-62706E023703}">
                      <ahyp:hlinkClr xmlns:ahyp="http://schemas.microsoft.com/office/drawing/2018/hyperlinkcolor" val="tx"/>
                    </a:ext>
                  </a:extLst>
                </a:hlinkClick>
              </a:rPr>
              <a:t>and</a:t>
            </a:r>
            <a:r>
              <a:rPr kumimoji="0" lang="en-US" sz="2400" b="0" i="0" u="sng" strike="noStrike" kern="1200" cap="none" spc="-135" normalizeH="0" baseline="0" noProof="0" dirty="0">
                <a:ln>
                  <a:noFill/>
                </a:ln>
                <a:effectLst/>
                <a:uLnTx/>
                <a:uFillTx/>
                <a:ea typeface="Georgia" panose="02040502050405020303" pitchFamily="18" charset="0"/>
                <a:hlinkClick r:id="rId2">
                  <a:extLst>
                    <a:ext uri="{A12FA001-AC4F-418D-AE19-62706E023703}">
                      <ahyp:hlinkClr xmlns:ahyp="http://schemas.microsoft.com/office/drawing/2018/hyperlinkcolor" val="tx"/>
                    </a:ext>
                  </a:extLst>
                </a:hlinkClick>
              </a:rPr>
              <a:t> </a:t>
            </a:r>
            <a:r>
              <a:rPr kumimoji="0" lang="en-US" sz="2400" b="0" i="0" u="sng" strike="noStrike" kern="1200" cap="none" spc="0" normalizeH="0" baseline="0" noProof="0" dirty="0">
                <a:ln>
                  <a:noFill/>
                </a:ln>
                <a:effectLst/>
                <a:uLnTx/>
                <a:uFillTx/>
                <a:ea typeface="Georgia" panose="02040502050405020303" pitchFamily="18" charset="0"/>
                <a:hlinkClick r:id="rId2">
                  <a:extLst>
                    <a:ext uri="{A12FA001-AC4F-418D-AE19-62706E023703}">
                      <ahyp:hlinkClr xmlns:ahyp="http://schemas.microsoft.com/office/drawing/2018/hyperlinkcolor" val="tx"/>
                    </a:ext>
                  </a:extLst>
                </a:hlinkClick>
              </a:rPr>
              <a:t>Transfer</a:t>
            </a:r>
            <a:r>
              <a:rPr kumimoji="0" lang="en-US" sz="2400" b="0" i="0" u="sng" strike="noStrike" kern="1200" cap="none" spc="-140" normalizeH="0" baseline="0" noProof="0" dirty="0">
                <a:ln>
                  <a:noFill/>
                </a:ln>
                <a:effectLst/>
                <a:uLnTx/>
                <a:uFillTx/>
                <a:ea typeface="Georgia" panose="02040502050405020303" pitchFamily="18" charset="0"/>
                <a:hlinkClick r:id="rId2">
                  <a:extLst>
                    <a:ext uri="{A12FA001-AC4F-418D-AE19-62706E023703}">
                      <ahyp:hlinkClr xmlns:ahyp="http://schemas.microsoft.com/office/drawing/2018/hyperlinkcolor" val="tx"/>
                    </a:ext>
                  </a:extLst>
                </a:hlinkClick>
              </a:rPr>
              <a:t> </a:t>
            </a:r>
            <a:r>
              <a:rPr kumimoji="0" lang="en-US" sz="2400" b="0" i="0" u="sng" strike="noStrike" kern="1200" cap="none" spc="0" normalizeH="0" baseline="0" noProof="0" dirty="0">
                <a:ln>
                  <a:noFill/>
                </a:ln>
                <a:effectLst/>
                <a:uLnTx/>
                <a:uFillTx/>
                <a:ea typeface="Georgia" panose="02040502050405020303" pitchFamily="18" charset="0"/>
                <a:hlinkClick r:id="rId2">
                  <a:extLst>
                    <a:ext uri="{A12FA001-AC4F-418D-AE19-62706E023703}">
                      <ahyp:hlinkClr xmlns:ahyp="http://schemas.microsoft.com/office/drawing/2018/hyperlinkcolor" val="tx"/>
                    </a:ext>
                  </a:extLst>
                </a:hlinkClick>
              </a:rPr>
              <a:t>Request</a:t>
            </a:r>
            <a:r>
              <a:rPr kumimoji="0" lang="en-US" sz="2400" b="0" i="0" u="none" strike="noStrike" kern="1200" cap="none" spc="0" normalizeH="0" baseline="0" noProof="0" dirty="0">
                <a:ln>
                  <a:noFill/>
                </a:ln>
                <a:effectLst/>
                <a:uLnTx/>
                <a:uFillTx/>
                <a:ea typeface="Georgia" panose="02040502050405020303" pitchFamily="18" charset="0"/>
              </a:rPr>
              <a:t>.</a:t>
            </a:r>
            <a:r>
              <a:rPr kumimoji="0" lang="en-US" sz="2400" b="0" i="0" u="none" strike="noStrike" kern="1200" cap="none" spc="-135" normalizeH="0" baseline="0" noProof="0" dirty="0">
                <a:ln>
                  <a:noFill/>
                </a:ln>
                <a:effectLst/>
                <a:uLnTx/>
                <a:uFillTx/>
                <a:ea typeface="Georgia" panose="02040502050405020303" pitchFamily="18" charset="0"/>
              </a:rPr>
              <a:t> </a:t>
            </a:r>
          </a:p>
          <a:p>
            <a:pPr marL="76200" marR="270510" lvl="0" indent="0" algn="l" defTabSz="457200" rtl="0" eaLnBrk="0" fontAlgn="base" latinLnBrk="0" hangingPunct="0">
              <a:lnSpc>
                <a:spcPct val="103000"/>
              </a:lnSpc>
              <a:spcBef>
                <a:spcPts val="95"/>
              </a:spcBef>
              <a:spcAft>
                <a:spcPts val="0"/>
              </a:spcAft>
              <a:buClrTx/>
              <a:buSzTx/>
              <a:buFontTx/>
              <a:buNone/>
              <a:tabLst/>
              <a:defRPr/>
            </a:pPr>
            <a:r>
              <a:rPr kumimoji="0" lang="en-US" sz="2400" b="0" i="0" u="none" strike="noStrike" kern="1200" cap="none" spc="0" normalizeH="0" baseline="0" noProof="0" dirty="0">
                <a:ln>
                  <a:noFill/>
                </a:ln>
                <a:effectLst/>
                <a:uLnTx/>
                <a:uFillTx/>
                <a:ea typeface="Georgia" panose="02040502050405020303" pitchFamily="18" charset="0"/>
              </a:rPr>
              <a:t>The</a:t>
            </a:r>
            <a:r>
              <a:rPr kumimoji="0" lang="en-US" sz="2400" b="0" i="0" u="none" strike="noStrike" kern="1200" cap="none" spc="-13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points</a:t>
            </a:r>
            <a:r>
              <a:rPr kumimoji="0" lang="en-US" sz="2400" b="0" i="0" u="none" strike="noStrike" kern="1200" cap="none" spc="-140"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may</a:t>
            </a:r>
            <a:r>
              <a:rPr kumimoji="0" lang="en-US" sz="2400" b="0" i="0" u="none" strike="noStrike" kern="1200" cap="none" spc="-13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not</a:t>
            </a:r>
            <a:r>
              <a:rPr kumimoji="0" lang="en-US" sz="2400" b="0" i="0" u="none" strike="noStrike" kern="1200" cap="none" spc="-140"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be</a:t>
            </a:r>
            <a:r>
              <a:rPr kumimoji="0" lang="en-US" sz="2400" b="0" i="0" u="none" strike="noStrike" kern="1200" cap="none" spc="-13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transferred</a:t>
            </a:r>
            <a:r>
              <a:rPr kumimoji="0" lang="en-US" sz="2400" b="0" i="0" u="none" strike="noStrike" kern="1200" cap="none" spc="-13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from</a:t>
            </a:r>
            <a:r>
              <a:rPr kumimoji="0" lang="en-US" sz="2400" b="0" i="0" u="none" strike="noStrike" kern="1200" cap="none" spc="-140"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individuals</a:t>
            </a:r>
            <a:r>
              <a:rPr kumimoji="0" lang="en-US" sz="2400" b="0" i="0" u="none" strike="noStrike" kern="1200" cap="none" spc="-13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to</a:t>
            </a:r>
            <a:r>
              <a:rPr kumimoji="0" lang="en-US" sz="2400" b="0" i="0" u="none" strike="noStrike" kern="1200" cap="none" spc="-13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a</a:t>
            </a:r>
            <a:r>
              <a:rPr kumimoji="0" lang="en-US" sz="2400" b="0" i="0" u="none" strike="noStrike" kern="1200" cap="none" spc="-140"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club</a:t>
            </a:r>
            <a:r>
              <a:rPr kumimoji="0" lang="en-US" sz="2400" b="0" i="0" u="none" strike="noStrike" kern="1200" cap="none" spc="-13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or</a:t>
            </a:r>
            <a:r>
              <a:rPr kumimoji="0" lang="en-US" sz="2400" b="0" i="0" u="none" strike="noStrike" kern="1200" cap="none" spc="-140"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district.</a:t>
            </a:r>
            <a:endParaRPr kumimoji="0" lang="en-CA" sz="2400" b="0" i="0" u="none" strike="noStrike" kern="1200" cap="none" spc="0" normalizeH="0" baseline="0" noProof="0" dirty="0">
              <a:ln>
                <a:noFill/>
              </a:ln>
              <a:effectLst/>
              <a:uLnTx/>
              <a:uFillTx/>
              <a:ea typeface="Georgia" panose="02040502050405020303" pitchFamily="18" charset="0"/>
            </a:endParaRPr>
          </a:p>
          <a:p>
            <a:pPr marL="342900" marR="0" lvl="0" indent="-342900" algn="l" defTabSz="457200" rtl="0" eaLnBrk="0" fontAlgn="base" latinLnBrk="0" hangingPunct="0">
              <a:lnSpc>
                <a:spcPct val="100000"/>
              </a:lnSpc>
              <a:spcBef>
                <a:spcPts val="540"/>
              </a:spcBef>
              <a:spcAft>
                <a:spcPts val="0"/>
              </a:spcAft>
              <a:buClr>
                <a:srgbClr val="231F20"/>
              </a:buClr>
              <a:buSzPts val="1100"/>
              <a:buFont typeface="Georgia" panose="02040502050405020303" pitchFamily="18" charset="0"/>
              <a:buChar char="•"/>
              <a:tabLst>
                <a:tab pos="190500" algn="l"/>
              </a:tabLst>
              <a:defRPr/>
            </a:pPr>
            <a:r>
              <a:rPr kumimoji="0" lang="en-US" sz="2400" b="0" i="0" u="none" strike="noStrike" kern="1200" cap="none" spc="0" normalizeH="0" baseline="0" noProof="0" dirty="0">
                <a:ln>
                  <a:noFill/>
                </a:ln>
                <a:effectLst/>
                <a:uLnTx/>
                <a:uFillTx/>
                <a:ea typeface="Georgia" panose="02040502050405020303" pitchFamily="18" charset="0"/>
              </a:rPr>
              <a:t>Individual</a:t>
            </a:r>
            <a:r>
              <a:rPr kumimoji="0" lang="en-US" sz="2400" b="0" i="0" u="none" strike="noStrike" kern="1200" cap="none" spc="-140"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donors</a:t>
            </a:r>
            <a:r>
              <a:rPr kumimoji="0" lang="en-US" sz="2400" b="0" i="0" u="none" strike="noStrike" kern="1200" cap="none" spc="-13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are</a:t>
            </a:r>
            <a:r>
              <a:rPr kumimoji="0" lang="en-US" sz="2400" b="0" i="0" u="none" strike="noStrike" kern="1200" cap="none" spc="-13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the</a:t>
            </a:r>
            <a:r>
              <a:rPr kumimoji="0" lang="en-US" sz="2400" b="0" i="0" u="none" strike="noStrike" kern="1200" cap="none" spc="-13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only</a:t>
            </a:r>
            <a:r>
              <a:rPr kumimoji="0" lang="en-US" sz="2400" b="0" i="0" u="none" strike="noStrike" kern="1200" cap="none" spc="-13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ones</a:t>
            </a:r>
            <a:r>
              <a:rPr kumimoji="0" lang="en-US" sz="2400" b="0" i="0" u="none" strike="noStrike" kern="1200" cap="none" spc="-13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authorized</a:t>
            </a:r>
            <a:r>
              <a:rPr kumimoji="0" lang="en-US" sz="2400" b="0" i="0" u="none" strike="noStrike" kern="1200" cap="none" spc="-13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to</a:t>
            </a:r>
            <a:r>
              <a:rPr kumimoji="0" lang="en-US" sz="2400" b="0" i="0" u="none" strike="noStrike" kern="1200" cap="none" spc="-13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transfer</a:t>
            </a:r>
            <a:r>
              <a:rPr kumimoji="0" lang="en-US" sz="2400" b="0" i="0" u="none" strike="noStrike" kern="1200" cap="none" spc="-13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recognition</a:t>
            </a:r>
            <a:r>
              <a:rPr kumimoji="0" lang="en-US" sz="2400" b="0" i="0" u="none" strike="noStrike" kern="1200" cap="none" spc="-140"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points</a:t>
            </a:r>
            <a:r>
              <a:rPr kumimoji="0" lang="en-US" sz="2400" b="0" i="0" u="none" strike="noStrike" kern="1200" cap="none" spc="-13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from</a:t>
            </a:r>
            <a:r>
              <a:rPr kumimoji="0" lang="en-US" sz="2400" b="0" i="0" u="none" strike="noStrike" kern="1200" cap="none" spc="-13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their</a:t>
            </a:r>
            <a:r>
              <a:rPr kumimoji="0" lang="en-US" sz="2400" b="0" i="0" u="none" strike="noStrike" kern="1200" cap="none" spc="-13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individual</a:t>
            </a:r>
            <a:r>
              <a:rPr kumimoji="0" lang="en-US" sz="2400" b="0" i="0" u="none" strike="noStrike" kern="1200" cap="none" spc="-13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account.</a:t>
            </a:r>
            <a:endParaRPr kumimoji="0" lang="en-CA" sz="2400" b="0" i="0" u="none" strike="noStrike" kern="1200" cap="none" spc="0" normalizeH="0" baseline="0" noProof="0" dirty="0">
              <a:ln>
                <a:noFill/>
              </a:ln>
              <a:effectLst/>
              <a:uLnTx/>
              <a:uFillTx/>
              <a:ea typeface="Georgia" panose="02040502050405020303" pitchFamily="18" charset="0"/>
            </a:endParaRPr>
          </a:p>
          <a:p>
            <a:pPr marL="342900" marR="0" lvl="0" indent="-342900" algn="l" defTabSz="457200" rtl="0" eaLnBrk="0" fontAlgn="base" latinLnBrk="0" hangingPunct="0">
              <a:lnSpc>
                <a:spcPct val="100000"/>
              </a:lnSpc>
              <a:spcBef>
                <a:spcPts val="595"/>
              </a:spcBef>
              <a:spcAft>
                <a:spcPts val="0"/>
              </a:spcAft>
              <a:buClr>
                <a:srgbClr val="231F20"/>
              </a:buClr>
              <a:buSzPts val="1100"/>
              <a:buFont typeface="Georgia" panose="02040502050405020303" pitchFamily="18" charset="0"/>
              <a:buChar char="•"/>
              <a:tabLst>
                <a:tab pos="190500" algn="l"/>
              </a:tabLst>
              <a:defRPr/>
            </a:pPr>
            <a:r>
              <a:rPr kumimoji="0" lang="en-US" sz="2400" b="0" i="0" u="none" strike="noStrike" kern="1200" cap="none" spc="0" normalizeH="0" baseline="0" noProof="0" dirty="0">
                <a:ln>
                  <a:noFill/>
                </a:ln>
                <a:effectLst/>
                <a:uLnTx/>
                <a:uFillTx/>
                <a:ea typeface="Georgia" panose="02040502050405020303" pitchFamily="18" charset="0"/>
              </a:rPr>
              <a:t>Club</a:t>
            </a:r>
            <a:r>
              <a:rPr kumimoji="0" lang="en-US" sz="2400" b="0" i="0" u="none" strike="noStrike" kern="1200" cap="none" spc="-110"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presidents</a:t>
            </a:r>
            <a:r>
              <a:rPr kumimoji="0" lang="en-US" sz="2400" b="0" i="0" u="none" strike="noStrike" kern="1200" cap="none" spc="-10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are</a:t>
            </a:r>
            <a:r>
              <a:rPr kumimoji="0" lang="en-US" sz="2400" b="0" i="0" u="none" strike="noStrike" kern="1200" cap="none" spc="-10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the</a:t>
            </a:r>
            <a:r>
              <a:rPr kumimoji="0" lang="en-US" sz="2400" b="0" i="0" u="none" strike="noStrike" kern="1200" cap="none" spc="-10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only</a:t>
            </a:r>
            <a:r>
              <a:rPr kumimoji="0" lang="en-US" sz="2400" b="0" i="0" u="none" strike="noStrike" kern="1200" cap="none" spc="-10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ones</a:t>
            </a:r>
            <a:r>
              <a:rPr kumimoji="0" lang="en-US" sz="2400" b="0" i="0" u="none" strike="noStrike" kern="1200" cap="none" spc="-10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authorized</a:t>
            </a:r>
            <a:r>
              <a:rPr kumimoji="0" lang="en-US" sz="2400" b="0" i="0" u="none" strike="noStrike" kern="1200" cap="none" spc="-10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to</a:t>
            </a:r>
            <a:r>
              <a:rPr kumimoji="0" lang="en-US" sz="2400" b="0" i="0" u="none" strike="noStrike" kern="1200" cap="none" spc="-10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transfer</a:t>
            </a:r>
            <a:r>
              <a:rPr kumimoji="0" lang="en-US" sz="2400" b="0" i="0" u="none" strike="noStrike" kern="1200" cap="none" spc="-10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recognition</a:t>
            </a:r>
            <a:r>
              <a:rPr kumimoji="0" lang="en-US" sz="2400" b="0" i="0" u="none" strike="noStrike" kern="1200" cap="none" spc="-10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points</a:t>
            </a:r>
            <a:r>
              <a:rPr kumimoji="0" lang="en-US" sz="2400" b="0" i="0" u="none" strike="noStrike" kern="1200" cap="none" spc="-10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from</a:t>
            </a:r>
            <a:r>
              <a:rPr kumimoji="0" lang="en-US" sz="2400" b="0" i="0" u="none" strike="noStrike" kern="1200" cap="none" spc="-10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a</a:t>
            </a:r>
            <a:r>
              <a:rPr kumimoji="0" lang="en-US" sz="2400" b="0" i="0" u="none" strike="noStrike" kern="1200" cap="none" spc="-10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club</a:t>
            </a:r>
            <a:r>
              <a:rPr kumimoji="0" lang="en-US" sz="2400" b="0" i="0" u="none" strike="noStrike" kern="1200" cap="none" spc="-105" normalizeH="0" baseline="0" noProof="0" dirty="0">
                <a:ln>
                  <a:noFill/>
                </a:ln>
                <a:effectLst/>
                <a:uLnTx/>
                <a:uFillTx/>
                <a:ea typeface="Georgia" panose="02040502050405020303" pitchFamily="18" charset="0"/>
              </a:rPr>
              <a:t> </a:t>
            </a:r>
            <a:r>
              <a:rPr kumimoji="0" lang="en-US" sz="2400" b="0" i="0" u="none" strike="noStrike" kern="1200" cap="none" spc="0" normalizeH="0" baseline="0" noProof="0" dirty="0">
                <a:ln>
                  <a:noFill/>
                </a:ln>
                <a:effectLst/>
                <a:uLnTx/>
                <a:uFillTx/>
                <a:ea typeface="Georgia" panose="02040502050405020303" pitchFamily="18" charset="0"/>
              </a:rPr>
              <a:t>account.</a:t>
            </a:r>
            <a:endParaRPr kumimoji="0" lang="en-CA" sz="2400" b="0" i="0" u="none" strike="noStrike" kern="1200" cap="none" spc="0" normalizeH="0" baseline="0" noProof="0" dirty="0">
              <a:ln>
                <a:noFill/>
              </a:ln>
              <a:effectLst/>
              <a:uLnTx/>
              <a:uFillTx/>
              <a:ea typeface="Georgia" panose="02040502050405020303" pitchFamily="18" charset="0"/>
            </a:endParaRPr>
          </a:p>
        </p:txBody>
      </p:sp>
    </p:spTree>
    <p:extLst>
      <p:ext uri="{BB962C8B-B14F-4D97-AF65-F5344CB8AC3E}">
        <p14:creationId xmlns:p14="http://schemas.microsoft.com/office/powerpoint/2010/main" val="5821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6AE0B8-58CB-4148-B8C8-C9DA93B335A3}"/>
              </a:ext>
            </a:extLst>
          </p:cNvPr>
          <p:cNvSpPr txBox="1">
            <a:spLocks noChangeArrowheads="1"/>
          </p:cNvSpPr>
          <p:nvPr/>
        </p:nvSpPr>
        <p:spPr bwMode="auto">
          <a:xfrm>
            <a:off x="457200" y="4557713"/>
            <a:ext cx="84407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2800" b="1" dirty="0"/>
              <a:t>……. and make a personal gift to the Rotary Foundation Annual Fund every year</a:t>
            </a:r>
            <a:endParaRPr lang="en-US" altLang="en-US" sz="2800" dirty="0"/>
          </a:p>
        </p:txBody>
      </p:sp>
      <p:sp>
        <p:nvSpPr>
          <p:cNvPr id="7" name="Rectangle 6">
            <a:extLst>
              <a:ext uri="{FF2B5EF4-FFF2-40B4-BE49-F238E27FC236}">
                <a16:creationId xmlns:a16="http://schemas.microsoft.com/office/drawing/2014/main" id="{696BD90D-84A3-4989-BD07-B84160359202}"/>
              </a:ext>
            </a:extLst>
          </p:cNvPr>
          <p:cNvSpPr>
            <a:spLocks noChangeArrowheads="1"/>
          </p:cNvSpPr>
          <p:nvPr/>
        </p:nvSpPr>
        <p:spPr bwMode="auto">
          <a:xfrm>
            <a:off x="398463" y="1204913"/>
            <a:ext cx="79168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sz="2800" b="1" dirty="0"/>
              <a:t>……Every Rotarian is encouraged to participate in a Rotary Foundation project </a:t>
            </a:r>
            <a:endParaRPr lang="en-US" altLang="en-US" sz="2800" dirty="0"/>
          </a:p>
        </p:txBody>
      </p:sp>
      <p:sp>
        <p:nvSpPr>
          <p:cNvPr id="2" name="TextBox 1">
            <a:extLst>
              <a:ext uri="{FF2B5EF4-FFF2-40B4-BE49-F238E27FC236}">
                <a16:creationId xmlns:a16="http://schemas.microsoft.com/office/drawing/2014/main" id="{3D5426C6-32B7-47D7-B0E7-FB787256402B}"/>
              </a:ext>
            </a:extLst>
          </p:cNvPr>
          <p:cNvSpPr txBox="1">
            <a:spLocks noChangeArrowheads="1"/>
          </p:cNvSpPr>
          <p:nvPr/>
        </p:nvSpPr>
        <p:spPr bwMode="auto">
          <a:xfrm>
            <a:off x="288925" y="2736502"/>
            <a:ext cx="86090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r>
              <a:rPr lang="en-US" altLang="en-US" sz="2800" b="1" dirty="0"/>
              <a:t>I urge your club to apply for a </a:t>
            </a:r>
          </a:p>
          <a:p>
            <a:pPr marL="0" indent="0"/>
            <a:r>
              <a:rPr lang="en-US" altLang="en-US" sz="2800" b="1" dirty="0"/>
              <a:t>District Grant and/or a</a:t>
            </a:r>
          </a:p>
          <a:p>
            <a:pPr marL="0" indent="0"/>
            <a:r>
              <a:rPr lang="en-US" altLang="en-US" sz="2800" b="1" dirty="0"/>
              <a:t>Global Grant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525253-FB22-4B5F-933A-8FD0A2FC3F0F}"/>
              </a:ext>
            </a:extLst>
          </p:cNvPr>
          <p:cNvSpPr txBox="1">
            <a:spLocks/>
          </p:cNvSpPr>
          <p:nvPr/>
        </p:nvSpPr>
        <p:spPr>
          <a:xfrm>
            <a:off x="188913" y="1438275"/>
            <a:ext cx="4973637" cy="191928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lnSpc>
                <a:spcPct val="80000"/>
              </a:lnSpc>
              <a:spcAft>
                <a:spcPts val="0"/>
              </a:spcAft>
              <a:defRPr/>
            </a:pPr>
            <a:endParaRPr lang="en-US" sz="5400" b="1" spc="-150" dirty="0">
              <a:solidFill>
                <a:srgbClr val="FFFFFF"/>
              </a:solidFill>
              <a:latin typeface="Arial Narrow Bold"/>
              <a:cs typeface="Arial Narrow Bold"/>
            </a:endParaRPr>
          </a:p>
        </p:txBody>
      </p:sp>
      <p:sp>
        <p:nvSpPr>
          <p:cNvPr id="46083" name="Title 1">
            <a:extLst>
              <a:ext uri="{FF2B5EF4-FFF2-40B4-BE49-F238E27FC236}">
                <a16:creationId xmlns:a16="http://schemas.microsoft.com/office/drawing/2014/main" id="{9AE9CDD0-D41C-4B16-9A85-2D75925EE1ED}"/>
              </a:ext>
            </a:extLst>
          </p:cNvPr>
          <p:cNvSpPr txBox="1">
            <a:spLocks noChangeArrowheads="1"/>
          </p:cNvSpPr>
          <p:nvPr/>
        </p:nvSpPr>
        <p:spPr bwMode="auto">
          <a:xfrm>
            <a:off x="188912" y="3592513"/>
            <a:ext cx="1828799"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pPr>
            <a:endParaRPr lang="en-US" altLang="en-US" sz="3600">
              <a:solidFill>
                <a:srgbClr val="FFFFFF"/>
              </a:solidFill>
            </a:endParaRPr>
          </a:p>
        </p:txBody>
      </p:sp>
      <p:sp>
        <p:nvSpPr>
          <p:cNvPr id="7" name="TextBox 6">
            <a:extLst>
              <a:ext uri="{FF2B5EF4-FFF2-40B4-BE49-F238E27FC236}">
                <a16:creationId xmlns:a16="http://schemas.microsoft.com/office/drawing/2014/main" id="{3D05ED75-FE68-4899-BB6A-47F312DACD33}"/>
              </a:ext>
            </a:extLst>
          </p:cNvPr>
          <p:cNvSpPr txBox="1"/>
          <p:nvPr/>
        </p:nvSpPr>
        <p:spPr>
          <a:xfrm>
            <a:off x="282575" y="6080125"/>
            <a:ext cx="8613775" cy="354013"/>
          </a:xfrm>
          <a:prstGeom prst="rect">
            <a:avLst/>
          </a:prstGeom>
          <a:noFill/>
        </p:spPr>
        <p:txBody>
          <a:bodyPr>
            <a:spAutoFit/>
          </a:bodyPr>
          <a:lstStyle/>
          <a:p>
            <a:pPr algn="r" fontAlgn="auto">
              <a:spcBef>
                <a:spcPts val="0"/>
              </a:spcBef>
              <a:spcAft>
                <a:spcPts val="0"/>
              </a:spcAft>
              <a:defRPr/>
            </a:pPr>
            <a:endParaRPr lang="en-US" sz="1700" spc="100" dirty="0">
              <a:solidFill>
                <a:srgbClr val="01B4E7"/>
              </a:solidFill>
              <a:latin typeface="Arial"/>
              <a:cs typeface="Arial"/>
            </a:endParaRPr>
          </a:p>
        </p:txBody>
      </p:sp>
      <p:pic>
        <p:nvPicPr>
          <p:cNvPr id="46085" name="Picture 7">
            <a:extLst>
              <a:ext uri="{FF2B5EF4-FFF2-40B4-BE49-F238E27FC236}">
                <a16:creationId xmlns:a16="http://schemas.microsoft.com/office/drawing/2014/main" id="{1A1EBB5B-17A7-4550-BDFE-E404FC085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4152900"/>
            <a:ext cx="1285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AutoShape 2" descr="Foundation Logo">
            <a:extLst>
              <a:ext uri="{FF2B5EF4-FFF2-40B4-BE49-F238E27FC236}">
                <a16:creationId xmlns:a16="http://schemas.microsoft.com/office/drawing/2014/main" id="{EEFBBA59-2540-4F11-B3E4-9A583CBB414D}"/>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46087" name="AutoShape 4" descr="Foundation Logo">
            <a:extLst>
              <a:ext uri="{FF2B5EF4-FFF2-40B4-BE49-F238E27FC236}">
                <a16:creationId xmlns:a16="http://schemas.microsoft.com/office/drawing/2014/main" id="{3165B5E5-2CFF-437C-9EEB-8198AA93586A}"/>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46088" name="TextBox 15">
            <a:extLst>
              <a:ext uri="{FF2B5EF4-FFF2-40B4-BE49-F238E27FC236}">
                <a16:creationId xmlns:a16="http://schemas.microsoft.com/office/drawing/2014/main" id="{E97F41C1-553C-4AB8-B298-D965C86C7B7F}"/>
              </a:ext>
            </a:extLst>
          </p:cNvPr>
          <p:cNvSpPr txBox="1">
            <a:spLocks noChangeArrowheads="1"/>
          </p:cNvSpPr>
          <p:nvPr/>
        </p:nvSpPr>
        <p:spPr bwMode="auto">
          <a:xfrm>
            <a:off x="460375" y="1673225"/>
            <a:ext cx="86836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b="1" dirty="0"/>
              <a:t>$100 USD Donation Benchmark</a:t>
            </a:r>
            <a:r>
              <a:rPr lang="en-US" altLang="en-US" sz="3600" b="1" dirty="0">
                <a:solidFill>
                  <a:srgbClr val="002060"/>
                </a:solidFill>
              </a:rPr>
              <a:t> </a:t>
            </a:r>
          </a:p>
          <a:p>
            <a:r>
              <a:rPr lang="en-US" altLang="en-US" sz="3600" b="1" dirty="0"/>
              <a:t>to</a:t>
            </a:r>
            <a:r>
              <a:rPr lang="en-US" altLang="en-US" sz="3600" b="1" dirty="0">
                <a:solidFill>
                  <a:srgbClr val="002060"/>
                </a:solidFill>
              </a:rPr>
              <a:t> </a:t>
            </a:r>
            <a:r>
              <a:rPr lang="en-US" altLang="en-US" sz="3600" b="1" dirty="0">
                <a:solidFill>
                  <a:srgbClr val="FF0000"/>
                </a:solidFill>
              </a:rPr>
              <a:t>T</a:t>
            </a:r>
            <a:r>
              <a:rPr lang="en-US" altLang="en-US" sz="3600" b="1" dirty="0"/>
              <a:t>he</a:t>
            </a:r>
            <a:r>
              <a:rPr lang="en-US" altLang="en-US" sz="3600" b="1" dirty="0">
                <a:solidFill>
                  <a:srgbClr val="002060"/>
                </a:solidFill>
              </a:rPr>
              <a:t> </a:t>
            </a:r>
            <a:r>
              <a:rPr lang="en-US" altLang="en-US" sz="3600" b="1" dirty="0">
                <a:solidFill>
                  <a:srgbClr val="FF0000"/>
                </a:solidFill>
              </a:rPr>
              <a:t>R</a:t>
            </a:r>
            <a:r>
              <a:rPr lang="en-US" altLang="en-US" sz="3600" b="1" dirty="0"/>
              <a:t>otary</a:t>
            </a:r>
            <a:r>
              <a:rPr lang="en-US" altLang="en-US" sz="3600" b="1" dirty="0">
                <a:solidFill>
                  <a:srgbClr val="002060"/>
                </a:solidFill>
              </a:rPr>
              <a:t> </a:t>
            </a:r>
            <a:r>
              <a:rPr lang="en-US" altLang="en-US" sz="3600" b="1" dirty="0">
                <a:solidFill>
                  <a:srgbClr val="FF0000"/>
                </a:solidFill>
              </a:rPr>
              <a:t>F</a:t>
            </a:r>
            <a:r>
              <a:rPr lang="en-US" altLang="en-US" sz="3600" b="1" dirty="0"/>
              <a:t>oundation</a:t>
            </a:r>
            <a:r>
              <a:rPr lang="en-US" altLang="en-US" sz="3600" b="1" dirty="0">
                <a:solidFill>
                  <a:srgbClr val="002060"/>
                </a:solidFill>
              </a:rPr>
              <a:t> </a:t>
            </a:r>
          </a:p>
          <a:p>
            <a:r>
              <a:rPr lang="en-US" altLang="en-US" sz="3600" b="1" dirty="0"/>
              <a:t>from</a:t>
            </a:r>
            <a:r>
              <a:rPr lang="en-US" altLang="en-US" sz="3600" b="1" dirty="0">
                <a:solidFill>
                  <a:srgbClr val="002060"/>
                </a:solidFill>
              </a:rPr>
              <a:t> </a:t>
            </a:r>
            <a:r>
              <a:rPr lang="en-US" altLang="en-US" sz="3600" b="1" dirty="0">
                <a:solidFill>
                  <a:srgbClr val="FF0000"/>
                </a:solidFill>
              </a:rPr>
              <a:t>E</a:t>
            </a:r>
            <a:r>
              <a:rPr lang="en-US" altLang="en-US" sz="3600" b="1" dirty="0"/>
              <a:t>very </a:t>
            </a:r>
            <a:r>
              <a:rPr lang="en-US" altLang="en-US" sz="3600" b="1" dirty="0">
                <a:solidFill>
                  <a:srgbClr val="FF0000"/>
                </a:solidFill>
              </a:rPr>
              <a:t>R</a:t>
            </a:r>
            <a:r>
              <a:rPr lang="en-US" altLang="en-US" sz="3600" b="1" dirty="0"/>
              <a:t>otarian</a:t>
            </a:r>
            <a:r>
              <a:rPr lang="en-US" altLang="en-US" sz="3600" b="1" dirty="0">
                <a:solidFill>
                  <a:srgbClr val="002060"/>
                </a:solidFill>
              </a:rPr>
              <a:t> </a:t>
            </a:r>
            <a:r>
              <a:rPr lang="en-US" altLang="en-US" sz="3600" b="1" dirty="0">
                <a:solidFill>
                  <a:srgbClr val="FF0000"/>
                </a:solidFill>
              </a:rPr>
              <a:t>E</a:t>
            </a:r>
            <a:r>
              <a:rPr lang="en-US" altLang="en-US" sz="3600" b="1" dirty="0"/>
              <a:t>very</a:t>
            </a:r>
            <a:r>
              <a:rPr lang="en-US" altLang="en-US" sz="3600" b="1" dirty="0">
                <a:solidFill>
                  <a:srgbClr val="002060"/>
                </a:solidFill>
              </a:rPr>
              <a:t> </a:t>
            </a:r>
            <a:r>
              <a:rPr lang="en-US" altLang="en-US" sz="3600" b="1" dirty="0">
                <a:solidFill>
                  <a:srgbClr val="FF0000"/>
                </a:solidFill>
              </a:rPr>
              <a:t>Y</a:t>
            </a:r>
            <a:r>
              <a:rPr lang="en-US" altLang="en-US" sz="3600" b="1" dirty="0"/>
              <a:t>ear</a:t>
            </a:r>
          </a:p>
        </p:txBody>
      </p:sp>
      <p:sp>
        <p:nvSpPr>
          <p:cNvPr id="13" name="TextBox 12">
            <a:extLst>
              <a:ext uri="{FF2B5EF4-FFF2-40B4-BE49-F238E27FC236}">
                <a16:creationId xmlns:a16="http://schemas.microsoft.com/office/drawing/2014/main" id="{69B503DE-596C-4C9A-A4CF-8A37A5B8BBD1}"/>
              </a:ext>
            </a:extLst>
          </p:cNvPr>
          <p:cNvSpPr txBox="1"/>
          <p:nvPr/>
        </p:nvSpPr>
        <p:spPr>
          <a:xfrm>
            <a:off x="2158603" y="4152900"/>
            <a:ext cx="6796485" cy="1200329"/>
          </a:xfrm>
          <a:prstGeom prst="rect">
            <a:avLst/>
          </a:prstGeom>
          <a:noFill/>
        </p:spPr>
        <p:txBody>
          <a:bodyPr wrap="square">
            <a:spAutoFit/>
          </a:bodyPr>
          <a:lstStyle/>
          <a:p>
            <a:pPr marL="0" indent="0">
              <a:buFont typeface="Wingdings 3" panose="05040102010807070707" pitchFamily="18" charset="2"/>
              <a:buNone/>
            </a:pPr>
            <a:r>
              <a:rPr lang="en-CA" altLang="en-US" sz="3600" b="1" dirty="0">
                <a:solidFill>
                  <a:srgbClr val="FF0000"/>
                </a:solidFill>
                <a:latin typeface="Arial" panose="020B0604020202020204" pitchFamily="34" charset="0"/>
                <a:cs typeface="Arial" panose="020B0604020202020204" pitchFamily="34" charset="0"/>
              </a:rPr>
              <a:t>Rotary Direct </a:t>
            </a:r>
          </a:p>
          <a:p>
            <a:pPr marL="0" indent="0">
              <a:buFont typeface="Wingdings 3" panose="05040102010807070707" pitchFamily="18" charset="2"/>
              <a:buNone/>
            </a:pPr>
            <a:r>
              <a:rPr lang="en-CA" altLang="en-US" sz="3600" b="1" dirty="0">
                <a:latin typeface="Arial" panose="020B0604020202020204" pitchFamily="34" charset="0"/>
                <a:cs typeface="Arial" panose="020B0604020202020204" pitchFamily="34" charset="0"/>
              </a:rPr>
              <a:t>Visit www.rotary.org</a:t>
            </a:r>
            <a:endParaRPr lang="en-US" altLang="en-US" sz="36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98457AA0-C891-4F67-8217-B3A9B858D6CC}"/>
              </a:ext>
            </a:extLst>
          </p:cNvPr>
          <p:cNvSpPr>
            <a:spLocks noChangeArrowheads="1"/>
          </p:cNvSpPr>
          <p:nvPr/>
        </p:nvSpPr>
        <p:spPr bwMode="auto">
          <a:xfrm>
            <a:off x="515938" y="877888"/>
            <a:ext cx="811212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ltLang="en-US" sz="2800" b="1" dirty="0">
                <a:solidFill>
                  <a:srgbClr val="FF0000"/>
                </a:solidFill>
              </a:rPr>
              <a:t>T</a:t>
            </a:r>
            <a:r>
              <a:rPr lang="en-CA" altLang="en-US" sz="2800" b="1" dirty="0"/>
              <a:t>he</a:t>
            </a:r>
            <a:r>
              <a:rPr lang="en-CA" altLang="en-US" sz="2800" b="1" dirty="0">
                <a:solidFill>
                  <a:srgbClr val="002060"/>
                </a:solidFill>
              </a:rPr>
              <a:t> </a:t>
            </a:r>
            <a:r>
              <a:rPr lang="en-CA" altLang="en-US" sz="2800" b="1" dirty="0">
                <a:solidFill>
                  <a:srgbClr val="FF0000"/>
                </a:solidFill>
              </a:rPr>
              <a:t>R</a:t>
            </a:r>
            <a:r>
              <a:rPr lang="en-CA" altLang="en-US" sz="2800" b="1" dirty="0">
                <a:solidFill>
                  <a:srgbClr val="002060"/>
                </a:solidFill>
              </a:rPr>
              <a:t>otary </a:t>
            </a:r>
            <a:r>
              <a:rPr lang="en-CA" altLang="en-US" sz="2800" b="1" dirty="0"/>
              <a:t>Foundation </a:t>
            </a:r>
            <a:r>
              <a:rPr lang="en-CA" altLang="en-US" sz="2800" dirty="0"/>
              <a:t>is a not-for-profit corporation supported solely by</a:t>
            </a:r>
            <a:r>
              <a:rPr lang="en-CA" altLang="en-US" sz="2800" dirty="0">
                <a:solidFill>
                  <a:srgbClr val="002060"/>
                </a:solidFill>
              </a:rPr>
              <a:t> </a:t>
            </a:r>
            <a:r>
              <a:rPr lang="en-CA" altLang="en-US" sz="2800" u="sng" dirty="0">
                <a:solidFill>
                  <a:srgbClr val="FF0000"/>
                </a:solidFill>
              </a:rPr>
              <a:t>voluntary</a:t>
            </a:r>
          </a:p>
          <a:p>
            <a:pPr eaLnBrk="1" hangingPunct="1"/>
            <a:r>
              <a:rPr lang="en-CA" altLang="en-US" sz="2800" u="sng" dirty="0">
                <a:solidFill>
                  <a:srgbClr val="FF0000"/>
                </a:solidFill>
              </a:rPr>
              <a:t>contributions from Rotary members </a:t>
            </a:r>
            <a:r>
              <a:rPr lang="en-CA" altLang="en-US" sz="2800" dirty="0"/>
              <a:t>and</a:t>
            </a:r>
          </a:p>
          <a:p>
            <a:pPr eaLnBrk="1" hangingPunct="1"/>
            <a:r>
              <a:rPr lang="en-CA" altLang="en-US" sz="2800" dirty="0"/>
              <a:t>friends of the Foundation who share its</a:t>
            </a:r>
          </a:p>
          <a:p>
            <a:pPr eaLnBrk="1" hangingPunct="1"/>
            <a:r>
              <a:rPr lang="en-CA" altLang="en-US" sz="2800" dirty="0"/>
              <a:t>vision of a better world.</a:t>
            </a:r>
          </a:p>
          <a:p>
            <a:pPr eaLnBrk="1" hangingPunct="1"/>
            <a:endParaRPr lang="en-CA" altLang="en-US" sz="1600" dirty="0">
              <a:solidFill>
                <a:srgbClr val="002060"/>
              </a:solidFill>
            </a:endParaRPr>
          </a:p>
          <a:p>
            <a:pPr eaLnBrk="1" hangingPunct="1"/>
            <a:r>
              <a:rPr lang="en-CA" altLang="en-US" sz="2800" dirty="0">
                <a:solidFill>
                  <a:srgbClr val="002060"/>
                </a:solidFill>
              </a:rPr>
              <a:t> </a:t>
            </a:r>
            <a:r>
              <a:rPr lang="en-CA" altLang="en-US" sz="2800" dirty="0">
                <a:solidFill>
                  <a:srgbClr val="FF0000"/>
                </a:solidFill>
              </a:rPr>
              <a:t>This support is essential </a:t>
            </a:r>
            <a:r>
              <a:rPr lang="en-CA" altLang="en-US" sz="2800" dirty="0"/>
              <a:t>to make possible projects, funded with Foundation grants, that bring</a:t>
            </a:r>
          </a:p>
          <a:p>
            <a:pPr eaLnBrk="1" hangingPunct="1"/>
            <a:r>
              <a:rPr lang="en-US" altLang="en-US" sz="2800" dirty="0"/>
              <a:t>sustainable improvement to communities</a:t>
            </a:r>
          </a:p>
          <a:p>
            <a:pPr eaLnBrk="1" hangingPunct="1"/>
            <a:r>
              <a:rPr lang="en-US" altLang="en-US" sz="2800" dirty="0"/>
              <a:t>in need.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4">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31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FBFD87-5EDB-4958-8672-6FDD03EECBC6}"/>
              </a:ext>
            </a:extLst>
          </p:cNvPr>
          <p:cNvSpPr txBox="1"/>
          <p:nvPr/>
        </p:nvSpPr>
        <p:spPr>
          <a:xfrm>
            <a:off x="3831844" y="2146738"/>
            <a:ext cx="4628983" cy="2971801"/>
          </a:xfrm>
          <a:prstGeom prst="rect">
            <a:avLst/>
          </a:prstGeom>
        </p:spPr>
        <p:txBody>
          <a:bodyPr vert="horz" lIns="91440" tIns="45720" rIns="91440" bIns="45720" rtlCol="0" anchor="b">
            <a:normAutofit/>
          </a:bodyPr>
          <a:lstStyle/>
          <a:p>
            <a:pPr marL="0" marR="0" lvl="0" indent="0" algn="l" defTabSz="457200" rtl="0" eaLnBrk="1" fontAlgn="base" latinLnBrk="0" hangingPunct="1">
              <a:lnSpc>
                <a:spcPct val="100000"/>
              </a:lnSpc>
              <a:spcBef>
                <a:spcPct val="0"/>
              </a:spcBef>
              <a:spcAft>
                <a:spcPts val="600"/>
              </a:spcAft>
              <a:buClrTx/>
              <a:buSzTx/>
              <a:buFontTx/>
              <a:buNone/>
              <a:tabLst/>
              <a:defRPr/>
            </a:pPr>
            <a:endParaRPr kumimoji="0" lang="en-US" sz="5800" b="0" i="0" u="none" strike="noStrike" kern="1200" cap="all" spc="0" normalizeH="0" baseline="0" noProof="0" dirty="0">
              <a:ln w="3175" cmpd="sng">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ts val="600"/>
              </a:spcAft>
              <a:buClrTx/>
              <a:buSzTx/>
              <a:buFontTx/>
              <a:buNone/>
              <a:tabLst/>
              <a:defRPr/>
            </a:pPr>
            <a:endParaRPr kumimoji="0" lang="en-US" sz="5800" b="0" i="0" u="none" strike="noStrike" kern="1200" cap="all" spc="0" normalizeH="0" baseline="0" noProof="0" dirty="0">
              <a:ln w="3175" cmpd="sng">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ts val="600"/>
              </a:spcAft>
              <a:buClrTx/>
              <a:buSzTx/>
              <a:buFontTx/>
              <a:buNone/>
              <a:tabLst/>
              <a:defRPr/>
            </a:pPr>
            <a:endParaRPr kumimoji="0" lang="en-US" sz="5800" b="0" i="0" u="none" strike="noStrike" kern="1200" cap="all" spc="0" normalizeH="0" baseline="0" noProof="0" dirty="0">
              <a:ln w="3175" cmpd="sng">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ts val="600"/>
              </a:spcAft>
              <a:buClrTx/>
              <a:buSzTx/>
              <a:buFontTx/>
              <a:buNone/>
              <a:tabLst/>
              <a:defRPr/>
            </a:pPr>
            <a:endParaRPr kumimoji="0" lang="en-US" sz="4800" b="0" i="0" u="none" strike="noStrike" kern="1200" cap="all" spc="0" normalizeH="0" baseline="0" noProof="0" dirty="0">
              <a:ln w="3175" cmpd="sng">
                <a:noFill/>
              </a:ln>
              <a:solidFill>
                <a:srgbClr val="002060"/>
              </a:solidFill>
              <a:effectLst/>
              <a:uLnTx/>
              <a:uFillTx/>
              <a:latin typeface="Lucida Sans Unicode"/>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ts val="600"/>
              </a:spcAft>
              <a:buClrTx/>
              <a:buSzTx/>
              <a:buFontTx/>
              <a:buNone/>
              <a:tabLst/>
              <a:defRPr/>
            </a:pPr>
            <a:endParaRPr kumimoji="0" lang="en-US" sz="4800" b="0" i="0" u="none" strike="noStrike" kern="1200" cap="all" spc="0" normalizeH="0" baseline="0" noProof="0" dirty="0">
              <a:ln w="3175" cmpd="sng">
                <a:noFill/>
              </a:ln>
              <a:solidFill>
                <a:srgbClr val="002060"/>
              </a:solidFill>
              <a:effectLst/>
              <a:uLnTx/>
              <a:uFillTx/>
              <a:latin typeface="Lucida Sans Unicode"/>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ts val="600"/>
              </a:spcAft>
              <a:buClrTx/>
              <a:buSzTx/>
              <a:buFontTx/>
              <a:buNone/>
              <a:tabLst/>
              <a:defRPr/>
            </a:pPr>
            <a:endParaRPr kumimoji="0" lang="en-US" sz="4800" b="0" i="0" u="none" strike="noStrike" kern="1200" cap="all" spc="0" normalizeH="0" baseline="0" noProof="0" dirty="0">
              <a:ln w="3175" cmpd="sng">
                <a:noFill/>
              </a:ln>
              <a:solidFill>
                <a:srgbClr val="002060"/>
              </a:solidFill>
              <a:effectLst/>
              <a:uLnTx/>
              <a:uFillTx/>
              <a:latin typeface="Lucida Sans Unicode"/>
              <a:ea typeface="+mn-ea"/>
              <a:cs typeface="Arial" panose="020B0604020202020204" pitchFamily="34" charset="0"/>
            </a:endParaRPr>
          </a:p>
        </p:txBody>
      </p:sp>
      <p:pic>
        <p:nvPicPr>
          <p:cNvPr id="83973" name="Picture 83972" descr="Question mark on green pastel background">
            <a:extLst>
              <a:ext uri="{FF2B5EF4-FFF2-40B4-BE49-F238E27FC236}">
                <a16:creationId xmlns:a16="http://schemas.microsoft.com/office/drawing/2014/main" id="{EB346493-9BF7-4AF1-9873-9C0EE3912153}"/>
              </a:ext>
            </a:extLst>
          </p:cNvPr>
          <p:cNvPicPr>
            <a:picLocks noChangeAspect="1"/>
          </p:cNvPicPr>
          <p:nvPr/>
        </p:nvPicPr>
        <p:blipFill rotWithShape="1">
          <a:blip r:embed="rId3"/>
          <a:srcRect l="50968" r="10976"/>
          <a:stretch/>
        </p:blipFill>
        <p:spPr>
          <a:xfrm>
            <a:off x="20" y="10"/>
            <a:ext cx="3479779" cy="6857990"/>
          </a:xfrm>
          <a:prstGeom prst="rect">
            <a:avLst/>
          </a:prstGeom>
          <a:effectLst>
            <a:innerShdw blurRad="57150" dist="38100" dir="14460000">
              <a:prstClr val="black">
                <a:alpha val="70000"/>
              </a:prstClr>
            </a:innerShdw>
          </a:effectLst>
        </p:spPr>
      </p:pic>
      <p:sp>
        <p:nvSpPr>
          <p:cNvPr id="5" name="TextBox 4">
            <a:extLst>
              <a:ext uri="{FF2B5EF4-FFF2-40B4-BE49-F238E27FC236}">
                <a16:creationId xmlns:a16="http://schemas.microsoft.com/office/drawing/2014/main" id="{DCAEA40E-334A-4BB0-B3A5-D10A853F7602}"/>
              </a:ext>
            </a:extLst>
          </p:cNvPr>
          <p:cNvSpPr txBox="1"/>
          <p:nvPr/>
        </p:nvSpPr>
        <p:spPr>
          <a:xfrm>
            <a:off x="3718036" y="2053239"/>
            <a:ext cx="5194736" cy="2751522"/>
          </a:xfrm>
          <a:prstGeom prst="rect">
            <a:avLst/>
          </a:prstGeom>
          <a:noFill/>
        </p:spPr>
        <p:txBody>
          <a:bodyPr wrap="square">
            <a:spAutoFit/>
          </a:body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Annual Giving, Major Gifts, </a:t>
            </a:r>
          </a:p>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Paul Harris Society Chair </a:t>
            </a:r>
          </a:p>
          <a:p>
            <a:pPr marL="0" marR="0" lvl="0" indent="0" algn="l" defTabSz="457200" rtl="0" eaLnBrk="1" fontAlgn="base" latinLnBrk="0" hangingPunct="1">
              <a:lnSpc>
                <a:spcPct val="9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Thomas McMillan</a:t>
            </a:r>
          </a:p>
          <a:p>
            <a:pPr marL="0" marR="0" lvl="0" indent="0" algn="l" defTabSz="457200" rtl="0" eaLnBrk="1" fontAlgn="base" latinLnBrk="0" hangingPunct="1">
              <a:lnSpc>
                <a:spcPct val="90000"/>
              </a:lnSpc>
              <a:spcBef>
                <a:spcPct val="0"/>
              </a:spcBef>
              <a:spcAft>
                <a:spcPct val="0"/>
              </a:spcAft>
              <a:buClrTx/>
              <a:buSzTx/>
              <a:buFontTx/>
              <a:buNone/>
              <a:tabLst/>
              <a:defRPr/>
            </a:pPr>
            <a:r>
              <a:rPr kumimoji="0" lang="en-CA" altLang="en-US" sz="24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Rotary Club of Abbotsford-Sumas</a:t>
            </a:r>
            <a:endParaRPr kumimoji="0" lang="en-US" altLang="en-US" sz="24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9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dedutch13@shaw.ca</a:t>
            </a:r>
          </a:p>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604-852-5684</a:t>
            </a:r>
            <a:endParaRPr lang="en-CA" sz="2400" dirty="0"/>
          </a:p>
        </p:txBody>
      </p:sp>
    </p:spTree>
    <p:extLst>
      <p:ext uri="{BB962C8B-B14F-4D97-AF65-F5344CB8AC3E}">
        <p14:creationId xmlns:p14="http://schemas.microsoft.com/office/powerpoint/2010/main" val="133441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D9AA12-F740-4030-AA9C-5ED7B9F9005D}"/>
              </a:ext>
            </a:extLst>
          </p:cNvPr>
          <p:cNvPicPr>
            <a:picLocks noChangeAspect="1"/>
          </p:cNvPicPr>
          <p:nvPr/>
        </p:nvPicPr>
        <p:blipFill>
          <a:blip r:embed="rId2"/>
          <a:stretch>
            <a:fillRect/>
          </a:stretch>
        </p:blipFill>
        <p:spPr>
          <a:xfrm>
            <a:off x="2789182" y="509100"/>
            <a:ext cx="4280338" cy="6176129"/>
          </a:xfrm>
          <a:prstGeom prst="rect">
            <a:avLst/>
          </a:prstGeom>
        </p:spPr>
      </p:pic>
      <p:sp>
        <p:nvSpPr>
          <p:cNvPr id="4" name="Rectangle: Rounded Corners 3">
            <a:extLst>
              <a:ext uri="{FF2B5EF4-FFF2-40B4-BE49-F238E27FC236}">
                <a16:creationId xmlns:a16="http://schemas.microsoft.com/office/drawing/2014/main" id="{15C4B653-403E-4383-AA05-AB2C5232FA1E}"/>
              </a:ext>
            </a:extLst>
          </p:cNvPr>
          <p:cNvSpPr/>
          <p:nvPr/>
        </p:nvSpPr>
        <p:spPr>
          <a:xfrm>
            <a:off x="3394842" y="2216318"/>
            <a:ext cx="2186151" cy="725213"/>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7" name="Rectangle: Rounded Corners 6">
            <a:extLst>
              <a:ext uri="{FF2B5EF4-FFF2-40B4-BE49-F238E27FC236}">
                <a16:creationId xmlns:a16="http://schemas.microsoft.com/office/drawing/2014/main" id="{BF73A2CB-A985-4E00-9414-903376C19E63}"/>
              </a:ext>
            </a:extLst>
          </p:cNvPr>
          <p:cNvSpPr/>
          <p:nvPr/>
        </p:nvSpPr>
        <p:spPr>
          <a:xfrm>
            <a:off x="5108027" y="3458026"/>
            <a:ext cx="1545021" cy="258028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8" name="Oval 7">
            <a:extLst>
              <a:ext uri="{FF2B5EF4-FFF2-40B4-BE49-F238E27FC236}">
                <a16:creationId xmlns:a16="http://schemas.microsoft.com/office/drawing/2014/main" id="{F632B4B7-2F8B-453D-9D19-72E7D7734FE1}"/>
              </a:ext>
            </a:extLst>
          </p:cNvPr>
          <p:cNvSpPr/>
          <p:nvPr/>
        </p:nvSpPr>
        <p:spPr>
          <a:xfrm>
            <a:off x="4995698" y="5318234"/>
            <a:ext cx="1797269" cy="83031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2" name="Picture 1">
            <a:extLst>
              <a:ext uri="{FF2B5EF4-FFF2-40B4-BE49-F238E27FC236}">
                <a16:creationId xmlns:a16="http://schemas.microsoft.com/office/drawing/2014/main" id="{AEF75F3B-75C3-4EBB-9521-04F1D28F58B8}"/>
              </a:ext>
            </a:extLst>
          </p:cNvPr>
          <p:cNvPicPr>
            <a:picLocks noChangeAspect="1"/>
          </p:cNvPicPr>
          <p:nvPr/>
        </p:nvPicPr>
        <p:blipFill>
          <a:blip r:embed="rId3"/>
          <a:stretch>
            <a:fillRect/>
          </a:stretch>
        </p:blipFill>
        <p:spPr>
          <a:xfrm>
            <a:off x="3146241" y="3429000"/>
            <a:ext cx="1572904" cy="2609314"/>
          </a:xfrm>
          <a:prstGeom prst="rect">
            <a:avLst/>
          </a:prstGeom>
        </p:spPr>
      </p:pic>
      <p:sp>
        <p:nvSpPr>
          <p:cNvPr id="5" name="TextBox 4">
            <a:extLst>
              <a:ext uri="{FF2B5EF4-FFF2-40B4-BE49-F238E27FC236}">
                <a16:creationId xmlns:a16="http://schemas.microsoft.com/office/drawing/2014/main" id="{A8145DC1-6A99-4319-A0EB-19402642410F}"/>
              </a:ext>
            </a:extLst>
          </p:cNvPr>
          <p:cNvSpPr txBox="1"/>
          <p:nvPr/>
        </p:nvSpPr>
        <p:spPr>
          <a:xfrm>
            <a:off x="4127170" y="3150249"/>
            <a:ext cx="1695562" cy="307777"/>
          </a:xfrm>
          <a:prstGeom prst="rect">
            <a:avLst/>
          </a:prstGeom>
          <a:noFill/>
        </p:spPr>
        <p:txBody>
          <a:bodyPr wrap="square" rtlCol="0">
            <a:spAutoFit/>
          </a:bodyPr>
          <a:lstStyle/>
          <a:p>
            <a:r>
              <a:rPr lang="en-CA" sz="1400" b="1" dirty="0"/>
              <a:t>July 1, 2021 - 5%</a:t>
            </a:r>
          </a:p>
        </p:txBody>
      </p:sp>
    </p:spTree>
    <p:extLst>
      <p:ext uri="{BB962C8B-B14F-4D97-AF65-F5344CB8AC3E}">
        <p14:creationId xmlns:p14="http://schemas.microsoft.com/office/powerpoint/2010/main" val="180477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heel(1)">
                                      <p:cBhvr>
                                        <p:cTn id="26" dur="20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a:extLst>
              <a:ext uri="{FF2B5EF4-FFF2-40B4-BE49-F238E27FC236}">
                <a16:creationId xmlns:a16="http://schemas.microsoft.com/office/drawing/2014/main" id="{0F5DF4FD-9C97-4F75-9F16-FA3EA50DC087}"/>
              </a:ext>
            </a:extLst>
          </p:cNvPr>
          <p:cNvSpPr>
            <a:spLocks noGrp="1" noChangeArrowheads="1"/>
          </p:cNvSpPr>
          <p:nvPr>
            <p:ph type="title" idx="4294967295"/>
          </p:nvPr>
        </p:nvSpPr>
        <p:spPr bwMode="auto">
          <a:xfrm>
            <a:off x="0" y="136525"/>
            <a:ext cx="9144000" cy="956551"/>
          </a:xfrm>
          <a:prstGeom prst="rect">
            <a:avLst/>
          </a:prstGeom>
          <a:solidFill>
            <a:schemeClr val="tx1">
              <a:lumMod val="20000"/>
              <a:lumOff val="80000"/>
            </a:schemeClr>
          </a:solidFill>
        </p:spPr>
        <p:txBody>
          <a:bodyPr/>
          <a:lstStyle/>
          <a:p>
            <a:pPr algn="ctr" eaLnBrk="1" hangingPunct="1"/>
            <a:r>
              <a:rPr lang="en-US" altLang="en-US" b="1" dirty="0">
                <a:solidFill>
                  <a:srgbClr val="002060"/>
                </a:solidFill>
                <a:latin typeface="Arial Narrow" panose="020B0606020202030204" pitchFamily="34" charset="0"/>
              </a:rPr>
              <a:t>HOW WE FUND PROGRAMS – SHARE</a:t>
            </a:r>
          </a:p>
        </p:txBody>
      </p:sp>
      <p:sp>
        <p:nvSpPr>
          <p:cNvPr id="10" name="Rectangle 9">
            <a:extLst>
              <a:ext uri="{FF2B5EF4-FFF2-40B4-BE49-F238E27FC236}">
                <a16:creationId xmlns:a16="http://schemas.microsoft.com/office/drawing/2014/main" id="{97F26DB4-BDAD-4AC0-A60F-021332B3B251}"/>
              </a:ext>
            </a:extLst>
          </p:cNvPr>
          <p:cNvSpPr/>
          <p:nvPr/>
        </p:nvSpPr>
        <p:spPr>
          <a:xfrm>
            <a:off x="4752975" y="2841627"/>
            <a:ext cx="4391025" cy="1066799"/>
          </a:xfrm>
          <a:prstGeom prst="rect">
            <a:avLst/>
          </a:prstGeom>
          <a:solidFill>
            <a:schemeClr val="tx1">
              <a:lumMod val="20000"/>
              <a:lumOff val="8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a:ea typeface="+mn-ea"/>
                <a:cs typeface="Arial"/>
              </a:rPr>
              <a:t>50% </a:t>
            </a:r>
            <a:r>
              <a:rPr kumimoji="0" lang="en-US" sz="1800" b="1" i="0" u="none" strike="noStrike" kern="1200" cap="none" spc="0" normalizeH="0" baseline="0" noProof="0" dirty="0">
                <a:ln>
                  <a:noFill/>
                </a:ln>
                <a:solidFill>
                  <a:srgbClr val="002060"/>
                </a:solidFill>
                <a:effectLst/>
                <a:uLnTx/>
                <a:uFillTx/>
                <a:latin typeface="Arial"/>
                <a:ea typeface="+mn-ea"/>
                <a:cs typeface="Arial"/>
              </a:rPr>
              <a:t>($166,650)</a:t>
            </a:r>
            <a:br>
              <a:rPr kumimoji="0" lang="en-US" sz="1800" b="1" i="0" u="none" strike="noStrike" kern="1200" cap="none" spc="0" normalizeH="0" baseline="0" noProof="0" dirty="0">
                <a:ln>
                  <a:noFill/>
                </a:ln>
                <a:solidFill>
                  <a:srgbClr val="002060"/>
                </a:solidFill>
                <a:effectLst/>
                <a:uLnTx/>
                <a:uFillTx/>
                <a:latin typeface="Arial"/>
                <a:ea typeface="+mn-ea"/>
                <a:cs typeface="Arial"/>
              </a:rPr>
            </a:br>
            <a:r>
              <a:rPr kumimoji="0" lang="en-US" sz="2200" b="1" i="0" u="none" strike="noStrike" kern="1200" cap="none" spc="0" normalizeH="0" baseline="0" noProof="0" dirty="0">
                <a:ln>
                  <a:noFill/>
                </a:ln>
                <a:solidFill>
                  <a:srgbClr val="002060"/>
                </a:solidFill>
                <a:effectLst/>
                <a:uLnTx/>
                <a:uFillTx/>
                <a:latin typeface="Arial"/>
                <a:ea typeface="+mn-ea"/>
                <a:cs typeface="Arial"/>
              </a:rPr>
              <a:t>World Fund</a:t>
            </a:r>
          </a:p>
        </p:txBody>
      </p:sp>
      <p:sp>
        <p:nvSpPr>
          <p:cNvPr id="9" name="Rectangle 8">
            <a:extLst>
              <a:ext uri="{FF2B5EF4-FFF2-40B4-BE49-F238E27FC236}">
                <a16:creationId xmlns:a16="http://schemas.microsoft.com/office/drawing/2014/main" id="{D2084567-219C-4AF3-83C8-C2497C4A5620}"/>
              </a:ext>
            </a:extLst>
          </p:cNvPr>
          <p:cNvSpPr/>
          <p:nvPr/>
        </p:nvSpPr>
        <p:spPr>
          <a:xfrm>
            <a:off x="0" y="2841627"/>
            <a:ext cx="4752975" cy="1066799"/>
          </a:xfrm>
          <a:prstGeom prst="rect">
            <a:avLst/>
          </a:prstGeom>
          <a:solidFill>
            <a:schemeClr val="tx1">
              <a:lumMod val="20000"/>
              <a:lumOff val="8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a:ea typeface="+mn-ea"/>
                <a:cs typeface="Arial"/>
              </a:rPr>
              <a:t>50% </a:t>
            </a:r>
            <a:r>
              <a:rPr kumimoji="0" lang="en-US" sz="1800" b="1" i="0" u="none" strike="noStrike" kern="1200" cap="none" spc="0" normalizeH="0" baseline="0" noProof="0" dirty="0">
                <a:ln>
                  <a:noFill/>
                </a:ln>
                <a:solidFill>
                  <a:srgbClr val="002060"/>
                </a:solidFill>
                <a:effectLst/>
                <a:uLnTx/>
                <a:uFillTx/>
                <a:latin typeface="Arial"/>
                <a:ea typeface="+mn-ea"/>
                <a:cs typeface="Arial"/>
              </a:rPr>
              <a:t>($166,650)</a:t>
            </a:r>
            <a:br>
              <a:rPr kumimoji="0" lang="en-US" sz="1800" b="1" i="0" u="none" strike="noStrike" kern="1200" cap="none" spc="0" normalizeH="0" baseline="0" noProof="0" dirty="0">
                <a:ln>
                  <a:noFill/>
                </a:ln>
                <a:solidFill>
                  <a:srgbClr val="002060"/>
                </a:solidFill>
                <a:effectLst/>
                <a:uLnTx/>
                <a:uFillTx/>
                <a:latin typeface="Arial"/>
                <a:ea typeface="+mn-ea"/>
                <a:cs typeface="Arial"/>
              </a:rPr>
            </a:br>
            <a:r>
              <a:rPr kumimoji="0" lang="en-US" sz="2200" b="1" i="0" u="none" strike="noStrike" kern="1200" cap="none" spc="0" normalizeH="0" baseline="0" noProof="0" dirty="0">
                <a:ln>
                  <a:noFill/>
                </a:ln>
                <a:solidFill>
                  <a:srgbClr val="002060"/>
                </a:solidFill>
                <a:effectLst/>
                <a:uLnTx/>
                <a:uFillTx/>
                <a:latin typeface="Arial"/>
                <a:ea typeface="+mn-ea"/>
                <a:cs typeface="Arial"/>
              </a:rPr>
              <a:t>District Designated Fund (DDF)</a:t>
            </a:r>
          </a:p>
        </p:txBody>
      </p:sp>
      <p:sp>
        <p:nvSpPr>
          <p:cNvPr id="7" name="TextBox 6">
            <a:extLst>
              <a:ext uri="{FF2B5EF4-FFF2-40B4-BE49-F238E27FC236}">
                <a16:creationId xmlns:a16="http://schemas.microsoft.com/office/drawing/2014/main" id="{F2FC627B-EFBA-4558-AD14-6BF5A558E5C7}"/>
              </a:ext>
            </a:extLst>
          </p:cNvPr>
          <p:cNvSpPr txBox="1"/>
          <p:nvPr/>
        </p:nvSpPr>
        <p:spPr>
          <a:xfrm>
            <a:off x="-142875" y="3984269"/>
            <a:ext cx="9467850" cy="2123658"/>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3600" b="1" i="0" u="none" strike="noStrike" kern="1200" cap="none" spc="0" normalizeH="0" baseline="0" noProof="0" dirty="0">
                <a:ln>
                  <a:noFill/>
                </a:ln>
                <a:solidFill>
                  <a:prstClr val="black"/>
                </a:solidFill>
                <a:effectLst/>
                <a:uLnTx/>
                <a:uFillTx/>
                <a:latin typeface="Arial Narrow" pitchFamily="34" charset="0"/>
                <a:ea typeface="+mn-ea"/>
                <a:cs typeface="Arial" charset="0"/>
              </a:rPr>
              <a:t>District 5050 Designated Fund (DDF)</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CA" sz="1400" b="1" i="0" u="none" strike="noStrike" kern="1200" cap="none" spc="0" normalizeH="0" baseline="0" noProof="0" dirty="0">
              <a:ln>
                <a:noFill/>
              </a:ln>
              <a:solidFill>
                <a:srgbClr val="002060"/>
              </a:solidFill>
              <a:effectLst/>
              <a:uLnTx/>
              <a:uFillTx/>
              <a:latin typeface="Arial Narrow" pitchFamily="34" charset="0"/>
              <a:ea typeface="+mn-ea"/>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3200" b="1" i="0" u="none" strike="noStrike" kern="1200" cap="none" spc="0" normalizeH="0" baseline="0" noProof="0" dirty="0">
                <a:ln>
                  <a:noFill/>
                </a:ln>
                <a:solidFill>
                  <a:srgbClr val="002060"/>
                </a:solidFill>
                <a:effectLst/>
                <a:uLnTx/>
                <a:uFillTx/>
                <a:latin typeface="Arial Narrow" pitchFamily="34" charset="0"/>
                <a:ea typeface="+mn-ea"/>
                <a:cs typeface="Arial" charset="0"/>
              </a:rPr>
              <a:t>          </a:t>
            </a:r>
            <a:r>
              <a:rPr kumimoji="0" lang="en-CA" sz="3200" b="1" i="0" u="none" strike="noStrike" kern="1200" cap="none" spc="0" normalizeH="0" baseline="0" noProof="0" dirty="0">
                <a:ln>
                  <a:noFill/>
                </a:ln>
                <a:effectLst/>
                <a:uLnTx/>
                <a:uFillTx/>
                <a:latin typeface="Arial Narrow" pitchFamily="34" charset="0"/>
                <a:ea typeface="+mn-ea"/>
                <a:cs typeface="Arial" charset="0"/>
              </a:rPr>
              <a:t>50% to District Grants </a:t>
            </a:r>
            <a:r>
              <a:rPr kumimoji="0" lang="en-CA" sz="1800" b="1" i="0" u="none" strike="noStrike" kern="1200" cap="none" spc="0" normalizeH="0" baseline="0" noProof="0" dirty="0">
                <a:ln>
                  <a:noFill/>
                </a:ln>
                <a:effectLst/>
                <a:uLnTx/>
                <a:uFillTx/>
                <a:latin typeface="Arial Narrow" pitchFamily="34" charset="0"/>
                <a:ea typeface="+mn-ea"/>
                <a:cs typeface="Arial" charset="0"/>
              </a:rPr>
              <a:t>($83,325)</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3200" b="1" i="0" u="none" strike="noStrike" kern="1200" cap="none" spc="0" normalizeH="0" baseline="0" noProof="0" dirty="0">
                <a:ln>
                  <a:noFill/>
                </a:ln>
                <a:effectLst/>
                <a:uLnTx/>
                <a:uFillTx/>
                <a:latin typeface="Arial Narrow" pitchFamily="34" charset="0"/>
                <a:ea typeface="+mn-ea"/>
                <a:cs typeface="Arial" charset="0"/>
              </a:rPr>
              <a:t>         50% to Global Grants </a:t>
            </a:r>
            <a:r>
              <a:rPr kumimoji="0" lang="en-CA" sz="1800" b="1" i="0" u="none" strike="noStrike" kern="1200" cap="none" spc="0" normalizeH="0" baseline="0" noProof="0" dirty="0">
                <a:ln>
                  <a:noFill/>
                </a:ln>
                <a:effectLst/>
                <a:uLnTx/>
                <a:uFillTx/>
                <a:latin typeface="Arial Narrow" pitchFamily="34" charset="0"/>
                <a:ea typeface="+mn-ea"/>
                <a:cs typeface="Arial" charset="0"/>
              </a:rPr>
              <a:t>($83,325)</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 name="TextBox 7">
            <a:extLst>
              <a:ext uri="{FF2B5EF4-FFF2-40B4-BE49-F238E27FC236}">
                <a16:creationId xmlns:a16="http://schemas.microsoft.com/office/drawing/2014/main" id="{E36A4435-93B8-45C7-94E5-EE5D52DFA093}"/>
              </a:ext>
            </a:extLst>
          </p:cNvPr>
          <p:cNvSpPr txBox="1"/>
          <p:nvPr/>
        </p:nvSpPr>
        <p:spPr>
          <a:xfrm>
            <a:off x="19050" y="789090"/>
            <a:ext cx="9144000" cy="2092881"/>
          </a:xfrm>
          <a:prstGeom prst="rect">
            <a:avLst/>
          </a:prstGeom>
          <a:no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charset="0"/>
              <a:ea typeface="+mn-ea"/>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3200" b="1" i="0" u="none" strike="noStrike" kern="1200" cap="none" spc="0" normalizeH="0" baseline="0" noProof="0" dirty="0">
                <a:ln>
                  <a:noFill/>
                </a:ln>
                <a:solidFill>
                  <a:prstClr val="black"/>
                </a:solidFill>
                <a:effectLst/>
                <a:uLnTx/>
                <a:uFillTx/>
                <a:latin typeface="Arial Narrow" pitchFamily="34" charset="0"/>
                <a:ea typeface="+mn-ea"/>
                <a:cs typeface="Arial" charset="0"/>
              </a:rPr>
              <a:t>District 5050 </a:t>
            </a:r>
            <a:r>
              <a:rPr kumimoji="0" lang="en-CA" sz="3200" b="1" i="0" u="none" strike="noStrike" kern="1200" cap="none" spc="0" normalizeH="0" baseline="0" noProof="0" dirty="0">
                <a:ln>
                  <a:noFill/>
                </a:ln>
                <a:solidFill>
                  <a:srgbClr val="002060"/>
                </a:solidFill>
                <a:effectLst/>
                <a:uLnTx/>
                <a:uFillTx/>
                <a:latin typeface="Arial Narrow" pitchFamily="34" charset="0"/>
                <a:ea typeface="+mn-ea"/>
                <a:cs typeface="Arial" charset="0"/>
              </a:rPr>
              <a:t>Rotarian Contributions to the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CA" sz="3200" b="1" i="0" u="none" strike="noStrike" kern="1200" cap="none" spc="0" normalizeH="0" baseline="0" noProof="0" dirty="0">
                <a:ln>
                  <a:noFill/>
                </a:ln>
                <a:solidFill>
                  <a:srgbClr val="002060"/>
                </a:solidFill>
                <a:effectLst/>
                <a:uLnTx/>
                <a:uFillTx/>
                <a:latin typeface="Arial Narrow" pitchFamily="34" charset="0"/>
                <a:ea typeface="+mn-ea"/>
                <a:cs typeface="Arial" charset="0"/>
              </a:rPr>
              <a:t>Annual Programs Fund are returned 3 years later</a:t>
            </a:r>
          </a:p>
          <a:p>
            <a:pPr marL="0" marR="0" lvl="0" indent="0" algn="ctr" defTabSz="457200" rtl="0" eaLnBrk="1" fontAlgn="base" latinLnBrk="0" hangingPunct="1">
              <a:lnSpc>
                <a:spcPct val="100000"/>
              </a:lnSpc>
              <a:spcBef>
                <a:spcPct val="0"/>
              </a:spcBef>
              <a:spcAft>
                <a:spcPct val="0"/>
              </a:spcAft>
              <a:buClrTx/>
              <a:buSzTx/>
              <a:buFontTx/>
              <a:buNone/>
              <a:tabLst/>
              <a:defRPr/>
            </a:pPr>
            <a:r>
              <a:rPr lang="en-CA" sz="2400" b="1" dirty="0">
                <a:latin typeface="Arial Narrow" pitchFamily="34" charset="0"/>
                <a:cs typeface="Arial" charset="0"/>
              </a:rPr>
              <a:t>TRF holds </a:t>
            </a:r>
            <a:r>
              <a:rPr kumimoji="0" lang="en-CA" sz="2400" b="1" i="0" u="none" strike="noStrike" kern="1200" cap="none" spc="0" normalizeH="0" baseline="0" noProof="0" dirty="0">
                <a:ln>
                  <a:noFill/>
                </a:ln>
                <a:effectLst/>
                <a:uLnTx/>
                <a:uFillTx/>
                <a:latin typeface="Arial Narrow" pitchFamily="34" charset="0"/>
                <a:cs typeface="Arial" charset="0"/>
              </a:rPr>
              <a:t>5% to support operations (July 1, 2021)</a:t>
            </a:r>
          </a:p>
          <a:p>
            <a:pPr marL="0" marR="0" lvl="0" indent="0" algn="ctr" defTabSz="457200" rtl="0" eaLnBrk="1" fontAlgn="base" latinLnBrk="0" hangingPunct="1">
              <a:lnSpc>
                <a:spcPct val="100000"/>
              </a:lnSpc>
              <a:spcBef>
                <a:spcPct val="0"/>
              </a:spcBef>
              <a:spcAft>
                <a:spcPct val="0"/>
              </a:spcAft>
              <a:buClrTx/>
              <a:buSzTx/>
              <a:buFontTx/>
              <a:buNone/>
              <a:tabLst/>
              <a:defRPr/>
            </a:pPr>
            <a:r>
              <a:rPr lang="en-CA" sz="2400" b="1" dirty="0">
                <a:latin typeface="Arial Narrow" pitchFamily="34" charset="0"/>
                <a:cs typeface="Arial" charset="0"/>
              </a:rPr>
              <a:t>2018-19 donations = $333,300</a:t>
            </a:r>
            <a:endParaRPr kumimoji="0" lang="en-US" sz="1800" b="0" i="0" u="none" strike="noStrike" kern="1200" cap="none" spc="0" normalizeH="0" baseline="0" noProof="0" dirty="0">
              <a:ln>
                <a:noFill/>
              </a:ln>
              <a:solidFill>
                <a:prstClr val="white"/>
              </a:solidFill>
              <a:effectLst/>
              <a:uLnTx/>
              <a:uFillTx/>
              <a:latin typeface="Arial"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 calcmode="lin" valueType="num">
                                      <p:cBhvr additive="base">
                                        <p:cTn id="17"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8">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additive="base">
                                        <p:cTn id="21"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strVal val="#ppt_w*0.70"/>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Effect transition="in" filter="fade">
                                      <p:cBhvr>
                                        <p:cTn id="4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10" grpId="0" animBg="1"/>
      <p:bldP spid="9"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B35730-0D85-41D4-8D15-4D6BEADF73D6}"/>
              </a:ext>
            </a:extLst>
          </p:cNvPr>
          <p:cNvSpPr txBox="1"/>
          <p:nvPr/>
        </p:nvSpPr>
        <p:spPr>
          <a:xfrm>
            <a:off x="830319" y="782121"/>
            <a:ext cx="6894786" cy="5293757"/>
          </a:xfrm>
          <a:prstGeom prst="rect">
            <a:avLst/>
          </a:prstGeom>
          <a:noFill/>
        </p:spPr>
        <p:txBody>
          <a:bodyPr wrap="square" rtlCol="0">
            <a:spAutoFit/>
          </a:bodyPr>
          <a:lstStyle/>
          <a:p>
            <a:r>
              <a:rPr lang="en-CA" sz="3600" dirty="0">
                <a:solidFill>
                  <a:srgbClr val="002060"/>
                </a:solidFill>
              </a:rPr>
              <a:t>Lets talk about you</a:t>
            </a:r>
          </a:p>
          <a:p>
            <a:pPr marL="571500" indent="-571500">
              <a:buFont typeface="Arial" panose="020B0604020202020204" pitchFamily="34" charset="0"/>
              <a:buChar char="•"/>
            </a:pPr>
            <a:r>
              <a:rPr lang="en-CA" sz="3600" dirty="0">
                <a:solidFill>
                  <a:srgbClr val="002060"/>
                </a:solidFill>
              </a:rPr>
              <a:t>your donations, </a:t>
            </a:r>
          </a:p>
          <a:p>
            <a:pPr marL="571500" indent="-571500">
              <a:buFont typeface="Arial" panose="020B0604020202020204" pitchFamily="34" charset="0"/>
              <a:buChar char="•"/>
            </a:pPr>
            <a:r>
              <a:rPr lang="en-CA" sz="3600" dirty="0">
                <a:solidFill>
                  <a:srgbClr val="002060"/>
                </a:solidFill>
              </a:rPr>
              <a:t>PHF recognition amount, </a:t>
            </a:r>
          </a:p>
          <a:p>
            <a:pPr marL="571500" indent="-571500">
              <a:buFont typeface="Arial" panose="020B0604020202020204" pitchFamily="34" charset="0"/>
              <a:buChar char="•"/>
            </a:pPr>
            <a:r>
              <a:rPr lang="en-CA" sz="3600" dirty="0">
                <a:solidFill>
                  <a:srgbClr val="002060"/>
                </a:solidFill>
              </a:rPr>
              <a:t>recognition points, </a:t>
            </a:r>
          </a:p>
          <a:p>
            <a:pPr marL="571500" indent="-571500">
              <a:buFont typeface="Arial" panose="020B0604020202020204" pitchFamily="34" charset="0"/>
              <a:buChar char="•"/>
            </a:pPr>
            <a:r>
              <a:rPr lang="en-CA" sz="3600" dirty="0">
                <a:solidFill>
                  <a:srgbClr val="002060"/>
                </a:solidFill>
              </a:rPr>
              <a:t>how to donate </a:t>
            </a:r>
          </a:p>
          <a:p>
            <a:pPr marL="571500" indent="-571500">
              <a:buFont typeface="Arial" panose="020B0604020202020204" pitchFamily="34" charset="0"/>
              <a:buChar char="•"/>
            </a:pPr>
            <a:r>
              <a:rPr lang="en-CA" sz="3600" dirty="0">
                <a:solidFill>
                  <a:srgbClr val="002060"/>
                </a:solidFill>
              </a:rPr>
              <a:t>how to direct your donation</a:t>
            </a:r>
          </a:p>
          <a:p>
            <a:endParaRPr lang="en-CA" sz="1400" dirty="0">
              <a:solidFill>
                <a:srgbClr val="002060"/>
              </a:solidFill>
            </a:endParaRPr>
          </a:p>
          <a:p>
            <a:pPr algn="ctr"/>
            <a:r>
              <a:rPr lang="en-CA" sz="3600" dirty="0">
                <a:solidFill>
                  <a:srgbClr val="002060"/>
                </a:solidFill>
              </a:rPr>
              <a:t>Go to </a:t>
            </a:r>
          </a:p>
          <a:p>
            <a:pPr algn="ctr"/>
            <a:endParaRPr lang="en-CA" sz="3600" dirty="0">
              <a:solidFill>
                <a:srgbClr val="002060"/>
              </a:solidFill>
            </a:endParaRPr>
          </a:p>
          <a:p>
            <a:pPr algn="ctr"/>
            <a:endParaRPr lang="en-CA" sz="3600" dirty="0">
              <a:solidFill>
                <a:srgbClr val="002060"/>
              </a:solidFill>
            </a:endParaRPr>
          </a:p>
        </p:txBody>
      </p:sp>
      <p:pic>
        <p:nvPicPr>
          <p:cNvPr id="3" name="Picture 2">
            <a:extLst>
              <a:ext uri="{FF2B5EF4-FFF2-40B4-BE49-F238E27FC236}">
                <a16:creationId xmlns:a16="http://schemas.microsoft.com/office/drawing/2014/main" id="{5E37A773-8D63-4E13-9192-71CB837DA7C5}"/>
              </a:ext>
            </a:extLst>
          </p:cNvPr>
          <p:cNvPicPr>
            <a:picLocks noChangeAspect="1"/>
          </p:cNvPicPr>
          <p:nvPr/>
        </p:nvPicPr>
        <p:blipFill>
          <a:blip r:embed="rId2"/>
          <a:stretch>
            <a:fillRect/>
          </a:stretch>
        </p:blipFill>
        <p:spPr>
          <a:xfrm>
            <a:off x="914399" y="4735439"/>
            <a:ext cx="6894785" cy="1176630"/>
          </a:xfrm>
          <a:prstGeom prst="rect">
            <a:avLst/>
          </a:prstGeom>
        </p:spPr>
      </p:pic>
    </p:spTree>
    <p:extLst>
      <p:ext uri="{BB962C8B-B14F-4D97-AF65-F5344CB8AC3E}">
        <p14:creationId xmlns:p14="http://schemas.microsoft.com/office/powerpoint/2010/main" val="395597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heel(1)">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77937-F6D5-4A92-ADE9-84867CBAEEBF}"/>
              </a:ext>
            </a:extLst>
          </p:cNvPr>
          <p:cNvPicPr>
            <a:picLocks noChangeAspect="1"/>
          </p:cNvPicPr>
          <p:nvPr/>
        </p:nvPicPr>
        <p:blipFill rotWithShape="1">
          <a:blip r:embed="rId2"/>
          <a:srcRect t="12592" r="2069" b="9909"/>
          <a:stretch/>
        </p:blipFill>
        <p:spPr>
          <a:xfrm>
            <a:off x="94593" y="1024758"/>
            <a:ext cx="8954814" cy="3794236"/>
          </a:xfrm>
          <a:prstGeom prst="rect">
            <a:avLst/>
          </a:prstGeom>
        </p:spPr>
      </p:pic>
      <p:pic>
        <p:nvPicPr>
          <p:cNvPr id="7" name="Picture 6">
            <a:extLst>
              <a:ext uri="{FF2B5EF4-FFF2-40B4-BE49-F238E27FC236}">
                <a16:creationId xmlns:a16="http://schemas.microsoft.com/office/drawing/2014/main" id="{C3ADDCAF-3F58-4C84-A9DD-277D5F324228}"/>
              </a:ext>
            </a:extLst>
          </p:cNvPr>
          <p:cNvPicPr>
            <a:picLocks noChangeAspect="1"/>
          </p:cNvPicPr>
          <p:nvPr/>
        </p:nvPicPr>
        <p:blipFill rotWithShape="1">
          <a:blip r:embed="rId3"/>
          <a:srcRect l="35862" t="23541" r="38621" b="27083"/>
          <a:stretch/>
        </p:blipFill>
        <p:spPr>
          <a:xfrm>
            <a:off x="416983" y="261242"/>
            <a:ext cx="5841925" cy="6052444"/>
          </a:xfrm>
          <a:prstGeom prst="rect">
            <a:avLst/>
          </a:prstGeom>
        </p:spPr>
      </p:pic>
      <p:sp>
        <p:nvSpPr>
          <p:cNvPr id="8" name="Oval 7">
            <a:extLst>
              <a:ext uri="{FF2B5EF4-FFF2-40B4-BE49-F238E27FC236}">
                <a16:creationId xmlns:a16="http://schemas.microsoft.com/office/drawing/2014/main" id="{640C3FA4-AB6F-40A5-A0C6-32EF3161A422}"/>
              </a:ext>
            </a:extLst>
          </p:cNvPr>
          <p:cNvSpPr/>
          <p:nvPr/>
        </p:nvSpPr>
        <p:spPr>
          <a:xfrm>
            <a:off x="762911" y="5616262"/>
            <a:ext cx="2490952" cy="6974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9A8D9B5C-7C45-418C-8C29-91D7859616B3}"/>
              </a:ext>
            </a:extLst>
          </p:cNvPr>
          <p:cNvPicPr>
            <a:picLocks noChangeAspect="1"/>
          </p:cNvPicPr>
          <p:nvPr/>
        </p:nvPicPr>
        <p:blipFill>
          <a:blip r:embed="rId4"/>
          <a:stretch>
            <a:fillRect/>
          </a:stretch>
        </p:blipFill>
        <p:spPr>
          <a:xfrm>
            <a:off x="7935310" y="1024758"/>
            <a:ext cx="567560" cy="362608"/>
          </a:xfrm>
          <a:prstGeom prst="rect">
            <a:avLst/>
          </a:prstGeom>
        </p:spPr>
      </p:pic>
      <p:pic>
        <p:nvPicPr>
          <p:cNvPr id="9" name="Picture 8">
            <a:extLst>
              <a:ext uri="{FF2B5EF4-FFF2-40B4-BE49-F238E27FC236}">
                <a16:creationId xmlns:a16="http://schemas.microsoft.com/office/drawing/2014/main" id="{715E9851-B9AB-434E-9346-F220362E8292}"/>
              </a:ext>
            </a:extLst>
          </p:cNvPr>
          <p:cNvPicPr>
            <a:picLocks noChangeAspect="1"/>
          </p:cNvPicPr>
          <p:nvPr/>
        </p:nvPicPr>
        <p:blipFill>
          <a:blip r:embed="rId4"/>
          <a:stretch>
            <a:fillRect/>
          </a:stretch>
        </p:blipFill>
        <p:spPr>
          <a:xfrm>
            <a:off x="5695127" y="3412677"/>
            <a:ext cx="2523963" cy="731583"/>
          </a:xfrm>
          <a:prstGeom prst="rect">
            <a:avLst/>
          </a:prstGeom>
        </p:spPr>
      </p:pic>
    </p:spTree>
    <p:extLst>
      <p:ext uri="{BB962C8B-B14F-4D97-AF65-F5344CB8AC3E}">
        <p14:creationId xmlns:p14="http://schemas.microsoft.com/office/powerpoint/2010/main" val="104148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Box 9">
            <a:extLst>
              <a:ext uri="{FF2B5EF4-FFF2-40B4-BE49-F238E27FC236}">
                <a16:creationId xmlns:a16="http://schemas.microsoft.com/office/drawing/2014/main" id="{A84B1846-8CFC-461A-8BD4-2CA5D1651D87}"/>
              </a:ext>
            </a:extLst>
          </p:cNvPr>
          <p:cNvSpPr txBox="1">
            <a:spLocks noChangeArrowheads="1"/>
          </p:cNvSpPr>
          <p:nvPr/>
        </p:nvSpPr>
        <p:spPr bwMode="auto">
          <a:xfrm>
            <a:off x="1435100" y="1222375"/>
            <a:ext cx="56054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400" dirty="0">
                <a:solidFill>
                  <a:srgbClr val="FF0000"/>
                </a:solidFill>
              </a:rPr>
              <a:t>https://www.rotary.org</a:t>
            </a:r>
          </a:p>
        </p:txBody>
      </p:sp>
      <p:pic>
        <p:nvPicPr>
          <p:cNvPr id="3" name="Picture 2">
            <a:extLst>
              <a:ext uri="{FF2B5EF4-FFF2-40B4-BE49-F238E27FC236}">
                <a16:creationId xmlns:a16="http://schemas.microsoft.com/office/drawing/2014/main" id="{8A7DFE97-190C-407F-8134-9B82CDCD38F6}"/>
              </a:ext>
            </a:extLst>
          </p:cNvPr>
          <p:cNvPicPr>
            <a:picLocks noChangeAspect="1"/>
          </p:cNvPicPr>
          <p:nvPr/>
        </p:nvPicPr>
        <p:blipFill rotWithShape="1">
          <a:blip r:embed="rId3"/>
          <a:srcRect t="17862" r="1625" b="58073"/>
          <a:stretch/>
        </p:blipFill>
        <p:spPr>
          <a:xfrm>
            <a:off x="40083" y="2194301"/>
            <a:ext cx="8995465" cy="1178177"/>
          </a:xfrm>
          <a:prstGeom prst="rect">
            <a:avLst/>
          </a:prstGeom>
        </p:spPr>
      </p:pic>
      <p:pic>
        <p:nvPicPr>
          <p:cNvPr id="2" name="Picture 1">
            <a:extLst>
              <a:ext uri="{FF2B5EF4-FFF2-40B4-BE49-F238E27FC236}">
                <a16:creationId xmlns:a16="http://schemas.microsoft.com/office/drawing/2014/main" id="{313BA0C2-FF67-41C4-AF5D-2AA1F33AC61E}"/>
              </a:ext>
            </a:extLst>
          </p:cNvPr>
          <p:cNvPicPr>
            <a:picLocks noChangeAspect="1"/>
          </p:cNvPicPr>
          <p:nvPr/>
        </p:nvPicPr>
        <p:blipFill rotWithShape="1">
          <a:blip r:embed="rId4"/>
          <a:srcRect l="68505" t="13300" r="7009" b="68547"/>
          <a:stretch/>
        </p:blipFill>
        <p:spPr>
          <a:xfrm>
            <a:off x="3696398" y="2194301"/>
            <a:ext cx="5339150" cy="2119356"/>
          </a:xfrm>
          <a:prstGeom prst="rect">
            <a:avLst/>
          </a:prstGeom>
        </p:spPr>
      </p:pic>
      <p:sp>
        <p:nvSpPr>
          <p:cNvPr id="8" name="Oval 7">
            <a:extLst>
              <a:ext uri="{FF2B5EF4-FFF2-40B4-BE49-F238E27FC236}">
                <a16:creationId xmlns:a16="http://schemas.microsoft.com/office/drawing/2014/main" id="{9ACFA667-CCD9-4E4A-950C-15A8E9E9271D}"/>
              </a:ext>
            </a:extLst>
          </p:cNvPr>
          <p:cNvSpPr/>
          <p:nvPr/>
        </p:nvSpPr>
        <p:spPr>
          <a:xfrm>
            <a:off x="6143257" y="2290792"/>
            <a:ext cx="2120528" cy="4755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 name="Picture 11">
            <a:extLst>
              <a:ext uri="{FF2B5EF4-FFF2-40B4-BE49-F238E27FC236}">
                <a16:creationId xmlns:a16="http://schemas.microsoft.com/office/drawing/2014/main" id="{0C1C0DC9-CCA5-43AA-8F32-3871BEFCDE65}"/>
              </a:ext>
            </a:extLst>
          </p:cNvPr>
          <p:cNvPicPr>
            <a:picLocks noChangeAspect="1"/>
          </p:cNvPicPr>
          <p:nvPr/>
        </p:nvPicPr>
        <p:blipFill>
          <a:blip r:embed="rId5"/>
          <a:stretch>
            <a:fillRect/>
          </a:stretch>
        </p:blipFill>
        <p:spPr>
          <a:xfrm>
            <a:off x="3973873" y="3253979"/>
            <a:ext cx="1652626" cy="683664"/>
          </a:xfrm>
          <a:prstGeom prst="rect">
            <a:avLst/>
          </a:prstGeom>
        </p:spPr>
      </p:pic>
    </p:spTree>
    <p:extLst>
      <p:ext uri="{BB962C8B-B14F-4D97-AF65-F5344CB8AC3E}">
        <p14:creationId xmlns:p14="http://schemas.microsoft.com/office/powerpoint/2010/main" val="1597532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DC7014-4275-41E5-9042-AD0B567525D2}"/>
              </a:ext>
            </a:extLst>
          </p:cNvPr>
          <p:cNvPicPr>
            <a:picLocks noChangeAspect="1"/>
          </p:cNvPicPr>
          <p:nvPr/>
        </p:nvPicPr>
        <p:blipFill rotWithShape="1">
          <a:blip r:embed="rId2"/>
          <a:srcRect l="14828" t="14739" r="17127" b="7279"/>
          <a:stretch/>
        </p:blipFill>
        <p:spPr>
          <a:xfrm>
            <a:off x="84192" y="914400"/>
            <a:ext cx="8975616" cy="6371896"/>
          </a:xfrm>
          <a:prstGeom prst="rect">
            <a:avLst/>
          </a:prstGeom>
        </p:spPr>
      </p:pic>
      <p:pic>
        <p:nvPicPr>
          <p:cNvPr id="5" name="Picture 4">
            <a:extLst>
              <a:ext uri="{FF2B5EF4-FFF2-40B4-BE49-F238E27FC236}">
                <a16:creationId xmlns:a16="http://schemas.microsoft.com/office/drawing/2014/main" id="{C9FFDAE5-F126-4C24-8927-BB849A2A840A}"/>
              </a:ext>
            </a:extLst>
          </p:cNvPr>
          <p:cNvPicPr>
            <a:picLocks noChangeAspect="1"/>
          </p:cNvPicPr>
          <p:nvPr/>
        </p:nvPicPr>
        <p:blipFill rotWithShape="1">
          <a:blip r:embed="rId3"/>
          <a:srcRect l="20230" t="48444" r="52414" b="38031"/>
          <a:stretch/>
        </p:blipFill>
        <p:spPr>
          <a:xfrm>
            <a:off x="621285" y="2661744"/>
            <a:ext cx="7901429" cy="2091559"/>
          </a:xfrm>
          <a:prstGeom prst="rect">
            <a:avLst/>
          </a:prstGeom>
        </p:spPr>
      </p:pic>
    </p:spTree>
    <p:extLst>
      <p:ext uri="{BB962C8B-B14F-4D97-AF65-F5344CB8AC3E}">
        <p14:creationId xmlns:p14="http://schemas.microsoft.com/office/powerpoint/2010/main" val="82019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2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3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13039</TotalTime>
  <Words>1527</Words>
  <Application>Microsoft Office PowerPoint</Application>
  <PresentationFormat>On-screen Show (4:3)</PresentationFormat>
  <Paragraphs>168</Paragraphs>
  <Slides>38</Slides>
  <Notes>12</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38</vt:i4>
      </vt:variant>
    </vt:vector>
  </HeadingPairs>
  <TitlesOfParts>
    <vt:vector size="56" baseType="lpstr">
      <vt:lpstr>Arial</vt:lpstr>
      <vt:lpstr>Arial Narrow</vt:lpstr>
      <vt:lpstr>Arial Narrow Bold</vt:lpstr>
      <vt:lpstr>Calibri</vt:lpstr>
      <vt:lpstr>Century Gothic</vt:lpstr>
      <vt:lpstr>Courier New</vt:lpstr>
      <vt:lpstr>Georgia</vt:lpstr>
      <vt:lpstr>Helvetica Neue</vt:lpstr>
      <vt:lpstr>Lucida Sans Unicode</vt:lpstr>
      <vt:lpstr>Open Sans</vt:lpstr>
      <vt:lpstr>Times New Roman</vt:lpstr>
      <vt:lpstr>Verdana</vt:lpstr>
      <vt:lpstr>Wingdings 2</vt:lpstr>
      <vt:lpstr>Wingdings 3</vt:lpstr>
      <vt:lpstr>2_Slice</vt:lpstr>
      <vt:lpstr>3_Slice</vt:lpstr>
      <vt:lpstr>Concourse</vt:lpstr>
      <vt:lpstr>1_Concourse</vt:lpstr>
      <vt:lpstr>PowerPoint Presentation</vt:lpstr>
      <vt:lpstr>PowerPoint Presentation</vt:lpstr>
      <vt:lpstr>PowerPoint Presentation</vt:lpstr>
      <vt:lpstr>PowerPoint Presentation</vt:lpstr>
      <vt:lpstr>HOW WE FUND PROGRAMS – SHARE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Moran</dc:creator>
  <cp:lastModifiedBy>Kevin Wood</cp:lastModifiedBy>
  <cp:revision>954</cp:revision>
  <cp:lastPrinted>2013-06-19T15:45:56Z</cp:lastPrinted>
  <dcterms:created xsi:type="dcterms:W3CDTF">2013-06-19T15:10:07Z</dcterms:created>
  <dcterms:modified xsi:type="dcterms:W3CDTF">2021-04-25T16:34:50Z</dcterms:modified>
</cp:coreProperties>
</file>