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4" r:id="rId3"/>
    <p:sldId id="259" r:id="rId4"/>
    <p:sldId id="260" r:id="rId5"/>
    <p:sldId id="293" r:id="rId6"/>
    <p:sldId id="262" r:id="rId7"/>
    <p:sldId id="266" r:id="rId8"/>
    <p:sldId id="288" r:id="rId9"/>
    <p:sldId id="270" r:id="rId10"/>
    <p:sldId id="292" r:id="rId11"/>
    <p:sldId id="284" r:id="rId12"/>
    <p:sldId id="291" r:id="rId13"/>
    <p:sldId id="281" r:id="rId14"/>
    <p:sldId id="290" r:id="rId15"/>
    <p:sldId id="272" r:id="rId1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46" d="100"/>
          <a:sy n="46" d="100"/>
        </p:scale>
        <p:origin x="-103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338" y="-77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1EB88D-EF4C-4F3B-A713-115C37EE7813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13E248-4C18-4C1E-82A1-61EDF62B3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07DC75-13CA-4C8D-B3EF-50DEE1C2F47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 So how do you find this information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19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How successful is your club at determining what your members want from their membership</a:t>
            </a:r>
          </a:p>
          <a:p>
            <a:endParaRPr lang="en-CA" sz="2000" dirty="0"/>
          </a:p>
          <a:p>
            <a:r>
              <a:rPr lang="en-CA" sz="2000" dirty="0" smtClean="0"/>
              <a:t>It is not just about what your members give o but also about what they are getting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9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There are reasons out of our control</a:t>
            </a:r>
          </a:p>
          <a:p>
            <a:endParaRPr lang="en-CA" sz="2000" dirty="0"/>
          </a:p>
          <a:p>
            <a:r>
              <a:rPr lang="en-CA" sz="2000" dirty="0" smtClean="0"/>
              <a:t>However, most often it is within the control of the club.</a:t>
            </a:r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5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2000" dirty="0" smtClean="0"/>
              <a:t>This includes effective recruitment and engagement</a:t>
            </a:r>
          </a:p>
          <a:p>
            <a:endParaRPr lang="en-CA" sz="2000" dirty="0"/>
          </a:p>
          <a:p>
            <a:r>
              <a:rPr lang="en-CA" sz="2000" dirty="0" smtClean="0"/>
              <a:t>Ongoing evaluations and opportunity for feedback</a:t>
            </a:r>
          </a:p>
          <a:p>
            <a:endParaRPr lang="en-CA" sz="2000" dirty="0"/>
          </a:p>
          <a:p>
            <a:r>
              <a:rPr lang="en-CA" sz="2000" dirty="0" smtClean="0"/>
              <a:t>Checking in with members on how they are feeling about the club and their involvement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54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ALL OF THE ABOVE – OF COURSE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66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Questions  &amp;  comments</a:t>
            </a:r>
            <a:endParaRPr lang="en-US" sz="2000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6E3CD8-8525-402D-90CC-B854951ECE9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Engaged members stay in their clubs and leave for reasons out of their or the club’s control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1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The number of Rotarians</a:t>
            </a:r>
          </a:p>
          <a:p>
            <a:pPr>
              <a:spcBef>
                <a:spcPct val="0"/>
              </a:spcBef>
            </a:pPr>
            <a:endParaRPr lang="en-US" sz="2000" dirty="0" smtClean="0"/>
          </a:p>
          <a:p>
            <a:pPr>
              <a:spcBef>
                <a:spcPct val="0"/>
              </a:spcBef>
            </a:pPr>
            <a:r>
              <a:rPr lang="en-US" sz="2000" dirty="0" smtClean="0"/>
              <a:t>How many of you have brought in a new member</a:t>
            </a:r>
            <a:r>
              <a:rPr lang="en-US" sz="2000" baseline="0" dirty="0" smtClean="0"/>
              <a:t> to this club or another club?</a:t>
            </a:r>
            <a:endParaRPr lang="en-US" sz="2000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393B08-300A-4681-9071-FBA1A32004D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8873D4-DE9D-40E0-8BA0-B9F1E82DF24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Only 10% have brought</a:t>
            </a:r>
            <a:r>
              <a:rPr lang="en-US" sz="2000" baseline="0" dirty="0" smtClean="0"/>
              <a:t> another person into Rotary</a:t>
            </a:r>
            <a:endParaRPr lang="en-US" sz="20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Let’s look at some of numbers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E248-4C18-4C1E-82A1-61EDF62B36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7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EBB10F-01E5-4916-A733-D4A04483B6E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This is reflected in most clubs – over</a:t>
            </a:r>
            <a:r>
              <a:rPr lang="en-US" sz="2000" baseline="0" dirty="0" smtClean="0"/>
              <a:t> time they lose as many as they bring in</a:t>
            </a:r>
            <a:endParaRPr lang="en-US" sz="20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CE60C8-C28E-4427-947F-1674EF2E267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Results from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2000" dirty="0" smtClean="0"/>
              <a:t>Rotary surveys and focus</a:t>
            </a:r>
            <a:r>
              <a:rPr lang="en-US" sz="2000" dirty="0" smtClean="0"/>
              <a:t> groups</a:t>
            </a:r>
            <a:endParaRPr lang="en-US" sz="2000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2CB0FB-EC37-4A00-9C6E-CF0E9BC557D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/>
              <a:t>Would it be useful to know the real reasons you lose a member?</a:t>
            </a:r>
          </a:p>
          <a:p>
            <a:pPr>
              <a:spcBef>
                <a:spcPct val="0"/>
              </a:spcBef>
            </a:pP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2000" dirty="0" smtClean="0"/>
              <a:t>How </a:t>
            </a:r>
            <a:r>
              <a:rPr lang="en-US" sz="2000" dirty="0" smtClean="0"/>
              <a:t>can you find out the REAL reason you lose a member</a:t>
            </a:r>
          </a:p>
          <a:p>
            <a:pPr>
              <a:spcBef>
                <a:spcPct val="0"/>
              </a:spcBef>
            </a:pPr>
            <a:endParaRPr lang="en-US" sz="2000" dirty="0" smtClean="0"/>
          </a:p>
          <a:p>
            <a:pPr>
              <a:spcBef>
                <a:spcPct val="0"/>
              </a:spcBef>
            </a:pPr>
            <a:r>
              <a:rPr lang="en-US" sz="2000" dirty="0" smtClean="0"/>
              <a:t>Is your club willing or able to make accommodations to retain members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DC4DB3-0B1D-4CCA-B57C-C102144F6F9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F22B-CBD7-4BD4-861A-A9B9AC11DA19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1996-87D4-4383-BEAE-39405214F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6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64675-1CBA-4479-83CB-218DFD9096DC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0D7B-6082-4DD3-88C7-F99C7244E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6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B7219-1782-45E8-9808-7194AB6A2DEA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5D3B-96AA-486A-8774-A3111BE44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4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AA62-F454-4067-80AD-8A7153B06C0A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521C-8BCD-42E4-859D-45C86F4C8C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9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39F-8E26-4B7A-B4CB-C83401E01FB5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F380-892F-491D-896B-586340A41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46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1CAC-221B-41EA-B1E9-3AED135116A3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4199-5FE2-46A5-B3B6-4857BB47B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8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AF45-A10A-4152-AC6C-91AF4C7B54CA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D0C8-83F7-474E-982B-FC5ADB0F60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0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B7A-B441-4B4F-AFB3-12B469E3BBD3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CA1D-12DA-416E-8001-7B08DDD4B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1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6185-690E-4ABC-A992-4B26FDB595B9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A70D-529F-40EC-9DA2-26F54CF97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88F5-51A5-4D04-A4C2-0E5DECE1F59F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5B37-5CF2-4824-B206-A5712C403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D998C-289C-4F15-9D03-314B0980A1BC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1ACD6-6CD0-4D19-AF90-98C8983A8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DD909-0168-4800-B733-B17E567E6897}" type="datetimeFigureOut">
              <a:rPr lang="en-US"/>
              <a:pPr>
                <a:defRPr/>
              </a:pPr>
              <a:t>2/7/2014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7EDEA-CA90-4806-B38E-9ADD2FA20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6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469" y="5334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District 5050 </a:t>
            </a:r>
            <a:br>
              <a:rPr lang="en-US" dirty="0" smtClean="0"/>
            </a:br>
            <a:r>
              <a:rPr lang="en-US" dirty="0" smtClean="0"/>
              <a:t>Rotary Membership Seminar</a:t>
            </a:r>
            <a:endParaRPr lang="en-US" dirty="0"/>
          </a:p>
        </p:txBody>
      </p:sp>
      <p:pic>
        <p:nvPicPr>
          <p:cNvPr id="14338" name="Picture 4" descr="916_mark_f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4323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3629" y="1066800"/>
            <a:ext cx="6781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4000" b="1" dirty="0" smtClean="0">
              <a:latin typeface="+mn-lt"/>
            </a:endParaRPr>
          </a:p>
          <a:p>
            <a:r>
              <a:rPr lang="en-CA" sz="4400" dirty="0" smtClean="0">
                <a:latin typeface="+mn-lt"/>
              </a:rPr>
              <a:t>Want to </a:t>
            </a:r>
            <a:r>
              <a:rPr lang="en-CA" sz="4400" dirty="0">
                <a:latin typeface="+mn-lt"/>
              </a:rPr>
              <a:t>retain </a:t>
            </a:r>
            <a:r>
              <a:rPr lang="en-CA" sz="4400" dirty="0" smtClean="0">
                <a:latin typeface="+mn-lt"/>
              </a:rPr>
              <a:t>members?</a:t>
            </a:r>
          </a:p>
          <a:p>
            <a:endParaRPr lang="en-CA" sz="4400" dirty="0">
              <a:latin typeface="+mn-lt"/>
            </a:endParaRPr>
          </a:p>
          <a:p>
            <a:pPr algn="ctr"/>
            <a:r>
              <a:rPr lang="en-CA" sz="4400" i="1" dirty="0" smtClean="0">
                <a:latin typeface="+mn-lt"/>
              </a:rPr>
              <a:t>then</a:t>
            </a:r>
          </a:p>
          <a:p>
            <a:pPr algn="ctr"/>
            <a:endParaRPr lang="en-CA" sz="4400" dirty="0" smtClean="0">
              <a:latin typeface="+mn-lt"/>
            </a:endParaRPr>
          </a:p>
          <a:p>
            <a:r>
              <a:rPr lang="en-CA" sz="4400" dirty="0" smtClean="0">
                <a:latin typeface="+mn-lt"/>
              </a:rPr>
              <a:t>Understand </a:t>
            </a:r>
            <a:r>
              <a:rPr lang="en-CA" sz="4400" dirty="0">
                <a:latin typeface="+mn-lt"/>
              </a:rPr>
              <a:t>why </a:t>
            </a:r>
            <a:r>
              <a:rPr lang="en-CA" sz="4400" dirty="0" smtClean="0">
                <a:latin typeface="+mn-lt"/>
              </a:rPr>
              <a:t>members</a:t>
            </a:r>
          </a:p>
          <a:p>
            <a:pPr algn="ctr"/>
            <a:r>
              <a:rPr lang="en-CA" sz="4400" dirty="0" smtClean="0">
                <a:latin typeface="+mn-lt"/>
              </a:rPr>
              <a:t>leave</a:t>
            </a:r>
            <a:r>
              <a:rPr lang="en-CA" sz="4400" dirty="0" smtClean="0"/>
              <a:t>!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4299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09613"/>
            <a:ext cx="8991600" cy="5801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  <a:cs typeface="+mn-cs"/>
              </a:rPr>
              <a:t>Surveys </a:t>
            </a:r>
            <a:r>
              <a:rPr lang="en-US" sz="3600" b="1" dirty="0">
                <a:latin typeface="+mn-lt"/>
                <a:cs typeface="+mn-cs"/>
              </a:rPr>
              <a:t>show </a:t>
            </a:r>
            <a:r>
              <a:rPr lang="en-US" sz="3600" b="1" dirty="0" smtClean="0">
                <a:latin typeface="+mn-lt"/>
                <a:cs typeface="+mn-cs"/>
              </a:rPr>
              <a:t>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  <a:cs typeface="+mn-cs"/>
              </a:rPr>
              <a:t> </a:t>
            </a:r>
            <a:r>
              <a:rPr lang="en-US" sz="3600" b="1" dirty="0">
                <a:latin typeface="+mn-lt"/>
                <a:cs typeface="+mn-cs"/>
              </a:rPr>
              <a:t>many members are looking for</a:t>
            </a:r>
            <a:r>
              <a:rPr lang="en-US" sz="3600" b="1" dirty="0" smtClean="0">
                <a:latin typeface="+mn-lt"/>
                <a:cs typeface="+mn-cs"/>
              </a:rPr>
              <a:t>:</a:t>
            </a:r>
            <a:endParaRPr lang="en-US" sz="1000" b="1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Networking opportunities both social and </a:t>
            </a:r>
            <a:r>
              <a:rPr lang="en-US" sz="3200" dirty="0" smtClean="0">
                <a:latin typeface="+mn-lt"/>
                <a:cs typeface="+mn-cs"/>
              </a:rPr>
              <a:t>professional</a:t>
            </a:r>
          </a:p>
          <a:p>
            <a:pPr marL="9000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Business opportunities and contacts	</a:t>
            </a:r>
            <a:endParaRPr lang="en-US" sz="3200" dirty="0" smtClean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Fellowship both friendship and </a:t>
            </a:r>
            <a:r>
              <a:rPr lang="en-US" sz="3200" dirty="0" smtClean="0">
                <a:latin typeface="+mn-lt"/>
                <a:cs typeface="+mn-cs"/>
              </a:rPr>
              <a:t>connections</a:t>
            </a: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Community Service – </a:t>
            </a:r>
            <a:r>
              <a:rPr lang="en-US" sz="3200" dirty="0" smtClean="0">
                <a:latin typeface="+mn-lt"/>
                <a:cs typeface="+mn-cs"/>
              </a:rPr>
              <a:t>Hands </a:t>
            </a:r>
            <a:r>
              <a:rPr lang="en-US" sz="3200" dirty="0">
                <a:latin typeface="+mn-lt"/>
                <a:cs typeface="+mn-cs"/>
              </a:rPr>
              <a:t>on projects in their local </a:t>
            </a:r>
            <a:r>
              <a:rPr lang="en-US" sz="3200" dirty="0" smtClean="0">
                <a:latin typeface="+mn-lt"/>
                <a:cs typeface="+mn-cs"/>
              </a:rPr>
              <a:t>communities</a:t>
            </a: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9000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International Service – Hands on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7526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Do you know why</a:t>
            </a:r>
          </a:p>
          <a:p>
            <a:pPr algn="ctr"/>
            <a:r>
              <a:rPr lang="en-CA" sz="4800" dirty="0" smtClean="0"/>
              <a:t> </a:t>
            </a:r>
          </a:p>
          <a:p>
            <a:pPr algn="ctr"/>
            <a:r>
              <a:rPr lang="en-CA" sz="4800" dirty="0" smtClean="0"/>
              <a:t>your </a:t>
            </a:r>
          </a:p>
          <a:p>
            <a:pPr algn="ctr"/>
            <a:endParaRPr lang="en-CA" sz="4800" dirty="0" smtClean="0"/>
          </a:p>
          <a:p>
            <a:pPr algn="ctr"/>
            <a:r>
              <a:rPr lang="en-CA" sz="4800" spc="300" dirty="0" smtClean="0"/>
              <a:t>members have left?</a:t>
            </a:r>
            <a:endParaRPr lang="en-CA" sz="4800" spc="300" dirty="0"/>
          </a:p>
        </p:txBody>
      </p:sp>
    </p:spTree>
    <p:extLst>
      <p:ext uri="{BB962C8B-B14F-4D97-AF65-F5344CB8AC3E}">
        <p14:creationId xmlns:p14="http://schemas.microsoft.com/office/powerpoint/2010/main" val="5815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-150813" y="1557338"/>
            <a:ext cx="9752013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/>
            <a:r>
              <a:rPr lang="en-US" sz="4000" dirty="0"/>
              <a:t>A Thought for the Day…</a:t>
            </a:r>
          </a:p>
          <a:p>
            <a:endParaRPr lang="en-US" sz="4000" dirty="0"/>
          </a:p>
          <a:p>
            <a:pPr algn="ctr"/>
            <a:r>
              <a:rPr lang="en-US" sz="4000" dirty="0"/>
              <a:t>“</a:t>
            </a:r>
            <a:r>
              <a:rPr lang="en-US" sz="4000" i="1" dirty="0"/>
              <a:t>If Rotarians put as much focus on Membership as they do on their</a:t>
            </a:r>
          </a:p>
          <a:p>
            <a:pPr algn="ctr"/>
            <a:r>
              <a:rPr lang="en-US" sz="4000" i="1" dirty="0"/>
              <a:t> Community Service projects…</a:t>
            </a:r>
          </a:p>
          <a:p>
            <a:pPr algn="ctr"/>
            <a:endParaRPr lang="en-US" sz="4000" i="1" dirty="0"/>
          </a:p>
          <a:p>
            <a:pPr algn="ctr"/>
            <a:r>
              <a:rPr lang="en-US" sz="3600" b="1" i="1" dirty="0"/>
              <a:t>What would our Membership look like?”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06680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3600" b="1" dirty="0"/>
              <a:t>Keeping Members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CA" sz="2000" b="1" dirty="0"/>
              <a:t>What is the best way to retain members?</a:t>
            </a:r>
            <a:endParaRPr lang="en-CA" sz="2000" dirty="0"/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Ensure that every member contributes to the Rotary Foundation.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Keep members involved in club activities and projects.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Have great guest speakers at club meetings.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Focus on fellowship and social activities for members.</a:t>
            </a:r>
          </a:p>
          <a:p>
            <a:pPr marL="336865" lvl="1">
              <a:defRPr/>
            </a:pPr>
            <a:endParaRPr lang="en-CA" sz="20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CA" sz="2000" dirty="0"/>
              <a:t> </a:t>
            </a:r>
            <a:r>
              <a:rPr lang="en-CA" sz="2000" b="1" dirty="0"/>
              <a:t>Who is responsible for membership retention?</a:t>
            </a:r>
            <a:endParaRPr lang="en-CA" sz="2000" dirty="0"/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Club president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Membership Chair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The members sponsor</a:t>
            </a:r>
          </a:p>
          <a:p>
            <a:pPr marL="679765" lvl="1" indent="-342900">
              <a:buFont typeface="Wingdings" pitchFamily="2" charset="2"/>
              <a:buChar char="q"/>
              <a:defRPr/>
            </a:pPr>
            <a:r>
              <a:rPr lang="en-CA" sz="2000" dirty="0"/>
              <a:t>All club members</a:t>
            </a:r>
          </a:p>
        </p:txBody>
      </p:sp>
    </p:spTree>
    <p:extLst>
      <p:ext uri="{BB962C8B-B14F-4D97-AF65-F5344CB8AC3E}">
        <p14:creationId xmlns:p14="http://schemas.microsoft.com/office/powerpoint/2010/main" val="935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3"/>
          <p:cNvSpPr txBox="1">
            <a:spLocks noChangeArrowheads="1"/>
          </p:cNvSpPr>
          <p:nvPr/>
        </p:nvSpPr>
        <p:spPr bwMode="auto">
          <a:xfrm>
            <a:off x="1295400" y="1066800"/>
            <a:ext cx="6172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9600" dirty="0"/>
              <a:t>Thank You!</a:t>
            </a:r>
          </a:p>
        </p:txBody>
      </p:sp>
      <p:pic>
        <p:nvPicPr>
          <p:cNvPr id="39938" name="Picture 2" descr="916_mark_f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162300"/>
            <a:ext cx="35052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sz="7200" dirty="0" smtClean="0"/>
              <a:t>Engagement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7200" dirty="0" smtClean="0"/>
              <a:t>equals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7200" dirty="0" smtClean="0"/>
              <a:t>Retention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52400"/>
            <a:ext cx="11210925" cy="66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5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268413"/>
            <a:ext cx="9177337" cy="55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90800" y="3708400"/>
            <a:ext cx="633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3600" b="1" dirty="0"/>
              <a:t>X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65838" y="4032250"/>
            <a:ext cx="43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2800" b="1" dirty="0"/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85838" y="3757613"/>
            <a:ext cx="1392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5400" b="1" dirty="0"/>
              <a:t>10%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67200" y="2527300"/>
            <a:ext cx="1392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5400" b="1" dirty="0"/>
              <a:t>90%</a:t>
            </a:r>
          </a:p>
        </p:txBody>
      </p:sp>
      <p:sp>
        <p:nvSpPr>
          <p:cNvPr id="8" name="Isosceles Triangle 7"/>
          <p:cNvSpPr/>
          <p:nvPr/>
        </p:nvSpPr>
        <p:spPr>
          <a:xfrm rot="6597928">
            <a:off x="3434557" y="2526506"/>
            <a:ext cx="539750" cy="2173287"/>
          </a:xfrm>
          <a:prstGeom prst="triangle">
            <a:avLst>
              <a:gd name="adj" fmla="val 5704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7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Recruitment vs Retention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163"/>
            <a:ext cx="6705600" cy="4389437"/>
          </a:xfrm>
        </p:spPr>
        <p:txBody>
          <a:bodyPr/>
          <a:lstStyle/>
          <a:p>
            <a:endParaRPr lang="en-CA" dirty="0" smtClean="0"/>
          </a:p>
          <a:p>
            <a:r>
              <a:rPr lang="en-CA" sz="3600" dirty="0" smtClean="0"/>
              <a:t>Which is more important?</a:t>
            </a:r>
          </a:p>
          <a:p>
            <a:endParaRPr lang="en-CA" sz="3600" dirty="0"/>
          </a:p>
          <a:p>
            <a:r>
              <a:rPr lang="en-CA" sz="3600" dirty="0" smtClean="0"/>
              <a:t>Where do you start?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97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650" y="247233"/>
            <a:ext cx="8485350" cy="60324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+mn-cs"/>
              </a:rPr>
              <a:t>Membership Realities</a:t>
            </a:r>
            <a:endParaRPr lang="en-US" sz="44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Stylor JNL" pitchFamily="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Stylor JNL" pitchFamily="2" charset="0"/>
                <a:cs typeface="+mn-cs"/>
              </a:rPr>
              <a:t>2005 -  1,200,000 Members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Stylor JNL" pitchFamily="2" charset="0"/>
                <a:cs typeface="+mn-cs"/>
              </a:rPr>
              <a:t>2013 – 1,200,000 Members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Stylor JNL" pitchFamily="2" charset="0"/>
                <a:cs typeface="+mn-cs"/>
              </a:rPr>
              <a:t>Between 2005 and 2013 </a:t>
            </a:r>
            <a:r>
              <a:rPr lang="en-US" sz="4400" dirty="0" smtClean="0">
                <a:latin typeface="Stylor JNL" pitchFamily="2" charset="0"/>
                <a:cs typeface="+mn-cs"/>
              </a:rPr>
              <a:t>RI </a:t>
            </a:r>
            <a:r>
              <a:rPr lang="en-US" sz="4400" dirty="0">
                <a:latin typeface="Stylor JNL" pitchFamily="2" charset="0"/>
                <a:cs typeface="+mn-cs"/>
              </a:rPr>
              <a:t>lost…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Stylor JNL" pitchFamily="2" charset="0"/>
                <a:cs typeface="+mn-cs"/>
              </a:rPr>
              <a:t>1,200,000 Members!</a:t>
            </a:r>
            <a:endParaRPr lang="en-US" sz="5400" dirty="0">
              <a:latin typeface="Stylor JNL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latin typeface="Stylor JNL" pitchFamily="2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8600" y="914400"/>
            <a:ext cx="8534400" cy="2768600"/>
            <a:chOff x="-381000" y="304800"/>
            <a:chExt cx="8533933" cy="2768600"/>
          </a:xfrm>
        </p:grpSpPr>
        <p:pic>
          <p:nvPicPr>
            <p:cNvPr id="2663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1000" y="304800"/>
              <a:ext cx="4597400" cy="276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4312981" y="935038"/>
              <a:ext cx="3839952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j-lt"/>
                  <a:cs typeface="+mn-cs"/>
                </a:rPr>
                <a:t>Rotary is made up of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j-lt"/>
                  <a:cs typeface="+mn-cs"/>
                </a:rPr>
                <a:t>40 % New Members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j-lt"/>
                  <a:cs typeface="+mn-cs"/>
                </a:rPr>
                <a:t>(less than 5 years)</a:t>
              </a:r>
            </a:p>
          </p:txBody>
        </p:sp>
      </p:grp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3956050"/>
            <a:ext cx="37465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76800" y="5257800"/>
            <a:ext cx="3976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cs typeface="+mn-cs"/>
              </a:rPr>
              <a:t>62% will leave in their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cs typeface="+mn-cs"/>
              </a:rPr>
              <a:t>first five years</a:t>
            </a: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1447800" y="3556000"/>
            <a:ext cx="2540000" cy="2743200"/>
          </a:xfrm>
          <a:custGeom>
            <a:avLst/>
            <a:gdLst>
              <a:gd name="T0" fmla="*/ 402310370 w 1680"/>
              <a:gd name="T1" fmla="*/ 2147483647 h 1896"/>
              <a:gd name="T2" fmla="*/ 512032290 w 1680"/>
              <a:gd name="T3" fmla="*/ 2147483647 h 1896"/>
              <a:gd name="T4" fmla="*/ 2147483647 w 1680"/>
              <a:gd name="T5" fmla="*/ 2147483647 h 1896"/>
              <a:gd name="T6" fmla="*/ 2147483647 w 1680"/>
              <a:gd name="T7" fmla="*/ 418666505 h 1896"/>
              <a:gd name="T8" fmla="*/ 1718963399 w 1680"/>
              <a:gd name="T9" fmla="*/ 619626109 h 1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1896"/>
              <a:gd name="T17" fmla="*/ 1680 w 1680"/>
              <a:gd name="T18" fmla="*/ 1896 h 1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1896">
                <a:moveTo>
                  <a:pt x="176" y="1592"/>
                </a:moveTo>
                <a:cubicBezTo>
                  <a:pt x="88" y="1744"/>
                  <a:pt x="0" y="1896"/>
                  <a:pt x="224" y="1880"/>
                </a:cubicBezTo>
                <a:cubicBezTo>
                  <a:pt x="448" y="1864"/>
                  <a:pt x="1360" y="1776"/>
                  <a:pt x="1520" y="1496"/>
                </a:cubicBezTo>
                <a:cubicBezTo>
                  <a:pt x="1680" y="1216"/>
                  <a:pt x="1312" y="400"/>
                  <a:pt x="1184" y="200"/>
                </a:cubicBezTo>
                <a:cubicBezTo>
                  <a:pt x="1056" y="0"/>
                  <a:pt x="824" y="280"/>
                  <a:pt x="752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9" name="Right Arrow 8"/>
          <p:cNvSpPr/>
          <p:nvPr/>
        </p:nvSpPr>
        <p:spPr>
          <a:xfrm rot="9971741">
            <a:off x="3397250" y="4348163"/>
            <a:ext cx="1260475" cy="3810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953000" y="3876675"/>
            <a:ext cx="39782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cs typeface="+mn-cs"/>
              </a:rPr>
              <a:t>35% will leave in their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cs typeface="+mn-cs"/>
              </a:rPr>
              <a:t>first three years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3657600" y="2112963"/>
            <a:ext cx="1066800" cy="3810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3903663" y="5354638"/>
            <a:ext cx="976312" cy="3810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9" grpId="1" animBg="1"/>
      <p:bldP spid="10" grpId="0"/>
      <p:bldP spid="11" grpId="0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8642" y="1024024"/>
            <a:ext cx="7941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+mj-lt"/>
                <a:cs typeface="+mn-cs"/>
              </a:rPr>
              <a:t>Why Rotarians say they leave Rotary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8642" y="2133600"/>
            <a:ext cx="7693358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Attendance </a:t>
            </a:r>
            <a:r>
              <a:rPr lang="en-US" sz="3600" dirty="0" smtClean="0">
                <a:latin typeface="+mj-lt"/>
                <a:cs typeface="+mn-cs"/>
              </a:rPr>
              <a:t>requirements </a:t>
            </a: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+mj-lt"/>
                <a:cs typeface="+mn-cs"/>
              </a:rPr>
              <a:t>Relocating to a new community</a:t>
            </a: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+mj-lt"/>
                <a:cs typeface="+mn-cs"/>
              </a:rPr>
              <a:t>Health</a:t>
            </a:r>
            <a:endParaRPr lang="en-US" sz="3600" dirty="0">
              <a:latin typeface="+mj-lt"/>
              <a:cs typeface="+mn-cs"/>
            </a:endParaRP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Too much fundraising</a:t>
            </a: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Not enough </a:t>
            </a:r>
            <a:r>
              <a:rPr lang="en-US" sz="3600" dirty="0" smtClean="0">
                <a:latin typeface="+mj-lt"/>
                <a:cs typeface="+mn-cs"/>
              </a:rPr>
              <a:t>value </a:t>
            </a: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+mj-lt"/>
                <a:cs typeface="+mn-cs"/>
              </a:rPr>
              <a:t>Retired </a:t>
            </a:r>
            <a:endParaRPr lang="en-US" sz="3600" dirty="0">
              <a:latin typeface="+mj-lt"/>
              <a:cs typeface="+mn-cs"/>
            </a:endParaRPr>
          </a:p>
          <a:p>
            <a:pPr marL="1028700" lvl="1" indent="-57150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Business pressure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5616688"/>
      </p:ext>
    </p:extLst>
  </p:cSld>
  <p:clrMapOvr>
    <a:masterClrMapping/>
  </p:clrMapOvr>
  <p:transition advTm="1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26838" y="990600"/>
            <a:ext cx="76808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+mj-lt"/>
                <a:cs typeface="+mn-cs"/>
              </a:rPr>
              <a:t>Why Rotarians </a:t>
            </a:r>
            <a:r>
              <a:rPr lang="en-US" sz="4000" b="1" i="1" dirty="0">
                <a:solidFill>
                  <a:srgbClr val="0070C0"/>
                </a:solidFill>
                <a:latin typeface="+mj-lt"/>
                <a:cs typeface="+mn-cs"/>
              </a:rPr>
              <a:t>REALLY</a:t>
            </a:r>
            <a:r>
              <a:rPr lang="en-US" sz="4000" b="1" dirty="0">
                <a:latin typeface="+mj-lt"/>
                <a:cs typeface="+mn-cs"/>
              </a:rPr>
              <a:t> leave Rotary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31889" y="2286000"/>
            <a:ext cx="7696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Closed minds of leadership</a:t>
            </a: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Disorganized, poorly managed meetings</a:t>
            </a: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Costs </a:t>
            </a: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Inadequate involvement</a:t>
            </a: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+mj-lt"/>
                <a:cs typeface="+mn-cs"/>
              </a:rPr>
              <a:t>Not satisfied with fellowship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j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1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9|16.1|7.2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11922</TotalTime>
  <Words>470</Words>
  <Application>Microsoft Office PowerPoint</Application>
  <PresentationFormat>On-screen Show (4:3)</PresentationFormat>
  <Paragraphs>131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District 5050  Rotary Membership Seminar</vt:lpstr>
      <vt:lpstr>PowerPoint Presentation</vt:lpstr>
      <vt:lpstr>PowerPoint Presentation</vt:lpstr>
      <vt:lpstr>PowerPoint Presentation</vt:lpstr>
      <vt:lpstr>Recruitment vs Retention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Murray</dc:creator>
  <cp:lastModifiedBy>user</cp:lastModifiedBy>
  <cp:revision>67</cp:revision>
  <cp:lastPrinted>2014-02-08T06:19:28Z</cp:lastPrinted>
  <dcterms:created xsi:type="dcterms:W3CDTF">2013-03-26T00:08:37Z</dcterms:created>
  <dcterms:modified xsi:type="dcterms:W3CDTF">2014-02-08T06:43:34Z</dcterms:modified>
</cp:coreProperties>
</file>