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34"/>
  </p:notesMasterIdLst>
  <p:sldIdLst>
    <p:sldId id="258" r:id="rId4"/>
    <p:sldId id="259" r:id="rId5"/>
    <p:sldId id="271" r:id="rId6"/>
    <p:sldId id="285" r:id="rId7"/>
    <p:sldId id="286" r:id="rId8"/>
    <p:sldId id="264" r:id="rId9"/>
    <p:sldId id="262" r:id="rId10"/>
    <p:sldId id="276" r:id="rId11"/>
    <p:sldId id="287" r:id="rId12"/>
    <p:sldId id="265" r:id="rId13"/>
    <p:sldId id="266" r:id="rId14"/>
    <p:sldId id="289" r:id="rId15"/>
    <p:sldId id="291" r:id="rId16"/>
    <p:sldId id="272" r:id="rId17"/>
    <p:sldId id="273" r:id="rId18"/>
    <p:sldId id="295" r:id="rId19"/>
    <p:sldId id="288" r:id="rId20"/>
    <p:sldId id="280" r:id="rId21"/>
    <p:sldId id="283" r:id="rId22"/>
    <p:sldId id="274" r:id="rId23"/>
    <p:sldId id="277" r:id="rId24"/>
    <p:sldId id="275" r:id="rId25"/>
    <p:sldId id="279" r:id="rId26"/>
    <p:sldId id="290" r:id="rId27"/>
    <p:sldId id="257" r:id="rId28"/>
    <p:sldId id="260" r:id="rId29"/>
    <p:sldId id="292" r:id="rId30"/>
    <p:sldId id="293" r:id="rId31"/>
    <p:sldId id="294" r:id="rId32"/>
    <p:sldId id="270" r:id="rId33"/>
  </p:sldIdLst>
  <p:sldSz cx="12169775"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74" autoAdjust="0"/>
  </p:normalViewPr>
  <p:slideViewPr>
    <p:cSldViewPr>
      <p:cViewPr>
        <p:scale>
          <a:sx n="80" d="100"/>
          <a:sy n="80" d="100"/>
        </p:scale>
        <p:origin x="-197" y="53"/>
      </p:cViewPr>
      <p:guideLst>
        <p:guide orient="horz" pos="2160"/>
        <p:guide pos="38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E52C0-775D-4879-A68C-E9E1D174C24C}"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CA"/>
        </a:p>
      </dgm:t>
    </dgm:pt>
    <dgm:pt modelId="{9EAF8400-B2EC-4E5F-9A2D-BA3645A795FE}">
      <dgm:prSet phldrT="[Text]"/>
      <dgm:spPr/>
      <dgm:t>
        <a:bodyPr/>
        <a:lstStyle/>
        <a:p>
          <a:r>
            <a:rPr lang="en-CA" dirty="0" smtClean="0"/>
            <a:t>PLAN</a:t>
          </a:r>
          <a:endParaRPr lang="en-CA" dirty="0"/>
        </a:p>
      </dgm:t>
    </dgm:pt>
    <dgm:pt modelId="{985FF2DC-BFB3-49A3-9FE8-52328574338F}" type="parTrans" cxnId="{22DA7EA0-9C83-4914-9B7B-8FFA651913CF}">
      <dgm:prSet/>
      <dgm:spPr/>
      <dgm:t>
        <a:bodyPr/>
        <a:lstStyle/>
        <a:p>
          <a:endParaRPr lang="en-CA"/>
        </a:p>
      </dgm:t>
    </dgm:pt>
    <dgm:pt modelId="{E5802A56-73B7-444D-9113-BDB5E235D0B1}" type="sibTrans" cxnId="{22DA7EA0-9C83-4914-9B7B-8FFA651913CF}">
      <dgm:prSet/>
      <dgm:spPr>
        <a:ln w="63500" cmpd="sng">
          <a:solidFill>
            <a:srgbClr val="C00000"/>
          </a:solidFill>
        </a:ln>
      </dgm:spPr>
      <dgm:t>
        <a:bodyPr/>
        <a:lstStyle/>
        <a:p>
          <a:endParaRPr lang="en-CA"/>
        </a:p>
      </dgm:t>
    </dgm:pt>
    <dgm:pt modelId="{7473FC60-70F4-4B9B-8A28-B26C3787AC87}">
      <dgm:prSet phldrT="[Text]"/>
      <dgm:spPr/>
      <dgm:t>
        <a:bodyPr/>
        <a:lstStyle/>
        <a:p>
          <a:r>
            <a:rPr lang="en-CA" dirty="0" smtClean="0"/>
            <a:t>DO</a:t>
          </a:r>
          <a:endParaRPr lang="en-CA" dirty="0"/>
        </a:p>
      </dgm:t>
    </dgm:pt>
    <dgm:pt modelId="{200B1660-A01A-46CD-A3B1-C38E82F6C474}" type="parTrans" cxnId="{003412AB-60BA-4120-B006-1F8B5558D0B6}">
      <dgm:prSet/>
      <dgm:spPr/>
      <dgm:t>
        <a:bodyPr/>
        <a:lstStyle/>
        <a:p>
          <a:endParaRPr lang="en-CA"/>
        </a:p>
      </dgm:t>
    </dgm:pt>
    <dgm:pt modelId="{DEF76ED2-D49B-4F87-A7C3-5F67E7B89ABF}" type="sibTrans" cxnId="{003412AB-60BA-4120-B006-1F8B5558D0B6}">
      <dgm:prSet/>
      <dgm:spPr>
        <a:ln w="63500">
          <a:solidFill>
            <a:srgbClr val="C00000"/>
          </a:solidFill>
        </a:ln>
      </dgm:spPr>
      <dgm:t>
        <a:bodyPr/>
        <a:lstStyle/>
        <a:p>
          <a:endParaRPr lang="en-CA"/>
        </a:p>
      </dgm:t>
    </dgm:pt>
    <dgm:pt modelId="{8109F3B4-1061-4FE0-A4F3-C2221075FBE6}">
      <dgm:prSet phldrT="[Text]"/>
      <dgm:spPr/>
      <dgm:t>
        <a:bodyPr/>
        <a:lstStyle/>
        <a:p>
          <a:r>
            <a:rPr lang="en-CA" dirty="0" smtClean="0"/>
            <a:t>REVIEW</a:t>
          </a:r>
          <a:endParaRPr lang="en-CA" dirty="0"/>
        </a:p>
      </dgm:t>
    </dgm:pt>
    <dgm:pt modelId="{84641861-192C-4006-8F38-951CCCEF6DA8}" type="parTrans" cxnId="{56A7EA79-23DF-4706-969A-EE95A2EE0DEB}">
      <dgm:prSet/>
      <dgm:spPr/>
      <dgm:t>
        <a:bodyPr/>
        <a:lstStyle/>
        <a:p>
          <a:endParaRPr lang="en-CA"/>
        </a:p>
      </dgm:t>
    </dgm:pt>
    <dgm:pt modelId="{469858FA-1EDE-4B2A-9EA9-296AB1F87412}" type="sibTrans" cxnId="{56A7EA79-23DF-4706-969A-EE95A2EE0DEB}">
      <dgm:prSet/>
      <dgm:spPr>
        <a:ln w="63500">
          <a:solidFill>
            <a:srgbClr val="C00000"/>
          </a:solidFill>
        </a:ln>
      </dgm:spPr>
      <dgm:t>
        <a:bodyPr/>
        <a:lstStyle/>
        <a:p>
          <a:endParaRPr lang="en-CA"/>
        </a:p>
      </dgm:t>
    </dgm:pt>
    <dgm:pt modelId="{C4C5E279-5AD3-4A82-AA99-822445F9461F}" type="pres">
      <dgm:prSet presAssocID="{81FE52C0-775D-4879-A68C-E9E1D174C24C}" presName="cycle" presStyleCnt="0">
        <dgm:presLayoutVars>
          <dgm:dir/>
          <dgm:resizeHandles val="exact"/>
        </dgm:presLayoutVars>
      </dgm:prSet>
      <dgm:spPr/>
      <dgm:t>
        <a:bodyPr/>
        <a:lstStyle/>
        <a:p>
          <a:endParaRPr lang="en-CA"/>
        </a:p>
      </dgm:t>
    </dgm:pt>
    <dgm:pt modelId="{FD3A4E16-5A99-4782-A514-B7B8E6A04827}" type="pres">
      <dgm:prSet presAssocID="{9EAF8400-B2EC-4E5F-9A2D-BA3645A795FE}" presName="node" presStyleLbl="node1" presStyleIdx="0" presStyleCnt="3">
        <dgm:presLayoutVars>
          <dgm:bulletEnabled val="1"/>
        </dgm:presLayoutVars>
      </dgm:prSet>
      <dgm:spPr/>
      <dgm:t>
        <a:bodyPr/>
        <a:lstStyle/>
        <a:p>
          <a:endParaRPr lang="en-CA"/>
        </a:p>
      </dgm:t>
    </dgm:pt>
    <dgm:pt modelId="{C52C19B8-8EFF-40AB-8FEA-F0750F29DAE2}" type="pres">
      <dgm:prSet presAssocID="{9EAF8400-B2EC-4E5F-9A2D-BA3645A795FE}" presName="spNode" presStyleCnt="0"/>
      <dgm:spPr/>
    </dgm:pt>
    <dgm:pt modelId="{430EEC98-353A-44AF-91FC-5F9674DCD1DD}" type="pres">
      <dgm:prSet presAssocID="{E5802A56-73B7-444D-9113-BDB5E235D0B1}" presName="sibTrans" presStyleLbl="sibTrans1D1" presStyleIdx="0" presStyleCnt="3"/>
      <dgm:spPr/>
      <dgm:t>
        <a:bodyPr/>
        <a:lstStyle/>
        <a:p>
          <a:endParaRPr lang="en-CA"/>
        </a:p>
      </dgm:t>
    </dgm:pt>
    <dgm:pt modelId="{EC3EB8C6-4CBE-49A3-8E23-2A5D4B8EA521}" type="pres">
      <dgm:prSet presAssocID="{7473FC60-70F4-4B9B-8A28-B26C3787AC87}" presName="node" presStyleLbl="node1" presStyleIdx="1" presStyleCnt="3">
        <dgm:presLayoutVars>
          <dgm:bulletEnabled val="1"/>
        </dgm:presLayoutVars>
      </dgm:prSet>
      <dgm:spPr/>
      <dgm:t>
        <a:bodyPr/>
        <a:lstStyle/>
        <a:p>
          <a:endParaRPr lang="en-CA"/>
        </a:p>
      </dgm:t>
    </dgm:pt>
    <dgm:pt modelId="{2E41F29E-628D-4A03-AA66-74676D504370}" type="pres">
      <dgm:prSet presAssocID="{7473FC60-70F4-4B9B-8A28-B26C3787AC87}" presName="spNode" presStyleCnt="0"/>
      <dgm:spPr/>
    </dgm:pt>
    <dgm:pt modelId="{50D1213E-8301-4A2D-B5F0-829F82214AF6}" type="pres">
      <dgm:prSet presAssocID="{DEF76ED2-D49B-4F87-A7C3-5F67E7B89ABF}" presName="sibTrans" presStyleLbl="sibTrans1D1" presStyleIdx="1" presStyleCnt="3"/>
      <dgm:spPr/>
      <dgm:t>
        <a:bodyPr/>
        <a:lstStyle/>
        <a:p>
          <a:endParaRPr lang="en-CA"/>
        </a:p>
      </dgm:t>
    </dgm:pt>
    <dgm:pt modelId="{424168B1-8A61-4350-B0F0-551F0B576EBA}" type="pres">
      <dgm:prSet presAssocID="{8109F3B4-1061-4FE0-A4F3-C2221075FBE6}" presName="node" presStyleLbl="node1" presStyleIdx="2" presStyleCnt="3">
        <dgm:presLayoutVars>
          <dgm:bulletEnabled val="1"/>
        </dgm:presLayoutVars>
      </dgm:prSet>
      <dgm:spPr/>
      <dgm:t>
        <a:bodyPr/>
        <a:lstStyle/>
        <a:p>
          <a:endParaRPr lang="en-CA"/>
        </a:p>
      </dgm:t>
    </dgm:pt>
    <dgm:pt modelId="{03DB768A-A904-4847-923C-9BC6F629FD25}" type="pres">
      <dgm:prSet presAssocID="{8109F3B4-1061-4FE0-A4F3-C2221075FBE6}" presName="spNode" presStyleCnt="0"/>
      <dgm:spPr/>
    </dgm:pt>
    <dgm:pt modelId="{CA2CA29D-8FD8-4F12-B6C7-E31B99F0EBE5}" type="pres">
      <dgm:prSet presAssocID="{469858FA-1EDE-4B2A-9EA9-296AB1F87412}" presName="sibTrans" presStyleLbl="sibTrans1D1" presStyleIdx="2" presStyleCnt="3"/>
      <dgm:spPr/>
      <dgm:t>
        <a:bodyPr/>
        <a:lstStyle/>
        <a:p>
          <a:endParaRPr lang="en-CA"/>
        </a:p>
      </dgm:t>
    </dgm:pt>
  </dgm:ptLst>
  <dgm:cxnLst>
    <dgm:cxn modelId="{1DFFC5AC-075F-41FD-ABA2-981BAECA7D17}" type="presOf" srcId="{DEF76ED2-D49B-4F87-A7C3-5F67E7B89ABF}" destId="{50D1213E-8301-4A2D-B5F0-829F82214AF6}" srcOrd="0" destOrd="0" presId="urn:microsoft.com/office/officeart/2005/8/layout/cycle5"/>
    <dgm:cxn modelId="{E5304E5C-04F5-4E6D-A40B-73E2D020CE0D}" type="presOf" srcId="{9EAF8400-B2EC-4E5F-9A2D-BA3645A795FE}" destId="{FD3A4E16-5A99-4782-A514-B7B8E6A04827}" srcOrd="0" destOrd="0" presId="urn:microsoft.com/office/officeart/2005/8/layout/cycle5"/>
    <dgm:cxn modelId="{0CBE776A-E4E2-465C-876F-8096A153F899}" type="presOf" srcId="{E5802A56-73B7-444D-9113-BDB5E235D0B1}" destId="{430EEC98-353A-44AF-91FC-5F9674DCD1DD}" srcOrd="0" destOrd="0" presId="urn:microsoft.com/office/officeart/2005/8/layout/cycle5"/>
    <dgm:cxn modelId="{56A7EA79-23DF-4706-969A-EE95A2EE0DEB}" srcId="{81FE52C0-775D-4879-A68C-E9E1D174C24C}" destId="{8109F3B4-1061-4FE0-A4F3-C2221075FBE6}" srcOrd="2" destOrd="0" parTransId="{84641861-192C-4006-8F38-951CCCEF6DA8}" sibTransId="{469858FA-1EDE-4B2A-9EA9-296AB1F87412}"/>
    <dgm:cxn modelId="{DFB7AB2B-C093-4736-8D22-A23EA60B4583}" type="presOf" srcId="{8109F3B4-1061-4FE0-A4F3-C2221075FBE6}" destId="{424168B1-8A61-4350-B0F0-551F0B576EBA}" srcOrd="0" destOrd="0" presId="urn:microsoft.com/office/officeart/2005/8/layout/cycle5"/>
    <dgm:cxn modelId="{F745D07C-6795-42A4-99ED-84CEAA6FEF02}" type="presOf" srcId="{81FE52C0-775D-4879-A68C-E9E1D174C24C}" destId="{C4C5E279-5AD3-4A82-AA99-822445F9461F}" srcOrd="0" destOrd="0" presId="urn:microsoft.com/office/officeart/2005/8/layout/cycle5"/>
    <dgm:cxn modelId="{22DA7EA0-9C83-4914-9B7B-8FFA651913CF}" srcId="{81FE52C0-775D-4879-A68C-E9E1D174C24C}" destId="{9EAF8400-B2EC-4E5F-9A2D-BA3645A795FE}" srcOrd="0" destOrd="0" parTransId="{985FF2DC-BFB3-49A3-9FE8-52328574338F}" sibTransId="{E5802A56-73B7-444D-9113-BDB5E235D0B1}"/>
    <dgm:cxn modelId="{FA82BBDA-9230-403D-9640-6D30FBD148B6}" type="presOf" srcId="{7473FC60-70F4-4B9B-8A28-B26C3787AC87}" destId="{EC3EB8C6-4CBE-49A3-8E23-2A5D4B8EA521}" srcOrd="0" destOrd="0" presId="urn:microsoft.com/office/officeart/2005/8/layout/cycle5"/>
    <dgm:cxn modelId="{72ADF290-6CEB-40A4-9803-75C134A0E889}" type="presOf" srcId="{469858FA-1EDE-4B2A-9EA9-296AB1F87412}" destId="{CA2CA29D-8FD8-4F12-B6C7-E31B99F0EBE5}" srcOrd="0" destOrd="0" presId="urn:microsoft.com/office/officeart/2005/8/layout/cycle5"/>
    <dgm:cxn modelId="{003412AB-60BA-4120-B006-1F8B5558D0B6}" srcId="{81FE52C0-775D-4879-A68C-E9E1D174C24C}" destId="{7473FC60-70F4-4B9B-8A28-B26C3787AC87}" srcOrd="1" destOrd="0" parTransId="{200B1660-A01A-46CD-A3B1-C38E82F6C474}" sibTransId="{DEF76ED2-D49B-4F87-A7C3-5F67E7B89ABF}"/>
    <dgm:cxn modelId="{E5D2EC44-2D32-456D-86BF-D99BDFEA82EB}" type="presParOf" srcId="{C4C5E279-5AD3-4A82-AA99-822445F9461F}" destId="{FD3A4E16-5A99-4782-A514-B7B8E6A04827}" srcOrd="0" destOrd="0" presId="urn:microsoft.com/office/officeart/2005/8/layout/cycle5"/>
    <dgm:cxn modelId="{8843F4E6-DBEC-4940-A2B3-D2B2769D9EB7}" type="presParOf" srcId="{C4C5E279-5AD3-4A82-AA99-822445F9461F}" destId="{C52C19B8-8EFF-40AB-8FEA-F0750F29DAE2}" srcOrd="1" destOrd="0" presId="urn:microsoft.com/office/officeart/2005/8/layout/cycle5"/>
    <dgm:cxn modelId="{F61E2FF5-FC19-4827-92C6-1FF19A02177E}" type="presParOf" srcId="{C4C5E279-5AD3-4A82-AA99-822445F9461F}" destId="{430EEC98-353A-44AF-91FC-5F9674DCD1DD}" srcOrd="2" destOrd="0" presId="urn:microsoft.com/office/officeart/2005/8/layout/cycle5"/>
    <dgm:cxn modelId="{13D3AA0D-08E0-4DCD-B340-9E52AFC457C2}" type="presParOf" srcId="{C4C5E279-5AD3-4A82-AA99-822445F9461F}" destId="{EC3EB8C6-4CBE-49A3-8E23-2A5D4B8EA521}" srcOrd="3" destOrd="0" presId="urn:microsoft.com/office/officeart/2005/8/layout/cycle5"/>
    <dgm:cxn modelId="{FC75A430-5228-437B-88DC-1895C423A21F}" type="presParOf" srcId="{C4C5E279-5AD3-4A82-AA99-822445F9461F}" destId="{2E41F29E-628D-4A03-AA66-74676D504370}" srcOrd="4" destOrd="0" presId="urn:microsoft.com/office/officeart/2005/8/layout/cycle5"/>
    <dgm:cxn modelId="{B1E0DB36-9C07-4E92-B322-F4F4F882ADC2}" type="presParOf" srcId="{C4C5E279-5AD3-4A82-AA99-822445F9461F}" destId="{50D1213E-8301-4A2D-B5F0-829F82214AF6}" srcOrd="5" destOrd="0" presId="urn:microsoft.com/office/officeart/2005/8/layout/cycle5"/>
    <dgm:cxn modelId="{E04554C4-455C-4BA3-BC15-D0AEA3C5E745}" type="presParOf" srcId="{C4C5E279-5AD3-4A82-AA99-822445F9461F}" destId="{424168B1-8A61-4350-B0F0-551F0B576EBA}" srcOrd="6" destOrd="0" presId="urn:microsoft.com/office/officeart/2005/8/layout/cycle5"/>
    <dgm:cxn modelId="{7AD0E1F8-46F5-436D-AA3C-4DBDFD2A8321}" type="presParOf" srcId="{C4C5E279-5AD3-4A82-AA99-822445F9461F}" destId="{03DB768A-A904-4847-923C-9BC6F629FD25}" srcOrd="7" destOrd="0" presId="urn:microsoft.com/office/officeart/2005/8/layout/cycle5"/>
    <dgm:cxn modelId="{466AAA08-D31B-4069-A624-2BD8DD0B5F74}" type="presParOf" srcId="{C4C5E279-5AD3-4A82-AA99-822445F9461F}" destId="{CA2CA29D-8FD8-4F12-B6C7-E31B99F0EBE5}"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A4E16-5A99-4782-A514-B7B8E6A04827}">
      <dsp:nvSpPr>
        <dsp:cNvPr id="0" name=""/>
        <dsp:cNvSpPr/>
      </dsp:nvSpPr>
      <dsp:spPr>
        <a:xfrm>
          <a:off x="1489026" y="181117"/>
          <a:ext cx="1980526" cy="128734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t>PLAN</a:t>
          </a:r>
          <a:endParaRPr lang="en-CA" sz="3100" kern="1200" dirty="0"/>
        </a:p>
      </dsp:txBody>
      <dsp:txXfrm>
        <a:off x="1551869" y="243960"/>
        <a:ext cx="1854840" cy="1161656"/>
      </dsp:txXfrm>
    </dsp:sp>
    <dsp:sp modelId="{430EEC98-353A-44AF-91FC-5F9674DCD1DD}">
      <dsp:nvSpPr>
        <dsp:cNvPr id="0" name=""/>
        <dsp:cNvSpPr/>
      </dsp:nvSpPr>
      <dsp:spPr>
        <a:xfrm>
          <a:off x="760814" y="824788"/>
          <a:ext cx="3436950" cy="3436950"/>
        </a:xfrm>
        <a:custGeom>
          <a:avLst/>
          <a:gdLst/>
          <a:ahLst/>
          <a:cxnLst/>
          <a:rect l="0" t="0" r="0" b="0"/>
          <a:pathLst>
            <a:path>
              <a:moveTo>
                <a:pt x="2975165" y="546346"/>
              </a:moveTo>
              <a:arcTo wR="1718475" hR="1718475" stAng="19019640" swAng="2304305"/>
            </a:path>
          </a:pathLst>
        </a:custGeom>
        <a:noFill/>
        <a:ln w="63500" cap="flat" cmpd="sng" algn="ctr">
          <a:solidFill>
            <a:srgbClr val="C00000"/>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C3EB8C6-4CBE-49A3-8E23-2A5D4B8EA521}">
      <dsp:nvSpPr>
        <dsp:cNvPr id="0" name=""/>
        <dsp:cNvSpPr/>
      </dsp:nvSpPr>
      <dsp:spPr>
        <a:xfrm>
          <a:off x="2977269" y="2758830"/>
          <a:ext cx="1980526" cy="128734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t>DO</a:t>
          </a:r>
          <a:endParaRPr lang="en-CA" sz="3100" kern="1200" dirty="0"/>
        </a:p>
      </dsp:txBody>
      <dsp:txXfrm>
        <a:off x="3040112" y="2821673"/>
        <a:ext cx="1854840" cy="1161656"/>
      </dsp:txXfrm>
    </dsp:sp>
    <dsp:sp modelId="{50D1213E-8301-4A2D-B5F0-829F82214AF6}">
      <dsp:nvSpPr>
        <dsp:cNvPr id="0" name=""/>
        <dsp:cNvSpPr/>
      </dsp:nvSpPr>
      <dsp:spPr>
        <a:xfrm>
          <a:off x="760814" y="824788"/>
          <a:ext cx="3436950" cy="3436950"/>
        </a:xfrm>
        <a:custGeom>
          <a:avLst/>
          <a:gdLst/>
          <a:ahLst/>
          <a:cxnLst/>
          <a:rect l="0" t="0" r="0" b="0"/>
          <a:pathLst>
            <a:path>
              <a:moveTo>
                <a:pt x="2246477" y="3353825"/>
              </a:moveTo>
              <a:arcTo wR="1718475" hR="1718475" stAng="4326383" swAng="2147233"/>
            </a:path>
          </a:pathLst>
        </a:custGeom>
        <a:noFill/>
        <a:ln w="63500" cap="flat" cmpd="sng" algn="ctr">
          <a:solidFill>
            <a:srgbClr val="C00000"/>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24168B1-8A61-4350-B0F0-551F0B576EBA}">
      <dsp:nvSpPr>
        <dsp:cNvPr id="0" name=""/>
        <dsp:cNvSpPr/>
      </dsp:nvSpPr>
      <dsp:spPr>
        <a:xfrm>
          <a:off x="783" y="2758830"/>
          <a:ext cx="1980526" cy="128734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CA" sz="3100" kern="1200" dirty="0" smtClean="0"/>
            <a:t>REVIEW</a:t>
          </a:r>
          <a:endParaRPr lang="en-CA" sz="3100" kern="1200" dirty="0"/>
        </a:p>
      </dsp:txBody>
      <dsp:txXfrm>
        <a:off x="63626" y="2821673"/>
        <a:ext cx="1854840" cy="1161656"/>
      </dsp:txXfrm>
    </dsp:sp>
    <dsp:sp modelId="{CA2CA29D-8FD8-4F12-B6C7-E31B99F0EBE5}">
      <dsp:nvSpPr>
        <dsp:cNvPr id="0" name=""/>
        <dsp:cNvSpPr/>
      </dsp:nvSpPr>
      <dsp:spPr>
        <a:xfrm>
          <a:off x="760814" y="824788"/>
          <a:ext cx="3436950" cy="3436950"/>
        </a:xfrm>
        <a:custGeom>
          <a:avLst/>
          <a:gdLst/>
          <a:ahLst/>
          <a:cxnLst/>
          <a:rect l="0" t="0" r="0" b="0"/>
          <a:pathLst>
            <a:path>
              <a:moveTo>
                <a:pt x="5537" y="1580627"/>
              </a:moveTo>
              <a:arcTo wR="1718475" hR="1718475" stAng="11076055" swAng="2304305"/>
            </a:path>
          </a:pathLst>
        </a:custGeom>
        <a:noFill/>
        <a:ln w="63500" cap="flat" cmpd="sng" algn="ctr">
          <a:solidFill>
            <a:srgbClr val="C00000"/>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50ACF783-A377-466D-8BF5-FD8BB43AF7E9}" type="datetimeFigureOut">
              <a:rPr lang="en-CA" smtClean="0"/>
              <a:t>07/02/2014</a:t>
            </a:fld>
            <a:endParaRPr lang="en-CA"/>
          </a:p>
        </p:txBody>
      </p:sp>
      <p:sp>
        <p:nvSpPr>
          <p:cNvPr id="4" name="Slide Image Placeholder 3"/>
          <p:cNvSpPr>
            <a:spLocks noGrp="1" noRot="1" noChangeAspect="1"/>
          </p:cNvSpPr>
          <p:nvPr>
            <p:ph type="sldImg" idx="2"/>
          </p:nvPr>
        </p:nvSpPr>
        <p:spPr>
          <a:xfrm>
            <a:off x="331788" y="698500"/>
            <a:ext cx="6194425" cy="34925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07FE2C38-28B5-428F-8E1A-351CE78DF123}" type="slidenum">
              <a:rPr lang="en-CA" smtClean="0"/>
              <a:t>‹#›</a:t>
            </a:fld>
            <a:endParaRPr lang="en-CA"/>
          </a:p>
        </p:txBody>
      </p:sp>
    </p:spTree>
    <p:extLst>
      <p:ext uri="{BB962C8B-B14F-4D97-AF65-F5344CB8AC3E}">
        <p14:creationId xmlns:p14="http://schemas.microsoft.com/office/powerpoint/2010/main" val="284276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1</a:t>
            </a:fld>
            <a:endParaRPr lang="en-CA">
              <a:solidFill>
                <a:prstClr val="black"/>
              </a:solidFill>
            </a:endParaRPr>
          </a:p>
        </p:txBody>
      </p:sp>
    </p:spTree>
    <p:extLst>
      <p:ext uri="{BB962C8B-B14F-4D97-AF65-F5344CB8AC3E}">
        <p14:creationId xmlns:p14="http://schemas.microsoft.com/office/powerpoint/2010/main" val="217385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a:xfrm>
            <a:off x="685800" y="4482297"/>
            <a:ext cx="5486400" cy="3798103"/>
          </a:xfrm>
        </p:spPr>
        <p:txBody>
          <a:bodyPr/>
          <a:lstStyle/>
          <a:p>
            <a:r>
              <a:rPr lang="en-CA" sz="1400" b="1" dirty="0" smtClean="0">
                <a:solidFill>
                  <a:schemeClr val="tx2"/>
                </a:solidFill>
              </a:rPr>
              <a:t>These bullets are probably self-evident to you, but DO NOT under-estimate their importance to individual members.</a:t>
            </a:r>
          </a:p>
          <a:p>
            <a:endParaRPr lang="en-CA" sz="1400" b="1" dirty="0" smtClean="0">
              <a:solidFill>
                <a:schemeClr val="tx2"/>
              </a:solidFill>
            </a:endParaRPr>
          </a:p>
          <a:p>
            <a:r>
              <a:rPr lang="en-CA" sz="1400" b="1" dirty="0" smtClean="0">
                <a:solidFill>
                  <a:schemeClr val="tx2"/>
                </a:solidFill>
              </a:rPr>
              <a:t>Remember that in a voluntary organization, where individuals commit a few hours a week, the amount of personal anxiety about succeeding is pretty constant. After all, most Rotarians are success-driven individuals and they do not want to fail.</a:t>
            </a:r>
          </a:p>
          <a:p>
            <a:endParaRPr lang="en-CA" sz="1400" b="1" dirty="0">
              <a:solidFill>
                <a:schemeClr val="tx2"/>
              </a:solidFill>
            </a:endParaRPr>
          </a:p>
          <a:p>
            <a:r>
              <a:rPr lang="en-CA" sz="1400" b="1" dirty="0" smtClean="0">
                <a:solidFill>
                  <a:schemeClr val="tx2"/>
                </a:solidFill>
              </a:rPr>
              <a:t>I can tell you that when we report the results of the survey to the Club there is absolute silence. If you have ever been to our Club, you can understand just how seldom that ever happens. Why the silence – I believe it is because Members feel like they are getting the results of a major health test for themselves and for their family.</a:t>
            </a:r>
          </a:p>
          <a:p>
            <a:endParaRPr lang="en-CA" sz="1400" b="1" dirty="0">
              <a:solidFill>
                <a:schemeClr val="tx2"/>
              </a:solidFill>
            </a:endParaRPr>
          </a:p>
          <a:p>
            <a:r>
              <a:rPr lang="en-CA" sz="1400" b="1" dirty="0" smtClean="0">
                <a:solidFill>
                  <a:schemeClr val="tx2"/>
                </a:solidFill>
              </a:rPr>
              <a:t>I LEFT COPIES OF OUR SURVEY ON ALL THE TABLES. HELP YOURSELVES TO A COPY. I DO THIS AT THE RISK OF YOU IGNORING ME AND READING THE SURVEY. OH WELL. </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t>10</a:t>
            </a:fld>
            <a:endParaRPr lang="en-CA"/>
          </a:p>
        </p:txBody>
      </p:sp>
    </p:spTree>
    <p:extLst>
      <p:ext uri="{BB962C8B-B14F-4D97-AF65-F5344CB8AC3E}">
        <p14:creationId xmlns:p14="http://schemas.microsoft.com/office/powerpoint/2010/main" val="81170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sz="1400" b="1" dirty="0" smtClean="0">
                <a:solidFill>
                  <a:schemeClr val="tx2"/>
                </a:solidFill>
              </a:rPr>
              <a:t>What purpose would a Survey serve within a Rotary Club? </a:t>
            </a:r>
          </a:p>
          <a:p>
            <a:endParaRPr lang="en-CA" sz="1400" b="1" dirty="0">
              <a:solidFill>
                <a:schemeClr val="tx2"/>
              </a:solidFill>
            </a:endParaRPr>
          </a:p>
          <a:p>
            <a:pPr marL="228600" indent="-228600">
              <a:buAutoNum type="arabicPeriod"/>
            </a:pPr>
            <a:r>
              <a:rPr lang="en-CA" sz="1400" b="1" dirty="0" smtClean="0">
                <a:solidFill>
                  <a:schemeClr val="tx2"/>
                </a:solidFill>
              </a:rPr>
              <a:t>Feedback communication has been found to be the most important personal desire of any employee – so do you think a Rotary Member would be any different?</a:t>
            </a:r>
          </a:p>
          <a:p>
            <a:pPr marL="228600" indent="-228600">
              <a:buAutoNum type="arabicPeriod"/>
            </a:pPr>
            <a:r>
              <a:rPr lang="en-CA" sz="1400" b="1" dirty="0" smtClean="0">
                <a:solidFill>
                  <a:schemeClr val="tx2"/>
                </a:solidFill>
              </a:rPr>
              <a:t>The Questions are: “How are we doing?”  “How am I doing, compared to others?”</a:t>
            </a:r>
          </a:p>
          <a:p>
            <a:pPr marL="228600" indent="-228600">
              <a:buAutoNum type="arabicPeriod"/>
            </a:pPr>
            <a:r>
              <a:rPr lang="en-CA" sz="1400" b="1" dirty="0" smtClean="0">
                <a:solidFill>
                  <a:schemeClr val="tx2"/>
                </a:solidFill>
              </a:rPr>
              <a:t>Are the Members happy with the Club and it’s direction ?</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t>11</a:t>
            </a:fld>
            <a:endParaRPr lang="en-CA"/>
          </a:p>
        </p:txBody>
      </p:sp>
    </p:spTree>
    <p:extLst>
      <p:ext uri="{BB962C8B-B14F-4D97-AF65-F5344CB8AC3E}">
        <p14:creationId xmlns:p14="http://schemas.microsoft.com/office/powerpoint/2010/main" val="237075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7FE2C38-28B5-428F-8E1A-351CE78DF123}" type="slidenum">
              <a:rPr lang="en-CA" smtClean="0"/>
              <a:t>12</a:t>
            </a:fld>
            <a:endParaRPr lang="en-CA"/>
          </a:p>
        </p:txBody>
      </p:sp>
    </p:spTree>
    <p:extLst>
      <p:ext uri="{BB962C8B-B14F-4D97-AF65-F5344CB8AC3E}">
        <p14:creationId xmlns:p14="http://schemas.microsoft.com/office/powerpoint/2010/main" val="164035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objective is to get as many of your members as possible to take the survey. Aim for 90% or better.  This is necessary to make the survey valid statistically. I could get into Margin of Error and Confidence Level explanations but we don’t have an hour.</a:t>
            </a:r>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13</a:t>
            </a:fld>
            <a:endParaRPr lang="en-CA"/>
          </a:p>
        </p:txBody>
      </p:sp>
    </p:spTree>
    <p:extLst>
      <p:ext uri="{BB962C8B-B14F-4D97-AF65-F5344CB8AC3E}">
        <p14:creationId xmlns:p14="http://schemas.microsoft.com/office/powerpoint/2010/main" val="60084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sz="1400" b="1" dirty="0" smtClean="0">
                <a:solidFill>
                  <a:schemeClr val="tx2"/>
                </a:solidFill>
              </a:rPr>
              <a:t>We have 5 computers set up at the front of the room. It should take you about 10 minutes or less. </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14</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sz="1400" b="1" dirty="0" smtClean="0">
                <a:solidFill>
                  <a:schemeClr val="tx2"/>
                </a:solidFill>
              </a:rPr>
              <a:t>HAND-OUT copies of Survey.</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15</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16</a:t>
            </a:fld>
            <a:endParaRPr lang="en-CA"/>
          </a:p>
        </p:txBody>
      </p:sp>
    </p:spTree>
    <p:extLst>
      <p:ext uri="{BB962C8B-B14F-4D97-AF65-F5344CB8AC3E}">
        <p14:creationId xmlns:p14="http://schemas.microsoft.com/office/powerpoint/2010/main" val="349871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17</a:t>
            </a:fld>
            <a:endParaRPr lang="en-CA"/>
          </a:p>
        </p:txBody>
      </p:sp>
    </p:spTree>
    <p:extLst>
      <p:ext uri="{BB962C8B-B14F-4D97-AF65-F5344CB8AC3E}">
        <p14:creationId xmlns:p14="http://schemas.microsoft.com/office/powerpoint/2010/main" val="207395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sz="1400" b="1" dirty="0" smtClean="0">
                <a:solidFill>
                  <a:schemeClr val="tx2"/>
                </a:solidFill>
              </a:rPr>
              <a:t>SIMPLE REVIEW OF WHAT YOU ALREADY KNOW AND USE IN YOUR BUSINESS LIFE.</a:t>
            </a:r>
            <a:r>
              <a:rPr lang="en-CA" sz="1400" b="1" baseline="0" dirty="0" smtClean="0">
                <a:solidFill>
                  <a:schemeClr val="tx2"/>
                </a:solidFill>
              </a:rPr>
              <a:t> This is part of the larger CONTINUOUS IMPROVEMENT movement.</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18</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AGAIN</a:t>
            </a:r>
            <a:r>
              <a:rPr lang="en-CA" baseline="0" dirty="0" smtClean="0"/>
              <a:t> – REAL SIMPLE. Maybe does not need to be even mentioned, BUT, if we all agree to use this 3-phase model then it creates a basis for conversation and communication between all of us.</a:t>
            </a:r>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19</a:t>
            </a:fld>
            <a:endParaRPr lang="en-CA"/>
          </a:p>
        </p:txBody>
      </p:sp>
    </p:spTree>
    <p:extLst>
      <p:ext uri="{BB962C8B-B14F-4D97-AF65-F5344CB8AC3E}">
        <p14:creationId xmlns:p14="http://schemas.microsoft.com/office/powerpoint/2010/main" val="77567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dirty="0" smtClean="0"/>
              <a:t>This is our Agenda for today.</a:t>
            </a:r>
          </a:p>
          <a:p>
            <a:r>
              <a:rPr lang="en-CA" sz="1200" kern="1200" dirty="0" smtClean="0">
                <a:solidFill>
                  <a:schemeClr val="tx1"/>
                </a:solidFill>
                <a:effectLst/>
                <a:latin typeface="+mn-lt"/>
                <a:ea typeface="+mn-ea"/>
                <a:cs typeface="+mn-cs"/>
              </a:rPr>
              <a:t>Why is Engagement Important?</a:t>
            </a:r>
          </a:p>
          <a:p>
            <a:r>
              <a:rPr lang="en-CA" sz="1200" kern="1200" dirty="0" smtClean="0">
                <a:solidFill>
                  <a:schemeClr val="tx1"/>
                </a:solidFill>
                <a:effectLst/>
                <a:latin typeface="+mn-lt"/>
                <a:ea typeface="+mn-ea"/>
                <a:cs typeface="+mn-cs"/>
              </a:rPr>
              <a:t>Why Survey?</a:t>
            </a:r>
          </a:p>
          <a:p>
            <a:r>
              <a:rPr lang="en-CA" sz="1200" kern="1200" dirty="0" smtClean="0">
                <a:solidFill>
                  <a:schemeClr val="tx1"/>
                </a:solidFill>
                <a:effectLst/>
                <a:latin typeface="+mn-lt"/>
                <a:ea typeface="+mn-ea"/>
                <a:cs typeface="+mn-cs"/>
              </a:rPr>
              <a:t>Survey Questionnaire</a:t>
            </a:r>
          </a:p>
          <a:p>
            <a:r>
              <a:rPr lang="en-CA" sz="1200" kern="1200" dirty="0" smtClean="0">
                <a:solidFill>
                  <a:schemeClr val="tx1"/>
                </a:solidFill>
                <a:effectLst/>
                <a:latin typeface="+mn-lt"/>
                <a:ea typeface="+mn-ea"/>
                <a:cs typeface="+mn-cs"/>
              </a:rPr>
              <a:t>Action Plan</a:t>
            </a:r>
          </a:p>
          <a:p>
            <a:r>
              <a:rPr lang="en-CA" sz="1200" kern="1200" dirty="0" smtClean="0">
                <a:solidFill>
                  <a:schemeClr val="tx1"/>
                </a:solidFill>
                <a:effectLst/>
                <a:latin typeface="+mn-lt"/>
                <a:ea typeface="+mn-ea"/>
                <a:cs typeface="+mn-cs"/>
              </a:rPr>
              <a:t>Survey Method – how to conduct</a:t>
            </a:r>
          </a:p>
          <a:p>
            <a:r>
              <a:rPr lang="en-CA" sz="1200" kern="1200" dirty="0" smtClean="0">
                <a:solidFill>
                  <a:schemeClr val="tx1"/>
                </a:solidFill>
                <a:effectLst/>
                <a:latin typeface="+mn-lt"/>
                <a:ea typeface="+mn-ea"/>
                <a:cs typeface="+mn-cs"/>
              </a:rPr>
              <a:t>Survey Analysis</a:t>
            </a:r>
          </a:p>
          <a:p>
            <a:endParaRPr lang="en-CA" dirty="0"/>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3810916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sz="1400" b="1" dirty="0" smtClean="0">
                <a:solidFill>
                  <a:schemeClr val="tx2"/>
                </a:solidFill>
              </a:rPr>
              <a:t>HAND OUT ACTION PLAN.  I have taken</a:t>
            </a:r>
            <a:r>
              <a:rPr lang="en-CA" sz="1400" b="1" baseline="0" dirty="0" smtClean="0">
                <a:solidFill>
                  <a:schemeClr val="tx2"/>
                </a:solidFill>
              </a:rPr>
              <a:t> the liberty of including OBJECTIVES. I apologize for being so prescriptive, but I thought that it would be important to ensure that we all had Objectives for each phase. If you would like to change these Objectives at your Club level, please feel free to do so.</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20</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sz="1400" b="1" dirty="0" smtClean="0">
                <a:solidFill>
                  <a:schemeClr val="tx2"/>
                </a:solidFill>
              </a:rPr>
              <a:t>Lets compile</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21</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tx2"/>
                </a:solidFill>
              </a:rPr>
              <a:t>IF NECESSARY HAND OUT ADDITIONAL ACTION PLANS</a:t>
            </a:r>
          </a:p>
          <a:p>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23</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24</a:t>
            </a:fld>
            <a:endParaRPr lang="en-CA"/>
          </a:p>
        </p:txBody>
      </p:sp>
    </p:spTree>
    <p:extLst>
      <p:ext uri="{BB962C8B-B14F-4D97-AF65-F5344CB8AC3E}">
        <p14:creationId xmlns:p14="http://schemas.microsoft.com/office/powerpoint/2010/main" val="2073955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what SurveyMonkey will produce the Results for EACH QUESTION.  I will compile this information into an</a:t>
            </a:r>
            <a:r>
              <a:rPr lang="en-CA" baseline="0" dirty="0" smtClean="0"/>
              <a:t> Excel spreadsheet for each Club and send it to you. I will also put together a District-wide Analysis and send it to you.  This District-wide analysis is important to your Club because it offers comparative value – How do you compare to all other Clubs? </a:t>
            </a:r>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25</a:t>
            </a:fld>
            <a:endParaRPr lang="en-CA"/>
          </a:p>
        </p:txBody>
      </p:sp>
    </p:spTree>
    <p:extLst>
      <p:ext uri="{BB962C8B-B14F-4D97-AF65-F5344CB8AC3E}">
        <p14:creationId xmlns:p14="http://schemas.microsoft.com/office/powerpoint/2010/main" val="2192051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26</a:t>
            </a:fld>
            <a:endParaRPr lang="en-CA"/>
          </a:p>
        </p:txBody>
      </p:sp>
    </p:spTree>
    <p:extLst>
      <p:ext uri="{BB962C8B-B14F-4D97-AF65-F5344CB8AC3E}">
        <p14:creationId xmlns:p14="http://schemas.microsoft.com/office/powerpoint/2010/main" val="1383365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27</a:t>
            </a:fld>
            <a:endParaRPr lang="en-CA"/>
          </a:p>
        </p:txBody>
      </p:sp>
    </p:spTree>
    <p:extLst>
      <p:ext uri="{BB962C8B-B14F-4D97-AF65-F5344CB8AC3E}">
        <p14:creationId xmlns:p14="http://schemas.microsoft.com/office/powerpoint/2010/main" val="1383365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28</a:t>
            </a:fld>
            <a:endParaRPr lang="en-CA"/>
          </a:p>
        </p:txBody>
      </p:sp>
    </p:spTree>
    <p:extLst>
      <p:ext uri="{BB962C8B-B14F-4D97-AF65-F5344CB8AC3E}">
        <p14:creationId xmlns:p14="http://schemas.microsoft.com/office/powerpoint/2010/main" val="1383365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If you need help email me.</a:t>
            </a:r>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29</a:t>
            </a:fld>
            <a:endParaRPr lang="en-CA"/>
          </a:p>
        </p:txBody>
      </p:sp>
    </p:spTree>
    <p:extLst>
      <p:ext uri="{BB962C8B-B14F-4D97-AF65-F5344CB8AC3E}">
        <p14:creationId xmlns:p14="http://schemas.microsoft.com/office/powerpoint/2010/main" val="138336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3</a:t>
            </a:fld>
            <a:endParaRPr lang="en-CA"/>
          </a:p>
        </p:txBody>
      </p:sp>
    </p:spTree>
    <p:extLst>
      <p:ext uri="{BB962C8B-B14F-4D97-AF65-F5344CB8AC3E}">
        <p14:creationId xmlns:p14="http://schemas.microsoft.com/office/powerpoint/2010/main" val="3524660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FB667E1-E601-4AAF-B95C-B25720D70A60}" type="slidenum">
              <a:rPr lang="en-CA" smtClean="0"/>
              <a:t>30</a:t>
            </a:fld>
            <a:endParaRPr lang="en-CA"/>
          </a:p>
        </p:txBody>
      </p:sp>
    </p:spTree>
    <p:extLst>
      <p:ext uri="{BB962C8B-B14F-4D97-AF65-F5344CB8AC3E}">
        <p14:creationId xmlns:p14="http://schemas.microsoft.com/office/powerpoint/2010/main" val="1524484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4</a:t>
            </a:fld>
            <a:endParaRPr lang="en-CA"/>
          </a:p>
        </p:txBody>
      </p:sp>
    </p:spTree>
    <p:extLst>
      <p:ext uri="{BB962C8B-B14F-4D97-AF65-F5344CB8AC3E}">
        <p14:creationId xmlns:p14="http://schemas.microsoft.com/office/powerpoint/2010/main" val="205824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5</a:t>
            </a:fld>
            <a:endParaRPr lang="en-CA"/>
          </a:p>
        </p:txBody>
      </p:sp>
    </p:spTree>
    <p:extLst>
      <p:ext uri="{BB962C8B-B14F-4D97-AF65-F5344CB8AC3E}">
        <p14:creationId xmlns:p14="http://schemas.microsoft.com/office/powerpoint/2010/main" val="195598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r>
              <a:rPr lang="en-CA" sz="1400" b="1" dirty="0" smtClean="0">
                <a:solidFill>
                  <a:schemeClr val="tx2"/>
                </a:solidFill>
              </a:rPr>
              <a:t>Engagement comes from the world of work. How many of you think that a company can be successful if employees are miserable and do not want to be there – in other words, not engaged?  Not many I’m sure. But how do you know engagement if you see it? How do you measure it? </a:t>
            </a:r>
          </a:p>
          <a:p>
            <a:r>
              <a:rPr lang="en-CA" sz="1400" b="1" dirty="0" smtClean="0">
                <a:solidFill>
                  <a:schemeClr val="tx2"/>
                </a:solidFill>
              </a:rPr>
              <a:t>For Rotary, we have taken the definition of employee engagement and used it to define member engagement. We think this definition works.</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92500"/>
          </a:xfrm>
        </p:spPr>
      </p:sp>
      <p:sp>
        <p:nvSpPr>
          <p:cNvPr id="3" name="Notes Placeholder 2"/>
          <p:cNvSpPr>
            <a:spLocks noGrp="1"/>
          </p:cNvSpPr>
          <p:nvPr>
            <p:ph type="body" idx="1"/>
          </p:nvPr>
        </p:nvSpPr>
        <p:spPr/>
        <p:txBody>
          <a:bodyPr/>
          <a:lstStyle/>
          <a:p>
            <a:pPr marL="342900" indent="-342900">
              <a:buAutoNum type="arabicPeriod"/>
            </a:pPr>
            <a:r>
              <a:rPr lang="en-CA" sz="1400" b="1" dirty="0" smtClean="0">
                <a:solidFill>
                  <a:schemeClr val="tx2"/>
                </a:solidFill>
              </a:rPr>
              <a:t>Identify</a:t>
            </a:r>
            <a:r>
              <a:rPr lang="en-CA" sz="1400" b="1" baseline="0" dirty="0" smtClean="0">
                <a:solidFill>
                  <a:schemeClr val="tx2"/>
                </a:solidFill>
              </a:rPr>
              <a:t> Barriers to Engagement – poor On-Boarding, too many fund-raisers, burn-out, </a:t>
            </a:r>
            <a:r>
              <a:rPr lang="en-CA" sz="1400" b="1" baseline="0" dirty="0" err="1" smtClean="0">
                <a:solidFill>
                  <a:schemeClr val="tx2"/>
                </a:solidFill>
              </a:rPr>
              <a:t>etc</a:t>
            </a:r>
            <a:endParaRPr lang="en-CA" sz="1400" b="1" baseline="0" dirty="0" smtClean="0">
              <a:solidFill>
                <a:schemeClr val="tx2"/>
              </a:solidFill>
            </a:endParaRPr>
          </a:p>
          <a:p>
            <a:pPr marL="342900" indent="-342900">
              <a:buAutoNum type="arabicPeriod"/>
            </a:pPr>
            <a:r>
              <a:rPr lang="en-CA" sz="1400" b="1" baseline="0" dirty="0" smtClean="0">
                <a:solidFill>
                  <a:schemeClr val="tx2"/>
                </a:solidFill>
              </a:rPr>
              <a:t>Identify your Club Retention rate – You cannot manage what you cannot measure</a:t>
            </a:r>
            <a:endParaRPr lang="en-CA" sz="1400" b="1" dirty="0">
              <a:solidFill>
                <a:schemeClr val="tx2"/>
              </a:solidFill>
            </a:endParaRPr>
          </a:p>
        </p:txBody>
      </p:sp>
      <p:sp>
        <p:nvSpPr>
          <p:cNvPr id="4" name="Slide Number Placeholder 3"/>
          <p:cNvSpPr>
            <a:spLocks noGrp="1"/>
          </p:cNvSpPr>
          <p:nvPr>
            <p:ph type="sldNum" sz="quarter" idx="10"/>
          </p:nvPr>
        </p:nvSpPr>
        <p:spPr/>
        <p:txBody>
          <a:bodyPr/>
          <a:lstStyle/>
          <a:p>
            <a:fld id="{7FB667E1-E601-4AAF-B95C-B25720D70A60}"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1477404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FE2C38-28B5-428F-8E1A-351CE78DF123}" type="slidenum">
              <a:rPr lang="en-CA" smtClean="0"/>
              <a:t>9</a:t>
            </a:fld>
            <a:endParaRPr lang="en-CA"/>
          </a:p>
        </p:txBody>
      </p:sp>
    </p:spTree>
    <p:extLst>
      <p:ext uri="{BB962C8B-B14F-4D97-AF65-F5344CB8AC3E}">
        <p14:creationId xmlns:p14="http://schemas.microsoft.com/office/powerpoint/2010/main" val="2611527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22"/>
            <a:ext cx="12166733" cy="4624183"/>
          </a:xfrm>
          <a:prstGeom prst="rect">
            <a:avLst/>
          </a:prstGeom>
        </p:spPr>
      </p:pic>
      <p:sp useBgFill="1">
        <p:nvSpPr>
          <p:cNvPr id="7" name="Rectangle 6"/>
          <p:cNvSpPr/>
          <p:nvPr/>
        </p:nvSpPr>
        <p:spPr bwMode="white">
          <a:xfrm>
            <a:off x="7" y="3074545"/>
            <a:ext cx="12179645"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Freeform 9"/>
          <p:cNvSpPr/>
          <p:nvPr/>
        </p:nvSpPr>
        <p:spPr>
          <a:xfrm rot="21388434">
            <a:off x="12215" y="2969834"/>
            <a:ext cx="12147722"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Freeform 10"/>
          <p:cNvSpPr/>
          <p:nvPr/>
        </p:nvSpPr>
        <p:spPr>
          <a:xfrm rot="21388434">
            <a:off x="29618" y="2764071"/>
            <a:ext cx="1218360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Freeform 11"/>
          <p:cNvSpPr/>
          <p:nvPr/>
        </p:nvSpPr>
        <p:spPr>
          <a:xfrm rot="21388434">
            <a:off x="-4565" y="3108508"/>
            <a:ext cx="12192886"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1291455" y="3937345"/>
            <a:ext cx="9583698" cy="1625279"/>
          </a:xfrm>
        </p:spPr>
        <p:txBody>
          <a:bodyPr anchor="b">
            <a:normAutofit/>
          </a:bodyPr>
          <a:lstStyle>
            <a:lvl1pPr algn="l">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291455" y="5641975"/>
            <a:ext cx="9583698"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00829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6027D19-8626-46E5-BDB4-F731CB7C7F37}"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6537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8997" y="274638"/>
            <a:ext cx="2624108"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6675" y="274638"/>
            <a:ext cx="772020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4A969DD-90BA-477E-9062-DA91FD6A9003}"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73796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 y="18"/>
            <a:ext cx="12166733" cy="4624183"/>
          </a:xfrm>
          <a:prstGeom prst="rect">
            <a:avLst/>
          </a:prstGeom>
        </p:spPr>
      </p:pic>
      <p:sp useBgFill="1">
        <p:nvSpPr>
          <p:cNvPr id="7" name="Rectangle 6"/>
          <p:cNvSpPr/>
          <p:nvPr/>
        </p:nvSpPr>
        <p:spPr bwMode="white">
          <a:xfrm>
            <a:off x="7" y="3074539"/>
            <a:ext cx="12179645"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Freeform 9"/>
          <p:cNvSpPr/>
          <p:nvPr/>
        </p:nvSpPr>
        <p:spPr>
          <a:xfrm rot="21388434">
            <a:off x="12215" y="2969834"/>
            <a:ext cx="12147722"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Freeform 10"/>
          <p:cNvSpPr/>
          <p:nvPr/>
        </p:nvSpPr>
        <p:spPr>
          <a:xfrm rot="21388434">
            <a:off x="29618" y="2764071"/>
            <a:ext cx="1218360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Freeform 11"/>
          <p:cNvSpPr/>
          <p:nvPr/>
        </p:nvSpPr>
        <p:spPr>
          <a:xfrm rot="21388434">
            <a:off x="-4569" y="3108508"/>
            <a:ext cx="12192886"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1291456" y="3937339"/>
            <a:ext cx="9583698" cy="1625279"/>
          </a:xfrm>
        </p:spPr>
        <p:txBody>
          <a:bodyPr anchor="b">
            <a:normAutofit/>
          </a:bodyPr>
          <a:lstStyle>
            <a:lvl1pPr algn="l">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291456" y="5641975"/>
            <a:ext cx="9583698"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53015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DE377E9-DD78-4DDE-A035-5E543443D76E}"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59103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1455" y="1928571"/>
            <a:ext cx="9583698" cy="2262447"/>
          </a:xfrm>
        </p:spPr>
        <p:txBody>
          <a:bodyPr anchor="b">
            <a:normAutofit/>
          </a:bodyPr>
          <a:lstStyle>
            <a:lvl1pPr algn="l">
              <a:lnSpc>
                <a:spcPct val="80000"/>
              </a:lnSpc>
              <a:defRPr sz="5400" b="0"/>
            </a:lvl1pPr>
          </a:lstStyle>
          <a:p>
            <a:r>
              <a:rPr lang="en-US" smtClean="0"/>
              <a:t>Click to edit Master title style</a:t>
            </a:r>
            <a:endParaRPr/>
          </a:p>
        </p:txBody>
      </p:sp>
      <p:sp>
        <p:nvSpPr>
          <p:cNvPr id="3" name="Text Placeholder 2"/>
          <p:cNvSpPr>
            <a:spLocks noGrp="1"/>
          </p:cNvSpPr>
          <p:nvPr>
            <p:ph type="body" idx="1"/>
          </p:nvPr>
        </p:nvSpPr>
        <p:spPr>
          <a:xfrm>
            <a:off x="1291455" y="4267218"/>
            <a:ext cx="9583698"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5A8C3-0282-4C32-9E01-77C91983758D}"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91137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1457" y="1828800"/>
            <a:ext cx="4639725"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39372" y="1828800"/>
            <a:ext cx="4639727"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DE7A09-C01C-4E8E-AFC2-5A8B0F1AEB1C}"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0513F29E-967E-4B69-BEAA-E3504E43784D}"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403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91455" y="1777042"/>
            <a:ext cx="463668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1455" y="2743200"/>
            <a:ext cx="463668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38470" y="1777042"/>
            <a:ext cx="463668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8470" y="2743200"/>
            <a:ext cx="463668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42E89EB-BA89-4772-A3A0-25F1D968EE61}" type="datetime1">
              <a:rPr lang="en-US" smtClean="0">
                <a:solidFill>
                  <a:srgbClr val="3F3F3F"/>
                </a:solidFill>
              </a:rPr>
              <a:t>2/7/2014</a:t>
            </a:fld>
            <a:endParaRPr>
              <a:solidFill>
                <a:srgbClr val="3F3F3F"/>
              </a:solidFill>
            </a:endParaRPr>
          </a:p>
        </p:txBody>
      </p:sp>
      <p:sp>
        <p:nvSpPr>
          <p:cNvPr id="8" name="Footer Placeholder 7"/>
          <p:cNvSpPr>
            <a:spLocks noGrp="1"/>
          </p:cNvSpPr>
          <p:nvPr>
            <p:ph type="ftr" sz="quarter" idx="11"/>
          </p:nvPr>
        </p:nvSpPr>
        <p:spPr/>
        <p:txBody>
          <a:bodyPr/>
          <a:lstStyle/>
          <a:p>
            <a:endParaRPr>
              <a:solidFill>
                <a:srgbClr val="3F3F3F"/>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70246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3B3D849-4CA4-4F87-8C15-65D2D306E566}" type="datetime1">
              <a:rPr lang="en-US" smtClean="0">
                <a:solidFill>
                  <a:srgbClr val="3F3F3F"/>
                </a:solidFill>
              </a:rPr>
              <a:t>2/7/2014</a:t>
            </a:fld>
            <a:endParaRPr>
              <a:solidFill>
                <a:srgbClr val="3F3F3F"/>
              </a:solidFill>
            </a:endParaRPr>
          </a:p>
        </p:txBody>
      </p:sp>
      <p:sp>
        <p:nvSpPr>
          <p:cNvPr id="4" name="Footer Placeholder 3"/>
          <p:cNvSpPr>
            <a:spLocks noGrp="1"/>
          </p:cNvSpPr>
          <p:nvPr>
            <p:ph type="ftr" sz="quarter" idx="11"/>
          </p:nvPr>
        </p:nvSpPr>
        <p:spPr/>
        <p:txBody>
          <a:bodyPr/>
          <a:lstStyle/>
          <a:p>
            <a:endParaRPr>
              <a:solidFill>
                <a:srgbClr val="3F3F3F"/>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64276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BB7F7-A434-4199-B6FF-BCA1D6ACD0A5}" type="datetime1">
              <a:rPr lang="en-US" smtClean="0">
                <a:solidFill>
                  <a:srgbClr val="3F3F3F"/>
                </a:solidFill>
              </a:rPr>
              <a:t>2/7/2014</a:t>
            </a:fld>
            <a:endParaRPr>
              <a:solidFill>
                <a:srgbClr val="3F3F3F"/>
              </a:solidFill>
            </a:endParaRPr>
          </a:p>
        </p:txBody>
      </p:sp>
      <p:sp>
        <p:nvSpPr>
          <p:cNvPr id="3" name="Footer Placeholder 2"/>
          <p:cNvSpPr>
            <a:spLocks noGrp="1"/>
          </p:cNvSpPr>
          <p:nvPr>
            <p:ph type="ftr" sz="quarter" idx="11"/>
          </p:nvPr>
        </p:nvSpPr>
        <p:spPr/>
        <p:txBody>
          <a:bodyPr/>
          <a:lstStyle/>
          <a:p>
            <a:endParaRPr>
              <a:solidFill>
                <a:srgbClr val="3F3F3F"/>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9158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914" y="533403"/>
            <a:ext cx="4563667"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5626937" y="533401"/>
            <a:ext cx="5932768"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6905" y="3429018"/>
            <a:ext cx="4563666"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1E755-937A-489D-BC43-D5E46204CA10}"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21732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25CB2EB-F2EB-412C-BEF9-EADDDA7E86D0}"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0136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 y="3"/>
            <a:ext cx="6541373"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996274" y="533403"/>
            <a:ext cx="4564855"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996281" y="3429019"/>
            <a:ext cx="4564854"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B6F3A6-04E4-47E6-BA4A-44C7E2ED68A6}"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0590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42F9D44-83F0-43A3-9C9D-B828DFCE9364}"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52652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8997" y="274638"/>
            <a:ext cx="2624108"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6674" y="274638"/>
            <a:ext cx="772020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A240EA5-1550-4E17-8FDD-758805E77E93}"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91421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9"/>
            <a:ext cx="12166733" cy="4624183"/>
          </a:xfrm>
          <a:prstGeom prst="rect">
            <a:avLst/>
          </a:prstGeom>
        </p:spPr>
      </p:pic>
      <p:sp useBgFill="1">
        <p:nvSpPr>
          <p:cNvPr id="7" name="Rectangle 6"/>
          <p:cNvSpPr/>
          <p:nvPr/>
        </p:nvSpPr>
        <p:spPr bwMode="white">
          <a:xfrm>
            <a:off x="4" y="3074530"/>
            <a:ext cx="12179645"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Freeform 9"/>
          <p:cNvSpPr/>
          <p:nvPr/>
        </p:nvSpPr>
        <p:spPr>
          <a:xfrm rot="21388434">
            <a:off x="12213" y="2969834"/>
            <a:ext cx="12147722"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Freeform 10"/>
          <p:cNvSpPr/>
          <p:nvPr/>
        </p:nvSpPr>
        <p:spPr>
          <a:xfrm rot="21388434">
            <a:off x="29618" y="2764071"/>
            <a:ext cx="1218360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2" name="Freeform 11"/>
          <p:cNvSpPr/>
          <p:nvPr/>
        </p:nvSpPr>
        <p:spPr>
          <a:xfrm rot="21388434">
            <a:off x="-4572" y="3108508"/>
            <a:ext cx="12192886"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1291455" y="3937330"/>
            <a:ext cx="9583698" cy="1625279"/>
          </a:xfrm>
        </p:spPr>
        <p:txBody>
          <a:bodyPr anchor="b">
            <a:normAutofit/>
          </a:bodyPr>
          <a:lstStyle>
            <a:lvl1pPr algn="l">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291455" y="5641975"/>
            <a:ext cx="9583698"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78482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5293CB0-016E-410D-BDA7-EEF0B49414C3}"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605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1454" y="1928562"/>
            <a:ext cx="9583698" cy="2262447"/>
          </a:xfrm>
        </p:spPr>
        <p:txBody>
          <a:bodyPr anchor="b">
            <a:normAutofit/>
          </a:bodyPr>
          <a:lstStyle>
            <a:lvl1pPr algn="l">
              <a:lnSpc>
                <a:spcPct val="80000"/>
              </a:lnSpc>
              <a:defRPr sz="5400" b="0"/>
            </a:lvl1pPr>
          </a:lstStyle>
          <a:p>
            <a:r>
              <a:rPr lang="en-US" smtClean="0"/>
              <a:t>Click to edit Master title style</a:t>
            </a:r>
            <a:endParaRPr/>
          </a:p>
        </p:txBody>
      </p:sp>
      <p:sp>
        <p:nvSpPr>
          <p:cNvPr id="3" name="Text Placeholder 2"/>
          <p:cNvSpPr>
            <a:spLocks noGrp="1"/>
          </p:cNvSpPr>
          <p:nvPr>
            <p:ph type="body" idx="1"/>
          </p:nvPr>
        </p:nvSpPr>
        <p:spPr>
          <a:xfrm>
            <a:off x="1291454" y="4267209"/>
            <a:ext cx="9583698"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5F9375-8EA5-4F34-B161-A998CA06E3EC}"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9443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1459" y="1828800"/>
            <a:ext cx="4639726"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39372" y="1828800"/>
            <a:ext cx="4639727"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12E08EE-1205-4BCD-BF64-37E811AD60EE}"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0513F29E-967E-4B69-BEAA-E3504E43784D}"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76566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91455" y="1777042"/>
            <a:ext cx="463668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1455" y="2743200"/>
            <a:ext cx="463668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38469" y="1777042"/>
            <a:ext cx="463668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8469" y="2743200"/>
            <a:ext cx="463668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ABCA87E-BD64-442F-B6C7-133B1FB54FD2}" type="datetime1">
              <a:rPr lang="en-US" smtClean="0">
                <a:solidFill>
                  <a:srgbClr val="3F3F3F"/>
                </a:solidFill>
              </a:rPr>
              <a:t>2/7/2014</a:t>
            </a:fld>
            <a:endParaRPr>
              <a:solidFill>
                <a:srgbClr val="3F3F3F"/>
              </a:solidFill>
            </a:endParaRPr>
          </a:p>
        </p:txBody>
      </p:sp>
      <p:sp>
        <p:nvSpPr>
          <p:cNvPr id="8" name="Footer Placeholder 7"/>
          <p:cNvSpPr>
            <a:spLocks noGrp="1"/>
          </p:cNvSpPr>
          <p:nvPr>
            <p:ph type="ftr" sz="quarter" idx="11"/>
          </p:nvPr>
        </p:nvSpPr>
        <p:spPr/>
        <p:txBody>
          <a:bodyPr/>
          <a:lstStyle/>
          <a:p>
            <a:endParaRPr>
              <a:solidFill>
                <a:srgbClr val="3F3F3F"/>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41073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107652C-CD50-4EC1-9508-67A145D291B2}" type="datetime1">
              <a:rPr lang="en-US" smtClean="0">
                <a:solidFill>
                  <a:srgbClr val="3F3F3F"/>
                </a:solidFill>
              </a:rPr>
              <a:t>2/7/2014</a:t>
            </a:fld>
            <a:endParaRPr>
              <a:solidFill>
                <a:srgbClr val="3F3F3F"/>
              </a:solidFill>
            </a:endParaRPr>
          </a:p>
        </p:txBody>
      </p:sp>
      <p:sp>
        <p:nvSpPr>
          <p:cNvPr id="4" name="Footer Placeholder 3"/>
          <p:cNvSpPr>
            <a:spLocks noGrp="1"/>
          </p:cNvSpPr>
          <p:nvPr>
            <p:ph type="ftr" sz="quarter" idx="11"/>
          </p:nvPr>
        </p:nvSpPr>
        <p:spPr/>
        <p:txBody>
          <a:bodyPr/>
          <a:lstStyle/>
          <a:p>
            <a:endParaRPr>
              <a:solidFill>
                <a:srgbClr val="3F3F3F"/>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76037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44C10-4E8A-4A74-9AA9-CCA269D0C00D}" type="datetime1">
              <a:rPr lang="en-US" smtClean="0">
                <a:solidFill>
                  <a:srgbClr val="3F3F3F"/>
                </a:solidFill>
              </a:rPr>
              <a:t>2/7/2014</a:t>
            </a:fld>
            <a:endParaRPr>
              <a:solidFill>
                <a:srgbClr val="3F3F3F"/>
              </a:solidFill>
            </a:endParaRPr>
          </a:p>
        </p:txBody>
      </p:sp>
      <p:sp>
        <p:nvSpPr>
          <p:cNvPr id="3" name="Footer Placeholder 2"/>
          <p:cNvSpPr>
            <a:spLocks noGrp="1"/>
          </p:cNvSpPr>
          <p:nvPr>
            <p:ph type="ftr" sz="quarter" idx="11"/>
          </p:nvPr>
        </p:nvSpPr>
        <p:spPr/>
        <p:txBody>
          <a:bodyPr/>
          <a:lstStyle/>
          <a:p>
            <a:endParaRPr>
              <a:solidFill>
                <a:srgbClr val="3F3F3F"/>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53546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1455" y="1928575"/>
            <a:ext cx="9583698" cy="2262447"/>
          </a:xfrm>
        </p:spPr>
        <p:txBody>
          <a:bodyPr anchor="b">
            <a:normAutofit/>
          </a:bodyPr>
          <a:lstStyle>
            <a:lvl1pPr algn="l">
              <a:lnSpc>
                <a:spcPct val="80000"/>
              </a:lnSpc>
              <a:defRPr sz="5400" b="0"/>
            </a:lvl1pPr>
          </a:lstStyle>
          <a:p>
            <a:r>
              <a:rPr lang="en-US" smtClean="0"/>
              <a:t>Click to edit Master title style</a:t>
            </a:r>
            <a:endParaRPr/>
          </a:p>
        </p:txBody>
      </p:sp>
      <p:sp>
        <p:nvSpPr>
          <p:cNvPr id="3" name="Text Placeholder 2"/>
          <p:cNvSpPr>
            <a:spLocks noGrp="1"/>
          </p:cNvSpPr>
          <p:nvPr>
            <p:ph type="body" idx="1"/>
          </p:nvPr>
        </p:nvSpPr>
        <p:spPr>
          <a:xfrm>
            <a:off x="1291455" y="4267224"/>
            <a:ext cx="9583698"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AEFE9-354C-4B4D-BE3E-B009CC0FB37E}"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43646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909" y="533403"/>
            <a:ext cx="4563667"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5626937" y="533401"/>
            <a:ext cx="5932768"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6904" y="3429009"/>
            <a:ext cx="4563666"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CB76F-230F-4110-BBFF-97CC4BE91059}"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89385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6541372"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996273" y="533403"/>
            <a:ext cx="4564855"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996277" y="3429010"/>
            <a:ext cx="4564854"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0AB09-08EB-434E-A546-50D7697B71D4}"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33435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5DFE4DF-420C-40F7-AA0F-93E0C57685FE}"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50463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8995" y="274638"/>
            <a:ext cx="2624108"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6672" y="274638"/>
            <a:ext cx="772020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45C1ED7-9E34-46DB-A3E0-5900B9678C12}"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11"/>
          </p:nvPr>
        </p:nvSpPr>
        <p:spPr/>
        <p:txBody>
          <a:bodyPr/>
          <a:lstStyle/>
          <a:p>
            <a:endParaRPr>
              <a:solidFill>
                <a:srgbClr val="3F3F3F"/>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4014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1461" y="1828800"/>
            <a:ext cx="4639725"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39372" y="1828800"/>
            <a:ext cx="4639727"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9620DC1-0E07-42C8-8532-3E986A7444F6}"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0513F29E-967E-4B69-BEAA-E3504E43784D}"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57792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91455" y="1777042"/>
            <a:ext cx="463668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1455" y="2743200"/>
            <a:ext cx="463668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38470" y="1777042"/>
            <a:ext cx="4636684"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8470" y="2743200"/>
            <a:ext cx="4636684"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8186402-D6B8-4FF1-A030-73588CC7F42C}" type="datetime1">
              <a:rPr lang="en-US" smtClean="0">
                <a:solidFill>
                  <a:srgbClr val="3F3F3F"/>
                </a:solidFill>
              </a:rPr>
              <a:t>2/7/2014</a:t>
            </a:fld>
            <a:endParaRPr>
              <a:solidFill>
                <a:srgbClr val="3F3F3F"/>
              </a:solidFill>
            </a:endParaRPr>
          </a:p>
        </p:txBody>
      </p:sp>
      <p:sp>
        <p:nvSpPr>
          <p:cNvPr id="8" name="Footer Placeholder 7"/>
          <p:cNvSpPr>
            <a:spLocks noGrp="1"/>
          </p:cNvSpPr>
          <p:nvPr>
            <p:ph type="ftr" sz="quarter" idx="11"/>
          </p:nvPr>
        </p:nvSpPr>
        <p:spPr/>
        <p:txBody>
          <a:bodyPr/>
          <a:lstStyle/>
          <a:p>
            <a:endParaRPr>
              <a:solidFill>
                <a:srgbClr val="3F3F3F"/>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9621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EF4F184-5A6A-493B-B0B7-1CD91A66118A}" type="datetime1">
              <a:rPr lang="en-US" smtClean="0">
                <a:solidFill>
                  <a:srgbClr val="3F3F3F"/>
                </a:solidFill>
              </a:rPr>
              <a:t>2/7/2014</a:t>
            </a:fld>
            <a:endParaRPr>
              <a:solidFill>
                <a:srgbClr val="3F3F3F"/>
              </a:solidFill>
            </a:endParaRPr>
          </a:p>
        </p:txBody>
      </p:sp>
      <p:sp>
        <p:nvSpPr>
          <p:cNvPr id="4" name="Footer Placeholder 3"/>
          <p:cNvSpPr>
            <a:spLocks noGrp="1"/>
          </p:cNvSpPr>
          <p:nvPr>
            <p:ph type="ftr" sz="quarter" idx="11"/>
          </p:nvPr>
        </p:nvSpPr>
        <p:spPr/>
        <p:txBody>
          <a:bodyPr/>
          <a:lstStyle/>
          <a:p>
            <a:endParaRPr>
              <a:solidFill>
                <a:srgbClr val="3F3F3F"/>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79658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C7DF2-BA5F-44A2-9274-E6DBA3AC0C67}" type="datetime1">
              <a:rPr lang="en-US" smtClean="0">
                <a:solidFill>
                  <a:srgbClr val="3F3F3F"/>
                </a:solidFill>
              </a:rPr>
              <a:t>2/7/2014</a:t>
            </a:fld>
            <a:endParaRPr>
              <a:solidFill>
                <a:srgbClr val="3F3F3F"/>
              </a:solidFill>
            </a:endParaRPr>
          </a:p>
        </p:txBody>
      </p:sp>
      <p:sp>
        <p:nvSpPr>
          <p:cNvPr id="3" name="Footer Placeholder 2"/>
          <p:cNvSpPr>
            <a:spLocks noGrp="1"/>
          </p:cNvSpPr>
          <p:nvPr>
            <p:ph type="ftr" sz="quarter" idx="11"/>
          </p:nvPr>
        </p:nvSpPr>
        <p:spPr/>
        <p:txBody>
          <a:bodyPr/>
          <a:lstStyle/>
          <a:p>
            <a:endParaRPr>
              <a:solidFill>
                <a:srgbClr val="3F3F3F"/>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42709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918" y="533403"/>
            <a:ext cx="4563667"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5626937" y="533401"/>
            <a:ext cx="5932768"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6905" y="3429024"/>
            <a:ext cx="4563666"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BEAD64-B76C-4700-92AF-DA889F6D7CC8}"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15605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 y="3"/>
            <a:ext cx="6541373"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6996274" y="533403"/>
            <a:ext cx="4564855"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6996285" y="3429025"/>
            <a:ext cx="4564854"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B6790-54A9-4B7F-BF34-0FDDD48530B4}" type="datetime1">
              <a:rPr lang="en-US" smtClean="0">
                <a:solidFill>
                  <a:srgbClr val="3F3F3F"/>
                </a:solidFill>
              </a:rPr>
              <a:t>2/7/2014</a:t>
            </a:fld>
            <a:endParaRPr>
              <a:solidFill>
                <a:srgbClr val="3F3F3F"/>
              </a:solidFill>
            </a:endParaRPr>
          </a:p>
        </p:txBody>
      </p:sp>
      <p:sp>
        <p:nvSpPr>
          <p:cNvPr id="6" name="Footer Placeholder 5"/>
          <p:cNvSpPr>
            <a:spLocks noGrp="1"/>
          </p:cNvSpPr>
          <p:nvPr>
            <p:ph type="ftr" sz="quarter" idx="11"/>
          </p:nvPr>
        </p:nvSpPr>
        <p:spPr/>
        <p:txBody>
          <a:bodyPr/>
          <a:lstStyle/>
          <a:p>
            <a:endParaRPr>
              <a:solidFill>
                <a:srgbClr val="3F3F3F"/>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379048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8" name="Group 7"/>
          <p:cNvGrpSpPr/>
          <p:nvPr/>
        </p:nvGrpSpPr>
        <p:grpSpPr>
          <a:xfrm>
            <a:off x="-4574" y="5374963"/>
            <a:ext cx="12217801"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291455" y="304800"/>
            <a:ext cx="9583698"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1461" y="1828801"/>
            <a:ext cx="9583696"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974954" y="6400800"/>
            <a:ext cx="1545837" cy="276228"/>
          </a:xfrm>
          <a:prstGeom prst="rect">
            <a:avLst/>
          </a:prstGeom>
        </p:spPr>
        <p:txBody>
          <a:bodyPr vert="horz" lIns="91440" tIns="45720" rIns="91440" bIns="45720" rtlCol="0" anchor="ctr"/>
          <a:lstStyle>
            <a:lvl1pPr algn="r">
              <a:defRPr sz="1000">
                <a:solidFill>
                  <a:schemeClr val="tx1"/>
                </a:solidFill>
              </a:defRPr>
            </a:lvl1pPr>
          </a:lstStyle>
          <a:p>
            <a:fld id="{F615BA90-1CE7-43B4-B5F2-81010D3D9258}"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3"/>
          </p:nvPr>
        </p:nvSpPr>
        <p:spPr>
          <a:xfrm>
            <a:off x="1296792" y="6400800"/>
            <a:ext cx="5943979"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a:solidFill>
                <a:srgbClr val="3F3F3F"/>
              </a:solidFill>
            </a:endParaRPr>
          </a:p>
        </p:txBody>
      </p:sp>
      <p:sp>
        <p:nvSpPr>
          <p:cNvPr id="6" name="Slide Number Placeholder 5"/>
          <p:cNvSpPr>
            <a:spLocks noGrp="1"/>
          </p:cNvSpPr>
          <p:nvPr>
            <p:ph type="sldNum" sz="quarter" idx="4"/>
          </p:nvPr>
        </p:nvSpPr>
        <p:spPr>
          <a:xfrm>
            <a:off x="9800418" y="6400800"/>
            <a:ext cx="1064858"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127845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8" name="Group 7"/>
          <p:cNvGrpSpPr/>
          <p:nvPr/>
        </p:nvGrpSpPr>
        <p:grpSpPr>
          <a:xfrm>
            <a:off x="-4574" y="5374957"/>
            <a:ext cx="12217801"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291455" y="304800"/>
            <a:ext cx="9583698"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1457" y="1828801"/>
            <a:ext cx="9583696"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974954" y="6400800"/>
            <a:ext cx="1545837" cy="276228"/>
          </a:xfrm>
          <a:prstGeom prst="rect">
            <a:avLst/>
          </a:prstGeom>
        </p:spPr>
        <p:txBody>
          <a:bodyPr vert="horz" lIns="91440" tIns="45720" rIns="91440" bIns="45720" rtlCol="0" anchor="ctr"/>
          <a:lstStyle>
            <a:lvl1pPr algn="r">
              <a:defRPr sz="1000">
                <a:solidFill>
                  <a:schemeClr val="tx1"/>
                </a:solidFill>
              </a:defRPr>
            </a:lvl1pPr>
          </a:lstStyle>
          <a:p>
            <a:fld id="{C00D00B0-FBAC-4287-8F55-E88B8ECC2958}"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3"/>
          </p:nvPr>
        </p:nvSpPr>
        <p:spPr>
          <a:xfrm>
            <a:off x="1296792" y="6400800"/>
            <a:ext cx="5943979"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a:solidFill>
                <a:srgbClr val="3F3F3F"/>
              </a:solidFill>
            </a:endParaRPr>
          </a:p>
        </p:txBody>
      </p:sp>
      <p:sp>
        <p:nvSpPr>
          <p:cNvPr id="6" name="Slide Number Placeholder 5"/>
          <p:cNvSpPr>
            <a:spLocks noGrp="1"/>
          </p:cNvSpPr>
          <p:nvPr>
            <p:ph type="sldNum" sz="quarter" idx="4"/>
          </p:nvPr>
        </p:nvSpPr>
        <p:spPr>
          <a:xfrm>
            <a:off x="9800418" y="6400800"/>
            <a:ext cx="1064858"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900611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8" name="Group 7"/>
          <p:cNvGrpSpPr/>
          <p:nvPr/>
        </p:nvGrpSpPr>
        <p:grpSpPr>
          <a:xfrm>
            <a:off x="-4576" y="5374948"/>
            <a:ext cx="12217800"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291454" y="304800"/>
            <a:ext cx="9583698"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1455" y="1828801"/>
            <a:ext cx="9583696"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974950" y="6400800"/>
            <a:ext cx="1545837" cy="276228"/>
          </a:xfrm>
          <a:prstGeom prst="rect">
            <a:avLst/>
          </a:prstGeom>
        </p:spPr>
        <p:txBody>
          <a:bodyPr vert="horz" lIns="91440" tIns="45720" rIns="91440" bIns="45720" rtlCol="0" anchor="ctr"/>
          <a:lstStyle>
            <a:lvl1pPr algn="r">
              <a:defRPr sz="1000">
                <a:solidFill>
                  <a:schemeClr val="tx1"/>
                </a:solidFill>
              </a:defRPr>
            </a:lvl1pPr>
          </a:lstStyle>
          <a:p>
            <a:fld id="{06C267B0-EE44-48D6-9E34-9FB02BA952EF}" type="datetime1">
              <a:rPr lang="en-US" smtClean="0">
                <a:solidFill>
                  <a:srgbClr val="3F3F3F"/>
                </a:solidFill>
              </a:rPr>
              <a:t>2/7/2014</a:t>
            </a:fld>
            <a:endParaRPr>
              <a:solidFill>
                <a:srgbClr val="3F3F3F"/>
              </a:solidFill>
            </a:endParaRPr>
          </a:p>
        </p:txBody>
      </p:sp>
      <p:sp>
        <p:nvSpPr>
          <p:cNvPr id="5" name="Footer Placeholder 4"/>
          <p:cNvSpPr>
            <a:spLocks noGrp="1"/>
          </p:cNvSpPr>
          <p:nvPr>
            <p:ph type="ftr" sz="quarter" idx="3"/>
          </p:nvPr>
        </p:nvSpPr>
        <p:spPr>
          <a:xfrm>
            <a:off x="1296784" y="6400800"/>
            <a:ext cx="5943980"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a:solidFill>
                <a:srgbClr val="3F3F3F"/>
              </a:solidFill>
            </a:endParaRPr>
          </a:p>
        </p:txBody>
      </p:sp>
      <p:sp>
        <p:nvSpPr>
          <p:cNvPr id="6" name="Slide Number Placeholder 5"/>
          <p:cNvSpPr>
            <a:spLocks noGrp="1"/>
          </p:cNvSpPr>
          <p:nvPr>
            <p:ph type="sldNum" sz="quarter" idx="4"/>
          </p:nvPr>
        </p:nvSpPr>
        <p:spPr>
          <a:xfrm>
            <a:off x="9800412" y="6400800"/>
            <a:ext cx="1064857"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a:solidFill>
                  <a:srgbClr val="3F3F3F"/>
                </a:solidFill>
              </a:rPr>
              <a:pPr/>
              <a:t>‹#›</a:t>
            </a:fld>
            <a:endParaRPr>
              <a:solidFill>
                <a:srgbClr val="3F3F3F"/>
              </a:solidFill>
            </a:endParaRPr>
          </a:p>
        </p:txBody>
      </p:sp>
    </p:spTree>
    <p:extLst>
      <p:ext uri="{BB962C8B-B14F-4D97-AF65-F5344CB8AC3E}">
        <p14:creationId xmlns:p14="http://schemas.microsoft.com/office/powerpoint/2010/main" val="2115303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mailto:mikered@shaw.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www.mckpeople.com.au/SiteMedia/w3svc161/Uploads/Documents/760af459-93b3-43c7-b52a-2a74e984c1a0.pdf"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strengths.gallup.com/private/Resources/Q12Meta-Analysis_Flyer_GEN_08%2008_BP.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 y="4149080"/>
            <a:ext cx="12169775" cy="2708920"/>
          </a:xfrm>
          <a:solidFill>
            <a:schemeClr val="tx1">
              <a:lumMod val="60000"/>
              <a:lumOff val="40000"/>
            </a:schemeClr>
          </a:solidFill>
        </p:spPr>
        <p:txBody>
          <a:bodyPr>
            <a:noAutofit/>
          </a:bodyPr>
          <a:lstStyle/>
          <a:p>
            <a:pPr lvl="0" algn="ctr">
              <a:lnSpc>
                <a:spcPct val="100000"/>
              </a:lnSpc>
            </a:pPr>
            <a:r>
              <a:rPr lang="en-US" sz="5800" b="1" cap="all" dirty="0" smtClean="0">
                <a:ln w="9000" cmpd="sng">
                  <a:solidFill>
                    <a:schemeClr val="bg1"/>
                  </a:solidFill>
                  <a:prstDash val="solid"/>
                </a:ln>
                <a:solidFill>
                  <a:schemeClr val="tx2">
                    <a:lumMod val="75000"/>
                  </a:schemeClr>
                </a:solidFill>
                <a:effectLst>
                  <a:outerShdw blurRad="38100" dist="38100" dir="2700000" algn="tl">
                    <a:srgbClr val="000000">
                      <a:alpha val="43137"/>
                    </a:srgbClr>
                  </a:outerShdw>
                  <a:reflection blurRad="12700" stA="28000" endPos="45000" dist="1000" dir="5400000" sy="-100000" algn="bl" rotWithShape="0"/>
                </a:effectLst>
              </a:rPr>
              <a:t>MEMBERSHIP </a:t>
            </a:r>
            <a:r>
              <a:rPr lang="en-US" sz="5800" b="1" cap="all" dirty="0">
                <a:ln w="9000" cmpd="sng">
                  <a:solidFill>
                    <a:schemeClr val="bg1"/>
                  </a:solidFill>
                  <a:prstDash val="solid"/>
                </a:ln>
                <a:solidFill>
                  <a:schemeClr val="tx2">
                    <a:lumMod val="75000"/>
                  </a:schemeClr>
                </a:solidFill>
                <a:effectLst>
                  <a:outerShdw blurRad="38100" dist="38100" dir="2700000" algn="tl">
                    <a:srgbClr val="000000">
                      <a:alpha val="43137"/>
                    </a:srgbClr>
                  </a:outerShdw>
                  <a:reflection blurRad="12700" stA="28000" endPos="45000" dist="1000" dir="5400000" sy="-100000" algn="bl" rotWithShape="0"/>
                </a:effectLst>
              </a:rPr>
              <a:t>ENGAGEMENT </a:t>
            </a:r>
            <a:r>
              <a:rPr lang="en-US" sz="5800" b="1" cap="all" dirty="0" smtClean="0">
                <a:ln w="9000" cmpd="sng">
                  <a:solidFill>
                    <a:schemeClr val="bg1"/>
                  </a:solidFill>
                  <a:prstDash val="solid"/>
                </a:ln>
                <a:solidFill>
                  <a:schemeClr val="tx2">
                    <a:lumMod val="75000"/>
                  </a:schemeClr>
                </a:solidFill>
                <a:effectLst>
                  <a:outerShdw blurRad="38100" dist="38100" dir="2700000" algn="tl">
                    <a:srgbClr val="000000">
                      <a:alpha val="43137"/>
                    </a:srgbClr>
                  </a:outerShdw>
                  <a:reflection blurRad="12700" stA="28000" endPos="45000" dist="1000" dir="5400000" sy="-100000" algn="bl" rotWithShape="0"/>
                </a:effectLst>
              </a:rPr>
              <a:t>DISTRICT 5050</a:t>
            </a:r>
            <a:r>
              <a:rPr lang="en-US" sz="4400" b="1" dirty="0" smtClean="0">
                <a:ln w="50800"/>
                <a:solidFill>
                  <a:schemeClr val="bg2"/>
                </a:solidFill>
                <a:latin typeface="Garamond" panose="02020404030301010803" pitchFamily="18" charset="0"/>
              </a:rPr>
              <a:t/>
            </a:r>
            <a:br>
              <a:rPr lang="en-US" sz="4400" b="1" dirty="0" smtClean="0">
                <a:ln w="50800"/>
                <a:solidFill>
                  <a:schemeClr val="bg2"/>
                </a:solidFill>
                <a:latin typeface="Garamond" panose="02020404030301010803" pitchFamily="18" charset="0"/>
              </a:rPr>
            </a:br>
            <a:endParaRPr lang="en-US" sz="4400" b="1" dirty="0">
              <a:solidFill>
                <a:schemeClr val="bg2"/>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83496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674"/>
            <a:ext cx="12169775" cy="765326"/>
          </a:xfrm>
        </p:spPr>
        <p:txBody>
          <a:bodyPr>
            <a:normAutofit fontScale="90000"/>
          </a:bodyPr>
          <a:lstStyle/>
          <a:p>
            <a:pPr algn="ctr"/>
            <a:r>
              <a:rPr lang="en-US" altLang="en-US" sz="4000" b="1" dirty="0">
                <a:ln w="50800"/>
                <a:solidFill>
                  <a:schemeClr val="bg2"/>
                </a:solidFill>
              </a:rPr>
              <a:t/>
            </a:r>
            <a:br>
              <a:rPr lang="en-US" altLang="en-US" sz="4000" b="1" dirty="0">
                <a:ln w="50800"/>
                <a:solidFill>
                  <a:schemeClr val="bg2"/>
                </a:solidFill>
              </a:rPr>
            </a:br>
            <a:r>
              <a:rPr lang="en-US" altLang="en-US" sz="4000" b="1" dirty="0" smtClean="0"/>
              <a:t>WHY </a:t>
            </a:r>
            <a:r>
              <a:rPr lang="en-US" altLang="en-US" sz="4000" b="1" dirty="0"/>
              <a:t>A SURVEY</a:t>
            </a:r>
            <a:r>
              <a:rPr lang="en-US" altLang="en-US" sz="4000" b="1" dirty="0" smtClean="0"/>
              <a:t>?</a:t>
            </a:r>
            <a:endParaRPr lang="en-US" sz="4000" dirty="0"/>
          </a:p>
        </p:txBody>
      </p:sp>
      <p:sp>
        <p:nvSpPr>
          <p:cNvPr id="4" name="Rectangle 3"/>
          <p:cNvSpPr>
            <a:spLocks noGrp="1" noChangeArrowheads="1"/>
          </p:cNvSpPr>
          <p:nvPr>
            <p:ph type="body" idx="1"/>
          </p:nvPr>
        </p:nvSpPr>
        <p:spPr>
          <a:xfrm>
            <a:off x="468263" y="1196752"/>
            <a:ext cx="11377264" cy="4403948"/>
          </a:xfrm>
        </p:spPr>
        <p:txBody>
          <a:bodyPr>
            <a:normAutofit/>
          </a:bodyPr>
          <a:lstStyle/>
          <a:p>
            <a:pPr marL="285750" indent="-285750">
              <a:buFont typeface="Arial" panose="020B0604020202020204" pitchFamily="34" charset="0"/>
              <a:buChar char="•"/>
            </a:pPr>
            <a:endParaRPr lang="en-US" altLang="en-US" sz="1800" b="1" dirty="0">
              <a:solidFill>
                <a:schemeClr val="accent4"/>
              </a:solidFill>
            </a:endParaRPr>
          </a:p>
          <a:p>
            <a:pPr marL="273050" indent="-273050">
              <a:lnSpc>
                <a:spcPct val="150000"/>
              </a:lnSpc>
              <a:buClr>
                <a:schemeClr val="accent3"/>
              </a:buClr>
              <a:buFont typeface="Wingdings 2"/>
              <a:buChar char=""/>
              <a:defRPr/>
            </a:pPr>
            <a:r>
              <a:rPr lang="en-US" altLang="en-US" b="1" dirty="0" smtClean="0">
                <a:solidFill>
                  <a:schemeClr val="accent4"/>
                </a:solidFill>
              </a:rPr>
              <a:t>TAKE TEMPERATURE OF MEMBERSHIP</a:t>
            </a:r>
          </a:p>
          <a:p>
            <a:pPr marL="273050" indent="-273050">
              <a:lnSpc>
                <a:spcPct val="150000"/>
              </a:lnSpc>
              <a:buClr>
                <a:schemeClr val="accent3"/>
              </a:buClr>
              <a:buFont typeface="Wingdings 2"/>
              <a:buChar char=""/>
              <a:defRPr/>
            </a:pPr>
            <a:r>
              <a:rPr lang="en-CA" b="1" dirty="0" smtClean="0">
                <a:solidFill>
                  <a:schemeClr val="accent4"/>
                </a:solidFill>
              </a:rPr>
              <a:t>OBJECTIVE </a:t>
            </a:r>
            <a:r>
              <a:rPr lang="en-CA" b="1" dirty="0">
                <a:solidFill>
                  <a:schemeClr val="accent4"/>
                </a:solidFill>
              </a:rPr>
              <a:t>MEASURE VS </a:t>
            </a:r>
            <a:r>
              <a:rPr lang="en-CA" b="1" dirty="0" smtClean="0">
                <a:solidFill>
                  <a:schemeClr val="accent4"/>
                </a:solidFill>
              </a:rPr>
              <a:t>OPINION</a:t>
            </a:r>
          </a:p>
          <a:p>
            <a:pPr marL="273050" indent="-273050">
              <a:lnSpc>
                <a:spcPct val="100000"/>
              </a:lnSpc>
              <a:buClr>
                <a:schemeClr val="accent3"/>
              </a:buClr>
              <a:buFont typeface="Wingdings 2"/>
              <a:buChar char=""/>
              <a:defRPr/>
            </a:pPr>
            <a:r>
              <a:rPr lang="en-CA" b="1" dirty="0">
                <a:solidFill>
                  <a:schemeClr val="accent4"/>
                </a:solidFill>
              </a:rPr>
              <a:t>WE MEASURE ATTENDANCE, WHY NOT </a:t>
            </a:r>
            <a:r>
              <a:rPr lang="en-CA" b="1" dirty="0" smtClean="0">
                <a:solidFill>
                  <a:schemeClr val="accent4"/>
                </a:solidFill>
              </a:rPr>
              <a:t>ENGAGEMENT?</a:t>
            </a:r>
            <a:endParaRPr lang="en-CA" b="1" dirty="0">
              <a:solidFill>
                <a:schemeClr val="accent4"/>
              </a:solidFill>
            </a:endParaRPr>
          </a:p>
          <a:p>
            <a:pPr marL="273050" indent="-273050">
              <a:lnSpc>
                <a:spcPct val="150000"/>
              </a:lnSpc>
              <a:buClr>
                <a:schemeClr val="accent3"/>
              </a:buClr>
              <a:buFont typeface="Wingdings 2"/>
              <a:buChar char=""/>
              <a:defRPr/>
            </a:pPr>
            <a:r>
              <a:rPr lang="en-US" b="1" dirty="0">
                <a:solidFill>
                  <a:schemeClr val="accent4"/>
                </a:solidFill>
              </a:rPr>
              <a:t>BENCHMARKING – TRENDS AND </a:t>
            </a:r>
            <a:r>
              <a:rPr lang="en-US" b="1" dirty="0" smtClean="0">
                <a:solidFill>
                  <a:schemeClr val="accent4"/>
                </a:solidFill>
              </a:rPr>
              <a:t>ISSUES</a:t>
            </a:r>
          </a:p>
          <a:p>
            <a:pPr marL="273050" indent="-273050">
              <a:lnSpc>
                <a:spcPct val="100000"/>
              </a:lnSpc>
              <a:buClr>
                <a:schemeClr val="accent3"/>
              </a:buClr>
              <a:buFont typeface="Wingdings 2"/>
              <a:buChar char=""/>
              <a:defRPr/>
            </a:pPr>
            <a:r>
              <a:rPr lang="en-US" altLang="en-US" b="1" dirty="0" smtClean="0">
                <a:solidFill>
                  <a:schemeClr val="accent4"/>
                </a:solidFill>
              </a:rPr>
              <a:t>MONITOR CONNECTION BETWEEN CLUB AND INDIVIDUALS</a:t>
            </a:r>
          </a:p>
          <a:p>
            <a:pPr>
              <a:lnSpc>
                <a:spcPct val="100000"/>
              </a:lnSpc>
              <a:buClr>
                <a:schemeClr val="accent3"/>
              </a:buClr>
              <a:defRPr/>
            </a:pPr>
            <a:endParaRPr lang="en-US" altLang="en-US" b="1" dirty="0" smtClean="0">
              <a:solidFill>
                <a:schemeClr val="accent4"/>
              </a:solidFill>
            </a:endParaRP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10</a:t>
            </a:fld>
            <a:endParaRPr lang="en-CA">
              <a:solidFill>
                <a:srgbClr val="3F3F3F"/>
              </a:solidFill>
            </a:endParaRPr>
          </a:p>
        </p:txBody>
      </p:sp>
    </p:spTree>
    <p:extLst>
      <p:ext uri="{BB962C8B-B14F-4D97-AF65-F5344CB8AC3E}">
        <p14:creationId xmlns:p14="http://schemas.microsoft.com/office/powerpoint/2010/main" val="35871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674"/>
            <a:ext cx="12169775" cy="778026"/>
          </a:xfrm>
        </p:spPr>
        <p:txBody>
          <a:bodyPr>
            <a:normAutofit/>
          </a:bodyPr>
          <a:lstStyle/>
          <a:p>
            <a:pPr algn="ctr"/>
            <a:r>
              <a:rPr lang="en-US" altLang="en-US" sz="4000" b="1" dirty="0" smtClean="0"/>
              <a:t>SURVEY BENEFITS</a:t>
            </a:r>
            <a:endParaRPr lang="en-US" sz="4000" dirty="0"/>
          </a:p>
        </p:txBody>
      </p:sp>
      <p:sp>
        <p:nvSpPr>
          <p:cNvPr id="4" name="Rectangle 3"/>
          <p:cNvSpPr>
            <a:spLocks noGrp="1" noChangeArrowheads="1"/>
          </p:cNvSpPr>
          <p:nvPr>
            <p:ph type="body" idx="1"/>
          </p:nvPr>
        </p:nvSpPr>
        <p:spPr>
          <a:xfrm>
            <a:off x="468263" y="1196752"/>
            <a:ext cx="11305256" cy="4464496"/>
          </a:xfrm>
        </p:spPr>
        <p:txBody>
          <a:bodyPr>
            <a:normAutofit/>
          </a:bodyPr>
          <a:lstStyle/>
          <a:p>
            <a:pPr marL="273050" indent="-273050">
              <a:lnSpc>
                <a:spcPct val="150000"/>
              </a:lnSpc>
              <a:buClr>
                <a:schemeClr val="accent3"/>
              </a:buClr>
              <a:buFont typeface="Wingdings 2"/>
              <a:buChar char=""/>
              <a:defRPr/>
            </a:pPr>
            <a:r>
              <a:rPr lang="en-US" altLang="en-US" b="1" dirty="0" smtClean="0">
                <a:solidFill>
                  <a:schemeClr val="accent4"/>
                </a:solidFill>
              </a:rPr>
              <a:t>HELP </a:t>
            </a:r>
            <a:r>
              <a:rPr lang="en-US" altLang="en-US" b="1" dirty="0">
                <a:solidFill>
                  <a:schemeClr val="accent4"/>
                </a:solidFill>
              </a:rPr>
              <a:t>MEMBERS RE-CONNECT TO </a:t>
            </a:r>
            <a:r>
              <a:rPr lang="en-US" altLang="en-US" b="1" dirty="0" smtClean="0">
                <a:solidFill>
                  <a:schemeClr val="accent4"/>
                </a:solidFill>
              </a:rPr>
              <a:t>ROTARY</a:t>
            </a:r>
          </a:p>
          <a:p>
            <a:pPr marL="273050" indent="-273050">
              <a:lnSpc>
                <a:spcPct val="120000"/>
              </a:lnSpc>
              <a:buClr>
                <a:schemeClr val="accent3"/>
              </a:buClr>
              <a:buFont typeface="Wingdings 2"/>
              <a:buChar char=""/>
              <a:defRPr/>
            </a:pPr>
            <a:r>
              <a:rPr lang="en-CA" altLang="en-US" b="1" dirty="0">
                <a:solidFill>
                  <a:schemeClr val="accent4"/>
                </a:solidFill>
              </a:rPr>
              <a:t>FOSTER COMMUNICATION AND FEEDBACK WITHIN THE </a:t>
            </a:r>
            <a:r>
              <a:rPr lang="en-CA" altLang="en-US" b="1" dirty="0" smtClean="0">
                <a:solidFill>
                  <a:schemeClr val="accent4"/>
                </a:solidFill>
              </a:rPr>
              <a:t>MEMBERSHIP</a:t>
            </a:r>
            <a:endParaRPr lang="en-US" altLang="en-US" b="1" dirty="0">
              <a:solidFill>
                <a:schemeClr val="accent4"/>
              </a:solidFill>
            </a:endParaRPr>
          </a:p>
          <a:p>
            <a:pPr marL="273050" indent="-273050">
              <a:lnSpc>
                <a:spcPct val="150000"/>
              </a:lnSpc>
              <a:buClr>
                <a:schemeClr val="accent3"/>
              </a:buClr>
              <a:buFont typeface="Wingdings 2"/>
              <a:buChar char=""/>
              <a:defRPr/>
            </a:pPr>
            <a:r>
              <a:rPr lang="en-US" altLang="en-US" b="1" dirty="0">
                <a:solidFill>
                  <a:schemeClr val="accent4"/>
                </a:solidFill>
              </a:rPr>
              <a:t>HELP MEMBERS SELF-ASSESS ACTIVE </a:t>
            </a:r>
            <a:r>
              <a:rPr lang="en-US" altLang="en-US" b="1" dirty="0" smtClean="0">
                <a:solidFill>
                  <a:schemeClr val="accent4"/>
                </a:solidFill>
              </a:rPr>
              <a:t>MEMBERSHIP</a:t>
            </a:r>
          </a:p>
          <a:p>
            <a:pPr marL="273050" indent="-273050">
              <a:lnSpc>
                <a:spcPct val="110000"/>
              </a:lnSpc>
              <a:buClr>
                <a:schemeClr val="accent3"/>
              </a:buClr>
              <a:buFont typeface="Wingdings 2"/>
              <a:buChar char=""/>
              <a:defRPr/>
            </a:pPr>
            <a:r>
              <a:rPr lang="en-CA" altLang="en-US" b="1" dirty="0" smtClean="0">
                <a:solidFill>
                  <a:schemeClr val="accent4"/>
                </a:solidFill>
              </a:rPr>
              <a:t>GAUGE </a:t>
            </a:r>
            <a:r>
              <a:rPr lang="en-CA" altLang="en-US" b="1" dirty="0">
                <a:solidFill>
                  <a:schemeClr val="accent4"/>
                </a:solidFill>
              </a:rPr>
              <a:t>THE LEVEL OF ENGAGEMENT OF MEMBERS WITHIN THE CLUB</a:t>
            </a:r>
          </a:p>
          <a:p>
            <a:pPr marL="273050" indent="-273050">
              <a:lnSpc>
                <a:spcPct val="110000"/>
              </a:lnSpc>
              <a:buClr>
                <a:schemeClr val="accent3"/>
              </a:buClr>
              <a:buFont typeface="Wingdings 2"/>
              <a:buChar char=""/>
              <a:defRPr/>
            </a:pPr>
            <a:r>
              <a:rPr lang="en-CA" altLang="en-US" b="1" dirty="0">
                <a:solidFill>
                  <a:schemeClr val="accent4"/>
                </a:solidFill>
              </a:rPr>
              <a:t>GAUGE THE LEVEL OF MEMBERS’ SATISFACTION WITH THE CLUB</a:t>
            </a:r>
          </a:p>
          <a:p>
            <a:pPr marL="457200" indent="-457200">
              <a:lnSpc>
                <a:spcPct val="100000"/>
              </a:lnSpc>
              <a:buClr>
                <a:schemeClr val="accent3"/>
              </a:buClr>
              <a:buSzPct val="100000"/>
              <a:buFont typeface="Arial" panose="020B0604020202020204" pitchFamily="34" charset="0"/>
              <a:buChar char="•"/>
            </a:pPr>
            <a:endParaRPr lang="en-US" altLang="en-US" b="1" dirty="0" smtClean="0">
              <a:solidFill>
                <a:schemeClr val="accent4"/>
              </a:solidFill>
            </a:endParaRPr>
          </a:p>
          <a:p>
            <a:endParaRPr lang="en-US" altLang="en-US" sz="2400" b="1" dirty="0"/>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11</a:t>
            </a:fld>
            <a:endParaRPr lang="en-CA">
              <a:solidFill>
                <a:srgbClr val="3F3F3F"/>
              </a:solidFill>
            </a:endParaRPr>
          </a:p>
        </p:txBody>
      </p:sp>
    </p:spTree>
    <p:extLst>
      <p:ext uri="{BB962C8B-B14F-4D97-AF65-F5344CB8AC3E}">
        <p14:creationId xmlns:p14="http://schemas.microsoft.com/office/powerpoint/2010/main" val="9110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SURVEY METHOD</a:t>
            </a:r>
            <a:endParaRPr lang="en-CA" b="1" dirty="0"/>
          </a:p>
        </p:txBody>
      </p:sp>
      <p:sp>
        <p:nvSpPr>
          <p:cNvPr id="3" name="Content Placeholder 2"/>
          <p:cNvSpPr>
            <a:spLocks noGrp="1"/>
          </p:cNvSpPr>
          <p:nvPr>
            <p:ph idx="1"/>
          </p:nvPr>
        </p:nvSpPr>
        <p:spPr/>
        <p:txBody>
          <a:bodyPr/>
          <a:lstStyle/>
          <a:p>
            <a:pPr marL="45720" indent="0">
              <a:buNone/>
            </a:pPr>
            <a:r>
              <a:rPr lang="en-CA" b="1" dirty="0" smtClean="0">
                <a:solidFill>
                  <a:schemeClr val="bg2"/>
                </a:solidFill>
              </a:rPr>
              <a:t>The MEMBER SURVEY will be set up on the District web site.</a:t>
            </a:r>
          </a:p>
          <a:p>
            <a:pPr marL="45720" indent="0">
              <a:buNone/>
            </a:pPr>
            <a:r>
              <a:rPr lang="en-CA" b="1" dirty="0" smtClean="0">
                <a:solidFill>
                  <a:schemeClr val="bg2"/>
                </a:solidFill>
              </a:rPr>
              <a:t>Your Club members will access the web site and take the survey.</a:t>
            </a:r>
          </a:p>
          <a:p>
            <a:pPr marL="45720" indent="0">
              <a:buNone/>
            </a:pPr>
            <a:r>
              <a:rPr lang="en-CA" b="1" dirty="0" smtClean="0">
                <a:solidFill>
                  <a:schemeClr val="bg2"/>
                </a:solidFill>
              </a:rPr>
              <a:t>Results will be emailed to the Membership Committee Chair/Director</a:t>
            </a:r>
          </a:p>
          <a:p>
            <a:pPr marL="45720" indent="0">
              <a:buNone/>
            </a:pPr>
            <a:r>
              <a:rPr lang="en-CA" b="1" dirty="0" smtClean="0">
                <a:solidFill>
                  <a:schemeClr val="bg2"/>
                </a:solidFill>
              </a:rPr>
              <a:t>REQUIRES a set timeframe for conduct of the survey – What should that be?</a:t>
            </a:r>
            <a:endParaRPr lang="en-CA" b="1" dirty="0">
              <a:solidFill>
                <a:schemeClr val="bg2"/>
              </a:solidFill>
            </a:endParaRPr>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12</a:t>
            </a:fld>
            <a:endParaRPr lang="en-CA">
              <a:solidFill>
                <a:srgbClr val="3F3F3F"/>
              </a:solidFill>
            </a:endParaRPr>
          </a:p>
        </p:txBody>
      </p:sp>
    </p:spTree>
    <p:extLst>
      <p:ext uri="{BB962C8B-B14F-4D97-AF65-F5344CB8AC3E}">
        <p14:creationId xmlns:p14="http://schemas.microsoft.com/office/powerpoint/2010/main" val="33823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4" y="304800"/>
            <a:ext cx="9583698" cy="963960"/>
          </a:xfrm>
        </p:spPr>
        <p:txBody>
          <a:bodyPr/>
          <a:lstStyle/>
          <a:p>
            <a:pPr algn="ctr"/>
            <a:r>
              <a:rPr lang="en-CA" b="1" dirty="0" smtClean="0"/>
              <a:t>SURVEY BEST PRACTISES</a:t>
            </a:r>
            <a:endParaRPr lang="en-CA" b="1" dirty="0"/>
          </a:p>
        </p:txBody>
      </p:sp>
      <p:sp>
        <p:nvSpPr>
          <p:cNvPr id="3" name="Content Placeholder 2"/>
          <p:cNvSpPr>
            <a:spLocks noGrp="1"/>
          </p:cNvSpPr>
          <p:nvPr>
            <p:ph idx="1"/>
          </p:nvPr>
        </p:nvSpPr>
        <p:spPr>
          <a:xfrm>
            <a:off x="612279" y="1628800"/>
            <a:ext cx="11017224" cy="4162401"/>
          </a:xfrm>
        </p:spPr>
        <p:txBody>
          <a:bodyPr>
            <a:normAutofit fontScale="92500" lnSpcReduction="20000"/>
          </a:bodyPr>
          <a:lstStyle/>
          <a:p>
            <a:r>
              <a:rPr lang="en-CA" b="1" dirty="0" smtClean="0">
                <a:solidFill>
                  <a:schemeClr val="accent1"/>
                </a:solidFill>
              </a:rPr>
              <a:t>GET BUY-IN FROM MEMBERSHIP COMMITTEE AND EXECUTIVE.</a:t>
            </a:r>
          </a:p>
          <a:p>
            <a:r>
              <a:rPr lang="en-CA" b="1" dirty="0" smtClean="0">
                <a:solidFill>
                  <a:schemeClr val="accent1"/>
                </a:solidFill>
              </a:rPr>
              <a:t>SET A PUBLICLY ANNOUNCED TARGET OF 90% OR BETTER PARTICIPATION OF MEMBERS. </a:t>
            </a:r>
          </a:p>
          <a:p>
            <a:r>
              <a:rPr lang="en-CA" b="1" dirty="0" smtClean="0">
                <a:solidFill>
                  <a:schemeClr val="accent1"/>
                </a:solidFill>
              </a:rPr>
              <a:t>COMMUNICATE THE PURPOSE OF THE SURVEY AND THE BENEFITS TO THE CLUB.</a:t>
            </a:r>
          </a:p>
          <a:p>
            <a:r>
              <a:rPr lang="en-CA" b="1" dirty="0" smtClean="0">
                <a:solidFill>
                  <a:schemeClr val="accent1"/>
                </a:solidFill>
              </a:rPr>
              <a:t>PLAN A 4-WEEK COMMUNICATION PLAN TO INFORM MEMBERS OF THE DATES FOR THE SURVEY.</a:t>
            </a:r>
          </a:p>
          <a:p>
            <a:r>
              <a:rPr lang="en-CA" b="1" dirty="0" smtClean="0">
                <a:solidFill>
                  <a:schemeClr val="accent1"/>
                </a:solidFill>
              </a:rPr>
              <a:t>PROVIDE A QUICK SHOW AND TELL ABOUT HOW TO TAKE THE SURVEY.</a:t>
            </a:r>
            <a:endParaRPr lang="en-CA" b="1" dirty="0">
              <a:solidFill>
                <a:schemeClr val="accent1"/>
              </a:solidFill>
            </a:endParaRPr>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13</a:t>
            </a:fld>
            <a:endParaRPr lang="en-CA">
              <a:solidFill>
                <a:srgbClr val="3F3F3F"/>
              </a:solidFill>
            </a:endParaRPr>
          </a:p>
        </p:txBody>
      </p:sp>
    </p:spTree>
    <p:extLst>
      <p:ext uri="{BB962C8B-B14F-4D97-AF65-F5344CB8AC3E}">
        <p14:creationId xmlns:p14="http://schemas.microsoft.com/office/powerpoint/2010/main" val="202549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4" y="304800"/>
            <a:ext cx="9583698" cy="891952"/>
          </a:xfrm>
        </p:spPr>
        <p:txBody>
          <a:bodyPr>
            <a:normAutofit/>
          </a:bodyPr>
          <a:lstStyle/>
          <a:p>
            <a:pPr algn="ctr"/>
            <a:r>
              <a:rPr lang="en-CA" b="1" dirty="0" smtClean="0"/>
              <a:t>THE </a:t>
            </a:r>
            <a:r>
              <a:rPr lang="en-CA" b="1" dirty="0"/>
              <a:t>SURVEY </a:t>
            </a:r>
            <a:r>
              <a:rPr lang="en-CA" b="1" dirty="0" smtClean="0"/>
              <a:t>EXPERIENCE</a:t>
            </a:r>
            <a:endParaRPr lang="en-US" dirty="0">
              <a:solidFill>
                <a:schemeClr val="bg2"/>
              </a:solidFill>
            </a:endParaRPr>
          </a:p>
        </p:txBody>
      </p:sp>
      <p:sp>
        <p:nvSpPr>
          <p:cNvPr id="5" name="Content Placeholder 4"/>
          <p:cNvSpPr>
            <a:spLocks noGrp="1"/>
          </p:cNvSpPr>
          <p:nvPr>
            <p:ph idx="1"/>
          </p:nvPr>
        </p:nvSpPr>
        <p:spPr>
          <a:xfrm>
            <a:off x="756295" y="1484784"/>
            <a:ext cx="10657184" cy="4306417"/>
          </a:xfrm>
        </p:spPr>
        <p:txBody>
          <a:bodyPr>
            <a:normAutofit lnSpcReduction="10000"/>
          </a:bodyPr>
          <a:lstStyle/>
          <a:p>
            <a:pPr marL="45720" indent="0" algn="ctr">
              <a:buNone/>
            </a:pPr>
            <a:r>
              <a:rPr lang="en-CA" b="1" dirty="0" smtClean="0">
                <a:solidFill>
                  <a:schemeClr val="accent1"/>
                </a:solidFill>
              </a:rPr>
              <a:t>GROUP EXERCISE – 10 minutes.</a:t>
            </a:r>
          </a:p>
          <a:p>
            <a:pPr>
              <a:buFont typeface="Wingdings" panose="05000000000000000000" pitchFamily="2" charset="2"/>
              <a:buChar char="Ø"/>
            </a:pPr>
            <a:r>
              <a:rPr lang="en-CA" b="1" dirty="0" smtClean="0">
                <a:solidFill>
                  <a:schemeClr val="accent1"/>
                </a:solidFill>
              </a:rPr>
              <a:t>Use your own computer/tablet </a:t>
            </a:r>
            <a:r>
              <a:rPr lang="en-CA" b="1" u="sng" dirty="0" smtClean="0">
                <a:solidFill>
                  <a:schemeClr val="accent1"/>
                </a:solidFill>
              </a:rPr>
              <a:t>OR</a:t>
            </a:r>
            <a:r>
              <a:rPr lang="en-CA" b="1" dirty="0" smtClean="0">
                <a:solidFill>
                  <a:schemeClr val="accent1"/>
                </a:solidFill>
              </a:rPr>
              <a:t> one of the additional computers here at the front of the room. </a:t>
            </a:r>
          </a:p>
          <a:p>
            <a:pPr>
              <a:buFont typeface="Wingdings" panose="05000000000000000000" pitchFamily="2" charset="2"/>
              <a:buChar char="Ø"/>
            </a:pPr>
            <a:r>
              <a:rPr lang="en-CA" b="1" dirty="0" smtClean="0">
                <a:solidFill>
                  <a:schemeClr val="accent1"/>
                </a:solidFill>
              </a:rPr>
              <a:t>Go to the District 5050 web site. On the horizontal navigation bar click MEMBERSHIP and scroll down and click MEMBERSHIP/RETENTION RESOURCES, then on the left column click: MEMBER SURVEY. </a:t>
            </a:r>
          </a:p>
          <a:p>
            <a:pPr marL="45720" indent="0">
              <a:buNone/>
            </a:pPr>
            <a:r>
              <a:rPr lang="en-CA" b="1" dirty="0" smtClean="0">
                <a:solidFill>
                  <a:schemeClr val="accent1"/>
                </a:solidFill>
              </a:rPr>
              <a:t>How do you feel about this experience? Good, bad? Like it? Convenient?</a:t>
            </a:r>
            <a:endParaRPr lang="en-CA" b="1" dirty="0">
              <a:solidFill>
                <a:schemeClr val="accent1"/>
              </a:solidFill>
            </a:endParaRP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14</a:t>
            </a:fld>
            <a:endParaRPr lang="en-CA">
              <a:solidFill>
                <a:srgbClr val="3F3F3F"/>
              </a:solidFill>
            </a:endParaRPr>
          </a:p>
        </p:txBody>
      </p:sp>
    </p:spTree>
    <p:extLst>
      <p:ext uri="{BB962C8B-B14F-4D97-AF65-F5344CB8AC3E}">
        <p14:creationId xmlns:p14="http://schemas.microsoft.com/office/powerpoint/2010/main" val="154693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4" y="304800"/>
            <a:ext cx="9583698" cy="1035968"/>
          </a:xfrm>
        </p:spPr>
        <p:txBody>
          <a:bodyPr>
            <a:normAutofit fontScale="90000"/>
          </a:bodyPr>
          <a:lstStyle/>
          <a:p>
            <a:pPr algn="ctr"/>
            <a:r>
              <a:rPr lang="en-CA" b="1" dirty="0" smtClean="0"/>
              <a:t>THE </a:t>
            </a:r>
            <a:r>
              <a:rPr lang="en-CA" b="1" dirty="0"/>
              <a:t>SURVEY QUESTIONNAIRE</a:t>
            </a:r>
            <a:br>
              <a:rPr lang="en-CA" b="1" dirty="0"/>
            </a:br>
            <a:endParaRPr lang="en-US" dirty="0">
              <a:solidFill>
                <a:schemeClr val="bg2"/>
              </a:solidFill>
            </a:endParaRPr>
          </a:p>
        </p:txBody>
      </p:sp>
      <p:sp>
        <p:nvSpPr>
          <p:cNvPr id="5" name="Content Placeholder 4"/>
          <p:cNvSpPr>
            <a:spLocks noGrp="1"/>
          </p:cNvSpPr>
          <p:nvPr>
            <p:ph idx="1"/>
          </p:nvPr>
        </p:nvSpPr>
        <p:spPr>
          <a:xfrm>
            <a:off x="1291455" y="1484784"/>
            <a:ext cx="9583696" cy="4306417"/>
          </a:xfrm>
        </p:spPr>
        <p:txBody>
          <a:bodyPr>
            <a:normAutofit/>
          </a:bodyPr>
          <a:lstStyle/>
          <a:p>
            <a:pPr marL="45720" indent="0" algn="ctr">
              <a:buNone/>
            </a:pPr>
            <a:r>
              <a:rPr lang="en-CA" b="1" dirty="0" smtClean="0">
                <a:solidFill>
                  <a:schemeClr val="accent1"/>
                </a:solidFill>
              </a:rPr>
              <a:t>GROUP EXERCISE – 15 minutes.</a:t>
            </a:r>
          </a:p>
          <a:p>
            <a:pPr marL="45720" indent="0">
              <a:buNone/>
            </a:pPr>
            <a:r>
              <a:rPr lang="en-CA" b="1" dirty="0" smtClean="0">
                <a:solidFill>
                  <a:schemeClr val="accent1"/>
                </a:solidFill>
              </a:rPr>
              <a:t>Review the Questions and discuss:</a:t>
            </a:r>
          </a:p>
          <a:p>
            <a:pPr marL="560070" indent="-514350">
              <a:buFont typeface="+mj-lt"/>
              <a:buAutoNum type="arabicPeriod"/>
            </a:pPr>
            <a:r>
              <a:rPr lang="en-CA" b="1" dirty="0">
                <a:solidFill>
                  <a:schemeClr val="accent1"/>
                </a:solidFill>
              </a:rPr>
              <a:t>W</a:t>
            </a:r>
            <a:r>
              <a:rPr lang="en-CA" b="1" dirty="0" smtClean="0">
                <a:solidFill>
                  <a:schemeClr val="accent1"/>
                </a:solidFill>
              </a:rPr>
              <a:t>hat changes you would make (additions, deletions, revisions)? </a:t>
            </a:r>
          </a:p>
          <a:p>
            <a:pPr marL="560070" indent="-514350">
              <a:buFont typeface="+mj-lt"/>
              <a:buAutoNum type="arabicPeriod"/>
            </a:pPr>
            <a:r>
              <a:rPr lang="en-CA" b="1" dirty="0" smtClean="0">
                <a:solidFill>
                  <a:schemeClr val="accent1"/>
                </a:solidFill>
              </a:rPr>
              <a:t>What questions do you have about the survey itself?</a:t>
            </a:r>
          </a:p>
          <a:p>
            <a:pPr marL="45720" indent="0">
              <a:buNone/>
            </a:pPr>
            <a:r>
              <a:rPr lang="en-CA" b="1" dirty="0" smtClean="0">
                <a:solidFill>
                  <a:schemeClr val="accent1"/>
                </a:solidFill>
              </a:rPr>
              <a:t>Remember this is an ENGAGEMENT Survey. </a:t>
            </a:r>
            <a:endParaRPr lang="en-CA" b="1" dirty="0">
              <a:solidFill>
                <a:schemeClr val="accent1"/>
              </a:solidFill>
            </a:endParaRP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15</a:t>
            </a:fld>
            <a:endParaRPr lang="en-CA">
              <a:solidFill>
                <a:srgbClr val="3F3F3F"/>
              </a:solidFill>
            </a:endParaRPr>
          </a:p>
        </p:txBody>
      </p:sp>
    </p:spTree>
    <p:extLst>
      <p:ext uri="{BB962C8B-B14F-4D97-AF65-F5344CB8AC3E}">
        <p14:creationId xmlns:p14="http://schemas.microsoft.com/office/powerpoint/2010/main" val="168309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31" y="304800"/>
            <a:ext cx="10694921" cy="747936"/>
          </a:xfrm>
        </p:spPr>
        <p:txBody>
          <a:bodyPr/>
          <a:lstStyle/>
          <a:p>
            <a:r>
              <a:rPr lang="en-CA" b="1" dirty="0" smtClean="0">
                <a:effectLst>
                  <a:outerShdw blurRad="38100" dist="38100" dir="2700000" algn="tl">
                    <a:srgbClr val="000000">
                      <a:alpha val="43137"/>
                    </a:srgbClr>
                  </a:outerShdw>
                </a:effectLst>
              </a:rPr>
              <a:t>LUNCH</a:t>
            </a:r>
            <a:endParaRPr lang="en-CA"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16</a:t>
            </a:fld>
            <a:endParaRPr lang="en-CA">
              <a:solidFill>
                <a:srgbClr val="3F3F3F"/>
              </a:solidFill>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84487" y="260648"/>
            <a:ext cx="8568952" cy="5544616"/>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8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39" y="4149080"/>
            <a:ext cx="11737304" cy="2088232"/>
          </a:xfrm>
        </p:spPr>
        <p:txBody>
          <a:bodyPr/>
          <a:lstStyle/>
          <a:p>
            <a:pPr algn="ctr"/>
            <a:r>
              <a:rPr lang="en-US" b="1" spc="50" dirty="0">
                <a:ln w="13500">
                  <a:solidFill>
                    <a:schemeClr val="accent1">
                      <a:shade val="2500"/>
                      <a:alpha val="6500"/>
                    </a:schemeClr>
                  </a:solidFill>
                  <a:prstDash val="solid"/>
                </a:ln>
                <a:solidFill>
                  <a:schemeClr val="bg2">
                    <a:alpha val="95000"/>
                  </a:schemeClr>
                </a:solidFill>
                <a:effectLst>
                  <a:innerShdw blurRad="50900" dist="38500" dir="13500000">
                    <a:srgbClr val="000000">
                      <a:alpha val="60000"/>
                    </a:srgbClr>
                  </a:innerShdw>
                </a:effectLst>
              </a:rPr>
              <a:t>Action Plans</a:t>
            </a:r>
            <a: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endParaRPr lang="en-CA" dirty="0"/>
          </a:p>
        </p:txBody>
      </p:sp>
    </p:spTree>
    <p:extLst>
      <p:ext uri="{BB962C8B-B14F-4D97-AF65-F5344CB8AC3E}">
        <p14:creationId xmlns:p14="http://schemas.microsoft.com/office/powerpoint/2010/main" val="81802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1035968"/>
          </a:xfrm>
        </p:spPr>
        <p:txBody>
          <a:bodyPr>
            <a:normAutofit fontScale="90000"/>
          </a:bodyPr>
          <a:lstStyle/>
          <a:p>
            <a:pPr algn="ctr"/>
            <a:r>
              <a:rPr lang="en-CA" b="1" dirty="0" smtClean="0"/>
              <a:t/>
            </a:r>
            <a:br>
              <a:rPr lang="en-CA" b="1" dirty="0" smtClean="0"/>
            </a:br>
            <a:r>
              <a:rPr lang="en-CA" b="1" dirty="0"/>
              <a:t/>
            </a:r>
            <a:br>
              <a:rPr lang="en-CA" b="1" dirty="0"/>
            </a:br>
            <a:r>
              <a:rPr lang="en-CA" b="1" dirty="0" smtClean="0"/>
              <a:t/>
            </a:r>
            <a:br>
              <a:rPr lang="en-CA" b="1" dirty="0" smtClean="0"/>
            </a:br>
            <a:r>
              <a:rPr lang="en-CA" b="1" dirty="0" smtClean="0"/>
              <a:t>SURVEY PLANNING </a:t>
            </a:r>
            <a:r>
              <a:rPr lang="en-CA" b="1" dirty="0"/>
              <a:t/>
            </a:r>
            <a:br>
              <a:rPr lang="en-CA" b="1" dirty="0"/>
            </a:br>
            <a:endParaRPr lang="en-US" dirty="0">
              <a:solidFill>
                <a:schemeClr val="bg2"/>
              </a:solidFill>
            </a:endParaRPr>
          </a:p>
        </p:txBody>
      </p:sp>
      <p:sp>
        <p:nvSpPr>
          <p:cNvPr id="5" name="Content Placeholder 4"/>
          <p:cNvSpPr>
            <a:spLocks noGrp="1"/>
          </p:cNvSpPr>
          <p:nvPr>
            <p:ph sz="half" idx="1"/>
          </p:nvPr>
        </p:nvSpPr>
        <p:spPr>
          <a:xfrm>
            <a:off x="396255" y="1124744"/>
            <a:ext cx="6120680" cy="4824536"/>
          </a:xfrm>
        </p:spPr>
        <p:txBody>
          <a:bodyPr>
            <a:normAutofit fontScale="92500" lnSpcReduction="10000"/>
          </a:bodyPr>
          <a:lstStyle/>
          <a:p>
            <a:pPr marL="0" indent="0" algn="ctr">
              <a:buFont typeface="Arial" charset="0"/>
              <a:buNone/>
            </a:pPr>
            <a:r>
              <a:rPr lang="en-CA" altLang="en-US" sz="3600" b="1" dirty="0" smtClean="0">
                <a:solidFill>
                  <a:srgbClr val="FF0000"/>
                </a:solidFill>
                <a:latin typeface="Arial Black" pitchFamily="34" charset="0"/>
              </a:rPr>
              <a:t>PLAN - DO - REVIEW</a:t>
            </a:r>
            <a:endParaRPr lang="en-CA" altLang="en-US" sz="3600" b="1" dirty="0">
              <a:solidFill>
                <a:srgbClr val="FF0000"/>
              </a:solidFill>
              <a:latin typeface="Arial Black" pitchFamily="34" charset="0"/>
            </a:endParaRPr>
          </a:p>
          <a:p>
            <a:pPr marL="0" indent="0">
              <a:buFont typeface="Arial" charset="0"/>
              <a:buNone/>
            </a:pPr>
            <a:r>
              <a:rPr lang="en-US" altLang="en-US" sz="2000" b="1" u="sng" dirty="0">
                <a:solidFill>
                  <a:schemeClr val="accent1"/>
                </a:solidFill>
              </a:rPr>
              <a:t>PLAN</a:t>
            </a:r>
            <a:r>
              <a:rPr lang="en-US" altLang="en-US" sz="2000" b="1" dirty="0">
                <a:solidFill>
                  <a:schemeClr val="accent1"/>
                </a:solidFill>
              </a:rPr>
              <a:t>:</a:t>
            </a:r>
            <a:endParaRPr lang="en-CA" altLang="en-US" sz="2000" b="1" dirty="0">
              <a:solidFill>
                <a:schemeClr val="accent1"/>
              </a:solidFill>
            </a:endParaRPr>
          </a:p>
          <a:p>
            <a:pPr lvl="1">
              <a:buFont typeface="Wingdings" pitchFamily="2" charset="2"/>
              <a:buChar char="Ø"/>
            </a:pPr>
            <a:r>
              <a:rPr lang="en-US" altLang="en-US" b="1" dirty="0">
                <a:solidFill>
                  <a:schemeClr val="accent1"/>
                </a:solidFill>
              </a:rPr>
              <a:t>Recognize </a:t>
            </a:r>
            <a:r>
              <a:rPr lang="en-US" altLang="en-US" b="1" dirty="0" smtClean="0">
                <a:solidFill>
                  <a:schemeClr val="accent1"/>
                </a:solidFill>
              </a:rPr>
              <a:t>Objectives</a:t>
            </a:r>
            <a:endParaRPr lang="en-CA" altLang="en-US" b="1" dirty="0">
              <a:solidFill>
                <a:schemeClr val="accent1"/>
              </a:solidFill>
            </a:endParaRPr>
          </a:p>
          <a:p>
            <a:pPr lvl="1">
              <a:buFont typeface="Wingdings" pitchFamily="2" charset="2"/>
              <a:buChar char="Ø"/>
            </a:pPr>
            <a:r>
              <a:rPr lang="en-US" altLang="en-US" b="1" dirty="0" smtClean="0">
                <a:solidFill>
                  <a:schemeClr val="accent1"/>
                </a:solidFill>
              </a:rPr>
              <a:t>Determine Key Tasks</a:t>
            </a:r>
            <a:endParaRPr lang="en-CA" altLang="en-US" b="1" dirty="0">
              <a:solidFill>
                <a:schemeClr val="accent1"/>
              </a:solidFill>
            </a:endParaRPr>
          </a:p>
          <a:p>
            <a:pPr marL="0" indent="0">
              <a:buFont typeface="Arial" charset="0"/>
              <a:buNone/>
            </a:pPr>
            <a:r>
              <a:rPr lang="en-US" altLang="en-US" sz="2000" b="1" u="sng" dirty="0">
                <a:solidFill>
                  <a:schemeClr val="accent1"/>
                </a:solidFill>
              </a:rPr>
              <a:t>DO</a:t>
            </a:r>
            <a:r>
              <a:rPr lang="en-US" altLang="en-US" sz="2000" b="1" dirty="0">
                <a:solidFill>
                  <a:schemeClr val="accent1"/>
                </a:solidFill>
              </a:rPr>
              <a:t>:</a:t>
            </a:r>
            <a:endParaRPr lang="en-CA" altLang="en-US" sz="2000" b="1" dirty="0">
              <a:solidFill>
                <a:schemeClr val="accent1"/>
              </a:solidFill>
            </a:endParaRPr>
          </a:p>
          <a:p>
            <a:pPr lvl="1">
              <a:buFont typeface="Wingdings" pitchFamily="2" charset="2"/>
              <a:buChar char="Ø"/>
            </a:pPr>
            <a:r>
              <a:rPr lang="en-US" altLang="en-US" b="1" dirty="0">
                <a:solidFill>
                  <a:schemeClr val="accent1"/>
                </a:solidFill>
              </a:rPr>
              <a:t>Perform the function or task</a:t>
            </a:r>
            <a:endParaRPr lang="en-CA" altLang="en-US" b="1" dirty="0">
              <a:solidFill>
                <a:schemeClr val="accent1"/>
              </a:solidFill>
            </a:endParaRPr>
          </a:p>
          <a:p>
            <a:pPr marL="0" indent="0">
              <a:buFont typeface="Arial" charset="0"/>
              <a:buNone/>
            </a:pPr>
            <a:r>
              <a:rPr lang="en-US" altLang="en-US" sz="2000" b="1" u="sng" dirty="0">
                <a:solidFill>
                  <a:schemeClr val="accent1"/>
                </a:solidFill>
              </a:rPr>
              <a:t>REVIEW</a:t>
            </a:r>
            <a:r>
              <a:rPr lang="en-US" altLang="en-US" sz="2000" b="1" dirty="0">
                <a:solidFill>
                  <a:schemeClr val="accent1"/>
                </a:solidFill>
              </a:rPr>
              <a:t>:</a:t>
            </a:r>
            <a:endParaRPr lang="en-CA" altLang="en-US" sz="2000" b="1" dirty="0">
              <a:solidFill>
                <a:schemeClr val="accent1"/>
              </a:solidFill>
            </a:endParaRPr>
          </a:p>
          <a:p>
            <a:pPr lvl="1">
              <a:buFont typeface="Wingdings" pitchFamily="2" charset="2"/>
              <a:buChar char="Ø"/>
            </a:pPr>
            <a:r>
              <a:rPr lang="en-US" altLang="en-US" b="1" dirty="0">
                <a:solidFill>
                  <a:schemeClr val="accent1"/>
                </a:solidFill>
              </a:rPr>
              <a:t>Analyze results/evaluate</a:t>
            </a:r>
            <a:endParaRPr lang="en-CA" altLang="en-US" b="1" dirty="0">
              <a:solidFill>
                <a:schemeClr val="accent1"/>
              </a:solidFill>
            </a:endParaRPr>
          </a:p>
          <a:p>
            <a:pPr lvl="1">
              <a:buFont typeface="Wingdings" pitchFamily="2" charset="2"/>
              <a:buChar char="Ø"/>
            </a:pPr>
            <a:r>
              <a:rPr lang="en-US" altLang="en-US" b="1" dirty="0">
                <a:solidFill>
                  <a:schemeClr val="accent1"/>
                </a:solidFill>
              </a:rPr>
              <a:t>Identify what you have learned</a:t>
            </a:r>
            <a:endParaRPr lang="en-CA" altLang="en-US" b="1" dirty="0">
              <a:solidFill>
                <a:schemeClr val="accent1"/>
              </a:solidFill>
            </a:endParaRPr>
          </a:p>
          <a:p>
            <a:pPr lvl="1">
              <a:buFont typeface="Wingdings" pitchFamily="2" charset="2"/>
              <a:buChar char="Ø"/>
            </a:pPr>
            <a:r>
              <a:rPr lang="en-US" altLang="en-US" b="1" dirty="0">
                <a:solidFill>
                  <a:schemeClr val="accent1"/>
                </a:solidFill>
              </a:rPr>
              <a:t>Reflect on the outcomes</a:t>
            </a:r>
            <a:endParaRPr lang="en-CA" altLang="en-US" b="1" dirty="0">
              <a:solidFill>
                <a:schemeClr val="accent1"/>
              </a:solidFill>
            </a:endParaRPr>
          </a:p>
          <a:p>
            <a:pPr marL="0" indent="0">
              <a:buFont typeface="Arial" charset="0"/>
              <a:buNone/>
            </a:pPr>
            <a:r>
              <a:rPr lang="en-US" altLang="en-US" sz="2000" b="1" u="sng" dirty="0">
                <a:solidFill>
                  <a:schemeClr val="accent1"/>
                </a:solidFill>
              </a:rPr>
              <a:t>PLAN</a:t>
            </a:r>
            <a:r>
              <a:rPr lang="en-US" altLang="en-US" sz="2000" b="1" dirty="0">
                <a:solidFill>
                  <a:schemeClr val="accent1"/>
                </a:solidFill>
              </a:rPr>
              <a:t>:</a:t>
            </a:r>
            <a:endParaRPr lang="en-CA" altLang="en-US" sz="2000" b="1" dirty="0">
              <a:solidFill>
                <a:schemeClr val="accent1"/>
              </a:solidFill>
            </a:endParaRPr>
          </a:p>
          <a:p>
            <a:pPr lvl="1">
              <a:buFont typeface="Wingdings" pitchFamily="2" charset="2"/>
              <a:buChar char="Ø"/>
            </a:pPr>
            <a:r>
              <a:rPr lang="en-US" altLang="en-US" b="1" dirty="0">
                <a:solidFill>
                  <a:schemeClr val="accent1"/>
                </a:solidFill>
              </a:rPr>
              <a:t>Plan changes</a:t>
            </a:r>
            <a:endParaRPr lang="en-CA" altLang="en-US" b="1" dirty="0">
              <a:solidFill>
                <a:schemeClr val="accent1"/>
              </a:solidFill>
            </a:endParaRPr>
          </a:p>
          <a:p>
            <a:pPr lvl="1">
              <a:buFont typeface="Wingdings" pitchFamily="2" charset="2"/>
              <a:buChar char="Ø"/>
            </a:pPr>
            <a:r>
              <a:rPr lang="en-US" altLang="en-US" b="1" dirty="0">
                <a:solidFill>
                  <a:schemeClr val="accent1"/>
                </a:solidFill>
              </a:rPr>
              <a:t>Take action on what you have learned</a:t>
            </a:r>
            <a:endParaRPr lang="en-CA" altLang="en-US" b="1" dirty="0">
              <a:solidFill>
                <a:schemeClr val="accent1"/>
              </a:solidFill>
            </a:endParaRPr>
          </a:p>
          <a:p>
            <a:pPr marL="45720" indent="0">
              <a:buNone/>
            </a:pPr>
            <a:endParaRPr lang="en-CA" b="1" dirty="0">
              <a:solidFill>
                <a:schemeClr val="accent1"/>
              </a:solidFill>
            </a:endParaRPr>
          </a:p>
          <a:p>
            <a:pPr marL="45720" indent="0" algn="ctr">
              <a:buNone/>
            </a:pPr>
            <a:endParaRPr lang="en-CA" b="1" dirty="0">
              <a:solidFill>
                <a:schemeClr val="accent1"/>
              </a:solidFill>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290308666"/>
              </p:ext>
            </p:extLst>
          </p:nvPr>
        </p:nvGraphicFramePr>
        <p:xfrm>
          <a:off x="6660951" y="1124744"/>
          <a:ext cx="495858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513F29E-967E-4B69-BEAA-E3504E43784D}" type="slidenum">
              <a:rPr lang="en-CA" smtClean="0">
                <a:solidFill>
                  <a:srgbClr val="3F3F3F"/>
                </a:solidFill>
              </a:rPr>
              <a:pPr/>
              <a:t>18</a:t>
            </a:fld>
            <a:endParaRPr lang="en-CA">
              <a:solidFill>
                <a:srgbClr val="3F3F3F"/>
              </a:solidFill>
            </a:endParaRPr>
          </a:p>
        </p:txBody>
      </p:sp>
    </p:spTree>
    <p:extLst>
      <p:ext uri="{BB962C8B-B14F-4D97-AF65-F5344CB8AC3E}">
        <p14:creationId xmlns:p14="http://schemas.microsoft.com/office/powerpoint/2010/main" val="39299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 calcmode="lin" valueType="num">
                                      <p:cBhvr additive="base">
                                        <p:cTn id="6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963960"/>
          </a:xfrm>
        </p:spPr>
        <p:txBody>
          <a:bodyPr/>
          <a:lstStyle/>
          <a:p>
            <a:pPr algn="ctr"/>
            <a:r>
              <a:rPr lang="en-CA" b="1" dirty="0"/>
              <a:t>SURVEY </a:t>
            </a:r>
            <a:r>
              <a:rPr lang="en-CA" b="1" dirty="0" smtClean="0"/>
              <a:t>PLANNING</a:t>
            </a:r>
            <a:endParaRPr lang="en-CA" dirty="0"/>
          </a:p>
        </p:txBody>
      </p:sp>
      <p:sp>
        <p:nvSpPr>
          <p:cNvPr id="5" name="Content Placeholder 4"/>
          <p:cNvSpPr>
            <a:spLocks noGrp="1"/>
          </p:cNvSpPr>
          <p:nvPr>
            <p:ph idx="1"/>
          </p:nvPr>
        </p:nvSpPr>
        <p:spPr>
          <a:xfrm>
            <a:off x="1291461" y="1628800"/>
            <a:ext cx="9583696" cy="4162401"/>
          </a:xfrm>
        </p:spPr>
        <p:txBody>
          <a:bodyPr/>
          <a:lstStyle/>
          <a:p>
            <a:pPr marL="45720" indent="0" algn="ctr">
              <a:buNone/>
            </a:pPr>
            <a:r>
              <a:rPr lang="en-CA" dirty="0" smtClean="0">
                <a:solidFill>
                  <a:schemeClr val="accent1"/>
                </a:solidFill>
                <a:latin typeface="Arial Black" panose="020B0A04020102020204" pitchFamily="34" charset="0"/>
              </a:rPr>
              <a:t>THREE PHASES</a:t>
            </a:r>
          </a:p>
          <a:p>
            <a:pPr marL="560070" indent="-514350" algn="ctr">
              <a:buFont typeface="+mj-lt"/>
              <a:buAutoNum type="arabicPeriod"/>
            </a:pPr>
            <a:r>
              <a:rPr lang="en-CA" dirty="0" smtClean="0">
                <a:solidFill>
                  <a:srgbClr val="FF0000"/>
                </a:solidFill>
                <a:latin typeface="Arial Black" panose="020B0A04020102020204" pitchFamily="34" charset="0"/>
              </a:rPr>
              <a:t>PRE-SURVEY</a:t>
            </a:r>
          </a:p>
          <a:p>
            <a:pPr marL="502920" lvl="1" indent="0" algn="ctr">
              <a:buNone/>
            </a:pPr>
            <a:r>
              <a:rPr lang="en-CA" dirty="0" smtClean="0">
                <a:solidFill>
                  <a:srgbClr val="FF0000"/>
                </a:solidFill>
                <a:latin typeface="Arial Black" panose="020B0A04020102020204" pitchFamily="34" charset="0"/>
              </a:rPr>
              <a:t>- Plan for it</a:t>
            </a:r>
          </a:p>
          <a:p>
            <a:pPr marL="560070" indent="-514350" algn="ctr">
              <a:buFont typeface="+mj-lt"/>
              <a:buAutoNum type="arabicPeriod"/>
            </a:pPr>
            <a:r>
              <a:rPr lang="en-CA" dirty="0" smtClean="0">
                <a:solidFill>
                  <a:srgbClr val="FF0000"/>
                </a:solidFill>
                <a:latin typeface="Arial Black" panose="020B0A04020102020204" pitchFamily="34" charset="0"/>
              </a:rPr>
              <a:t>CONDUCT SURVEY</a:t>
            </a:r>
          </a:p>
          <a:p>
            <a:pPr marL="502920" lvl="1" indent="0" algn="ctr">
              <a:buNone/>
            </a:pPr>
            <a:r>
              <a:rPr lang="en-CA" dirty="0" smtClean="0">
                <a:solidFill>
                  <a:srgbClr val="FF0000"/>
                </a:solidFill>
                <a:latin typeface="Arial Black" panose="020B0A04020102020204" pitchFamily="34" charset="0"/>
              </a:rPr>
              <a:t>- Do it!</a:t>
            </a:r>
          </a:p>
          <a:p>
            <a:pPr marL="560070" indent="-514350" algn="ctr">
              <a:buFont typeface="+mj-lt"/>
              <a:buAutoNum type="arabicPeriod"/>
            </a:pPr>
            <a:r>
              <a:rPr lang="en-CA" dirty="0" smtClean="0">
                <a:solidFill>
                  <a:srgbClr val="FF0000"/>
                </a:solidFill>
                <a:latin typeface="Arial Black" panose="020B0A04020102020204" pitchFamily="34" charset="0"/>
              </a:rPr>
              <a:t>POST-SURVEY</a:t>
            </a:r>
          </a:p>
          <a:p>
            <a:pPr marL="502920" lvl="1" indent="0" algn="ctr">
              <a:buNone/>
            </a:pPr>
            <a:r>
              <a:rPr lang="en-CA" dirty="0" smtClean="0">
                <a:solidFill>
                  <a:srgbClr val="FF0000"/>
                </a:solidFill>
                <a:latin typeface="Arial Black" panose="020B0A04020102020204" pitchFamily="34" charset="0"/>
              </a:rPr>
              <a:t>Analyze it</a:t>
            </a:r>
          </a:p>
          <a:p>
            <a:pPr marL="502920" lvl="1" indent="0" algn="ctr">
              <a:buNone/>
            </a:pPr>
            <a:r>
              <a:rPr lang="en-CA" dirty="0" smtClean="0">
                <a:solidFill>
                  <a:srgbClr val="FF0000"/>
                </a:solidFill>
                <a:latin typeface="Arial Black" panose="020B0A04020102020204" pitchFamily="34" charset="0"/>
              </a:rPr>
              <a:t>What to do with it</a:t>
            </a:r>
          </a:p>
          <a:p>
            <a:pPr marL="45720" indent="0">
              <a:buNone/>
            </a:pPr>
            <a:endParaRPr lang="en-CA" dirty="0" smtClean="0"/>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19</a:t>
            </a:fld>
            <a:endParaRPr lang="en-CA">
              <a:solidFill>
                <a:srgbClr val="3F3F3F"/>
              </a:solidFill>
            </a:endParaRPr>
          </a:p>
        </p:txBody>
      </p:sp>
    </p:spTree>
    <p:extLst>
      <p:ext uri="{BB962C8B-B14F-4D97-AF65-F5344CB8AC3E}">
        <p14:creationId xmlns:p14="http://schemas.microsoft.com/office/powerpoint/2010/main" val="15567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 y="304800"/>
            <a:ext cx="12169775" cy="863600"/>
          </a:xfrm>
        </p:spPr>
        <p:txBody>
          <a:bodyPr>
            <a:normAutofit/>
          </a:bodyPr>
          <a:lstStyle/>
          <a:p>
            <a:pPr lvl="0" algn="ctr"/>
            <a:r>
              <a:rPr lang="en-US" b="1" dirty="0">
                <a:ln w="50800"/>
                <a:solidFill>
                  <a:schemeClr val="bg2"/>
                </a:solidFill>
              </a:rPr>
              <a:t>MEMBERSHIP </a:t>
            </a:r>
            <a:r>
              <a:rPr lang="en-US" b="1" dirty="0" smtClean="0">
                <a:ln w="50800"/>
                <a:solidFill>
                  <a:schemeClr val="bg2"/>
                </a:solidFill>
              </a:rPr>
              <a:t>ENGAGEMENT</a:t>
            </a:r>
            <a:endParaRPr lang="en-US" dirty="0">
              <a:solidFill>
                <a:schemeClr val="bg2"/>
              </a:solidFill>
            </a:endParaRPr>
          </a:p>
        </p:txBody>
      </p:sp>
      <p:pic>
        <p:nvPicPr>
          <p:cNvPr id="5" name="Picture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2081" y="1916832"/>
            <a:ext cx="4838614" cy="3269830"/>
          </a:xfrm>
        </p:spPr>
      </p:pic>
      <p:sp>
        <p:nvSpPr>
          <p:cNvPr id="4" name="Text Placeholder 3"/>
          <p:cNvSpPr>
            <a:spLocks noGrp="1"/>
          </p:cNvSpPr>
          <p:nvPr>
            <p:ph sz="half" idx="2"/>
          </p:nvPr>
        </p:nvSpPr>
        <p:spPr>
          <a:xfrm>
            <a:off x="5220791" y="1556792"/>
            <a:ext cx="6768752" cy="4248472"/>
          </a:xfrm>
          <a:solidFill>
            <a:srgbClr val="5C5C5C"/>
          </a:solidFill>
          <a:ln>
            <a:noFill/>
          </a:ln>
        </p:spPr>
        <p:txBody>
          <a:bodyPr>
            <a:noAutofit/>
          </a:bodyPr>
          <a:lstStyle/>
          <a:p>
            <a:pPr marL="457200" indent="-45720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What’s Member Engagement</a:t>
            </a: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p>
          <a:p>
            <a:pPr marL="457200" indent="-457200">
              <a:buSzPct val="100000"/>
            </a:pP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Why is it important?</a:t>
            </a:r>
          </a:p>
          <a:p>
            <a:pPr marL="457200" indent="-45720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Why Survey &amp; How?</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457200" indent="-45720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The Survey Questionnaire</a:t>
            </a:r>
          </a:p>
          <a:p>
            <a:pPr marL="457200" indent="-45720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Action Plans</a:t>
            </a:r>
          </a:p>
          <a:p>
            <a:pPr marL="457200" indent="-45720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Survey Methods</a:t>
            </a:r>
          </a:p>
          <a:p>
            <a:pPr marL="457200" indent="-457200">
              <a:buSzPct val="100000"/>
            </a:pP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Survey Analysis and Beyond</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Slide Number Placeholder 1"/>
          <p:cNvSpPr>
            <a:spLocks noGrp="1"/>
          </p:cNvSpPr>
          <p:nvPr>
            <p:ph type="sldNum" sz="quarter" idx="12"/>
          </p:nvPr>
        </p:nvSpPr>
        <p:spPr/>
        <p:txBody>
          <a:bodyPr/>
          <a:lstStyle/>
          <a:p>
            <a:fld id="{0513F29E-967E-4B69-BEAA-E3504E43784D}" type="slidenum">
              <a:rPr lang="en-CA" smtClean="0">
                <a:solidFill>
                  <a:srgbClr val="3F3F3F"/>
                </a:solidFill>
              </a:rPr>
              <a:pPr/>
              <a:t>2</a:t>
            </a:fld>
            <a:endParaRPr lang="en-CA">
              <a:solidFill>
                <a:srgbClr val="3F3F3F"/>
              </a:solidFill>
            </a:endParaRPr>
          </a:p>
        </p:txBody>
      </p:sp>
    </p:spTree>
    <p:extLst>
      <p:ext uri="{BB962C8B-B14F-4D97-AF65-F5344CB8AC3E}">
        <p14:creationId xmlns:p14="http://schemas.microsoft.com/office/powerpoint/2010/main" val="136929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4" y="304800"/>
            <a:ext cx="9583698" cy="891952"/>
          </a:xfrm>
        </p:spPr>
        <p:txBody>
          <a:bodyPr>
            <a:normAutofit fontScale="90000"/>
          </a:bodyPr>
          <a:lstStyle/>
          <a:p>
            <a:pPr algn="ctr"/>
            <a:r>
              <a:rPr lang="en-US" b="1" dirty="0">
                <a:ln w="50800"/>
                <a:solidFill>
                  <a:schemeClr val="bg2"/>
                </a:solidFill>
              </a:rPr>
              <a:t/>
            </a:r>
            <a:br>
              <a:rPr lang="en-US" b="1" dirty="0">
                <a:ln w="50800"/>
                <a:solidFill>
                  <a:schemeClr val="bg2"/>
                </a:solidFill>
              </a:rPr>
            </a:br>
            <a:r>
              <a:rPr lang="en-US" b="1" dirty="0" smtClean="0">
                <a:ln w="50800"/>
                <a:solidFill>
                  <a:schemeClr val="bg2"/>
                </a:solidFill>
              </a:rPr>
              <a:t/>
            </a:r>
            <a:br>
              <a:rPr lang="en-US" b="1" dirty="0" smtClean="0">
                <a:ln w="50800"/>
                <a:solidFill>
                  <a:schemeClr val="bg2"/>
                </a:solidFill>
              </a:rPr>
            </a:br>
            <a:r>
              <a:rPr lang="en-US" b="1" dirty="0">
                <a:ln w="50800"/>
                <a:solidFill>
                  <a:schemeClr val="bg2"/>
                </a:solidFill>
              </a:rPr>
              <a:t/>
            </a:r>
            <a:br>
              <a:rPr lang="en-US" b="1" dirty="0">
                <a:ln w="50800"/>
                <a:solidFill>
                  <a:schemeClr val="bg2"/>
                </a:solidFill>
              </a:rPr>
            </a:br>
            <a:r>
              <a:rPr lang="en-CA" b="1" dirty="0" smtClean="0"/>
              <a:t>SURVEY PLANNING</a:t>
            </a:r>
            <a:endParaRPr lang="en-US" dirty="0">
              <a:solidFill>
                <a:schemeClr val="bg2"/>
              </a:solidFill>
            </a:endParaRPr>
          </a:p>
        </p:txBody>
      </p:sp>
      <p:sp>
        <p:nvSpPr>
          <p:cNvPr id="5" name="Content Placeholder 4"/>
          <p:cNvSpPr>
            <a:spLocks noGrp="1"/>
          </p:cNvSpPr>
          <p:nvPr>
            <p:ph idx="1"/>
          </p:nvPr>
        </p:nvSpPr>
        <p:spPr>
          <a:xfrm>
            <a:off x="1291455" y="1628800"/>
            <a:ext cx="9583696" cy="4162401"/>
          </a:xfrm>
        </p:spPr>
        <p:txBody>
          <a:bodyPr/>
          <a:lstStyle/>
          <a:p>
            <a:pPr marL="45720" indent="0" algn="ctr">
              <a:buNone/>
            </a:pPr>
            <a:r>
              <a:rPr lang="en-CA" b="1" dirty="0" smtClean="0">
                <a:solidFill>
                  <a:schemeClr val="accent1"/>
                </a:solidFill>
              </a:rPr>
              <a:t>GROUP EXERCISE – 15 minutes.</a:t>
            </a:r>
          </a:p>
          <a:p>
            <a:pPr marL="45720" indent="0">
              <a:buNone/>
            </a:pPr>
            <a:r>
              <a:rPr lang="en-CA" b="1" dirty="0" smtClean="0">
                <a:solidFill>
                  <a:schemeClr val="accent1"/>
                </a:solidFill>
              </a:rPr>
              <a:t>Using the Action Plan Template, discuss and decide what TASKS you will have to complete for </a:t>
            </a:r>
            <a:r>
              <a:rPr lang="en-CA" b="1" u="sng" dirty="0" smtClean="0">
                <a:solidFill>
                  <a:schemeClr val="accent1"/>
                </a:solidFill>
              </a:rPr>
              <a:t>BOTH</a:t>
            </a:r>
            <a:r>
              <a:rPr lang="en-CA" b="1" dirty="0" smtClean="0">
                <a:solidFill>
                  <a:schemeClr val="accent1"/>
                </a:solidFill>
              </a:rPr>
              <a:t> the </a:t>
            </a:r>
            <a:r>
              <a:rPr lang="en-CA" b="1" i="1" u="sng" dirty="0" smtClean="0">
                <a:solidFill>
                  <a:schemeClr val="accent1"/>
                </a:solidFill>
              </a:rPr>
              <a:t>Pre-SURVEY </a:t>
            </a:r>
            <a:r>
              <a:rPr lang="en-CA" b="1" dirty="0" smtClean="0">
                <a:solidFill>
                  <a:schemeClr val="accent1"/>
                </a:solidFill>
              </a:rPr>
              <a:t>and actual </a:t>
            </a:r>
            <a:r>
              <a:rPr lang="en-CA" b="1" i="1" u="sng" dirty="0" smtClean="0">
                <a:solidFill>
                  <a:schemeClr val="accent1"/>
                </a:solidFill>
              </a:rPr>
              <a:t>SURVEY</a:t>
            </a:r>
            <a:r>
              <a:rPr lang="en-CA" b="1" dirty="0" smtClean="0">
                <a:solidFill>
                  <a:schemeClr val="accent1"/>
                </a:solidFill>
              </a:rPr>
              <a:t> </a:t>
            </a:r>
            <a:r>
              <a:rPr lang="en-CA" b="1" i="1" u="sng" dirty="0" smtClean="0">
                <a:solidFill>
                  <a:schemeClr val="accent1"/>
                </a:solidFill>
              </a:rPr>
              <a:t>CONDUCT</a:t>
            </a:r>
            <a:r>
              <a:rPr lang="en-CA" b="1" dirty="0" smtClean="0">
                <a:solidFill>
                  <a:schemeClr val="accent1"/>
                </a:solidFill>
              </a:rPr>
              <a:t> phases.</a:t>
            </a: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20</a:t>
            </a:fld>
            <a:endParaRPr lang="en-CA">
              <a:solidFill>
                <a:srgbClr val="3F3F3F"/>
              </a:solidFill>
            </a:endParaRPr>
          </a:p>
        </p:txBody>
      </p:sp>
    </p:spTree>
    <p:extLst>
      <p:ext uri="{BB962C8B-B14F-4D97-AF65-F5344CB8AC3E}">
        <p14:creationId xmlns:p14="http://schemas.microsoft.com/office/powerpoint/2010/main" val="13777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1107976"/>
          </a:xfrm>
        </p:spPr>
        <p:txBody>
          <a:bodyPr>
            <a:normAutofit fontScale="90000"/>
          </a:bodyPr>
          <a:lstStyle/>
          <a:p>
            <a:pPr algn="ctr"/>
            <a:r>
              <a:rPr lang="en-CA" b="1" dirty="0"/>
              <a:t>SURVEY </a:t>
            </a:r>
            <a:r>
              <a:rPr lang="en-CA" b="1" dirty="0" smtClean="0"/>
              <a:t>PLANNING: </a:t>
            </a:r>
            <a:br>
              <a:rPr lang="en-CA" b="1" dirty="0" smtClean="0"/>
            </a:br>
            <a:r>
              <a:rPr lang="en-CA" b="1" u="sng" dirty="0" smtClean="0"/>
              <a:t>Pre &amp; Conduct Phases</a:t>
            </a:r>
            <a:endParaRPr lang="en-US" u="sng" dirty="0">
              <a:solidFill>
                <a:schemeClr val="bg2"/>
              </a:solidFill>
            </a:endParaRPr>
          </a:p>
        </p:txBody>
      </p:sp>
      <p:sp>
        <p:nvSpPr>
          <p:cNvPr id="3" name="Text Placeholder 2"/>
          <p:cNvSpPr>
            <a:spLocks noGrp="1"/>
          </p:cNvSpPr>
          <p:nvPr>
            <p:ph type="body" idx="1"/>
          </p:nvPr>
        </p:nvSpPr>
        <p:spPr>
          <a:xfrm>
            <a:off x="324247" y="1777042"/>
            <a:ext cx="5603892" cy="715854"/>
          </a:xfrm>
        </p:spPr>
        <p:txBody>
          <a:bodyPr/>
          <a:lstStyle/>
          <a:p>
            <a:r>
              <a:rPr lang="en-CA" b="1" u="sng" dirty="0" smtClean="0"/>
              <a:t>PRE-SURVEY KEY TASKS</a:t>
            </a:r>
            <a:endParaRPr lang="en-CA" b="1" u="sng" dirty="0"/>
          </a:p>
        </p:txBody>
      </p:sp>
      <p:sp>
        <p:nvSpPr>
          <p:cNvPr id="5" name="Content Placeholder 4"/>
          <p:cNvSpPr>
            <a:spLocks noGrp="1"/>
          </p:cNvSpPr>
          <p:nvPr>
            <p:ph sz="half" idx="2"/>
          </p:nvPr>
        </p:nvSpPr>
        <p:spPr>
          <a:xfrm>
            <a:off x="324247" y="2743200"/>
            <a:ext cx="5603892" cy="3048000"/>
          </a:xfrm>
        </p:spPr>
        <p:txBody>
          <a:bodyPr>
            <a:normAutofit/>
          </a:bodyPr>
          <a:lstStyle/>
          <a:p>
            <a:pPr marL="45720" indent="0">
              <a:buNone/>
            </a:pPr>
            <a:r>
              <a:rPr lang="en-CA" b="1" dirty="0" smtClean="0">
                <a:solidFill>
                  <a:schemeClr val="accent1"/>
                </a:solidFill>
              </a:rPr>
              <a:t>1. </a:t>
            </a:r>
          </a:p>
          <a:p>
            <a:pPr marL="45720" indent="0">
              <a:buNone/>
            </a:pPr>
            <a:r>
              <a:rPr lang="en-CA" b="1" dirty="0" smtClean="0">
                <a:solidFill>
                  <a:schemeClr val="accent1"/>
                </a:solidFill>
              </a:rPr>
              <a:t>2.</a:t>
            </a:r>
          </a:p>
          <a:p>
            <a:pPr marL="45720" indent="0">
              <a:buNone/>
            </a:pPr>
            <a:r>
              <a:rPr lang="en-CA" b="1" dirty="0" smtClean="0">
                <a:solidFill>
                  <a:schemeClr val="accent1"/>
                </a:solidFill>
              </a:rPr>
              <a:t>3.</a:t>
            </a:r>
          </a:p>
          <a:p>
            <a:pPr marL="45720" indent="0">
              <a:buNone/>
            </a:pPr>
            <a:r>
              <a:rPr lang="en-CA" b="1" dirty="0" smtClean="0">
                <a:solidFill>
                  <a:schemeClr val="accent1"/>
                </a:solidFill>
              </a:rPr>
              <a:t>4.</a:t>
            </a:r>
          </a:p>
          <a:p>
            <a:pPr marL="45720" indent="0">
              <a:buNone/>
            </a:pPr>
            <a:r>
              <a:rPr lang="en-CA" b="1" dirty="0" smtClean="0">
                <a:solidFill>
                  <a:schemeClr val="accent1"/>
                </a:solidFill>
              </a:rPr>
              <a:t>5.</a:t>
            </a:r>
          </a:p>
          <a:p>
            <a:pPr marL="45720" indent="0">
              <a:buNone/>
            </a:pPr>
            <a:endParaRPr lang="en-CA" b="1" dirty="0">
              <a:solidFill>
                <a:schemeClr val="accent1"/>
              </a:solidFill>
            </a:endParaRPr>
          </a:p>
        </p:txBody>
      </p:sp>
      <p:sp>
        <p:nvSpPr>
          <p:cNvPr id="4" name="Text Placeholder 3"/>
          <p:cNvSpPr>
            <a:spLocks noGrp="1"/>
          </p:cNvSpPr>
          <p:nvPr>
            <p:ph type="body" sz="quarter" idx="3"/>
          </p:nvPr>
        </p:nvSpPr>
        <p:spPr>
          <a:xfrm>
            <a:off x="6238470" y="1777042"/>
            <a:ext cx="4636684" cy="715854"/>
          </a:xfrm>
        </p:spPr>
        <p:txBody>
          <a:bodyPr/>
          <a:lstStyle/>
          <a:p>
            <a:endParaRPr lang="en-CA" b="1" dirty="0" smtClean="0"/>
          </a:p>
          <a:p>
            <a:r>
              <a:rPr lang="en-CA" b="1" u="sng" dirty="0" smtClean="0"/>
              <a:t>CONDUCT KEY TASKS</a:t>
            </a:r>
            <a:endParaRPr lang="en-CA" b="1" u="sng" dirty="0"/>
          </a:p>
          <a:p>
            <a:endParaRPr lang="en-CA" dirty="0"/>
          </a:p>
        </p:txBody>
      </p:sp>
      <p:sp>
        <p:nvSpPr>
          <p:cNvPr id="7" name="Content Placeholder 4"/>
          <p:cNvSpPr>
            <a:spLocks noGrp="1"/>
          </p:cNvSpPr>
          <p:nvPr>
            <p:ph sz="quarter" idx="4"/>
          </p:nvPr>
        </p:nvSpPr>
        <p:spPr>
          <a:xfrm>
            <a:off x="6238469" y="2743200"/>
            <a:ext cx="5607057" cy="3048000"/>
          </a:xfrm>
        </p:spPr>
        <p:txBody>
          <a:bodyPr>
            <a:normAutofit/>
          </a:bodyPr>
          <a:lstStyle/>
          <a:p>
            <a:pPr marL="45720" indent="0">
              <a:buNone/>
            </a:pPr>
            <a:r>
              <a:rPr lang="en-CA" b="1" dirty="0">
                <a:solidFill>
                  <a:schemeClr val="accent1"/>
                </a:solidFill>
              </a:rPr>
              <a:t>1. </a:t>
            </a:r>
          </a:p>
          <a:p>
            <a:pPr marL="45720" indent="0">
              <a:buNone/>
            </a:pPr>
            <a:r>
              <a:rPr lang="en-CA" b="1" dirty="0">
                <a:solidFill>
                  <a:schemeClr val="accent1"/>
                </a:solidFill>
              </a:rPr>
              <a:t>2.</a:t>
            </a:r>
          </a:p>
          <a:p>
            <a:pPr marL="45720" indent="0">
              <a:buNone/>
            </a:pPr>
            <a:r>
              <a:rPr lang="en-CA" b="1" dirty="0">
                <a:solidFill>
                  <a:schemeClr val="accent1"/>
                </a:solidFill>
              </a:rPr>
              <a:t>3.</a:t>
            </a:r>
          </a:p>
          <a:p>
            <a:pPr marL="45720" indent="0">
              <a:buNone/>
            </a:pPr>
            <a:r>
              <a:rPr lang="en-CA" b="1" dirty="0">
                <a:solidFill>
                  <a:schemeClr val="accent1"/>
                </a:solidFill>
              </a:rPr>
              <a:t>4.</a:t>
            </a:r>
          </a:p>
          <a:p>
            <a:pPr marL="45720" indent="0">
              <a:buNone/>
            </a:pPr>
            <a:r>
              <a:rPr lang="en-CA" b="1" dirty="0">
                <a:solidFill>
                  <a:schemeClr val="accent1"/>
                </a:solidFill>
              </a:rPr>
              <a:t>5</a:t>
            </a:r>
          </a:p>
          <a:p>
            <a:pPr marL="45720" indent="0">
              <a:buNone/>
            </a:pPr>
            <a:endParaRPr lang="en-CA" b="1" dirty="0">
              <a:solidFill>
                <a:schemeClr val="accent1"/>
              </a:solidFill>
            </a:endParaRPr>
          </a:p>
        </p:txBody>
      </p:sp>
      <p:sp>
        <p:nvSpPr>
          <p:cNvPr id="6" name="Slide Number Placeholder 5"/>
          <p:cNvSpPr>
            <a:spLocks noGrp="1"/>
          </p:cNvSpPr>
          <p:nvPr>
            <p:ph type="sldNum" sz="quarter" idx="12"/>
          </p:nvPr>
        </p:nvSpPr>
        <p:spPr/>
        <p:txBody>
          <a:bodyPr/>
          <a:lstStyle/>
          <a:p>
            <a:fld id="{CA8D9AD5-F248-4919-864A-CFD76CC027D6}" type="slidenum">
              <a:rPr lang="en-CA" smtClean="0">
                <a:solidFill>
                  <a:srgbClr val="3F3F3F"/>
                </a:solidFill>
              </a:rPr>
              <a:pPr/>
              <a:t>21</a:t>
            </a:fld>
            <a:endParaRPr lang="en-CA">
              <a:solidFill>
                <a:srgbClr val="3F3F3F"/>
              </a:solidFill>
            </a:endParaRPr>
          </a:p>
        </p:txBody>
      </p:sp>
    </p:spTree>
    <p:extLst>
      <p:ext uri="{BB962C8B-B14F-4D97-AF65-F5344CB8AC3E}">
        <p14:creationId xmlns:p14="http://schemas.microsoft.com/office/powerpoint/2010/main" val="53069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4" y="304800"/>
            <a:ext cx="9583698" cy="891952"/>
          </a:xfrm>
        </p:spPr>
        <p:txBody>
          <a:bodyPr>
            <a:normAutofit/>
          </a:bodyPr>
          <a:lstStyle/>
          <a:p>
            <a:pPr algn="ctr"/>
            <a:r>
              <a:rPr lang="en-CA" b="1" dirty="0" smtClean="0"/>
              <a:t>POST-SURVEY PLANNING</a:t>
            </a:r>
            <a:endParaRPr lang="en-US" dirty="0">
              <a:solidFill>
                <a:schemeClr val="bg2"/>
              </a:solidFill>
            </a:endParaRPr>
          </a:p>
        </p:txBody>
      </p:sp>
      <p:sp>
        <p:nvSpPr>
          <p:cNvPr id="5" name="Content Placeholder 4"/>
          <p:cNvSpPr>
            <a:spLocks noGrp="1"/>
          </p:cNvSpPr>
          <p:nvPr>
            <p:ph idx="1"/>
          </p:nvPr>
        </p:nvSpPr>
        <p:spPr>
          <a:xfrm>
            <a:off x="1291455" y="1484784"/>
            <a:ext cx="9583696" cy="4306417"/>
          </a:xfrm>
        </p:spPr>
        <p:txBody>
          <a:bodyPr/>
          <a:lstStyle/>
          <a:p>
            <a:pPr marL="45720" indent="0">
              <a:buNone/>
            </a:pPr>
            <a:endParaRPr lang="en-CA" b="1" dirty="0" smtClean="0">
              <a:solidFill>
                <a:schemeClr val="accent1"/>
              </a:solidFill>
            </a:endParaRPr>
          </a:p>
          <a:p>
            <a:pPr marL="45720" indent="0" algn="ctr">
              <a:buNone/>
            </a:pPr>
            <a:r>
              <a:rPr lang="en-CA" b="1" dirty="0" smtClean="0">
                <a:solidFill>
                  <a:schemeClr val="accent1"/>
                </a:solidFill>
              </a:rPr>
              <a:t>GROUP EXERCISE – 15 minutes.</a:t>
            </a:r>
          </a:p>
          <a:p>
            <a:pPr marL="45720" indent="0">
              <a:buNone/>
            </a:pPr>
            <a:r>
              <a:rPr lang="en-CA" b="1" dirty="0" smtClean="0">
                <a:solidFill>
                  <a:schemeClr val="accent1"/>
                </a:solidFill>
              </a:rPr>
              <a:t>Using the Action Plan Template, discuss and decide what TASKS you will have to complete for the </a:t>
            </a:r>
            <a:r>
              <a:rPr lang="en-CA" b="1" i="1" u="sng" dirty="0" smtClean="0">
                <a:solidFill>
                  <a:schemeClr val="accent1"/>
                </a:solidFill>
              </a:rPr>
              <a:t>POST-SURVEY</a:t>
            </a:r>
            <a:r>
              <a:rPr lang="en-CA" b="1" dirty="0" smtClean="0">
                <a:solidFill>
                  <a:schemeClr val="accent1"/>
                </a:solidFill>
              </a:rPr>
              <a:t> phase. This is a process designed to implement the findings from the survey.</a:t>
            </a: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22</a:t>
            </a:fld>
            <a:endParaRPr lang="en-CA">
              <a:solidFill>
                <a:srgbClr val="3F3F3F"/>
              </a:solidFill>
            </a:endParaRPr>
          </a:p>
        </p:txBody>
      </p:sp>
    </p:spTree>
    <p:extLst>
      <p:ext uri="{BB962C8B-B14F-4D97-AF65-F5344CB8AC3E}">
        <p14:creationId xmlns:p14="http://schemas.microsoft.com/office/powerpoint/2010/main" val="288608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b="1" dirty="0"/>
              <a:t>SURVEY </a:t>
            </a:r>
            <a:r>
              <a:rPr lang="en-CA" b="1" dirty="0" smtClean="0"/>
              <a:t>PLANNING: </a:t>
            </a:r>
            <a:br>
              <a:rPr lang="en-CA" b="1" dirty="0" smtClean="0"/>
            </a:br>
            <a:r>
              <a:rPr lang="en-CA" b="1" dirty="0" smtClean="0"/>
              <a:t>Post-Survey Phase</a:t>
            </a:r>
            <a:endParaRPr lang="en-US" dirty="0">
              <a:solidFill>
                <a:schemeClr val="bg2"/>
              </a:solidFill>
            </a:endParaRPr>
          </a:p>
        </p:txBody>
      </p:sp>
      <p:sp>
        <p:nvSpPr>
          <p:cNvPr id="7" name="Content Placeholder 4"/>
          <p:cNvSpPr>
            <a:spLocks noGrp="1"/>
          </p:cNvSpPr>
          <p:nvPr>
            <p:ph idx="1"/>
          </p:nvPr>
        </p:nvSpPr>
        <p:spPr/>
        <p:txBody>
          <a:bodyPr>
            <a:normAutofit/>
          </a:bodyPr>
          <a:lstStyle/>
          <a:p>
            <a:pPr marL="45720" indent="0" algn="ctr">
              <a:buNone/>
            </a:pPr>
            <a:r>
              <a:rPr lang="en-CA" sz="3200" b="1" u="sng" dirty="0">
                <a:solidFill>
                  <a:schemeClr val="bg2"/>
                </a:solidFill>
              </a:rPr>
              <a:t>KEY TASKS</a:t>
            </a:r>
            <a:endParaRPr lang="en-CA" sz="3200" b="1" u="sng" dirty="0" smtClean="0">
              <a:solidFill>
                <a:schemeClr val="bg2"/>
              </a:solidFill>
            </a:endParaRPr>
          </a:p>
          <a:p>
            <a:pPr marL="45720" indent="0">
              <a:buNone/>
            </a:pPr>
            <a:r>
              <a:rPr lang="en-CA" sz="2400" b="1" dirty="0">
                <a:solidFill>
                  <a:schemeClr val="accent1"/>
                </a:solidFill>
              </a:rPr>
              <a:t>1. </a:t>
            </a:r>
          </a:p>
          <a:p>
            <a:pPr marL="45720" indent="0">
              <a:buNone/>
            </a:pPr>
            <a:r>
              <a:rPr lang="en-CA" sz="2400" b="1" dirty="0">
                <a:solidFill>
                  <a:schemeClr val="accent1"/>
                </a:solidFill>
              </a:rPr>
              <a:t>2.</a:t>
            </a:r>
          </a:p>
          <a:p>
            <a:pPr marL="45720" indent="0">
              <a:buNone/>
            </a:pPr>
            <a:r>
              <a:rPr lang="en-CA" sz="2400" b="1" dirty="0">
                <a:solidFill>
                  <a:schemeClr val="accent1"/>
                </a:solidFill>
              </a:rPr>
              <a:t>3.</a:t>
            </a:r>
          </a:p>
          <a:p>
            <a:pPr marL="45720" indent="0">
              <a:buNone/>
            </a:pPr>
            <a:r>
              <a:rPr lang="en-CA" sz="2400" b="1" dirty="0">
                <a:solidFill>
                  <a:schemeClr val="accent1"/>
                </a:solidFill>
              </a:rPr>
              <a:t>4.</a:t>
            </a:r>
          </a:p>
          <a:p>
            <a:pPr marL="45720" indent="0">
              <a:buNone/>
            </a:pPr>
            <a:r>
              <a:rPr lang="en-CA" sz="2400" b="1" dirty="0">
                <a:solidFill>
                  <a:schemeClr val="accent1"/>
                </a:solidFill>
              </a:rPr>
              <a:t>5.</a:t>
            </a:r>
          </a:p>
          <a:p>
            <a:pPr marL="45720" indent="0">
              <a:buNone/>
            </a:pPr>
            <a:r>
              <a:rPr lang="en-CA" sz="2200" b="1" dirty="0" smtClean="0">
                <a:solidFill>
                  <a:schemeClr val="accent1"/>
                </a:solidFill>
              </a:rPr>
              <a:t>6.</a:t>
            </a:r>
            <a:endParaRPr lang="en-CA" sz="2200" b="1" dirty="0">
              <a:solidFill>
                <a:schemeClr val="accent1"/>
              </a:solidFill>
            </a:endParaRPr>
          </a:p>
          <a:p>
            <a:pPr marL="45720" indent="0">
              <a:buNone/>
            </a:pPr>
            <a:endParaRPr lang="en-CA" b="1" dirty="0">
              <a:solidFill>
                <a:schemeClr val="accent1"/>
              </a:solidFill>
            </a:endParaRPr>
          </a:p>
          <a:p>
            <a:pPr marL="45720" indent="0">
              <a:buNone/>
            </a:pPr>
            <a:endParaRPr lang="en-CA" b="1" dirty="0">
              <a:solidFill>
                <a:schemeClr val="accent1"/>
              </a:solidFill>
            </a:endParaRP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23</a:t>
            </a:fld>
            <a:endParaRPr lang="en-CA">
              <a:solidFill>
                <a:srgbClr val="3F3F3F"/>
              </a:solidFill>
            </a:endParaRPr>
          </a:p>
        </p:txBody>
      </p:sp>
    </p:spTree>
    <p:extLst>
      <p:ext uri="{BB962C8B-B14F-4D97-AF65-F5344CB8AC3E}">
        <p14:creationId xmlns:p14="http://schemas.microsoft.com/office/powerpoint/2010/main" val="39299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239" y="4149080"/>
            <a:ext cx="11737304" cy="2088232"/>
          </a:xfrm>
        </p:spPr>
        <p:txBody>
          <a:bodyPr/>
          <a:lstStyle/>
          <a:p>
            <a:pPr algn="ctr"/>
            <a:r>
              <a:rPr lang="en-US" b="1" spc="50" dirty="0" smtClean="0">
                <a:ln w="13500">
                  <a:solidFill>
                    <a:schemeClr val="accent1">
                      <a:shade val="2500"/>
                      <a:alpha val="6500"/>
                    </a:schemeClr>
                  </a:solidFill>
                  <a:prstDash val="solid"/>
                </a:ln>
                <a:solidFill>
                  <a:schemeClr val="bg2">
                    <a:alpha val="95000"/>
                  </a:schemeClr>
                </a:solidFill>
                <a:effectLst>
                  <a:innerShdw blurRad="50900" dist="38500" dir="13500000">
                    <a:srgbClr val="000000">
                      <a:alpha val="60000"/>
                    </a:srgbClr>
                  </a:innerShdw>
                </a:effectLst>
              </a:rPr>
              <a:t>Post-Survey Analysis</a:t>
            </a:r>
            <a: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endParaRPr lang="en-CA" dirty="0"/>
          </a:p>
        </p:txBody>
      </p:sp>
    </p:spTree>
    <p:extLst>
      <p:ext uri="{BB962C8B-B14F-4D97-AF65-F5344CB8AC3E}">
        <p14:creationId xmlns:p14="http://schemas.microsoft.com/office/powerpoint/2010/main" val="179368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747936"/>
          </a:xfrm>
        </p:spPr>
        <p:txBody>
          <a:bodyPr/>
          <a:lstStyle/>
          <a:p>
            <a:pPr algn="ctr"/>
            <a:r>
              <a:rPr lang="en-US" b="1" dirty="0" smtClean="0">
                <a:ln w="50800"/>
                <a:solidFill>
                  <a:schemeClr val="bg2"/>
                </a:solidFill>
              </a:rPr>
              <a:t>SURVEY ANALYSIS</a:t>
            </a:r>
            <a:endParaRPr lang="en-CA" dirty="0"/>
          </a:p>
        </p:txBody>
      </p:sp>
      <p:sp>
        <p:nvSpPr>
          <p:cNvPr id="3" name="Content Placeholder 2"/>
          <p:cNvSpPr>
            <a:spLocks noGrp="1"/>
          </p:cNvSpPr>
          <p:nvPr>
            <p:ph idx="1"/>
          </p:nvPr>
        </p:nvSpPr>
        <p:spPr>
          <a:xfrm>
            <a:off x="1291461" y="1412776"/>
            <a:ext cx="9583696" cy="4378425"/>
          </a:xfrm>
        </p:spPr>
        <p:txBody>
          <a:bodyPr/>
          <a:lstStyle/>
          <a:p>
            <a:pPr marL="45720" indent="0">
              <a:buNone/>
            </a:pPr>
            <a:r>
              <a:rPr lang="en-CA" b="1" dirty="0" smtClean="0">
                <a:solidFill>
                  <a:srgbClr val="C00000"/>
                </a:solidFill>
              </a:rPr>
              <a:t>RESULTS:</a:t>
            </a:r>
            <a:r>
              <a:rPr lang="en-CA" dirty="0" smtClean="0"/>
              <a:t/>
            </a:r>
            <a:br>
              <a:rPr lang="en-CA" dirty="0" smtClean="0"/>
            </a:b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829893422"/>
              </p:ext>
            </p:extLst>
          </p:nvPr>
        </p:nvGraphicFramePr>
        <p:xfrm>
          <a:off x="1908423" y="1988840"/>
          <a:ext cx="7920879" cy="3684749"/>
        </p:xfrm>
        <a:graphic>
          <a:graphicData uri="http://schemas.openxmlformats.org/drawingml/2006/table">
            <a:tbl>
              <a:tblPr/>
              <a:tblGrid>
                <a:gridCol w="4556097"/>
                <a:gridCol w="1682391"/>
                <a:gridCol w="1682391"/>
              </a:tblGrid>
              <a:tr h="597180">
                <a:tc gridSpan="3">
                  <a:txBody>
                    <a:bodyPr/>
                    <a:lstStyle/>
                    <a:p>
                      <a:pPr algn="l" fontAlgn="ctr"/>
                      <a:r>
                        <a:rPr lang="en-CA" sz="2000" b="1" i="0" u="none" strike="noStrike" dirty="0">
                          <a:effectLst/>
                          <a:latin typeface="Microsoft Sans Serif"/>
                        </a:rPr>
                        <a:t>I feel that my fellow Rotarians in the Club care about me as a person.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hMerge="1">
                  <a:txBody>
                    <a:bodyPr/>
                    <a:lstStyle/>
                    <a:p>
                      <a:endParaRPr lang="en-CA"/>
                    </a:p>
                  </a:txBody>
                  <a:tcPr/>
                </a:tc>
                <a:tc hMerge="1">
                  <a:txBody>
                    <a:bodyPr/>
                    <a:lstStyle/>
                    <a:p>
                      <a:endParaRPr lang="en-CA"/>
                    </a:p>
                  </a:txBody>
                  <a:tcPr/>
                </a:tc>
              </a:tr>
              <a:tr h="715185">
                <a:tc>
                  <a:txBody>
                    <a:bodyPr/>
                    <a:lstStyle/>
                    <a:p>
                      <a:pPr algn="l" fontAlgn="ctr"/>
                      <a:r>
                        <a:rPr lang="en-CA" sz="2000" b="1" i="0" u="none" strike="noStrike">
                          <a:solidFill>
                            <a:srgbClr val="000000"/>
                          </a:solidFill>
                          <a:effectLst/>
                          <a:latin typeface="Microsoft Sans Serif"/>
                        </a:rPr>
                        <a:t>Answer Options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c>
                  <a:txBody>
                    <a:bodyPr/>
                    <a:lstStyle/>
                    <a:p>
                      <a:pPr algn="ctr" fontAlgn="ctr"/>
                      <a:r>
                        <a:rPr lang="en-CA" sz="2000" b="1" i="0" u="none" strike="noStrike">
                          <a:solidFill>
                            <a:srgbClr val="000000"/>
                          </a:solidFill>
                          <a:effectLst/>
                          <a:latin typeface="Microsoft Sans Serif"/>
                        </a:rPr>
                        <a:t>Response Percent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8E6"/>
                    </a:solidFill>
                  </a:tcPr>
                </a:tc>
                <a:tc>
                  <a:txBody>
                    <a:bodyPr/>
                    <a:lstStyle/>
                    <a:p>
                      <a:pPr algn="ctr" fontAlgn="ctr"/>
                      <a:r>
                        <a:rPr lang="en-CA" sz="2000" b="1" i="0" u="none" strike="noStrike">
                          <a:solidFill>
                            <a:srgbClr val="000000"/>
                          </a:solidFill>
                          <a:effectLst/>
                          <a:latin typeface="Microsoft Sans Serif"/>
                        </a:rPr>
                        <a:t>Response Count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8E6"/>
                    </a:solidFill>
                  </a:tcPr>
                </a:tc>
              </a:tr>
              <a:tr h="338912">
                <a:tc>
                  <a:txBody>
                    <a:bodyPr/>
                    <a:lstStyle/>
                    <a:p>
                      <a:pPr algn="l" fontAlgn="b"/>
                      <a:r>
                        <a:rPr lang="en-CA" sz="2000" b="0" i="0" u="none" strike="noStrike">
                          <a:effectLst/>
                          <a:latin typeface="Microsoft Sans Serif"/>
                        </a:rPr>
                        <a:t>Strongly Disagree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CA" sz="2000" b="0" i="0" u="none" strike="noStrike">
                          <a:effectLst/>
                          <a:latin typeface="Microsoft Sans Serif"/>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c>
                  <a:txBody>
                    <a:bodyPr/>
                    <a:lstStyle/>
                    <a:p>
                      <a:pPr algn="ctr" fontAlgn="ctr"/>
                      <a:r>
                        <a:rPr lang="en-CA" sz="2000" b="0" i="0" u="none" strike="noStrike">
                          <a:effectLst/>
                          <a:latin typeface="Microsoft Sans Serif"/>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r>
              <a:tr h="338912">
                <a:tc>
                  <a:txBody>
                    <a:bodyPr/>
                    <a:lstStyle/>
                    <a:p>
                      <a:pPr algn="l" fontAlgn="b"/>
                      <a:r>
                        <a:rPr lang="en-CA" sz="2000" b="0" i="0" u="none" strike="noStrike" dirty="0">
                          <a:effectLst/>
                          <a:latin typeface="Microsoft Sans Serif"/>
                        </a:rPr>
                        <a:t>Disagree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CA" sz="2000" b="0" i="0" u="none" strike="noStrike">
                          <a:effectLst/>
                          <a:latin typeface="Microsoft Sans Serif"/>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c>
                  <a:txBody>
                    <a:bodyPr/>
                    <a:lstStyle/>
                    <a:p>
                      <a:pPr algn="ctr" fontAlgn="ctr"/>
                      <a:r>
                        <a:rPr lang="en-CA" sz="2000" b="0" i="0" u="none" strike="noStrike">
                          <a:effectLst/>
                          <a:latin typeface="Microsoft Sans Serif"/>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r>
              <a:tr h="338912">
                <a:tc>
                  <a:txBody>
                    <a:bodyPr/>
                    <a:lstStyle/>
                    <a:p>
                      <a:pPr algn="l" fontAlgn="b"/>
                      <a:r>
                        <a:rPr lang="en-CA" sz="2000" b="0" i="0" u="none" strike="noStrike">
                          <a:effectLst/>
                          <a:latin typeface="Microsoft Sans Serif"/>
                        </a:rPr>
                        <a:t>Neutral</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CA" sz="2000" b="0" i="0" u="none" strike="noStrike">
                          <a:effectLst/>
                          <a:latin typeface="Microsoft Sans Serif"/>
                        </a:rPr>
                        <a:t>10.2%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c>
                  <a:txBody>
                    <a:bodyPr/>
                    <a:lstStyle/>
                    <a:p>
                      <a:pPr algn="ctr" fontAlgn="ctr"/>
                      <a:r>
                        <a:rPr lang="en-CA" sz="2000" b="0" i="0" u="none" strike="noStrike">
                          <a:effectLst/>
                          <a:latin typeface="Microsoft Sans Serif"/>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r>
              <a:tr h="338912">
                <a:tc>
                  <a:txBody>
                    <a:bodyPr/>
                    <a:lstStyle/>
                    <a:p>
                      <a:pPr algn="l" fontAlgn="b"/>
                      <a:r>
                        <a:rPr lang="en-CA" sz="2000" b="0" i="0" u="none" strike="noStrike">
                          <a:effectLst/>
                          <a:latin typeface="Microsoft Sans Serif"/>
                        </a:rPr>
                        <a:t>Agree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CA" sz="2000" b="0" i="0" u="none" strike="noStrike">
                          <a:effectLst/>
                          <a:latin typeface="Microsoft Sans Serif"/>
                        </a:rPr>
                        <a:t>55.9%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c>
                  <a:txBody>
                    <a:bodyPr/>
                    <a:lstStyle/>
                    <a:p>
                      <a:pPr algn="ctr" fontAlgn="ctr"/>
                      <a:r>
                        <a:rPr lang="en-CA" sz="2000" b="0" i="0" u="none" strike="noStrike">
                          <a:effectLst/>
                          <a:latin typeface="Microsoft Sans Serif"/>
                        </a:rPr>
                        <a:t>33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r>
              <a:tr h="338912">
                <a:tc>
                  <a:txBody>
                    <a:bodyPr/>
                    <a:lstStyle/>
                    <a:p>
                      <a:pPr algn="l" fontAlgn="b"/>
                      <a:r>
                        <a:rPr lang="en-CA" sz="2000" b="0" i="0" u="none" strike="noStrike" dirty="0">
                          <a:effectLst/>
                          <a:latin typeface="Microsoft Sans Serif"/>
                        </a:rPr>
                        <a:t>Strongly Agree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ctr" fontAlgn="ctr"/>
                      <a:r>
                        <a:rPr lang="en-CA" sz="2000" b="0" i="0" u="none" strike="noStrike">
                          <a:effectLst/>
                          <a:latin typeface="Microsoft Sans Serif"/>
                        </a:rPr>
                        <a:t>28.8%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c>
                  <a:txBody>
                    <a:bodyPr/>
                    <a:lstStyle/>
                    <a:p>
                      <a:pPr algn="ctr" fontAlgn="ctr"/>
                      <a:r>
                        <a:rPr lang="en-CA" sz="2000" b="0" i="0" u="none" strike="noStrike">
                          <a:effectLst/>
                          <a:latin typeface="Microsoft Sans Serif"/>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F7"/>
                    </a:solidFill>
                  </a:tcPr>
                </a:tc>
              </a:tr>
              <a:tr h="338912">
                <a:tc gridSpan="2">
                  <a:txBody>
                    <a:bodyPr/>
                    <a:lstStyle/>
                    <a:p>
                      <a:pPr algn="r" fontAlgn="b"/>
                      <a:r>
                        <a:rPr lang="en-CA" sz="1800" b="1" i="1" u="none" strike="noStrike" dirty="0">
                          <a:solidFill>
                            <a:srgbClr val="000000"/>
                          </a:solidFill>
                          <a:effectLst/>
                          <a:latin typeface="Microsoft Sans Serif"/>
                        </a:rPr>
                        <a:t>answered question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8E6"/>
                    </a:solidFill>
                  </a:tcPr>
                </a:tc>
                <a:tc hMerge="1">
                  <a:txBody>
                    <a:bodyPr/>
                    <a:lstStyle/>
                    <a:p>
                      <a:endParaRPr lang="en-CA"/>
                    </a:p>
                  </a:txBody>
                  <a:tcPr/>
                </a:tc>
                <a:tc>
                  <a:txBody>
                    <a:bodyPr/>
                    <a:lstStyle/>
                    <a:p>
                      <a:pPr algn="r" fontAlgn="b"/>
                      <a:r>
                        <a:rPr lang="en-CA" sz="2000" b="1" i="0" u="none" strike="noStrike">
                          <a:solidFill>
                            <a:srgbClr val="000000"/>
                          </a:solidFill>
                          <a:effectLst/>
                          <a:latin typeface="Microsoft Sans Serif"/>
                        </a:rPr>
                        <a:t>59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8E6"/>
                    </a:solidFill>
                  </a:tcPr>
                </a:tc>
              </a:tr>
              <a:tr h="338912">
                <a:tc gridSpan="2">
                  <a:txBody>
                    <a:bodyPr/>
                    <a:lstStyle/>
                    <a:p>
                      <a:pPr algn="r" fontAlgn="b"/>
                      <a:r>
                        <a:rPr lang="en-CA" sz="1800" b="1" i="1" u="none" strike="noStrike" dirty="0">
                          <a:solidFill>
                            <a:srgbClr val="000000"/>
                          </a:solidFill>
                          <a:effectLst/>
                          <a:latin typeface="Microsoft Sans Serif"/>
                        </a:rPr>
                        <a:t>skipped question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hMerge="1">
                  <a:txBody>
                    <a:bodyPr/>
                    <a:lstStyle/>
                    <a:p>
                      <a:endParaRPr lang="en-CA"/>
                    </a:p>
                  </a:txBody>
                  <a:tcPr/>
                </a:tc>
                <a:tc>
                  <a:txBody>
                    <a:bodyPr/>
                    <a:lstStyle/>
                    <a:p>
                      <a:pPr algn="r" fontAlgn="b"/>
                      <a:r>
                        <a:rPr lang="en-CA" sz="2000" b="1" i="0" u="none" strike="noStrike" dirty="0">
                          <a:solidFill>
                            <a:srgbClr val="000000"/>
                          </a:solidFill>
                          <a:effectLst/>
                          <a:latin typeface="Microsoft Sans Serif"/>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r>
            </a:tbl>
          </a:graphicData>
        </a:graphic>
      </p:graphicFrame>
      <p:sp>
        <p:nvSpPr>
          <p:cNvPr id="5" name="Slide Number Placeholder 4"/>
          <p:cNvSpPr>
            <a:spLocks noGrp="1"/>
          </p:cNvSpPr>
          <p:nvPr>
            <p:ph type="sldNum" sz="quarter" idx="12"/>
          </p:nvPr>
        </p:nvSpPr>
        <p:spPr/>
        <p:txBody>
          <a:bodyPr/>
          <a:lstStyle/>
          <a:p>
            <a:fld id="{CA8D9AD5-F248-4919-864A-CFD76CC027D6}" type="slidenum">
              <a:rPr lang="en-CA" smtClean="0">
                <a:solidFill>
                  <a:srgbClr val="3F3F3F"/>
                </a:solidFill>
              </a:rPr>
              <a:pPr/>
              <a:t>25</a:t>
            </a:fld>
            <a:endParaRPr lang="en-CA">
              <a:solidFill>
                <a:srgbClr val="3F3F3F"/>
              </a:solidFill>
            </a:endParaRPr>
          </a:p>
        </p:txBody>
      </p:sp>
    </p:spTree>
    <p:extLst>
      <p:ext uri="{BB962C8B-B14F-4D97-AF65-F5344CB8AC3E}">
        <p14:creationId xmlns:p14="http://schemas.microsoft.com/office/powerpoint/2010/main" val="376101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819944"/>
          </a:xfrm>
        </p:spPr>
        <p:txBody>
          <a:bodyPr/>
          <a:lstStyle/>
          <a:p>
            <a:pPr algn="ctr"/>
            <a:r>
              <a:rPr lang="en-US" b="1" dirty="0" smtClean="0">
                <a:ln w="50800"/>
                <a:solidFill>
                  <a:schemeClr val="bg2"/>
                </a:solidFill>
              </a:rPr>
              <a:t>SURVEY ANALYSIS</a:t>
            </a:r>
            <a:endParaRPr lang="en-CA" dirty="0"/>
          </a:p>
        </p:txBody>
      </p:sp>
      <p:sp>
        <p:nvSpPr>
          <p:cNvPr id="3" name="Content Placeholder 2"/>
          <p:cNvSpPr>
            <a:spLocks noGrp="1"/>
          </p:cNvSpPr>
          <p:nvPr>
            <p:ph idx="1"/>
          </p:nvPr>
        </p:nvSpPr>
        <p:spPr>
          <a:xfrm>
            <a:off x="36215" y="1412776"/>
            <a:ext cx="12133560" cy="4106416"/>
          </a:xfrm>
        </p:spPr>
        <p:txBody>
          <a:bodyPr>
            <a:normAutofit fontScale="92500" lnSpcReduction="10000"/>
          </a:bodyPr>
          <a:lstStyle/>
          <a:p>
            <a:pPr marL="45720" indent="0" algn="ctr">
              <a:buNone/>
            </a:pPr>
            <a:r>
              <a:rPr lang="en-CA" sz="3200" dirty="0" smtClean="0">
                <a:solidFill>
                  <a:srgbClr val="C00000"/>
                </a:solidFill>
                <a:latin typeface="Arial Black" panose="020B0A04020102020204" pitchFamily="34" charset="0"/>
              </a:rPr>
              <a:t>BEST PRACTISES:</a:t>
            </a:r>
          </a:p>
          <a:p>
            <a:pPr algn="ctr"/>
            <a:r>
              <a:rPr lang="en-CA" sz="3200" dirty="0" smtClean="0">
                <a:solidFill>
                  <a:schemeClr val="tx2">
                    <a:lumMod val="75000"/>
                  </a:schemeClr>
                </a:solidFill>
                <a:latin typeface="Arial Black" panose="020B0A04020102020204" pitchFamily="34" charset="0"/>
              </a:rPr>
              <a:t>Review &amp; Discuss for MAJOR Highlights</a:t>
            </a:r>
          </a:p>
          <a:p>
            <a:pPr algn="ctr"/>
            <a:r>
              <a:rPr lang="en-CA" sz="3200" dirty="0" smtClean="0">
                <a:solidFill>
                  <a:schemeClr val="tx2">
                    <a:lumMod val="75000"/>
                  </a:schemeClr>
                </a:solidFill>
                <a:latin typeface="Arial Black" panose="020B0A04020102020204" pitchFamily="34" charset="0"/>
              </a:rPr>
              <a:t>Identify CROSS-TABS that you need. Email me.</a:t>
            </a:r>
          </a:p>
          <a:p>
            <a:pPr algn="ctr"/>
            <a:r>
              <a:rPr lang="en-CA" sz="3200" dirty="0" smtClean="0">
                <a:solidFill>
                  <a:schemeClr val="tx2">
                    <a:lumMod val="75000"/>
                  </a:schemeClr>
                </a:solidFill>
                <a:latin typeface="Arial Black" panose="020B0A04020102020204" pitchFamily="34" charset="0"/>
              </a:rPr>
              <a:t>Engagement Factors:</a:t>
            </a:r>
          </a:p>
          <a:p>
            <a:pPr marL="539750" lvl="1"/>
            <a:r>
              <a:rPr lang="en-CA" dirty="0" smtClean="0">
                <a:solidFill>
                  <a:srgbClr val="C00000"/>
                </a:solidFill>
                <a:latin typeface="Arial Black" panose="020B0A04020102020204" pitchFamily="34" charset="0"/>
              </a:rPr>
              <a:t>My Rotary </a:t>
            </a:r>
            <a:r>
              <a:rPr lang="en-CA" dirty="0" smtClean="0">
                <a:solidFill>
                  <a:schemeClr val="tx2">
                    <a:lumMod val="75000"/>
                  </a:schemeClr>
                </a:solidFill>
                <a:latin typeface="Arial Black" panose="020B0A04020102020204" pitchFamily="34" charset="0"/>
              </a:rPr>
              <a:t>– How do you feel about your relationships within the Club?</a:t>
            </a:r>
          </a:p>
          <a:p>
            <a:pPr marL="539750" lvl="1"/>
            <a:r>
              <a:rPr lang="en-CA" dirty="0" smtClean="0">
                <a:solidFill>
                  <a:srgbClr val="C00000"/>
                </a:solidFill>
                <a:latin typeface="Arial Black" panose="020B0A04020102020204" pitchFamily="34" charset="0"/>
              </a:rPr>
              <a:t>Organization</a:t>
            </a:r>
            <a:r>
              <a:rPr lang="en-CA" dirty="0" smtClean="0">
                <a:solidFill>
                  <a:schemeClr val="tx2">
                    <a:lumMod val="75000"/>
                  </a:schemeClr>
                </a:solidFill>
                <a:latin typeface="Arial Black" panose="020B0A04020102020204" pitchFamily="34" charset="0"/>
              </a:rPr>
              <a:t> – How do you feel about Rotary and your Club?</a:t>
            </a:r>
          </a:p>
          <a:p>
            <a:pPr marL="539750" lvl="1"/>
            <a:r>
              <a:rPr lang="en-CA" dirty="0" smtClean="0">
                <a:solidFill>
                  <a:srgbClr val="C00000"/>
                </a:solidFill>
                <a:latin typeface="Arial Black" panose="020B0A04020102020204" pitchFamily="34" charset="0"/>
              </a:rPr>
              <a:t>Leadership</a:t>
            </a:r>
            <a:r>
              <a:rPr lang="en-CA" dirty="0" smtClean="0">
                <a:solidFill>
                  <a:schemeClr val="tx2">
                    <a:lumMod val="75000"/>
                  </a:schemeClr>
                </a:solidFill>
                <a:latin typeface="Arial Black" panose="020B0A04020102020204" pitchFamily="34" charset="0"/>
              </a:rPr>
              <a:t> – how satisfied are you with the leadership within the Club?</a:t>
            </a:r>
          </a:p>
          <a:p>
            <a:pPr marL="539750" lvl="1"/>
            <a:r>
              <a:rPr lang="en-CA" dirty="0" smtClean="0">
                <a:solidFill>
                  <a:srgbClr val="C00000"/>
                </a:solidFill>
                <a:latin typeface="Arial Black" panose="020B0A04020102020204" pitchFamily="34" charset="0"/>
              </a:rPr>
              <a:t>Other Members </a:t>
            </a:r>
            <a:r>
              <a:rPr lang="en-CA" dirty="0" smtClean="0">
                <a:solidFill>
                  <a:schemeClr val="tx2">
                    <a:lumMod val="75000"/>
                  </a:schemeClr>
                </a:solidFill>
                <a:latin typeface="Arial Black" panose="020B0A04020102020204" pitchFamily="34" charset="0"/>
              </a:rPr>
              <a:t>– How do you feel about your fellow Rotarians in your Club?</a:t>
            </a:r>
            <a:endParaRPr lang="en-CA" dirty="0">
              <a:solidFill>
                <a:schemeClr val="tx2">
                  <a:lumMod val="75000"/>
                </a:schemeClr>
              </a:solidFill>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26</a:t>
            </a:fld>
            <a:endParaRPr lang="en-CA">
              <a:solidFill>
                <a:srgbClr val="3F3F3F"/>
              </a:solidFill>
            </a:endParaRPr>
          </a:p>
        </p:txBody>
      </p:sp>
    </p:spTree>
    <p:extLst>
      <p:ext uri="{BB962C8B-B14F-4D97-AF65-F5344CB8AC3E}">
        <p14:creationId xmlns:p14="http://schemas.microsoft.com/office/powerpoint/2010/main" val="15333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819944"/>
          </a:xfrm>
        </p:spPr>
        <p:txBody>
          <a:bodyPr/>
          <a:lstStyle/>
          <a:p>
            <a:pPr algn="ctr"/>
            <a:r>
              <a:rPr lang="en-US" b="1" dirty="0" smtClean="0">
                <a:ln w="50800"/>
                <a:solidFill>
                  <a:schemeClr val="bg2"/>
                </a:solidFill>
              </a:rPr>
              <a:t>SURVEY ANALYSIS</a:t>
            </a:r>
            <a:endParaRPr lang="en-CA" dirty="0"/>
          </a:p>
        </p:txBody>
      </p:sp>
      <p:sp>
        <p:nvSpPr>
          <p:cNvPr id="3" name="Content Placeholder 2"/>
          <p:cNvSpPr>
            <a:spLocks noGrp="1"/>
          </p:cNvSpPr>
          <p:nvPr>
            <p:ph idx="1"/>
          </p:nvPr>
        </p:nvSpPr>
        <p:spPr>
          <a:xfrm>
            <a:off x="612279" y="1412776"/>
            <a:ext cx="10945216" cy="4106416"/>
          </a:xfrm>
        </p:spPr>
        <p:txBody>
          <a:bodyPr>
            <a:normAutofit lnSpcReduction="10000"/>
          </a:bodyPr>
          <a:lstStyle/>
          <a:p>
            <a:pPr marL="45720" indent="0" algn="ctr">
              <a:buNone/>
            </a:pPr>
            <a:r>
              <a:rPr lang="en-CA" sz="3200" dirty="0" smtClean="0">
                <a:solidFill>
                  <a:srgbClr val="C00000"/>
                </a:solidFill>
                <a:latin typeface="Arial Black" panose="020B0A04020102020204" pitchFamily="34" charset="0"/>
              </a:rPr>
              <a:t>BEST PRACTISES:</a:t>
            </a:r>
          </a:p>
          <a:p>
            <a:pPr marL="45720" indent="0" algn="ctr">
              <a:buNone/>
            </a:pPr>
            <a:r>
              <a:rPr lang="en-CA"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rPr>
              <a:t>CONFIDENTIALITY &amp; ANONYMITY</a:t>
            </a:r>
          </a:p>
          <a:p>
            <a:pPr algn="ctr"/>
            <a:r>
              <a:rPr lang="en-CA" sz="3600" b="1" dirty="0" smtClean="0">
                <a:solidFill>
                  <a:schemeClr val="accent1"/>
                </a:solidFill>
              </a:rPr>
              <a:t>Review COMMENTS and DO NOT PUBLISH extant.</a:t>
            </a:r>
          </a:p>
          <a:p>
            <a:pPr algn="ctr"/>
            <a:r>
              <a:rPr lang="en-CA" sz="3600" b="1" dirty="0" smtClean="0">
                <a:solidFill>
                  <a:schemeClr val="accent1"/>
                </a:solidFill>
              </a:rPr>
              <a:t>Neutralize wording of Key COMMENTS and include in presentation of results to illustrate only.</a:t>
            </a:r>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27</a:t>
            </a:fld>
            <a:endParaRPr lang="en-CA">
              <a:solidFill>
                <a:srgbClr val="3F3F3F"/>
              </a:solidFill>
            </a:endParaRPr>
          </a:p>
        </p:txBody>
      </p:sp>
    </p:spTree>
    <p:extLst>
      <p:ext uri="{BB962C8B-B14F-4D97-AF65-F5344CB8AC3E}">
        <p14:creationId xmlns:p14="http://schemas.microsoft.com/office/powerpoint/2010/main" val="29002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819944"/>
          </a:xfrm>
        </p:spPr>
        <p:txBody>
          <a:bodyPr/>
          <a:lstStyle/>
          <a:p>
            <a:pPr algn="ctr"/>
            <a:r>
              <a:rPr lang="en-US" b="1" dirty="0" smtClean="0">
                <a:ln w="50800"/>
                <a:solidFill>
                  <a:schemeClr val="bg2"/>
                </a:solidFill>
              </a:rPr>
              <a:t>SURVEY ANALYSIS</a:t>
            </a:r>
            <a:endParaRPr lang="en-CA" dirty="0"/>
          </a:p>
        </p:txBody>
      </p:sp>
      <p:sp>
        <p:nvSpPr>
          <p:cNvPr id="3" name="Content Placeholder 2"/>
          <p:cNvSpPr>
            <a:spLocks noGrp="1"/>
          </p:cNvSpPr>
          <p:nvPr>
            <p:ph idx="1"/>
          </p:nvPr>
        </p:nvSpPr>
        <p:spPr>
          <a:xfrm>
            <a:off x="612279" y="1412776"/>
            <a:ext cx="10945216" cy="4106416"/>
          </a:xfrm>
        </p:spPr>
        <p:txBody>
          <a:bodyPr>
            <a:normAutofit lnSpcReduction="10000"/>
          </a:bodyPr>
          <a:lstStyle/>
          <a:p>
            <a:pPr marL="45720" indent="0" algn="ctr">
              <a:buNone/>
            </a:pPr>
            <a:r>
              <a:rPr lang="en-CA" sz="3200" dirty="0" smtClean="0">
                <a:solidFill>
                  <a:srgbClr val="C00000"/>
                </a:solidFill>
                <a:latin typeface="Arial Black" panose="020B0A04020102020204" pitchFamily="34" charset="0"/>
              </a:rPr>
              <a:t>BEST PRACTISES:</a:t>
            </a:r>
          </a:p>
          <a:p>
            <a:pPr marL="45720" indent="0" algn="ctr">
              <a:buNone/>
            </a:pPr>
            <a:r>
              <a:rPr lang="en-CA"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Black" panose="020B0A04020102020204" pitchFamily="34" charset="0"/>
              </a:rPr>
              <a:t>PRESENT RESULTS TO CLUB</a:t>
            </a:r>
          </a:p>
          <a:p>
            <a:pPr algn="ctr"/>
            <a:r>
              <a:rPr lang="en-CA" sz="3200" b="1" dirty="0" smtClean="0">
                <a:ln w="19050">
                  <a:solidFill>
                    <a:schemeClr val="tx2">
                      <a:tint val="1000"/>
                    </a:schemeClr>
                  </a:solidFill>
                  <a:prstDash val="solid"/>
                </a:ln>
                <a:solidFill>
                  <a:schemeClr val="accent3"/>
                </a:solidFill>
              </a:rPr>
              <a:t>As soon as Possible</a:t>
            </a:r>
          </a:p>
          <a:p>
            <a:pPr algn="ctr"/>
            <a:r>
              <a:rPr lang="en-CA" sz="3200" b="1" dirty="0" smtClean="0">
                <a:ln w="19050">
                  <a:solidFill>
                    <a:schemeClr val="tx2">
                      <a:tint val="1000"/>
                    </a:schemeClr>
                  </a:solidFill>
                  <a:prstDash val="solid"/>
                </a:ln>
                <a:solidFill>
                  <a:schemeClr val="accent3"/>
                </a:solidFill>
              </a:rPr>
              <a:t>Distribute copy of SurveyMonkey Excel to each Member (no Comments)</a:t>
            </a:r>
          </a:p>
          <a:p>
            <a:pPr algn="ctr"/>
            <a:r>
              <a:rPr lang="en-CA" sz="3200" b="1" dirty="0" smtClean="0">
                <a:ln w="19050">
                  <a:solidFill>
                    <a:schemeClr val="tx2">
                      <a:tint val="1000"/>
                    </a:schemeClr>
                  </a:solidFill>
                  <a:prstDash val="solid"/>
                </a:ln>
                <a:solidFill>
                  <a:schemeClr val="accent3"/>
                </a:solidFill>
              </a:rPr>
              <a:t>PowerPoint Presentation of the Analysis – time for Q&amp;A.</a:t>
            </a:r>
          </a:p>
          <a:p>
            <a:pPr algn="ctr"/>
            <a:endParaRPr lang="en-CA" sz="3200" b="1" dirty="0" smtClean="0">
              <a:ln w="19050">
                <a:solidFill>
                  <a:schemeClr val="tx2">
                    <a:tint val="1000"/>
                  </a:schemeClr>
                </a:solidFill>
                <a:prstDash val="solid"/>
              </a:ln>
              <a:solidFill>
                <a:schemeClr val="accent1"/>
              </a:solidFill>
              <a:effectLst>
                <a:outerShdw blurRad="50000" dist="50800" dir="7500000" algn="tl">
                  <a:srgbClr val="000000">
                    <a:shade val="5000"/>
                    <a:alpha val="35000"/>
                  </a:srgbClr>
                </a:outerShdw>
              </a:effectLst>
            </a:endParaRPr>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28</a:t>
            </a:fld>
            <a:endParaRPr lang="en-CA">
              <a:solidFill>
                <a:srgbClr val="3F3F3F"/>
              </a:solidFill>
            </a:endParaRPr>
          </a:p>
        </p:txBody>
      </p:sp>
    </p:spTree>
    <p:extLst>
      <p:ext uri="{BB962C8B-B14F-4D97-AF65-F5344CB8AC3E}">
        <p14:creationId xmlns:p14="http://schemas.microsoft.com/office/powerpoint/2010/main" val="332396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1107976"/>
          </a:xfrm>
        </p:spPr>
        <p:txBody>
          <a:bodyPr/>
          <a:lstStyle/>
          <a:p>
            <a:pPr algn="ctr"/>
            <a:r>
              <a:rPr lang="en-US" b="1" dirty="0" smtClean="0">
                <a:ln w="50800"/>
                <a:solidFill>
                  <a:schemeClr val="bg2"/>
                </a:solidFill>
              </a:rPr>
              <a:t>CONCLUSION</a:t>
            </a:r>
            <a:endParaRPr lang="en-CA"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37015" y="1700808"/>
            <a:ext cx="3396342" cy="4034408"/>
          </a:xfrm>
        </p:spPr>
      </p:pic>
      <p:sp>
        <p:nvSpPr>
          <p:cNvPr id="10" name="Slide Number Placeholder 9"/>
          <p:cNvSpPr>
            <a:spLocks noGrp="1"/>
          </p:cNvSpPr>
          <p:nvPr>
            <p:ph type="sldNum" sz="quarter" idx="12"/>
          </p:nvPr>
        </p:nvSpPr>
        <p:spPr/>
        <p:txBody>
          <a:bodyPr/>
          <a:lstStyle/>
          <a:p>
            <a:fld id="{0513F29E-967E-4B69-BEAA-E3504E43784D}" type="slidenum">
              <a:rPr lang="en-CA" smtClean="0">
                <a:solidFill>
                  <a:srgbClr val="3F3F3F"/>
                </a:solidFill>
              </a:rPr>
              <a:pPr/>
              <a:t>29</a:t>
            </a:fld>
            <a:endParaRPr lang="en-CA">
              <a:solidFill>
                <a:srgbClr val="3F3F3F"/>
              </a:solidFill>
            </a:endParaRPr>
          </a:p>
        </p:txBody>
      </p:sp>
      <p:sp>
        <p:nvSpPr>
          <p:cNvPr id="3" name="Content Placeholder 2"/>
          <p:cNvSpPr>
            <a:spLocks noGrp="1"/>
          </p:cNvSpPr>
          <p:nvPr>
            <p:ph sz="half" idx="1"/>
          </p:nvPr>
        </p:nvSpPr>
        <p:spPr/>
        <p:txBody>
          <a:bodyPr/>
          <a:lstStyle/>
          <a:p>
            <a:pPr marL="45720" indent="0" algn="ctr">
              <a:buNone/>
            </a:pPr>
            <a:endParaRPr lang="en-CA" b="1" dirty="0">
              <a:solidFill>
                <a:schemeClr val="accent1"/>
              </a:solidFill>
            </a:endParaRPr>
          </a:p>
          <a:p>
            <a:pPr marL="45720" indent="0" algn="ctr">
              <a:buNone/>
            </a:pPr>
            <a:r>
              <a:rPr lang="en-CA" b="1" dirty="0" smtClean="0">
                <a:solidFill>
                  <a:schemeClr val="accent1"/>
                </a:solidFill>
              </a:rPr>
              <a:t>CONTACT</a:t>
            </a:r>
            <a:r>
              <a:rPr lang="en-CA" b="1" dirty="0">
                <a:solidFill>
                  <a:schemeClr val="accent1"/>
                </a:solidFill>
              </a:rPr>
              <a:t>: </a:t>
            </a:r>
          </a:p>
          <a:p>
            <a:pPr marL="45720" indent="0" algn="ctr">
              <a:buNone/>
            </a:pPr>
            <a:r>
              <a:rPr lang="en-CA" b="1" dirty="0">
                <a:solidFill>
                  <a:schemeClr val="accent1"/>
                </a:solidFill>
                <a:hlinkClick r:id="rId4"/>
              </a:rPr>
              <a:t>mikered@shaw.ca</a:t>
            </a:r>
            <a:endParaRPr lang="en-CA" b="1" dirty="0">
              <a:solidFill>
                <a:schemeClr val="accent1"/>
              </a:solidFill>
            </a:endParaRPr>
          </a:p>
          <a:p>
            <a:endParaRPr lang="en-CA" dirty="0"/>
          </a:p>
        </p:txBody>
      </p:sp>
    </p:spTree>
    <p:extLst>
      <p:ext uri="{BB962C8B-B14F-4D97-AF65-F5344CB8AC3E}">
        <p14:creationId xmlns:p14="http://schemas.microsoft.com/office/powerpoint/2010/main" val="5653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5" y="304800"/>
            <a:ext cx="9583698" cy="819944"/>
          </a:xfrm>
        </p:spPr>
        <p:txBody>
          <a:bodyPr>
            <a:normAutofit/>
          </a:bodyPr>
          <a:lstStyle/>
          <a:p>
            <a:pPr algn="ctr"/>
            <a:r>
              <a:rPr lang="en-CA" dirty="0" smtClean="0">
                <a:solidFill>
                  <a:schemeClr val="tx2">
                    <a:lumMod val="75000"/>
                  </a:schemeClr>
                </a:solidFill>
                <a:latin typeface="Arial Black" panose="020B0A04020102020204" pitchFamily="34" charset="0"/>
              </a:rPr>
              <a:t>YOUR TAKE-AWAYS</a:t>
            </a:r>
            <a:endParaRPr lang="en-CA" dirty="0"/>
          </a:p>
        </p:txBody>
      </p:sp>
      <p:sp>
        <p:nvSpPr>
          <p:cNvPr id="3" name="Content Placeholder 2"/>
          <p:cNvSpPr>
            <a:spLocks noGrp="1"/>
          </p:cNvSpPr>
          <p:nvPr>
            <p:ph idx="1"/>
          </p:nvPr>
        </p:nvSpPr>
        <p:spPr>
          <a:xfrm>
            <a:off x="1332359" y="1556792"/>
            <a:ext cx="9583696" cy="4104456"/>
          </a:xfrm>
        </p:spPr>
        <p:txBody>
          <a:bodyPr>
            <a:normAutofit lnSpcReduction="10000"/>
          </a:bodyPr>
          <a:lstStyle/>
          <a:p>
            <a:pPr marL="45720" indent="0" algn="ctr">
              <a:buNone/>
            </a:pPr>
            <a:r>
              <a:rPr lang="en-CA" b="1" dirty="0">
                <a:solidFill>
                  <a:srgbClr val="C00000"/>
                </a:solidFill>
              </a:rPr>
              <a:t>AT END OF DAY YOU </a:t>
            </a:r>
            <a:r>
              <a:rPr lang="en-CA" b="1" dirty="0" smtClean="0">
                <a:solidFill>
                  <a:srgbClr val="C00000"/>
                </a:solidFill>
              </a:rPr>
              <a:t>WILL/HAVE/KNOW</a:t>
            </a:r>
            <a:r>
              <a:rPr lang="en-CA" b="1" dirty="0">
                <a:solidFill>
                  <a:srgbClr val="C00000"/>
                </a:solidFill>
              </a:rPr>
              <a:t>:</a:t>
            </a:r>
          </a:p>
          <a:p>
            <a:pPr marL="45720" indent="0" algn="ctr">
              <a:buNone/>
            </a:pPr>
            <a:r>
              <a:rPr lang="en-CA" dirty="0" smtClean="0">
                <a:solidFill>
                  <a:schemeClr val="tx2">
                    <a:lumMod val="75000"/>
                  </a:schemeClr>
                </a:solidFill>
                <a:latin typeface="Arial Black" panose="020B0A04020102020204" pitchFamily="34" charset="0"/>
              </a:rPr>
              <a:t>Experienced a Membership Survey</a:t>
            </a:r>
          </a:p>
          <a:p>
            <a:pPr marL="45720" indent="0" algn="ctr">
              <a:buNone/>
            </a:pPr>
            <a:r>
              <a:rPr lang="en-CA" dirty="0" smtClean="0">
                <a:solidFill>
                  <a:schemeClr val="tx2">
                    <a:lumMod val="75000"/>
                  </a:schemeClr>
                </a:solidFill>
                <a:latin typeface="Arial Black" panose="020B0A04020102020204" pitchFamily="34" charset="0"/>
              </a:rPr>
              <a:t>Understand the Survey</a:t>
            </a:r>
          </a:p>
          <a:p>
            <a:pPr marL="45720" indent="0" algn="ctr">
              <a:buNone/>
            </a:pPr>
            <a:r>
              <a:rPr lang="en-CA" dirty="0" smtClean="0">
                <a:solidFill>
                  <a:schemeClr val="tx2">
                    <a:lumMod val="75000"/>
                  </a:schemeClr>
                </a:solidFill>
                <a:latin typeface="Arial Black" panose="020B0A04020102020204" pitchFamily="34" charset="0"/>
              </a:rPr>
              <a:t>Contributed to the Questionnaire</a:t>
            </a:r>
          </a:p>
          <a:p>
            <a:pPr marL="45720" indent="0" algn="ctr">
              <a:buNone/>
            </a:pPr>
            <a:r>
              <a:rPr lang="en-CA" dirty="0" smtClean="0">
                <a:solidFill>
                  <a:schemeClr val="tx2">
                    <a:lumMod val="75000"/>
                  </a:schemeClr>
                </a:solidFill>
                <a:latin typeface="Arial Black" panose="020B0A04020102020204" pitchFamily="34" charset="0"/>
              </a:rPr>
              <a:t>Started Action Plans</a:t>
            </a:r>
          </a:p>
          <a:p>
            <a:pPr marL="45720" indent="0" algn="ctr">
              <a:buNone/>
            </a:pPr>
            <a:r>
              <a:rPr lang="en-CA" dirty="0" smtClean="0">
                <a:solidFill>
                  <a:schemeClr val="tx2">
                    <a:lumMod val="75000"/>
                  </a:schemeClr>
                </a:solidFill>
                <a:latin typeface="Arial Black" panose="020B0A04020102020204" pitchFamily="34" charset="0"/>
              </a:rPr>
              <a:t>How to Analyze the Survey Results</a:t>
            </a:r>
          </a:p>
          <a:p>
            <a:pPr marL="45720" indent="0" algn="ctr">
              <a:buNone/>
            </a:pPr>
            <a:r>
              <a:rPr lang="en-CA" dirty="0" smtClean="0">
                <a:solidFill>
                  <a:schemeClr val="tx2">
                    <a:lumMod val="75000"/>
                  </a:schemeClr>
                </a:solidFill>
                <a:latin typeface="Arial Black" panose="020B0A04020102020204" pitchFamily="34" charset="0"/>
              </a:rPr>
              <a:t>Laughed and Learned</a:t>
            </a:r>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3</a:t>
            </a:fld>
            <a:endParaRPr lang="en-CA">
              <a:solidFill>
                <a:srgbClr val="3F3F3F"/>
              </a:solidFill>
            </a:endParaRPr>
          </a:p>
        </p:txBody>
      </p:sp>
    </p:spTree>
    <p:extLst>
      <p:ext uri="{BB962C8B-B14F-4D97-AF65-F5344CB8AC3E}">
        <p14:creationId xmlns:p14="http://schemas.microsoft.com/office/powerpoint/2010/main" val="203255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urketing.com/journal/wp-content/uploads/2011/03/6a00d8341d4dc653ef010536a7be88970b-500wi.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340471" y="476672"/>
            <a:ext cx="6955318" cy="5253802"/>
          </a:xfrm>
          <a:ln>
            <a:solidFill>
              <a:schemeClr val="bg1"/>
            </a:solidFill>
            <a:miter lim="800000"/>
            <a:headEnd/>
            <a:tailEnd/>
          </a:ln>
        </p:spPr>
      </p:pic>
      <p:sp>
        <p:nvSpPr>
          <p:cNvPr id="5" name="Slide Number Placeholder 4"/>
          <p:cNvSpPr>
            <a:spLocks noGrp="1"/>
          </p:cNvSpPr>
          <p:nvPr>
            <p:ph type="sldNum" sz="quarter" idx="12"/>
          </p:nvPr>
        </p:nvSpPr>
        <p:spPr/>
        <p:txBody>
          <a:bodyPr/>
          <a:lstStyle/>
          <a:p>
            <a:fld id="{CA8D9AD5-F248-4919-864A-CFD76CC027D6}" type="slidenum">
              <a:rPr lang="en-CA" smtClean="0">
                <a:solidFill>
                  <a:srgbClr val="3F3F3F"/>
                </a:solidFill>
              </a:rPr>
              <a:pPr/>
              <a:t>30</a:t>
            </a:fld>
            <a:endParaRPr lang="en-CA">
              <a:solidFill>
                <a:srgbClr val="3F3F3F"/>
              </a:solidFill>
            </a:endParaRPr>
          </a:p>
        </p:txBody>
      </p:sp>
    </p:spTree>
    <p:extLst>
      <p:ext uri="{BB962C8B-B14F-4D97-AF65-F5344CB8AC3E}">
        <p14:creationId xmlns:p14="http://schemas.microsoft.com/office/powerpoint/2010/main" val="63016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GROUP EXERCISE PROCESS</a:t>
            </a:r>
            <a:endParaRPr lang="en-CA" b="1" dirty="0"/>
          </a:p>
        </p:txBody>
      </p:sp>
      <p:sp>
        <p:nvSpPr>
          <p:cNvPr id="3" name="Content Placeholder 2"/>
          <p:cNvSpPr>
            <a:spLocks noGrp="1"/>
          </p:cNvSpPr>
          <p:nvPr>
            <p:ph idx="1"/>
          </p:nvPr>
        </p:nvSpPr>
        <p:spPr>
          <a:xfrm>
            <a:off x="1291457" y="1988840"/>
            <a:ext cx="9583696" cy="3802360"/>
          </a:xfrm>
        </p:spPr>
        <p:txBody>
          <a:bodyPr/>
          <a:lstStyle/>
          <a:p>
            <a:pPr algn="ctr"/>
            <a:r>
              <a:rPr lang="en-CA" b="1" dirty="0" smtClean="0">
                <a:solidFill>
                  <a:schemeClr val="bg2"/>
                </a:solidFill>
              </a:rPr>
              <a:t>Each table is a group</a:t>
            </a:r>
          </a:p>
          <a:p>
            <a:pPr algn="ctr"/>
            <a:r>
              <a:rPr lang="en-CA" b="1" dirty="0" smtClean="0">
                <a:solidFill>
                  <a:schemeClr val="bg2"/>
                </a:solidFill>
              </a:rPr>
              <a:t>Elect a Leader, Recorder and Timekeeper</a:t>
            </a:r>
          </a:p>
          <a:p>
            <a:pPr algn="ctr"/>
            <a:r>
              <a:rPr lang="en-CA" b="1" dirty="0" smtClean="0">
                <a:solidFill>
                  <a:schemeClr val="bg2"/>
                </a:solidFill>
              </a:rPr>
              <a:t>Leaders prepare to REPORT on your findings</a:t>
            </a:r>
          </a:p>
          <a:p>
            <a:pPr algn="ctr"/>
            <a:r>
              <a:rPr lang="en-CA" b="1" dirty="0" smtClean="0">
                <a:solidFill>
                  <a:schemeClr val="bg2"/>
                </a:solidFill>
              </a:rPr>
              <a:t>Hand in your pages</a:t>
            </a:r>
          </a:p>
          <a:p>
            <a:endParaRPr lang="en-CA" dirty="0"/>
          </a:p>
        </p:txBody>
      </p:sp>
      <p:sp>
        <p:nvSpPr>
          <p:cNvPr id="4" name="Slide Number Placeholder 3"/>
          <p:cNvSpPr>
            <a:spLocks noGrp="1"/>
          </p:cNvSpPr>
          <p:nvPr>
            <p:ph type="sldNum" sz="quarter" idx="12"/>
          </p:nvPr>
        </p:nvSpPr>
        <p:spPr/>
        <p:txBody>
          <a:bodyPr/>
          <a:lstStyle/>
          <a:p>
            <a:fld id="{CA8D9AD5-F248-4919-864A-CFD76CC027D6}" type="slidenum">
              <a:rPr lang="en-CA" smtClean="0">
                <a:solidFill>
                  <a:srgbClr val="3F3F3F"/>
                </a:solidFill>
              </a:rPr>
              <a:pPr/>
              <a:t>4</a:t>
            </a:fld>
            <a:endParaRPr lang="en-CA">
              <a:solidFill>
                <a:srgbClr val="3F3F3F"/>
              </a:solidFill>
            </a:endParaRPr>
          </a:p>
        </p:txBody>
      </p:sp>
    </p:spTree>
    <p:extLst>
      <p:ext uri="{BB962C8B-B14F-4D97-AF65-F5344CB8AC3E}">
        <p14:creationId xmlns:p14="http://schemas.microsoft.com/office/powerpoint/2010/main" val="33550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231" y="4149080"/>
            <a:ext cx="11881320" cy="2448272"/>
          </a:xfrm>
        </p:spPr>
        <p:txBody>
          <a:bodyPr>
            <a:normAutofit fontScale="90000"/>
          </a:bodyPr>
          <a:lstStyle/>
          <a:p>
            <a:pPr algn="ctr"/>
            <a:r>
              <a:rPr lang="en-US" sz="5400" b="1" spc="50" dirty="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t>What’s Member Engagement</a:t>
            </a:r>
            <a:r>
              <a:rPr lang="en-US" sz="5400" b="1" spc="50" dirty="0" smtClean="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t>?</a:t>
            </a: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5400" b="1" spc="50" dirty="0" smtClean="0">
                <a:ln w="13500">
                  <a:solidFill>
                    <a:schemeClr val="accent1">
                      <a:shade val="2500"/>
                      <a:alpha val="6500"/>
                    </a:schemeClr>
                  </a:solidFill>
                  <a:prstDash val="solid"/>
                </a:ln>
                <a:solidFill>
                  <a:schemeClr val="bg2">
                    <a:alpha val="95000"/>
                  </a:schemeClr>
                </a:solidFill>
                <a:effectLst>
                  <a:innerShdw blurRad="50900" dist="38500" dir="13500000">
                    <a:srgbClr val="000000">
                      <a:alpha val="60000"/>
                    </a:srgbClr>
                  </a:innerShdw>
                </a:effectLst>
              </a:rPr>
              <a:t>Why </a:t>
            </a:r>
            <a:r>
              <a:rPr lang="en-US" sz="5400" b="1" spc="50" dirty="0">
                <a:ln w="13500">
                  <a:solidFill>
                    <a:schemeClr val="accent1">
                      <a:shade val="2500"/>
                      <a:alpha val="6500"/>
                    </a:schemeClr>
                  </a:solidFill>
                  <a:prstDash val="solid"/>
                </a:ln>
                <a:solidFill>
                  <a:schemeClr val="bg2">
                    <a:alpha val="95000"/>
                  </a:schemeClr>
                </a:solidFill>
                <a:effectLst>
                  <a:innerShdw blurRad="50900" dist="38500" dir="13500000">
                    <a:srgbClr val="000000">
                      <a:alpha val="60000"/>
                    </a:srgbClr>
                  </a:innerShdw>
                </a:effectLst>
              </a:rPr>
              <a:t>is it important?</a:t>
            </a: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endParaRPr lang="en-CA" sz="5400" dirty="0">
              <a:solidFill>
                <a:schemeClr val="bg2"/>
              </a:solidFill>
            </a:endParaRPr>
          </a:p>
        </p:txBody>
      </p:sp>
    </p:spTree>
    <p:extLst>
      <p:ext uri="{BB962C8B-B14F-4D97-AF65-F5344CB8AC3E}">
        <p14:creationId xmlns:p14="http://schemas.microsoft.com/office/powerpoint/2010/main" val="103907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304800"/>
            <a:ext cx="12169775" cy="878342"/>
          </a:xfrm>
        </p:spPr>
        <p:txBody>
          <a:bodyPr/>
          <a:lstStyle/>
          <a:p>
            <a:pPr algn="ctr"/>
            <a:r>
              <a:rPr lang="en-US" b="1" dirty="0">
                <a:ln w="50800"/>
                <a:solidFill>
                  <a:schemeClr val="bg2"/>
                </a:solidFill>
              </a:rPr>
              <a:t>MEMBERSHIP </a:t>
            </a:r>
            <a:r>
              <a:rPr lang="en-US" b="1" dirty="0" smtClean="0">
                <a:ln w="50800"/>
                <a:solidFill>
                  <a:schemeClr val="bg2"/>
                </a:solidFill>
              </a:rPr>
              <a:t>ENGAGEMENT</a:t>
            </a:r>
            <a:endParaRPr lang="en-US" dirty="0">
              <a:solidFill>
                <a:schemeClr val="bg2"/>
              </a:solidFill>
            </a:endParaRPr>
          </a:p>
        </p:txBody>
      </p:sp>
      <p:sp>
        <p:nvSpPr>
          <p:cNvPr id="9" name="Content Placeholder 8"/>
          <p:cNvSpPr>
            <a:spLocks noGrp="1"/>
          </p:cNvSpPr>
          <p:nvPr>
            <p:ph sz="half" idx="2"/>
          </p:nvPr>
        </p:nvSpPr>
        <p:spPr>
          <a:xfrm>
            <a:off x="6239371" y="1638300"/>
            <a:ext cx="4966963" cy="3938488"/>
          </a:xfrm>
        </p:spPr>
        <p:txBody>
          <a:bodyPr/>
          <a:lstStyle/>
          <a:p>
            <a:pPr marL="45720" indent="0" algn="ctr">
              <a:buNone/>
            </a:pPr>
            <a:r>
              <a:rPr lang="en-CA" b="1" dirty="0" smtClean="0"/>
              <a:t>Member Engagement is a measure of a member’s positive or negative emotional attachment to their Club, colleagues and organization (RI) that profoundly influences their willingness to contribute and remain within the Club.</a:t>
            </a:r>
          </a:p>
        </p:txBody>
      </p:sp>
      <p:sp>
        <p:nvSpPr>
          <p:cNvPr id="4" name="TextBox 3"/>
          <p:cNvSpPr txBox="1"/>
          <p:nvPr/>
        </p:nvSpPr>
        <p:spPr>
          <a:xfrm>
            <a:off x="760611" y="5422911"/>
            <a:ext cx="10445724" cy="307777"/>
          </a:xfrm>
          <a:prstGeom prst="rect">
            <a:avLst/>
          </a:prstGeom>
          <a:noFill/>
        </p:spPr>
        <p:txBody>
          <a:bodyPr wrap="square" rtlCol="0">
            <a:spAutoFit/>
          </a:bodyPr>
          <a:lstStyle/>
          <a:p>
            <a:r>
              <a:rPr lang="en-CA" sz="1400" dirty="0">
                <a:solidFill>
                  <a:srgbClr val="3F3F3F"/>
                </a:solidFill>
              </a:rPr>
              <a:t>ORIGIN: Early 17th century (in the general sense 'a legal or moral obligation'): French, from </a:t>
            </a:r>
            <a:r>
              <a:rPr lang="en-CA" sz="1400" i="1" dirty="0">
                <a:solidFill>
                  <a:srgbClr val="3F3F3F"/>
                </a:solidFill>
              </a:rPr>
              <a:t>engager</a:t>
            </a:r>
            <a:r>
              <a:rPr lang="en-CA" sz="1400" dirty="0">
                <a:solidFill>
                  <a:srgbClr val="3F3F3F"/>
                </a:solidFill>
              </a:rPr>
              <a:t> 'to pledge' </a:t>
            </a:r>
          </a:p>
        </p:txBody>
      </p:sp>
      <p:sp>
        <p:nvSpPr>
          <p:cNvPr id="5" name="Content Placeholder 4"/>
          <p:cNvSpPr>
            <a:spLocks noGrp="1"/>
          </p:cNvSpPr>
          <p:nvPr>
            <p:ph sz="half" idx="1"/>
          </p:nvPr>
        </p:nvSpPr>
        <p:spPr>
          <a:xfrm>
            <a:off x="887380" y="1638300"/>
            <a:ext cx="5043801" cy="4152900"/>
          </a:xfrm>
        </p:spPr>
        <p:txBody>
          <a:bodyPr/>
          <a:lstStyle/>
          <a:p>
            <a:pPr marL="45720" indent="0">
              <a:buNone/>
            </a:pPr>
            <a:r>
              <a:rPr lang="en-CA" b="1" dirty="0">
                <a:solidFill>
                  <a:srgbClr val="C00000"/>
                </a:solidFill>
              </a:rPr>
              <a:t>Definition:</a:t>
            </a:r>
            <a:r>
              <a:rPr lang="en-CA" b="1" dirty="0"/>
              <a:t> </a:t>
            </a:r>
            <a:r>
              <a:rPr lang="en-CA" b="1" dirty="0" smtClean="0"/>
              <a:t>Employee </a:t>
            </a:r>
            <a:r>
              <a:rPr lang="en-CA" b="1" dirty="0"/>
              <a:t>Engagement is a measure of an employee's positive or negative emotional attachment to their job, colleagues and organization that profoundly influences their willingness to perform at work</a:t>
            </a:r>
          </a:p>
          <a:p>
            <a:pPr marL="45720" indent="0">
              <a:buNone/>
            </a:pPr>
            <a:endParaRPr lang="en-CA" dirty="0"/>
          </a:p>
        </p:txBody>
      </p:sp>
      <p:sp>
        <p:nvSpPr>
          <p:cNvPr id="3" name="Slide Number Placeholder 2"/>
          <p:cNvSpPr>
            <a:spLocks noGrp="1"/>
          </p:cNvSpPr>
          <p:nvPr>
            <p:ph type="sldNum" sz="quarter" idx="12"/>
          </p:nvPr>
        </p:nvSpPr>
        <p:spPr/>
        <p:txBody>
          <a:bodyPr/>
          <a:lstStyle/>
          <a:p>
            <a:fld id="{0513F29E-967E-4B69-BEAA-E3504E43784D}" type="slidenum">
              <a:rPr lang="en-CA" smtClean="0">
                <a:solidFill>
                  <a:srgbClr val="3F3F3F"/>
                </a:solidFill>
              </a:rPr>
              <a:pPr/>
              <a:t>6</a:t>
            </a:fld>
            <a:endParaRPr lang="en-CA">
              <a:solidFill>
                <a:srgbClr val="3F3F3F"/>
              </a:solidFill>
            </a:endParaRPr>
          </a:p>
        </p:txBody>
      </p:sp>
    </p:spTree>
    <p:extLst>
      <p:ext uri="{BB962C8B-B14F-4D97-AF65-F5344CB8AC3E}">
        <p14:creationId xmlns:p14="http://schemas.microsoft.com/office/powerpoint/2010/main" val="189666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95" y="304800"/>
            <a:ext cx="10513168" cy="891952"/>
          </a:xfrm>
        </p:spPr>
        <p:txBody>
          <a:bodyPr>
            <a:normAutofit/>
          </a:bodyPr>
          <a:lstStyle/>
          <a:p>
            <a:pPr algn="ctr"/>
            <a:r>
              <a:rPr lang="en-CA" b="1" dirty="0" smtClean="0"/>
              <a:t>WHY IS ENGAGEMENT IMPORTANT?</a:t>
            </a:r>
            <a:endParaRPr lang="en-US" dirty="0">
              <a:solidFill>
                <a:schemeClr val="bg2"/>
              </a:solidFill>
            </a:endParaRPr>
          </a:p>
        </p:txBody>
      </p:sp>
      <p:sp>
        <p:nvSpPr>
          <p:cNvPr id="5" name="Content Placeholder 4"/>
          <p:cNvSpPr>
            <a:spLocks noGrp="1"/>
          </p:cNvSpPr>
          <p:nvPr>
            <p:ph idx="1"/>
          </p:nvPr>
        </p:nvSpPr>
        <p:spPr>
          <a:xfrm>
            <a:off x="1291455" y="1484784"/>
            <a:ext cx="9583696" cy="4306417"/>
          </a:xfrm>
        </p:spPr>
        <p:txBody>
          <a:bodyPr/>
          <a:lstStyle/>
          <a:p>
            <a:pPr marL="45720" indent="0">
              <a:buNone/>
            </a:pPr>
            <a:endParaRPr lang="en-CA" b="1" dirty="0" smtClean="0">
              <a:solidFill>
                <a:schemeClr val="accent1"/>
              </a:solidFill>
            </a:endParaRPr>
          </a:p>
          <a:p>
            <a:pPr marL="45720" indent="0">
              <a:buNone/>
            </a:pPr>
            <a:r>
              <a:rPr lang="en-CA" b="1" dirty="0" smtClean="0">
                <a:solidFill>
                  <a:schemeClr val="accent1"/>
                </a:solidFill>
              </a:rPr>
              <a:t>GROUP EXERCISE – 10 minutes in your Group to come up with two reasons why Engagement is Important in your Club.</a:t>
            </a:r>
            <a:endParaRPr lang="en-CA" b="1" dirty="0">
              <a:solidFill>
                <a:schemeClr val="accent1"/>
              </a:solidFill>
            </a:endParaRP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7</a:t>
            </a:fld>
            <a:endParaRPr lang="en-CA">
              <a:solidFill>
                <a:srgbClr val="3F3F3F"/>
              </a:solidFill>
            </a:endParaRPr>
          </a:p>
        </p:txBody>
      </p:sp>
    </p:spTree>
    <p:extLst>
      <p:ext uri="{BB962C8B-B14F-4D97-AF65-F5344CB8AC3E}">
        <p14:creationId xmlns:p14="http://schemas.microsoft.com/office/powerpoint/2010/main" val="133741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454" y="304800"/>
            <a:ext cx="9583698" cy="891952"/>
          </a:xfrm>
        </p:spPr>
        <p:txBody>
          <a:bodyPr>
            <a:normAutofit fontScale="90000"/>
          </a:bodyPr>
          <a:lstStyle/>
          <a:p>
            <a:pPr algn="ctr"/>
            <a:r>
              <a:rPr lang="en-US" b="1" dirty="0" smtClean="0">
                <a:ln w="50800"/>
                <a:solidFill>
                  <a:schemeClr val="bg2"/>
                </a:solidFill>
              </a:rPr>
              <a:t>WHY IS ENGAGEMENT IMPORTANT?</a:t>
            </a:r>
            <a:endParaRPr lang="en-US" dirty="0">
              <a:solidFill>
                <a:schemeClr val="bg2"/>
              </a:solidFill>
            </a:endParaRPr>
          </a:p>
        </p:txBody>
      </p:sp>
      <p:sp>
        <p:nvSpPr>
          <p:cNvPr id="5" name="Content Placeholder 4"/>
          <p:cNvSpPr>
            <a:spLocks noGrp="1"/>
          </p:cNvSpPr>
          <p:nvPr>
            <p:ph idx="1"/>
          </p:nvPr>
        </p:nvSpPr>
        <p:spPr>
          <a:xfrm>
            <a:off x="1291455" y="1484784"/>
            <a:ext cx="9583696" cy="4306417"/>
          </a:xfrm>
        </p:spPr>
        <p:txBody>
          <a:bodyPr>
            <a:normAutofit lnSpcReduction="10000"/>
          </a:bodyPr>
          <a:lstStyle/>
          <a:p>
            <a:pPr marL="45720" indent="0" algn="ctr">
              <a:buNone/>
            </a:pPr>
            <a:r>
              <a:rPr lang="en-CA" b="1" dirty="0" smtClean="0"/>
              <a:t>Engaged </a:t>
            </a:r>
            <a:r>
              <a:rPr lang="en-CA" b="1" dirty="0"/>
              <a:t>employees are 87% less likely to leave the organization than the disengaged.  </a:t>
            </a:r>
            <a:r>
              <a:rPr lang="en-CA" b="1" dirty="0" smtClean="0"/>
              <a:t>          </a:t>
            </a:r>
            <a:r>
              <a:rPr lang="en-CA" dirty="0" smtClean="0"/>
              <a:t>(</a:t>
            </a:r>
            <a:r>
              <a:rPr lang="en-CA" sz="2200" dirty="0">
                <a:hlinkClick r:id="rId3"/>
              </a:rPr>
              <a:t>Source: Driving performance and retention through employee engagement. Corporate Leadership Council</a:t>
            </a:r>
            <a:r>
              <a:rPr lang="en-CA" dirty="0" smtClean="0"/>
              <a:t>)</a:t>
            </a:r>
          </a:p>
          <a:p>
            <a:pPr marL="45720" indent="0" algn="ctr">
              <a:buNone/>
            </a:pPr>
            <a:r>
              <a:rPr lang="en-CA" b="1" dirty="0"/>
              <a:t>Study of 23,910 business units compared top quartile and bottom quartile engagement scores and found that those in the bottom quartile averaged 31% – 51% more employee turnover.</a:t>
            </a:r>
            <a:r>
              <a:rPr lang="en-CA" dirty="0"/>
              <a:t> (</a:t>
            </a:r>
            <a:r>
              <a:rPr lang="en-CA" sz="2200" dirty="0">
                <a:hlinkClick r:id="rId4"/>
              </a:rPr>
              <a:t>Source: Gallup Q12 Meta-Analysis, Gallup</a:t>
            </a:r>
            <a:r>
              <a:rPr lang="en-CA" dirty="0" smtClean="0"/>
              <a:t>)</a:t>
            </a:r>
          </a:p>
          <a:p>
            <a:pPr marL="45720" indent="0" algn="ctr">
              <a:buNone/>
            </a:pPr>
            <a:r>
              <a:rPr lang="en-CA" sz="1700" b="1" dirty="0" smtClean="0">
                <a:solidFill>
                  <a:schemeClr val="accent1"/>
                </a:solidFill>
              </a:rPr>
              <a:t>Source: Kevin Kruse, </a:t>
            </a:r>
            <a:r>
              <a:rPr lang="en-CA" sz="1800" b="1" dirty="0"/>
              <a:t>Why Employee Engagement? (These 28 Research Studies Prove the Benefits)</a:t>
            </a:r>
            <a:r>
              <a:rPr lang="en-CA" sz="1700" b="1" dirty="0" smtClean="0">
                <a:solidFill>
                  <a:schemeClr val="accent1"/>
                </a:solidFill>
              </a:rPr>
              <a:t>Forbes Magazine, 09.04 2012.</a:t>
            </a:r>
          </a:p>
          <a:p>
            <a:pPr marL="45720" indent="0">
              <a:buNone/>
            </a:pPr>
            <a:endParaRPr lang="en-CA" b="1" dirty="0" smtClean="0">
              <a:solidFill>
                <a:schemeClr val="accent1"/>
              </a:solidFill>
            </a:endParaRPr>
          </a:p>
          <a:p>
            <a:pPr marL="45720" indent="0" algn="ctr">
              <a:buNone/>
            </a:pPr>
            <a:endParaRPr lang="en-CA" b="1" dirty="0" smtClean="0">
              <a:solidFill>
                <a:schemeClr val="accent1"/>
              </a:solidFill>
            </a:endParaRPr>
          </a:p>
        </p:txBody>
      </p:sp>
      <p:sp>
        <p:nvSpPr>
          <p:cNvPr id="3" name="Slide Number Placeholder 2"/>
          <p:cNvSpPr>
            <a:spLocks noGrp="1"/>
          </p:cNvSpPr>
          <p:nvPr>
            <p:ph type="sldNum" sz="quarter" idx="12"/>
          </p:nvPr>
        </p:nvSpPr>
        <p:spPr/>
        <p:txBody>
          <a:bodyPr/>
          <a:lstStyle/>
          <a:p>
            <a:fld id="{CA8D9AD5-F248-4919-864A-CFD76CC027D6}" type="slidenum">
              <a:rPr lang="en-CA" smtClean="0">
                <a:solidFill>
                  <a:srgbClr val="3F3F3F"/>
                </a:solidFill>
              </a:rPr>
              <a:pPr/>
              <a:t>8</a:t>
            </a:fld>
            <a:endParaRPr lang="en-CA">
              <a:solidFill>
                <a:srgbClr val="3F3F3F"/>
              </a:solidFill>
            </a:endParaRPr>
          </a:p>
        </p:txBody>
      </p:sp>
    </p:spTree>
    <p:extLst>
      <p:ext uri="{BB962C8B-B14F-4D97-AF65-F5344CB8AC3E}">
        <p14:creationId xmlns:p14="http://schemas.microsoft.com/office/powerpoint/2010/main" val="383068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180231" y="4149725"/>
            <a:ext cx="11809312" cy="2231603"/>
          </a:xfrm>
        </p:spPr>
        <p:txBody>
          <a:bodyPr>
            <a:normAutofit fontScale="90000"/>
          </a:bodyPr>
          <a:lstStyle/>
          <a:p>
            <a:pPr marL="457200" indent="-457200" algn="ctr"/>
            <a:r>
              <a:rPr lang="en-US" b="1" spc="50" dirty="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t>Why Survey &amp; How</a:t>
            </a:r>
            <a:r>
              <a:rPr lang="en-US" b="1" spc="50" dirty="0" smtClean="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t>?</a:t>
            </a:r>
            <a:br>
              <a:rPr lang="en-US" b="1" spc="50" dirty="0" smtClean="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br>
            <a:r>
              <a:rPr lang="en-US" b="1" spc="50" dirty="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t/>
            </a:r>
            <a:br>
              <a:rPr lang="en-US" b="1" spc="50" dirty="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br>
            <a:r>
              <a:rPr lang="en-US" b="1" spc="50" dirty="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t>The Survey </a:t>
            </a:r>
            <a:r>
              <a:rPr lang="en-US" b="1" spc="50" dirty="0" smtClean="0">
                <a:ln w="13500">
                  <a:solidFill>
                    <a:schemeClr val="accent1">
                      <a:shade val="2500"/>
                      <a:alpha val="6500"/>
                    </a:schemeClr>
                  </a:solidFill>
                  <a:prstDash val="solid"/>
                </a:ln>
                <a:solidFill>
                  <a:schemeClr val="bg2"/>
                </a:solidFill>
                <a:effectLst>
                  <a:innerShdw blurRad="50900" dist="38500" dir="13500000">
                    <a:srgbClr val="000000">
                      <a:alpha val="60000"/>
                    </a:srgbClr>
                  </a:innerShdw>
                </a:effectLst>
              </a:rPr>
              <a:t>Questionnaire</a:t>
            </a:r>
            <a:endParaRPr lang="en-CA" dirty="0">
              <a:solidFill>
                <a:schemeClr val="bg2"/>
              </a:solidFill>
            </a:endParaRPr>
          </a:p>
        </p:txBody>
      </p:sp>
    </p:spTree>
    <p:extLst>
      <p:ext uri="{BB962C8B-B14F-4D97-AF65-F5344CB8AC3E}">
        <p14:creationId xmlns:p14="http://schemas.microsoft.com/office/powerpoint/2010/main" val="232836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ashells">
  <a:themeElements>
    <a:clrScheme name="Custom 4">
      <a:dk1>
        <a:srgbClr val="3F3F3F"/>
      </a:dk1>
      <a:lt1>
        <a:srgbClr val="FFFFFF"/>
      </a:lt1>
      <a:dk2>
        <a:srgbClr val="25599A"/>
      </a:dk2>
      <a:lt2>
        <a:srgbClr val="193B67"/>
      </a:lt2>
      <a:accent1>
        <a:srgbClr val="193B67"/>
      </a:accent1>
      <a:accent2>
        <a:srgbClr val="255CA1"/>
      </a:accent2>
      <a:accent3>
        <a:srgbClr val="193B67"/>
      </a:accent3>
      <a:accent4>
        <a:srgbClr val="5F0060"/>
      </a:accent4>
      <a:accent5>
        <a:srgbClr val="122C4D"/>
      </a:accent5>
      <a:accent6>
        <a:srgbClr val="FE66FF"/>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eashells">
  <a:themeElements>
    <a:clrScheme name="Custom 4">
      <a:dk1>
        <a:srgbClr val="3F3F3F"/>
      </a:dk1>
      <a:lt1>
        <a:srgbClr val="FFFFFF"/>
      </a:lt1>
      <a:dk2>
        <a:srgbClr val="25599A"/>
      </a:dk2>
      <a:lt2>
        <a:srgbClr val="193B67"/>
      </a:lt2>
      <a:accent1>
        <a:srgbClr val="193B67"/>
      </a:accent1>
      <a:accent2>
        <a:srgbClr val="255CA1"/>
      </a:accent2>
      <a:accent3>
        <a:srgbClr val="193B67"/>
      </a:accent3>
      <a:accent4>
        <a:srgbClr val="5F0060"/>
      </a:accent4>
      <a:accent5>
        <a:srgbClr val="122C4D"/>
      </a:accent5>
      <a:accent6>
        <a:srgbClr val="FE66FF"/>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Seashells">
  <a:themeElements>
    <a:clrScheme name="Custom 4">
      <a:dk1>
        <a:srgbClr val="3F3F3F"/>
      </a:dk1>
      <a:lt1>
        <a:srgbClr val="FFFFFF"/>
      </a:lt1>
      <a:dk2>
        <a:srgbClr val="25599A"/>
      </a:dk2>
      <a:lt2>
        <a:srgbClr val="193B67"/>
      </a:lt2>
      <a:accent1>
        <a:srgbClr val="193B67"/>
      </a:accent1>
      <a:accent2>
        <a:srgbClr val="255CA1"/>
      </a:accent2>
      <a:accent3>
        <a:srgbClr val="193B67"/>
      </a:accent3>
      <a:accent4>
        <a:srgbClr val="5F0060"/>
      </a:accent4>
      <a:accent5>
        <a:srgbClr val="122C4D"/>
      </a:accent5>
      <a:accent6>
        <a:srgbClr val="FE66FF"/>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1729</Words>
  <Application>Microsoft Office PowerPoint</Application>
  <PresentationFormat>Custom</PresentationFormat>
  <Paragraphs>265</Paragraphs>
  <Slides>30</Slides>
  <Notes>30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Seashells</vt:lpstr>
      <vt:lpstr>1_Seashells</vt:lpstr>
      <vt:lpstr>2_Seashells</vt:lpstr>
      <vt:lpstr>MEMBERSHIP ENGAGEMENT DISTRICT 5050 </vt:lpstr>
      <vt:lpstr>MEMBERSHIP ENGAGEMENT</vt:lpstr>
      <vt:lpstr>YOUR TAKE-AWAYS</vt:lpstr>
      <vt:lpstr>GROUP EXERCISE PROCESS</vt:lpstr>
      <vt:lpstr>What’s Member Engagement?   Why is it important? </vt:lpstr>
      <vt:lpstr>MEMBERSHIP ENGAGEMENT</vt:lpstr>
      <vt:lpstr>WHY IS ENGAGEMENT IMPORTANT?</vt:lpstr>
      <vt:lpstr>WHY IS ENGAGEMENT IMPORTANT?</vt:lpstr>
      <vt:lpstr>Why Survey &amp; How?  The Survey Questionnaire</vt:lpstr>
      <vt:lpstr> WHY A SURVEY?</vt:lpstr>
      <vt:lpstr>SURVEY BENEFITS</vt:lpstr>
      <vt:lpstr>SURVEY METHOD</vt:lpstr>
      <vt:lpstr>SURVEY BEST PRACTISES</vt:lpstr>
      <vt:lpstr>THE SURVEY EXPERIENCE</vt:lpstr>
      <vt:lpstr>THE SURVEY QUESTIONNAIRE </vt:lpstr>
      <vt:lpstr>LUNCH</vt:lpstr>
      <vt:lpstr>Action Plans </vt:lpstr>
      <vt:lpstr>   SURVEY PLANNING  </vt:lpstr>
      <vt:lpstr>SURVEY PLANNING</vt:lpstr>
      <vt:lpstr>   SURVEY PLANNING</vt:lpstr>
      <vt:lpstr>SURVEY PLANNING:  Pre &amp; Conduct Phases</vt:lpstr>
      <vt:lpstr>POST-SURVEY PLANNING</vt:lpstr>
      <vt:lpstr>SURVEY PLANNING:  Post-Survey Phase</vt:lpstr>
      <vt:lpstr>Post-Survey Analysis </vt:lpstr>
      <vt:lpstr>SURVEY ANALYSIS</vt:lpstr>
      <vt:lpstr>SURVEY ANALYSIS</vt:lpstr>
      <vt:lpstr>SURVEY ANALYSIS</vt:lpstr>
      <vt:lpstr>SURVEY ANALYSIS</vt:lpstr>
      <vt:lpstr>CONCLUSION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Reddington</dc:creator>
  <cp:lastModifiedBy>Mike Reddington</cp:lastModifiedBy>
  <cp:revision>99</cp:revision>
  <cp:lastPrinted>2014-02-08T00:43:25Z</cp:lastPrinted>
  <dcterms:created xsi:type="dcterms:W3CDTF">2014-01-01T23:05:41Z</dcterms:created>
  <dcterms:modified xsi:type="dcterms:W3CDTF">2014-02-08T01:10:30Z</dcterms:modified>
</cp:coreProperties>
</file>