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89" r:id="rId2"/>
    <p:sldId id="256" r:id="rId3"/>
    <p:sldId id="257" r:id="rId4"/>
    <p:sldId id="285" r:id="rId5"/>
    <p:sldId id="258" r:id="rId6"/>
    <p:sldId id="259" r:id="rId7"/>
    <p:sldId id="284" r:id="rId8"/>
    <p:sldId id="260" r:id="rId9"/>
    <p:sldId id="283" r:id="rId10"/>
    <p:sldId id="267" r:id="rId11"/>
    <p:sldId id="268" r:id="rId12"/>
    <p:sldId id="266" r:id="rId13"/>
    <p:sldId id="277" r:id="rId14"/>
    <p:sldId id="275" r:id="rId15"/>
    <p:sldId id="276" r:id="rId16"/>
    <p:sldId id="261" r:id="rId17"/>
    <p:sldId id="263" r:id="rId18"/>
    <p:sldId id="269" r:id="rId19"/>
    <p:sldId id="262" r:id="rId20"/>
    <p:sldId id="264" r:id="rId21"/>
    <p:sldId id="270" r:id="rId22"/>
    <p:sldId id="265" r:id="rId23"/>
    <p:sldId id="274" r:id="rId24"/>
    <p:sldId id="288" r:id="rId25"/>
    <p:sldId id="271" r:id="rId26"/>
    <p:sldId id="272" r:id="rId27"/>
    <p:sldId id="273" r:id="rId28"/>
    <p:sldId id="287" r:id="rId29"/>
    <p:sldId id="286" r:id="rId30"/>
    <p:sldId id="278" r:id="rId31"/>
    <p:sldId id="279" r:id="rId32"/>
    <p:sldId id="281" r:id="rId33"/>
    <p:sldId id="280" r:id="rId34"/>
    <p:sldId id="282" r:id="rId35"/>
    <p:sldId id="291"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p:scale>
          <a:sx n="72" d="100"/>
          <a:sy n="72" d="100"/>
        </p:scale>
        <p:origin x="-7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C575C-FB96-4F76-B478-554017912322}" type="datetimeFigureOut">
              <a:rPr lang="en-US" smtClean="0"/>
              <a:t>3/11/2017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9002D-503F-4AA4-A925-2EBA6ECBA8F9}" type="slidenum">
              <a:rPr lang="en-US" smtClean="0"/>
              <a:t>‹#›</a:t>
            </a:fld>
            <a:endParaRPr lang="en-US"/>
          </a:p>
        </p:txBody>
      </p:sp>
    </p:spTree>
    <p:extLst>
      <p:ext uri="{BB962C8B-B14F-4D97-AF65-F5344CB8AC3E}">
        <p14:creationId xmlns:p14="http://schemas.microsoft.com/office/powerpoint/2010/main" val="42120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9002D-503F-4AA4-A925-2EBA6ECBA8F9}" type="slidenum">
              <a:rPr lang="en-US" smtClean="0"/>
              <a:t>2</a:t>
            </a:fld>
            <a:endParaRPr lang="en-US"/>
          </a:p>
        </p:txBody>
      </p:sp>
    </p:spTree>
    <p:extLst>
      <p:ext uri="{BB962C8B-B14F-4D97-AF65-F5344CB8AC3E}">
        <p14:creationId xmlns:p14="http://schemas.microsoft.com/office/powerpoint/2010/main" val="424815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9002D-503F-4AA4-A925-2EBA6ECBA8F9}" type="slidenum">
              <a:rPr lang="en-US" smtClean="0"/>
              <a:t>3</a:t>
            </a:fld>
            <a:endParaRPr lang="en-US"/>
          </a:p>
        </p:txBody>
      </p:sp>
    </p:spTree>
    <p:extLst>
      <p:ext uri="{BB962C8B-B14F-4D97-AF65-F5344CB8AC3E}">
        <p14:creationId xmlns:p14="http://schemas.microsoft.com/office/powerpoint/2010/main" val="273581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9002D-503F-4AA4-A925-2EBA6ECBA8F9}" type="slidenum">
              <a:rPr lang="en-US" smtClean="0"/>
              <a:t>9</a:t>
            </a:fld>
            <a:endParaRPr lang="en-US"/>
          </a:p>
        </p:txBody>
      </p:sp>
    </p:spTree>
    <p:extLst>
      <p:ext uri="{BB962C8B-B14F-4D97-AF65-F5344CB8AC3E}">
        <p14:creationId xmlns:p14="http://schemas.microsoft.com/office/powerpoint/2010/main" val="353038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FC4F67E-EE61-48CD-B332-071F9D687B02}" type="datetime1">
              <a:rPr lang="en-US" smtClean="0"/>
              <a:t>3/11/2017</a:t>
            </a:fld>
            <a:endParaRPr lang="en-US" dirty="0"/>
          </a:p>
        </p:txBody>
      </p:sp>
      <p:sp>
        <p:nvSpPr>
          <p:cNvPr id="8" name="Footer Placeholder 7"/>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B4B28-07E4-4C2C-9AB5-76E5105E7CEB}" type="datetime1">
              <a:rPr lang="en-US" smtClean="0"/>
              <a:t>3/11/2017</a:t>
            </a:fld>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A0F96-BA36-4780-B68D-44A13BB20000}" type="datetime1">
              <a:rPr lang="en-US" smtClean="0"/>
              <a:t>3/11/2017</a:t>
            </a:fld>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AC04E-508C-43C7-9425-A9BC89F49934}" type="datetime1">
              <a:rPr lang="en-US" smtClean="0"/>
              <a:t>3/11/2017</a:t>
            </a:fld>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BC574-DC72-401C-A364-0C2737962A29}" type="datetime1">
              <a:rPr lang="en-US" smtClean="0"/>
              <a:t>3/11/2017</a:t>
            </a:fld>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E9495A-FD3A-4305-A781-55741FB3ED1E}" type="datetime1">
              <a:rPr lang="en-US" smtClean="0"/>
              <a:t>3/11/2017</a:t>
            </a:fld>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4663C3-F589-4DDE-8FC2-F7A2ABBB7865}" type="datetime1">
              <a:rPr lang="en-US" smtClean="0"/>
              <a:t>3/11/2017</a:t>
            </a:fld>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77DA8C-9B88-4F4D-9A89-99B92A4A7EE5}" type="datetime1">
              <a:rPr lang="en-US" smtClean="0"/>
              <a:t>3/11/2017</a:t>
            </a:fld>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21840-03F8-4F33-A672-143C62C5C6D8}" type="datetime1">
              <a:rPr lang="en-US" smtClean="0"/>
              <a:t>3/11/2017</a:t>
            </a:fld>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771B70-7E18-475A-B76C-848A915B063F}" type="datetime1">
              <a:rPr lang="en-US" smtClean="0"/>
              <a:t>3/11/2017</a:t>
            </a:fld>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9C652-6330-4012-B532-71A21340DE35}" type="datetime1">
              <a:rPr lang="en-US" smtClean="0"/>
              <a:t>3/11/2017</a:t>
            </a:fld>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239F1A-8BF5-4C6F-87A2-699508D35366}" type="datetime1">
              <a:rPr lang="en-US" smtClean="0"/>
              <a:t>3/11/2017</a:t>
            </a:fld>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FA623C-4734-4A31-9E00-482F43B87F20}" type="datetime1">
              <a:rPr lang="en-US" smtClean="0"/>
              <a:t>3/11/2017</a:t>
            </a:fld>
            <a:endParaRPr lang="en-US" dirty="0"/>
          </a:p>
        </p:txBody>
      </p:sp>
      <p:sp>
        <p:nvSpPr>
          <p:cNvPr id="8" name="Footer Placeholder 7"/>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E32012-D17E-4F33-AA76-B130F2F2F174}" type="datetime1">
              <a:rPr lang="en-US" smtClean="0"/>
              <a:t>3/11/2017</a:t>
            </a:fld>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CDBEB-DD9A-43D3-BBE9-58A5C2778FD7}" type="datetime1">
              <a:rPr lang="en-US" smtClean="0"/>
              <a:t>3/11/2017</a:t>
            </a:fld>
            <a:endParaRPr lang="en-US" dirty="0"/>
          </a:p>
        </p:txBody>
      </p:sp>
      <p:sp>
        <p:nvSpPr>
          <p:cNvPr id="3" name="Footer Placeholder 2"/>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B14FA-96A7-4FB1-BFAE-986CD228DCF2}" type="datetime1">
              <a:rPr lang="en-US" smtClean="0"/>
              <a:t>3/11/2017</a:t>
            </a:fld>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C00F4-9ECA-4854-A12A-ABDB1861F630}" type="datetime1">
              <a:rPr lang="en-US" smtClean="0"/>
              <a:t>3/11/2017</a:t>
            </a:fld>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E07A3AD-EFB7-484D-BC7E-2103EAC1C776}" type="datetime1">
              <a:rPr lang="en-US" smtClean="0"/>
              <a:t>3/11/2017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smtClean="0"/>
              <a:t>Abby Yates, Bluebird Social Media, bluebirdsocialmedia.com abby@bluebirdsocialmedia.com</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Sail.Trilogy/photos/a.165693986797937.35172.163935916973744/1481669058533750/?type=3&amp;theater" TargetMode="External"/><Relationship Id="rId7" Type="http://schemas.openxmlformats.org/officeDocument/2006/relationships/hyperlink" Target="https://www.facebook.com/hashtag/lethawaiihappen" TargetMode="External"/><Relationship Id="rId2" Type="http://schemas.openxmlformats.org/officeDocument/2006/relationships/hyperlink" Target="http://www.sailtrilogy.com/" TargetMode="External"/><Relationship Id="rId1" Type="http://schemas.openxmlformats.org/officeDocument/2006/relationships/slideLayout" Target="../slideLayouts/slideLayout5.xml"/><Relationship Id="rId6" Type="http://schemas.openxmlformats.org/officeDocument/2006/relationships/hyperlink" Target="https://www.facebook.com/hashtag/maui" TargetMode="External"/><Relationship Id="rId5" Type="http://schemas.openxmlformats.org/officeDocument/2006/relationships/hyperlink" Target="https://www.facebook.com/hashtag/sailtrilogy"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instagram.com/p/BREofdDjVyy/?taken-by=sailtrilogy&amp;hl=en" TargetMode="External"/><Relationship Id="rId2" Type="http://schemas.openxmlformats.org/officeDocument/2006/relationships/hyperlink" Target="https://www.instagram.com/p/BQ6Ak7oDlG_/?taken-by=sailtrilogy&amp;hl=en" TargetMode="External"/><Relationship Id="rId1" Type="http://schemas.openxmlformats.org/officeDocument/2006/relationships/slideLayout" Target="../slideLayouts/slideLayout2.xml"/><Relationship Id="rId4" Type="http://schemas.openxmlformats.org/officeDocument/2006/relationships/hyperlink" Target="https://www.instagram.com/p/BQdxVQzjOU6/?taken-by=sailtrilogy&amp;hl=e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rivaliq.com/blog/instagram-hashtag-best-practic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nooksackmarketcenter/photos/a.383523628402457.93973.380363858718434/1244650148956463/?type=3&amp;theat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page_guidelines.php" TargetMode="External"/><Relationship Id="rId2" Type="http://schemas.openxmlformats.org/officeDocument/2006/relationships/hyperlink" Target="https://www.facebook.com/terms" TargetMode="External"/><Relationship Id="rId1" Type="http://schemas.openxmlformats.org/officeDocument/2006/relationships/slideLayout" Target="../slideLayouts/slideLayout2.xml"/><Relationship Id="rId6" Type="http://schemas.openxmlformats.org/officeDocument/2006/relationships/hyperlink" Target="https://www.facebook.com/policies/brandedcontent/" TargetMode="External"/><Relationship Id="rId5" Type="http://schemas.openxmlformats.org/officeDocument/2006/relationships/hyperlink" Target="https://developers.facebook.com/policy/" TargetMode="External"/><Relationship Id="rId4" Type="http://schemas.openxmlformats.org/officeDocument/2006/relationships/hyperlink" Target="https://www.facebook.com/business/news/page-promotions-ter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ubpKCd71R7q3XpHCVEDUukaHizi02T8QylwghyKAflc/edit#gid=0" TargetMode="External"/><Relationship Id="rId2" Type="http://schemas.openxmlformats.org/officeDocument/2006/relationships/hyperlink" Target="https://offers.hubspot.com/social-media-content-calenda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blog.hubspot.com/marketing/ultimate-guide-social-media-image-dimensions-infographic#sm.0000cfptuyn8xe811088dd5eapv6g" TargetMode="External"/><Relationship Id="rId2" Type="http://schemas.openxmlformats.org/officeDocument/2006/relationships/hyperlink" Target="https://blog.hubspot.com/blog/tabid/6307/bid/33319/10-examples-of-facebook-ads-that-actually-work-and-why.aspx#sm.0000cfptuyn8xe811088dd5eapv6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facebook.com/policies/ad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facebook.com/business/help/97624083242618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proutsocial.com/insights/social-media-brand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proutsocial.com/insights/social-media-bran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proutsocial.com/insights/twitter-lists/" TargetMode="External"/><Relationship Id="rId2" Type="http://schemas.openxmlformats.org/officeDocument/2006/relationships/hyperlink" Target="https://www.thebalance.com/top-reasons-why-your-small-business-should-use-twitter-294852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lus.google.com/+TheSocialMediaHat/posts/UWpXVFLkVa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ocialmediatoday.com/social-networks/2015-03-08/best-practices-why-and-how-use-hashtags-social-medi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routsocial.com/insights/new-social-media-demographics/#all" TargetMode="External"/><Relationship Id="rId7" Type="http://schemas.openxmlformats.org/officeDocument/2006/relationships/hyperlink" Target="mailto:abby@bluebirdsocialmedia.com" TargetMode="External"/><Relationship Id="rId2" Type="http://schemas.openxmlformats.org/officeDocument/2006/relationships/hyperlink" Target="http://www.pewinternet.org/2016/11/11/social-media-update-2016/" TargetMode="External"/><Relationship Id="rId1" Type="http://schemas.openxmlformats.org/officeDocument/2006/relationships/slideLayout" Target="../slideLayouts/slideLayout2.xml"/><Relationship Id="rId6" Type="http://schemas.openxmlformats.org/officeDocument/2006/relationships/hyperlink" Target="http://www.facebook.com/bluebirdsocialmedia" TargetMode="External"/><Relationship Id="rId5" Type="http://schemas.openxmlformats.org/officeDocument/2006/relationships/hyperlink" Target="http://bluebirdsocialmedia.com/" TargetMode="External"/><Relationship Id="rId4" Type="http://schemas.openxmlformats.org/officeDocument/2006/relationships/hyperlink" Target="http://sproutsocial.com/insights/social-media-brand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may contain: 4 people, people standing, shoes, tree, outdoor and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407" y="716927"/>
            <a:ext cx="3374266" cy="50772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may contain: 2 people, outdoor, wate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191" y="716927"/>
            <a:ext cx="3807950" cy="507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2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Sail Trilogy </a:t>
            </a:r>
            <a:r>
              <a:rPr lang="en-US" dirty="0" smtClean="0"/>
              <a:t>– </a:t>
            </a:r>
            <a:r>
              <a:rPr lang="en-US" sz="4400" dirty="0" smtClean="0"/>
              <a:t>a Sample in Great Social Media</a:t>
            </a:r>
            <a:endParaRPr lang="en-US" sz="4400" dirty="0"/>
          </a:p>
        </p:txBody>
      </p:sp>
      <p:pic>
        <p:nvPicPr>
          <p:cNvPr id="1028" name="Picture 4" descr="Image may contain: one or more people, swimming, outdoor and water">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39788" y="1690689"/>
            <a:ext cx="4917068" cy="41219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1867" y="2122708"/>
            <a:ext cx="4083065" cy="923330"/>
          </a:xfrm>
          <a:prstGeom prst="rect">
            <a:avLst/>
          </a:prstGeom>
        </p:spPr>
        <p:txBody>
          <a:bodyPr wrap="square">
            <a:spAutoFit/>
          </a:bodyPr>
          <a:lstStyle/>
          <a:p>
            <a:r>
              <a:rPr lang="en-US" dirty="0">
                <a:latin typeface="Helvetica" panose="020B0604020202020204" pitchFamily="34" charset="0"/>
              </a:rPr>
              <a:t>Happy Aloha Friday from </a:t>
            </a:r>
            <a:r>
              <a:rPr lang="en-US" dirty="0" err="1">
                <a:latin typeface="Helvetica" panose="020B0604020202020204" pitchFamily="34" charset="0"/>
              </a:rPr>
              <a:t>Olowalu</a:t>
            </a:r>
            <a:r>
              <a:rPr lang="en-US" dirty="0">
                <a:latin typeface="Helvetica" panose="020B0604020202020204" pitchFamily="34" charset="0"/>
              </a:rPr>
              <a:t>! </a:t>
            </a:r>
            <a:r>
              <a:rPr lang="en-US" dirty="0">
                <a:latin typeface="Helvetica" panose="020B0604020202020204" pitchFamily="34" charset="0"/>
                <a:hlinkClick r:id="rId5"/>
              </a:rPr>
              <a:t>#</a:t>
            </a:r>
            <a:r>
              <a:rPr lang="en-US" dirty="0" err="1">
                <a:latin typeface="Helvetica" panose="020B0604020202020204" pitchFamily="34" charset="0"/>
                <a:hlinkClick r:id="rId5"/>
              </a:rPr>
              <a:t>sailtrilogy</a:t>
            </a:r>
            <a:r>
              <a:rPr lang="en-US" dirty="0" err="1">
                <a:latin typeface="Helvetica" panose="020B0604020202020204" pitchFamily="34" charset="0"/>
                <a:hlinkClick r:id="rId6"/>
              </a:rPr>
              <a:t>#maui</a:t>
            </a:r>
            <a:r>
              <a:rPr lang="en-US" dirty="0">
                <a:latin typeface="Helvetica" panose="020B0604020202020204" pitchFamily="34" charset="0"/>
              </a:rPr>
              <a:t> </a:t>
            </a:r>
            <a:r>
              <a:rPr lang="en-US" dirty="0">
                <a:latin typeface="Helvetica" panose="020B0604020202020204" pitchFamily="34" charset="0"/>
                <a:hlinkClick r:id="rId7"/>
              </a:rPr>
              <a:t>#</a:t>
            </a:r>
            <a:r>
              <a:rPr lang="en-US" dirty="0" err="1">
                <a:latin typeface="Helvetica" panose="020B0604020202020204" pitchFamily="34" charset="0"/>
                <a:hlinkClick r:id="rId7"/>
              </a:rPr>
              <a:t>lethawaiihappen</a:t>
            </a:r>
            <a:endParaRPr lang="en-US" dirty="0"/>
          </a:p>
        </p:txBody>
      </p:sp>
      <p:sp>
        <p:nvSpPr>
          <p:cNvPr id="11" name="Footer Placeholder 10"/>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704085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Sail Trilogy Instagram</a:t>
            </a:r>
            <a:endParaRPr lang="en-US" dirty="0"/>
          </a:p>
        </p:txBody>
      </p:sp>
      <p:sp>
        <p:nvSpPr>
          <p:cNvPr id="8" name="Content Placeholder 7"/>
          <p:cNvSpPr>
            <a:spLocks noGrp="1"/>
          </p:cNvSpPr>
          <p:nvPr>
            <p:ph idx="1"/>
          </p:nvPr>
        </p:nvSpPr>
        <p:spPr/>
        <p:txBody>
          <a:bodyPr/>
          <a:lstStyle/>
          <a:p>
            <a:r>
              <a:rPr lang="en-US" dirty="0">
                <a:hlinkClick r:id="rId2"/>
              </a:rPr>
              <a:t>Hashtags / </a:t>
            </a:r>
            <a:r>
              <a:rPr lang="en-US" dirty="0" smtClean="0">
                <a:hlinkClick r:id="rId2"/>
              </a:rPr>
              <a:t>Know Your </a:t>
            </a:r>
            <a:r>
              <a:rPr lang="en-US" dirty="0">
                <a:hlinkClick r:id="rId2"/>
              </a:rPr>
              <a:t>Users</a:t>
            </a:r>
            <a:endParaRPr lang="en-US" dirty="0"/>
          </a:p>
          <a:p>
            <a:endParaRPr lang="en-US" dirty="0"/>
          </a:p>
          <a:p>
            <a:r>
              <a:rPr lang="en-US" dirty="0" smtClean="0">
                <a:hlinkClick r:id="rId3"/>
              </a:rPr>
              <a:t>Create </a:t>
            </a:r>
            <a:r>
              <a:rPr lang="en-US" dirty="0">
                <a:hlinkClick r:id="rId3"/>
              </a:rPr>
              <a:t>an emotional connection</a:t>
            </a:r>
            <a:endParaRPr lang="en-US" dirty="0"/>
          </a:p>
          <a:p>
            <a:endParaRPr lang="en-US" dirty="0"/>
          </a:p>
          <a:p>
            <a:r>
              <a:rPr lang="en-US" dirty="0">
                <a:hlinkClick r:id="rId4"/>
              </a:rPr>
              <a:t>Have some fun!</a:t>
            </a:r>
            <a:endParaRPr lang="en-US" dirty="0"/>
          </a:p>
          <a:p>
            <a:endParaRPr lang="en-US" dirty="0"/>
          </a:p>
        </p:txBody>
      </p:sp>
      <p:sp>
        <p:nvSpPr>
          <p:cNvPr id="9" name="Footer Placeholder 8"/>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787608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Instagram</a:t>
            </a:r>
            <a:r>
              <a:rPr lang="en-US" b="1" dirty="0"/>
              <a:t/>
            </a:r>
            <a:br>
              <a:rPr lang="en-US" b="1" dirty="0"/>
            </a:br>
            <a:endParaRPr lang="en-US" dirty="0"/>
          </a:p>
        </p:txBody>
      </p:sp>
      <p:sp>
        <p:nvSpPr>
          <p:cNvPr id="3" name="Content Placeholder 2"/>
          <p:cNvSpPr>
            <a:spLocks noGrp="1"/>
          </p:cNvSpPr>
          <p:nvPr>
            <p:ph sz="half" idx="1"/>
          </p:nvPr>
        </p:nvSpPr>
        <p:spPr>
          <a:xfrm>
            <a:off x="2330614" y="5617831"/>
            <a:ext cx="9672496" cy="738519"/>
          </a:xfrm>
        </p:spPr>
        <p:txBody>
          <a:bodyPr/>
          <a:lstStyle/>
          <a:p>
            <a:pPr marL="0" indent="0" algn="r">
              <a:buNone/>
            </a:pPr>
            <a:r>
              <a:rPr lang="en-US" b="1" dirty="0">
                <a:hlinkClick r:id="rId2"/>
              </a:rPr>
              <a:t>Hashtags 101: Instagram Hashtag Best Practices</a:t>
            </a:r>
            <a:endParaRPr lang="en-US" b="1" dirty="0"/>
          </a:p>
          <a:p>
            <a:pPr algn="r"/>
            <a:endParaRPr lang="en-US" dirty="0"/>
          </a:p>
        </p:txBody>
      </p:sp>
      <p:sp>
        <p:nvSpPr>
          <p:cNvPr id="4" name="Content Placeholder 3"/>
          <p:cNvSpPr>
            <a:spLocks noGrp="1"/>
          </p:cNvSpPr>
          <p:nvPr>
            <p:ph sz="half" idx="2"/>
          </p:nvPr>
        </p:nvSpPr>
        <p:spPr>
          <a:xfrm>
            <a:off x="1120000" y="1825625"/>
            <a:ext cx="10233800" cy="4351338"/>
          </a:xfrm>
        </p:spPr>
        <p:txBody>
          <a:bodyPr/>
          <a:lstStyle/>
          <a:p>
            <a:r>
              <a:rPr lang="en-US" b="1" dirty="0"/>
              <a:t>#</a:t>
            </a:r>
            <a:r>
              <a:rPr lang="en-US" b="1" dirty="0" err="1"/>
              <a:t>InstaTagTip</a:t>
            </a:r>
            <a:r>
              <a:rPr lang="en-US" b="1" dirty="0"/>
              <a:t> 1: Use multiple #hashtags, but under 10 is best</a:t>
            </a:r>
            <a:r>
              <a:rPr lang="en-US" b="1" dirty="0" smtClean="0"/>
              <a:t>!</a:t>
            </a:r>
          </a:p>
          <a:p>
            <a:r>
              <a:rPr lang="en-US" b="1" dirty="0"/>
              <a:t>#</a:t>
            </a:r>
            <a:r>
              <a:rPr lang="en-US" b="1" dirty="0" err="1"/>
              <a:t>InstaTagTip</a:t>
            </a:r>
            <a:r>
              <a:rPr lang="en-US" b="1" dirty="0"/>
              <a:t> 2: Use your SEO keywords</a:t>
            </a:r>
          </a:p>
          <a:p>
            <a:r>
              <a:rPr lang="en-US" b="1" dirty="0"/>
              <a:t>#</a:t>
            </a:r>
            <a:r>
              <a:rPr lang="en-US" b="1" dirty="0" err="1"/>
              <a:t>InstaTagTip</a:t>
            </a:r>
            <a:r>
              <a:rPr lang="en-US" b="1" dirty="0"/>
              <a:t> 3: Create custom hashtags</a:t>
            </a:r>
          </a:p>
          <a:p>
            <a:r>
              <a:rPr lang="en-US" b="1" dirty="0"/>
              <a:t>#</a:t>
            </a:r>
            <a:r>
              <a:rPr lang="en-US" b="1" dirty="0" err="1"/>
              <a:t>InstaTagTip</a:t>
            </a:r>
            <a:r>
              <a:rPr lang="en-US" b="1" dirty="0"/>
              <a:t> 4: Create an Instagram campaign using hashtags</a:t>
            </a:r>
          </a:p>
          <a:p>
            <a:r>
              <a:rPr lang="en-US" b="1" dirty="0"/>
              <a:t>#</a:t>
            </a:r>
            <a:r>
              <a:rPr lang="en-US" b="1" dirty="0" err="1"/>
              <a:t>InstaTagTip</a:t>
            </a:r>
            <a:r>
              <a:rPr lang="en-US" b="1" dirty="0"/>
              <a:t> 5: Don’t forget about the classics</a:t>
            </a:r>
          </a:p>
          <a:p>
            <a:endParaRPr lang="en-US" b="1" dirty="0"/>
          </a:p>
          <a:p>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882760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Those Hashtags</a:t>
            </a:r>
            <a:endParaRPr lang="en-US" dirty="0"/>
          </a:p>
        </p:txBody>
      </p:sp>
      <p:pic>
        <p:nvPicPr>
          <p:cNvPr id="2050" name="Picture 2" descr="https://lh5.googleusercontent.com/vDkKEwjnoTy0f4x89QchDSBKqfSxdnf5hPfdNF-3F8FfbxH5jjROERD1JvbzSkSpCNCDeHQjVEsKM3QySAQDwISQihPN0UDpVdlQh_Ax1ztNurCNctjVKHQ0bXYxpHtvhkv6LTz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5498" y="1690688"/>
            <a:ext cx="7192294" cy="447639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206165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Giveaways</a:t>
            </a:r>
            <a:endParaRPr lang="en-US" dirty="0"/>
          </a:p>
        </p:txBody>
      </p:sp>
      <p:sp>
        <p:nvSpPr>
          <p:cNvPr id="3" name="Content Placeholder 2"/>
          <p:cNvSpPr>
            <a:spLocks noGrp="1"/>
          </p:cNvSpPr>
          <p:nvPr>
            <p:ph idx="1"/>
          </p:nvPr>
        </p:nvSpPr>
        <p:spPr/>
        <p:txBody>
          <a:bodyPr/>
          <a:lstStyle/>
          <a:p>
            <a:r>
              <a:rPr lang="en-US" dirty="0" smtClean="0"/>
              <a:t>Giveaways are an easy and effective way to engage your audience, gain new followers and create a more loyal fan base. </a:t>
            </a:r>
          </a:p>
          <a:p>
            <a:endParaRPr lang="en-US" dirty="0"/>
          </a:p>
          <a:p>
            <a:r>
              <a:rPr lang="en-US" dirty="0" smtClean="0"/>
              <a:t>Elements of a </a:t>
            </a:r>
            <a:r>
              <a:rPr lang="en-US" dirty="0" smtClean="0">
                <a:hlinkClick r:id="rId2"/>
              </a:rPr>
              <a:t>dynamic giveaway</a:t>
            </a:r>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172809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Giveaway Policies</a:t>
            </a:r>
            <a:endParaRPr lang="en-US" dirty="0"/>
          </a:p>
        </p:txBody>
      </p:sp>
      <p:sp>
        <p:nvSpPr>
          <p:cNvPr id="3" name="Content Placeholder 2"/>
          <p:cNvSpPr>
            <a:spLocks noGrp="1"/>
          </p:cNvSpPr>
          <p:nvPr>
            <p:ph idx="1"/>
          </p:nvPr>
        </p:nvSpPr>
        <p:spPr>
          <a:xfrm>
            <a:off x="838200" y="1352282"/>
            <a:ext cx="10515600" cy="4824681"/>
          </a:xfrm>
        </p:spPr>
        <p:txBody>
          <a:bodyPr>
            <a:noAutofit/>
          </a:bodyPr>
          <a:lstStyle/>
          <a:p>
            <a:pPr marL="0" indent="0">
              <a:buNone/>
            </a:pPr>
            <a:r>
              <a:rPr lang="en-US" sz="1600" dirty="0" smtClean="0"/>
              <a:t>If </a:t>
            </a:r>
            <a:r>
              <a:rPr lang="en-US" sz="1600" dirty="0"/>
              <a:t>you use Facebook to communicate or administer a promotion (ex: a contest or sweepstakes), you are responsible for the lawful operation of that promotion, including:</a:t>
            </a:r>
          </a:p>
          <a:p>
            <a:pPr marL="0" indent="0">
              <a:buNone/>
            </a:pPr>
            <a:r>
              <a:rPr lang="en-US" sz="1600" dirty="0"/>
              <a:t>a.   The </a:t>
            </a:r>
            <a:r>
              <a:rPr lang="en-US" sz="1600" b="1" dirty="0"/>
              <a:t>official rules</a:t>
            </a:r>
            <a:r>
              <a:rPr lang="en-US" sz="1600" dirty="0"/>
              <a:t>;</a:t>
            </a:r>
          </a:p>
          <a:p>
            <a:pPr marL="0" indent="0">
              <a:buNone/>
            </a:pPr>
            <a:r>
              <a:rPr lang="en-US" sz="1600" dirty="0"/>
              <a:t>b.   Offer </a:t>
            </a:r>
            <a:r>
              <a:rPr lang="en-US" sz="1600" b="1" dirty="0"/>
              <a:t>terms and eligibility requirements</a:t>
            </a:r>
            <a:r>
              <a:rPr lang="en-US" sz="1600" dirty="0"/>
              <a:t> (ex: age and residency restrictions); and</a:t>
            </a:r>
          </a:p>
          <a:p>
            <a:pPr marL="0" indent="0">
              <a:buNone/>
            </a:pPr>
            <a:r>
              <a:rPr lang="en-US" sz="1600" dirty="0"/>
              <a:t>c.   Compliance with applicable rules and regulations governing the promotion and all prizes offered (ex: registration and obtaining necessary regulatory approvals)</a:t>
            </a:r>
          </a:p>
          <a:p>
            <a:pPr marL="0" indent="0">
              <a:buNone/>
            </a:pPr>
            <a:endParaRPr lang="en-US" sz="1600" dirty="0" smtClean="0"/>
          </a:p>
          <a:p>
            <a:pPr marL="0" indent="0">
              <a:buNone/>
            </a:pPr>
            <a:r>
              <a:rPr lang="en-US" sz="1600" dirty="0" smtClean="0"/>
              <a:t>Promotions </a:t>
            </a:r>
            <a:r>
              <a:rPr lang="en-US" sz="1600" dirty="0"/>
              <a:t>on Facebook must include the following:</a:t>
            </a:r>
          </a:p>
          <a:p>
            <a:pPr marL="0" indent="0">
              <a:buNone/>
            </a:pPr>
            <a:r>
              <a:rPr lang="en-US" sz="1600" dirty="0" smtClean="0"/>
              <a:t>a</a:t>
            </a:r>
            <a:r>
              <a:rPr lang="en-US" sz="1600" dirty="0"/>
              <a:t>.   A </a:t>
            </a:r>
            <a:r>
              <a:rPr lang="en-US" sz="1600" b="1" dirty="0"/>
              <a:t>complete release of Facebook by each entrant or participant. </a:t>
            </a:r>
            <a:r>
              <a:rPr lang="en-US" sz="1600" dirty="0"/>
              <a:t>(add to official rules and you are covered.)</a:t>
            </a:r>
          </a:p>
          <a:p>
            <a:pPr marL="0" indent="0">
              <a:buNone/>
            </a:pPr>
            <a:r>
              <a:rPr lang="en-US" sz="1600" dirty="0"/>
              <a:t>b.   Acknowledgement that the promotion is in</a:t>
            </a:r>
            <a:r>
              <a:rPr lang="en-US" sz="1600" b="1" dirty="0"/>
              <a:t> no way sponsored, endorsed or administered by, or associated with, Facebook</a:t>
            </a:r>
            <a:r>
              <a:rPr lang="en-US" sz="1600" dirty="0"/>
              <a:t>. </a:t>
            </a:r>
            <a:r>
              <a:rPr lang="en-US" sz="1600" b="1" dirty="0"/>
              <a:t> </a:t>
            </a:r>
            <a:r>
              <a:rPr lang="en-US" sz="1600" dirty="0"/>
              <a:t>(add to official rules and you are covered.)</a:t>
            </a:r>
          </a:p>
          <a:p>
            <a:pPr marL="0" indent="0">
              <a:buNone/>
            </a:pPr>
            <a:endParaRPr lang="en-US" sz="1600" dirty="0" smtClean="0"/>
          </a:p>
          <a:p>
            <a:pPr marL="0" indent="0">
              <a:buNone/>
            </a:pPr>
            <a:r>
              <a:rPr lang="en-US" sz="1600" b="1" dirty="0" smtClean="0"/>
              <a:t>Do </a:t>
            </a:r>
            <a:r>
              <a:rPr lang="en-US" sz="1600" b="1" dirty="0"/>
              <a:t>not ask fans to “share” for entry. </a:t>
            </a:r>
            <a:r>
              <a:rPr lang="en-US" sz="1600" dirty="0"/>
              <a:t>You can encourage them to share, but cannot require it. This can get your page shut down or disabled for days/weeks or pulled altogether. Promotions may be administered on Pages or within apps on Facebook. Personal Timelines and friend connections must not be used to administer promotions (ex: “share on your Timeline to enter” or “share on your friend's Timeline to get additional entries”, and "tag your friends in this post to enter" are not permitted</a:t>
            </a:r>
            <a:r>
              <a:rPr lang="en-US" sz="1600" dirty="0" smtClean="0"/>
              <a:t>).</a:t>
            </a:r>
            <a:endParaRPr lang="en-US" sz="1600"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14231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Facebook Terms of Service &amp; Guidelines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Facebook Terms of Service </a:t>
            </a:r>
            <a:endParaRPr lang="en-US" dirty="0" smtClean="0"/>
          </a:p>
          <a:p>
            <a:r>
              <a:rPr lang="en-US" dirty="0" smtClean="0">
                <a:hlinkClick r:id="rId3"/>
              </a:rPr>
              <a:t>Facebook Page Guidelines</a:t>
            </a:r>
            <a:endParaRPr lang="en-US" dirty="0" smtClean="0"/>
          </a:p>
          <a:p>
            <a:r>
              <a:rPr lang="en-US" dirty="0" smtClean="0">
                <a:hlinkClick r:id="rId4"/>
              </a:rPr>
              <a:t>Facebook Page Promotion Terms </a:t>
            </a:r>
            <a:endParaRPr lang="en-US" dirty="0" smtClean="0"/>
          </a:p>
          <a:p>
            <a:r>
              <a:rPr lang="en-US" dirty="0"/>
              <a:t>Any data you obtain from us must comply with </a:t>
            </a:r>
            <a:r>
              <a:rPr lang="en-US" u="sng" dirty="0">
                <a:hlinkClick r:id="rId5"/>
              </a:rPr>
              <a:t>Facebook Platform Policies</a:t>
            </a:r>
            <a:r>
              <a:rPr lang="en-US" dirty="0"/>
              <a:t>. </a:t>
            </a:r>
            <a:endParaRPr lang="en-US" dirty="0" smtClean="0"/>
          </a:p>
          <a:p>
            <a:pPr fontAlgn="base"/>
            <a:r>
              <a:rPr lang="en-US" dirty="0" smtClean="0"/>
              <a:t>Branded </a:t>
            </a:r>
            <a:r>
              <a:rPr lang="en-US" dirty="0"/>
              <a:t>content must comply with </a:t>
            </a:r>
            <a:r>
              <a:rPr lang="en-US" u="sng" dirty="0">
                <a:hlinkClick r:id="rId6"/>
              </a:rPr>
              <a:t>Branded Content Policies</a:t>
            </a:r>
            <a:r>
              <a:rPr lang="en-US" dirty="0"/>
              <a:t>. </a:t>
            </a:r>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05862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739182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Content Calendar</a:t>
            </a:r>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407796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Calendar Template</a:t>
            </a:r>
            <a:endParaRPr lang="en-US" dirty="0"/>
          </a:p>
        </p:txBody>
      </p:sp>
      <p:sp>
        <p:nvSpPr>
          <p:cNvPr id="3" name="Content Placeholder 2"/>
          <p:cNvSpPr>
            <a:spLocks noGrp="1"/>
          </p:cNvSpPr>
          <p:nvPr>
            <p:ph sz="half" idx="1"/>
          </p:nvPr>
        </p:nvSpPr>
        <p:spPr>
          <a:xfrm>
            <a:off x="1119999" y="1825625"/>
            <a:ext cx="9799791" cy="4351338"/>
          </a:xfrm>
        </p:spPr>
        <p:txBody>
          <a:bodyPr/>
          <a:lstStyle/>
          <a:p>
            <a:pPr fontAlgn="base"/>
            <a:r>
              <a:rPr lang="fr-FR" dirty="0" smtClean="0"/>
              <a:t>Content </a:t>
            </a:r>
            <a:r>
              <a:rPr lang="fr-FR" dirty="0" err="1"/>
              <a:t>Calendar</a:t>
            </a:r>
            <a:r>
              <a:rPr lang="fr-FR" dirty="0"/>
              <a:t> </a:t>
            </a:r>
            <a:r>
              <a:rPr lang="fr-FR" dirty="0" err="1"/>
              <a:t>Templates</a:t>
            </a:r>
            <a:r>
              <a:rPr lang="fr-FR" dirty="0"/>
              <a:t>: </a:t>
            </a:r>
            <a:r>
              <a:rPr lang="fr-FR" u="sng" dirty="0">
                <a:hlinkClick r:id="rId2"/>
              </a:rPr>
              <a:t>https://</a:t>
            </a:r>
            <a:r>
              <a:rPr lang="fr-FR" u="sng" dirty="0" smtClean="0">
                <a:hlinkClick r:id="rId2"/>
              </a:rPr>
              <a:t>offers.hubspot.com/social-media-content-calendar</a:t>
            </a:r>
            <a:endParaRPr lang="fr-FR" u="sng" dirty="0" smtClean="0"/>
          </a:p>
          <a:p>
            <a:pPr fontAlgn="base"/>
            <a:endParaRPr lang="fr-FR" u="sng" dirty="0"/>
          </a:p>
          <a:p>
            <a:pPr fontAlgn="base"/>
            <a:r>
              <a:rPr lang="en-US" dirty="0">
                <a:hlinkClick r:id="rId3"/>
              </a:rPr>
              <a:t>Example</a:t>
            </a:r>
            <a:r>
              <a:rPr lang="en-US" dirty="0"/>
              <a:t> of Content Calendar</a:t>
            </a:r>
          </a:p>
          <a:p>
            <a:pPr fontAlgn="base"/>
            <a:endParaRPr lang="fr-FR" dirty="0"/>
          </a:p>
          <a:p>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242053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Content Marketing</a:t>
            </a:r>
            <a:endParaRPr lang="en-US" dirty="0"/>
          </a:p>
        </p:txBody>
      </p:sp>
      <p:sp>
        <p:nvSpPr>
          <p:cNvPr id="4" name="Footer Placeholder 3"/>
          <p:cNvSpPr>
            <a:spLocks noGrp="1"/>
          </p:cNvSpPr>
          <p:nvPr>
            <p:ph type="ftr" sz="quarter" idx="11"/>
          </p:nvPr>
        </p:nvSpPr>
        <p:spPr>
          <a:xfrm>
            <a:off x="7606048" y="6492875"/>
            <a:ext cx="4585952" cy="365125"/>
          </a:xfrm>
        </p:spPr>
        <p:txBody>
          <a:bodyPr/>
          <a:lstStyle/>
          <a:p>
            <a:pPr algn="r"/>
            <a:r>
              <a:rPr lang="en-US" b="1" smtClean="0"/>
              <a:t>Abby Yates, Bluebird Social Media, bluebirdsocialmedia.com abby@bluebirdsocialmedia.com</a:t>
            </a:r>
            <a:endParaRPr lang="en-US" b="1" dirty="0"/>
          </a:p>
        </p:txBody>
      </p:sp>
    </p:spTree>
    <p:extLst>
      <p:ext uri="{BB962C8B-B14F-4D97-AF65-F5344CB8AC3E}">
        <p14:creationId xmlns:p14="http://schemas.microsoft.com/office/powerpoint/2010/main" val="3022373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448622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Facebook &amp; Instagram</a:t>
            </a:r>
            <a:endParaRPr lang="en-US" dirty="0"/>
          </a:p>
        </p:txBody>
      </p:sp>
      <p:sp>
        <p:nvSpPr>
          <p:cNvPr id="3" name="Subtitle 2"/>
          <p:cNvSpPr>
            <a:spLocks noGrp="1"/>
          </p:cNvSpPr>
          <p:nvPr>
            <p:ph type="subTitle" idx="1"/>
          </p:nvPr>
        </p:nvSpPr>
        <p:spPr/>
        <p:txBody>
          <a:bodyPr/>
          <a:lstStyle/>
          <a:p>
            <a:r>
              <a:rPr lang="en-US" dirty="0" smtClean="0"/>
              <a:t>Advertising </a:t>
            </a:r>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515917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Ads Manager</a:t>
            </a:r>
            <a:endParaRPr lang="en-US" dirty="0"/>
          </a:p>
        </p:txBody>
      </p:sp>
      <p:sp>
        <p:nvSpPr>
          <p:cNvPr id="3" name="Content Placeholder 2"/>
          <p:cNvSpPr>
            <a:spLocks noGrp="1"/>
          </p:cNvSpPr>
          <p:nvPr>
            <p:ph idx="1"/>
          </p:nvPr>
        </p:nvSpPr>
        <p:spPr/>
        <p:txBody>
          <a:bodyPr/>
          <a:lstStyle/>
          <a:p>
            <a:r>
              <a:rPr lang="en-US" dirty="0" smtClean="0"/>
              <a:t>Advertising on Facebook</a:t>
            </a:r>
          </a:p>
          <a:p>
            <a:pPr lvl="1"/>
            <a:r>
              <a:rPr lang="en-US" dirty="0" smtClean="0"/>
              <a:t>Boosting a Post</a:t>
            </a:r>
          </a:p>
          <a:p>
            <a:pPr lvl="1"/>
            <a:endParaRPr lang="en-US" dirty="0" smtClean="0"/>
          </a:p>
          <a:p>
            <a:r>
              <a:rPr lang="en-US" dirty="0" smtClean="0"/>
              <a:t>Setting Up an Ad Campaign on Facebook</a:t>
            </a:r>
          </a:p>
          <a:p>
            <a:pPr lvl="1"/>
            <a:r>
              <a:rPr lang="en-US" dirty="0" smtClean="0">
                <a:hlinkClick r:id="rId2"/>
              </a:rPr>
              <a:t>11 Examples of Facebook Ads That Actually Work (And Why)</a:t>
            </a:r>
            <a:endParaRPr lang="en-US" dirty="0" smtClean="0"/>
          </a:p>
          <a:p>
            <a:pPr lvl="1"/>
            <a:r>
              <a:rPr lang="en-US" dirty="0" smtClean="0">
                <a:hlinkClick r:id="rId3"/>
              </a:rPr>
              <a:t>Where to find templates for appropriate graphic sizes</a:t>
            </a:r>
            <a:endParaRPr lang="en-US" dirty="0" smtClean="0"/>
          </a:p>
          <a:p>
            <a:endParaRPr lang="en-US" dirty="0" smtClean="0"/>
          </a:p>
          <a:p>
            <a:r>
              <a:rPr lang="en-US" dirty="0" smtClean="0"/>
              <a:t>Advertising on Instagram</a:t>
            </a:r>
            <a:endParaRPr lang="en-US" dirty="0"/>
          </a:p>
        </p:txBody>
      </p:sp>
      <p:sp>
        <p:nvSpPr>
          <p:cNvPr id="12" name="Footer Placeholder 11"/>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860771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Facebook Ad Policies</a:t>
            </a:r>
            <a:endParaRPr lang="en-US" dirty="0"/>
          </a:p>
        </p:txBody>
      </p:sp>
      <p:sp>
        <p:nvSpPr>
          <p:cNvPr id="3" name="Content Placeholder 2"/>
          <p:cNvSpPr>
            <a:spLocks noGrp="1"/>
          </p:cNvSpPr>
          <p:nvPr>
            <p:ph idx="1"/>
          </p:nvPr>
        </p:nvSpPr>
        <p:spPr/>
        <p:txBody>
          <a:bodyPr>
            <a:normAutofit/>
          </a:bodyPr>
          <a:lstStyle/>
          <a:p>
            <a:r>
              <a:rPr lang="en-US" dirty="0" smtClean="0"/>
              <a:t>Ads </a:t>
            </a:r>
            <a:r>
              <a:rPr lang="en-US" dirty="0"/>
              <a:t>must not promote the sale or use of the following:</a:t>
            </a:r>
          </a:p>
          <a:p>
            <a:pPr fontAlgn="base"/>
            <a:r>
              <a:rPr lang="en-US" dirty="0"/>
              <a:t>Illegal, prescription, or recreational drugs;</a:t>
            </a:r>
          </a:p>
          <a:p>
            <a:pPr fontAlgn="base"/>
            <a:r>
              <a:rPr lang="en-US" dirty="0"/>
              <a:t>Tobacco products and related paraphernalia;</a:t>
            </a:r>
          </a:p>
          <a:p>
            <a:pPr fontAlgn="base"/>
            <a:r>
              <a:rPr lang="en-US" dirty="0"/>
              <a:t>Unsafe supplements, as determined by Facebook in its sole discretion;</a:t>
            </a:r>
          </a:p>
          <a:p>
            <a:pPr fontAlgn="base"/>
            <a:r>
              <a:rPr lang="en-US" dirty="0"/>
              <a:t>Weapons, ammunition, or explosives; or</a:t>
            </a:r>
          </a:p>
          <a:p>
            <a:pPr fontAlgn="base"/>
            <a:r>
              <a:rPr lang="en-US" dirty="0"/>
              <a:t>Adult products or services (except for ads for family planning and contraception).</a:t>
            </a:r>
          </a:p>
          <a:p>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009659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Instagram Advertising</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www.facebook.com/business/help/976240832426180</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940742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98837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Posts that Push</a:t>
            </a:r>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084798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Branding</a:t>
            </a:r>
            <a:endParaRPr lang="en-US" dirty="0"/>
          </a:p>
        </p:txBody>
      </p:sp>
      <p:sp>
        <p:nvSpPr>
          <p:cNvPr id="4" name="Content Placeholder 3"/>
          <p:cNvSpPr>
            <a:spLocks noGrp="1"/>
          </p:cNvSpPr>
          <p:nvPr>
            <p:ph idx="1"/>
          </p:nvPr>
        </p:nvSpPr>
        <p:spPr>
          <a:xfrm>
            <a:off x="3375339" y="5766180"/>
            <a:ext cx="8576256" cy="772732"/>
          </a:xfrm>
        </p:spPr>
        <p:txBody>
          <a:bodyPr>
            <a:normAutofit/>
          </a:bodyPr>
          <a:lstStyle/>
          <a:p>
            <a:pPr marL="0" indent="0">
              <a:buNone/>
            </a:pPr>
            <a:r>
              <a:rPr lang="en-US" dirty="0" smtClean="0">
                <a:hlinkClick r:id="rId2"/>
              </a:rPr>
              <a:t>http</a:t>
            </a:r>
            <a:r>
              <a:rPr lang="en-US" dirty="0">
                <a:hlinkClick r:id="rId2"/>
              </a:rPr>
              <a:t>://sproutsocial.com/insights/social-media-branding</a:t>
            </a:r>
            <a:r>
              <a:rPr lang="en-US" dirty="0" smtClean="0">
                <a:hlinkClick r:id="rId2"/>
              </a:rPr>
              <a:t>/</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Content Placeholder 2"/>
          <p:cNvSpPr txBox="1">
            <a:spLocks/>
          </p:cNvSpPr>
          <p:nvPr/>
        </p:nvSpPr>
        <p:spPr>
          <a:xfrm>
            <a:off x="1120000" y="1825625"/>
            <a:ext cx="1023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smtClean="0"/>
              <a:t>Showcase your company’s/club’s culture</a:t>
            </a:r>
          </a:p>
          <a:p>
            <a:pPr fontAlgn="base"/>
            <a:r>
              <a:rPr lang="en-US" dirty="0" smtClean="0"/>
              <a:t>Know your audience</a:t>
            </a:r>
          </a:p>
          <a:p>
            <a:pPr fontAlgn="base"/>
            <a:r>
              <a:rPr lang="en-US" dirty="0" smtClean="0"/>
              <a:t>Be authentic</a:t>
            </a:r>
          </a:p>
          <a:p>
            <a:pPr fontAlgn="base"/>
            <a:endParaRPr lang="en-US" dirty="0"/>
          </a:p>
        </p:txBody>
      </p:sp>
    </p:spTree>
    <p:extLst>
      <p:ext uri="{BB962C8B-B14F-4D97-AF65-F5344CB8AC3E}">
        <p14:creationId xmlns:p14="http://schemas.microsoft.com/office/powerpoint/2010/main" val="1099798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75339" y="5766180"/>
            <a:ext cx="8576256" cy="772732"/>
          </a:xfrm>
        </p:spPr>
        <p:txBody>
          <a:bodyPr>
            <a:normAutofit/>
          </a:bodyPr>
          <a:lstStyle/>
          <a:p>
            <a:pPr marL="0" indent="0">
              <a:buNone/>
            </a:pPr>
            <a:r>
              <a:rPr lang="en-US" dirty="0" smtClean="0">
                <a:hlinkClick r:id="rId2"/>
              </a:rPr>
              <a:t>http</a:t>
            </a:r>
            <a:r>
              <a:rPr lang="en-US" dirty="0">
                <a:hlinkClick r:id="rId2"/>
              </a:rPr>
              <a:t>://sproutsocial.com/insights/social-media-branding</a:t>
            </a:r>
            <a:r>
              <a:rPr lang="en-US" dirty="0" smtClean="0">
                <a:hlinkClick r:id="rId2"/>
              </a:rPr>
              <a:t>/</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
        <p:nvSpPr>
          <p:cNvPr id="7" name="Content Placeholder 2"/>
          <p:cNvSpPr txBox="1">
            <a:spLocks/>
          </p:cNvSpPr>
          <p:nvPr/>
        </p:nvSpPr>
        <p:spPr>
          <a:xfrm>
            <a:off x="1120000" y="1825625"/>
            <a:ext cx="1023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smtClean="0"/>
              <a:t>What is your next post?</a:t>
            </a:r>
          </a:p>
          <a:p>
            <a:pPr lvl="1" fontAlgn="base"/>
            <a:r>
              <a:rPr lang="en-US" dirty="0" smtClean="0"/>
              <a:t>Will you use a photo or video?</a:t>
            </a:r>
          </a:p>
          <a:p>
            <a:pPr lvl="1" fontAlgn="base"/>
            <a:r>
              <a:rPr lang="en-US" dirty="0" smtClean="0"/>
              <a:t>Be concise</a:t>
            </a:r>
          </a:p>
          <a:p>
            <a:pPr lvl="1" fontAlgn="base"/>
            <a:endParaRPr lang="en-US" dirty="0"/>
          </a:p>
        </p:txBody>
      </p:sp>
    </p:spTree>
    <p:extLst>
      <p:ext uri="{BB962C8B-B14F-4D97-AF65-F5344CB8AC3E}">
        <p14:creationId xmlns:p14="http://schemas.microsoft.com/office/powerpoint/2010/main" val="2109598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34366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content marketing?</a:t>
            </a:r>
            <a:endParaRPr lang="en-US" dirty="0"/>
          </a:p>
        </p:txBody>
      </p:sp>
      <p:sp>
        <p:nvSpPr>
          <p:cNvPr id="3" name="Content Placeholder 2"/>
          <p:cNvSpPr>
            <a:spLocks noGrp="1"/>
          </p:cNvSpPr>
          <p:nvPr>
            <p:ph idx="1"/>
          </p:nvPr>
        </p:nvSpPr>
        <p:spPr/>
        <p:txBody>
          <a:bodyPr/>
          <a:lstStyle/>
          <a:p>
            <a:endParaRPr lang="en-US" dirty="0"/>
          </a:p>
          <a:p>
            <a:pPr fontAlgn="base"/>
            <a:r>
              <a:rPr lang="en-US" dirty="0"/>
              <a:t>Content marketing is a strategic marketing approach focused on creating and distributing valuable, relevant, and consistent content to attract and retain a clearly-defined audience — and, ultimately, to drive profitable customer action</a:t>
            </a:r>
            <a:r>
              <a:rPr lang="en-US" dirty="0" smtClean="0"/>
              <a:t>.</a:t>
            </a:r>
          </a:p>
          <a:p>
            <a:pPr marL="457200" lvl="1" indent="0" fontAlgn="base">
              <a:buNone/>
            </a:pPr>
            <a:endParaRPr lang="en-US" dirty="0" smtClean="0"/>
          </a:p>
          <a:p>
            <a:pPr lvl="1" fontAlgn="base"/>
            <a:r>
              <a:rPr lang="en-US" dirty="0" smtClean="0"/>
              <a:t>How does this relate to your club or business? </a:t>
            </a:r>
            <a:endParaRPr lang="en-US" dirty="0"/>
          </a:p>
          <a:p>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812529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Twitter</a:t>
            </a:r>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055603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Basics</a:t>
            </a:r>
            <a:endParaRPr lang="en-US" dirty="0"/>
          </a:p>
        </p:txBody>
      </p:sp>
      <p:sp>
        <p:nvSpPr>
          <p:cNvPr id="3" name="Content Placeholder 2"/>
          <p:cNvSpPr>
            <a:spLocks noGrp="1"/>
          </p:cNvSpPr>
          <p:nvPr>
            <p:ph idx="1"/>
          </p:nvPr>
        </p:nvSpPr>
        <p:spPr/>
        <p:txBody>
          <a:bodyPr>
            <a:normAutofit/>
          </a:bodyPr>
          <a:lstStyle/>
          <a:p>
            <a:pPr fontAlgn="base"/>
            <a:r>
              <a:rPr lang="en-US" dirty="0"/>
              <a:t>What is Twitter &amp; Why is it Important for Business?</a:t>
            </a:r>
          </a:p>
          <a:p>
            <a:pPr lvl="1" fontAlgn="base"/>
            <a:r>
              <a:rPr lang="en-US" u="sng" dirty="0">
                <a:hlinkClick r:id="rId2"/>
              </a:rPr>
              <a:t>https://www.thebalance.com/top-reasons-why-your-small-business-should-use-twitter-2948523</a:t>
            </a:r>
            <a:r>
              <a:rPr lang="en-US" dirty="0"/>
              <a:t> </a:t>
            </a:r>
          </a:p>
          <a:p>
            <a:pPr fontAlgn="base"/>
            <a:r>
              <a:rPr lang="en-US" dirty="0"/>
              <a:t/>
            </a:r>
            <a:br>
              <a:rPr lang="en-US" dirty="0"/>
            </a:br>
            <a:r>
              <a:rPr lang="en-US" dirty="0"/>
              <a:t>How to Use Twitter Lists</a:t>
            </a:r>
          </a:p>
          <a:p>
            <a:pPr lvl="1" fontAlgn="base"/>
            <a:r>
              <a:rPr lang="en-US" u="sng" dirty="0">
                <a:hlinkClick r:id="rId3"/>
              </a:rPr>
              <a:t>http://sproutsocial.com/insights/twitter-lists</a:t>
            </a:r>
            <a:r>
              <a:rPr lang="en-US" u="sng" dirty="0" smtClean="0">
                <a:hlinkClick r:id="rId3"/>
              </a:rPr>
              <a:t>/</a:t>
            </a:r>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131083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Share on Twitter?</a:t>
            </a:r>
            <a:endParaRPr lang="en-US" dirty="0"/>
          </a:p>
        </p:txBody>
      </p:sp>
      <p:sp>
        <p:nvSpPr>
          <p:cNvPr id="3" name="Content Placeholder 2"/>
          <p:cNvSpPr>
            <a:spLocks noGrp="1"/>
          </p:cNvSpPr>
          <p:nvPr>
            <p:ph idx="1"/>
          </p:nvPr>
        </p:nvSpPr>
        <p:spPr/>
        <p:txBody>
          <a:bodyPr/>
          <a:lstStyle/>
          <a:p>
            <a:r>
              <a:rPr lang="en-US" b="1" dirty="0">
                <a:hlinkClick r:id="rId2"/>
              </a:rPr>
              <a:t>How To Find Great Content To Share On Twitter (And Get More Followers)</a:t>
            </a:r>
            <a:r>
              <a:rPr lang="en-US" dirty="0">
                <a:hlinkClick r:id="rId2"/>
              </a:rPr>
              <a:t/>
            </a:r>
            <a:br>
              <a:rPr lang="en-US" dirty="0">
                <a:hlinkClick r:id="rId2"/>
              </a:rPr>
            </a:b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684843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Hashtags for Twitter</a:t>
            </a:r>
            <a:endParaRPr lang="en-US" dirty="0"/>
          </a:p>
        </p:txBody>
      </p:sp>
      <p:sp>
        <p:nvSpPr>
          <p:cNvPr id="3" name="Content Placeholder 2"/>
          <p:cNvSpPr>
            <a:spLocks noGrp="1"/>
          </p:cNvSpPr>
          <p:nvPr>
            <p:ph idx="1"/>
          </p:nvPr>
        </p:nvSpPr>
        <p:spPr/>
        <p:txBody>
          <a:bodyPr/>
          <a:lstStyle/>
          <a:p>
            <a:pPr fontAlgn="base"/>
            <a:r>
              <a:rPr lang="en-US" dirty="0" smtClean="0"/>
              <a:t>Unique </a:t>
            </a:r>
            <a:r>
              <a:rPr lang="en-US" dirty="0"/>
              <a:t>Hashtags for Events</a:t>
            </a:r>
          </a:p>
          <a:p>
            <a:pPr lvl="1" fontAlgn="base"/>
            <a:r>
              <a:rPr lang="en-US" dirty="0"/>
              <a:t>Short, easy to </a:t>
            </a:r>
            <a:r>
              <a:rPr lang="en-US" dirty="0" smtClean="0"/>
              <a:t>remember</a:t>
            </a:r>
          </a:p>
          <a:p>
            <a:pPr lvl="1" fontAlgn="base"/>
            <a:endParaRPr lang="en-US" dirty="0"/>
          </a:p>
          <a:p>
            <a:pPr fontAlgn="base"/>
            <a:r>
              <a:rPr lang="en-US" dirty="0"/>
              <a:t>Follow </a:t>
            </a:r>
            <a:r>
              <a:rPr lang="en-US" i="1" dirty="0">
                <a:hlinkClick r:id="rId2"/>
              </a:rPr>
              <a:t>best practices </a:t>
            </a:r>
            <a:r>
              <a:rPr lang="en-US" dirty="0"/>
              <a:t>when using </a:t>
            </a:r>
            <a:r>
              <a:rPr lang="en-US" dirty="0" smtClean="0"/>
              <a:t>hashtags on Twitter</a:t>
            </a:r>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114455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Your Hashtags</a:t>
            </a:r>
            <a:endParaRPr lang="en-US" dirty="0"/>
          </a:p>
        </p:txBody>
      </p:sp>
      <p:sp>
        <p:nvSpPr>
          <p:cNvPr id="3" name="Content Placeholder 2"/>
          <p:cNvSpPr>
            <a:spLocks noGrp="1"/>
          </p:cNvSpPr>
          <p:nvPr>
            <p:ph idx="1"/>
          </p:nvPr>
        </p:nvSpPr>
        <p:spPr/>
        <p:txBody>
          <a:bodyPr/>
          <a:lstStyle/>
          <a:p>
            <a:pPr marL="0" indent="0" fontAlgn="base">
              <a:buNone/>
            </a:pPr>
            <a:r>
              <a:rPr lang="en-US" dirty="0" smtClean="0"/>
              <a:t>Monitor </a:t>
            </a:r>
            <a:r>
              <a:rPr lang="en-US" dirty="0"/>
              <a:t>for hashtags on </a:t>
            </a:r>
            <a:r>
              <a:rPr lang="en-US" dirty="0" err="1"/>
              <a:t>HootSuite</a:t>
            </a:r>
            <a:r>
              <a:rPr lang="en-US" dirty="0"/>
              <a:t> or through Google Alerts </a:t>
            </a:r>
          </a:p>
          <a:p>
            <a:r>
              <a:rPr lang="en-US" sz="2400" i="1" dirty="0"/>
              <a:t>Google Alerts come in handy in a variety of situations, and they're easy to set:</a:t>
            </a:r>
            <a:endParaRPr lang="en-US" sz="2400" dirty="0"/>
          </a:p>
          <a:p>
            <a:pPr lvl="1" fontAlgn="base"/>
            <a:r>
              <a:rPr lang="en-US" dirty="0"/>
              <a:t>Go to google.com/alerts in your browser.</a:t>
            </a:r>
          </a:p>
          <a:p>
            <a:pPr lvl="1" fontAlgn="base"/>
            <a:r>
              <a:rPr lang="en-US" dirty="0"/>
              <a:t>Enter a search term for the topic you want to track. ...</a:t>
            </a:r>
          </a:p>
          <a:p>
            <a:pPr lvl="1" fontAlgn="base"/>
            <a:r>
              <a:rPr lang="en-US" dirty="0"/>
              <a:t>Choose Show Options to narrow the alert to a specific source, language, and/or region. ...</a:t>
            </a:r>
          </a:p>
          <a:p>
            <a:pPr lvl="1" fontAlgn="base"/>
            <a:r>
              <a:rPr lang="en-US" dirty="0"/>
              <a:t>Select Create Alert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917146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95412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http://www.pewinternet.org/2016/11/11/social-media-update-2016</a:t>
            </a:r>
            <a:r>
              <a:rPr lang="en-US" dirty="0" smtClean="0">
                <a:hlinkClick r:id="rId2"/>
              </a:rPr>
              <a:t>/</a:t>
            </a:r>
            <a:endParaRPr lang="en-US" dirty="0" smtClean="0"/>
          </a:p>
          <a:p>
            <a:r>
              <a:rPr lang="en-US" dirty="0">
                <a:hlinkClick r:id="rId3"/>
              </a:rPr>
              <a:t>http://sproutsocial.com/insights/new-social-media-demographics/#</a:t>
            </a:r>
            <a:r>
              <a:rPr lang="en-US" dirty="0" smtClean="0">
                <a:hlinkClick r:id="rId3"/>
              </a:rPr>
              <a:t>all</a:t>
            </a:r>
            <a:endParaRPr lang="en-US" dirty="0" smtClean="0"/>
          </a:p>
          <a:p>
            <a:r>
              <a:rPr lang="en-US" dirty="0" smtClean="0">
                <a:hlinkClick r:id="rId4"/>
              </a:rPr>
              <a:t>http</a:t>
            </a:r>
            <a:r>
              <a:rPr lang="en-US" dirty="0">
                <a:hlinkClick r:id="rId4"/>
              </a:rPr>
              <a:t>://sproutsocial.com/insights/social-media-branding</a:t>
            </a:r>
            <a:r>
              <a:rPr lang="en-US" dirty="0" smtClean="0">
                <a:hlinkClick r:id="rId4"/>
              </a:rPr>
              <a:t>/</a:t>
            </a:r>
            <a:endParaRPr lang="en-US" dirty="0" smtClean="0"/>
          </a:p>
          <a:p>
            <a:r>
              <a:rPr lang="en-US" dirty="0" smtClean="0">
                <a:hlinkClick r:id="rId5"/>
              </a:rPr>
              <a:t>http://bluebirdsocialmedia.com</a:t>
            </a:r>
            <a:endParaRPr lang="en-US" dirty="0"/>
          </a:p>
          <a:p>
            <a:r>
              <a:rPr lang="en-US" dirty="0" smtClean="0">
                <a:hlinkClick r:id="rId6"/>
              </a:rPr>
              <a:t>http://www.facebook.com/bluebirdsocialmedia</a:t>
            </a:r>
            <a:endParaRPr lang="en-US" dirty="0" smtClean="0"/>
          </a:p>
          <a:p>
            <a:endParaRPr lang="en-US" dirty="0"/>
          </a:p>
          <a:p>
            <a:r>
              <a:rPr lang="en-US" dirty="0" smtClean="0"/>
              <a:t>Email – </a:t>
            </a:r>
            <a:r>
              <a:rPr lang="en-US" dirty="0" smtClean="0">
                <a:hlinkClick r:id="rId7"/>
              </a:rPr>
              <a:t>abby@bluebirdsocialmedia.com</a:t>
            </a:r>
            <a:endParaRPr lang="en-US" dirty="0" smtClean="0"/>
          </a:p>
          <a:p>
            <a:r>
              <a:rPr lang="en-US" dirty="0" smtClean="0"/>
              <a:t>Text or Call – 360-201-9446</a:t>
            </a:r>
          </a:p>
          <a:p>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1526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Abby Yates, Bluebird Social Media, bluebirdsocialmedia.com abby@bluebirdsocialmedia.com</a:t>
            </a:r>
            <a:endParaRPr lang="en-US" dirty="0"/>
          </a:p>
        </p:txBody>
      </p:sp>
      <p:pic>
        <p:nvPicPr>
          <p:cNvPr id="3074" name="Picture 2" descr="Image result for social media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110" y="1095554"/>
            <a:ext cx="7619780" cy="462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99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Attract. Retain. </a:t>
            </a:r>
            <a:endParaRPr lang="en-US" dirty="0"/>
          </a:p>
        </p:txBody>
      </p:sp>
      <p:sp>
        <p:nvSpPr>
          <p:cNvPr id="3" name="Content Placeholder 2"/>
          <p:cNvSpPr>
            <a:spLocks noGrp="1"/>
          </p:cNvSpPr>
          <p:nvPr>
            <p:ph idx="1"/>
          </p:nvPr>
        </p:nvSpPr>
        <p:spPr/>
        <p:txBody>
          <a:bodyPr/>
          <a:lstStyle/>
          <a:p>
            <a:r>
              <a:rPr lang="en-US" dirty="0"/>
              <a:t>Content marketing’s purpose is to attract and retain customers by consistently creating and curating relevant and valuable content with the intention of changing or enhancing consumer behavior. It is an ongoing process that is best integrated into your overall marketing strategy, and it focuses on owning media, not renting </a:t>
            </a:r>
            <a:r>
              <a:rPr lang="en-US" dirty="0" smtClean="0"/>
              <a:t>it.</a:t>
            </a:r>
          </a:p>
          <a:p>
            <a:pPr lvl="1"/>
            <a:endParaRPr lang="en-US" dirty="0" smtClean="0"/>
          </a:p>
          <a:p>
            <a:pPr lvl="1"/>
            <a:endParaRPr lang="en-US" dirty="0" smtClean="0"/>
          </a:p>
          <a:p>
            <a:r>
              <a:rPr lang="en-US" b="1" dirty="0" smtClean="0"/>
              <a:t>Is there a specific brand or organization you can think of that owns the media in their sector? </a:t>
            </a:r>
            <a:endParaRPr lang="en-US" b="1"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27016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is key.</a:t>
            </a:r>
            <a:endParaRPr lang="en-US" dirty="0"/>
          </a:p>
        </p:txBody>
      </p:sp>
      <p:sp>
        <p:nvSpPr>
          <p:cNvPr id="3" name="Content Placeholder 2"/>
          <p:cNvSpPr>
            <a:spLocks noGrp="1"/>
          </p:cNvSpPr>
          <p:nvPr>
            <p:ph idx="1"/>
          </p:nvPr>
        </p:nvSpPr>
        <p:spPr/>
        <p:txBody>
          <a:bodyPr>
            <a:normAutofit fontScale="92500"/>
          </a:bodyPr>
          <a:lstStyle/>
          <a:p>
            <a:pPr fontAlgn="base"/>
            <a:r>
              <a:rPr lang="en-US" dirty="0" smtClean="0"/>
              <a:t>Basically</a:t>
            </a:r>
            <a:r>
              <a:rPr lang="en-US" dirty="0"/>
              <a:t>, content marketing is</a:t>
            </a:r>
            <a:r>
              <a:rPr lang="en-US" b="1" dirty="0"/>
              <a:t> the art of communicating with your customers and prospects without selling</a:t>
            </a:r>
            <a:r>
              <a:rPr lang="en-US" dirty="0"/>
              <a:t>. </a:t>
            </a:r>
            <a:endParaRPr lang="en-US" dirty="0" smtClean="0"/>
          </a:p>
          <a:p>
            <a:pPr fontAlgn="base"/>
            <a:endParaRPr lang="en-US" dirty="0"/>
          </a:p>
          <a:p>
            <a:pPr fontAlgn="base"/>
            <a:r>
              <a:rPr lang="en-US" dirty="0" smtClean="0"/>
              <a:t>It </a:t>
            </a:r>
            <a:r>
              <a:rPr lang="en-US" dirty="0"/>
              <a:t>is non-interruption marketing. Instead of pitching your products or services, you are </a:t>
            </a:r>
            <a:r>
              <a:rPr lang="en-US" b="1" i="1" dirty="0"/>
              <a:t>delivering information that makes your buyer more intelligent. </a:t>
            </a:r>
            <a:endParaRPr lang="en-US" b="1" i="1" dirty="0" smtClean="0"/>
          </a:p>
          <a:p>
            <a:pPr fontAlgn="base"/>
            <a:endParaRPr lang="en-US" b="1" i="1" dirty="0"/>
          </a:p>
          <a:p>
            <a:pPr fontAlgn="base"/>
            <a:r>
              <a:rPr lang="en-US" dirty="0" smtClean="0"/>
              <a:t>The </a:t>
            </a:r>
            <a:r>
              <a:rPr lang="en-US" dirty="0"/>
              <a:t>essence of this content strategy is the belief that if we, as businesses, </a:t>
            </a:r>
            <a:r>
              <a:rPr lang="en-US" b="1" dirty="0"/>
              <a:t>deliver consistent, ongoing valuable information to buyers, they ultimately reward us with their business and loyalty.</a:t>
            </a:r>
            <a:endParaRPr lang="en-US" dirty="0"/>
          </a:p>
          <a:p>
            <a:endParaRPr lang="en-US" dirty="0"/>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94282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862885"/>
            <a:ext cx="9302752" cy="4460262"/>
          </a:xfrm>
        </p:spPr>
        <p:txBody>
          <a:bodyPr>
            <a:normAutofit/>
          </a:bodyPr>
          <a:lstStyle/>
          <a:p>
            <a:r>
              <a:rPr lang="en-US" dirty="0"/>
              <a:t>Social media is changing the way we communicate and the way we are perceived, both positively and negatively. Every time you post a photo, or update your status, you are contributing to your own digital footprint and personal </a:t>
            </a:r>
            <a:r>
              <a:rPr lang="en-US" dirty="0" smtClean="0"/>
              <a:t>brand. </a:t>
            </a:r>
            <a:endParaRPr lang="en-US" dirty="0"/>
          </a:p>
        </p:txBody>
      </p:sp>
      <p:sp>
        <p:nvSpPr>
          <p:cNvPr id="3" name="Text Placeholder 2"/>
          <p:cNvSpPr>
            <a:spLocks noGrp="1"/>
          </p:cNvSpPr>
          <p:nvPr>
            <p:ph type="body" sz="half" idx="13"/>
          </p:nvPr>
        </p:nvSpPr>
        <p:spPr>
          <a:xfrm>
            <a:off x="1446212" y="5323148"/>
            <a:ext cx="8752299" cy="548968"/>
          </a:xfrm>
        </p:spPr>
        <p:txBody>
          <a:bodyPr>
            <a:normAutofit/>
          </a:bodyPr>
          <a:lstStyle/>
          <a:p>
            <a:pPr algn="r"/>
            <a:r>
              <a:rPr lang="en-US" sz="2400" i="1" dirty="0" smtClean="0"/>
              <a:t>Amy Jo Martin</a:t>
            </a:r>
            <a:endParaRPr lang="en-US" sz="2400" i="1" dirty="0"/>
          </a:p>
        </p:txBody>
      </p:sp>
      <p:sp>
        <p:nvSpPr>
          <p:cNvPr id="5" name="Footer Placeholder 4"/>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381180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Social Media Marketing</a:t>
            </a:r>
            <a:endParaRPr lang="en-US" dirty="0"/>
          </a:p>
        </p:txBody>
      </p:sp>
      <p:sp>
        <p:nvSpPr>
          <p:cNvPr id="3" name="Content Placeholder 2"/>
          <p:cNvSpPr>
            <a:spLocks noGrp="1"/>
          </p:cNvSpPr>
          <p:nvPr>
            <p:ph idx="1"/>
          </p:nvPr>
        </p:nvSpPr>
        <p:spPr/>
        <p:txBody>
          <a:bodyPr/>
          <a:lstStyle/>
          <a:p>
            <a:endParaRPr lang="en-US" dirty="0"/>
          </a:p>
          <a:p>
            <a:pPr fontAlgn="base"/>
            <a:r>
              <a:rPr lang="en-US" dirty="0"/>
              <a:t>Best practices </a:t>
            </a:r>
            <a:r>
              <a:rPr lang="en-US" dirty="0" smtClean="0"/>
              <a:t>– do </a:t>
            </a:r>
            <a:r>
              <a:rPr lang="en-US" dirty="0"/>
              <a:t>more than just “sell” on </a:t>
            </a:r>
            <a:r>
              <a:rPr lang="en-US" dirty="0" smtClean="0"/>
              <a:t>your social outlets. </a:t>
            </a:r>
          </a:p>
          <a:p>
            <a:pPr lvl="1" fontAlgn="base"/>
            <a:r>
              <a:rPr lang="en-US" dirty="0" smtClean="0"/>
              <a:t>The </a:t>
            </a:r>
            <a:r>
              <a:rPr lang="en-US" dirty="0"/>
              <a:t>average Facebook user likes less than 20 pages. </a:t>
            </a:r>
            <a:endParaRPr lang="en-US" dirty="0" smtClean="0"/>
          </a:p>
          <a:p>
            <a:pPr lvl="1" fontAlgn="base"/>
            <a:r>
              <a:rPr lang="en-US" dirty="0" smtClean="0"/>
              <a:t>Keep </a:t>
            </a:r>
            <a:r>
              <a:rPr lang="en-US" dirty="0"/>
              <a:t>things interesting and engaging to maintain your fans. </a:t>
            </a:r>
            <a:endParaRPr lang="en-US" dirty="0" smtClean="0"/>
          </a:p>
          <a:p>
            <a:pPr lvl="2" fontAlgn="base"/>
            <a:r>
              <a:rPr lang="en-US" dirty="0"/>
              <a:t>P</a:t>
            </a:r>
            <a:r>
              <a:rPr lang="en-US" dirty="0" smtClean="0"/>
              <a:t>romote </a:t>
            </a:r>
            <a:r>
              <a:rPr lang="en-US" dirty="0"/>
              <a:t>the local </a:t>
            </a:r>
            <a:r>
              <a:rPr lang="en-US" dirty="0" smtClean="0"/>
              <a:t>community</a:t>
            </a:r>
          </a:p>
          <a:p>
            <a:pPr lvl="2" fontAlgn="base"/>
            <a:r>
              <a:rPr lang="en-US" dirty="0" smtClean="0"/>
              <a:t>Fun </a:t>
            </a:r>
            <a:r>
              <a:rPr lang="en-US" dirty="0"/>
              <a:t>and engaging </a:t>
            </a:r>
            <a:r>
              <a:rPr lang="en-US" dirty="0" smtClean="0"/>
              <a:t>posts</a:t>
            </a:r>
          </a:p>
          <a:p>
            <a:pPr lvl="2" fontAlgn="base"/>
            <a:r>
              <a:rPr lang="en-US" dirty="0" smtClean="0"/>
              <a:t>Holidays</a:t>
            </a:r>
          </a:p>
          <a:p>
            <a:pPr lvl="2" fontAlgn="base"/>
            <a:r>
              <a:rPr lang="en-US" dirty="0" smtClean="0"/>
              <a:t>Create a mixture of hard sell, soft sell and informational posts </a:t>
            </a:r>
          </a:p>
        </p:txBody>
      </p:sp>
      <p:sp>
        <p:nvSpPr>
          <p:cNvPr id="4" name="Footer Placeholder 3"/>
          <p:cNvSpPr>
            <a:spLocks noGrp="1"/>
          </p:cNvSpPr>
          <p:nvPr>
            <p:ph type="ftr" sz="quarter" idx="11"/>
          </p:nvPr>
        </p:nvSpPr>
        <p:spPr/>
        <p:txBody>
          <a:bodyPr/>
          <a:lstStyle/>
          <a:p>
            <a:r>
              <a:rPr lang="en-US" smtClean="0"/>
              <a:t>Abby Yates, Bluebird Social Media, bluebirdsocialmedia.com abby@bluebirdsocialmedia.com</a:t>
            </a:r>
            <a:endParaRPr lang="en-US" dirty="0"/>
          </a:p>
        </p:txBody>
      </p:sp>
    </p:spTree>
    <p:extLst>
      <p:ext uri="{BB962C8B-B14F-4D97-AF65-F5344CB8AC3E}">
        <p14:creationId xmlns:p14="http://schemas.microsoft.com/office/powerpoint/2010/main" val="268436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Abby Yates, Bluebird Social Media, bluebirdsocialmedia.com abby@bluebirdsocialmedia.com</a:t>
            </a:r>
            <a:endParaRPr lang="en-US" dirty="0"/>
          </a:p>
        </p:txBody>
      </p:sp>
      <p:sp>
        <p:nvSpPr>
          <p:cNvPr id="4" name="Text Placeholder 3"/>
          <p:cNvSpPr>
            <a:spLocks noGrp="1"/>
          </p:cNvSpPr>
          <p:nvPr>
            <p:ph type="body" sz="half" idx="4294967295"/>
          </p:nvPr>
        </p:nvSpPr>
        <p:spPr>
          <a:xfrm>
            <a:off x="2331078" y="1939253"/>
            <a:ext cx="7044742" cy="2954718"/>
          </a:xfrm>
        </p:spPr>
        <p:txBody>
          <a:bodyPr>
            <a:normAutofit fontScale="77500" lnSpcReduction="20000"/>
          </a:bodyPr>
          <a:lstStyle/>
          <a:p>
            <a:pPr marL="0" indent="0" algn="ctr">
              <a:lnSpc>
                <a:spcPct val="150000"/>
              </a:lnSpc>
              <a:buNone/>
            </a:pPr>
            <a:r>
              <a:rPr lang="en-US" sz="6000" b="1" i="1" dirty="0" smtClean="0"/>
              <a:t>Why </a:t>
            </a:r>
            <a:r>
              <a:rPr lang="en-US" sz="6000" b="1" i="1" dirty="0"/>
              <a:t>do you follow specific brands on social media? </a:t>
            </a:r>
          </a:p>
        </p:txBody>
      </p:sp>
    </p:spTree>
    <p:extLst>
      <p:ext uri="{BB962C8B-B14F-4D97-AF65-F5344CB8AC3E}">
        <p14:creationId xmlns:p14="http://schemas.microsoft.com/office/powerpoint/2010/main" val="1733266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285</TotalTime>
  <Words>1125</Words>
  <Application>Microsoft Office PowerPoint</Application>
  <PresentationFormat>Custom</PresentationFormat>
  <Paragraphs>169</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Depth</vt:lpstr>
      <vt:lpstr>PowerPoint Presentation</vt:lpstr>
      <vt:lpstr>Content Marketing</vt:lpstr>
      <vt:lpstr>What is content marketing?</vt:lpstr>
      <vt:lpstr>PowerPoint Presentation</vt:lpstr>
      <vt:lpstr>Attract. Retain. </vt:lpstr>
      <vt:lpstr>Consistency is key.</vt:lpstr>
      <vt:lpstr>Social media is changing the way we communicate and the way we are perceived, both positively and negatively. Every time you post a photo, or update your status, you are contributing to your own digital footprint and personal brand. </vt:lpstr>
      <vt:lpstr>Best Practices in Social Media Marketing</vt:lpstr>
      <vt:lpstr>PowerPoint Presentation</vt:lpstr>
      <vt:lpstr>Sail Trilogy – a Sample in Great Social Media</vt:lpstr>
      <vt:lpstr>Sail Trilogy Instagram</vt:lpstr>
      <vt:lpstr>Instagram </vt:lpstr>
      <vt:lpstr>What About Those Hashtags</vt:lpstr>
      <vt:lpstr>Giveaways</vt:lpstr>
      <vt:lpstr>Giveaway Policies</vt:lpstr>
      <vt:lpstr>Facebook Terms of Service &amp; Guidelines</vt:lpstr>
      <vt:lpstr>PowerPoint Presentation</vt:lpstr>
      <vt:lpstr>Content Calendar</vt:lpstr>
      <vt:lpstr>Content Calendar Template</vt:lpstr>
      <vt:lpstr>PowerPoint Presentation</vt:lpstr>
      <vt:lpstr>Facebook &amp; Instagram</vt:lpstr>
      <vt:lpstr>Facebook Ads Manager</vt:lpstr>
      <vt:lpstr>Facebook Ad Policies</vt:lpstr>
      <vt:lpstr>Instagram Advertising</vt:lpstr>
      <vt:lpstr>PowerPoint Presentation</vt:lpstr>
      <vt:lpstr>Posts that Push</vt:lpstr>
      <vt:lpstr>Social Media Branding</vt:lpstr>
      <vt:lpstr>PowerPoint Presentation</vt:lpstr>
      <vt:lpstr>PowerPoint Presentation</vt:lpstr>
      <vt:lpstr>Twitter</vt:lpstr>
      <vt:lpstr>Twitter Basics</vt:lpstr>
      <vt:lpstr>What Do I Share on Twitter?</vt:lpstr>
      <vt:lpstr>Hashtags for Twitter</vt:lpstr>
      <vt:lpstr>Monitor Your Hashtags</vt:lpstr>
      <vt:lpstr>PowerPoint Presentation</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Marketing</dc:title>
  <dc:creator>Abby Yates</dc:creator>
  <cp:lastModifiedBy>Sean Hogan</cp:lastModifiedBy>
  <cp:revision>16</cp:revision>
  <dcterms:created xsi:type="dcterms:W3CDTF">2017-03-11T15:59:50Z</dcterms:created>
  <dcterms:modified xsi:type="dcterms:W3CDTF">2017-03-12T04:03:39Z</dcterms:modified>
</cp:coreProperties>
</file>