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0" r:id="rId4"/>
    <p:sldMasterId id="2147483664" r:id="rId5"/>
    <p:sldMasterId id="2147483688" r:id="rId6"/>
  </p:sldMasterIdLst>
  <p:notesMasterIdLst>
    <p:notesMasterId r:id="rId20"/>
  </p:notesMasterIdLst>
  <p:handoutMasterIdLst>
    <p:handoutMasterId r:id="rId21"/>
  </p:handoutMasterIdLst>
  <p:sldIdLst>
    <p:sldId id="383" r:id="rId7"/>
    <p:sldId id="371" r:id="rId8"/>
    <p:sldId id="387" r:id="rId9"/>
    <p:sldId id="388" r:id="rId10"/>
    <p:sldId id="389" r:id="rId11"/>
    <p:sldId id="391" r:id="rId12"/>
    <p:sldId id="392" r:id="rId13"/>
    <p:sldId id="393" r:id="rId14"/>
    <p:sldId id="394" r:id="rId15"/>
    <p:sldId id="390" r:id="rId16"/>
    <p:sldId id="384" r:id="rId17"/>
    <p:sldId id="386" r:id="rId18"/>
    <p:sldId id="376" r:id="rId19"/>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n Groble" initials="EG"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8A"/>
    <a:srgbClr val="002774"/>
    <a:srgbClr val="58585A"/>
    <a:srgbClr val="005DAA"/>
    <a:srgbClr val="FF7600"/>
    <a:srgbClr val="D91B5C"/>
    <a:srgbClr val="872175"/>
    <a:srgbClr val="009999"/>
    <a:srgbClr val="00AEEF"/>
    <a:srgbClr val="01B4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35" autoAdjust="0"/>
    <p:restoredTop sz="94280" autoAdjust="0"/>
  </p:normalViewPr>
  <p:slideViewPr>
    <p:cSldViewPr>
      <p:cViewPr>
        <p:scale>
          <a:sx n="205" d="100"/>
          <a:sy n="205" d="100"/>
        </p:scale>
        <p:origin x="2936" y="2944"/>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eaLnBrk="0" hangingPunct="0">
              <a:defRPr sz="1200"/>
            </a:lvl1pPr>
          </a:lstStyle>
          <a:p>
            <a:endParaRPr lang="en-US" altLang="en-US"/>
          </a:p>
        </p:txBody>
      </p:sp>
      <p:sp>
        <p:nvSpPr>
          <p:cNvPr id="1945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eaLnBrk="0" hangingPunct="0">
              <a:defRPr sz="1200"/>
            </a:lvl1pPr>
          </a:lstStyle>
          <a:p>
            <a:endParaRPr lang="en-US" altLang="en-US"/>
          </a:p>
        </p:txBody>
      </p:sp>
      <p:sp>
        <p:nvSpPr>
          <p:cNvPr id="19460"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eaLnBrk="0" hangingPunct="0">
              <a:defRPr sz="1200"/>
            </a:lvl1pPr>
          </a:lstStyle>
          <a:p>
            <a:endParaRPr lang="en-US" altLang="en-US"/>
          </a:p>
        </p:txBody>
      </p:sp>
      <p:sp>
        <p:nvSpPr>
          <p:cNvPr id="1946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eaLnBrk="0" hangingPunct="0">
              <a:defRPr sz="1200"/>
            </a:lvl1pPr>
          </a:lstStyle>
          <a:p>
            <a:fld id="{B9011CC6-2E17-42C6-BFF9-DB6DA06F87A3}" type="slidenum">
              <a:rPr lang="en-US" altLang="en-US"/>
              <a:pPr/>
              <a:t>‹#›</a:t>
            </a:fld>
            <a:endParaRPr lang="en-US" altLang="en-US"/>
          </a:p>
        </p:txBody>
      </p:sp>
    </p:spTree>
    <p:extLst>
      <p:ext uri="{BB962C8B-B14F-4D97-AF65-F5344CB8AC3E}">
        <p14:creationId xmlns:p14="http://schemas.microsoft.com/office/powerpoint/2010/main" val="1807116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eaLnBrk="0" hangingPunct="0">
              <a:defRPr sz="1200"/>
            </a:lvl1pPr>
          </a:lstStyle>
          <a:p>
            <a:endParaRPr lang="en-US" altLang="en-US"/>
          </a:p>
        </p:txBody>
      </p:sp>
      <p:sp>
        <p:nvSpPr>
          <p:cNvPr id="3075"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eaLnBrk="0" hangingPunct="0">
              <a:defRPr sz="1200"/>
            </a:lvl1pPr>
          </a:lstStyle>
          <a:p>
            <a:endParaRPr lang="en-US" altLang="en-US"/>
          </a:p>
        </p:txBody>
      </p:sp>
      <p:sp>
        <p:nvSpPr>
          <p:cNvPr id="256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eaLnBrk="0" hangingPunct="0">
              <a:defRPr sz="1200"/>
            </a:lvl1pPr>
          </a:lstStyle>
          <a:p>
            <a:endParaRPr lang="en-US" altLang="en-US"/>
          </a:p>
        </p:txBody>
      </p:sp>
      <p:sp>
        <p:nvSpPr>
          <p:cNvPr id="307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eaLnBrk="0" hangingPunct="0">
              <a:defRPr sz="1200"/>
            </a:lvl1pPr>
          </a:lstStyle>
          <a:p>
            <a:fld id="{C13D6C33-FF74-488A-BEA7-50E8802CC93E}" type="slidenum">
              <a:rPr lang="en-US" altLang="en-US"/>
              <a:pPr/>
              <a:t>‹#›</a:t>
            </a:fld>
            <a:endParaRPr lang="en-US" altLang="en-US"/>
          </a:p>
        </p:txBody>
      </p:sp>
    </p:spTree>
    <p:extLst>
      <p:ext uri="{BB962C8B-B14F-4D97-AF65-F5344CB8AC3E}">
        <p14:creationId xmlns:p14="http://schemas.microsoft.com/office/powerpoint/2010/main" val="17661473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107" charset="0"/>
        <a:ea typeface="ＭＳ Ｐゴシック" charset="0"/>
        <a:cs typeface="ヒラギノ角ゴ Pro W3" pitchFamily="-107" charset="-128"/>
      </a:defRPr>
    </a:lvl1pPr>
    <a:lvl2pPr marL="4572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2pPr>
    <a:lvl3pPr marL="9144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3pPr>
    <a:lvl4pPr marL="13716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4pPr>
    <a:lvl5pPr marL="18288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itchFamily="34" charset="0"/>
                <a:ea typeface="ＭＳ Ｐゴシック" pitchFamily="34" charset="-128"/>
              </a:defRPr>
            </a:lvl1pPr>
            <a:lvl2pPr marL="742950" indent="-285750" defTabSz="931863" eaLnBrk="0" hangingPunct="0">
              <a:defRPr sz="2400">
                <a:solidFill>
                  <a:schemeClr val="tx1"/>
                </a:solidFill>
                <a:latin typeface="Arial" pitchFamily="34" charset="0"/>
                <a:ea typeface="ＭＳ Ｐゴシック" pitchFamily="34" charset="-128"/>
              </a:defRPr>
            </a:lvl2pPr>
            <a:lvl3pPr marL="1143000" indent="-228600" defTabSz="931863" eaLnBrk="0" hangingPunct="0">
              <a:defRPr sz="2400">
                <a:solidFill>
                  <a:schemeClr val="tx1"/>
                </a:solidFill>
                <a:latin typeface="Arial" pitchFamily="34" charset="0"/>
                <a:ea typeface="ＭＳ Ｐゴシック" pitchFamily="34" charset="-128"/>
              </a:defRPr>
            </a:lvl3pPr>
            <a:lvl4pPr marL="1600200" indent="-228600" defTabSz="931863" eaLnBrk="0" hangingPunct="0">
              <a:defRPr sz="2400">
                <a:solidFill>
                  <a:schemeClr val="tx1"/>
                </a:solidFill>
                <a:latin typeface="Arial" pitchFamily="34" charset="0"/>
                <a:ea typeface="ＭＳ Ｐゴシック" pitchFamily="34" charset="-128"/>
              </a:defRPr>
            </a:lvl4pPr>
            <a:lvl5pPr marL="2057400" indent="-228600" defTabSz="931863" eaLnBrk="0" hangingPunct="0">
              <a:defRPr sz="2400">
                <a:solidFill>
                  <a:schemeClr val="tx1"/>
                </a:solidFill>
                <a:latin typeface="Arial" pitchFamily="34" charset="0"/>
                <a:ea typeface="ＭＳ Ｐゴシック" pitchFamily="34" charset="-128"/>
              </a:defRPr>
            </a:lvl5pPr>
            <a:lvl6pPr marL="25146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A5454C40-63B9-46EB-B212-196F41F3B4AC}" type="slidenum">
              <a:rPr lang="en-US" altLang="en-US" sz="1200">
                <a:solidFill>
                  <a:prstClr val="black"/>
                </a:solidFill>
              </a:rPr>
              <a:pPr/>
              <a:t>1</a:t>
            </a:fld>
            <a:endParaRPr lang="en-US" altLang="en-US" sz="1200">
              <a:solidFill>
                <a:prstClr val="black"/>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a typeface="ＭＳ Ｐゴシック" pitchFamily="34" charset="-128"/>
              <a:cs typeface="ヒラギノ角ゴ Pro W3" charset="0"/>
            </a:endParaRPr>
          </a:p>
        </p:txBody>
      </p:sp>
    </p:spTree>
    <p:extLst>
      <p:ext uri="{BB962C8B-B14F-4D97-AF65-F5344CB8AC3E}">
        <p14:creationId xmlns:p14="http://schemas.microsoft.com/office/powerpoint/2010/main" val="267829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a typeface="ＭＳ Ｐゴシック" pitchFamily="34" charset="-128"/>
              <a:cs typeface="ヒラギノ角ゴ Pro W3" charset="0"/>
            </a:endParaRPr>
          </a:p>
          <a:p>
            <a:endParaRPr lang="en-US" altLang="en-US" dirty="0">
              <a:latin typeface="Arial" pitchFamily="34" charset="0"/>
              <a:ea typeface="ＭＳ Ｐゴシック" pitchFamily="34" charset="-128"/>
              <a:cs typeface="ヒラギノ角ゴ Pro W3" charset="0"/>
            </a:endParaRPr>
          </a:p>
          <a:p>
            <a:endParaRPr lang="en-US" altLang="en-US" dirty="0">
              <a:latin typeface="Arial" pitchFamily="34" charset="0"/>
              <a:ea typeface="ＭＳ Ｐゴシック" pitchFamily="34" charset="-128"/>
              <a:cs typeface="ヒラギノ角ゴ Pro W3" charset="0"/>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itchFamily="34" charset="0"/>
                <a:ea typeface="ＭＳ Ｐゴシック" pitchFamily="34" charset="-128"/>
              </a:defRPr>
            </a:lvl1pPr>
            <a:lvl2pPr marL="742950" indent="-285750" defTabSz="931863" eaLnBrk="0" hangingPunct="0">
              <a:defRPr sz="2400">
                <a:solidFill>
                  <a:schemeClr val="tx1"/>
                </a:solidFill>
                <a:latin typeface="Arial" pitchFamily="34" charset="0"/>
                <a:ea typeface="ＭＳ Ｐゴシック" pitchFamily="34" charset="-128"/>
              </a:defRPr>
            </a:lvl2pPr>
            <a:lvl3pPr marL="1143000" indent="-228600" defTabSz="931863" eaLnBrk="0" hangingPunct="0">
              <a:defRPr sz="2400">
                <a:solidFill>
                  <a:schemeClr val="tx1"/>
                </a:solidFill>
                <a:latin typeface="Arial" pitchFamily="34" charset="0"/>
                <a:ea typeface="ＭＳ Ｐゴシック" pitchFamily="34" charset="-128"/>
              </a:defRPr>
            </a:lvl3pPr>
            <a:lvl4pPr marL="1600200" indent="-228600" defTabSz="931863" eaLnBrk="0" hangingPunct="0">
              <a:defRPr sz="2400">
                <a:solidFill>
                  <a:schemeClr val="tx1"/>
                </a:solidFill>
                <a:latin typeface="Arial" pitchFamily="34" charset="0"/>
                <a:ea typeface="ＭＳ Ｐゴシック" pitchFamily="34" charset="-128"/>
              </a:defRPr>
            </a:lvl4pPr>
            <a:lvl5pPr marL="2057400" indent="-228600" defTabSz="931863" eaLnBrk="0" hangingPunct="0">
              <a:defRPr sz="2400">
                <a:solidFill>
                  <a:schemeClr val="tx1"/>
                </a:solidFill>
                <a:latin typeface="Arial" pitchFamily="34" charset="0"/>
                <a:ea typeface="ＭＳ Ｐゴシック" pitchFamily="34" charset="-128"/>
              </a:defRPr>
            </a:lvl5pPr>
            <a:lvl6pPr marL="25146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2924F12C-842B-4244-8EB8-391A90FB3594}" type="slidenum">
              <a:rPr lang="en-US" altLang="en-US" sz="1200">
                <a:solidFill>
                  <a:prstClr val="black"/>
                </a:solidFill>
              </a:rPr>
              <a:pPr/>
              <a:t>2</a:t>
            </a:fld>
            <a:endParaRPr lang="en-US" altLang="en-US" sz="120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a typeface="ＭＳ Ｐゴシック" pitchFamily="34" charset="-128"/>
              <a:cs typeface="ヒラギノ角ゴ Pro W3" charset="0"/>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itchFamily="34" charset="0"/>
                <a:ea typeface="ＭＳ Ｐゴシック" pitchFamily="34" charset="-128"/>
              </a:defRPr>
            </a:lvl1pPr>
            <a:lvl2pPr marL="742950" indent="-285750" defTabSz="931863" eaLnBrk="0" hangingPunct="0">
              <a:defRPr sz="2400">
                <a:solidFill>
                  <a:schemeClr val="tx1"/>
                </a:solidFill>
                <a:latin typeface="Arial" pitchFamily="34" charset="0"/>
                <a:ea typeface="ＭＳ Ｐゴシック" pitchFamily="34" charset="-128"/>
              </a:defRPr>
            </a:lvl2pPr>
            <a:lvl3pPr marL="1143000" indent="-228600" defTabSz="931863" eaLnBrk="0" hangingPunct="0">
              <a:defRPr sz="2400">
                <a:solidFill>
                  <a:schemeClr val="tx1"/>
                </a:solidFill>
                <a:latin typeface="Arial" pitchFamily="34" charset="0"/>
                <a:ea typeface="ＭＳ Ｐゴシック" pitchFamily="34" charset="-128"/>
              </a:defRPr>
            </a:lvl3pPr>
            <a:lvl4pPr marL="1600200" indent="-228600" defTabSz="931863" eaLnBrk="0" hangingPunct="0">
              <a:defRPr sz="2400">
                <a:solidFill>
                  <a:schemeClr val="tx1"/>
                </a:solidFill>
                <a:latin typeface="Arial" pitchFamily="34" charset="0"/>
                <a:ea typeface="ＭＳ Ｐゴシック" pitchFamily="34" charset="-128"/>
              </a:defRPr>
            </a:lvl4pPr>
            <a:lvl5pPr marL="2057400" indent="-228600" defTabSz="931863" eaLnBrk="0" hangingPunct="0">
              <a:defRPr sz="2400">
                <a:solidFill>
                  <a:schemeClr val="tx1"/>
                </a:solidFill>
                <a:latin typeface="Arial" pitchFamily="34" charset="0"/>
                <a:ea typeface="ＭＳ Ｐゴシック" pitchFamily="34" charset="-128"/>
              </a:defRPr>
            </a:lvl5pPr>
            <a:lvl6pPr marL="25146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931863"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50F5278A-68A0-4D1F-AA61-EE5F29248EBE}" type="slidenum">
              <a:rPr lang="en-US" altLang="en-US" sz="1200">
                <a:solidFill>
                  <a:prstClr val="black"/>
                </a:solidFill>
              </a:rPr>
              <a:pPr/>
              <a:t>13</a:t>
            </a:fld>
            <a:endParaRPr lang="en-US" altLang="en-US" sz="120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rgbClr val="00AEEF"/>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rgbClr val="00AEEF"/>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741495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5" name="Rectangle 4"/>
          <p:cNvSpPr>
            <a:spLocks noChangeArrowheads="1"/>
          </p:cNvSpPr>
          <p:nvPr/>
        </p:nvSpPr>
        <p:spPr bwMode="auto">
          <a:xfrm>
            <a:off x="-76200" y="457200"/>
            <a:ext cx="9296400" cy="533400"/>
          </a:xfrm>
          <a:prstGeom prst="rect">
            <a:avLst/>
          </a:prstGeom>
          <a:solidFill>
            <a:srgbClr val="009999"/>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78848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5" name="Rectangle 4"/>
          <p:cNvSpPr>
            <a:spLocks noChangeArrowheads="1"/>
          </p:cNvSpPr>
          <p:nvPr/>
        </p:nvSpPr>
        <p:spPr bwMode="auto">
          <a:xfrm>
            <a:off x="-76200" y="457200"/>
            <a:ext cx="9296400" cy="533400"/>
          </a:xfrm>
          <a:prstGeom prst="rect">
            <a:avLst/>
          </a:prstGeom>
          <a:solidFill>
            <a:srgbClr val="FF7600"/>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90330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title"/>
          </p:nvPr>
        </p:nvSpPr>
        <p:spPr>
          <a:xfrm>
            <a:off x="381000" y="228600"/>
            <a:ext cx="8763000" cy="533400"/>
          </a:xfrm>
          <a:prstGeom prst="rect">
            <a:avLst/>
          </a:prstGeom>
        </p:spPr>
        <p:txBody>
          <a:bodyPr lIns="0" tIns="0" rIns="0" bIns="0" anchor="ctr" anchorCtr="0"/>
          <a:lstStyle>
            <a:lvl1pPr algn="l">
              <a:defRPr sz="1800">
                <a:solidFill>
                  <a:schemeClr val="bg1">
                    <a:lumMod val="85000"/>
                  </a:schemeClr>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150466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0" i="0" cap="all">
                <a:latin typeface="Arial Narrow"/>
                <a:cs typeface="Arial Narrow"/>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Georgia"/>
                <a:cs typeface="Georgi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605435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600">
                <a:latin typeface="Arial Narrow"/>
                <a:cs typeface="Arial Narrow"/>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Georgia"/>
                <a:cs typeface="Georgia"/>
              </a:defRPr>
            </a:lvl1pPr>
            <a:lvl2pPr>
              <a:defRPr sz="2400">
                <a:latin typeface="Georgia"/>
                <a:cs typeface="Georgia"/>
              </a:defRPr>
            </a:lvl2pPr>
            <a:lvl3pPr>
              <a:defRPr sz="2000">
                <a:latin typeface="Georgia"/>
                <a:cs typeface="Georgia"/>
              </a:defRPr>
            </a:lvl3pPr>
            <a:lvl4pPr>
              <a:defRPr sz="1800">
                <a:latin typeface="Georgia"/>
                <a:cs typeface="Georgia"/>
              </a:defRPr>
            </a:lvl4pPr>
            <a:lvl5pPr>
              <a:defRPr sz="1800">
                <a:latin typeface="Georgia"/>
                <a:cs typeface="Georgia"/>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Georgia"/>
                <a:cs typeface="Georgia"/>
              </a:defRPr>
            </a:lvl1pPr>
            <a:lvl2pPr>
              <a:defRPr sz="2400">
                <a:latin typeface="Georgia"/>
                <a:cs typeface="Georgia"/>
              </a:defRPr>
            </a:lvl2pPr>
            <a:lvl3pPr>
              <a:defRPr sz="2000">
                <a:latin typeface="Georgia"/>
                <a:cs typeface="Georgia"/>
              </a:defRPr>
            </a:lvl3pPr>
            <a:lvl4pPr>
              <a:defRPr sz="1800">
                <a:latin typeface="Georgia"/>
                <a:cs typeface="Georgia"/>
              </a:defRPr>
            </a:lvl4pPr>
            <a:lvl5pPr>
              <a:defRPr sz="1800">
                <a:latin typeface="Georgia"/>
                <a:cs typeface="Georgia"/>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72559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600">
                <a:latin typeface="Arial Narrow"/>
                <a:cs typeface="Arial Narrow"/>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Georgia"/>
                <a:cs typeface="Georgia"/>
              </a:defRPr>
            </a:lvl1pPr>
            <a:lvl2pPr>
              <a:defRPr sz="2000">
                <a:latin typeface="Georgia"/>
                <a:cs typeface="Georgia"/>
              </a:defRPr>
            </a:lvl2pPr>
            <a:lvl3pPr>
              <a:defRPr sz="1800">
                <a:latin typeface="Georgia"/>
                <a:cs typeface="Georgia"/>
              </a:defRPr>
            </a:lvl3pPr>
            <a:lvl4pPr>
              <a:defRPr sz="1600">
                <a:latin typeface="Georgia"/>
                <a:cs typeface="Georgia"/>
              </a:defRPr>
            </a:lvl4pPr>
            <a:lvl5pPr>
              <a:defRPr sz="1600">
                <a:latin typeface="Georgia"/>
                <a:cs typeface="Georgia"/>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Georgia"/>
                <a:cs typeface="Georgia"/>
              </a:defRPr>
            </a:lvl1pPr>
            <a:lvl2pPr>
              <a:defRPr sz="2000">
                <a:latin typeface="Georgia"/>
                <a:cs typeface="Georgia"/>
              </a:defRPr>
            </a:lvl2pPr>
            <a:lvl3pPr>
              <a:defRPr sz="1800">
                <a:latin typeface="Georgia"/>
                <a:cs typeface="Georgia"/>
              </a:defRPr>
            </a:lvl3pPr>
            <a:lvl4pPr>
              <a:defRPr sz="1600">
                <a:latin typeface="Georgia"/>
                <a:cs typeface="Georgia"/>
              </a:defRPr>
            </a:lvl4pPr>
            <a:lvl5pPr>
              <a:defRPr sz="1600">
                <a:latin typeface="Georgia"/>
                <a:cs typeface="Georgia"/>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3468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5928704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71283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atin typeface="Arial Narrow"/>
                <a:cs typeface="Arial Narrow"/>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Georgia"/>
                <a:cs typeface="Georgia"/>
              </a:defRPr>
            </a:lvl1pPr>
            <a:lvl2pPr>
              <a:defRPr sz="2800">
                <a:latin typeface="Georgia"/>
                <a:cs typeface="Georgia"/>
              </a:defRPr>
            </a:lvl2pPr>
            <a:lvl3pPr>
              <a:defRPr sz="2400">
                <a:latin typeface="Georgia"/>
                <a:cs typeface="Georgia"/>
              </a:defRPr>
            </a:lvl3pPr>
            <a:lvl4pPr>
              <a:defRPr sz="2000">
                <a:latin typeface="Georgia"/>
                <a:cs typeface="Georgia"/>
              </a:defRPr>
            </a:lvl4pPr>
            <a:lvl5pPr>
              <a:defRPr sz="2000">
                <a:latin typeface="Georgia"/>
                <a:cs typeface="Georgia"/>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Georgia"/>
                <a:cs typeface="Georgi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10078798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atin typeface="Arial Narrow"/>
                <a:cs typeface="Arial Narrow"/>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Georgia"/>
                <a:cs typeface="Georgi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575292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rgbClr val="005DAA"/>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rgbClr val="005DAA"/>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9602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7387330"/>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53714648"/>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4" name="Rectangle 3"/>
          <p:cNvSpPr>
            <a:spLocks noChangeArrowheads="1"/>
          </p:cNvSpPr>
          <p:nvPr/>
        </p:nvSpPr>
        <p:spPr bwMode="auto">
          <a:xfrm>
            <a:off x="-152400" y="2667000"/>
            <a:ext cx="9525000" cy="1600200"/>
          </a:xfrm>
          <a:prstGeom prst="rect">
            <a:avLst/>
          </a:prstGeom>
          <a:solidFill>
            <a:schemeClr val="accent1"/>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0037588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4" name="Rectangle 3"/>
          <p:cNvSpPr>
            <a:spLocks noChangeArrowheads="1"/>
          </p:cNvSpPr>
          <p:nvPr/>
        </p:nvSpPr>
        <p:spPr bwMode="auto">
          <a:xfrm>
            <a:off x="-152400" y="2667000"/>
            <a:ext cx="9525000" cy="1600200"/>
          </a:xfrm>
          <a:prstGeom prst="rect">
            <a:avLst/>
          </a:prstGeom>
          <a:solidFill>
            <a:srgbClr val="005DAA"/>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36802749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4" name="Rectangle 3"/>
          <p:cNvSpPr>
            <a:spLocks noChangeArrowheads="1"/>
          </p:cNvSpPr>
          <p:nvPr/>
        </p:nvSpPr>
        <p:spPr bwMode="auto">
          <a:xfrm>
            <a:off x="-152400" y="2667000"/>
            <a:ext cx="9525000" cy="1600200"/>
          </a:xfrm>
          <a:prstGeom prst="rect">
            <a:avLst/>
          </a:prstGeom>
          <a:solidFill>
            <a:schemeClr val="tx2"/>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2357931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4" name="Rectangle 3"/>
          <p:cNvSpPr>
            <a:spLocks noChangeArrowheads="1"/>
          </p:cNvSpPr>
          <p:nvPr/>
        </p:nvSpPr>
        <p:spPr bwMode="auto">
          <a:xfrm>
            <a:off x="-152400" y="2667000"/>
            <a:ext cx="9525000" cy="1600200"/>
          </a:xfrm>
          <a:prstGeom prst="rect">
            <a:avLst/>
          </a:prstGeom>
          <a:solidFill>
            <a:srgbClr val="009999"/>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31457039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4" name="Rectangle 3"/>
          <p:cNvSpPr>
            <a:spLocks noChangeArrowheads="1"/>
          </p:cNvSpPr>
          <p:nvPr/>
        </p:nvSpPr>
        <p:spPr bwMode="auto">
          <a:xfrm>
            <a:off x="-152400" y="2667000"/>
            <a:ext cx="9525000" cy="1600200"/>
          </a:xfrm>
          <a:prstGeom prst="rect">
            <a:avLst/>
          </a:prstGeom>
          <a:solidFill>
            <a:srgbClr val="FF7600"/>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6337469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740933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tx2"/>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tx2"/>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79094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accent3"/>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accent3"/>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971143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accent6"/>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accent6"/>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80847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19268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5" name="Rectangle 4"/>
          <p:cNvSpPr>
            <a:spLocks noChangeArrowheads="1"/>
          </p:cNvSpPr>
          <p:nvPr/>
        </p:nvSpPr>
        <p:spPr bwMode="auto">
          <a:xfrm>
            <a:off x="-76200" y="457200"/>
            <a:ext cx="9296400" cy="533400"/>
          </a:xfrm>
          <a:prstGeom prst="rect">
            <a:avLst/>
          </a:prstGeom>
          <a:solidFill>
            <a:schemeClr val="accent1"/>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596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5" name="Rectangle 4"/>
          <p:cNvSpPr>
            <a:spLocks noChangeArrowheads="1"/>
          </p:cNvSpPr>
          <p:nvPr/>
        </p:nvSpPr>
        <p:spPr bwMode="auto">
          <a:xfrm>
            <a:off x="-76200" y="457200"/>
            <a:ext cx="9296400" cy="533400"/>
          </a:xfrm>
          <a:prstGeom prst="rect">
            <a:avLst/>
          </a:prstGeom>
          <a:solidFill>
            <a:srgbClr val="005DAA"/>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52608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5" name="Rectangle 4"/>
          <p:cNvSpPr>
            <a:spLocks noChangeArrowheads="1"/>
          </p:cNvSpPr>
          <p:nvPr/>
        </p:nvSpPr>
        <p:spPr bwMode="auto">
          <a:xfrm>
            <a:off x="-76200" y="457200"/>
            <a:ext cx="9296400" cy="533400"/>
          </a:xfrm>
          <a:prstGeom prst="rect">
            <a:avLst/>
          </a:prstGeom>
          <a:solidFill>
            <a:schemeClr val="tx2"/>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6737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image" Target="../media/image3.png"/><Relationship Id="rId2" Type="http://schemas.openxmlformats.org/officeDocument/2006/relationships/slideLayout" Target="../slideLayouts/slideLayout8.xml"/><Relationship Id="rId16" Type="http://schemas.openxmlformats.org/officeDocument/2006/relationships/theme" Target="../theme/theme2.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4.xml"/><Relationship Id="rId7"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E6E5D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Calibri" pitchFamily="34" charset="0"/>
            </a:endParaRPr>
          </a:p>
        </p:txBody>
      </p:sp>
      <p:pic>
        <p:nvPicPr>
          <p:cNvPr id="1028" name="Picture 4"/>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562600" y="152400"/>
            <a:ext cx="3124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userDrawn="1"/>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090834"/>
            <a:ext cx="1828800" cy="767166"/>
          </a:xfrm>
          <a:prstGeom prst="rect">
            <a:avLst/>
          </a:prstGeom>
          <a:ln>
            <a:noFill/>
          </a:ln>
          <a:effectLst>
            <a:outerShdw blurRad="292100" dist="139700" dir="2700000" algn="tl" rotWithShape="0">
              <a:srgbClr val="333333">
                <a:alpha val="65000"/>
              </a:srgbClr>
            </a:outerShdw>
          </a:effectLst>
        </p:spPr>
      </p:pic>
    </p:spTree>
  </p:cSld>
  <p:clrMap bg1="lt1" tx1="dk1" bg2="lt2" tx2="dk2" accent1="accent1" accent2="accent2" accent3="accent3" accent4="accent4" accent5="accent5" accent6="accent6" hlink="hlink" folHlink="folHlink"/>
  <p:sldLayoutIdLst>
    <p:sldLayoutId id="2147484411" r:id="rId1"/>
    <p:sldLayoutId id="2147484412" r:id="rId2"/>
    <p:sldLayoutId id="2147484413" r:id="rId3"/>
    <p:sldLayoutId id="2147484414" r:id="rId4"/>
    <p:sldLayoutId id="2147484415" r:id="rId5"/>
    <p:sldLayoutId id="2147484416" r:id="rId6"/>
  </p:sldLayoutIdLst>
  <p:hf sldNum="0"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7086600" y="6477000"/>
            <a:ext cx="1600200" cy="138113"/>
          </a:xfrm>
          <a:prstGeom prst="rect">
            <a:avLst/>
          </a:prstGeom>
          <a:noFill/>
        </p:spPr>
        <p:txBody>
          <a:bodyPr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a:r>
              <a:rPr lang="en-US" altLang="en-US" sz="900">
                <a:solidFill>
                  <a:srgbClr val="BCBDC0"/>
                </a:solidFill>
                <a:latin typeface="Arial Narrow" pitchFamily="34" charset="0"/>
              </a:rPr>
              <a:t>TITLE  |  </a:t>
            </a:r>
            <a:fld id="{514EB671-5A4E-420B-AE32-08F13A49AA11}" type="slidenum">
              <a:rPr lang="en-US" altLang="en-US" sz="900">
                <a:solidFill>
                  <a:srgbClr val="BCBDC0"/>
                </a:solidFill>
                <a:latin typeface="Arial Narrow" pitchFamily="34" charset="0"/>
              </a:rPr>
              <a:pPr algn="r"/>
              <a:t>‹#›</a:t>
            </a:fld>
            <a:r>
              <a:rPr lang="en-US" altLang="en-US" sz="900">
                <a:solidFill>
                  <a:srgbClr val="BCBDC0"/>
                </a:solidFill>
                <a:latin typeface="Arial Narrow" pitchFamily="34" charset="0"/>
              </a:rPr>
              <a:t>  </a:t>
            </a:r>
            <a:endParaRPr lang="en-US" altLang="en-US" sz="900">
              <a:solidFill>
                <a:srgbClr val="958D85"/>
              </a:solidFill>
              <a:latin typeface="Arial Narrow" pitchFamily="34" charset="0"/>
            </a:endParaRPr>
          </a:p>
        </p:txBody>
      </p:sp>
      <p:pic>
        <p:nvPicPr>
          <p:cNvPr id="2" name="Picture 1"/>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0" y="6133308"/>
            <a:ext cx="1638613" cy="687384"/>
          </a:xfrm>
          <a:prstGeom prst="rect">
            <a:avLst/>
          </a:prstGeom>
        </p:spPr>
      </p:pic>
      <p:sp>
        <p:nvSpPr>
          <p:cNvPr id="4" name="Footer Placeholder 3"/>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smtClean="0"/>
              <a:t>BuzzSumo</a:t>
            </a:r>
            <a:endParaRPr lang="en-CA"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A2F43-DE86-4ABD-956F-30327DF6BFFE}"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4425" r:id="rId1"/>
    <p:sldLayoutId id="2147484426" r:id="rId2"/>
    <p:sldLayoutId id="2147484427" r:id="rId3"/>
    <p:sldLayoutId id="2147484428" r:id="rId4"/>
    <p:sldLayoutId id="2147484429" r:id="rId5"/>
    <p:sldLayoutId id="2147484417" r:id="rId6"/>
    <p:sldLayoutId id="2147484418" r:id="rId7"/>
    <p:sldLayoutId id="2147484419" r:id="rId8"/>
    <p:sldLayoutId id="2147484420" r:id="rId9"/>
    <p:sldLayoutId id="2147484421" r:id="rId10"/>
    <p:sldLayoutId id="2147484422" r:id="rId11"/>
    <p:sldLayoutId id="2147484423" r:id="rId12"/>
    <p:sldLayoutId id="2147484424" r:id="rId13"/>
    <p:sldLayoutId id="2147484430" r:id="rId14"/>
    <p:sldLayoutId id="2147484431" r:id="rId15"/>
  </p:sldLayoutIdLst>
  <p:hf sldNum="0"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7162800" y="6477000"/>
            <a:ext cx="1524000" cy="138113"/>
          </a:xfrm>
          <a:prstGeom prst="rect">
            <a:avLst/>
          </a:prstGeom>
          <a:noFill/>
        </p:spPr>
        <p:txBody>
          <a:bodyPr lIns="0" tIns="0" rIns="0" bIns="0">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r"/>
            <a:r>
              <a:rPr lang="en-US" altLang="en-US" sz="900">
                <a:solidFill>
                  <a:srgbClr val="BCBDC0"/>
                </a:solidFill>
                <a:latin typeface="Arial Narrow" pitchFamily="34" charset="0"/>
              </a:rPr>
              <a:t>TITLE |  </a:t>
            </a:r>
            <a:fld id="{6645EC6A-0C65-4B75-890A-3C53B2D66AA6}" type="slidenum">
              <a:rPr lang="en-US" altLang="en-US" sz="900">
                <a:solidFill>
                  <a:srgbClr val="BCBDC0"/>
                </a:solidFill>
                <a:latin typeface="Arial Narrow" pitchFamily="34" charset="0"/>
              </a:rPr>
              <a:pPr algn="r"/>
              <a:t>‹#›</a:t>
            </a:fld>
            <a:r>
              <a:rPr lang="en-US" altLang="en-US" sz="900">
                <a:solidFill>
                  <a:srgbClr val="BCBDC0"/>
                </a:solidFill>
                <a:latin typeface="Arial Narrow" pitchFamily="34" charset="0"/>
              </a:rPr>
              <a:t>  </a:t>
            </a:r>
            <a:endParaRPr lang="en-US" altLang="en-US" sz="900">
              <a:solidFill>
                <a:srgbClr val="958D85"/>
              </a:solidFill>
              <a:latin typeface="Arial Narrow" pitchFamily="34" charset="0"/>
            </a:endParaRPr>
          </a:p>
        </p:txBody>
      </p:sp>
      <p:pic>
        <p:nvPicPr>
          <p:cNvPr id="2" name="Picture 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52400" y="5900809"/>
            <a:ext cx="1791013" cy="751315"/>
          </a:xfrm>
          <a:prstGeom prst="rect">
            <a:avLst/>
          </a:prstGeom>
        </p:spPr>
      </p:pic>
    </p:spTree>
  </p:cSld>
  <p:clrMap bg1="lt1" tx1="dk1" bg2="lt2" tx2="dk2" accent1="accent1" accent2="accent2" accent3="accent3" accent4="accent4" accent5="accent5" accent6="accent6" hlink="hlink" folHlink="folHlink"/>
  <p:sldLayoutIdLst>
    <p:sldLayoutId id="2147484432" r:id="rId1"/>
    <p:sldLayoutId id="2147484433" r:id="rId2"/>
    <p:sldLayoutId id="2147484434" r:id="rId3"/>
    <p:sldLayoutId id="2147484435" r:id="rId4"/>
    <p:sldLayoutId id="2147484436" r:id="rId5"/>
    <p:sldLayoutId id="2147484437" r:id="rId6"/>
  </p:sldLayoutIdLst>
  <p:hf sldNum="0"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E5D8"/>
        </a:solid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381000" y="3429000"/>
            <a:ext cx="9753600" cy="990600"/>
          </a:xfrm>
          <a:prstGeom prst="rect">
            <a:avLst/>
          </a:prstGeom>
          <a:solidFill>
            <a:schemeClr val="accent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lgn="ctr"/>
            <a:endParaRPr lang="en-US" altLang="en-US">
              <a:solidFill>
                <a:srgbClr val="FFFFFF"/>
              </a:solidFill>
              <a:latin typeface="+mj-lt"/>
            </a:endParaRPr>
          </a:p>
        </p:txBody>
      </p:sp>
      <p:sp>
        <p:nvSpPr>
          <p:cNvPr id="17411" name="Rectangle 10"/>
          <p:cNvSpPr txBox="1">
            <a:spLocks noChangeArrowheads="1"/>
          </p:cNvSpPr>
          <p:nvPr/>
        </p:nvSpPr>
        <p:spPr bwMode="auto">
          <a:xfrm>
            <a:off x="152400" y="3505200"/>
            <a:ext cx="9067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57200" eaLnBrk="0" hangingPunct="0">
              <a:defRPr sz="2400">
                <a:solidFill>
                  <a:schemeClr val="tx1"/>
                </a:solidFill>
                <a:latin typeface="Arial" pitchFamily="34" charset="0"/>
                <a:ea typeface="ＭＳ Ｐゴシック" pitchFamily="34" charset="-128"/>
              </a:defRPr>
            </a:lvl1pPr>
            <a:lvl2pPr marL="742950" indent="-285750" defTabSz="457200" eaLnBrk="0" hangingPunct="0">
              <a:defRPr sz="2400">
                <a:solidFill>
                  <a:schemeClr val="tx1"/>
                </a:solidFill>
                <a:latin typeface="Arial" pitchFamily="34" charset="0"/>
                <a:ea typeface="ＭＳ Ｐゴシック" pitchFamily="34" charset="-128"/>
              </a:defRPr>
            </a:lvl2pPr>
            <a:lvl3pPr marL="1143000" indent="-228600" defTabSz="457200" eaLnBrk="0" hangingPunct="0">
              <a:defRPr sz="2400">
                <a:solidFill>
                  <a:schemeClr val="tx1"/>
                </a:solidFill>
                <a:latin typeface="Arial" pitchFamily="34" charset="0"/>
                <a:ea typeface="ＭＳ Ｐゴシック" pitchFamily="34" charset="-128"/>
              </a:defRPr>
            </a:lvl3pPr>
            <a:lvl4pPr marL="1600200" indent="-228600" defTabSz="457200" eaLnBrk="0" hangingPunct="0">
              <a:defRPr sz="2400">
                <a:solidFill>
                  <a:schemeClr val="tx1"/>
                </a:solidFill>
                <a:latin typeface="Arial" pitchFamily="34" charset="0"/>
                <a:ea typeface="ＭＳ Ｐゴシック" pitchFamily="34" charset="-128"/>
              </a:defRPr>
            </a:lvl4pPr>
            <a:lvl5pPr marL="2057400" indent="-228600" defTabSz="4572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Aft>
                <a:spcPts val="2400"/>
              </a:spcAft>
            </a:pPr>
            <a:r>
              <a:rPr lang="en-US" altLang="en-US" sz="4400" dirty="0" smtClean="0">
                <a:solidFill>
                  <a:prstClr val="white"/>
                </a:solidFill>
                <a:latin typeface="+mj-lt"/>
              </a:rPr>
              <a:t>Social Media</a:t>
            </a:r>
            <a:endParaRPr lang="en-US" altLang="en-US" sz="4400" dirty="0">
              <a:solidFill>
                <a:prstClr val="white"/>
              </a:solidFill>
              <a:latin typeface="+mj-lt"/>
            </a:endParaRPr>
          </a:p>
          <a:p>
            <a:pPr eaLnBrk="1" hangingPunct="1"/>
            <a:r>
              <a:rPr lang="en-US" altLang="en-US" sz="2800" b="1" dirty="0">
                <a:solidFill>
                  <a:srgbClr val="01B4E7"/>
                </a:solidFill>
                <a:latin typeface="+mj-lt"/>
              </a:rPr>
              <a:t>Public Image and Marketing Boot Camp</a:t>
            </a:r>
          </a:p>
        </p:txBody>
      </p:sp>
    </p:spTree>
    <p:extLst>
      <p:ext uri="{BB962C8B-B14F-4D97-AF65-F5344CB8AC3E}">
        <p14:creationId xmlns:p14="http://schemas.microsoft.com/office/powerpoint/2010/main" val="969053935"/>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b="1" dirty="0"/>
              <a:t>Social Media Posts that Work</a:t>
            </a:r>
            <a:endParaRPr lang="en-US" sz="2400" dirty="0"/>
          </a:p>
        </p:txBody>
      </p:sp>
      <p:pic>
        <p:nvPicPr>
          <p:cNvPr id="6" name="Content Placeholder 5" descr="Screen Shot 2017-03-10 at 9.51.30 PM.png"/>
          <p:cNvPicPr>
            <a:picLocks noGrp="1" noChangeAspect="1"/>
          </p:cNvPicPr>
          <p:nvPr>
            <p:ph idx="1"/>
          </p:nvPr>
        </p:nvPicPr>
        <p:blipFill>
          <a:blip r:embed="rId2">
            <a:extLst>
              <a:ext uri="{28A0092B-C50C-407E-A947-70E740481C1C}">
                <a14:useLocalDpi xmlns:a14="http://schemas.microsoft.com/office/drawing/2010/main" val="0"/>
              </a:ext>
            </a:extLst>
          </a:blip>
          <a:srcRect t="-44946" b="-44946"/>
          <a:stretch>
            <a:fillRect/>
          </a:stretch>
        </p:blipFill>
        <p:spPr/>
      </p:pic>
    </p:spTree>
    <p:extLst>
      <p:ext uri="{BB962C8B-B14F-4D97-AF65-F5344CB8AC3E}">
        <p14:creationId xmlns:p14="http://schemas.microsoft.com/office/powerpoint/2010/main" val="1536721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b="1" dirty="0"/>
              <a:t>Guide to Facebook Engagement in 2017</a:t>
            </a:r>
            <a:endParaRPr lang="en-US" sz="2400" dirty="0"/>
          </a:p>
        </p:txBody>
      </p:sp>
      <p:sp>
        <p:nvSpPr>
          <p:cNvPr id="5" name="Content Placeholder 4"/>
          <p:cNvSpPr>
            <a:spLocks noGrp="1"/>
          </p:cNvSpPr>
          <p:nvPr>
            <p:ph idx="1"/>
          </p:nvPr>
        </p:nvSpPr>
        <p:spPr/>
        <p:txBody>
          <a:bodyPr/>
          <a:lstStyle/>
          <a:p>
            <a:pPr marL="0" indent="0">
              <a:buNone/>
            </a:pPr>
            <a:r>
              <a:rPr lang="en-US" sz="2000" dirty="0"/>
              <a:t>Facebook’s most recent, most engaging posts were researched by </a:t>
            </a:r>
            <a:r>
              <a:rPr lang="en-US" sz="2000" dirty="0" err="1"/>
              <a:t>BuzzSumo</a:t>
            </a:r>
            <a:r>
              <a:rPr lang="en-US" sz="2000" dirty="0"/>
              <a:t>, analyzing more than 800 million posts from 2016, looking at overall engagement, and at shares, likes and comments separately. Respondents offered these comments:</a:t>
            </a:r>
          </a:p>
          <a:p>
            <a:r>
              <a:rPr lang="en-US" sz="2400" dirty="0"/>
              <a:t>Questions, images, and videos </a:t>
            </a:r>
            <a:r>
              <a:rPr lang="en-US" sz="1800" dirty="0"/>
              <a:t>were more engaging than all other post types. </a:t>
            </a:r>
            <a:r>
              <a:rPr lang="en-US" sz="2400" dirty="0"/>
              <a:t>Videos</a:t>
            </a:r>
            <a:r>
              <a:rPr lang="en-US" sz="2000" dirty="0"/>
              <a:t> </a:t>
            </a:r>
            <a:r>
              <a:rPr lang="en-US" sz="1800" dirty="0"/>
              <a:t>were most likely to be </a:t>
            </a:r>
            <a:r>
              <a:rPr lang="en-US" sz="2400" dirty="0"/>
              <a:t>shared</a:t>
            </a:r>
          </a:p>
          <a:p>
            <a:r>
              <a:rPr lang="en-US" sz="1800" dirty="0"/>
              <a:t>The best day of the week for </a:t>
            </a:r>
            <a:r>
              <a:rPr lang="en-US" sz="2400" dirty="0"/>
              <a:t>engagement</a:t>
            </a:r>
            <a:r>
              <a:rPr lang="en-US" sz="1800" dirty="0"/>
              <a:t> was </a:t>
            </a:r>
            <a:r>
              <a:rPr lang="en-US" sz="2400" dirty="0"/>
              <a:t>Sunday</a:t>
            </a:r>
          </a:p>
          <a:p>
            <a:r>
              <a:rPr lang="en-US" sz="2000" dirty="0" smtClean="0"/>
              <a:t>Short</a:t>
            </a:r>
            <a:r>
              <a:rPr lang="en-US" sz="1800" dirty="0" smtClean="0"/>
              <a:t> </a:t>
            </a:r>
            <a:r>
              <a:rPr lang="en-US" sz="1800" dirty="0"/>
              <a:t>posts of </a:t>
            </a:r>
            <a:r>
              <a:rPr lang="en-US" sz="2400" dirty="0"/>
              <a:t>less than 50 </a:t>
            </a:r>
            <a:r>
              <a:rPr lang="en-US" sz="1800" dirty="0"/>
              <a:t>characters were </a:t>
            </a:r>
            <a:r>
              <a:rPr lang="en-US" sz="2400" dirty="0"/>
              <a:t>more engaging</a:t>
            </a:r>
            <a:r>
              <a:rPr lang="en-US" sz="2000" dirty="0"/>
              <a:t> </a:t>
            </a:r>
            <a:r>
              <a:rPr lang="en-US" sz="1800" dirty="0"/>
              <a:t>than long posts</a:t>
            </a:r>
          </a:p>
          <a:p>
            <a:r>
              <a:rPr lang="en-US" sz="1800" dirty="0"/>
              <a:t>If a post </a:t>
            </a:r>
            <a:r>
              <a:rPr lang="en-US" sz="2400" dirty="0"/>
              <a:t>linked</a:t>
            </a:r>
            <a:r>
              <a:rPr lang="en-US" sz="1800" dirty="0"/>
              <a:t> to a piece of content </a:t>
            </a:r>
            <a:r>
              <a:rPr lang="en-US" sz="2400" dirty="0"/>
              <a:t>outside </a:t>
            </a:r>
            <a:r>
              <a:rPr lang="en-US" sz="1800" dirty="0"/>
              <a:t>Facebook, people engaged with it more if the link was to a </a:t>
            </a:r>
            <a:r>
              <a:rPr lang="en-US" sz="2400" dirty="0"/>
              <a:t>longer </a:t>
            </a:r>
            <a:r>
              <a:rPr lang="en-US" sz="2400" dirty="0" smtClean="0"/>
              <a:t>article</a:t>
            </a:r>
            <a:endParaRPr lang="en-US" sz="2400" dirty="0"/>
          </a:p>
        </p:txBody>
      </p:sp>
      <p:sp>
        <p:nvSpPr>
          <p:cNvPr id="7" name="TextBox 6"/>
          <p:cNvSpPr txBox="1"/>
          <p:nvPr/>
        </p:nvSpPr>
        <p:spPr>
          <a:xfrm>
            <a:off x="2438400" y="6295647"/>
            <a:ext cx="6164016" cy="461665"/>
          </a:xfrm>
          <a:prstGeom prst="rect">
            <a:avLst/>
          </a:prstGeom>
          <a:noFill/>
        </p:spPr>
        <p:txBody>
          <a:bodyPr wrap="square" rtlCol="0">
            <a:spAutoFit/>
          </a:bodyPr>
          <a:lstStyle/>
          <a:p>
            <a:pPr algn="r"/>
            <a:r>
              <a:rPr lang="en-US" dirty="0" err="1" smtClean="0"/>
              <a:t>BuzzSumo</a:t>
            </a:r>
            <a:r>
              <a:rPr lang="en-US" dirty="0" smtClean="0"/>
              <a:t> Engagement Brief 2107</a:t>
            </a:r>
            <a:endParaRPr lang="en-US" dirty="0"/>
          </a:p>
        </p:txBody>
      </p:sp>
    </p:spTree>
    <p:extLst>
      <p:ext uri="{BB962C8B-B14F-4D97-AF65-F5344CB8AC3E}">
        <p14:creationId xmlns:p14="http://schemas.microsoft.com/office/powerpoint/2010/main" val="1077683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b="1" dirty="0"/>
              <a:t>Guide to Facebook Engagement in 2017</a:t>
            </a:r>
            <a:endParaRPr lang="en-US" sz="2400" dirty="0"/>
          </a:p>
        </p:txBody>
      </p:sp>
      <p:sp>
        <p:nvSpPr>
          <p:cNvPr id="5" name="Content Placeholder 4"/>
          <p:cNvSpPr>
            <a:spLocks noGrp="1"/>
          </p:cNvSpPr>
          <p:nvPr>
            <p:ph idx="1"/>
          </p:nvPr>
        </p:nvSpPr>
        <p:spPr/>
        <p:txBody>
          <a:bodyPr/>
          <a:lstStyle/>
          <a:p>
            <a:pPr marL="0" indent="0">
              <a:buNone/>
            </a:pPr>
            <a:r>
              <a:rPr lang="en-US" sz="2000" dirty="0"/>
              <a:t>Mari Smith, a leading authority on Facebook Marketing, described a comprehensive Facebook content plan for 2017.  The key points are:</a:t>
            </a:r>
          </a:p>
          <a:p>
            <a:r>
              <a:rPr lang="en-US" sz="2400" dirty="0"/>
              <a:t>Create</a:t>
            </a:r>
            <a:r>
              <a:rPr lang="en-US" sz="1800" dirty="0"/>
              <a:t> highly </a:t>
            </a:r>
            <a:r>
              <a:rPr lang="en-US" sz="2400" dirty="0"/>
              <a:t>shareable </a:t>
            </a:r>
            <a:r>
              <a:rPr lang="en-US" sz="1800" dirty="0"/>
              <a:t>video and photo content</a:t>
            </a:r>
          </a:p>
          <a:p>
            <a:r>
              <a:rPr lang="en-US" sz="1800" dirty="0" smtClean="0"/>
              <a:t>Allow </a:t>
            </a:r>
            <a:r>
              <a:rPr lang="en-US" sz="2400" dirty="0"/>
              <a:t>organic </a:t>
            </a:r>
            <a:r>
              <a:rPr lang="en-US" sz="1800" dirty="0"/>
              <a:t>reach to accumulate for up to </a:t>
            </a:r>
            <a:r>
              <a:rPr lang="en-US" sz="2400" dirty="0"/>
              <a:t>24 hours</a:t>
            </a:r>
            <a:r>
              <a:rPr lang="en-US" sz="1800" dirty="0"/>
              <a:t>, then</a:t>
            </a:r>
            <a:r>
              <a:rPr lang="en-US" sz="2000" dirty="0"/>
              <a:t> </a:t>
            </a:r>
            <a:r>
              <a:rPr lang="en-US" sz="1800" dirty="0"/>
              <a:t>pay some of your total budget to </a:t>
            </a:r>
            <a:r>
              <a:rPr lang="en-US" sz="2400" dirty="0"/>
              <a:t>boost </a:t>
            </a:r>
            <a:r>
              <a:rPr lang="en-US" sz="1800" dirty="0"/>
              <a:t>the post. Wait for up to </a:t>
            </a:r>
            <a:r>
              <a:rPr lang="en-US" sz="2400" dirty="0"/>
              <a:t>24 hours </a:t>
            </a:r>
            <a:r>
              <a:rPr lang="en-US" sz="1800" dirty="0"/>
              <a:t>for reach to accumulate again from the promotion, </a:t>
            </a:r>
            <a:r>
              <a:rPr lang="en-US" sz="2000" dirty="0"/>
              <a:t>then, </a:t>
            </a:r>
            <a:r>
              <a:rPr lang="en-US" sz="2400" dirty="0"/>
              <a:t>apply more money </a:t>
            </a:r>
            <a:r>
              <a:rPr lang="en-US" sz="1800" dirty="0"/>
              <a:t>for increased paid promotion</a:t>
            </a:r>
          </a:p>
          <a:p>
            <a:r>
              <a:rPr lang="en-US" sz="1800" dirty="0"/>
              <a:t>Include </a:t>
            </a:r>
            <a:r>
              <a:rPr lang="en-US" sz="2400" dirty="0"/>
              <a:t>CTA </a:t>
            </a:r>
            <a:r>
              <a:rPr lang="en-US" sz="2400" dirty="0" smtClean="0"/>
              <a:t>(Call to Action) </a:t>
            </a:r>
            <a:r>
              <a:rPr lang="en-US" sz="1800" dirty="0" smtClean="0"/>
              <a:t>buttons </a:t>
            </a:r>
            <a:r>
              <a:rPr lang="en-US" sz="1800" dirty="0"/>
              <a:t>and links</a:t>
            </a:r>
          </a:p>
          <a:p>
            <a:r>
              <a:rPr lang="en-US" sz="1800" dirty="0"/>
              <a:t>Use Facebook Live</a:t>
            </a:r>
          </a:p>
          <a:p>
            <a:r>
              <a:rPr lang="en-US" sz="1800" dirty="0" smtClean="0"/>
              <a:t>Publish </a:t>
            </a:r>
            <a:r>
              <a:rPr lang="en-US" sz="2400" dirty="0"/>
              <a:t>5x/week; </a:t>
            </a:r>
            <a:r>
              <a:rPr lang="en-US" sz="1800" dirty="0"/>
              <a:t>experiment with posting outside business hours</a:t>
            </a:r>
          </a:p>
          <a:p>
            <a:r>
              <a:rPr lang="en-US" sz="1800" dirty="0"/>
              <a:t>Focus on </a:t>
            </a:r>
            <a:r>
              <a:rPr lang="en-US" sz="2400" dirty="0"/>
              <a:t>educating</a:t>
            </a:r>
            <a:r>
              <a:rPr lang="en-US" sz="1800" dirty="0"/>
              <a:t>, and whenever possible </a:t>
            </a:r>
            <a:r>
              <a:rPr lang="en-US" sz="2400" dirty="0"/>
              <a:t>entertaining</a:t>
            </a:r>
            <a:r>
              <a:rPr lang="en-US" sz="1800" dirty="0"/>
              <a:t>, your audience</a:t>
            </a:r>
          </a:p>
        </p:txBody>
      </p:sp>
      <p:sp>
        <p:nvSpPr>
          <p:cNvPr id="7" name="TextBox 6"/>
          <p:cNvSpPr txBox="1"/>
          <p:nvPr/>
        </p:nvSpPr>
        <p:spPr>
          <a:xfrm>
            <a:off x="2438400" y="6295647"/>
            <a:ext cx="6164016" cy="461665"/>
          </a:xfrm>
          <a:prstGeom prst="rect">
            <a:avLst/>
          </a:prstGeom>
          <a:noFill/>
        </p:spPr>
        <p:txBody>
          <a:bodyPr wrap="square" rtlCol="0">
            <a:spAutoFit/>
          </a:bodyPr>
          <a:lstStyle/>
          <a:p>
            <a:pPr algn="r"/>
            <a:r>
              <a:rPr lang="en-US" dirty="0" err="1" smtClean="0"/>
              <a:t>BuzzSumo</a:t>
            </a:r>
            <a:r>
              <a:rPr lang="en-US" dirty="0" smtClean="0"/>
              <a:t> Engagement Brief 2107</a:t>
            </a:r>
            <a:endParaRPr lang="en-US" dirty="0"/>
          </a:p>
        </p:txBody>
      </p:sp>
    </p:spTree>
    <p:extLst>
      <p:ext uri="{BB962C8B-B14F-4D97-AF65-F5344CB8AC3E}">
        <p14:creationId xmlns:p14="http://schemas.microsoft.com/office/powerpoint/2010/main" val="1526001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bwMode="auto">
          <a:xfrm>
            <a:off x="228600" y="2438400"/>
            <a:ext cx="4267200" cy="2286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indent="0" eaLnBrk="1" hangingPunct="1">
              <a:buFont typeface="Arial" pitchFamily="34" charset="0"/>
              <a:buNone/>
            </a:pPr>
            <a:r>
              <a:rPr lang="en-US" altLang="en-US" sz="2800" b="1" dirty="0">
                <a:solidFill>
                  <a:schemeClr val="accent1"/>
                </a:solidFill>
                <a:latin typeface="+mj-lt"/>
                <a:ea typeface="ＭＳ Ｐゴシック" pitchFamily="34" charset="-128"/>
              </a:rPr>
              <a:t>Questions and Discussion</a:t>
            </a:r>
          </a:p>
        </p:txBody>
      </p:sp>
      <p:sp>
        <p:nvSpPr>
          <p:cNvPr id="2457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en-US" altLang="en-US" sz="3200" b="1">
                <a:latin typeface="+mj-lt"/>
                <a:ea typeface="ＭＳ Ｐゴシック" pitchFamily="34" charset="-128"/>
              </a:rPr>
              <a:t>QUESTIONS?</a:t>
            </a:r>
          </a:p>
        </p:txBody>
      </p:sp>
      <p:pic>
        <p:nvPicPr>
          <p:cNvPr id="24580" name="Content Placeholder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990600"/>
            <a:ext cx="4581525" cy="588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1170695"/>
      </p:ext>
    </p:extLst>
  </p:cSld>
  <p:clrMapOvr>
    <a:masterClrMapping/>
  </p:clrMapOvr>
  <p:transition spd="med" advClick="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bwMode="auto">
          <a:xfrm>
            <a:off x="457200" y="457200"/>
            <a:ext cx="8001000" cy="487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sz="3200" b="1" dirty="0" smtClean="0">
                <a:latin typeface="+mj-lt"/>
                <a:ea typeface="ＭＳ Ｐゴシック" pitchFamily="34" charset="-128"/>
              </a:rPr>
              <a:t>Agenda</a:t>
            </a:r>
            <a:endParaRPr lang="en-US" altLang="en-US" sz="3200" b="1" dirty="0">
              <a:latin typeface="+mj-lt"/>
              <a:ea typeface="ＭＳ Ｐゴシック" pitchFamily="34" charset="-128"/>
            </a:endParaRPr>
          </a:p>
        </p:txBody>
      </p:sp>
      <p:sp>
        <p:nvSpPr>
          <p:cNvPr id="18435" name="Content Placeholder 2"/>
          <p:cNvSpPr>
            <a:spLocks noGrp="1"/>
          </p:cNvSpPr>
          <p:nvPr>
            <p:ph idx="1"/>
          </p:nvPr>
        </p:nvSpPr>
        <p:spPr bwMode="auto">
          <a:xfrm>
            <a:off x="685800" y="1143000"/>
            <a:ext cx="79248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r>
              <a:rPr lang="en-CA" sz="1600" dirty="0"/>
              <a:t>8:00 - 8:30		</a:t>
            </a:r>
            <a:r>
              <a:rPr lang="en-CA" sz="1600" dirty="0" smtClean="0"/>
              <a:t>Registration</a:t>
            </a:r>
            <a:r>
              <a:rPr lang="en-CA" sz="1600" dirty="0"/>
              <a:t> </a:t>
            </a:r>
            <a:endParaRPr lang="en-US" sz="1600" dirty="0"/>
          </a:p>
          <a:p>
            <a:r>
              <a:rPr lang="en-CA" sz="1600" dirty="0"/>
              <a:t>8:30 – 8:45		Welcome and Introduction – Sean </a:t>
            </a:r>
            <a:r>
              <a:rPr lang="en-CA" sz="1600" dirty="0" smtClean="0"/>
              <a:t>Hogan</a:t>
            </a:r>
            <a:r>
              <a:rPr lang="en-CA" sz="1600" dirty="0"/>
              <a:t> </a:t>
            </a:r>
            <a:endParaRPr lang="en-US" sz="1600" dirty="0"/>
          </a:p>
          <a:p>
            <a:r>
              <a:rPr lang="en-CA" sz="1600" dirty="0"/>
              <a:t>8:45 - 9:00 		</a:t>
            </a:r>
            <a:r>
              <a:rPr lang="en-CA" sz="1600" dirty="0" smtClean="0"/>
              <a:t>Social </a:t>
            </a:r>
            <a:r>
              <a:rPr lang="en-CA" sz="1600" dirty="0"/>
              <a:t>Media Engagement – Bill </a:t>
            </a:r>
            <a:r>
              <a:rPr lang="en-CA" sz="1600" dirty="0" smtClean="0"/>
              <a:t>Gorman</a:t>
            </a:r>
            <a:endParaRPr lang="en-US" sz="1600" dirty="0"/>
          </a:p>
          <a:p>
            <a:r>
              <a:rPr lang="en-CA" sz="1600" dirty="0"/>
              <a:t>9:00 – 9:45 		Facebook Basics – Michael </a:t>
            </a:r>
            <a:r>
              <a:rPr lang="en-CA" sz="1600" dirty="0" smtClean="0"/>
              <a:t>Berger</a:t>
            </a:r>
            <a:endParaRPr lang="en-US" sz="1600" dirty="0"/>
          </a:p>
          <a:p>
            <a:r>
              <a:rPr lang="en-CA" sz="1600" dirty="0"/>
              <a:t>9:45 -10:15 		Best Practices from Clubs – Michael Berger – Bill </a:t>
            </a:r>
            <a:r>
              <a:rPr lang="en-CA" sz="1600" dirty="0" smtClean="0"/>
              <a:t>Gorman</a:t>
            </a:r>
            <a:endParaRPr lang="en-US" sz="1600" dirty="0"/>
          </a:p>
          <a:p>
            <a:r>
              <a:rPr lang="en-CA" sz="1600" dirty="0"/>
              <a:t>10:15 - 10:30	 	Coffee </a:t>
            </a:r>
            <a:r>
              <a:rPr lang="en-CA" sz="1600" dirty="0" smtClean="0"/>
              <a:t>Break</a:t>
            </a:r>
            <a:endParaRPr lang="en-US" sz="1600" dirty="0"/>
          </a:p>
          <a:p>
            <a:r>
              <a:rPr lang="en-CA" sz="1600" dirty="0" smtClean="0"/>
              <a:t>10:</a:t>
            </a:r>
            <a:r>
              <a:rPr lang="en-CA" sz="1600" dirty="0"/>
              <a:t>30 - 11:15 		</a:t>
            </a:r>
            <a:r>
              <a:rPr lang="en-US" sz="1600" dirty="0"/>
              <a:t>Content Marketing w/Social Media – Abby Yates </a:t>
            </a:r>
          </a:p>
          <a:p>
            <a:r>
              <a:rPr lang="en-US" sz="1600" dirty="0" smtClean="0"/>
              <a:t>11:</a:t>
            </a:r>
            <a:r>
              <a:rPr lang="en-US" sz="1600" dirty="0"/>
              <a:t>15 – </a:t>
            </a:r>
            <a:r>
              <a:rPr lang="en-US" sz="1600" dirty="0" smtClean="0"/>
              <a:t>11:</a:t>
            </a:r>
            <a:r>
              <a:rPr lang="en-US" sz="1600" dirty="0"/>
              <a:t>30		Content Calendar Exercise – Abby Yates - Bill </a:t>
            </a:r>
            <a:r>
              <a:rPr lang="en-US" sz="1600" dirty="0" smtClean="0"/>
              <a:t>Gorman</a:t>
            </a:r>
            <a:endParaRPr lang="en-US" sz="1600" dirty="0"/>
          </a:p>
          <a:p>
            <a:r>
              <a:rPr lang="en-CA" sz="1600" dirty="0" smtClean="0"/>
              <a:t>11:</a:t>
            </a:r>
            <a:r>
              <a:rPr lang="en-CA" sz="1600" dirty="0"/>
              <a:t>30 </a:t>
            </a:r>
            <a:r>
              <a:rPr lang="en-CA" sz="1600" dirty="0" smtClean="0"/>
              <a:t>– </a:t>
            </a:r>
            <a:r>
              <a:rPr lang="en-CA" sz="1600" dirty="0"/>
              <a:t>11</a:t>
            </a:r>
            <a:r>
              <a:rPr lang="en-CA" sz="1600" dirty="0" smtClean="0"/>
              <a:t>:45</a:t>
            </a:r>
            <a:r>
              <a:rPr lang="en-CA" sz="1600" dirty="0"/>
              <a:t>		Facebook/</a:t>
            </a:r>
            <a:r>
              <a:rPr lang="en-CA" sz="1600" dirty="0" err="1" smtClean="0"/>
              <a:t>Instagram</a:t>
            </a:r>
            <a:r>
              <a:rPr lang="en-CA" sz="1600" dirty="0" smtClean="0"/>
              <a:t> </a:t>
            </a:r>
            <a:r>
              <a:rPr lang="en-CA" sz="1600" dirty="0"/>
              <a:t>Advertising – Abby Yates		</a:t>
            </a:r>
            <a:endParaRPr lang="en-US" sz="1600" dirty="0"/>
          </a:p>
          <a:p>
            <a:r>
              <a:rPr lang="en-CA" sz="1600" dirty="0"/>
              <a:t>11</a:t>
            </a:r>
            <a:r>
              <a:rPr lang="en-CA" sz="1600" dirty="0" smtClean="0"/>
              <a:t>:45 </a:t>
            </a:r>
            <a:r>
              <a:rPr lang="en-CA" sz="1600" dirty="0"/>
              <a:t>– 12:00		Writing Posts that Push – Abby Yates - Bill Gorman </a:t>
            </a:r>
            <a:endParaRPr lang="en-US" sz="1600" dirty="0"/>
          </a:p>
          <a:p>
            <a:r>
              <a:rPr lang="en-CA" sz="1600" dirty="0"/>
              <a:t>12:00- 12:45		</a:t>
            </a:r>
            <a:r>
              <a:rPr lang="en-CA" sz="1600" dirty="0" smtClean="0"/>
              <a:t>Lunch</a:t>
            </a:r>
            <a:endParaRPr lang="en-US" sz="1600" dirty="0"/>
          </a:p>
          <a:p>
            <a:r>
              <a:rPr lang="en-CA" sz="1600" dirty="0"/>
              <a:t>12:45 – 12:50		Who Uses What, Social Media Use – Bill </a:t>
            </a:r>
            <a:r>
              <a:rPr lang="en-CA" sz="1600" dirty="0" smtClean="0"/>
              <a:t>Gorman</a:t>
            </a:r>
            <a:endParaRPr lang="en-US" sz="1600" dirty="0"/>
          </a:p>
          <a:p>
            <a:r>
              <a:rPr lang="en-CA" sz="1600" dirty="0"/>
              <a:t>12:50 - 1:20		Twitter - </a:t>
            </a:r>
            <a:r>
              <a:rPr lang="en-CA" sz="1600"/>
              <a:t>Abby </a:t>
            </a:r>
            <a:r>
              <a:rPr lang="en-CA" sz="1600" smtClean="0"/>
              <a:t>Yates</a:t>
            </a:r>
            <a:endParaRPr lang="en-US" sz="1600" dirty="0"/>
          </a:p>
          <a:p>
            <a:r>
              <a:rPr lang="en-CA" sz="1600" dirty="0"/>
              <a:t>1:20 – 2:00		Linked In – Bill </a:t>
            </a:r>
            <a:r>
              <a:rPr lang="en-CA" sz="1600" dirty="0" smtClean="0"/>
              <a:t>Gorman</a:t>
            </a:r>
            <a:endParaRPr lang="en-US" sz="1600" dirty="0"/>
          </a:p>
          <a:p>
            <a:r>
              <a:rPr lang="en-CA" sz="1600" dirty="0"/>
              <a:t>2:00- 2:15 		</a:t>
            </a:r>
            <a:r>
              <a:rPr lang="en-CA" sz="1600" dirty="0" smtClean="0"/>
              <a:t>	Networking </a:t>
            </a:r>
            <a:r>
              <a:rPr lang="en-CA" sz="1600" dirty="0"/>
              <a:t>Plus – Denis Boyd (or other rep</a:t>
            </a:r>
            <a:r>
              <a:rPr lang="en-CA" sz="1600" dirty="0" smtClean="0"/>
              <a:t>)</a:t>
            </a:r>
            <a:endParaRPr lang="en-US" sz="1600" dirty="0"/>
          </a:p>
          <a:p>
            <a:r>
              <a:rPr lang="en-CA" sz="1600" dirty="0"/>
              <a:t>2:15 - 2:30		</a:t>
            </a:r>
            <a:r>
              <a:rPr lang="en-CA" sz="1600" dirty="0" smtClean="0"/>
              <a:t>	Wrap</a:t>
            </a:r>
            <a:r>
              <a:rPr lang="en-CA" sz="1600" dirty="0"/>
              <a:t>-up – Sean Hogan </a:t>
            </a:r>
            <a:endParaRPr lang="en-US" sz="1600" dirty="0"/>
          </a:p>
        </p:txBody>
      </p:sp>
    </p:spTree>
    <p:extLst>
      <p:ext uri="{BB962C8B-B14F-4D97-AF65-F5344CB8AC3E}">
        <p14:creationId xmlns:p14="http://schemas.microsoft.com/office/powerpoint/2010/main" val="3127403658"/>
      </p:ext>
    </p:extLst>
  </p:cSld>
  <p:clrMapOvr>
    <a:masterClrMapping/>
  </p:clrMapOvr>
  <p:transition spd="med" advClick="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400" b="1" dirty="0" smtClean="0"/>
              <a:t>Social Media Posts that Work</a:t>
            </a:r>
            <a:endParaRPr lang="en-US" sz="2400" b="1" dirty="0"/>
          </a:p>
        </p:txBody>
      </p:sp>
      <p:pic>
        <p:nvPicPr>
          <p:cNvPr id="8" name="Content Placeholder 7" descr="Screen Shot 2017-03-10 at 9.22.30 PM.png"/>
          <p:cNvPicPr>
            <a:picLocks noGrp="1" noChangeAspect="1"/>
          </p:cNvPicPr>
          <p:nvPr>
            <p:ph idx="1"/>
          </p:nvPr>
        </p:nvPicPr>
        <p:blipFill>
          <a:blip r:embed="rId2">
            <a:extLst>
              <a:ext uri="{28A0092B-C50C-407E-A947-70E740481C1C}">
                <a14:useLocalDpi xmlns:a14="http://schemas.microsoft.com/office/drawing/2010/main" val="0"/>
              </a:ext>
            </a:extLst>
          </a:blip>
          <a:srcRect t="-26031" b="-26031"/>
          <a:stretch>
            <a:fillRect/>
          </a:stretch>
        </p:blipFill>
        <p:spPr/>
      </p:pic>
    </p:spTree>
    <p:extLst>
      <p:ext uri="{BB962C8B-B14F-4D97-AF65-F5344CB8AC3E}">
        <p14:creationId xmlns:p14="http://schemas.microsoft.com/office/powerpoint/2010/main" val="36685953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b="1" dirty="0" smtClean="0"/>
              <a:t>Millennials And </a:t>
            </a:r>
            <a:r>
              <a:rPr lang="en-US" sz="2400" b="1" dirty="0"/>
              <a:t>T</a:t>
            </a:r>
            <a:r>
              <a:rPr lang="en-US" sz="2400" b="1" dirty="0" smtClean="0"/>
              <a:t>he Age Of Distrust </a:t>
            </a:r>
            <a:endParaRPr lang="en-US" sz="2400" b="1" dirty="0"/>
          </a:p>
        </p:txBody>
      </p:sp>
      <p:sp>
        <p:nvSpPr>
          <p:cNvPr id="5" name="Content Placeholder 4"/>
          <p:cNvSpPr>
            <a:spLocks noGrp="1"/>
          </p:cNvSpPr>
          <p:nvPr>
            <p:ph idx="1"/>
          </p:nvPr>
        </p:nvSpPr>
        <p:spPr/>
        <p:txBody>
          <a:bodyPr/>
          <a:lstStyle/>
          <a:p>
            <a:pPr marL="0" indent="0">
              <a:buNone/>
            </a:pPr>
            <a:r>
              <a:rPr lang="en-US" sz="2800" dirty="0"/>
              <a:t>According to the 2017 Edelman Trust Barometer, </a:t>
            </a:r>
            <a:r>
              <a:rPr lang="en-US" sz="2000" dirty="0"/>
              <a:t>consumer confidence in establishment organizations such as business, media, government and NGOs has been steadily declining over the past few years, leading to historically low levels of trust in the most recent study. Among those who participated in Edelman’s global report, which surveyed </a:t>
            </a:r>
            <a:r>
              <a:rPr lang="en-US" sz="2800" dirty="0"/>
              <a:t>adults over age 18 in 28 countries, </a:t>
            </a:r>
            <a:endParaRPr lang="en-US" sz="2800" dirty="0" smtClean="0"/>
          </a:p>
          <a:p>
            <a:pPr marL="0" indent="0">
              <a:buNone/>
            </a:pPr>
            <a:r>
              <a:rPr lang="en-US" sz="2800" dirty="0" smtClean="0"/>
              <a:t>trust </a:t>
            </a:r>
            <a:r>
              <a:rPr lang="en-US" sz="2800" dirty="0"/>
              <a:t>in media fell to an all-time low of 43%, </a:t>
            </a:r>
            <a:endParaRPr lang="en-US" sz="2800" dirty="0" smtClean="0"/>
          </a:p>
          <a:p>
            <a:pPr marL="0" indent="0">
              <a:buNone/>
            </a:pPr>
            <a:r>
              <a:rPr lang="en-US" sz="2800" dirty="0" smtClean="0"/>
              <a:t>trust </a:t>
            </a:r>
            <a:r>
              <a:rPr lang="en-US" sz="2800" dirty="0"/>
              <a:t>in government dropped to 41% and </a:t>
            </a:r>
            <a:endParaRPr lang="en-US" sz="2800" dirty="0" smtClean="0"/>
          </a:p>
          <a:p>
            <a:pPr marL="0" indent="0">
              <a:buNone/>
            </a:pPr>
            <a:r>
              <a:rPr lang="en-US" sz="2800" dirty="0" smtClean="0"/>
              <a:t>trust </a:t>
            </a:r>
            <a:r>
              <a:rPr lang="en-US" sz="2800" dirty="0"/>
              <a:t>in corporate leadership cratered at 37%.</a:t>
            </a:r>
          </a:p>
        </p:txBody>
      </p:sp>
    </p:spTree>
    <p:extLst>
      <p:ext uri="{BB962C8B-B14F-4D97-AF65-F5344CB8AC3E}">
        <p14:creationId xmlns:p14="http://schemas.microsoft.com/office/powerpoint/2010/main" val="2320299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b="1" dirty="0"/>
              <a:t>Millennials And The Age Of Distrust </a:t>
            </a:r>
            <a:endParaRPr lang="en-US" sz="2400" dirty="0"/>
          </a:p>
        </p:txBody>
      </p:sp>
      <p:sp>
        <p:nvSpPr>
          <p:cNvPr id="5" name="Content Placeholder 4"/>
          <p:cNvSpPr>
            <a:spLocks noGrp="1"/>
          </p:cNvSpPr>
          <p:nvPr>
            <p:ph idx="1"/>
          </p:nvPr>
        </p:nvSpPr>
        <p:spPr/>
        <p:txBody>
          <a:bodyPr/>
          <a:lstStyle/>
          <a:p>
            <a:pPr marL="0" indent="0">
              <a:buNone/>
            </a:pPr>
            <a:r>
              <a:rPr lang="en-US" sz="2800" dirty="0"/>
              <a:t>For media- and tech-savvy Millennials, </a:t>
            </a:r>
            <a:r>
              <a:rPr lang="en-US" sz="2000" dirty="0"/>
              <a:t>the erosion of trust has become so severe that only </a:t>
            </a:r>
            <a:r>
              <a:rPr lang="en-US" sz="2800" dirty="0"/>
              <a:t>2 out of 10 </a:t>
            </a:r>
            <a:r>
              <a:rPr lang="en-US" sz="2000" dirty="0"/>
              <a:t>major institutions—the military and the scientific community—garnered a majority of positive support, according to a poll of young people conducted by Harvard University’s Institute of Politics. In the same poll, </a:t>
            </a:r>
            <a:endParaRPr lang="en-US" sz="2000" dirty="0" smtClean="0"/>
          </a:p>
          <a:p>
            <a:pPr marL="0" indent="0">
              <a:buNone/>
            </a:pPr>
            <a:r>
              <a:rPr lang="en-US" sz="2800" dirty="0" smtClean="0"/>
              <a:t>88</a:t>
            </a:r>
            <a:r>
              <a:rPr lang="en-US" sz="2800" dirty="0"/>
              <a:t>% </a:t>
            </a:r>
            <a:r>
              <a:rPr lang="en-US" sz="2000" dirty="0"/>
              <a:t>of Millennials said they </a:t>
            </a:r>
            <a:r>
              <a:rPr lang="en-US" sz="2800" dirty="0"/>
              <a:t>“only sometimes” or “never” </a:t>
            </a:r>
            <a:r>
              <a:rPr lang="en-US" sz="2000" dirty="0"/>
              <a:t>trust the </a:t>
            </a:r>
            <a:r>
              <a:rPr lang="en-US" sz="2800" dirty="0"/>
              <a:t>press </a:t>
            </a:r>
            <a:endParaRPr lang="en-US" sz="2000" dirty="0" smtClean="0"/>
          </a:p>
          <a:p>
            <a:pPr marL="0" indent="0">
              <a:buNone/>
            </a:pPr>
            <a:r>
              <a:rPr lang="en-US" sz="2800" dirty="0" smtClean="0"/>
              <a:t>86</a:t>
            </a:r>
            <a:r>
              <a:rPr lang="en-US" sz="2800" dirty="0"/>
              <a:t>% </a:t>
            </a:r>
            <a:r>
              <a:rPr lang="en-US" sz="2000" dirty="0"/>
              <a:t>of Millennials said they </a:t>
            </a:r>
            <a:r>
              <a:rPr lang="en-US" sz="2800" dirty="0"/>
              <a:t>distrust Wall Street</a:t>
            </a:r>
            <a:r>
              <a:rPr lang="en-US" sz="2000" dirty="0"/>
              <a:t>. </a:t>
            </a:r>
            <a:endParaRPr lang="en-US" sz="2000" dirty="0" smtClean="0"/>
          </a:p>
          <a:p>
            <a:pPr marL="0" indent="0">
              <a:buNone/>
            </a:pPr>
            <a:r>
              <a:rPr lang="en-US" sz="2000" dirty="0" smtClean="0"/>
              <a:t>Millennials </a:t>
            </a:r>
            <a:r>
              <a:rPr lang="en-US" sz="2000" dirty="0"/>
              <a:t>were equally dubious of government, with </a:t>
            </a:r>
            <a:r>
              <a:rPr lang="en-US" sz="2800" dirty="0" smtClean="0"/>
              <a:t>74</a:t>
            </a:r>
            <a:r>
              <a:rPr lang="en-US" sz="2800" dirty="0"/>
              <a:t>% </a:t>
            </a:r>
            <a:r>
              <a:rPr lang="en-US" sz="2000" dirty="0"/>
              <a:t>saying they </a:t>
            </a:r>
            <a:r>
              <a:rPr lang="en-US" sz="2800" dirty="0"/>
              <a:t>“sometimes” or “never” </a:t>
            </a:r>
            <a:r>
              <a:rPr lang="en-US" sz="2000" dirty="0"/>
              <a:t>trust that the federal government </a:t>
            </a:r>
            <a:r>
              <a:rPr lang="en-US" sz="2800" dirty="0"/>
              <a:t>will do the right thing</a:t>
            </a:r>
            <a:r>
              <a:rPr lang="en-US" sz="2000" dirty="0"/>
              <a:t>.</a:t>
            </a:r>
          </a:p>
        </p:txBody>
      </p:sp>
    </p:spTree>
    <p:extLst>
      <p:ext uri="{BB962C8B-B14F-4D97-AF65-F5344CB8AC3E}">
        <p14:creationId xmlns:p14="http://schemas.microsoft.com/office/powerpoint/2010/main" val="3282888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b="1" dirty="0"/>
              <a:t>Social Media Posts that Work</a:t>
            </a:r>
            <a:endParaRPr lang="en-US" sz="2400" dirty="0"/>
          </a:p>
        </p:txBody>
      </p:sp>
      <p:pic>
        <p:nvPicPr>
          <p:cNvPr id="6" name="Content Placeholder 5" descr="Screen Shot 2017-03-10 at 9.57.40 PM.png"/>
          <p:cNvPicPr>
            <a:picLocks noGrp="1" noChangeAspect="1"/>
          </p:cNvPicPr>
          <p:nvPr>
            <p:ph idx="1"/>
          </p:nvPr>
        </p:nvPicPr>
        <p:blipFill>
          <a:blip r:embed="rId2">
            <a:extLst>
              <a:ext uri="{28A0092B-C50C-407E-A947-70E740481C1C}">
                <a14:useLocalDpi xmlns:a14="http://schemas.microsoft.com/office/drawing/2010/main" val="0"/>
              </a:ext>
            </a:extLst>
          </a:blip>
          <a:srcRect t="-15416" b="-15416"/>
          <a:stretch>
            <a:fillRect/>
          </a:stretch>
        </p:blipFill>
        <p:spPr/>
      </p:pic>
    </p:spTree>
    <p:extLst>
      <p:ext uri="{BB962C8B-B14F-4D97-AF65-F5344CB8AC3E}">
        <p14:creationId xmlns:p14="http://schemas.microsoft.com/office/powerpoint/2010/main" val="750821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b="1" dirty="0" smtClean="0"/>
              <a:t>Social: It’s #Personal</a:t>
            </a:r>
            <a:r>
              <a:rPr lang="is-IS" sz="2400" b="1" dirty="0" smtClean="0"/>
              <a:t>…</a:t>
            </a:r>
            <a:endParaRPr lang="en-US" sz="2400" b="1" dirty="0"/>
          </a:p>
        </p:txBody>
      </p:sp>
      <p:sp>
        <p:nvSpPr>
          <p:cNvPr id="5" name="Content Placeholder 4"/>
          <p:cNvSpPr>
            <a:spLocks noGrp="1"/>
          </p:cNvSpPr>
          <p:nvPr>
            <p:ph idx="1"/>
          </p:nvPr>
        </p:nvSpPr>
        <p:spPr/>
        <p:txBody>
          <a:bodyPr/>
          <a:lstStyle/>
          <a:p>
            <a:pPr marL="0" indent="0">
              <a:buNone/>
            </a:pPr>
            <a:r>
              <a:rPr lang="en-US" sz="2400" b="1" dirty="0"/>
              <a:t>Be personal</a:t>
            </a:r>
            <a:endParaRPr lang="en-US" sz="2400" dirty="0"/>
          </a:p>
          <a:p>
            <a:pPr marL="0" indent="0">
              <a:buNone/>
            </a:pPr>
            <a:r>
              <a:rPr lang="en-US" sz="2000" dirty="0"/>
              <a:t>Social is getting ever more personal. Consumers can easily feel violated by pushy social advertising if is not targeted to them in the right space and the right time. </a:t>
            </a:r>
          </a:p>
          <a:p>
            <a:r>
              <a:rPr lang="en-US" sz="2400" dirty="0"/>
              <a:t>“You are in my personal space now.” </a:t>
            </a:r>
          </a:p>
          <a:p>
            <a:r>
              <a:rPr lang="en-US" sz="2400" dirty="0"/>
              <a:t>“I use Facebook to check up on family, friends, and news. It’s not always the right time for ads.” </a:t>
            </a:r>
          </a:p>
          <a:p>
            <a:r>
              <a:rPr lang="en-US" sz="2400" dirty="0"/>
              <a:t>“I follow stories on </a:t>
            </a:r>
            <a:r>
              <a:rPr lang="en-US" sz="2400" dirty="0" err="1"/>
              <a:t>Snapchat</a:t>
            </a:r>
            <a:r>
              <a:rPr lang="en-US" sz="2400" dirty="0"/>
              <a:t> and use it to communicate with my friends. I’m there for my friends, not brands.”</a:t>
            </a:r>
          </a:p>
          <a:p>
            <a:r>
              <a:rPr lang="en-US" sz="2400" dirty="0"/>
              <a:t>“I notice when a brand is talking specifically to me and I pay attention.”</a:t>
            </a:r>
            <a:r>
              <a:rPr lang="en-US" dirty="0"/>
              <a:t> 	</a:t>
            </a:r>
          </a:p>
          <a:p>
            <a:endParaRPr lang="en-US" dirty="0"/>
          </a:p>
        </p:txBody>
      </p:sp>
    </p:spTree>
    <p:extLst>
      <p:ext uri="{BB962C8B-B14F-4D97-AF65-F5344CB8AC3E}">
        <p14:creationId xmlns:p14="http://schemas.microsoft.com/office/powerpoint/2010/main" val="3309956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b="1" dirty="0" smtClean="0"/>
              <a:t>Social: It’s #Personal</a:t>
            </a:r>
            <a:r>
              <a:rPr lang="is-IS" sz="2400" b="1" dirty="0" smtClean="0"/>
              <a:t>…</a:t>
            </a:r>
            <a:endParaRPr lang="en-US" sz="2400" b="1" dirty="0"/>
          </a:p>
        </p:txBody>
      </p:sp>
      <p:sp>
        <p:nvSpPr>
          <p:cNvPr id="5" name="Content Placeholder 4"/>
          <p:cNvSpPr>
            <a:spLocks noGrp="1"/>
          </p:cNvSpPr>
          <p:nvPr>
            <p:ph idx="1"/>
          </p:nvPr>
        </p:nvSpPr>
        <p:spPr/>
        <p:txBody>
          <a:bodyPr/>
          <a:lstStyle/>
          <a:p>
            <a:pPr marL="0" indent="0">
              <a:buNone/>
            </a:pPr>
            <a:r>
              <a:rPr lang="en-US" sz="2400" b="1" dirty="0"/>
              <a:t>Be relevant and targeted</a:t>
            </a:r>
            <a:r>
              <a:rPr lang="en-US" sz="2400" dirty="0"/>
              <a:t> </a:t>
            </a:r>
          </a:p>
          <a:p>
            <a:pPr marL="0" indent="0">
              <a:buNone/>
            </a:pPr>
            <a:r>
              <a:rPr lang="en-US" sz="2000" dirty="0"/>
              <a:t>Advertisers need to be mindful of each platform and tailor native content for each. </a:t>
            </a:r>
          </a:p>
          <a:p>
            <a:r>
              <a:rPr lang="en-US" sz="2400" dirty="0"/>
              <a:t>“You don’t want automate your content to be mass distributed, it doesn’t work anymore.” </a:t>
            </a:r>
          </a:p>
          <a:p>
            <a:r>
              <a:rPr lang="en-US" sz="2400" dirty="0"/>
              <a:t>“I want to see something that is relevant for </a:t>
            </a:r>
            <a:r>
              <a:rPr lang="en-US" sz="2400" dirty="0" err="1"/>
              <a:t>Instagram</a:t>
            </a:r>
            <a:r>
              <a:rPr lang="en-US" sz="2400" dirty="0"/>
              <a:t> in </a:t>
            </a:r>
            <a:r>
              <a:rPr lang="en-US" sz="2400" dirty="0" err="1"/>
              <a:t>Instagram</a:t>
            </a:r>
            <a:r>
              <a:rPr lang="en-US" sz="2400" dirty="0"/>
              <a:t>. Don’t try to treat me the same way you do on Facebook.”</a:t>
            </a:r>
          </a:p>
          <a:p>
            <a:r>
              <a:rPr lang="en-US" sz="2400" dirty="0"/>
              <a:t>“What’s in it for me? Pay attention to how I use each social channel and add to the experience.” </a:t>
            </a:r>
          </a:p>
          <a:p>
            <a:r>
              <a:rPr lang="en-US" sz="2400" dirty="0"/>
              <a:t>“Don’t be pushy. If it’s not relevant you can’t force it.”	</a:t>
            </a:r>
          </a:p>
          <a:p>
            <a:endParaRPr lang="en-US" dirty="0"/>
          </a:p>
        </p:txBody>
      </p:sp>
    </p:spTree>
    <p:extLst>
      <p:ext uri="{BB962C8B-B14F-4D97-AF65-F5344CB8AC3E}">
        <p14:creationId xmlns:p14="http://schemas.microsoft.com/office/powerpoint/2010/main" val="2921014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b="1" dirty="0" smtClean="0"/>
              <a:t>Social: It’s #Personal</a:t>
            </a:r>
            <a:r>
              <a:rPr lang="is-IS" sz="2400" b="1" dirty="0" smtClean="0"/>
              <a:t>…</a:t>
            </a:r>
            <a:endParaRPr lang="en-US" sz="2400" b="1" dirty="0"/>
          </a:p>
        </p:txBody>
      </p:sp>
      <p:sp>
        <p:nvSpPr>
          <p:cNvPr id="5" name="Content Placeholder 4"/>
          <p:cNvSpPr>
            <a:spLocks noGrp="1"/>
          </p:cNvSpPr>
          <p:nvPr>
            <p:ph idx="1"/>
          </p:nvPr>
        </p:nvSpPr>
        <p:spPr/>
        <p:txBody>
          <a:bodyPr/>
          <a:lstStyle/>
          <a:p>
            <a:pPr marL="0" indent="0">
              <a:buNone/>
            </a:pPr>
            <a:r>
              <a:rPr lang="en-US" sz="2400" b="1" dirty="0"/>
              <a:t>Be smart/interesting/entertaining</a:t>
            </a:r>
            <a:r>
              <a:rPr lang="en-US" sz="2400" dirty="0"/>
              <a:t> </a:t>
            </a:r>
          </a:p>
          <a:p>
            <a:pPr marL="0" indent="0">
              <a:buNone/>
            </a:pPr>
            <a:r>
              <a:rPr lang="en-US" sz="2000" dirty="0"/>
              <a:t>The best way to cut through the clutter is still to show people something they’ve never seen before. If you can do that, they’ll remember you and want to share your content.</a:t>
            </a:r>
          </a:p>
          <a:p>
            <a:r>
              <a:rPr lang="en-US" sz="2400" dirty="0"/>
              <a:t>“Create something that I can share that will make me seem smart, funny or interesting.”</a:t>
            </a:r>
          </a:p>
          <a:p>
            <a:r>
              <a:rPr lang="en-US" sz="2400" dirty="0"/>
              <a:t>“Be witty or show me something cool.”</a:t>
            </a:r>
          </a:p>
          <a:p>
            <a:r>
              <a:rPr lang="en-US" sz="2400" dirty="0"/>
              <a:t>“If I share your content, I am more likely to consider it later when it is an advertisement.” 	</a:t>
            </a:r>
          </a:p>
          <a:p>
            <a:pPr marL="0" indent="0">
              <a:buNone/>
            </a:pPr>
            <a:endParaRPr lang="en-US" sz="2400" dirty="0"/>
          </a:p>
          <a:p>
            <a:endParaRPr lang="en-US" dirty="0"/>
          </a:p>
        </p:txBody>
      </p:sp>
    </p:spTree>
    <p:extLst>
      <p:ext uri="{BB962C8B-B14F-4D97-AF65-F5344CB8AC3E}">
        <p14:creationId xmlns:p14="http://schemas.microsoft.com/office/powerpoint/2010/main" val="3019904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RF-PowerpointDesignEN_Light">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C0041018965C148B8386E7CAFFFD3D7" ma:contentTypeVersion="4" ma:contentTypeDescription="Create a new document." ma:contentTypeScope="" ma:versionID="21f9e43456559c0480e5e3bc8b7324e7">
  <xsd:schema xmlns:xsd="http://www.w3.org/2001/XMLSchema" xmlns:xs="http://www.w3.org/2001/XMLSchema" xmlns:p="http://schemas.microsoft.com/office/2006/metadata/properties" xmlns:ns2="41d4868e-e7c5-4a0f-bea8-40f63a832f74" targetNamespace="http://schemas.microsoft.com/office/2006/metadata/properties" ma:root="true" ma:fieldsID="d8249c90373732a3bc6a863b4e1e2dbd" ns2:_="">
    <xsd:import namespace="41d4868e-e7c5-4a0f-bea8-40f63a832f74"/>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d4868e-e7c5-4a0f-bea8-40f63a832f7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5241A8-BD8B-44FD-A08D-E4711EEA081C}">
  <ds:schemaRefs>
    <ds:schemaRef ds:uri="http://schemas.microsoft.com/office/2006/documentManagement/types"/>
    <ds:schemaRef ds:uri="41d4868e-e7c5-4a0f-bea8-40f63a832f74"/>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01BC5DC-8178-4B13-ADB3-6C83D453BEEF}">
  <ds:schemaRefs>
    <ds:schemaRef ds:uri="http://schemas.microsoft.com/sharepoint/v3/contenttype/forms"/>
  </ds:schemaRefs>
</ds:datastoreItem>
</file>

<file path=customXml/itemProps3.xml><?xml version="1.0" encoding="utf-8"?>
<ds:datastoreItem xmlns:ds="http://schemas.openxmlformats.org/officeDocument/2006/customXml" ds:itemID="{BDED2179-6F39-446D-810F-5BD152C174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d4868e-e7c5-4a0f-bea8-40f63a832f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TRF-PowerpointDesignEN_Light.pot</Template>
  <TotalTime>25571</TotalTime>
  <Words>434</Words>
  <Application>Microsoft Office PowerPoint</Application>
  <PresentationFormat>On-screen Show (4:3)</PresentationFormat>
  <Paragraphs>74</Paragraphs>
  <Slides>13</Slides>
  <Notes>3</Notes>
  <HiddenSlides>0</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TRF-PowerpointDesignEN_Light</vt:lpstr>
      <vt:lpstr>Custom Design</vt:lpstr>
      <vt:lpstr>2_Custom Design</vt:lpstr>
      <vt:lpstr>PowerPoint Presentation</vt:lpstr>
      <vt:lpstr>Agenda</vt:lpstr>
      <vt:lpstr>Social Media Posts that Work</vt:lpstr>
      <vt:lpstr>Millennials And The Age Of Distrust </vt:lpstr>
      <vt:lpstr>Millennials And The Age Of Distrust </vt:lpstr>
      <vt:lpstr>Social Media Posts that Work</vt:lpstr>
      <vt:lpstr>Social: It’s #Personal…</vt:lpstr>
      <vt:lpstr>Social: It’s #Personal…</vt:lpstr>
      <vt:lpstr>Social: It’s #Personal…</vt:lpstr>
      <vt:lpstr>Social Media Posts that Work</vt:lpstr>
      <vt:lpstr>Guide to Facebook Engagement in 2017</vt:lpstr>
      <vt:lpstr>Guide to Facebook Engagement in 2017</vt:lpstr>
      <vt:lpstr>QUESTIONS?</vt:lpstr>
    </vt:vector>
  </TitlesOfParts>
  <Company>Rotary International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 WS-06</dc:creator>
  <cp:lastModifiedBy>Sean Hogan</cp:lastModifiedBy>
  <cp:revision>745</cp:revision>
  <cp:lastPrinted>2017-03-11T05:47:40Z</cp:lastPrinted>
  <dcterms:created xsi:type="dcterms:W3CDTF">2010-04-16T20:11:30Z</dcterms:created>
  <dcterms:modified xsi:type="dcterms:W3CDTF">2017-03-12T04:03:05Z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Bob Kiolbassa</vt:lpwstr>
  </property>
  <property fmtid="{D5CDD505-2E9C-101B-9397-08002B2CF9AE}" pid="3" name="WhenToUse">
    <vt:lpwstr>Powerpoint template using the new brand guidelines. This presentation has a cloud gray background on the cover and white background on other slides.</vt:lpwstr>
  </property>
  <property fmtid="{D5CDD505-2E9C-101B-9397-08002B2CF9AE}" pid="4" name="Description0">
    <vt:lpwstr>Powerpoint template using the new brand guidelines. This presentation has a cloud gray background on the cover and white background on other slides.</vt:lpwstr>
  </property>
  <property fmtid="{D5CDD505-2E9C-101B-9397-08002B2CF9AE}" pid="5" name="Status">
    <vt:lpwstr>In Review</vt:lpwstr>
  </property>
  <property fmtid="{D5CDD505-2E9C-101B-9397-08002B2CF9AE}" pid="6" name="ContentTypeId">
    <vt:lpwstr>0x0101001C0041018965C148B8386E7CAFFFD3D7</vt:lpwstr>
  </property>
</Properties>
</file>