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0" r:id="rId4"/>
    <p:sldMasterId id="2147483664" r:id="rId5"/>
    <p:sldMasterId id="2147483688" r:id="rId6"/>
  </p:sldMasterIdLst>
  <p:notesMasterIdLst>
    <p:notesMasterId r:id="rId79"/>
  </p:notesMasterIdLst>
  <p:handoutMasterIdLst>
    <p:handoutMasterId r:id="rId80"/>
  </p:handoutMasterIdLst>
  <p:sldIdLst>
    <p:sldId id="383" r:id="rId7"/>
    <p:sldId id="405" r:id="rId8"/>
    <p:sldId id="377" r:id="rId9"/>
    <p:sldId id="395" r:id="rId10"/>
    <p:sldId id="396" r:id="rId11"/>
    <p:sldId id="397" r:id="rId12"/>
    <p:sldId id="404" r:id="rId13"/>
    <p:sldId id="398" r:id="rId14"/>
    <p:sldId id="399" r:id="rId15"/>
    <p:sldId id="400" r:id="rId16"/>
    <p:sldId id="401" r:id="rId17"/>
    <p:sldId id="402" r:id="rId18"/>
    <p:sldId id="394" r:id="rId19"/>
    <p:sldId id="376" r:id="rId20"/>
    <p:sldId id="406" r:id="rId21"/>
    <p:sldId id="407" r:id="rId22"/>
    <p:sldId id="408" r:id="rId23"/>
    <p:sldId id="409" r:id="rId24"/>
    <p:sldId id="410" r:id="rId25"/>
    <p:sldId id="411" r:id="rId26"/>
    <p:sldId id="412" r:id="rId27"/>
    <p:sldId id="413" r:id="rId28"/>
    <p:sldId id="414" r:id="rId29"/>
    <p:sldId id="415" r:id="rId30"/>
    <p:sldId id="416" r:id="rId31"/>
    <p:sldId id="417" r:id="rId32"/>
    <p:sldId id="418" r:id="rId33"/>
    <p:sldId id="419" r:id="rId34"/>
    <p:sldId id="420" r:id="rId35"/>
    <p:sldId id="421" r:id="rId36"/>
    <p:sldId id="422" r:id="rId37"/>
    <p:sldId id="423" r:id="rId38"/>
    <p:sldId id="424" r:id="rId39"/>
    <p:sldId id="425" r:id="rId40"/>
    <p:sldId id="426" r:id="rId41"/>
    <p:sldId id="427" r:id="rId42"/>
    <p:sldId id="428" r:id="rId43"/>
    <p:sldId id="429" r:id="rId44"/>
    <p:sldId id="430" r:id="rId45"/>
    <p:sldId id="431" r:id="rId46"/>
    <p:sldId id="432" r:id="rId47"/>
    <p:sldId id="433" r:id="rId48"/>
    <p:sldId id="434" r:id="rId49"/>
    <p:sldId id="435" r:id="rId50"/>
    <p:sldId id="436" r:id="rId51"/>
    <p:sldId id="437" r:id="rId52"/>
    <p:sldId id="438" r:id="rId53"/>
    <p:sldId id="439" r:id="rId54"/>
    <p:sldId id="440" r:id="rId55"/>
    <p:sldId id="442" r:id="rId56"/>
    <p:sldId id="449" r:id="rId57"/>
    <p:sldId id="450" r:id="rId58"/>
    <p:sldId id="451" r:id="rId59"/>
    <p:sldId id="452" r:id="rId60"/>
    <p:sldId id="453" r:id="rId61"/>
    <p:sldId id="454" r:id="rId62"/>
    <p:sldId id="455" r:id="rId63"/>
    <p:sldId id="444" r:id="rId64"/>
    <p:sldId id="446" r:id="rId65"/>
    <p:sldId id="462" r:id="rId66"/>
    <p:sldId id="463" r:id="rId67"/>
    <p:sldId id="464" r:id="rId68"/>
    <p:sldId id="465" r:id="rId69"/>
    <p:sldId id="466" r:id="rId70"/>
    <p:sldId id="467" r:id="rId71"/>
    <p:sldId id="468" r:id="rId72"/>
    <p:sldId id="469" r:id="rId73"/>
    <p:sldId id="470" r:id="rId74"/>
    <p:sldId id="456" r:id="rId75"/>
    <p:sldId id="471" r:id="rId76"/>
    <p:sldId id="447" r:id="rId77"/>
    <p:sldId id="393" r:id="rId7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Groble" initials="EG"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B5C"/>
    <a:srgbClr val="002E8A"/>
    <a:srgbClr val="002774"/>
    <a:srgbClr val="58585A"/>
    <a:srgbClr val="005DAA"/>
    <a:srgbClr val="FF7600"/>
    <a:srgbClr val="872175"/>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5" autoAdjust="0"/>
    <p:restoredTop sz="94280" autoAdjust="0"/>
  </p:normalViewPr>
  <p:slideViewPr>
    <p:cSldViewPr>
      <p:cViewPr varScale="1">
        <p:scale>
          <a:sx n="65" d="100"/>
          <a:sy n="65" d="100"/>
        </p:scale>
        <p:origin x="-1432" y="-5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1365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presProps" Target="presProps.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E1BA84-7A89-4D24-95E8-3A0B4CC3F588}" type="doc">
      <dgm:prSet loTypeId="urn:microsoft.com/office/officeart/2005/8/layout/hList6" loCatId="list" qsTypeId="urn:microsoft.com/office/officeart/2005/8/quickstyle/simple1" qsCatId="simple" csTypeId="urn:microsoft.com/office/officeart/2005/8/colors/accent3_2" csCatId="accent3" phldr="1"/>
      <dgm:spPr/>
      <dgm:t>
        <a:bodyPr/>
        <a:lstStyle/>
        <a:p>
          <a:endParaRPr lang="en-US"/>
        </a:p>
      </dgm:t>
    </dgm:pt>
    <dgm:pt modelId="{85870A10-B8E4-4F52-9D3E-662BD525DB6E}">
      <dgm:prSet phldrT="[Text]"/>
      <dgm:spPr/>
      <dgm:t>
        <a:bodyPr/>
        <a:lstStyle/>
        <a:p>
          <a:r>
            <a:rPr lang="en-US" b="1" dirty="0"/>
            <a:t>We must be prepared!</a:t>
          </a:r>
        </a:p>
      </dgm:t>
    </dgm:pt>
    <dgm:pt modelId="{A7857186-E630-46FB-A5CC-DC31B6A6F3D1}" type="parTrans" cxnId="{65DA95EE-DCB1-4A0B-9CB0-DF8ED71B6022}">
      <dgm:prSet/>
      <dgm:spPr/>
      <dgm:t>
        <a:bodyPr/>
        <a:lstStyle/>
        <a:p>
          <a:endParaRPr lang="en-US" b="1"/>
        </a:p>
      </dgm:t>
    </dgm:pt>
    <dgm:pt modelId="{15406090-B351-49BD-9FD1-3ECEC112AA51}" type="sibTrans" cxnId="{65DA95EE-DCB1-4A0B-9CB0-DF8ED71B6022}">
      <dgm:prSet/>
      <dgm:spPr/>
      <dgm:t>
        <a:bodyPr/>
        <a:lstStyle/>
        <a:p>
          <a:endParaRPr lang="en-US" b="1"/>
        </a:p>
      </dgm:t>
    </dgm:pt>
    <dgm:pt modelId="{9D4B494F-B3BE-45C9-BBF0-C451B8176EC0}">
      <dgm:prSet phldrT="[Text]"/>
      <dgm:spPr/>
      <dgm:t>
        <a:bodyPr/>
        <a:lstStyle/>
        <a:p>
          <a:r>
            <a:rPr lang="en-US" b="1" dirty="0"/>
            <a:t>We must keep up!</a:t>
          </a:r>
        </a:p>
      </dgm:t>
    </dgm:pt>
    <dgm:pt modelId="{F189D59A-6CB8-4972-8001-A869D61D69D3}" type="parTrans" cxnId="{D954FDA3-08B1-4B3C-AC77-B59F4127A313}">
      <dgm:prSet/>
      <dgm:spPr/>
      <dgm:t>
        <a:bodyPr/>
        <a:lstStyle/>
        <a:p>
          <a:endParaRPr lang="en-US" b="1"/>
        </a:p>
      </dgm:t>
    </dgm:pt>
    <dgm:pt modelId="{B3DC7572-C177-41CD-8E5B-2B4A19996064}" type="sibTrans" cxnId="{D954FDA3-08B1-4B3C-AC77-B59F4127A313}">
      <dgm:prSet/>
      <dgm:spPr/>
      <dgm:t>
        <a:bodyPr/>
        <a:lstStyle/>
        <a:p>
          <a:endParaRPr lang="en-US" b="1"/>
        </a:p>
      </dgm:t>
    </dgm:pt>
    <dgm:pt modelId="{2032A17A-CC00-47AB-980C-391D4B48ED20}">
      <dgm:prSet phldrT="[Text]"/>
      <dgm:spPr/>
      <dgm:t>
        <a:bodyPr/>
        <a:lstStyle/>
        <a:p>
          <a:r>
            <a:rPr lang="en-US" b="1" dirty="0"/>
            <a:t>We must adapt!</a:t>
          </a:r>
        </a:p>
      </dgm:t>
    </dgm:pt>
    <dgm:pt modelId="{E4BDEC66-08C4-4745-A5EA-E4F42CA2B9A4}" type="parTrans" cxnId="{FC30061A-717A-46B1-9B9B-165C442A48DF}">
      <dgm:prSet/>
      <dgm:spPr/>
      <dgm:t>
        <a:bodyPr/>
        <a:lstStyle/>
        <a:p>
          <a:endParaRPr lang="en-US" b="1"/>
        </a:p>
      </dgm:t>
    </dgm:pt>
    <dgm:pt modelId="{1810B60F-C835-4FEC-8259-03200CD49413}" type="sibTrans" cxnId="{FC30061A-717A-46B1-9B9B-165C442A48DF}">
      <dgm:prSet/>
      <dgm:spPr/>
      <dgm:t>
        <a:bodyPr/>
        <a:lstStyle/>
        <a:p>
          <a:endParaRPr lang="en-US" b="1"/>
        </a:p>
      </dgm:t>
    </dgm:pt>
    <dgm:pt modelId="{A92CD72E-1E58-4D2A-A612-87F4C24A2EB6}" type="pres">
      <dgm:prSet presAssocID="{64E1BA84-7A89-4D24-95E8-3A0B4CC3F588}" presName="Name0" presStyleCnt="0">
        <dgm:presLayoutVars>
          <dgm:dir/>
          <dgm:resizeHandles val="exact"/>
        </dgm:presLayoutVars>
      </dgm:prSet>
      <dgm:spPr/>
      <dgm:t>
        <a:bodyPr/>
        <a:lstStyle/>
        <a:p>
          <a:endParaRPr lang="en-US"/>
        </a:p>
      </dgm:t>
    </dgm:pt>
    <dgm:pt modelId="{C1374969-3BEE-4927-B482-C259A6360B65}" type="pres">
      <dgm:prSet presAssocID="{9D4B494F-B3BE-45C9-BBF0-C451B8176EC0}" presName="node" presStyleLbl="node1" presStyleIdx="0" presStyleCnt="3">
        <dgm:presLayoutVars>
          <dgm:bulletEnabled val="1"/>
        </dgm:presLayoutVars>
      </dgm:prSet>
      <dgm:spPr/>
      <dgm:t>
        <a:bodyPr/>
        <a:lstStyle/>
        <a:p>
          <a:endParaRPr lang="en-US"/>
        </a:p>
      </dgm:t>
    </dgm:pt>
    <dgm:pt modelId="{76FB26C2-630F-4997-A061-5C789BBB5F57}" type="pres">
      <dgm:prSet presAssocID="{B3DC7572-C177-41CD-8E5B-2B4A19996064}" presName="sibTrans" presStyleCnt="0"/>
      <dgm:spPr/>
    </dgm:pt>
    <dgm:pt modelId="{D5137110-7D55-4EBF-B9C5-BA1CC46C34F6}" type="pres">
      <dgm:prSet presAssocID="{2032A17A-CC00-47AB-980C-391D4B48ED20}" presName="node" presStyleLbl="node1" presStyleIdx="1" presStyleCnt="3">
        <dgm:presLayoutVars>
          <dgm:bulletEnabled val="1"/>
        </dgm:presLayoutVars>
      </dgm:prSet>
      <dgm:spPr/>
      <dgm:t>
        <a:bodyPr/>
        <a:lstStyle/>
        <a:p>
          <a:endParaRPr lang="en-US"/>
        </a:p>
      </dgm:t>
    </dgm:pt>
    <dgm:pt modelId="{80F2294A-C216-497B-94E1-083A04875746}" type="pres">
      <dgm:prSet presAssocID="{1810B60F-C835-4FEC-8259-03200CD49413}" presName="sibTrans" presStyleCnt="0"/>
      <dgm:spPr/>
    </dgm:pt>
    <dgm:pt modelId="{C681DC90-572D-4DE5-96FB-8AEB8FCC8733}" type="pres">
      <dgm:prSet presAssocID="{85870A10-B8E4-4F52-9D3E-662BD525DB6E}" presName="node" presStyleLbl="node1" presStyleIdx="2" presStyleCnt="3">
        <dgm:presLayoutVars>
          <dgm:bulletEnabled val="1"/>
        </dgm:presLayoutVars>
      </dgm:prSet>
      <dgm:spPr/>
      <dgm:t>
        <a:bodyPr/>
        <a:lstStyle/>
        <a:p>
          <a:endParaRPr lang="en-US"/>
        </a:p>
      </dgm:t>
    </dgm:pt>
  </dgm:ptLst>
  <dgm:cxnLst>
    <dgm:cxn modelId="{FC30061A-717A-46B1-9B9B-165C442A48DF}" srcId="{64E1BA84-7A89-4D24-95E8-3A0B4CC3F588}" destId="{2032A17A-CC00-47AB-980C-391D4B48ED20}" srcOrd="1" destOrd="0" parTransId="{E4BDEC66-08C4-4745-A5EA-E4F42CA2B9A4}" sibTransId="{1810B60F-C835-4FEC-8259-03200CD49413}"/>
    <dgm:cxn modelId="{D954FDA3-08B1-4B3C-AC77-B59F4127A313}" srcId="{64E1BA84-7A89-4D24-95E8-3A0B4CC3F588}" destId="{9D4B494F-B3BE-45C9-BBF0-C451B8176EC0}" srcOrd="0" destOrd="0" parTransId="{F189D59A-6CB8-4972-8001-A869D61D69D3}" sibTransId="{B3DC7572-C177-41CD-8E5B-2B4A19996064}"/>
    <dgm:cxn modelId="{65DA95EE-DCB1-4A0B-9CB0-DF8ED71B6022}" srcId="{64E1BA84-7A89-4D24-95E8-3A0B4CC3F588}" destId="{85870A10-B8E4-4F52-9D3E-662BD525DB6E}" srcOrd="2" destOrd="0" parTransId="{A7857186-E630-46FB-A5CC-DC31B6A6F3D1}" sibTransId="{15406090-B351-49BD-9FD1-3ECEC112AA51}"/>
    <dgm:cxn modelId="{81E514EE-7F09-4485-A0C8-5BB2A54086FA}" type="presOf" srcId="{9D4B494F-B3BE-45C9-BBF0-C451B8176EC0}" destId="{C1374969-3BEE-4927-B482-C259A6360B65}" srcOrd="0" destOrd="0" presId="urn:microsoft.com/office/officeart/2005/8/layout/hList6"/>
    <dgm:cxn modelId="{446D5129-C0DE-4CE5-B7DB-C967E1256E9E}" type="presOf" srcId="{2032A17A-CC00-47AB-980C-391D4B48ED20}" destId="{D5137110-7D55-4EBF-B9C5-BA1CC46C34F6}" srcOrd="0" destOrd="0" presId="urn:microsoft.com/office/officeart/2005/8/layout/hList6"/>
    <dgm:cxn modelId="{9993B616-2BE4-4622-896B-A5C1869EC68C}" type="presOf" srcId="{85870A10-B8E4-4F52-9D3E-662BD525DB6E}" destId="{C681DC90-572D-4DE5-96FB-8AEB8FCC8733}" srcOrd="0" destOrd="0" presId="urn:microsoft.com/office/officeart/2005/8/layout/hList6"/>
    <dgm:cxn modelId="{AFCB9A4A-2620-4698-B531-2136F6971BD4}" type="presOf" srcId="{64E1BA84-7A89-4D24-95E8-3A0B4CC3F588}" destId="{A92CD72E-1E58-4D2A-A612-87F4C24A2EB6}" srcOrd="0" destOrd="0" presId="urn:microsoft.com/office/officeart/2005/8/layout/hList6"/>
    <dgm:cxn modelId="{CCA478AF-85A8-4772-ABDA-03AC69683069}" type="presParOf" srcId="{A92CD72E-1E58-4D2A-A612-87F4C24A2EB6}" destId="{C1374969-3BEE-4927-B482-C259A6360B65}" srcOrd="0" destOrd="0" presId="urn:microsoft.com/office/officeart/2005/8/layout/hList6"/>
    <dgm:cxn modelId="{E4902168-87CA-446A-BFF0-1D452305961C}" type="presParOf" srcId="{A92CD72E-1E58-4D2A-A612-87F4C24A2EB6}" destId="{76FB26C2-630F-4997-A061-5C789BBB5F57}" srcOrd="1" destOrd="0" presId="urn:microsoft.com/office/officeart/2005/8/layout/hList6"/>
    <dgm:cxn modelId="{9B171F71-F1B4-486A-860D-3E10457E4204}" type="presParOf" srcId="{A92CD72E-1E58-4D2A-A612-87F4C24A2EB6}" destId="{D5137110-7D55-4EBF-B9C5-BA1CC46C34F6}" srcOrd="2" destOrd="0" presId="urn:microsoft.com/office/officeart/2005/8/layout/hList6"/>
    <dgm:cxn modelId="{E92FED4A-99CA-4386-A7DC-B71C5CCF4365}" type="presParOf" srcId="{A92CD72E-1E58-4D2A-A612-87F4C24A2EB6}" destId="{80F2294A-C216-497B-94E1-083A04875746}" srcOrd="3" destOrd="0" presId="urn:microsoft.com/office/officeart/2005/8/layout/hList6"/>
    <dgm:cxn modelId="{E21EB347-973C-475B-9607-8F1A9060DAC8}" type="presParOf" srcId="{A92CD72E-1E58-4D2A-A612-87F4C24A2EB6}" destId="{C681DC90-572D-4DE5-96FB-8AEB8FCC873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74969-3BEE-4927-B482-C259A6360B65}">
      <dsp:nvSpPr>
        <dsp:cNvPr id="0" name=""/>
        <dsp:cNvSpPr/>
      </dsp:nvSpPr>
      <dsp:spPr>
        <a:xfrm rot="16200000">
          <a:off x="-1063873" y="1064617"/>
          <a:ext cx="4064000" cy="1934765"/>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6444" bIns="0" numCol="1" spcCol="1270" anchor="ctr" anchorCtr="0">
          <a:noAutofit/>
        </a:bodyPr>
        <a:lstStyle/>
        <a:p>
          <a:pPr lvl="0" algn="ctr" defTabSz="1289050">
            <a:lnSpc>
              <a:spcPct val="90000"/>
            </a:lnSpc>
            <a:spcBef>
              <a:spcPct val="0"/>
            </a:spcBef>
            <a:spcAft>
              <a:spcPct val="35000"/>
            </a:spcAft>
          </a:pPr>
          <a:r>
            <a:rPr lang="en-US" sz="2900" b="1" kern="1200" dirty="0"/>
            <a:t>We must keep up!</a:t>
          </a:r>
        </a:p>
      </dsp:txBody>
      <dsp:txXfrm rot="5400000">
        <a:off x="744" y="812800"/>
        <a:ext cx="1934765" cy="2438400"/>
      </dsp:txXfrm>
    </dsp:sp>
    <dsp:sp modelId="{D5137110-7D55-4EBF-B9C5-BA1CC46C34F6}">
      <dsp:nvSpPr>
        <dsp:cNvPr id="0" name=""/>
        <dsp:cNvSpPr/>
      </dsp:nvSpPr>
      <dsp:spPr>
        <a:xfrm rot="16200000">
          <a:off x="1016000" y="1064617"/>
          <a:ext cx="4064000" cy="1934765"/>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6444" bIns="0" numCol="1" spcCol="1270" anchor="ctr" anchorCtr="0">
          <a:noAutofit/>
        </a:bodyPr>
        <a:lstStyle/>
        <a:p>
          <a:pPr lvl="0" algn="ctr" defTabSz="1289050">
            <a:lnSpc>
              <a:spcPct val="90000"/>
            </a:lnSpc>
            <a:spcBef>
              <a:spcPct val="0"/>
            </a:spcBef>
            <a:spcAft>
              <a:spcPct val="35000"/>
            </a:spcAft>
          </a:pPr>
          <a:r>
            <a:rPr lang="en-US" sz="2900" b="1" kern="1200" dirty="0"/>
            <a:t>We must adapt!</a:t>
          </a:r>
        </a:p>
      </dsp:txBody>
      <dsp:txXfrm rot="5400000">
        <a:off x="2080617" y="812800"/>
        <a:ext cx="1934765" cy="2438400"/>
      </dsp:txXfrm>
    </dsp:sp>
    <dsp:sp modelId="{C681DC90-572D-4DE5-96FB-8AEB8FCC8733}">
      <dsp:nvSpPr>
        <dsp:cNvPr id="0" name=""/>
        <dsp:cNvSpPr/>
      </dsp:nvSpPr>
      <dsp:spPr>
        <a:xfrm rot="16200000">
          <a:off x="3095873" y="1064617"/>
          <a:ext cx="4064000" cy="1934765"/>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6444" bIns="0" numCol="1" spcCol="1270" anchor="ctr" anchorCtr="0">
          <a:noAutofit/>
        </a:bodyPr>
        <a:lstStyle/>
        <a:p>
          <a:pPr lvl="0" algn="ctr" defTabSz="1289050">
            <a:lnSpc>
              <a:spcPct val="90000"/>
            </a:lnSpc>
            <a:spcBef>
              <a:spcPct val="0"/>
            </a:spcBef>
            <a:spcAft>
              <a:spcPct val="35000"/>
            </a:spcAft>
          </a:pPr>
          <a:r>
            <a:rPr lang="en-US" sz="2900" b="1" kern="1200" dirty="0"/>
            <a:t>We must be prepared!</a:t>
          </a:r>
        </a:p>
      </dsp:txBody>
      <dsp:txXfrm rot="5400000">
        <a:off x="4160490" y="812800"/>
        <a:ext cx="1934765" cy="243840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ltLang="en-US" dirty="0"/>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ltLang="en-US" dirty="0"/>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ltLang="en-US" dirty="0"/>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B9011CC6-2E17-42C6-BFF9-DB6DA06F87A3}" type="slidenum">
              <a:rPr lang="en-US" altLang="en-US"/>
              <a:pPr/>
              <a:t>‹#›</a:t>
            </a:fld>
            <a:endParaRPr lang="en-US" altLang="en-US" dirty="0"/>
          </a:p>
        </p:txBody>
      </p:sp>
    </p:spTree>
    <p:extLst>
      <p:ext uri="{BB962C8B-B14F-4D97-AF65-F5344CB8AC3E}">
        <p14:creationId xmlns:p14="http://schemas.microsoft.com/office/powerpoint/2010/main" val="1807116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ltLang="en-US" dirty="0"/>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ltLang="en-US" dirty="0"/>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ltLang="en-US" dirty="0"/>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C13D6C33-FF74-488A-BEA7-50E8802CC93E}" type="slidenum">
              <a:rPr lang="en-US" altLang="en-US"/>
              <a:pPr/>
              <a:t>‹#›</a:t>
            </a:fld>
            <a:endParaRPr lang="en-US" altLang="en-US" dirty="0"/>
          </a:p>
        </p:txBody>
      </p:sp>
    </p:spTree>
    <p:extLst>
      <p:ext uri="{BB962C8B-B14F-4D97-AF65-F5344CB8AC3E}">
        <p14:creationId xmlns:p14="http://schemas.microsoft.com/office/powerpoint/2010/main" val="1766147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5454C40-63B9-46EB-B212-196F41F3B4AC}" type="slidenum">
              <a:rPr lang="en-US" altLang="en-US" sz="1200">
                <a:solidFill>
                  <a:prstClr val="black"/>
                </a:solidFill>
              </a:rPr>
              <a:pPr/>
              <a:t>1</a:t>
            </a:fld>
            <a:endParaRPr lang="en-US" altLang="en-US" sz="1200" dirty="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a typeface="ＭＳ Ｐゴシック" pitchFamily="34" charset="-128"/>
              <a:cs typeface="ヒラギノ角ゴ Pro W3" charset="0"/>
            </a:endParaRPr>
          </a:p>
        </p:txBody>
      </p:sp>
    </p:spTree>
    <p:extLst>
      <p:ext uri="{BB962C8B-B14F-4D97-AF65-F5344CB8AC3E}">
        <p14:creationId xmlns:p14="http://schemas.microsoft.com/office/powerpoint/2010/main" val="2678294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10</a:t>
            </a:fld>
            <a:endParaRPr lang="en-US" altLang="en-US" sz="1200" dirty="0">
              <a:solidFill>
                <a:prstClr val="black"/>
              </a:solidFill>
            </a:endParaRPr>
          </a:p>
        </p:txBody>
      </p:sp>
    </p:spTree>
    <p:extLst>
      <p:ext uri="{BB962C8B-B14F-4D97-AF65-F5344CB8AC3E}">
        <p14:creationId xmlns:p14="http://schemas.microsoft.com/office/powerpoint/2010/main" val="93197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11</a:t>
            </a:fld>
            <a:endParaRPr lang="en-US" altLang="en-US" sz="1200" dirty="0">
              <a:solidFill>
                <a:prstClr val="black"/>
              </a:solidFill>
            </a:endParaRPr>
          </a:p>
        </p:txBody>
      </p:sp>
    </p:spTree>
    <p:extLst>
      <p:ext uri="{BB962C8B-B14F-4D97-AF65-F5344CB8AC3E}">
        <p14:creationId xmlns:p14="http://schemas.microsoft.com/office/powerpoint/2010/main" val="86742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12</a:t>
            </a:fld>
            <a:endParaRPr lang="en-US" altLang="en-US" sz="1200" dirty="0">
              <a:solidFill>
                <a:prstClr val="black"/>
              </a:solidFill>
            </a:endParaRPr>
          </a:p>
        </p:txBody>
      </p:sp>
    </p:spTree>
    <p:extLst>
      <p:ext uri="{BB962C8B-B14F-4D97-AF65-F5344CB8AC3E}">
        <p14:creationId xmlns:p14="http://schemas.microsoft.com/office/powerpoint/2010/main" val="3450301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The facilitator will have 2 members pre-selected to share their story e.g.</a:t>
            </a:r>
            <a:r>
              <a:rPr lang="en-US" altLang="en-US" baseline="0" dirty="0">
                <a:latin typeface="Arial" pitchFamily="34" charset="0"/>
                <a:ea typeface="ＭＳ Ｐゴシック" pitchFamily="34" charset="-128"/>
                <a:cs typeface="ヒラギノ角ゴ Pro W3" charset="0"/>
              </a:rPr>
              <a:t> Ken and Denis to kick off the exercise. </a:t>
            </a:r>
          </a:p>
          <a:p>
            <a:r>
              <a:rPr lang="en-US" altLang="en-US" baseline="0" dirty="0">
                <a:latin typeface="Arial" pitchFamily="34" charset="0"/>
                <a:ea typeface="ＭＳ Ｐゴシック" pitchFamily="34" charset="-128"/>
                <a:cs typeface="ヒラギノ角ゴ Pro W3" charset="0"/>
              </a:rPr>
              <a:t>Depending on time, the facilitator will ask for 1 or 2 volunteers to share their story after the exercise – limiting it to 1-2 minutes (max).</a:t>
            </a:r>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13</a:t>
            </a:fld>
            <a:endParaRPr lang="en-US" altLang="en-US" sz="1200" dirty="0">
              <a:solidFill>
                <a:prstClr val="black"/>
              </a:solidFill>
            </a:endParaRPr>
          </a:p>
        </p:txBody>
      </p:sp>
    </p:spTree>
    <p:extLst>
      <p:ext uri="{BB962C8B-B14F-4D97-AF65-F5344CB8AC3E}">
        <p14:creationId xmlns:p14="http://schemas.microsoft.com/office/powerpoint/2010/main" val="3366760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0F5278A-68A0-4D1F-AA61-EE5F29248EBE}" type="slidenum">
              <a:rPr lang="en-US" altLang="en-US" sz="1200">
                <a:solidFill>
                  <a:prstClr val="black"/>
                </a:solidFill>
              </a:rPr>
              <a:pPr/>
              <a:t>14</a:t>
            </a:fld>
            <a:endParaRPr lang="en-US" altLang="en-US" sz="1200"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5454C40-63B9-46EB-B212-196F41F3B4AC}" type="slidenum">
              <a:rPr lang="en-US" altLang="en-US" sz="1200">
                <a:solidFill>
                  <a:prstClr val="black"/>
                </a:solidFill>
              </a:rPr>
              <a:pPr/>
              <a:t>15</a:t>
            </a:fld>
            <a:endParaRPr lang="en-US" altLang="en-US" sz="1200" dirty="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ea typeface="ＭＳ Ｐゴシック" pitchFamily="34" charset="-128"/>
                <a:cs typeface="ヒラギノ角ゴ Pro W3" charset="0"/>
              </a:rPr>
              <a:t>Introduce yourself:</a:t>
            </a:r>
            <a:r>
              <a:rPr lang="en-US" altLang="en-US" baseline="0" dirty="0">
                <a:latin typeface="Arial" pitchFamily="34" charset="0"/>
                <a:ea typeface="ＭＳ Ｐゴシック" pitchFamily="34" charset="-128"/>
                <a:cs typeface="ヒラギノ角ゴ Pro W3" charset="0"/>
              </a:rPr>
              <a:t> </a:t>
            </a:r>
          </a:p>
          <a:p>
            <a:pPr eaLnBrk="1" hangingPunct="1"/>
            <a:r>
              <a:rPr lang="en-US" altLang="en-US" baseline="0" dirty="0">
                <a:latin typeface="Arial" pitchFamily="34" charset="0"/>
                <a:ea typeface="ＭＳ Ｐゴシック" pitchFamily="34" charset="-128"/>
                <a:cs typeface="ヒラギノ角ゴ Pro W3" charset="0"/>
              </a:rPr>
              <a:t>Your Club:</a:t>
            </a:r>
          </a:p>
          <a:p>
            <a:pPr eaLnBrk="1" hangingPunct="1"/>
            <a:r>
              <a:rPr lang="en-US" altLang="en-US" baseline="0" dirty="0">
                <a:latin typeface="Arial" pitchFamily="34" charset="0"/>
                <a:ea typeface="ＭＳ Ｐゴシック" pitchFamily="34" charset="-128"/>
                <a:cs typeface="ヒラギノ角ゴ Pro W3" charset="0"/>
              </a:rPr>
              <a:t>What this session is about: Developing your Strategic Plan, using membership as the central them to tell the story through</a:t>
            </a:r>
            <a:endParaRPr lang="en-US" altLang="en-US" dirty="0">
              <a:latin typeface="Arial" pitchFamily="34" charset="0"/>
              <a:ea typeface="ＭＳ Ｐゴシック" pitchFamily="34" charset="-128"/>
              <a:cs typeface="ヒラギノ角ゴ Pro W3" charset="0"/>
            </a:endParaRPr>
          </a:p>
        </p:txBody>
      </p:sp>
    </p:spTree>
    <p:extLst>
      <p:ext uri="{BB962C8B-B14F-4D97-AF65-F5344CB8AC3E}">
        <p14:creationId xmlns:p14="http://schemas.microsoft.com/office/powerpoint/2010/main" val="578617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itchFamily="-107" charset="0"/>
                <a:ea typeface="ヒラギノ角ゴ Pro W3" pitchFamily="-107" charset="-128"/>
                <a:cs typeface="ヒラギノ角ゴ Pro W3" pitchFamily="-107" charset="-128"/>
              </a:rPr>
              <a:t>From the R.I. Strategic</a:t>
            </a:r>
            <a:r>
              <a:rPr lang="en-US" sz="1200" b="1" kern="1200" baseline="0" dirty="0">
                <a:solidFill>
                  <a:schemeClr val="tx1"/>
                </a:solidFill>
                <a:effectLst/>
                <a:latin typeface="Arial" pitchFamily="-107" charset="0"/>
                <a:ea typeface="ヒラギノ角ゴ Pro W3" pitchFamily="-107" charset="-128"/>
                <a:cs typeface="ヒラギノ角ゴ Pro W3" pitchFamily="-107" charset="-128"/>
              </a:rPr>
              <a:t> Planning Document: </a:t>
            </a:r>
            <a:r>
              <a:rPr lang="en-US" sz="1200" b="0" kern="1200" baseline="0" dirty="0">
                <a:solidFill>
                  <a:schemeClr val="tx1"/>
                </a:solidFill>
                <a:effectLst/>
                <a:latin typeface="Arial" pitchFamily="-107" charset="0"/>
                <a:ea typeface="ヒラギノ角ゴ Pro W3" pitchFamily="-107" charset="-128"/>
                <a:cs typeface="ヒラギノ角ゴ Pro W3" pitchFamily="-107" charset="-128"/>
              </a:rPr>
              <a:t>Great organizations don’t happen by chance. They take careful planning across all channels to ensure individual tasks are aligned to the goals of the organization and systems or processes are in place that ensure they’re carried out as intended.  </a:t>
            </a:r>
          </a:p>
          <a:p>
            <a:endParaRPr lang="en-US" sz="1200" b="0" kern="1200" dirty="0">
              <a:solidFill>
                <a:schemeClr val="tx1"/>
              </a:solidFill>
              <a:effectLst/>
              <a:latin typeface="Arial" pitchFamily="-107" charset="0"/>
              <a:ea typeface="ヒラギノ角ゴ Pro W3" pitchFamily="-107" charset="-128"/>
              <a:cs typeface="ヒラギノ角ゴ Pro W3" pitchFamily="-107" charset="-128"/>
            </a:endParaRPr>
          </a:p>
          <a:p>
            <a:r>
              <a:rPr lang="en-US" sz="1200" b="0" kern="1200" dirty="0">
                <a:solidFill>
                  <a:schemeClr val="tx1"/>
                </a:solidFill>
                <a:effectLst/>
                <a:latin typeface="Arial" pitchFamily="-107" charset="0"/>
                <a:ea typeface="ヒラギノ角ゴ Pro W3" pitchFamily="-107" charset="-128"/>
                <a:cs typeface="ヒラギノ角ゴ Pro W3" pitchFamily="-107" charset="-128"/>
              </a:rPr>
              <a:t>Membership is our single greatest asset… As membership increases, clubs are more vibrant, Rotary has more to show the world, and more resources to help communities, clubs, and RI flourish—all in an environment where people and organizations, don’t have unlimited resources.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pitchFamily="-107" charset="0"/>
              <a:ea typeface="ヒラギノ角ゴ Pro W3" pitchFamily="-107" charset="-128"/>
              <a:cs typeface="ヒラギノ角ゴ Pro W3"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pitchFamily="-107" charset="0"/>
                <a:ea typeface="ヒラギノ角ゴ Pro W3" pitchFamily="-107" charset="-128"/>
                <a:cs typeface="ヒラギノ角ゴ Pro W3" pitchFamily="-107" charset="-128"/>
              </a:rPr>
              <a:t>Our world is changing at an unprecedented rate. It is imperative to look at our relevance and purpose five to ten years down the line. How will we do that? The answer lies within our Strategic Plan. The plan provides clubs and districts a road map to advance Rotary in communities around world.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pitchFamily="-107" charset="0"/>
              <a:ea typeface="ヒラギノ角ゴ Pro W3" pitchFamily="-107" charset="-128"/>
              <a:cs typeface="ヒラギノ角ゴ Pro W3"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pitchFamily="-107" charset="0"/>
                <a:ea typeface="ヒラギノ角ゴ Pro W3" pitchFamily="-107" charset="-128"/>
                <a:cs typeface="ヒラギノ角ゴ Pro W3" pitchFamily="-107" charset="-128"/>
              </a:rPr>
              <a:t>Through</a:t>
            </a:r>
            <a:r>
              <a:rPr lang="en-US" sz="1200" b="0" kern="1200" baseline="0" dirty="0">
                <a:solidFill>
                  <a:schemeClr val="tx1"/>
                </a:solidFill>
                <a:effectLst/>
                <a:latin typeface="Arial" pitchFamily="-107" charset="0"/>
                <a:ea typeface="ヒラギノ角ゴ Pro W3" pitchFamily="-107" charset="-128"/>
                <a:cs typeface="ヒラギノ角ゴ Pro W3" pitchFamily="-107" charset="-128"/>
              </a:rPr>
              <a:t> improved member engagement, which leads to improved retention and through growth. Both organic and through referrals from existing members. </a:t>
            </a:r>
            <a:endParaRPr lang="en-US" sz="1200" b="0" kern="1200" dirty="0">
              <a:solidFill>
                <a:schemeClr val="tx1"/>
              </a:solidFill>
              <a:effectLst/>
              <a:latin typeface="Arial" pitchFamily="-107" charset="0"/>
              <a:ea typeface="ヒラギノ角ゴ Pro W3" pitchFamily="-107" charset="-128"/>
              <a:cs typeface="ヒラギノ角ゴ Pro W3" pitchFamily="-107" charset="-128"/>
            </a:endParaRPr>
          </a:p>
          <a:p>
            <a:endParaRPr lang="en-US" sz="1200" b="0" kern="1200" dirty="0">
              <a:solidFill>
                <a:schemeClr val="tx1"/>
              </a:solidFill>
              <a:effectLst/>
              <a:latin typeface="Arial" pitchFamily="-107" charset="0"/>
              <a:ea typeface="ヒラギノ角ゴ Pro W3" pitchFamily="-107" charset="-128"/>
              <a:cs typeface="ヒラギノ角ゴ Pro W3" pitchFamily="-107" charset="-128"/>
            </a:endParaRPr>
          </a:p>
        </p:txBody>
      </p:sp>
      <p:sp>
        <p:nvSpPr>
          <p:cNvPr id="4" name="Slide Number Placeholder 3"/>
          <p:cNvSpPr>
            <a:spLocks noGrp="1"/>
          </p:cNvSpPr>
          <p:nvPr>
            <p:ph type="sldNum" sz="quarter" idx="10"/>
          </p:nvPr>
        </p:nvSpPr>
        <p:spPr/>
        <p:txBody>
          <a:bodyPr/>
          <a:lstStyle/>
          <a:p>
            <a:pPr>
              <a:defRPr/>
            </a:pPr>
            <a:fld id="{2BD8C830-F6C3-4BB2-B2FC-2BA1D44CADBE}" type="slidenum">
              <a:rPr lang="en-US" smtClean="0"/>
              <a:pPr>
                <a:defRPr/>
              </a:pPr>
              <a:t>16</a:t>
            </a:fld>
            <a:endParaRPr lang="en-US" dirty="0"/>
          </a:p>
        </p:txBody>
      </p:sp>
    </p:spTree>
    <p:extLst>
      <p:ext uri="{BB962C8B-B14F-4D97-AF65-F5344CB8AC3E}">
        <p14:creationId xmlns:p14="http://schemas.microsoft.com/office/powerpoint/2010/main" val="845844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We must keep up = By continuing to learn and  </a:t>
            </a:r>
          </a:p>
          <a:p>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We must adapt = as our members and the world around us changes, we must adapt to remain relevant.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We must be prepared = Through thoughtful and careful planning where we align the day to day activities we perform to the mission and vision of our club and of Rotary. </a:t>
            </a:r>
            <a:r>
              <a:rPr lang="en-US" sz="1200" kern="1200" dirty="0">
                <a:solidFill>
                  <a:schemeClr val="tx1"/>
                </a:solidFill>
                <a:effectLst/>
                <a:latin typeface="Arial" pitchFamily="-107" charset="0"/>
                <a:ea typeface="ヒラギノ角ゴ Pro W3" pitchFamily="-107" charset="-128"/>
                <a:cs typeface="ヒラギノ角ゴ Pro W3" pitchFamily="-107" charset="-128"/>
              </a:rPr>
              <a:t>We </a:t>
            </a:r>
            <a:r>
              <a:rPr lang="en-US" sz="1200" b="1" kern="1200" dirty="0">
                <a:solidFill>
                  <a:schemeClr val="tx1"/>
                </a:solidFill>
                <a:effectLst/>
                <a:latin typeface="Arial" pitchFamily="-107" charset="0"/>
                <a:ea typeface="ヒラギノ角ゴ Pro W3" pitchFamily="-107" charset="-128"/>
                <a:cs typeface="ヒラギノ角ゴ Pro W3" pitchFamily="-107" charset="-128"/>
              </a:rPr>
              <a:t>must</a:t>
            </a:r>
            <a:r>
              <a:rPr lang="en-US" sz="1200" kern="1200" dirty="0">
                <a:solidFill>
                  <a:schemeClr val="tx1"/>
                </a:solidFill>
                <a:effectLst/>
                <a:latin typeface="Arial" pitchFamily="-107" charset="0"/>
                <a:ea typeface="ヒラギノ角ゴ Pro W3" pitchFamily="-107" charset="-128"/>
                <a:cs typeface="ヒラギノ角ゴ Pro W3" pitchFamily="-107" charset="-128"/>
              </a:rPr>
              <a:t> be prepared with a vision that will take Rotary into the next 100 years. </a:t>
            </a:r>
          </a:p>
          <a:p>
            <a:endParaRPr lang="en-US" sz="1200" kern="1200" baseline="0" dirty="0">
              <a:solidFill>
                <a:schemeClr val="tx1"/>
              </a:solidFill>
              <a:effectLst/>
              <a:latin typeface="Arial" pitchFamily="-107" charset="0"/>
              <a:ea typeface="ヒラギノ角ゴ Pro W3" pitchFamily="-107" charset="-128"/>
              <a:cs typeface="ヒラギノ角ゴ Pro W3" pitchFamily="-107" charset="-128"/>
            </a:endParaRPr>
          </a:p>
          <a:p>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Our strategic plan should include the framework for our club to keep up…to adapt…and to be prepared.</a:t>
            </a:r>
          </a:p>
          <a:p>
            <a:endParaRPr lang="en-US" sz="1200" kern="1200" dirty="0">
              <a:solidFill>
                <a:schemeClr val="tx1"/>
              </a:solidFill>
              <a:effectLst/>
              <a:latin typeface="Arial" pitchFamily="-107" charset="0"/>
              <a:ea typeface="ヒラギノ角ゴ Pro W3" pitchFamily="-107" charset="-128"/>
              <a:cs typeface="ヒラギノ角ゴ Pro W3" pitchFamily="-107" charset="-128"/>
            </a:endParaRPr>
          </a:p>
          <a:p>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It’s critical for us to </a:t>
            </a:r>
            <a:r>
              <a:rPr lang="en-US" sz="1200" kern="1200" dirty="0">
                <a:solidFill>
                  <a:schemeClr val="tx1"/>
                </a:solidFill>
                <a:effectLst/>
                <a:latin typeface="Arial" pitchFamily="-107" charset="0"/>
                <a:ea typeface="ヒラギノ角ゴ Pro W3" pitchFamily="-107" charset="-128"/>
                <a:cs typeface="ヒラギノ角ゴ Pro W3" pitchFamily="-107" charset="-128"/>
              </a:rPr>
              <a:t>recognize that Rotary </a:t>
            </a:r>
            <a:r>
              <a:rPr lang="en-US" sz="1200" b="1" kern="1200" dirty="0">
                <a:solidFill>
                  <a:schemeClr val="tx1"/>
                </a:solidFill>
                <a:effectLst/>
                <a:latin typeface="Arial" pitchFamily="-107" charset="0"/>
                <a:ea typeface="ヒラギノ角ゴ Pro W3" pitchFamily="-107" charset="-128"/>
                <a:cs typeface="ヒラギノ角ゴ Pro W3" pitchFamily="-107" charset="-128"/>
              </a:rPr>
              <a:t>must keep up</a:t>
            </a:r>
            <a:r>
              <a:rPr lang="en-US" sz="1200" kern="1200" dirty="0">
                <a:solidFill>
                  <a:schemeClr val="tx1"/>
                </a:solidFill>
                <a:effectLst/>
                <a:latin typeface="Arial" pitchFamily="-107" charset="0"/>
                <a:ea typeface="ヒラギノ角ゴ Pro W3" pitchFamily="-107" charset="-128"/>
                <a:cs typeface="ヒラギノ角ゴ Pro W3" pitchFamily="-107" charset="-128"/>
              </a:rPr>
              <a:t> with an ever changing world. The fast-paced nature of our society creates even greater competition for our time, energy and resources. Therefore, as leaders in this organization, our energy must be focused on members having absolute certainty of the benefits and value of being a Rotarian. </a:t>
            </a:r>
          </a:p>
          <a:p>
            <a:pPr marL="0" lvl="0" indent="0">
              <a:buFont typeface="Arial" panose="020B0604020202020204" pitchFamily="34" charset="0"/>
              <a:buNone/>
            </a:pPr>
            <a:endParaRPr lang="en-US" sz="1200" kern="1200" dirty="0">
              <a:solidFill>
                <a:schemeClr val="tx1"/>
              </a:solidFill>
              <a:effectLst/>
              <a:latin typeface="Arial" pitchFamily="-107" charset="0"/>
              <a:ea typeface="ヒラギノ角ゴ Pro W3" pitchFamily="-107" charset="-128"/>
              <a:cs typeface="ヒラギノ角ゴ Pro W3" pitchFamily="-107"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17</a:t>
            </a:fld>
            <a:endParaRPr lang="en-US" altLang="en-US" sz="1200" dirty="0">
              <a:solidFill>
                <a:prstClr val="black"/>
              </a:solidFill>
            </a:endParaRPr>
          </a:p>
        </p:txBody>
      </p:sp>
    </p:spTree>
    <p:extLst>
      <p:ext uri="{BB962C8B-B14F-4D97-AF65-F5344CB8AC3E}">
        <p14:creationId xmlns:p14="http://schemas.microsoft.com/office/powerpoint/2010/main" val="2094062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Over the course of the next hour, we’re going to guide</a:t>
            </a:r>
            <a:r>
              <a:rPr lang="en-US" altLang="en-US" baseline="0" dirty="0">
                <a:latin typeface="Arial" pitchFamily="34" charset="0"/>
                <a:ea typeface="ＭＳ Ｐゴシック" pitchFamily="34" charset="-128"/>
                <a:cs typeface="ヒラギノ角ゴ Pro W3" charset="0"/>
              </a:rPr>
              <a:t> you</a:t>
            </a:r>
            <a:r>
              <a:rPr lang="en-US" altLang="en-US" dirty="0">
                <a:latin typeface="Arial" pitchFamily="34" charset="0"/>
                <a:ea typeface="ＭＳ Ｐゴシック" pitchFamily="34" charset="-128"/>
                <a:cs typeface="ヒラギノ角ゴ Pro W3" charset="0"/>
              </a:rPr>
              <a:t> through the steps of the strategic</a:t>
            </a:r>
            <a:r>
              <a:rPr lang="en-US" altLang="en-US" baseline="0" dirty="0">
                <a:latin typeface="Arial" pitchFamily="34" charset="0"/>
                <a:ea typeface="ＭＳ Ｐゴシック" pitchFamily="34" charset="-128"/>
                <a:cs typeface="ヒラギノ角ゴ Pro W3" charset="0"/>
              </a:rPr>
              <a:t> planning process. You’ll leave with the tools needed to help your club develop a strategic plan that outlines how you will market Rotary and your club in order to instill pride in your existing members and strengthen their engagement, while attracting new members that will help your club thrive long into the future.</a:t>
            </a:r>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Talk about the strategic planning process as outlined on the slide.</a:t>
            </a:r>
          </a:p>
          <a:p>
            <a:r>
              <a:rPr lang="en-US" altLang="en-US" dirty="0">
                <a:latin typeface="Arial" pitchFamily="34" charset="0"/>
                <a:ea typeface="ＭＳ Ｐゴシック" pitchFamily="34" charset="-128"/>
                <a:cs typeface="ヒラギノ角ゴ Pro W3" charset="0"/>
              </a:rPr>
              <a:t>Vision – where you’re going…what you would like your club to look like.</a:t>
            </a:r>
          </a:p>
          <a:p>
            <a:r>
              <a:rPr lang="en-US" altLang="en-US" dirty="0">
                <a:latin typeface="Arial" pitchFamily="34" charset="0"/>
                <a:ea typeface="ＭＳ Ｐゴシック" pitchFamily="34" charset="-128"/>
                <a:cs typeface="ヒラギノ角ゴ Pro W3" charset="0"/>
              </a:rPr>
              <a:t>Current condition – use data … or information…to identify your strengths, your weaknesses,</a:t>
            </a:r>
            <a:r>
              <a:rPr lang="en-US" altLang="en-US" baseline="0" dirty="0">
                <a:latin typeface="Arial" pitchFamily="34" charset="0"/>
                <a:ea typeface="ＭＳ Ｐゴシック" pitchFamily="34" charset="-128"/>
                <a:cs typeface="ヒラギノ角ゴ Pro W3" charset="0"/>
              </a:rPr>
              <a:t> your opportunities and your threats (SWOT Analysis)</a:t>
            </a:r>
          </a:p>
          <a:p>
            <a:r>
              <a:rPr lang="en-US" altLang="en-US" baseline="0" dirty="0">
                <a:latin typeface="Arial" pitchFamily="34" charset="0"/>
                <a:ea typeface="ＭＳ Ｐゴシック" pitchFamily="34" charset="-128"/>
                <a:cs typeface="ヒラギノ角ゴ Pro W3" charset="0"/>
              </a:rPr>
              <a:t>Set priorities – identify what’s important to your club…taking into account its uniqueness…its culture. Every club is unique. Celebrate that!</a:t>
            </a:r>
          </a:p>
          <a:p>
            <a:r>
              <a:rPr lang="en-US" altLang="en-US" baseline="0" dirty="0">
                <a:latin typeface="Arial" pitchFamily="34" charset="0"/>
                <a:ea typeface="ＭＳ Ｐゴシック" pitchFamily="34" charset="-128"/>
                <a:cs typeface="ヒラギノ角ゴ Pro W3" charset="0"/>
              </a:rPr>
              <a:t>Set goals for the organization…without measurable goals, how do you know if you’re moving towards your vision?</a:t>
            </a:r>
          </a:p>
          <a:p>
            <a:r>
              <a:rPr lang="en-US" altLang="en-US" baseline="0" dirty="0">
                <a:latin typeface="Arial" pitchFamily="34" charset="0"/>
                <a:ea typeface="ＭＳ Ｐゴシック" pitchFamily="34" charset="-128"/>
                <a:cs typeface="ヒラギノ角ゴ Pro W3" charset="0"/>
              </a:rPr>
              <a:t>Track the clubs new strategic plan so you can ensure you’re on the right course and can redirect if/when needed</a:t>
            </a:r>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18</a:t>
            </a:fld>
            <a:endParaRPr lang="en-US" altLang="en-US" sz="1200" dirty="0">
              <a:solidFill>
                <a:prstClr val="black"/>
              </a:solidFill>
            </a:endParaRPr>
          </a:p>
        </p:txBody>
      </p:sp>
    </p:spTree>
    <p:extLst>
      <p:ext uri="{BB962C8B-B14F-4D97-AF65-F5344CB8AC3E}">
        <p14:creationId xmlns:p14="http://schemas.microsoft.com/office/powerpoint/2010/main" val="3605359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cs typeface="ヒラギノ角ゴ Pro W3" charset="0"/>
              </a:rPr>
              <a:t>Mission</a:t>
            </a:r>
            <a:r>
              <a:rPr lang="en-US" altLang="en-US" baseline="0" dirty="0">
                <a:latin typeface="Arial" pitchFamily="34" charset="0"/>
                <a:ea typeface="ＭＳ Ｐゴシック" pitchFamily="34" charset="-128"/>
                <a:cs typeface="ヒラギノ角ゴ Pro W3" charset="0"/>
              </a:rPr>
              <a:t> – This is why you exist as an organization i.e. what is Rotary (or your club’s) core purpose? Another way to look at it is, what would you like to be remembered by?</a:t>
            </a:r>
          </a:p>
          <a:p>
            <a:r>
              <a:rPr lang="en-US" altLang="en-US" dirty="0">
                <a:latin typeface="Arial" pitchFamily="34" charset="0"/>
                <a:ea typeface="ＭＳ Ｐゴシック" pitchFamily="34" charset="-128"/>
                <a:cs typeface="ヒラギノ角ゴ Pro W3" charset="0"/>
              </a:rPr>
              <a:t>Values: These</a:t>
            </a:r>
            <a:r>
              <a:rPr lang="en-US" altLang="en-US" baseline="0" dirty="0">
                <a:latin typeface="Arial" pitchFamily="34" charset="0"/>
                <a:ea typeface="ＭＳ Ｐゴシック" pitchFamily="34" charset="-128"/>
                <a:cs typeface="ヒラギノ角ゴ Pro W3" charset="0"/>
              </a:rPr>
              <a:t> are your core beliefs…what you stand for.</a:t>
            </a:r>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Vision</a:t>
            </a:r>
            <a:r>
              <a:rPr lang="en-US" altLang="en-US" baseline="0" dirty="0">
                <a:latin typeface="Arial" pitchFamily="34" charset="0"/>
                <a:ea typeface="ＭＳ Ｐゴシック" pitchFamily="34" charset="-128"/>
                <a:cs typeface="ヒラギノ角ゴ Pro W3" charset="0"/>
              </a:rPr>
              <a:t> – This is where you want to go as a club.</a:t>
            </a:r>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19</a:t>
            </a:fld>
            <a:endParaRPr lang="en-US" altLang="en-US" sz="1200" dirty="0">
              <a:solidFill>
                <a:prstClr val="black"/>
              </a:solidFill>
            </a:endParaRPr>
          </a:p>
        </p:txBody>
      </p:sp>
    </p:spTree>
    <p:extLst>
      <p:ext uri="{BB962C8B-B14F-4D97-AF65-F5344CB8AC3E}">
        <p14:creationId xmlns:p14="http://schemas.microsoft.com/office/powerpoint/2010/main" val="34645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5454C40-63B9-46EB-B212-196F41F3B4AC}" type="slidenum">
              <a:rPr lang="en-US" altLang="en-US" sz="1200">
                <a:solidFill>
                  <a:prstClr val="black"/>
                </a:solidFill>
              </a:rPr>
              <a:pPr/>
              <a:t>2</a:t>
            </a:fld>
            <a:endParaRPr lang="en-US" altLang="en-US" sz="1200" dirty="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a typeface="ＭＳ Ｐゴシック" pitchFamily="34" charset="-128"/>
              <a:cs typeface="ヒラギノ角ゴ Pro W3" charset="0"/>
            </a:endParaRPr>
          </a:p>
        </p:txBody>
      </p:sp>
    </p:spTree>
    <p:extLst>
      <p:ext uri="{BB962C8B-B14F-4D97-AF65-F5344CB8AC3E}">
        <p14:creationId xmlns:p14="http://schemas.microsoft.com/office/powerpoint/2010/main" val="1359495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Mission</a:t>
            </a:r>
            <a:r>
              <a:rPr lang="en-US" altLang="en-US" baseline="0" dirty="0">
                <a:latin typeface="Arial" pitchFamily="34" charset="0"/>
                <a:ea typeface="ＭＳ Ｐゴシック" pitchFamily="34" charset="-128"/>
                <a:cs typeface="ヒラギノ角ゴ Pro W3" charset="0"/>
              </a:rPr>
              <a:t> – This is why you exist as an organization i.e. what is Rotary (or your club’s) core purpose? Another way to look at it is, what would you like to be remembered by?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cs typeface="ヒラギノ角ゴ Pro W3" charset="0"/>
              </a:rPr>
              <a:t>Vision – This is where you’re going</a:t>
            </a:r>
          </a:p>
          <a:p>
            <a:r>
              <a:rPr lang="en-US" altLang="en-US" dirty="0">
                <a:latin typeface="Arial" pitchFamily="34" charset="0"/>
                <a:ea typeface="ＭＳ Ｐゴシック" pitchFamily="34" charset="-128"/>
                <a:cs typeface="ヒラギノ角ゴ Pro W3" charset="0"/>
              </a:rPr>
              <a:t>Two types of Visions: quantitative and superlative …these examples are superlative.</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Think 3 – 5 years from now, what will your world look like?</a:t>
            </a: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20</a:t>
            </a:fld>
            <a:endParaRPr lang="en-US" altLang="en-US" sz="1200" dirty="0">
              <a:solidFill>
                <a:prstClr val="black"/>
              </a:solidFill>
            </a:endParaRPr>
          </a:p>
        </p:txBody>
      </p:sp>
    </p:spTree>
    <p:extLst>
      <p:ext uri="{BB962C8B-B14F-4D97-AF65-F5344CB8AC3E}">
        <p14:creationId xmlns:p14="http://schemas.microsoft.com/office/powerpoint/2010/main" val="24160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Ask the group…in one sentence, what would you like your club to look like 3</a:t>
            </a:r>
            <a:r>
              <a:rPr lang="en-US" altLang="en-US" baseline="0" dirty="0">
                <a:latin typeface="Arial" pitchFamily="34" charset="0"/>
                <a:ea typeface="ＭＳ Ｐゴシック" pitchFamily="34" charset="-128"/>
                <a:cs typeface="ヒラギノ角ゴ Pro W3" charset="0"/>
              </a:rPr>
              <a:t> – 5 </a:t>
            </a:r>
            <a:r>
              <a:rPr lang="en-US" altLang="en-US" dirty="0">
                <a:latin typeface="Arial" pitchFamily="34" charset="0"/>
                <a:ea typeface="ＭＳ Ｐゴシック" pitchFamily="34" charset="-128"/>
                <a:cs typeface="ヒラギノ角ゴ Pro W3" charset="0"/>
              </a:rPr>
              <a:t>years from now? </a:t>
            </a:r>
          </a:p>
          <a:p>
            <a:r>
              <a:rPr lang="en-US" altLang="en-US" dirty="0">
                <a:latin typeface="Arial" pitchFamily="34" charset="0"/>
                <a:ea typeface="ＭＳ Ｐゴシック" pitchFamily="34" charset="-128"/>
                <a:cs typeface="ヒラギノ角ゴ Pro W3" charset="0"/>
              </a:rPr>
              <a:t>What is your club doing to get there? DO</a:t>
            </a:r>
            <a:r>
              <a:rPr lang="en-US" altLang="en-US" baseline="0" dirty="0">
                <a:latin typeface="Arial" pitchFamily="34" charset="0"/>
                <a:ea typeface="ＭＳ Ｐゴシック" pitchFamily="34" charset="-128"/>
                <a:cs typeface="ヒラギノ角ゴ Pro W3" charset="0"/>
              </a:rPr>
              <a:t> you have a coherent plan that is being followed and measured? Are you doing a health check on it? Are you making course corrections when needed? Or…is this just a formal check the box activity that gets done and filed away?</a:t>
            </a:r>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21</a:t>
            </a:fld>
            <a:endParaRPr lang="en-US" altLang="en-US" sz="1200" dirty="0">
              <a:solidFill>
                <a:prstClr val="black"/>
              </a:solidFill>
            </a:endParaRPr>
          </a:p>
        </p:txBody>
      </p:sp>
    </p:spTree>
    <p:extLst>
      <p:ext uri="{BB962C8B-B14F-4D97-AF65-F5344CB8AC3E}">
        <p14:creationId xmlns:p14="http://schemas.microsoft.com/office/powerpoint/2010/main" val="261876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Relate this to</a:t>
            </a:r>
            <a:r>
              <a:rPr lang="en-US" altLang="en-US" baseline="0" dirty="0">
                <a:latin typeface="Arial" pitchFamily="34" charset="0"/>
                <a:ea typeface="ＭＳ Ｐゴシック" pitchFamily="34" charset="-128"/>
                <a:cs typeface="ヒラギノ角ゴ Pro W3" charset="0"/>
              </a:rPr>
              <a:t> the Membership survey from Mike Reddington.</a:t>
            </a:r>
          </a:p>
          <a:p>
            <a:r>
              <a:rPr lang="en-US" altLang="en-US" baseline="0" dirty="0">
                <a:latin typeface="Arial" pitchFamily="34" charset="0"/>
                <a:ea typeface="ＭＳ Ｐゴシック" pitchFamily="34" charset="-128"/>
                <a:cs typeface="ヒラギノ角ゴ Pro W3" charset="0"/>
              </a:rPr>
              <a:t>We need to break away from the funneling effect…its harder to get new members than to keep existing members. Ironically, the things that attract new members overlap with many of the reasons why members remain engaged: a visible and meaningful impact on our community, fellowship…how we market ourselves - our public image! </a:t>
            </a:r>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22</a:t>
            </a:fld>
            <a:endParaRPr lang="en-US" altLang="en-US" sz="1200" dirty="0">
              <a:solidFill>
                <a:prstClr val="black"/>
              </a:solidFill>
            </a:endParaRPr>
          </a:p>
        </p:txBody>
      </p:sp>
    </p:spTree>
    <p:extLst>
      <p:ext uri="{BB962C8B-B14F-4D97-AF65-F5344CB8AC3E}">
        <p14:creationId xmlns:p14="http://schemas.microsoft.com/office/powerpoint/2010/main" val="247707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While we are all aligned to the overarching umbrella of Rotary as an organization, each club needs to </a:t>
            </a:r>
            <a:r>
              <a:rPr lang="en-US" altLang="en-US" b="1" u="sng" dirty="0">
                <a:latin typeface="Arial" pitchFamily="34" charset="0"/>
                <a:ea typeface="ＭＳ Ｐゴシック" pitchFamily="34" charset="-128"/>
                <a:cs typeface="ヒラギノ角ゴ Pro W3" charset="0"/>
              </a:rPr>
              <a:t>embrace and celebrate its uniqueness…Its personality…its</a:t>
            </a:r>
            <a:r>
              <a:rPr lang="en-US" altLang="en-US" b="1" u="sng" baseline="0" dirty="0">
                <a:latin typeface="Arial" pitchFamily="34" charset="0"/>
                <a:ea typeface="ＭＳ Ｐゴシック" pitchFamily="34" charset="-128"/>
                <a:cs typeface="ヒラギノ角ゴ Pro W3" charset="0"/>
              </a:rPr>
              <a:t> culture. </a:t>
            </a:r>
          </a:p>
          <a:p>
            <a:endParaRPr lang="en-US" altLang="en-US" baseline="0"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23</a:t>
            </a:fld>
            <a:endParaRPr lang="en-US" altLang="en-US" sz="1200" dirty="0">
              <a:solidFill>
                <a:prstClr val="black"/>
              </a:solidFill>
            </a:endParaRPr>
          </a:p>
        </p:txBody>
      </p:sp>
    </p:spTree>
    <p:extLst>
      <p:ext uri="{BB962C8B-B14F-4D97-AF65-F5344CB8AC3E}">
        <p14:creationId xmlns:p14="http://schemas.microsoft.com/office/powerpoint/2010/main" val="4187722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pitchFamily="34" charset="0"/>
                <a:ea typeface="ＭＳ Ｐゴシック" pitchFamily="34" charset="-128"/>
                <a:cs typeface="ヒラギノ角ゴ Pro W3" charset="0"/>
              </a:rPr>
              <a:t>Data:</a:t>
            </a:r>
          </a:p>
          <a:p>
            <a:endParaRPr lang="en-US" altLang="en-US" b="1" u="sng" dirty="0">
              <a:latin typeface="Arial" pitchFamily="34" charset="0"/>
              <a:ea typeface="ＭＳ Ｐゴシック" pitchFamily="34" charset="-128"/>
              <a:cs typeface="ヒラギノ角ゴ Pro W3" charset="0"/>
            </a:endParaRPr>
          </a:p>
          <a:p>
            <a:r>
              <a:rPr lang="en-US" altLang="en-US" b="1" u="sng" dirty="0">
                <a:latin typeface="Arial" pitchFamily="34" charset="0"/>
                <a:ea typeface="ＭＳ Ｐゴシック" pitchFamily="34" charset="-128"/>
                <a:cs typeface="ヒラギノ角ゴ Pro W3" charset="0"/>
              </a:rPr>
              <a:t>Internal: </a:t>
            </a:r>
            <a:r>
              <a:rPr lang="en-US" altLang="en-US" b="0" u="sng" dirty="0">
                <a:latin typeface="Arial" pitchFamily="34" charset="0"/>
                <a:ea typeface="ＭＳ Ｐゴシック" pitchFamily="34" charset="-128"/>
                <a:cs typeface="ヒラギノ角ゴ Pro W3" charset="0"/>
              </a:rPr>
              <a:t>your members</a:t>
            </a:r>
          </a:p>
          <a:p>
            <a:r>
              <a:rPr lang="en-US" altLang="en-US" dirty="0">
                <a:latin typeface="Arial" pitchFamily="34" charset="0"/>
                <a:ea typeface="ＭＳ Ｐゴシック" pitchFamily="34" charset="-128"/>
                <a:cs typeface="ヒラギノ角ゴ Pro W3" charset="0"/>
              </a:rPr>
              <a:t>Strengths: Diversity, talent rich</a:t>
            </a:r>
            <a:r>
              <a:rPr lang="en-US" altLang="en-US" baseline="0" dirty="0">
                <a:latin typeface="Arial" pitchFamily="34" charset="0"/>
                <a:ea typeface="ＭＳ Ｐゴシック" pitchFamily="34" charset="-128"/>
                <a:cs typeface="ヒラギノ角ゴ Pro W3" charset="0"/>
              </a:rPr>
              <a:t> club, strong fellowship, openness to new ideas.</a:t>
            </a:r>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Weaknesses: Lack</a:t>
            </a:r>
            <a:r>
              <a:rPr lang="en-US" altLang="en-US" baseline="0" dirty="0">
                <a:latin typeface="Arial" pitchFamily="34" charset="0"/>
                <a:ea typeface="ＭＳ Ｐゴシック" pitchFamily="34" charset="-128"/>
                <a:cs typeface="ヒラギノ角ゴ Pro W3" charset="0"/>
              </a:rPr>
              <a:t> of diversity amongst the club members and club activities e.g. projects might be extremely narrow in their focus. Size – making it harder to do big projects.</a:t>
            </a:r>
            <a:endParaRPr lang="en-US" altLang="en-US" dirty="0">
              <a:latin typeface="Arial" pitchFamily="34" charset="0"/>
              <a:ea typeface="ＭＳ Ｐゴシック" pitchFamily="34" charset="-128"/>
              <a:cs typeface="ヒラギノ角ゴ Pro W3" charset="0"/>
            </a:endParaRPr>
          </a:p>
          <a:p>
            <a:r>
              <a:rPr lang="en-US" altLang="en-US" b="1" u="sng" dirty="0">
                <a:latin typeface="Arial" pitchFamily="34" charset="0"/>
                <a:ea typeface="ＭＳ Ｐゴシック" pitchFamily="34" charset="-128"/>
                <a:cs typeface="ヒラギノ角ゴ Pro W3" charset="0"/>
              </a:rPr>
              <a:t>External: </a:t>
            </a:r>
            <a:r>
              <a:rPr lang="en-US" altLang="en-US" b="0" u="sng" dirty="0">
                <a:latin typeface="Arial" pitchFamily="34" charset="0"/>
                <a:ea typeface="ＭＳ Ｐゴシック" pitchFamily="34" charset="-128"/>
                <a:cs typeface="ヒラギノ角ゴ Pro W3" charset="0"/>
              </a:rPr>
              <a:t>your</a:t>
            </a:r>
            <a:r>
              <a:rPr lang="en-US" altLang="en-US" b="0" u="sng" baseline="0" dirty="0">
                <a:latin typeface="Arial" pitchFamily="34" charset="0"/>
                <a:ea typeface="ＭＳ Ｐゴシック" pitchFamily="34" charset="-128"/>
                <a:cs typeface="ヒラギノ角ゴ Pro W3" charset="0"/>
              </a:rPr>
              <a:t> community, competing interests, business conditions</a:t>
            </a:r>
            <a:endParaRPr lang="en-US" altLang="en-US" b="0" u="sng"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Opportunities: such as new businesses, a growing population</a:t>
            </a:r>
            <a:r>
              <a:rPr lang="en-US" altLang="en-US" baseline="0" dirty="0">
                <a:latin typeface="Arial" pitchFamily="34" charset="0"/>
                <a:ea typeface="ＭＳ Ｐゴシック" pitchFamily="34" charset="-128"/>
                <a:cs typeface="ヒラギノ角ゴ Pro W3" charset="0"/>
              </a:rPr>
              <a:t> i.e. potential new members or ways to improve engagement amongst existing members</a:t>
            </a:r>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Threats: Economic decline, competing services</a:t>
            </a:r>
            <a:r>
              <a:rPr lang="en-US" altLang="en-US" baseline="0" dirty="0">
                <a:latin typeface="Arial" pitchFamily="34" charset="0"/>
                <a:ea typeface="ＭＳ Ｐゴシック" pitchFamily="34" charset="-128"/>
                <a:cs typeface="ヒラギノ角ゴ Pro W3" charset="0"/>
              </a:rPr>
              <a:t> i.e. anything that poses a risk to attracting new members or inhibiting member engagement.</a:t>
            </a:r>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24</a:t>
            </a:fld>
            <a:endParaRPr lang="en-US" altLang="en-US" sz="1200" dirty="0">
              <a:solidFill>
                <a:prstClr val="black"/>
              </a:solidFill>
            </a:endParaRPr>
          </a:p>
        </p:txBody>
      </p:sp>
    </p:spTree>
    <p:extLst>
      <p:ext uri="{BB962C8B-B14F-4D97-AF65-F5344CB8AC3E}">
        <p14:creationId xmlns:p14="http://schemas.microsoft.com/office/powerpoint/2010/main" val="1760211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pitchFamily="34" charset="0"/>
                <a:ea typeface="ＭＳ Ｐゴシック" pitchFamily="34" charset="-128"/>
                <a:cs typeface="ヒラギノ角ゴ Pro W3" charset="0"/>
              </a:rPr>
              <a:t>S.M.A.R.T.</a:t>
            </a: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Specific: </a:t>
            </a:r>
          </a:p>
          <a:p>
            <a:r>
              <a:rPr lang="en-US" altLang="en-US" dirty="0">
                <a:latin typeface="Arial" pitchFamily="34" charset="0"/>
                <a:ea typeface="ＭＳ Ｐゴシック" pitchFamily="34" charset="-128"/>
                <a:cs typeface="ヒラギノ角ゴ Pro W3" charset="0"/>
              </a:rPr>
              <a:t>Measurable:</a:t>
            </a:r>
          </a:p>
          <a:p>
            <a:r>
              <a:rPr lang="en-US" altLang="en-US" dirty="0">
                <a:latin typeface="Arial" pitchFamily="34" charset="0"/>
                <a:ea typeface="ＭＳ Ｐゴシック" pitchFamily="34" charset="-128"/>
                <a:cs typeface="ヒラギノ角ゴ Pro W3" charset="0"/>
              </a:rPr>
              <a:t>Actionable and Achievable (both):</a:t>
            </a:r>
          </a:p>
          <a:p>
            <a:r>
              <a:rPr lang="en-US" altLang="en-US" dirty="0">
                <a:latin typeface="Arial" pitchFamily="34" charset="0"/>
                <a:ea typeface="ＭＳ Ｐゴシック" pitchFamily="34" charset="-128"/>
                <a:cs typeface="ヒラギノ角ゴ Pro W3" charset="0"/>
              </a:rPr>
              <a:t>Relevant and Recorded (both):</a:t>
            </a:r>
          </a:p>
          <a:p>
            <a:r>
              <a:rPr lang="en-US" altLang="en-US" dirty="0">
                <a:latin typeface="Arial" pitchFamily="34" charset="0"/>
                <a:ea typeface="ＭＳ Ｐゴシック" pitchFamily="34" charset="-128"/>
                <a:cs typeface="ヒラギノ角ゴ Pro W3" charset="0"/>
              </a:rPr>
              <a:t>Time-bound:</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25</a:t>
            </a:fld>
            <a:endParaRPr lang="en-US" altLang="en-US" sz="1200" dirty="0">
              <a:solidFill>
                <a:prstClr val="black"/>
              </a:solidFill>
            </a:endParaRPr>
          </a:p>
        </p:txBody>
      </p:sp>
    </p:spTree>
    <p:extLst>
      <p:ext uri="{BB962C8B-B14F-4D97-AF65-F5344CB8AC3E}">
        <p14:creationId xmlns:p14="http://schemas.microsoft.com/office/powerpoint/2010/main" val="1147618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The values</a:t>
            </a:r>
            <a:r>
              <a:rPr lang="en-US" altLang="en-US" baseline="0" dirty="0">
                <a:latin typeface="Arial" pitchFamily="34" charset="0"/>
                <a:ea typeface="ＭＳ Ｐゴシック" pitchFamily="34" charset="-128"/>
                <a:cs typeface="ヒラギノ角ゴ Pro W3" charset="0"/>
              </a:rPr>
              <a:t> are 5 – 7 things that you believe in.  Value statement should describe what the value looks like.</a:t>
            </a:r>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r>
              <a:rPr lang="en-US" altLang="en-US" dirty="0">
                <a:latin typeface="Arial" pitchFamily="34" charset="0"/>
                <a:ea typeface="ＭＳ Ｐゴシック" pitchFamily="34" charset="-128"/>
                <a:cs typeface="ヒラギノ角ゴ Pro W3" charset="0"/>
              </a:rPr>
              <a:t>These are the Values of Rotary – your club might also want to develop</a:t>
            </a:r>
            <a:r>
              <a:rPr lang="en-US" altLang="en-US" baseline="0" dirty="0">
                <a:latin typeface="Arial" pitchFamily="34" charset="0"/>
                <a:ea typeface="ＭＳ Ｐゴシック" pitchFamily="34" charset="-128"/>
                <a:cs typeface="ヒラギノ角ゴ Pro W3" charset="0"/>
              </a:rPr>
              <a:t> a set of values that are important to your club!</a:t>
            </a:r>
          </a:p>
          <a:p>
            <a:endParaRPr lang="en-US" altLang="en-US" baseline="0" dirty="0">
              <a:latin typeface="Arial" pitchFamily="34" charset="0"/>
              <a:ea typeface="ＭＳ Ｐゴシック" pitchFamily="34" charset="-128"/>
              <a:cs typeface="ヒラギノ角ゴ Pro W3" charset="0"/>
            </a:endParaRPr>
          </a:p>
          <a:p>
            <a:r>
              <a:rPr lang="en-US" altLang="en-US" baseline="0" dirty="0">
                <a:latin typeface="Arial" pitchFamily="34" charset="0"/>
                <a:ea typeface="ＭＳ Ｐゴシック" pitchFamily="34" charset="-128"/>
                <a:cs typeface="ヒラギノ角ゴ Pro W3" charset="0"/>
              </a:rPr>
              <a:t>Your values are the guardrails that keep you aligned to your Mission along the way to realizing your Vision.</a:t>
            </a:r>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26</a:t>
            </a:fld>
            <a:endParaRPr lang="en-US" altLang="en-US" sz="1200" dirty="0">
              <a:solidFill>
                <a:prstClr val="black"/>
              </a:solidFill>
            </a:endParaRPr>
          </a:p>
        </p:txBody>
      </p:sp>
    </p:spTree>
    <p:extLst>
      <p:ext uri="{BB962C8B-B14F-4D97-AF65-F5344CB8AC3E}">
        <p14:creationId xmlns:p14="http://schemas.microsoft.com/office/powerpoint/2010/main" val="1897879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07" charset="0"/>
                <a:ea typeface="ヒラギノ角ゴ Pro W3" pitchFamily="-107" charset="-128"/>
                <a:cs typeface="ヒラギノ角ゴ Pro W3" pitchFamily="-107" charset="-128"/>
              </a:rPr>
              <a:t>Tactics</a:t>
            </a:r>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 are the actionable steps we’ll take to bring the Goals to life.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What is the action item, who is responsible, what is the timeline, how we’ll measure progress, how will we know if we need help or to change direction and what will success look like.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Arial" pitchFamily="-107" charset="0"/>
              <a:ea typeface="ヒラギノ角ゴ Pro W3" pitchFamily="-107" charset="-128"/>
              <a:cs typeface="ヒラギノ角ゴ Pro W3"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The tactics are the specific tasks or activities…things…your club and its members will do to achieve your goals and realize your vision.</a:t>
            </a:r>
            <a:endParaRPr lang="en-US" sz="1200" kern="1200" dirty="0">
              <a:solidFill>
                <a:schemeClr val="tx1"/>
              </a:solidFill>
              <a:effectLst/>
              <a:latin typeface="Arial" pitchFamily="-107" charset="0"/>
              <a:ea typeface="ヒラギノ角ゴ Pro W3" pitchFamily="-107" charset="-128"/>
              <a:cs typeface="ヒラギノ角ゴ Pro W3" pitchFamily="-107"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107" charset="0"/>
              <a:ea typeface="ヒラギノ角ゴ Pro W3" pitchFamily="-107" charset="-128"/>
              <a:cs typeface="ヒラギノ角ゴ Pro W3" pitchFamily="-107" charset="-128"/>
            </a:endParaRPr>
          </a:p>
          <a:p>
            <a:endParaRPr lang="en-US" altLang="en-US" dirty="0">
              <a:latin typeface="Arial" pitchFamily="34" charset="0"/>
              <a:ea typeface="ＭＳ Ｐゴシック" pitchFamily="34" charset="-128"/>
              <a:cs typeface="ヒラギノ角ゴ Pro W3"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467280-D10A-48B9-9800-B051F0BC7E8D}" type="slidenum">
              <a:rPr lang="en-US" altLang="en-US" sz="1200">
                <a:solidFill>
                  <a:prstClr val="black"/>
                </a:solidFill>
              </a:rPr>
              <a:pPr/>
              <a:t>27</a:t>
            </a:fld>
            <a:endParaRPr lang="en-US" altLang="en-US" sz="1200" dirty="0">
              <a:solidFill>
                <a:prstClr val="black"/>
              </a:solidFill>
            </a:endParaRPr>
          </a:p>
        </p:txBody>
      </p:sp>
    </p:spTree>
    <p:extLst>
      <p:ext uri="{BB962C8B-B14F-4D97-AF65-F5344CB8AC3E}">
        <p14:creationId xmlns:p14="http://schemas.microsoft.com/office/powerpoint/2010/main" val="2492440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07" charset="0"/>
                <a:ea typeface="ヒラギノ角ゴ Pro W3" pitchFamily="-107" charset="-128"/>
                <a:cs typeface="ヒラギノ角ゴ Pro W3" pitchFamily="-107" charset="-128"/>
              </a:rPr>
              <a:t>And, in helping clubs to promote their activities and connect with others, there’s been a significant effort to “GET CONNECTED”. Tools such as Rotary Showcase help you tell your club’s story and share the impact of your projects.  Other products like Rotary Ideas and Discussion Groups are enhancing the Rotary experience.</a:t>
            </a:r>
          </a:p>
          <a:p>
            <a:endParaRPr lang="en-US" altLang="en-US" dirty="0">
              <a:latin typeface="Arial" pitchFamily="34" charset="0"/>
              <a:ea typeface="ＭＳ Ｐゴシック" pitchFamily="34" charset="-128"/>
              <a:cs typeface="ヒラギノ角ゴ Pro W3"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07" charset="0"/>
                <a:ea typeface="ヒラギノ角ゴ Pro W3" pitchFamily="-107" charset="-128"/>
                <a:cs typeface="ヒラギノ角ゴ Pro W3" pitchFamily="-107" charset="-128"/>
              </a:rPr>
              <a:t>Learn from each other,</a:t>
            </a:r>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 leverage the enormous talent pool with your club and across Rotary. There is a very rich source of resources available for the asking. Don’t think you have to do everything yourself…or that your club is an island. Partner and learn from others. If you need help or expertise…reach out and ask.</a:t>
            </a:r>
            <a:endParaRPr lang="en-US" sz="1200" kern="1200" dirty="0">
              <a:solidFill>
                <a:schemeClr val="tx1"/>
              </a:solidFill>
              <a:effectLst/>
              <a:latin typeface="Arial" pitchFamily="-107" charset="0"/>
              <a:ea typeface="ヒラギノ角ゴ Pro W3" pitchFamily="-107" charset="-128"/>
              <a:cs typeface="ヒラギノ角ゴ Pro W3" pitchFamily="-107" charset="-128"/>
            </a:endParaRPr>
          </a:p>
          <a:p>
            <a:endParaRPr lang="en-US" altLang="en-US" dirty="0">
              <a:latin typeface="Arial" pitchFamily="34" charset="0"/>
              <a:ea typeface="ＭＳ Ｐゴシック" pitchFamily="34" charset="-128"/>
              <a:cs typeface="ヒラギノ角ゴ Pro W3"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467280-D10A-48B9-9800-B051F0BC7E8D}" type="slidenum">
              <a:rPr lang="en-US" altLang="en-US" sz="1200">
                <a:solidFill>
                  <a:prstClr val="black"/>
                </a:solidFill>
              </a:rPr>
              <a:pPr/>
              <a:t>28</a:t>
            </a:fld>
            <a:endParaRPr lang="en-US" altLang="en-US" sz="1200" dirty="0">
              <a:solidFill>
                <a:prstClr val="black"/>
              </a:solidFill>
            </a:endParaRPr>
          </a:p>
        </p:txBody>
      </p:sp>
    </p:spTree>
    <p:extLst>
      <p:ext uri="{BB962C8B-B14F-4D97-AF65-F5344CB8AC3E}">
        <p14:creationId xmlns:p14="http://schemas.microsoft.com/office/powerpoint/2010/main" val="3369768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07" charset="0"/>
                <a:ea typeface="ヒラギノ角ゴ Pro W3" pitchFamily="-107" charset="-128"/>
                <a:cs typeface="ヒラギノ角ゴ Pro W3" pitchFamily="-107" charset="-128"/>
              </a:rPr>
              <a:t>And, in helping clubs to promote their activities and connect with others, there’s been a significant effort to “GET CONNECTED”. Tools such as Rotary Showcase help you tell your club’s story and share the impact of your projects.  Other products like Rotary Ideas and Discussion Groups are enhancing the Rotary experience.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107" charset="0"/>
              <a:ea typeface="ヒラギノ角ゴ Pro W3" pitchFamily="-107" charset="-128"/>
              <a:cs typeface="ヒラギノ角ゴ Pro W3" pitchFamily="-107" charset="-128"/>
            </a:endParaRPr>
          </a:p>
          <a:p>
            <a:endParaRPr lang="en-US" altLang="en-US" dirty="0">
              <a:latin typeface="Arial" pitchFamily="34" charset="0"/>
              <a:ea typeface="ＭＳ Ｐゴシック" pitchFamily="34" charset="-128"/>
              <a:cs typeface="ヒラギノ角ゴ Pro W3"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467280-D10A-48B9-9800-B051F0BC7E8D}" type="slidenum">
              <a:rPr lang="en-US" altLang="en-US" sz="1200">
                <a:solidFill>
                  <a:prstClr val="black"/>
                </a:solidFill>
              </a:rPr>
              <a:pPr/>
              <a:t>29</a:t>
            </a:fld>
            <a:endParaRPr lang="en-US" altLang="en-US" sz="1200" dirty="0">
              <a:solidFill>
                <a:prstClr val="black"/>
              </a:solidFill>
            </a:endParaRPr>
          </a:p>
        </p:txBody>
      </p:sp>
    </p:spTree>
    <p:extLst>
      <p:ext uri="{BB962C8B-B14F-4D97-AF65-F5344CB8AC3E}">
        <p14:creationId xmlns:p14="http://schemas.microsoft.com/office/powerpoint/2010/main" val="1216930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3</a:t>
            </a:fld>
            <a:endParaRPr lang="en-US" altLang="en-US" sz="1200" dirty="0">
              <a:solidFill>
                <a:prstClr val="black"/>
              </a:solidFill>
            </a:endParaRPr>
          </a:p>
        </p:txBody>
      </p:sp>
    </p:spTree>
    <p:extLst>
      <p:ext uri="{BB962C8B-B14F-4D97-AF65-F5344CB8AC3E}">
        <p14:creationId xmlns:p14="http://schemas.microsoft.com/office/powerpoint/2010/main" val="182294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30</a:t>
            </a:fld>
            <a:endParaRPr lang="en-US" altLang="en-US" sz="1200" dirty="0">
              <a:solidFill>
                <a:prstClr val="black"/>
              </a:solidFill>
            </a:endParaRPr>
          </a:p>
        </p:txBody>
      </p:sp>
    </p:spTree>
    <p:extLst>
      <p:ext uri="{BB962C8B-B14F-4D97-AF65-F5344CB8AC3E}">
        <p14:creationId xmlns:p14="http://schemas.microsoft.com/office/powerpoint/2010/main" val="2022745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0F5278A-68A0-4D1F-AA61-EE5F29248EBE}" type="slidenum">
              <a:rPr lang="en-US" altLang="en-US" sz="1200">
                <a:solidFill>
                  <a:prstClr val="black"/>
                </a:solidFill>
              </a:rPr>
              <a:pPr/>
              <a:t>31</a:t>
            </a:fld>
            <a:endParaRPr lang="en-US" altLang="en-US" sz="1200" dirty="0">
              <a:solidFill>
                <a:prstClr val="black"/>
              </a:solidFill>
            </a:endParaRPr>
          </a:p>
        </p:txBody>
      </p:sp>
    </p:spTree>
    <p:extLst>
      <p:ext uri="{BB962C8B-B14F-4D97-AF65-F5344CB8AC3E}">
        <p14:creationId xmlns:p14="http://schemas.microsoft.com/office/powerpoint/2010/main" val="1405949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5454C40-63B9-46EB-B212-196F41F3B4AC}" type="slidenum">
              <a:rPr lang="en-US" altLang="en-US" sz="1200">
                <a:solidFill>
                  <a:prstClr val="black"/>
                </a:solidFill>
              </a:rPr>
              <a:pPr/>
              <a:t>32</a:t>
            </a:fld>
            <a:endParaRPr lang="en-US" altLang="en-US" sz="1200" dirty="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effectLst/>
                <a:latin typeface="Arial" pitchFamily="-107" charset="0"/>
                <a:ea typeface="ＭＳ Ｐゴシック" charset="0"/>
                <a:cs typeface="ヒラギノ角ゴ Pro W3" pitchFamily="-107" charset="-128"/>
              </a:rPr>
              <a:t>Before we can start communicating our clubs’ messages, it’s important to understand who it is we’re communicating to – who we want to reach.</a:t>
            </a:r>
          </a:p>
          <a:p>
            <a:r>
              <a:rPr lang="en-US" sz="1200" kern="1200" dirty="0">
                <a:effectLst/>
                <a:latin typeface="Arial"/>
                <a:cs typeface="Arial"/>
              </a:rPr>
              <a:t/>
            </a:r>
            <a:br>
              <a:rPr lang="en-US" sz="1200" kern="1200" dirty="0">
                <a:effectLst/>
                <a:latin typeface="Arial"/>
                <a:cs typeface="Arial"/>
              </a:rPr>
            </a:br>
            <a:endParaRPr lang="en-US" sz="1200" kern="1200" dirty="0">
              <a:effectLst/>
              <a:latin typeface="Arial"/>
              <a:cs typeface="Arial"/>
            </a:endParaRPr>
          </a:p>
          <a:p>
            <a:r>
              <a:rPr lang="en-US" sz="1200" kern="1200" dirty="0">
                <a:effectLst/>
                <a:latin typeface="Arial" pitchFamily="-107" charset="0"/>
                <a:ea typeface="ＭＳ Ｐゴシック" charset="0"/>
                <a:cs typeface="ヒラギノ角ゴ Pro W3" pitchFamily="-107" charset="-128"/>
              </a:rPr>
              <a:t>Who is our customer?  Or in marketing terminology, who are our target audiences? </a:t>
            </a:r>
          </a:p>
          <a:p>
            <a:r>
              <a:rPr lang="en-US" sz="1200" kern="1200" dirty="0">
                <a:effectLst/>
                <a:latin typeface="Arial"/>
                <a:cs typeface="Arial"/>
              </a:rPr>
              <a:t/>
            </a:r>
            <a:br>
              <a:rPr lang="en-US" sz="1200" kern="1200" dirty="0">
                <a:effectLst/>
                <a:latin typeface="Arial"/>
                <a:cs typeface="Arial"/>
              </a:rPr>
            </a:br>
            <a:endParaRPr lang="en-US" sz="1200" kern="1200" dirty="0">
              <a:effectLst/>
              <a:latin typeface="Arial"/>
              <a:cs typeface="Arial"/>
            </a:endParaRPr>
          </a:p>
          <a:p>
            <a:r>
              <a:rPr lang="en-US" sz="1200" kern="1200" dirty="0">
                <a:effectLst/>
                <a:latin typeface="Arial" pitchFamily="-107" charset="0"/>
                <a:ea typeface="ＭＳ Ｐゴシック" charset="0"/>
                <a:cs typeface="ヒラギノ角ゴ Pro W3" pitchFamily="-107" charset="-128"/>
              </a:rPr>
              <a:t>To start with I have to say there is no such thing as the General Public.  Each person we want to talk to is part of a specific group or audience that has individual opinions, needs, thoughts, points of view – </a:t>
            </a:r>
          </a:p>
          <a:p>
            <a:r>
              <a:rPr lang="en-US" sz="1200" kern="1200" dirty="0">
                <a:effectLst/>
                <a:latin typeface="Arial"/>
                <a:cs typeface="Arial"/>
              </a:rPr>
              <a:t/>
            </a:r>
            <a:br>
              <a:rPr lang="en-US" sz="1200" kern="1200" dirty="0">
                <a:effectLst/>
                <a:latin typeface="Arial"/>
                <a:cs typeface="Arial"/>
              </a:rPr>
            </a:br>
            <a:endParaRPr lang="en-US" sz="1200" kern="1200" dirty="0">
              <a:effectLst/>
              <a:latin typeface="Arial"/>
              <a:cs typeface="Arial"/>
            </a:endParaRPr>
          </a:p>
          <a:p>
            <a:r>
              <a:rPr lang="en-US" sz="1200" kern="1200" dirty="0">
                <a:effectLst/>
                <a:latin typeface="Arial" pitchFamily="-107" charset="0"/>
                <a:ea typeface="ＭＳ Ｐゴシック" charset="0"/>
                <a:cs typeface="ヒラギノ角ゴ Pro W3" pitchFamily="-107" charset="-128"/>
              </a:rPr>
              <a:t>Our job in communicating our Rotary Message is to identify who our audiences are...... and what they need.  </a:t>
            </a:r>
          </a:p>
          <a:p>
            <a:r>
              <a:rPr lang="en-US" sz="1200" kern="1200" dirty="0">
                <a:effectLst/>
                <a:latin typeface="Arial"/>
                <a:cs typeface="Arial"/>
              </a:rPr>
              <a:t/>
            </a:r>
            <a:br>
              <a:rPr lang="en-US" sz="1200" kern="1200" dirty="0">
                <a:effectLst/>
                <a:latin typeface="Arial"/>
                <a:cs typeface="Arial"/>
              </a:rPr>
            </a:br>
            <a:endParaRPr lang="en-US" sz="1200" kern="1200" dirty="0">
              <a:effectLst/>
              <a:latin typeface="Arial"/>
              <a:cs typeface="Arial"/>
            </a:endParaRPr>
          </a:p>
          <a:p>
            <a:r>
              <a:rPr lang="en-US" sz="1200" kern="1200" dirty="0">
                <a:effectLst/>
                <a:latin typeface="Arial" pitchFamily="-107" charset="0"/>
                <a:ea typeface="ＭＳ Ｐゴシック" charset="0"/>
                <a:cs typeface="ヒラギノ角ゴ Pro W3" pitchFamily="-107" charset="-128"/>
              </a:rPr>
              <a:t>Those we want to reach are divided into two distinct groups– Internal and External Audiences</a:t>
            </a:r>
          </a:p>
          <a:p>
            <a:pPr eaLnBrk="1" hangingPunct="1"/>
            <a:r>
              <a:rPr lang="en-US" altLang="en-US" dirty="0">
                <a:latin typeface="Arial"/>
                <a:ea typeface="ＭＳ Ｐゴシック" pitchFamily="34" charset="-128"/>
                <a:cs typeface="Arial"/>
              </a:rPr>
              <a:t/>
            </a:r>
            <a:br>
              <a:rPr lang="en-US" altLang="en-US" dirty="0">
                <a:latin typeface="Arial"/>
                <a:ea typeface="ＭＳ Ｐゴシック" pitchFamily="34" charset="-128"/>
                <a:cs typeface="Arial"/>
              </a:rPr>
            </a:br>
            <a:endParaRPr lang="en-US" altLang="en-US" dirty="0">
              <a:latin typeface="Arial"/>
              <a:ea typeface="ＭＳ Ｐゴシック" pitchFamily="34" charset="-128"/>
              <a:cs typeface="Arial"/>
            </a:endParaRPr>
          </a:p>
        </p:txBody>
      </p:sp>
    </p:spTree>
    <p:extLst>
      <p:ext uri="{BB962C8B-B14F-4D97-AF65-F5344CB8AC3E}">
        <p14:creationId xmlns:p14="http://schemas.microsoft.com/office/powerpoint/2010/main" val="1895405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25" kern="1200" dirty="0">
                <a:effectLst/>
                <a:latin typeface="Arial" pitchFamily="-107" charset="0"/>
                <a:ea typeface="ＭＳ Ｐゴシック" charset="0"/>
                <a:cs typeface="ヒラギノ角ゴ Pro W3" pitchFamily="-107" charset="-128"/>
              </a:rPr>
              <a:t>Before we can start communicating </a:t>
            </a:r>
            <a:r>
              <a:rPr lang="en-US" sz="2025" b="1" kern="1200" dirty="0">
                <a:effectLst/>
                <a:latin typeface="Arial" pitchFamily="-107" charset="0"/>
                <a:ea typeface="ＭＳ Ｐゴシック" charset="0"/>
                <a:cs typeface="ヒラギノ角ゴ Pro W3" pitchFamily="-107" charset="-128"/>
              </a:rPr>
              <a:t>our</a:t>
            </a:r>
            <a:r>
              <a:rPr lang="en-US" sz="2025" kern="1200" dirty="0">
                <a:effectLst/>
                <a:latin typeface="Arial" pitchFamily="-107" charset="0"/>
                <a:ea typeface="ＭＳ Ｐゴシック" charset="0"/>
                <a:cs typeface="ヒラギノ角ゴ Pro W3" pitchFamily="-107" charset="-128"/>
              </a:rPr>
              <a:t> clubs’ messages that we’ve identified, it’s important to understand who it is we’re communicating to – who we want to reach.</a:t>
            </a:r>
          </a:p>
          <a:p>
            <a:endParaRPr lang="en-US" sz="1200" kern="1200" dirty="0">
              <a:effectLst/>
              <a:latin typeface="Arial" pitchFamily="-107" charset="0"/>
              <a:ea typeface="ＭＳ Ｐゴシック" charset="0"/>
              <a:cs typeface="ヒラギノ角ゴ Pro W3" pitchFamily="-107" charset="-128"/>
            </a:endParaRPr>
          </a:p>
          <a:p>
            <a:r>
              <a:rPr lang="en-US" sz="1200" kern="1200" dirty="0">
                <a:effectLst/>
                <a:latin typeface="Arial" pitchFamily="-107" charset="0"/>
                <a:ea typeface="ＭＳ Ｐゴシック" charset="0"/>
                <a:cs typeface="ヒラギノ角ゴ Pro W3" pitchFamily="-107" charset="-128"/>
              </a:rPr>
              <a:t>Who is our customer?  Or in marketing terminology, who are our target audiences? </a:t>
            </a:r>
          </a:p>
          <a:p>
            <a:endParaRPr lang="en-US" sz="1200" kern="1200" dirty="0">
              <a:effectLst/>
              <a:latin typeface="Arial" pitchFamily="-107" charset="0"/>
              <a:ea typeface="ＭＳ Ｐゴシック" charset="0"/>
              <a:cs typeface="ヒラギノ角ゴ Pro W3" pitchFamily="-107" charset="-128"/>
            </a:endParaRPr>
          </a:p>
          <a:p>
            <a:r>
              <a:rPr lang="en-US" sz="1200" kern="1200" dirty="0">
                <a:effectLst/>
                <a:latin typeface="Arial" pitchFamily="-107" charset="0"/>
                <a:ea typeface="ＭＳ Ｐゴシック" charset="0"/>
                <a:cs typeface="ヒラギノ角ゴ Pro W3" pitchFamily="-107" charset="-128"/>
              </a:rPr>
              <a:t>To start with I have to say there is no such thing as the General Public.  Each person we want to talk to is part of a specific group or audience that has individual opinions, needs, thoughts, points of view – Our job in communicating our Rotary Message is to identify who our audiences are and what they need.  </a:t>
            </a:r>
          </a:p>
          <a:p>
            <a:endParaRPr lang="en-US" sz="1200" kern="1200" dirty="0">
              <a:effectLst/>
              <a:latin typeface="Arial" pitchFamily="-107" charset="0"/>
              <a:ea typeface="ＭＳ Ｐゴシック" charset="0"/>
              <a:cs typeface="ヒラギノ角ゴ Pro W3" pitchFamily="-107" charset="-128"/>
            </a:endParaRPr>
          </a:p>
          <a:p>
            <a:r>
              <a:rPr lang="en-US" sz="1200" kern="1200" dirty="0">
                <a:effectLst/>
                <a:latin typeface="Arial" pitchFamily="-107" charset="0"/>
                <a:ea typeface="ＭＳ Ｐゴシック" charset="0"/>
                <a:cs typeface="ヒラギノ角ゴ Pro W3" pitchFamily="-107" charset="-128"/>
              </a:rPr>
              <a:t>Those we want to reach are divided into two distinct groups– Internal and External Audiences</a:t>
            </a:r>
          </a:p>
          <a:p>
            <a:r>
              <a:rPr lang="en-US" altLang="en-US" dirty="0">
                <a:latin typeface="Arial"/>
                <a:ea typeface="ＭＳ Ｐゴシック" pitchFamily="34" charset="-128"/>
                <a:cs typeface="Arial"/>
              </a:rPr>
              <a:t/>
            </a:r>
            <a:br>
              <a:rPr lang="en-US" altLang="en-US" dirty="0">
                <a:latin typeface="Arial"/>
                <a:ea typeface="ＭＳ Ｐゴシック" pitchFamily="34" charset="-128"/>
                <a:cs typeface="Arial"/>
              </a:rPr>
            </a:br>
            <a:endParaRPr lang="en-US" altLang="en-US" dirty="0">
              <a:latin typeface="Arial"/>
              <a:ea typeface="ＭＳ Ｐゴシック" pitchFamily="34" charset="-128"/>
              <a:cs typeface="Arial"/>
            </a:endParaRPr>
          </a:p>
          <a:p>
            <a:r>
              <a:rPr lang="en-US" altLang="en-US" dirty="0">
                <a:latin typeface="Arial"/>
                <a:ea typeface="ＭＳ Ｐゴシック" pitchFamily="34" charset="-128"/>
                <a:cs typeface="Arial"/>
              </a:rPr>
              <a:t/>
            </a:r>
            <a:br>
              <a:rPr lang="en-US" altLang="en-US" dirty="0">
                <a:latin typeface="Arial"/>
                <a:ea typeface="ＭＳ Ｐゴシック" pitchFamily="34" charset="-128"/>
                <a:cs typeface="Arial"/>
              </a:rPr>
            </a:br>
            <a:endParaRPr lang="en-US" altLang="en-US" dirty="0">
              <a:latin typeface="Arial"/>
              <a:ea typeface="ＭＳ Ｐゴシック" pitchFamily="34" charset="-128"/>
              <a:cs typeface="Arial"/>
            </a:endParaRPr>
          </a:p>
          <a:p>
            <a:r>
              <a:rPr lang="en-US" altLang="en-US" dirty="0">
                <a:latin typeface="Arial"/>
                <a:ea typeface="ＭＳ Ｐゴシック" pitchFamily="34" charset="-128"/>
                <a:cs typeface="Arial"/>
              </a:rPr>
              <a:t/>
            </a:r>
            <a:br>
              <a:rPr lang="en-US" altLang="en-US" dirty="0">
                <a:latin typeface="Arial"/>
                <a:ea typeface="ＭＳ Ｐゴシック" pitchFamily="34" charset="-128"/>
                <a:cs typeface="Arial"/>
              </a:rPr>
            </a:br>
            <a:endParaRPr lang="en-US" altLang="en-US" dirty="0">
              <a:latin typeface="Arial"/>
              <a:ea typeface="ＭＳ Ｐゴシック" pitchFamily="34" charset="-128"/>
              <a:cs typeface="Arial"/>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33</a:t>
            </a:fld>
            <a:endParaRPr lang="en-US" altLang="en-US" sz="1200" dirty="0">
              <a:solidFill>
                <a:prstClr val="black"/>
              </a:solidFill>
            </a:endParaRPr>
          </a:p>
        </p:txBody>
      </p:sp>
    </p:spTree>
    <p:extLst>
      <p:ext uri="{BB962C8B-B14F-4D97-AF65-F5344CB8AC3E}">
        <p14:creationId xmlns:p14="http://schemas.microsoft.com/office/powerpoint/2010/main" val="3722013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effectLst/>
                <a:latin typeface="Arial" pitchFamily="-107" charset="0"/>
                <a:ea typeface="ＭＳ Ｐゴシック" charset="0"/>
                <a:cs typeface="ヒラギノ角ゴ Pro W3" pitchFamily="-107" charset="-128"/>
              </a:rPr>
              <a:t>Who are your current members?  What matters to them?  Why do they – you – belong? Why did you join and are you still getting from Rotary what you visualized when you joined?</a:t>
            </a:r>
          </a:p>
          <a:p>
            <a:endParaRPr lang="en-US" sz="1200" kern="1200" dirty="0">
              <a:effectLst/>
              <a:latin typeface="Arial" pitchFamily="-107" charset="0"/>
              <a:ea typeface="ＭＳ Ｐゴシック" charset="0"/>
              <a:cs typeface="ヒラギノ角ゴ Pro W3" pitchFamily="-107" charset="-128"/>
            </a:endParaRPr>
          </a:p>
          <a:p>
            <a:r>
              <a:rPr lang="en-US" sz="1200" kern="1200" dirty="0">
                <a:effectLst/>
                <a:latin typeface="Arial" pitchFamily="-107" charset="0"/>
                <a:ea typeface="ＭＳ Ｐゴシック" charset="0"/>
                <a:cs typeface="ヒラギノ角ゴ Pro W3" pitchFamily="-107" charset="-128"/>
              </a:rPr>
              <a:t>Some members are longtime Rotarians who have served on committees, been president maybe more than once, attended the District functions and now they are happy to come for the social aspect. They don’t want to spearhead any more new projects. But that doesn’t mean they’re not vital contributors to the good of Rotary.  Their experience and history with our clubs can be called upon to contribute advice or mentorship to new members.</a:t>
            </a:r>
          </a:p>
          <a:p>
            <a:endParaRPr lang="en-US" sz="1200" kern="1200" dirty="0">
              <a:effectLst/>
              <a:latin typeface="Arial" pitchFamily="-107" charset="0"/>
              <a:ea typeface="ＭＳ Ｐゴシック" charset="0"/>
              <a:cs typeface="ヒラギノ角ゴ Pro W3" pitchFamily="-107" charset="-128"/>
            </a:endParaRPr>
          </a:p>
          <a:p>
            <a:r>
              <a:rPr lang="en-US" sz="1200" kern="1200" dirty="0">
                <a:effectLst/>
                <a:latin typeface="Arial" pitchFamily="-107" charset="0"/>
                <a:ea typeface="ＭＳ Ｐゴシック" charset="0"/>
                <a:cs typeface="ヒラギノ角ゴ Pro W3" pitchFamily="-107" charset="-128"/>
              </a:rPr>
              <a:t>Some members are newer and interested in participating in activities that improve the lives in their local community – they’re action oriented. They want to be more involved. They might have a specific interest in something local and want to devote their energy to meeting the needs they have identified. </a:t>
            </a:r>
          </a:p>
          <a:p>
            <a:endParaRPr lang="en-US" sz="1200" kern="1200" dirty="0">
              <a:effectLst/>
              <a:latin typeface="Arial" pitchFamily="-107" charset="0"/>
              <a:ea typeface="ＭＳ Ｐゴシック" charset="0"/>
              <a:cs typeface="ヒラギノ角ゴ Pro W3" pitchFamily="-107" charset="-128"/>
            </a:endParaRPr>
          </a:p>
          <a:p>
            <a:r>
              <a:rPr lang="en-US" sz="1200" kern="1200" dirty="0">
                <a:effectLst/>
                <a:latin typeface="Arial" pitchFamily="-107" charset="0"/>
                <a:ea typeface="ＭＳ Ｐゴシック" charset="0"/>
                <a:cs typeface="ヒラギノ角ゴ Pro W3" pitchFamily="-107" charset="-128"/>
              </a:rPr>
              <a:t>Some members are dedicated to worldwide needs – Polio Plus or building water wells in Nepal are examples of where their passion lies. </a:t>
            </a:r>
          </a:p>
          <a:p>
            <a:endParaRPr lang="en-US" sz="1200" kern="1200" dirty="0">
              <a:effectLst/>
              <a:latin typeface="Arial" pitchFamily="-107" charset="0"/>
              <a:ea typeface="ＭＳ Ｐゴシック" charset="0"/>
              <a:cs typeface="ヒラギノ角ゴ Pro W3" pitchFamily="-107" charset="-128"/>
            </a:endParaRPr>
          </a:p>
          <a:p>
            <a:r>
              <a:rPr lang="en-US" sz="1200" kern="1200" dirty="0">
                <a:effectLst/>
                <a:latin typeface="Arial" pitchFamily="-107" charset="0"/>
                <a:ea typeface="ＭＳ Ｐゴシック" charset="0"/>
                <a:cs typeface="ヒラギノ角ゴ Pro W3" pitchFamily="-107" charset="-128"/>
              </a:rPr>
              <a:t>So how can these three groups of people who all come to the same meeting feel they are fulfilling their personal needs while helping Rotary accomplish its goals? </a:t>
            </a:r>
          </a:p>
          <a:p>
            <a:endParaRPr lang="en-US" sz="1200" kern="1200" dirty="0">
              <a:effectLst/>
              <a:latin typeface="Arial" pitchFamily="-107" charset="0"/>
              <a:ea typeface="ＭＳ Ｐゴシック" charset="0"/>
              <a:cs typeface="ヒラギノ角ゴ Pro W3" pitchFamily="-107" charset="-128"/>
            </a:endParaRPr>
          </a:p>
          <a:p>
            <a:r>
              <a:rPr lang="en-US" sz="2700" kern="1200" dirty="0">
                <a:effectLst/>
                <a:latin typeface="Arial" pitchFamily="-107" charset="0"/>
                <a:ea typeface="ＭＳ Ｐゴシック" charset="0"/>
                <a:cs typeface="ヒラギノ角ゴ Pro W3" pitchFamily="-107" charset="-128"/>
              </a:rPr>
              <a:t>Some of our members might be </a:t>
            </a:r>
            <a:r>
              <a:rPr lang="en-US" sz="1200" kern="1200" dirty="0">
                <a:effectLst/>
                <a:latin typeface="Arial" pitchFamily="-107" charset="0"/>
                <a:ea typeface="ＭＳ Ｐゴシック" charset="0"/>
                <a:cs typeface="ヒラギノ角ゴ Pro W3" pitchFamily="-107" charset="-128"/>
              </a:rPr>
              <a:t>unhappy because they wish our club would do more internationally. Some are the opposite – they say how come we spend so much energy worrying about people in need in third world countries when there are so many people in our own community that need help?  And the long-time members might feel they’ve paid their dues and just want to enjoy the comradeship of each other. This is a challenge.</a:t>
            </a:r>
          </a:p>
          <a:p>
            <a:r>
              <a:rPr lang="en-US" altLang="en-US" dirty="0">
                <a:latin typeface="Arial"/>
                <a:ea typeface="ＭＳ Ｐゴシック" pitchFamily="34" charset="-128"/>
                <a:cs typeface="Arial"/>
              </a:rPr>
              <a:t/>
            </a:r>
            <a:br>
              <a:rPr lang="en-US" altLang="en-US" dirty="0">
                <a:latin typeface="Arial"/>
                <a:ea typeface="ＭＳ Ｐゴシック" pitchFamily="34" charset="-128"/>
                <a:cs typeface="Arial"/>
              </a:rPr>
            </a:br>
            <a:endParaRPr lang="en-US" altLang="en-US" dirty="0">
              <a:latin typeface="Arial"/>
              <a:ea typeface="ＭＳ Ｐゴシック" pitchFamily="34" charset="-128"/>
              <a:cs typeface="Arial"/>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34</a:t>
            </a:fld>
            <a:endParaRPr lang="en-US" altLang="en-US" sz="1200" dirty="0">
              <a:solidFill>
                <a:prstClr val="black"/>
              </a:solidFill>
            </a:endParaRPr>
          </a:p>
        </p:txBody>
      </p:sp>
    </p:spTree>
    <p:extLst>
      <p:ext uri="{BB962C8B-B14F-4D97-AF65-F5344CB8AC3E}">
        <p14:creationId xmlns:p14="http://schemas.microsoft.com/office/powerpoint/2010/main" val="2199649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107" charset="0"/>
                <a:ea typeface="ＭＳ Ｐゴシック" charset="0"/>
                <a:cs typeface="ヒラギノ角ゴ Pro W3" pitchFamily="-107" charset="-128"/>
              </a:rPr>
              <a:t>In addition to fully paid up, pin-wearing members, there are supporters and volunteers who I always consider key internal target audience members.  These are people who, in some cases, don’t have time to come to meetings or don’t want to commit to a long term relationship with an organized service club, but who support one or more aspect of what our club does. Our club has a number of supporters who want to be kept informed about our special events or fundraising dinners that support causes or projects that interest them. These folks show up too to volunteer when we need extra help flipping burgers or serving as a parade marshal. This very special group of non-member internal audiences are key to our success and some of them become members when the time is right for their busy lives.</a:t>
            </a:r>
            <a:r>
              <a:rPr lang="en-US" dirty="0">
                <a:effectLst/>
              </a:rPr>
              <a:t> </a:t>
            </a:r>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35</a:t>
            </a:fld>
            <a:endParaRPr lang="en-US" altLang="en-US" sz="1200" dirty="0">
              <a:solidFill>
                <a:prstClr val="black"/>
              </a:solidFill>
            </a:endParaRPr>
          </a:p>
        </p:txBody>
      </p:sp>
    </p:spTree>
    <p:extLst>
      <p:ext uri="{BB962C8B-B14F-4D97-AF65-F5344CB8AC3E}">
        <p14:creationId xmlns:p14="http://schemas.microsoft.com/office/powerpoint/2010/main" val="1725476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36</a:t>
            </a:fld>
            <a:endParaRPr lang="en-US" altLang="en-US" sz="1200" dirty="0">
              <a:solidFill>
                <a:prstClr val="black"/>
              </a:solidFill>
            </a:endParaRPr>
          </a:p>
        </p:txBody>
      </p:sp>
    </p:spTree>
    <p:extLst>
      <p:ext uri="{BB962C8B-B14F-4D97-AF65-F5344CB8AC3E}">
        <p14:creationId xmlns:p14="http://schemas.microsoft.com/office/powerpoint/2010/main" val="1938848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37</a:t>
            </a:fld>
            <a:endParaRPr lang="en-US" altLang="en-US" sz="1200" dirty="0">
              <a:solidFill>
                <a:prstClr val="black"/>
              </a:solidFill>
            </a:endParaRPr>
          </a:p>
        </p:txBody>
      </p:sp>
    </p:spTree>
    <p:extLst>
      <p:ext uri="{BB962C8B-B14F-4D97-AF65-F5344CB8AC3E}">
        <p14:creationId xmlns:p14="http://schemas.microsoft.com/office/powerpoint/2010/main" val="781564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38</a:t>
            </a:fld>
            <a:endParaRPr lang="en-US" altLang="en-US" sz="1200" dirty="0">
              <a:solidFill>
                <a:prstClr val="black"/>
              </a:solidFill>
            </a:endParaRPr>
          </a:p>
        </p:txBody>
      </p:sp>
    </p:spTree>
    <p:extLst>
      <p:ext uri="{BB962C8B-B14F-4D97-AF65-F5344CB8AC3E}">
        <p14:creationId xmlns:p14="http://schemas.microsoft.com/office/powerpoint/2010/main" val="972118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39</a:t>
            </a:fld>
            <a:endParaRPr lang="en-US" altLang="en-US" sz="1200" dirty="0">
              <a:solidFill>
                <a:prstClr val="black"/>
              </a:solidFill>
            </a:endParaRPr>
          </a:p>
        </p:txBody>
      </p:sp>
    </p:spTree>
    <p:extLst>
      <p:ext uri="{BB962C8B-B14F-4D97-AF65-F5344CB8AC3E}">
        <p14:creationId xmlns:p14="http://schemas.microsoft.com/office/powerpoint/2010/main" val="257554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4</a:t>
            </a:fld>
            <a:endParaRPr lang="en-US" altLang="en-US" sz="1200" dirty="0">
              <a:solidFill>
                <a:prstClr val="black"/>
              </a:solidFill>
            </a:endParaRPr>
          </a:p>
        </p:txBody>
      </p:sp>
    </p:spTree>
    <p:extLst>
      <p:ext uri="{BB962C8B-B14F-4D97-AF65-F5344CB8AC3E}">
        <p14:creationId xmlns:p14="http://schemas.microsoft.com/office/powerpoint/2010/main" val="3181881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40</a:t>
            </a:fld>
            <a:endParaRPr lang="en-US" altLang="en-US" sz="1200" dirty="0">
              <a:solidFill>
                <a:prstClr val="black"/>
              </a:solidFill>
            </a:endParaRPr>
          </a:p>
        </p:txBody>
      </p:sp>
    </p:spTree>
    <p:extLst>
      <p:ext uri="{BB962C8B-B14F-4D97-AF65-F5344CB8AC3E}">
        <p14:creationId xmlns:p14="http://schemas.microsoft.com/office/powerpoint/2010/main" val="4188417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41</a:t>
            </a:fld>
            <a:endParaRPr lang="en-US" altLang="en-US" sz="1200" dirty="0">
              <a:solidFill>
                <a:prstClr val="black"/>
              </a:solidFill>
            </a:endParaRPr>
          </a:p>
        </p:txBody>
      </p:sp>
    </p:spTree>
    <p:extLst>
      <p:ext uri="{BB962C8B-B14F-4D97-AF65-F5344CB8AC3E}">
        <p14:creationId xmlns:p14="http://schemas.microsoft.com/office/powerpoint/2010/main" val="1903114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0F5278A-68A0-4D1F-AA61-EE5F29248EBE}" type="slidenum">
              <a:rPr lang="en-US" altLang="en-US" sz="1200">
                <a:solidFill>
                  <a:prstClr val="black"/>
                </a:solidFill>
              </a:rPr>
              <a:pPr/>
              <a:t>42</a:t>
            </a:fld>
            <a:endParaRPr lang="en-US" altLang="en-US" sz="1200" dirty="0">
              <a:solidFill>
                <a:prstClr val="black"/>
              </a:solidFill>
            </a:endParaRPr>
          </a:p>
        </p:txBody>
      </p:sp>
    </p:spTree>
    <p:extLst>
      <p:ext uri="{BB962C8B-B14F-4D97-AF65-F5344CB8AC3E}">
        <p14:creationId xmlns:p14="http://schemas.microsoft.com/office/powerpoint/2010/main" val="3033280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5454C40-63B9-46EB-B212-196F41F3B4AC}" type="slidenum">
              <a:rPr lang="en-US" altLang="en-US" sz="1200">
                <a:solidFill>
                  <a:prstClr val="black"/>
                </a:solidFill>
              </a:rPr>
              <a:pPr/>
              <a:t>43</a:t>
            </a:fld>
            <a:endParaRPr lang="en-US" altLang="en-US" sz="1200" dirty="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a typeface="ＭＳ Ｐゴシック" pitchFamily="34" charset="-128"/>
              <a:cs typeface="ヒラギノ角ゴ Pro W3" charset="0"/>
            </a:endParaRPr>
          </a:p>
        </p:txBody>
      </p:sp>
    </p:spTree>
    <p:extLst>
      <p:ext uri="{BB962C8B-B14F-4D97-AF65-F5344CB8AC3E}">
        <p14:creationId xmlns:p14="http://schemas.microsoft.com/office/powerpoint/2010/main" val="37476689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cs typeface="ヒラギノ角ゴ Pro W3" charset="0"/>
              </a:rPr>
              <a:t>The goal of thi</a:t>
            </a:r>
            <a:r>
              <a:rPr lang="en-US" altLang="en-US" baseline="0" dirty="0">
                <a:latin typeface="Arial" pitchFamily="34" charset="0"/>
                <a:ea typeface="ＭＳ Ｐゴシック" pitchFamily="34" charset="-128"/>
                <a:cs typeface="ヒラギノ角ゴ Pro W3" charset="0"/>
              </a:rPr>
              <a:t>s session is to give you some ideas on how to reach your audiences through traditional media as well as via the many internet platforms.  </a:t>
            </a:r>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44</a:t>
            </a:fld>
            <a:endParaRPr lang="en-US" altLang="en-US" sz="1200" dirty="0">
              <a:solidFill>
                <a:prstClr val="black"/>
              </a:solidFill>
            </a:endParaRPr>
          </a:p>
        </p:txBody>
      </p:sp>
    </p:spTree>
    <p:extLst>
      <p:ext uri="{BB962C8B-B14F-4D97-AF65-F5344CB8AC3E}">
        <p14:creationId xmlns:p14="http://schemas.microsoft.com/office/powerpoint/2010/main" val="1791699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07" charset="0"/>
                <a:ea typeface="ＭＳ Ｐゴシック" charset="0"/>
                <a:cs typeface="ヒラギノ角ゴ Pro W3" pitchFamily="-107" charset="-128"/>
              </a:rPr>
              <a:t>There was a time – not that long ago, that the only way to reach your audience with your messages was through traditional media outlets; newspapers, radio, television, magazines.  Your choices were to buy advertising or launch a publicity campaign by contacting</a:t>
            </a:r>
            <a:r>
              <a:rPr lang="en-US" sz="1200" kern="1200" baseline="0" dirty="0">
                <a:solidFill>
                  <a:schemeClr val="tx1"/>
                </a:solidFill>
                <a:effectLst/>
                <a:latin typeface="Arial" pitchFamily="-107" charset="0"/>
                <a:ea typeface="ＭＳ Ｐゴシック" charset="0"/>
                <a:cs typeface="ヒラギノ角ゴ Pro W3" pitchFamily="-107" charset="-128"/>
              </a:rPr>
              <a:t> </a:t>
            </a:r>
            <a:r>
              <a:rPr lang="en-US" sz="1200" kern="1200" dirty="0">
                <a:solidFill>
                  <a:schemeClr val="tx1"/>
                </a:solidFill>
                <a:effectLst/>
                <a:latin typeface="Arial" pitchFamily="-107" charset="0"/>
                <a:ea typeface="ＭＳ Ｐゴシック" charset="0"/>
                <a:cs typeface="ヒラギノ角ゴ Pro W3" pitchFamily="-107" charset="-128"/>
              </a:rPr>
              <a:t>their newsrooms in the hopes that a reporter would write a story about you or cover your event in person.</a:t>
            </a: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45</a:t>
            </a:fld>
            <a:endParaRPr lang="en-US" altLang="en-US" sz="1200" dirty="0">
              <a:solidFill>
                <a:prstClr val="black"/>
              </a:solidFill>
            </a:endParaRPr>
          </a:p>
        </p:txBody>
      </p:sp>
    </p:spTree>
    <p:extLst>
      <p:ext uri="{BB962C8B-B14F-4D97-AF65-F5344CB8AC3E}">
        <p14:creationId xmlns:p14="http://schemas.microsoft.com/office/powerpoint/2010/main" val="24668796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107" charset="0"/>
                <a:ea typeface="ＭＳ Ｐゴシック" charset="0"/>
                <a:cs typeface="ヒラギノ角ゴ Pro W3" pitchFamily="-107" charset="-128"/>
              </a:rPr>
              <a:t>Today, thanks to the internet, communicating to and with your customers or supporters is much easier.  You don’t have to depend on someone else to feature your information. You can do it yourself.  It’s’ an absolute snap to just pop a message out on Facebook, or twitter or on your website and everyone tuned into your platform will see what you have to say. </a:t>
            </a:r>
          </a:p>
          <a:p>
            <a:r>
              <a:rPr lang="en-US" sz="1200" kern="1200" dirty="0">
                <a:solidFill>
                  <a:schemeClr val="tx1"/>
                </a:solidFill>
                <a:effectLst/>
                <a:latin typeface="Arial" pitchFamily="-107" charset="0"/>
                <a:ea typeface="ＭＳ Ｐゴシック" charset="0"/>
                <a:cs typeface="ヒラギノ角ゴ Pro W3" pitchFamily="-107" charset="-128"/>
              </a:rPr>
              <a:t> </a:t>
            </a: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46</a:t>
            </a:fld>
            <a:endParaRPr lang="en-US" altLang="en-US" sz="1200" dirty="0">
              <a:solidFill>
                <a:prstClr val="black"/>
              </a:solidFill>
            </a:endParaRPr>
          </a:p>
        </p:txBody>
      </p:sp>
    </p:spTree>
    <p:extLst>
      <p:ext uri="{BB962C8B-B14F-4D97-AF65-F5344CB8AC3E}">
        <p14:creationId xmlns:p14="http://schemas.microsoft.com/office/powerpoint/2010/main" val="1478081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107" charset="0"/>
                <a:ea typeface="ＭＳ Ｐゴシック" charset="0"/>
                <a:cs typeface="ヒラギノ角ゴ Pro W3" pitchFamily="-107" charset="-128"/>
              </a:rPr>
              <a:t>But just because social media is faster and seems easier, traditional media is also an important part of any communications mix. Stories in local papers or on radio or TV reach audiences who aren’t necessarily plugged into the internet – and reach them in different ways.</a:t>
            </a:r>
          </a:p>
          <a:p>
            <a:endParaRPr lang="en-US" sz="1200" kern="1200" dirty="0">
              <a:solidFill>
                <a:schemeClr val="tx1"/>
              </a:solidFill>
              <a:effectLst/>
              <a:latin typeface="Arial" pitchFamily="-107" charset="0"/>
              <a:ea typeface="ＭＳ Ｐゴシック" charset="0"/>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07" charset="0"/>
                <a:ea typeface="ＭＳ Ｐゴシック" charset="0"/>
                <a:cs typeface="ヒラギノ角ゴ Pro W3" pitchFamily="-107" charset="-128"/>
              </a:rPr>
              <a:t>Stories in the newspaper or on radio or TV are more believable too. When someone else says something about you or your organization, it carries more weight because someone else is saying or writing it. It’s called third party advocacy. So, in spite of the ease of social marketing, traditional media shouldn’t be ignored in your communications plans.</a:t>
            </a:r>
          </a:p>
          <a:p>
            <a:endParaRPr lang="en-US" sz="1200" kern="1200" dirty="0">
              <a:solidFill>
                <a:schemeClr val="tx1"/>
              </a:solidFill>
              <a:effectLst/>
              <a:latin typeface="Arial" pitchFamily="-107" charset="0"/>
              <a:ea typeface="ＭＳ Ｐゴシック" charset="0"/>
              <a:cs typeface="ヒラギノ角ゴ Pro W3" pitchFamily="-107" charset="-128"/>
            </a:endParaRPr>
          </a:p>
          <a:p>
            <a:r>
              <a:rPr lang="en-US" sz="1200" kern="1200" dirty="0">
                <a:solidFill>
                  <a:schemeClr val="tx1"/>
                </a:solidFill>
                <a:effectLst/>
                <a:latin typeface="Arial" pitchFamily="-107" charset="0"/>
                <a:ea typeface="ＭＳ Ｐゴシック" charset="0"/>
                <a:cs typeface="ヒラギノ角ゴ Pro W3" pitchFamily="-107" charset="-128"/>
              </a:rPr>
              <a:t> </a:t>
            </a:r>
          </a:p>
          <a:p>
            <a:endParaRPr lang="en-US" sz="1200" kern="1200" dirty="0">
              <a:solidFill>
                <a:schemeClr val="tx1"/>
              </a:solidFill>
              <a:effectLst/>
              <a:latin typeface="Arial" pitchFamily="-107" charset="0"/>
              <a:ea typeface="ＭＳ Ｐゴシック" charset="0"/>
              <a:cs typeface="ヒラギノ角ゴ Pro W3" pitchFamily="-107" charset="-128"/>
            </a:endParaRPr>
          </a:p>
          <a:p>
            <a:r>
              <a:rPr lang="en-US" sz="1200" kern="1200" dirty="0">
                <a:solidFill>
                  <a:schemeClr val="tx1"/>
                </a:solidFill>
                <a:effectLst/>
                <a:latin typeface="Arial" pitchFamily="-107" charset="0"/>
                <a:ea typeface="ＭＳ Ｐゴシック" charset="0"/>
                <a:cs typeface="ヒラギノ角ゴ Pro W3" pitchFamily="-107" charset="-128"/>
              </a:rPr>
              <a:t> </a:t>
            </a: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47</a:t>
            </a:fld>
            <a:endParaRPr lang="en-US" altLang="en-US" sz="1200" dirty="0">
              <a:solidFill>
                <a:prstClr val="black"/>
              </a:solidFill>
            </a:endParaRPr>
          </a:p>
        </p:txBody>
      </p:sp>
    </p:spTree>
    <p:extLst>
      <p:ext uri="{BB962C8B-B14F-4D97-AF65-F5344CB8AC3E}">
        <p14:creationId xmlns:p14="http://schemas.microsoft.com/office/powerpoint/2010/main" val="563153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107" charset="0"/>
                <a:ea typeface="ＭＳ Ｐゴシック" charset="0"/>
                <a:cs typeface="ヒラギノ角ゴ Pro W3" pitchFamily="-107"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07" charset="0"/>
                <a:ea typeface="ＭＳ Ｐゴシック" charset="0"/>
                <a:cs typeface="ヒラギノ角ゴ Pro W3" pitchFamily="-107" charset="-128"/>
              </a:rPr>
              <a:t>The disadvantage of depending on the traditional media for your publicity is that you have no control over the wording of the story – over what is said.  You meet with the reporter, give him or her the details you want in the story, then hope a) that it gets used at all and b) that the angle of the story is positive and the facts are correct.  </a:t>
            </a: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48</a:t>
            </a:fld>
            <a:endParaRPr lang="en-US" altLang="en-US" sz="1200" dirty="0">
              <a:solidFill>
                <a:prstClr val="black"/>
              </a:solidFill>
            </a:endParaRPr>
          </a:p>
        </p:txBody>
      </p:sp>
    </p:spTree>
    <p:extLst>
      <p:ext uri="{BB962C8B-B14F-4D97-AF65-F5344CB8AC3E}">
        <p14:creationId xmlns:p14="http://schemas.microsoft.com/office/powerpoint/2010/main" val="40062700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107" charset="0"/>
                <a:ea typeface="ＭＳ Ｐゴシック" charset="0"/>
                <a:cs typeface="ヒラギノ角ゴ Pro W3" pitchFamily="-107" charset="-128"/>
              </a:rPr>
              <a:t> </a:t>
            </a:r>
          </a:p>
          <a:p>
            <a:r>
              <a:rPr lang="en-US" sz="1200" kern="1200" dirty="0">
                <a:solidFill>
                  <a:schemeClr val="tx1"/>
                </a:solidFill>
                <a:effectLst/>
                <a:latin typeface="Arial" pitchFamily="-107" charset="0"/>
                <a:ea typeface="ＭＳ Ｐゴシック" charset="0"/>
                <a:cs typeface="ヒラギノ角ゴ Pro W3" pitchFamily="-107" charset="-128"/>
              </a:rPr>
              <a:t>Past District Governor and principal at Red Frog Media, Gary Hollick</a:t>
            </a:r>
            <a:r>
              <a:rPr lang="en-US" sz="1200" kern="1200" baseline="0" dirty="0">
                <a:solidFill>
                  <a:schemeClr val="tx1"/>
                </a:solidFill>
                <a:effectLst/>
                <a:latin typeface="Arial" pitchFamily="-107" charset="0"/>
                <a:ea typeface="ＭＳ Ｐゴシック" charset="0"/>
                <a:cs typeface="ヒラギノ角ゴ Pro W3" pitchFamily="-107" charset="-128"/>
              </a:rPr>
              <a:t> </a:t>
            </a:r>
            <a:r>
              <a:rPr lang="en-US" sz="1200" kern="1200" dirty="0">
                <a:solidFill>
                  <a:schemeClr val="tx1"/>
                </a:solidFill>
                <a:effectLst/>
                <a:latin typeface="Arial" pitchFamily="-107" charset="0"/>
                <a:ea typeface="ＭＳ Ｐゴシック" charset="0"/>
                <a:cs typeface="ヒラギノ角ゴ Pro W3" pitchFamily="-107" charset="-128"/>
              </a:rPr>
              <a:t>has worked with traditional media for much of his career and has a handle on what’s new in the newsrooms and how our clubs can reach news editors in a way that will attract their attention and interest. </a:t>
            </a:r>
          </a:p>
          <a:p>
            <a:endParaRPr lang="en-US" dirty="0"/>
          </a:p>
        </p:txBody>
      </p:sp>
      <p:sp>
        <p:nvSpPr>
          <p:cNvPr id="4" name="Slide Number Placeholder 3"/>
          <p:cNvSpPr>
            <a:spLocks noGrp="1"/>
          </p:cNvSpPr>
          <p:nvPr>
            <p:ph type="sldNum" sz="quarter" idx="10"/>
          </p:nvPr>
        </p:nvSpPr>
        <p:spPr/>
        <p:txBody>
          <a:bodyPr/>
          <a:lstStyle/>
          <a:p>
            <a:fld id="{C13D6C33-FF74-488A-BEA7-50E8802CC93E}" type="slidenum">
              <a:rPr lang="en-US" altLang="en-US" smtClean="0"/>
              <a:pPr/>
              <a:t>49</a:t>
            </a:fld>
            <a:endParaRPr lang="en-US" altLang="en-US" dirty="0"/>
          </a:p>
        </p:txBody>
      </p:sp>
    </p:spTree>
    <p:extLst>
      <p:ext uri="{BB962C8B-B14F-4D97-AF65-F5344CB8AC3E}">
        <p14:creationId xmlns:p14="http://schemas.microsoft.com/office/powerpoint/2010/main" val="271379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5</a:t>
            </a:fld>
            <a:endParaRPr lang="en-US" altLang="en-US" sz="1200" dirty="0">
              <a:solidFill>
                <a:prstClr val="black"/>
              </a:solidFill>
            </a:endParaRPr>
          </a:p>
        </p:txBody>
      </p:sp>
    </p:spTree>
    <p:extLst>
      <p:ext uri="{BB962C8B-B14F-4D97-AF65-F5344CB8AC3E}">
        <p14:creationId xmlns:p14="http://schemas.microsoft.com/office/powerpoint/2010/main" val="10226151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07" charset="0"/>
                <a:ea typeface="ＭＳ Ｐゴシック" charset="0"/>
                <a:cs typeface="ヒラギノ角ゴ Pro W3" pitchFamily="-107" charset="-128"/>
              </a:rPr>
              <a:t>Our November 5th Boot Camp will involve a full day on social marketing. Today Ken Miller</a:t>
            </a:r>
            <a:r>
              <a:rPr lang="en-US" sz="1200" kern="1200" baseline="0" dirty="0">
                <a:solidFill>
                  <a:schemeClr val="tx1"/>
                </a:solidFill>
                <a:effectLst/>
                <a:latin typeface="Arial" pitchFamily="-107" charset="0"/>
                <a:ea typeface="ＭＳ Ｐゴシック" charset="0"/>
                <a:cs typeface="ヒラギノ角ゴ Pro W3" pitchFamily="-107" charset="-128"/>
              </a:rPr>
              <a:t> is going to walk us through some of the basics of social media and </a:t>
            </a:r>
            <a:r>
              <a:rPr lang="en-US" sz="1200" kern="1200" dirty="0">
                <a:solidFill>
                  <a:schemeClr val="tx1"/>
                </a:solidFill>
                <a:effectLst/>
                <a:latin typeface="Arial" pitchFamily="-107" charset="0"/>
                <a:ea typeface="ＭＳ Ｐゴシック" charset="0"/>
                <a:cs typeface="ヒラギノ角ゴ Pro W3" pitchFamily="-107" charset="-128"/>
              </a:rPr>
              <a:t>touch on some of the most commonly used or familiar methods of getting our messages out via the internet…… just to get us</a:t>
            </a:r>
            <a:r>
              <a:rPr lang="en-US" sz="1200" kern="1200" baseline="0" dirty="0">
                <a:solidFill>
                  <a:schemeClr val="tx1"/>
                </a:solidFill>
                <a:effectLst/>
                <a:latin typeface="Arial" pitchFamily="-107" charset="0"/>
                <a:ea typeface="ＭＳ Ｐゴシック" charset="0"/>
                <a:cs typeface="ヒラギノ角ゴ Pro W3" pitchFamily="-107" charset="-128"/>
              </a:rPr>
              <a:t> </a:t>
            </a:r>
            <a:r>
              <a:rPr lang="en-US" sz="1200" kern="1200" dirty="0">
                <a:solidFill>
                  <a:schemeClr val="tx1"/>
                </a:solidFill>
                <a:effectLst/>
                <a:latin typeface="Arial" pitchFamily="-107" charset="0"/>
                <a:ea typeface="ＭＳ Ｐゴシック" charset="0"/>
                <a:cs typeface="ヒラギノ角ゴ Pro W3" pitchFamily="-107" charset="-128"/>
              </a:rPr>
              <a:t>started.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107" charset="0"/>
              <a:ea typeface="ＭＳ Ｐゴシック" charset="0"/>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07" charset="0"/>
                <a:ea typeface="ＭＳ Ｐゴシック" charset="0"/>
                <a:cs typeface="ヒラギノ角ゴ Pro W3" pitchFamily="-107" charset="-128"/>
              </a:rPr>
              <a:t>Ken Miller is from D5010 which is Alaska and the Yukon and has many years of experience in digital marketing as a consultant and small business owner.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107" charset="0"/>
              <a:ea typeface="ＭＳ Ｐゴシック" charset="0"/>
              <a:cs typeface="ヒラギノ角ゴ Pro W3" pitchFamily="-107" charset="-128"/>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50</a:t>
            </a:fld>
            <a:endParaRPr lang="en-US" altLang="en-US" sz="1200" dirty="0">
              <a:solidFill>
                <a:prstClr val="black"/>
              </a:solidFill>
            </a:endParaRPr>
          </a:p>
        </p:txBody>
      </p:sp>
    </p:spTree>
    <p:extLst>
      <p:ext uri="{BB962C8B-B14F-4D97-AF65-F5344CB8AC3E}">
        <p14:creationId xmlns:p14="http://schemas.microsoft.com/office/powerpoint/2010/main" val="10121130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51</a:t>
            </a:fld>
            <a:endParaRPr lang="en-US" altLang="en-US" sz="1200" dirty="0">
              <a:solidFill>
                <a:prstClr val="black"/>
              </a:solidFill>
            </a:endParaRPr>
          </a:p>
        </p:txBody>
      </p:sp>
    </p:spTree>
    <p:extLst>
      <p:ext uri="{BB962C8B-B14F-4D97-AF65-F5344CB8AC3E}">
        <p14:creationId xmlns:p14="http://schemas.microsoft.com/office/powerpoint/2010/main" val="9616697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52</a:t>
            </a:fld>
            <a:endParaRPr lang="en-US" altLang="en-US" sz="1200" dirty="0">
              <a:solidFill>
                <a:prstClr val="black"/>
              </a:solidFill>
            </a:endParaRPr>
          </a:p>
        </p:txBody>
      </p:sp>
    </p:spTree>
    <p:extLst>
      <p:ext uri="{BB962C8B-B14F-4D97-AF65-F5344CB8AC3E}">
        <p14:creationId xmlns:p14="http://schemas.microsoft.com/office/powerpoint/2010/main" val="3502899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53</a:t>
            </a:fld>
            <a:endParaRPr lang="en-US" altLang="en-US" sz="1200" dirty="0">
              <a:solidFill>
                <a:prstClr val="black"/>
              </a:solidFill>
            </a:endParaRPr>
          </a:p>
        </p:txBody>
      </p:sp>
    </p:spTree>
    <p:extLst>
      <p:ext uri="{BB962C8B-B14F-4D97-AF65-F5344CB8AC3E}">
        <p14:creationId xmlns:p14="http://schemas.microsoft.com/office/powerpoint/2010/main" val="11093386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54</a:t>
            </a:fld>
            <a:endParaRPr lang="en-US" altLang="en-US" sz="1200" dirty="0">
              <a:solidFill>
                <a:prstClr val="black"/>
              </a:solidFill>
            </a:endParaRPr>
          </a:p>
        </p:txBody>
      </p:sp>
    </p:spTree>
    <p:extLst>
      <p:ext uri="{BB962C8B-B14F-4D97-AF65-F5344CB8AC3E}">
        <p14:creationId xmlns:p14="http://schemas.microsoft.com/office/powerpoint/2010/main" val="41605533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55</a:t>
            </a:fld>
            <a:endParaRPr lang="en-US" altLang="en-US" sz="1200" dirty="0">
              <a:solidFill>
                <a:prstClr val="black"/>
              </a:solidFill>
            </a:endParaRPr>
          </a:p>
        </p:txBody>
      </p:sp>
    </p:spTree>
    <p:extLst>
      <p:ext uri="{BB962C8B-B14F-4D97-AF65-F5344CB8AC3E}">
        <p14:creationId xmlns:p14="http://schemas.microsoft.com/office/powerpoint/2010/main" val="14653952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56</a:t>
            </a:fld>
            <a:endParaRPr lang="en-US" altLang="en-US" sz="1200" dirty="0">
              <a:solidFill>
                <a:prstClr val="black"/>
              </a:solidFill>
            </a:endParaRPr>
          </a:p>
        </p:txBody>
      </p:sp>
    </p:spTree>
    <p:extLst>
      <p:ext uri="{BB962C8B-B14F-4D97-AF65-F5344CB8AC3E}">
        <p14:creationId xmlns:p14="http://schemas.microsoft.com/office/powerpoint/2010/main" val="23382929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0F5278A-68A0-4D1F-AA61-EE5F29248EBE}" type="slidenum">
              <a:rPr lang="en-US" altLang="en-US" sz="1200">
                <a:solidFill>
                  <a:prstClr val="black"/>
                </a:solidFill>
              </a:rPr>
              <a:pPr/>
              <a:t>57</a:t>
            </a:fld>
            <a:endParaRPr lang="en-US" altLang="en-US" sz="1200" dirty="0">
              <a:solidFill>
                <a:prstClr val="black"/>
              </a:solidFill>
            </a:endParaRPr>
          </a:p>
        </p:txBody>
      </p:sp>
    </p:spTree>
    <p:extLst>
      <p:ext uri="{BB962C8B-B14F-4D97-AF65-F5344CB8AC3E}">
        <p14:creationId xmlns:p14="http://schemas.microsoft.com/office/powerpoint/2010/main" val="30736679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r>
              <a:rPr lang="en-US" sz="1200" kern="1200" dirty="0">
                <a:solidFill>
                  <a:schemeClr val="tx1"/>
                </a:solidFill>
                <a:effectLst/>
                <a:latin typeface="Arial" pitchFamily="-107" charset="0"/>
                <a:ea typeface="ＭＳ Ｐゴシック" charset="0"/>
                <a:cs typeface="ヒラギノ角ゴ Pro W3" pitchFamily="-107" charset="-128"/>
              </a:rPr>
              <a:t>Jesse is the Creative Director at Eventcheckin.ca.</a:t>
            </a:r>
            <a:r>
              <a:rPr lang="en-US" sz="1200" kern="1200" baseline="0" dirty="0">
                <a:solidFill>
                  <a:schemeClr val="tx1"/>
                </a:solidFill>
                <a:effectLst/>
                <a:latin typeface="Arial" pitchFamily="-107" charset="0"/>
                <a:ea typeface="ＭＳ Ｐゴシック" charset="0"/>
                <a:cs typeface="ヒラギノ角ゴ Pro W3" pitchFamily="-107" charset="-128"/>
              </a:rPr>
              <a:t>  He </a:t>
            </a:r>
            <a:r>
              <a:rPr lang="en-US" sz="1200" kern="1200" dirty="0">
                <a:solidFill>
                  <a:schemeClr val="tx1"/>
                </a:solidFill>
                <a:effectLst/>
                <a:latin typeface="Arial" pitchFamily="-107" charset="0"/>
                <a:ea typeface="ＭＳ Ｐゴシック" charset="0"/>
                <a:cs typeface="ヒラギノ角ゴ Pro W3" pitchFamily="-107" charset="-128"/>
              </a:rPr>
              <a:t>will be referring to the video marketing and will touch upon some of the newer methods (I.e. Snap chat, Instagram, etc.). </a:t>
            </a:r>
            <a:endParaRPr lang="en-US" altLang="en-US" dirty="0">
              <a:latin typeface="Arial" pitchFamily="34" charset="0"/>
              <a:ea typeface="ＭＳ Ｐゴシック" pitchFamily="34" charset="-128"/>
              <a:cs typeface="ヒラギノ角ゴ Pro W3" charset="0"/>
            </a:endParaRPr>
          </a:p>
          <a:p>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58</a:t>
            </a:fld>
            <a:endParaRPr lang="en-US" altLang="en-US" sz="1200" dirty="0">
              <a:solidFill>
                <a:prstClr val="black"/>
              </a:solidFill>
            </a:endParaRPr>
          </a:p>
        </p:txBody>
      </p:sp>
    </p:spTree>
    <p:extLst>
      <p:ext uri="{BB962C8B-B14F-4D97-AF65-F5344CB8AC3E}">
        <p14:creationId xmlns:p14="http://schemas.microsoft.com/office/powerpoint/2010/main" val="2544612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r>
              <a:rPr lang="en-US" sz="1200" kern="1200" dirty="0">
                <a:solidFill>
                  <a:schemeClr val="tx1"/>
                </a:solidFill>
                <a:effectLst/>
                <a:latin typeface="Arial" pitchFamily="-107" charset="0"/>
                <a:ea typeface="ＭＳ Ｐゴシック" charset="0"/>
                <a:cs typeface="ヒラギノ角ゴ Pro W3" pitchFamily="-107" charset="-128"/>
              </a:rPr>
              <a:t>Denis</a:t>
            </a:r>
            <a:r>
              <a:rPr lang="en-US" sz="1200" kern="1200" baseline="0" dirty="0">
                <a:solidFill>
                  <a:schemeClr val="tx1"/>
                </a:solidFill>
                <a:effectLst/>
                <a:latin typeface="Arial" pitchFamily="-107" charset="0"/>
                <a:ea typeface="ＭＳ Ｐゴシック" charset="0"/>
                <a:cs typeface="ヒラギノ角ゴ Pro W3" pitchFamily="-107" charset="-128"/>
              </a:rPr>
              <a:t> Boyd is a Past District Governor.  He is </a:t>
            </a:r>
            <a:r>
              <a:rPr lang="en-US" sz="1200" kern="1200" dirty="0">
                <a:solidFill>
                  <a:schemeClr val="tx1"/>
                </a:solidFill>
                <a:effectLst/>
                <a:latin typeface="Arial" pitchFamily="-107" charset="0"/>
                <a:ea typeface="ＭＳ Ｐゴシック" charset="0"/>
                <a:cs typeface="ヒラギノ角ゴ Pro W3" pitchFamily="-107" charset="-128"/>
              </a:rPr>
              <a:t>coordinating the Net Plus site</a:t>
            </a:r>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59</a:t>
            </a:fld>
            <a:endParaRPr lang="en-US" altLang="en-US" sz="1200" dirty="0">
              <a:solidFill>
                <a:prstClr val="black"/>
              </a:solidFill>
            </a:endParaRPr>
          </a:p>
        </p:txBody>
      </p:sp>
    </p:spTree>
    <p:extLst>
      <p:ext uri="{BB962C8B-B14F-4D97-AF65-F5344CB8AC3E}">
        <p14:creationId xmlns:p14="http://schemas.microsoft.com/office/powerpoint/2010/main" val="274312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6</a:t>
            </a:fld>
            <a:endParaRPr lang="en-US" altLang="en-US" sz="1200" dirty="0">
              <a:solidFill>
                <a:prstClr val="black"/>
              </a:solidFill>
            </a:endParaRPr>
          </a:p>
        </p:txBody>
      </p:sp>
    </p:spTree>
    <p:extLst>
      <p:ext uri="{BB962C8B-B14F-4D97-AF65-F5344CB8AC3E}">
        <p14:creationId xmlns:p14="http://schemas.microsoft.com/office/powerpoint/2010/main" val="32173845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r>
              <a:rPr lang="en-US" sz="1200" kern="1200" dirty="0">
                <a:solidFill>
                  <a:schemeClr val="tx1"/>
                </a:solidFill>
                <a:effectLst/>
                <a:latin typeface="Arial" pitchFamily="-107" charset="0"/>
                <a:ea typeface="ＭＳ Ｐゴシック" charset="0"/>
                <a:cs typeface="ヒラギノ角ゴ Pro W3" pitchFamily="-107" charset="-128"/>
              </a:rPr>
              <a:t>Denis</a:t>
            </a:r>
            <a:r>
              <a:rPr lang="en-US" sz="1200" kern="1200" baseline="0" dirty="0">
                <a:solidFill>
                  <a:schemeClr val="tx1"/>
                </a:solidFill>
                <a:effectLst/>
                <a:latin typeface="Arial" pitchFamily="-107" charset="0"/>
                <a:ea typeface="ＭＳ Ｐゴシック" charset="0"/>
                <a:cs typeface="ヒラギノ角ゴ Pro W3" pitchFamily="-107" charset="-128"/>
              </a:rPr>
              <a:t> Boyd is a Past District Governor.  He is </a:t>
            </a:r>
            <a:r>
              <a:rPr lang="en-US" sz="1200" kern="1200" dirty="0">
                <a:solidFill>
                  <a:schemeClr val="tx1"/>
                </a:solidFill>
                <a:effectLst/>
                <a:latin typeface="Arial" pitchFamily="-107" charset="0"/>
                <a:ea typeface="ＭＳ Ｐゴシック" charset="0"/>
                <a:cs typeface="ヒラギノ角ゴ Pro W3" pitchFamily="-107" charset="-128"/>
              </a:rPr>
              <a:t>coordinating the Net Plus site</a:t>
            </a:r>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60</a:t>
            </a:fld>
            <a:endParaRPr lang="en-US" altLang="en-US" sz="1200" dirty="0">
              <a:solidFill>
                <a:prstClr val="black"/>
              </a:solidFill>
            </a:endParaRPr>
          </a:p>
        </p:txBody>
      </p:sp>
    </p:spTree>
    <p:extLst>
      <p:ext uri="{BB962C8B-B14F-4D97-AF65-F5344CB8AC3E}">
        <p14:creationId xmlns:p14="http://schemas.microsoft.com/office/powerpoint/2010/main" val="27431202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r>
              <a:rPr lang="en-US" sz="1200" kern="1200" dirty="0">
                <a:solidFill>
                  <a:schemeClr val="tx1"/>
                </a:solidFill>
                <a:effectLst/>
                <a:latin typeface="Arial" pitchFamily="-107" charset="0"/>
                <a:ea typeface="ＭＳ Ｐゴシック" charset="0"/>
                <a:cs typeface="ヒラギノ角ゴ Pro W3" pitchFamily="-107" charset="-128"/>
              </a:rPr>
              <a:t>Denis</a:t>
            </a:r>
            <a:r>
              <a:rPr lang="en-US" sz="1200" kern="1200" baseline="0" dirty="0">
                <a:solidFill>
                  <a:schemeClr val="tx1"/>
                </a:solidFill>
                <a:effectLst/>
                <a:latin typeface="Arial" pitchFamily="-107" charset="0"/>
                <a:ea typeface="ＭＳ Ｐゴシック" charset="0"/>
                <a:cs typeface="ヒラギノ角ゴ Pro W3" pitchFamily="-107" charset="-128"/>
              </a:rPr>
              <a:t> Boyd is a Past District Governor.  He is </a:t>
            </a:r>
            <a:r>
              <a:rPr lang="en-US" sz="1200" kern="1200" dirty="0">
                <a:solidFill>
                  <a:schemeClr val="tx1"/>
                </a:solidFill>
                <a:effectLst/>
                <a:latin typeface="Arial" pitchFamily="-107" charset="0"/>
                <a:ea typeface="ＭＳ Ｐゴシック" charset="0"/>
                <a:cs typeface="ヒラギノ角ゴ Pro W3" pitchFamily="-107" charset="-128"/>
              </a:rPr>
              <a:t>coordinating the Net Plus site</a:t>
            </a:r>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61</a:t>
            </a:fld>
            <a:endParaRPr lang="en-US" altLang="en-US" sz="1200" dirty="0">
              <a:solidFill>
                <a:prstClr val="black"/>
              </a:solidFill>
            </a:endParaRPr>
          </a:p>
        </p:txBody>
      </p:sp>
    </p:spTree>
    <p:extLst>
      <p:ext uri="{BB962C8B-B14F-4D97-AF65-F5344CB8AC3E}">
        <p14:creationId xmlns:p14="http://schemas.microsoft.com/office/powerpoint/2010/main" val="27431202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r>
              <a:rPr lang="en-US" sz="1200" kern="1200" dirty="0">
                <a:solidFill>
                  <a:schemeClr val="tx1"/>
                </a:solidFill>
                <a:effectLst/>
                <a:latin typeface="Arial" pitchFamily="-107" charset="0"/>
                <a:ea typeface="ＭＳ Ｐゴシック" charset="0"/>
                <a:cs typeface="ヒラギノ角ゴ Pro W3" pitchFamily="-107" charset="-128"/>
              </a:rPr>
              <a:t>Denis</a:t>
            </a:r>
            <a:r>
              <a:rPr lang="en-US" sz="1200" kern="1200" baseline="0" dirty="0">
                <a:solidFill>
                  <a:schemeClr val="tx1"/>
                </a:solidFill>
                <a:effectLst/>
                <a:latin typeface="Arial" pitchFamily="-107" charset="0"/>
                <a:ea typeface="ＭＳ Ｐゴシック" charset="0"/>
                <a:cs typeface="ヒラギノ角ゴ Pro W3" pitchFamily="-107" charset="-128"/>
              </a:rPr>
              <a:t> Boyd is a Past District Governor.  He is </a:t>
            </a:r>
            <a:r>
              <a:rPr lang="en-US" sz="1200" kern="1200" dirty="0">
                <a:solidFill>
                  <a:schemeClr val="tx1"/>
                </a:solidFill>
                <a:effectLst/>
                <a:latin typeface="Arial" pitchFamily="-107" charset="0"/>
                <a:ea typeface="ＭＳ Ｐゴシック" charset="0"/>
                <a:cs typeface="ヒラギノ角ゴ Pro W3" pitchFamily="-107" charset="-128"/>
              </a:rPr>
              <a:t>coordinating the Net Plus site</a:t>
            </a:r>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62</a:t>
            </a:fld>
            <a:endParaRPr lang="en-US" altLang="en-US" sz="1200" dirty="0">
              <a:solidFill>
                <a:prstClr val="black"/>
              </a:solidFill>
            </a:endParaRPr>
          </a:p>
        </p:txBody>
      </p:sp>
    </p:spTree>
    <p:extLst>
      <p:ext uri="{BB962C8B-B14F-4D97-AF65-F5344CB8AC3E}">
        <p14:creationId xmlns:p14="http://schemas.microsoft.com/office/powerpoint/2010/main" val="27431202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r>
              <a:rPr lang="en-US" sz="1200" kern="1200" dirty="0">
                <a:solidFill>
                  <a:schemeClr val="tx1"/>
                </a:solidFill>
                <a:effectLst/>
                <a:latin typeface="Arial" pitchFamily="-107" charset="0"/>
                <a:ea typeface="ＭＳ Ｐゴシック" charset="0"/>
                <a:cs typeface="ヒラギノ角ゴ Pro W3" pitchFamily="-107" charset="-128"/>
              </a:rPr>
              <a:t>Denis</a:t>
            </a:r>
            <a:r>
              <a:rPr lang="en-US" sz="1200" kern="1200" baseline="0" dirty="0">
                <a:solidFill>
                  <a:schemeClr val="tx1"/>
                </a:solidFill>
                <a:effectLst/>
                <a:latin typeface="Arial" pitchFamily="-107" charset="0"/>
                <a:ea typeface="ＭＳ Ｐゴシック" charset="0"/>
                <a:cs typeface="ヒラギノ角ゴ Pro W3" pitchFamily="-107" charset="-128"/>
              </a:rPr>
              <a:t> Boyd is a Past District Governor.  He is </a:t>
            </a:r>
            <a:r>
              <a:rPr lang="en-US" sz="1200" kern="1200" dirty="0">
                <a:solidFill>
                  <a:schemeClr val="tx1"/>
                </a:solidFill>
                <a:effectLst/>
                <a:latin typeface="Arial" pitchFamily="-107" charset="0"/>
                <a:ea typeface="ＭＳ Ｐゴシック" charset="0"/>
                <a:cs typeface="ヒラギノ角ゴ Pro W3" pitchFamily="-107" charset="-128"/>
              </a:rPr>
              <a:t>coordinating the Net Plus site</a:t>
            </a:r>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63</a:t>
            </a:fld>
            <a:endParaRPr lang="en-US" altLang="en-US" sz="1200" dirty="0">
              <a:solidFill>
                <a:prstClr val="black"/>
              </a:solidFill>
            </a:endParaRPr>
          </a:p>
        </p:txBody>
      </p:sp>
    </p:spTree>
    <p:extLst>
      <p:ext uri="{BB962C8B-B14F-4D97-AF65-F5344CB8AC3E}">
        <p14:creationId xmlns:p14="http://schemas.microsoft.com/office/powerpoint/2010/main" val="27431202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r>
              <a:rPr lang="en-US" sz="1200" kern="1200" dirty="0">
                <a:solidFill>
                  <a:schemeClr val="tx1"/>
                </a:solidFill>
                <a:effectLst/>
                <a:latin typeface="Arial" pitchFamily="-107" charset="0"/>
                <a:ea typeface="ＭＳ Ｐゴシック" charset="0"/>
                <a:cs typeface="ヒラギノ角ゴ Pro W3" pitchFamily="-107" charset="-128"/>
              </a:rPr>
              <a:t>Denis</a:t>
            </a:r>
            <a:r>
              <a:rPr lang="en-US" sz="1200" kern="1200" baseline="0" dirty="0">
                <a:solidFill>
                  <a:schemeClr val="tx1"/>
                </a:solidFill>
                <a:effectLst/>
                <a:latin typeface="Arial" pitchFamily="-107" charset="0"/>
                <a:ea typeface="ＭＳ Ｐゴシック" charset="0"/>
                <a:cs typeface="ヒラギノ角ゴ Pro W3" pitchFamily="-107" charset="-128"/>
              </a:rPr>
              <a:t> Boyd is a Past District Governor.  He is </a:t>
            </a:r>
            <a:r>
              <a:rPr lang="en-US" sz="1200" kern="1200" dirty="0">
                <a:solidFill>
                  <a:schemeClr val="tx1"/>
                </a:solidFill>
                <a:effectLst/>
                <a:latin typeface="Arial" pitchFamily="-107" charset="0"/>
                <a:ea typeface="ＭＳ Ｐゴシック" charset="0"/>
                <a:cs typeface="ヒラギノ角ゴ Pro W3" pitchFamily="-107" charset="-128"/>
              </a:rPr>
              <a:t>coordinating the Net Plus site</a:t>
            </a:r>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64</a:t>
            </a:fld>
            <a:endParaRPr lang="en-US" altLang="en-US" sz="1200" dirty="0">
              <a:solidFill>
                <a:prstClr val="black"/>
              </a:solidFill>
            </a:endParaRPr>
          </a:p>
        </p:txBody>
      </p:sp>
    </p:spTree>
    <p:extLst>
      <p:ext uri="{BB962C8B-B14F-4D97-AF65-F5344CB8AC3E}">
        <p14:creationId xmlns:p14="http://schemas.microsoft.com/office/powerpoint/2010/main" val="27431202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r>
              <a:rPr lang="en-US" sz="1200" kern="1200" dirty="0">
                <a:solidFill>
                  <a:schemeClr val="tx1"/>
                </a:solidFill>
                <a:effectLst/>
                <a:latin typeface="Arial" pitchFamily="-107" charset="0"/>
                <a:ea typeface="ＭＳ Ｐゴシック" charset="0"/>
                <a:cs typeface="ヒラギノ角ゴ Pro W3" pitchFamily="-107" charset="-128"/>
              </a:rPr>
              <a:t>Denis</a:t>
            </a:r>
            <a:r>
              <a:rPr lang="en-US" sz="1200" kern="1200" baseline="0" dirty="0">
                <a:solidFill>
                  <a:schemeClr val="tx1"/>
                </a:solidFill>
                <a:effectLst/>
                <a:latin typeface="Arial" pitchFamily="-107" charset="0"/>
                <a:ea typeface="ＭＳ Ｐゴシック" charset="0"/>
                <a:cs typeface="ヒラギノ角ゴ Pro W3" pitchFamily="-107" charset="-128"/>
              </a:rPr>
              <a:t> Boyd is a Past District Governor.  He is </a:t>
            </a:r>
            <a:r>
              <a:rPr lang="en-US" sz="1200" kern="1200" dirty="0">
                <a:solidFill>
                  <a:schemeClr val="tx1"/>
                </a:solidFill>
                <a:effectLst/>
                <a:latin typeface="Arial" pitchFamily="-107" charset="0"/>
                <a:ea typeface="ＭＳ Ｐゴシック" charset="0"/>
                <a:cs typeface="ヒラギノ角ゴ Pro W3" pitchFamily="-107" charset="-128"/>
              </a:rPr>
              <a:t>coordinating the Net Plus site</a:t>
            </a:r>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65</a:t>
            </a:fld>
            <a:endParaRPr lang="en-US" altLang="en-US" sz="1200" dirty="0">
              <a:solidFill>
                <a:prstClr val="black"/>
              </a:solidFill>
            </a:endParaRPr>
          </a:p>
        </p:txBody>
      </p:sp>
    </p:spTree>
    <p:extLst>
      <p:ext uri="{BB962C8B-B14F-4D97-AF65-F5344CB8AC3E}">
        <p14:creationId xmlns:p14="http://schemas.microsoft.com/office/powerpoint/2010/main" val="27431202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r>
              <a:rPr lang="en-US" sz="1200" kern="1200" dirty="0">
                <a:solidFill>
                  <a:schemeClr val="tx1"/>
                </a:solidFill>
                <a:effectLst/>
                <a:latin typeface="Arial" pitchFamily="-107" charset="0"/>
                <a:ea typeface="ＭＳ Ｐゴシック" charset="0"/>
                <a:cs typeface="ヒラギノ角ゴ Pro W3" pitchFamily="-107" charset="-128"/>
              </a:rPr>
              <a:t>Denis</a:t>
            </a:r>
            <a:r>
              <a:rPr lang="en-US" sz="1200" kern="1200" baseline="0" dirty="0">
                <a:solidFill>
                  <a:schemeClr val="tx1"/>
                </a:solidFill>
                <a:effectLst/>
                <a:latin typeface="Arial" pitchFamily="-107" charset="0"/>
                <a:ea typeface="ＭＳ Ｐゴシック" charset="0"/>
                <a:cs typeface="ヒラギノ角ゴ Pro W3" pitchFamily="-107" charset="-128"/>
              </a:rPr>
              <a:t> Boyd is a Past District Governor.  He is </a:t>
            </a:r>
            <a:r>
              <a:rPr lang="en-US" sz="1200" kern="1200" dirty="0">
                <a:solidFill>
                  <a:schemeClr val="tx1"/>
                </a:solidFill>
                <a:effectLst/>
                <a:latin typeface="Arial" pitchFamily="-107" charset="0"/>
                <a:ea typeface="ＭＳ Ｐゴシック" charset="0"/>
                <a:cs typeface="ヒラギノ角ゴ Pro W3" pitchFamily="-107" charset="-128"/>
              </a:rPr>
              <a:t>coordinating the Net Plus site</a:t>
            </a:r>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66</a:t>
            </a:fld>
            <a:endParaRPr lang="en-US" altLang="en-US" sz="1200" dirty="0">
              <a:solidFill>
                <a:prstClr val="black"/>
              </a:solidFill>
            </a:endParaRPr>
          </a:p>
        </p:txBody>
      </p:sp>
    </p:spTree>
    <p:extLst>
      <p:ext uri="{BB962C8B-B14F-4D97-AF65-F5344CB8AC3E}">
        <p14:creationId xmlns:p14="http://schemas.microsoft.com/office/powerpoint/2010/main" val="27431202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r>
              <a:rPr lang="en-US" sz="1200" kern="1200" dirty="0">
                <a:solidFill>
                  <a:schemeClr val="tx1"/>
                </a:solidFill>
                <a:effectLst/>
                <a:latin typeface="Arial" pitchFamily="-107" charset="0"/>
                <a:ea typeface="ＭＳ Ｐゴシック" charset="0"/>
                <a:cs typeface="ヒラギノ角ゴ Pro W3" pitchFamily="-107" charset="-128"/>
              </a:rPr>
              <a:t>Denis</a:t>
            </a:r>
            <a:r>
              <a:rPr lang="en-US" sz="1200" kern="1200" baseline="0" dirty="0">
                <a:solidFill>
                  <a:schemeClr val="tx1"/>
                </a:solidFill>
                <a:effectLst/>
                <a:latin typeface="Arial" pitchFamily="-107" charset="0"/>
                <a:ea typeface="ＭＳ Ｐゴシック" charset="0"/>
                <a:cs typeface="ヒラギノ角ゴ Pro W3" pitchFamily="-107" charset="-128"/>
              </a:rPr>
              <a:t> Boyd is a Past District Governor.  He is </a:t>
            </a:r>
            <a:r>
              <a:rPr lang="en-US" sz="1200" kern="1200" dirty="0">
                <a:solidFill>
                  <a:schemeClr val="tx1"/>
                </a:solidFill>
                <a:effectLst/>
                <a:latin typeface="Arial" pitchFamily="-107" charset="0"/>
                <a:ea typeface="ＭＳ Ｐゴシック" charset="0"/>
                <a:cs typeface="ヒラギノ角ゴ Pro W3" pitchFamily="-107" charset="-128"/>
              </a:rPr>
              <a:t>coordinating the Net Plus site</a:t>
            </a:r>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67</a:t>
            </a:fld>
            <a:endParaRPr lang="en-US" altLang="en-US" sz="1200" dirty="0">
              <a:solidFill>
                <a:prstClr val="black"/>
              </a:solidFill>
            </a:endParaRPr>
          </a:p>
        </p:txBody>
      </p:sp>
    </p:spTree>
    <p:extLst>
      <p:ext uri="{BB962C8B-B14F-4D97-AF65-F5344CB8AC3E}">
        <p14:creationId xmlns:p14="http://schemas.microsoft.com/office/powerpoint/2010/main" val="27431202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r>
              <a:rPr lang="en-US" sz="1200" kern="1200" dirty="0">
                <a:solidFill>
                  <a:schemeClr val="tx1"/>
                </a:solidFill>
                <a:effectLst/>
                <a:latin typeface="Arial" pitchFamily="-107" charset="0"/>
                <a:ea typeface="ＭＳ Ｐゴシック" charset="0"/>
                <a:cs typeface="ヒラギノ角ゴ Pro W3" pitchFamily="-107" charset="-128"/>
              </a:rPr>
              <a:t>Denis</a:t>
            </a:r>
            <a:r>
              <a:rPr lang="en-US" sz="1200" kern="1200" baseline="0" dirty="0">
                <a:solidFill>
                  <a:schemeClr val="tx1"/>
                </a:solidFill>
                <a:effectLst/>
                <a:latin typeface="Arial" pitchFamily="-107" charset="0"/>
                <a:ea typeface="ＭＳ Ｐゴシック" charset="0"/>
                <a:cs typeface="ヒラギノ角ゴ Pro W3" pitchFamily="-107" charset="-128"/>
              </a:rPr>
              <a:t> Boyd is a Past District Governor.  He is </a:t>
            </a:r>
            <a:r>
              <a:rPr lang="en-US" sz="1200" kern="1200" dirty="0">
                <a:solidFill>
                  <a:schemeClr val="tx1"/>
                </a:solidFill>
                <a:effectLst/>
                <a:latin typeface="Arial" pitchFamily="-107" charset="0"/>
                <a:ea typeface="ＭＳ Ｐゴシック" charset="0"/>
                <a:cs typeface="ヒラギノ角ゴ Pro W3" pitchFamily="-107" charset="-128"/>
              </a:rPr>
              <a:t>coordinating the Net Plus site</a:t>
            </a:r>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68</a:t>
            </a:fld>
            <a:endParaRPr lang="en-US" altLang="en-US" sz="1200" dirty="0">
              <a:solidFill>
                <a:prstClr val="black"/>
              </a:solidFill>
            </a:endParaRPr>
          </a:p>
        </p:txBody>
      </p:sp>
    </p:spTree>
    <p:extLst>
      <p:ext uri="{BB962C8B-B14F-4D97-AF65-F5344CB8AC3E}">
        <p14:creationId xmlns:p14="http://schemas.microsoft.com/office/powerpoint/2010/main" val="27431202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r>
              <a:rPr lang="en-US" sz="1200" kern="1200" dirty="0">
                <a:solidFill>
                  <a:schemeClr val="tx1"/>
                </a:solidFill>
                <a:effectLst/>
                <a:latin typeface="Arial" pitchFamily="-107" charset="0"/>
                <a:ea typeface="ＭＳ Ｐゴシック" charset="0"/>
                <a:cs typeface="ヒラギノ角ゴ Pro W3" pitchFamily="-107" charset="-128"/>
              </a:rPr>
              <a:t>Denis</a:t>
            </a:r>
            <a:r>
              <a:rPr lang="en-US" sz="1200" kern="1200" baseline="0" dirty="0">
                <a:solidFill>
                  <a:schemeClr val="tx1"/>
                </a:solidFill>
                <a:effectLst/>
                <a:latin typeface="Arial" pitchFamily="-107" charset="0"/>
                <a:ea typeface="ＭＳ Ｐゴシック" charset="0"/>
                <a:cs typeface="ヒラギノ角ゴ Pro W3" pitchFamily="-107" charset="-128"/>
              </a:rPr>
              <a:t> Boyd is a Past District Governor.  He is </a:t>
            </a:r>
            <a:r>
              <a:rPr lang="en-US" sz="1200" kern="1200" dirty="0">
                <a:solidFill>
                  <a:schemeClr val="tx1"/>
                </a:solidFill>
                <a:effectLst/>
                <a:latin typeface="Arial" pitchFamily="-107" charset="0"/>
                <a:ea typeface="ＭＳ Ｐゴシック" charset="0"/>
                <a:cs typeface="ヒラギノ角ゴ Pro W3" pitchFamily="-107" charset="-128"/>
              </a:rPr>
              <a:t>coordinating the Net Plus site</a:t>
            </a:r>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69</a:t>
            </a:fld>
            <a:endParaRPr lang="en-US" altLang="en-US" sz="1200" dirty="0">
              <a:solidFill>
                <a:prstClr val="black"/>
              </a:solidFill>
            </a:endParaRPr>
          </a:p>
        </p:txBody>
      </p:sp>
    </p:spTree>
    <p:extLst>
      <p:ext uri="{BB962C8B-B14F-4D97-AF65-F5344CB8AC3E}">
        <p14:creationId xmlns:p14="http://schemas.microsoft.com/office/powerpoint/2010/main" val="274312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7</a:t>
            </a:fld>
            <a:endParaRPr lang="en-US" altLang="en-US" sz="1200" dirty="0">
              <a:solidFill>
                <a:prstClr val="black"/>
              </a:solidFill>
            </a:endParaRPr>
          </a:p>
        </p:txBody>
      </p:sp>
    </p:spTree>
    <p:extLst>
      <p:ext uri="{BB962C8B-B14F-4D97-AF65-F5344CB8AC3E}">
        <p14:creationId xmlns:p14="http://schemas.microsoft.com/office/powerpoint/2010/main" val="24917713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a:p>
            <a:r>
              <a:rPr lang="en-US" sz="1200" kern="1200" dirty="0">
                <a:solidFill>
                  <a:schemeClr val="tx1"/>
                </a:solidFill>
                <a:effectLst/>
                <a:latin typeface="Arial" pitchFamily="-107" charset="0"/>
                <a:ea typeface="ＭＳ Ｐゴシック" charset="0"/>
                <a:cs typeface="ヒラギノ角ゴ Pro W3" pitchFamily="-107" charset="-128"/>
              </a:rPr>
              <a:t>Denis</a:t>
            </a:r>
            <a:r>
              <a:rPr lang="en-US" sz="1200" kern="1200" baseline="0" dirty="0">
                <a:solidFill>
                  <a:schemeClr val="tx1"/>
                </a:solidFill>
                <a:effectLst/>
                <a:latin typeface="Arial" pitchFamily="-107" charset="0"/>
                <a:ea typeface="ＭＳ Ｐゴシック" charset="0"/>
                <a:cs typeface="ヒラギノ角ゴ Pro W3" pitchFamily="-107" charset="-128"/>
              </a:rPr>
              <a:t> Boyd is a Past District Governor.  He is </a:t>
            </a:r>
            <a:r>
              <a:rPr lang="en-US" sz="1200" kern="1200" dirty="0">
                <a:solidFill>
                  <a:schemeClr val="tx1"/>
                </a:solidFill>
                <a:effectLst/>
                <a:latin typeface="Arial" pitchFamily="-107" charset="0"/>
                <a:ea typeface="ＭＳ Ｐゴシック" charset="0"/>
                <a:cs typeface="ヒラギノ角ゴ Pro W3" pitchFamily="-107" charset="-128"/>
              </a:rPr>
              <a:t>coordinating the Net Plus site</a:t>
            </a:r>
            <a:endParaRPr lang="en-US" altLang="en-US" dirty="0">
              <a:latin typeface="Arial" pitchFamily="34" charset="0"/>
              <a:ea typeface="ＭＳ Ｐゴシック" pitchFamily="34" charset="-128"/>
              <a:cs typeface="ヒラギノ角ゴ Pro W3"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24F12C-842B-4244-8EB8-391A90FB3594}" type="slidenum">
              <a:rPr lang="en-US" altLang="en-US" sz="1200">
                <a:solidFill>
                  <a:prstClr val="black"/>
                </a:solidFill>
              </a:rPr>
              <a:pPr/>
              <a:t>70</a:t>
            </a:fld>
            <a:endParaRPr lang="en-US" altLang="en-US" sz="1200" dirty="0">
              <a:solidFill>
                <a:prstClr val="black"/>
              </a:solidFill>
            </a:endParaRPr>
          </a:p>
        </p:txBody>
      </p:sp>
    </p:spTree>
    <p:extLst>
      <p:ext uri="{BB962C8B-B14F-4D97-AF65-F5344CB8AC3E}">
        <p14:creationId xmlns:p14="http://schemas.microsoft.com/office/powerpoint/2010/main" val="27431202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0F5278A-68A0-4D1F-AA61-EE5F29248EBE}" type="slidenum">
              <a:rPr lang="en-US" altLang="en-US" sz="1200">
                <a:solidFill>
                  <a:prstClr val="black"/>
                </a:solidFill>
              </a:rPr>
              <a:pPr/>
              <a:t>71</a:t>
            </a:fld>
            <a:endParaRPr lang="en-US" altLang="en-US" sz="1200" dirty="0">
              <a:solidFill>
                <a:prstClr val="black"/>
              </a:solidFill>
            </a:endParaRPr>
          </a:p>
        </p:txBody>
      </p:sp>
    </p:spTree>
    <p:extLst>
      <p:ext uri="{BB962C8B-B14F-4D97-AF65-F5344CB8AC3E}">
        <p14:creationId xmlns:p14="http://schemas.microsoft.com/office/powerpoint/2010/main" val="41946280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0F5278A-68A0-4D1F-AA61-EE5F29248EBE}" type="slidenum">
              <a:rPr lang="en-US" altLang="en-US" sz="1200">
                <a:solidFill>
                  <a:prstClr val="black"/>
                </a:solidFill>
              </a:rPr>
              <a:pPr/>
              <a:t>72</a:t>
            </a:fld>
            <a:endParaRPr lang="en-US" altLang="en-US" sz="1200" dirty="0">
              <a:solidFill>
                <a:prstClr val="black"/>
              </a:solidFill>
            </a:endParaRPr>
          </a:p>
        </p:txBody>
      </p:sp>
    </p:spTree>
    <p:extLst>
      <p:ext uri="{BB962C8B-B14F-4D97-AF65-F5344CB8AC3E}">
        <p14:creationId xmlns:p14="http://schemas.microsoft.com/office/powerpoint/2010/main" val="326644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8</a:t>
            </a:fld>
            <a:endParaRPr lang="en-US" altLang="en-US" sz="1200" dirty="0">
              <a:solidFill>
                <a:prstClr val="black"/>
              </a:solidFill>
            </a:endParaRPr>
          </a:p>
        </p:txBody>
      </p:sp>
    </p:spTree>
    <p:extLst>
      <p:ext uri="{BB962C8B-B14F-4D97-AF65-F5344CB8AC3E}">
        <p14:creationId xmlns:p14="http://schemas.microsoft.com/office/powerpoint/2010/main" val="1327329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34" charset="-128"/>
              <a:cs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ＭＳ Ｐゴシック" pitchFamily="34" charset="-128"/>
              </a:defRPr>
            </a:lvl1pPr>
            <a:lvl2pPr marL="742950" indent="-285750" defTabSz="931863" eaLnBrk="0" hangingPunct="0">
              <a:defRPr sz="2400">
                <a:solidFill>
                  <a:schemeClr val="tx1"/>
                </a:solidFill>
                <a:latin typeface="Arial" pitchFamily="34" charset="0"/>
                <a:ea typeface="ＭＳ Ｐゴシック" pitchFamily="34" charset="-128"/>
              </a:defRPr>
            </a:lvl2pPr>
            <a:lvl3pPr marL="1143000" indent="-228600" defTabSz="931863" eaLnBrk="0" hangingPunct="0">
              <a:defRPr sz="2400">
                <a:solidFill>
                  <a:schemeClr val="tx1"/>
                </a:solidFill>
                <a:latin typeface="Arial" pitchFamily="34" charset="0"/>
                <a:ea typeface="ＭＳ Ｐゴシック" pitchFamily="34" charset="-128"/>
              </a:defRPr>
            </a:lvl3pPr>
            <a:lvl4pPr marL="1600200" indent="-228600" defTabSz="931863" eaLnBrk="0" hangingPunct="0">
              <a:defRPr sz="2400">
                <a:solidFill>
                  <a:schemeClr val="tx1"/>
                </a:solidFill>
                <a:latin typeface="Arial" pitchFamily="34" charset="0"/>
                <a:ea typeface="ＭＳ Ｐゴシック" pitchFamily="34" charset="-128"/>
              </a:defRPr>
            </a:lvl4pPr>
            <a:lvl5pPr marL="2057400" indent="-228600" defTabSz="931863" eaLnBrk="0" hangingPunct="0">
              <a:defRPr sz="2400">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B55504-B14C-4343-B8BC-CD4020C38828}" type="slidenum">
              <a:rPr lang="en-US" altLang="en-US" sz="1200">
                <a:solidFill>
                  <a:prstClr val="black"/>
                </a:solidFill>
              </a:rPr>
              <a:pPr/>
              <a:t>9</a:t>
            </a:fld>
            <a:endParaRPr lang="en-US" altLang="en-US" sz="1200" dirty="0">
              <a:solidFill>
                <a:prstClr val="black"/>
              </a:solidFill>
            </a:endParaRPr>
          </a:p>
        </p:txBody>
      </p:sp>
    </p:spTree>
    <p:extLst>
      <p:ext uri="{BB962C8B-B14F-4D97-AF65-F5344CB8AC3E}">
        <p14:creationId xmlns:p14="http://schemas.microsoft.com/office/powerpoint/2010/main" val="3141820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4149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84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330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50466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05435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7255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3468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92870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128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07879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7529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4960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38733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71464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99073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03758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80274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35793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145703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4" name="Rectangle 3"/>
          <p:cNvSpPr>
            <a:spLocks noChangeArrowheads="1"/>
          </p:cNvSpPr>
          <p:nvPr/>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33746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74093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7909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7114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8084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268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9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260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737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Calibri" pitchFamily="34" charset="0"/>
            </a:endParaRPr>
          </a:p>
        </p:txBody>
      </p:sp>
      <p:pic>
        <p:nvPicPr>
          <p:cNvPr id="1028"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090834"/>
            <a:ext cx="1828800" cy="767166"/>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altLang="en-US" sz="900" dirty="0">
                <a:solidFill>
                  <a:srgbClr val="BCBDC0"/>
                </a:solidFill>
                <a:latin typeface="Arial Narrow" pitchFamily="34" charset="0"/>
              </a:rPr>
              <a:t>TITLE  |  </a:t>
            </a:r>
            <a:fld id="{514EB671-5A4E-420B-AE32-08F13A49AA11}" type="slidenum">
              <a:rPr lang="en-US" altLang="en-US" sz="900">
                <a:solidFill>
                  <a:srgbClr val="BCBDC0"/>
                </a:solidFill>
                <a:latin typeface="Arial Narrow" pitchFamily="34" charset="0"/>
              </a:rPr>
              <a:pPr algn="r"/>
              <a:t>‹#›</a:t>
            </a:fld>
            <a:r>
              <a:rPr lang="en-US" altLang="en-US" sz="900" dirty="0">
                <a:solidFill>
                  <a:srgbClr val="BCBDC0"/>
                </a:solidFill>
                <a:latin typeface="Arial Narrow" pitchFamily="34" charset="0"/>
              </a:rPr>
              <a:t>  </a:t>
            </a:r>
            <a:endParaRPr lang="en-US" altLang="en-US" sz="900" dirty="0">
              <a:solidFill>
                <a:srgbClr val="958D85"/>
              </a:solidFill>
              <a:latin typeface="Arial Narrow" pitchFamily="34" charset="0"/>
            </a:endParaRPr>
          </a:p>
        </p:txBody>
      </p:sp>
      <p:pic>
        <p:nvPicPr>
          <p:cNvPr id="2" name="Picture 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6133308"/>
            <a:ext cx="1638613" cy="687384"/>
          </a:xfrm>
          <a:prstGeom prst="rect">
            <a:avLst/>
          </a:prstGeom>
        </p:spPr>
      </p:pic>
      <p:sp>
        <p:nvSpPr>
          <p:cNvPr id="4" name="Footer Placeholder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Public Image &amp; Marketing Boot Camp</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A2F43-DE86-4ABD-956F-30327DF6BFFE}" type="slidenum">
              <a:rPr lang="en-CA" smtClean="0"/>
              <a:t>‹#›</a:t>
            </a:fld>
            <a:endParaRPr lang="en-CA" dirty="0"/>
          </a:p>
        </p:txBody>
      </p:sp>
    </p:spTree>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 id="2147484430" r:id="rId14"/>
    <p:sldLayoutId id="2147484431" r:id="rId15"/>
    <p:sldLayoutId id="2147484439" r:id="rId1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altLang="en-US" sz="900" dirty="0">
                <a:solidFill>
                  <a:srgbClr val="BCBDC0"/>
                </a:solidFill>
                <a:latin typeface="Arial Narrow" pitchFamily="34" charset="0"/>
              </a:rPr>
              <a:t>TITLE |  </a:t>
            </a:r>
            <a:fld id="{6645EC6A-0C65-4B75-890A-3C53B2D66AA6}" type="slidenum">
              <a:rPr lang="en-US" altLang="en-US" sz="900">
                <a:solidFill>
                  <a:srgbClr val="BCBDC0"/>
                </a:solidFill>
                <a:latin typeface="Arial Narrow" pitchFamily="34" charset="0"/>
              </a:rPr>
              <a:pPr algn="r"/>
              <a:t>‹#›</a:t>
            </a:fld>
            <a:r>
              <a:rPr lang="en-US" altLang="en-US" sz="900" dirty="0">
                <a:solidFill>
                  <a:srgbClr val="BCBDC0"/>
                </a:solidFill>
                <a:latin typeface="Arial Narrow" pitchFamily="34" charset="0"/>
              </a:rPr>
              <a:t>  </a:t>
            </a:r>
            <a:endParaRPr lang="en-US" altLang="en-US" sz="900" dirty="0">
              <a:solidFill>
                <a:srgbClr val="958D85"/>
              </a:solidFill>
              <a:latin typeface="Arial Narrow" pitchFamily="34" charset="0"/>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2400" y="5900809"/>
            <a:ext cx="1791013" cy="751315"/>
          </a:xfrm>
          <a:prstGeom prst="rect">
            <a:avLst/>
          </a:prstGeom>
        </p:spPr>
      </p:pic>
    </p:spTree>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s://www.rotary.org/myrotary/en/learning-reference/learn-topic/membership"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hyperlink" Target="http://www.district5050.org/" TargetMode="External"/><Relationship Id="rId4" Type="http://schemas.openxmlformats.org/officeDocument/2006/relationships/hyperlink" Target="http://portal.clubrunner.ca/50004"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mj-lt"/>
            </a:endParaRPr>
          </a:p>
        </p:txBody>
      </p:sp>
      <p:sp>
        <p:nvSpPr>
          <p:cNvPr id="17411" name="Rectangle 10"/>
          <p:cNvSpPr txBox="1">
            <a:spLocks noChangeArrowheads="1"/>
          </p:cNvSpPr>
          <p:nvPr/>
        </p:nvSpPr>
        <p:spPr bwMode="auto">
          <a:xfrm>
            <a:off x="152400" y="3505200"/>
            <a:ext cx="906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2400"/>
              </a:spcAft>
            </a:pPr>
            <a:r>
              <a:rPr lang="en-US" altLang="en-US" sz="4400" dirty="0">
                <a:solidFill>
                  <a:prstClr val="white"/>
                </a:solidFill>
                <a:latin typeface="+mj-lt"/>
              </a:rPr>
              <a:t>Public Image and Marketing Boot Camp</a:t>
            </a:r>
          </a:p>
          <a:p>
            <a:pPr eaLnBrk="1" hangingPunct="1"/>
            <a:r>
              <a:rPr lang="en-US" altLang="en-US" sz="2800" b="1" dirty="0">
                <a:solidFill>
                  <a:srgbClr val="01B4E7"/>
                </a:solidFill>
                <a:latin typeface="+mj-lt"/>
              </a:rPr>
              <a:t>September 10, 2016</a:t>
            </a:r>
          </a:p>
          <a:p>
            <a:pPr eaLnBrk="1" hangingPunct="1"/>
            <a:r>
              <a:rPr lang="en-US" altLang="en-US" sz="2800" b="1" dirty="0">
                <a:solidFill>
                  <a:srgbClr val="01B4E7"/>
                </a:solidFill>
                <a:latin typeface="+mj-lt"/>
              </a:rPr>
              <a:t>Silver Reef Casino Hotel and Spa, Ferndale, WA</a:t>
            </a:r>
          </a:p>
        </p:txBody>
      </p:sp>
    </p:spTree>
    <p:extLst>
      <p:ext uri="{BB962C8B-B14F-4D97-AF65-F5344CB8AC3E}">
        <p14:creationId xmlns:p14="http://schemas.microsoft.com/office/powerpoint/2010/main" val="96905393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Personalizing the Rotary Story</a:t>
            </a:r>
          </a:p>
        </p:txBody>
      </p:sp>
      <p:sp>
        <p:nvSpPr>
          <p:cNvPr id="7"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Know your audience</a:t>
            </a:r>
          </a:p>
        </p:txBody>
      </p:sp>
      <p:sp>
        <p:nvSpPr>
          <p:cNvPr id="8" name="Content Placeholder 2"/>
          <p:cNvSpPr txBox="1">
            <a:spLocks/>
          </p:cNvSpPr>
          <p:nvPr/>
        </p:nvSpPr>
        <p:spPr bwMode="auto">
          <a:xfrm>
            <a:off x="114300" y="2057400"/>
            <a:ext cx="4914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CA" altLang="en-US" dirty="0">
                <a:solidFill>
                  <a:srgbClr val="58585A"/>
                </a:solidFill>
                <a:cs typeface="Arial" panose="020B0604020202020204" pitchFamily="34" charset="0"/>
              </a:rPr>
              <a:t>Appreciate that not everyone is ready or able to join a Rotary club. They can still support our work by:</a:t>
            </a:r>
          </a:p>
          <a:p>
            <a:pPr lvl="2">
              <a:spcBef>
                <a:spcPct val="20000"/>
              </a:spcBef>
              <a:buClr>
                <a:srgbClr val="01B4E7"/>
              </a:buClr>
              <a:buSzPct val="120000"/>
              <a:buFont typeface="Wingdings" pitchFamily="2" charset="2"/>
              <a:buChar char="§"/>
            </a:pPr>
            <a:r>
              <a:rPr lang="en-CA" altLang="en-US" dirty="0">
                <a:solidFill>
                  <a:srgbClr val="58585A"/>
                </a:solidFill>
                <a:cs typeface="Arial" panose="020B0604020202020204" pitchFamily="34" charset="0"/>
              </a:rPr>
              <a:t>Volunteering </a:t>
            </a:r>
          </a:p>
          <a:p>
            <a:pPr lvl="2">
              <a:spcBef>
                <a:spcPct val="20000"/>
              </a:spcBef>
              <a:buClr>
                <a:srgbClr val="01B4E7"/>
              </a:buClr>
              <a:buSzPct val="120000"/>
              <a:buFont typeface="Wingdings" pitchFamily="2" charset="2"/>
              <a:buChar char="§"/>
            </a:pPr>
            <a:r>
              <a:rPr lang="en-CA" altLang="en-US" dirty="0">
                <a:solidFill>
                  <a:srgbClr val="58585A"/>
                </a:solidFill>
                <a:cs typeface="Arial" panose="020B0604020202020204" pitchFamily="34" charset="0"/>
              </a:rPr>
              <a:t>Attending events</a:t>
            </a:r>
          </a:p>
          <a:p>
            <a:pPr lvl="2">
              <a:spcBef>
                <a:spcPct val="20000"/>
              </a:spcBef>
              <a:buClr>
                <a:srgbClr val="01B4E7"/>
              </a:buClr>
              <a:buSzPct val="120000"/>
              <a:buFont typeface="Wingdings" pitchFamily="2" charset="2"/>
              <a:buChar char="§"/>
            </a:pPr>
            <a:r>
              <a:rPr lang="en-CA" altLang="en-US" dirty="0">
                <a:solidFill>
                  <a:srgbClr val="58585A"/>
                </a:solidFill>
                <a:cs typeface="Arial" panose="020B0604020202020204" pitchFamily="34" charset="0"/>
              </a:rPr>
              <a:t>Following on social media</a:t>
            </a:r>
          </a:p>
          <a:p>
            <a:pPr lvl="2">
              <a:spcBef>
                <a:spcPct val="20000"/>
              </a:spcBef>
              <a:buClr>
                <a:srgbClr val="01B4E7"/>
              </a:buClr>
              <a:buSzPct val="120000"/>
              <a:buFont typeface="Wingdings" pitchFamily="2" charset="2"/>
              <a:buChar char="§"/>
            </a:pPr>
            <a:r>
              <a:rPr lang="en-CA" altLang="en-US" dirty="0">
                <a:solidFill>
                  <a:srgbClr val="58585A"/>
                </a:solidFill>
                <a:cs typeface="Arial" panose="020B0604020202020204" pitchFamily="34" charset="0"/>
              </a:rPr>
              <a:t>Other ways?</a:t>
            </a:r>
          </a:p>
          <a:p>
            <a:pPr lvl="1">
              <a:spcBef>
                <a:spcPct val="20000"/>
              </a:spcBef>
              <a:buClr>
                <a:srgbClr val="01B4E7"/>
              </a:buClr>
              <a:buSzPct val="120000"/>
              <a:buFont typeface="Wingdings" pitchFamily="2" charset="2"/>
              <a:buChar char="§"/>
            </a:pPr>
            <a:endParaRPr lang="en-US" altLang="en-US" sz="2200" dirty="0">
              <a:solidFill>
                <a:srgbClr val="58585A"/>
              </a:solidFill>
              <a:latin typeface="+mn-lt"/>
            </a:endParaRPr>
          </a:p>
        </p:txBody>
      </p:sp>
    </p:spTree>
    <p:extLst>
      <p:ext uri="{BB962C8B-B14F-4D97-AF65-F5344CB8AC3E}">
        <p14:creationId xmlns:p14="http://schemas.microsoft.com/office/powerpoint/2010/main" val="983323183"/>
      </p:ext>
    </p:extLst>
  </p:cSld>
  <p:clrMapOvr>
    <a:masterClrMapping/>
  </p:clrMapOvr>
  <p:transition spd="med" advClick="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Personalizing the Rotary Story</a:t>
            </a:r>
          </a:p>
        </p:txBody>
      </p:sp>
      <p:sp>
        <p:nvSpPr>
          <p:cNvPr id="7" name="Content Placeholder 2"/>
          <p:cNvSpPr>
            <a:spLocks noGrp="1"/>
          </p:cNvSpPr>
          <p:nvPr>
            <p:ph idx="1"/>
          </p:nvPr>
        </p:nvSpPr>
        <p:spPr bwMode="auto">
          <a:xfrm>
            <a:off x="304800" y="1447800"/>
            <a:ext cx="5638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Target your message to your audience</a:t>
            </a:r>
          </a:p>
        </p:txBody>
      </p:sp>
      <p:sp>
        <p:nvSpPr>
          <p:cNvPr id="8" name="Content Placeholder 2"/>
          <p:cNvSpPr txBox="1">
            <a:spLocks/>
          </p:cNvSpPr>
          <p:nvPr/>
        </p:nvSpPr>
        <p:spPr bwMode="auto">
          <a:xfrm>
            <a:off x="114300" y="2057400"/>
            <a:ext cx="5829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lnSpc>
                <a:spcPct val="150000"/>
              </a:lnSpc>
              <a:spcBef>
                <a:spcPct val="20000"/>
              </a:spcBef>
              <a:buClr>
                <a:srgbClr val="01B4E7"/>
              </a:buClr>
              <a:buSzPct val="120000"/>
              <a:buFont typeface="Wingdings" pitchFamily="2" charset="2"/>
              <a:buChar char="§"/>
            </a:pPr>
            <a:r>
              <a:rPr lang="en-CA" altLang="en-US" sz="2200" dirty="0">
                <a:solidFill>
                  <a:srgbClr val="58585A"/>
                </a:solidFill>
                <a:cs typeface="Arial" panose="020B0604020202020204" pitchFamily="34" charset="0"/>
              </a:rPr>
              <a:t>Tell your story through traditional means (radio, TV, print) and through digital/online means (blogs, your website, social media – Facebook, Twitter, YouTube, LinkedIn, etc.) Your audience will respond in unique ways and a targeted message will be more powerful than trying to perfect a catchall.</a:t>
            </a:r>
          </a:p>
          <a:p>
            <a:pPr lvl="1">
              <a:lnSpc>
                <a:spcPct val="150000"/>
              </a:lnSpc>
              <a:spcBef>
                <a:spcPct val="20000"/>
              </a:spcBef>
              <a:buClr>
                <a:srgbClr val="01B4E7"/>
              </a:buClr>
              <a:buSzPct val="120000"/>
              <a:buFont typeface="Wingdings" pitchFamily="2" charset="2"/>
              <a:buChar char="§"/>
            </a:pPr>
            <a:endParaRPr lang="en-US" altLang="en-US" sz="2200" dirty="0">
              <a:solidFill>
                <a:srgbClr val="58585A"/>
              </a:solidFill>
              <a:latin typeface="+mn-lt"/>
            </a:endParaRPr>
          </a:p>
        </p:txBody>
      </p:sp>
    </p:spTree>
    <p:extLst>
      <p:ext uri="{BB962C8B-B14F-4D97-AF65-F5344CB8AC3E}">
        <p14:creationId xmlns:p14="http://schemas.microsoft.com/office/powerpoint/2010/main" val="2054474088"/>
      </p:ext>
    </p:extLst>
  </p:cSld>
  <p:clrMapOvr>
    <a:masterClrMapping/>
  </p:clrMapOvr>
  <p:transition spd="med" advClick="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Personalizing the Rotary Story</a:t>
            </a:r>
          </a:p>
        </p:txBody>
      </p:sp>
      <p:sp>
        <p:nvSpPr>
          <p:cNvPr id="7" name="Content Placeholder 2"/>
          <p:cNvSpPr>
            <a:spLocks noGrp="1"/>
          </p:cNvSpPr>
          <p:nvPr>
            <p:ph idx="1"/>
          </p:nvPr>
        </p:nvSpPr>
        <p:spPr bwMode="auto">
          <a:xfrm>
            <a:off x="304800" y="1447800"/>
            <a:ext cx="6324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Stories are more than the words</a:t>
            </a:r>
          </a:p>
        </p:txBody>
      </p:sp>
      <p:sp>
        <p:nvSpPr>
          <p:cNvPr id="8" name="Content Placeholder 2"/>
          <p:cNvSpPr txBox="1">
            <a:spLocks/>
          </p:cNvSpPr>
          <p:nvPr/>
        </p:nvSpPr>
        <p:spPr bwMode="auto">
          <a:xfrm>
            <a:off x="114300" y="2057400"/>
            <a:ext cx="4305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CA" altLang="en-US" dirty="0">
                <a:solidFill>
                  <a:srgbClr val="58585A"/>
                </a:solidFill>
                <a:cs typeface="Arial" panose="020B0604020202020204" pitchFamily="34" charset="0"/>
              </a:rPr>
              <a:t>Storytelling is more than what you say explicitly. It’s how you communicate your message and how you connect with your target audiences.</a:t>
            </a:r>
          </a:p>
          <a:p>
            <a:pPr lvl="1">
              <a:spcBef>
                <a:spcPct val="20000"/>
              </a:spcBef>
              <a:buClr>
                <a:srgbClr val="01B4E7"/>
              </a:buClr>
              <a:buSzPct val="120000"/>
              <a:buFont typeface="Wingdings" pitchFamily="2" charset="2"/>
              <a:buChar char="§"/>
            </a:pPr>
            <a:endParaRPr lang="en-US" altLang="en-US" sz="2200" dirty="0">
              <a:solidFill>
                <a:srgbClr val="58585A"/>
              </a:solidFill>
              <a:latin typeface="+mn-lt"/>
            </a:endParaRPr>
          </a:p>
        </p:txBody>
      </p:sp>
    </p:spTree>
    <p:extLst>
      <p:ext uri="{BB962C8B-B14F-4D97-AF65-F5344CB8AC3E}">
        <p14:creationId xmlns:p14="http://schemas.microsoft.com/office/powerpoint/2010/main" val="2774243347"/>
      </p:ext>
    </p:extLst>
  </p:cSld>
  <p:clrMapOvr>
    <a:masterClrMapping/>
  </p:clrMapOvr>
  <p:transition spd="med"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Exercise and Expectations (homework)</a:t>
            </a:r>
          </a:p>
        </p:txBody>
      </p:sp>
      <p:sp>
        <p:nvSpPr>
          <p:cNvPr id="7"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Exercise – 10 minutes</a:t>
            </a:r>
          </a:p>
        </p:txBody>
      </p:sp>
      <p:sp>
        <p:nvSpPr>
          <p:cNvPr id="8" name="Content Placeholder 2"/>
          <p:cNvSpPr txBox="1">
            <a:spLocks/>
          </p:cNvSpPr>
          <p:nvPr/>
        </p:nvSpPr>
        <p:spPr bwMode="auto">
          <a:xfrm>
            <a:off x="114300" y="2209800"/>
            <a:ext cx="87249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Clr>
                <a:schemeClr val="accent1"/>
              </a:buClr>
              <a:buSzPct val="150000"/>
              <a:buFont typeface="Wingdings" panose="05000000000000000000" pitchFamily="2" charset="2"/>
              <a:buChar char="§"/>
            </a:pPr>
            <a:r>
              <a:rPr lang="en-CA" sz="2200" dirty="0">
                <a:solidFill>
                  <a:schemeClr val="tx1">
                    <a:lumMod val="50000"/>
                  </a:schemeClr>
                </a:solidFill>
                <a:latin typeface="+mn-lt"/>
              </a:rPr>
              <a:t>Arrange to have 1 or 2 people tell their story about how they became a member and when they transitioned from simply being a member of a Rotary Club to becoming a Rotarian. </a:t>
            </a:r>
          </a:p>
          <a:p>
            <a:pPr>
              <a:buClr>
                <a:schemeClr val="accent1"/>
              </a:buClr>
              <a:buSzPct val="150000"/>
              <a:buFont typeface="Wingdings" panose="05000000000000000000" pitchFamily="2" charset="2"/>
              <a:buChar char="§"/>
            </a:pPr>
            <a:r>
              <a:rPr lang="en-CA" sz="2200" dirty="0">
                <a:solidFill>
                  <a:schemeClr val="tx1">
                    <a:lumMod val="50000"/>
                  </a:schemeClr>
                </a:solidFill>
                <a:latin typeface="+mn-lt"/>
              </a:rPr>
              <a:t>Break people into pairs and ask them to talk about what Rotary means to them.</a:t>
            </a:r>
          </a:p>
          <a:p>
            <a:pPr>
              <a:buClr>
                <a:schemeClr val="accent1"/>
              </a:buClr>
              <a:buSzPct val="150000"/>
              <a:buFont typeface="Wingdings" panose="05000000000000000000" pitchFamily="2" charset="2"/>
              <a:buChar char="§"/>
            </a:pPr>
            <a:r>
              <a:rPr lang="en-CA" sz="2200" dirty="0">
                <a:solidFill>
                  <a:schemeClr val="tx1">
                    <a:lumMod val="50000"/>
                  </a:schemeClr>
                </a:solidFill>
                <a:latin typeface="+mn-lt"/>
              </a:rPr>
              <a:t>Depending on time, ask 1 or 2 people in the audience to tell their Rotary Story (time – all: 1 min max.)</a:t>
            </a:r>
          </a:p>
          <a:p>
            <a:pPr lvl="1">
              <a:spcBef>
                <a:spcPct val="20000"/>
              </a:spcBef>
              <a:buClr>
                <a:srgbClr val="01B4E7"/>
              </a:buClr>
              <a:buSzPct val="120000"/>
              <a:buFont typeface="Wingdings" pitchFamily="2" charset="2"/>
              <a:buChar char="§"/>
            </a:pPr>
            <a:endParaRPr lang="en-CA" altLang="en-US" sz="2200" dirty="0">
              <a:solidFill>
                <a:srgbClr val="58585A"/>
              </a:solidFill>
              <a:latin typeface="+mn-lt"/>
            </a:endParaRPr>
          </a:p>
          <a:p>
            <a:pPr lvl="1">
              <a:spcBef>
                <a:spcPct val="20000"/>
              </a:spcBef>
              <a:buClr>
                <a:srgbClr val="01B4E7"/>
              </a:buClr>
              <a:buSzPct val="120000"/>
              <a:buFont typeface="Wingdings" pitchFamily="2" charset="2"/>
              <a:buChar char="§"/>
            </a:pPr>
            <a:endParaRPr lang="en-US" altLang="en-US" sz="2200" dirty="0">
              <a:solidFill>
                <a:srgbClr val="58585A"/>
              </a:solidFill>
              <a:latin typeface="+mn-lt"/>
            </a:endParaRPr>
          </a:p>
        </p:txBody>
      </p:sp>
    </p:spTree>
    <p:extLst>
      <p:ext uri="{BB962C8B-B14F-4D97-AF65-F5344CB8AC3E}">
        <p14:creationId xmlns:p14="http://schemas.microsoft.com/office/powerpoint/2010/main" val="1047922715"/>
      </p:ext>
    </p:extLst>
  </p:cSld>
  <p:clrMapOvr>
    <a:masterClrMapping/>
  </p:clrMapOvr>
  <p:transition spd="med"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bwMode="auto">
          <a:xfrm>
            <a:off x="228600" y="2438400"/>
            <a:ext cx="42672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Thank you for your time, commitment, and support.</a:t>
            </a:r>
          </a:p>
        </p:txBody>
      </p:sp>
      <p:sp>
        <p:nvSpPr>
          <p:cNvPr id="2457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b="1" dirty="0">
                <a:latin typeface="+mj-lt"/>
                <a:ea typeface="ＭＳ Ｐゴシック" pitchFamily="34" charset="-128"/>
              </a:rPr>
              <a:t>QUESTIONS?</a:t>
            </a:r>
          </a:p>
        </p:txBody>
      </p:sp>
      <p:pic>
        <p:nvPicPr>
          <p:cNvPr id="24580"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90600"/>
            <a:ext cx="4581525"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170695"/>
      </p:ext>
    </p:extLst>
  </p:cSld>
  <p:clrMapOvr>
    <a:masterClrMapping/>
  </p:clrMapOvr>
  <p:transition spd="med" advClick="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mj-lt"/>
            </a:endParaRPr>
          </a:p>
        </p:txBody>
      </p:sp>
      <p:sp>
        <p:nvSpPr>
          <p:cNvPr id="17411" name="Rectangle 10"/>
          <p:cNvSpPr txBox="1">
            <a:spLocks noChangeArrowheads="1"/>
          </p:cNvSpPr>
          <p:nvPr/>
        </p:nvSpPr>
        <p:spPr bwMode="auto">
          <a:xfrm>
            <a:off x="152400" y="3505200"/>
            <a:ext cx="906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2400"/>
              </a:spcAft>
            </a:pPr>
            <a:r>
              <a:rPr lang="en-US" altLang="en-US" sz="4400" dirty="0">
                <a:solidFill>
                  <a:prstClr val="white"/>
                </a:solidFill>
                <a:latin typeface="+mj-lt"/>
              </a:rPr>
              <a:t>Developing Your Strategic Plan</a:t>
            </a:r>
          </a:p>
          <a:p>
            <a:pPr eaLnBrk="1" hangingPunct="1"/>
            <a:r>
              <a:rPr lang="en-US" altLang="en-US" sz="2800" b="1" dirty="0">
                <a:solidFill>
                  <a:srgbClr val="01B4E7"/>
                </a:solidFill>
                <a:latin typeface="+mj-lt"/>
              </a:rPr>
              <a:t>Public Image and Marketing Boot Camp</a:t>
            </a:r>
          </a:p>
        </p:txBody>
      </p:sp>
      <p:sp>
        <p:nvSpPr>
          <p:cNvPr id="2" name="Title 1"/>
          <p:cNvSpPr>
            <a:spLocks noGrp="1"/>
          </p:cNvSpPr>
          <p:nvPr>
            <p:ph type="ctrTitle"/>
          </p:nvPr>
        </p:nvSpPr>
        <p:spPr/>
        <p:txBody>
          <a:bodyPr/>
          <a:lstStyle/>
          <a:p>
            <a:pPr eaLnBrk="1" hangingPunct="1">
              <a:spcAft>
                <a:spcPts val="2400"/>
              </a:spcAft>
            </a:pPr>
            <a:r>
              <a:rPr lang="en-US" altLang="en-US" dirty="0">
                <a:solidFill>
                  <a:prstClr val="white"/>
                </a:solidFill>
              </a:rPr>
              <a:t>Developing Your Strategic Plan</a:t>
            </a:r>
          </a:p>
        </p:txBody>
      </p:sp>
      <p:sp>
        <p:nvSpPr>
          <p:cNvPr id="4" name="Subtitle 3"/>
          <p:cNvSpPr>
            <a:spLocks noGrp="1"/>
          </p:cNvSpPr>
          <p:nvPr>
            <p:ph type="subTitle" idx="1"/>
          </p:nvPr>
        </p:nvSpPr>
        <p:spPr/>
        <p:txBody>
          <a:bodyPr/>
          <a:lstStyle/>
          <a:p>
            <a:r>
              <a:rPr lang="en-CA" dirty="0"/>
              <a:t> </a:t>
            </a:r>
          </a:p>
        </p:txBody>
      </p:sp>
    </p:spTree>
    <p:extLst>
      <p:ext uri="{BB962C8B-B14F-4D97-AF65-F5344CB8AC3E}">
        <p14:creationId xmlns:p14="http://schemas.microsoft.com/office/powerpoint/2010/main" val="32485182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6275" y="623867"/>
            <a:ext cx="7400925" cy="5700733"/>
            <a:chOff x="498475" y="1223288"/>
            <a:chExt cx="7400925" cy="5700733"/>
          </a:xfrm>
        </p:grpSpPr>
        <p:sp>
          <p:nvSpPr>
            <p:cNvPr id="4" name="Oval 3"/>
            <p:cNvSpPr/>
            <p:nvPr/>
          </p:nvSpPr>
          <p:spPr>
            <a:xfrm>
              <a:off x="2033588" y="1413114"/>
              <a:ext cx="4986337" cy="4803775"/>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3" descr="GlobeBlueSilver.jpg"/>
            <p:cNvPicPr>
              <a:picLocks noChangeAspect="1"/>
            </p:cNvPicPr>
            <p:nvPr/>
          </p:nvPicPr>
          <p:blipFill>
            <a:blip r:embed="rId3">
              <a:extLst>
                <a:ext uri="{28A0092B-C50C-407E-A947-70E740481C1C}">
                  <a14:useLocalDpi xmlns:a14="http://schemas.microsoft.com/office/drawing/2010/main" val="0"/>
                </a:ext>
              </a:extLst>
            </a:blip>
            <a:srcRect l="10039" t="1823" r="7533"/>
            <a:stretch>
              <a:fillRect/>
            </a:stretch>
          </p:blipFill>
          <p:spPr bwMode="auto">
            <a:xfrm>
              <a:off x="2777730" y="2181746"/>
              <a:ext cx="3497262" cy="33575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3352800" y="1223288"/>
              <a:ext cx="2438399" cy="830997"/>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fontAlgn="base">
                <a:spcBef>
                  <a:spcPct val="0"/>
                </a:spcBef>
                <a:spcAft>
                  <a:spcPct val="0"/>
                </a:spcAft>
                <a:defRPr>
                  <a:solidFill>
                    <a:schemeClr val="tx1"/>
                  </a:solidFill>
                  <a:latin typeface="Arial" pitchFamily="34" charset="0"/>
                  <a:cs typeface="Arial" pitchFamily="34" charset="0"/>
                </a:defRPr>
              </a:lvl6pPr>
              <a:lvl7pPr marL="2971800" indent="-228600" defTabSz="457200" fontAlgn="base">
                <a:spcBef>
                  <a:spcPct val="0"/>
                </a:spcBef>
                <a:spcAft>
                  <a:spcPct val="0"/>
                </a:spcAft>
                <a:defRPr>
                  <a:solidFill>
                    <a:schemeClr val="tx1"/>
                  </a:solidFill>
                  <a:latin typeface="Arial" pitchFamily="34" charset="0"/>
                  <a:cs typeface="Arial" pitchFamily="34" charset="0"/>
                </a:defRPr>
              </a:lvl7pPr>
              <a:lvl8pPr marL="3429000" indent="-228600" defTabSz="457200" fontAlgn="base">
                <a:spcBef>
                  <a:spcPct val="0"/>
                </a:spcBef>
                <a:spcAft>
                  <a:spcPct val="0"/>
                </a:spcAft>
                <a:defRPr>
                  <a:solidFill>
                    <a:schemeClr val="tx1"/>
                  </a:solidFill>
                  <a:latin typeface="Arial" pitchFamily="34" charset="0"/>
                  <a:cs typeface="Arial" pitchFamily="34" charset="0"/>
                </a:defRPr>
              </a:lvl8pPr>
              <a:lvl9pPr marL="3886200" indent="-228600" defTabSz="457200" fontAlgn="base">
                <a:spcBef>
                  <a:spcPct val="0"/>
                </a:spcBef>
                <a:spcAft>
                  <a:spcPct val="0"/>
                </a:spcAft>
                <a:defRPr>
                  <a:solidFill>
                    <a:schemeClr val="tx1"/>
                  </a:solidFill>
                  <a:latin typeface="Arial" pitchFamily="34" charset="0"/>
                  <a:cs typeface="Arial" pitchFamily="34" charset="0"/>
                </a:defRPr>
              </a:lvl9pPr>
            </a:lstStyle>
            <a:p>
              <a:pPr algn="ctr">
                <a:defRPr/>
              </a:pPr>
              <a:r>
                <a:rPr lang="en-US" b="1" dirty="0">
                  <a:solidFill>
                    <a:srgbClr val="002060"/>
                  </a:solidFill>
                  <a:latin typeface="Arial"/>
                  <a:cs typeface="Arial"/>
                </a:rPr>
                <a:t>Stronger, more effective clubs</a:t>
              </a:r>
            </a:p>
          </p:txBody>
        </p:sp>
        <p:sp>
          <p:nvSpPr>
            <p:cNvPr id="19463" name="Text Box 8"/>
            <p:cNvSpPr txBox="1">
              <a:spLocks noChangeArrowheads="1"/>
            </p:cNvSpPr>
            <p:nvPr/>
          </p:nvSpPr>
          <p:spPr bwMode="auto">
            <a:xfrm>
              <a:off x="498475" y="3433088"/>
              <a:ext cx="2306963"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r>
                <a:rPr lang="en-US" b="1" dirty="0">
                  <a:solidFill>
                    <a:srgbClr val="002060"/>
                  </a:solidFill>
                  <a:cs typeface="Arial" pitchFamily="34" charset="0"/>
                </a:rPr>
                <a:t>Greater </a:t>
              </a:r>
            </a:p>
            <a:p>
              <a:pPr algn="ctr" eaLnBrk="1" hangingPunct="1"/>
              <a:r>
                <a:rPr lang="en-US" b="1" dirty="0">
                  <a:solidFill>
                    <a:srgbClr val="002060"/>
                  </a:solidFill>
                  <a:cs typeface="Arial" pitchFamily="34" charset="0"/>
                </a:rPr>
                <a:t>Visibility and </a:t>
              </a:r>
            </a:p>
            <a:p>
              <a:pPr algn="ctr" eaLnBrk="1" hangingPunct="1"/>
              <a:r>
                <a:rPr lang="en-US" b="1" dirty="0">
                  <a:solidFill>
                    <a:srgbClr val="002060"/>
                  </a:solidFill>
                  <a:cs typeface="Arial" pitchFamily="34" charset="0"/>
                </a:rPr>
                <a:t>influence</a:t>
              </a:r>
            </a:p>
          </p:txBody>
        </p:sp>
        <p:sp>
          <p:nvSpPr>
            <p:cNvPr id="19462" name="Text Box 13"/>
            <p:cNvSpPr txBox="1">
              <a:spLocks noChangeArrowheads="1"/>
            </p:cNvSpPr>
            <p:nvPr/>
          </p:nvSpPr>
          <p:spPr bwMode="auto">
            <a:xfrm>
              <a:off x="6445250" y="3507818"/>
              <a:ext cx="145415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r>
                <a:rPr lang="en-US" b="1" dirty="0">
                  <a:solidFill>
                    <a:srgbClr val="002060"/>
                  </a:solidFill>
                  <a:cs typeface="Arial" pitchFamily="34" charset="0"/>
                </a:rPr>
                <a:t>Greater impact</a:t>
              </a:r>
            </a:p>
          </p:txBody>
        </p:sp>
        <p:sp>
          <p:nvSpPr>
            <p:cNvPr id="19464" name="Text Box 9"/>
            <p:cNvSpPr txBox="1">
              <a:spLocks noChangeArrowheads="1"/>
            </p:cNvSpPr>
            <p:nvPr/>
          </p:nvSpPr>
          <p:spPr bwMode="auto">
            <a:xfrm>
              <a:off x="2336800" y="5539026"/>
              <a:ext cx="4108450"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r>
                <a:rPr lang="en-US" sz="2800" b="1" kern="1400" dirty="0">
                  <a:solidFill>
                    <a:srgbClr val="002060"/>
                  </a:solidFill>
                  <a:latin typeface="Arial Narrow" panose="020B0606020202030204" pitchFamily="34" charset="0"/>
                  <a:ea typeface="MS PGothic" pitchFamily="34" charset="-128"/>
                  <a:cs typeface="Arial" pitchFamily="34" charset="0"/>
                </a:rPr>
                <a:t>Increased financial sustainability and operational effectiveness</a:t>
              </a:r>
            </a:p>
          </p:txBody>
        </p:sp>
      </p:grpSp>
      <p:cxnSp>
        <p:nvCxnSpPr>
          <p:cNvPr id="35" name="Straight Arrow Connector 34"/>
          <p:cNvCxnSpPr/>
          <p:nvPr/>
        </p:nvCxnSpPr>
        <p:spPr>
          <a:xfrm flipH="1">
            <a:off x="2246026" y="2765354"/>
            <a:ext cx="12597" cy="14304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7173341" y="2845149"/>
            <a:ext cx="8404" cy="13433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6370140" y="4906481"/>
            <a:ext cx="111527" cy="13358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2945322" y="4915851"/>
            <a:ext cx="58265" cy="11432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9594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Creating a Strategic Plan</a:t>
            </a:r>
          </a:p>
        </p:txBody>
      </p:sp>
      <p:graphicFrame>
        <p:nvGraphicFramePr>
          <p:cNvPr id="3" name="Diagram 2"/>
          <p:cNvGraphicFramePr/>
          <p:nvPr>
            <p:extLst/>
          </p:nvPr>
        </p:nvGraphicFramePr>
        <p:xfrm>
          <a:off x="1524000" y="2057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4165181"/>
      </p:ext>
    </p:extLst>
  </p:cSld>
  <p:clrMapOvr>
    <a:masterClrMapping/>
  </p:clrMapOvr>
  <p:transition spd="med"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Agenda for the Session</a:t>
            </a:r>
          </a:p>
        </p:txBody>
      </p:sp>
      <p:sp>
        <p:nvSpPr>
          <p:cNvPr id="18435" name="Content Placeholder 2"/>
          <p:cNvSpPr>
            <a:spLocks noGrp="1"/>
          </p:cNvSpPr>
          <p:nvPr>
            <p:ph idx="1"/>
          </p:nvPr>
        </p:nvSpPr>
        <p:spPr bwMode="auto">
          <a:xfrm>
            <a:off x="304800" y="1600200"/>
            <a:ext cx="5181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dirty="0">
                <a:solidFill>
                  <a:schemeClr val="accent1"/>
                </a:solidFill>
                <a:latin typeface="+mj-lt"/>
                <a:ea typeface="ＭＳ Ｐゴシック" pitchFamily="34" charset="-128"/>
              </a:rPr>
              <a:t>Creating your strategic plan</a:t>
            </a:r>
          </a:p>
        </p:txBody>
      </p:sp>
      <p:sp>
        <p:nvSpPr>
          <p:cNvPr id="18436" name="Content Placeholder 2"/>
          <p:cNvSpPr txBox="1">
            <a:spLocks/>
          </p:cNvSpPr>
          <p:nvPr/>
        </p:nvSpPr>
        <p:spPr bwMode="auto">
          <a:xfrm>
            <a:off x="457200" y="2362200"/>
            <a:ext cx="388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mj-lt"/>
              </a:rPr>
              <a:t>Where are you now?</a:t>
            </a:r>
          </a:p>
          <a:p>
            <a:pPr lvl="1">
              <a:spcBef>
                <a:spcPct val="20000"/>
              </a:spcBef>
              <a:buClr>
                <a:srgbClr val="01B4E7"/>
              </a:buClr>
              <a:buSzPct val="120000"/>
              <a:buFont typeface="Wingdings" pitchFamily="2" charset="2"/>
              <a:buChar char="§"/>
            </a:pPr>
            <a:r>
              <a:rPr lang="en-US" altLang="en-US" dirty="0">
                <a:solidFill>
                  <a:srgbClr val="58585A"/>
                </a:solidFill>
                <a:latin typeface="+mj-lt"/>
              </a:rPr>
              <a:t>Where do you want to be?</a:t>
            </a:r>
          </a:p>
          <a:p>
            <a:pPr lvl="1">
              <a:spcBef>
                <a:spcPct val="20000"/>
              </a:spcBef>
              <a:buClr>
                <a:srgbClr val="01B4E7"/>
              </a:buClr>
              <a:buSzPct val="120000"/>
              <a:buFont typeface="Wingdings" pitchFamily="2" charset="2"/>
              <a:buChar char="§"/>
            </a:pPr>
            <a:r>
              <a:rPr lang="en-US" altLang="en-US" dirty="0">
                <a:solidFill>
                  <a:srgbClr val="58585A"/>
                </a:solidFill>
                <a:latin typeface="+mj-lt"/>
              </a:rPr>
              <a:t>How do you get there?</a:t>
            </a:r>
          </a:p>
          <a:p>
            <a:pPr lvl="1">
              <a:spcBef>
                <a:spcPct val="20000"/>
              </a:spcBef>
              <a:buClr>
                <a:srgbClr val="01B4E7"/>
              </a:buClr>
              <a:buSzPct val="120000"/>
              <a:buFont typeface="Wingdings" pitchFamily="2" charset="2"/>
              <a:buChar char="§"/>
            </a:pPr>
            <a:r>
              <a:rPr lang="en-US" altLang="en-US" dirty="0">
                <a:solidFill>
                  <a:srgbClr val="58585A"/>
                </a:solidFill>
                <a:latin typeface="+mj-lt"/>
              </a:rPr>
              <a:t>How are you doing?</a:t>
            </a:r>
          </a:p>
        </p:txBody>
      </p:sp>
      <p:pic>
        <p:nvPicPr>
          <p:cNvPr id="2" name="Picture 1"/>
          <p:cNvPicPr>
            <a:picLocks noChangeAspect="1"/>
          </p:cNvPicPr>
          <p:nvPr/>
        </p:nvPicPr>
        <p:blipFill>
          <a:blip r:embed="rId3"/>
          <a:stretch>
            <a:fillRect/>
          </a:stretch>
        </p:blipFill>
        <p:spPr>
          <a:xfrm>
            <a:off x="5227755" y="1138237"/>
            <a:ext cx="3535245" cy="5262563"/>
          </a:xfrm>
          <a:prstGeom prst="rect">
            <a:avLst/>
          </a:prstGeom>
        </p:spPr>
      </p:pic>
      <p:pic>
        <p:nvPicPr>
          <p:cNvPr id="3" name="Picture 2"/>
          <p:cNvPicPr>
            <a:picLocks noChangeAspect="1"/>
          </p:cNvPicPr>
          <p:nvPr/>
        </p:nvPicPr>
        <p:blipFill>
          <a:blip r:embed="rId4"/>
          <a:stretch>
            <a:fillRect/>
          </a:stretch>
        </p:blipFill>
        <p:spPr>
          <a:xfrm>
            <a:off x="3118702" y="4371975"/>
            <a:ext cx="1666875" cy="2028825"/>
          </a:xfrm>
          <a:prstGeom prst="rect">
            <a:avLst/>
          </a:prstGeom>
        </p:spPr>
      </p:pic>
    </p:spTree>
    <p:extLst>
      <p:ext uri="{BB962C8B-B14F-4D97-AF65-F5344CB8AC3E}">
        <p14:creationId xmlns:p14="http://schemas.microsoft.com/office/powerpoint/2010/main" val="973769140"/>
      </p:ext>
    </p:extLst>
  </p:cSld>
  <p:clrMapOvr>
    <a:masterClrMapping/>
  </p:clrMapOvr>
  <p:transition spd="med" advClick="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Building Blocks of Your Strategy</a:t>
            </a:r>
          </a:p>
        </p:txBody>
      </p:sp>
      <p:sp>
        <p:nvSpPr>
          <p:cNvPr id="6" name="Title 1"/>
          <p:cNvSpPr txBox="1">
            <a:spLocks/>
          </p:cNvSpPr>
          <p:nvPr/>
        </p:nvSpPr>
        <p:spPr>
          <a:xfrm>
            <a:off x="457200" y="2255354"/>
            <a:ext cx="2641804" cy="1494882"/>
          </a:xfrm>
          <a:prstGeom prst="rect">
            <a:avLst/>
          </a:prstGeom>
          <a:solidFill>
            <a:schemeClr val="tx2">
              <a:lumMod val="60000"/>
              <a:lumOff val="40000"/>
            </a:schemeClr>
          </a:solidFill>
        </p:spPr>
        <p:txBody>
          <a:bodyPr anchor="ctr"/>
          <a:lstStyle>
            <a:lvl1pPr algn="l" defTabSz="914400" rtl="0" eaLnBrk="1" latinLnBrk="0" hangingPunct="1">
              <a:lnSpc>
                <a:spcPct val="90000"/>
              </a:lnSpc>
              <a:spcBef>
                <a:spcPct val="0"/>
              </a:spcBef>
              <a:buNone/>
              <a:defRPr sz="3200" b="1" i="0" kern="1200">
                <a:solidFill>
                  <a:schemeClr val="accent3"/>
                </a:solidFill>
                <a:latin typeface="Arial Narrow" charset="0"/>
                <a:ea typeface="Arial Narrow" charset="0"/>
                <a:cs typeface="Arial Narrow" charset="0"/>
              </a:defRPr>
            </a:lvl1pPr>
          </a:lstStyle>
          <a:p>
            <a:pPr algn="ctr" fontAlgn="auto">
              <a:spcAft>
                <a:spcPts val="0"/>
              </a:spcAft>
            </a:pPr>
            <a:r>
              <a:rPr lang="en-US" sz="2800" dirty="0">
                <a:solidFill>
                  <a:srgbClr val="FFFFFF"/>
                </a:solidFill>
                <a:latin typeface="+mj-lt"/>
              </a:rPr>
              <a:t>MISSION</a:t>
            </a:r>
          </a:p>
        </p:txBody>
      </p:sp>
      <p:sp>
        <p:nvSpPr>
          <p:cNvPr id="7" name="Title 1"/>
          <p:cNvSpPr txBox="1">
            <a:spLocks/>
          </p:cNvSpPr>
          <p:nvPr/>
        </p:nvSpPr>
        <p:spPr>
          <a:xfrm>
            <a:off x="3203285" y="2255354"/>
            <a:ext cx="2641804" cy="1494882"/>
          </a:xfrm>
          <a:prstGeom prst="rect">
            <a:avLst/>
          </a:prstGeom>
          <a:solidFill>
            <a:schemeClr val="accent2"/>
          </a:solidFill>
        </p:spPr>
        <p:txBody>
          <a:bodyPr anchor="ctr"/>
          <a:lstStyle>
            <a:lvl1pPr algn="l" defTabSz="914400" rtl="0" eaLnBrk="1" latinLnBrk="0" hangingPunct="1">
              <a:lnSpc>
                <a:spcPct val="90000"/>
              </a:lnSpc>
              <a:spcBef>
                <a:spcPct val="0"/>
              </a:spcBef>
              <a:buNone/>
              <a:defRPr sz="3200" b="1" i="0" kern="1200">
                <a:solidFill>
                  <a:schemeClr val="accent3"/>
                </a:solidFill>
                <a:latin typeface="Arial Narrow" charset="0"/>
                <a:ea typeface="Arial Narrow" charset="0"/>
                <a:cs typeface="Arial Narrow" charset="0"/>
              </a:defRPr>
            </a:lvl1pPr>
          </a:lstStyle>
          <a:p>
            <a:pPr algn="ctr" fontAlgn="auto">
              <a:spcAft>
                <a:spcPts val="0"/>
              </a:spcAft>
            </a:pPr>
            <a:r>
              <a:rPr lang="en-US" sz="2800" dirty="0">
                <a:solidFill>
                  <a:srgbClr val="005DAA"/>
                </a:solidFill>
                <a:latin typeface="+mj-lt"/>
              </a:rPr>
              <a:t>VALUES</a:t>
            </a:r>
          </a:p>
        </p:txBody>
      </p:sp>
      <p:sp>
        <p:nvSpPr>
          <p:cNvPr id="8" name="Title 1"/>
          <p:cNvSpPr txBox="1">
            <a:spLocks/>
          </p:cNvSpPr>
          <p:nvPr/>
        </p:nvSpPr>
        <p:spPr>
          <a:xfrm>
            <a:off x="5949371" y="2255354"/>
            <a:ext cx="2641804" cy="1494882"/>
          </a:xfrm>
          <a:prstGeom prst="rect">
            <a:avLst/>
          </a:prstGeom>
          <a:solidFill>
            <a:schemeClr val="accent1"/>
          </a:solidFill>
        </p:spPr>
        <p:txBody>
          <a:bodyPr anchor="ctr"/>
          <a:lstStyle>
            <a:lvl1pPr algn="l" defTabSz="914400" rtl="0" eaLnBrk="1" latinLnBrk="0" hangingPunct="1">
              <a:lnSpc>
                <a:spcPct val="90000"/>
              </a:lnSpc>
              <a:spcBef>
                <a:spcPct val="0"/>
              </a:spcBef>
              <a:buNone/>
              <a:defRPr sz="3200" b="1" i="0" kern="1200">
                <a:solidFill>
                  <a:schemeClr val="accent3"/>
                </a:solidFill>
                <a:latin typeface="Arial Narrow" charset="0"/>
                <a:ea typeface="Arial Narrow" charset="0"/>
                <a:cs typeface="Arial Narrow" charset="0"/>
              </a:defRPr>
            </a:lvl1pPr>
          </a:lstStyle>
          <a:p>
            <a:pPr algn="ctr" fontAlgn="auto">
              <a:spcAft>
                <a:spcPts val="0"/>
              </a:spcAft>
            </a:pPr>
            <a:r>
              <a:rPr lang="en-US" sz="2800" dirty="0">
                <a:solidFill>
                  <a:srgbClr val="005DAA"/>
                </a:solidFill>
                <a:latin typeface="+mj-lt"/>
              </a:rPr>
              <a:t>VISION</a:t>
            </a:r>
          </a:p>
        </p:txBody>
      </p:sp>
      <p:sp>
        <p:nvSpPr>
          <p:cNvPr id="9" name="TextBox 8"/>
          <p:cNvSpPr txBox="1"/>
          <p:nvPr/>
        </p:nvSpPr>
        <p:spPr>
          <a:xfrm>
            <a:off x="407569" y="3901324"/>
            <a:ext cx="2773042" cy="997196"/>
          </a:xfrm>
          <a:prstGeom prst="rect">
            <a:avLst/>
          </a:prstGeom>
          <a:noFill/>
        </p:spPr>
        <p:txBody>
          <a:bodyPr wrap="square" rtlCol="0">
            <a:spAutoFit/>
          </a:bodyPr>
          <a:lstStyle/>
          <a:p>
            <a:pPr algn="ctr" defTabSz="457130" fontAlgn="auto">
              <a:lnSpc>
                <a:spcPct val="105000"/>
              </a:lnSpc>
              <a:spcBef>
                <a:spcPts val="0"/>
              </a:spcBef>
              <a:spcAft>
                <a:spcPts val="0"/>
              </a:spcAft>
            </a:pPr>
            <a:r>
              <a:rPr lang="en-US" sz="2800" b="1" dirty="0">
                <a:solidFill>
                  <a:srgbClr val="3155A4"/>
                </a:solidFill>
                <a:latin typeface="+mj-lt"/>
                <a:cs typeface="Arial"/>
              </a:rPr>
              <a:t>Y</a:t>
            </a:r>
            <a:r>
              <a:rPr lang="en-CA" sz="2800" b="1" dirty="0">
                <a:solidFill>
                  <a:srgbClr val="3155A4"/>
                </a:solidFill>
                <a:latin typeface="+mj-lt"/>
                <a:cs typeface="Arial"/>
              </a:rPr>
              <a:t>o</a:t>
            </a:r>
            <a:r>
              <a:rPr lang="en-US" sz="2800" b="1" dirty="0">
                <a:solidFill>
                  <a:srgbClr val="3155A4"/>
                </a:solidFill>
                <a:latin typeface="+mj-lt"/>
                <a:cs typeface="Arial"/>
              </a:rPr>
              <a:t>ur Reason </a:t>
            </a:r>
            <a:br>
              <a:rPr lang="en-US" sz="2800" b="1" dirty="0">
                <a:solidFill>
                  <a:srgbClr val="3155A4"/>
                </a:solidFill>
                <a:latin typeface="+mj-lt"/>
                <a:cs typeface="Arial"/>
              </a:rPr>
            </a:br>
            <a:r>
              <a:rPr lang="en-US" sz="2800" b="1" dirty="0">
                <a:solidFill>
                  <a:srgbClr val="3155A4"/>
                </a:solidFill>
                <a:latin typeface="+mj-lt"/>
                <a:cs typeface="Arial"/>
              </a:rPr>
              <a:t>For Being</a:t>
            </a:r>
            <a:endParaRPr lang="en-US" sz="2800" dirty="0">
              <a:solidFill>
                <a:srgbClr val="3155A4"/>
              </a:solidFill>
              <a:latin typeface="+mj-lt"/>
              <a:cs typeface="Arial"/>
            </a:endParaRPr>
          </a:p>
        </p:txBody>
      </p:sp>
      <p:sp>
        <p:nvSpPr>
          <p:cNvPr id="10" name="TextBox 9"/>
          <p:cNvSpPr txBox="1"/>
          <p:nvPr/>
        </p:nvSpPr>
        <p:spPr>
          <a:xfrm>
            <a:off x="3137647" y="3890886"/>
            <a:ext cx="2734235" cy="997196"/>
          </a:xfrm>
          <a:prstGeom prst="rect">
            <a:avLst/>
          </a:prstGeom>
          <a:noFill/>
        </p:spPr>
        <p:txBody>
          <a:bodyPr wrap="square" rtlCol="0">
            <a:spAutoFit/>
          </a:bodyPr>
          <a:lstStyle/>
          <a:p>
            <a:pPr algn="ctr" defTabSz="457130" fontAlgn="auto">
              <a:lnSpc>
                <a:spcPct val="105000"/>
              </a:lnSpc>
              <a:spcBef>
                <a:spcPts val="0"/>
              </a:spcBef>
              <a:spcAft>
                <a:spcPts val="0"/>
              </a:spcAft>
            </a:pPr>
            <a:r>
              <a:rPr lang="en-US" sz="2800" b="1" dirty="0">
                <a:solidFill>
                  <a:srgbClr val="3155A4"/>
                </a:solidFill>
                <a:latin typeface="+mj-lt"/>
                <a:ea typeface="+mn-ea"/>
                <a:cs typeface="Arial"/>
              </a:rPr>
              <a:t>Your core </a:t>
            </a:r>
            <a:br>
              <a:rPr lang="en-US" sz="2800" b="1" dirty="0">
                <a:solidFill>
                  <a:srgbClr val="3155A4"/>
                </a:solidFill>
                <a:latin typeface="+mj-lt"/>
                <a:ea typeface="+mn-ea"/>
                <a:cs typeface="Arial"/>
              </a:rPr>
            </a:br>
            <a:r>
              <a:rPr lang="en-US" sz="2800" b="1" dirty="0">
                <a:solidFill>
                  <a:srgbClr val="3155A4"/>
                </a:solidFill>
                <a:latin typeface="+mj-lt"/>
                <a:ea typeface="+mn-ea"/>
                <a:cs typeface="Arial"/>
              </a:rPr>
              <a:t>Beliefs </a:t>
            </a:r>
            <a:endParaRPr lang="en-US" sz="2800" dirty="0">
              <a:solidFill>
                <a:srgbClr val="3155A4"/>
              </a:solidFill>
              <a:latin typeface="+mj-lt"/>
              <a:ea typeface="+mn-ea"/>
              <a:cs typeface="Arial"/>
            </a:endParaRPr>
          </a:p>
        </p:txBody>
      </p:sp>
      <p:sp>
        <p:nvSpPr>
          <p:cNvPr id="11" name="TextBox 10"/>
          <p:cNvSpPr txBox="1"/>
          <p:nvPr/>
        </p:nvSpPr>
        <p:spPr>
          <a:xfrm>
            <a:off x="5949370" y="3955107"/>
            <a:ext cx="2652589" cy="997196"/>
          </a:xfrm>
          <a:prstGeom prst="rect">
            <a:avLst/>
          </a:prstGeom>
          <a:noFill/>
        </p:spPr>
        <p:txBody>
          <a:bodyPr wrap="square" rtlCol="0">
            <a:spAutoFit/>
          </a:bodyPr>
          <a:lstStyle/>
          <a:p>
            <a:pPr algn="ctr" defTabSz="457130" fontAlgn="auto">
              <a:lnSpc>
                <a:spcPct val="105000"/>
              </a:lnSpc>
              <a:spcBef>
                <a:spcPts val="0"/>
              </a:spcBef>
              <a:spcAft>
                <a:spcPts val="0"/>
              </a:spcAft>
            </a:pPr>
            <a:r>
              <a:rPr lang="en-US" sz="2800" b="1" dirty="0">
                <a:solidFill>
                  <a:srgbClr val="3155A4"/>
                </a:solidFill>
                <a:latin typeface="+mj-lt"/>
                <a:cs typeface="Arial"/>
              </a:rPr>
              <a:t>Where you’re going </a:t>
            </a:r>
            <a:endParaRPr lang="en-US" sz="4400" b="1" dirty="0">
              <a:solidFill>
                <a:srgbClr val="3155A4"/>
              </a:solidFill>
              <a:latin typeface="+mj-lt"/>
              <a:cs typeface="Arial"/>
            </a:endParaRPr>
          </a:p>
        </p:txBody>
      </p:sp>
    </p:spTree>
    <p:extLst>
      <p:ext uri="{BB962C8B-B14F-4D97-AF65-F5344CB8AC3E}">
        <p14:creationId xmlns:p14="http://schemas.microsoft.com/office/powerpoint/2010/main" val="230606059"/>
      </p:ext>
    </p:extLst>
  </p:cSld>
  <p:clrMapOvr>
    <a:masterClrMapping/>
  </p:clrMapOvr>
  <p:transition spd="med"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mj-lt"/>
            </a:endParaRPr>
          </a:p>
        </p:txBody>
      </p:sp>
      <p:sp>
        <p:nvSpPr>
          <p:cNvPr id="17411" name="Rectangle 10"/>
          <p:cNvSpPr txBox="1">
            <a:spLocks noChangeArrowheads="1"/>
          </p:cNvSpPr>
          <p:nvPr/>
        </p:nvSpPr>
        <p:spPr bwMode="auto">
          <a:xfrm>
            <a:off x="152400" y="3505200"/>
            <a:ext cx="906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2400"/>
              </a:spcAft>
            </a:pPr>
            <a:r>
              <a:rPr lang="en-US" altLang="en-US" sz="4400" dirty="0">
                <a:solidFill>
                  <a:prstClr val="white"/>
                </a:solidFill>
                <a:latin typeface="+mj-lt"/>
              </a:rPr>
              <a:t>Personalizing the Rotary Story</a:t>
            </a:r>
          </a:p>
          <a:p>
            <a:pPr eaLnBrk="1" hangingPunct="1"/>
            <a:r>
              <a:rPr lang="en-US" altLang="en-US" sz="2800" b="1" dirty="0">
                <a:solidFill>
                  <a:srgbClr val="01B4E7"/>
                </a:solidFill>
                <a:latin typeface="+mj-lt"/>
              </a:rPr>
              <a:t>Public Image and Marketing Boot Camp</a:t>
            </a:r>
          </a:p>
        </p:txBody>
      </p:sp>
    </p:spTree>
    <p:extLst>
      <p:ext uri="{BB962C8B-B14F-4D97-AF65-F5344CB8AC3E}">
        <p14:creationId xmlns:p14="http://schemas.microsoft.com/office/powerpoint/2010/main" val="124241980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Prepare Vision Statement </a:t>
            </a:r>
          </a:p>
        </p:txBody>
      </p:sp>
      <p:sp>
        <p:nvSpPr>
          <p:cNvPr id="18435" name="Content Placeholder 2"/>
          <p:cNvSpPr>
            <a:spLocks noGrp="1"/>
          </p:cNvSpPr>
          <p:nvPr>
            <p:ph idx="1"/>
          </p:nvPr>
        </p:nvSpPr>
        <p:spPr bwMode="auto">
          <a:xfrm>
            <a:off x="304800" y="1600200"/>
            <a:ext cx="5181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dirty="0">
                <a:solidFill>
                  <a:schemeClr val="accent1"/>
                </a:solidFill>
                <a:latin typeface="+mj-lt"/>
                <a:ea typeface="ＭＳ Ｐゴシック" pitchFamily="34" charset="-128"/>
              </a:rPr>
              <a:t>Core Vision Examples</a:t>
            </a:r>
          </a:p>
        </p:txBody>
      </p:sp>
      <p:sp>
        <p:nvSpPr>
          <p:cNvPr id="18436" name="Content Placeholder 2"/>
          <p:cNvSpPr txBox="1">
            <a:spLocks/>
          </p:cNvSpPr>
          <p:nvPr/>
        </p:nvSpPr>
        <p:spPr bwMode="auto">
          <a:xfrm>
            <a:off x="457200" y="2362200"/>
            <a:ext cx="8001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CA" altLang="en-US" dirty="0">
                <a:solidFill>
                  <a:srgbClr val="58585A"/>
                </a:solidFill>
                <a:latin typeface="+mj-lt"/>
              </a:rPr>
              <a:t>We provide service to others, promote integrity, and advance world understanding, goodwill, and peace through our fellowship of business, professional, and community leaders.</a:t>
            </a:r>
          </a:p>
          <a:p>
            <a:pPr lvl="1">
              <a:spcBef>
                <a:spcPct val="20000"/>
              </a:spcBef>
              <a:buClr>
                <a:srgbClr val="01B4E7"/>
              </a:buClr>
              <a:buSzPct val="120000"/>
              <a:buFont typeface="Wingdings" pitchFamily="2" charset="2"/>
              <a:buChar char="§"/>
            </a:pPr>
            <a:r>
              <a:rPr lang="en-CA" altLang="en-US" dirty="0">
                <a:solidFill>
                  <a:srgbClr val="58585A"/>
                </a:solidFill>
                <a:latin typeface="+mj-lt"/>
              </a:rPr>
              <a:t>Our vision is to be the most internationally diverse club in the community.</a:t>
            </a:r>
          </a:p>
          <a:p>
            <a:pPr lvl="1">
              <a:spcBef>
                <a:spcPct val="20000"/>
              </a:spcBef>
              <a:buClr>
                <a:srgbClr val="01B4E7"/>
              </a:buClr>
              <a:buSzPct val="120000"/>
              <a:buFont typeface="Wingdings" pitchFamily="2" charset="2"/>
              <a:buChar char="§"/>
            </a:pPr>
            <a:r>
              <a:rPr lang="en-CA" altLang="en-US" dirty="0">
                <a:solidFill>
                  <a:srgbClr val="58585A"/>
                </a:solidFill>
                <a:latin typeface="+mj-lt"/>
              </a:rPr>
              <a:t>Our vision is to be the service club most supportive of youth in our community.</a:t>
            </a:r>
            <a:endParaRPr lang="en-US" altLang="en-US" dirty="0">
              <a:solidFill>
                <a:srgbClr val="58585A"/>
              </a:solidFill>
              <a:latin typeface="+mj-lt"/>
            </a:endParaRPr>
          </a:p>
        </p:txBody>
      </p:sp>
      <p:sp>
        <p:nvSpPr>
          <p:cNvPr id="2" name="TextBox 1"/>
          <p:cNvSpPr txBox="1"/>
          <p:nvPr/>
        </p:nvSpPr>
        <p:spPr>
          <a:xfrm>
            <a:off x="2667000" y="5392449"/>
            <a:ext cx="4338175" cy="584775"/>
          </a:xfrm>
          <a:prstGeom prst="rect">
            <a:avLst/>
          </a:prstGeom>
          <a:noFill/>
        </p:spPr>
        <p:txBody>
          <a:bodyPr wrap="none" rtlCol="0">
            <a:spAutoFit/>
          </a:bodyPr>
          <a:lstStyle/>
          <a:p>
            <a:r>
              <a:rPr lang="en-CA" sz="3200" b="1" dirty="0">
                <a:solidFill>
                  <a:srgbClr val="002E8A"/>
                </a:solidFill>
                <a:latin typeface="+mj-lt"/>
              </a:rPr>
              <a:t>This is your “North Star”</a:t>
            </a:r>
          </a:p>
        </p:txBody>
      </p:sp>
    </p:spTree>
    <p:extLst>
      <p:ext uri="{BB962C8B-B14F-4D97-AF65-F5344CB8AC3E}">
        <p14:creationId xmlns:p14="http://schemas.microsoft.com/office/powerpoint/2010/main" val="1332356554"/>
      </p:ext>
    </p:extLst>
  </p:cSld>
  <p:clrMapOvr>
    <a:masterClrMapping/>
  </p:clrMapOvr>
  <p:transition spd="med" advClick="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Explore Your Club’s Future State – Your Vision </a:t>
            </a:r>
          </a:p>
        </p:txBody>
      </p:sp>
      <p:sp>
        <p:nvSpPr>
          <p:cNvPr id="18435" name="Content Placeholder 2"/>
          <p:cNvSpPr>
            <a:spLocks noGrp="1"/>
          </p:cNvSpPr>
          <p:nvPr>
            <p:ph idx="1"/>
          </p:nvPr>
        </p:nvSpPr>
        <p:spPr bwMode="auto">
          <a:xfrm>
            <a:off x="304800" y="1600200"/>
            <a:ext cx="5181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dirty="0">
                <a:solidFill>
                  <a:schemeClr val="accent1"/>
                </a:solidFill>
                <a:latin typeface="+mj-lt"/>
                <a:ea typeface="ＭＳ Ｐゴシック" pitchFamily="34" charset="-128"/>
              </a:rPr>
              <a:t>Where do you want to be?</a:t>
            </a:r>
          </a:p>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p:txBody>
      </p:sp>
      <p:sp>
        <p:nvSpPr>
          <p:cNvPr id="18436" name="Content Placeholder 2"/>
          <p:cNvSpPr txBox="1">
            <a:spLocks/>
          </p:cNvSpPr>
          <p:nvPr/>
        </p:nvSpPr>
        <p:spPr bwMode="auto">
          <a:xfrm>
            <a:off x="457200" y="2362200"/>
            <a:ext cx="8001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mj-lt"/>
              </a:rPr>
              <a:t>List 5 – 10 characteristics that you like your club to have three to five years from now.</a:t>
            </a:r>
          </a:p>
          <a:p>
            <a:pPr marL="115888" lvl="1" indent="0">
              <a:spcBef>
                <a:spcPct val="20000"/>
              </a:spcBef>
              <a:buClr>
                <a:srgbClr val="01B4E7"/>
              </a:buClr>
              <a:buSzPct val="120000"/>
            </a:pPr>
            <a:endParaRPr lang="en-CA" altLang="en-US" dirty="0">
              <a:solidFill>
                <a:srgbClr val="58585A"/>
              </a:solidFill>
              <a:latin typeface="+mj-lt"/>
            </a:endParaRPr>
          </a:p>
        </p:txBody>
      </p:sp>
    </p:spTree>
    <p:extLst>
      <p:ext uri="{BB962C8B-B14F-4D97-AF65-F5344CB8AC3E}">
        <p14:creationId xmlns:p14="http://schemas.microsoft.com/office/powerpoint/2010/main" val="726793355"/>
      </p:ext>
    </p:extLst>
  </p:cSld>
  <p:clrMapOvr>
    <a:masterClrMapping/>
  </p:clrMapOvr>
  <p:transition spd="med" advClick="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Rotary: Current State</a:t>
            </a:r>
          </a:p>
        </p:txBody>
      </p:sp>
      <p:sp>
        <p:nvSpPr>
          <p:cNvPr id="18435" name="Content Placeholder 2"/>
          <p:cNvSpPr>
            <a:spLocks noGrp="1"/>
          </p:cNvSpPr>
          <p:nvPr>
            <p:ph idx="1"/>
          </p:nvPr>
        </p:nvSpPr>
        <p:spPr bwMode="auto">
          <a:xfrm>
            <a:off x="304800" y="1600200"/>
            <a:ext cx="5181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dirty="0">
                <a:solidFill>
                  <a:schemeClr val="accent1"/>
                </a:solidFill>
                <a:latin typeface="+mj-lt"/>
                <a:ea typeface="ＭＳ Ｐゴシック" pitchFamily="34" charset="-128"/>
              </a:rPr>
              <a:t>Membership trends</a:t>
            </a:r>
          </a:p>
        </p:txBody>
      </p:sp>
      <p:sp>
        <p:nvSpPr>
          <p:cNvPr id="18436" name="Content Placeholder 2"/>
          <p:cNvSpPr txBox="1">
            <a:spLocks/>
          </p:cNvSpPr>
          <p:nvPr/>
        </p:nvSpPr>
        <p:spPr bwMode="auto">
          <a:xfrm>
            <a:off x="457200" y="2362200"/>
            <a:ext cx="8534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CA" altLang="en-US" dirty="0">
                <a:solidFill>
                  <a:srgbClr val="58585A"/>
                </a:solidFill>
                <a:latin typeface="+mj-lt"/>
              </a:rPr>
              <a:t>The data tell us that the problem isn’t attracting people to  Rotary—For example, last year, clubs brought in over 160 thousand new members. </a:t>
            </a:r>
          </a:p>
          <a:p>
            <a:pPr lvl="1">
              <a:spcBef>
                <a:spcPct val="20000"/>
              </a:spcBef>
              <a:buClr>
                <a:srgbClr val="01B4E7"/>
              </a:buClr>
              <a:buSzPct val="120000"/>
              <a:buFont typeface="Wingdings" pitchFamily="2" charset="2"/>
              <a:buChar char="§"/>
            </a:pPr>
            <a:endParaRPr lang="en-CA" altLang="en-US" sz="1200" dirty="0">
              <a:solidFill>
                <a:srgbClr val="58585A"/>
              </a:solidFill>
              <a:latin typeface="+mj-lt"/>
            </a:endParaRPr>
          </a:p>
          <a:p>
            <a:pPr lvl="1">
              <a:spcBef>
                <a:spcPct val="20000"/>
              </a:spcBef>
              <a:buClr>
                <a:srgbClr val="01B4E7"/>
              </a:buClr>
              <a:buSzPct val="120000"/>
              <a:buFont typeface="Wingdings" pitchFamily="2" charset="2"/>
              <a:buChar char="§"/>
            </a:pPr>
            <a:r>
              <a:rPr lang="en-CA" altLang="en-US" dirty="0">
                <a:solidFill>
                  <a:srgbClr val="58585A"/>
                </a:solidFill>
                <a:latin typeface="+mj-lt"/>
              </a:rPr>
              <a:t>The problem is keeping them. 133 thousand members left during this past year.  We are losing about 10% of our membership on average in the last several years. </a:t>
            </a:r>
          </a:p>
          <a:p>
            <a:pPr lvl="1">
              <a:spcBef>
                <a:spcPct val="20000"/>
              </a:spcBef>
              <a:buClr>
                <a:srgbClr val="01B4E7"/>
              </a:buClr>
              <a:buSzPct val="120000"/>
              <a:buFont typeface="Wingdings" pitchFamily="2" charset="2"/>
              <a:buChar char="§"/>
            </a:pPr>
            <a:endParaRPr lang="en-CA" altLang="en-US" dirty="0">
              <a:solidFill>
                <a:srgbClr val="58585A"/>
              </a:solidFill>
              <a:latin typeface="+mj-lt"/>
            </a:endParaRP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p:txBody>
      </p:sp>
    </p:spTree>
    <p:extLst>
      <p:ext uri="{BB962C8B-B14F-4D97-AF65-F5344CB8AC3E}">
        <p14:creationId xmlns:p14="http://schemas.microsoft.com/office/powerpoint/2010/main" val="1023515566"/>
      </p:ext>
    </p:extLst>
  </p:cSld>
  <p:clrMapOvr>
    <a:masterClrMapping/>
  </p:clrMapOvr>
  <p:transition spd="med" advClick="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Rotary: Current State</a:t>
            </a:r>
          </a:p>
        </p:txBody>
      </p:sp>
      <p:sp>
        <p:nvSpPr>
          <p:cNvPr id="18435" name="Content Placeholder 2"/>
          <p:cNvSpPr>
            <a:spLocks noGrp="1"/>
          </p:cNvSpPr>
          <p:nvPr>
            <p:ph idx="1"/>
          </p:nvPr>
        </p:nvSpPr>
        <p:spPr bwMode="auto">
          <a:xfrm>
            <a:off x="304800" y="1600200"/>
            <a:ext cx="5181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dirty="0">
                <a:solidFill>
                  <a:schemeClr val="accent1"/>
                </a:solidFill>
                <a:latin typeface="+mj-lt"/>
                <a:ea typeface="ＭＳ Ｐゴシック" pitchFamily="34" charset="-128"/>
              </a:rPr>
              <a:t>Membership trends</a:t>
            </a:r>
          </a:p>
        </p:txBody>
      </p:sp>
      <p:sp>
        <p:nvSpPr>
          <p:cNvPr id="18436" name="Content Placeholder 2"/>
          <p:cNvSpPr txBox="1">
            <a:spLocks/>
          </p:cNvSpPr>
          <p:nvPr/>
        </p:nvSpPr>
        <p:spPr bwMode="auto">
          <a:xfrm>
            <a:off x="457200" y="2362200"/>
            <a:ext cx="8534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CA" altLang="en-US" dirty="0">
                <a:solidFill>
                  <a:srgbClr val="58585A"/>
                </a:solidFill>
                <a:latin typeface="+mj-lt"/>
              </a:rPr>
              <a:t>Enhancing the Rotary membership experience at the club level is the most significant opportunity to strengthen Rotary overall. </a:t>
            </a:r>
          </a:p>
          <a:p>
            <a:pPr lvl="1">
              <a:spcBef>
                <a:spcPct val="20000"/>
              </a:spcBef>
              <a:buClr>
                <a:srgbClr val="01B4E7"/>
              </a:buClr>
              <a:buSzPct val="120000"/>
              <a:buFont typeface="Wingdings" pitchFamily="2" charset="2"/>
              <a:buChar char="§"/>
            </a:pPr>
            <a:endParaRPr lang="en-CA" altLang="en-US" sz="1200" dirty="0">
              <a:solidFill>
                <a:srgbClr val="58585A"/>
              </a:solidFill>
              <a:latin typeface="+mj-lt"/>
            </a:endParaRPr>
          </a:p>
          <a:p>
            <a:pPr lvl="1">
              <a:spcBef>
                <a:spcPct val="20000"/>
              </a:spcBef>
              <a:buClr>
                <a:srgbClr val="01B4E7"/>
              </a:buClr>
              <a:buSzPct val="120000"/>
              <a:buFont typeface="Wingdings" pitchFamily="2" charset="2"/>
              <a:buChar char="§"/>
            </a:pPr>
            <a:r>
              <a:rPr lang="en-CA" altLang="en-US" dirty="0">
                <a:solidFill>
                  <a:srgbClr val="58585A"/>
                </a:solidFill>
                <a:latin typeface="+mj-lt"/>
              </a:rPr>
              <a:t>Years of research and pilots suggest that giving clubs flexibility can have a positive impact on member attraction, retention and engagement. For Rotary to remain relevant, we must make it a priority to create innovative and flexible membership opportunities!</a:t>
            </a:r>
          </a:p>
          <a:p>
            <a:pPr lvl="1">
              <a:spcBef>
                <a:spcPct val="20000"/>
              </a:spcBef>
              <a:buClr>
                <a:srgbClr val="01B4E7"/>
              </a:buClr>
              <a:buSzPct val="120000"/>
              <a:buFont typeface="Wingdings" pitchFamily="2" charset="2"/>
              <a:buChar char="§"/>
            </a:pPr>
            <a:endParaRPr lang="en-CA" altLang="en-US" dirty="0">
              <a:solidFill>
                <a:srgbClr val="58585A"/>
              </a:solidFill>
              <a:latin typeface="+mj-lt"/>
            </a:endParaRP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p:txBody>
      </p:sp>
    </p:spTree>
    <p:extLst>
      <p:ext uri="{BB962C8B-B14F-4D97-AF65-F5344CB8AC3E}">
        <p14:creationId xmlns:p14="http://schemas.microsoft.com/office/powerpoint/2010/main" val="1909630633"/>
      </p:ext>
    </p:extLst>
  </p:cSld>
  <p:clrMapOvr>
    <a:masterClrMapping/>
  </p:clrMapOvr>
  <p:transition spd="med" advClick="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Explore Your Club’s Current Condition</a:t>
            </a:r>
          </a:p>
        </p:txBody>
      </p:sp>
      <p:sp>
        <p:nvSpPr>
          <p:cNvPr id="18435" name="Content Placeholder 2"/>
          <p:cNvSpPr>
            <a:spLocks noGrp="1"/>
          </p:cNvSpPr>
          <p:nvPr>
            <p:ph idx="1"/>
          </p:nvPr>
        </p:nvSpPr>
        <p:spPr bwMode="auto">
          <a:xfrm>
            <a:off x="304800" y="1600200"/>
            <a:ext cx="5181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dirty="0">
                <a:solidFill>
                  <a:schemeClr val="accent1"/>
                </a:solidFill>
                <a:latin typeface="+mj-lt"/>
                <a:ea typeface="ＭＳ Ｐゴシック" pitchFamily="34" charset="-128"/>
              </a:rPr>
              <a:t>Where are you now?</a:t>
            </a:r>
          </a:p>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p:txBody>
      </p:sp>
      <p:sp>
        <p:nvSpPr>
          <p:cNvPr id="18436" name="Content Placeholder 2"/>
          <p:cNvSpPr txBox="1">
            <a:spLocks/>
          </p:cNvSpPr>
          <p:nvPr/>
        </p:nvSpPr>
        <p:spPr bwMode="auto">
          <a:xfrm>
            <a:off x="457200" y="23622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mj-lt"/>
              </a:rPr>
              <a:t>Using S.W.O.T. analysis, list the </a:t>
            </a:r>
            <a:r>
              <a:rPr lang="en-US" altLang="en-US" b="1" dirty="0">
                <a:solidFill>
                  <a:srgbClr val="58585A"/>
                </a:solidFill>
                <a:latin typeface="+mj-lt"/>
              </a:rPr>
              <a:t>S</a:t>
            </a:r>
            <a:r>
              <a:rPr lang="en-US" altLang="en-US" dirty="0">
                <a:solidFill>
                  <a:srgbClr val="58585A"/>
                </a:solidFill>
                <a:latin typeface="+mj-lt"/>
              </a:rPr>
              <a:t>trengths, </a:t>
            </a:r>
            <a:r>
              <a:rPr lang="en-US" altLang="en-US" b="1" dirty="0">
                <a:solidFill>
                  <a:srgbClr val="58585A"/>
                </a:solidFill>
                <a:latin typeface="+mj-lt"/>
              </a:rPr>
              <a:t>W</a:t>
            </a:r>
            <a:r>
              <a:rPr lang="en-US" altLang="en-US" dirty="0">
                <a:solidFill>
                  <a:srgbClr val="58585A"/>
                </a:solidFill>
                <a:latin typeface="+mj-lt"/>
              </a:rPr>
              <a:t>eaknesses, </a:t>
            </a:r>
            <a:r>
              <a:rPr lang="en-US" altLang="en-US" b="1" dirty="0">
                <a:solidFill>
                  <a:srgbClr val="58585A"/>
                </a:solidFill>
                <a:latin typeface="+mj-lt"/>
              </a:rPr>
              <a:t>O</a:t>
            </a:r>
            <a:r>
              <a:rPr lang="en-US" altLang="en-US" dirty="0">
                <a:solidFill>
                  <a:srgbClr val="58585A"/>
                </a:solidFill>
                <a:latin typeface="+mj-lt"/>
              </a:rPr>
              <a:t>pportunities and </a:t>
            </a:r>
            <a:r>
              <a:rPr lang="en-US" altLang="en-US" b="1" dirty="0">
                <a:solidFill>
                  <a:srgbClr val="58585A"/>
                </a:solidFill>
                <a:latin typeface="+mj-lt"/>
              </a:rPr>
              <a:t>T</a:t>
            </a:r>
            <a:r>
              <a:rPr lang="en-US" altLang="en-US" dirty="0">
                <a:solidFill>
                  <a:srgbClr val="58585A"/>
                </a:solidFill>
                <a:latin typeface="+mj-lt"/>
              </a:rPr>
              <a:t>hreats facing your club and community</a:t>
            </a:r>
          </a:p>
          <a:p>
            <a:pPr lvl="1">
              <a:spcBef>
                <a:spcPct val="20000"/>
              </a:spcBef>
              <a:buClr>
                <a:srgbClr val="01B4E7"/>
              </a:buClr>
              <a:buSzPct val="120000"/>
              <a:buFont typeface="Wingdings" pitchFamily="2" charset="2"/>
              <a:buChar char="§"/>
            </a:pPr>
            <a:r>
              <a:rPr lang="en-US" altLang="en-US" dirty="0">
                <a:solidFill>
                  <a:srgbClr val="58585A"/>
                </a:solidFill>
                <a:latin typeface="+mj-lt"/>
              </a:rPr>
              <a:t>Use the available resources to help you</a:t>
            </a:r>
          </a:p>
          <a:p>
            <a:pPr lvl="2">
              <a:spcBef>
                <a:spcPct val="20000"/>
              </a:spcBef>
              <a:buClr>
                <a:srgbClr val="01B4E7"/>
              </a:buClr>
              <a:buSzPct val="120000"/>
              <a:buFont typeface="Wingdings" pitchFamily="2" charset="2"/>
              <a:buChar char="§"/>
            </a:pPr>
            <a:r>
              <a:rPr lang="en-US" altLang="en-US" dirty="0">
                <a:solidFill>
                  <a:srgbClr val="58585A"/>
                </a:solidFill>
                <a:latin typeface="+mj-lt"/>
              </a:rPr>
              <a:t>Rotary Club Central</a:t>
            </a:r>
          </a:p>
          <a:p>
            <a:pPr lvl="2">
              <a:spcBef>
                <a:spcPct val="20000"/>
              </a:spcBef>
              <a:buClr>
                <a:srgbClr val="01B4E7"/>
              </a:buClr>
              <a:buSzPct val="120000"/>
              <a:buFont typeface="Wingdings" pitchFamily="2" charset="2"/>
              <a:buChar char="§"/>
            </a:pPr>
            <a:r>
              <a:rPr lang="en-US" altLang="en-US" dirty="0">
                <a:solidFill>
                  <a:srgbClr val="58585A"/>
                </a:solidFill>
                <a:latin typeface="+mj-lt"/>
              </a:rPr>
              <a:t>Rotary Club Health Check</a:t>
            </a:r>
          </a:p>
          <a:p>
            <a:pPr lvl="2">
              <a:spcBef>
                <a:spcPct val="20000"/>
              </a:spcBef>
              <a:buClr>
                <a:srgbClr val="01B4E7"/>
              </a:buClr>
              <a:buSzPct val="120000"/>
              <a:buFont typeface="Wingdings" pitchFamily="2" charset="2"/>
              <a:buChar char="§"/>
            </a:pPr>
            <a:r>
              <a:rPr lang="en-US" altLang="en-US" dirty="0">
                <a:solidFill>
                  <a:srgbClr val="58585A"/>
                </a:solidFill>
                <a:latin typeface="+mj-lt"/>
              </a:rPr>
              <a:t>Membership Assessment Tools</a:t>
            </a:r>
          </a:p>
          <a:p>
            <a:pPr lvl="2">
              <a:spcBef>
                <a:spcPct val="20000"/>
              </a:spcBef>
              <a:buClr>
                <a:srgbClr val="01B4E7"/>
              </a:buClr>
              <a:buSzPct val="120000"/>
              <a:buFont typeface="Wingdings" pitchFamily="2" charset="2"/>
              <a:buChar char="§"/>
            </a:pPr>
            <a:r>
              <a:rPr lang="en-US" altLang="en-US" dirty="0">
                <a:solidFill>
                  <a:srgbClr val="58585A"/>
                </a:solidFill>
                <a:latin typeface="+mj-lt"/>
              </a:rPr>
              <a:t>People within the District e.g. Membership and Strategy</a:t>
            </a:r>
          </a:p>
        </p:txBody>
      </p:sp>
    </p:spTree>
    <p:extLst>
      <p:ext uri="{BB962C8B-B14F-4D97-AF65-F5344CB8AC3E}">
        <p14:creationId xmlns:p14="http://schemas.microsoft.com/office/powerpoint/2010/main" val="3096217966"/>
      </p:ext>
    </p:extLst>
  </p:cSld>
  <p:clrMapOvr>
    <a:masterClrMapping/>
  </p:clrMapOvr>
  <p:transition spd="med" advClick="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304800" y="457200"/>
            <a:ext cx="88392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How Will You Get There?</a:t>
            </a:r>
          </a:p>
        </p:txBody>
      </p:sp>
      <p:sp>
        <p:nvSpPr>
          <p:cNvPr id="18435" name="Content Placeholder 2"/>
          <p:cNvSpPr>
            <a:spLocks noGrp="1"/>
          </p:cNvSpPr>
          <p:nvPr>
            <p:ph idx="1"/>
          </p:nvPr>
        </p:nvSpPr>
        <p:spPr bwMode="auto">
          <a:xfrm>
            <a:off x="304800" y="1600200"/>
            <a:ext cx="8686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dirty="0">
                <a:solidFill>
                  <a:schemeClr val="accent1"/>
                </a:solidFill>
                <a:latin typeface="+mj-lt"/>
                <a:ea typeface="ＭＳ Ｐゴシック" pitchFamily="34" charset="-128"/>
              </a:rPr>
              <a:t>Set strategic priorities that will help your club achieve its vision – what are your membership goals?</a:t>
            </a:r>
          </a:p>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p:txBody>
      </p:sp>
      <p:sp>
        <p:nvSpPr>
          <p:cNvPr id="18436" name="Content Placeholder 2"/>
          <p:cNvSpPr txBox="1">
            <a:spLocks/>
          </p:cNvSpPr>
          <p:nvPr/>
        </p:nvSpPr>
        <p:spPr bwMode="auto">
          <a:xfrm>
            <a:off x="457200" y="2590800"/>
            <a:ext cx="777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chemeClr val="tx1">
                    <a:lumMod val="50000"/>
                  </a:schemeClr>
                </a:solidFill>
                <a:latin typeface="+mj-lt"/>
              </a:rPr>
              <a:t>Grow Membership by X% or X#</a:t>
            </a:r>
          </a:p>
          <a:p>
            <a:pPr lvl="2">
              <a:spcBef>
                <a:spcPct val="20000"/>
              </a:spcBef>
              <a:buClr>
                <a:srgbClr val="01B4E7"/>
              </a:buClr>
              <a:buSzPct val="120000"/>
              <a:buFont typeface="Wingdings" pitchFamily="2" charset="2"/>
              <a:buChar char="§"/>
            </a:pPr>
            <a:r>
              <a:rPr lang="en-US" altLang="en-US" dirty="0">
                <a:solidFill>
                  <a:schemeClr val="tx1">
                    <a:lumMod val="50000"/>
                  </a:schemeClr>
                </a:solidFill>
                <a:latin typeface="+mj-lt"/>
              </a:rPr>
              <a:t>Annual goals</a:t>
            </a:r>
          </a:p>
          <a:p>
            <a:pPr lvl="2">
              <a:spcBef>
                <a:spcPct val="20000"/>
              </a:spcBef>
              <a:buClr>
                <a:srgbClr val="01B4E7"/>
              </a:buClr>
              <a:buSzPct val="120000"/>
              <a:buFont typeface="Wingdings" pitchFamily="2" charset="2"/>
              <a:buChar char="§"/>
            </a:pPr>
            <a:r>
              <a:rPr lang="en-US" altLang="en-US" dirty="0">
                <a:solidFill>
                  <a:schemeClr val="tx1">
                    <a:lumMod val="50000"/>
                  </a:schemeClr>
                </a:solidFill>
                <a:latin typeface="+mj-lt"/>
              </a:rPr>
              <a:t>Tasks/Activities i.e. Tactics </a:t>
            </a:r>
          </a:p>
          <a:p>
            <a:pPr lvl="2">
              <a:spcBef>
                <a:spcPct val="20000"/>
              </a:spcBef>
              <a:buClr>
                <a:srgbClr val="01B4E7"/>
              </a:buClr>
              <a:buSzPct val="120000"/>
              <a:buFont typeface="Wingdings" pitchFamily="2" charset="2"/>
              <a:buChar char="§"/>
            </a:pPr>
            <a:r>
              <a:rPr lang="en-US" altLang="en-US" dirty="0">
                <a:solidFill>
                  <a:schemeClr val="tx1">
                    <a:lumMod val="50000"/>
                  </a:schemeClr>
                </a:solidFill>
                <a:latin typeface="+mj-lt"/>
              </a:rPr>
              <a:t>Timeline</a:t>
            </a:r>
          </a:p>
          <a:p>
            <a:pPr lvl="2">
              <a:spcBef>
                <a:spcPct val="20000"/>
              </a:spcBef>
              <a:buClr>
                <a:srgbClr val="01B4E7"/>
              </a:buClr>
              <a:buSzPct val="120000"/>
              <a:buFont typeface="Wingdings" pitchFamily="2" charset="2"/>
              <a:buChar char="§"/>
            </a:pPr>
            <a:r>
              <a:rPr lang="en-US" altLang="en-US" dirty="0">
                <a:solidFill>
                  <a:schemeClr val="tx1">
                    <a:lumMod val="50000"/>
                  </a:schemeClr>
                </a:solidFill>
                <a:latin typeface="+mj-lt"/>
              </a:rPr>
              <a:t>Resources Needed</a:t>
            </a:r>
          </a:p>
          <a:p>
            <a:pPr lvl="2">
              <a:spcBef>
                <a:spcPct val="20000"/>
              </a:spcBef>
              <a:buClr>
                <a:srgbClr val="01B4E7"/>
              </a:buClr>
              <a:buSzPct val="120000"/>
              <a:buFont typeface="Wingdings" pitchFamily="2" charset="2"/>
              <a:buChar char="§"/>
            </a:pPr>
            <a:r>
              <a:rPr lang="en-US" altLang="en-US" dirty="0">
                <a:solidFill>
                  <a:schemeClr val="tx1">
                    <a:lumMod val="50000"/>
                  </a:schemeClr>
                </a:solidFill>
                <a:latin typeface="+mj-lt"/>
              </a:rPr>
              <a:t>Member(s) Assigned</a:t>
            </a:r>
          </a:p>
          <a:p>
            <a:pPr lvl="2">
              <a:spcBef>
                <a:spcPct val="20000"/>
              </a:spcBef>
              <a:buClr>
                <a:srgbClr val="01B4E7"/>
              </a:buClr>
              <a:buSzPct val="120000"/>
              <a:buFont typeface="Wingdings" pitchFamily="2" charset="2"/>
              <a:buChar char="§"/>
            </a:pPr>
            <a:endParaRPr lang="en-US" altLang="en-US" dirty="0">
              <a:solidFill>
                <a:schemeClr val="tx1">
                  <a:lumMod val="50000"/>
                </a:schemeClr>
              </a:solidFill>
              <a:latin typeface="+mj-lt"/>
            </a:endParaRP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p:txBody>
      </p:sp>
      <p:pic>
        <p:nvPicPr>
          <p:cNvPr id="3" name="Picture 2" descr="SMARTGoa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2362200"/>
            <a:ext cx="3048000" cy="3806283"/>
          </a:xfrm>
          <a:prstGeom prst="rect">
            <a:avLst/>
          </a:prstGeom>
        </p:spPr>
      </p:pic>
    </p:spTree>
    <p:extLst>
      <p:ext uri="{BB962C8B-B14F-4D97-AF65-F5344CB8AC3E}">
        <p14:creationId xmlns:p14="http://schemas.microsoft.com/office/powerpoint/2010/main" val="3224309514"/>
      </p:ext>
    </p:extLst>
  </p:cSld>
  <p:clrMapOvr>
    <a:masterClrMapping/>
  </p:clrMapOvr>
  <p:transition spd="med" advClick="0">
    <p:fad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Prepare Core Values</a:t>
            </a:r>
          </a:p>
        </p:txBody>
      </p:sp>
      <p:sp>
        <p:nvSpPr>
          <p:cNvPr id="18435" name="Content Placeholder 2"/>
          <p:cNvSpPr>
            <a:spLocks noGrp="1"/>
          </p:cNvSpPr>
          <p:nvPr>
            <p:ph idx="1"/>
          </p:nvPr>
        </p:nvSpPr>
        <p:spPr bwMode="auto">
          <a:xfrm>
            <a:off x="304800" y="1600200"/>
            <a:ext cx="5181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dirty="0">
                <a:solidFill>
                  <a:schemeClr val="accent1"/>
                </a:solidFill>
                <a:latin typeface="+mj-lt"/>
                <a:ea typeface="ＭＳ Ｐゴシック" pitchFamily="34" charset="-128"/>
              </a:rPr>
              <a:t>Our Core Values</a:t>
            </a:r>
          </a:p>
        </p:txBody>
      </p:sp>
      <p:sp>
        <p:nvSpPr>
          <p:cNvPr id="18436" name="Content Placeholder 2"/>
          <p:cNvSpPr txBox="1">
            <a:spLocks/>
          </p:cNvSpPr>
          <p:nvPr/>
        </p:nvSpPr>
        <p:spPr bwMode="auto">
          <a:xfrm>
            <a:off x="457200" y="2362200"/>
            <a:ext cx="8001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CA" altLang="en-US" dirty="0">
                <a:solidFill>
                  <a:schemeClr val="tx1">
                    <a:lumMod val="50000"/>
                  </a:schemeClr>
                </a:solidFill>
                <a:latin typeface="+mj-lt"/>
              </a:rPr>
              <a:t>Our values are an increasingly important component in strategic planning because they drive the intent and direction of the organization’s leadership.</a:t>
            </a:r>
          </a:p>
          <a:p>
            <a:pPr lvl="2">
              <a:buFont typeface="Courier New" panose="02070309020205020404" pitchFamily="49" charset="0"/>
              <a:buChar char="o"/>
            </a:pPr>
            <a:r>
              <a:rPr lang="en-CA" sz="2200" b="1" i="1" dirty="0">
                <a:solidFill>
                  <a:schemeClr val="tx1">
                    <a:lumMod val="50000"/>
                  </a:schemeClr>
                </a:solidFill>
                <a:latin typeface="+mj-lt"/>
              </a:rPr>
              <a:t>Fellowship and global understanding</a:t>
            </a:r>
            <a:r>
              <a:rPr lang="en-CA" sz="2200" i="1" dirty="0">
                <a:solidFill>
                  <a:schemeClr val="tx1">
                    <a:lumMod val="50000"/>
                  </a:schemeClr>
                </a:solidFill>
                <a:latin typeface="+mj-lt"/>
              </a:rPr>
              <a:t> </a:t>
            </a:r>
            <a:endParaRPr lang="en-CA" sz="2200" b="1" i="1" dirty="0">
              <a:solidFill>
                <a:schemeClr val="tx1">
                  <a:lumMod val="50000"/>
                </a:schemeClr>
              </a:solidFill>
              <a:latin typeface="+mj-lt"/>
            </a:endParaRPr>
          </a:p>
          <a:p>
            <a:pPr lvl="3">
              <a:buFont typeface="Wingdings" panose="05000000000000000000" pitchFamily="2" charset="2"/>
              <a:buChar char="§"/>
            </a:pPr>
            <a:r>
              <a:rPr lang="en-CA" sz="2200" b="1" i="1" dirty="0">
                <a:solidFill>
                  <a:schemeClr val="tx1">
                    <a:lumMod val="50000"/>
                  </a:schemeClr>
                </a:solidFill>
                <a:latin typeface="+mj-lt"/>
              </a:rPr>
              <a:t>We build lifelong relationships</a:t>
            </a:r>
          </a:p>
          <a:p>
            <a:pPr lvl="2">
              <a:buFont typeface="Courier New" panose="02070309020205020404" pitchFamily="49" charset="0"/>
              <a:buChar char="o"/>
            </a:pPr>
            <a:r>
              <a:rPr lang="en-CA" sz="2200" dirty="0">
                <a:solidFill>
                  <a:schemeClr val="tx1">
                    <a:lumMod val="50000"/>
                  </a:schemeClr>
                </a:solidFill>
                <a:latin typeface="+mj-lt"/>
              </a:rPr>
              <a:t>Ethics and integrity</a:t>
            </a:r>
          </a:p>
          <a:p>
            <a:pPr lvl="3">
              <a:buFont typeface="Wingdings" panose="05000000000000000000" pitchFamily="2" charset="2"/>
              <a:buChar char="§"/>
            </a:pPr>
            <a:r>
              <a:rPr lang="en-CA" sz="2200" dirty="0">
                <a:solidFill>
                  <a:schemeClr val="tx1">
                    <a:lumMod val="50000"/>
                  </a:schemeClr>
                </a:solidFill>
                <a:latin typeface="+mj-lt"/>
              </a:rPr>
              <a:t>We honor our commitments</a:t>
            </a:r>
          </a:p>
          <a:p>
            <a:pPr lvl="2">
              <a:buFont typeface="Courier New" panose="02070309020205020404" pitchFamily="49" charset="0"/>
              <a:buChar char="o"/>
            </a:pPr>
            <a:r>
              <a:rPr lang="en-CA" sz="2200" dirty="0">
                <a:solidFill>
                  <a:schemeClr val="tx1">
                    <a:lumMod val="50000"/>
                  </a:schemeClr>
                </a:solidFill>
                <a:latin typeface="+mj-lt"/>
              </a:rPr>
              <a:t>Diversity</a:t>
            </a:r>
          </a:p>
          <a:p>
            <a:pPr lvl="3">
              <a:buFont typeface="Wingdings" panose="05000000000000000000" pitchFamily="2" charset="2"/>
              <a:buChar char="§"/>
            </a:pPr>
            <a:r>
              <a:rPr lang="en-CA" sz="2200" dirty="0">
                <a:solidFill>
                  <a:schemeClr val="tx1">
                    <a:lumMod val="50000"/>
                  </a:schemeClr>
                </a:solidFill>
                <a:latin typeface="+mj-lt"/>
              </a:rPr>
              <a:t>We connect diverse perspectives</a:t>
            </a:r>
          </a:p>
          <a:p>
            <a:pPr lvl="2">
              <a:buFont typeface="Courier New" panose="02070309020205020404" pitchFamily="49" charset="0"/>
              <a:buChar char="o"/>
            </a:pPr>
            <a:r>
              <a:rPr lang="en-CA" sz="2200" dirty="0">
                <a:solidFill>
                  <a:schemeClr val="tx1">
                    <a:lumMod val="50000"/>
                  </a:schemeClr>
                </a:solidFill>
                <a:latin typeface="+mj-lt"/>
              </a:rPr>
              <a:t>Vocational expertise, service, and leadership</a:t>
            </a:r>
          </a:p>
          <a:p>
            <a:pPr lvl="3">
              <a:buFont typeface="Wingdings" panose="05000000000000000000" pitchFamily="2" charset="2"/>
              <a:buChar char="§"/>
            </a:pPr>
            <a:r>
              <a:rPr lang="en-CA" sz="2200" dirty="0">
                <a:solidFill>
                  <a:schemeClr val="tx1">
                    <a:lumMod val="50000"/>
                  </a:schemeClr>
                </a:solidFill>
                <a:latin typeface="+mj-lt"/>
              </a:rPr>
              <a:t>We apply our leadership and expertise to solve social issues</a:t>
            </a:r>
          </a:p>
          <a:p>
            <a:pPr lvl="1">
              <a:spcBef>
                <a:spcPct val="20000"/>
              </a:spcBef>
              <a:buClr>
                <a:srgbClr val="01B4E7"/>
              </a:buClr>
              <a:buSzPct val="120000"/>
              <a:buFont typeface="Wingdings" pitchFamily="2" charset="2"/>
              <a:buChar char="§"/>
            </a:pPr>
            <a:endParaRPr lang="en-US" altLang="en-US" dirty="0">
              <a:solidFill>
                <a:schemeClr val="tx1">
                  <a:lumMod val="50000"/>
                </a:schemeClr>
              </a:solidFill>
              <a:latin typeface="+mj-lt"/>
            </a:endParaRPr>
          </a:p>
        </p:txBody>
      </p:sp>
    </p:spTree>
    <p:extLst>
      <p:ext uri="{BB962C8B-B14F-4D97-AF65-F5344CB8AC3E}">
        <p14:creationId xmlns:p14="http://schemas.microsoft.com/office/powerpoint/2010/main" val="3910658944"/>
      </p:ext>
    </p:extLst>
  </p:cSld>
  <p:clrMapOvr>
    <a:masterClrMapping/>
  </p:clrMapOvr>
  <p:transition spd="med" advClick="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Tactics</a:t>
            </a:r>
          </a:p>
        </p:txBody>
      </p:sp>
      <p:sp>
        <p:nvSpPr>
          <p:cNvPr id="22531" name="Content Placeholder 2"/>
          <p:cNvSpPr>
            <a:spLocks noGrp="1"/>
          </p:cNvSpPr>
          <p:nvPr>
            <p:ph idx="1"/>
          </p:nvPr>
        </p:nvSpPr>
        <p:spPr bwMode="auto">
          <a:xfrm>
            <a:off x="304800" y="1447800"/>
            <a:ext cx="8534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Identify the tasks/activities that will support your goals</a:t>
            </a:r>
          </a:p>
        </p:txBody>
      </p:sp>
      <p:sp>
        <p:nvSpPr>
          <p:cNvPr id="22532" name="Content Placeholder 2"/>
          <p:cNvSpPr txBox="1">
            <a:spLocks/>
          </p:cNvSpPr>
          <p:nvPr/>
        </p:nvSpPr>
        <p:spPr bwMode="auto">
          <a:xfrm>
            <a:off x="114300" y="2209800"/>
            <a:ext cx="8724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sz="2200" dirty="0">
                <a:solidFill>
                  <a:schemeClr val="tx1">
                    <a:lumMod val="50000"/>
                  </a:schemeClr>
                </a:solidFill>
                <a:latin typeface="+mj-lt"/>
              </a:rPr>
              <a:t>Retention</a:t>
            </a:r>
          </a:p>
          <a:p>
            <a:pPr lvl="2">
              <a:spcBef>
                <a:spcPct val="20000"/>
              </a:spcBef>
              <a:buClr>
                <a:srgbClr val="01B4E7"/>
              </a:buClr>
              <a:buSzPct val="120000"/>
              <a:buFont typeface="Wingdings" pitchFamily="2" charset="2"/>
              <a:buChar char="§"/>
            </a:pPr>
            <a:r>
              <a:rPr lang="en-CA" altLang="en-US" sz="2000" dirty="0">
                <a:solidFill>
                  <a:schemeClr val="tx1">
                    <a:lumMod val="50000"/>
                  </a:schemeClr>
                </a:solidFill>
                <a:latin typeface="+mj-lt"/>
              </a:rPr>
              <a:t>Fellowship activities (provide some examples of what clubs are doing)</a:t>
            </a:r>
          </a:p>
          <a:p>
            <a:pPr lvl="2">
              <a:spcBef>
                <a:spcPct val="20000"/>
              </a:spcBef>
              <a:buClr>
                <a:srgbClr val="01B4E7"/>
              </a:buClr>
              <a:buSzPct val="120000"/>
              <a:buFont typeface="Wingdings" pitchFamily="2" charset="2"/>
              <a:buChar char="§"/>
            </a:pPr>
            <a:r>
              <a:rPr lang="en-CA" altLang="en-US" sz="2000" dirty="0">
                <a:solidFill>
                  <a:schemeClr val="tx1">
                    <a:lumMod val="50000"/>
                  </a:schemeClr>
                </a:solidFill>
                <a:latin typeface="+mj-lt"/>
              </a:rPr>
              <a:t>More varied projects that appeal to member’s various interests</a:t>
            </a:r>
          </a:p>
          <a:p>
            <a:pPr lvl="2">
              <a:spcBef>
                <a:spcPct val="20000"/>
              </a:spcBef>
              <a:buClr>
                <a:srgbClr val="01B4E7"/>
              </a:buClr>
              <a:buSzPct val="120000"/>
              <a:buFont typeface="Wingdings" pitchFamily="2" charset="2"/>
              <a:buChar char="§"/>
            </a:pPr>
            <a:r>
              <a:rPr lang="en-CA" altLang="en-US" sz="2000" dirty="0">
                <a:solidFill>
                  <a:schemeClr val="tx1">
                    <a:lumMod val="50000"/>
                  </a:schemeClr>
                </a:solidFill>
                <a:latin typeface="+mj-lt"/>
              </a:rPr>
              <a:t>Better balance/alignment of club tasks to individual interests &amp; time</a:t>
            </a:r>
          </a:p>
          <a:p>
            <a:pPr lvl="1">
              <a:spcBef>
                <a:spcPct val="20000"/>
              </a:spcBef>
              <a:buClr>
                <a:srgbClr val="01B4E7"/>
              </a:buClr>
              <a:buSzPct val="120000"/>
              <a:buFont typeface="Wingdings" pitchFamily="2" charset="2"/>
              <a:buChar char="§"/>
            </a:pPr>
            <a:r>
              <a:rPr lang="en-CA" altLang="en-US" sz="2200" dirty="0">
                <a:solidFill>
                  <a:schemeClr val="tx1">
                    <a:lumMod val="50000"/>
                  </a:schemeClr>
                </a:solidFill>
                <a:latin typeface="+mj-lt"/>
              </a:rPr>
              <a:t>Attract New Members</a:t>
            </a:r>
          </a:p>
          <a:p>
            <a:pPr lvl="2">
              <a:buClr>
                <a:schemeClr val="accent1"/>
              </a:buClr>
              <a:buFont typeface="Wingdings" panose="05000000000000000000" pitchFamily="2" charset="2"/>
              <a:buChar char="§"/>
            </a:pPr>
            <a:r>
              <a:rPr lang="en-CA" sz="2000" dirty="0">
                <a:solidFill>
                  <a:schemeClr val="tx1">
                    <a:lumMod val="50000"/>
                  </a:schemeClr>
                </a:solidFill>
                <a:latin typeface="+mj-lt"/>
              </a:rPr>
              <a:t>Social media messages are targeted to groups/individuals</a:t>
            </a:r>
          </a:p>
          <a:p>
            <a:pPr lvl="2">
              <a:buClr>
                <a:schemeClr val="accent1"/>
              </a:buClr>
              <a:buFont typeface="Wingdings" panose="05000000000000000000" pitchFamily="2" charset="2"/>
              <a:buChar char="§"/>
            </a:pPr>
            <a:r>
              <a:rPr lang="en-CA" sz="2000" dirty="0">
                <a:solidFill>
                  <a:schemeClr val="tx1">
                    <a:lumMod val="50000"/>
                  </a:schemeClr>
                </a:solidFill>
                <a:latin typeface="+mj-lt"/>
              </a:rPr>
              <a:t>Club president/Member chair meet with local business/community leaders</a:t>
            </a:r>
          </a:p>
          <a:p>
            <a:pPr lvl="2">
              <a:buClr>
                <a:schemeClr val="accent1"/>
              </a:buClr>
              <a:buFont typeface="Wingdings" panose="05000000000000000000" pitchFamily="2" charset="2"/>
              <a:buChar char="§"/>
            </a:pPr>
            <a:r>
              <a:rPr lang="en-CA" sz="2000" dirty="0">
                <a:solidFill>
                  <a:schemeClr val="tx1">
                    <a:lumMod val="50000"/>
                  </a:schemeClr>
                </a:solidFill>
                <a:latin typeface="+mj-lt"/>
              </a:rPr>
              <a:t>Promote the club at community events e.g. Relay for Life, State/County Fair, etc.        </a:t>
            </a:r>
          </a:p>
          <a:p>
            <a:pPr lvl="3">
              <a:spcBef>
                <a:spcPct val="20000"/>
              </a:spcBef>
              <a:buClr>
                <a:srgbClr val="01B4E7"/>
              </a:buClr>
              <a:buSzPct val="120000"/>
              <a:buFont typeface="Wingdings" pitchFamily="2" charset="2"/>
              <a:buChar char="§"/>
            </a:pPr>
            <a:endParaRPr lang="en-CA" altLang="en-US" sz="2000" dirty="0">
              <a:solidFill>
                <a:schemeClr val="tx1">
                  <a:lumMod val="50000"/>
                </a:schemeClr>
              </a:solidFill>
              <a:latin typeface="+mj-lt"/>
            </a:endParaRPr>
          </a:p>
          <a:p>
            <a:pPr lvl="2">
              <a:spcBef>
                <a:spcPct val="20000"/>
              </a:spcBef>
              <a:buClr>
                <a:srgbClr val="01B4E7"/>
              </a:buClr>
              <a:buSzPct val="120000"/>
              <a:buFont typeface="Wingdings" pitchFamily="2" charset="2"/>
              <a:buChar char="§"/>
            </a:pPr>
            <a:endParaRPr lang="en-US" altLang="en-US" dirty="0">
              <a:solidFill>
                <a:srgbClr val="58585A"/>
              </a:solidFill>
              <a:latin typeface="+mj-lt"/>
            </a:endParaRPr>
          </a:p>
        </p:txBody>
      </p:sp>
    </p:spTree>
    <p:extLst>
      <p:ext uri="{BB962C8B-B14F-4D97-AF65-F5344CB8AC3E}">
        <p14:creationId xmlns:p14="http://schemas.microsoft.com/office/powerpoint/2010/main" val="2660743021"/>
      </p:ext>
    </p:extLst>
  </p:cSld>
  <p:clrMapOvr>
    <a:masterClrMapping/>
  </p:clrMapOvr>
  <p:transition spd="med" advClick="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Tactics</a:t>
            </a:r>
          </a:p>
        </p:txBody>
      </p:sp>
      <p:sp>
        <p:nvSpPr>
          <p:cNvPr id="22531"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Get Connected</a:t>
            </a:r>
          </a:p>
        </p:txBody>
      </p:sp>
      <p:sp>
        <p:nvSpPr>
          <p:cNvPr id="22532" name="Content Placeholder 2"/>
          <p:cNvSpPr txBox="1">
            <a:spLocks/>
          </p:cNvSpPr>
          <p:nvPr/>
        </p:nvSpPr>
        <p:spPr bwMode="auto">
          <a:xfrm>
            <a:off x="114300" y="2209800"/>
            <a:ext cx="4305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CA" altLang="en-US" dirty="0">
                <a:solidFill>
                  <a:srgbClr val="58585A"/>
                </a:solidFill>
                <a:latin typeface="+mj-lt"/>
              </a:rPr>
              <a:t>Tools such as Rotary Showcase help you tell your club’s story and share the impact of your projects.  Other products like Rotary Ideas and Discussion Groups are enhancing the Rotary experience.</a:t>
            </a: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169" y="1066800"/>
            <a:ext cx="4068031" cy="558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461953"/>
      </p:ext>
    </p:extLst>
  </p:cSld>
  <p:clrMapOvr>
    <a:masterClrMapping/>
  </p:clrMapOvr>
  <p:transition spd="med" advClick="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How Are You Doing?</a:t>
            </a:r>
          </a:p>
        </p:txBody>
      </p:sp>
      <p:sp>
        <p:nvSpPr>
          <p:cNvPr id="22531"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Create Discipline</a:t>
            </a:r>
          </a:p>
        </p:txBody>
      </p:sp>
      <p:sp>
        <p:nvSpPr>
          <p:cNvPr id="22532" name="Content Placeholder 2"/>
          <p:cNvSpPr txBox="1">
            <a:spLocks/>
          </p:cNvSpPr>
          <p:nvPr/>
        </p:nvSpPr>
        <p:spPr bwMode="auto">
          <a:xfrm>
            <a:off x="114300" y="2209800"/>
            <a:ext cx="8724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Clr>
                <a:schemeClr val="accent1"/>
              </a:buClr>
              <a:buSzPct val="150000"/>
              <a:buFont typeface="Wingdings" panose="05000000000000000000" pitchFamily="2" charset="2"/>
              <a:buChar char="§"/>
            </a:pPr>
            <a:r>
              <a:rPr lang="en-CA" sz="2200" dirty="0">
                <a:solidFill>
                  <a:schemeClr val="tx1">
                    <a:lumMod val="50000"/>
                  </a:schemeClr>
                </a:solidFill>
                <a:latin typeface="+mn-lt"/>
              </a:rPr>
              <a:t>Have your strategic planning team regularly monitor progress on reaching its goals and suggest plan updates as needed.</a:t>
            </a:r>
          </a:p>
          <a:p>
            <a:pPr>
              <a:buClr>
                <a:schemeClr val="accent1"/>
              </a:buClr>
              <a:buSzPct val="150000"/>
              <a:buFont typeface="Wingdings" panose="05000000000000000000" pitchFamily="2" charset="2"/>
              <a:buChar char="§"/>
            </a:pPr>
            <a:r>
              <a:rPr lang="en-CA" sz="2200" dirty="0">
                <a:solidFill>
                  <a:schemeClr val="tx1">
                    <a:lumMod val="50000"/>
                  </a:schemeClr>
                </a:solidFill>
                <a:latin typeface="+mn-lt"/>
              </a:rPr>
              <a:t>Review your strategic plan, including its vision statement and priorities, each year with club members to see if they would like any revisions.</a:t>
            </a:r>
          </a:p>
          <a:p>
            <a:pPr>
              <a:buClr>
                <a:schemeClr val="accent1"/>
              </a:buClr>
              <a:buSzPct val="150000"/>
              <a:buFont typeface="Wingdings" panose="05000000000000000000" pitchFamily="2" charset="2"/>
              <a:buChar char="§"/>
            </a:pPr>
            <a:r>
              <a:rPr lang="en-CA" sz="2200" dirty="0">
                <a:solidFill>
                  <a:schemeClr val="tx1">
                    <a:lumMod val="50000"/>
                  </a:schemeClr>
                </a:solidFill>
                <a:latin typeface="+mn-lt"/>
              </a:rPr>
              <a:t>Make sure club decisions support the goals of the plan, and discuss observations with the strategic planning team. </a:t>
            </a:r>
          </a:p>
          <a:p>
            <a:pPr>
              <a:buClr>
                <a:schemeClr val="accent1"/>
              </a:buClr>
              <a:buSzPct val="150000"/>
              <a:buFont typeface="Wingdings" panose="05000000000000000000" pitchFamily="2" charset="2"/>
              <a:buChar char="§"/>
            </a:pPr>
            <a:r>
              <a:rPr lang="en-CA" sz="2200" dirty="0">
                <a:solidFill>
                  <a:schemeClr val="tx1">
                    <a:lumMod val="50000"/>
                  </a:schemeClr>
                </a:solidFill>
                <a:latin typeface="+mn-lt"/>
              </a:rPr>
              <a:t>Allot enough resources to achieve the plan.</a:t>
            </a:r>
          </a:p>
          <a:p>
            <a:pPr>
              <a:buClr>
                <a:schemeClr val="accent1"/>
              </a:buClr>
              <a:buSzPct val="150000"/>
              <a:buFont typeface="Wingdings" panose="05000000000000000000" pitchFamily="2" charset="2"/>
              <a:buChar char="§"/>
            </a:pPr>
            <a:r>
              <a:rPr lang="en-CA" sz="2200" dirty="0">
                <a:solidFill>
                  <a:schemeClr val="tx1">
                    <a:lumMod val="50000"/>
                  </a:schemeClr>
                </a:solidFill>
                <a:latin typeface="+mn-lt"/>
              </a:rPr>
              <a:t>Repeat the strategic planning steps every three to five years to produce a new plan or keep the current one.</a:t>
            </a:r>
          </a:p>
          <a:p>
            <a:pPr lvl="1">
              <a:spcBef>
                <a:spcPct val="20000"/>
              </a:spcBef>
              <a:buClr>
                <a:srgbClr val="01B4E7"/>
              </a:buClr>
              <a:buSzPct val="120000"/>
              <a:buFont typeface="Wingdings" pitchFamily="2" charset="2"/>
              <a:buChar char="§"/>
            </a:pPr>
            <a:endParaRPr lang="en-CA" altLang="en-US" sz="2200" dirty="0">
              <a:solidFill>
                <a:srgbClr val="58585A"/>
              </a:solidFill>
              <a:latin typeface="+mn-lt"/>
            </a:endParaRPr>
          </a:p>
          <a:p>
            <a:pPr lvl="1">
              <a:spcBef>
                <a:spcPct val="20000"/>
              </a:spcBef>
              <a:buClr>
                <a:srgbClr val="01B4E7"/>
              </a:buClr>
              <a:buSzPct val="120000"/>
              <a:buFont typeface="Wingdings" pitchFamily="2" charset="2"/>
              <a:buChar char="§"/>
            </a:pPr>
            <a:endParaRPr lang="en-US" altLang="en-US" sz="2200" dirty="0">
              <a:solidFill>
                <a:srgbClr val="58585A"/>
              </a:solidFill>
              <a:latin typeface="+mn-lt"/>
            </a:endParaRPr>
          </a:p>
        </p:txBody>
      </p:sp>
      <p:sp>
        <p:nvSpPr>
          <p:cNvPr id="2" name="Rectangle 1"/>
          <p:cNvSpPr/>
          <p:nvPr/>
        </p:nvSpPr>
        <p:spPr>
          <a:xfrm>
            <a:off x="1524000" y="5715000"/>
            <a:ext cx="5715000" cy="685059"/>
          </a:xfrm>
          <a:prstGeom prst="rect">
            <a:avLst/>
          </a:prstGeom>
        </p:spPr>
        <p:txBody>
          <a:bodyPr wrap="square">
            <a:spAutoFit/>
          </a:bodyPr>
          <a:lstStyle/>
          <a:p>
            <a:pPr lvl="1" algn="ctr">
              <a:lnSpc>
                <a:spcPct val="107000"/>
              </a:lnSpc>
              <a:spcAft>
                <a:spcPts val="800"/>
              </a:spcAft>
            </a:pPr>
            <a:r>
              <a:rPr lang="en-CA" sz="1800" b="1" dirty="0">
                <a:solidFill>
                  <a:schemeClr val="tx1">
                    <a:lumMod val="50000"/>
                  </a:schemeClr>
                </a:solidFill>
                <a:ea typeface="Calibri" panose="020F0502020204030204" pitchFamily="34" charset="0"/>
                <a:cs typeface="Times New Roman" panose="02020603050405020304" pitchFamily="18" charset="0"/>
              </a:rPr>
              <a:t>How each tactic is being measured – you won’t improve what you don’t measure!</a:t>
            </a:r>
          </a:p>
        </p:txBody>
      </p:sp>
    </p:spTree>
    <p:extLst>
      <p:ext uri="{BB962C8B-B14F-4D97-AF65-F5344CB8AC3E}">
        <p14:creationId xmlns:p14="http://schemas.microsoft.com/office/powerpoint/2010/main" val="960417007"/>
      </p:ext>
    </p:extLst>
  </p:cSld>
  <p:clrMapOvr>
    <a:masterClrMapping/>
  </p:clrMapOvr>
  <p:transition spd="med"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Personalizing the Rotary Story</a:t>
            </a:r>
          </a:p>
        </p:txBody>
      </p:sp>
      <p:sp>
        <p:nvSpPr>
          <p:cNvPr id="7" name="Content Placeholder 2"/>
          <p:cNvSpPr>
            <a:spLocks noGrp="1"/>
          </p:cNvSpPr>
          <p:nvPr>
            <p:ph idx="1"/>
          </p:nvPr>
        </p:nvSpPr>
        <p:spPr bwMode="auto">
          <a:xfrm>
            <a:off x="304800" y="1447800"/>
            <a:ext cx="53340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Storytelling brings people together</a:t>
            </a:r>
          </a:p>
        </p:txBody>
      </p:sp>
      <p:sp>
        <p:nvSpPr>
          <p:cNvPr id="8" name="Content Placeholder 2"/>
          <p:cNvSpPr txBox="1">
            <a:spLocks/>
          </p:cNvSpPr>
          <p:nvPr/>
        </p:nvSpPr>
        <p:spPr bwMode="auto">
          <a:xfrm>
            <a:off x="114300" y="2057400"/>
            <a:ext cx="4305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CA" dirty="0">
                <a:solidFill>
                  <a:schemeClr val="tx1">
                    <a:lumMod val="50000"/>
                  </a:schemeClr>
                </a:solidFill>
              </a:rPr>
              <a:t>A powerful technique for building relationships. </a:t>
            </a:r>
          </a:p>
          <a:p>
            <a:pPr lvl="1">
              <a:spcBef>
                <a:spcPct val="20000"/>
              </a:spcBef>
              <a:buClr>
                <a:srgbClr val="01B4E7"/>
              </a:buClr>
              <a:buSzPct val="120000"/>
              <a:buFont typeface="Wingdings" pitchFamily="2" charset="2"/>
              <a:buChar char="§"/>
            </a:pPr>
            <a:r>
              <a:rPr lang="en-CA" dirty="0">
                <a:solidFill>
                  <a:schemeClr val="tx1">
                    <a:lumMod val="50000"/>
                  </a:schemeClr>
                </a:solidFill>
              </a:rPr>
              <a:t>An age-old concept that brings people together and keeps them engaged. </a:t>
            </a:r>
          </a:p>
          <a:p>
            <a:pPr lvl="1">
              <a:spcBef>
                <a:spcPct val="20000"/>
              </a:spcBef>
              <a:buClr>
                <a:srgbClr val="01B4E7"/>
              </a:buClr>
              <a:buSzPct val="120000"/>
              <a:buFont typeface="Wingdings" pitchFamily="2" charset="2"/>
              <a:buChar char="§"/>
            </a:pPr>
            <a:r>
              <a:rPr lang="en-CA" dirty="0">
                <a:solidFill>
                  <a:schemeClr val="tx1">
                    <a:lumMod val="50000"/>
                  </a:schemeClr>
                </a:solidFill>
              </a:rPr>
              <a:t>It doesn’t matter where in the world you’re based or how large the organization is.</a:t>
            </a:r>
          </a:p>
          <a:p>
            <a:pPr lvl="1">
              <a:spcBef>
                <a:spcPct val="20000"/>
              </a:spcBef>
              <a:buClr>
                <a:srgbClr val="01B4E7"/>
              </a:buClr>
              <a:buSzPct val="120000"/>
              <a:buFont typeface="Wingdings" pitchFamily="2" charset="2"/>
              <a:buChar char="§"/>
            </a:pPr>
            <a:endParaRPr lang="en-CA" altLang="en-US" sz="2200" dirty="0">
              <a:solidFill>
                <a:srgbClr val="58585A"/>
              </a:solidFill>
              <a:latin typeface="+mn-lt"/>
            </a:endParaRPr>
          </a:p>
          <a:p>
            <a:pPr lvl="1">
              <a:spcBef>
                <a:spcPct val="20000"/>
              </a:spcBef>
              <a:buClr>
                <a:srgbClr val="01B4E7"/>
              </a:buClr>
              <a:buSzPct val="120000"/>
              <a:buFont typeface="Wingdings" pitchFamily="2" charset="2"/>
              <a:buChar char="§"/>
            </a:pPr>
            <a:endParaRPr lang="en-US" altLang="en-US" sz="2200" dirty="0">
              <a:solidFill>
                <a:srgbClr val="58585A"/>
              </a:solidFill>
              <a:latin typeface="+mn-lt"/>
            </a:endParaRPr>
          </a:p>
        </p:txBody>
      </p:sp>
      <p:pic>
        <p:nvPicPr>
          <p:cNvPr id="2" name="Picture 1"/>
          <p:cNvPicPr>
            <a:picLocks noChangeAspect="1"/>
          </p:cNvPicPr>
          <p:nvPr/>
        </p:nvPicPr>
        <p:blipFill>
          <a:blip r:embed="rId3"/>
          <a:stretch>
            <a:fillRect/>
          </a:stretch>
        </p:blipFill>
        <p:spPr>
          <a:xfrm>
            <a:off x="4610100" y="2362200"/>
            <a:ext cx="3952875" cy="2200275"/>
          </a:xfrm>
          <a:prstGeom prst="rect">
            <a:avLst/>
          </a:prstGeom>
        </p:spPr>
      </p:pic>
    </p:spTree>
    <p:extLst>
      <p:ext uri="{BB962C8B-B14F-4D97-AF65-F5344CB8AC3E}">
        <p14:creationId xmlns:p14="http://schemas.microsoft.com/office/powerpoint/2010/main" val="1224496668"/>
      </p:ext>
    </p:extLst>
  </p:cSld>
  <p:clrMapOvr>
    <a:masterClrMapping/>
  </p:clrMapOvr>
  <p:transition spd="med" advClick="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Exercise and Expectations (homework)</a:t>
            </a:r>
          </a:p>
        </p:txBody>
      </p:sp>
      <p:sp>
        <p:nvSpPr>
          <p:cNvPr id="3" name="Rectangle 2"/>
          <p:cNvSpPr/>
          <p:nvPr/>
        </p:nvSpPr>
        <p:spPr>
          <a:xfrm>
            <a:off x="1600200" y="6172200"/>
            <a:ext cx="8382000" cy="369332"/>
          </a:xfrm>
          <a:prstGeom prst="rect">
            <a:avLst/>
          </a:prstGeom>
        </p:spPr>
        <p:txBody>
          <a:bodyPr wrap="square">
            <a:spAutoFit/>
          </a:bodyPr>
          <a:lstStyle/>
          <a:p>
            <a:r>
              <a:rPr lang="en-CA" sz="1800" dirty="0">
                <a:solidFill>
                  <a:srgbClr val="002E8A"/>
                </a:solidFill>
                <a:latin typeface="+mj-lt"/>
              </a:rPr>
              <a:t>https://www.rotary.org/en/search/all/strategic%2Bplanning%2Bguide</a:t>
            </a:r>
          </a:p>
        </p:txBody>
      </p:sp>
      <p:sp>
        <p:nvSpPr>
          <p:cNvPr id="7"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Exercise – 30 minutes</a:t>
            </a:r>
          </a:p>
        </p:txBody>
      </p:sp>
      <p:sp>
        <p:nvSpPr>
          <p:cNvPr id="8" name="Content Placeholder 2"/>
          <p:cNvSpPr txBox="1">
            <a:spLocks/>
          </p:cNvSpPr>
          <p:nvPr/>
        </p:nvSpPr>
        <p:spPr bwMode="auto">
          <a:xfrm>
            <a:off x="114300" y="2209800"/>
            <a:ext cx="8724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Clr>
                <a:schemeClr val="accent1"/>
              </a:buClr>
              <a:buSzPct val="150000"/>
              <a:buFont typeface="Wingdings" panose="05000000000000000000" pitchFamily="2" charset="2"/>
              <a:buChar char="§"/>
            </a:pPr>
            <a:r>
              <a:rPr lang="en-CA" sz="2200" dirty="0">
                <a:solidFill>
                  <a:schemeClr val="tx1">
                    <a:lumMod val="50000"/>
                  </a:schemeClr>
                </a:solidFill>
                <a:latin typeface="+mn-lt"/>
              </a:rPr>
              <a:t>Break into teams with fellow club members, or clubs in geographic proximity</a:t>
            </a:r>
          </a:p>
          <a:p>
            <a:pPr>
              <a:buClr>
                <a:schemeClr val="accent1"/>
              </a:buClr>
              <a:buSzPct val="150000"/>
              <a:buFont typeface="Wingdings" panose="05000000000000000000" pitchFamily="2" charset="2"/>
              <a:buChar char="§"/>
            </a:pPr>
            <a:r>
              <a:rPr lang="en-CA" sz="2200" dirty="0">
                <a:solidFill>
                  <a:schemeClr val="tx1">
                    <a:lumMod val="50000"/>
                  </a:schemeClr>
                </a:solidFill>
                <a:latin typeface="+mn-lt"/>
              </a:rPr>
              <a:t>Using the template provided, complete the strategic planning worksheet. </a:t>
            </a:r>
          </a:p>
          <a:p>
            <a:pPr>
              <a:buClr>
                <a:schemeClr val="accent1"/>
              </a:buClr>
              <a:buSzPct val="150000"/>
              <a:buFont typeface="Wingdings" panose="05000000000000000000" pitchFamily="2" charset="2"/>
              <a:buChar char="§"/>
            </a:pPr>
            <a:r>
              <a:rPr lang="en-CA" sz="2200" dirty="0">
                <a:solidFill>
                  <a:schemeClr val="tx1">
                    <a:lumMod val="50000"/>
                  </a:schemeClr>
                </a:solidFill>
                <a:latin typeface="+mn-lt"/>
              </a:rPr>
              <a:t>You will have 7 minutes to complete each section. </a:t>
            </a:r>
          </a:p>
          <a:p>
            <a:pPr lvl="1">
              <a:spcBef>
                <a:spcPct val="20000"/>
              </a:spcBef>
              <a:buClr>
                <a:srgbClr val="01B4E7"/>
              </a:buClr>
              <a:buSzPct val="120000"/>
              <a:buFont typeface="Wingdings" pitchFamily="2" charset="2"/>
              <a:buChar char="§"/>
            </a:pPr>
            <a:endParaRPr lang="en-CA" altLang="en-US" sz="2200" dirty="0">
              <a:solidFill>
                <a:srgbClr val="58585A"/>
              </a:solidFill>
              <a:latin typeface="+mn-lt"/>
            </a:endParaRPr>
          </a:p>
          <a:p>
            <a:pPr lvl="1">
              <a:spcBef>
                <a:spcPct val="20000"/>
              </a:spcBef>
              <a:buClr>
                <a:srgbClr val="01B4E7"/>
              </a:buClr>
              <a:buSzPct val="120000"/>
              <a:buFont typeface="Wingdings" pitchFamily="2" charset="2"/>
              <a:buChar char="§"/>
            </a:pPr>
            <a:endParaRPr lang="en-US" altLang="en-US" sz="2200" dirty="0">
              <a:solidFill>
                <a:srgbClr val="58585A"/>
              </a:solidFill>
              <a:latin typeface="+mn-lt"/>
            </a:endParaRPr>
          </a:p>
        </p:txBody>
      </p:sp>
    </p:spTree>
    <p:extLst>
      <p:ext uri="{BB962C8B-B14F-4D97-AF65-F5344CB8AC3E}">
        <p14:creationId xmlns:p14="http://schemas.microsoft.com/office/powerpoint/2010/main" val="2266549020"/>
      </p:ext>
    </p:extLst>
  </p:cSld>
  <p:clrMapOvr>
    <a:masterClrMapping/>
  </p:clrMapOvr>
  <p:transition spd="med" advClick="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bwMode="auto">
          <a:xfrm>
            <a:off x="228600" y="2438400"/>
            <a:ext cx="42672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Thank you for your time, commitment, and support.</a:t>
            </a:r>
          </a:p>
        </p:txBody>
      </p:sp>
      <p:sp>
        <p:nvSpPr>
          <p:cNvPr id="2457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b="1" dirty="0">
                <a:latin typeface="+mj-lt"/>
                <a:ea typeface="ＭＳ Ｐゴシック" pitchFamily="34" charset="-128"/>
              </a:rPr>
              <a:t>QUESTIONS?</a:t>
            </a:r>
          </a:p>
        </p:txBody>
      </p:sp>
      <p:pic>
        <p:nvPicPr>
          <p:cNvPr id="24580"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90600"/>
            <a:ext cx="4581525"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555151"/>
      </p:ext>
    </p:extLst>
  </p:cSld>
  <p:clrMapOvr>
    <a:masterClrMapping/>
  </p:clrMapOvr>
  <p:transition spd="med" advClick="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mj-lt"/>
            </a:endParaRPr>
          </a:p>
        </p:txBody>
      </p:sp>
      <p:sp>
        <p:nvSpPr>
          <p:cNvPr id="17411" name="Rectangle 10"/>
          <p:cNvSpPr txBox="1">
            <a:spLocks noChangeArrowheads="1"/>
          </p:cNvSpPr>
          <p:nvPr/>
        </p:nvSpPr>
        <p:spPr bwMode="auto">
          <a:xfrm>
            <a:off x="152400" y="3505200"/>
            <a:ext cx="906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2400"/>
              </a:spcAft>
            </a:pPr>
            <a:r>
              <a:rPr lang="en-US" altLang="en-US" sz="4400" dirty="0">
                <a:solidFill>
                  <a:prstClr val="white"/>
                </a:solidFill>
                <a:latin typeface="+mj-lt"/>
              </a:rPr>
              <a:t>Understanding Your Audience </a:t>
            </a:r>
          </a:p>
          <a:p>
            <a:pPr eaLnBrk="1" hangingPunct="1"/>
            <a:r>
              <a:rPr lang="en-US" altLang="en-US" sz="2800" b="1" dirty="0">
                <a:solidFill>
                  <a:srgbClr val="01B4E7"/>
                </a:solidFill>
                <a:latin typeface="+mj-lt"/>
              </a:rPr>
              <a:t>Public Image and Marketing Boot Camp</a:t>
            </a:r>
          </a:p>
        </p:txBody>
      </p:sp>
      <p:sp>
        <p:nvSpPr>
          <p:cNvPr id="2" name="Title 1"/>
          <p:cNvSpPr>
            <a:spLocks noGrp="1"/>
          </p:cNvSpPr>
          <p:nvPr>
            <p:ph type="ctrTitle"/>
          </p:nvPr>
        </p:nvSpPr>
        <p:spPr/>
        <p:txBody>
          <a:bodyPr/>
          <a:lstStyle/>
          <a:p>
            <a:r>
              <a:rPr lang="en-CA" dirty="0"/>
              <a:t>Understanding Your Audience</a:t>
            </a:r>
          </a:p>
        </p:txBody>
      </p:sp>
      <p:sp>
        <p:nvSpPr>
          <p:cNvPr id="4" name="Subtitle 3"/>
          <p:cNvSpPr>
            <a:spLocks noGrp="1"/>
          </p:cNvSpPr>
          <p:nvPr>
            <p:ph type="subTitle" idx="1"/>
          </p:nvPr>
        </p:nvSpPr>
        <p:spPr/>
        <p:txBody>
          <a:bodyPr/>
          <a:lstStyle/>
          <a:p>
            <a:r>
              <a:rPr lang="en-CA" dirty="0"/>
              <a:t> </a:t>
            </a:r>
          </a:p>
        </p:txBody>
      </p:sp>
    </p:spTree>
    <p:extLst>
      <p:ext uri="{BB962C8B-B14F-4D97-AF65-F5344CB8AC3E}">
        <p14:creationId xmlns:p14="http://schemas.microsoft.com/office/powerpoint/2010/main" val="250747348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Agenda for the Session</a:t>
            </a:r>
          </a:p>
        </p:txBody>
      </p:sp>
      <p:sp>
        <p:nvSpPr>
          <p:cNvPr id="18435" name="Content Placeholder 2"/>
          <p:cNvSpPr>
            <a:spLocks noGrp="1"/>
          </p:cNvSpPr>
          <p:nvPr>
            <p:ph idx="1"/>
          </p:nvPr>
        </p:nvSpPr>
        <p:spPr bwMode="auto">
          <a:xfrm>
            <a:off x="304800" y="1600200"/>
            <a:ext cx="83058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dirty="0">
                <a:solidFill>
                  <a:srgbClr val="002E8A"/>
                </a:solidFill>
                <a:latin typeface="+mj-lt"/>
                <a:ea typeface="ＭＳ Ｐゴシック" pitchFamily="34" charset="-128"/>
              </a:rPr>
              <a:t>Internal Audience </a:t>
            </a:r>
            <a:endParaRPr lang="en-US" altLang="en-US" sz="2500" dirty="0">
              <a:solidFill>
                <a:schemeClr val="tx1"/>
              </a:solidFill>
              <a:latin typeface="+mj-lt"/>
              <a:ea typeface="ＭＳ Ｐゴシック" pitchFamily="34" charset="-128"/>
            </a:endParaRPr>
          </a:p>
          <a:p>
            <a:pPr marL="0" indent="0" eaLnBrk="1" hangingPunct="1">
              <a:buFont typeface="Arial" pitchFamily="34" charset="0"/>
              <a:buNone/>
            </a:pPr>
            <a:r>
              <a:rPr lang="en-US" altLang="en-US" sz="2500" dirty="0">
                <a:solidFill>
                  <a:srgbClr val="002E8A"/>
                </a:solidFill>
                <a:latin typeface="+mj-lt"/>
                <a:ea typeface="ＭＳ Ｐゴシック" pitchFamily="34" charset="-128"/>
              </a:rPr>
              <a:t>	Who are they?</a:t>
            </a:r>
            <a:endParaRPr lang="en-US" altLang="en-US" sz="2500" dirty="0">
              <a:solidFill>
                <a:schemeClr val="tx1"/>
              </a:solidFill>
              <a:latin typeface="+mj-lt"/>
              <a:ea typeface="ＭＳ Ｐゴシック" pitchFamily="34" charset="-128"/>
            </a:endParaRPr>
          </a:p>
          <a:p>
            <a:pPr marL="0" indent="0" eaLnBrk="1" hangingPunct="1">
              <a:buFont typeface="Arial" pitchFamily="34" charset="0"/>
              <a:buNone/>
            </a:pPr>
            <a:r>
              <a:rPr lang="en-US" altLang="en-US" sz="2500" dirty="0">
                <a:solidFill>
                  <a:srgbClr val="002E8A"/>
                </a:solidFill>
                <a:latin typeface="+mj-lt"/>
                <a:ea typeface="ＭＳ Ｐゴシック" pitchFamily="34" charset="-128"/>
              </a:rPr>
              <a:t>	</a:t>
            </a:r>
            <a:r>
              <a:rPr lang="en-US" altLang="en-US" sz="2500" i="1" dirty="0">
                <a:solidFill>
                  <a:srgbClr val="002E8A"/>
                </a:solidFill>
                <a:latin typeface="+mj-lt"/>
                <a:ea typeface="ＭＳ Ｐゴシック" pitchFamily="34" charset="-128"/>
              </a:rPr>
              <a:t>Exercise; </a:t>
            </a:r>
            <a:r>
              <a:rPr lang="en-US" altLang="en-US" sz="2500" dirty="0">
                <a:solidFill>
                  <a:srgbClr val="002E8A"/>
                </a:solidFill>
                <a:latin typeface="+mj-lt"/>
                <a:ea typeface="ＭＳ Ｐゴシック" pitchFamily="34" charset="-128"/>
              </a:rPr>
              <a:t>Crafting a message to engage your membership </a:t>
            </a:r>
            <a:endParaRPr lang="en-US" altLang="en-US" sz="2500" i="1" dirty="0">
              <a:solidFill>
                <a:schemeClr val="tx1"/>
              </a:solidFill>
              <a:latin typeface="+mj-lt"/>
              <a:ea typeface="ＭＳ Ｐゴシック" pitchFamily="34" charset="-128"/>
            </a:endParaRPr>
          </a:p>
          <a:p>
            <a:pPr marL="0" indent="0" eaLnBrk="1" hangingPunct="1">
              <a:buFont typeface="Arial" pitchFamily="34" charset="0"/>
              <a:buNone/>
            </a:pPr>
            <a:r>
              <a:rPr lang="en-US" altLang="en-US" sz="2500" dirty="0">
                <a:solidFill>
                  <a:srgbClr val="002E8A"/>
                </a:solidFill>
                <a:latin typeface="+mj-lt"/>
                <a:ea typeface="ＭＳ Ｐゴシック" pitchFamily="34" charset="-128"/>
              </a:rPr>
              <a:t>External Audience </a:t>
            </a:r>
            <a:endParaRPr lang="en-US" altLang="en-US" sz="2500" dirty="0">
              <a:solidFill>
                <a:schemeClr val="tx1"/>
              </a:solidFill>
              <a:latin typeface="+mj-lt"/>
              <a:ea typeface="ＭＳ Ｐゴシック" pitchFamily="34" charset="-128"/>
            </a:endParaRPr>
          </a:p>
          <a:p>
            <a:pPr marL="0" indent="0" eaLnBrk="1" hangingPunct="1">
              <a:buNone/>
            </a:pPr>
            <a:r>
              <a:rPr lang="en-US" altLang="en-US" sz="2500" dirty="0">
                <a:solidFill>
                  <a:srgbClr val="002E8A"/>
                </a:solidFill>
                <a:latin typeface="+mj-lt"/>
                <a:ea typeface="ＭＳ Ｐゴシック" pitchFamily="34" charset="-128"/>
              </a:rPr>
              <a:t>	Who makes up your external audience</a:t>
            </a:r>
            <a:endParaRPr lang="en-US" altLang="en-US" sz="2500" dirty="0">
              <a:solidFill>
                <a:schemeClr val="tx1"/>
              </a:solidFill>
              <a:latin typeface="+mj-lt"/>
              <a:ea typeface="ＭＳ Ｐゴシック" pitchFamily="34" charset="-128"/>
            </a:endParaRPr>
          </a:p>
          <a:p>
            <a:pPr marL="0" indent="0" eaLnBrk="1" hangingPunct="1">
              <a:buNone/>
            </a:pPr>
            <a:r>
              <a:rPr lang="en-US" altLang="en-US" sz="2500" dirty="0">
                <a:solidFill>
                  <a:srgbClr val="002E8A"/>
                </a:solidFill>
                <a:latin typeface="+mj-lt"/>
                <a:ea typeface="ＭＳ Ｐゴシック" pitchFamily="34" charset="-128"/>
              </a:rPr>
              <a:t>	Who are your targets</a:t>
            </a:r>
            <a:endParaRPr lang="en-US" altLang="en-US" sz="2500" dirty="0">
              <a:solidFill>
                <a:schemeClr val="tx1"/>
              </a:solidFill>
              <a:latin typeface="+mj-lt"/>
              <a:ea typeface="ＭＳ Ｐゴシック" pitchFamily="34" charset="-128"/>
            </a:endParaRPr>
          </a:p>
          <a:p>
            <a:pPr marL="0" indent="0" eaLnBrk="1" hangingPunct="1">
              <a:buNone/>
            </a:pPr>
            <a:r>
              <a:rPr lang="en-US" altLang="en-US" sz="2500" dirty="0">
                <a:solidFill>
                  <a:srgbClr val="002E8A"/>
                </a:solidFill>
                <a:latin typeface="+mj-lt"/>
                <a:ea typeface="ＭＳ Ｐゴシック" pitchFamily="34" charset="-128"/>
              </a:rPr>
              <a:t>	</a:t>
            </a:r>
            <a:endParaRPr lang="en-US" altLang="en-US" sz="2500" i="1" dirty="0">
              <a:solidFill>
                <a:schemeClr val="tx1"/>
              </a:solidFill>
              <a:latin typeface="+mj-lt"/>
              <a:ea typeface="ＭＳ Ｐゴシック" pitchFamily="34" charset="-128"/>
            </a:endParaRPr>
          </a:p>
          <a:p>
            <a:pPr marL="0" indent="0" eaLnBrk="1" hangingPunct="1">
              <a:buNone/>
            </a:pPr>
            <a:r>
              <a:rPr lang="en-US" altLang="en-US" sz="2500" i="1" dirty="0" smtClean="0">
                <a:solidFill>
                  <a:srgbClr val="002E8A"/>
                </a:solidFill>
                <a:latin typeface="+mj-lt"/>
                <a:ea typeface="ＭＳ Ｐゴシック" pitchFamily="34" charset="-128"/>
              </a:rPr>
              <a:t>Exercise</a:t>
            </a:r>
            <a:r>
              <a:rPr lang="en-US" altLang="en-US" sz="2500" i="1" dirty="0">
                <a:solidFill>
                  <a:srgbClr val="002E8A"/>
                </a:solidFill>
                <a:latin typeface="+mj-lt"/>
                <a:ea typeface="ＭＳ Ｐゴシック" pitchFamily="34" charset="-128"/>
              </a:rPr>
              <a:t>; </a:t>
            </a:r>
            <a:r>
              <a:rPr lang="en-US" altLang="en-US" sz="2500" dirty="0">
                <a:solidFill>
                  <a:srgbClr val="002E8A"/>
                </a:solidFill>
                <a:latin typeface="+mj-lt"/>
                <a:ea typeface="ＭＳ Ｐゴシック" pitchFamily="34" charset="-128"/>
              </a:rPr>
              <a:t>Create a profile of the perfect characteristics for new member recruits</a:t>
            </a:r>
            <a:r>
              <a:rPr lang="en-US" altLang="en-US" sz="2500" b="1" dirty="0">
                <a:solidFill>
                  <a:schemeClr val="accent1"/>
                </a:solidFill>
                <a:latin typeface="+mj-lt"/>
                <a:ea typeface="ＭＳ Ｐゴシック" pitchFamily="34" charset="-128"/>
              </a:rPr>
              <a:t>	</a:t>
            </a:r>
            <a:endParaRPr lang="en-US" altLang="en-US" sz="2500" b="1" dirty="0">
              <a:solidFill>
                <a:schemeClr val="tx1"/>
              </a:solidFill>
              <a:latin typeface="+mj-lt"/>
              <a:ea typeface="ＭＳ Ｐゴシック" pitchFamily="34" charset="-128"/>
            </a:endParaRPr>
          </a:p>
          <a:p>
            <a:pPr marL="0" indent="0" eaLnBrk="1" hangingPunct="1">
              <a:buFont typeface="Arial" pitchFamily="34" charset="0"/>
              <a:buNone/>
            </a:pPr>
            <a:r>
              <a:rPr lang="en-US" altLang="en-US" sz="2500" b="1" dirty="0">
                <a:solidFill>
                  <a:schemeClr val="accent1"/>
                </a:solidFill>
                <a:latin typeface="+mj-lt"/>
                <a:ea typeface="ＭＳ Ｐゴシック" pitchFamily="34" charset="-128"/>
              </a:rPr>
              <a:t>	</a:t>
            </a:r>
            <a:endParaRPr lang="en-US" altLang="en-US" sz="2500" b="1" dirty="0">
              <a:solidFill>
                <a:schemeClr val="tx1"/>
              </a:solidFill>
              <a:latin typeface="+mj-lt"/>
              <a:ea typeface="ＭＳ Ｐゴシック" pitchFamily="34" charset="-128"/>
            </a:endParaRPr>
          </a:p>
          <a:p>
            <a:pPr marL="0" indent="0" eaLnBrk="1" hangingPunct="1">
              <a:buFont typeface="Arial" pitchFamily="34" charset="0"/>
              <a:buNone/>
            </a:pPr>
            <a:r>
              <a:rPr lang="en-US" altLang="en-US" sz="2500" b="1" dirty="0">
                <a:solidFill>
                  <a:schemeClr val="accent1"/>
                </a:solidFill>
                <a:latin typeface="+mj-lt"/>
                <a:ea typeface="ＭＳ Ｐゴシック" pitchFamily="34" charset="-128"/>
              </a:rPr>
              <a:t> </a:t>
            </a:r>
            <a:endParaRPr lang="en-US" altLang="en-US" sz="2500" b="1" dirty="0">
              <a:solidFill>
                <a:schemeClr val="tx1"/>
              </a:solidFill>
              <a:latin typeface="+mj-lt"/>
              <a:ea typeface="ＭＳ Ｐゴシック" pitchFamily="34" charset="-128"/>
            </a:endParaRPr>
          </a:p>
        </p:txBody>
      </p:sp>
    </p:spTree>
    <p:extLst>
      <p:ext uri="{BB962C8B-B14F-4D97-AF65-F5344CB8AC3E}">
        <p14:creationId xmlns:p14="http://schemas.microsoft.com/office/powerpoint/2010/main" val="1278763687"/>
      </p:ext>
    </p:extLst>
  </p:cSld>
  <p:clrMapOvr>
    <a:masterClrMapping/>
  </p:clrMapOvr>
  <p:transition spd="med" advClick="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Internal Audience – people we know </a:t>
            </a:r>
          </a:p>
        </p:txBody>
      </p:sp>
      <p:sp>
        <p:nvSpPr>
          <p:cNvPr id="7"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Club Members</a:t>
            </a:r>
          </a:p>
        </p:txBody>
      </p:sp>
      <p:sp>
        <p:nvSpPr>
          <p:cNvPr id="8" name="Content Placeholder 2"/>
          <p:cNvSpPr txBox="1">
            <a:spLocks/>
          </p:cNvSpPr>
          <p:nvPr/>
        </p:nvSpPr>
        <p:spPr bwMode="auto">
          <a:xfrm>
            <a:off x="114300" y="2209800"/>
            <a:ext cx="8724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Clr>
                <a:schemeClr val="accent1"/>
              </a:buClr>
              <a:buSzPct val="150000"/>
              <a:buFont typeface="Wingdings" panose="05000000000000000000" pitchFamily="2" charset="2"/>
              <a:buChar char="§"/>
            </a:pPr>
            <a:r>
              <a:rPr lang="en-CA" altLang="en-US" sz="2200" dirty="0">
                <a:solidFill>
                  <a:srgbClr val="002E8A"/>
                </a:solidFill>
                <a:latin typeface="+mn-lt"/>
              </a:rPr>
              <a:t>Long-time Rotarians</a:t>
            </a:r>
          </a:p>
          <a:p>
            <a:pPr>
              <a:buClr>
                <a:schemeClr val="accent1"/>
              </a:buClr>
              <a:buSzPct val="150000"/>
              <a:buFont typeface="Wingdings" panose="05000000000000000000" pitchFamily="2" charset="2"/>
              <a:buChar char="§"/>
            </a:pPr>
            <a:endParaRPr lang="en-CA" altLang="en-US" sz="2200" dirty="0">
              <a:solidFill>
                <a:srgbClr val="002E8A"/>
              </a:solidFill>
              <a:latin typeface="+mn-lt"/>
            </a:endParaRPr>
          </a:p>
          <a:p>
            <a:pPr>
              <a:buClr>
                <a:schemeClr val="accent1"/>
              </a:buClr>
              <a:buSzPct val="150000"/>
              <a:buFont typeface="Wingdings" panose="05000000000000000000" pitchFamily="2" charset="2"/>
              <a:buChar char="§"/>
            </a:pPr>
            <a:r>
              <a:rPr lang="en-CA" altLang="en-US" sz="2200" dirty="0">
                <a:solidFill>
                  <a:srgbClr val="002E8A"/>
                </a:solidFill>
                <a:latin typeface="+mn-lt"/>
              </a:rPr>
              <a:t>New Members</a:t>
            </a:r>
          </a:p>
          <a:p>
            <a:pPr>
              <a:buClr>
                <a:schemeClr val="accent1"/>
              </a:buClr>
              <a:buSzPct val="150000"/>
              <a:buFont typeface="Wingdings" panose="05000000000000000000" pitchFamily="2" charset="2"/>
              <a:buChar char="§"/>
            </a:pPr>
            <a:endParaRPr lang="en-CA" altLang="en-US" sz="2200" dirty="0">
              <a:solidFill>
                <a:srgbClr val="002E8A"/>
              </a:solidFill>
              <a:latin typeface="+mn-lt"/>
            </a:endParaRPr>
          </a:p>
          <a:p>
            <a:pPr>
              <a:buClr>
                <a:schemeClr val="accent1"/>
              </a:buClr>
              <a:buSzPct val="150000"/>
              <a:buFont typeface="Wingdings" panose="05000000000000000000" pitchFamily="2" charset="2"/>
              <a:buChar char="§"/>
            </a:pPr>
            <a:r>
              <a:rPr lang="en-CA" altLang="en-US" sz="2200" dirty="0">
                <a:solidFill>
                  <a:srgbClr val="002E8A"/>
                </a:solidFill>
                <a:latin typeface="+mn-lt"/>
              </a:rPr>
              <a:t>Members Dedicated to Service in your Local Community</a:t>
            </a:r>
          </a:p>
          <a:p>
            <a:pPr>
              <a:buClr>
                <a:schemeClr val="accent1"/>
              </a:buClr>
              <a:buSzPct val="150000"/>
              <a:buFont typeface="Wingdings" panose="05000000000000000000" pitchFamily="2" charset="2"/>
              <a:buChar char="§"/>
            </a:pPr>
            <a:endParaRPr lang="en-CA" altLang="en-US" sz="2200" dirty="0">
              <a:solidFill>
                <a:srgbClr val="002E8A"/>
              </a:solidFill>
              <a:latin typeface="+mn-lt"/>
            </a:endParaRPr>
          </a:p>
          <a:p>
            <a:pPr>
              <a:buClr>
                <a:schemeClr val="accent1"/>
              </a:buClr>
              <a:buSzPct val="150000"/>
              <a:buFont typeface="Wingdings" panose="05000000000000000000" pitchFamily="2" charset="2"/>
              <a:buChar char="§"/>
            </a:pPr>
            <a:r>
              <a:rPr lang="en-CA" altLang="en-US" sz="2200" dirty="0">
                <a:solidFill>
                  <a:srgbClr val="002E8A"/>
                </a:solidFill>
                <a:latin typeface="+mn-lt"/>
              </a:rPr>
              <a:t>Members Interested in International Service </a:t>
            </a:r>
          </a:p>
          <a:p>
            <a:pPr lvl="1">
              <a:spcBef>
                <a:spcPct val="20000"/>
              </a:spcBef>
              <a:buClr>
                <a:srgbClr val="01B4E7"/>
              </a:buClr>
              <a:buSzPct val="120000"/>
              <a:buFont typeface="Wingdings" pitchFamily="2" charset="2"/>
              <a:buChar char="§"/>
            </a:pPr>
            <a:endParaRPr lang="en-US" altLang="en-US" sz="2200" dirty="0">
              <a:solidFill>
                <a:srgbClr val="58585A"/>
              </a:solidFill>
              <a:latin typeface="+mn-lt"/>
            </a:endParaRPr>
          </a:p>
        </p:txBody>
      </p:sp>
    </p:spTree>
    <p:extLst>
      <p:ext uri="{BB962C8B-B14F-4D97-AF65-F5344CB8AC3E}">
        <p14:creationId xmlns:p14="http://schemas.microsoft.com/office/powerpoint/2010/main" val="1657581445"/>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Internal Audience – more people we know </a:t>
            </a:r>
          </a:p>
        </p:txBody>
      </p:sp>
      <p:sp>
        <p:nvSpPr>
          <p:cNvPr id="7"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Volunteers and Supporters</a:t>
            </a:r>
          </a:p>
        </p:txBody>
      </p:sp>
      <p:sp>
        <p:nvSpPr>
          <p:cNvPr id="8" name="Content Placeholder 2"/>
          <p:cNvSpPr txBox="1">
            <a:spLocks/>
          </p:cNvSpPr>
          <p:nvPr/>
        </p:nvSpPr>
        <p:spPr bwMode="auto">
          <a:xfrm>
            <a:off x="114300" y="2209800"/>
            <a:ext cx="8724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Clr>
                <a:schemeClr val="accent1"/>
              </a:buClr>
              <a:buSzPct val="150000"/>
              <a:buFont typeface="Wingdings" panose="05000000000000000000" pitchFamily="2" charset="2"/>
              <a:buChar char="§"/>
            </a:pPr>
            <a:r>
              <a:rPr lang="en-CA" altLang="en-US" sz="2200" dirty="0">
                <a:solidFill>
                  <a:srgbClr val="002E8A"/>
                </a:solidFill>
                <a:latin typeface="+mn-lt"/>
              </a:rPr>
              <a:t>Non Members who help at club events</a:t>
            </a:r>
          </a:p>
          <a:p>
            <a:pPr>
              <a:buClr>
                <a:schemeClr val="accent1"/>
              </a:buClr>
              <a:buSzPct val="150000"/>
              <a:buFont typeface="Wingdings" panose="05000000000000000000" pitchFamily="2" charset="2"/>
              <a:buChar char="§"/>
            </a:pPr>
            <a:endParaRPr lang="en-CA" altLang="en-US" sz="2200" dirty="0">
              <a:solidFill>
                <a:srgbClr val="58585A"/>
              </a:solidFill>
              <a:latin typeface="+mn-lt"/>
            </a:endParaRPr>
          </a:p>
          <a:p>
            <a:pPr lvl="1">
              <a:spcBef>
                <a:spcPct val="20000"/>
              </a:spcBef>
              <a:buClr>
                <a:srgbClr val="01B4E7"/>
              </a:buClr>
              <a:buSzPct val="120000"/>
              <a:buFont typeface="Wingdings" pitchFamily="2" charset="2"/>
              <a:buChar char="§"/>
            </a:pPr>
            <a:endParaRPr lang="en-US" altLang="en-US" sz="2200" dirty="0">
              <a:solidFill>
                <a:srgbClr val="58585A"/>
              </a:solidFill>
              <a:latin typeface="+mn-lt"/>
            </a:endParaRPr>
          </a:p>
        </p:txBody>
      </p:sp>
    </p:spTree>
    <p:extLst>
      <p:ext uri="{BB962C8B-B14F-4D97-AF65-F5344CB8AC3E}">
        <p14:creationId xmlns:p14="http://schemas.microsoft.com/office/powerpoint/2010/main" val="226762526"/>
      </p:ext>
    </p:extLst>
  </p:cSld>
  <p:clrMapOvr>
    <a:masterClrMapping/>
  </p:clrMapOvr>
  <p:transition spd="med" advClick="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Describe your Clubs – Exercise 20 minutes</a:t>
            </a:r>
          </a:p>
        </p:txBody>
      </p:sp>
      <p:sp>
        <p:nvSpPr>
          <p:cNvPr id="7" name="Content Placeholder 2"/>
          <p:cNvSpPr>
            <a:spLocks noGrp="1"/>
          </p:cNvSpPr>
          <p:nvPr>
            <p:ph idx="1"/>
          </p:nvPr>
        </p:nvSpPr>
        <p:spPr bwMode="auto">
          <a:xfrm>
            <a:off x="304800" y="1447800"/>
            <a:ext cx="85344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Reassemble into your groups </a:t>
            </a:r>
          </a:p>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Pick a Scribe and a </a:t>
            </a:r>
            <a:r>
              <a:rPr lang="en-US" altLang="en-US" sz="2800" b="1" dirty="0" smtClean="0">
                <a:solidFill>
                  <a:schemeClr val="accent1"/>
                </a:solidFill>
                <a:latin typeface="+mj-lt"/>
                <a:ea typeface="ＭＳ Ｐゴシック" pitchFamily="34" charset="-128"/>
              </a:rPr>
              <a:t>Spokesperson</a:t>
            </a:r>
            <a:endParaRPr lang="en-US" altLang="en-US" sz="2800" b="1" dirty="0">
              <a:solidFill>
                <a:schemeClr val="accent1"/>
              </a:solidFill>
              <a:latin typeface="+mj-lt"/>
              <a:ea typeface="ＭＳ Ｐゴシック" pitchFamily="34" charset="-128"/>
            </a:endParaRPr>
          </a:p>
          <a:p>
            <a:pPr marL="400050" lvl="1" indent="0" eaLnBrk="1" hangingPunct="1">
              <a:buFont typeface="Arial" pitchFamily="34" charset="0"/>
              <a:buNone/>
            </a:pPr>
            <a:r>
              <a:rPr lang="en-US" altLang="en-US" sz="2400" dirty="0">
                <a:solidFill>
                  <a:srgbClr val="002E8A"/>
                </a:solidFill>
                <a:latin typeface="+mj-lt"/>
                <a:ea typeface="ＭＳ Ｐゴシック" pitchFamily="34" charset="-128"/>
              </a:rPr>
              <a:t>Step 1; Using action words (adjectives or</a:t>
            </a:r>
            <a:r>
              <a:rPr lang="en-US" altLang="en-US" sz="2400" baseline="0" dirty="0">
                <a:solidFill>
                  <a:srgbClr val="002E8A"/>
                </a:solidFill>
                <a:latin typeface="+mj-lt"/>
                <a:ea typeface="ＭＳ Ｐゴシック" pitchFamily="34" charset="-128"/>
              </a:rPr>
              <a:t> v</a:t>
            </a:r>
            <a:r>
              <a:rPr lang="en-US" altLang="en-US" sz="2400" dirty="0">
                <a:solidFill>
                  <a:srgbClr val="002E8A"/>
                </a:solidFill>
                <a:latin typeface="+mj-lt"/>
                <a:ea typeface="ＭＳ Ｐゴシック" pitchFamily="34" charset="-128"/>
              </a:rPr>
              <a:t>erbs are best) brainstorm a list that expresses key characteristics of your clubs.  Don’t judge, just write.  </a:t>
            </a:r>
          </a:p>
          <a:p>
            <a:pPr marL="400050" lvl="1" indent="0" eaLnBrk="1" hangingPunct="1">
              <a:buFont typeface="Arial" pitchFamily="34" charset="0"/>
              <a:buNone/>
            </a:pPr>
            <a:endParaRPr lang="en-US" altLang="en-US" sz="2400" dirty="0">
              <a:solidFill>
                <a:srgbClr val="002E8A"/>
              </a:solidFill>
              <a:latin typeface="+mj-lt"/>
              <a:ea typeface="ＭＳ Ｐゴシック" pitchFamily="34" charset="-128"/>
            </a:endParaRPr>
          </a:p>
          <a:p>
            <a:pPr marL="400050" lvl="1" indent="0" eaLnBrk="1" hangingPunct="1">
              <a:buFont typeface="Arial" pitchFamily="34" charset="0"/>
              <a:buNone/>
            </a:pPr>
            <a:r>
              <a:rPr lang="en-US" altLang="en-US" sz="2400" dirty="0">
                <a:solidFill>
                  <a:srgbClr val="002E8A"/>
                </a:solidFill>
                <a:latin typeface="+mj-lt"/>
                <a:ea typeface="ＭＳ Ｐゴシック" pitchFamily="34" charset="-128"/>
              </a:rPr>
              <a:t>(5 mins.)</a:t>
            </a:r>
          </a:p>
          <a:p>
            <a:pPr marL="400050" lvl="1" indent="0" eaLnBrk="1" hangingPunct="1">
              <a:buFont typeface="Arial" pitchFamily="34" charset="0"/>
              <a:buNone/>
            </a:pPr>
            <a:endParaRPr lang="en-US" altLang="en-US" sz="2400" b="1" dirty="0">
              <a:solidFill>
                <a:schemeClr val="accent1"/>
              </a:solidFill>
              <a:latin typeface="+mj-lt"/>
              <a:ea typeface="ＭＳ Ｐゴシック" pitchFamily="34" charset="-128"/>
            </a:endParaRPr>
          </a:p>
        </p:txBody>
      </p:sp>
    </p:spTree>
    <p:extLst>
      <p:ext uri="{BB962C8B-B14F-4D97-AF65-F5344CB8AC3E}">
        <p14:creationId xmlns:p14="http://schemas.microsoft.com/office/powerpoint/2010/main" val="3149838548"/>
      </p:ext>
    </p:extLst>
  </p:cSld>
  <p:clrMapOvr>
    <a:masterClrMapping/>
  </p:clrMapOvr>
  <p:transition spd="med" advClick="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Describe your Clubs – Step 2</a:t>
            </a:r>
          </a:p>
        </p:txBody>
      </p:sp>
      <p:sp>
        <p:nvSpPr>
          <p:cNvPr id="7" name="Content Placeholder 2"/>
          <p:cNvSpPr>
            <a:spLocks noGrp="1"/>
          </p:cNvSpPr>
          <p:nvPr>
            <p:ph idx="1"/>
          </p:nvPr>
        </p:nvSpPr>
        <p:spPr bwMode="auto">
          <a:xfrm>
            <a:off x="304800" y="1447800"/>
            <a:ext cx="85344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Hone Your</a:t>
            </a:r>
            <a:r>
              <a:rPr lang="en-US" altLang="en-US" sz="2800" b="1" baseline="0" dirty="0">
                <a:solidFill>
                  <a:schemeClr val="accent1"/>
                </a:solidFill>
                <a:latin typeface="+mj-lt"/>
                <a:ea typeface="ＭＳ Ｐゴシック" pitchFamily="34" charset="-128"/>
              </a:rPr>
              <a:t> Message</a:t>
            </a:r>
            <a:endParaRPr lang="en-US" altLang="en-US" sz="2800" b="1" dirty="0">
              <a:solidFill>
                <a:schemeClr val="accent1"/>
              </a:solidFill>
              <a:latin typeface="+mj-lt"/>
              <a:ea typeface="ＭＳ Ｐゴシック" pitchFamily="34" charset="-128"/>
            </a:endParaRPr>
          </a:p>
          <a:p>
            <a:pPr marL="400050" lvl="1" indent="0" eaLnBrk="1" hangingPunct="1">
              <a:buFont typeface="Arial" pitchFamily="34" charset="0"/>
              <a:buNone/>
            </a:pPr>
            <a:r>
              <a:rPr lang="en-US" altLang="en-US" sz="2400" dirty="0">
                <a:solidFill>
                  <a:srgbClr val="002E8A"/>
                </a:solidFill>
                <a:latin typeface="+mj-lt"/>
                <a:ea typeface="ＭＳ Ｐゴシック" pitchFamily="34" charset="-128"/>
              </a:rPr>
              <a:t>Step 2; Working together</a:t>
            </a:r>
            <a:r>
              <a:rPr lang="en-US" altLang="en-US" sz="2400" baseline="0" dirty="0">
                <a:solidFill>
                  <a:srgbClr val="002E8A"/>
                </a:solidFill>
                <a:latin typeface="+mj-lt"/>
                <a:ea typeface="ＭＳ Ｐゴシック" pitchFamily="34" charset="-128"/>
              </a:rPr>
              <a:t> reduce your list to only four or five words.</a:t>
            </a:r>
            <a:r>
              <a:rPr lang="en-US" altLang="en-US" sz="2400" dirty="0">
                <a:solidFill>
                  <a:srgbClr val="002E8A"/>
                </a:solidFill>
                <a:latin typeface="+mj-lt"/>
                <a:ea typeface="ＭＳ Ｐゴシック" pitchFamily="34" charset="-128"/>
              </a:rPr>
              <a:t>  </a:t>
            </a:r>
          </a:p>
          <a:p>
            <a:pPr marL="800100" lvl="2" indent="0" eaLnBrk="1" hangingPunct="1">
              <a:buFont typeface="Arial" pitchFamily="34" charset="0"/>
              <a:buNone/>
            </a:pPr>
            <a:r>
              <a:rPr lang="en-US" altLang="en-US" sz="2000" dirty="0">
                <a:solidFill>
                  <a:srgbClr val="002E8A"/>
                </a:solidFill>
                <a:latin typeface="+mj-lt"/>
                <a:ea typeface="ＭＳ Ｐゴシック" pitchFamily="34" charset="-128"/>
              </a:rPr>
              <a:t>Combine words</a:t>
            </a:r>
            <a:r>
              <a:rPr lang="en-US" altLang="en-US" sz="2000" baseline="0" dirty="0">
                <a:solidFill>
                  <a:srgbClr val="002E8A"/>
                </a:solidFill>
                <a:latin typeface="+mj-lt"/>
                <a:ea typeface="ＭＳ Ｐゴシック" pitchFamily="34" charset="-128"/>
              </a:rPr>
              <a:t> that </a:t>
            </a:r>
            <a:r>
              <a:rPr lang="en-US" altLang="en-US" sz="2000" dirty="0">
                <a:solidFill>
                  <a:srgbClr val="002E8A"/>
                </a:solidFill>
                <a:latin typeface="+mj-lt"/>
                <a:ea typeface="ＭＳ Ｐゴシック" pitchFamily="34" charset="-128"/>
              </a:rPr>
              <a:t>duplicates or similar</a:t>
            </a:r>
          </a:p>
          <a:p>
            <a:pPr marL="800100" lvl="2" indent="0" eaLnBrk="1" hangingPunct="1">
              <a:buFont typeface="Arial" pitchFamily="34" charset="0"/>
              <a:buNone/>
            </a:pPr>
            <a:r>
              <a:rPr lang="en-US" altLang="en-US" sz="2000" baseline="0" dirty="0">
                <a:solidFill>
                  <a:srgbClr val="002E8A"/>
                </a:solidFill>
                <a:latin typeface="+mj-lt"/>
                <a:ea typeface="ＭＳ Ｐゴシック" pitchFamily="34" charset="-128"/>
              </a:rPr>
              <a:t>Eliminate</a:t>
            </a:r>
            <a:r>
              <a:rPr lang="en-US" altLang="en-US" sz="2000" dirty="0">
                <a:solidFill>
                  <a:srgbClr val="002E8A"/>
                </a:solidFill>
                <a:latin typeface="+mj-lt"/>
                <a:ea typeface="ＭＳ Ｐゴシック" pitchFamily="34" charset="-128"/>
              </a:rPr>
              <a:t> any</a:t>
            </a:r>
            <a:r>
              <a:rPr lang="en-US" altLang="en-US" sz="2000" baseline="0" dirty="0">
                <a:solidFill>
                  <a:srgbClr val="002E8A"/>
                </a:solidFill>
                <a:latin typeface="+mj-lt"/>
                <a:ea typeface="ＭＳ Ｐゴシック" pitchFamily="34" charset="-128"/>
              </a:rPr>
              <a:t> boring words</a:t>
            </a:r>
          </a:p>
          <a:p>
            <a:pPr marL="800100" lvl="2" indent="0" eaLnBrk="1" hangingPunct="1">
              <a:buFont typeface="Arial" pitchFamily="34" charset="0"/>
              <a:buNone/>
            </a:pPr>
            <a:r>
              <a:rPr lang="en-US" altLang="en-US" sz="2000" baseline="0" dirty="0">
                <a:solidFill>
                  <a:srgbClr val="002E8A"/>
                </a:solidFill>
                <a:latin typeface="+mj-lt"/>
                <a:ea typeface="ＭＳ Ｐゴシック" pitchFamily="34" charset="-128"/>
              </a:rPr>
              <a:t>Seek consensus in the group </a:t>
            </a:r>
          </a:p>
          <a:p>
            <a:pPr marL="800100" lvl="2" indent="0" eaLnBrk="1" hangingPunct="1">
              <a:buFont typeface="Arial" pitchFamily="34" charset="0"/>
              <a:buNone/>
            </a:pPr>
            <a:r>
              <a:rPr lang="en-US" altLang="en-US" sz="2000" baseline="0" dirty="0">
                <a:solidFill>
                  <a:srgbClr val="002E8A"/>
                </a:solidFill>
                <a:latin typeface="+mj-lt"/>
                <a:ea typeface="ＭＳ Ｐゴシック" pitchFamily="34" charset="-128"/>
              </a:rPr>
              <a:t>Be ruthless</a:t>
            </a:r>
          </a:p>
          <a:p>
            <a:pPr marL="400050" lvl="1" indent="0" eaLnBrk="1" hangingPunct="1">
              <a:buFont typeface="Arial" pitchFamily="34" charset="0"/>
              <a:buNone/>
            </a:pPr>
            <a:r>
              <a:rPr lang="en-US" altLang="en-US" sz="2400" dirty="0">
                <a:solidFill>
                  <a:srgbClr val="002E8A"/>
                </a:solidFill>
                <a:latin typeface="+mj-lt"/>
                <a:ea typeface="ＭＳ Ｐゴシック" pitchFamily="34" charset="-128"/>
              </a:rPr>
              <a:t>(5 mins)</a:t>
            </a:r>
          </a:p>
          <a:p>
            <a:pPr marL="400050" lvl="1" indent="0" eaLnBrk="1" hangingPunct="1">
              <a:buFont typeface="Arial" pitchFamily="34" charset="0"/>
              <a:buNone/>
            </a:pPr>
            <a:endParaRPr lang="en-US" altLang="en-US" sz="2400" b="1" dirty="0">
              <a:solidFill>
                <a:schemeClr val="accent1"/>
              </a:solidFill>
              <a:latin typeface="+mj-lt"/>
              <a:ea typeface="ＭＳ Ｐゴシック" pitchFamily="34" charset="-128"/>
            </a:endParaRPr>
          </a:p>
        </p:txBody>
      </p:sp>
    </p:spTree>
    <p:extLst>
      <p:ext uri="{BB962C8B-B14F-4D97-AF65-F5344CB8AC3E}">
        <p14:creationId xmlns:p14="http://schemas.microsoft.com/office/powerpoint/2010/main" val="2463061949"/>
      </p:ext>
    </p:extLst>
  </p:cSld>
  <p:clrMapOvr>
    <a:masterClrMapping/>
  </p:clrMapOvr>
  <p:transition spd="med" advClick="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Describe your Clubs – last step</a:t>
            </a:r>
          </a:p>
        </p:txBody>
      </p:sp>
      <p:sp>
        <p:nvSpPr>
          <p:cNvPr id="7" name="Content Placeholder 2"/>
          <p:cNvSpPr>
            <a:spLocks noGrp="1"/>
          </p:cNvSpPr>
          <p:nvPr>
            <p:ph idx="1"/>
          </p:nvPr>
        </p:nvSpPr>
        <p:spPr bwMode="auto">
          <a:xfrm>
            <a:off x="304800" y="1447800"/>
            <a:ext cx="8534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Write your club Statement</a:t>
            </a:r>
          </a:p>
          <a:p>
            <a:pPr marL="400050" lvl="1" indent="0" eaLnBrk="1" hangingPunct="1">
              <a:buFont typeface="Arial" pitchFamily="34" charset="0"/>
              <a:buNone/>
            </a:pPr>
            <a:r>
              <a:rPr lang="en-US" altLang="en-US" sz="2400" dirty="0">
                <a:solidFill>
                  <a:srgbClr val="002E8A"/>
                </a:solidFill>
                <a:latin typeface="+mj-lt"/>
                <a:ea typeface="ＭＳ Ｐゴシック" pitchFamily="34" charset="-128"/>
              </a:rPr>
              <a:t>Using the 4-5 words your group has chosen, Write a statement that describes your club</a:t>
            </a:r>
          </a:p>
          <a:p>
            <a:pPr marL="800100" lvl="2" indent="0" eaLnBrk="1" hangingPunct="1">
              <a:buFont typeface="Arial" pitchFamily="34" charset="0"/>
              <a:buNone/>
            </a:pPr>
            <a:r>
              <a:rPr lang="en-US" altLang="en-US" sz="2000" dirty="0">
                <a:solidFill>
                  <a:srgbClr val="002E8A"/>
                </a:solidFill>
                <a:latin typeface="+mj-lt"/>
                <a:ea typeface="ＭＳ Ｐゴシック" pitchFamily="34" charset="-128"/>
              </a:rPr>
              <a:t>Write an “is” statement; XXRotary is yada, yada, yada</a:t>
            </a:r>
            <a:r>
              <a:rPr lang="is-IS" altLang="en-US" sz="2000" dirty="0">
                <a:solidFill>
                  <a:srgbClr val="002E8A"/>
                </a:solidFill>
                <a:latin typeface="+mj-lt"/>
                <a:ea typeface="ＭＳ Ｐゴシック" pitchFamily="34" charset="-128"/>
              </a:rPr>
              <a:t>….</a:t>
            </a:r>
            <a:endParaRPr lang="en-US" altLang="en-US" sz="2000" dirty="0">
              <a:solidFill>
                <a:srgbClr val="002E8A"/>
              </a:solidFill>
              <a:latin typeface="+mj-lt"/>
              <a:ea typeface="ＭＳ Ｐゴシック" pitchFamily="34" charset="-128"/>
            </a:endParaRPr>
          </a:p>
          <a:p>
            <a:pPr marL="800100" lvl="2" indent="0" eaLnBrk="1" hangingPunct="1">
              <a:buFont typeface="Arial" pitchFamily="34" charset="0"/>
              <a:buNone/>
            </a:pPr>
            <a:r>
              <a:rPr lang="en-US" altLang="en-US" sz="2000" dirty="0">
                <a:solidFill>
                  <a:srgbClr val="002E8A"/>
                </a:solidFill>
                <a:latin typeface="+mj-lt"/>
                <a:ea typeface="ＭＳ Ｐゴシック" pitchFamily="34" charset="-128"/>
              </a:rPr>
              <a:t>Play with the words and have fun</a:t>
            </a:r>
          </a:p>
          <a:p>
            <a:pPr marL="800100" lvl="2" indent="0" eaLnBrk="1" hangingPunct="1">
              <a:buFont typeface="Arial" pitchFamily="34" charset="0"/>
              <a:buNone/>
            </a:pPr>
            <a:r>
              <a:rPr lang="en-US" altLang="en-US" sz="2000" baseline="0" dirty="0">
                <a:solidFill>
                  <a:srgbClr val="002E8A"/>
                </a:solidFill>
                <a:latin typeface="+mj-lt"/>
                <a:ea typeface="ＭＳ Ｐゴシック" pitchFamily="34" charset="-128"/>
              </a:rPr>
              <a:t>Collaborate</a:t>
            </a:r>
          </a:p>
          <a:p>
            <a:pPr marL="800100" lvl="2" indent="0" eaLnBrk="1" hangingPunct="1">
              <a:buFont typeface="Arial" pitchFamily="34" charset="0"/>
              <a:buNone/>
            </a:pPr>
            <a:r>
              <a:rPr lang="en-US" altLang="en-US" sz="2000" baseline="0" dirty="0">
                <a:solidFill>
                  <a:srgbClr val="002E8A"/>
                </a:solidFill>
                <a:latin typeface="+mj-lt"/>
                <a:ea typeface="ＭＳ Ｐゴシック" pitchFamily="34" charset="-128"/>
              </a:rPr>
              <a:t>Avoid becoming </a:t>
            </a:r>
            <a:r>
              <a:rPr lang="en-US" altLang="en-US" sz="2000" dirty="0">
                <a:solidFill>
                  <a:srgbClr val="002E8A"/>
                </a:solidFill>
                <a:latin typeface="+mj-lt"/>
                <a:ea typeface="ＭＳ Ｐゴシック" pitchFamily="34" charset="-128"/>
              </a:rPr>
              <a:t>s</a:t>
            </a:r>
            <a:r>
              <a:rPr lang="en-US" altLang="en-US" sz="2000" baseline="0" dirty="0">
                <a:solidFill>
                  <a:srgbClr val="002E8A"/>
                </a:solidFill>
                <a:latin typeface="+mj-lt"/>
                <a:ea typeface="ＭＳ Ｐゴシック" pitchFamily="34" charset="-128"/>
              </a:rPr>
              <a:t>tuck,</a:t>
            </a:r>
            <a:r>
              <a:rPr lang="en-US" altLang="en-US" sz="2000" dirty="0">
                <a:solidFill>
                  <a:srgbClr val="002E8A"/>
                </a:solidFill>
                <a:latin typeface="+mj-lt"/>
                <a:ea typeface="ＭＳ Ｐゴシック" pitchFamily="34" charset="-128"/>
              </a:rPr>
              <a:t> j</a:t>
            </a:r>
            <a:r>
              <a:rPr lang="en-US" altLang="en-US" sz="2000" baseline="0" dirty="0">
                <a:solidFill>
                  <a:srgbClr val="002E8A"/>
                </a:solidFill>
                <a:latin typeface="+mj-lt"/>
                <a:ea typeface="ＭＳ Ｐゴシック" pitchFamily="34" charset="-128"/>
              </a:rPr>
              <a:t>ust keep going</a:t>
            </a:r>
          </a:p>
          <a:p>
            <a:pPr marL="400050" lvl="1" indent="0" eaLnBrk="1" hangingPunct="1">
              <a:buFont typeface="Arial" pitchFamily="34" charset="0"/>
              <a:buNone/>
            </a:pPr>
            <a:r>
              <a:rPr lang="en-US" altLang="en-US" sz="2400" dirty="0">
                <a:solidFill>
                  <a:srgbClr val="002E8A"/>
                </a:solidFill>
                <a:latin typeface="+mj-lt"/>
                <a:ea typeface="ＭＳ Ｐゴシック" pitchFamily="34" charset="-128"/>
              </a:rPr>
              <a:t>(5 mins)</a:t>
            </a:r>
          </a:p>
          <a:p>
            <a:pPr marL="0" indent="0" eaLnBrk="1" hangingPunct="1">
              <a:buFont typeface="Arial" pitchFamily="34" charset="0"/>
              <a:buNone/>
            </a:pPr>
            <a:r>
              <a:rPr lang="en-US" altLang="en-US" sz="2800" b="1" dirty="0" smtClean="0">
                <a:solidFill>
                  <a:srgbClr val="01B4E7"/>
                </a:solidFill>
                <a:latin typeface="+mj-lt"/>
                <a:ea typeface="ＭＳ Ｐゴシック" pitchFamily="34" charset="-128"/>
              </a:rPr>
              <a:t>Spokesperson </a:t>
            </a:r>
            <a:r>
              <a:rPr lang="en-US" altLang="en-US" sz="2800" b="1" dirty="0">
                <a:solidFill>
                  <a:srgbClr val="01B4E7"/>
                </a:solidFill>
                <a:latin typeface="+mj-lt"/>
                <a:ea typeface="ＭＳ Ｐゴシック" pitchFamily="34" charset="-128"/>
              </a:rPr>
              <a:t>reports back</a:t>
            </a:r>
          </a:p>
          <a:p>
            <a:pPr marL="400050" lvl="1" indent="0" eaLnBrk="1" hangingPunct="1">
              <a:buFont typeface="Arial" pitchFamily="34" charset="0"/>
              <a:buNone/>
            </a:pPr>
            <a:endParaRPr lang="en-US" altLang="en-US" sz="2400" b="1" dirty="0">
              <a:solidFill>
                <a:schemeClr val="accent1"/>
              </a:solidFill>
              <a:latin typeface="+mj-lt"/>
              <a:ea typeface="ＭＳ Ｐゴシック" pitchFamily="34" charset="-128"/>
            </a:endParaRPr>
          </a:p>
        </p:txBody>
      </p:sp>
    </p:spTree>
    <p:extLst>
      <p:ext uri="{BB962C8B-B14F-4D97-AF65-F5344CB8AC3E}">
        <p14:creationId xmlns:p14="http://schemas.microsoft.com/office/powerpoint/2010/main" val="4193421054"/>
      </p:ext>
    </p:extLst>
  </p:cSld>
  <p:clrMapOvr>
    <a:masterClrMapping/>
  </p:clrMapOvr>
  <p:transition spd="med" advClick="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External Audience </a:t>
            </a:r>
          </a:p>
        </p:txBody>
      </p:sp>
      <p:sp>
        <p:nvSpPr>
          <p:cNvPr id="7" name="Content Placeholder 2"/>
          <p:cNvSpPr>
            <a:spLocks noGrp="1"/>
          </p:cNvSpPr>
          <p:nvPr>
            <p:ph idx="1"/>
          </p:nvPr>
        </p:nvSpPr>
        <p:spPr bwMode="auto">
          <a:xfrm>
            <a:off x="304800" y="1143000"/>
            <a:ext cx="86868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Potential New Members </a:t>
            </a:r>
          </a:p>
          <a:p>
            <a:pPr eaLnBrk="1" hangingPunct="1">
              <a:buFont typeface="Wingdings" charset="2"/>
              <a:buChar char="q"/>
            </a:pPr>
            <a:r>
              <a:rPr lang="en-US" altLang="en-US" sz="2000" b="1" dirty="0">
                <a:solidFill>
                  <a:schemeClr val="accent1"/>
                </a:solidFill>
                <a:latin typeface="+mj-lt"/>
                <a:ea typeface="ＭＳ Ｐゴシック" pitchFamily="34" charset="-128"/>
              </a:rPr>
              <a:t>Identify what your club needs and why;</a:t>
            </a:r>
          </a:p>
          <a:p>
            <a:pPr lvl="0"/>
            <a:r>
              <a:rPr lang="en-US" sz="1800" dirty="0">
                <a:solidFill>
                  <a:srgbClr val="002E8A"/>
                </a:solidFill>
                <a:latin typeface="+mn-lt"/>
              </a:rPr>
              <a:t>to increase your numbers in order to fulfil the community-focused or international objectives of your club?  </a:t>
            </a:r>
          </a:p>
          <a:p>
            <a:pPr lvl="0"/>
            <a:r>
              <a:rPr lang="en-US" sz="1800" dirty="0">
                <a:solidFill>
                  <a:srgbClr val="002E8A"/>
                </a:solidFill>
                <a:latin typeface="+mn-lt"/>
              </a:rPr>
              <a:t>to round out the expertise that already exists? </a:t>
            </a:r>
          </a:p>
          <a:p>
            <a:pPr lvl="0"/>
            <a:r>
              <a:rPr lang="en-US" sz="1800" dirty="0">
                <a:solidFill>
                  <a:srgbClr val="002E8A"/>
                </a:solidFill>
                <a:latin typeface="+mn-lt"/>
              </a:rPr>
              <a:t>more business-oriented members? </a:t>
            </a:r>
          </a:p>
          <a:p>
            <a:pPr lvl="0"/>
            <a:r>
              <a:rPr lang="en-US" sz="1800" dirty="0">
                <a:solidFill>
                  <a:srgbClr val="002E8A"/>
                </a:solidFill>
                <a:latin typeface="+mn-lt"/>
              </a:rPr>
              <a:t>another accountant to take some of the load off your current treasurer? </a:t>
            </a:r>
          </a:p>
          <a:p>
            <a:pPr lvl="0"/>
            <a:r>
              <a:rPr lang="en-US" sz="1800" dirty="0">
                <a:solidFill>
                  <a:srgbClr val="002E8A"/>
                </a:solidFill>
                <a:latin typeface="+mn-lt"/>
              </a:rPr>
              <a:t>the energy of more young up and coming community volunteers? </a:t>
            </a:r>
          </a:p>
          <a:p>
            <a:pPr lvl="0"/>
            <a:r>
              <a:rPr lang="en-US" sz="1800" dirty="0">
                <a:solidFill>
                  <a:srgbClr val="002E8A"/>
                </a:solidFill>
                <a:latin typeface="+mn-lt"/>
              </a:rPr>
              <a:t>more seniors?  </a:t>
            </a:r>
          </a:p>
          <a:p>
            <a:pPr lvl="0"/>
            <a:r>
              <a:rPr lang="en-US" sz="1800" dirty="0">
                <a:solidFill>
                  <a:srgbClr val="002E8A"/>
                </a:solidFill>
                <a:latin typeface="+mn-lt"/>
              </a:rPr>
              <a:t>more women?</a:t>
            </a:r>
          </a:p>
          <a:p>
            <a:pPr lvl="0"/>
            <a:r>
              <a:rPr lang="en-US" sz="1800" dirty="0">
                <a:solidFill>
                  <a:srgbClr val="002E8A"/>
                </a:solidFill>
                <a:latin typeface="+mn-lt"/>
              </a:rPr>
              <a:t>To attract </a:t>
            </a:r>
            <a:r>
              <a:rPr lang="en-US" sz="1800" dirty="0" err="1" smtClean="0">
                <a:solidFill>
                  <a:srgbClr val="002E8A"/>
                </a:solidFill>
                <a:latin typeface="+mn-lt"/>
              </a:rPr>
              <a:t>Rotaract</a:t>
            </a:r>
            <a:r>
              <a:rPr lang="en-US" sz="1800" dirty="0" smtClean="0">
                <a:solidFill>
                  <a:srgbClr val="002E8A"/>
                </a:solidFill>
                <a:latin typeface="+mn-lt"/>
              </a:rPr>
              <a:t> </a:t>
            </a:r>
            <a:r>
              <a:rPr lang="en-US" sz="1800" dirty="0">
                <a:solidFill>
                  <a:srgbClr val="002E8A"/>
                </a:solidFill>
                <a:latin typeface="+mn-lt"/>
              </a:rPr>
              <a:t>“graduates”?</a:t>
            </a:r>
          </a:p>
          <a:p>
            <a:pPr lvl="0"/>
            <a:r>
              <a:rPr lang="en-US" sz="1800" dirty="0">
                <a:solidFill>
                  <a:srgbClr val="002E8A"/>
                </a:solidFill>
                <a:latin typeface="+mn-lt"/>
              </a:rPr>
              <a:t>To engage the volunteers and supporters who already work with you?</a:t>
            </a:r>
          </a:p>
          <a:p>
            <a:pPr>
              <a:buFont typeface="Wingdings" charset="2"/>
              <a:buChar char="q"/>
            </a:pPr>
            <a:r>
              <a:rPr lang="en-US" altLang="en-US" sz="2000" b="1" dirty="0">
                <a:solidFill>
                  <a:schemeClr val="accent1"/>
                </a:solidFill>
                <a:latin typeface="+mj-lt"/>
                <a:ea typeface="ＭＳ Ｐゴシック" pitchFamily="34" charset="-128"/>
              </a:rPr>
              <a:t>Identify what these potential new members need</a:t>
            </a:r>
          </a:p>
          <a:p>
            <a:pPr>
              <a:buFont typeface="Wingdings" charset="2"/>
              <a:buChar char="q"/>
            </a:pPr>
            <a:r>
              <a:rPr lang="en-US" altLang="en-US" sz="2000" b="1" dirty="0">
                <a:solidFill>
                  <a:schemeClr val="accent1"/>
                </a:solidFill>
                <a:latin typeface="+mj-lt"/>
                <a:ea typeface="ＭＳ Ｐゴシック" pitchFamily="34" charset="-128"/>
              </a:rPr>
              <a:t>Strategize how their needs mesh with your club’s goals</a:t>
            </a:r>
          </a:p>
          <a:p>
            <a:pPr lvl="0"/>
            <a:endParaRPr lang="en-US" sz="1800" dirty="0">
              <a:latin typeface="+mn-lt"/>
            </a:endParaRPr>
          </a:p>
          <a:p>
            <a:pPr marL="0" lvl="0" indent="0">
              <a:buNone/>
            </a:pPr>
            <a:endParaRPr lang="en-US" sz="1800" dirty="0">
              <a:latin typeface="+mn-lt"/>
            </a:endParaRPr>
          </a:p>
          <a:p>
            <a:pPr marL="857250" lvl="1" indent="-457200" eaLnBrk="1" hangingPunct="1">
              <a:buFont typeface="+mj-lt"/>
              <a:buAutoNum type="alphaLcPeriod"/>
            </a:pPr>
            <a:endParaRPr lang="en-US" altLang="en-US" sz="1600" b="1" dirty="0">
              <a:solidFill>
                <a:schemeClr val="accent1"/>
              </a:solidFill>
              <a:latin typeface="+mj-lt"/>
              <a:ea typeface="ＭＳ Ｐゴシック" pitchFamily="34" charset="-128"/>
            </a:endParaRPr>
          </a:p>
        </p:txBody>
      </p:sp>
    </p:spTree>
    <p:extLst>
      <p:ext uri="{BB962C8B-B14F-4D97-AF65-F5344CB8AC3E}">
        <p14:creationId xmlns:p14="http://schemas.microsoft.com/office/powerpoint/2010/main" val="3948635925"/>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fade">
                                      <p:cBhvr>
                                        <p:cTn id="42" dur="500"/>
                                        <p:tgtEl>
                                          <p:spTgt spid="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fade">
                                      <p:cBhvr>
                                        <p:cTn id="47" dur="500"/>
                                        <p:tgtEl>
                                          <p:spTgt spid="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11" end="11"/>
                                            </p:txEl>
                                          </p:spTgt>
                                        </p:tgtEl>
                                        <p:attrNameLst>
                                          <p:attrName>style.visibility</p:attrName>
                                        </p:attrNameLst>
                                      </p:cBhvr>
                                      <p:to>
                                        <p:strVal val="visible"/>
                                      </p:to>
                                    </p:set>
                                    <p:animEffect transition="in" filter="fade">
                                      <p:cBhvr>
                                        <p:cTn id="52" dur="500"/>
                                        <p:tgtEl>
                                          <p:spTgt spid="7">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2" end="12"/>
                                            </p:txEl>
                                          </p:spTgt>
                                        </p:tgtEl>
                                        <p:attrNameLst>
                                          <p:attrName>style.visibility</p:attrName>
                                        </p:attrNameLst>
                                      </p:cBhvr>
                                      <p:to>
                                        <p:strVal val="visible"/>
                                      </p:to>
                                    </p:set>
                                    <p:animEffect transition="in" filter="fade">
                                      <p:cBhvr>
                                        <p:cTn id="5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Personalizing the Rotary Story</a:t>
            </a:r>
          </a:p>
        </p:txBody>
      </p:sp>
      <p:sp>
        <p:nvSpPr>
          <p:cNvPr id="7"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Good stories bring words to life</a:t>
            </a:r>
          </a:p>
        </p:txBody>
      </p:sp>
      <p:sp>
        <p:nvSpPr>
          <p:cNvPr id="8" name="Content Placeholder 2"/>
          <p:cNvSpPr txBox="1">
            <a:spLocks/>
          </p:cNvSpPr>
          <p:nvPr/>
        </p:nvSpPr>
        <p:spPr bwMode="auto">
          <a:xfrm>
            <a:off x="114300" y="2057400"/>
            <a:ext cx="4305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CA" altLang="en-US" dirty="0">
                <a:solidFill>
                  <a:srgbClr val="58585A"/>
                </a:solidFill>
                <a:cs typeface="Arial" panose="020B0604020202020204" pitchFamily="34" charset="0"/>
              </a:rPr>
              <a:t>That’s why it’s mission-critical that clubs and their members take the time up front to fully develop their approaches to storytelling.</a:t>
            </a:r>
          </a:p>
          <a:p>
            <a:pPr lvl="1">
              <a:spcBef>
                <a:spcPct val="20000"/>
              </a:spcBef>
              <a:buClr>
                <a:srgbClr val="01B4E7"/>
              </a:buClr>
              <a:buSzPct val="120000"/>
              <a:buFont typeface="Wingdings" pitchFamily="2" charset="2"/>
              <a:buChar char="§"/>
            </a:pPr>
            <a:r>
              <a:rPr lang="en-CA" altLang="en-US" dirty="0">
                <a:solidFill>
                  <a:srgbClr val="58585A"/>
                </a:solidFill>
                <a:cs typeface="Arial" panose="020B0604020202020204" pitchFamily="34" charset="0"/>
              </a:rPr>
              <a:t>Some clubs take time for a member to tell their Rotary story at a club meeting.</a:t>
            </a:r>
          </a:p>
          <a:p>
            <a:pPr lvl="1">
              <a:spcBef>
                <a:spcPct val="20000"/>
              </a:spcBef>
              <a:buClr>
                <a:srgbClr val="01B4E7"/>
              </a:buClr>
              <a:buSzPct val="120000"/>
              <a:buFont typeface="Wingdings" pitchFamily="2" charset="2"/>
              <a:buChar char="§"/>
            </a:pPr>
            <a:endParaRPr lang="en-US" altLang="en-US" sz="2200" dirty="0">
              <a:solidFill>
                <a:srgbClr val="58585A"/>
              </a:solidFill>
              <a:latin typeface="+mn-lt"/>
            </a:endParaRPr>
          </a:p>
        </p:txBody>
      </p:sp>
    </p:spTree>
    <p:extLst>
      <p:ext uri="{BB962C8B-B14F-4D97-AF65-F5344CB8AC3E}">
        <p14:creationId xmlns:p14="http://schemas.microsoft.com/office/powerpoint/2010/main" val="2514884058"/>
      </p:ext>
    </p:extLst>
  </p:cSld>
  <p:clrMapOvr>
    <a:masterClrMapping/>
  </p:clrMapOvr>
  <p:transition spd="med" advClick="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 </a:t>
            </a:r>
            <a:r>
              <a:rPr lang="en-US" altLang="en-US" sz="2800" b="1" dirty="0">
                <a:latin typeface="+mj-lt"/>
                <a:ea typeface="ＭＳ Ｐゴシック" pitchFamily="34" charset="-128"/>
              </a:rPr>
              <a:t>Who is your Target Member - Exercise 20 minutes</a:t>
            </a:r>
          </a:p>
        </p:txBody>
      </p:sp>
      <p:sp>
        <p:nvSpPr>
          <p:cNvPr id="7" name="Content Placeholder 2"/>
          <p:cNvSpPr>
            <a:spLocks noGrp="1"/>
          </p:cNvSpPr>
          <p:nvPr>
            <p:ph idx="1"/>
          </p:nvPr>
        </p:nvSpPr>
        <p:spPr bwMode="auto">
          <a:xfrm>
            <a:off x="304800" y="1447800"/>
            <a:ext cx="85344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Back into your groups </a:t>
            </a:r>
          </a:p>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Same Scribe and </a:t>
            </a:r>
            <a:r>
              <a:rPr lang="en-US" altLang="en-US" sz="2800" b="1" dirty="0" smtClean="0">
                <a:solidFill>
                  <a:schemeClr val="accent1"/>
                </a:solidFill>
                <a:latin typeface="+mj-lt"/>
                <a:ea typeface="ＭＳ Ｐゴシック" pitchFamily="34" charset="-128"/>
              </a:rPr>
              <a:t>Spokesperson</a:t>
            </a:r>
            <a:endParaRPr lang="en-US" altLang="en-US" sz="2800" b="1" dirty="0">
              <a:solidFill>
                <a:schemeClr val="accent1"/>
              </a:solidFill>
              <a:latin typeface="+mj-lt"/>
              <a:ea typeface="ＭＳ Ｐゴシック" pitchFamily="34" charset="-128"/>
            </a:endParaRPr>
          </a:p>
          <a:p>
            <a:pPr marL="400050" lvl="1" indent="0" eaLnBrk="1" hangingPunct="1">
              <a:buFont typeface="Arial" pitchFamily="34" charset="0"/>
              <a:buNone/>
            </a:pPr>
            <a:r>
              <a:rPr lang="en-US" altLang="en-US" sz="2400" dirty="0">
                <a:solidFill>
                  <a:srgbClr val="002E8A"/>
                </a:solidFill>
                <a:latin typeface="+mj-lt"/>
                <a:ea typeface="ＭＳ Ｐゴシック" pitchFamily="34" charset="-128"/>
              </a:rPr>
              <a:t>Step 1; Using action words (adjectives or</a:t>
            </a:r>
            <a:r>
              <a:rPr lang="en-US" altLang="en-US" sz="2400" baseline="0" dirty="0">
                <a:solidFill>
                  <a:srgbClr val="002E8A"/>
                </a:solidFill>
                <a:latin typeface="+mj-lt"/>
                <a:ea typeface="ＭＳ Ｐゴシック" pitchFamily="34" charset="-128"/>
              </a:rPr>
              <a:t> v</a:t>
            </a:r>
            <a:r>
              <a:rPr lang="en-US" altLang="en-US" sz="2400" dirty="0">
                <a:solidFill>
                  <a:srgbClr val="002E8A"/>
                </a:solidFill>
                <a:latin typeface="+mj-lt"/>
                <a:ea typeface="ＭＳ Ｐゴシック" pitchFamily="34" charset="-128"/>
              </a:rPr>
              <a:t>erbs are best) brainstorm a list that expresses key characteristics of the new  members you want to add to your club.  Use the club description you just wrote as inspiration.  Again, no judging, just writing        (5 mins.)</a:t>
            </a:r>
          </a:p>
          <a:p>
            <a:pPr marL="400050" lvl="1" indent="0" eaLnBrk="1" hangingPunct="1">
              <a:buNone/>
            </a:pPr>
            <a:r>
              <a:rPr lang="en-US" altLang="en-US" sz="2400" dirty="0">
                <a:solidFill>
                  <a:srgbClr val="002E8A"/>
                </a:solidFill>
                <a:latin typeface="+mj-lt"/>
                <a:ea typeface="ＭＳ Ｐゴシック" pitchFamily="34" charset="-128"/>
              </a:rPr>
              <a:t>Step 2; Working together reduce your list to only four or five words. (4 mins., you see where this is going</a:t>
            </a:r>
            <a:r>
              <a:rPr lang="is-IS" altLang="en-US" sz="2400" dirty="0">
                <a:solidFill>
                  <a:srgbClr val="002E8A"/>
                </a:solidFill>
                <a:latin typeface="+mj-lt"/>
                <a:ea typeface="ＭＳ Ｐゴシック" pitchFamily="34" charset="-128"/>
              </a:rPr>
              <a:t>…)</a:t>
            </a:r>
            <a:r>
              <a:rPr lang="en-US" altLang="en-US" sz="2400" dirty="0">
                <a:solidFill>
                  <a:srgbClr val="002E8A"/>
                </a:solidFill>
                <a:latin typeface="+mj-lt"/>
                <a:ea typeface="ＭＳ Ｐゴシック" pitchFamily="34" charset="-128"/>
              </a:rPr>
              <a:t> </a:t>
            </a:r>
          </a:p>
          <a:p>
            <a:pPr marL="400050" lvl="1" indent="0" eaLnBrk="1" hangingPunct="1">
              <a:buFont typeface="Arial" pitchFamily="34" charset="0"/>
              <a:buNone/>
            </a:pPr>
            <a:endParaRPr lang="en-US" altLang="en-US" sz="2400" b="1" dirty="0">
              <a:solidFill>
                <a:schemeClr val="accent1"/>
              </a:solidFill>
              <a:latin typeface="+mj-lt"/>
              <a:ea typeface="ＭＳ Ｐゴシック" pitchFamily="34" charset="-128"/>
            </a:endParaRPr>
          </a:p>
        </p:txBody>
      </p:sp>
    </p:spTree>
    <p:extLst>
      <p:ext uri="{BB962C8B-B14F-4D97-AF65-F5344CB8AC3E}">
        <p14:creationId xmlns:p14="http://schemas.microsoft.com/office/powerpoint/2010/main" val="3231601812"/>
      </p:ext>
    </p:extLst>
  </p:cSld>
  <p:clrMapOvr>
    <a:masterClrMapping/>
  </p:clrMapOvr>
  <p:transition spd="med" advClick="0">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 </a:t>
            </a:r>
            <a:r>
              <a:rPr lang="en-US" altLang="en-US" sz="2800" b="1" dirty="0">
                <a:latin typeface="+mj-lt"/>
                <a:ea typeface="ＭＳ Ｐゴシック" pitchFamily="34" charset="-128"/>
              </a:rPr>
              <a:t>Who is your Target Member - Exercise 20 minutes</a:t>
            </a:r>
          </a:p>
        </p:txBody>
      </p:sp>
      <p:sp>
        <p:nvSpPr>
          <p:cNvPr id="7" name="Content Placeholder 2"/>
          <p:cNvSpPr>
            <a:spLocks noGrp="1"/>
          </p:cNvSpPr>
          <p:nvPr>
            <p:ph idx="1"/>
          </p:nvPr>
        </p:nvSpPr>
        <p:spPr bwMode="auto">
          <a:xfrm>
            <a:off x="304800" y="1447800"/>
            <a:ext cx="85344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Still in your groups </a:t>
            </a:r>
          </a:p>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Same Scribe and </a:t>
            </a:r>
            <a:r>
              <a:rPr lang="en-US" altLang="en-US" sz="2800" b="1" dirty="0" smtClean="0">
                <a:solidFill>
                  <a:schemeClr val="accent1"/>
                </a:solidFill>
                <a:latin typeface="+mj-lt"/>
                <a:ea typeface="ＭＳ Ｐゴシック" pitchFamily="34" charset="-128"/>
              </a:rPr>
              <a:t>Spokesperson</a:t>
            </a:r>
            <a:endParaRPr lang="en-US" altLang="en-US" sz="2800" b="1" dirty="0">
              <a:solidFill>
                <a:schemeClr val="accent1"/>
              </a:solidFill>
              <a:latin typeface="+mj-lt"/>
              <a:ea typeface="ＭＳ Ｐゴシック" pitchFamily="34" charset="-128"/>
            </a:endParaRPr>
          </a:p>
          <a:p>
            <a:pPr marL="400050" lvl="1" indent="0" eaLnBrk="1" hangingPunct="1">
              <a:buNone/>
            </a:pPr>
            <a:r>
              <a:rPr lang="en-US" altLang="en-US" sz="2400" dirty="0">
                <a:solidFill>
                  <a:srgbClr val="002E8A"/>
                </a:solidFill>
                <a:latin typeface="+mn-lt"/>
                <a:ea typeface="ＭＳ Ｐゴシック" pitchFamily="34" charset="-128"/>
              </a:rPr>
              <a:t>Using the 4-5 words your group has chosen, Write a statement that describes your perfect new member (5 mins.)</a:t>
            </a:r>
          </a:p>
          <a:p>
            <a:pPr marL="400050" lvl="1" indent="0" eaLnBrk="1" hangingPunct="1">
              <a:buNone/>
            </a:pPr>
            <a:endParaRPr lang="en-US" altLang="en-US" sz="2400" dirty="0">
              <a:solidFill>
                <a:srgbClr val="002E8A"/>
              </a:solidFill>
              <a:latin typeface="+mn-lt"/>
              <a:ea typeface="ＭＳ Ｐゴシック" pitchFamily="34" charset="-128"/>
            </a:endParaRPr>
          </a:p>
          <a:p>
            <a:pPr marL="0" indent="0" eaLnBrk="1" hangingPunct="1">
              <a:buNone/>
            </a:pPr>
            <a:r>
              <a:rPr lang="en-US" altLang="en-US" sz="2800" b="1" dirty="0" smtClean="0">
                <a:solidFill>
                  <a:srgbClr val="01B4E7"/>
                </a:solidFill>
                <a:latin typeface="+mn-lt"/>
                <a:ea typeface="ＭＳ Ｐゴシック" pitchFamily="34" charset="-128"/>
              </a:rPr>
              <a:t>Spokesperson </a:t>
            </a:r>
            <a:r>
              <a:rPr lang="en-US" altLang="en-US" sz="2800" b="1" dirty="0">
                <a:solidFill>
                  <a:srgbClr val="01B4E7"/>
                </a:solidFill>
                <a:latin typeface="+mn-lt"/>
                <a:ea typeface="ＭＳ Ｐゴシック" pitchFamily="34" charset="-128"/>
              </a:rPr>
              <a:t>reports back</a:t>
            </a:r>
          </a:p>
          <a:p>
            <a:pPr marL="0" indent="0" eaLnBrk="1" hangingPunct="1">
              <a:buNone/>
            </a:pPr>
            <a:endParaRPr lang="en-US" altLang="en-US" sz="2800" dirty="0">
              <a:solidFill>
                <a:srgbClr val="002E8A"/>
              </a:solidFill>
              <a:latin typeface="+mn-lt"/>
              <a:ea typeface="ＭＳ Ｐゴシック" pitchFamily="34" charset="-128"/>
            </a:endParaRPr>
          </a:p>
          <a:p>
            <a:pPr marL="400050" lvl="1" indent="0" eaLnBrk="1" hangingPunct="1">
              <a:buNone/>
            </a:pPr>
            <a:endParaRPr lang="en-US" altLang="en-US" sz="2400" dirty="0">
              <a:solidFill>
                <a:srgbClr val="002E8A"/>
              </a:solidFill>
              <a:latin typeface="+mn-lt"/>
              <a:ea typeface="ＭＳ Ｐゴシック" pitchFamily="34" charset="-128"/>
            </a:endParaRPr>
          </a:p>
          <a:p>
            <a:pPr marL="400050" lvl="1" indent="0" eaLnBrk="1" hangingPunct="1">
              <a:buFont typeface="Arial" pitchFamily="34" charset="0"/>
              <a:buNone/>
            </a:pPr>
            <a:endParaRPr lang="en-US" altLang="en-US" sz="2400" b="1" dirty="0">
              <a:solidFill>
                <a:schemeClr val="accent1"/>
              </a:solidFill>
              <a:latin typeface="+mj-lt"/>
              <a:ea typeface="ＭＳ Ｐゴシック" pitchFamily="34" charset="-128"/>
            </a:endParaRPr>
          </a:p>
        </p:txBody>
      </p:sp>
    </p:spTree>
    <p:extLst>
      <p:ext uri="{BB962C8B-B14F-4D97-AF65-F5344CB8AC3E}">
        <p14:creationId xmlns:p14="http://schemas.microsoft.com/office/powerpoint/2010/main" val="2646735443"/>
      </p:ext>
    </p:extLst>
  </p:cSld>
  <p:clrMapOvr>
    <a:masterClrMapping/>
  </p:clrMapOvr>
  <p:transition spd="med" advClick="0">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b="1" dirty="0">
                <a:latin typeface="+mj-lt"/>
                <a:ea typeface="ＭＳ Ｐゴシック" pitchFamily="34" charset="-128"/>
              </a:rPr>
              <a:t>QUESTIONS?</a:t>
            </a:r>
          </a:p>
        </p:txBody>
      </p:sp>
      <p:sp>
        <p:nvSpPr>
          <p:cNvPr id="24578" name="Content Placeholder 2"/>
          <p:cNvSpPr>
            <a:spLocks noGrp="1"/>
          </p:cNvSpPr>
          <p:nvPr>
            <p:ph idx="1"/>
          </p:nvPr>
        </p:nvSpPr>
        <p:spPr bwMode="auto">
          <a:xfrm>
            <a:off x="228600" y="2438400"/>
            <a:ext cx="42672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Questions and Discussion</a:t>
            </a:r>
          </a:p>
        </p:txBody>
      </p:sp>
      <p:pic>
        <p:nvPicPr>
          <p:cNvPr id="24580"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90600"/>
            <a:ext cx="4581525"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259234"/>
      </p:ext>
    </p:extLst>
  </p:cSld>
  <p:clrMapOvr>
    <a:masterClrMapping/>
  </p:clrMapOvr>
  <p:transition spd="med" advClick="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dirty="0">
              <a:solidFill>
                <a:srgbClr val="FFFFFF"/>
              </a:solidFill>
              <a:latin typeface="+mj-lt"/>
            </a:endParaRPr>
          </a:p>
        </p:txBody>
      </p:sp>
      <p:sp>
        <p:nvSpPr>
          <p:cNvPr id="17411" name="Rectangle 10"/>
          <p:cNvSpPr txBox="1">
            <a:spLocks noChangeArrowheads="1"/>
          </p:cNvSpPr>
          <p:nvPr/>
        </p:nvSpPr>
        <p:spPr bwMode="auto">
          <a:xfrm>
            <a:off x="152400" y="3505200"/>
            <a:ext cx="906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2400"/>
              </a:spcAft>
            </a:pPr>
            <a:r>
              <a:rPr lang="en-US" altLang="en-US" sz="4400" dirty="0">
                <a:solidFill>
                  <a:prstClr val="white"/>
                </a:solidFill>
                <a:latin typeface="+mj-lt"/>
              </a:rPr>
              <a:t>Engaging Your Audience</a:t>
            </a:r>
          </a:p>
          <a:p>
            <a:pPr eaLnBrk="1" hangingPunct="1"/>
            <a:r>
              <a:rPr lang="en-US" altLang="en-US" sz="2800" b="1" dirty="0">
                <a:solidFill>
                  <a:srgbClr val="01B4E7"/>
                </a:solidFill>
                <a:latin typeface="+mj-lt"/>
              </a:rPr>
              <a:t>Public Image and Marketing Boot Camp</a:t>
            </a:r>
          </a:p>
        </p:txBody>
      </p:sp>
      <p:sp>
        <p:nvSpPr>
          <p:cNvPr id="2" name="Title 1"/>
          <p:cNvSpPr>
            <a:spLocks noGrp="1"/>
          </p:cNvSpPr>
          <p:nvPr>
            <p:ph type="ctrTitle"/>
          </p:nvPr>
        </p:nvSpPr>
        <p:spPr/>
        <p:txBody>
          <a:bodyPr/>
          <a:lstStyle/>
          <a:p>
            <a:r>
              <a:rPr lang="en-CA" dirty="0"/>
              <a:t>Engaging Your Audience</a:t>
            </a:r>
          </a:p>
        </p:txBody>
      </p:sp>
      <p:sp>
        <p:nvSpPr>
          <p:cNvPr id="4" name="Subtitle 3"/>
          <p:cNvSpPr>
            <a:spLocks noGrp="1"/>
          </p:cNvSpPr>
          <p:nvPr>
            <p:ph type="subTitle" idx="1"/>
          </p:nvPr>
        </p:nvSpPr>
        <p:spPr/>
        <p:txBody>
          <a:bodyPr/>
          <a:lstStyle/>
          <a:p>
            <a:r>
              <a:rPr lang="en-CA" dirty="0"/>
              <a:t> </a:t>
            </a:r>
          </a:p>
        </p:txBody>
      </p:sp>
    </p:spTree>
    <p:extLst>
      <p:ext uri="{BB962C8B-B14F-4D97-AF65-F5344CB8AC3E}">
        <p14:creationId xmlns:p14="http://schemas.microsoft.com/office/powerpoint/2010/main" val="1001792158"/>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Agenda for the Session</a:t>
            </a:r>
          </a:p>
        </p:txBody>
      </p:sp>
      <p:sp>
        <p:nvSpPr>
          <p:cNvPr id="18435" name="Content Placeholder 2"/>
          <p:cNvSpPr>
            <a:spLocks noGrp="1"/>
          </p:cNvSpPr>
          <p:nvPr>
            <p:ph idx="1"/>
          </p:nvPr>
        </p:nvSpPr>
        <p:spPr bwMode="auto">
          <a:xfrm>
            <a:off x="457200" y="1219200"/>
            <a:ext cx="53340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3200" b="1" dirty="0">
                <a:solidFill>
                  <a:schemeClr val="accent1"/>
                </a:solidFill>
                <a:latin typeface="+mj-lt"/>
                <a:ea typeface="ＭＳ Ｐゴシック" pitchFamily="34" charset="-128"/>
              </a:rPr>
              <a:t>Working with the Media</a:t>
            </a:r>
          </a:p>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p:txBody>
      </p:sp>
      <p:sp>
        <p:nvSpPr>
          <p:cNvPr id="18436" name="Content Placeholder 2"/>
          <p:cNvSpPr txBox="1">
            <a:spLocks/>
          </p:cNvSpPr>
          <p:nvPr/>
        </p:nvSpPr>
        <p:spPr bwMode="auto">
          <a:xfrm>
            <a:off x="457200" y="1981200"/>
            <a:ext cx="3886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mj-lt"/>
              </a:rPr>
              <a:t>Traditional Media</a:t>
            </a: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r>
              <a:rPr lang="en-US" altLang="en-US" dirty="0">
                <a:solidFill>
                  <a:srgbClr val="58585A"/>
                </a:solidFill>
                <a:latin typeface="+mj-lt"/>
              </a:rPr>
              <a:t>Social/Digital Media</a:t>
            </a: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r>
              <a:rPr lang="en-US" altLang="en-US" dirty="0">
                <a:solidFill>
                  <a:srgbClr val="58585A"/>
                </a:solidFill>
                <a:latin typeface="+mj-lt"/>
              </a:rPr>
              <a:t>Video Marketing</a:t>
            </a: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r>
              <a:rPr lang="en-US" altLang="en-US" dirty="0">
                <a:solidFill>
                  <a:srgbClr val="58585A"/>
                </a:solidFill>
                <a:latin typeface="+mj-lt"/>
              </a:rPr>
              <a:t>Interactive Exercises</a:t>
            </a: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r>
              <a:rPr lang="en-US" altLang="en-US" dirty="0">
                <a:solidFill>
                  <a:srgbClr val="58585A"/>
                </a:solidFill>
                <a:latin typeface="+mj-lt"/>
              </a:rPr>
              <a:t>Networking Plus</a:t>
            </a: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p:txBody>
      </p:sp>
    </p:spTree>
    <p:extLst>
      <p:ext uri="{BB962C8B-B14F-4D97-AF65-F5344CB8AC3E}">
        <p14:creationId xmlns:p14="http://schemas.microsoft.com/office/powerpoint/2010/main" val="2719216168"/>
      </p:ext>
    </p:extLst>
  </p:cSld>
  <p:clrMapOvr>
    <a:masterClrMapping/>
  </p:clrMapOvr>
  <p:transition spd="med" advClick="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Traditional Media</a:t>
            </a:r>
          </a:p>
        </p:txBody>
      </p:sp>
      <p:sp>
        <p:nvSpPr>
          <p:cNvPr id="18436" name="Content Placeholder 2"/>
          <p:cNvSpPr txBox="1">
            <a:spLocks/>
          </p:cNvSpPr>
          <p:nvPr/>
        </p:nvSpPr>
        <p:spPr bwMode="auto">
          <a:xfrm>
            <a:off x="432758" y="1694372"/>
            <a:ext cx="3886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8788" lvl="1" indent="-342900">
              <a:spcBef>
                <a:spcPct val="20000"/>
              </a:spcBef>
              <a:buClr>
                <a:srgbClr val="01B4E7"/>
              </a:buClr>
              <a:buSzPct val="120000"/>
              <a:buFont typeface="Wingdings" panose="05000000000000000000" pitchFamily="2" charset="2"/>
              <a:buChar char="§"/>
            </a:pPr>
            <a:r>
              <a:rPr lang="en-US" altLang="en-US" dirty="0">
                <a:solidFill>
                  <a:srgbClr val="58585A"/>
                </a:solidFill>
                <a:latin typeface="+mj-lt"/>
              </a:rPr>
              <a:t>Newspapers</a:t>
            </a:r>
          </a:p>
          <a:p>
            <a:pPr marL="458788" lvl="1" indent="-342900">
              <a:spcBef>
                <a:spcPct val="20000"/>
              </a:spcBef>
              <a:buClr>
                <a:srgbClr val="01B4E7"/>
              </a:buClr>
              <a:buSzPct val="120000"/>
              <a:buFont typeface="Wingdings" panose="05000000000000000000" pitchFamily="2" charset="2"/>
              <a:buChar char="§"/>
            </a:pPr>
            <a:r>
              <a:rPr lang="en-US" altLang="en-US" dirty="0">
                <a:solidFill>
                  <a:srgbClr val="58585A"/>
                </a:solidFill>
                <a:latin typeface="+mj-lt"/>
              </a:rPr>
              <a:t>Radio</a:t>
            </a:r>
          </a:p>
          <a:p>
            <a:pPr marL="458788" lvl="1" indent="-342900">
              <a:spcBef>
                <a:spcPct val="20000"/>
              </a:spcBef>
              <a:buClr>
                <a:srgbClr val="01B4E7"/>
              </a:buClr>
              <a:buSzPct val="120000"/>
              <a:buFont typeface="Wingdings" panose="05000000000000000000" pitchFamily="2" charset="2"/>
              <a:buChar char="§"/>
            </a:pPr>
            <a:r>
              <a:rPr lang="en-US" altLang="en-US" dirty="0">
                <a:solidFill>
                  <a:srgbClr val="58585A"/>
                </a:solidFill>
                <a:latin typeface="+mj-lt"/>
              </a:rPr>
              <a:t>Television</a:t>
            </a:r>
          </a:p>
          <a:p>
            <a:pPr marL="458788" lvl="1" indent="-342900">
              <a:spcBef>
                <a:spcPct val="20000"/>
              </a:spcBef>
              <a:buClr>
                <a:srgbClr val="01B4E7"/>
              </a:buClr>
              <a:buSzPct val="120000"/>
              <a:buFont typeface="Wingdings" panose="05000000000000000000" pitchFamily="2" charset="2"/>
              <a:buChar char="§"/>
            </a:pPr>
            <a:r>
              <a:rPr lang="en-US" altLang="en-US" dirty="0">
                <a:solidFill>
                  <a:srgbClr val="58585A"/>
                </a:solidFill>
                <a:latin typeface="+mj-lt"/>
              </a:rPr>
              <a:t>Magazines</a:t>
            </a: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p:txBody>
      </p:sp>
      <p:pic>
        <p:nvPicPr>
          <p:cNvPr id="1026" name="Picture 2" descr="C:\Users\Pauline\AppData\Local\Microsoft\Windows\Temporary Internet Files\Content.IE5\72IMQ4HR\cartoon_newspaper_extra[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06461"/>
            <a:ext cx="2458344" cy="293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414260"/>
      </p:ext>
    </p:extLst>
  </p:cSld>
  <p:clrMapOvr>
    <a:masterClrMapping/>
  </p:clrMapOvr>
  <p:transition spd="med" advClick="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Social Media</a:t>
            </a:r>
          </a:p>
        </p:txBody>
      </p:sp>
      <p:sp>
        <p:nvSpPr>
          <p:cNvPr id="1843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p:txBody>
      </p:sp>
      <p:sp>
        <p:nvSpPr>
          <p:cNvPr id="18436" name="Content Placeholder 2"/>
          <p:cNvSpPr txBox="1">
            <a:spLocks/>
          </p:cNvSpPr>
          <p:nvPr/>
        </p:nvSpPr>
        <p:spPr bwMode="auto">
          <a:xfrm>
            <a:off x="457200" y="1780636"/>
            <a:ext cx="3886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mj-lt"/>
              </a:rPr>
              <a:t>Facebook</a:t>
            </a:r>
          </a:p>
          <a:p>
            <a:pPr lvl="1">
              <a:spcBef>
                <a:spcPct val="20000"/>
              </a:spcBef>
              <a:buClr>
                <a:srgbClr val="01B4E7"/>
              </a:buClr>
              <a:buSzPct val="120000"/>
              <a:buFont typeface="Wingdings" pitchFamily="2" charset="2"/>
              <a:buChar char="§"/>
            </a:pPr>
            <a:r>
              <a:rPr lang="en-US" altLang="en-US" dirty="0">
                <a:solidFill>
                  <a:srgbClr val="58585A"/>
                </a:solidFill>
                <a:latin typeface="+mj-lt"/>
              </a:rPr>
              <a:t>Twitter</a:t>
            </a:r>
          </a:p>
          <a:p>
            <a:pPr lvl="1">
              <a:spcBef>
                <a:spcPct val="20000"/>
              </a:spcBef>
              <a:buClr>
                <a:srgbClr val="01B4E7"/>
              </a:buClr>
              <a:buSzPct val="120000"/>
              <a:buFont typeface="Wingdings" pitchFamily="2" charset="2"/>
              <a:buChar char="§"/>
            </a:pPr>
            <a:r>
              <a:rPr lang="en-US" altLang="en-US" dirty="0">
                <a:solidFill>
                  <a:srgbClr val="58585A"/>
                </a:solidFill>
                <a:latin typeface="+mj-lt"/>
              </a:rPr>
              <a:t>You Tube</a:t>
            </a:r>
          </a:p>
          <a:p>
            <a:pPr lvl="1">
              <a:spcBef>
                <a:spcPct val="20000"/>
              </a:spcBef>
              <a:buClr>
                <a:srgbClr val="01B4E7"/>
              </a:buClr>
              <a:buSzPct val="120000"/>
              <a:buFont typeface="Wingdings" pitchFamily="2" charset="2"/>
              <a:buChar char="§"/>
            </a:pPr>
            <a:r>
              <a:rPr lang="en-US" altLang="en-US" dirty="0">
                <a:solidFill>
                  <a:srgbClr val="58585A"/>
                </a:solidFill>
                <a:latin typeface="+mj-lt"/>
              </a:rPr>
              <a:t>Websites</a:t>
            </a:r>
          </a:p>
          <a:p>
            <a:pPr lvl="1">
              <a:spcBef>
                <a:spcPct val="20000"/>
              </a:spcBef>
              <a:buClr>
                <a:srgbClr val="01B4E7"/>
              </a:buClr>
              <a:buSzPct val="120000"/>
              <a:buFont typeface="Wingdings" pitchFamily="2" charset="2"/>
              <a:buChar char="§"/>
            </a:pPr>
            <a:r>
              <a:rPr lang="en-US" altLang="en-US" dirty="0">
                <a:solidFill>
                  <a:srgbClr val="58585A"/>
                </a:solidFill>
                <a:latin typeface="+mj-lt"/>
              </a:rPr>
              <a:t>Other</a:t>
            </a: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p:txBody>
      </p:sp>
      <p:pic>
        <p:nvPicPr>
          <p:cNvPr id="2050" name="Picture 2" descr="C:\Users\Pauline\AppData\Local\Microsoft\Windows\Temporary Internet Files\Content.IE5\N8CTJCTA\facebook_twitter-500x3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317" y="1780636"/>
            <a:ext cx="4318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18027"/>
      </p:ext>
    </p:extLst>
  </p:cSld>
  <p:clrMapOvr>
    <a:masterClrMapping/>
  </p:clrMapOvr>
  <p:transition spd="med" advClick="0">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Advantages of Traditional Media</a:t>
            </a:r>
          </a:p>
        </p:txBody>
      </p:sp>
      <p:sp>
        <p:nvSpPr>
          <p:cNvPr id="18435" name="Content Placeholder 2"/>
          <p:cNvSpPr>
            <a:spLocks noGrp="1"/>
          </p:cNvSpPr>
          <p:nvPr>
            <p:ph idx="1"/>
          </p:nvPr>
        </p:nvSpPr>
        <p:spPr bwMode="auto">
          <a:xfrm>
            <a:off x="441385" y="1780636"/>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p:txBody>
      </p:sp>
      <p:sp>
        <p:nvSpPr>
          <p:cNvPr id="18436" name="Content Placeholder 2"/>
          <p:cNvSpPr txBox="1">
            <a:spLocks/>
          </p:cNvSpPr>
          <p:nvPr/>
        </p:nvSpPr>
        <p:spPr bwMode="auto">
          <a:xfrm>
            <a:off x="475889" y="1905000"/>
            <a:ext cx="7220309"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8788" lvl="1" indent="-342900">
              <a:spcBef>
                <a:spcPct val="20000"/>
              </a:spcBef>
              <a:buClr>
                <a:srgbClr val="01B4E7"/>
              </a:buClr>
              <a:buSzPct val="120000"/>
              <a:buFont typeface="Wingdings" panose="05000000000000000000" pitchFamily="2" charset="2"/>
              <a:buChar char="§"/>
            </a:pPr>
            <a:r>
              <a:rPr lang="en-US" altLang="en-US" dirty="0">
                <a:solidFill>
                  <a:srgbClr val="58585A"/>
                </a:solidFill>
                <a:latin typeface="+mj-lt"/>
              </a:rPr>
              <a:t>More believable</a:t>
            </a:r>
          </a:p>
          <a:p>
            <a:pPr marL="458788" lvl="1" indent="-342900">
              <a:spcBef>
                <a:spcPct val="20000"/>
              </a:spcBef>
              <a:buClr>
                <a:srgbClr val="01B4E7"/>
              </a:buClr>
              <a:buSzPct val="120000"/>
              <a:buFont typeface="Wingdings" panose="05000000000000000000" pitchFamily="2" charset="2"/>
              <a:buChar char="§"/>
            </a:pPr>
            <a:endParaRPr lang="en-US" altLang="en-US" dirty="0">
              <a:solidFill>
                <a:srgbClr val="58585A"/>
              </a:solidFill>
              <a:latin typeface="+mj-lt"/>
            </a:endParaRPr>
          </a:p>
          <a:p>
            <a:pPr marL="458788" lvl="1" indent="-342900">
              <a:spcBef>
                <a:spcPct val="20000"/>
              </a:spcBef>
              <a:buClr>
                <a:srgbClr val="01B4E7"/>
              </a:buClr>
              <a:buSzPct val="120000"/>
              <a:buFont typeface="Wingdings" panose="05000000000000000000" pitchFamily="2" charset="2"/>
              <a:buChar char="§"/>
            </a:pPr>
            <a:r>
              <a:rPr lang="en-US" altLang="en-US" dirty="0">
                <a:solidFill>
                  <a:srgbClr val="58585A"/>
                </a:solidFill>
                <a:latin typeface="+mj-lt"/>
              </a:rPr>
              <a:t>No dollar cost unlike advertising</a:t>
            </a:r>
          </a:p>
          <a:p>
            <a:pPr marL="458788" lvl="1" indent="-342900">
              <a:spcBef>
                <a:spcPct val="20000"/>
              </a:spcBef>
              <a:buClr>
                <a:srgbClr val="01B4E7"/>
              </a:buClr>
              <a:buSzPct val="120000"/>
              <a:buFont typeface="Wingdings" panose="05000000000000000000" pitchFamily="2" charset="2"/>
              <a:buChar char="§"/>
            </a:pPr>
            <a:endParaRPr lang="en-US" altLang="en-US" dirty="0">
              <a:solidFill>
                <a:srgbClr val="58585A"/>
              </a:solidFill>
              <a:latin typeface="+mj-lt"/>
            </a:endParaRPr>
          </a:p>
          <a:p>
            <a:pPr marL="458788" lvl="1" indent="-342900">
              <a:spcBef>
                <a:spcPct val="20000"/>
              </a:spcBef>
              <a:buClr>
                <a:srgbClr val="01B4E7"/>
              </a:buClr>
              <a:buSzPct val="120000"/>
              <a:buFont typeface="Wingdings" panose="05000000000000000000" pitchFamily="2" charset="2"/>
              <a:buChar char="§"/>
            </a:pPr>
            <a:r>
              <a:rPr lang="en-US" altLang="en-US" dirty="0">
                <a:solidFill>
                  <a:srgbClr val="58585A"/>
                </a:solidFill>
                <a:latin typeface="+mj-lt"/>
              </a:rPr>
              <a:t>Stories run larger than paid ads</a:t>
            </a:r>
          </a:p>
          <a:p>
            <a:pPr marL="458788" lvl="1" indent="-342900">
              <a:spcBef>
                <a:spcPct val="20000"/>
              </a:spcBef>
              <a:buClr>
                <a:srgbClr val="01B4E7"/>
              </a:buClr>
              <a:buSzPct val="120000"/>
              <a:buFont typeface="Wingdings" panose="05000000000000000000" pitchFamily="2" charset="2"/>
              <a:buChar char="§"/>
            </a:pPr>
            <a:endParaRPr lang="en-US" altLang="en-US" dirty="0">
              <a:solidFill>
                <a:srgbClr val="58585A"/>
              </a:solidFill>
              <a:latin typeface="+mj-lt"/>
            </a:endParaRPr>
          </a:p>
          <a:p>
            <a:pPr marL="458788" lvl="1" indent="-342900">
              <a:spcBef>
                <a:spcPct val="20000"/>
              </a:spcBef>
              <a:buClr>
                <a:srgbClr val="01B4E7"/>
              </a:buClr>
              <a:buSzPct val="120000"/>
              <a:buFont typeface="Wingdings" panose="05000000000000000000" pitchFamily="2" charset="2"/>
              <a:buChar char="§"/>
            </a:pPr>
            <a:r>
              <a:rPr lang="en-US" altLang="en-US" dirty="0">
                <a:solidFill>
                  <a:srgbClr val="58585A"/>
                </a:solidFill>
                <a:latin typeface="+mj-lt"/>
              </a:rPr>
              <a:t>Radio and TV stories run longer than paid commercials</a:t>
            </a: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p:txBody>
      </p:sp>
    </p:spTree>
    <p:extLst>
      <p:ext uri="{BB962C8B-B14F-4D97-AF65-F5344CB8AC3E}">
        <p14:creationId xmlns:p14="http://schemas.microsoft.com/office/powerpoint/2010/main" val="2066123494"/>
      </p:ext>
    </p:extLst>
  </p:cSld>
  <p:clrMapOvr>
    <a:masterClrMapping/>
  </p:clrMapOvr>
  <p:transition spd="med" advClick="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Disadvantages of Traditional Media</a:t>
            </a:r>
          </a:p>
        </p:txBody>
      </p:sp>
      <p:sp>
        <p:nvSpPr>
          <p:cNvPr id="18435" name="Content Placeholder 2"/>
          <p:cNvSpPr>
            <a:spLocks noGrp="1"/>
          </p:cNvSpPr>
          <p:nvPr>
            <p:ph idx="1"/>
          </p:nvPr>
        </p:nvSpPr>
        <p:spPr bwMode="auto">
          <a:xfrm>
            <a:off x="441385" y="1780636"/>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p:txBody>
      </p:sp>
      <p:sp>
        <p:nvSpPr>
          <p:cNvPr id="18436" name="Content Placeholder 2"/>
          <p:cNvSpPr txBox="1">
            <a:spLocks/>
          </p:cNvSpPr>
          <p:nvPr/>
        </p:nvSpPr>
        <p:spPr bwMode="auto">
          <a:xfrm>
            <a:off x="475890" y="1752600"/>
            <a:ext cx="7220309"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15888" lvl="1" indent="0">
              <a:spcBef>
                <a:spcPct val="20000"/>
              </a:spcBef>
              <a:buClr>
                <a:srgbClr val="01B4E7"/>
              </a:buClr>
              <a:buSzPct val="120000"/>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r>
              <a:rPr lang="en-US" altLang="en-US" dirty="0">
                <a:solidFill>
                  <a:srgbClr val="58585A"/>
                </a:solidFill>
                <a:latin typeface="+mj-lt"/>
              </a:rPr>
              <a:t>Final content is out of your hands</a:t>
            </a: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r>
              <a:rPr lang="en-US" altLang="en-US" dirty="0">
                <a:solidFill>
                  <a:srgbClr val="58585A"/>
                </a:solidFill>
                <a:latin typeface="+mj-lt"/>
              </a:rPr>
              <a:t>Stories are only news once</a:t>
            </a:r>
          </a:p>
          <a:p>
            <a:pPr marL="115888" lvl="1" indent="0">
              <a:spcBef>
                <a:spcPct val="20000"/>
              </a:spcBef>
              <a:buClr>
                <a:srgbClr val="01B4E7"/>
              </a:buClr>
              <a:buSzPct val="120000"/>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p:txBody>
      </p:sp>
    </p:spTree>
    <p:extLst>
      <p:ext uri="{BB962C8B-B14F-4D97-AF65-F5344CB8AC3E}">
        <p14:creationId xmlns:p14="http://schemas.microsoft.com/office/powerpoint/2010/main" val="2311895112"/>
      </p:ext>
    </p:extLst>
  </p:cSld>
  <p:clrMapOvr>
    <a:masterClrMapping/>
  </p:clrMapOvr>
  <p:transition spd="med" advClick="0">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latin typeface="+mj-lt"/>
              </a:rPr>
              <a:t>Gary Hollick, </a:t>
            </a:r>
          </a:p>
        </p:txBody>
      </p:sp>
      <p:sp>
        <p:nvSpPr>
          <p:cNvPr id="5" name="Content Placeholder 4"/>
          <p:cNvSpPr>
            <a:spLocks noGrp="1"/>
          </p:cNvSpPr>
          <p:nvPr>
            <p:ph idx="1"/>
          </p:nvPr>
        </p:nvSpPr>
        <p:spPr>
          <a:xfrm>
            <a:off x="457200" y="2057401"/>
            <a:ext cx="3352800" cy="3581400"/>
          </a:xfrm>
        </p:spPr>
        <p:txBody>
          <a:bodyPr/>
          <a:lstStyle/>
          <a:p>
            <a:r>
              <a:rPr lang="en-US" dirty="0">
                <a:latin typeface="+mj-lt"/>
              </a:rPr>
              <a:t>What’s new in newsrooms</a:t>
            </a:r>
          </a:p>
          <a:p>
            <a:endParaRPr lang="en-US" dirty="0">
              <a:latin typeface="+mj-lt"/>
            </a:endParaRPr>
          </a:p>
          <a:p>
            <a:r>
              <a:rPr lang="en-US" dirty="0">
                <a:latin typeface="+mj-lt"/>
              </a:rPr>
              <a:t>How to interest news editors in your story</a:t>
            </a:r>
          </a:p>
          <a:p>
            <a:endParaRPr lang="en-US" dirty="0"/>
          </a:p>
          <a:p>
            <a:endParaRPr lang="en-US" dirty="0"/>
          </a:p>
          <a:p>
            <a:endParaRPr lang="en-US" dirty="0"/>
          </a:p>
        </p:txBody>
      </p:sp>
      <p:pic>
        <p:nvPicPr>
          <p:cNvPr id="3087" name="Picture 15" descr="C:\Users\Pauline\AppData\Local\Microsoft\Windows\Temporary Internet Files\Content.IE5\N8CTJCTA\4543019582_20b140fd4c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438400"/>
            <a:ext cx="4064000" cy="271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419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Personalizing the Rotary Story</a:t>
            </a:r>
          </a:p>
        </p:txBody>
      </p:sp>
      <p:sp>
        <p:nvSpPr>
          <p:cNvPr id="7"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Storytelling is your brand</a:t>
            </a:r>
          </a:p>
        </p:txBody>
      </p:sp>
      <p:sp>
        <p:nvSpPr>
          <p:cNvPr id="8" name="Content Placeholder 2"/>
          <p:cNvSpPr txBox="1">
            <a:spLocks/>
          </p:cNvSpPr>
          <p:nvPr/>
        </p:nvSpPr>
        <p:spPr bwMode="auto">
          <a:xfrm>
            <a:off x="114300" y="2057400"/>
            <a:ext cx="44577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CA" altLang="en-US" b="1" dirty="0">
                <a:solidFill>
                  <a:srgbClr val="58585A"/>
                </a:solidFill>
                <a:cs typeface="Arial" panose="020B0604020202020204" pitchFamily="34" charset="0"/>
              </a:rPr>
              <a:t>It is not about your club</a:t>
            </a:r>
            <a:r>
              <a:rPr lang="en-CA" altLang="en-US" dirty="0">
                <a:solidFill>
                  <a:srgbClr val="58585A"/>
                </a:solidFill>
                <a:cs typeface="Arial" panose="020B0604020202020204" pitchFamily="34" charset="0"/>
              </a:rPr>
              <a:t>. It’s about current and potential members, and the value that they get when engaging with Rotary. </a:t>
            </a:r>
          </a:p>
          <a:p>
            <a:pPr lvl="1">
              <a:spcBef>
                <a:spcPct val="20000"/>
              </a:spcBef>
              <a:buClr>
                <a:srgbClr val="01B4E7"/>
              </a:buClr>
              <a:buSzPct val="120000"/>
              <a:buFont typeface="Wingdings" pitchFamily="2" charset="2"/>
              <a:buChar char="§"/>
            </a:pPr>
            <a:r>
              <a:rPr lang="en-CA" altLang="en-US" dirty="0">
                <a:solidFill>
                  <a:srgbClr val="58585A"/>
                </a:solidFill>
                <a:cs typeface="Arial" panose="020B0604020202020204" pitchFamily="34" charset="0"/>
              </a:rPr>
              <a:t>The most powerful brand stories are the ones that are </a:t>
            </a:r>
            <a:r>
              <a:rPr lang="en-CA" altLang="en-US" u="sng" dirty="0">
                <a:solidFill>
                  <a:srgbClr val="58585A"/>
                </a:solidFill>
                <a:cs typeface="Arial" panose="020B0604020202020204" pitchFamily="34" charset="0"/>
              </a:rPr>
              <a:t>personal in nature </a:t>
            </a:r>
            <a:r>
              <a:rPr lang="en-CA" altLang="en-US" dirty="0">
                <a:solidFill>
                  <a:srgbClr val="58585A"/>
                </a:solidFill>
                <a:cs typeface="Arial" panose="020B0604020202020204" pitchFamily="34" charset="0"/>
              </a:rPr>
              <a:t>and that people can relate to.</a:t>
            </a:r>
          </a:p>
          <a:p>
            <a:pPr lvl="1">
              <a:spcBef>
                <a:spcPct val="20000"/>
              </a:spcBef>
              <a:buClr>
                <a:srgbClr val="01B4E7"/>
              </a:buClr>
              <a:buSzPct val="120000"/>
              <a:buFont typeface="Wingdings" pitchFamily="2" charset="2"/>
              <a:buChar char="§"/>
            </a:pPr>
            <a:endParaRPr lang="en-US" altLang="en-US" sz="2200" dirty="0">
              <a:solidFill>
                <a:srgbClr val="58585A"/>
              </a:solidFill>
              <a:latin typeface="+mn-lt"/>
            </a:endParaRPr>
          </a:p>
        </p:txBody>
      </p:sp>
    </p:spTree>
    <p:extLst>
      <p:ext uri="{BB962C8B-B14F-4D97-AF65-F5344CB8AC3E}">
        <p14:creationId xmlns:p14="http://schemas.microsoft.com/office/powerpoint/2010/main" val="992159349"/>
      </p:ext>
    </p:extLst>
  </p:cSld>
  <p:clrMapOvr>
    <a:masterClrMapping/>
  </p:clrMapOvr>
  <p:transition spd="med" advClick="0">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Ken Miller</a:t>
            </a:r>
          </a:p>
        </p:txBody>
      </p:sp>
      <p:sp>
        <p:nvSpPr>
          <p:cNvPr id="1843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p:txBody>
      </p:sp>
      <p:sp>
        <p:nvSpPr>
          <p:cNvPr id="18436" name="Content Placeholder 2"/>
          <p:cNvSpPr txBox="1">
            <a:spLocks/>
          </p:cNvSpPr>
          <p:nvPr/>
        </p:nvSpPr>
        <p:spPr bwMode="auto">
          <a:xfrm>
            <a:off x="304800" y="1447800"/>
            <a:ext cx="3886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marL="115888" lvl="1" indent="0">
              <a:spcBef>
                <a:spcPct val="20000"/>
              </a:spcBef>
              <a:buClr>
                <a:srgbClr val="01B4E7"/>
              </a:buClr>
              <a:buSzPct val="120000"/>
            </a:pPr>
            <a:r>
              <a:rPr lang="en-US" altLang="en-US" sz="3200" dirty="0">
                <a:solidFill>
                  <a:srgbClr val="58585A"/>
                </a:solidFill>
                <a:latin typeface="+mj-lt"/>
              </a:rPr>
              <a:t>Social Media </a:t>
            </a: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r>
              <a:rPr lang="en-US" altLang="en-US" dirty="0">
                <a:solidFill>
                  <a:srgbClr val="58585A"/>
                </a:solidFill>
                <a:latin typeface="+mj-lt"/>
              </a:rPr>
              <a:t>Facebook</a:t>
            </a:r>
          </a:p>
          <a:p>
            <a:pPr lvl="1">
              <a:spcBef>
                <a:spcPct val="20000"/>
              </a:spcBef>
              <a:buClr>
                <a:srgbClr val="01B4E7"/>
              </a:buClr>
              <a:buSzPct val="120000"/>
              <a:buFont typeface="Wingdings" pitchFamily="2" charset="2"/>
              <a:buChar char="§"/>
            </a:pPr>
            <a:r>
              <a:rPr lang="en-US" altLang="en-US" dirty="0">
                <a:solidFill>
                  <a:srgbClr val="58585A"/>
                </a:solidFill>
                <a:latin typeface="+mj-lt"/>
              </a:rPr>
              <a:t>Twitter</a:t>
            </a:r>
          </a:p>
          <a:p>
            <a:pPr lvl="1">
              <a:spcBef>
                <a:spcPct val="20000"/>
              </a:spcBef>
              <a:buClr>
                <a:srgbClr val="01B4E7"/>
              </a:buClr>
              <a:buSzPct val="120000"/>
              <a:buFont typeface="Wingdings" pitchFamily="2" charset="2"/>
              <a:buChar char="§"/>
            </a:pPr>
            <a:r>
              <a:rPr lang="en-US" altLang="en-US" dirty="0">
                <a:solidFill>
                  <a:srgbClr val="58585A"/>
                </a:solidFill>
                <a:latin typeface="+mj-lt"/>
              </a:rPr>
              <a:t>You Tube</a:t>
            </a:r>
          </a:p>
          <a:p>
            <a:pPr lvl="1">
              <a:spcBef>
                <a:spcPct val="20000"/>
              </a:spcBef>
              <a:buClr>
                <a:srgbClr val="01B4E7"/>
              </a:buClr>
              <a:buSzPct val="120000"/>
              <a:buFont typeface="Wingdings" pitchFamily="2" charset="2"/>
              <a:buChar char="§"/>
            </a:pPr>
            <a:r>
              <a:rPr lang="en-US" altLang="en-US" dirty="0">
                <a:solidFill>
                  <a:srgbClr val="58585A"/>
                </a:solidFill>
                <a:latin typeface="+mj-lt"/>
              </a:rPr>
              <a:t>Websites</a:t>
            </a:r>
          </a:p>
          <a:p>
            <a:pPr lvl="1">
              <a:spcBef>
                <a:spcPct val="20000"/>
              </a:spcBef>
              <a:buClr>
                <a:srgbClr val="01B4E7"/>
              </a:buClr>
              <a:buSzPct val="120000"/>
              <a:buFont typeface="Wingdings" pitchFamily="2" charset="2"/>
              <a:buChar char="§"/>
            </a:pPr>
            <a:r>
              <a:rPr lang="en-US" altLang="en-US" dirty="0">
                <a:solidFill>
                  <a:srgbClr val="58585A"/>
                </a:solidFill>
                <a:latin typeface="+mj-lt"/>
              </a:rPr>
              <a:t>Other</a:t>
            </a: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p:txBody>
      </p:sp>
      <p:pic>
        <p:nvPicPr>
          <p:cNvPr id="4098" name="Picture 2" descr="C:\Users\Pauline\AppData\Local\Microsoft\Windows\Temporary Internet Files\Content.IE5\PAZGLF68\social-media-seo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90800"/>
            <a:ext cx="390525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991370"/>
      </p:ext>
    </p:extLst>
  </p:cSld>
  <p:clrMapOvr>
    <a:masterClrMapping/>
  </p:clrMapOvr>
  <p:transition spd="med" advClick="0">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Agenda for the Session</a:t>
            </a:r>
          </a:p>
        </p:txBody>
      </p:sp>
      <p:sp>
        <p:nvSpPr>
          <p:cNvPr id="18435" name="Content Placeholder 2"/>
          <p:cNvSpPr>
            <a:spLocks noGrp="1"/>
          </p:cNvSpPr>
          <p:nvPr>
            <p:ph idx="1"/>
          </p:nvPr>
        </p:nvSpPr>
        <p:spPr bwMode="auto">
          <a:xfrm>
            <a:off x="304800" y="1600200"/>
            <a:ext cx="5181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dirty="0">
                <a:solidFill>
                  <a:schemeClr val="accent1"/>
                </a:solidFill>
                <a:latin typeface="+mj-lt"/>
                <a:ea typeface="ＭＳ Ｐゴシック" pitchFamily="34" charset="-128"/>
              </a:rPr>
              <a:t>Google</a:t>
            </a:r>
          </a:p>
        </p:txBody>
      </p:sp>
      <p:sp>
        <p:nvSpPr>
          <p:cNvPr id="18436" name="Content Placeholder 2"/>
          <p:cNvSpPr txBox="1">
            <a:spLocks/>
          </p:cNvSpPr>
          <p:nvPr/>
        </p:nvSpPr>
        <p:spPr bwMode="auto">
          <a:xfrm>
            <a:off x="457200" y="2057400"/>
            <a:ext cx="5486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mj-lt"/>
              </a:rPr>
              <a:t>Google your club</a:t>
            </a:r>
          </a:p>
          <a:p>
            <a:pPr lvl="1">
              <a:spcBef>
                <a:spcPct val="20000"/>
              </a:spcBef>
              <a:buClr>
                <a:srgbClr val="01B4E7"/>
              </a:buClr>
              <a:buSzPct val="120000"/>
              <a:buFont typeface="Wingdings" pitchFamily="2" charset="2"/>
              <a:buChar char="§"/>
            </a:pPr>
            <a:r>
              <a:rPr lang="en-US" altLang="en-US" dirty="0">
                <a:solidFill>
                  <a:srgbClr val="58585A"/>
                </a:solidFill>
                <a:latin typeface="+mj-lt"/>
              </a:rPr>
              <a:t>Google Analytics</a:t>
            </a:r>
          </a:p>
          <a:p>
            <a:pPr lvl="2">
              <a:spcBef>
                <a:spcPct val="20000"/>
              </a:spcBef>
              <a:buClr>
                <a:srgbClr val="01B4E7"/>
              </a:buClr>
              <a:buSzPct val="120000"/>
              <a:buFont typeface="Wingdings" pitchFamily="2" charset="2"/>
              <a:buChar char="§"/>
            </a:pPr>
            <a:r>
              <a:rPr lang="en-US" altLang="en-US" dirty="0">
                <a:solidFill>
                  <a:srgbClr val="58585A"/>
                </a:solidFill>
                <a:latin typeface="+mj-lt"/>
              </a:rPr>
              <a:t>Track sessions or users</a:t>
            </a:r>
          </a:p>
          <a:p>
            <a:pPr lvl="1">
              <a:spcBef>
                <a:spcPct val="20000"/>
              </a:spcBef>
              <a:buClr>
                <a:srgbClr val="01B4E7"/>
              </a:buClr>
              <a:buSzPct val="120000"/>
              <a:buFont typeface="Wingdings" pitchFamily="2" charset="2"/>
              <a:buChar char="§"/>
            </a:pPr>
            <a:r>
              <a:rPr lang="en-US" altLang="en-US" dirty="0">
                <a:solidFill>
                  <a:srgbClr val="58585A"/>
                </a:solidFill>
                <a:latin typeface="+mj-lt"/>
              </a:rPr>
              <a:t>Google My Business</a:t>
            </a:r>
          </a:p>
          <a:p>
            <a:pPr lvl="2">
              <a:spcBef>
                <a:spcPct val="20000"/>
              </a:spcBef>
              <a:buClr>
                <a:srgbClr val="01B4E7"/>
              </a:buClr>
              <a:buSzPct val="120000"/>
              <a:buFont typeface="Wingdings" pitchFamily="2" charset="2"/>
              <a:buChar char="§"/>
            </a:pPr>
            <a:r>
              <a:rPr lang="en-US" altLang="en-US" dirty="0">
                <a:solidFill>
                  <a:srgbClr val="58585A"/>
                </a:solidFill>
                <a:latin typeface="+mj-lt"/>
              </a:rPr>
              <a:t>Google Search and Maps</a:t>
            </a:r>
          </a:p>
          <a:p>
            <a:pPr lvl="1">
              <a:spcBef>
                <a:spcPct val="20000"/>
              </a:spcBef>
              <a:buClr>
                <a:srgbClr val="01B4E7"/>
              </a:buClr>
              <a:buSzPct val="120000"/>
              <a:buFont typeface="Wingdings" pitchFamily="2" charset="2"/>
              <a:buChar char="§"/>
            </a:pPr>
            <a:r>
              <a:rPr lang="en-US" altLang="en-US" dirty="0">
                <a:solidFill>
                  <a:srgbClr val="58585A"/>
                </a:solidFill>
                <a:latin typeface="+mj-lt"/>
              </a:rPr>
              <a:t>Google Alerts</a:t>
            </a:r>
          </a:p>
          <a:p>
            <a:pPr lvl="2">
              <a:spcBef>
                <a:spcPct val="20000"/>
              </a:spcBef>
              <a:buClr>
                <a:srgbClr val="01B4E7"/>
              </a:buClr>
              <a:buSzPct val="120000"/>
              <a:buFont typeface="Wingdings" pitchFamily="2" charset="2"/>
              <a:buChar char="§"/>
            </a:pPr>
            <a:r>
              <a:rPr lang="en-US" altLang="en-US" dirty="0">
                <a:solidFill>
                  <a:srgbClr val="58585A"/>
                </a:solidFill>
                <a:latin typeface="+mj-lt"/>
              </a:rPr>
              <a:t>Monitor the web</a:t>
            </a:r>
          </a:p>
          <a:p>
            <a:pPr lvl="1">
              <a:spcBef>
                <a:spcPct val="20000"/>
              </a:spcBef>
              <a:buClr>
                <a:srgbClr val="01B4E7"/>
              </a:buClr>
              <a:buSzPct val="120000"/>
              <a:buFont typeface="Wingdings" pitchFamily="2" charset="2"/>
              <a:buChar char="§"/>
            </a:pPr>
            <a:r>
              <a:rPr lang="en-US" altLang="en-US" dirty="0">
                <a:solidFill>
                  <a:srgbClr val="58585A"/>
                </a:solidFill>
                <a:latin typeface="+mj-lt"/>
              </a:rPr>
              <a:t>Google+</a:t>
            </a:r>
          </a:p>
        </p:txBody>
      </p:sp>
    </p:spTree>
    <p:extLst>
      <p:ext uri="{BB962C8B-B14F-4D97-AF65-F5344CB8AC3E}">
        <p14:creationId xmlns:p14="http://schemas.microsoft.com/office/powerpoint/2010/main" val="2681770103"/>
      </p:ext>
    </p:extLst>
  </p:cSld>
  <p:clrMapOvr>
    <a:masterClrMapping/>
  </p:clrMapOvr>
  <p:transition spd="med" advClick="0">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Agenda for the Session</a:t>
            </a:r>
          </a:p>
        </p:txBody>
      </p:sp>
      <p:sp>
        <p:nvSpPr>
          <p:cNvPr id="18435" name="Content Placeholder 2"/>
          <p:cNvSpPr>
            <a:spLocks noGrp="1"/>
          </p:cNvSpPr>
          <p:nvPr>
            <p:ph idx="1"/>
          </p:nvPr>
        </p:nvSpPr>
        <p:spPr bwMode="auto">
          <a:xfrm>
            <a:off x="304800" y="1143000"/>
            <a:ext cx="5181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dirty="0">
                <a:solidFill>
                  <a:schemeClr val="accent1"/>
                </a:solidFill>
                <a:latin typeface="+mj-lt"/>
                <a:ea typeface="ＭＳ Ｐゴシック" pitchFamily="34" charset="-128"/>
              </a:rPr>
              <a:t>Facebook</a:t>
            </a:r>
          </a:p>
        </p:txBody>
      </p:sp>
      <p:sp>
        <p:nvSpPr>
          <p:cNvPr id="18436" name="Content Placeholder 2"/>
          <p:cNvSpPr txBox="1">
            <a:spLocks/>
          </p:cNvSpPr>
          <p:nvPr/>
        </p:nvSpPr>
        <p:spPr bwMode="auto">
          <a:xfrm>
            <a:off x="457200" y="1600200"/>
            <a:ext cx="6553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mj-lt"/>
              </a:rPr>
              <a:t>FB page</a:t>
            </a:r>
          </a:p>
          <a:p>
            <a:pPr lvl="2">
              <a:spcBef>
                <a:spcPct val="20000"/>
              </a:spcBef>
              <a:buClr>
                <a:srgbClr val="01B4E7"/>
              </a:buClr>
              <a:buSzPct val="120000"/>
              <a:buFont typeface="Wingdings" pitchFamily="2" charset="2"/>
              <a:buChar char="§"/>
            </a:pPr>
            <a:r>
              <a:rPr lang="en-US" altLang="en-US" dirty="0">
                <a:solidFill>
                  <a:srgbClr val="58585A"/>
                </a:solidFill>
                <a:latin typeface="+mj-lt"/>
              </a:rPr>
              <a:t>Correct branding</a:t>
            </a:r>
          </a:p>
          <a:p>
            <a:pPr lvl="2">
              <a:spcBef>
                <a:spcPct val="20000"/>
              </a:spcBef>
              <a:buClr>
                <a:srgbClr val="01B4E7"/>
              </a:buClr>
              <a:buSzPct val="120000"/>
              <a:buFont typeface="Wingdings" pitchFamily="2" charset="2"/>
              <a:buChar char="§"/>
            </a:pPr>
            <a:r>
              <a:rPr lang="en-US" altLang="en-US" dirty="0">
                <a:solidFill>
                  <a:srgbClr val="58585A"/>
                </a:solidFill>
                <a:latin typeface="+mj-lt"/>
              </a:rPr>
              <a:t>Correct information </a:t>
            </a:r>
          </a:p>
          <a:p>
            <a:pPr lvl="2">
              <a:spcBef>
                <a:spcPct val="20000"/>
              </a:spcBef>
              <a:buClr>
                <a:srgbClr val="01B4E7"/>
              </a:buClr>
              <a:buSzPct val="120000"/>
              <a:buFont typeface="Wingdings" pitchFamily="2" charset="2"/>
              <a:buChar char="§"/>
            </a:pPr>
            <a:r>
              <a:rPr lang="en-US" altLang="en-US" dirty="0">
                <a:solidFill>
                  <a:srgbClr val="58585A"/>
                </a:solidFill>
                <a:latin typeface="+mj-lt"/>
              </a:rPr>
              <a:t>Contact Us</a:t>
            </a:r>
          </a:p>
          <a:p>
            <a:pPr lvl="1">
              <a:spcBef>
                <a:spcPct val="20000"/>
              </a:spcBef>
              <a:buClr>
                <a:srgbClr val="01B4E7"/>
              </a:buClr>
              <a:buSzPct val="120000"/>
              <a:buFont typeface="Wingdings" pitchFamily="2" charset="2"/>
              <a:buChar char="§"/>
            </a:pPr>
            <a:r>
              <a:rPr lang="en-US" altLang="en-US" dirty="0">
                <a:solidFill>
                  <a:srgbClr val="58585A"/>
                </a:solidFill>
                <a:latin typeface="+mj-lt"/>
              </a:rPr>
              <a:t>FB ads</a:t>
            </a:r>
          </a:p>
          <a:p>
            <a:pPr lvl="2">
              <a:spcBef>
                <a:spcPct val="20000"/>
              </a:spcBef>
              <a:buClr>
                <a:srgbClr val="01B4E7"/>
              </a:buClr>
              <a:buSzPct val="120000"/>
              <a:buFont typeface="Wingdings" pitchFamily="2" charset="2"/>
              <a:buChar char="§"/>
            </a:pPr>
            <a:r>
              <a:rPr lang="en-US" altLang="en-US" dirty="0">
                <a:solidFill>
                  <a:srgbClr val="58585A"/>
                </a:solidFill>
                <a:latin typeface="+mj-lt"/>
              </a:rPr>
              <a:t>Boosted post or FB Ad Manager</a:t>
            </a:r>
          </a:p>
          <a:p>
            <a:pPr lvl="1">
              <a:spcBef>
                <a:spcPct val="20000"/>
              </a:spcBef>
              <a:buClr>
                <a:srgbClr val="01B4E7"/>
              </a:buClr>
              <a:buSzPct val="120000"/>
              <a:buFont typeface="Wingdings" pitchFamily="2" charset="2"/>
              <a:buChar char="§"/>
            </a:pPr>
            <a:r>
              <a:rPr lang="en-US" altLang="en-US" dirty="0">
                <a:solidFill>
                  <a:srgbClr val="58585A"/>
                </a:solidFill>
                <a:latin typeface="+mj-lt"/>
              </a:rPr>
              <a:t>FB events</a:t>
            </a:r>
          </a:p>
          <a:p>
            <a:pPr lvl="2">
              <a:spcBef>
                <a:spcPct val="20000"/>
              </a:spcBef>
              <a:buClr>
                <a:srgbClr val="01B4E7"/>
              </a:buClr>
              <a:buSzPct val="120000"/>
              <a:buFont typeface="Wingdings" pitchFamily="2" charset="2"/>
              <a:buChar char="§"/>
            </a:pPr>
            <a:r>
              <a:rPr lang="en-US" altLang="en-US" dirty="0">
                <a:solidFill>
                  <a:srgbClr val="58585A"/>
                </a:solidFill>
                <a:latin typeface="+mj-lt"/>
              </a:rPr>
              <a:t>Use for club event promotion</a:t>
            </a:r>
          </a:p>
          <a:p>
            <a:pPr lvl="1">
              <a:spcBef>
                <a:spcPct val="20000"/>
              </a:spcBef>
              <a:buClr>
                <a:srgbClr val="01B4E7"/>
              </a:buClr>
              <a:buSzPct val="120000"/>
              <a:buFont typeface="Wingdings" pitchFamily="2" charset="2"/>
              <a:buChar char="§"/>
            </a:pPr>
            <a:r>
              <a:rPr lang="en-US" altLang="en-US" dirty="0">
                <a:solidFill>
                  <a:srgbClr val="58585A"/>
                </a:solidFill>
                <a:latin typeface="+mj-lt"/>
              </a:rPr>
              <a:t>FB donations</a:t>
            </a:r>
          </a:p>
          <a:p>
            <a:pPr lvl="2">
              <a:spcBef>
                <a:spcPct val="20000"/>
              </a:spcBef>
              <a:buClr>
                <a:srgbClr val="01B4E7"/>
              </a:buClr>
              <a:buSzPct val="120000"/>
              <a:buFont typeface="Wingdings" pitchFamily="2" charset="2"/>
              <a:buChar char="§"/>
            </a:pPr>
            <a:r>
              <a:rPr lang="en-US" altLang="en-US" dirty="0">
                <a:solidFill>
                  <a:srgbClr val="58585A"/>
                </a:solidFill>
                <a:latin typeface="+mj-lt"/>
              </a:rPr>
              <a:t>Can setup donate now button</a:t>
            </a:r>
          </a:p>
        </p:txBody>
      </p:sp>
    </p:spTree>
    <p:extLst>
      <p:ext uri="{BB962C8B-B14F-4D97-AF65-F5344CB8AC3E}">
        <p14:creationId xmlns:p14="http://schemas.microsoft.com/office/powerpoint/2010/main" val="3957465495"/>
      </p:ext>
    </p:extLst>
  </p:cSld>
  <p:clrMapOvr>
    <a:masterClrMapping/>
  </p:clrMapOvr>
  <p:transition spd="med" advClick="0">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Agenda for the Session</a:t>
            </a:r>
          </a:p>
        </p:txBody>
      </p:sp>
      <p:sp>
        <p:nvSpPr>
          <p:cNvPr id="18435" name="Content Placeholder 2"/>
          <p:cNvSpPr>
            <a:spLocks noGrp="1"/>
          </p:cNvSpPr>
          <p:nvPr>
            <p:ph idx="1"/>
          </p:nvPr>
        </p:nvSpPr>
        <p:spPr bwMode="auto">
          <a:xfrm>
            <a:off x="304800" y="1600200"/>
            <a:ext cx="5181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dirty="0">
                <a:solidFill>
                  <a:schemeClr val="accent1"/>
                </a:solidFill>
                <a:latin typeface="+mj-lt"/>
                <a:ea typeface="ＭＳ Ｐゴシック" pitchFamily="34" charset="-128"/>
              </a:rPr>
              <a:t>Twitter</a:t>
            </a:r>
          </a:p>
        </p:txBody>
      </p:sp>
      <p:sp>
        <p:nvSpPr>
          <p:cNvPr id="18436" name="Content Placeholder 2"/>
          <p:cNvSpPr txBox="1">
            <a:spLocks/>
          </p:cNvSpPr>
          <p:nvPr/>
        </p:nvSpPr>
        <p:spPr bwMode="auto">
          <a:xfrm>
            <a:off x="457200" y="2362200"/>
            <a:ext cx="6705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US" altLang="en-US" dirty="0">
                <a:solidFill>
                  <a:srgbClr val="58585A"/>
                </a:solidFill>
                <a:latin typeface="+mj-lt"/>
              </a:rPr>
              <a:t>Twitter page</a:t>
            </a:r>
          </a:p>
          <a:p>
            <a:pPr lvl="2">
              <a:spcBef>
                <a:spcPct val="20000"/>
              </a:spcBef>
              <a:buClr>
                <a:srgbClr val="01B4E7"/>
              </a:buClr>
              <a:buSzPct val="120000"/>
              <a:buFont typeface="Wingdings" pitchFamily="2" charset="2"/>
              <a:buChar char="§"/>
            </a:pPr>
            <a:r>
              <a:rPr lang="en-US" altLang="en-US" dirty="0">
                <a:solidFill>
                  <a:srgbClr val="58585A"/>
                </a:solidFill>
                <a:latin typeface="+mj-lt"/>
              </a:rPr>
              <a:t>Consistent Rotary Branding</a:t>
            </a:r>
          </a:p>
          <a:p>
            <a:pPr lvl="1">
              <a:spcBef>
                <a:spcPct val="20000"/>
              </a:spcBef>
              <a:buClr>
                <a:srgbClr val="01B4E7"/>
              </a:buClr>
              <a:buSzPct val="120000"/>
              <a:buFont typeface="Wingdings" pitchFamily="2" charset="2"/>
              <a:buChar char="§"/>
            </a:pPr>
            <a:r>
              <a:rPr lang="en-US" altLang="en-US" dirty="0">
                <a:solidFill>
                  <a:srgbClr val="58585A"/>
                </a:solidFill>
                <a:latin typeface="+mj-lt"/>
              </a:rPr>
              <a:t>Twitter followers</a:t>
            </a:r>
          </a:p>
          <a:p>
            <a:pPr lvl="2">
              <a:spcBef>
                <a:spcPct val="20000"/>
              </a:spcBef>
              <a:buClr>
                <a:srgbClr val="01B4E7"/>
              </a:buClr>
              <a:buSzPct val="120000"/>
              <a:buFont typeface="Wingdings" pitchFamily="2" charset="2"/>
              <a:buChar char="§"/>
            </a:pPr>
            <a:r>
              <a:rPr lang="en-US" altLang="en-US" dirty="0">
                <a:solidFill>
                  <a:srgbClr val="58585A"/>
                </a:solidFill>
                <a:latin typeface="+mj-lt"/>
              </a:rPr>
              <a:t>Promote thru ads &amp; postings</a:t>
            </a:r>
          </a:p>
          <a:p>
            <a:pPr lvl="1">
              <a:spcBef>
                <a:spcPct val="20000"/>
              </a:spcBef>
              <a:buClr>
                <a:srgbClr val="01B4E7"/>
              </a:buClr>
              <a:buSzPct val="120000"/>
              <a:buFont typeface="Wingdings" pitchFamily="2" charset="2"/>
              <a:buChar char="§"/>
            </a:pPr>
            <a:r>
              <a:rPr lang="en-US" altLang="en-US" dirty="0">
                <a:solidFill>
                  <a:srgbClr val="58585A"/>
                </a:solidFill>
                <a:latin typeface="+mj-lt"/>
              </a:rPr>
              <a:t>Twitter ads</a:t>
            </a:r>
          </a:p>
          <a:p>
            <a:pPr lvl="2">
              <a:spcBef>
                <a:spcPct val="20000"/>
              </a:spcBef>
              <a:buClr>
                <a:srgbClr val="01B4E7"/>
              </a:buClr>
              <a:buSzPct val="120000"/>
              <a:buFont typeface="Wingdings" pitchFamily="2" charset="2"/>
              <a:buChar char="§"/>
            </a:pPr>
            <a:r>
              <a:rPr lang="en-US" altLang="en-US" dirty="0">
                <a:solidFill>
                  <a:srgbClr val="58585A"/>
                </a:solidFill>
                <a:latin typeface="+mj-lt"/>
              </a:rPr>
              <a:t>Use for events, followers and website visits</a:t>
            </a:r>
          </a:p>
          <a:p>
            <a:pPr lvl="1">
              <a:spcBef>
                <a:spcPct val="20000"/>
              </a:spcBef>
              <a:buClr>
                <a:srgbClr val="01B4E7"/>
              </a:buClr>
              <a:buSzPct val="120000"/>
              <a:buFont typeface="Wingdings" pitchFamily="2" charset="2"/>
              <a:buChar char="§"/>
            </a:pPr>
            <a:r>
              <a:rPr lang="en-US" altLang="en-US" dirty="0">
                <a:solidFill>
                  <a:srgbClr val="58585A"/>
                </a:solidFill>
                <a:latin typeface="+mj-lt"/>
              </a:rPr>
              <a:t>FB to Twitter linking</a:t>
            </a:r>
          </a:p>
          <a:p>
            <a:pPr lvl="2">
              <a:spcBef>
                <a:spcPct val="20000"/>
              </a:spcBef>
              <a:buClr>
                <a:srgbClr val="01B4E7"/>
              </a:buClr>
              <a:buSzPct val="120000"/>
              <a:buFont typeface="Wingdings" pitchFamily="2" charset="2"/>
              <a:buChar char="§"/>
            </a:pPr>
            <a:r>
              <a:rPr lang="en-US" altLang="en-US" dirty="0">
                <a:solidFill>
                  <a:srgbClr val="58585A"/>
                </a:solidFill>
                <a:latin typeface="+mj-lt"/>
              </a:rPr>
              <a:t>Saves time – Buffer, Hootsuite, FB</a:t>
            </a:r>
          </a:p>
        </p:txBody>
      </p:sp>
    </p:spTree>
    <p:extLst>
      <p:ext uri="{BB962C8B-B14F-4D97-AF65-F5344CB8AC3E}">
        <p14:creationId xmlns:p14="http://schemas.microsoft.com/office/powerpoint/2010/main" val="951058229"/>
      </p:ext>
    </p:extLst>
  </p:cSld>
  <p:clrMapOvr>
    <a:masterClrMapping/>
  </p:clrMapOvr>
  <p:transition spd="med" advClick="0">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Exercise </a:t>
            </a:r>
          </a:p>
        </p:txBody>
      </p:sp>
      <p:sp>
        <p:nvSpPr>
          <p:cNvPr id="7"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Exercise – 10 minutes</a:t>
            </a:r>
          </a:p>
        </p:txBody>
      </p:sp>
      <p:sp>
        <p:nvSpPr>
          <p:cNvPr id="8" name="Content Placeholder 2"/>
          <p:cNvSpPr txBox="1">
            <a:spLocks/>
          </p:cNvSpPr>
          <p:nvPr/>
        </p:nvSpPr>
        <p:spPr bwMode="auto">
          <a:xfrm>
            <a:off x="114300" y="2209800"/>
            <a:ext cx="8724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Clr>
                <a:schemeClr val="accent1"/>
              </a:buClr>
              <a:buSzPct val="150000"/>
              <a:buFont typeface="Wingdings" panose="05000000000000000000" pitchFamily="2" charset="2"/>
              <a:buChar char="§"/>
            </a:pPr>
            <a:r>
              <a:rPr lang="en-CA" altLang="en-US" sz="2200" dirty="0">
                <a:solidFill>
                  <a:schemeClr val="tx1">
                    <a:lumMod val="50000"/>
                  </a:schemeClr>
                </a:solidFill>
                <a:latin typeface="+mn-lt"/>
              </a:rPr>
              <a:t>In groups of 4 score one club’s performance on a scale of 1-20 and discuss within group. </a:t>
            </a:r>
          </a:p>
          <a:p>
            <a:pPr>
              <a:buClr>
                <a:schemeClr val="accent1"/>
              </a:buClr>
              <a:buSzPct val="150000"/>
              <a:buFont typeface="Wingdings" panose="05000000000000000000" pitchFamily="2" charset="2"/>
              <a:buChar char="§"/>
            </a:pPr>
            <a:r>
              <a:rPr lang="en-CA" altLang="en-US" sz="2200" dirty="0">
                <a:solidFill>
                  <a:schemeClr val="tx1">
                    <a:lumMod val="50000"/>
                  </a:schemeClr>
                </a:solidFill>
                <a:latin typeface="+mn-lt"/>
              </a:rPr>
              <a:t>One or two groups share score and findings.</a:t>
            </a:r>
            <a:endParaRPr lang="en-CA" altLang="en-US" sz="2200" dirty="0">
              <a:solidFill>
                <a:srgbClr val="58585A"/>
              </a:solidFill>
              <a:latin typeface="+mn-lt"/>
            </a:endParaRPr>
          </a:p>
          <a:p>
            <a:pPr marL="115888" lvl="1" indent="0">
              <a:spcBef>
                <a:spcPct val="20000"/>
              </a:spcBef>
              <a:buClr>
                <a:srgbClr val="01B4E7"/>
              </a:buClr>
              <a:buSzPct val="120000"/>
            </a:pPr>
            <a:endParaRPr lang="en-US" altLang="en-US" sz="2200" dirty="0">
              <a:solidFill>
                <a:srgbClr val="58585A"/>
              </a:solidFill>
              <a:latin typeface="+mn-lt"/>
            </a:endParaRPr>
          </a:p>
        </p:txBody>
      </p:sp>
    </p:spTree>
    <p:extLst>
      <p:ext uri="{BB962C8B-B14F-4D97-AF65-F5344CB8AC3E}">
        <p14:creationId xmlns:p14="http://schemas.microsoft.com/office/powerpoint/2010/main" val="3697678293"/>
      </p:ext>
    </p:extLst>
  </p:cSld>
  <p:clrMapOvr>
    <a:masterClrMapping/>
  </p:clrMapOvr>
  <p:transition spd="med" advClick="0">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Agenda for the Session</a:t>
            </a:r>
          </a:p>
        </p:txBody>
      </p:sp>
      <p:sp>
        <p:nvSpPr>
          <p:cNvPr id="18435" name="Content Placeholder 2"/>
          <p:cNvSpPr>
            <a:spLocks noGrp="1"/>
          </p:cNvSpPr>
          <p:nvPr>
            <p:ph idx="1"/>
          </p:nvPr>
        </p:nvSpPr>
        <p:spPr bwMode="auto">
          <a:xfrm>
            <a:off x="304800" y="1143000"/>
            <a:ext cx="5181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dirty="0">
                <a:solidFill>
                  <a:schemeClr val="accent1"/>
                </a:solidFill>
                <a:latin typeface="+mj-lt"/>
                <a:ea typeface="ＭＳ Ｐゴシック" pitchFamily="34" charset="-128"/>
              </a:rPr>
              <a:t>Online/social media scoresheet</a:t>
            </a:r>
          </a:p>
        </p:txBody>
      </p:sp>
      <p:sp>
        <p:nvSpPr>
          <p:cNvPr id="18436" name="Content Placeholder 2"/>
          <p:cNvSpPr txBox="1">
            <a:spLocks/>
          </p:cNvSpPr>
          <p:nvPr/>
        </p:nvSpPr>
        <p:spPr bwMode="auto">
          <a:xfrm>
            <a:off x="457200" y="1600200"/>
            <a:ext cx="845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73088" lvl="1" indent="-457200">
              <a:spcBef>
                <a:spcPct val="20000"/>
              </a:spcBef>
              <a:buClr>
                <a:srgbClr val="01B4E7"/>
              </a:buClr>
              <a:buSzPct val="120000"/>
              <a:buFont typeface="+mj-lt"/>
              <a:buAutoNum type="arabicPeriod"/>
            </a:pPr>
            <a:r>
              <a:rPr lang="en-US" altLang="en-US" dirty="0">
                <a:solidFill>
                  <a:srgbClr val="58585A"/>
                </a:solidFill>
                <a:latin typeface="+mj-lt"/>
              </a:rPr>
              <a:t>Club has simple online/social media dashboard?</a:t>
            </a:r>
          </a:p>
          <a:p>
            <a:pPr marL="573088" lvl="1" indent="-457200">
              <a:spcBef>
                <a:spcPct val="20000"/>
              </a:spcBef>
              <a:buClr>
                <a:srgbClr val="01B4E7"/>
              </a:buClr>
              <a:buSzPct val="120000"/>
              <a:buFont typeface="+mj-lt"/>
              <a:buAutoNum type="arabicPeriod"/>
            </a:pPr>
            <a:r>
              <a:rPr lang="en-US" altLang="en-US" dirty="0">
                <a:solidFill>
                  <a:srgbClr val="58585A"/>
                </a:solidFill>
                <a:latin typeface="+mj-lt"/>
              </a:rPr>
              <a:t>Club website has correct Rotary branding?</a:t>
            </a:r>
          </a:p>
          <a:p>
            <a:pPr marL="573088" lvl="1" indent="-457200">
              <a:spcBef>
                <a:spcPct val="20000"/>
              </a:spcBef>
              <a:buClr>
                <a:srgbClr val="01B4E7"/>
              </a:buClr>
              <a:buSzPct val="120000"/>
              <a:buFont typeface="+mj-lt"/>
              <a:buAutoNum type="arabicPeriod"/>
            </a:pPr>
            <a:r>
              <a:rPr lang="en-US" altLang="en-US" dirty="0">
                <a:solidFill>
                  <a:srgbClr val="58585A"/>
                </a:solidFill>
                <a:latin typeface="+mj-lt"/>
              </a:rPr>
              <a:t>Website has new post in last 2 weeks?</a:t>
            </a:r>
          </a:p>
          <a:p>
            <a:pPr marL="573088" lvl="1" indent="-457200">
              <a:spcBef>
                <a:spcPct val="20000"/>
              </a:spcBef>
              <a:buClr>
                <a:srgbClr val="01B4E7"/>
              </a:buClr>
              <a:buSzPct val="120000"/>
              <a:buFont typeface="+mj-lt"/>
              <a:buAutoNum type="arabicPeriod"/>
            </a:pPr>
            <a:r>
              <a:rPr lang="en-US" altLang="en-US" dirty="0">
                <a:solidFill>
                  <a:srgbClr val="58585A"/>
                </a:solidFill>
                <a:latin typeface="+mj-lt"/>
              </a:rPr>
              <a:t>All website links work and have been tested in last 3 months?</a:t>
            </a:r>
          </a:p>
          <a:p>
            <a:pPr marL="573088" lvl="1" indent="-457200">
              <a:spcBef>
                <a:spcPct val="20000"/>
              </a:spcBef>
              <a:buClr>
                <a:srgbClr val="01B4E7"/>
              </a:buClr>
              <a:buSzPct val="120000"/>
              <a:buFont typeface="+mj-lt"/>
              <a:buAutoNum type="arabicPeriod"/>
            </a:pPr>
            <a:r>
              <a:rPr lang="en-US" altLang="en-US" dirty="0">
                <a:solidFill>
                  <a:srgbClr val="58585A"/>
                </a:solidFill>
                <a:latin typeface="+mj-lt"/>
              </a:rPr>
              <a:t>Google Analytics set up and tracked?</a:t>
            </a:r>
          </a:p>
          <a:p>
            <a:pPr marL="573088" lvl="1" indent="-457200">
              <a:spcBef>
                <a:spcPct val="20000"/>
              </a:spcBef>
              <a:buClr>
                <a:srgbClr val="01B4E7"/>
              </a:buClr>
              <a:buSzPct val="120000"/>
              <a:buFont typeface="+mj-lt"/>
              <a:buAutoNum type="arabicPeriod"/>
            </a:pPr>
            <a:r>
              <a:rPr lang="en-US" altLang="en-US" dirty="0">
                <a:solidFill>
                  <a:srgbClr val="58585A"/>
                </a:solidFill>
                <a:latin typeface="+mj-lt"/>
              </a:rPr>
              <a:t>Google My Business set up?</a:t>
            </a:r>
          </a:p>
          <a:p>
            <a:pPr marL="573088" lvl="1" indent="-457200">
              <a:spcBef>
                <a:spcPct val="20000"/>
              </a:spcBef>
              <a:buClr>
                <a:srgbClr val="01B4E7"/>
              </a:buClr>
              <a:buSzPct val="120000"/>
              <a:buFont typeface="+mj-lt"/>
              <a:buAutoNum type="arabicPeriod"/>
            </a:pPr>
            <a:r>
              <a:rPr lang="en-US" altLang="en-US" dirty="0">
                <a:solidFill>
                  <a:srgbClr val="58585A"/>
                </a:solidFill>
                <a:latin typeface="+mj-lt"/>
              </a:rPr>
              <a:t>Google Alerts set up?</a:t>
            </a:r>
          </a:p>
          <a:p>
            <a:pPr marL="573088" lvl="1" indent="-457200">
              <a:spcBef>
                <a:spcPct val="20000"/>
              </a:spcBef>
              <a:buClr>
                <a:srgbClr val="01B4E7"/>
              </a:buClr>
              <a:buSzPct val="120000"/>
              <a:buFont typeface="+mj-lt"/>
              <a:buAutoNum type="arabicPeriod"/>
            </a:pPr>
            <a:r>
              <a:rPr lang="en-US" altLang="en-US" dirty="0">
                <a:solidFill>
                  <a:srgbClr val="58585A"/>
                </a:solidFill>
                <a:latin typeface="+mj-lt"/>
              </a:rPr>
              <a:t>Google+ set up?</a:t>
            </a:r>
          </a:p>
          <a:p>
            <a:pPr marL="573088" lvl="1" indent="-457200">
              <a:spcBef>
                <a:spcPct val="20000"/>
              </a:spcBef>
              <a:buClr>
                <a:srgbClr val="01B4E7"/>
              </a:buClr>
              <a:buSzPct val="120000"/>
              <a:buFont typeface="+mj-lt"/>
              <a:buAutoNum type="arabicPeriod"/>
            </a:pPr>
            <a:r>
              <a:rPr lang="en-US" altLang="en-US" dirty="0">
                <a:solidFill>
                  <a:srgbClr val="58585A"/>
                </a:solidFill>
                <a:latin typeface="+mj-lt"/>
              </a:rPr>
              <a:t>FB page has correct Rotary branding?</a:t>
            </a:r>
          </a:p>
          <a:p>
            <a:pPr marL="573088" lvl="1" indent="-457200">
              <a:spcBef>
                <a:spcPct val="20000"/>
              </a:spcBef>
              <a:buClr>
                <a:srgbClr val="01B4E7"/>
              </a:buClr>
              <a:buSzPct val="120000"/>
              <a:buFont typeface="+mj-lt"/>
              <a:buAutoNum type="arabicPeriod"/>
            </a:pPr>
            <a:r>
              <a:rPr lang="en-US" altLang="en-US" dirty="0">
                <a:solidFill>
                  <a:srgbClr val="58585A"/>
                </a:solidFill>
                <a:latin typeface="+mj-lt"/>
              </a:rPr>
              <a:t>FB page has “contact us” button</a:t>
            </a:r>
          </a:p>
          <a:p>
            <a:pPr marL="573088" lvl="1" indent="-457200">
              <a:spcBef>
                <a:spcPct val="20000"/>
              </a:spcBef>
              <a:buClr>
                <a:srgbClr val="01B4E7"/>
              </a:buClr>
              <a:buSzPct val="120000"/>
              <a:buFont typeface="+mj-lt"/>
              <a:buAutoNum type="arabicPeriod"/>
            </a:pPr>
            <a:endParaRPr lang="en-US" altLang="en-US" dirty="0">
              <a:solidFill>
                <a:srgbClr val="58585A"/>
              </a:solidFill>
              <a:latin typeface="+mj-lt"/>
            </a:endParaRPr>
          </a:p>
          <a:p>
            <a:pPr marL="573088" lvl="1" indent="-457200">
              <a:spcBef>
                <a:spcPct val="20000"/>
              </a:spcBef>
              <a:buClr>
                <a:srgbClr val="01B4E7"/>
              </a:buClr>
              <a:buSzPct val="120000"/>
              <a:buFont typeface="+mj-lt"/>
              <a:buAutoNum type="arabicPeriod"/>
            </a:pPr>
            <a:endParaRPr lang="en-US" altLang="en-US" dirty="0">
              <a:solidFill>
                <a:srgbClr val="58585A"/>
              </a:solidFill>
              <a:latin typeface="+mj-lt"/>
            </a:endParaRPr>
          </a:p>
        </p:txBody>
      </p:sp>
    </p:spTree>
    <p:extLst>
      <p:ext uri="{BB962C8B-B14F-4D97-AF65-F5344CB8AC3E}">
        <p14:creationId xmlns:p14="http://schemas.microsoft.com/office/powerpoint/2010/main" val="118094187"/>
      </p:ext>
    </p:extLst>
  </p:cSld>
  <p:clrMapOvr>
    <a:masterClrMapping/>
  </p:clrMapOvr>
  <p:transition spd="med" advClick="0">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457200"/>
            <a:ext cx="8001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Agenda for the Session</a:t>
            </a:r>
          </a:p>
        </p:txBody>
      </p:sp>
      <p:sp>
        <p:nvSpPr>
          <p:cNvPr id="18435" name="Content Placeholder 2"/>
          <p:cNvSpPr>
            <a:spLocks noGrp="1"/>
          </p:cNvSpPr>
          <p:nvPr>
            <p:ph idx="1"/>
          </p:nvPr>
        </p:nvSpPr>
        <p:spPr bwMode="auto">
          <a:xfrm>
            <a:off x="304800" y="1143000"/>
            <a:ext cx="5181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500" b="1" dirty="0">
                <a:solidFill>
                  <a:schemeClr val="accent1"/>
                </a:solidFill>
                <a:latin typeface="+mj-lt"/>
                <a:ea typeface="ＭＳ Ｐゴシック" pitchFamily="34" charset="-128"/>
              </a:rPr>
              <a:t>Online/social media scoresheet</a:t>
            </a:r>
          </a:p>
        </p:txBody>
      </p:sp>
      <p:sp>
        <p:nvSpPr>
          <p:cNvPr id="18436" name="Content Placeholder 2"/>
          <p:cNvSpPr txBox="1">
            <a:spLocks/>
          </p:cNvSpPr>
          <p:nvPr/>
        </p:nvSpPr>
        <p:spPr bwMode="auto">
          <a:xfrm>
            <a:off x="457200" y="1600200"/>
            <a:ext cx="845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573088" lvl="1" indent="-457200">
              <a:spcBef>
                <a:spcPct val="20000"/>
              </a:spcBef>
              <a:buClr>
                <a:srgbClr val="01B4E7"/>
              </a:buClr>
              <a:buSzPct val="120000"/>
              <a:buFont typeface="+mj-lt"/>
              <a:buAutoNum type="arabicPeriod" startAt="11"/>
            </a:pPr>
            <a:r>
              <a:rPr lang="en-US" altLang="en-US" dirty="0">
                <a:solidFill>
                  <a:srgbClr val="58585A"/>
                </a:solidFill>
                <a:latin typeface="+mj-lt"/>
              </a:rPr>
              <a:t>Facebook page has everything filled out under Page Info?</a:t>
            </a:r>
          </a:p>
          <a:p>
            <a:pPr marL="573088" lvl="1" indent="-457200">
              <a:spcBef>
                <a:spcPct val="20000"/>
              </a:spcBef>
              <a:buClr>
                <a:srgbClr val="01B4E7"/>
              </a:buClr>
              <a:buSzPct val="120000"/>
              <a:buFont typeface="+mj-lt"/>
              <a:buAutoNum type="arabicPeriod" startAt="11"/>
            </a:pPr>
            <a:r>
              <a:rPr lang="en-US" altLang="en-US" dirty="0">
                <a:solidFill>
                  <a:srgbClr val="58585A"/>
                </a:solidFill>
                <a:latin typeface="+mj-lt"/>
              </a:rPr>
              <a:t>Facebook page has post in last week?</a:t>
            </a:r>
          </a:p>
          <a:p>
            <a:pPr marL="573088" lvl="1" indent="-457200">
              <a:spcBef>
                <a:spcPct val="20000"/>
              </a:spcBef>
              <a:buClr>
                <a:srgbClr val="01B4E7"/>
              </a:buClr>
              <a:buSzPct val="120000"/>
              <a:buFont typeface="+mj-lt"/>
              <a:buAutoNum type="arabicPeriod" startAt="11"/>
            </a:pPr>
            <a:r>
              <a:rPr lang="en-US" altLang="en-US" dirty="0">
                <a:solidFill>
                  <a:srgbClr val="58585A"/>
                </a:solidFill>
                <a:latin typeface="+mj-lt"/>
              </a:rPr>
              <a:t>Facebook page has at least two posts per week?</a:t>
            </a:r>
          </a:p>
          <a:p>
            <a:pPr marL="573088" lvl="1" indent="-457200">
              <a:spcBef>
                <a:spcPct val="20000"/>
              </a:spcBef>
              <a:buClr>
                <a:srgbClr val="01B4E7"/>
              </a:buClr>
              <a:buSzPct val="120000"/>
              <a:buFont typeface="+mj-lt"/>
              <a:buAutoNum type="arabicPeriod" startAt="11"/>
            </a:pPr>
            <a:r>
              <a:rPr lang="en-US" altLang="en-US" dirty="0">
                <a:solidFill>
                  <a:srgbClr val="58585A"/>
                </a:solidFill>
                <a:latin typeface="+mj-lt"/>
              </a:rPr>
              <a:t>Facebook page has address and phone contact #?</a:t>
            </a:r>
          </a:p>
          <a:p>
            <a:pPr marL="573088" lvl="1" indent="-457200">
              <a:spcBef>
                <a:spcPct val="20000"/>
              </a:spcBef>
              <a:buClr>
                <a:srgbClr val="01B4E7"/>
              </a:buClr>
              <a:buSzPct val="120000"/>
              <a:buFont typeface="+mj-lt"/>
              <a:buAutoNum type="arabicPeriod" startAt="11"/>
            </a:pPr>
            <a:r>
              <a:rPr lang="en-US" altLang="en-US" dirty="0">
                <a:solidFill>
                  <a:srgbClr val="58585A"/>
                </a:solidFill>
                <a:latin typeface="+mj-lt"/>
              </a:rPr>
              <a:t>Facebook page has boosted/ promoted post in last month?</a:t>
            </a:r>
          </a:p>
          <a:p>
            <a:pPr marL="573088" lvl="1" indent="-457200">
              <a:spcBef>
                <a:spcPct val="20000"/>
              </a:spcBef>
              <a:buClr>
                <a:srgbClr val="01B4E7"/>
              </a:buClr>
              <a:buSzPct val="120000"/>
              <a:buFont typeface="+mj-lt"/>
              <a:buAutoNum type="arabicPeriod" startAt="11"/>
            </a:pPr>
            <a:r>
              <a:rPr lang="en-US" altLang="en-US" dirty="0">
                <a:solidFill>
                  <a:srgbClr val="58585A"/>
                </a:solidFill>
                <a:latin typeface="+mj-lt"/>
              </a:rPr>
              <a:t>Facebook page has event in last 6 months?</a:t>
            </a:r>
          </a:p>
          <a:p>
            <a:pPr marL="573088" lvl="1" indent="-457200">
              <a:spcBef>
                <a:spcPct val="20000"/>
              </a:spcBef>
              <a:buClr>
                <a:srgbClr val="01B4E7"/>
              </a:buClr>
              <a:buSzPct val="120000"/>
              <a:buFont typeface="+mj-lt"/>
              <a:buAutoNum type="arabicPeriod" startAt="11"/>
            </a:pPr>
            <a:r>
              <a:rPr lang="en-US" altLang="en-US" dirty="0">
                <a:solidFill>
                  <a:srgbClr val="58585A"/>
                </a:solidFill>
                <a:latin typeface="+mj-lt"/>
              </a:rPr>
              <a:t>Twitter page has correct Rotary branding?</a:t>
            </a:r>
          </a:p>
          <a:p>
            <a:pPr marL="573088" lvl="1" indent="-457200">
              <a:spcBef>
                <a:spcPct val="20000"/>
              </a:spcBef>
              <a:buClr>
                <a:srgbClr val="01B4E7"/>
              </a:buClr>
              <a:buSzPct val="120000"/>
              <a:buFont typeface="+mj-lt"/>
              <a:buAutoNum type="arabicPeriod" startAt="11"/>
            </a:pPr>
            <a:r>
              <a:rPr lang="en-US" altLang="en-US" dirty="0">
                <a:solidFill>
                  <a:srgbClr val="58585A"/>
                </a:solidFill>
                <a:latin typeface="+mj-lt"/>
              </a:rPr>
              <a:t>Twitter page matches FB page?</a:t>
            </a:r>
          </a:p>
          <a:p>
            <a:pPr marL="573088" lvl="1" indent="-457200">
              <a:spcBef>
                <a:spcPct val="20000"/>
              </a:spcBef>
              <a:buClr>
                <a:srgbClr val="01B4E7"/>
              </a:buClr>
              <a:buSzPct val="120000"/>
              <a:buFont typeface="+mj-lt"/>
              <a:buAutoNum type="arabicPeriod" startAt="11"/>
            </a:pPr>
            <a:r>
              <a:rPr lang="en-US" altLang="en-US" dirty="0">
                <a:solidFill>
                  <a:srgbClr val="58585A"/>
                </a:solidFill>
                <a:latin typeface="+mj-lt"/>
              </a:rPr>
              <a:t>Twitter is connected to FB page for postings?</a:t>
            </a:r>
          </a:p>
          <a:p>
            <a:pPr marL="573088" lvl="1" indent="-457200">
              <a:spcBef>
                <a:spcPct val="20000"/>
              </a:spcBef>
              <a:buClr>
                <a:srgbClr val="01B4E7"/>
              </a:buClr>
              <a:buSzPct val="120000"/>
              <a:buFont typeface="+mj-lt"/>
              <a:buAutoNum type="arabicPeriod" startAt="11"/>
            </a:pPr>
            <a:r>
              <a:rPr lang="en-US" altLang="en-US" dirty="0">
                <a:solidFill>
                  <a:srgbClr val="58585A"/>
                </a:solidFill>
                <a:latin typeface="+mj-lt"/>
              </a:rPr>
              <a:t>Twitter page has at least two posts per week?</a:t>
            </a:r>
          </a:p>
          <a:p>
            <a:pPr marL="573088" lvl="1" indent="-457200">
              <a:spcBef>
                <a:spcPct val="20000"/>
              </a:spcBef>
              <a:buClr>
                <a:srgbClr val="01B4E7"/>
              </a:buClr>
              <a:buSzPct val="120000"/>
              <a:buFont typeface="+mj-lt"/>
              <a:buAutoNum type="arabicPeriod" startAt="11"/>
            </a:pPr>
            <a:endParaRPr lang="en-US" altLang="en-US" dirty="0">
              <a:solidFill>
                <a:srgbClr val="58585A"/>
              </a:solidFill>
              <a:latin typeface="+mj-lt"/>
            </a:endParaRPr>
          </a:p>
          <a:p>
            <a:pPr marL="573088" lvl="1" indent="-457200">
              <a:spcBef>
                <a:spcPct val="20000"/>
              </a:spcBef>
              <a:buClr>
                <a:srgbClr val="01B4E7"/>
              </a:buClr>
              <a:buSzPct val="120000"/>
              <a:buFont typeface="+mj-lt"/>
              <a:buAutoNum type="arabicPeriod" startAt="11"/>
            </a:pPr>
            <a:endParaRPr lang="en-US" altLang="en-US" dirty="0">
              <a:solidFill>
                <a:srgbClr val="58585A"/>
              </a:solidFill>
              <a:latin typeface="+mj-lt"/>
            </a:endParaRPr>
          </a:p>
        </p:txBody>
      </p:sp>
    </p:spTree>
    <p:extLst>
      <p:ext uri="{BB962C8B-B14F-4D97-AF65-F5344CB8AC3E}">
        <p14:creationId xmlns:p14="http://schemas.microsoft.com/office/powerpoint/2010/main" val="4191430383"/>
      </p:ext>
    </p:extLst>
  </p:cSld>
  <p:clrMapOvr>
    <a:masterClrMapping/>
  </p:clrMapOvr>
  <p:transition spd="med" advClick="0">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bwMode="auto">
          <a:xfrm>
            <a:off x="228600" y="2438400"/>
            <a:ext cx="42672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Questions and Discussion</a:t>
            </a:r>
          </a:p>
        </p:txBody>
      </p:sp>
      <p:sp>
        <p:nvSpPr>
          <p:cNvPr id="2457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b="1" dirty="0">
                <a:latin typeface="+mj-lt"/>
                <a:ea typeface="ＭＳ Ｐゴシック" pitchFamily="34" charset="-128"/>
              </a:rPr>
              <a:t>QUESTIONS?</a:t>
            </a:r>
          </a:p>
        </p:txBody>
      </p:sp>
      <p:pic>
        <p:nvPicPr>
          <p:cNvPr id="24580"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90600"/>
            <a:ext cx="4581525"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9109"/>
      </p:ext>
    </p:extLst>
  </p:cSld>
  <p:clrMapOvr>
    <a:masterClrMapping/>
  </p:clrMapOvr>
  <p:transition spd="med" advClick="0">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Jesse Sidhu</a:t>
            </a:r>
          </a:p>
        </p:txBody>
      </p:sp>
      <p:sp>
        <p:nvSpPr>
          <p:cNvPr id="1843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p:txBody>
      </p:sp>
      <p:sp>
        <p:nvSpPr>
          <p:cNvPr id="18436" name="Content Placeholder 2"/>
          <p:cNvSpPr txBox="1">
            <a:spLocks/>
          </p:cNvSpPr>
          <p:nvPr/>
        </p:nvSpPr>
        <p:spPr bwMode="auto">
          <a:xfrm>
            <a:off x="457200" y="1219200"/>
            <a:ext cx="3886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marL="115888" lvl="1" indent="0">
              <a:spcBef>
                <a:spcPct val="20000"/>
              </a:spcBef>
              <a:buClr>
                <a:srgbClr val="01B4E7"/>
              </a:buClr>
              <a:buSzPct val="120000"/>
            </a:pPr>
            <a:r>
              <a:rPr lang="en-US" altLang="en-US" sz="3200" dirty="0">
                <a:solidFill>
                  <a:srgbClr val="58585A"/>
                </a:solidFill>
                <a:latin typeface="+mj-lt"/>
              </a:rPr>
              <a:t>Video Marketing</a:t>
            </a: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r>
              <a:rPr lang="en-US" altLang="en-US" dirty="0">
                <a:solidFill>
                  <a:srgbClr val="58585A"/>
                </a:solidFill>
                <a:latin typeface="+mj-lt"/>
              </a:rPr>
              <a:t>Snap Chat</a:t>
            </a:r>
          </a:p>
          <a:p>
            <a:pPr lvl="1">
              <a:spcBef>
                <a:spcPct val="20000"/>
              </a:spcBef>
              <a:buClr>
                <a:srgbClr val="01B4E7"/>
              </a:buClr>
              <a:buSzPct val="120000"/>
              <a:buFont typeface="Wingdings" pitchFamily="2" charset="2"/>
              <a:buChar char="§"/>
            </a:pPr>
            <a:r>
              <a:rPr lang="en-US" altLang="en-US" dirty="0">
                <a:solidFill>
                  <a:srgbClr val="58585A"/>
                </a:solidFill>
                <a:latin typeface="+mj-lt"/>
              </a:rPr>
              <a:t>Instagram</a:t>
            </a:r>
          </a:p>
          <a:p>
            <a:pPr lvl="1">
              <a:spcBef>
                <a:spcPct val="20000"/>
              </a:spcBef>
              <a:buClr>
                <a:srgbClr val="01B4E7"/>
              </a:buClr>
              <a:buSzPct val="120000"/>
              <a:buFont typeface="Wingdings" pitchFamily="2" charset="2"/>
              <a:buChar char="§"/>
            </a:pPr>
            <a:r>
              <a:rPr lang="en-US" altLang="en-US" dirty="0">
                <a:solidFill>
                  <a:srgbClr val="58585A"/>
                </a:solidFill>
                <a:latin typeface="+mj-lt"/>
              </a:rPr>
              <a:t>And more</a:t>
            </a: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r>
              <a:rPr lang="en-US" altLang="en-US" sz="3200" dirty="0">
                <a:solidFill>
                  <a:srgbClr val="58585A"/>
                </a:solidFill>
                <a:latin typeface="+mj-lt"/>
              </a:rPr>
              <a:t>Facilitated Discussion</a:t>
            </a: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a:p>
            <a:pPr lvl="1">
              <a:spcBef>
                <a:spcPct val="20000"/>
              </a:spcBef>
              <a:buClr>
                <a:srgbClr val="01B4E7"/>
              </a:buClr>
              <a:buSzPct val="120000"/>
              <a:buFont typeface="Wingdings" pitchFamily="2" charset="2"/>
              <a:buChar char="§"/>
            </a:pPr>
            <a:endParaRPr lang="en-US" altLang="en-US" dirty="0">
              <a:solidFill>
                <a:srgbClr val="58585A"/>
              </a:solidFill>
              <a:latin typeface="+mj-lt"/>
            </a:endParaRPr>
          </a:p>
        </p:txBody>
      </p:sp>
    </p:spTree>
    <p:extLst>
      <p:ext uri="{BB962C8B-B14F-4D97-AF65-F5344CB8AC3E}">
        <p14:creationId xmlns:p14="http://schemas.microsoft.com/office/powerpoint/2010/main" val="2201609142"/>
      </p:ext>
    </p:extLst>
  </p:cSld>
  <p:clrMapOvr>
    <a:masterClrMapping/>
  </p:clrMapOvr>
  <p:transition spd="med" advClick="0">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smtClean="0">
                <a:latin typeface="+mj-lt"/>
                <a:ea typeface="ＭＳ Ｐゴシック" pitchFamily="34" charset="-128"/>
              </a:rPr>
              <a:t>Social Media / Video Marketing</a:t>
            </a:r>
            <a:endParaRPr lang="en-US" altLang="en-US" sz="3200" b="1" dirty="0">
              <a:latin typeface="+mj-lt"/>
              <a:ea typeface="ＭＳ Ｐゴシック" pitchFamily="34"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800"/>
            <a:ext cx="6502400" cy="5029200"/>
          </a:xfrm>
          <a:prstGeom prst="rect">
            <a:avLst/>
          </a:prstGeom>
        </p:spPr>
      </p:pic>
    </p:spTree>
    <p:extLst>
      <p:ext uri="{BB962C8B-B14F-4D97-AF65-F5344CB8AC3E}">
        <p14:creationId xmlns:p14="http://schemas.microsoft.com/office/powerpoint/2010/main" val="2434940704"/>
      </p:ext>
    </p:extLst>
  </p:cSld>
  <p:clrMapOvr>
    <a:masterClrMapping/>
  </p:clrMapOvr>
  <p:transition spd="med"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Personalizing the Rotary Story</a:t>
            </a:r>
          </a:p>
        </p:txBody>
      </p:sp>
      <p:sp>
        <p:nvSpPr>
          <p:cNvPr id="7"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How you communicate </a:t>
            </a:r>
          </a:p>
        </p:txBody>
      </p:sp>
      <p:sp>
        <p:nvSpPr>
          <p:cNvPr id="8" name="Content Placeholder 2"/>
          <p:cNvSpPr txBox="1">
            <a:spLocks/>
          </p:cNvSpPr>
          <p:nvPr/>
        </p:nvSpPr>
        <p:spPr bwMode="auto">
          <a:xfrm>
            <a:off x="114300" y="2057400"/>
            <a:ext cx="4381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CA" altLang="en-US" dirty="0">
                <a:solidFill>
                  <a:srgbClr val="58585A"/>
                </a:solidFill>
                <a:cs typeface="Arial" panose="020B0604020202020204" pitchFamily="34" charset="0"/>
              </a:rPr>
              <a:t>Storytelling is more than what you write on your webpage. It’s more than your blog posts and about pages. It’s how you communicate your messaging – your values.</a:t>
            </a:r>
          </a:p>
          <a:p>
            <a:pPr lvl="1">
              <a:spcBef>
                <a:spcPct val="20000"/>
              </a:spcBef>
              <a:buClr>
                <a:srgbClr val="01B4E7"/>
              </a:buClr>
              <a:buSzPct val="120000"/>
              <a:buFont typeface="Wingdings" pitchFamily="2" charset="2"/>
              <a:buChar char="§"/>
            </a:pPr>
            <a:r>
              <a:rPr lang="en-CA" altLang="en-US" dirty="0">
                <a:solidFill>
                  <a:srgbClr val="58585A"/>
                </a:solidFill>
                <a:cs typeface="Arial" panose="020B0604020202020204" pitchFamily="34" charset="0"/>
              </a:rPr>
              <a:t>Your brand’s stories reflect your values. They’re infused in every piece of copy, or messaging from members of your club to non-members.</a:t>
            </a:r>
          </a:p>
          <a:p>
            <a:pPr lvl="1">
              <a:spcBef>
                <a:spcPct val="20000"/>
              </a:spcBef>
              <a:buClr>
                <a:srgbClr val="01B4E7"/>
              </a:buClr>
              <a:buSzPct val="120000"/>
              <a:buFont typeface="Wingdings" pitchFamily="2" charset="2"/>
              <a:buChar char="§"/>
            </a:pPr>
            <a:endParaRPr lang="en-US" altLang="en-US" sz="2200" dirty="0">
              <a:solidFill>
                <a:srgbClr val="58585A"/>
              </a:solidFill>
              <a:latin typeface="+mn-lt"/>
            </a:endParaRPr>
          </a:p>
        </p:txBody>
      </p:sp>
    </p:spTree>
    <p:extLst>
      <p:ext uri="{BB962C8B-B14F-4D97-AF65-F5344CB8AC3E}">
        <p14:creationId xmlns:p14="http://schemas.microsoft.com/office/powerpoint/2010/main" val="1921522562"/>
      </p:ext>
    </p:extLst>
  </p:cSld>
  <p:clrMapOvr>
    <a:masterClrMapping/>
  </p:clrMapOvr>
  <p:transition spd="med" advClick="0">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smtClean="0">
                <a:latin typeface="+mj-lt"/>
                <a:ea typeface="ＭＳ Ｐゴシック" pitchFamily="34" charset="-128"/>
              </a:rPr>
              <a:t>Social Media / Video Marketing</a:t>
            </a:r>
            <a:endParaRPr lang="en-US" altLang="en-US" sz="3200" b="1" dirty="0">
              <a:latin typeface="+mj-lt"/>
              <a:ea typeface="ＭＳ Ｐゴシック" pitchFamily="34"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800"/>
            <a:ext cx="6502400" cy="5029200"/>
          </a:xfrm>
          <a:prstGeom prst="rect">
            <a:avLst/>
          </a:prstGeom>
        </p:spPr>
      </p:pic>
    </p:spTree>
    <p:extLst>
      <p:ext uri="{BB962C8B-B14F-4D97-AF65-F5344CB8AC3E}">
        <p14:creationId xmlns:p14="http://schemas.microsoft.com/office/powerpoint/2010/main" val="3917014100"/>
      </p:ext>
    </p:extLst>
  </p:cSld>
  <p:clrMapOvr>
    <a:masterClrMapping/>
  </p:clrMapOvr>
  <p:transition spd="med" advClick="0">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smtClean="0">
                <a:latin typeface="+mj-lt"/>
                <a:ea typeface="ＭＳ Ｐゴシック" pitchFamily="34" charset="-128"/>
              </a:rPr>
              <a:t>Social Media / Video Marketing</a:t>
            </a:r>
            <a:endParaRPr lang="en-US" altLang="en-US" sz="3200" b="1" dirty="0">
              <a:latin typeface="+mj-lt"/>
              <a:ea typeface="ＭＳ Ｐゴシック" pitchFamily="34"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800"/>
            <a:ext cx="6502400" cy="5029200"/>
          </a:xfrm>
          <a:prstGeom prst="rect">
            <a:avLst/>
          </a:prstGeom>
        </p:spPr>
      </p:pic>
    </p:spTree>
    <p:extLst>
      <p:ext uri="{BB962C8B-B14F-4D97-AF65-F5344CB8AC3E}">
        <p14:creationId xmlns:p14="http://schemas.microsoft.com/office/powerpoint/2010/main" val="3243918135"/>
      </p:ext>
    </p:extLst>
  </p:cSld>
  <p:clrMapOvr>
    <a:masterClrMapping/>
  </p:clrMapOvr>
  <p:transition spd="med" advClick="0">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smtClean="0">
                <a:latin typeface="+mj-lt"/>
                <a:ea typeface="ＭＳ Ｐゴシック" pitchFamily="34" charset="-128"/>
              </a:rPr>
              <a:t>Social Media / Video Marketing</a:t>
            </a:r>
            <a:endParaRPr lang="en-US" altLang="en-US" sz="3200" b="1" dirty="0">
              <a:latin typeface="+mj-lt"/>
              <a:ea typeface="ＭＳ Ｐゴシック" pitchFamily="34"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800"/>
            <a:ext cx="6502400" cy="5029200"/>
          </a:xfrm>
          <a:prstGeom prst="rect">
            <a:avLst/>
          </a:prstGeom>
        </p:spPr>
      </p:pic>
    </p:spTree>
    <p:extLst>
      <p:ext uri="{BB962C8B-B14F-4D97-AF65-F5344CB8AC3E}">
        <p14:creationId xmlns:p14="http://schemas.microsoft.com/office/powerpoint/2010/main" val="4106973847"/>
      </p:ext>
    </p:extLst>
  </p:cSld>
  <p:clrMapOvr>
    <a:masterClrMapping/>
  </p:clrMapOvr>
  <p:transition spd="med" advClick="0">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smtClean="0">
                <a:latin typeface="+mj-lt"/>
                <a:ea typeface="ＭＳ Ｐゴシック" pitchFamily="34" charset="-128"/>
              </a:rPr>
              <a:t>Social Media / Video Marketing</a:t>
            </a:r>
            <a:endParaRPr lang="en-US" altLang="en-US" sz="3200" b="1" dirty="0">
              <a:latin typeface="+mj-lt"/>
              <a:ea typeface="ＭＳ Ｐゴシック" pitchFamily="34"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800"/>
            <a:ext cx="6502400" cy="5029200"/>
          </a:xfrm>
          <a:prstGeom prst="rect">
            <a:avLst/>
          </a:prstGeom>
        </p:spPr>
      </p:pic>
    </p:spTree>
    <p:extLst>
      <p:ext uri="{BB962C8B-B14F-4D97-AF65-F5344CB8AC3E}">
        <p14:creationId xmlns:p14="http://schemas.microsoft.com/office/powerpoint/2010/main" val="627907652"/>
      </p:ext>
    </p:extLst>
  </p:cSld>
  <p:clrMapOvr>
    <a:masterClrMapping/>
  </p:clrMapOvr>
  <p:transition spd="med" advClick="0">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smtClean="0">
                <a:latin typeface="+mj-lt"/>
                <a:ea typeface="ＭＳ Ｐゴシック" pitchFamily="34" charset="-128"/>
              </a:rPr>
              <a:t>Social Media / Video Marketing</a:t>
            </a:r>
            <a:endParaRPr lang="en-US" altLang="en-US" sz="3200" b="1" dirty="0">
              <a:latin typeface="+mj-lt"/>
              <a:ea typeface="ＭＳ Ｐゴシック" pitchFamily="34"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800"/>
            <a:ext cx="6502400" cy="5029200"/>
          </a:xfrm>
          <a:prstGeom prst="rect">
            <a:avLst/>
          </a:prstGeom>
        </p:spPr>
      </p:pic>
    </p:spTree>
    <p:extLst>
      <p:ext uri="{BB962C8B-B14F-4D97-AF65-F5344CB8AC3E}">
        <p14:creationId xmlns:p14="http://schemas.microsoft.com/office/powerpoint/2010/main" val="1363614018"/>
      </p:ext>
    </p:extLst>
  </p:cSld>
  <p:clrMapOvr>
    <a:masterClrMapping/>
  </p:clrMapOvr>
  <p:transition spd="med" advClick="0">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smtClean="0">
                <a:latin typeface="+mj-lt"/>
                <a:ea typeface="ＭＳ Ｐゴシック" pitchFamily="34" charset="-128"/>
              </a:rPr>
              <a:t>Social Media / Video Marketing</a:t>
            </a:r>
            <a:endParaRPr lang="en-US" altLang="en-US" sz="3200" b="1" dirty="0">
              <a:latin typeface="+mj-lt"/>
              <a:ea typeface="ＭＳ Ｐゴシック" pitchFamily="34"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800"/>
            <a:ext cx="6502400" cy="5029200"/>
          </a:xfrm>
          <a:prstGeom prst="rect">
            <a:avLst/>
          </a:prstGeom>
        </p:spPr>
      </p:pic>
    </p:spTree>
    <p:extLst>
      <p:ext uri="{BB962C8B-B14F-4D97-AF65-F5344CB8AC3E}">
        <p14:creationId xmlns:p14="http://schemas.microsoft.com/office/powerpoint/2010/main" val="1835549121"/>
      </p:ext>
    </p:extLst>
  </p:cSld>
  <p:clrMapOvr>
    <a:masterClrMapping/>
  </p:clrMapOvr>
  <p:transition spd="med" advClick="0">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smtClean="0">
                <a:latin typeface="+mj-lt"/>
                <a:ea typeface="ＭＳ Ｐゴシック" pitchFamily="34" charset="-128"/>
              </a:rPr>
              <a:t>Social Media / Video Marketing</a:t>
            </a:r>
            <a:endParaRPr lang="en-US" altLang="en-US" sz="3200" b="1" dirty="0">
              <a:latin typeface="+mj-lt"/>
              <a:ea typeface="ＭＳ Ｐゴシック" pitchFamily="34"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800"/>
            <a:ext cx="6502400" cy="5029200"/>
          </a:xfrm>
          <a:prstGeom prst="rect">
            <a:avLst/>
          </a:prstGeom>
        </p:spPr>
      </p:pic>
    </p:spTree>
    <p:extLst>
      <p:ext uri="{BB962C8B-B14F-4D97-AF65-F5344CB8AC3E}">
        <p14:creationId xmlns:p14="http://schemas.microsoft.com/office/powerpoint/2010/main" val="3306338430"/>
      </p:ext>
    </p:extLst>
  </p:cSld>
  <p:clrMapOvr>
    <a:masterClrMapping/>
  </p:clrMapOvr>
  <p:transition spd="med" advClick="0">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smtClean="0">
                <a:latin typeface="+mj-lt"/>
                <a:ea typeface="ＭＳ Ｐゴシック" pitchFamily="34" charset="-128"/>
              </a:rPr>
              <a:t>Social Media / Video Marketing</a:t>
            </a:r>
            <a:endParaRPr lang="en-US" altLang="en-US" sz="3200" b="1" dirty="0">
              <a:latin typeface="+mj-lt"/>
              <a:ea typeface="ＭＳ Ｐゴシック" pitchFamily="34"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800"/>
            <a:ext cx="6502400" cy="5029200"/>
          </a:xfrm>
          <a:prstGeom prst="rect">
            <a:avLst/>
          </a:prstGeom>
        </p:spPr>
      </p:pic>
    </p:spTree>
    <p:extLst>
      <p:ext uri="{BB962C8B-B14F-4D97-AF65-F5344CB8AC3E}">
        <p14:creationId xmlns:p14="http://schemas.microsoft.com/office/powerpoint/2010/main" val="2236991809"/>
      </p:ext>
    </p:extLst>
  </p:cSld>
  <p:clrMapOvr>
    <a:masterClrMapping/>
  </p:clrMapOvr>
  <p:transition spd="med" advClick="0">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smtClean="0">
                <a:latin typeface="+mj-lt"/>
                <a:ea typeface="ＭＳ Ｐゴシック" pitchFamily="34" charset="-128"/>
              </a:rPr>
              <a:t>Social Media / Video Marketing</a:t>
            </a:r>
            <a:endParaRPr lang="en-US" altLang="en-US" sz="3200" b="1" dirty="0">
              <a:latin typeface="+mj-lt"/>
              <a:ea typeface="ＭＳ Ｐゴシック" pitchFamily="34"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800"/>
            <a:ext cx="6502400" cy="5029200"/>
          </a:xfrm>
          <a:prstGeom prst="rect">
            <a:avLst/>
          </a:prstGeom>
        </p:spPr>
      </p:pic>
    </p:spTree>
    <p:extLst>
      <p:ext uri="{BB962C8B-B14F-4D97-AF65-F5344CB8AC3E}">
        <p14:creationId xmlns:p14="http://schemas.microsoft.com/office/powerpoint/2010/main" val="2902034708"/>
      </p:ext>
    </p:extLst>
  </p:cSld>
  <p:clrMapOvr>
    <a:masterClrMapping/>
  </p:clrMapOvr>
  <p:transition spd="med" advClick="0">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smtClean="0">
                <a:latin typeface="+mj-lt"/>
                <a:ea typeface="ＭＳ Ｐゴシック" pitchFamily="34" charset="-128"/>
              </a:rPr>
              <a:t>Rotary Networking Plus</a:t>
            </a:r>
            <a:endParaRPr lang="en-US" altLang="en-US" sz="3200" b="1" dirty="0">
              <a:latin typeface="+mj-lt"/>
              <a:ea typeface="ＭＳ Ｐゴシック" pitchFamily="34" charset="-128"/>
            </a:endParaRPr>
          </a:p>
        </p:txBody>
      </p:sp>
      <p:sp>
        <p:nvSpPr>
          <p:cNvPr id="1843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990600"/>
            <a:ext cx="6130365" cy="5125387"/>
          </a:xfrm>
          <a:prstGeom prst="rect">
            <a:avLst/>
          </a:prstGeom>
        </p:spPr>
      </p:pic>
      <p:sp>
        <p:nvSpPr>
          <p:cNvPr id="3" name="TextBox 2"/>
          <p:cNvSpPr txBox="1"/>
          <p:nvPr/>
        </p:nvSpPr>
        <p:spPr>
          <a:xfrm>
            <a:off x="2743200" y="6096000"/>
            <a:ext cx="4648200" cy="461665"/>
          </a:xfrm>
          <a:prstGeom prst="rect">
            <a:avLst/>
          </a:prstGeom>
          <a:noFill/>
        </p:spPr>
        <p:txBody>
          <a:bodyPr wrap="square" rtlCol="0">
            <a:spAutoFit/>
          </a:bodyPr>
          <a:lstStyle/>
          <a:p>
            <a:r>
              <a:rPr lang="en-US" u="sng" dirty="0" smtClean="0">
                <a:solidFill>
                  <a:srgbClr val="D91B5C"/>
                </a:solidFill>
              </a:rPr>
              <a:t>www.rotarynetworkingplus.com</a:t>
            </a:r>
            <a:endParaRPr lang="en-US" u="sng" dirty="0">
              <a:solidFill>
                <a:srgbClr val="D91B5C"/>
              </a:solidFill>
            </a:endParaRPr>
          </a:p>
        </p:txBody>
      </p:sp>
    </p:spTree>
    <p:extLst>
      <p:ext uri="{BB962C8B-B14F-4D97-AF65-F5344CB8AC3E}">
        <p14:creationId xmlns:p14="http://schemas.microsoft.com/office/powerpoint/2010/main" val="2294421965"/>
      </p:ext>
    </p:extLst>
  </p:cSld>
  <p:clrMapOvr>
    <a:masterClrMapping/>
  </p:clrMapOvr>
  <p:transition spd="med"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Personalizing the Rotary Story</a:t>
            </a:r>
          </a:p>
        </p:txBody>
      </p:sp>
      <p:sp>
        <p:nvSpPr>
          <p:cNvPr id="7"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Stop trying to ‘Sell’ Rotary</a:t>
            </a:r>
          </a:p>
        </p:txBody>
      </p:sp>
      <p:sp>
        <p:nvSpPr>
          <p:cNvPr id="8" name="Content Placeholder 2"/>
          <p:cNvSpPr txBox="1">
            <a:spLocks/>
          </p:cNvSpPr>
          <p:nvPr/>
        </p:nvSpPr>
        <p:spPr bwMode="auto">
          <a:xfrm>
            <a:off x="114300" y="2057400"/>
            <a:ext cx="4305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CA" altLang="en-US" dirty="0">
                <a:solidFill>
                  <a:srgbClr val="58585A"/>
                </a:solidFill>
                <a:cs typeface="Arial" panose="020B0604020202020204" pitchFamily="34" charset="0"/>
              </a:rPr>
              <a:t>Stop thinking like a marketer and trying to sell Rotary.</a:t>
            </a:r>
          </a:p>
          <a:p>
            <a:pPr lvl="1">
              <a:spcBef>
                <a:spcPct val="20000"/>
              </a:spcBef>
              <a:buClr>
                <a:srgbClr val="01B4E7"/>
              </a:buClr>
              <a:buSzPct val="120000"/>
              <a:buFont typeface="Wingdings" pitchFamily="2" charset="2"/>
              <a:buChar char="§"/>
            </a:pPr>
            <a:r>
              <a:rPr lang="en-CA" altLang="en-US" dirty="0">
                <a:solidFill>
                  <a:srgbClr val="58585A"/>
                </a:solidFill>
                <a:cs typeface="Arial" panose="020B0604020202020204" pitchFamily="34" charset="0"/>
              </a:rPr>
              <a:t>Instead, focus on developing human interest. Answer the question of why people should care about what Rotary and your club has to say.</a:t>
            </a:r>
          </a:p>
          <a:p>
            <a:pPr lvl="1">
              <a:spcBef>
                <a:spcPct val="20000"/>
              </a:spcBef>
              <a:buClr>
                <a:srgbClr val="01B4E7"/>
              </a:buClr>
              <a:buSzPct val="120000"/>
              <a:buFont typeface="Wingdings" pitchFamily="2" charset="2"/>
              <a:buChar char="§"/>
            </a:pPr>
            <a:endParaRPr lang="en-US" altLang="en-US" sz="2200" dirty="0">
              <a:solidFill>
                <a:srgbClr val="58585A"/>
              </a:solidFill>
              <a:latin typeface="+mn-lt"/>
            </a:endParaRPr>
          </a:p>
        </p:txBody>
      </p:sp>
    </p:spTree>
    <p:extLst>
      <p:ext uri="{BB962C8B-B14F-4D97-AF65-F5344CB8AC3E}">
        <p14:creationId xmlns:p14="http://schemas.microsoft.com/office/powerpoint/2010/main" val="3622751550"/>
      </p:ext>
    </p:extLst>
  </p:cSld>
  <p:clrMapOvr>
    <a:masterClrMapping/>
  </p:clrMapOvr>
  <p:transition spd="med" advClick="0">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smtClean="0">
                <a:latin typeface="+mj-lt"/>
                <a:ea typeface="ＭＳ Ｐゴシック" pitchFamily="34" charset="-128"/>
              </a:rPr>
              <a:t>Rotary Networking Plus</a:t>
            </a:r>
            <a:endParaRPr lang="en-US" altLang="en-US" sz="3200" b="1" dirty="0">
              <a:latin typeface="+mj-lt"/>
              <a:ea typeface="ＭＳ Ｐゴシック" pitchFamily="34" charset="-128"/>
            </a:endParaRPr>
          </a:p>
        </p:txBody>
      </p:sp>
      <p:sp>
        <p:nvSpPr>
          <p:cNvPr id="1843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a:p>
            <a:pPr marL="0" indent="0" eaLnBrk="1" hangingPunct="1">
              <a:buFont typeface="Arial" pitchFamily="34" charset="0"/>
              <a:buNone/>
            </a:pPr>
            <a:endParaRPr lang="en-US" altLang="en-US" sz="2500" b="1" dirty="0">
              <a:solidFill>
                <a:schemeClr val="accent1"/>
              </a:solidFill>
              <a:latin typeface="+mj-lt"/>
              <a:ea typeface="ＭＳ Ｐゴシック" pitchFamily="3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63196"/>
            <a:ext cx="8739837" cy="4551804"/>
          </a:xfrm>
          <a:prstGeom prst="rect">
            <a:avLst/>
          </a:prstGeom>
        </p:spPr>
      </p:pic>
      <p:sp>
        <p:nvSpPr>
          <p:cNvPr id="3" name="TextBox 2"/>
          <p:cNvSpPr txBox="1"/>
          <p:nvPr/>
        </p:nvSpPr>
        <p:spPr>
          <a:xfrm>
            <a:off x="2743200" y="5710535"/>
            <a:ext cx="4648200" cy="461665"/>
          </a:xfrm>
          <a:prstGeom prst="rect">
            <a:avLst/>
          </a:prstGeom>
          <a:noFill/>
        </p:spPr>
        <p:txBody>
          <a:bodyPr wrap="square" rtlCol="0">
            <a:spAutoFit/>
          </a:bodyPr>
          <a:lstStyle/>
          <a:p>
            <a:r>
              <a:rPr lang="en-US" u="sng" dirty="0" smtClean="0">
                <a:solidFill>
                  <a:srgbClr val="D91B5C"/>
                </a:solidFill>
              </a:rPr>
              <a:t>www.rotarynetworkingplus.com</a:t>
            </a:r>
            <a:endParaRPr lang="en-US" u="sng" dirty="0">
              <a:solidFill>
                <a:srgbClr val="D91B5C"/>
              </a:solidFill>
            </a:endParaRPr>
          </a:p>
        </p:txBody>
      </p:sp>
    </p:spTree>
    <p:extLst>
      <p:ext uri="{BB962C8B-B14F-4D97-AF65-F5344CB8AC3E}">
        <p14:creationId xmlns:p14="http://schemas.microsoft.com/office/powerpoint/2010/main" val="470574478"/>
      </p:ext>
    </p:extLst>
  </p:cSld>
  <p:clrMapOvr>
    <a:masterClrMapping/>
  </p:clrMapOvr>
  <p:transition spd="med" advClick="0">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bwMode="auto">
          <a:xfrm>
            <a:off x="228600" y="2438400"/>
            <a:ext cx="42672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Questions and Discussion</a:t>
            </a:r>
          </a:p>
        </p:txBody>
      </p:sp>
      <p:sp>
        <p:nvSpPr>
          <p:cNvPr id="2457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b="1" dirty="0">
                <a:latin typeface="+mj-lt"/>
                <a:ea typeface="ＭＳ Ｐゴシック" pitchFamily="34" charset="-128"/>
              </a:rPr>
              <a:t>QUESTIONS?</a:t>
            </a:r>
          </a:p>
        </p:txBody>
      </p:sp>
      <p:pic>
        <p:nvPicPr>
          <p:cNvPr id="24580"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90600"/>
            <a:ext cx="4581525"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873087"/>
      </p:ext>
    </p:extLst>
  </p:cSld>
  <p:clrMapOvr>
    <a:masterClrMapping/>
  </p:clrMapOvr>
  <p:transition spd="med" advClick="0">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bwMode="auto">
          <a:xfrm>
            <a:off x="228600" y="2438400"/>
            <a:ext cx="87630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None/>
            </a:pPr>
            <a:r>
              <a:rPr lang="en-US" altLang="en-US" sz="1600" b="1" dirty="0">
                <a:solidFill>
                  <a:srgbClr val="002774"/>
                </a:solidFill>
                <a:latin typeface="+mj-lt"/>
                <a:ea typeface="ＭＳ Ｐゴシック" pitchFamily="34" charset="-128"/>
                <a:hlinkClick r:id="rId3"/>
              </a:rPr>
              <a:t>https://www.rotary.org/myrotary/en/learning-reference/learn-topic/membership</a:t>
            </a:r>
            <a:endParaRPr lang="en-US" altLang="en-US" sz="1600" b="1" dirty="0">
              <a:solidFill>
                <a:srgbClr val="002774"/>
              </a:solidFill>
              <a:latin typeface="+mj-lt"/>
              <a:ea typeface="ＭＳ Ｐゴシック" pitchFamily="34" charset="-128"/>
            </a:endParaRPr>
          </a:p>
          <a:p>
            <a:pPr marL="0" indent="0" eaLnBrk="1" hangingPunct="1">
              <a:buNone/>
            </a:pPr>
            <a:endParaRPr lang="en-US" altLang="en-US" sz="1600" b="1" dirty="0">
              <a:solidFill>
                <a:srgbClr val="002774"/>
              </a:solidFill>
              <a:latin typeface="+mj-lt"/>
              <a:ea typeface="ＭＳ Ｐゴシック" pitchFamily="34" charset="-128"/>
            </a:endParaRPr>
          </a:p>
          <a:p>
            <a:pPr marL="0" indent="0" eaLnBrk="1" hangingPunct="1">
              <a:buNone/>
            </a:pPr>
            <a:r>
              <a:rPr lang="en-US" altLang="en-US" sz="1600" b="1" dirty="0">
                <a:solidFill>
                  <a:srgbClr val="002774"/>
                </a:solidFill>
                <a:latin typeface="+mj-lt"/>
                <a:ea typeface="ＭＳ Ｐゴシック" pitchFamily="34" charset="-128"/>
                <a:hlinkClick r:id="rId4"/>
              </a:rPr>
              <a:t>http://portal.clubrunner.ca/50004</a:t>
            </a:r>
            <a:r>
              <a:rPr lang="en-US" altLang="en-US" sz="1600" b="1" dirty="0">
                <a:solidFill>
                  <a:srgbClr val="002774"/>
                </a:solidFill>
                <a:latin typeface="+mj-lt"/>
                <a:ea typeface="ＭＳ Ｐゴシック" pitchFamily="34" charset="-128"/>
              </a:rPr>
              <a:t> (membership &gt; membership resources)</a:t>
            </a:r>
          </a:p>
          <a:p>
            <a:pPr marL="0" indent="0" eaLnBrk="1" hangingPunct="1">
              <a:buNone/>
            </a:pPr>
            <a:endParaRPr lang="en-US" altLang="en-US" sz="1600" b="1" dirty="0">
              <a:solidFill>
                <a:srgbClr val="002774"/>
              </a:solidFill>
              <a:latin typeface="+mj-lt"/>
              <a:ea typeface="ＭＳ Ｐゴシック" pitchFamily="34" charset="-128"/>
            </a:endParaRPr>
          </a:p>
          <a:p>
            <a:pPr marL="0" indent="0" eaLnBrk="1" hangingPunct="1">
              <a:buNone/>
            </a:pPr>
            <a:r>
              <a:rPr lang="en-US" altLang="en-US" sz="1600" b="1" dirty="0">
                <a:solidFill>
                  <a:srgbClr val="002774"/>
                </a:solidFill>
                <a:latin typeface="+mj-lt"/>
                <a:ea typeface="ＭＳ Ｐゴシック" pitchFamily="34" charset="-128"/>
                <a:hlinkClick r:id="rId5"/>
              </a:rPr>
              <a:t>http://www.district5050.org/</a:t>
            </a:r>
            <a:r>
              <a:rPr lang="en-US" altLang="en-US" sz="1600" b="1" dirty="0">
                <a:solidFill>
                  <a:srgbClr val="002774"/>
                </a:solidFill>
                <a:latin typeface="+mj-lt"/>
                <a:ea typeface="ＭＳ Ｐゴシック" pitchFamily="34" charset="-128"/>
              </a:rPr>
              <a:t>  (membership &gt; membership resources)</a:t>
            </a:r>
          </a:p>
          <a:p>
            <a:pPr marL="0" indent="0" eaLnBrk="1" hangingPunct="1">
              <a:buNone/>
            </a:pPr>
            <a:endParaRPr lang="en-US" altLang="en-US" sz="1600" b="1" u="sng" dirty="0">
              <a:solidFill>
                <a:schemeClr val="accent1"/>
              </a:solidFill>
              <a:latin typeface="+mj-lt"/>
              <a:ea typeface="ＭＳ Ｐゴシック" pitchFamily="34" charset="-128"/>
            </a:endParaRPr>
          </a:p>
          <a:p>
            <a:pPr marL="0" indent="0" eaLnBrk="1" hangingPunct="1">
              <a:buNone/>
            </a:pPr>
            <a:endParaRPr lang="en-US" altLang="en-US" sz="1600" b="1" dirty="0">
              <a:solidFill>
                <a:schemeClr val="accent1"/>
              </a:solidFill>
              <a:latin typeface="+mj-lt"/>
              <a:ea typeface="ＭＳ Ｐゴシック" pitchFamily="34" charset="-128"/>
            </a:endParaRPr>
          </a:p>
        </p:txBody>
      </p:sp>
      <p:sp>
        <p:nvSpPr>
          <p:cNvPr id="2457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b="1" dirty="0">
                <a:latin typeface="+mj-lt"/>
                <a:ea typeface="ＭＳ Ｐゴシック" pitchFamily="34" charset="-128"/>
              </a:rPr>
              <a:t>Resources</a:t>
            </a:r>
          </a:p>
        </p:txBody>
      </p:sp>
    </p:spTree>
    <p:extLst>
      <p:ext uri="{BB962C8B-B14F-4D97-AF65-F5344CB8AC3E}">
        <p14:creationId xmlns:p14="http://schemas.microsoft.com/office/powerpoint/2010/main" val="3068130683"/>
      </p:ext>
    </p:extLst>
  </p:cSld>
  <p:clrMapOvr>
    <a:masterClrMapping/>
  </p:clrMapOvr>
  <p:transition spd="med"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Personalizing the Rotary Story</a:t>
            </a:r>
          </a:p>
        </p:txBody>
      </p:sp>
      <p:sp>
        <p:nvSpPr>
          <p:cNvPr id="7"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Create an emotional connection</a:t>
            </a:r>
          </a:p>
        </p:txBody>
      </p:sp>
      <p:sp>
        <p:nvSpPr>
          <p:cNvPr id="8" name="Content Placeholder 2"/>
          <p:cNvSpPr txBox="1">
            <a:spLocks/>
          </p:cNvSpPr>
          <p:nvPr/>
        </p:nvSpPr>
        <p:spPr bwMode="auto">
          <a:xfrm>
            <a:off x="114300" y="2057400"/>
            <a:ext cx="4305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CA" altLang="en-US" dirty="0">
                <a:solidFill>
                  <a:srgbClr val="58585A"/>
                </a:solidFill>
                <a:cs typeface="Arial" panose="020B0604020202020204" pitchFamily="34" charset="0"/>
              </a:rPr>
              <a:t>That means being persuasive and </a:t>
            </a:r>
            <a:r>
              <a:rPr lang="en-CA" altLang="en-US" dirty="0">
                <a:solidFill>
                  <a:srgbClr val="FF0000"/>
                </a:solidFill>
                <a:cs typeface="Arial" panose="020B0604020202020204" pitchFamily="34" charset="0"/>
              </a:rPr>
              <a:t>appealing to emotion.</a:t>
            </a:r>
            <a:r>
              <a:rPr lang="en-CA" altLang="en-US" dirty="0">
                <a:solidFill>
                  <a:srgbClr val="58585A"/>
                </a:solidFill>
                <a:cs typeface="Arial" panose="020B0604020202020204" pitchFamily="34" charset="0"/>
              </a:rPr>
              <a:t> Don’t be boring by letting the words on your page or through your conversation hide the personalities behind your club. </a:t>
            </a:r>
          </a:p>
          <a:p>
            <a:pPr lvl="1">
              <a:spcBef>
                <a:spcPct val="20000"/>
              </a:spcBef>
              <a:buClr>
                <a:srgbClr val="01B4E7"/>
              </a:buClr>
              <a:buSzPct val="120000"/>
              <a:buFont typeface="Wingdings" pitchFamily="2" charset="2"/>
              <a:buChar char="§"/>
            </a:pPr>
            <a:r>
              <a:rPr lang="en-CA" altLang="en-US" dirty="0">
                <a:solidFill>
                  <a:srgbClr val="58585A"/>
                </a:solidFill>
                <a:cs typeface="Arial" panose="020B0604020202020204" pitchFamily="34" charset="0"/>
              </a:rPr>
              <a:t>Each club is unique; let its personality shine through.</a:t>
            </a:r>
          </a:p>
          <a:p>
            <a:pPr lvl="1">
              <a:spcBef>
                <a:spcPct val="20000"/>
              </a:spcBef>
              <a:buClr>
                <a:srgbClr val="01B4E7"/>
              </a:buClr>
              <a:buSzPct val="120000"/>
              <a:buFont typeface="Wingdings" pitchFamily="2" charset="2"/>
              <a:buChar char="§"/>
            </a:pPr>
            <a:endParaRPr lang="en-US" altLang="en-US" sz="2200" dirty="0">
              <a:solidFill>
                <a:srgbClr val="58585A"/>
              </a:solidFill>
              <a:latin typeface="+mn-lt"/>
            </a:endParaRPr>
          </a:p>
        </p:txBody>
      </p:sp>
    </p:spTree>
    <p:extLst>
      <p:ext uri="{BB962C8B-B14F-4D97-AF65-F5344CB8AC3E}">
        <p14:creationId xmlns:p14="http://schemas.microsoft.com/office/powerpoint/2010/main" val="2215277493"/>
      </p:ext>
    </p:extLst>
  </p:cSld>
  <p:clrMapOvr>
    <a:masterClrMapping/>
  </p:clrMapOvr>
  <p:transition spd="med"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xfrm>
            <a:off x="457200" y="457200"/>
            <a:ext cx="8382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3200" b="1" dirty="0">
                <a:latin typeface="+mj-lt"/>
                <a:ea typeface="ＭＳ Ｐゴシック" pitchFamily="34" charset="-128"/>
              </a:rPr>
              <a:t>Personalizing the Rotary Story</a:t>
            </a:r>
          </a:p>
        </p:txBody>
      </p:sp>
      <p:sp>
        <p:nvSpPr>
          <p:cNvPr id="7" name="Content Placeholder 2"/>
          <p:cNvSpPr>
            <a:spLocks noGrp="1"/>
          </p:cNvSpPr>
          <p:nvPr>
            <p:ph idx="1"/>
          </p:nvPr>
        </p:nvSpPr>
        <p:spPr bwMode="auto">
          <a:xfrm>
            <a:off x="304800" y="1447800"/>
            <a:ext cx="510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itchFamily="34" charset="0"/>
              <a:buNone/>
            </a:pPr>
            <a:r>
              <a:rPr lang="en-US" altLang="en-US" sz="2800" b="1" dirty="0">
                <a:solidFill>
                  <a:schemeClr val="accent1"/>
                </a:solidFill>
                <a:latin typeface="+mj-lt"/>
                <a:ea typeface="ＭＳ Ｐゴシック" pitchFamily="34" charset="-128"/>
              </a:rPr>
              <a:t>Be relatable</a:t>
            </a:r>
          </a:p>
        </p:txBody>
      </p:sp>
      <p:sp>
        <p:nvSpPr>
          <p:cNvPr id="8" name="Content Placeholder 2"/>
          <p:cNvSpPr txBox="1">
            <a:spLocks/>
          </p:cNvSpPr>
          <p:nvPr/>
        </p:nvSpPr>
        <p:spPr bwMode="auto">
          <a:xfrm>
            <a:off x="114300" y="2057400"/>
            <a:ext cx="4305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marL="342900" indent="-342900"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ct val="20000"/>
              </a:spcBef>
              <a:buClr>
                <a:srgbClr val="01B4E7"/>
              </a:buClr>
              <a:buSzPct val="120000"/>
              <a:buFont typeface="Wingdings" pitchFamily="2" charset="2"/>
              <a:buChar char="§"/>
            </a:pPr>
            <a:r>
              <a:rPr lang="en-CA" altLang="en-US" dirty="0">
                <a:solidFill>
                  <a:srgbClr val="58585A"/>
                </a:solidFill>
                <a:cs typeface="Arial" panose="020B0604020202020204" pitchFamily="34" charset="0"/>
              </a:rPr>
              <a:t>Pretend that you’re talking to a new friend over drinks or coffee. If you talk down to your audience, they’re going to stop listening immediately.</a:t>
            </a:r>
            <a:endParaRPr lang="en-US" altLang="en-US" dirty="0">
              <a:cs typeface="Arial" panose="020B0604020202020204" pitchFamily="34" charset="0"/>
            </a:endParaRPr>
          </a:p>
          <a:p>
            <a:pPr lvl="1">
              <a:spcBef>
                <a:spcPct val="20000"/>
              </a:spcBef>
              <a:buClr>
                <a:srgbClr val="01B4E7"/>
              </a:buClr>
              <a:buSzPct val="120000"/>
              <a:buFont typeface="Wingdings" pitchFamily="2" charset="2"/>
              <a:buChar char="§"/>
            </a:pPr>
            <a:endParaRPr lang="en-US" altLang="en-US" sz="2200" dirty="0">
              <a:latin typeface="+mn-lt"/>
            </a:endParaRPr>
          </a:p>
        </p:txBody>
      </p:sp>
    </p:spTree>
    <p:extLst>
      <p:ext uri="{BB962C8B-B14F-4D97-AF65-F5344CB8AC3E}">
        <p14:creationId xmlns:p14="http://schemas.microsoft.com/office/powerpoint/2010/main" val="1525251090"/>
      </p:ext>
    </p:extLst>
  </p:cSld>
  <p:clrMapOvr>
    <a:masterClrMapping/>
  </p:clrMapOvr>
  <p:transition spd="med" advClick="0">
    <p:fade/>
  </p:transition>
</p:sld>
</file>

<file path=ppt/theme/theme1.xml><?xml version="1.0" encoding="utf-8"?>
<a:theme xmlns:a="http://schemas.openxmlformats.org/drawingml/2006/main" name="TRF-PowerpointDesignEN_Ligh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4" ma:contentTypeDescription="Create a new document." ma:contentTypeScope="" ma:versionID="21f9e43456559c0480e5e3bc8b7324e7">
  <xsd:schema xmlns:xsd="http://www.w3.org/2001/XMLSchema" xmlns:xs="http://www.w3.org/2001/XMLSchema" xmlns:p="http://schemas.microsoft.com/office/2006/metadata/properties" xmlns:ns2="41d4868e-e7c5-4a0f-bea8-40f63a832f74" targetNamespace="http://schemas.microsoft.com/office/2006/metadata/properties" ma:root="true" ma:fieldsID="d8249c90373732a3bc6a863b4e1e2dbd" ns2:_="">
    <xsd:import namespace="41d4868e-e7c5-4a0f-bea8-40f63a832f7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5241A8-BD8B-44FD-A08D-E4711EEA081C}">
  <ds:schemaRefs>
    <ds:schemaRef ds:uri="http://purl.org/dc/dcmitype/"/>
    <ds:schemaRef ds:uri="http://schemas.microsoft.com/office/infopath/2007/PartnerControls"/>
    <ds:schemaRef ds:uri="http://purl.org/dc/elements/1.1/"/>
    <ds:schemaRef ds:uri="http://schemas.microsoft.com/office/2006/documentManagement/types"/>
    <ds:schemaRef ds:uri="41d4868e-e7c5-4a0f-bea8-40f63a832f74"/>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01BC5DC-8178-4B13-ADB3-6C83D453BEEF}">
  <ds:schemaRefs>
    <ds:schemaRef ds:uri="http://schemas.microsoft.com/sharepoint/v3/contenttype/forms"/>
  </ds:schemaRefs>
</ds:datastoreItem>
</file>

<file path=customXml/itemProps3.xml><?xml version="1.0" encoding="utf-8"?>
<ds:datastoreItem xmlns:ds="http://schemas.openxmlformats.org/officeDocument/2006/customXml" ds:itemID="{BDED2179-6F39-446D-810F-5BD152C174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TRF-PowerpointDesignEN_Light.pot</Template>
  <TotalTime>25657</TotalTime>
  <Words>4633</Words>
  <Application>Microsoft Office PowerPoint</Application>
  <PresentationFormat>On-screen Show (4:3)</PresentationFormat>
  <Paragraphs>615</Paragraphs>
  <Slides>72</Slides>
  <Notes>72</Notes>
  <HiddenSlides>1</HiddenSlides>
  <MMClips>0</MMClips>
  <ScaleCrop>false</ScaleCrop>
  <HeadingPairs>
    <vt:vector size="4" baseType="variant">
      <vt:variant>
        <vt:lpstr>Theme</vt:lpstr>
      </vt:variant>
      <vt:variant>
        <vt:i4>3</vt:i4>
      </vt:variant>
      <vt:variant>
        <vt:lpstr>Slide Titles</vt:lpstr>
      </vt:variant>
      <vt:variant>
        <vt:i4>72</vt:i4>
      </vt:variant>
    </vt:vector>
  </HeadingPairs>
  <TitlesOfParts>
    <vt:vector size="75" baseType="lpstr">
      <vt:lpstr>TRF-PowerpointDesignEN_Light</vt:lpstr>
      <vt:lpstr>Custom Design</vt:lpstr>
      <vt:lpstr>2_Custom Design</vt:lpstr>
      <vt:lpstr>PowerPoint Presentation</vt:lpstr>
      <vt:lpstr>PowerPoint Presentation</vt:lpstr>
      <vt:lpstr>Personalizing the Rotary Story</vt:lpstr>
      <vt:lpstr>Personalizing the Rotary Story</vt:lpstr>
      <vt:lpstr>Personalizing the Rotary Story</vt:lpstr>
      <vt:lpstr>Personalizing the Rotary Story</vt:lpstr>
      <vt:lpstr>Personalizing the Rotary Story</vt:lpstr>
      <vt:lpstr>Personalizing the Rotary Story</vt:lpstr>
      <vt:lpstr>Personalizing the Rotary Story</vt:lpstr>
      <vt:lpstr>Personalizing the Rotary Story</vt:lpstr>
      <vt:lpstr>Personalizing the Rotary Story</vt:lpstr>
      <vt:lpstr>Personalizing the Rotary Story</vt:lpstr>
      <vt:lpstr>Exercise and Expectations (homework)</vt:lpstr>
      <vt:lpstr>QUESTIONS?</vt:lpstr>
      <vt:lpstr>Developing Your Strategic Plan</vt:lpstr>
      <vt:lpstr>PowerPoint Presentation</vt:lpstr>
      <vt:lpstr>Creating a Strategic Plan</vt:lpstr>
      <vt:lpstr>Agenda for the Session</vt:lpstr>
      <vt:lpstr>Building Blocks of Your Strategy</vt:lpstr>
      <vt:lpstr>Prepare Vision Statement </vt:lpstr>
      <vt:lpstr>Explore Your Club’s Future State – Your Vision </vt:lpstr>
      <vt:lpstr>Rotary: Current State</vt:lpstr>
      <vt:lpstr>Rotary: Current State</vt:lpstr>
      <vt:lpstr>Explore Your Club’s Current Condition</vt:lpstr>
      <vt:lpstr>How Will You Get There?</vt:lpstr>
      <vt:lpstr>Prepare Core Values</vt:lpstr>
      <vt:lpstr>Tactics</vt:lpstr>
      <vt:lpstr>Tactics</vt:lpstr>
      <vt:lpstr>How Are You Doing?</vt:lpstr>
      <vt:lpstr>Exercise and Expectations (homework)</vt:lpstr>
      <vt:lpstr>QUESTIONS?</vt:lpstr>
      <vt:lpstr>Understanding Your Audience</vt:lpstr>
      <vt:lpstr>Agenda for the Session</vt:lpstr>
      <vt:lpstr>Internal Audience – people we know </vt:lpstr>
      <vt:lpstr>Internal Audience – more people we know </vt:lpstr>
      <vt:lpstr>Describe your Clubs – Exercise 20 minutes</vt:lpstr>
      <vt:lpstr>Describe your Clubs – Step 2</vt:lpstr>
      <vt:lpstr>Describe your Clubs – last step</vt:lpstr>
      <vt:lpstr>External Audience </vt:lpstr>
      <vt:lpstr> Who is your Target Member - Exercise 20 minutes</vt:lpstr>
      <vt:lpstr> Who is your Target Member - Exercise 20 minutes</vt:lpstr>
      <vt:lpstr>QUESTIONS?</vt:lpstr>
      <vt:lpstr>Engaging Your Audience</vt:lpstr>
      <vt:lpstr>Agenda for the Session</vt:lpstr>
      <vt:lpstr>Traditional Media</vt:lpstr>
      <vt:lpstr>Social Media</vt:lpstr>
      <vt:lpstr>Advantages of Traditional Media</vt:lpstr>
      <vt:lpstr>Disadvantages of Traditional Media</vt:lpstr>
      <vt:lpstr>Gary Hollick, </vt:lpstr>
      <vt:lpstr>Ken Miller</vt:lpstr>
      <vt:lpstr>Agenda for the Session</vt:lpstr>
      <vt:lpstr>Agenda for the Session</vt:lpstr>
      <vt:lpstr>Agenda for the Session</vt:lpstr>
      <vt:lpstr>Exercise </vt:lpstr>
      <vt:lpstr>Agenda for the Session</vt:lpstr>
      <vt:lpstr>Agenda for the Session</vt:lpstr>
      <vt:lpstr>QUESTIONS?</vt:lpstr>
      <vt:lpstr>Jesse Sidhu</vt:lpstr>
      <vt:lpstr>Social Media / Video Marketing</vt:lpstr>
      <vt:lpstr>Social Media / Video Marketing</vt:lpstr>
      <vt:lpstr>Social Media / Video Marketing</vt:lpstr>
      <vt:lpstr>Social Media / Video Marketing</vt:lpstr>
      <vt:lpstr>Social Media / Video Marketing</vt:lpstr>
      <vt:lpstr>Social Media / Video Marketing</vt:lpstr>
      <vt:lpstr>Social Media / Video Marketing</vt:lpstr>
      <vt:lpstr>Social Media / Video Marketing</vt:lpstr>
      <vt:lpstr>Social Media / Video Marketing</vt:lpstr>
      <vt:lpstr>Social Media / Video Marketing</vt:lpstr>
      <vt:lpstr>Rotary Networking Plus</vt:lpstr>
      <vt:lpstr>Rotary Networking Plus</vt:lpstr>
      <vt:lpstr>QUESTIONS?</vt:lpstr>
      <vt:lpstr>Resources</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Sean Hogan</cp:lastModifiedBy>
  <cp:revision>760</cp:revision>
  <cp:lastPrinted>2013-04-11T19:55:04Z</cp:lastPrinted>
  <dcterms:created xsi:type="dcterms:W3CDTF">2010-04-16T20:11:30Z</dcterms:created>
  <dcterms:modified xsi:type="dcterms:W3CDTF">2016-09-10T19:24:11Z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y fmtid="{D5CDD505-2E9C-101B-9397-08002B2CF9AE}" pid="6" name="ContentTypeId">
    <vt:lpwstr>0x0101001C0041018965C148B8386E7CAFFFD3D7</vt:lpwstr>
  </property>
</Properties>
</file>