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0" d="100"/>
          <a:sy n="30" d="100"/>
        </p:scale>
        <p:origin x="81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Griffin" userId="9ad8138b59892089" providerId="LiveId" clId="{216FDEAE-1AEA-456D-AC18-FFF7AA2F90C4}"/>
    <pc:docChg chg="undo custSel modSld">
      <pc:chgData name="Mark Griffin" userId="9ad8138b59892089" providerId="LiveId" clId="{216FDEAE-1AEA-456D-AC18-FFF7AA2F90C4}" dt="2020-10-29T21:47:09.215" v="1" actId="1076"/>
      <pc:docMkLst>
        <pc:docMk/>
      </pc:docMkLst>
      <pc:sldChg chg="modSp mod">
        <pc:chgData name="Mark Griffin" userId="9ad8138b59892089" providerId="LiveId" clId="{216FDEAE-1AEA-456D-AC18-FFF7AA2F90C4}" dt="2020-10-29T21:47:09.215" v="1" actId="1076"/>
        <pc:sldMkLst>
          <pc:docMk/>
          <pc:sldMk cId="0" sldId="257"/>
        </pc:sldMkLst>
        <pc:picChg chg="mod">
          <ac:chgData name="Mark Griffin" userId="9ad8138b59892089" providerId="LiveId" clId="{216FDEAE-1AEA-456D-AC18-FFF7AA2F90C4}" dt="2020-10-29T21:47:09.215" v="1" actId="1076"/>
          <ac:picMkLst>
            <pc:docMk/>
            <pc:sldMk cId="0" sldId="257"/>
            <ac:picMk id="15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Presentation Title"/>
          <p:cNvSpPr txBox="1">
            <a:spLocks noGrp="1"/>
          </p:cNvSpPr>
          <p:nvPr>
            <p:ph type="title" hasCustomPrompt="1"/>
          </p:nvPr>
        </p:nvSpPr>
        <p:spPr>
          <a:xfrm>
            <a:off x="1270000" y="3289300"/>
            <a:ext cx="21844000" cy="3879454"/>
          </a:xfrm>
          <a:prstGeom prst="rect">
            <a:avLst/>
          </a:prstGeom>
        </p:spPr>
        <p:txBody>
          <a:bodyPr/>
          <a:lstStyle>
            <a:lvl1pPr defTabSz="2438338">
              <a:lnSpc>
                <a:spcPct val="90000"/>
              </a:lnSpc>
              <a:defRPr sz="11600" spc="-348">
                <a:gradFill flip="none" rotWithShape="1">
                  <a:gsLst>
                    <a:gs pos="0">
                      <a:srgbClr val="00E8FF"/>
                    </a:gs>
                    <a:gs pos="100000">
                      <a:srgbClr val="FF00F7"/>
                    </a:gs>
                  </a:gsLst>
                  <a:lin ang="3967761" scaled="0"/>
                </a:gradFill>
              </a:defRPr>
            </a:lvl1pPr>
          </a:lstStyle>
          <a:p>
            <a:r>
              <a:t>Presentation Title</a:t>
            </a:r>
          </a:p>
        </p:txBody>
      </p:sp>
      <p:sp>
        <p:nvSpPr>
          <p:cNvPr id="12" name="Author and Date"/>
          <p:cNvSpPr txBox="1">
            <a:spLocks noGrp="1"/>
          </p:cNvSpPr>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r>
              <a:t>Author and Date</a:t>
            </a:r>
          </a:p>
        </p:txBody>
      </p:sp>
      <p:sp>
        <p:nvSpPr>
          <p:cNvPr id="13" name="Body Level One…"/>
          <p:cNvSpPr txBox="1">
            <a:spLocks noGrp="1"/>
          </p:cNvSpPr>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z="8400" spc="-252">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457200" algn="ctr">
              <a:spcBef>
                <a:spcPts val="0"/>
              </a:spcBef>
              <a:buClrTx/>
              <a:buSzTx/>
              <a:buNone/>
              <a:defRPr sz="8400" spc="-252">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914400" algn="ctr">
              <a:spcBef>
                <a:spcPts val="0"/>
              </a:spcBef>
              <a:buClrTx/>
              <a:buSzTx/>
              <a:buNone/>
              <a:defRPr sz="8400" spc="-252">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1371600" algn="ctr">
              <a:spcBef>
                <a:spcPts val="0"/>
              </a:spcBef>
              <a:buClrTx/>
              <a:buSzTx/>
              <a:buNone/>
              <a:defRPr sz="8400" spc="-252">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1828800" algn="ctr">
              <a:spcBef>
                <a:spcPts val="0"/>
              </a:spcBef>
              <a:buClrTx/>
              <a:buSzTx/>
              <a:buNone/>
              <a:defRPr sz="8400" spc="-252">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z="22400" spc="-448">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z="22400" spc="-448">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z="22400" spc="-448">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z="22400" spc="-448">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z="22400" spc="-448">
                <a:gradFill flip="none" rotWithShape="1">
                  <a:gsLst>
                    <a:gs pos="0">
                      <a:srgbClr val="00E8FF"/>
                    </a:gs>
                    <a:gs pos="100000">
                      <a:srgbClr val="FF00F7"/>
                    </a:gs>
                  </a:gsLst>
                  <a:lin ang="3967761" scaled="0"/>
                </a:gradFill>
                <a:latin typeface="+mn-lt"/>
                <a:ea typeface="+mn-ea"/>
                <a:cs typeface="+mn-cs"/>
                <a:sym typeface="Graphik Semibold"/>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r>
              <a:t>Attribution</a:t>
            </a:r>
          </a:p>
        </p:txBody>
      </p:sp>
      <p:sp>
        <p:nvSpPr>
          <p:cNvPr id="116" name="Body Level One…"/>
          <p:cNvSpPr txBox="1">
            <a:spLocks noGrp="1"/>
          </p:cNvSpPr>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z="8400" spc="-168">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z="8400" spc="-168">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z="8400" spc="-168">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z="8400" spc="-168">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z="8400" spc="-168">
                <a:gradFill flip="none" rotWithShape="1">
                  <a:gsLst>
                    <a:gs pos="0">
                      <a:srgbClr val="FF00D8"/>
                    </a:gs>
                    <a:gs pos="100000">
                      <a:srgbClr val="FFFD00"/>
                    </a:gs>
                  </a:gsLst>
                  <a:lin ang="2700000" scaled="0"/>
                </a:gradFill>
                <a:latin typeface="+mn-lt"/>
                <a:ea typeface="+mn-ea"/>
                <a:cs typeface="+mn-cs"/>
                <a:sym typeface="Graphik Semi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482346840_2880x1920.jpg"/>
          <p:cNvSpPr>
            <a:spLocks noGrp="1"/>
          </p:cNvSpPr>
          <p:nvPr>
            <p:ph type="pic" sz="half" idx="21"/>
          </p:nvPr>
        </p:nvSpPr>
        <p:spPr>
          <a:xfrm>
            <a:off x="12192000" y="6229350"/>
            <a:ext cx="12192000" cy="8128000"/>
          </a:xfrm>
          <a:prstGeom prst="rect">
            <a:avLst/>
          </a:prstGeom>
        </p:spPr>
        <p:txBody>
          <a:bodyPr lIns="91439" tIns="45719" rIns="91439" bIns="45719">
            <a:noAutofit/>
          </a:bodyPr>
          <a:lstStyle/>
          <a:p>
            <a:endParaRPr/>
          </a:p>
        </p:txBody>
      </p:sp>
      <p:sp>
        <p:nvSpPr>
          <p:cNvPr id="125" name="908252162_2439x1626.jpg"/>
          <p:cNvSpPr>
            <a:spLocks noGrp="1"/>
          </p:cNvSpPr>
          <p:nvPr>
            <p:ph type="pic" sz="half" idx="22"/>
          </p:nvPr>
        </p:nvSpPr>
        <p:spPr>
          <a:xfrm>
            <a:off x="12192000" y="-641351"/>
            <a:ext cx="12192000" cy="8128001"/>
          </a:xfrm>
          <a:prstGeom prst="rect">
            <a:avLst/>
          </a:prstGeom>
        </p:spPr>
        <p:txBody>
          <a:bodyPr lIns="91439" tIns="45719" rIns="91439" bIns="45719">
            <a:noAutofit/>
          </a:bodyPr>
          <a:lstStyle/>
          <a:p>
            <a:endParaRPr/>
          </a:p>
        </p:txBody>
      </p:sp>
      <p:sp>
        <p:nvSpPr>
          <p:cNvPr id="126" name="579215462_1440x2158.jpg"/>
          <p:cNvSpPr>
            <a:spLocks noGrp="1"/>
          </p:cNvSpPr>
          <p:nvPr>
            <p:ph type="pic" idx="23"/>
          </p:nvPr>
        </p:nvSpPr>
        <p:spPr>
          <a:xfrm>
            <a:off x="-1" y="-2258501"/>
            <a:ext cx="12166601" cy="18233003"/>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Image"/>
          <p:cNvSpPr>
            <a:spLocks noGrp="1"/>
          </p:cNvSpPr>
          <p:nvPr>
            <p:ph type="pic" idx="21"/>
          </p:nvPr>
        </p:nvSpPr>
        <p:spPr>
          <a:xfrm>
            <a:off x="0" y="-762000"/>
            <a:ext cx="24384000" cy="15240000"/>
          </a:xfrm>
          <a:prstGeom prst="rect">
            <a:avLst/>
          </a:prstGeom>
        </p:spPr>
        <p:txBody>
          <a:bodyPr lIns="91439" tIns="45719" rIns="91439" bIns="45719">
            <a:noAutofit/>
          </a:bodyPr>
          <a:lstStyle/>
          <a:p>
            <a:endParaRPr/>
          </a:p>
        </p:txBody>
      </p:sp>
      <p:sp>
        <p:nvSpPr>
          <p:cNvPr id="22" name="Author and Date"/>
          <p:cNvSpPr txBox="1">
            <a:spLocks noGrp="1"/>
          </p:cNvSpPr>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r>
              <a:t>Author and Date</a:t>
            </a:r>
          </a:p>
        </p:txBody>
      </p:sp>
      <p:sp>
        <p:nvSpPr>
          <p:cNvPr id="23" name="Presentation Title"/>
          <p:cNvSpPr txBox="1">
            <a:spLocks noGrp="1"/>
          </p:cNvSpPr>
          <p:nvPr>
            <p:ph type="title" hasCustomPrompt="1"/>
          </p:nvPr>
        </p:nvSpPr>
        <p:spPr>
          <a:xfrm>
            <a:off x="1270000" y="3289300"/>
            <a:ext cx="21844000" cy="3873500"/>
          </a:xfrm>
          <a:prstGeom prst="rect">
            <a:avLst/>
          </a:prstGeom>
        </p:spPr>
        <p:txBody>
          <a:bodyPr/>
          <a:lstStyle>
            <a:lvl1pPr defTabSz="2438400">
              <a:lnSpc>
                <a:spcPct val="90000"/>
              </a:lnSpc>
              <a:defRPr sz="11600" spc="-348"/>
            </a:lvl1pPr>
          </a:lstStyle>
          <a:p>
            <a:r>
              <a:t>Presentation Title</a:t>
            </a:r>
          </a:p>
        </p:txBody>
      </p:sp>
      <p:sp>
        <p:nvSpPr>
          <p:cNvPr id="24" name="Body Level One…"/>
          <p:cNvSpPr txBox="1">
            <a:spLocks noGrp="1"/>
          </p:cNvSpPr>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Image"/>
          <p:cNvSpPr>
            <a:spLocks noGrp="1"/>
          </p:cNvSpPr>
          <p:nvPr>
            <p:ph type="pic" idx="21"/>
          </p:nvPr>
        </p:nvSpPr>
        <p:spPr>
          <a:xfrm>
            <a:off x="7962900" y="-25400"/>
            <a:ext cx="20650200" cy="137668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70000" y="3886200"/>
            <a:ext cx="9652000" cy="3200202"/>
          </a:xfrm>
          <a:prstGeom prst="rect">
            <a:avLst/>
          </a:prstGeom>
        </p:spPr>
        <p:txBody>
          <a:bodyPr/>
          <a:lstStyle/>
          <a:p>
            <a:r>
              <a:t>Slide Title</a:t>
            </a:r>
          </a:p>
        </p:txBody>
      </p:sp>
      <p:sp>
        <p:nvSpPr>
          <p:cNvPr id="34" name="Body Level One…"/>
          <p:cNvSpPr txBox="1">
            <a:spLocks noGrp="1"/>
          </p:cNvSpPr>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vl2pPr marL="0" indent="457200" algn="ctr" defTabSz="825500">
              <a:spcBef>
                <a:spcPts val="0"/>
              </a:spcBef>
              <a:buClrTx/>
              <a:buSzTx/>
              <a:buNone/>
              <a:defRPr sz="5400">
                <a:solidFill>
                  <a:srgbClr val="D5D5D5"/>
                </a:solidFill>
                <a:latin typeface="Graphik Medium"/>
                <a:ea typeface="Graphik Medium"/>
                <a:cs typeface="Graphik Medium"/>
                <a:sym typeface="Graphik Medium"/>
              </a:defRPr>
            </a:lvl2pPr>
            <a:lvl3pPr marL="0" indent="914400" algn="ctr" defTabSz="825500">
              <a:spcBef>
                <a:spcPts val="0"/>
              </a:spcBef>
              <a:buClrTx/>
              <a:buSzTx/>
              <a:buNone/>
              <a:defRPr sz="5400">
                <a:solidFill>
                  <a:srgbClr val="D5D5D5"/>
                </a:solidFill>
                <a:latin typeface="Graphik Medium"/>
                <a:ea typeface="Graphik Medium"/>
                <a:cs typeface="Graphik Medium"/>
                <a:sym typeface="Graphik Medium"/>
              </a:defRPr>
            </a:lvl3pPr>
            <a:lvl4pPr marL="0" indent="1371600" algn="ctr" defTabSz="825500">
              <a:spcBef>
                <a:spcPts val="0"/>
              </a:spcBef>
              <a:buClrTx/>
              <a:buSzTx/>
              <a:buNone/>
              <a:defRPr sz="5400">
                <a:solidFill>
                  <a:srgbClr val="D5D5D5"/>
                </a:solidFill>
                <a:latin typeface="Graphik Medium"/>
                <a:ea typeface="Graphik Medium"/>
                <a:cs typeface="Graphik Medium"/>
                <a:sym typeface="Graphik Medium"/>
              </a:defRPr>
            </a:lvl4pPr>
            <a:lvl5pPr marL="0" indent="1828800" algn="ctr" defTabSz="825500">
              <a:spcBef>
                <a:spcPts val="0"/>
              </a:spcBef>
              <a:buClrTx/>
              <a:buSzTx/>
              <a:buNone/>
              <a:defRPr sz="5400">
                <a:solidFill>
                  <a:srgbClr val="D5D5D5"/>
                </a:solidFill>
                <a:latin typeface="Graphik Medium"/>
                <a:ea typeface="Graphik Medium"/>
                <a:cs typeface="Graphik Medium"/>
                <a:sym typeface="Graphik Medium"/>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70000" y="4269316"/>
            <a:ext cx="21844000" cy="8432801"/>
          </a:xfrm>
          <a:prstGeom prst="rect">
            <a:avLst/>
          </a:prstGeom>
        </p:spPr>
        <p:txBody>
          <a:bodyPr numCol="2" spcCol="109220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579215462_1440x2158.jpg"/>
          <p:cNvSpPr>
            <a:spLocks noGrp="1"/>
          </p:cNvSpPr>
          <p:nvPr>
            <p:ph type="pic" idx="21"/>
          </p:nvPr>
        </p:nvSpPr>
        <p:spPr>
          <a:xfrm>
            <a:off x="12204700" y="-2277533"/>
            <a:ext cx="12192000" cy="18271067"/>
          </a:xfrm>
          <a:prstGeom prst="rect">
            <a:avLst/>
          </a:prstGeom>
        </p:spPr>
        <p:txBody>
          <a:bodyPr lIns="91439" tIns="45719" rIns="91439" bIns="45719">
            <a:noAutofit/>
          </a:bodyPr>
          <a:lstStyle/>
          <a:p>
            <a:endParaRPr/>
          </a:p>
        </p:txBody>
      </p:sp>
      <p:sp>
        <p:nvSpPr>
          <p:cNvPr id="61" name="Slide Title"/>
          <p:cNvSpPr txBox="1">
            <a:spLocks noGrp="1"/>
          </p:cNvSpPr>
          <p:nvPr>
            <p:ph type="title" hasCustomPrompt="1"/>
          </p:nvPr>
        </p:nvSpPr>
        <p:spPr>
          <a:xfrm>
            <a:off x="1270000" y="838200"/>
            <a:ext cx="9652000" cy="1549400"/>
          </a:xfrm>
          <a:prstGeom prst="rect">
            <a:avLst/>
          </a:prstGeom>
        </p:spPr>
        <p:txBody>
          <a:bodyPr/>
          <a:lstStyle/>
          <a:p>
            <a:r>
              <a:t>Slide Title</a:t>
            </a:r>
          </a:p>
        </p:txBody>
      </p:sp>
      <p:sp>
        <p:nvSpPr>
          <p:cNvPr id="62" name="Body Level One…"/>
          <p:cNvSpPr txBox="1">
            <a:spLocks noGrp="1"/>
          </p:cNvSpPr>
          <p:nvPr>
            <p:ph type="body" sz="half" idx="1" hasCustomPrompt="1"/>
          </p:nvPr>
        </p:nvSpPr>
        <p:spPr>
          <a:xfrm>
            <a:off x="1270000" y="4267200"/>
            <a:ext cx="9652000" cy="8432800"/>
          </a:xfrm>
          <a:prstGeom prst="rect">
            <a:avLst/>
          </a:prstGeom>
        </p:spPr>
        <p:txBody>
          <a:bodyPr/>
          <a:lstStyle/>
          <a:p>
            <a:r>
              <a:t>Slide bullet text</a:t>
            </a:r>
          </a:p>
          <a:p>
            <a:pPr lvl="1"/>
            <a:endParaRPr/>
          </a:p>
          <a:p>
            <a:pPr lvl="2"/>
            <a:endParaRPr/>
          </a:p>
          <a:p>
            <a:pPr lvl="3"/>
            <a:endParaRPr/>
          </a:p>
          <a:p>
            <a:pPr lvl="4"/>
            <a:endParaRPr/>
          </a:p>
        </p:txBody>
      </p:sp>
      <p:sp>
        <p:nvSpPr>
          <p:cNvPr id="63" name="Slide Subtitle"/>
          <p:cNvSpPr txBox="1">
            <a:spLocks noGrp="1"/>
          </p:cNvSpPr>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r>
              <a:t>Slide Subtitle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70000" y="3289300"/>
            <a:ext cx="21844000" cy="3873500"/>
          </a:xfrm>
          <a:prstGeom prst="rect">
            <a:avLst/>
          </a:prstGeom>
        </p:spPr>
        <p:txBody>
          <a:bodyPr/>
          <a:lstStyle>
            <a:lvl1pPr>
              <a:lnSpc>
                <a:spcPct val="90000"/>
              </a:lnSpc>
              <a:defRPr sz="11600" spc="-348">
                <a:gradFill flip="none" rotWithShape="1">
                  <a:gsLst>
                    <a:gs pos="0">
                      <a:srgbClr val="00FF00"/>
                    </a:gs>
                    <a:gs pos="100000">
                      <a:srgbClr val="007DFF"/>
                    </a:gs>
                  </a:gsLst>
                  <a:lin ang="3965999" scaled="0"/>
                </a:gradFill>
              </a:defRPr>
            </a:lvl1pPr>
          </a:lstStyle>
          <a:p>
            <a:r>
              <a:t>Section Title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70000" y="812800"/>
            <a:ext cx="21844000" cy="1562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buClrTx/>
              <a:buSzTx/>
              <a:buNone/>
              <a:defRPr sz="5500" spc="-55"/>
            </a:lvl1pPr>
            <a:lvl2pPr marL="0" indent="457200" defTabSz="825500">
              <a:buClrTx/>
              <a:buSzTx/>
              <a:buNone/>
              <a:defRPr sz="5500" spc="-55"/>
            </a:lvl2pPr>
            <a:lvl3pPr marL="0" indent="914400" defTabSz="825500">
              <a:buClrTx/>
              <a:buSzTx/>
              <a:buNone/>
              <a:defRPr sz="5500" spc="-55"/>
            </a:lvl3pPr>
            <a:lvl4pPr marL="0" indent="1371600" defTabSz="825500">
              <a:buClrTx/>
              <a:buSzTx/>
              <a:buNone/>
              <a:defRPr sz="5500" spc="-55"/>
            </a:lvl4pPr>
            <a:lvl5pPr marL="0" indent="1828800" defTabSz="825500">
              <a:buClrTx/>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100000">
              <a:srgbClr val="3B3B3B"/>
            </a:gs>
          </a:gsLst>
          <a:lin ang="5400000" scaled="0"/>
        </a:gra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70000" y="812800"/>
            <a:ext cx="21844000" cy="1557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Slide Title</a:t>
            </a:r>
          </a:p>
        </p:txBody>
      </p:sp>
      <p:sp>
        <p:nvSpPr>
          <p:cNvPr id="3" name="Body Level One…"/>
          <p:cNvSpPr txBox="1">
            <a:spLocks noGrp="1"/>
          </p:cNvSpPr>
          <p:nvPr>
            <p:ph type="body" idx="1" hasCustomPrompt="1"/>
          </p:nvPr>
        </p:nvSpPr>
        <p:spPr>
          <a:xfrm>
            <a:off x="1270000" y="4267200"/>
            <a:ext cx="21844000" cy="8432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imaginationlibrary.com/bos/united-states/main.php"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imaginationlibrary.com/usa/cost-estimator/" TargetMode="External"/><Relationship Id="rId2" Type="http://schemas.openxmlformats.org/officeDocument/2006/relationships/hyperlink" Target="https://factfinder.census.gov/faces/nav/jsf/pages/index.xhtml" TargetMode="Externa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hyperlink" Target="https://imaginationlibrary.com/meet-our-tea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 descr="Image"/>
          <p:cNvPicPr>
            <a:picLocks noChangeAspect="1"/>
          </p:cNvPicPr>
          <p:nvPr/>
        </p:nvPicPr>
        <p:blipFill>
          <a:blip r:embed="rId2">
            <a:alphaModFix amt="76713"/>
          </a:blip>
          <a:stretch>
            <a:fillRect/>
          </a:stretch>
        </p:blipFill>
        <p:spPr>
          <a:xfrm>
            <a:off x="1619897" y="782428"/>
            <a:ext cx="5611137" cy="5852476"/>
          </a:xfrm>
          <a:prstGeom prst="rect">
            <a:avLst/>
          </a:prstGeom>
          <a:ln w="12700">
            <a:miter lim="400000"/>
          </a:ln>
        </p:spPr>
      </p:pic>
      <p:sp>
        <p:nvSpPr>
          <p:cNvPr id="152" name="Sarah Groves- District Membership Chair 2019-2021"/>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Sarah Groves- District Membership Chair 2019-2021</a:t>
            </a:r>
          </a:p>
        </p:txBody>
      </p:sp>
      <p:pic>
        <p:nvPicPr>
          <p:cNvPr id="153"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40715" y="1164992"/>
            <a:ext cx="13540824" cy="5087348"/>
          </a:xfrm>
          <a:prstGeom prst="rect">
            <a:avLst/>
          </a:prstGeom>
          <a:ln w="12700">
            <a:miter lim="400000"/>
          </a:ln>
        </p:spPr>
      </p:pic>
      <p:sp>
        <p:nvSpPr>
          <p:cNvPr id="154" name="Rotary’s Partnership with Dolly Parton’s Imagination Library"/>
          <p:cNvSpPr txBox="1"/>
          <p:nvPr/>
        </p:nvSpPr>
        <p:spPr>
          <a:xfrm>
            <a:off x="5944942" y="7138746"/>
            <a:ext cx="12494116" cy="37604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80000"/>
              </a:lnSpc>
              <a:defRPr sz="8400" spc="-252">
                <a:gradFill flip="none" rotWithShape="1">
                  <a:gsLst>
                    <a:gs pos="0">
                      <a:srgbClr val="FFFFFF"/>
                    </a:gs>
                    <a:gs pos="100000">
                      <a:srgbClr val="929292"/>
                    </a:gs>
                  </a:gsLst>
                  <a:lin ang="5400000" scaled="0"/>
                </a:gradFill>
                <a:latin typeface="+mn-lt"/>
                <a:ea typeface="+mn-ea"/>
                <a:cs typeface="+mn-cs"/>
                <a:sym typeface="Graphik Semibold"/>
              </a:defRPr>
            </a:lvl1pPr>
          </a:lstStyle>
          <a:p>
            <a:r>
              <a:t>Rotary’s Partnership with Dolly Parton’s Imagination Library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If you read just 1 book with your child every day they will have read 1825 books by their 5th birthday!"/>
          <p:cNvSpPr txBox="1">
            <a:spLocks noGrp="1"/>
          </p:cNvSpPr>
          <p:nvPr>
            <p:ph type="body" sz="half" idx="1"/>
          </p:nvPr>
        </p:nvSpPr>
        <p:spPr>
          <a:prstGeom prst="rect">
            <a:avLst/>
          </a:prstGeom>
        </p:spPr>
        <p:txBody>
          <a:bodyPr/>
          <a:lstStyle/>
          <a:p>
            <a:pPr defTabSz="1072869">
              <a:defRPr sz="9856" spc="-197"/>
            </a:pPr>
            <a:r>
              <a:t>If you read just </a:t>
            </a:r>
            <a:r>
              <a:rPr sz="10252" b="1" spc="-205">
                <a:latin typeface="Graphik"/>
                <a:ea typeface="Graphik"/>
                <a:cs typeface="Graphik"/>
                <a:sym typeface="Graphik"/>
              </a:rPr>
              <a:t>1</a:t>
            </a:r>
            <a:r>
              <a:t> book with your child every day they will have read </a:t>
            </a:r>
            <a:r>
              <a:rPr b="1">
                <a:latin typeface="Graphik"/>
                <a:ea typeface="Graphik"/>
                <a:cs typeface="Graphik"/>
                <a:sym typeface="Graphik"/>
              </a:rPr>
              <a:t>1825</a:t>
            </a:r>
            <a:r>
              <a:t> books by their </a:t>
            </a:r>
            <a:r>
              <a:rPr b="1">
                <a:latin typeface="Graphik"/>
                <a:ea typeface="Graphik"/>
                <a:cs typeface="Graphik"/>
                <a:sym typeface="Graphik"/>
              </a:rPr>
              <a:t>5th</a:t>
            </a:r>
            <a:r>
              <a:t> birthday!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olville’s DPIL"/>
          <p:cNvSpPr txBox="1">
            <a:spLocks noGrp="1"/>
          </p:cNvSpPr>
          <p:nvPr>
            <p:ph type="title"/>
          </p:nvPr>
        </p:nvSpPr>
        <p:spPr>
          <a:prstGeom prst="rect">
            <a:avLst/>
          </a:prstGeom>
        </p:spPr>
        <p:txBody>
          <a:bodyPr/>
          <a:lstStyle/>
          <a:p>
            <a:r>
              <a:t>Colville’s DPIL</a:t>
            </a:r>
          </a:p>
        </p:txBody>
      </p:sp>
      <p:sp>
        <p:nvSpPr>
          <p:cNvPr id="194" name="740+…"/>
          <p:cNvSpPr txBox="1">
            <a:spLocks noGrp="1"/>
          </p:cNvSpPr>
          <p:nvPr>
            <p:ph type="body" sz="half" idx="1"/>
          </p:nvPr>
        </p:nvSpPr>
        <p:spPr>
          <a:xfrm>
            <a:off x="1270000" y="3269601"/>
            <a:ext cx="9652000" cy="9430399"/>
          </a:xfrm>
          <a:prstGeom prst="rect">
            <a:avLst/>
          </a:prstGeom>
        </p:spPr>
        <p:txBody>
          <a:bodyPr/>
          <a:lstStyle/>
          <a:p>
            <a:r>
              <a:t>740+</a:t>
            </a:r>
          </a:p>
          <a:p>
            <a:r>
              <a:t>$1500+ per month</a:t>
            </a:r>
          </a:p>
          <a:p>
            <a:r>
              <a:t>Two person team</a:t>
            </a:r>
          </a:p>
          <a:p>
            <a:pPr lvl="1"/>
            <a:r>
              <a:t>Fundraiser </a:t>
            </a:r>
          </a:p>
          <a:p>
            <a:pPr lvl="1"/>
            <a:r>
              <a:t>Data Entry</a:t>
            </a:r>
          </a:p>
          <a:p>
            <a:r>
              <a:t>Local Support</a:t>
            </a:r>
          </a:p>
          <a:p>
            <a:pPr lvl="1"/>
            <a:r>
              <a:t>Funding </a:t>
            </a:r>
          </a:p>
          <a:p>
            <a:pPr lvl="1"/>
            <a:r>
              <a:t>Sign Ups</a:t>
            </a:r>
          </a:p>
        </p:txBody>
      </p:sp>
      <p:pic>
        <p:nvPicPr>
          <p:cNvPr id="195" name="Dolly Pic4.jpg" descr="Dolly Pic4.jpg"/>
          <p:cNvPicPr>
            <a:picLocks noChangeAspect="1"/>
          </p:cNvPicPr>
          <p:nvPr/>
        </p:nvPicPr>
        <p:blipFill>
          <a:blip r:embed="rId2"/>
          <a:stretch>
            <a:fillRect/>
          </a:stretch>
        </p:blipFill>
        <p:spPr>
          <a:xfrm>
            <a:off x="12606438" y="-27229"/>
            <a:ext cx="9868829" cy="13770458"/>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2018 – 100th Million Book Dedicated to the Library of Congress"/>
          <p:cNvSpPr txBox="1">
            <a:spLocks noGrp="1"/>
          </p:cNvSpPr>
          <p:nvPr>
            <p:ph type="body" sz="half" idx="1"/>
          </p:nvPr>
        </p:nvSpPr>
        <p:spPr>
          <a:prstGeom prst="rect">
            <a:avLst/>
          </a:prstGeom>
        </p:spPr>
        <p:txBody>
          <a:bodyPr/>
          <a:lstStyle/>
          <a:p>
            <a:pPr defTabSz="1097252">
              <a:defRPr sz="10080" spc="-201"/>
            </a:pPr>
            <a:r>
              <a:t>2018 – 100th Million Book Dedicated to the Library of Congress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Local Support"/>
          <p:cNvSpPr txBox="1">
            <a:spLocks noGrp="1"/>
          </p:cNvSpPr>
          <p:nvPr>
            <p:ph type="title"/>
          </p:nvPr>
        </p:nvSpPr>
        <p:spPr>
          <a:prstGeom prst="rect">
            <a:avLst/>
          </a:prstGeom>
        </p:spPr>
        <p:txBody>
          <a:bodyPr/>
          <a:lstStyle/>
          <a:p>
            <a:r>
              <a:t>Local Support</a:t>
            </a:r>
          </a:p>
        </p:txBody>
      </p:sp>
      <p:sp>
        <p:nvSpPr>
          <p:cNvPr id="200" name="Rotary Club of Colville…"/>
          <p:cNvSpPr txBox="1">
            <a:spLocks noGrp="1"/>
          </p:cNvSpPr>
          <p:nvPr>
            <p:ph type="body" sz="half" idx="1"/>
          </p:nvPr>
        </p:nvSpPr>
        <p:spPr>
          <a:prstGeom prst="rect">
            <a:avLst/>
          </a:prstGeom>
        </p:spPr>
        <p:txBody>
          <a:bodyPr/>
          <a:lstStyle/>
          <a:p>
            <a:pPr marL="480568" indent="-480568" defTabSz="2097023">
              <a:spcBef>
                <a:spcPts val="2000"/>
              </a:spcBef>
              <a:defRPr sz="4128"/>
            </a:pPr>
            <a:r>
              <a:t>Rotary Club of Colville</a:t>
            </a:r>
          </a:p>
          <a:p>
            <a:pPr marL="480568" indent="-480568" defTabSz="2097023">
              <a:spcBef>
                <a:spcPts val="2000"/>
              </a:spcBef>
              <a:defRPr sz="4128"/>
            </a:pPr>
            <a:r>
              <a:t>District 5080 Matching Grant</a:t>
            </a:r>
          </a:p>
          <a:p>
            <a:pPr marL="480568" indent="-480568" defTabSz="2097023">
              <a:spcBef>
                <a:spcPts val="2000"/>
              </a:spcBef>
              <a:defRPr sz="4128"/>
            </a:pPr>
            <a:r>
              <a:t>Kettle Falls Rotary Club</a:t>
            </a:r>
          </a:p>
          <a:p>
            <a:pPr marL="480568" indent="-480568" defTabSz="2097023">
              <a:spcBef>
                <a:spcPts val="2000"/>
              </a:spcBef>
              <a:defRPr sz="4128"/>
            </a:pPr>
            <a:r>
              <a:t>Providence Hospital</a:t>
            </a:r>
          </a:p>
          <a:p>
            <a:pPr marL="480568" indent="-480568" defTabSz="2097023">
              <a:spcBef>
                <a:spcPts val="2000"/>
              </a:spcBef>
              <a:defRPr sz="4128"/>
            </a:pPr>
            <a:r>
              <a:t>Libraries of Stevens County Foundation</a:t>
            </a:r>
          </a:p>
          <a:p>
            <a:pPr marL="480568" indent="-480568" defTabSz="2097023">
              <a:spcBef>
                <a:spcPts val="2000"/>
              </a:spcBef>
              <a:defRPr sz="4128"/>
            </a:pPr>
            <a:r>
              <a:t>Colville School District</a:t>
            </a:r>
          </a:p>
          <a:p>
            <a:pPr marL="480568" indent="-480568" defTabSz="2097023">
              <a:spcBef>
                <a:spcPts val="2000"/>
              </a:spcBef>
              <a:defRPr sz="4128"/>
            </a:pPr>
            <a:r>
              <a:t>John Ochs-Steve Cox Memorial Fund</a:t>
            </a:r>
          </a:p>
          <a:p>
            <a:pPr marL="480568" indent="-480568" defTabSz="2097023">
              <a:spcBef>
                <a:spcPts val="2000"/>
              </a:spcBef>
              <a:defRPr sz="4128"/>
            </a:pPr>
            <a:r>
              <a:t>Individual Donations</a:t>
            </a:r>
          </a:p>
        </p:txBody>
      </p:sp>
      <p:sp>
        <p:nvSpPr>
          <p:cNvPr id="201" name="Where does the money come from?"/>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676909">
              <a:defRPr sz="4428"/>
            </a:lvl1pPr>
          </a:lstStyle>
          <a:p>
            <a:r>
              <a:t>Where does the money come from?</a:t>
            </a:r>
          </a:p>
        </p:txBody>
      </p:sp>
      <p:pic>
        <p:nvPicPr>
          <p:cNvPr id="202" name="Screen Shot 2020-09-27 at 4.21.50 PM.png" descr="Screen Shot 2020-09-27 at 4.21.50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4179" y="1904508"/>
            <a:ext cx="12755241" cy="9906984"/>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https://imaginationlibrary.com/bos/united-states/main.php"/>
          <p:cNvSpPr txBox="1">
            <a:spLocks noGrp="1"/>
          </p:cNvSpPr>
          <p:nvPr>
            <p:ph type="body" sz="half" idx="1"/>
          </p:nvPr>
        </p:nvSpPr>
        <p:spPr>
          <a:prstGeom prst="rect">
            <a:avLst/>
          </a:prstGeom>
        </p:spPr>
        <p:txBody>
          <a:bodyPr/>
          <a:lstStyle>
            <a:lvl1pPr>
              <a:defRPr u="sng">
                <a:hlinkClick r:id="rId2"/>
              </a:defRPr>
            </a:lvl1pPr>
          </a:lstStyle>
          <a:p>
            <a:pPr>
              <a:defRPr u="none"/>
            </a:pPr>
            <a:r>
              <a:rPr u="sng">
                <a:hlinkClick r:id="rId2"/>
              </a:rPr>
              <a:t>https://imaginationlibrary.com/bos/united-states/main.php</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Questions?"/>
          <p:cNvSpPr txBox="1">
            <a:spLocks noGrp="1"/>
          </p:cNvSpPr>
          <p:nvPr>
            <p:ph type="body" sz="half" idx="1"/>
          </p:nvPr>
        </p:nvSpPr>
        <p:spPr>
          <a:prstGeom prst="rect">
            <a:avLst/>
          </a:prstGeom>
        </p:spPr>
        <p:txBody>
          <a:bodyPr/>
          <a:lstStyle/>
          <a:p>
            <a:r>
              <a:t>Questions?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DPIL"/>
          <p:cNvSpPr txBox="1">
            <a:spLocks noGrp="1"/>
          </p:cNvSpPr>
          <p:nvPr>
            <p:ph type="title"/>
          </p:nvPr>
        </p:nvSpPr>
        <p:spPr>
          <a:prstGeom prst="rect">
            <a:avLst/>
          </a:prstGeom>
        </p:spPr>
        <p:txBody>
          <a:bodyPr/>
          <a:lstStyle/>
          <a:p>
            <a:r>
              <a:t>DPIL</a:t>
            </a:r>
          </a:p>
        </p:txBody>
      </p:sp>
      <p:sp>
        <p:nvSpPr>
          <p:cNvPr id="157" name="Dolly Parton’s Imagination Library is a book gifting program that gifts free books to children from birth to age five in participating communities within the United States, United Kingdom, Canada, Australia and Republic of Ireland."/>
          <p:cNvSpPr txBox="1">
            <a:spLocks noGrp="1"/>
          </p:cNvSpPr>
          <p:nvPr>
            <p:ph type="body" sz="half" idx="1"/>
          </p:nvPr>
        </p:nvSpPr>
        <p:spPr>
          <a:prstGeom prst="rect">
            <a:avLst/>
          </a:prstGeom>
        </p:spPr>
        <p:txBody>
          <a:bodyPr/>
          <a:lstStyle>
            <a:lvl1pPr marL="0" indent="0">
              <a:buClrTx/>
              <a:buSzTx/>
              <a:buNone/>
            </a:lvl1pPr>
          </a:lstStyle>
          <a:p>
            <a:r>
              <a:t>Dolly Parton’s Imagination Library is a book gifting program that gifts free books to children from birth to age five in participating communities within the United States, United Kingdom, Canada, Australia and Republic of Ireland.</a:t>
            </a:r>
          </a:p>
        </p:txBody>
      </p:sp>
      <p:sp>
        <p:nvSpPr>
          <p:cNvPr id="158" name="What Is it?"/>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What Is it?</a:t>
            </a:r>
          </a:p>
        </p:txBody>
      </p:sp>
      <p:pic>
        <p:nvPicPr>
          <p:cNvPr id="159" name="Image" descr="Image"/>
          <p:cNvPicPr>
            <a:picLocks noChangeAspect="1"/>
          </p:cNvPicPr>
          <p:nvPr/>
        </p:nvPicPr>
        <p:blipFill>
          <a:blip r:embed="rId2"/>
          <a:stretch>
            <a:fillRect/>
          </a:stretch>
        </p:blipFill>
        <p:spPr>
          <a:xfrm>
            <a:off x="13769285" y="2138087"/>
            <a:ext cx="9050554" cy="943982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age" descr="Image"/>
          <p:cNvPicPr>
            <a:picLocks noGrp="1" noChangeAspect="1"/>
          </p:cNvPicPr>
          <p:nvPr>
            <p:ph type="pic" idx="21"/>
          </p:nvPr>
        </p:nvPicPr>
        <p:blipFill>
          <a:blip r:embed="rId2" cstate="email">
            <a:alphaModFix amt="47279"/>
            <a:extLst>
              <a:ext uri="{28A0092B-C50C-407E-A947-70E740481C1C}">
                <a14:useLocalDpi xmlns:a14="http://schemas.microsoft.com/office/drawing/2010/main"/>
              </a:ext>
            </a:extLst>
          </a:blip>
          <a:srcRect/>
          <a:stretch>
            <a:fillRect/>
          </a:stretch>
        </p:blipFill>
        <p:spPr>
          <a:xfrm>
            <a:off x="12192000" y="-25400"/>
            <a:ext cx="12192000" cy="13766800"/>
          </a:xfrm>
          <a:prstGeom prst="rect">
            <a:avLst/>
          </a:prstGeom>
        </p:spPr>
      </p:pic>
      <p:sp>
        <p:nvSpPr>
          <p:cNvPr id="162" name="“Dolly Parton’s Imagination Library is in its second three-year partnership as an official Service Partner with Rotary International, and our goal is to increase the number of local Rotary Clubs who collaborate with us to help bring the Imagination Libra"/>
          <p:cNvSpPr txBox="1">
            <a:spLocks noGrp="1"/>
          </p:cNvSpPr>
          <p:nvPr>
            <p:ph type="body" sz="half" idx="1"/>
          </p:nvPr>
        </p:nvSpPr>
        <p:spPr>
          <a:xfrm>
            <a:off x="13462000" y="2249918"/>
            <a:ext cx="9652000" cy="9216164"/>
          </a:xfrm>
          <a:prstGeom prst="rect">
            <a:avLst/>
          </a:prstGeom>
        </p:spPr>
        <p:txBody>
          <a:bodyPr/>
          <a:lstStyle>
            <a:lvl1pPr algn="l" defTabSz="2438400">
              <a:spcBef>
                <a:spcPts val="2400"/>
              </a:spcBef>
              <a:defRPr sz="4900" b="1">
                <a:solidFill>
                  <a:srgbClr val="FFFFFF"/>
                </a:solidFill>
                <a:latin typeface="Graphik"/>
                <a:ea typeface="Graphik"/>
                <a:cs typeface="Graphik"/>
                <a:sym typeface="Graphik"/>
              </a:defRPr>
            </a:lvl1pPr>
          </a:lstStyle>
          <a:p>
            <a:r>
              <a:t>“Dolly Parton’s Imagination Library is in its second three-year partnership as an official Service Partner with Rotary International, and our goal is to increase the number of local Rotary Clubs who collaborate with us to help bring the Imagination Library to their communities.”</a:t>
            </a:r>
          </a:p>
        </p:txBody>
      </p:sp>
      <p:pic>
        <p:nvPicPr>
          <p:cNvPr id="163"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7932" y="4846714"/>
            <a:ext cx="10706745" cy="402257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DPIL in a Nutshell"/>
          <p:cNvSpPr txBox="1">
            <a:spLocks noGrp="1"/>
          </p:cNvSpPr>
          <p:nvPr>
            <p:ph type="title"/>
          </p:nvPr>
        </p:nvSpPr>
        <p:spPr>
          <a:prstGeom prst="rect">
            <a:avLst/>
          </a:prstGeom>
        </p:spPr>
        <p:txBody>
          <a:bodyPr/>
          <a:lstStyle/>
          <a:p>
            <a:r>
              <a:t>DPIL in a Nutshell</a:t>
            </a:r>
          </a:p>
        </p:txBody>
      </p:sp>
      <p:sp>
        <p:nvSpPr>
          <p:cNvPr id="166" name="Open to children aged birth to 5 years old…"/>
          <p:cNvSpPr txBox="1">
            <a:spLocks noGrp="1"/>
          </p:cNvSpPr>
          <p:nvPr>
            <p:ph type="body" sz="half" idx="1"/>
          </p:nvPr>
        </p:nvSpPr>
        <p:spPr>
          <a:prstGeom prst="rect">
            <a:avLst/>
          </a:prstGeom>
        </p:spPr>
        <p:txBody>
          <a:bodyPr/>
          <a:lstStyle/>
          <a:p>
            <a:r>
              <a:t>Open to children aged birth to 5 years old</a:t>
            </a:r>
          </a:p>
          <a:p>
            <a:r>
              <a:t>Get a book a month mailed directly to their door</a:t>
            </a:r>
          </a:p>
          <a:p>
            <a:r>
              <a:t>No cost to the family</a:t>
            </a:r>
          </a:p>
          <a:p>
            <a:r>
              <a:t>Local affiliates handle cost and day to day operations</a:t>
            </a:r>
          </a:p>
        </p:txBody>
      </p:sp>
      <p:pic>
        <p:nvPicPr>
          <p:cNvPr id="167" name="Dolly Pic.jpg" descr="Dolly Pic.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3832298" y="458192"/>
            <a:ext cx="8924521" cy="1279979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Becoming a Local Champion"/>
          <p:cNvSpPr txBox="1">
            <a:spLocks noGrp="1"/>
          </p:cNvSpPr>
          <p:nvPr>
            <p:ph type="title"/>
          </p:nvPr>
        </p:nvSpPr>
        <p:spPr>
          <a:prstGeom prst="rect">
            <a:avLst/>
          </a:prstGeom>
        </p:spPr>
        <p:txBody>
          <a:bodyPr/>
          <a:lstStyle/>
          <a:p>
            <a:r>
              <a:t>Becoming a Local Champion</a:t>
            </a:r>
          </a:p>
        </p:txBody>
      </p:sp>
      <p:sp>
        <p:nvSpPr>
          <p:cNvPr id="170" name="“Do I Want To Do Thi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“Do I Want To Do This”</a:t>
            </a:r>
          </a:p>
        </p:txBody>
      </p:sp>
      <p:sp>
        <p:nvSpPr>
          <p:cNvPr id="171" name="Funding:…"/>
          <p:cNvSpPr txBox="1">
            <a:spLocks noGrp="1"/>
          </p:cNvSpPr>
          <p:nvPr>
            <p:ph type="body" sz="half" idx="1"/>
          </p:nvPr>
        </p:nvSpPr>
        <p:spPr>
          <a:xfrm>
            <a:off x="1270000" y="4267200"/>
            <a:ext cx="14473715" cy="8432800"/>
          </a:xfrm>
          <a:prstGeom prst="rect">
            <a:avLst/>
          </a:prstGeom>
        </p:spPr>
        <p:txBody>
          <a:bodyPr/>
          <a:lstStyle/>
          <a:p>
            <a:pPr marL="390577" indent="-390577" defTabSz="503555">
              <a:spcBef>
                <a:spcPts val="1400"/>
              </a:spcBef>
              <a:buClr>
                <a:srgbClr val="FFFFFF"/>
              </a:buClr>
              <a:buSzPct val="100000"/>
              <a:buChar char="•"/>
              <a:defRPr sz="3355" spc="-33"/>
            </a:pPr>
            <a:r>
              <a:rPr b="1"/>
              <a:t>Funding:</a:t>
            </a:r>
          </a:p>
          <a:p>
            <a:pPr marL="731445" lvl="1" indent="-390577" defTabSz="503555">
              <a:spcBef>
                <a:spcPts val="1400"/>
              </a:spcBef>
              <a:buClr>
                <a:srgbClr val="FFFFFF"/>
              </a:buClr>
              <a:buSzPct val="100000"/>
              <a:buChar char="•"/>
              <a:defRPr sz="3355" spc="-33"/>
            </a:pPr>
            <a:r>
              <a:t>You will need to identify financial support to sustainably cover the wholesale cost of the books and mailing</a:t>
            </a:r>
          </a:p>
          <a:p>
            <a:pPr marL="731445" lvl="1" indent="-390577" defTabSz="503555">
              <a:spcBef>
                <a:spcPts val="1400"/>
              </a:spcBef>
              <a:buClr>
                <a:srgbClr val="FFFFFF"/>
              </a:buClr>
              <a:buSzPct val="100000"/>
              <a:buChar char="•"/>
              <a:defRPr sz="3355" spc="-33"/>
            </a:pPr>
            <a:r>
              <a:t>How much funding do I need?</a:t>
            </a:r>
          </a:p>
          <a:p>
            <a:pPr marL="1072314" lvl="2" indent="-390577" defTabSz="503555">
              <a:spcBef>
                <a:spcPts val="1400"/>
              </a:spcBef>
              <a:buClr>
                <a:srgbClr val="FFFFFF"/>
              </a:buClr>
              <a:buSzPct val="100000"/>
              <a:buChar char="•"/>
              <a:defRPr sz="3355" spc="-33"/>
            </a:pPr>
            <a:r>
              <a:t>Decide on the geographical area you think you would like to cover – such as a county, city, school district or zip code(s)</a:t>
            </a:r>
          </a:p>
          <a:p>
            <a:pPr marL="1072314" lvl="2" indent="-390577" defTabSz="503555">
              <a:spcBef>
                <a:spcPts val="1400"/>
              </a:spcBef>
              <a:buClr>
                <a:srgbClr val="FFFFFF"/>
              </a:buClr>
              <a:buSzPct val="100000"/>
              <a:buChar char="•"/>
              <a:defRPr sz="3355" spc="-33"/>
            </a:pPr>
            <a:r>
              <a:t>Get the 0-5 population from a census website. Try </a:t>
            </a:r>
            <a:r>
              <a:rPr>
                <a:solidFill>
                  <a:srgbClr val="007299"/>
                </a:solidFill>
                <a:hlinkClick r:id="rId2"/>
              </a:rPr>
              <a:t>FactFinder</a:t>
            </a:r>
          </a:p>
          <a:p>
            <a:pPr marL="1072314" lvl="2" indent="-390577" defTabSz="503555">
              <a:spcBef>
                <a:spcPts val="1400"/>
              </a:spcBef>
              <a:buClr>
                <a:srgbClr val="FFFFFF"/>
              </a:buClr>
              <a:buSzPct val="100000"/>
              <a:buChar char="•"/>
              <a:defRPr sz="3355" spc="-33"/>
            </a:pPr>
            <a:r>
              <a:t>Enter the 0-5 population into the </a:t>
            </a:r>
            <a:r>
              <a:rPr>
                <a:solidFill>
                  <a:srgbClr val="007299"/>
                </a:solidFill>
                <a:hlinkClick r:id="rId3"/>
              </a:rPr>
              <a:t>Cost Estimator</a:t>
            </a:r>
            <a:r>
              <a:t> on our website.</a:t>
            </a:r>
          </a:p>
          <a:p>
            <a:pPr marL="731445" lvl="1" indent="-390577" defTabSz="503555">
              <a:spcBef>
                <a:spcPts val="1400"/>
              </a:spcBef>
              <a:buClr>
                <a:srgbClr val="FFFFFF"/>
              </a:buClr>
              <a:buSzPct val="100000"/>
              <a:buChar char="•"/>
              <a:defRPr sz="3355" spc="-33"/>
            </a:pPr>
            <a:r>
              <a:t>Cost is $2.11 per book</a:t>
            </a:r>
          </a:p>
          <a:p>
            <a:pPr marL="390577" indent="-390577" defTabSz="503555">
              <a:spcBef>
                <a:spcPts val="1400"/>
              </a:spcBef>
              <a:buClr>
                <a:srgbClr val="FFFFFF"/>
              </a:buClr>
              <a:buSzPct val="100000"/>
              <a:buChar char="•"/>
              <a:defRPr sz="3355" spc="-33"/>
            </a:pPr>
            <a:r>
              <a:rPr b="1"/>
              <a:t>Partnering with a Non-profit (501c3):</a:t>
            </a:r>
          </a:p>
          <a:p>
            <a:pPr marL="731445" lvl="1" indent="-390577" defTabSz="503555">
              <a:spcBef>
                <a:spcPts val="1400"/>
              </a:spcBef>
              <a:buClr>
                <a:srgbClr val="FFFFFF"/>
              </a:buClr>
              <a:buSzPct val="100000"/>
              <a:buChar char="•"/>
              <a:defRPr sz="3355" spc="-33"/>
            </a:pPr>
            <a:r>
              <a:t>We mail IL books at special non-profit mailing rates, and a non-profit partner needs to be involved to qualify for these rates.</a:t>
            </a:r>
          </a:p>
        </p:txBody>
      </p:sp>
      <p:pic>
        <p:nvPicPr>
          <p:cNvPr id="172" name="Dolly Pic2.jpg" descr="Dolly Pic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7321838" y="4081958"/>
            <a:ext cx="5640100" cy="8776193"/>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utting the Pieces in Place"/>
          <p:cNvSpPr txBox="1">
            <a:spLocks noGrp="1"/>
          </p:cNvSpPr>
          <p:nvPr>
            <p:ph type="title"/>
          </p:nvPr>
        </p:nvSpPr>
        <p:spPr>
          <a:prstGeom prst="rect">
            <a:avLst/>
          </a:prstGeom>
        </p:spPr>
        <p:txBody>
          <a:bodyPr/>
          <a:lstStyle>
            <a:lvl1pPr defTabSz="1804416">
              <a:lnSpc>
                <a:spcPct val="90000"/>
              </a:lnSpc>
              <a:defRPr sz="8584" spc="-257"/>
            </a:lvl1pPr>
          </a:lstStyle>
          <a:p>
            <a:r>
              <a:t>Putting the Pieces in Place</a:t>
            </a:r>
          </a:p>
        </p:txBody>
      </p:sp>
      <p:sp>
        <p:nvSpPr>
          <p:cNvPr id="175" name="1. Contact the Dollywood Foundation Regional Director who covers your area…"/>
          <p:cNvSpPr txBox="1">
            <a:spLocks noGrp="1"/>
          </p:cNvSpPr>
          <p:nvPr>
            <p:ph type="body" sz="half" idx="1"/>
          </p:nvPr>
        </p:nvSpPr>
        <p:spPr>
          <a:xfrm>
            <a:off x="1270000" y="3168629"/>
            <a:ext cx="21844000" cy="4826155"/>
          </a:xfrm>
          <a:prstGeom prst="rect">
            <a:avLst/>
          </a:prstGeom>
        </p:spPr>
        <p:txBody>
          <a:bodyPr/>
          <a:lstStyle/>
          <a:p>
            <a:pPr marL="0" indent="0" defTabSz="2170176">
              <a:spcBef>
                <a:spcPts val="2100"/>
              </a:spcBef>
              <a:buClrTx/>
              <a:buSzTx/>
              <a:buNone/>
              <a:defRPr sz="4272"/>
            </a:pPr>
            <a:r>
              <a:t>1. Contact the Dollywood Foundation Regional Director who covers your area</a:t>
            </a:r>
          </a:p>
          <a:p>
            <a:pPr marL="994663" lvl="1" indent="-497331" defTabSz="2170176">
              <a:spcBef>
                <a:spcPts val="2100"/>
              </a:spcBef>
              <a:defRPr sz="4272"/>
            </a:pPr>
            <a:r>
              <a:t>Find your </a:t>
            </a:r>
            <a:r>
              <a:rPr u="sng">
                <a:hlinkClick r:id="rId2"/>
              </a:rPr>
              <a:t>Regional Director.</a:t>
            </a:r>
          </a:p>
          <a:p>
            <a:pPr marL="1491995" lvl="2" indent="-497331" defTabSz="2170176">
              <a:spcBef>
                <a:spcPts val="2100"/>
              </a:spcBef>
              <a:defRPr sz="4272"/>
            </a:pPr>
            <a:r>
              <a:t>Let them know your intentions</a:t>
            </a:r>
          </a:p>
          <a:p>
            <a:pPr marL="1491995" lvl="2" indent="-497331" defTabSz="2170176">
              <a:spcBef>
                <a:spcPts val="2100"/>
              </a:spcBef>
              <a:defRPr sz="4272"/>
            </a:pPr>
            <a:r>
              <a:t>Ask any questions</a:t>
            </a:r>
          </a:p>
          <a:p>
            <a:pPr marL="1491995" lvl="2" indent="-497331" defTabSz="2170176">
              <a:spcBef>
                <a:spcPts val="2100"/>
              </a:spcBef>
              <a:defRPr sz="4272"/>
            </a:pPr>
            <a:r>
              <a:t>Get our Memorandum of Agreement and Affiliate Information Sheet</a:t>
            </a:r>
          </a:p>
        </p:txBody>
      </p:sp>
      <p:sp>
        <p:nvSpPr>
          <p:cNvPr id="176" name="Pam Hunsaker- West Region…"/>
          <p:cNvSpPr txBox="1"/>
          <p:nvPr/>
        </p:nvSpPr>
        <p:spPr>
          <a:xfrm>
            <a:off x="1448394" y="8183842"/>
            <a:ext cx="9160817" cy="47369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defTabSz="2145791">
              <a:spcBef>
                <a:spcPts val="2100"/>
              </a:spcBef>
              <a:defRPr sz="4224">
                <a:solidFill>
                  <a:srgbClr val="FF2F32"/>
                </a:solidFill>
              </a:defRPr>
            </a:pPr>
            <a:r>
              <a:t>Pam Hunsaker- West Region</a:t>
            </a:r>
          </a:p>
          <a:p>
            <a:pPr algn="l" defTabSz="2145791">
              <a:spcBef>
                <a:spcPts val="2100"/>
              </a:spcBef>
              <a:defRPr sz="4224">
                <a:solidFill>
                  <a:srgbClr val="FF2F32"/>
                </a:solidFill>
              </a:defRPr>
            </a:pPr>
            <a:r>
              <a:t>4009 Citation Dr</a:t>
            </a:r>
          </a:p>
          <a:p>
            <a:pPr algn="l" defTabSz="2145791">
              <a:spcBef>
                <a:spcPts val="2100"/>
              </a:spcBef>
              <a:defRPr sz="4224">
                <a:solidFill>
                  <a:srgbClr val="FF2F32"/>
                </a:solidFill>
              </a:defRPr>
            </a:pPr>
            <a:r>
              <a:t>Columbia MO 65202</a:t>
            </a:r>
          </a:p>
          <a:p>
            <a:pPr algn="l" defTabSz="2145791">
              <a:spcBef>
                <a:spcPts val="2100"/>
              </a:spcBef>
              <a:defRPr sz="4224">
                <a:solidFill>
                  <a:srgbClr val="FF2F32"/>
                </a:solidFill>
              </a:defRPr>
            </a:pPr>
            <a:r>
              <a:t>573-817-0117</a:t>
            </a:r>
          </a:p>
          <a:p>
            <a:pPr algn="l" defTabSz="2145791">
              <a:spcBef>
                <a:spcPts val="2100"/>
              </a:spcBef>
              <a:defRPr sz="4224">
                <a:solidFill>
                  <a:srgbClr val="FF2F32"/>
                </a:solidFill>
              </a:defRPr>
            </a:pPr>
            <a:r>
              <a:t>phunsaker@imaginationlibrary.com</a:t>
            </a:r>
          </a:p>
        </p:txBody>
      </p:sp>
      <p:sp>
        <p:nvSpPr>
          <p:cNvPr id="177" name="Jeanne Smitiuch- Canada…"/>
          <p:cNvSpPr txBox="1"/>
          <p:nvPr/>
        </p:nvSpPr>
        <p:spPr>
          <a:xfrm>
            <a:off x="12669884" y="8183842"/>
            <a:ext cx="8901220" cy="47369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defTabSz="2145791">
              <a:spcBef>
                <a:spcPts val="2100"/>
              </a:spcBef>
              <a:defRPr sz="4224">
                <a:solidFill>
                  <a:srgbClr val="449BFF"/>
                </a:solidFill>
              </a:defRPr>
            </a:pPr>
            <a:r>
              <a:t>Jeanne Smitiuch- Canada</a:t>
            </a:r>
          </a:p>
          <a:p>
            <a:pPr algn="l" defTabSz="2145791">
              <a:spcBef>
                <a:spcPts val="2100"/>
              </a:spcBef>
              <a:defRPr sz="4224">
                <a:solidFill>
                  <a:srgbClr val="449BFF"/>
                </a:solidFill>
              </a:defRPr>
            </a:pPr>
            <a:r>
              <a:t>11 Waxwing Way</a:t>
            </a:r>
          </a:p>
          <a:p>
            <a:pPr algn="l" defTabSz="2145791">
              <a:spcBef>
                <a:spcPts val="2100"/>
              </a:spcBef>
              <a:defRPr sz="4224">
                <a:solidFill>
                  <a:srgbClr val="449BFF"/>
                </a:solidFill>
              </a:defRPr>
            </a:pPr>
            <a:r>
              <a:t>Brantford, ON N3R 6W5</a:t>
            </a:r>
          </a:p>
          <a:p>
            <a:pPr algn="l" defTabSz="2145791">
              <a:spcBef>
                <a:spcPts val="2100"/>
              </a:spcBef>
              <a:defRPr sz="4224">
                <a:solidFill>
                  <a:srgbClr val="449BFF"/>
                </a:solidFill>
              </a:defRPr>
            </a:pPr>
            <a:r>
              <a:t>1-519-771-2543</a:t>
            </a:r>
          </a:p>
          <a:p>
            <a:pPr algn="l" defTabSz="2145791">
              <a:spcBef>
                <a:spcPts val="2100"/>
              </a:spcBef>
              <a:defRPr sz="4224">
                <a:solidFill>
                  <a:srgbClr val="449BFF"/>
                </a:solidFill>
              </a:defRPr>
            </a:pPr>
            <a:r>
              <a:t>jsmitiuch@imaginationlibrary.ca</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he Pieces"/>
          <p:cNvSpPr txBox="1">
            <a:spLocks noGrp="1"/>
          </p:cNvSpPr>
          <p:nvPr>
            <p:ph type="title"/>
          </p:nvPr>
        </p:nvSpPr>
        <p:spPr>
          <a:xfrm>
            <a:off x="1270000" y="838200"/>
            <a:ext cx="10830738" cy="1549400"/>
          </a:xfrm>
          <a:prstGeom prst="rect">
            <a:avLst/>
          </a:prstGeom>
        </p:spPr>
        <p:txBody>
          <a:bodyPr/>
          <a:lstStyle/>
          <a:p>
            <a:r>
              <a:t>The Pieces</a:t>
            </a:r>
          </a:p>
        </p:txBody>
      </p:sp>
      <p:sp>
        <p:nvSpPr>
          <p:cNvPr id="180" name="2. Begin building a support team…"/>
          <p:cNvSpPr txBox="1">
            <a:spLocks noGrp="1"/>
          </p:cNvSpPr>
          <p:nvPr>
            <p:ph type="body" sz="half" idx="1"/>
          </p:nvPr>
        </p:nvSpPr>
        <p:spPr>
          <a:xfrm>
            <a:off x="1270000" y="3434765"/>
            <a:ext cx="10830738" cy="9767267"/>
          </a:xfrm>
          <a:prstGeom prst="rect">
            <a:avLst/>
          </a:prstGeom>
        </p:spPr>
        <p:txBody>
          <a:bodyPr/>
          <a:lstStyle/>
          <a:p>
            <a:pPr marL="0" indent="0" defTabSz="1487424">
              <a:spcBef>
                <a:spcPts val="1400"/>
              </a:spcBef>
              <a:buClrTx/>
              <a:buSzTx/>
              <a:buNone/>
              <a:defRPr sz="2989" b="1"/>
            </a:pPr>
            <a:r>
              <a:t>2. Begin building a support team</a:t>
            </a:r>
          </a:p>
          <a:p>
            <a:pPr marL="0" indent="0" defTabSz="1487424">
              <a:spcBef>
                <a:spcPts val="1400"/>
              </a:spcBef>
              <a:buClrTx/>
              <a:buSzTx/>
              <a:buNone/>
              <a:defRPr sz="2928"/>
            </a:pPr>
            <a:r>
              <a:t>Key roles you should consider:</a:t>
            </a:r>
          </a:p>
          <a:p>
            <a:pPr marL="749245" indent="-664028" defTabSz="1487424">
              <a:spcBef>
                <a:spcPts val="1400"/>
              </a:spcBef>
              <a:buClr>
                <a:srgbClr val="191919"/>
              </a:buClr>
              <a:buFont typeface="Helvetica"/>
              <a:defRPr sz="2928"/>
            </a:pPr>
            <a:r>
              <a:rPr b="1"/>
              <a:t>Chairperson </a:t>
            </a:r>
            <a:r>
              <a:t>– a person to coordinate the effort</a:t>
            </a:r>
          </a:p>
          <a:p>
            <a:pPr marL="749245" indent="-664028" defTabSz="1487424">
              <a:spcBef>
                <a:spcPts val="1400"/>
              </a:spcBef>
              <a:buClr>
                <a:srgbClr val="191919"/>
              </a:buClr>
              <a:buFont typeface="Helvetica"/>
              <a:defRPr sz="2928"/>
            </a:pPr>
            <a:r>
              <a:rPr b="1"/>
              <a:t>Fundraising</a:t>
            </a:r>
            <a:r>
              <a:t> – to sustainably identify and collect local funds</a:t>
            </a:r>
          </a:p>
          <a:p>
            <a:pPr marL="749245" indent="-664028" defTabSz="1487424">
              <a:spcBef>
                <a:spcPts val="1400"/>
              </a:spcBef>
              <a:buClr>
                <a:srgbClr val="191919"/>
              </a:buClr>
              <a:buFont typeface="Helvetica"/>
              <a:defRPr sz="2928"/>
            </a:pPr>
            <a:r>
              <a:rPr b="1"/>
              <a:t>Enrollment</a:t>
            </a:r>
            <a:r>
              <a:t>  – plan where and how to enroll children, oversee registration brochure distribution (if using) and marketing campaigns</a:t>
            </a:r>
          </a:p>
          <a:p>
            <a:pPr marL="749245" indent="-664028" defTabSz="1487424">
              <a:spcBef>
                <a:spcPts val="1400"/>
              </a:spcBef>
              <a:buClr>
                <a:srgbClr val="191919"/>
              </a:buClr>
              <a:buFont typeface="Helvetica"/>
              <a:defRPr sz="2928"/>
            </a:pPr>
            <a:r>
              <a:rPr b="1"/>
              <a:t>Database</a:t>
            </a:r>
            <a:r>
              <a:t> – entering new registrations, accepting pending online registrations, updating addresses, utilizing reports in the Book Order System (BOS)</a:t>
            </a:r>
          </a:p>
          <a:p>
            <a:pPr marL="749245" indent="-664028" defTabSz="1487424">
              <a:spcBef>
                <a:spcPts val="1400"/>
              </a:spcBef>
              <a:buClr>
                <a:srgbClr val="191919"/>
              </a:buClr>
              <a:buFont typeface="Helvetica"/>
              <a:defRPr sz="2928"/>
            </a:pPr>
            <a:r>
              <a:rPr b="1"/>
              <a:t>Community Outreach</a:t>
            </a:r>
            <a:r>
              <a:t> – collaborate with other local organizations and coalitions. Also may collect undeliverable books from local post office.</a:t>
            </a:r>
          </a:p>
          <a:p>
            <a:pPr marL="749245" indent="-664028" defTabSz="1487424">
              <a:spcBef>
                <a:spcPts val="1400"/>
              </a:spcBef>
              <a:buClr>
                <a:srgbClr val="191919"/>
              </a:buClr>
              <a:buFont typeface="Helvetica"/>
              <a:defRPr sz="2928"/>
            </a:pPr>
            <a:r>
              <a:rPr b="1"/>
              <a:t>Family Engagement</a:t>
            </a:r>
            <a:r>
              <a:t> – plans efforts to encourage parents to better engage their children through DPIL books and read more often.</a:t>
            </a:r>
          </a:p>
        </p:txBody>
      </p:sp>
      <p:sp>
        <p:nvSpPr>
          <p:cNvPr id="181" name="Cont."/>
          <p:cNvSpPr txBox="1">
            <a:spLocks noGrp="1"/>
          </p:cNvSpPr>
          <p:nvPr>
            <p:ph type="body" idx="22"/>
          </p:nvPr>
        </p:nvSpPr>
        <p:spPr>
          <a:xfrm>
            <a:off x="1270000" y="2133600"/>
            <a:ext cx="10830738" cy="10160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Cont.</a:t>
            </a:r>
          </a:p>
        </p:txBody>
      </p:sp>
      <p:pic>
        <p:nvPicPr>
          <p:cNvPr id="182" name="Image" descr="Image"/>
          <p:cNvPicPr>
            <a:picLocks noChangeAspect="1"/>
          </p:cNvPicPr>
          <p:nvPr/>
        </p:nvPicPr>
        <p:blipFill>
          <a:blip r:embed="rId2"/>
          <a:stretch>
            <a:fillRect/>
          </a:stretch>
        </p:blipFill>
        <p:spPr>
          <a:xfrm>
            <a:off x="13513474" y="561771"/>
            <a:ext cx="9789792" cy="12656005"/>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he Pieces"/>
          <p:cNvSpPr txBox="1">
            <a:spLocks noGrp="1"/>
          </p:cNvSpPr>
          <p:nvPr>
            <p:ph type="title"/>
          </p:nvPr>
        </p:nvSpPr>
        <p:spPr>
          <a:xfrm>
            <a:off x="1270000" y="838200"/>
            <a:ext cx="13774944" cy="1549400"/>
          </a:xfrm>
          <a:prstGeom prst="rect">
            <a:avLst/>
          </a:prstGeom>
        </p:spPr>
        <p:txBody>
          <a:bodyPr/>
          <a:lstStyle/>
          <a:p>
            <a:r>
              <a:t>The Pieces</a:t>
            </a:r>
          </a:p>
        </p:txBody>
      </p:sp>
      <p:sp>
        <p:nvSpPr>
          <p:cNvPr id="185" name="3. Get Fundraising effort underway…"/>
          <p:cNvSpPr txBox="1">
            <a:spLocks noGrp="1"/>
          </p:cNvSpPr>
          <p:nvPr>
            <p:ph type="body" idx="1"/>
          </p:nvPr>
        </p:nvSpPr>
        <p:spPr>
          <a:xfrm>
            <a:off x="1270000" y="3434765"/>
            <a:ext cx="13774944" cy="9767267"/>
          </a:xfrm>
          <a:prstGeom prst="rect">
            <a:avLst/>
          </a:prstGeom>
        </p:spPr>
        <p:txBody>
          <a:bodyPr/>
          <a:lstStyle/>
          <a:p>
            <a:pPr marL="0" indent="0" defTabSz="1682495">
              <a:spcBef>
                <a:spcPts val="1600"/>
              </a:spcBef>
              <a:buClrTx/>
              <a:buSzTx/>
              <a:buNone/>
              <a:defRPr sz="3312" b="1"/>
            </a:pPr>
            <a:r>
              <a:t>3. Get Fundraising effort underway</a:t>
            </a:r>
          </a:p>
          <a:p>
            <a:pPr marL="847507" indent="-751114" defTabSz="1682495">
              <a:spcBef>
                <a:spcPts val="1600"/>
              </a:spcBef>
              <a:buClr>
                <a:srgbClr val="191919"/>
              </a:buClr>
              <a:buFont typeface="Helvetica"/>
              <a:defRPr sz="3312"/>
            </a:pPr>
            <a:r>
              <a:t>Engage your support team for contacts</a:t>
            </a:r>
          </a:p>
          <a:p>
            <a:pPr marL="847507" indent="-751114" defTabSz="1682495">
              <a:spcBef>
                <a:spcPts val="1600"/>
              </a:spcBef>
              <a:buClr>
                <a:srgbClr val="191919"/>
              </a:buClr>
              <a:buFont typeface="Helvetica"/>
              <a:defRPr sz="3312"/>
            </a:pPr>
            <a:r>
              <a:t>Consider putting together an advisory council to assist.</a:t>
            </a:r>
          </a:p>
          <a:p>
            <a:pPr marL="847507" indent="-751114" defTabSz="1682495">
              <a:spcBef>
                <a:spcPts val="1600"/>
              </a:spcBef>
              <a:buClr>
                <a:srgbClr val="191919"/>
              </a:buClr>
              <a:buFont typeface="Helvetica"/>
              <a:defRPr sz="3312"/>
            </a:pPr>
            <a:r>
              <a:t>Identify potential funding partners and begin meeting with them.</a:t>
            </a:r>
          </a:p>
          <a:p>
            <a:pPr marL="847507" indent="-751114" defTabSz="1682495">
              <a:spcBef>
                <a:spcPts val="1600"/>
              </a:spcBef>
              <a:buClr>
                <a:srgbClr val="191919"/>
              </a:buClr>
              <a:buFont typeface="Helvetica"/>
              <a:defRPr sz="3312"/>
            </a:pPr>
            <a:r>
              <a:rPr b="1"/>
              <a:t>*TIP</a:t>
            </a:r>
            <a:r>
              <a:t> – At this point you should have a good plan outlined: an idea of the funds you will need, community details/facts and partners who are willing to help – this will all help make your ask more clear and direct.</a:t>
            </a:r>
          </a:p>
          <a:p>
            <a:pPr marL="0" indent="0" defTabSz="1682495">
              <a:spcBef>
                <a:spcPts val="1600"/>
              </a:spcBef>
              <a:buClrTx/>
              <a:buSzTx/>
              <a:buNone/>
              <a:defRPr sz="3312" b="1"/>
            </a:pPr>
            <a:r>
              <a:t>4. Complete and Submit Partnership Docs</a:t>
            </a:r>
          </a:p>
          <a:p>
            <a:pPr marL="847507" indent="-751114" defTabSz="1682495">
              <a:spcBef>
                <a:spcPts val="1600"/>
              </a:spcBef>
              <a:buClr>
                <a:srgbClr val="191919"/>
              </a:buClr>
              <a:buFont typeface="Helvetica"/>
              <a:defRPr sz="3312"/>
            </a:pPr>
            <a:r>
              <a:t>Return completed Memorandum of Agreement (MOA) and Affiliate Information Sheet (AIS) to your Regional Director</a:t>
            </a:r>
          </a:p>
          <a:p>
            <a:pPr marL="847507" indent="-751114" defTabSz="1682495">
              <a:spcBef>
                <a:spcPts val="1600"/>
              </a:spcBef>
              <a:buClr>
                <a:srgbClr val="191919"/>
              </a:buClr>
              <a:buFont typeface="Helvetica"/>
              <a:defRPr sz="3312"/>
            </a:pPr>
            <a:r>
              <a:t>Submit USPS form 3623 or 3624 (if non-profit hasn’t already done so) to local post office and return the non-profit authorization code to your Regional Director</a:t>
            </a:r>
          </a:p>
        </p:txBody>
      </p:sp>
      <p:sp>
        <p:nvSpPr>
          <p:cNvPr id="186" name="Cont."/>
          <p:cNvSpPr txBox="1">
            <a:spLocks noGrp="1"/>
          </p:cNvSpPr>
          <p:nvPr>
            <p:ph type="body" idx="22"/>
          </p:nvPr>
        </p:nvSpPr>
        <p:spPr>
          <a:xfrm>
            <a:off x="1270000" y="2133600"/>
            <a:ext cx="13774944" cy="10160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Cont.</a:t>
            </a:r>
          </a:p>
        </p:txBody>
      </p:sp>
      <p:pic>
        <p:nvPicPr>
          <p:cNvPr id="187" name="Dolly pic3.jpg" descr="Dolly pic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6156093" y="517326"/>
            <a:ext cx="6528883" cy="1268141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2636" y="0"/>
            <a:ext cx="10598729" cy="1371600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702</Words>
  <Application>Microsoft Office PowerPoint</Application>
  <PresentationFormat>Custom</PresentationFormat>
  <Paragraphs>81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Graphik</vt:lpstr>
      <vt:lpstr>Graphik Medium</vt:lpstr>
      <vt:lpstr>Graphik Semibold</vt:lpstr>
      <vt:lpstr>Helvetica</vt:lpstr>
      <vt:lpstr>Helvetica Neue</vt:lpstr>
      <vt:lpstr>22_ColorGradient</vt:lpstr>
      <vt:lpstr>PowerPoint Presentation</vt:lpstr>
      <vt:lpstr>DPIL</vt:lpstr>
      <vt:lpstr>PowerPoint Presentation</vt:lpstr>
      <vt:lpstr>DPIL in a Nutshell</vt:lpstr>
      <vt:lpstr>Becoming a Local Champion</vt:lpstr>
      <vt:lpstr>Putting the Pieces in Place</vt:lpstr>
      <vt:lpstr>The Pieces</vt:lpstr>
      <vt:lpstr>The Pieces</vt:lpstr>
      <vt:lpstr>PowerPoint Presentation</vt:lpstr>
      <vt:lpstr>PowerPoint Presentation</vt:lpstr>
      <vt:lpstr>Colville’s DPIL</vt:lpstr>
      <vt:lpstr>PowerPoint Presentation</vt:lpstr>
      <vt:lpstr>Local Support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Mark Griffin</cp:lastModifiedBy>
  <cp:revision>1</cp:revision>
  <dcterms:modified xsi:type="dcterms:W3CDTF">2020-10-29T21:47:38Z</dcterms:modified>
</cp:coreProperties>
</file>