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2"/>
  </p:notesMasterIdLst>
  <p:handoutMasterIdLst>
    <p:handoutMasterId r:id="rId33"/>
  </p:handoutMasterIdLst>
  <p:sldIdLst>
    <p:sldId id="299" r:id="rId3"/>
    <p:sldId id="433" r:id="rId4"/>
    <p:sldId id="257" r:id="rId5"/>
    <p:sldId id="420" r:id="rId6"/>
    <p:sldId id="413" r:id="rId7"/>
    <p:sldId id="414" r:id="rId8"/>
    <p:sldId id="346" r:id="rId9"/>
    <p:sldId id="397" r:id="rId10"/>
    <p:sldId id="323" r:id="rId11"/>
    <p:sldId id="316" r:id="rId12"/>
    <p:sldId id="331" r:id="rId13"/>
    <p:sldId id="347" r:id="rId14"/>
    <p:sldId id="310" r:id="rId15"/>
    <p:sldId id="374" r:id="rId16"/>
    <p:sldId id="421" r:id="rId17"/>
    <p:sldId id="432" r:id="rId18"/>
    <p:sldId id="354" r:id="rId19"/>
    <p:sldId id="424" r:id="rId20"/>
    <p:sldId id="356" r:id="rId21"/>
    <p:sldId id="426" r:id="rId22"/>
    <p:sldId id="357" r:id="rId23"/>
    <p:sldId id="400" r:id="rId24"/>
    <p:sldId id="276" r:id="rId25"/>
    <p:sldId id="394" r:id="rId26"/>
    <p:sldId id="309" r:id="rId27"/>
    <p:sldId id="377" r:id="rId28"/>
    <p:sldId id="395" r:id="rId29"/>
    <p:sldId id="403" r:id="rId30"/>
    <p:sldId id="286" r:id="rId31"/>
  </p:sldIdLst>
  <p:sldSz cx="1219200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07C"/>
    <a:srgbClr val="CC0099"/>
    <a:srgbClr val="F7A8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77743" autoAdjust="0"/>
  </p:normalViewPr>
  <p:slideViewPr>
    <p:cSldViewPr snapToGrid="0">
      <p:cViewPr varScale="1">
        <p:scale>
          <a:sx n="44" d="100"/>
          <a:sy n="44" d="100"/>
        </p:scale>
        <p:origin x="1468"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02299" cy="348710"/>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5231639" y="2"/>
            <a:ext cx="4002299" cy="348710"/>
          </a:xfrm>
          <a:prstGeom prst="rect">
            <a:avLst/>
          </a:prstGeom>
        </p:spPr>
        <p:txBody>
          <a:bodyPr vert="horz" lIns="92487" tIns="46244" rIns="92487" bIns="46244" rtlCol="0"/>
          <a:lstStyle>
            <a:lvl1pPr algn="r">
              <a:defRPr sz="1200"/>
            </a:lvl1pPr>
          </a:lstStyle>
          <a:p>
            <a:fld id="{01C1A66E-BB7D-425B-B373-910A4305977E}" type="datetimeFigureOut">
              <a:rPr lang="en-US" smtClean="0"/>
              <a:t>5/20/2020</a:t>
            </a:fld>
            <a:endParaRPr lang="en-US"/>
          </a:p>
        </p:txBody>
      </p:sp>
      <p:sp>
        <p:nvSpPr>
          <p:cNvPr id="4" name="Footer Placeholder 3"/>
          <p:cNvSpPr>
            <a:spLocks noGrp="1"/>
          </p:cNvSpPr>
          <p:nvPr>
            <p:ph type="ftr" sz="quarter" idx="2"/>
          </p:nvPr>
        </p:nvSpPr>
        <p:spPr>
          <a:xfrm>
            <a:off x="0" y="6601366"/>
            <a:ext cx="4002299" cy="348709"/>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01366"/>
            <a:ext cx="4002299" cy="348709"/>
          </a:xfrm>
          <a:prstGeom prst="rect">
            <a:avLst/>
          </a:prstGeom>
        </p:spPr>
        <p:txBody>
          <a:bodyPr vert="horz" lIns="92487" tIns="46244" rIns="92487" bIns="46244" rtlCol="0" anchor="b"/>
          <a:lstStyle>
            <a:lvl1pPr algn="r">
              <a:defRPr sz="1200"/>
            </a:lvl1pPr>
          </a:lstStyle>
          <a:p>
            <a:fld id="{4CC17344-58C2-4A74-9D64-AC8FFF300246}" type="slidenum">
              <a:rPr lang="en-US" smtClean="0"/>
              <a:t>‹#›</a:t>
            </a:fld>
            <a:endParaRPr lang="en-US"/>
          </a:p>
        </p:txBody>
      </p:sp>
    </p:spTree>
    <p:extLst>
      <p:ext uri="{BB962C8B-B14F-4D97-AF65-F5344CB8AC3E}">
        <p14:creationId xmlns:p14="http://schemas.microsoft.com/office/powerpoint/2010/main" val="1373568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03136" cy="348928"/>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idx="1"/>
          </p:nvPr>
        </p:nvSpPr>
        <p:spPr>
          <a:xfrm>
            <a:off x="5230849" y="1"/>
            <a:ext cx="4003136" cy="348928"/>
          </a:xfrm>
          <a:prstGeom prst="rect">
            <a:avLst/>
          </a:prstGeom>
        </p:spPr>
        <p:txBody>
          <a:bodyPr vert="horz" lIns="90763" tIns="45382" rIns="90763" bIns="45382" rtlCol="0"/>
          <a:lstStyle>
            <a:lvl1pPr algn="r">
              <a:defRPr sz="1200"/>
            </a:lvl1pPr>
          </a:lstStyle>
          <a:p>
            <a:fld id="{1CF926B9-8C3E-48B6-9622-24031902DB97}" type="datetimeFigureOut">
              <a:rPr lang="en-US" smtClean="0"/>
              <a:t>5/20/2020</a:t>
            </a:fld>
            <a:endParaRPr lang="en-US"/>
          </a:p>
        </p:txBody>
      </p:sp>
      <p:sp>
        <p:nvSpPr>
          <p:cNvPr id="4" name="Slide Image Placeholder 3"/>
          <p:cNvSpPr>
            <a:spLocks noGrp="1" noRot="1" noChangeAspect="1"/>
          </p:cNvSpPr>
          <p:nvPr>
            <p:ph type="sldImg" idx="2"/>
          </p:nvPr>
        </p:nvSpPr>
        <p:spPr>
          <a:xfrm>
            <a:off x="2533650" y="868363"/>
            <a:ext cx="4168775" cy="2344737"/>
          </a:xfrm>
          <a:prstGeom prst="rect">
            <a:avLst/>
          </a:prstGeom>
          <a:noFill/>
          <a:ln w="12700">
            <a:solidFill>
              <a:prstClr val="black"/>
            </a:solidFill>
          </a:ln>
        </p:spPr>
        <p:txBody>
          <a:bodyPr vert="horz" lIns="90763" tIns="45382" rIns="90763" bIns="45382" rtlCol="0" anchor="ctr"/>
          <a:lstStyle/>
          <a:p>
            <a:endParaRPr lang="en-US"/>
          </a:p>
        </p:txBody>
      </p:sp>
      <p:sp>
        <p:nvSpPr>
          <p:cNvPr id="5" name="Notes Placeholder 4"/>
          <p:cNvSpPr>
            <a:spLocks noGrp="1"/>
          </p:cNvSpPr>
          <p:nvPr>
            <p:ph type="body" sz="quarter" idx="3"/>
          </p:nvPr>
        </p:nvSpPr>
        <p:spPr>
          <a:xfrm>
            <a:off x="924444" y="3344487"/>
            <a:ext cx="7387187" cy="2736829"/>
          </a:xfrm>
          <a:prstGeom prst="rect">
            <a:avLst/>
          </a:prstGeom>
        </p:spPr>
        <p:txBody>
          <a:bodyPr vert="horz" lIns="90763" tIns="45382" rIns="90763" bIns="453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601148"/>
            <a:ext cx="4003136" cy="348928"/>
          </a:xfrm>
          <a:prstGeom prst="rect">
            <a:avLst/>
          </a:prstGeom>
        </p:spPr>
        <p:txBody>
          <a:bodyPr vert="horz" lIns="90763" tIns="45382" rIns="90763" bIns="45382" rtlCol="0" anchor="b"/>
          <a:lstStyle>
            <a:lvl1pPr algn="l">
              <a:defRPr sz="1200"/>
            </a:lvl1pPr>
          </a:lstStyle>
          <a:p>
            <a:endParaRPr lang="en-US"/>
          </a:p>
        </p:txBody>
      </p:sp>
      <p:sp>
        <p:nvSpPr>
          <p:cNvPr id="7" name="Slide Number Placeholder 6"/>
          <p:cNvSpPr>
            <a:spLocks noGrp="1"/>
          </p:cNvSpPr>
          <p:nvPr>
            <p:ph type="sldNum" sz="quarter" idx="5"/>
          </p:nvPr>
        </p:nvSpPr>
        <p:spPr>
          <a:xfrm>
            <a:off x="5230849" y="6601148"/>
            <a:ext cx="4003136" cy="348928"/>
          </a:xfrm>
          <a:prstGeom prst="rect">
            <a:avLst/>
          </a:prstGeom>
        </p:spPr>
        <p:txBody>
          <a:bodyPr vert="horz" lIns="90763" tIns="45382" rIns="90763" bIns="45382" rtlCol="0" anchor="b"/>
          <a:lstStyle>
            <a:lvl1pPr algn="r">
              <a:defRPr sz="1200"/>
            </a:lvl1pPr>
          </a:lstStyle>
          <a:p>
            <a:fld id="{EA89946E-56BC-498E-BA6B-BB14D7CB4518}" type="slidenum">
              <a:rPr lang="en-US" smtClean="0"/>
              <a:t>‹#›</a:t>
            </a:fld>
            <a:endParaRPr lang="en-US"/>
          </a:p>
        </p:txBody>
      </p:sp>
    </p:spTree>
    <p:extLst>
      <p:ext uri="{BB962C8B-B14F-4D97-AF65-F5344CB8AC3E}">
        <p14:creationId xmlns:p14="http://schemas.microsoft.com/office/powerpoint/2010/main" val="331826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i="1" dirty="0">
                <a:solidFill>
                  <a:srgbClr val="FF0000"/>
                </a:solidFill>
              </a:rPr>
              <a:t>SET THE ENVIRONMENT IN WHICH ROTARY EXISTS TODAY</a:t>
            </a:r>
          </a:p>
          <a:p>
            <a:pPr marL="171450" indent="-171450">
              <a:buFont typeface="Arial" panose="020B0604020202020204" pitchFamily="34" charset="0"/>
              <a:buChar char="•"/>
            </a:pPr>
            <a:r>
              <a:rPr lang="en-US" i="1" baseline="0" dirty="0">
                <a:solidFill>
                  <a:srgbClr val="FF0000"/>
                </a:solidFill>
              </a:rPr>
              <a:t>We have a global economy, an internet that supports social media and five generations exploring their opportunities for growth, success and opportunities for community service.  Those transformational changes have had their impacts on every organization, many of whom have gone through a transformation to capitalize on those changes to maintain or even strengthen their vibrancy. </a:t>
            </a:r>
          </a:p>
          <a:p>
            <a:pPr marL="171450" indent="-171450">
              <a:buFont typeface="Arial" panose="020B0604020202020204" pitchFamily="34" charset="0"/>
              <a:buChar char="•"/>
            </a:pPr>
            <a:r>
              <a:rPr lang="en-US" i="1" baseline="0" dirty="0">
                <a:solidFill>
                  <a:srgbClr val="FF0000"/>
                </a:solidFill>
              </a:rPr>
              <a:t>Rotary today needs excellence in its leadership, a compelling public image and Clubs that are attractive because of what they do for  their members and the communities they serve</a:t>
            </a:r>
          </a:p>
          <a:p>
            <a:pPr marL="171450" indent="-171450">
              <a:buFont typeface="Arial" panose="020B0604020202020204" pitchFamily="34" charset="0"/>
              <a:buChar char="•"/>
            </a:pPr>
            <a:endParaRPr lang="en-US" i="1" dirty="0">
              <a:solidFill>
                <a:srgbClr val="FF0000"/>
              </a:solidFill>
            </a:endParaRPr>
          </a:p>
        </p:txBody>
      </p:sp>
      <p:sp>
        <p:nvSpPr>
          <p:cNvPr id="4" name="Slide Number Placeholder 3"/>
          <p:cNvSpPr>
            <a:spLocks noGrp="1"/>
          </p:cNvSpPr>
          <p:nvPr>
            <p:ph type="sldNum" sz="quarter" idx="10"/>
          </p:nvPr>
        </p:nvSpPr>
        <p:spPr/>
        <p:txBody>
          <a:bodyPr/>
          <a:lstStyle/>
          <a:p>
            <a:fld id="{EA89946E-56BC-498E-BA6B-BB14D7CB4518}" type="slidenum">
              <a:rPr lang="en-US" smtClean="0"/>
              <a:t>3</a:t>
            </a:fld>
            <a:endParaRPr lang="en-US" dirty="0"/>
          </a:p>
        </p:txBody>
      </p:sp>
    </p:spTree>
    <p:extLst>
      <p:ext uri="{BB962C8B-B14F-4D97-AF65-F5344CB8AC3E}">
        <p14:creationId xmlns:p14="http://schemas.microsoft.com/office/powerpoint/2010/main" val="1440622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i="1" dirty="0"/>
              <a:t>(</a:t>
            </a:r>
            <a:r>
              <a:rPr lang="en-US" b="1" i="1" dirty="0"/>
              <a:t>15 mins</a:t>
            </a:r>
            <a:r>
              <a:rPr lang="en-US" b="0" i="1" dirty="0"/>
              <a:t>) Discussion (Scribe)</a:t>
            </a:r>
          </a:p>
          <a:p>
            <a:pPr marL="171450" indent="-171450">
              <a:buFont typeface="Arial" panose="020B0604020202020204" pitchFamily="34" charset="0"/>
              <a:buChar char="•"/>
            </a:pPr>
            <a:r>
              <a:rPr lang="en-US" i="1" dirty="0"/>
              <a:t>Let me hear why you joined Rotary?</a:t>
            </a:r>
          </a:p>
          <a:p>
            <a:pPr marL="171450" indent="-171450">
              <a:buFont typeface="Arial" panose="020B0604020202020204" pitchFamily="34" charset="0"/>
              <a:buChar char="•"/>
            </a:pPr>
            <a:r>
              <a:rPr lang="en-US" i="1" dirty="0"/>
              <a:t>Let me hear why you stayed?</a:t>
            </a:r>
          </a:p>
          <a:p>
            <a:pPr marL="171450" indent="-171450">
              <a:buFont typeface="Arial" panose="020B0604020202020204" pitchFamily="34" charset="0"/>
              <a:buChar char="•"/>
            </a:pPr>
            <a:r>
              <a:rPr lang="en-US" i="1" dirty="0"/>
              <a:t>How many of those are the same?</a:t>
            </a:r>
          </a:p>
          <a:p>
            <a:pPr marL="171450" indent="-171450">
              <a:buFont typeface="Arial" panose="020B0604020202020204" pitchFamily="34" charset="0"/>
              <a:buChar char="•"/>
            </a:pPr>
            <a:r>
              <a:rPr lang="en-US" i="1" dirty="0"/>
              <a:t>What was it like when you were a prospective member?  What SHINED about the Club?</a:t>
            </a:r>
          </a:p>
          <a:p>
            <a:pPr marL="171450" indent="-171450">
              <a:buFont typeface="Arial" panose="020B0604020202020204" pitchFamily="34" charset="0"/>
              <a:buChar char="•"/>
            </a:pPr>
            <a:r>
              <a:rPr lang="en-US" i="1" dirty="0"/>
              <a:t>Do your Club activities reflect the reasons you joined Rotary? </a:t>
            </a:r>
          </a:p>
          <a:p>
            <a:pPr marL="171450" indent="-171450">
              <a:buFont typeface="Arial" panose="020B0604020202020204" pitchFamily="34" charset="0"/>
              <a:buChar char="•"/>
            </a:pPr>
            <a:r>
              <a:rPr lang="en-US" i="1" dirty="0"/>
              <a:t>Let’s think of the changes we discussed earlier with the new FREEDOMS  to change, what can you implement based on those changes?</a:t>
            </a:r>
          </a:p>
        </p:txBody>
      </p:sp>
      <p:sp>
        <p:nvSpPr>
          <p:cNvPr id="4" name="Slide Number Placeholder 3"/>
          <p:cNvSpPr>
            <a:spLocks noGrp="1"/>
          </p:cNvSpPr>
          <p:nvPr>
            <p:ph type="sldNum" sz="quarter" idx="10"/>
          </p:nvPr>
        </p:nvSpPr>
        <p:spPr/>
        <p:txBody>
          <a:bodyPr/>
          <a:lstStyle/>
          <a:p>
            <a:fld id="{EA89946E-56BC-498E-BA6B-BB14D7CB4518}" type="slidenum">
              <a:rPr lang="en-US" smtClean="0"/>
              <a:t>12</a:t>
            </a:fld>
            <a:endParaRPr lang="en-US"/>
          </a:p>
        </p:txBody>
      </p:sp>
    </p:spTree>
    <p:extLst>
      <p:ext uri="{BB962C8B-B14F-4D97-AF65-F5344CB8AC3E}">
        <p14:creationId xmlns:p14="http://schemas.microsoft.com/office/powerpoint/2010/main" val="2632283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is this comparable to the answers you just gave?</a:t>
            </a:r>
          </a:p>
        </p:txBody>
      </p:sp>
      <p:sp>
        <p:nvSpPr>
          <p:cNvPr id="4" name="Slide Number Placeholder 3"/>
          <p:cNvSpPr>
            <a:spLocks noGrp="1"/>
          </p:cNvSpPr>
          <p:nvPr>
            <p:ph type="sldNum" sz="quarter" idx="10"/>
          </p:nvPr>
        </p:nvSpPr>
        <p:spPr/>
        <p:txBody>
          <a:bodyPr/>
          <a:lstStyle/>
          <a:p>
            <a:fld id="{EA89946E-56BC-498E-BA6B-BB14D7CB4518}" type="slidenum">
              <a:rPr lang="en-US" smtClean="0"/>
              <a:t>13</a:t>
            </a:fld>
            <a:endParaRPr lang="en-US"/>
          </a:p>
        </p:txBody>
      </p:sp>
    </p:spTree>
    <p:extLst>
      <p:ext uri="{BB962C8B-B14F-4D97-AF65-F5344CB8AC3E}">
        <p14:creationId xmlns:p14="http://schemas.microsoft.com/office/powerpoint/2010/main" val="1482563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i="1" baseline="0" dirty="0"/>
              <a:t>take 5 minutes to quietly assess your Clubs strengths and perhaps opportunities for improvement.</a:t>
            </a:r>
            <a:endParaRPr lang="en-US" i="1" dirty="0"/>
          </a:p>
          <a:p>
            <a:pPr marL="0" indent="0">
              <a:buFont typeface="Arial" panose="020B0604020202020204" pitchFamily="34" charset="0"/>
              <a:buNone/>
            </a:pPr>
            <a:r>
              <a:rPr lang="en-US" b="1" i="0" dirty="0"/>
              <a:t>This is </a:t>
            </a:r>
            <a:r>
              <a:rPr lang="en-US" b="1" i="0" baseline="0" dirty="0"/>
              <a:t>AN EXECUTIVE ASSESSMENT of your CLUB (Both strengths and opportunities for Improvement)</a:t>
            </a:r>
            <a:endParaRPr lang="en-US" b="1" i="0" dirty="0"/>
          </a:p>
          <a:p>
            <a:pPr marL="171450" indent="-171450">
              <a:buFont typeface="Arial" panose="020B0604020202020204" pitchFamily="34" charset="0"/>
              <a:buChar char="•"/>
            </a:pPr>
            <a:r>
              <a:rPr lang="en-US" i="1" dirty="0"/>
              <a:t>In your own mind and based</a:t>
            </a:r>
            <a:r>
              <a:rPr lang="en-US" i="1" baseline="0" dirty="0"/>
              <a:t> upon your own experience as a member and now leader of your Club, </a:t>
            </a:r>
          </a:p>
        </p:txBody>
      </p:sp>
      <p:sp>
        <p:nvSpPr>
          <p:cNvPr id="4" name="Slide Number Placeholder 3"/>
          <p:cNvSpPr>
            <a:spLocks noGrp="1"/>
          </p:cNvSpPr>
          <p:nvPr>
            <p:ph type="sldNum" sz="quarter" idx="10"/>
          </p:nvPr>
        </p:nvSpPr>
        <p:spPr/>
        <p:txBody>
          <a:bodyPr/>
          <a:lstStyle/>
          <a:p>
            <a:fld id="{EA89946E-56BC-498E-BA6B-BB14D7CB4518}" type="slidenum">
              <a:rPr lang="en-US" smtClean="0"/>
              <a:t>14</a:t>
            </a:fld>
            <a:endParaRPr lang="en-US"/>
          </a:p>
        </p:txBody>
      </p:sp>
    </p:spTree>
    <p:extLst>
      <p:ext uri="{BB962C8B-B14F-4D97-AF65-F5344CB8AC3E}">
        <p14:creationId xmlns:p14="http://schemas.microsoft.com/office/powerpoint/2010/main" val="3228485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last time you had a Godfathers Pizza - Little Caesars Pizza or went to Blockbusters to get a movie?</a:t>
            </a:r>
          </a:p>
          <a:p>
            <a:endParaRPr lang="en-US" dirty="0"/>
          </a:p>
          <a:p>
            <a:r>
              <a:rPr lang="en-US" b="1" dirty="0"/>
              <a:t>All organizations must be constantly reinventing themselves.  Rotary is no exception.  Look</a:t>
            </a:r>
            <a:r>
              <a:rPr lang="en-US" b="1" baseline="0" dirty="0"/>
              <a:t> at what other member organizations are today---The Elks, Lions, Eagles and others.  There is huge competition in our society for “members” and a multitude of ways to connect with community, for service opportunities and for fellowship.</a:t>
            </a:r>
            <a:endParaRPr lang="en-US" b="1" dirty="0"/>
          </a:p>
        </p:txBody>
      </p:sp>
      <p:sp>
        <p:nvSpPr>
          <p:cNvPr id="4" name="Slide Number Placeholder 3"/>
          <p:cNvSpPr>
            <a:spLocks noGrp="1"/>
          </p:cNvSpPr>
          <p:nvPr>
            <p:ph type="sldNum" sz="quarter" idx="5"/>
          </p:nvPr>
        </p:nvSpPr>
        <p:spPr/>
        <p:txBody>
          <a:bodyPr/>
          <a:lstStyle/>
          <a:p>
            <a:fld id="{EA89946E-56BC-498E-BA6B-BB14D7CB4518}" type="slidenum">
              <a:rPr lang="en-US" smtClean="0"/>
              <a:t>15</a:t>
            </a:fld>
            <a:endParaRPr lang="en-US"/>
          </a:p>
        </p:txBody>
      </p:sp>
    </p:spTree>
    <p:extLst>
      <p:ext uri="{BB962C8B-B14F-4D97-AF65-F5344CB8AC3E}">
        <p14:creationId xmlns:p14="http://schemas.microsoft.com/office/powerpoint/2010/main" val="3557020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Consider</a:t>
            </a:r>
            <a:r>
              <a:rPr lang="en-US" sz="1200" b="1" kern="1200" baseline="0" dirty="0">
                <a:solidFill>
                  <a:schemeClr val="tx1"/>
                </a:solidFill>
                <a:effectLst/>
                <a:latin typeface="+mn-lt"/>
                <a:ea typeface="+mn-ea"/>
                <a:cs typeface="+mn-cs"/>
              </a:rPr>
              <a:t> for a moment----</a:t>
            </a:r>
            <a:r>
              <a:rPr lang="en-US" sz="1200" b="1" kern="1200" dirty="0">
                <a:solidFill>
                  <a:schemeClr val="tx1"/>
                </a:solidFill>
                <a:effectLst/>
                <a:latin typeface="+mn-lt"/>
                <a:ea typeface="+mn-ea"/>
                <a:cs typeface="+mn-cs"/>
              </a:rPr>
              <a:t>What would your Rotary Club experience look like if one of these visionary organizations designed your member experience</a:t>
            </a: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EA89946E-56BC-498E-BA6B-BB14D7CB4518}" type="slidenum">
              <a:rPr lang="en-US" smtClean="0"/>
              <a:t>16</a:t>
            </a:fld>
            <a:endParaRPr lang="en-US"/>
          </a:p>
        </p:txBody>
      </p:sp>
    </p:spTree>
    <p:extLst>
      <p:ext uri="{BB962C8B-B14F-4D97-AF65-F5344CB8AC3E}">
        <p14:creationId xmlns:p14="http://schemas.microsoft.com/office/powerpoint/2010/main" val="1817476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 down Vision, Engaging, Flexible </a:t>
            </a:r>
            <a:br>
              <a:rPr lang="en-US" dirty="0"/>
            </a:b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is a Vibrant Club?  Take 5 minutes and write on a flip chart some characteristics that the class proposes are characteristics of a Vibrant Rotary Club.</a:t>
            </a:r>
          </a:p>
          <a:p>
            <a:endParaRPr lang="en-US" dirty="0"/>
          </a:p>
          <a:p>
            <a:endParaRPr lang="en-US" dirty="0"/>
          </a:p>
        </p:txBody>
      </p:sp>
      <p:sp>
        <p:nvSpPr>
          <p:cNvPr id="4" name="Slide Number Placeholder 3"/>
          <p:cNvSpPr>
            <a:spLocks noGrp="1"/>
          </p:cNvSpPr>
          <p:nvPr>
            <p:ph type="sldNum" sz="quarter" idx="5"/>
          </p:nvPr>
        </p:nvSpPr>
        <p:spPr/>
        <p:txBody>
          <a:bodyPr/>
          <a:lstStyle/>
          <a:p>
            <a:fld id="{EA89946E-56BC-498E-BA6B-BB14D7CB4518}" type="slidenum">
              <a:rPr lang="en-US" smtClean="0"/>
              <a:t>17</a:t>
            </a:fld>
            <a:endParaRPr lang="en-US"/>
          </a:p>
        </p:txBody>
      </p:sp>
    </p:spTree>
    <p:extLst>
      <p:ext uri="{BB962C8B-B14F-4D97-AF65-F5344CB8AC3E}">
        <p14:creationId xmlns:p14="http://schemas.microsoft.com/office/powerpoint/2010/main" val="1125245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What</a:t>
            </a:r>
            <a:r>
              <a:rPr lang="en-US" b="1" dirty="0"/>
              <a:t> </a:t>
            </a:r>
            <a:r>
              <a:rPr lang="en-US" dirty="0"/>
              <a:t>is your Club’s Vision? –</a:t>
            </a:r>
            <a:r>
              <a:rPr lang="en-US" b="1" i="1" dirty="0"/>
              <a:t>draw from room – </a:t>
            </a:r>
            <a:endParaRPr lang="en-US" b="0" i="0" dirty="0"/>
          </a:p>
          <a:p>
            <a:pPr marL="628650" lvl="1" indent="-171450">
              <a:buFont typeface="Arial" panose="020B0604020202020204" pitchFamily="34" charset="0"/>
              <a:buChar char="•"/>
            </a:pPr>
            <a:r>
              <a:rPr lang="en-US" b="0" i="1" dirty="0"/>
              <a:t>Know where you are going and how you will get there. Visioning Session?</a:t>
            </a:r>
          </a:p>
          <a:p>
            <a:pPr marL="628650" lvl="1" indent="-171450">
              <a:buFont typeface="Arial" panose="020B0604020202020204" pitchFamily="34" charset="0"/>
              <a:buChar char="•"/>
            </a:pPr>
            <a:r>
              <a:rPr lang="en-US" b="0" i="1" dirty="0"/>
              <a:t>Where are you going? What do you do well? How can you do even better?</a:t>
            </a:r>
          </a:p>
          <a:p>
            <a:pPr marL="628650" lvl="1" indent="-171450">
              <a:buFont typeface="Arial" panose="020B0604020202020204" pitchFamily="34" charset="0"/>
              <a:buChar char="•"/>
            </a:pPr>
            <a:r>
              <a:rPr lang="en-US" b="0" i="1" dirty="0"/>
              <a:t>How do you groom future leaders?</a:t>
            </a:r>
          </a:p>
          <a:p>
            <a:endParaRPr lang="en-US" dirty="0"/>
          </a:p>
        </p:txBody>
      </p:sp>
      <p:sp>
        <p:nvSpPr>
          <p:cNvPr id="4" name="Slide Number Placeholder 3"/>
          <p:cNvSpPr>
            <a:spLocks noGrp="1"/>
          </p:cNvSpPr>
          <p:nvPr>
            <p:ph type="sldNum" sz="quarter" idx="10"/>
          </p:nvPr>
        </p:nvSpPr>
        <p:spPr/>
        <p:txBody>
          <a:bodyPr/>
          <a:lstStyle/>
          <a:p>
            <a:fld id="{EA89946E-56BC-498E-BA6B-BB14D7CB4518}" type="slidenum">
              <a:rPr lang="en-US" smtClean="0"/>
              <a:t>18</a:t>
            </a:fld>
            <a:endParaRPr lang="en-US"/>
          </a:p>
        </p:txBody>
      </p:sp>
    </p:spTree>
    <p:extLst>
      <p:ext uri="{BB962C8B-B14F-4D97-AF65-F5344CB8AC3E}">
        <p14:creationId xmlns:p14="http://schemas.microsoft.com/office/powerpoint/2010/main" val="2882107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i="0" dirty="0"/>
              <a:t>How do you engage your members?</a:t>
            </a:r>
          </a:p>
          <a:p>
            <a:pPr marL="1085850" lvl="2" indent="-171450">
              <a:buFont typeface="Arial" panose="020B0604020202020204" pitchFamily="34" charset="0"/>
              <a:buChar char="•"/>
            </a:pPr>
            <a:r>
              <a:rPr lang="en-US" b="0" i="1" dirty="0"/>
              <a:t>How do you communicate? Have you changed from what was happening 3 years ago, 5 years ago, 15 years ago?</a:t>
            </a:r>
          </a:p>
          <a:p>
            <a:pPr marL="1085850" lvl="2" indent="-171450">
              <a:buFont typeface="Arial" panose="020B0604020202020204" pitchFamily="34" charset="0"/>
              <a:buChar char="•"/>
            </a:pPr>
            <a:r>
              <a:rPr lang="en-US" b="0" i="1" dirty="0"/>
              <a:t>How are relationships built – meetings – projects – socials – after hours events?</a:t>
            </a:r>
          </a:p>
          <a:p>
            <a:pPr marL="1085850" lvl="2" indent="-171450">
              <a:buFont typeface="Arial" panose="020B0604020202020204" pitchFamily="34" charset="0"/>
              <a:buChar char="•"/>
            </a:pPr>
            <a:r>
              <a:rPr lang="en-US" b="0" i="1" dirty="0"/>
              <a:t>What’s a meaningful project? How do you know?</a:t>
            </a:r>
          </a:p>
          <a:p>
            <a:endParaRPr lang="en-US" dirty="0"/>
          </a:p>
        </p:txBody>
      </p:sp>
      <p:sp>
        <p:nvSpPr>
          <p:cNvPr id="4" name="Slide Number Placeholder 3"/>
          <p:cNvSpPr>
            <a:spLocks noGrp="1"/>
          </p:cNvSpPr>
          <p:nvPr>
            <p:ph type="sldNum" sz="quarter" idx="10"/>
          </p:nvPr>
        </p:nvSpPr>
        <p:spPr/>
        <p:txBody>
          <a:bodyPr/>
          <a:lstStyle/>
          <a:p>
            <a:fld id="{EA89946E-56BC-498E-BA6B-BB14D7CB4518}" type="slidenum">
              <a:rPr lang="en-US" smtClean="0"/>
              <a:t>19</a:t>
            </a:fld>
            <a:endParaRPr lang="en-US"/>
          </a:p>
        </p:txBody>
      </p:sp>
    </p:spTree>
    <p:extLst>
      <p:ext uri="{BB962C8B-B14F-4D97-AF65-F5344CB8AC3E}">
        <p14:creationId xmlns:p14="http://schemas.microsoft.com/office/powerpoint/2010/main" val="1749887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6984" eaLnBrk="1" hangingPunct="1">
              <a:spcBef>
                <a:spcPct val="0"/>
              </a:spcBef>
            </a:pPr>
            <a:r>
              <a:rPr lang="en-US" altLang="en-US" dirty="0">
                <a:latin typeface="Arial" panose="020B0604020202020204" pitchFamily="34" charset="0"/>
                <a:ea typeface="ヒラギノ角ゴ Pro W3" pitchFamily="-84" charset="-128"/>
              </a:rPr>
              <a:t>Engagement How many of you know the old saying “The Squeaky wheel gets the oil?”</a:t>
            </a:r>
          </a:p>
          <a:p>
            <a:pPr defTabSz="906984" eaLnBrk="1" hangingPunct="1">
              <a:spcBef>
                <a:spcPct val="0"/>
              </a:spcBef>
            </a:pPr>
            <a:r>
              <a:rPr lang="en-US" altLang="en-US" dirty="0">
                <a:latin typeface="Arial" panose="020B0604020202020204" pitchFamily="34" charset="0"/>
                <a:ea typeface="ヒラギノ角ゴ Pro W3" pitchFamily="-84" charset="-128"/>
              </a:rPr>
              <a:t>• People who complain often get the most attention. When someone is vocal about their displeasure, </a:t>
            </a:r>
          </a:p>
          <a:p>
            <a:pPr defTabSz="906984" eaLnBrk="1" hangingPunct="1">
              <a:spcBef>
                <a:spcPct val="0"/>
              </a:spcBef>
            </a:pPr>
            <a:r>
              <a:rPr lang="en-US" altLang="en-US" dirty="0">
                <a:latin typeface="Arial" panose="020B0604020202020204" pitchFamily="34" charset="0"/>
                <a:ea typeface="ヒラギノ角ゴ Pro W3" pitchFamily="-84" charset="-128"/>
              </a:rPr>
              <a:t>- you know that they are invested in the situation and </a:t>
            </a:r>
          </a:p>
          <a:p>
            <a:pPr defTabSz="906984" eaLnBrk="1" hangingPunct="1">
              <a:spcBef>
                <a:spcPct val="0"/>
              </a:spcBef>
            </a:pPr>
            <a:r>
              <a:rPr lang="en-US" altLang="en-US" dirty="0">
                <a:latin typeface="Arial" panose="020B0604020202020204" pitchFamily="34" charset="0"/>
                <a:ea typeface="ヒラギノ角ゴ Pro W3" pitchFamily="-84" charset="-128"/>
              </a:rPr>
              <a:t>- you pay attention to them.</a:t>
            </a:r>
          </a:p>
          <a:p>
            <a:pPr defTabSz="906984" eaLnBrk="1" hangingPunct="1">
              <a:spcBef>
                <a:spcPct val="0"/>
              </a:spcBef>
            </a:pPr>
            <a:r>
              <a:rPr lang="en-US" altLang="en-US" dirty="0">
                <a:latin typeface="Arial" panose="020B0604020202020204" pitchFamily="34" charset="0"/>
                <a:ea typeface="ヒラギノ角ゴ Pro W3" pitchFamily="-84" charset="-128"/>
              </a:rPr>
              <a:t>•	The most dissatisfied club members are often the least vocal</a:t>
            </a:r>
          </a:p>
          <a:p>
            <a:pPr defTabSz="906984" eaLnBrk="1" hangingPunct="1">
              <a:spcBef>
                <a:spcPct val="0"/>
              </a:spcBef>
            </a:pPr>
            <a:r>
              <a:rPr lang="en-US" altLang="en-US" dirty="0">
                <a:latin typeface="Arial" panose="020B0604020202020204" pitchFamily="34" charset="0"/>
                <a:ea typeface="ヒラギノ角ゴ Pro W3" pitchFamily="-84" charset="-128"/>
              </a:rPr>
              <a:t>•	If you aren’t paying attention to this group, they may back away from the club quietly, stop attending meetings, and eventually quit altogether. </a:t>
            </a:r>
          </a:p>
          <a:p>
            <a:pPr defTabSz="906984" eaLnBrk="1" hangingPunct="1">
              <a:spcBef>
                <a:spcPct val="0"/>
              </a:spcBef>
            </a:pPr>
            <a:r>
              <a:rPr lang="en-US" altLang="en-US" dirty="0">
                <a:latin typeface="Arial" panose="020B0604020202020204" pitchFamily="34" charset="0"/>
                <a:ea typeface="ヒラギノ角ゴ Pro W3" pitchFamily="-84" charset="-128"/>
              </a:rPr>
              <a:t>•	You need to pay attention to this group! They can offer the most valuable insight on what your club could do better. </a:t>
            </a:r>
          </a:p>
          <a:p>
            <a:pPr defTabSz="906984" eaLnBrk="1" hangingPunct="1">
              <a:spcBef>
                <a:spcPct val="0"/>
              </a:spcBef>
            </a:pPr>
            <a:r>
              <a:rPr lang="en-US" altLang="en-US" dirty="0">
                <a:latin typeface="Arial" panose="020B0604020202020204" pitchFamily="34" charset="0"/>
                <a:ea typeface="ヒラギノ角ゴ Pro W3" pitchFamily="-84" charset="-128"/>
              </a:rPr>
              <a:t>You need to know your members – both LOUD and QUIET - you (and your team need to be aware if a member starts to disengage. Just as disengaged employees are inclined to miss more work, take more days off, or withdraw from challenging projects, a disengaged Rotarian will be inclined to routinely miss meetings and opt out of activities.  </a:t>
            </a:r>
          </a:p>
          <a:p>
            <a:pPr defTabSz="906984" eaLnBrk="1" hangingPunct="1">
              <a:spcBef>
                <a:spcPct val="0"/>
              </a:spcBef>
            </a:pPr>
            <a:r>
              <a:rPr lang="en-US" altLang="en-US" dirty="0">
                <a:latin typeface="Arial" panose="020B0604020202020204" pitchFamily="34" charset="0"/>
                <a:ea typeface="ヒラギノ角ゴ Pro W3" pitchFamily="-84" charset="-128"/>
              </a:rPr>
              <a:t>REACH OUT BEFORE THEY OPT OUT!</a:t>
            </a:r>
          </a:p>
          <a:p>
            <a:pPr defTabSz="906984" eaLnBrk="1" hangingPunct="1">
              <a:spcBef>
                <a:spcPct val="0"/>
              </a:spcBef>
            </a:pPr>
            <a:endParaRPr lang="en-US" altLang="en-US" dirty="0">
              <a:latin typeface="Arial" panose="020B0604020202020204" pitchFamily="34" charset="0"/>
              <a:ea typeface="ヒラギノ角ゴ Pro W3" pitchFamily="-84" charset="-128"/>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0694" eaLnBrk="0" hangingPunct="0">
              <a:spcBef>
                <a:spcPct val="30000"/>
              </a:spcBef>
              <a:defRPr sz="1200">
                <a:solidFill>
                  <a:schemeClr val="tx1"/>
                </a:solidFill>
                <a:latin typeface="Arial" panose="020B0604020202020204" pitchFamily="34" charset="0"/>
                <a:ea typeface="ヒラギノ角ゴ Pro W3" pitchFamily="-84" charset="-128"/>
              </a:defRPr>
            </a:lvl1pPr>
            <a:lvl2pPr marL="749666" indent="-287346" defTabSz="940694" eaLnBrk="0" hangingPunct="0">
              <a:spcBef>
                <a:spcPct val="30000"/>
              </a:spcBef>
              <a:defRPr sz="1200">
                <a:solidFill>
                  <a:schemeClr val="tx1"/>
                </a:solidFill>
                <a:latin typeface="Arial" panose="020B0604020202020204" pitchFamily="34" charset="0"/>
                <a:ea typeface="ヒラギノ角ゴ Pro W3" pitchFamily="-84" charset="-128"/>
              </a:defRPr>
            </a:lvl2pPr>
            <a:lvl3pPr marL="1154197" indent="-229556" defTabSz="940694" eaLnBrk="0" hangingPunct="0">
              <a:spcBef>
                <a:spcPct val="30000"/>
              </a:spcBef>
              <a:defRPr sz="1200">
                <a:solidFill>
                  <a:schemeClr val="tx1"/>
                </a:solidFill>
                <a:latin typeface="Arial" panose="020B0604020202020204" pitchFamily="34" charset="0"/>
                <a:ea typeface="ヒラギノ角ゴ Pro W3" pitchFamily="-84" charset="-128"/>
              </a:defRPr>
            </a:lvl3pPr>
            <a:lvl4pPr marL="1616517" indent="-229556" defTabSz="940694" eaLnBrk="0" hangingPunct="0">
              <a:spcBef>
                <a:spcPct val="30000"/>
              </a:spcBef>
              <a:defRPr sz="1200">
                <a:solidFill>
                  <a:schemeClr val="tx1"/>
                </a:solidFill>
                <a:latin typeface="Arial" panose="020B0604020202020204" pitchFamily="34" charset="0"/>
                <a:ea typeface="ヒラギノ角ゴ Pro W3" pitchFamily="-84" charset="-128"/>
              </a:defRPr>
            </a:lvl4pPr>
            <a:lvl5pPr marL="2078838" indent="-229556" defTabSz="940694" eaLnBrk="0" hangingPunct="0">
              <a:spcBef>
                <a:spcPct val="30000"/>
              </a:spcBef>
              <a:defRPr sz="1200">
                <a:solidFill>
                  <a:schemeClr val="tx1"/>
                </a:solidFill>
                <a:latin typeface="Arial" panose="020B0604020202020204" pitchFamily="34" charset="0"/>
                <a:ea typeface="ヒラギノ角ゴ Pro W3" pitchFamily="-84" charset="-128"/>
              </a:defRPr>
            </a:lvl5pPr>
            <a:lvl6pPr marL="2541159" indent="-229556" defTabSz="94069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3003479" indent="-229556" defTabSz="94069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65800" indent="-229556" defTabSz="94069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928121" indent="-229556" defTabSz="94069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254B0500-4C6C-45FA-8AF3-FD3DC6E3CD13}" type="slidenum">
              <a:rPr lang="en-US" altLang="en-US">
                <a:solidFill>
                  <a:srgbClr val="000000"/>
                </a:solidFill>
              </a:rPr>
              <a:pPr>
                <a:spcBef>
                  <a:spcPct val="0"/>
                </a:spcBef>
              </a:pPr>
              <a:t>20</a:t>
            </a:fld>
            <a:endParaRPr lang="en-US" alt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Stand up – Stretch – lets get loose </a:t>
            </a:r>
          </a:p>
          <a:p>
            <a:pPr marL="171450" indent="-171450">
              <a:buFont typeface="Arial" panose="020B0604020202020204" pitchFamily="34" charset="0"/>
              <a:buChar char="•"/>
            </a:pPr>
            <a:r>
              <a:rPr lang="en-US" i="1" dirty="0"/>
              <a:t>Are you being flexible?</a:t>
            </a:r>
          </a:p>
          <a:p>
            <a:pPr marL="171450" indent="-171450">
              <a:buFont typeface="Arial" panose="020B0604020202020204" pitchFamily="34" charset="0"/>
              <a:buChar char="•"/>
            </a:pPr>
            <a:r>
              <a:rPr lang="en-US" b="1" i="1" dirty="0"/>
              <a:t>Remember, it’s based on the individual Club needs now…not old rules…and you might get push back from some members AND THAT’S OKAY  Change is hard!</a:t>
            </a:r>
          </a:p>
          <a:p>
            <a:pPr marL="171450" indent="-171450">
              <a:buFont typeface="Arial" panose="020B0604020202020204" pitchFamily="34" charset="0"/>
              <a:buChar char="•"/>
            </a:pPr>
            <a:r>
              <a:rPr lang="en-US" i="1" dirty="0"/>
              <a:t>Make new rules find a good </a:t>
            </a:r>
            <a:r>
              <a:rPr lang="en-US" b="1" i="1" dirty="0">
                <a:solidFill>
                  <a:srgbClr val="FF0000"/>
                </a:solidFill>
              </a:rPr>
              <a:t>common ground for new members and those who have been at Rotary for some time</a:t>
            </a:r>
            <a:r>
              <a:rPr lang="en-US" i="1" dirty="0"/>
              <a:t>.</a:t>
            </a:r>
          </a:p>
          <a:p>
            <a:pPr marL="171450" indent="-171450">
              <a:buFont typeface="Arial" panose="020B0604020202020204" pitchFamily="34" charset="0"/>
              <a:buChar char="•"/>
            </a:pPr>
            <a:r>
              <a:rPr lang="en-US" i="1" dirty="0"/>
              <a:t>Revitalize your Club! Are you current? What needs to stay? What needs to go?</a:t>
            </a:r>
          </a:p>
          <a:p>
            <a:pPr marL="171450" indent="-171450">
              <a:buFont typeface="Arial" panose="020B0604020202020204" pitchFamily="34" charset="0"/>
              <a:buChar char="•"/>
            </a:pPr>
            <a:r>
              <a:rPr lang="en-US" i="1" dirty="0"/>
              <a:t>What else can you use to promote Rotary in your community?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89946E-56BC-498E-BA6B-BB14D7CB4518}" type="slidenum">
              <a:rPr lang="en-US" smtClean="0"/>
              <a:t>21</a:t>
            </a:fld>
            <a:endParaRPr lang="en-US"/>
          </a:p>
        </p:txBody>
      </p:sp>
    </p:spTree>
    <p:extLst>
      <p:ext uri="{BB962C8B-B14F-4D97-AF65-F5344CB8AC3E}">
        <p14:creationId xmlns:p14="http://schemas.microsoft.com/office/powerpoint/2010/main" val="132796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Viability of Rotary in our communities is determined by the value of its membership.  It is one of the </a:t>
            </a:r>
          </a:p>
          <a:p>
            <a:r>
              <a:rPr lang="en-US" sz="1200" b="1" kern="1200" dirty="0">
                <a:solidFill>
                  <a:schemeClr val="tx1"/>
                </a:solidFill>
                <a:effectLst/>
                <a:latin typeface="+mn-lt"/>
                <a:ea typeface="+mn-ea"/>
                <a:cs typeface="+mn-cs"/>
              </a:rPr>
              <a:t>Three Essential Elements </a:t>
            </a:r>
            <a:r>
              <a:rPr lang="en-US" sz="1200" kern="1200" dirty="0">
                <a:solidFill>
                  <a:schemeClr val="tx1"/>
                </a:solidFill>
                <a:effectLst/>
                <a:latin typeface="+mn-lt"/>
                <a:ea typeface="+mn-ea"/>
                <a:cs typeface="+mn-cs"/>
              </a:rPr>
              <a:t>of the Rotary experience (Membership, Brand (public image) and TRF) that are strongly linked and determine Rotary’s capability for service.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Like all other organizations, Rotary’s strength and value is determined by a strong and engaged membership in vibrant Clubs which are reflected in its goals.</a:t>
            </a:r>
          </a:p>
          <a:p>
            <a:endParaRPr lang="en-US" dirty="0"/>
          </a:p>
        </p:txBody>
      </p:sp>
      <p:sp>
        <p:nvSpPr>
          <p:cNvPr id="4" name="Slide Number Placeholder 3"/>
          <p:cNvSpPr>
            <a:spLocks noGrp="1"/>
          </p:cNvSpPr>
          <p:nvPr>
            <p:ph type="sldNum" sz="quarter" idx="5"/>
          </p:nvPr>
        </p:nvSpPr>
        <p:spPr/>
        <p:txBody>
          <a:bodyPr/>
          <a:lstStyle/>
          <a:p>
            <a:pPr defTabSz="874898">
              <a:defRPr/>
            </a:pPr>
            <a:fld id="{3BF431EB-D0E9-B64E-9DB7-50A44B1E12D5}" type="slidenum">
              <a:rPr lang="en-US" sz="1100">
                <a:solidFill>
                  <a:prstClr val="black"/>
                </a:solidFill>
                <a:latin typeface="Calibri"/>
              </a:rPr>
              <a:pPr defTabSz="874898">
                <a:defRPr/>
              </a:pPr>
              <a:t>4</a:t>
            </a:fld>
            <a:endParaRPr lang="en-US" sz="1100" dirty="0">
              <a:solidFill>
                <a:prstClr val="black"/>
              </a:solidFill>
              <a:latin typeface="Calibri"/>
            </a:endParaRPr>
          </a:p>
        </p:txBody>
      </p:sp>
    </p:spTree>
    <p:extLst>
      <p:ext uri="{BB962C8B-B14F-4D97-AF65-F5344CB8AC3E}">
        <p14:creationId xmlns:p14="http://schemas.microsoft.com/office/powerpoint/2010/main" val="1077093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Stand up – Stretch – lets get loose </a:t>
            </a:r>
          </a:p>
          <a:p>
            <a:pPr marL="171450" indent="-171450">
              <a:buFont typeface="Arial" panose="020B0604020202020204" pitchFamily="34" charset="0"/>
              <a:buChar char="•"/>
            </a:pPr>
            <a:r>
              <a:rPr lang="en-US" i="1" dirty="0"/>
              <a:t>Are you being flexible?</a:t>
            </a:r>
          </a:p>
          <a:p>
            <a:pPr marL="171450" indent="-171450">
              <a:buFont typeface="Arial" panose="020B0604020202020204" pitchFamily="34" charset="0"/>
              <a:buChar char="•"/>
            </a:pPr>
            <a:r>
              <a:rPr lang="en-US" b="1" i="1" dirty="0"/>
              <a:t>Remember, it’s based on the individual Club needs now…not old rules…and you might get push back from some members AND THAT’S OKAY  Change is hard!</a:t>
            </a:r>
          </a:p>
          <a:p>
            <a:pPr marL="171450" indent="-171450">
              <a:buFont typeface="Arial" panose="020B0604020202020204" pitchFamily="34" charset="0"/>
              <a:buChar char="•"/>
            </a:pPr>
            <a:r>
              <a:rPr lang="en-US" i="1" dirty="0"/>
              <a:t>Make new rules find a good </a:t>
            </a:r>
            <a:r>
              <a:rPr lang="en-US" b="1" i="1" dirty="0">
                <a:solidFill>
                  <a:srgbClr val="FF0000"/>
                </a:solidFill>
              </a:rPr>
              <a:t>common ground for new members and those who have been at Rotary for some time</a:t>
            </a:r>
            <a:r>
              <a:rPr lang="en-US" i="1" dirty="0"/>
              <a:t>.</a:t>
            </a:r>
          </a:p>
          <a:p>
            <a:pPr marL="171450" indent="-171450">
              <a:buFont typeface="Arial" panose="020B0604020202020204" pitchFamily="34" charset="0"/>
              <a:buChar char="•"/>
            </a:pPr>
            <a:r>
              <a:rPr lang="en-US" i="1" dirty="0"/>
              <a:t>Revitalize your Club! Are you current? What needs to stay? What needs to go?</a:t>
            </a:r>
          </a:p>
          <a:p>
            <a:pPr marL="171450" indent="-171450">
              <a:buFont typeface="Arial" panose="020B0604020202020204" pitchFamily="34" charset="0"/>
              <a:buChar char="•"/>
            </a:pPr>
            <a:r>
              <a:rPr lang="en-US" i="1" dirty="0"/>
              <a:t>What else can you use to promote Rotary in your community?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89946E-56BC-498E-BA6B-BB14D7CB4518}" type="slidenum">
              <a:rPr lang="en-US" smtClean="0"/>
              <a:t>22</a:t>
            </a:fld>
            <a:endParaRPr lang="en-US"/>
          </a:p>
        </p:txBody>
      </p:sp>
    </p:spTree>
    <p:extLst>
      <p:ext uri="{BB962C8B-B14F-4D97-AF65-F5344CB8AC3E}">
        <p14:creationId xmlns:p14="http://schemas.microsoft.com/office/powerpoint/2010/main" val="1327965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i="1" baseline="0" dirty="0"/>
          </a:p>
          <a:p>
            <a:pPr marL="171450" indent="-171450">
              <a:buFont typeface="Arial" panose="020B0604020202020204" pitchFamily="34" charset="0"/>
              <a:buChar char="•"/>
            </a:pPr>
            <a:r>
              <a:rPr lang="en-US" i="1" baseline="0" dirty="0"/>
              <a:t>Know that you are not alone in addressing membership. Get a great Membership Chair or Director that can really focus on membership have them form a committee, maybe of someone NOT just like them –…what leadership type might make a good Membership Chair/Director? </a:t>
            </a:r>
            <a:r>
              <a:rPr lang="en-US" b="1" i="1" baseline="0" dirty="0"/>
              <a:t>think of Module One again (Otter / Kramer)</a:t>
            </a:r>
          </a:p>
          <a:p>
            <a:pPr marL="171450" indent="-171450">
              <a:buFont typeface="Arial" panose="020B0604020202020204" pitchFamily="34" charset="0"/>
              <a:buChar char="•"/>
            </a:pPr>
            <a:r>
              <a:rPr lang="en-US" i="1" baseline="0" dirty="0"/>
              <a:t> For your part, you can make sure they have the tools to do their job.  Rotary International has done a lot of work to help your Membership Chair or Director. </a:t>
            </a:r>
            <a:endParaRPr lang="en-US" i="1" dirty="0"/>
          </a:p>
        </p:txBody>
      </p:sp>
      <p:sp>
        <p:nvSpPr>
          <p:cNvPr id="4" name="Slide Number Placeholder 3"/>
          <p:cNvSpPr>
            <a:spLocks noGrp="1"/>
          </p:cNvSpPr>
          <p:nvPr>
            <p:ph type="sldNum" sz="quarter" idx="10"/>
          </p:nvPr>
        </p:nvSpPr>
        <p:spPr/>
        <p:txBody>
          <a:bodyPr/>
          <a:lstStyle/>
          <a:p>
            <a:fld id="{EA89946E-56BC-498E-BA6B-BB14D7CB4518}" type="slidenum">
              <a:rPr lang="en-US" smtClean="0"/>
              <a:t>23</a:t>
            </a:fld>
            <a:endParaRPr lang="en-US"/>
          </a:p>
        </p:txBody>
      </p:sp>
    </p:spTree>
    <p:extLst>
      <p:ext uri="{BB962C8B-B14F-4D97-AF65-F5344CB8AC3E}">
        <p14:creationId xmlns:p14="http://schemas.microsoft.com/office/powerpoint/2010/main" val="725244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i="1" dirty="0"/>
              <a:t>Find the ones in your Club who will come along side you and want to be creative. </a:t>
            </a:r>
            <a:r>
              <a:rPr lang="en-US" i="1" dirty="0"/>
              <a:t>Many Clubs discuss a variety of ways to develop a vibrant Club culture.  </a:t>
            </a:r>
            <a:endParaRPr lang="en-US" i="1" baseline="0" dirty="0"/>
          </a:p>
          <a:p>
            <a:pPr marL="171450" indent="-171450">
              <a:buFont typeface="Arial" panose="020B0604020202020204" pitchFamily="34" charset="0"/>
              <a:buChar char="•"/>
            </a:pPr>
            <a:r>
              <a:rPr lang="en-US" i="1" baseline="0" dirty="0"/>
              <a:t>Consider a small group of innovators in your Club that might be lead by an “Imagineer” to assist you in selection of new ideas and approaches you might pursue.  </a:t>
            </a:r>
          </a:p>
          <a:p>
            <a:pPr marL="171450" indent="-171450">
              <a:buFont typeface="Arial" panose="020B0604020202020204" pitchFamily="34" charset="0"/>
              <a:buChar char="•"/>
            </a:pPr>
            <a:r>
              <a:rPr lang="en-US" i="1" baseline="0" dirty="0"/>
              <a:t>Disney Corporation does this routinely and many other organizations have “Development Directors”, why not Rotary?</a:t>
            </a:r>
            <a:endParaRPr lang="en-US" i="1" dirty="0"/>
          </a:p>
        </p:txBody>
      </p:sp>
      <p:sp>
        <p:nvSpPr>
          <p:cNvPr id="4" name="Slide Number Placeholder 3"/>
          <p:cNvSpPr>
            <a:spLocks noGrp="1"/>
          </p:cNvSpPr>
          <p:nvPr>
            <p:ph type="sldNum" sz="quarter" idx="10"/>
          </p:nvPr>
        </p:nvSpPr>
        <p:spPr/>
        <p:txBody>
          <a:bodyPr/>
          <a:lstStyle/>
          <a:p>
            <a:fld id="{EA89946E-56BC-498E-BA6B-BB14D7CB4518}" type="slidenum">
              <a:rPr lang="en-US" smtClean="0"/>
              <a:t>24</a:t>
            </a:fld>
            <a:endParaRPr lang="en-US"/>
          </a:p>
        </p:txBody>
      </p:sp>
    </p:spTree>
    <p:extLst>
      <p:ext uri="{BB962C8B-B14F-4D97-AF65-F5344CB8AC3E}">
        <p14:creationId xmlns:p14="http://schemas.microsoft.com/office/powerpoint/2010/main" val="725244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i="1" dirty="0"/>
              <a:t>Does anyone disagree with this? Members are the boots in the community, </a:t>
            </a:r>
          </a:p>
          <a:p>
            <a:pPr marL="171450" indent="-171450">
              <a:buFont typeface="Arial" panose="020B0604020202020204" pitchFamily="34" charset="0"/>
              <a:buChar char="•"/>
            </a:pPr>
            <a:r>
              <a:rPr lang="en-US" b="1" i="1" dirty="0"/>
              <a:t>they are executing all of our community activities and the stronger our membership, the stronger our presence in the community. </a:t>
            </a:r>
          </a:p>
          <a:p>
            <a:pPr marL="171450" indent="-171450">
              <a:buFont typeface="Arial" panose="020B0604020202020204" pitchFamily="34" charset="0"/>
              <a:buChar char="•"/>
            </a:pPr>
            <a:r>
              <a:rPr lang="en-US" i="1" dirty="0"/>
              <a:t>Given the vision &amp; mission</a:t>
            </a:r>
            <a:r>
              <a:rPr lang="en-US" i="1" baseline="0" dirty="0"/>
              <a:t> of Rotary and The Rotary Foundation, we should have many, many potential Rotarians wishing to join us to achieve those lofty goals as well as to experience the personal benefits of being a Member of Rotary</a:t>
            </a:r>
            <a:endParaRPr lang="en-US" i="1" dirty="0"/>
          </a:p>
        </p:txBody>
      </p:sp>
      <p:sp>
        <p:nvSpPr>
          <p:cNvPr id="4" name="Slide Number Placeholder 3"/>
          <p:cNvSpPr>
            <a:spLocks noGrp="1"/>
          </p:cNvSpPr>
          <p:nvPr>
            <p:ph type="sldNum" sz="quarter" idx="10"/>
          </p:nvPr>
        </p:nvSpPr>
        <p:spPr/>
        <p:txBody>
          <a:bodyPr/>
          <a:lstStyle/>
          <a:p>
            <a:fld id="{EA89946E-56BC-498E-BA6B-BB14D7CB4518}" type="slidenum">
              <a:rPr lang="en-US" smtClean="0"/>
              <a:t>25</a:t>
            </a:fld>
            <a:endParaRPr lang="en-US"/>
          </a:p>
        </p:txBody>
      </p:sp>
    </p:spTree>
    <p:extLst>
      <p:ext uri="{BB962C8B-B14F-4D97-AF65-F5344CB8AC3E}">
        <p14:creationId xmlns:p14="http://schemas.microsoft.com/office/powerpoint/2010/main" val="8870487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With your leadership, you have</a:t>
            </a:r>
            <a:r>
              <a:rPr lang="en-US" baseline="0" dirty="0"/>
              <a:t> an opportunity to move your Club from good to Great!</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89946E-56BC-498E-BA6B-BB14D7CB4518}" type="slidenum">
              <a:rPr lang="en-US" smtClean="0"/>
              <a:t>26</a:t>
            </a:fld>
            <a:endParaRPr lang="en-US"/>
          </a:p>
        </p:txBody>
      </p:sp>
    </p:spTree>
    <p:extLst>
      <p:ext uri="{BB962C8B-B14F-4D97-AF65-F5344CB8AC3E}">
        <p14:creationId xmlns:p14="http://schemas.microsoft.com/office/powerpoint/2010/main" val="3242250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i="1" dirty="0">
                <a:solidFill>
                  <a:srgbClr val="FF0000"/>
                </a:solidFill>
              </a:rPr>
              <a:t>SET THE ENVIRONMENT IN WHICH ROTARY EXISTS TODAY</a:t>
            </a:r>
          </a:p>
          <a:p>
            <a:pPr marL="171450" indent="-171450">
              <a:buFont typeface="Arial" panose="020B0604020202020204" pitchFamily="34" charset="0"/>
              <a:buChar char="•"/>
            </a:pPr>
            <a:r>
              <a:rPr lang="en-US" i="1" baseline="0" dirty="0">
                <a:solidFill>
                  <a:srgbClr val="FF0000"/>
                </a:solidFill>
              </a:rPr>
              <a:t>We have a global economy, an internet that supports social media and 5 generations exploring their opportunities for growth, success and opportunities for community service.  Those transformational changes have had their impacts on every organization, many of whom have gone through a transformation to capitalize on those changes to maintain or even strengthen their vibrancy. </a:t>
            </a:r>
          </a:p>
          <a:p>
            <a:pPr marL="171450" indent="-171450">
              <a:buFont typeface="Arial" panose="020B0604020202020204" pitchFamily="34" charset="0"/>
              <a:buChar char="•"/>
            </a:pPr>
            <a:r>
              <a:rPr lang="en-US" i="1" baseline="0" dirty="0">
                <a:solidFill>
                  <a:srgbClr val="FF0000"/>
                </a:solidFill>
              </a:rPr>
              <a:t>Rotary today needs excellence in its leadership, a compelling public image and Clubs that are attractive because of what they do for  their members and the communities they serve</a:t>
            </a:r>
          </a:p>
          <a:p>
            <a:pPr marL="171450" indent="-171450">
              <a:buFont typeface="Arial" panose="020B0604020202020204" pitchFamily="34" charset="0"/>
              <a:buChar char="•"/>
            </a:pPr>
            <a:endParaRPr lang="en-US" i="1"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89946E-56BC-498E-BA6B-BB14D7CB45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03708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i="1" dirty="0">
                <a:solidFill>
                  <a:srgbClr val="FF0000"/>
                </a:solidFill>
              </a:rPr>
              <a:t>SET THE ENVIRONMENT IN WHICH ROTARY </a:t>
            </a:r>
            <a:r>
              <a:rPr lang="en-US" b="1" i="1">
                <a:solidFill>
                  <a:srgbClr val="FF0000"/>
                </a:solidFill>
              </a:rPr>
              <a:t>EXISTS TODAY---One last Pitch:</a:t>
            </a:r>
            <a:endParaRPr lang="en-US" b="1" i="1" dirty="0">
              <a:solidFill>
                <a:srgbClr val="FF0000"/>
              </a:solidFill>
            </a:endParaRPr>
          </a:p>
          <a:p>
            <a:pPr marL="171450" indent="-171450">
              <a:buFont typeface="Arial" panose="020B0604020202020204" pitchFamily="34" charset="0"/>
              <a:buChar char="•"/>
            </a:pPr>
            <a:r>
              <a:rPr lang="en-US" i="1" baseline="0" dirty="0">
                <a:solidFill>
                  <a:srgbClr val="FF0000"/>
                </a:solidFill>
              </a:rPr>
              <a:t>We have a global economy, an internet that supports social media and 5 generations exploring their opportunities for growth, success and opportunities for community service.  Those transformational changes have had their impacts on every organization, many of whom have gone through a transformation to capitalize on those changes to maintain or even strengthen their vibrancy. </a:t>
            </a:r>
          </a:p>
          <a:p>
            <a:pPr marL="171450" indent="-171450">
              <a:buFont typeface="Arial" panose="020B0604020202020204" pitchFamily="34" charset="0"/>
              <a:buChar char="•"/>
            </a:pPr>
            <a:r>
              <a:rPr lang="en-US" i="1" baseline="0" dirty="0">
                <a:solidFill>
                  <a:srgbClr val="FF0000"/>
                </a:solidFill>
              </a:rPr>
              <a:t>Rotary today needs excellence in its leadership, a compelling public image and Clubs that are attractive because of what they do for  their members and the communities they serve</a:t>
            </a:r>
          </a:p>
          <a:p>
            <a:pPr marL="171450" indent="-171450">
              <a:buFont typeface="Arial" panose="020B0604020202020204" pitchFamily="34" charset="0"/>
              <a:buChar char="•"/>
            </a:pPr>
            <a:endParaRPr lang="en-US" i="1"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89946E-56BC-498E-BA6B-BB14D7CB45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0370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r>
              <a:rPr lang="en-US" b="1" dirty="0"/>
              <a:t>These three essential</a:t>
            </a:r>
            <a:r>
              <a:rPr lang="en-US" b="1" baseline="0" dirty="0"/>
              <a:t> elements are strongly linked together and interdependent.  For example, our public image in the community (and our brand) somewhat drives our membership growth and those two characteristics ultimately determines participation in The Rotary Foundation, that supports a Club’s ability for community and international service.  </a:t>
            </a:r>
            <a:endParaRPr lang="en-US" b="1" dirty="0"/>
          </a:p>
        </p:txBody>
      </p:sp>
      <p:sp>
        <p:nvSpPr>
          <p:cNvPr id="4" name="Slide Number Placeholder 3"/>
          <p:cNvSpPr>
            <a:spLocks noGrp="1"/>
          </p:cNvSpPr>
          <p:nvPr>
            <p:ph type="sldNum" sz="quarter" idx="10"/>
          </p:nvPr>
        </p:nvSpPr>
        <p:spPr/>
        <p:txBody>
          <a:bodyPr/>
          <a:lstStyle/>
          <a:p>
            <a:fld id="{3BF431EB-D0E9-B64E-9DB7-50A44B1E12D5}" type="slidenum">
              <a:rPr lang="en-US" smtClean="0"/>
              <a:t>5</a:t>
            </a:fld>
            <a:endParaRPr lang="en-US" dirty="0"/>
          </a:p>
        </p:txBody>
      </p:sp>
    </p:spTree>
    <p:extLst>
      <p:ext uri="{BB962C8B-B14F-4D97-AF65-F5344CB8AC3E}">
        <p14:creationId xmlns:p14="http://schemas.microsoft.com/office/powerpoint/2010/main" val="2432996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4737"/>
          </a:xfrm>
        </p:spPr>
      </p:sp>
      <p:sp>
        <p:nvSpPr>
          <p:cNvPr id="3" name="Notes Placeholder 2"/>
          <p:cNvSpPr>
            <a:spLocks noGrp="1"/>
          </p:cNvSpPr>
          <p:nvPr>
            <p:ph type="body" idx="1"/>
          </p:nvPr>
        </p:nvSpPr>
        <p:spPr/>
        <p:txBody>
          <a:bodyPr/>
          <a:lstStyle/>
          <a:p>
            <a:r>
              <a:rPr lang="en-US" b="1" dirty="0"/>
              <a:t>Review the ultimate</a:t>
            </a:r>
            <a:r>
              <a:rPr lang="en-US" b="1" baseline="0" dirty="0"/>
              <a:t> goals of these elements.</a:t>
            </a:r>
            <a:endParaRPr lang="en-US" b="1" dirty="0"/>
          </a:p>
          <a:p>
            <a:endParaRPr lang="en-US" b="1" baseline="0" dirty="0"/>
          </a:p>
          <a:p>
            <a:r>
              <a:rPr lang="en-US" b="1" baseline="0" dirty="0"/>
              <a:t> </a:t>
            </a:r>
            <a:endParaRPr lang="en-US" b="1" dirty="0"/>
          </a:p>
        </p:txBody>
      </p:sp>
      <p:sp>
        <p:nvSpPr>
          <p:cNvPr id="4" name="Slide Number Placeholder 3"/>
          <p:cNvSpPr>
            <a:spLocks noGrp="1"/>
          </p:cNvSpPr>
          <p:nvPr>
            <p:ph type="sldNum" sz="quarter" idx="10"/>
          </p:nvPr>
        </p:nvSpPr>
        <p:spPr/>
        <p:txBody>
          <a:bodyPr/>
          <a:lstStyle/>
          <a:p>
            <a:fld id="{3BF431EB-D0E9-B64E-9DB7-50A44B1E12D5}" type="slidenum">
              <a:rPr lang="en-US" smtClean="0"/>
              <a:t>6</a:t>
            </a:fld>
            <a:endParaRPr lang="en-US" dirty="0"/>
          </a:p>
        </p:txBody>
      </p:sp>
    </p:spTree>
    <p:extLst>
      <p:ext uri="{BB962C8B-B14F-4D97-AF65-F5344CB8AC3E}">
        <p14:creationId xmlns:p14="http://schemas.microsoft.com/office/powerpoint/2010/main" val="941332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Rotary has been struggling with this same statistic for the last 10 years. For every one of those new members we have worked so hard to recruit and welcome in our front door, we are losing a member out the back who has disengaged with Rotary and lost interest for some reason or another.</a:t>
            </a:r>
          </a:p>
          <a:p>
            <a:pPr marL="171450" indent="-171450">
              <a:buFont typeface="Arial" panose="020B0604020202020204" pitchFamily="34" charset="0"/>
              <a:buChar char="•"/>
            </a:pPr>
            <a:r>
              <a:rPr lang="en-US" i="1" dirty="0"/>
              <a:t>We are hoping that the ideas you gather from your peers during this session give you ideas that can be implemented on day one that will help to attract potential members and engage those who are new and seasoned.</a:t>
            </a:r>
          </a:p>
          <a:p>
            <a:pPr marL="171450" indent="-171450">
              <a:buFont typeface="Arial" panose="020B0604020202020204" pitchFamily="34" charset="0"/>
              <a:buChar char="•"/>
            </a:pPr>
            <a:r>
              <a:rPr lang="en-US" i="1" dirty="0"/>
              <a:t>Show of hands, who has already had the “Tell Rotary’s Story” Session. </a:t>
            </a:r>
          </a:p>
          <a:p>
            <a:pPr marL="171450" indent="-171450">
              <a:buFont typeface="Arial" panose="020B0604020202020204" pitchFamily="34" charset="0"/>
              <a:buChar char="•"/>
            </a:pPr>
            <a:r>
              <a:rPr lang="en-US" i="1" dirty="0"/>
              <a:t>Utilize your leadership strengths to effect your members </a:t>
            </a:r>
          </a:p>
        </p:txBody>
      </p:sp>
      <p:sp>
        <p:nvSpPr>
          <p:cNvPr id="4" name="Slide Number Placeholder 3"/>
          <p:cNvSpPr>
            <a:spLocks noGrp="1"/>
          </p:cNvSpPr>
          <p:nvPr>
            <p:ph type="sldNum" sz="quarter" idx="10"/>
          </p:nvPr>
        </p:nvSpPr>
        <p:spPr/>
        <p:txBody>
          <a:bodyPr/>
          <a:lstStyle/>
          <a:p>
            <a:fld id="{EA89946E-56BC-498E-BA6B-BB14D7CB4518}" type="slidenum">
              <a:rPr lang="en-US" smtClean="0"/>
              <a:t>7</a:t>
            </a:fld>
            <a:endParaRPr lang="en-US" dirty="0"/>
          </a:p>
        </p:txBody>
      </p:sp>
    </p:spTree>
    <p:extLst>
      <p:ext uri="{BB962C8B-B14F-4D97-AF65-F5344CB8AC3E}">
        <p14:creationId xmlns:p14="http://schemas.microsoft.com/office/powerpoint/2010/main" val="3053603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Barry </a:t>
            </a:r>
            <a:r>
              <a:rPr lang="en-US" i="1" dirty="0" err="1"/>
              <a:t>Rassin</a:t>
            </a:r>
            <a:r>
              <a:rPr lang="en-US" i="1" dirty="0"/>
              <a:t> - Rotary International &amp; The Rotary Foundation are constantly creating new innovations for Clubs to design their own “futures” based upon</a:t>
            </a:r>
            <a:r>
              <a:rPr lang="en-US" i="1" baseline="0" dirty="0"/>
              <a:t> their individual needs and their local environments</a:t>
            </a:r>
            <a:endParaRPr lang="en-US" i="1" dirty="0"/>
          </a:p>
        </p:txBody>
      </p:sp>
      <p:sp>
        <p:nvSpPr>
          <p:cNvPr id="4" name="Slide Number Placeholder 3"/>
          <p:cNvSpPr>
            <a:spLocks noGrp="1"/>
          </p:cNvSpPr>
          <p:nvPr>
            <p:ph type="sldNum" sz="quarter" idx="10"/>
          </p:nvPr>
        </p:nvSpPr>
        <p:spPr/>
        <p:txBody>
          <a:bodyPr/>
          <a:lstStyle/>
          <a:p>
            <a:fld id="{EA89946E-56BC-498E-BA6B-BB14D7CB4518}" type="slidenum">
              <a:rPr lang="en-US" smtClean="0"/>
              <a:t>8</a:t>
            </a:fld>
            <a:endParaRPr lang="en-US"/>
          </a:p>
        </p:txBody>
      </p:sp>
    </p:spTree>
    <p:extLst>
      <p:ext uri="{BB962C8B-B14F-4D97-AF65-F5344CB8AC3E}">
        <p14:creationId xmlns:p14="http://schemas.microsoft.com/office/powerpoint/2010/main" val="215459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Membership requirements are more flexible – any reputable adult in good standing with their community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Membership types – again a decision that is based at the club level…corporate, family, or associate</a:t>
            </a:r>
          </a:p>
          <a:p>
            <a:pPr marL="171450" indent="-171450">
              <a:buFont typeface="Arial" panose="020B0604020202020204" pitchFamily="34" charset="0"/>
              <a:buChar char="•"/>
            </a:pPr>
            <a:r>
              <a:rPr lang="en-US" i="1" dirty="0"/>
              <a:t>Double the Rotary, Double the FUN – you can be a </a:t>
            </a:r>
            <a:r>
              <a:rPr lang="en-US" i="1" dirty="0" err="1"/>
              <a:t>Rotaractor</a:t>
            </a:r>
            <a:r>
              <a:rPr lang="en-US" i="1" dirty="0"/>
              <a:t> and Rotarian – dual memberships</a:t>
            </a:r>
          </a:p>
          <a:p>
            <a:pPr marL="171450" indent="-171450">
              <a:buFont typeface="Arial" panose="020B0604020202020204" pitchFamily="34" charset="0"/>
              <a:buChar char="•"/>
            </a:pPr>
            <a:r>
              <a:rPr lang="en-US" i="1" dirty="0"/>
              <a:t>Attendance, dues and other requirements are all decided at the Club level. </a:t>
            </a:r>
          </a:p>
        </p:txBody>
      </p:sp>
      <p:sp>
        <p:nvSpPr>
          <p:cNvPr id="4" name="Slide Number Placeholder 3"/>
          <p:cNvSpPr>
            <a:spLocks noGrp="1"/>
          </p:cNvSpPr>
          <p:nvPr>
            <p:ph type="sldNum" sz="quarter" idx="10"/>
          </p:nvPr>
        </p:nvSpPr>
        <p:spPr/>
        <p:txBody>
          <a:bodyPr/>
          <a:lstStyle/>
          <a:p>
            <a:fld id="{EA89946E-56BC-498E-BA6B-BB14D7CB4518}" type="slidenum">
              <a:rPr lang="en-US" smtClean="0"/>
              <a:t>9</a:t>
            </a:fld>
            <a:endParaRPr lang="en-US"/>
          </a:p>
        </p:txBody>
      </p:sp>
    </p:spTree>
    <p:extLst>
      <p:ext uri="{BB962C8B-B14F-4D97-AF65-F5344CB8AC3E}">
        <p14:creationId xmlns:p14="http://schemas.microsoft.com/office/powerpoint/2010/main" val="661601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You now are</a:t>
            </a:r>
            <a:r>
              <a:rPr lang="en-US" i="1" baseline="0" dirty="0"/>
              <a:t> empowered to develop your Club practices to suit your needs in your community.</a:t>
            </a:r>
            <a:endParaRPr lang="en-US" i="1" dirty="0"/>
          </a:p>
        </p:txBody>
      </p:sp>
      <p:sp>
        <p:nvSpPr>
          <p:cNvPr id="4" name="Slide Number Placeholder 3"/>
          <p:cNvSpPr>
            <a:spLocks noGrp="1"/>
          </p:cNvSpPr>
          <p:nvPr>
            <p:ph type="sldNum" sz="quarter" idx="10"/>
          </p:nvPr>
        </p:nvSpPr>
        <p:spPr/>
        <p:txBody>
          <a:bodyPr/>
          <a:lstStyle/>
          <a:p>
            <a:fld id="{EA89946E-56BC-498E-BA6B-BB14D7CB4518}" type="slidenum">
              <a:rPr lang="en-US" smtClean="0"/>
              <a:t>10</a:t>
            </a:fld>
            <a:endParaRPr lang="en-US"/>
          </a:p>
        </p:txBody>
      </p:sp>
    </p:spTree>
    <p:extLst>
      <p:ext uri="{BB962C8B-B14F-4D97-AF65-F5344CB8AC3E}">
        <p14:creationId xmlns:p14="http://schemas.microsoft.com/office/powerpoint/2010/main" val="21545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i="1" dirty="0"/>
          </a:p>
          <a:p>
            <a:pPr marL="342900" marR="0" lvl="0" indent="-342900">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 new demographics and technologies, the world is changing</a:t>
            </a:r>
          </a:p>
          <a:p>
            <a:pPr marL="342900" marR="0" lvl="0" indent="-342900">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Diminishing membership in Rotary not only means we have more attractive competition, but . . .</a:t>
            </a:r>
          </a:p>
          <a:p>
            <a:pPr marL="342900" marR="0" lvl="0" indent="-342900">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Rotary has antiquated images to which we must respond:</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We need to be more attractive to everyone</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Meet new needs of our members</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Add a new vibrancy and positive experience</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Increase fellowship opportunities</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Attract new members</a:t>
            </a:r>
            <a:endParaRPr lang="en-US" i="1" dirty="0"/>
          </a:p>
          <a:p>
            <a:pPr marL="171450" indent="-171450">
              <a:buFont typeface="Arial" panose="020B0604020202020204" pitchFamily="34" charset="0"/>
              <a:buChar char="•"/>
            </a:pPr>
            <a:r>
              <a:rPr lang="en-US" i="1" dirty="0"/>
              <a:t>The new found FREEDOMS</a:t>
            </a:r>
            <a:r>
              <a:rPr lang="en-US" i="1" baseline="0" dirty="0"/>
              <a:t> mean Rotary meetings and memberships can become CUSTOMIZED to your needs</a:t>
            </a:r>
            <a:endParaRPr lang="en-US" i="1" dirty="0"/>
          </a:p>
        </p:txBody>
      </p:sp>
      <p:sp>
        <p:nvSpPr>
          <p:cNvPr id="4" name="Slide Number Placeholder 3"/>
          <p:cNvSpPr>
            <a:spLocks noGrp="1"/>
          </p:cNvSpPr>
          <p:nvPr>
            <p:ph type="sldNum" sz="quarter" idx="10"/>
          </p:nvPr>
        </p:nvSpPr>
        <p:spPr/>
        <p:txBody>
          <a:bodyPr/>
          <a:lstStyle/>
          <a:p>
            <a:fld id="{EA89946E-56BC-498E-BA6B-BB14D7CB4518}" type="slidenum">
              <a:rPr lang="en-US" smtClean="0"/>
              <a:t>11</a:t>
            </a:fld>
            <a:endParaRPr lang="en-US"/>
          </a:p>
        </p:txBody>
      </p:sp>
    </p:spTree>
    <p:extLst>
      <p:ext uri="{BB962C8B-B14F-4D97-AF65-F5344CB8AC3E}">
        <p14:creationId xmlns:p14="http://schemas.microsoft.com/office/powerpoint/2010/main" val="3228485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ctr"/>
          <a:lstStyle>
            <a:lvl1pPr algn="ctr">
              <a:defRPr sz="4500" b="1">
                <a:solidFill>
                  <a:srgbClr val="14407C"/>
                </a:solidFill>
                <a:latin typeface="Arial Narrow" panose="020B050602020203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D74069E1-6C22-46CC-B0FC-9DB7BAEB52A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56EB-5F74-4012-9F46-CCCEB05E35C8}" type="slidenum">
              <a:rPr lang="en-US" smtClean="0"/>
              <a:t>‹#›</a:t>
            </a:fld>
            <a:endParaRPr lang="en-US"/>
          </a:p>
        </p:txBody>
      </p:sp>
      <p:pic>
        <p:nvPicPr>
          <p:cNvPr id="12" name="Picture 11">
            <a:extLst>
              <a:ext uri="{FF2B5EF4-FFF2-40B4-BE49-F238E27FC236}">
                <a16:creationId xmlns:a16="http://schemas.microsoft.com/office/drawing/2014/main" id="{E293FEDD-C07F-459D-A1C3-11C5A47900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312894" y="4746063"/>
            <a:ext cx="4492380" cy="1334693"/>
          </a:xfrm>
          <a:prstGeom prst="rect">
            <a:avLst/>
          </a:prstGeom>
        </p:spPr>
      </p:pic>
      <p:cxnSp>
        <p:nvCxnSpPr>
          <p:cNvPr id="7" name="Straight Connector 6"/>
          <p:cNvCxnSpPr/>
          <p:nvPr userDrawn="1"/>
        </p:nvCxnSpPr>
        <p:spPr>
          <a:xfrm flipH="1">
            <a:off x="6619285" y="4604368"/>
            <a:ext cx="8092" cy="1476388"/>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6805273" y="4781102"/>
            <a:ext cx="2236873" cy="1456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141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4069E1-6C22-46CC-B0FC-9DB7BAEB52A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56EB-5F74-4012-9F46-CCCEB05E35C8}" type="slidenum">
              <a:rPr lang="en-US" smtClean="0"/>
              <a:t>‹#›</a:t>
            </a:fld>
            <a:endParaRPr lang="en-US"/>
          </a:p>
        </p:txBody>
      </p:sp>
      <p:grpSp>
        <p:nvGrpSpPr>
          <p:cNvPr id="7" name="Group 6"/>
          <p:cNvGrpSpPr/>
          <p:nvPr/>
        </p:nvGrpSpPr>
        <p:grpSpPr>
          <a:xfrm>
            <a:off x="0" y="752477"/>
            <a:ext cx="12192000" cy="1325563"/>
            <a:chOff x="0" y="752475"/>
            <a:chExt cx="12192000" cy="1325563"/>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9" name="Rectangle 8"/>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46134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4069E1-6C22-46CC-B0FC-9DB7BAEB52A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56EB-5F74-4012-9F46-CCCEB05E35C8}" type="slidenum">
              <a:rPr lang="en-US" smtClean="0"/>
              <a:t>‹#›</a:t>
            </a:fld>
            <a:endParaRPr lang="en-US"/>
          </a:p>
        </p:txBody>
      </p:sp>
    </p:spTree>
    <p:extLst>
      <p:ext uri="{BB962C8B-B14F-4D97-AF65-F5344CB8AC3E}">
        <p14:creationId xmlns:p14="http://schemas.microsoft.com/office/powerpoint/2010/main" val="408972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ctr"/>
          <a:lstStyle>
            <a:lvl1pPr algn="ctr">
              <a:defRPr sz="6000" b="1">
                <a:solidFill>
                  <a:srgbClr val="14407C"/>
                </a:solidFill>
                <a:latin typeface="Arial Narrow" panose="020B050602020203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930873-1104-49EB-91A8-4D140CF1365A}" type="slidenum">
              <a:rPr lang="en-US" smtClean="0"/>
              <a:pPr/>
              <a:t>‹#›</a:t>
            </a:fld>
            <a:endParaRPr lang="en-US" dirty="0"/>
          </a:p>
        </p:txBody>
      </p:sp>
      <p:pic>
        <p:nvPicPr>
          <p:cNvPr id="10"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742535" y="4912670"/>
            <a:ext cx="9031857" cy="105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userDrawn="1"/>
        </p:nvSpPr>
        <p:spPr>
          <a:xfrm>
            <a:off x="1177872" y="5783059"/>
            <a:ext cx="2478564" cy="369332"/>
          </a:xfrm>
          <a:prstGeom prst="rect">
            <a:avLst/>
          </a:prstGeom>
          <a:noFill/>
        </p:spPr>
        <p:txBody>
          <a:bodyPr wrap="none" rtlCol="0">
            <a:spAutoFit/>
          </a:bodyPr>
          <a:lstStyle/>
          <a:p>
            <a:r>
              <a:rPr lang="en-US" dirty="0">
                <a:solidFill>
                  <a:srgbClr val="0070C0"/>
                </a:solidFill>
                <a:latin typeface="+mj-lt"/>
              </a:rPr>
              <a:t>Pacific Northwest Pets</a:t>
            </a:r>
          </a:p>
        </p:txBody>
      </p:sp>
    </p:spTree>
    <p:extLst>
      <p:ext uri="{BB962C8B-B14F-4D97-AF65-F5344CB8AC3E}">
        <p14:creationId xmlns:p14="http://schemas.microsoft.com/office/powerpoint/2010/main" val="369887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solidFill>
                  <a:srgbClr val="14407C"/>
                </a:solidFill>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4000"/>
            </a:lvl1pPr>
            <a:lvl2pPr>
              <a:defRPr sz="3600"/>
            </a:lvl2pPr>
            <a:lvl3pPr>
              <a:defRPr sz="3200"/>
            </a:lvl3pPr>
            <a:lvl4pPr>
              <a:defRPr sz="3200"/>
            </a:lvl4pPr>
            <a:lvl5pPr>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930873-1104-49EB-91A8-4D140CF1365A}" type="slidenum">
              <a:rPr lang="en-US" smtClean="0"/>
              <a:pPr/>
              <a:t>‹#›</a:t>
            </a:fld>
            <a:endParaRPr lang="en-US" dirty="0"/>
          </a:p>
        </p:txBody>
      </p:sp>
      <p:grpSp>
        <p:nvGrpSpPr>
          <p:cNvPr id="7" name="Group 6"/>
          <p:cNvGrpSpPr/>
          <p:nvPr/>
        </p:nvGrpSpPr>
        <p:grpSpPr>
          <a:xfrm>
            <a:off x="0" y="752475"/>
            <a:ext cx="12192000" cy="1325563"/>
            <a:chOff x="0" y="752475"/>
            <a:chExt cx="12192000" cy="1325563"/>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9" name="Rectangle 8"/>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07625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930873-1104-49EB-91A8-4D140CF1365A}" type="slidenum">
              <a:rPr lang="en-US" smtClean="0"/>
              <a:pPr/>
              <a:t>‹#›</a:t>
            </a:fld>
            <a:endParaRPr lang="en-US" dirty="0"/>
          </a:p>
        </p:txBody>
      </p:sp>
      <p:grpSp>
        <p:nvGrpSpPr>
          <p:cNvPr id="7" name="Group 6"/>
          <p:cNvGrpSpPr/>
          <p:nvPr/>
        </p:nvGrpSpPr>
        <p:grpSpPr>
          <a:xfrm>
            <a:off x="0" y="752475"/>
            <a:ext cx="12192000" cy="1325563"/>
            <a:chOff x="0" y="752475"/>
            <a:chExt cx="12192000" cy="1325563"/>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9" name="Rectangle 8"/>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37533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930873-1104-49EB-91A8-4D140CF1365A}" type="slidenum">
              <a:rPr lang="en-US" smtClean="0"/>
              <a:pPr/>
              <a:t>‹#›</a:t>
            </a:fld>
            <a:endParaRPr lang="en-US" dirty="0"/>
          </a:p>
        </p:txBody>
      </p:sp>
      <p:grpSp>
        <p:nvGrpSpPr>
          <p:cNvPr id="8" name="Group 7"/>
          <p:cNvGrpSpPr/>
          <p:nvPr/>
        </p:nvGrpSpPr>
        <p:grpSpPr>
          <a:xfrm>
            <a:off x="0" y="752475"/>
            <a:ext cx="12192000" cy="1325563"/>
            <a:chOff x="0" y="752475"/>
            <a:chExt cx="12192000" cy="1325563"/>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10" name="Rectangle 9"/>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40049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930873-1104-49EB-91A8-4D140CF1365A}" type="slidenum">
              <a:rPr lang="en-US" smtClean="0"/>
              <a:pPr/>
              <a:t>‹#›</a:t>
            </a:fld>
            <a:endParaRPr lang="en-US" dirty="0"/>
          </a:p>
        </p:txBody>
      </p:sp>
      <p:grpSp>
        <p:nvGrpSpPr>
          <p:cNvPr id="10" name="Group 9"/>
          <p:cNvGrpSpPr/>
          <p:nvPr/>
        </p:nvGrpSpPr>
        <p:grpSpPr>
          <a:xfrm>
            <a:off x="0" y="752475"/>
            <a:ext cx="12192000" cy="1325563"/>
            <a:chOff x="0" y="752475"/>
            <a:chExt cx="12192000" cy="1325563"/>
          </a:xfrm>
        </p:grpSpPr>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12" name="Rectangle 11"/>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7805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30873-1104-49EB-91A8-4D140CF1365A}" type="slidenum">
              <a:rPr lang="en-US" smtClean="0"/>
              <a:pPr/>
              <a:t>‹#›</a:t>
            </a:fld>
            <a:endParaRPr lang="en-US" dirty="0"/>
          </a:p>
        </p:txBody>
      </p:sp>
      <p:grpSp>
        <p:nvGrpSpPr>
          <p:cNvPr id="6" name="Group 5"/>
          <p:cNvGrpSpPr/>
          <p:nvPr/>
        </p:nvGrpSpPr>
        <p:grpSpPr>
          <a:xfrm>
            <a:off x="0" y="752475"/>
            <a:ext cx="12192000" cy="1325563"/>
            <a:chOff x="0" y="752475"/>
            <a:chExt cx="12192000" cy="1325563"/>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8" name="Rectangle 7"/>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34060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930873-1104-49EB-91A8-4D140CF1365A}" type="slidenum">
              <a:rPr lang="en-US" smtClean="0"/>
              <a:pPr/>
              <a:t>‹#›</a:t>
            </a:fld>
            <a:endParaRPr lang="en-US" dirty="0"/>
          </a:p>
        </p:txBody>
      </p:sp>
    </p:spTree>
    <p:extLst>
      <p:ext uri="{BB962C8B-B14F-4D97-AF65-F5344CB8AC3E}">
        <p14:creationId xmlns:p14="http://schemas.microsoft.com/office/powerpoint/2010/main" val="140433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930873-1104-49EB-91A8-4D140CF1365A}" type="slidenum">
              <a:rPr lang="en-US" smtClean="0"/>
              <a:pPr/>
              <a:t>‹#›</a:t>
            </a:fld>
            <a:endParaRPr lang="en-US" dirty="0"/>
          </a:p>
        </p:txBody>
      </p:sp>
    </p:spTree>
    <p:extLst>
      <p:ext uri="{BB962C8B-B14F-4D97-AF65-F5344CB8AC3E}">
        <p14:creationId xmlns:p14="http://schemas.microsoft.com/office/powerpoint/2010/main" val="351402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solidFill>
                  <a:srgbClr val="14407C"/>
                </a:solidFill>
              </a:defRPr>
            </a:lvl1pPr>
          </a:lstStyle>
          <a:p>
            <a:r>
              <a:rPr lang="en-US" dirty="0"/>
              <a:t>Click to edit Master title style</a:t>
            </a:r>
          </a:p>
        </p:txBody>
      </p:sp>
      <p:sp>
        <p:nvSpPr>
          <p:cNvPr id="3" name="Content Placeholder 2"/>
          <p:cNvSpPr>
            <a:spLocks noGrp="1"/>
          </p:cNvSpPr>
          <p:nvPr>
            <p:ph idx="1"/>
          </p:nvPr>
        </p:nvSpPr>
        <p:spPr/>
        <p:txBody>
          <a:bodyPr/>
          <a:lstStyle>
            <a:lvl1pPr marL="288925" indent="-288925">
              <a:defRPr sz="4000"/>
            </a:lvl1pPr>
            <a:lvl2pPr marL="625475" indent="-282575">
              <a:defRPr sz="3600"/>
            </a:lvl2pPr>
            <a:lvl3pPr marL="968375" indent="-282575">
              <a:defRPr sz="3200"/>
            </a:lvl3pPr>
            <a:lvl4pPr marL="1258888" indent="-230188">
              <a:defRPr sz="3200"/>
            </a:lvl4pPr>
            <a:lvl5pPr marL="1601788" indent="-230188">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74069E1-6C22-46CC-B0FC-9DB7BAEB52A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56EB-5F74-4012-9F46-CCCEB05E35C8}" type="slidenum">
              <a:rPr lang="en-US" smtClean="0"/>
              <a:t>‹#›</a:t>
            </a:fld>
            <a:endParaRPr lang="en-US"/>
          </a:p>
        </p:txBody>
      </p:sp>
      <p:grpSp>
        <p:nvGrpSpPr>
          <p:cNvPr id="7" name="Group 6"/>
          <p:cNvGrpSpPr/>
          <p:nvPr/>
        </p:nvGrpSpPr>
        <p:grpSpPr>
          <a:xfrm>
            <a:off x="0" y="752477"/>
            <a:ext cx="12192000" cy="1325563"/>
            <a:chOff x="0" y="752475"/>
            <a:chExt cx="12192000" cy="1325563"/>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9" name="Rectangle 8"/>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4040104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930873-1104-49EB-91A8-4D140CF1365A}" type="slidenum">
              <a:rPr lang="en-US" smtClean="0"/>
              <a:pPr/>
              <a:t>‹#›</a:t>
            </a:fld>
            <a:endParaRPr lang="en-US" dirty="0"/>
          </a:p>
        </p:txBody>
      </p:sp>
    </p:spTree>
    <p:extLst>
      <p:ext uri="{BB962C8B-B14F-4D97-AF65-F5344CB8AC3E}">
        <p14:creationId xmlns:p14="http://schemas.microsoft.com/office/powerpoint/2010/main" val="1135199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930873-1104-49EB-91A8-4D140CF1365A}" type="slidenum">
              <a:rPr lang="en-US" smtClean="0"/>
              <a:pPr/>
              <a:t>‹#›</a:t>
            </a:fld>
            <a:endParaRPr lang="en-US" dirty="0"/>
          </a:p>
        </p:txBody>
      </p:sp>
      <p:grpSp>
        <p:nvGrpSpPr>
          <p:cNvPr id="7" name="Group 6"/>
          <p:cNvGrpSpPr/>
          <p:nvPr/>
        </p:nvGrpSpPr>
        <p:grpSpPr>
          <a:xfrm>
            <a:off x="0" y="752475"/>
            <a:ext cx="12192000" cy="1325563"/>
            <a:chOff x="0" y="752475"/>
            <a:chExt cx="12192000" cy="1325563"/>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9" name="Rectangle 8"/>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79158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B253A1-47AD-47D1-B20E-E0EAC3C2CDC9}"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930873-1104-49EB-91A8-4D140CF1365A}" type="slidenum">
              <a:rPr lang="en-US" smtClean="0"/>
              <a:pPr/>
              <a:t>‹#›</a:t>
            </a:fld>
            <a:endParaRPr lang="en-US" dirty="0"/>
          </a:p>
        </p:txBody>
      </p:sp>
    </p:spTree>
    <p:extLst>
      <p:ext uri="{BB962C8B-B14F-4D97-AF65-F5344CB8AC3E}">
        <p14:creationId xmlns:p14="http://schemas.microsoft.com/office/powerpoint/2010/main" val="72583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069E1-6C22-46CC-B0FC-9DB7BAEB52A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56EB-5F74-4012-9F46-CCCEB05E35C8}" type="slidenum">
              <a:rPr lang="en-US" smtClean="0"/>
              <a:t>‹#›</a:t>
            </a:fld>
            <a:endParaRPr lang="en-US"/>
          </a:p>
        </p:txBody>
      </p:sp>
      <p:grpSp>
        <p:nvGrpSpPr>
          <p:cNvPr id="7" name="Group 6"/>
          <p:cNvGrpSpPr/>
          <p:nvPr/>
        </p:nvGrpSpPr>
        <p:grpSpPr>
          <a:xfrm>
            <a:off x="0" y="752477"/>
            <a:ext cx="12192000" cy="1325563"/>
            <a:chOff x="0" y="752475"/>
            <a:chExt cx="12192000" cy="1325563"/>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9" name="Rectangle 8"/>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2165147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4069E1-6C22-46CC-B0FC-9DB7BAEB52A4}"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356EB-5F74-4012-9F46-CCCEB05E35C8}" type="slidenum">
              <a:rPr lang="en-US" smtClean="0"/>
              <a:t>‹#›</a:t>
            </a:fld>
            <a:endParaRPr lang="en-US"/>
          </a:p>
        </p:txBody>
      </p:sp>
      <p:grpSp>
        <p:nvGrpSpPr>
          <p:cNvPr id="8" name="Group 7"/>
          <p:cNvGrpSpPr/>
          <p:nvPr/>
        </p:nvGrpSpPr>
        <p:grpSpPr>
          <a:xfrm>
            <a:off x="0" y="752477"/>
            <a:ext cx="12192000" cy="1325563"/>
            <a:chOff x="0" y="752475"/>
            <a:chExt cx="12192000" cy="1325563"/>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10" name="Rectangle 9"/>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01336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4069E1-6C22-46CC-B0FC-9DB7BAEB52A4}"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356EB-5F74-4012-9F46-CCCEB05E35C8}" type="slidenum">
              <a:rPr lang="en-US" smtClean="0"/>
              <a:t>‹#›</a:t>
            </a:fld>
            <a:endParaRPr lang="en-US"/>
          </a:p>
        </p:txBody>
      </p:sp>
      <p:grpSp>
        <p:nvGrpSpPr>
          <p:cNvPr id="10" name="Group 9"/>
          <p:cNvGrpSpPr/>
          <p:nvPr/>
        </p:nvGrpSpPr>
        <p:grpSpPr>
          <a:xfrm>
            <a:off x="0" y="752477"/>
            <a:ext cx="12192000" cy="1325563"/>
            <a:chOff x="0" y="752475"/>
            <a:chExt cx="12192000" cy="1325563"/>
          </a:xfrm>
        </p:grpSpPr>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12" name="Rectangle 11"/>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94086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4069E1-6C22-46CC-B0FC-9DB7BAEB52A4}"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356EB-5F74-4012-9F46-CCCEB05E35C8}" type="slidenum">
              <a:rPr lang="en-US" smtClean="0"/>
              <a:t>‹#›</a:t>
            </a:fld>
            <a:endParaRPr lang="en-US"/>
          </a:p>
        </p:txBody>
      </p:sp>
      <p:grpSp>
        <p:nvGrpSpPr>
          <p:cNvPr id="6" name="Group 5"/>
          <p:cNvGrpSpPr/>
          <p:nvPr/>
        </p:nvGrpSpPr>
        <p:grpSpPr>
          <a:xfrm>
            <a:off x="0" y="752477"/>
            <a:ext cx="12192000" cy="1325563"/>
            <a:chOff x="0" y="752475"/>
            <a:chExt cx="12192000" cy="1325563"/>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45071" y="752475"/>
              <a:ext cx="3346929" cy="1325563"/>
            </a:xfrm>
            <a:prstGeom prst="rect">
              <a:avLst/>
            </a:prstGeom>
          </p:spPr>
        </p:pic>
        <p:sp>
          <p:nvSpPr>
            <p:cNvPr id="8" name="Rectangle 7"/>
            <p:cNvSpPr/>
            <p:nvPr userDrawn="1"/>
          </p:nvSpPr>
          <p:spPr>
            <a:xfrm>
              <a:off x="0" y="1425696"/>
              <a:ext cx="10596446" cy="45719"/>
            </a:xfrm>
            <a:prstGeom prst="rect">
              <a:avLst/>
            </a:prstGeom>
            <a:solidFill>
              <a:srgbClr val="14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userDrawn="1"/>
          </p:nvSpPr>
          <p:spPr>
            <a:xfrm>
              <a:off x="0" y="1329910"/>
              <a:ext cx="10596446" cy="45719"/>
            </a:xfrm>
            <a:prstGeom prst="rect">
              <a:avLst/>
            </a:prstGeom>
            <a:solidFill>
              <a:srgbClr val="EE9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47515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069E1-6C22-46CC-B0FC-9DB7BAEB52A4}"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356EB-5F74-4012-9F46-CCCEB05E35C8}" type="slidenum">
              <a:rPr lang="en-US" smtClean="0"/>
              <a:t>‹#›</a:t>
            </a:fld>
            <a:endParaRPr lang="en-US"/>
          </a:p>
        </p:txBody>
      </p:sp>
    </p:spTree>
    <p:extLst>
      <p:ext uri="{BB962C8B-B14F-4D97-AF65-F5344CB8AC3E}">
        <p14:creationId xmlns:p14="http://schemas.microsoft.com/office/powerpoint/2010/main" val="24684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4069E1-6C22-46CC-B0FC-9DB7BAEB52A4}"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356EB-5F74-4012-9F46-CCCEB05E35C8}" type="slidenum">
              <a:rPr lang="en-US" smtClean="0"/>
              <a:t>‹#›</a:t>
            </a:fld>
            <a:endParaRPr lang="en-US"/>
          </a:p>
        </p:txBody>
      </p:sp>
    </p:spTree>
    <p:extLst>
      <p:ext uri="{BB962C8B-B14F-4D97-AF65-F5344CB8AC3E}">
        <p14:creationId xmlns:p14="http://schemas.microsoft.com/office/powerpoint/2010/main" val="104848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4069E1-6C22-46CC-B0FC-9DB7BAEB52A4}"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356EB-5F74-4012-9F46-CCCEB05E35C8}" type="slidenum">
              <a:rPr lang="en-US" smtClean="0"/>
              <a:t>‹#›</a:t>
            </a:fld>
            <a:endParaRPr lang="en-US"/>
          </a:p>
        </p:txBody>
      </p:sp>
    </p:spTree>
    <p:extLst>
      <p:ext uri="{BB962C8B-B14F-4D97-AF65-F5344CB8AC3E}">
        <p14:creationId xmlns:p14="http://schemas.microsoft.com/office/powerpoint/2010/main" val="123349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74069E1-6C22-46CC-B0FC-9DB7BAEB52A4}" type="datetimeFigureOut">
              <a:rPr lang="en-US" smtClean="0"/>
              <a:t>5/20/2020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C356EB-5F74-4012-9F46-CCCEB05E35C8}" type="slidenum">
              <a:rPr lang="en-US" smtClean="0"/>
              <a:t>‹#›</a:t>
            </a:fld>
            <a:endParaRPr lang="en-US"/>
          </a:p>
        </p:txBody>
      </p:sp>
    </p:spTree>
    <p:extLst>
      <p:ext uri="{BB962C8B-B14F-4D97-AF65-F5344CB8AC3E}">
        <p14:creationId xmlns:p14="http://schemas.microsoft.com/office/powerpoint/2010/main" val="3420094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txStyles>
    <p:titleStyle>
      <a:lvl1pPr algn="l" defTabSz="685800" rtl="0" eaLnBrk="1" latinLnBrk="0" hangingPunct="1">
        <a:lnSpc>
          <a:spcPct val="90000"/>
        </a:lnSpc>
        <a:spcBef>
          <a:spcPct val="0"/>
        </a:spcBef>
        <a:buNone/>
        <a:defRPr sz="3300" kern="1200">
          <a:solidFill>
            <a:srgbClr val="14407C"/>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253A1-47AD-47D1-B20E-E0EAC3C2CDC9}" type="datetimeFigureOut">
              <a:rPr lang="en-US" smtClean="0"/>
              <a:pPr/>
              <a:t>5/20/2020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30873-1104-49EB-91A8-4D140CF1365A}" type="slidenum">
              <a:rPr lang="en-US" smtClean="0"/>
              <a:pPr/>
              <a:t>‹#›</a:t>
            </a:fld>
            <a:endParaRPr lang="en-US" dirty="0"/>
          </a:p>
        </p:txBody>
      </p:sp>
    </p:spTree>
    <p:extLst>
      <p:ext uri="{BB962C8B-B14F-4D97-AF65-F5344CB8AC3E}">
        <p14:creationId xmlns:p14="http://schemas.microsoft.com/office/powerpoint/2010/main" val="34984910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rgbClr val="14407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GROWING VIBRANT CLUBS</a:t>
            </a:r>
          </a:p>
        </p:txBody>
      </p:sp>
    </p:spTree>
    <p:extLst>
      <p:ext uri="{BB962C8B-B14F-4D97-AF65-F5344CB8AC3E}">
        <p14:creationId xmlns:p14="http://schemas.microsoft.com/office/powerpoint/2010/main" val="179107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Club Meetings - Flexibility</a:t>
            </a:r>
          </a:p>
        </p:txBody>
      </p:sp>
      <p:sp>
        <p:nvSpPr>
          <p:cNvPr id="3" name="Content Placeholder 2"/>
          <p:cNvSpPr>
            <a:spLocks noGrp="1"/>
          </p:cNvSpPr>
          <p:nvPr>
            <p:ph idx="1"/>
          </p:nvPr>
        </p:nvSpPr>
        <p:spPr>
          <a:xfrm>
            <a:off x="759131" y="2168831"/>
            <a:ext cx="11009671" cy="4122021"/>
          </a:xfrm>
        </p:spPr>
        <p:txBody>
          <a:bodyPr>
            <a:normAutofit fontScale="85000" lnSpcReduction="20000"/>
          </a:bodyPr>
          <a:lstStyle/>
          <a:p>
            <a:pPr>
              <a:lnSpc>
                <a:spcPct val="150000"/>
              </a:lnSpc>
            </a:pPr>
            <a:r>
              <a:rPr lang="en-US" dirty="0">
                <a:solidFill>
                  <a:srgbClr val="14407C"/>
                </a:solidFill>
                <a:latin typeface="+mj-lt"/>
              </a:rPr>
              <a:t>Only requirement is to </a:t>
            </a:r>
            <a:r>
              <a:rPr lang="en-US" b="1" dirty="0">
                <a:solidFill>
                  <a:srgbClr val="14407C"/>
                </a:solidFill>
                <a:latin typeface="+mj-lt"/>
              </a:rPr>
              <a:t>meet twice per month</a:t>
            </a:r>
          </a:p>
          <a:p>
            <a:pPr>
              <a:lnSpc>
                <a:spcPct val="150000"/>
              </a:lnSpc>
            </a:pPr>
            <a:r>
              <a:rPr lang="en-US" dirty="0">
                <a:solidFill>
                  <a:srgbClr val="14407C"/>
                </a:solidFill>
                <a:latin typeface="+mj-lt"/>
              </a:rPr>
              <a:t>Structure your meetings to </a:t>
            </a:r>
            <a:r>
              <a:rPr lang="en-US" b="1" dirty="0">
                <a:solidFill>
                  <a:srgbClr val="14407C"/>
                </a:solidFill>
                <a:latin typeface="+mj-lt"/>
              </a:rPr>
              <a:t>suit your needs</a:t>
            </a:r>
          </a:p>
          <a:p>
            <a:pPr marL="0" indent="0">
              <a:lnSpc>
                <a:spcPct val="150000"/>
              </a:lnSpc>
              <a:buNone/>
            </a:pPr>
            <a:endParaRPr lang="en-US" sz="1400" b="1" dirty="0">
              <a:solidFill>
                <a:srgbClr val="14407C"/>
              </a:solidFill>
              <a:latin typeface="+mj-lt"/>
            </a:endParaRPr>
          </a:p>
          <a:p>
            <a:pPr marL="1028700" lvl="1" indent="-342900">
              <a:lnSpc>
                <a:spcPct val="150000"/>
              </a:lnSpc>
            </a:pPr>
            <a:r>
              <a:rPr lang="en-US" dirty="0">
                <a:solidFill>
                  <a:srgbClr val="14407C"/>
                </a:solidFill>
                <a:latin typeface="+mj-lt"/>
              </a:rPr>
              <a:t>Traditional weekly Rotary meetings</a:t>
            </a:r>
          </a:p>
          <a:p>
            <a:pPr marL="1028700" lvl="1" indent="-342900">
              <a:lnSpc>
                <a:spcPct val="150000"/>
              </a:lnSpc>
            </a:pPr>
            <a:r>
              <a:rPr lang="en-US" dirty="0">
                <a:solidFill>
                  <a:srgbClr val="14407C"/>
                </a:solidFill>
                <a:latin typeface="+mj-lt"/>
              </a:rPr>
              <a:t>“Happy Hour” meetings</a:t>
            </a:r>
          </a:p>
          <a:p>
            <a:pPr marL="1028700" lvl="1" indent="-342900">
              <a:lnSpc>
                <a:spcPct val="150000"/>
              </a:lnSpc>
            </a:pPr>
            <a:r>
              <a:rPr lang="en-US" dirty="0">
                <a:solidFill>
                  <a:srgbClr val="14407C"/>
                </a:solidFill>
                <a:latin typeface="+mj-lt"/>
              </a:rPr>
              <a:t>Community service project meetings</a:t>
            </a:r>
          </a:p>
          <a:p>
            <a:pPr marL="685800" lvl="2" indent="0">
              <a:lnSpc>
                <a:spcPct val="150000"/>
              </a:lnSpc>
              <a:buNone/>
            </a:pPr>
            <a:endParaRPr lang="en-US" dirty="0"/>
          </a:p>
        </p:txBody>
      </p:sp>
    </p:spTree>
    <p:extLst>
      <p:ext uri="{BB962C8B-B14F-4D97-AF65-F5344CB8AC3E}">
        <p14:creationId xmlns:p14="http://schemas.microsoft.com/office/powerpoint/2010/main" val="13392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724"/>
            <a:ext cx="10515600" cy="1325563"/>
          </a:xfrm>
        </p:spPr>
        <p:txBody>
          <a:bodyPr>
            <a:normAutofit fontScale="90000"/>
          </a:bodyPr>
          <a:lstStyle/>
          <a:p>
            <a:br>
              <a:rPr lang="en-US" dirty="0"/>
            </a:br>
            <a:r>
              <a:rPr lang="en-US" dirty="0"/>
              <a:t>Why Change?</a:t>
            </a:r>
          </a:p>
        </p:txBody>
      </p:sp>
      <p:sp>
        <p:nvSpPr>
          <p:cNvPr id="3" name="Content Placeholder 2"/>
          <p:cNvSpPr>
            <a:spLocks noGrp="1"/>
          </p:cNvSpPr>
          <p:nvPr>
            <p:ph idx="1"/>
          </p:nvPr>
        </p:nvSpPr>
        <p:spPr>
          <a:xfrm>
            <a:off x="639097" y="1796129"/>
            <a:ext cx="11287431" cy="4351338"/>
          </a:xfrm>
        </p:spPr>
        <p:txBody>
          <a:bodyPr>
            <a:noAutofit/>
          </a:bodyPr>
          <a:lstStyle/>
          <a:p>
            <a:pPr lvl="1">
              <a:lnSpc>
                <a:spcPct val="150000"/>
              </a:lnSpc>
            </a:pPr>
            <a:r>
              <a:rPr lang="en-US" dirty="0">
                <a:solidFill>
                  <a:srgbClr val="14407C"/>
                </a:solidFill>
                <a:latin typeface="+mj-lt"/>
              </a:rPr>
              <a:t>Make Rotary more attractive to everyone</a:t>
            </a:r>
          </a:p>
          <a:p>
            <a:pPr lvl="1">
              <a:lnSpc>
                <a:spcPct val="150000"/>
              </a:lnSpc>
            </a:pPr>
            <a:r>
              <a:rPr lang="en-US" dirty="0">
                <a:solidFill>
                  <a:srgbClr val="14407C"/>
                </a:solidFill>
                <a:latin typeface="+mj-lt"/>
              </a:rPr>
              <a:t>Identify and meet your members’ needs</a:t>
            </a:r>
          </a:p>
          <a:p>
            <a:pPr lvl="1">
              <a:lnSpc>
                <a:spcPct val="150000"/>
              </a:lnSpc>
            </a:pPr>
            <a:r>
              <a:rPr lang="en-US" dirty="0">
                <a:solidFill>
                  <a:srgbClr val="14407C"/>
                </a:solidFill>
                <a:latin typeface="+mj-lt"/>
              </a:rPr>
              <a:t>Add vibrancy, fun and a positive experience</a:t>
            </a:r>
          </a:p>
          <a:p>
            <a:pPr lvl="1">
              <a:lnSpc>
                <a:spcPct val="150000"/>
              </a:lnSpc>
            </a:pPr>
            <a:r>
              <a:rPr lang="en-US" dirty="0">
                <a:solidFill>
                  <a:srgbClr val="14407C"/>
                </a:solidFill>
                <a:latin typeface="+mj-lt"/>
              </a:rPr>
              <a:t>Increase fellowship opportunities</a:t>
            </a:r>
          </a:p>
          <a:p>
            <a:pPr lvl="1">
              <a:lnSpc>
                <a:spcPct val="150000"/>
              </a:lnSpc>
            </a:pPr>
            <a:r>
              <a:rPr lang="en-US" dirty="0">
                <a:solidFill>
                  <a:srgbClr val="14407C"/>
                </a:solidFill>
                <a:latin typeface="+mj-lt"/>
              </a:rPr>
              <a:t>Attract new members &amp; retain existing members</a:t>
            </a:r>
          </a:p>
          <a:p>
            <a:pPr marL="342900" lvl="1" indent="0">
              <a:lnSpc>
                <a:spcPct val="150000"/>
              </a:lnSpc>
              <a:buNone/>
            </a:pPr>
            <a:endParaRPr lang="en-US" dirty="0">
              <a:latin typeface="+mj-lt"/>
            </a:endParaRPr>
          </a:p>
        </p:txBody>
      </p:sp>
    </p:spTree>
    <p:extLst>
      <p:ext uri="{BB962C8B-B14F-4D97-AF65-F5344CB8AC3E}">
        <p14:creationId xmlns:p14="http://schemas.microsoft.com/office/powerpoint/2010/main" val="19147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Club Experience</a:t>
            </a:r>
          </a:p>
        </p:txBody>
      </p:sp>
      <p:sp>
        <p:nvSpPr>
          <p:cNvPr id="3" name="Content Placeholder 2"/>
          <p:cNvSpPr>
            <a:spLocks noGrp="1"/>
          </p:cNvSpPr>
          <p:nvPr>
            <p:ph idx="1"/>
          </p:nvPr>
        </p:nvSpPr>
        <p:spPr>
          <a:xfrm>
            <a:off x="863600" y="1869620"/>
            <a:ext cx="10464800" cy="4137480"/>
          </a:xfrm>
        </p:spPr>
        <p:txBody>
          <a:bodyPr>
            <a:normAutofit/>
          </a:bodyPr>
          <a:lstStyle/>
          <a:p>
            <a:pPr marL="0" indent="0">
              <a:lnSpc>
                <a:spcPct val="150000"/>
              </a:lnSpc>
              <a:buNone/>
            </a:pPr>
            <a:r>
              <a:rPr lang="en-US" sz="4300" dirty="0">
                <a:solidFill>
                  <a:srgbClr val="14407C"/>
                </a:solidFill>
                <a:latin typeface="+mj-lt"/>
              </a:rPr>
              <a:t>At one point you were a guest &amp; potential member:</a:t>
            </a:r>
          </a:p>
          <a:p>
            <a:pPr marL="0" indent="0">
              <a:lnSpc>
                <a:spcPct val="150000"/>
              </a:lnSpc>
              <a:buNone/>
            </a:pPr>
            <a:endParaRPr lang="en-US" sz="1200" dirty="0">
              <a:solidFill>
                <a:srgbClr val="14407C"/>
              </a:solidFill>
              <a:latin typeface="+mj-lt"/>
            </a:endParaRPr>
          </a:p>
          <a:p>
            <a:pPr marL="911225">
              <a:lnSpc>
                <a:spcPct val="120000"/>
              </a:lnSpc>
              <a:spcBef>
                <a:spcPts val="0"/>
              </a:spcBef>
              <a:spcAft>
                <a:spcPts val="1800"/>
              </a:spcAft>
            </a:pPr>
            <a:r>
              <a:rPr lang="en-US" dirty="0">
                <a:solidFill>
                  <a:srgbClr val="14407C"/>
                </a:solidFill>
                <a:latin typeface="+mj-lt"/>
              </a:rPr>
              <a:t>Why did you join Rotary?</a:t>
            </a:r>
          </a:p>
          <a:p>
            <a:pPr marL="911225">
              <a:lnSpc>
                <a:spcPct val="120000"/>
              </a:lnSpc>
              <a:spcBef>
                <a:spcPts val="0"/>
              </a:spcBef>
              <a:spcAft>
                <a:spcPts val="1800"/>
              </a:spcAft>
            </a:pPr>
            <a:r>
              <a:rPr lang="en-US" dirty="0">
                <a:solidFill>
                  <a:srgbClr val="14407C"/>
                </a:solidFill>
                <a:latin typeface="+mj-lt"/>
              </a:rPr>
              <a:t>Why did you stay in Rotary?</a:t>
            </a:r>
          </a:p>
        </p:txBody>
      </p:sp>
    </p:spTree>
    <p:extLst>
      <p:ext uri="{BB962C8B-B14F-4D97-AF65-F5344CB8AC3E}">
        <p14:creationId xmlns:p14="http://schemas.microsoft.com/office/powerpoint/2010/main" val="31825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Did You Join Rotary?</a:t>
            </a:r>
          </a:p>
        </p:txBody>
      </p:sp>
      <p:graphicFrame>
        <p:nvGraphicFramePr>
          <p:cNvPr id="4" name="Table 3"/>
          <p:cNvGraphicFramePr>
            <a:graphicFrameLocks noGrp="1"/>
          </p:cNvGraphicFramePr>
          <p:nvPr>
            <p:extLst>
              <p:ext uri="{D42A27DB-BD31-4B8C-83A1-F6EECF244321}">
                <p14:modId xmlns:p14="http://schemas.microsoft.com/office/powerpoint/2010/main" val="863790440"/>
              </p:ext>
            </p:extLst>
          </p:nvPr>
        </p:nvGraphicFramePr>
        <p:xfrm>
          <a:off x="515256" y="1988456"/>
          <a:ext cx="11161487" cy="4252689"/>
        </p:xfrm>
        <a:graphic>
          <a:graphicData uri="http://schemas.openxmlformats.org/drawingml/2006/table">
            <a:tbl>
              <a:tblPr firstRow="1" bandRow="1">
                <a:tableStyleId>{5C22544A-7EE6-4342-B048-85BDC9FD1C3A}</a:tableStyleId>
              </a:tblPr>
              <a:tblGrid>
                <a:gridCol w="7627057">
                  <a:extLst>
                    <a:ext uri="{9D8B030D-6E8A-4147-A177-3AD203B41FA5}">
                      <a16:colId xmlns:a16="http://schemas.microsoft.com/office/drawing/2014/main" val="20000"/>
                    </a:ext>
                  </a:extLst>
                </a:gridCol>
                <a:gridCol w="1815269">
                  <a:extLst>
                    <a:ext uri="{9D8B030D-6E8A-4147-A177-3AD203B41FA5}">
                      <a16:colId xmlns:a16="http://schemas.microsoft.com/office/drawing/2014/main" val="20001"/>
                    </a:ext>
                  </a:extLst>
                </a:gridCol>
                <a:gridCol w="1719161">
                  <a:extLst>
                    <a:ext uri="{9D8B030D-6E8A-4147-A177-3AD203B41FA5}">
                      <a16:colId xmlns:a16="http://schemas.microsoft.com/office/drawing/2014/main" val="20002"/>
                    </a:ext>
                  </a:extLst>
                </a:gridCol>
              </a:tblGrid>
              <a:tr h="607527">
                <a:tc>
                  <a:txBody>
                    <a:bodyPr/>
                    <a:lstStyle/>
                    <a:p>
                      <a:endParaRPr lang="en-US" sz="3200" dirty="0">
                        <a:solidFill>
                          <a:srgbClr val="14407C"/>
                        </a:solidFill>
                        <a:latin typeface="+mj-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Join</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Stay</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0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14407C"/>
                          </a:solidFill>
                          <a:latin typeface="+mj-lt"/>
                        </a:rPr>
                        <a:t>Positively Impact My Community</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35.5%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36.1%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0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14407C"/>
                          </a:solidFill>
                          <a:latin typeface="+mj-lt"/>
                        </a:rPr>
                        <a:t>Friendship</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30.0%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38.4%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0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14407C"/>
                          </a:solidFill>
                          <a:latin typeface="+mj-lt"/>
                        </a:rPr>
                        <a:t>Networking Opportunities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18.7%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5.2%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0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14407C"/>
                          </a:solidFill>
                          <a:latin typeface="+mj-lt"/>
                        </a:rPr>
                        <a:t>Positive Global Impact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8.2%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14.5%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0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14407C"/>
                          </a:solidFill>
                          <a:latin typeface="+mj-lt"/>
                        </a:rPr>
                        <a:t>Personal &amp; Professional Recognition</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4.3%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2.3%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0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14407C"/>
                          </a:solidFill>
                          <a:latin typeface="+mj-lt"/>
                        </a:rPr>
                        <a:t>Training Opportunities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3.3%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14407C"/>
                          </a:solidFill>
                          <a:latin typeface="+mj-lt"/>
                        </a:rPr>
                        <a:t>3.5%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3" name="Oval 2"/>
          <p:cNvSpPr/>
          <p:nvPr/>
        </p:nvSpPr>
        <p:spPr>
          <a:xfrm>
            <a:off x="7797800" y="1752600"/>
            <a:ext cx="3632200" cy="2387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0007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724"/>
            <a:ext cx="10515600" cy="1325563"/>
          </a:xfrm>
        </p:spPr>
        <p:txBody>
          <a:bodyPr>
            <a:normAutofit fontScale="90000"/>
          </a:bodyPr>
          <a:lstStyle/>
          <a:p>
            <a:br>
              <a:rPr lang="en-US" dirty="0"/>
            </a:br>
            <a:r>
              <a:rPr lang="en-US" dirty="0"/>
              <a:t>Objective Assessment of Your Club</a:t>
            </a:r>
          </a:p>
        </p:txBody>
      </p:sp>
      <p:sp>
        <p:nvSpPr>
          <p:cNvPr id="3" name="Content Placeholder 2"/>
          <p:cNvSpPr>
            <a:spLocks noGrp="1"/>
          </p:cNvSpPr>
          <p:nvPr>
            <p:ph idx="1"/>
          </p:nvPr>
        </p:nvSpPr>
        <p:spPr>
          <a:xfrm>
            <a:off x="639097" y="1796129"/>
            <a:ext cx="11287431" cy="4351338"/>
          </a:xfrm>
        </p:spPr>
        <p:txBody>
          <a:bodyPr>
            <a:noAutofit/>
          </a:bodyPr>
          <a:lstStyle/>
          <a:p>
            <a:pPr lvl="1">
              <a:lnSpc>
                <a:spcPct val="150000"/>
              </a:lnSpc>
            </a:pPr>
            <a:r>
              <a:rPr lang="en-US" sz="3200" dirty="0">
                <a:solidFill>
                  <a:srgbClr val="14407C"/>
                </a:solidFill>
                <a:latin typeface="+mj-lt"/>
              </a:rPr>
              <a:t>Is your membership truly </a:t>
            </a:r>
            <a:r>
              <a:rPr lang="en-US" sz="3200" b="1" dirty="0">
                <a:solidFill>
                  <a:srgbClr val="14407C"/>
                </a:solidFill>
                <a:latin typeface="+mj-lt"/>
              </a:rPr>
              <a:t>active &amp; engaged</a:t>
            </a:r>
            <a:r>
              <a:rPr lang="en-US" sz="3200" dirty="0">
                <a:solidFill>
                  <a:srgbClr val="14407C"/>
                </a:solidFill>
                <a:latin typeface="+mj-lt"/>
              </a:rPr>
              <a:t>?</a:t>
            </a:r>
          </a:p>
          <a:p>
            <a:pPr lvl="1">
              <a:lnSpc>
                <a:spcPct val="150000"/>
              </a:lnSpc>
            </a:pPr>
            <a:r>
              <a:rPr lang="en-US" sz="3200" dirty="0">
                <a:solidFill>
                  <a:srgbClr val="14407C"/>
                </a:solidFill>
                <a:latin typeface="+mj-lt"/>
              </a:rPr>
              <a:t>What is the </a:t>
            </a:r>
            <a:r>
              <a:rPr lang="en-US" sz="3200" b="1" dirty="0">
                <a:solidFill>
                  <a:srgbClr val="14407C"/>
                </a:solidFill>
                <a:latin typeface="+mj-lt"/>
              </a:rPr>
              <a:t>nature of your service?</a:t>
            </a:r>
            <a:endParaRPr lang="en-US" sz="3200" dirty="0">
              <a:solidFill>
                <a:srgbClr val="14407C"/>
              </a:solidFill>
              <a:latin typeface="+mj-lt"/>
            </a:endParaRPr>
          </a:p>
          <a:p>
            <a:pPr lvl="1">
              <a:lnSpc>
                <a:spcPct val="150000"/>
              </a:lnSpc>
            </a:pPr>
            <a:r>
              <a:rPr lang="en-US" sz="3200" dirty="0">
                <a:solidFill>
                  <a:srgbClr val="14407C"/>
                </a:solidFill>
                <a:latin typeface="+mj-lt"/>
              </a:rPr>
              <a:t>What is the effectiveness of your </a:t>
            </a:r>
            <a:r>
              <a:rPr lang="en-US" sz="3200" b="1" dirty="0">
                <a:solidFill>
                  <a:srgbClr val="14407C"/>
                </a:solidFill>
                <a:latin typeface="+mj-lt"/>
              </a:rPr>
              <a:t>leadership team</a:t>
            </a:r>
            <a:r>
              <a:rPr lang="en-US" sz="3200" dirty="0">
                <a:solidFill>
                  <a:srgbClr val="14407C"/>
                </a:solidFill>
                <a:latin typeface="+mj-lt"/>
              </a:rPr>
              <a:t>?</a:t>
            </a:r>
          </a:p>
          <a:p>
            <a:pPr lvl="1">
              <a:lnSpc>
                <a:spcPct val="150000"/>
              </a:lnSpc>
            </a:pPr>
            <a:r>
              <a:rPr lang="en-US" sz="3200" dirty="0">
                <a:solidFill>
                  <a:srgbClr val="14407C"/>
                </a:solidFill>
                <a:latin typeface="+mj-lt"/>
              </a:rPr>
              <a:t>What is your </a:t>
            </a:r>
            <a:r>
              <a:rPr lang="en-US" sz="3200" b="1" dirty="0">
                <a:solidFill>
                  <a:srgbClr val="14407C"/>
                </a:solidFill>
                <a:latin typeface="+mj-lt"/>
              </a:rPr>
              <a:t>public image </a:t>
            </a:r>
            <a:r>
              <a:rPr lang="en-US" sz="3200" dirty="0">
                <a:solidFill>
                  <a:srgbClr val="14407C"/>
                </a:solidFill>
                <a:latin typeface="+mj-lt"/>
              </a:rPr>
              <a:t>in the community?</a:t>
            </a:r>
          </a:p>
          <a:p>
            <a:pPr lvl="1">
              <a:lnSpc>
                <a:spcPct val="150000"/>
              </a:lnSpc>
            </a:pPr>
            <a:r>
              <a:rPr lang="en-US" sz="3200" dirty="0">
                <a:solidFill>
                  <a:srgbClr val="14407C"/>
                </a:solidFill>
                <a:latin typeface="+mj-lt"/>
              </a:rPr>
              <a:t>Do you support </a:t>
            </a:r>
            <a:r>
              <a:rPr lang="en-US" sz="3200" b="1" dirty="0">
                <a:solidFill>
                  <a:srgbClr val="14407C"/>
                </a:solidFill>
                <a:latin typeface="+mj-lt"/>
              </a:rPr>
              <a:t>The Rotary Foundation</a:t>
            </a:r>
            <a:r>
              <a:rPr lang="en-US" sz="3200" dirty="0">
                <a:solidFill>
                  <a:srgbClr val="14407C"/>
                </a:solidFill>
                <a:latin typeface="+mj-lt"/>
              </a:rPr>
              <a:t>?</a:t>
            </a:r>
          </a:p>
          <a:p>
            <a:pPr marL="342900" lvl="1" indent="0">
              <a:lnSpc>
                <a:spcPct val="150000"/>
              </a:lnSpc>
              <a:buNone/>
            </a:pPr>
            <a:endParaRPr lang="en-US" sz="3200" dirty="0"/>
          </a:p>
        </p:txBody>
      </p:sp>
    </p:spTree>
    <p:extLst>
      <p:ext uri="{BB962C8B-B14F-4D97-AF65-F5344CB8AC3E}">
        <p14:creationId xmlns:p14="http://schemas.microsoft.com/office/powerpoint/2010/main" val="235852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143" y="2"/>
            <a:ext cx="11572568" cy="1325563"/>
          </a:xfrm>
        </p:spPr>
        <p:txBody>
          <a:bodyPr>
            <a:normAutofit/>
          </a:bodyPr>
          <a:lstStyle/>
          <a:p>
            <a:r>
              <a:rPr lang="en-US" sz="4400" dirty="0"/>
              <a:t>All Organizations Must Re-invent Themselves</a:t>
            </a:r>
          </a:p>
        </p:txBody>
      </p:sp>
      <p:sp>
        <p:nvSpPr>
          <p:cNvPr id="3" name="Content Placeholder 2"/>
          <p:cNvSpPr>
            <a:spLocks noGrp="1"/>
          </p:cNvSpPr>
          <p:nvPr>
            <p:ph sz="half" idx="1"/>
          </p:nvPr>
        </p:nvSpPr>
        <p:spPr>
          <a:xfrm>
            <a:off x="422787" y="1825624"/>
            <a:ext cx="4276213" cy="4625975"/>
          </a:xfrm>
        </p:spPr>
        <p:txBody>
          <a:bodyPr>
            <a:normAutofit fontScale="70000" lnSpcReduction="20000"/>
          </a:bodyPr>
          <a:lstStyle/>
          <a:p>
            <a:pPr marL="0" indent="0">
              <a:buNone/>
            </a:pPr>
            <a:r>
              <a:rPr lang="en-US" sz="5100" b="1" dirty="0">
                <a:solidFill>
                  <a:srgbClr val="14407C"/>
                </a:solidFill>
                <a:latin typeface="+mj-lt"/>
              </a:rPr>
              <a:t>Vibrant </a:t>
            </a:r>
          </a:p>
          <a:p>
            <a:pPr marL="800100" indent="-406400">
              <a:lnSpc>
                <a:spcPct val="190000"/>
              </a:lnSpc>
              <a:spcBef>
                <a:spcPts val="0"/>
              </a:spcBef>
              <a:tabLst>
                <a:tab pos="749300" algn="l"/>
              </a:tabLst>
            </a:pPr>
            <a:r>
              <a:rPr lang="en-US" sz="4400" b="1" dirty="0">
                <a:solidFill>
                  <a:srgbClr val="14407C"/>
                </a:solidFill>
                <a:latin typeface="+mj-lt"/>
              </a:rPr>
              <a:t>Amazon</a:t>
            </a:r>
          </a:p>
          <a:p>
            <a:pPr marL="800100" indent="-406400">
              <a:lnSpc>
                <a:spcPct val="190000"/>
              </a:lnSpc>
              <a:spcBef>
                <a:spcPts val="0"/>
              </a:spcBef>
              <a:tabLst>
                <a:tab pos="749300" algn="l"/>
              </a:tabLst>
            </a:pPr>
            <a:r>
              <a:rPr lang="en-US" sz="4400" b="1" dirty="0">
                <a:solidFill>
                  <a:srgbClr val="14407C"/>
                </a:solidFill>
                <a:latin typeface="+mj-lt"/>
              </a:rPr>
              <a:t>Apple</a:t>
            </a:r>
          </a:p>
          <a:p>
            <a:pPr marL="800100" indent="-406400">
              <a:lnSpc>
                <a:spcPct val="190000"/>
              </a:lnSpc>
              <a:spcBef>
                <a:spcPts val="0"/>
              </a:spcBef>
              <a:tabLst>
                <a:tab pos="749300" algn="l"/>
              </a:tabLst>
            </a:pPr>
            <a:r>
              <a:rPr lang="en-US" sz="4400" b="1" dirty="0">
                <a:solidFill>
                  <a:srgbClr val="14407C"/>
                </a:solidFill>
                <a:latin typeface="+mj-lt"/>
              </a:rPr>
              <a:t>Disney Plus</a:t>
            </a:r>
          </a:p>
          <a:p>
            <a:pPr marL="800100" indent="-406400">
              <a:lnSpc>
                <a:spcPct val="190000"/>
              </a:lnSpc>
              <a:spcBef>
                <a:spcPts val="0"/>
              </a:spcBef>
              <a:tabLst>
                <a:tab pos="749300" algn="l"/>
              </a:tabLst>
            </a:pPr>
            <a:r>
              <a:rPr lang="en-US" sz="4400" b="1" dirty="0">
                <a:solidFill>
                  <a:srgbClr val="14407C"/>
                </a:solidFill>
                <a:latin typeface="+mj-lt"/>
              </a:rPr>
              <a:t>Starbucks</a:t>
            </a:r>
          </a:p>
          <a:p>
            <a:pPr marL="800100" indent="-406400">
              <a:lnSpc>
                <a:spcPct val="190000"/>
              </a:lnSpc>
              <a:spcBef>
                <a:spcPts val="0"/>
              </a:spcBef>
              <a:tabLst>
                <a:tab pos="749300" algn="l"/>
              </a:tabLst>
            </a:pPr>
            <a:r>
              <a:rPr lang="en-US" sz="4400" b="1" dirty="0">
                <a:solidFill>
                  <a:srgbClr val="14407C"/>
                </a:solidFill>
                <a:latin typeface="+mj-lt"/>
              </a:rPr>
              <a:t>Rotary</a:t>
            </a:r>
          </a:p>
        </p:txBody>
      </p:sp>
      <p:sp>
        <p:nvSpPr>
          <p:cNvPr id="4" name="Content Placeholder 3"/>
          <p:cNvSpPr>
            <a:spLocks noGrp="1"/>
          </p:cNvSpPr>
          <p:nvPr>
            <p:ph sz="half" idx="2"/>
          </p:nvPr>
        </p:nvSpPr>
        <p:spPr>
          <a:xfrm>
            <a:off x="7440972" y="1794116"/>
            <a:ext cx="3722328" cy="4530483"/>
          </a:xfrm>
        </p:spPr>
        <p:txBody>
          <a:bodyPr>
            <a:normAutofit fontScale="70000" lnSpcReduction="20000"/>
          </a:bodyPr>
          <a:lstStyle/>
          <a:p>
            <a:pPr marL="0" indent="0">
              <a:buNone/>
            </a:pPr>
            <a:r>
              <a:rPr lang="en-US" sz="5100" b="1" dirty="0">
                <a:solidFill>
                  <a:srgbClr val="14407C"/>
                </a:solidFill>
                <a:latin typeface="+mj-lt"/>
              </a:rPr>
              <a:t>Failed </a:t>
            </a:r>
          </a:p>
          <a:p>
            <a:pPr marL="342900" indent="-342900">
              <a:lnSpc>
                <a:spcPct val="190000"/>
              </a:lnSpc>
              <a:spcBef>
                <a:spcPts val="0"/>
              </a:spcBef>
            </a:pPr>
            <a:r>
              <a:rPr lang="en-US" sz="4400" b="1" dirty="0">
                <a:solidFill>
                  <a:srgbClr val="14407C"/>
                </a:solidFill>
                <a:latin typeface="+mj-lt"/>
              </a:rPr>
              <a:t>Blockbuster</a:t>
            </a:r>
          </a:p>
          <a:p>
            <a:pPr marL="342900" indent="-342900">
              <a:lnSpc>
                <a:spcPct val="190000"/>
              </a:lnSpc>
              <a:spcBef>
                <a:spcPts val="0"/>
              </a:spcBef>
            </a:pPr>
            <a:r>
              <a:rPr lang="en-US" sz="4400" b="1" dirty="0">
                <a:solidFill>
                  <a:srgbClr val="14407C"/>
                </a:solidFill>
                <a:latin typeface="+mj-lt"/>
              </a:rPr>
              <a:t>Sears</a:t>
            </a:r>
          </a:p>
          <a:p>
            <a:pPr marL="342900" indent="-342900">
              <a:lnSpc>
                <a:spcPct val="190000"/>
              </a:lnSpc>
              <a:spcBef>
                <a:spcPts val="0"/>
              </a:spcBef>
            </a:pPr>
            <a:r>
              <a:rPr lang="en-US" sz="4400" b="1" dirty="0">
                <a:solidFill>
                  <a:srgbClr val="14407C"/>
                </a:solidFill>
                <a:latin typeface="+mj-lt"/>
              </a:rPr>
              <a:t>K-Mart</a:t>
            </a:r>
          </a:p>
          <a:p>
            <a:pPr marL="342900" indent="-342900">
              <a:lnSpc>
                <a:spcPct val="190000"/>
              </a:lnSpc>
              <a:spcBef>
                <a:spcPts val="0"/>
              </a:spcBef>
            </a:pPr>
            <a:r>
              <a:rPr lang="en-US" sz="4400" b="1" i="1" dirty="0">
                <a:solidFill>
                  <a:srgbClr val="14407C"/>
                </a:solidFill>
                <a:latin typeface="+mj-lt"/>
              </a:rPr>
              <a:t>“Animal” </a:t>
            </a:r>
            <a:r>
              <a:rPr lang="en-US" sz="4400" b="1" dirty="0">
                <a:solidFill>
                  <a:srgbClr val="14407C"/>
                </a:solidFill>
                <a:latin typeface="+mj-lt"/>
              </a:rPr>
              <a:t>Clubs</a:t>
            </a:r>
          </a:p>
          <a:p>
            <a:pPr marL="342900" indent="-342900">
              <a:lnSpc>
                <a:spcPct val="190000"/>
              </a:lnSpc>
              <a:spcBef>
                <a:spcPts val="0"/>
              </a:spcBef>
            </a:pPr>
            <a:r>
              <a:rPr lang="en-US" sz="4400" b="1" dirty="0">
                <a:solidFill>
                  <a:srgbClr val="14407C"/>
                </a:solidFill>
                <a:latin typeface="+mj-lt"/>
              </a:rPr>
              <a:t>Masons</a:t>
            </a:r>
            <a:endParaRPr lang="en-US" b="1" dirty="0"/>
          </a:p>
          <a:p>
            <a:endParaRPr lang="en-US" sz="44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38904" y="5478792"/>
            <a:ext cx="2469176" cy="747011"/>
          </a:xfrm>
          <a:prstGeom prst="rect">
            <a:avLst/>
          </a:prstGeom>
        </p:spPr>
      </p:pic>
      <p:pic>
        <p:nvPicPr>
          <p:cNvPr id="7" name="Picture 6" descr="Image result for picture of starbucks 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617944" y="4794024"/>
            <a:ext cx="698814" cy="68476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Home Backup\Ajay - Docs\Rotary\2020 PETS\Vibrant Clubs\Apple Logo.jp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3464156" y="3042849"/>
            <a:ext cx="803856" cy="81511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M:\Home Backup\Ajay - Docs\Rotary\2020 PETS\Vibrant Clubs\Amazon Logo.pn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5054599" y="2357398"/>
            <a:ext cx="1753481" cy="68545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F1C356EB-5F74-4012-9F46-CCCEB05E35C8}" type="slidenum">
              <a:rPr lang="en-US" b="1" smtClean="0">
                <a:solidFill>
                  <a:srgbClr val="00B050"/>
                </a:solidFill>
              </a:rPr>
              <a:t>15</a:t>
            </a:fld>
            <a:endParaRPr lang="en-US" b="1" dirty="0">
              <a:solidFill>
                <a:srgbClr val="00B050"/>
              </a:solidFill>
            </a:endParaRPr>
          </a:p>
        </p:txBody>
      </p:sp>
      <p:pic>
        <p:nvPicPr>
          <p:cNvPr id="9" name="Picture 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976855" y="3857960"/>
            <a:ext cx="1831226" cy="822951"/>
          </a:xfrm>
          <a:prstGeom prst="rect">
            <a:avLst/>
          </a:prstGeom>
        </p:spPr>
      </p:pic>
    </p:spTree>
    <p:extLst>
      <p:ext uri="{BB962C8B-B14F-4D97-AF65-F5344CB8AC3E}">
        <p14:creationId xmlns:p14="http://schemas.microsoft.com/office/powerpoint/2010/main" val="143892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026"/>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0"/>
                            </p:stCondLst>
                            <p:childTnLst>
                              <p:par>
                                <p:cTn id="17" presetID="2" presetClass="entr" presetSubtype="4"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304800"/>
            <a:ext cx="10363200" cy="1143000"/>
          </a:xfrm>
        </p:spPr>
        <p:txBody>
          <a:bodyPr>
            <a:normAutofit fontScale="90000"/>
          </a:bodyPr>
          <a:lstStyle/>
          <a:p>
            <a:pPr>
              <a:defRPr/>
            </a:pPr>
            <a:r>
              <a:rPr lang="en-US" dirty="0"/>
              <a:t>More Simply, What Would Happen If . . .</a:t>
            </a:r>
          </a:p>
        </p:txBody>
      </p:sp>
      <p:sp>
        <p:nvSpPr>
          <p:cNvPr id="41987" name="Content Placeholder 2"/>
          <p:cNvSpPr>
            <a:spLocks noGrp="1"/>
          </p:cNvSpPr>
          <p:nvPr>
            <p:ph idx="1"/>
          </p:nvPr>
        </p:nvSpPr>
        <p:spPr>
          <a:xfrm>
            <a:off x="2133600" y="1676400"/>
            <a:ext cx="9232900" cy="4876800"/>
          </a:xfrm>
        </p:spPr>
        <p:txBody>
          <a:bodyPr>
            <a:normAutofit fontScale="92500" lnSpcReduction="10000"/>
          </a:bodyPr>
          <a:lstStyle/>
          <a:p>
            <a:r>
              <a:rPr lang="en-US" dirty="0">
                <a:solidFill>
                  <a:srgbClr val="14407C"/>
                </a:solidFill>
                <a:latin typeface="+mj-lt"/>
              </a:rPr>
              <a:t>Disney</a:t>
            </a:r>
            <a:br>
              <a:rPr lang="en-US" dirty="0">
                <a:solidFill>
                  <a:srgbClr val="14407C"/>
                </a:solidFill>
                <a:latin typeface="+mj-lt"/>
              </a:rPr>
            </a:br>
            <a:endParaRPr lang="en-US" dirty="0">
              <a:solidFill>
                <a:srgbClr val="14407C"/>
              </a:solidFill>
              <a:latin typeface="+mj-lt"/>
            </a:endParaRPr>
          </a:p>
          <a:p>
            <a:r>
              <a:rPr lang="en-US" dirty="0">
                <a:solidFill>
                  <a:srgbClr val="14407C"/>
                </a:solidFill>
                <a:latin typeface="+mj-lt"/>
              </a:rPr>
              <a:t>Apple</a:t>
            </a:r>
            <a:br>
              <a:rPr lang="en-US" dirty="0">
                <a:solidFill>
                  <a:srgbClr val="14407C"/>
                </a:solidFill>
                <a:latin typeface="+mj-lt"/>
              </a:rPr>
            </a:br>
            <a:endParaRPr lang="en-US" dirty="0">
              <a:solidFill>
                <a:srgbClr val="14407C"/>
              </a:solidFill>
              <a:latin typeface="+mj-lt"/>
            </a:endParaRPr>
          </a:p>
          <a:p>
            <a:r>
              <a:rPr lang="en-US" dirty="0">
                <a:solidFill>
                  <a:srgbClr val="14407C"/>
                </a:solidFill>
                <a:latin typeface="+mj-lt"/>
              </a:rPr>
              <a:t>Starbucks</a:t>
            </a:r>
            <a:br>
              <a:rPr lang="en-US" dirty="0">
                <a:solidFill>
                  <a:srgbClr val="14407C"/>
                </a:solidFill>
                <a:latin typeface="+mj-lt"/>
              </a:rPr>
            </a:br>
            <a:endParaRPr lang="en-US" dirty="0">
              <a:solidFill>
                <a:srgbClr val="14407C"/>
              </a:solidFill>
              <a:latin typeface="+mj-lt"/>
            </a:endParaRPr>
          </a:p>
          <a:p>
            <a:r>
              <a:rPr lang="en-US" dirty="0">
                <a:solidFill>
                  <a:srgbClr val="14407C"/>
                </a:solidFill>
                <a:latin typeface="+mj-lt"/>
              </a:rPr>
              <a:t>Amazon</a:t>
            </a:r>
            <a:br>
              <a:rPr lang="en-US" dirty="0">
                <a:solidFill>
                  <a:srgbClr val="14407C"/>
                </a:solidFill>
                <a:latin typeface="+mj-lt"/>
              </a:rPr>
            </a:br>
            <a:br>
              <a:rPr lang="en-US" dirty="0">
                <a:solidFill>
                  <a:srgbClr val="14407C"/>
                </a:solidFill>
                <a:latin typeface="+mj-lt"/>
              </a:rPr>
            </a:br>
            <a:r>
              <a:rPr lang="en-US" dirty="0">
                <a:solidFill>
                  <a:srgbClr val="14407C"/>
                </a:solidFill>
                <a:latin typeface="+mj-lt"/>
              </a:rPr>
              <a:t>. . . Ran Your Rotary Club?</a:t>
            </a:r>
          </a:p>
        </p:txBody>
      </p:sp>
    </p:spTree>
    <p:extLst>
      <p:ext uri="{BB962C8B-B14F-4D97-AF65-F5344CB8AC3E}">
        <p14:creationId xmlns:p14="http://schemas.microsoft.com/office/powerpoint/2010/main" val="269306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Vibrant Club Model</a:t>
            </a:r>
          </a:p>
        </p:txBody>
      </p:sp>
      <p:sp>
        <p:nvSpPr>
          <p:cNvPr id="3" name="Content Placeholder 2"/>
          <p:cNvSpPr>
            <a:spLocks noGrp="1"/>
          </p:cNvSpPr>
          <p:nvPr>
            <p:ph idx="1"/>
          </p:nvPr>
        </p:nvSpPr>
        <p:spPr>
          <a:xfrm>
            <a:off x="699660" y="1917985"/>
            <a:ext cx="10515600" cy="1795033"/>
          </a:xfrm>
        </p:spPr>
        <p:txBody>
          <a:bodyPr>
            <a:normAutofit/>
          </a:bodyPr>
          <a:lstStyle/>
          <a:p>
            <a:pPr marL="457200" lvl="1" indent="0" algn="ctr">
              <a:buNone/>
            </a:pPr>
            <a:r>
              <a:rPr lang="en-US" sz="4000" b="1" dirty="0">
                <a:solidFill>
                  <a:srgbClr val="14407C"/>
                </a:solidFill>
                <a:latin typeface="+mj-lt"/>
              </a:rPr>
              <a:t>What is a </a:t>
            </a:r>
            <a:r>
              <a:rPr lang="en-US" sz="4000" b="1" i="1" dirty="0">
                <a:solidFill>
                  <a:srgbClr val="14407C"/>
                </a:solidFill>
                <a:latin typeface="+mj-lt"/>
              </a:rPr>
              <a:t>Vibrant</a:t>
            </a:r>
            <a:r>
              <a:rPr lang="en-US" sz="4000" b="1" dirty="0">
                <a:solidFill>
                  <a:srgbClr val="14407C"/>
                </a:solidFill>
                <a:latin typeface="+mj-lt"/>
              </a:rPr>
              <a:t> Club?</a:t>
            </a:r>
          </a:p>
          <a:p>
            <a:pPr marL="457200" lvl="1" indent="0" algn="ctr">
              <a:buNone/>
            </a:pPr>
            <a:endParaRPr lang="en-US" sz="1600" b="1" dirty="0">
              <a:solidFill>
                <a:srgbClr val="14407C"/>
              </a:solidFill>
              <a:latin typeface="+mj-lt"/>
            </a:endParaRPr>
          </a:p>
          <a:p>
            <a:pPr marL="457200" lvl="1" indent="0" algn="ctr">
              <a:buNone/>
            </a:pPr>
            <a:r>
              <a:rPr lang="en-US" sz="4000" b="1" dirty="0">
                <a:solidFill>
                  <a:srgbClr val="14407C"/>
                </a:solidFill>
                <a:latin typeface="+mj-lt"/>
                <a:cs typeface="Georgia"/>
              </a:rPr>
              <a:t>Vision    -    Engaging    -    Flexible</a:t>
            </a:r>
          </a:p>
          <a:p>
            <a:pPr lvl="1"/>
            <a:endParaRPr lang="en-US" sz="2800" dirty="0">
              <a:solidFill>
                <a:srgbClr val="14407C"/>
              </a:solidFill>
              <a:latin typeface="+mj-lt"/>
              <a:cs typeface="Georgia"/>
            </a:endParaRPr>
          </a:p>
          <a:p>
            <a:pPr marL="457200" lvl="1" indent="0">
              <a:buNone/>
            </a:pPr>
            <a:endParaRPr lang="en-US" sz="2800" dirty="0">
              <a:latin typeface="+mj-lt"/>
            </a:endParaRPr>
          </a:p>
        </p:txBody>
      </p:sp>
      <p:sp>
        <p:nvSpPr>
          <p:cNvPr id="4" name="TextBox 3"/>
          <p:cNvSpPr txBox="1"/>
          <p:nvPr/>
        </p:nvSpPr>
        <p:spPr>
          <a:xfrm>
            <a:off x="2171700" y="3713018"/>
            <a:ext cx="9387614" cy="2831544"/>
          </a:xfrm>
          <a:prstGeom prst="rect">
            <a:avLst/>
          </a:prstGeom>
          <a:noFill/>
        </p:spPr>
        <p:txBody>
          <a:bodyPr wrap="square" rtlCol="0">
            <a:spAutoFit/>
          </a:bodyPr>
          <a:lstStyle/>
          <a:p>
            <a:pPr marL="1028700" lvl="1" indent="-571500">
              <a:buFont typeface="Arial" panose="020B0604020202020204" pitchFamily="34" charset="0"/>
              <a:buChar char="•"/>
            </a:pPr>
            <a:r>
              <a:rPr lang="en-US" sz="4000" dirty="0">
                <a:solidFill>
                  <a:srgbClr val="14407C"/>
                </a:solidFill>
                <a:latin typeface="+mj-lt"/>
                <a:cs typeface="Georgia"/>
              </a:rPr>
              <a:t>Conducts meaningful projects</a:t>
            </a:r>
          </a:p>
          <a:p>
            <a:pPr marL="1028700" lvl="1" indent="-571500">
              <a:buFont typeface="Arial" panose="020B0604020202020204" pitchFamily="34" charset="0"/>
              <a:buChar char="•"/>
            </a:pPr>
            <a:r>
              <a:rPr lang="en-US" sz="4000" dirty="0">
                <a:solidFill>
                  <a:srgbClr val="14407C"/>
                </a:solidFill>
                <a:latin typeface="+mj-lt"/>
                <a:cs typeface="Georgia"/>
              </a:rPr>
              <a:t>Tries new and fun ideas</a:t>
            </a:r>
          </a:p>
          <a:p>
            <a:pPr marL="1028700" lvl="1" indent="-571500">
              <a:buFont typeface="Arial" panose="020B0604020202020204" pitchFamily="34" charset="0"/>
              <a:buChar char="•"/>
            </a:pPr>
            <a:r>
              <a:rPr lang="en-US" sz="4000" dirty="0">
                <a:solidFill>
                  <a:srgbClr val="14407C"/>
                </a:solidFill>
                <a:latin typeface="+mj-lt"/>
                <a:cs typeface="Georgia"/>
              </a:rPr>
              <a:t>Has a unique identity</a:t>
            </a:r>
          </a:p>
          <a:p>
            <a:pPr marL="1028700" lvl="1" indent="-571500">
              <a:buFont typeface="Arial" panose="020B0604020202020204" pitchFamily="34" charset="0"/>
              <a:buChar char="•"/>
            </a:pPr>
            <a:r>
              <a:rPr lang="en-US" sz="4000" dirty="0">
                <a:solidFill>
                  <a:srgbClr val="14407C"/>
                </a:solidFill>
                <a:latin typeface="+mj-lt"/>
                <a:cs typeface="Georgia"/>
              </a:rPr>
              <a:t>Reflects its members</a:t>
            </a:r>
          </a:p>
          <a:p>
            <a:endParaRPr lang="en-US" dirty="0"/>
          </a:p>
        </p:txBody>
      </p:sp>
    </p:spTree>
    <p:extLst>
      <p:ext uri="{BB962C8B-B14F-4D97-AF65-F5344CB8AC3E}">
        <p14:creationId xmlns:p14="http://schemas.microsoft.com/office/powerpoint/2010/main" val="152891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Vibrant Club – Set Your Vision</a:t>
            </a:r>
          </a:p>
        </p:txBody>
      </p:sp>
      <p:sp>
        <p:nvSpPr>
          <p:cNvPr id="3" name="Content Placeholder 2"/>
          <p:cNvSpPr>
            <a:spLocks noGrp="1"/>
          </p:cNvSpPr>
          <p:nvPr>
            <p:ph idx="1"/>
          </p:nvPr>
        </p:nvSpPr>
        <p:spPr>
          <a:xfrm>
            <a:off x="812800" y="2308225"/>
            <a:ext cx="10178143" cy="3140076"/>
          </a:xfrm>
        </p:spPr>
        <p:txBody>
          <a:bodyPr>
            <a:normAutofit fontScale="92500" lnSpcReduction="10000"/>
          </a:bodyPr>
          <a:lstStyle/>
          <a:p>
            <a:r>
              <a:rPr lang="en-US" sz="4800" b="1" dirty="0">
                <a:solidFill>
                  <a:srgbClr val="14407C"/>
                </a:solidFill>
                <a:latin typeface="Arial" panose="020B0604020202020204" pitchFamily="34" charset="0"/>
                <a:cs typeface="Arial" panose="020B0604020202020204" pitchFamily="34" charset="0"/>
              </a:rPr>
              <a:t>Craft a Compelling Vision</a:t>
            </a:r>
          </a:p>
          <a:p>
            <a:endParaRPr lang="en-US" sz="4800" b="1" dirty="0">
              <a:solidFill>
                <a:srgbClr val="14407C"/>
              </a:solidFill>
              <a:latin typeface="Arial" panose="020B0604020202020204" pitchFamily="34" charset="0"/>
              <a:cs typeface="Arial" panose="020B0604020202020204" pitchFamily="34" charset="0"/>
            </a:endParaRPr>
          </a:p>
          <a:p>
            <a:r>
              <a:rPr lang="en-US" sz="4800" b="1" dirty="0">
                <a:solidFill>
                  <a:srgbClr val="14407C"/>
                </a:solidFill>
                <a:latin typeface="Arial" panose="020B0604020202020204" pitchFamily="34" charset="0"/>
                <a:cs typeface="Arial" panose="020B0604020202020204" pitchFamily="34" charset="0"/>
              </a:rPr>
              <a:t>Set Goals to Realize the Vision</a:t>
            </a:r>
            <a:br>
              <a:rPr lang="en-US" sz="4800" b="1" dirty="0">
                <a:solidFill>
                  <a:srgbClr val="14407C"/>
                </a:solidFill>
                <a:latin typeface="Arial" panose="020B0604020202020204" pitchFamily="34" charset="0"/>
                <a:cs typeface="Arial" panose="020B0604020202020204" pitchFamily="34" charset="0"/>
              </a:rPr>
            </a:br>
            <a:endParaRPr lang="en-US" sz="4800" b="1" dirty="0">
              <a:solidFill>
                <a:srgbClr val="14407C"/>
              </a:solidFill>
              <a:latin typeface="Arial" panose="020B0604020202020204" pitchFamily="34" charset="0"/>
              <a:cs typeface="Arial" panose="020B0604020202020204" pitchFamily="34" charset="0"/>
            </a:endParaRPr>
          </a:p>
          <a:p>
            <a:r>
              <a:rPr lang="en-US" sz="4800" b="1" dirty="0">
                <a:solidFill>
                  <a:srgbClr val="14407C"/>
                </a:solidFill>
                <a:latin typeface="Arial" panose="020B0604020202020204" pitchFamily="34" charset="0"/>
                <a:cs typeface="Arial" panose="020B0604020202020204" pitchFamily="34" charset="0"/>
              </a:rPr>
              <a:t>Groom Leaders</a:t>
            </a:r>
          </a:p>
          <a:p>
            <a:pPr marL="0" indent="0">
              <a:buNone/>
            </a:pPr>
            <a:endParaRPr lang="en-US" sz="4700" b="1" dirty="0">
              <a:solidFill>
                <a:srgbClr val="14407C"/>
              </a:solidFill>
              <a:latin typeface="+mj-lt"/>
            </a:endParaRPr>
          </a:p>
          <a:p>
            <a:pPr marL="514350" indent="-514350">
              <a:buFont typeface="+mj-lt"/>
              <a:buAutoNum type="arabicPeriod"/>
            </a:pPr>
            <a:endParaRPr lang="en-US" dirty="0">
              <a:latin typeface="Georgia" panose="02040502050405020303" pitchFamily="18" charset="0"/>
            </a:endParaRPr>
          </a:p>
        </p:txBody>
      </p:sp>
    </p:spTree>
    <p:extLst>
      <p:ext uri="{BB962C8B-B14F-4D97-AF65-F5344CB8AC3E}">
        <p14:creationId xmlns:p14="http://schemas.microsoft.com/office/powerpoint/2010/main" val="2059421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Vibrant Clubs – Engage</a:t>
            </a:r>
          </a:p>
        </p:txBody>
      </p:sp>
      <p:sp>
        <p:nvSpPr>
          <p:cNvPr id="3" name="Content Placeholder 2"/>
          <p:cNvSpPr>
            <a:spLocks noGrp="1"/>
          </p:cNvSpPr>
          <p:nvPr>
            <p:ph idx="1"/>
          </p:nvPr>
        </p:nvSpPr>
        <p:spPr>
          <a:xfrm>
            <a:off x="838200" y="1825624"/>
            <a:ext cx="7188200" cy="4549775"/>
          </a:xfrm>
        </p:spPr>
        <p:txBody>
          <a:bodyPr anchor="ctr">
            <a:noAutofit/>
          </a:bodyPr>
          <a:lstStyle/>
          <a:p>
            <a:pPr>
              <a:lnSpc>
                <a:spcPct val="60000"/>
              </a:lnSpc>
            </a:pPr>
            <a:r>
              <a:rPr lang="en-US" sz="4000" b="1" dirty="0">
                <a:solidFill>
                  <a:srgbClr val="14407C"/>
                </a:solidFill>
                <a:latin typeface="+mj-lt"/>
              </a:rPr>
              <a:t>Communicate</a:t>
            </a:r>
          </a:p>
          <a:p>
            <a:pPr lvl="1">
              <a:lnSpc>
                <a:spcPct val="60000"/>
              </a:lnSpc>
              <a:buFont typeface="Courier New" panose="02070309020205020404" pitchFamily="49" charset="0"/>
              <a:buChar char="o"/>
            </a:pPr>
            <a:endParaRPr lang="en-US" sz="4000" b="1" dirty="0">
              <a:solidFill>
                <a:srgbClr val="14407C"/>
              </a:solidFill>
              <a:latin typeface="+mj-lt"/>
            </a:endParaRPr>
          </a:p>
          <a:p>
            <a:pPr>
              <a:lnSpc>
                <a:spcPct val="60000"/>
              </a:lnSpc>
            </a:pPr>
            <a:r>
              <a:rPr lang="en-US" sz="4000" b="1" dirty="0">
                <a:solidFill>
                  <a:srgbClr val="14407C"/>
                </a:solidFill>
                <a:latin typeface="+mj-lt"/>
              </a:rPr>
              <a:t>Develop Relationships </a:t>
            </a:r>
          </a:p>
          <a:p>
            <a:pPr marL="457200" lvl="1" indent="0">
              <a:lnSpc>
                <a:spcPct val="60000"/>
              </a:lnSpc>
              <a:buNone/>
            </a:pPr>
            <a:endParaRPr lang="en-US" sz="4000" b="1" dirty="0">
              <a:solidFill>
                <a:srgbClr val="14407C"/>
              </a:solidFill>
              <a:latin typeface="+mj-lt"/>
            </a:endParaRPr>
          </a:p>
          <a:p>
            <a:pPr>
              <a:lnSpc>
                <a:spcPct val="60000"/>
              </a:lnSpc>
            </a:pPr>
            <a:r>
              <a:rPr lang="en-US" sz="4000" b="1" dirty="0">
                <a:solidFill>
                  <a:srgbClr val="14407C"/>
                </a:solidFill>
                <a:latin typeface="+mj-lt"/>
              </a:rPr>
              <a:t>Engage Membership</a:t>
            </a:r>
          </a:p>
          <a:p>
            <a:pPr>
              <a:lnSpc>
                <a:spcPct val="60000"/>
              </a:lnSpc>
            </a:pPr>
            <a:endParaRPr lang="en-US" sz="4000" b="1" dirty="0">
              <a:solidFill>
                <a:srgbClr val="14407C"/>
              </a:solidFill>
              <a:latin typeface="+mj-lt"/>
            </a:endParaRPr>
          </a:p>
          <a:p>
            <a:pPr>
              <a:lnSpc>
                <a:spcPct val="60000"/>
              </a:lnSpc>
            </a:pPr>
            <a:r>
              <a:rPr lang="en-US" sz="4000" b="1" dirty="0">
                <a:solidFill>
                  <a:srgbClr val="14407C"/>
                </a:solidFill>
                <a:latin typeface="+mj-lt"/>
              </a:rPr>
              <a:t>Meaningful Projects</a:t>
            </a:r>
          </a:p>
        </p:txBody>
      </p:sp>
    </p:spTree>
    <p:extLst>
      <p:ext uri="{BB962C8B-B14F-4D97-AF65-F5344CB8AC3E}">
        <p14:creationId xmlns:p14="http://schemas.microsoft.com/office/powerpoint/2010/main" val="122527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Arial" panose="020B0604020202020204" pitchFamily="34" charset="0"/>
                <a:cs typeface="Arial" panose="020B0604020202020204" pitchFamily="34" charset="0"/>
              </a:rPr>
              <a:t>Introductions</a:t>
            </a:r>
          </a:p>
        </p:txBody>
      </p:sp>
      <p:sp>
        <p:nvSpPr>
          <p:cNvPr id="3" name="Content Placeholder 2"/>
          <p:cNvSpPr>
            <a:spLocks noGrp="1"/>
          </p:cNvSpPr>
          <p:nvPr>
            <p:ph idx="1"/>
          </p:nvPr>
        </p:nvSpPr>
        <p:spPr/>
        <p:txBody>
          <a:bodyPr>
            <a:normAutofit lnSpcReduction="10000"/>
          </a:bodyPr>
          <a:lstStyle/>
          <a:p>
            <a:pPr lvl="0"/>
            <a:endParaRPr lang="en-US" dirty="0"/>
          </a:p>
          <a:p>
            <a:pPr lvl="0"/>
            <a:r>
              <a:rPr lang="en-US" dirty="0"/>
              <a:t>Training Leader: John Guarisco</a:t>
            </a:r>
          </a:p>
          <a:p>
            <a:pPr lvl="0"/>
            <a:r>
              <a:rPr lang="en-US" dirty="0"/>
              <a:t>Session Support </a:t>
            </a:r>
          </a:p>
          <a:p>
            <a:pPr lvl="0"/>
            <a:r>
              <a:rPr lang="en-US" dirty="0"/>
              <a:t>Questions in the Chat room. </a:t>
            </a:r>
          </a:p>
          <a:p>
            <a:pPr lvl="0"/>
            <a:r>
              <a:rPr lang="en-US" dirty="0"/>
              <a:t>End @ 5 minutes before the hour</a:t>
            </a:r>
          </a:p>
          <a:p>
            <a:pPr lvl="0"/>
            <a:r>
              <a:rPr lang="en-US" dirty="0"/>
              <a:t>If you get kicked off, please try to log back on. </a:t>
            </a:r>
          </a:p>
          <a:p>
            <a:endParaRPr lang="en-US" dirty="0"/>
          </a:p>
        </p:txBody>
      </p:sp>
    </p:spTree>
    <p:extLst>
      <p:ext uri="{BB962C8B-B14F-4D97-AF65-F5344CB8AC3E}">
        <p14:creationId xmlns:p14="http://schemas.microsoft.com/office/powerpoint/2010/main" val="3848893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Content Placeholder 2"/>
          <p:cNvSpPr>
            <a:spLocks noGrp="1"/>
          </p:cNvSpPr>
          <p:nvPr>
            <p:ph idx="1"/>
          </p:nvPr>
        </p:nvSpPr>
        <p:spPr bwMode="auto">
          <a:xfrm>
            <a:off x="5111799" y="1892985"/>
            <a:ext cx="6953879" cy="43369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gn="ctr">
              <a:buNone/>
            </a:pPr>
            <a:r>
              <a:rPr lang="en-US" altLang="en-US" sz="4000" dirty="0"/>
              <a:t>Engagement is:</a:t>
            </a:r>
            <a:endParaRPr lang="en-US" altLang="en-US" sz="4000" i="1" dirty="0"/>
          </a:p>
          <a:p>
            <a:pPr marL="0" indent="0" algn="ctr">
              <a:buNone/>
            </a:pPr>
            <a:r>
              <a:rPr lang="en-US" altLang="en-US" sz="4000" i="1" dirty="0"/>
              <a:t>Knowing your Memb</a:t>
            </a:r>
            <a:r>
              <a:rPr lang="en-US" altLang="en-US" sz="4000" dirty="0"/>
              <a:t>ers</a:t>
            </a:r>
          </a:p>
          <a:p>
            <a:pPr marL="0" indent="0" algn="ctr">
              <a:buNone/>
            </a:pPr>
            <a:r>
              <a:rPr lang="en-US" altLang="en-US" sz="4000" dirty="0"/>
              <a:t>Reaching Out to Members</a:t>
            </a:r>
          </a:p>
          <a:p>
            <a:pPr marL="0" indent="0" algn="ctr">
              <a:buNone/>
            </a:pPr>
            <a:r>
              <a:rPr lang="en-US" altLang="en-US" sz="4000" dirty="0"/>
              <a:t>Discovering their service passion</a:t>
            </a:r>
          </a:p>
          <a:p>
            <a:pPr marL="0" indent="0" algn="ctr">
              <a:buNone/>
            </a:pPr>
            <a:r>
              <a:rPr lang="en-US" altLang="en-US" sz="4000" dirty="0"/>
              <a:t>Giving them voice</a:t>
            </a:r>
          </a:p>
          <a:p>
            <a:pPr marL="0" indent="0" algn="ctr">
              <a:buNone/>
            </a:pPr>
            <a:endParaRPr lang="en-US" altLang="en-US" sz="4000" dirty="0"/>
          </a:p>
          <a:p>
            <a:pPr marL="0" indent="0" algn="ctr">
              <a:buNone/>
            </a:pPr>
            <a:endParaRPr lang="en-US" altLang="en-US" sz="4000" dirty="0"/>
          </a:p>
        </p:txBody>
      </p:sp>
      <p:pic>
        <p:nvPicPr>
          <p:cNvPr id="7" name="Picture 6">
            <a:extLst>
              <a:ext uri="{FF2B5EF4-FFF2-40B4-BE49-F238E27FC236}">
                <a16:creationId xmlns:a16="http://schemas.microsoft.com/office/drawing/2014/main" id="{EC37E7B4-9F24-42FB-938B-CBE1DC7FF162}"/>
              </a:ext>
            </a:extLst>
          </p:cNvPr>
          <p:cNvPicPr>
            <a:picLocks noChangeAspect="1"/>
          </p:cNvPicPr>
          <p:nvPr/>
        </p:nvPicPr>
        <p:blipFill>
          <a:blip r:embed="rId3"/>
          <a:stretch>
            <a:fillRect/>
          </a:stretch>
        </p:blipFill>
        <p:spPr>
          <a:xfrm>
            <a:off x="271103" y="1178560"/>
            <a:ext cx="5634398" cy="5507624"/>
          </a:xfrm>
          <a:prstGeom prst="rect">
            <a:avLst/>
          </a:prstGeom>
        </p:spPr>
      </p:pic>
      <p:sp>
        <p:nvSpPr>
          <p:cNvPr id="6" name="Title 1">
            <a:extLst>
              <a:ext uri="{FF2B5EF4-FFF2-40B4-BE49-F238E27FC236}">
                <a16:creationId xmlns:a16="http://schemas.microsoft.com/office/drawing/2014/main" id="{F7DB9EC3-3250-41CA-AF9A-0E51B4A49DD2}"/>
              </a:ext>
            </a:extLst>
          </p:cNvPr>
          <p:cNvSpPr>
            <a:spLocks noGrp="1"/>
          </p:cNvSpPr>
          <p:nvPr>
            <p:ph type="title"/>
          </p:nvPr>
        </p:nvSpPr>
        <p:spPr>
          <a:xfrm>
            <a:off x="0" y="7563"/>
            <a:ext cx="12192000" cy="1022739"/>
          </a:xfrm>
        </p:spPr>
        <p:txBody>
          <a:bodyPr/>
          <a:lstStyle/>
          <a:p>
            <a:r>
              <a:rPr lang="en-US" dirty="0">
                <a:latin typeface="Arial Narrow Bold" panose="020B0706020202030204" pitchFamily="34" charset="0"/>
              </a:rPr>
              <a:t>Engagement is Key!</a:t>
            </a:r>
          </a:p>
        </p:txBody>
      </p:sp>
    </p:spTree>
    <p:extLst>
      <p:ext uri="{BB962C8B-B14F-4D97-AF65-F5344CB8AC3E}">
        <p14:creationId xmlns:p14="http://schemas.microsoft.com/office/powerpoint/2010/main" val="2337991606"/>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Vibrant Clubs – Flexibility</a:t>
            </a:r>
          </a:p>
        </p:txBody>
      </p:sp>
      <p:sp>
        <p:nvSpPr>
          <p:cNvPr id="3" name="Content Placeholder 2"/>
          <p:cNvSpPr>
            <a:spLocks noGrp="1"/>
          </p:cNvSpPr>
          <p:nvPr>
            <p:ph idx="1"/>
          </p:nvPr>
        </p:nvSpPr>
        <p:spPr>
          <a:xfrm>
            <a:off x="877119" y="1905453"/>
            <a:ext cx="10070281" cy="4351338"/>
          </a:xfrm>
        </p:spPr>
        <p:txBody>
          <a:bodyPr>
            <a:noAutofit/>
          </a:bodyPr>
          <a:lstStyle/>
          <a:p>
            <a:pPr>
              <a:lnSpc>
                <a:spcPct val="150000"/>
              </a:lnSpc>
            </a:pPr>
            <a:r>
              <a:rPr lang="en-US" sz="3600" b="1" dirty="0">
                <a:solidFill>
                  <a:srgbClr val="14407C"/>
                </a:solidFill>
                <a:latin typeface="+mj-lt"/>
              </a:rPr>
              <a:t>Assess what’s working?  What isn’t?</a:t>
            </a:r>
          </a:p>
          <a:p>
            <a:pPr>
              <a:lnSpc>
                <a:spcPct val="150000"/>
              </a:lnSpc>
            </a:pPr>
            <a:r>
              <a:rPr lang="en-US" sz="3600" b="1" dirty="0">
                <a:solidFill>
                  <a:srgbClr val="14407C"/>
                </a:solidFill>
                <a:latin typeface="+mj-lt"/>
              </a:rPr>
              <a:t>Revitalize your club by adopting new approaches   </a:t>
            </a:r>
          </a:p>
          <a:p>
            <a:pPr>
              <a:lnSpc>
                <a:spcPct val="150000"/>
              </a:lnSpc>
            </a:pPr>
            <a:r>
              <a:rPr lang="en-US" sz="3600" b="1" dirty="0">
                <a:solidFill>
                  <a:srgbClr val="14407C"/>
                </a:solidFill>
                <a:latin typeface="+mj-lt"/>
              </a:rPr>
              <a:t>Explore traditions – then create new experiences</a:t>
            </a:r>
          </a:p>
        </p:txBody>
      </p:sp>
    </p:spTree>
    <p:extLst>
      <p:ext uri="{BB962C8B-B14F-4D97-AF65-F5344CB8AC3E}">
        <p14:creationId xmlns:p14="http://schemas.microsoft.com/office/powerpoint/2010/main" val="415021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Vibrant Clubs – Flexibility</a:t>
            </a:r>
          </a:p>
        </p:txBody>
      </p:sp>
      <p:sp>
        <p:nvSpPr>
          <p:cNvPr id="3" name="Content Placeholder 2"/>
          <p:cNvSpPr>
            <a:spLocks noGrp="1"/>
          </p:cNvSpPr>
          <p:nvPr>
            <p:ph idx="1"/>
          </p:nvPr>
        </p:nvSpPr>
        <p:spPr>
          <a:xfrm>
            <a:off x="1004119" y="2489653"/>
            <a:ext cx="8381181" cy="3707947"/>
          </a:xfrm>
        </p:spPr>
        <p:txBody>
          <a:bodyPr>
            <a:noAutofit/>
          </a:bodyPr>
          <a:lstStyle/>
          <a:p>
            <a:pPr lvl="0"/>
            <a:r>
              <a:rPr lang="en-US" sz="3600" b="1" dirty="0">
                <a:solidFill>
                  <a:srgbClr val="14407C"/>
                </a:solidFill>
                <a:latin typeface="+mj-lt"/>
              </a:rPr>
              <a:t>Bylaws &amp; rules should reflect your club needs</a:t>
            </a:r>
          </a:p>
          <a:p>
            <a:pPr marL="0" lvl="0" indent="0">
              <a:buNone/>
            </a:pPr>
            <a:endParaRPr lang="en-CA" sz="3600" b="1" dirty="0">
              <a:solidFill>
                <a:srgbClr val="14407C"/>
              </a:solidFill>
              <a:latin typeface="+mj-lt"/>
            </a:endParaRPr>
          </a:p>
          <a:p>
            <a:pPr lvl="0"/>
            <a:r>
              <a:rPr lang="en-US" sz="3600" b="1" dirty="0">
                <a:solidFill>
                  <a:srgbClr val="14407C"/>
                </a:solidFill>
                <a:latin typeface="+mj-lt"/>
              </a:rPr>
              <a:t>Create a welcoming club culture (fellowship)</a:t>
            </a:r>
            <a:endParaRPr lang="en-CA" sz="3600" b="1" dirty="0">
              <a:solidFill>
                <a:srgbClr val="14407C"/>
              </a:solidFill>
              <a:latin typeface="+mj-lt"/>
            </a:endParaRPr>
          </a:p>
        </p:txBody>
      </p:sp>
    </p:spTree>
    <p:extLst>
      <p:ext uri="{BB962C8B-B14F-4D97-AF65-F5344CB8AC3E}">
        <p14:creationId xmlns:p14="http://schemas.microsoft.com/office/powerpoint/2010/main" val="264526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Membership:  You Are Not Alone</a:t>
            </a:r>
          </a:p>
        </p:txBody>
      </p:sp>
      <p:sp>
        <p:nvSpPr>
          <p:cNvPr id="3" name="Content Placeholder 2"/>
          <p:cNvSpPr>
            <a:spLocks noGrp="1"/>
          </p:cNvSpPr>
          <p:nvPr>
            <p:ph idx="1"/>
          </p:nvPr>
        </p:nvSpPr>
        <p:spPr/>
        <p:txBody>
          <a:bodyPr anchor="ctr">
            <a:normAutofit/>
          </a:bodyPr>
          <a:lstStyle/>
          <a:p>
            <a:pPr>
              <a:lnSpc>
                <a:spcPct val="100000"/>
              </a:lnSpc>
              <a:spcBef>
                <a:spcPts val="0"/>
              </a:spcBef>
              <a:spcAft>
                <a:spcPts val="2400"/>
              </a:spcAft>
            </a:pPr>
            <a:r>
              <a:rPr lang="en-US" dirty="0">
                <a:solidFill>
                  <a:srgbClr val="14407C"/>
                </a:solidFill>
                <a:latin typeface="+mj-lt"/>
              </a:rPr>
              <a:t>Find a strong </a:t>
            </a:r>
            <a:r>
              <a:rPr lang="en-US" b="1" i="1" dirty="0">
                <a:solidFill>
                  <a:srgbClr val="14407C"/>
                </a:solidFill>
                <a:latin typeface="+mj-lt"/>
              </a:rPr>
              <a:t>Membership Director </a:t>
            </a:r>
            <a:r>
              <a:rPr lang="en-US" dirty="0">
                <a:solidFill>
                  <a:srgbClr val="14407C"/>
                </a:solidFill>
                <a:latin typeface="+mj-lt"/>
              </a:rPr>
              <a:t>and help them build a strong committee.</a:t>
            </a:r>
          </a:p>
          <a:p>
            <a:pPr>
              <a:lnSpc>
                <a:spcPct val="100000"/>
              </a:lnSpc>
              <a:spcBef>
                <a:spcPts val="0"/>
              </a:spcBef>
              <a:spcAft>
                <a:spcPts val="2400"/>
              </a:spcAft>
            </a:pPr>
            <a:r>
              <a:rPr lang="en-US" dirty="0">
                <a:solidFill>
                  <a:srgbClr val="14407C"/>
                </a:solidFill>
                <a:latin typeface="+mj-lt"/>
              </a:rPr>
              <a:t>Membership resources can also help guide your Club.</a:t>
            </a:r>
          </a:p>
        </p:txBody>
      </p:sp>
    </p:spTree>
    <p:extLst>
      <p:ext uri="{BB962C8B-B14F-4D97-AF65-F5344CB8AC3E}">
        <p14:creationId xmlns:p14="http://schemas.microsoft.com/office/powerpoint/2010/main" val="189114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35" y="2"/>
            <a:ext cx="11602065" cy="1325563"/>
          </a:xfrm>
        </p:spPr>
        <p:txBody>
          <a:bodyPr>
            <a:normAutofit fontScale="90000"/>
          </a:bodyPr>
          <a:lstStyle/>
          <a:p>
            <a:r>
              <a:rPr lang="en-US" dirty="0"/>
              <a:t>Club Culture “Imagineer” - You Are Not Alone</a:t>
            </a:r>
          </a:p>
        </p:txBody>
      </p:sp>
      <p:sp>
        <p:nvSpPr>
          <p:cNvPr id="3" name="Content Placeholder 2"/>
          <p:cNvSpPr>
            <a:spLocks noGrp="1"/>
          </p:cNvSpPr>
          <p:nvPr>
            <p:ph idx="1"/>
          </p:nvPr>
        </p:nvSpPr>
        <p:spPr>
          <a:xfrm>
            <a:off x="958235" y="2159000"/>
            <a:ext cx="9430365" cy="3721100"/>
          </a:xfrm>
        </p:spPr>
        <p:txBody>
          <a:bodyPr anchor="ctr">
            <a:normAutofit fontScale="92500" lnSpcReduction="20000"/>
          </a:bodyPr>
          <a:lstStyle/>
          <a:p>
            <a:pPr marL="0" indent="0">
              <a:spcBef>
                <a:spcPts val="0"/>
              </a:spcBef>
              <a:buNone/>
            </a:pPr>
            <a:r>
              <a:rPr lang="en-US" sz="4300" dirty="0">
                <a:solidFill>
                  <a:schemeClr val="accent1">
                    <a:lumMod val="50000"/>
                  </a:schemeClr>
                </a:solidFill>
                <a:latin typeface="+mj-lt"/>
              </a:rPr>
              <a:t>Find a </a:t>
            </a:r>
            <a:r>
              <a:rPr lang="en-US" b="1" i="1" dirty="0">
                <a:solidFill>
                  <a:srgbClr val="14407C"/>
                </a:solidFill>
                <a:latin typeface="+mj-lt"/>
              </a:rPr>
              <a:t>Creative Club Culture Imagineer</a:t>
            </a:r>
            <a:r>
              <a:rPr lang="en-US" b="1" dirty="0">
                <a:solidFill>
                  <a:srgbClr val="14407C"/>
                </a:solidFill>
                <a:latin typeface="+mj-lt"/>
              </a:rPr>
              <a:t>:</a:t>
            </a:r>
          </a:p>
          <a:p>
            <a:pPr marL="0" indent="0">
              <a:spcBef>
                <a:spcPts val="0"/>
              </a:spcBef>
              <a:buNone/>
            </a:pPr>
            <a:r>
              <a:rPr lang="en-US" b="1" dirty="0">
                <a:solidFill>
                  <a:srgbClr val="14407C"/>
                </a:solidFill>
                <a:latin typeface="+mj-lt"/>
              </a:rPr>
              <a:t> </a:t>
            </a:r>
          </a:p>
          <a:p>
            <a:pPr lvl="1">
              <a:lnSpc>
                <a:spcPct val="170000"/>
              </a:lnSpc>
              <a:spcBef>
                <a:spcPts val="0"/>
              </a:spcBef>
            </a:pPr>
            <a:r>
              <a:rPr lang="en-US" sz="4300" dirty="0">
                <a:solidFill>
                  <a:schemeClr val="accent1">
                    <a:lumMod val="50000"/>
                  </a:schemeClr>
                </a:solidFill>
                <a:latin typeface="+mj-lt"/>
              </a:rPr>
              <a:t>Build a task force to help innovate </a:t>
            </a:r>
          </a:p>
          <a:p>
            <a:pPr lvl="1">
              <a:lnSpc>
                <a:spcPct val="170000"/>
              </a:lnSpc>
              <a:spcBef>
                <a:spcPts val="0"/>
              </a:spcBef>
            </a:pPr>
            <a:r>
              <a:rPr lang="en-US" sz="4300" dirty="0">
                <a:solidFill>
                  <a:schemeClr val="accent1">
                    <a:lumMod val="50000"/>
                  </a:schemeClr>
                </a:solidFill>
                <a:latin typeface="+mj-lt"/>
              </a:rPr>
              <a:t>Implement new ideas</a:t>
            </a:r>
          </a:p>
          <a:p>
            <a:pPr lvl="1">
              <a:lnSpc>
                <a:spcPct val="170000"/>
              </a:lnSpc>
              <a:spcBef>
                <a:spcPts val="0"/>
              </a:spcBef>
            </a:pPr>
            <a:r>
              <a:rPr lang="en-US" sz="4300" dirty="0">
                <a:solidFill>
                  <a:schemeClr val="accent1">
                    <a:lumMod val="50000"/>
                  </a:schemeClr>
                </a:solidFill>
                <a:latin typeface="+mj-lt"/>
              </a:rPr>
              <a:t>Help guide your Club</a:t>
            </a:r>
          </a:p>
        </p:txBody>
      </p:sp>
    </p:spTree>
    <p:extLst>
      <p:ext uri="{BB962C8B-B14F-4D97-AF65-F5344CB8AC3E}">
        <p14:creationId xmlns:p14="http://schemas.microsoft.com/office/powerpoint/2010/main" val="417607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0515600" cy="1325563"/>
          </a:xfrm>
        </p:spPr>
        <p:txBody>
          <a:bodyPr>
            <a:normAutofit/>
          </a:bodyPr>
          <a:lstStyle/>
          <a:p>
            <a:r>
              <a:rPr lang="en-US" sz="4000" dirty="0"/>
              <a:t>Membership </a:t>
            </a:r>
            <a:r>
              <a:rPr lang="en-US" sz="4000" b="1" i="1" dirty="0"/>
              <a:t>(Retention) </a:t>
            </a:r>
            <a:r>
              <a:rPr lang="en-US" sz="4000" dirty="0"/>
              <a:t>is Our First Priority</a:t>
            </a:r>
          </a:p>
        </p:txBody>
      </p:sp>
      <p:sp>
        <p:nvSpPr>
          <p:cNvPr id="3" name="Content Placeholder 2"/>
          <p:cNvSpPr>
            <a:spLocks noGrp="1"/>
          </p:cNvSpPr>
          <p:nvPr>
            <p:ph idx="1"/>
          </p:nvPr>
        </p:nvSpPr>
        <p:spPr>
          <a:xfrm>
            <a:off x="565765" y="2105024"/>
            <a:ext cx="10419735" cy="4232275"/>
          </a:xfrm>
        </p:spPr>
        <p:txBody>
          <a:bodyPr anchor="ctr">
            <a:noAutofit/>
          </a:bodyPr>
          <a:lstStyle/>
          <a:p>
            <a:pPr>
              <a:lnSpc>
                <a:spcPct val="100000"/>
              </a:lnSpc>
              <a:spcBef>
                <a:spcPts val="0"/>
              </a:spcBef>
              <a:spcAft>
                <a:spcPts val="2400"/>
              </a:spcAft>
            </a:pPr>
            <a:r>
              <a:rPr lang="en-US" dirty="0">
                <a:solidFill>
                  <a:schemeClr val="accent1">
                    <a:lumMod val="50000"/>
                  </a:schemeClr>
                </a:solidFill>
                <a:latin typeface="+mj-lt"/>
              </a:rPr>
              <a:t>Members allow us to do our work</a:t>
            </a:r>
          </a:p>
          <a:p>
            <a:pPr>
              <a:lnSpc>
                <a:spcPct val="100000"/>
              </a:lnSpc>
              <a:spcBef>
                <a:spcPts val="0"/>
              </a:spcBef>
              <a:spcAft>
                <a:spcPts val="2400"/>
              </a:spcAft>
            </a:pPr>
            <a:r>
              <a:rPr lang="en-US" dirty="0">
                <a:solidFill>
                  <a:schemeClr val="accent1">
                    <a:lumMod val="50000"/>
                  </a:schemeClr>
                </a:solidFill>
                <a:latin typeface="+mj-lt"/>
              </a:rPr>
              <a:t>People join Rotary for friendship and community</a:t>
            </a:r>
          </a:p>
          <a:p>
            <a:pPr>
              <a:lnSpc>
                <a:spcPct val="100000"/>
              </a:lnSpc>
              <a:spcBef>
                <a:spcPts val="0"/>
              </a:spcBef>
              <a:spcAft>
                <a:spcPts val="2400"/>
              </a:spcAft>
            </a:pPr>
            <a:r>
              <a:rPr lang="en-US" dirty="0">
                <a:solidFill>
                  <a:schemeClr val="accent1">
                    <a:lumMod val="50000"/>
                  </a:schemeClr>
                </a:solidFill>
                <a:latin typeface="+mj-lt"/>
              </a:rPr>
              <a:t>Clubs: be attractive, engaging and relevant</a:t>
            </a:r>
          </a:p>
        </p:txBody>
      </p:sp>
    </p:spTree>
    <p:extLst>
      <p:ext uri="{BB962C8B-B14F-4D97-AF65-F5344CB8AC3E}">
        <p14:creationId xmlns:p14="http://schemas.microsoft.com/office/powerpoint/2010/main" val="229858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Rotary — from Good to Great</a:t>
            </a:r>
          </a:p>
        </p:txBody>
      </p:sp>
      <p:sp>
        <p:nvSpPr>
          <p:cNvPr id="3" name="Content Placeholder 2"/>
          <p:cNvSpPr>
            <a:spLocks noGrp="1"/>
          </p:cNvSpPr>
          <p:nvPr>
            <p:ph idx="1"/>
          </p:nvPr>
        </p:nvSpPr>
        <p:spPr>
          <a:xfrm>
            <a:off x="762000" y="2133952"/>
            <a:ext cx="10541000" cy="3945040"/>
          </a:xfrm>
        </p:spPr>
        <p:txBody>
          <a:bodyPr>
            <a:normAutofit/>
          </a:bodyPr>
          <a:lstStyle/>
          <a:p>
            <a:pPr marL="0" indent="0">
              <a:lnSpc>
                <a:spcPct val="150000"/>
              </a:lnSpc>
              <a:buNone/>
            </a:pPr>
            <a:r>
              <a:rPr lang="en-US" dirty="0">
                <a:solidFill>
                  <a:srgbClr val="14407C"/>
                </a:solidFill>
                <a:latin typeface="Arial" panose="020B0604020202020204" pitchFamily="34" charset="0"/>
                <a:cs typeface="Arial" panose="020B0604020202020204" pitchFamily="34" charset="0"/>
              </a:rPr>
              <a:t>“Greatness is not a function of circumstance.  Greatness, as it turns out, is largely a matter of conscious choice, and discipline.” </a:t>
            </a:r>
          </a:p>
          <a:p>
            <a:pPr marL="0" indent="0">
              <a:buNone/>
            </a:pPr>
            <a:endParaRPr lang="en-US" sz="1600" dirty="0">
              <a:solidFill>
                <a:srgbClr val="14407C"/>
              </a:solidFill>
              <a:latin typeface="Arial" panose="020B0604020202020204" pitchFamily="34" charset="0"/>
              <a:cs typeface="Arial" panose="020B0604020202020204" pitchFamily="34" charset="0"/>
            </a:endParaRPr>
          </a:p>
          <a:p>
            <a:pPr marL="0" indent="0">
              <a:buNone/>
            </a:pPr>
            <a:endParaRPr lang="en-US" sz="1400" dirty="0">
              <a:solidFill>
                <a:srgbClr val="14407C"/>
              </a:solidFill>
              <a:latin typeface="Arial" panose="020B0604020202020204" pitchFamily="34" charset="0"/>
              <a:cs typeface="Arial" panose="020B0604020202020204" pitchFamily="34" charset="0"/>
            </a:endParaRPr>
          </a:p>
          <a:p>
            <a:pPr marL="0" indent="0" algn="r">
              <a:buNone/>
            </a:pPr>
            <a:r>
              <a:rPr lang="en-US" sz="2400" dirty="0">
                <a:solidFill>
                  <a:srgbClr val="14407C"/>
                </a:solidFill>
                <a:latin typeface="Arial" panose="020B0604020202020204" pitchFamily="34" charset="0"/>
                <a:cs typeface="Arial" panose="020B0604020202020204" pitchFamily="34" charset="0"/>
              </a:rPr>
              <a:t>Jim Collins, Author, </a:t>
            </a:r>
            <a:r>
              <a:rPr lang="en-US" sz="2400" i="1" dirty="0">
                <a:solidFill>
                  <a:srgbClr val="14407C"/>
                </a:solidFill>
                <a:latin typeface="Arial" panose="020B0604020202020204" pitchFamily="34" charset="0"/>
                <a:cs typeface="Arial" panose="020B0604020202020204" pitchFamily="34" charset="0"/>
              </a:rPr>
              <a:t>“Good to Great”</a:t>
            </a:r>
          </a:p>
        </p:txBody>
      </p:sp>
    </p:spTree>
    <p:extLst>
      <p:ext uri="{BB962C8B-B14F-4D97-AF65-F5344CB8AC3E}">
        <p14:creationId xmlns:p14="http://schemas.microsoft.com/office/powerpoint/2010/main" val="7643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Outcomes</a:t>
            </a:r>
          </a:p>
        </p:txBody>
      </p:sp>
      <p:sp>
        <p:nvSpPr>
          <p:cNvPr id="3" name="Content Placeholder 2"/>
          <p:cNvSpPr>
            <a:spLocks noGrp="1"/>
          </p:cNvSpPr>
          <p:nvPr>
            <p:ph idx="1"/>
          </p:nvPr>
        </p:nvSpPr>
        <p:spPr>
          <a:xfrm>
            <a:off x="762000" y="1825625"/>
            <a:ext cx="10490200" cy="4351338"/>
          </a:xfrm>
        </p:spPr>
        <p:txBody>
          <a:bodyPr anchor="ctr">
            <a:noAutofit/>
          </a:bodyPr>
          <a:lstStyle/>
          <a:p>
            <a:pPr>
              <a:lnSpc>
                <a:spcPct val="100000"/>
              </a:lnSpc>
              <a:spcBef>
                <a:spcPts val="0"/>
              </a:spcBef>
            </a:pPr>
            <a:r>
              <a:rPr lang="en-US" dirty="0">
                <a:solidFill>
                  <a:srgbClr val="14407C"/>
                </a:solidFill>
                <a:latin typeface="+mj-lt"/>
              </a:rPr>
              <a:t>Review the </a:t>
            </a:r>
            <a:r>
              <a:rPr lang="en-US" b="1" i="1" dirty="0">
                <a:solidFill>
                  <a:srgbClr val="14407C"/>
                </a:solidFill>
                <a:latin typeface="+mj-lt"/>
              </a:rPr>
              <a:t>new flexibility </a:t>
            </a:r>
            <a:r>
              <a:rPr lang="en-US" dirty="0">
                <a:solidFill>
                  <a:srgbClr val="14407C"/>
                </a:solidFill>
                <a:latin typeface="+mj-lt"/>
              </a:rPr>
              <a:t>provided to Clubs by RI</a:t>
            </a:r>
          </a:p>
          <a:p>
            <a:pPr>
              <a:lnSpc>
                <a:spcPct val="100000"/>
              </a:lnSpc>
              <a:spcBef>
                <a:spcPts val="0"/>
              </a:spcBef>
            </a:pPr>
            <a:endParaRPr lang="en-US" sz="3600" dirty="0">
              <a:solidFill>
                <a:srgbClr val="14407C"/>
              </a:solidFill>
              <a:latin typeface="+mj-lt"/>
            </a:endParaRPr>
          </a:p>
          <a:p>
            <a:pPr>
              <a:lnSpc>
                <a:spcPct val="100000"/>
              </a:lnSpc>
              <a:spcBef>
                <a:spcPts val="0"/>
              </a:spcBef>
            </a:pPr>
            <a:r>
              <a:rPr lang="en-US" dirty="0">
                <a:solidFill>
                  <a:srgbClr val="14407C"/>
                </a:solidFill>
                <a:latin typeface="+mj-lt"/>
              </a:rPr>
              <a:t>Identify ways to create a </a:t>
            </a:r>
            <a:r>
              <a:rPr lang="en-US" b="1" i="1" dirty="0">
                <a:solidFill>
                  <a:srgbClr val="14407C"/>
                </a:solidFill>
                <a:latin typeface="+mj-lt"/>
              </a:rPr>
              <a:t>positive member experience</a:t>
            </a:r>
          </a:p>
        </p:txBody>
      </p:sp>
    </p:spTree>
    <p:extLst>
      <p:ext uri="{BB962C8B-B14F-4D97-AF65-F5344CB8AC3E}">
        <p14:creationId xmlns:p14="http://schemas.microsoft.com/office/powerpoint/2010/main" val="90942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Outcomes</a:t>
            </a:r>
          </a:p>
        </p:txBody>
      </p:sp>
      <p:sp>
        <p:nvSpPr>
          <p:cNvPr id="3" name="Content Placeholder 2"/>
          <p:cNvSpPr>
            <a:spLocks noGrp="1"/>
          </p:cNvSpPr>
          <p:nvPr>
            <p:ph idx="1"/>
          </p:nvPr>
        </p:nvSpPr>
        <p:spPr>
          <a:xfrm>
            <a:off x="965200" y="1825625"/>
            <a:ext cx="10071100" cy="4351338"/>
          </a:xfrm>
        </p:spPr>
        <p:txBody>
          <a:bodyPr anchor="ctr">
            <a:noAutofit/>
          </a:bodyPr>
          <a:lstStyle/>
          <a:p>
            <a:pPr>
              <a:lnSpc>
                <a:spcPct val="100000"/>
              </a:lnSpc>
              <a:spcBef>
                <a:spcPts val="0"/>
              </a:spcBef>
            </a:pPr>
            <a:r>
              <a:rPr lang="en-US" dirty="0">
                <a:solidFill>
                  <a:srgbClr val="14407C"/>
                </a:solidFill>
                <a:latin typeface="+mj-lt"/>
              </a:rPr>
              <a:t>Define what makes a Rotary Club </a:t>
            </a:r>
            <a:r>
              <a:rPr lang="en-US" b="1" i="1" dirty="0">
                <a:solidFill>
                  <a:srgbClr val="14407C"/>
                </a:solidFill>
                <a:latin typeface="+mj-lt"/>
              </a:rPr>
              <a:t>vibrant</a:t>
            </a:r>
          </a:p>
          <a:p>
            <a:pPr marL="0" indent="0">
              <a:lnSpc>
                <a:spcPct val="100000"/>
              </a:lnSpc>
              <a:spcBef>
                <a:spcPts val="0"/>
              </a:spcBef>
              <a:buNone/>
            </a:pPr>
            <a:endParaRPr lang="en-US" b="1" dirty="0">
              <a:solidFill>
                <a:srgbClr val="14407C"/>
              </a:solidFill>
              <a:latin typeface="+mj-lt"/>
            </a:endParaRPr>
          </a:p>
          <a:p>
            <a:pPr>
              <a:lnSpc>
                <a:spcPct val="100000"/>
              </a:lnSpc>
              <a:spcBef>
                <a:spcPts val="0"/>
              </a:spcBef>
            </a:pPr>
            <a:r>
              <a:rPr lang="en-US" dirty="0">
                <a:solidFill>
                  <a:srgbClr val="14407C"/>
                </a:solidFill>
                <a:latin typeface="+mj-lt"/>
              </a:rPr>
              <a:t>Describe how to improve </a:t>
            </a:r>
            <a:r>
              <a:rPr lang="en-US" b="1" i="1" dirty="0">
                <a:solidFill>
                  <a:srgbClr val="14407C"/>
                </a:solidFill>
                <a:latin typeface="+mj-lt"/>
              </a:rPr>
              <a:t>Club vibrancy</a:t>
            </a:r>
          </a:p>
        </p:txBody>
      </p:sp>
    </p:spTree>
    <p:extLst>
      <p:ext uri="{BB962C8B-B14F-4D97-AF65-F5344CB8AC3E}">
        <p14:creationId xmlns:p14="http://schemas.microsoft.com/office/powerpoint/2010/main" val="161582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0CC6-7ED9-4FD3-82FD-51CDA700288A}"/>
              </a:ext>
            </a:extLst>
          </p:cNvPr>
          <p:cNvSpPr>
            <a:spLocks noGrp="1"/>
          </p:cNvSpPr>
          <p:nvPr>
            <p:ph type="title"/>
          </p:nvPr>
        </p:nvSpPr>
        <p:spPr/>
        <p:txBody>
          <a:bodyPr/>
          <a:lstStyle/>
          <a:p>
            <a:r>
              <a:rPr lang="en-US" dirty="0"/>
              <a:t>End of Session </a:t>
            </a:r>
          </a:p>
        </p:txBody>
      </p:sp>
      <p:sp>
        <p:nvSpPr>
          <p:cNvPr id="3" name="Content Placeholder 2">
            <a:extLst>
              <a:ext uri="{FF2B5EF4-FFF2-40B4-BE49-F238E27FC236}">
                <a16:creationId xmlns:a16="http://schemas.microsoft.com/office/drawing/2014/main" id="{3C394134-3410-4B6E-B06A-A0EBDC66D437}"/>
              </a:ext>
            </a:extLst>
          </p:cNvPr>
          <p:cNvSpPr>
            <a:spLocks noGrp="1"/>
          </p:cNvSpPr>
          <p:nvPr>
            <p:ph idx="1"/>
          </p:nvPr>
        </p:nvSpPr>
        <p:spPr/>
        <p:txBody>
          <a:bodyPr/>
          <a:lstStyle/>
          <a:p>
            <a:r>
              <a:rPr lang="en-US" dirty="0"/>
              <a:t>Look at the next link where you are going. </a:t>
            </a:r>
          </a:p>
          <a:p>
            <a:r>
              <a:rPr lang="en-US" dirty="0"/>
              <a:t>Thanks for being a Great Rotarian. </a:t>
            </a:r>
          </a:p>
          <a:p>
            <a:r>
              <a:rPr lang="en-US" dirty="0"/>
              <a:t>I hope you can be the change maker to create effective club meetings for you club. </a:t>
            </a:r>
          </a:p>
        </p:txBody>
      </p:sp>
    </p:spTree>
    <p:extLst>
      <p:ext uri="{BB962C8B-B14F-4D97-AF65-F5344CB8AC3E}">
        <p14:creationId xmlns:p14="http://schemas.microsoft.com/office/powerpoint/2010/main" val="1748163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Outcomes</a:t>
            </a:r>
          </a:p>
        </p:txBody>
      </p:sp>
      <p:sp>
        <p:nvSpPr>
          <p:cNvPr id="3" name="Content Placeholder 2"/>
          <p:cNvSpPr>
            <a:spLocks noGrp="1"/>
          </p:cNvSpPr>
          <p:nvPr>
            <p:ph idx="1"/>
          </p:nvPr>
        </p:nvSpPr>
        <p:spPr>
          <a:xfrm>
            <a:off x="174171" y="1825625"/>
            <a:ext cx="11781855" cy="4351338"/>
          </a:xfrm>
        </p:spPr>
        <p:txBody>
          <a:bodyPr anchor="ctr">
            <a:noAutofit/>
          </a:bodyPr>
          <a:lstStyle/>
          <a:p>
            <a:pPr>
              <a:lnSpc>
                <a:spcPct val="130000"/>
              </a:lnSpc>
            </a:pPr>
            <a:r>
              <a:rPr lang="en-US" sz="3600" dirty="0">
                <a:solidFill>
                  <a:srgbClr val="14407C"/>
                </a:solidFill>
                <a:latin typeface="+mj-lt"/>
              </a:rPr>
              <a:t>Review the </a:t>
            </a:r>
            <a:r>
              <a:rPr lang="en-US" sz="3600" b="1" dirty="0">
                <a:solidFill>
                  <a:srgbClr val="14407C"/>
                </a:solidFill>
                <a:latin typeface="+mj-lt"/>
              </a:rPr>
              <a:t>new flexibility </a:t>
            </a:r>
            <a:r>
              <a:rPr lang="en-US" sz="3600" dirty="0">
                <a:solidFill>
                  <a:srgbClr val="14407C"/>
                </a:solidFill>
                <a:latin typeface="+mj-lt"/>
              </a:rPr>
              <a:t>provided to Clubs by RI</a:t>
            </a:r>
            <a:endParaRPr lang="en-US" sz="3200" dirty="0">
              <a:solidFill>
                <a:srgbClr val="14407C"/>
              </a:solidFill>
              <a:latin typeface="+mj-lt"/>
            </a:endParaRPr>
          </a:p>
          <a:p>
            <a:pPr>
              <a:lnSpc>
                <a:spcPct val="130000"/>
              </a:lnSpc>
            </a:pPr>
            <a:r>
              <a:rPr lang="en-US" sz="3600" dirty="0">
                <a:solidFill>
                  <a:srgbClr val="14407C"/>
                </a:solidFill>
                <a:latin typeface="+mj-lt"/>
              </a:rPr>
              <a:t>Identify ways to create a </a:t>
            </a:r>
            <a:r>
              <a:rPr lang="en-US" sz="3600" b="1" dirty="0">
                <a:solidFill>
                  <a:srgbClr val="14407C"/>
                </a:solidFill>
                <a:latin typeface="+mj-lt"/>
              </a:rPr>
              <a:t>positive member experience</a:t>
            </a:r>
          </a:p>
          <a:p>
            <a:pPr>
              <a:lnSpc>
                <a:spcPct val="130000"/>
              </a:lnSpc>
            </a:pPr>
            <a:r>
              <a:rPr lang="en-US" sz="3600" dirty="0">
                <a:solidFill>
                  <a:srgbClr val="14407C"/>
                </a:solidFill>
                <a:latin typeface="+mj-lt"/>
              </a:rPr>
              <a:t>Define what makes a Rotary Club </a:t>
            </a:r>
            <a:r>
              <a:rPr lang="en-US" sz="3600" b="1" dirty="0">
                <a:solidFill>
                  <a:srgbClr val="14407C"/>
                </a:solidFill>
                <a:latin typeface="+mj-lt"/>
              </a:rPr>
              <a:t>vibrant</a:t>
            </a:r>
          </a:p>
          <a:p>
            <a:pPr>
              <a:lnSpc>
                <a:spcPct val="130000"/>
              </a:lnSpc>
            </a:pPr>
            <a:r>
              <a:rPr lang="en-US" sz="3600" dirty="0">
                <a:solidFill>
                  <a:srgbClr val="14407C"/>
                </a:solidFill>
                <a:latin typeface="+mj-lt"/>
              </a:rPr>
              <a:t>Describe how to improve </a:t>
            </a:r>
            <a:r>
              <a:rPr lang="en-US" sz="3600" b="1" dirty="0">
                <a:solidFill>
                  <a:srgbClr val="14407C"/>
                </a:solidFill>
                <a:latin typeface="+mj-lt"/>
              </a:rPr>
              <a:t>club vibrancy</a:t>
            </a:r>
          </a:p>
        </p:txBody>
      </p:sp>
    </p:spTree>
    <p:extLst>
      <p:ext uri="{BB962C8B-B14F-4D97-AF65-F5344CB8AC3E}">
        <p14:creationId xmlns:p14="http://schemas.microsoft.com/office/powerpoint/2010/main" val="4153261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THE THREE ESSENTIAL ELEMENTS</a:t>
            </a:r>
          </a:p>
        </p:txBody>
      </p:sp>
      <p:sp>
        <p:nvSpPr>
          <p:cNvPr id="4" name="Slide Number Placeholder 3"/>
          <p:cNvSpPr>
            <a:spLocks noGrp="1"/>
          </p:cNvSpPr>
          <p:nvPr>
            <p:ph type="sldNum" sz="quarter" idx="429496729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28C0FF4-5FCB-E340-BD5D-8AD9818BBCBB}"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7" name="Picture 6">
            <a:extLst>
              <a:ext uri="{FF2B5EF4-FFF2-40B4-BE49-F238E27FC236}">
                <a16:creationId xmlns:a16="http://schemas.microsoft.com/office/drawing/2014/main" id="{DCE1719F-920F-44FE-BD8D-F0FEC7DEF8E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44032" y="1464479"/>
            <a:ext cx="3152163" cy="3929042"/>
          </a:xfrm>
          <a:prstGeom prst="rect">
            <a:avLst/>
          </a:prstGeom>
        </p:spPr>
      </p:pic>
      <p:pic>
        <p:nvPicPr>
          <p:cNvPr id="9" name="Picture 8">
            <a:extLst>
              <a:ext uri="{FF2B5EF4-FFF2-40B4-BE49-F238E27FC236}">
                <a16:creationId xmlns:a16="http://schemas.microsoft.com/office/drawing/2014/main" id="{78B5327F-1F07-41D3-AF69-528196B7F51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09702" y="1312875"/>
            <a:ext cx="3172986" cy="3858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A11D05A7-6F75-4C62-8C81-F99C2384A55A}"/>
              </a:ext>
            </a:extLst>
          </p:cNvPr>
          <p:cNvPicPr>
            <a:picLocks noChangeAspect="1"/>
          </p:cNvPicPr>
          <p:nvPr/>
        </p:nvPicPr>
        <p:blipFill>
          <a:blip r:embed="rId5"/>
          <a:stretch>
            <a:fillRect/>
          </a:stretch>
        </p:blipFill>
        <p:spPr>
          <a:xfrm>
            <a:off x="3835754" y="4407081"/>
            <a:ext cx="3987914" cy="1832012"/>
          </a:xfrm>
          <a:prstGeom prst="rect">
            <a:avLst/>
          </a:prstGeom>
        </p:spPr>
      </p:pic>
    </p:spTree>
    <p:extLst>
      <p:ext uri="{BB962C8B-B14F-4D97-AF65-F5344CB8AC3E}">
        <p14:creationId xmlns:p14="http://schemas.microsoft.com/office/powerpoint/2010/main" val="416566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1+#ppt_w/2"/>
                                          </p:val>
                                        </p:tav>
                                        <p:tav tm="100000">
                                          <p:val>
                                            <p:strVal val="#ppt_x"/>
                                          </p:val>
                                        </p:tav>
                                      </p:tavLst>
                                    </p:anim>
                                    <p:anim calcmode="lin" valueType="num">
                                      <p:cBhvr additive="base">
                                        <p:cTn id="14"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250" fill="hold"/>
                                        <p:tgtEl>
                                          <p:spTgt spid="10"/>
                                        </p:tgtEl>
                                        <p:attrNameLst>
                                          <p:attrName>ppt_x</p:attrName>
                                        </p:attrNameLst>
                                      </p:cBhvr>
                                      <p:tavLst>
                                        <p:tav tm="0">
                                          <p:val>
                                            <p:strVal val="#ppt_x"/>
                                          </p:val>
                                        </p:tav>
                                        <p:tav tm="100000">
                                          <p:val>
                                            <p:strVal val="#ppt_x"/>
                                          </p:val>
                                        </p:tav>
                                      </p:tavLst>
                                    </p:anim>
                                    <p:anim calcmode="lin" valueType="num">
                                      <p:cBhvr additive="base">
                                        <p:cTn id="20" dur="12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28C0FF4-5FCB-E340-BD5D-8AD9818BBCBB}" type="slidenum">
              <a:rPr lang="en-US" smtClean="0"/>
              <a:t>5</a:t>
            </a:fld>
            <a:endParaRPr lang="en-US" dirty="0"/>
          </a:p>
        </p:txBody>
      </p:sp>
      <p:sp>
        <p:nvSpPr>
          <p:cNvPr id="3" name="TextBox 2"/>
          <p:cNvSpPr txBox="1"/>
          <p:nvPr/>
        </p:nvSpPr>
        <p:spPr>
          <a:xfrm>
            <a:off x="827315" y="1262649"/>
            <a:ext cx="9459685" cy="5093702"/>
          </a:xfrm>
          <a:prstGeom prst="rect">
            <a:avLst/>
          </a:prstGeom>
          <a:noFill/>
        </p:spPr>
        <p:txBody>
          <a:bodyPr wrap="square" rtlCol="0" anchor="t">
            <a:spAutoFit/>
          </a:bodyPr>
          <a:lstStyle/>
          <a:p>
            <a:r>
              <a:rPr lang="en-US" sz="5000" b="1" dirty="0">
                <a:latin typeface="+mj-lt"/>
                <a:ea typeface="Arial Narrow" charset="0"/>
                <a:cs typeface="Arial Narrow" charset="0"/>
              </a:rPr>
              <a:t>Linking Membership, </a:t>
            </a:r>
          </a:p>
          <a:p>
            <a:r>
              <a:rPr lang="en-US" sz="5000" b="1" dirty="0">
                <a:latin typeface="+mj-lt"/>
                <a:ea typeface="Arial Narrow" charset="0"/>
                <a:cs typeface="Arial Narrow" charset="0"/>
              </a:rPr>
              <a:t>         Brand &amp; TRF</a:t>
            </a:r>
            <a:endParaRPr lang="en-US" sz="9600" b="1" dirty="0">
              <a:latin typeface="+mj-lt"/>
              <a:ea typeface="Arial Narrow" charset="0"/>
              <a:cs typeface="Arial Narrow" charset="0"/>
            </a:endParaRPr>
          </a:p>
          <a:p>
            <a:r>
              <a:rPr lang="en-US" sz="7500" dirty="0"/>
              <a:t>  </a:t>
            </a:r>
            <a:r>
              <a:rPr lang="en-US" sz="7500" dirty="0">
                <a:solidFill>
                  <a:schemeClr val="accent1"/>
                </a:solidFill>
                <a:latin typeface="+mj-lt"/>
              </a:rPr>
              <a:t>A Strategy Now    		             &amp; for</a:t>
            </a:r>
          </a:p>
          <a:p>
            <a:r>
              <a:rPr lang="en-US" sz="7500" dirty="0">
                <a:solidFill>
                  <a:schemeClr val="accent1"/>
                </a:solidFill>
                <a:latin typeface="+mj-lt"/>
              </a:rPr>
              <a:t>     Our Future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5196830">
            <a:off x="8526436" y="-221778"/>
            <a:ext cx="2922041" cy="3433397"/>
          </a:xfrm>
          <a:prstGeom prst="rect">
            <a:avLst/>
          </a:prstGeom>
        </p:spPr>
      </p:pic>
    </p:spTree>
    <p:extLst>
      <p:ext uri="{BB962C8B-B14F-4D97-AF65-F5344CB8AC3E}">
        <p14:creationId xmlns:p14="http://schemas.microsoft.com/office/powerpoint/2010/main" val="205311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96"/>
            <a:ext cx="10515600" cy="1325563"/>
          </a:xfrm>
        </p:spPr>
        <p:txBody>
          <a:bodyPr>
            <a:normAutofit/>
          </a:bodyPr>
          <a:lstStyle/>
          <a:p>
            <a:r>
              <a:rPr lang="en-US" dirty="0"/>
              <a:t>GOALS: INCREASE MEMBERSHIP</a:t>
            </a:r>
          </a:p>
        </p:txBody>
      </p:sp>
      <p:sp>
        <p:nvSpPr>
          <p:cNvPr id="3" name="Content Placeholder 2"/>
          <p:cNvSpPr>
            <a:spLocks noGrp="1"/>
          </p:cNvSpPr>
          <p:nvPr>
            <p:ph idx="1"/>
          </p:nvPr>
        </p:nvSpPr>
        <p:spPr>
          <a:xfrm>
            <a:off x="812801" y="2150517"/>
            <a:ext cx="10842172" cy="4046359"/>
          </a:xfrm>
        </p:spPr>
        <p:txBody>
          <a:bodyPr>
            <a:normAutofit/>
          </a:bodyPr>
          <a:lstStyle/>
          <a:p>
            <a:r>
              <a:rPr lang="en-US" sz="3200" dirty="0">
                <a:solidFill>
                  <a:srgbClr val="14407C"/>
                </a:solidFill>
              </a:rPr>
              <a:t>Attract</a:t>
            </a:r>
          </a:p>
          <a:p>
            <a:r>
              <a:rPr lang="en-US" sz="3200" dirty="0">
                <a:solidFill>
                  <a:srgbClr val="14407C"/>
                </a:solidFill>
              </a:rPr>
              <a:t>Retain</a:t>
            </a:r>
          </a:p>
          <a:p>
            <a:r>
              <a:rPr lang="en-US" sz="3200" dirty="0">
                <a:solidFill>
                  <a:srgbClr val="14407C"/>
                </a:solidFill>
              </a:rPr>
              <a:t>Sustain vibrant clubs</a:t>
            </a:r>
          </a:p>
          <a:p>
            <a:r>
              <a:rPr lang="en-US" sz="3200" dirty="0">
                <a:solidFill>
                  <a:srgbClr val="14407C"/>
                </a:solidFill>
              </a:rPr>
              <a:t>Strengthen the </a:t>
            </a:r>
          </a:p>
          <a:p>
            <a:pPr marL="0" indent="0">
              <a:buNone/>
            </a:pPr>
            <a:r>
              <a:rPr lang="en-US" sz="3200" dirty="0">
                <a:solidFill>
                  <a:srgbClr val="14407C"/>
                </a:solidFill>
              </a:rPr>
              <a:t>   club experience</a:t>
            </a:r>
          </a:p>
          <a:p>
            <a:pPr marL="0" indent="0">
              <a:buNone/>
            </a:pPr>
            <a:endParaRPr lang="en-US" sz="1500" dirty="0">
              <a:solidFill>
                <a:srgbClr val="14407C"/>
              </a:solidFill>
            </a:endParaRPr>
          </a:p>
          <a:p>
            <a:pPr marL="0" indent="0">
              <a:buNone/>
            </a:pPr>
            <a:r>
              <a:rPr lang="en-US" sz="3200" dirty="0">
                <a:solidFill>
                  <a:srgbClr val="14407C"/>
                </a:solidFill>
              </a:rPr>
              <a:t>        </a:t>
            </a:r>
            <a:r>
              <a:rPr lang="en-US" sz="3200" u="sng" dirty="0">
                <a:solidFill>
                  <a:srgbClr val="14407C"/>
                </a:solidFill>
              </a:rPr>
              <a:t>The Strategy to do that is Vibrancy of a great Club</a:t>
            </a:r>
          </a:p>
          <a:p>
            <a:endParaRPr lang="en-US" sz="3200" dirty="0">
              <a:solidFill>
                <a:srgbClr val="14407C"/>
              </a:solidFill>
            </a:endParaRPr>
          </a:p>
          <a:p>
            <a:endParaRPr lang="en-US" sz="3200" dirty="0">
              <a:solidFill>
                <a:srgbClr val="FFFFFF"/>
              </a:solidFill>
            </a:endParaRPr>
          </a:p>
          <a:p>
            <a:endParaRPr lang="en-US" sz="3200" dirty="0">
              <a:solidFill>
                <a:srgbClr val="FFFFFF"/>
              </a:solidFill>
            </a:endParaRPr>
          </a:p>
          <a:p>
            <a:endParaRPr lang="en-US" sz="3200" dirty="0">
              <a:solidFill>
                <a:srgbClr val="FFFFFF"/>
              </a:solidFill>
            </a:endParaRPr>
          </a:p>
          <a:p>
            <a:endParaRPr lang="en-US" dirty="0"/>
          </a:p>
        </p:txBody>
      </p:sp>
      <p:pic>
        <p:nvPicPr>
          <p:cNvPr id="4" name="Picture 2" descr="C:\Users\gchaffey\AppData\Local\Microsoft\Windows\Temporary Internet Files\Content.Outlook\VXRJC0CF\Attracting members.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33683" y="1985418"/>
            <a:ext cx="3754060" cy="2815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66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Fact</a:t>
            </a:r>
          </a:p>
        </p:txBody>
      </p:sp>
      <p:sp>
        <p:nvSpPr>
          <p:cNvPr id="3" name="Content Placeholder 2"/>
          <p:cNvSpPr>
            <a:spLocks noGrp="1"/>
          </p:cNvSpPr>
          <p:nvPr>
            <p:ph idx="1"/>
          </p:nvPr>
        </p:nvSpPr>
        <p:spPr>
          <a:xfrm>
            <a:off x="838200" y="1816100"/>
            <a:ext cx="10515600" cy="1346200"/>
          </a:xfrm>
        </p:spPr>
        <p:txBody>
          <a:bodyPr>
            <a:normAutofit/>
          </a:bodyPr>
          <a:lstStyle/>
          <a:p>
            <a:pPr marL="0" indent="0" algn="ctr">
              <a:buNone/>
            </a:pPr>
            <a:r>
              <a:rPr lang="en-US" dirty="0">
                <a:solidFill>
                  <a:srgbClr val="14407C"/>
                </a:solidFill>
                <a:latin typeface="+mj-lt"/>
              </a:rPr>
              <a:t>For over ten years our global </a:t>
            </a:r>
          </a:p>
          <a:p>
            <a:pPr marL="0" indent="0" algn="ctr">
              <a:buNone/>
            </a:pPr>
            <a:r>
              <a:rPr lang="en-US" dirty="0">
                <a:solidFill>
                  <a:srgbClr val="14407C"/>
                </a:solidFill>
                <a:latin typeface="+mj-lt"/>
              </a:rPr>
              <a:t>membership has been at </a:t>
            </a:r>
            <a:r>
              <a:rPr lang="en-US" b="1" i="1" dirty="0">
                <a:solidFill>
                  <a:srgbClr val="14407C"/>
                </a:solidFill>
                <a:latin typeface="+mj-lt"/>
              </a:rPr>
              <a:t>1.2 million</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56617" y="5199281"/>
            <a:ext cx="3678766" cy="1382129"/>
          </a:xfrm>
          <a:prstGeom prst="rect">
            <a:avLst/>
          </a:prstGeom>
        </p:spPr>
      </p:pic>
      <p:sp>
        <p:nvSpPr>
          <p:cNvPr id="5" name="Right Arrow 4"/>
          <p:cNvSpPr/>
          <p:nvPr/>
        </p:nvSpPr>
        <p:spPr>
          <a:xfrm>
            <a:off x="8579126" y="5204262"/>
            <a:ext cx="2809875" cy="1438275"/>
          </a:xfrm>
          <a:prstGeom prst="rightArrow">
            <a:avLst/>
          </a:prstGeom>
          <a:solidFill>
            <a:srgbClr val="1440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F7A81B"/>
                </a:solidFill>
              </a:rPr>
              <a:t>100,000</a:t>
            </a:r>
          </a:p>
        </p:txBody>
      </p:sp>
      <p:sp>
        <p:nvSpPr>
          <p:cNvPr id="6" name="Right Arrow 5"/>
          <p:cNvSpPr/>
          <p:nvPr/>
        </p:nvSpPr>
        <p:spPr>
          <a:xfrm>
            <a:off x="997226" y="5168170"/>
            <a:ext cx="2809875" cy="1438275"/>
          </a:xfrm>
          <a:prstGeom prst="rightArrow">
            <a:avLst/>
          </a:prstGeom>
          <a:solidFill>
            <a:srgbClr val="1440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F7A81B"/>
                </a:solidFill>
              </a:rPr>
              <a:t>100,000</a:t>
            </a:r>
          </a:p>
        </p:txBody>
      </p:sp>
      <p:sp>
        <p:nvSpPr>
          <p:cNvPr id="7" name="Rectangle 6"/>
          <p:cNvSpPr/>
          <p:nvPr/>
        </p:nvSpPr>
        <p:spPr>
          <a:xfrm>
            <a:off x="997226" y="3293021"/>
            <a:ext cx="6762474" cy="707886"/>
          </a:xfrm>
          <a:prstGeom prst="rect">
            <a:avLst/>
          </a:prstGeom>
        </p:spPr>
        <p:txBody>
          <a:bodyPr wrap="square">
            <a:spAutoFit/>
          </a:bodyPr>
          <a:lstStyle/>
          <a:p>
            <a:r>
              <a:rPr lang="en-CA" sz="4000" dirty="0">
                <a:solidFill>
                  <a:srgbClr val="14407C"/>
                </a:solidFill>
                <a:latin typeface="+mj-lt"/>
              </a:rPr>
              <a:t>Every year </a:t>
            </a:r>
            <a:r>
              <a:rPr lang="en-CA" sz="4000" b="1" i="1" dirty="0">
                <a:solidFill>
                  <a:srgbClr val="14407C"/>
                </a:solidFill>
                <a:latin typeface="+mj-lt"/>
              </a:rPr>
              <a:t>100,000</a:t>
            </a:r>
            <a:r>
              <a:rPr lang="en-CA" sz="4000" dirty="0">
                <a:latin typeface="+mj-lt"/>
              </a:rPr>
              <a:t> </a:t>
            </a:r>
            <a:r>
              <a:rPr lang="en-CA" sz="4000" dirty="0">
                <a:solidFill>
                  <a:srgbClr val="14407C"/>
                </a:solidFill>
                <a:latin typeface="+mj-lt"/>
              </a:rPr>
              <a:t>join … </a:t>
            </a:r>
          </a:p>
        </p:txBody>
      </p:sp>
      <p:sp>
        <p:nvSpPr>
          <p:cNvPr id="8" name="Rectangle 7"/>
          <p:cNvSpPr/>
          <p:nvPr/>
        </p:nvSpPr>
        <p:spPr>
          <a:xfrm>
            <a:off x="3225801" y="4133597"/>
            <a:ext cx="8737599" cy="707886"/>
          </a:xfrm>
          <a:prstGeom prst="rect">
            <a:avLst/>
          </a:prstGeom>
        </p:spPr>
        <p:txBody>
          <a:bodyPr wrap="square">
            <a:spAutoFit/>
          </a:bodyPr>
          <a:lstStyle/>
          <a:p>
            <a:r>
              <a:rPr lang="en-CA" sz="4000" dirty="0">
                <a:solidFill>
                  <a:srgbClr val="14407C"/>
                </a:solidFill>
                <a:latin typeface="+mj-lt"/>
              </a:rPr>
              <a:t>… and every year </a:t>
            </a:r>
            <a:r>
              <a:rPr lang="en-CA" sz="4000" b="1" i="1" dirty="0">
                <a:solidFill>
                  <a:srgbClr val="14407C"/>
                </a:solidFill>
                <a:latin typeface="+mj-lt"/>
              </a:rPr>
              <a:t>100,000</a:t>
            </a:r>
            <a:r>
              <a:rPr lang="en-CA" sz="4000" dirty="0">
                <a:latin typeface="+mj-lt"/>
              </a:rPr>
              <a:t> </a:t>
            </a:r>
            <a:r>
              <a:rPr lang="en-CA" sz="4000" dirty="0">
                <a:solidFill>
                  <a:srgbClr val="14407C"/>
                </a:solidFill>
                <a:latin typeface="+mj-lt"/>
              </a:rPr>
              <a:t>leave …</a:t>
            </a:r>
          </a:p>
        </p:txBody>
      </p:sp>
    </p:spTree>
    <p:extLst>
      <p:ext uri="{BB962C8B-B14F-4D97-AF65-F5344CB8AC3E}">
        <p14:creationId xmlns:p14="http://schemas.microsoft.com/office/powerpoint/2010/main" val="357325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03" y="2"/>
            <a:ext cx="11257935" cy="1325563"/>
          </a:xfrm>
        </p:spPr>
        <p:txBody>
          <a:bodyPr>
            <a:normAutofit fontScale="90000"/>
          </a:bodyPr>
          <a:lstStyle/>
          <a:p>
            <a:r>
              <a:rPr lang="en-US" dirty="0"/>
              <a:t>Rotary International is “Reinventing Rotary”</a:t>
            </a:r>
          </a:p>
        </p:txBody>
      </p:sp>
      <p:sp>
        <p:nvSpPr>
          <p:cNvPr id="3" name="Content Placeholder 2"/>
          <p:cNvSpPr>
            <a:spLocks noGrp="1"/>
          </p:cNvSpPr>
          <p:nvPr>
            <p:ph idx="1"/>
          </p:nvPr>
        </p:nvSpPr>
        <p:spPr>
          <a:xfrm>
            <a:off x="2764095" y="1973884"/>
            <a:ext cx="9146660" cy="3347416"/>
          </a:xfrm>
        </p:spPr>
        <p:txBody>
          <a:bodyPr>
            <a:normAutofit fontScale="85000" lnSpcReduction="10000"/>
          </a:bodyPr>
          <a:lstStyle/>
          <a:p>
            <a:pPr>
              <a:lnSpc>
                <a:spcPct val="150000"/>
              </a:lnSpc>
            </a:pPr>
            <a:r>
              <a:rPr lang="en-US" dirty="0">
                <a:solidFill>
                  <a:srgbClr val="14407C"/>
                </a:solidFill>
                <a:latin typeface="+mj-lt"/>
              </a:rPr>
              <a:t>Promoting a new </a:t>
            </a:r>
            <a:r>
              <a:rPr lang="en-US" b="1" dirty="0">
                <a:solidFill>
                  <a:srgbClr val="14407C"/>
                </a:solidFill>
                <a:latin typeface="+mj-lt"/>
              </a:rPr>
              <a:t>“Public Image/Brand”</a:t>
            </a:r>
          </a:p>
          <a:p>
            <a:pPr>
              <a:lnSpc>
                <a:spcPct val="150000"/>
              </a:lnSpc>
            </a:pPr>
            <a:r>
              <a:rPr lang="en-US" dirty="0">
                <a:solidFill>
                  <a:srgbClr val="14407C"/>
                </a:solidFill>
                <a:latin typeface="+mj-lt"/>
              </a:rPr>
              <a:t>Innovating </a:t>
            </a:r>
            <a:r>
              <a:rPr lang="en-US" b="1" dirty="0">
                <a:solidFill>
                  <a:srgbClr val="14407C"/>
                </a:solidFill>
                <a:latin typeface="+mj-lt"/>
              </a:rPr>
              <a:t>“Club Meeting” </a:t>
            </a:r>
            <a:r>
              <a:rPr lang="en-US" dirty="0">
                <a:solidFill>
                  <a:srgbClr val="14407C"/>
                </a:solidFill>
                <a:latin typeface="+mj-lt"/>
              </a:rPr>
              <a:t>Design</a:t>
            </a:r>
          </a:p>
          <a:p>
            <a:pPr>
              <a:lnSpc>
                <a:spcPct val="150000"/>
              </a:lnSpc>
            </a:pPr>
            <a:r>
              <a:rPr lang="en-US" dirty="0">
                <a:solidFill>
                  <a:srgbClr val="14407C"/>
                </a:solidFill>
                <a:latin typeface="+mj-lt"/>
              </a:rPr>
              <a:t>Creating </a:t>
            </a:r>
            <a:r>
              <a:rPr lang="en-US" b="1" dirty="0">
                <a:solidFill>
                  <a:srgbClr val="14407C"/>
                </a:solidFill>
                <a:latin typeface="+mj-lt"/>
              </a:rPr>
              <a:t>“Rotary Membership” </a:t>
            </a:r>
            <a:r>
              <a:rPr lang="en-US" dirty="0">
                <a:solidFill>
                  <a:srgbClr val="14407C"/>
                </a:solidFill>
                <a:latin typeface="+mj-lt"/>
              </a:rPr>
              <a:t>Flexibility</a:t>
            </a:r>
          </a:p>
          <a:p>
            <a:pPr>
              <a:lnSpc>
                <a:spcPct val="150000"/>
              </a:lnSpc>
            </a:pPr>
            <a:r>
              <a:rPr lang="en-US" dirty="0">
                <a:solidFill>
                  <a:srgbClr val="14407C"/>
                </a:solidFill>
                <a:latin typeface="+mj-lt"/>
              </a:rPr>
              <a:t>Seeking new Transformational practices</a:t>
            </a:r>
          </a:p>
        </p:txBody>
      </p:sp>
      <p:grpSp>
        <p:nvGrpSpPr>
          <p:cNvPr id="6" name="Group 5"/>
          <p:cNvGrpSpPr/>
          <p:nvPr/>
        </p:nvGrpSpPr>
        <p:grpSpPr>
          <a:xfrm>
            <a:off x="431800" y="2129306"/>
            <a:ext cx="2108200" cy="3655603"/>
            <a:chOff x="431800" y="2129306"/>
            <a:chExt cx="2108200" cy="3655603"/>
          </a:xfrm>
        </p:grpSpPr>
        <p:pic>
          <p:nvPicPr>
            <p:cNvPr id="12" name="Pictur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31800" y="2129306"/>
              <a:ext cx="2108200" cy="2633194"/>
            </a:xfrm>
            <a:prstGeom prst="rect">
              <a:avLst/>
            </a:prstGeom>
            <a:ln>
              <a:solidFill>
                <a:schemeClr val="tx1">
                  <a:lumMod val="75000"/>
                  <a:lumOff val="25000"/>
                </a:schemeClr>
              </a:solidFill>
            </a:ln>
          </p:spPr>
        </p:pic>
        <p:sp>
          <p:nvSpPr>
            <p:cNvPr id="4" name="Rectangle 3"/>
            <p:cNvSpPr/>
            <p:nvPr/>
          </p:nvSpPr>
          <p:spPr>
            <a:xfrm>
              <a:off x="431800" y="4923135"/>
              <a:ext cx="2108200" cy="861774"/>
            </a:xfrm>
            <a:prstGeom prst="rect">
              <a:avLst/>
            </a:prstGeom>
            <a:ln>
              <a:solidFill>
                <a:schemeClr val="tx1">
                  <a:lumMod val="75000"/>
                  <a:lumOff val="25000"/>
                </a:schemeClr>
              </a:solidFill>
            </a:ln>
          </p:spPr>
          <p:txBody>
            <a:bodyPr wrap="square">
              <a:spAutoFit/>
            </a:bodyPr>
            <a:lstStyle/>
            <a:p>
              <a:pPr algn="ctr"/>
              <a:r>
                <a:rPr lang="en-CA" b="1" dirty="0">
                  <a:latin typeface="+mj-lt"/>
                </a:rPr>
                <a:t>Barry </a:t>
              </a:r>
              <a:r>
                <a:rPr lang="en-CA" b="1" dirty="0" err="1">
                  <a:latin typeface="+mj-lt"/>
                </a:rPr>
                <a:t>Rassin</a:t>
              </a:r>
              <a:endParaRPr lang="en-CA" b="1" dirty="0">
                <a:latin typeface="+mj-lt"/>
              </a:endParaRPr>
            </a:p>
            <a:p>
              <a:pPr algn="ctr"/>
              <a:r>
                <a:rPr lang="en-CA" sz="1600" b="1" dirty="0">
                  <a:latin typeface="+mj-lt"/>
                </a:rPr>
                <a:t>RI President </a:t>
              </a:r>
            </a:p>
            <a:p>
              <a:pPr algn="ctr"/>
              <a:r>
                <a:rPr lang="en-CA" sz="1600" b="1" dirty="0">
                  <a:latin typeface="+mj-lt"/>
                </a:rPr>
                <a:t>2018 - 2019</a:t>
              </a:r>
            </a:p>
          </p:txBody>
        </p:sp>
      </p:grpSp>
    </p:spTree>
    <p:extLst>
      <p:ext uri="{BB962C8B-B14F-4D97-AF65-F5344CB8AC3E}">
        <p14:creationId xmlns:p14="http://schemas.microsoft.com/office/powerpoint/2010/main" val="2323918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703" y="0"/>
            <a:ext cx="10515600" cy="1325563"/>
          </a:xfrm>
        </p:spPr>
        <p:txBody>
          <a:bodyPr>
            <a:normAutofit/>
          </a:bodyPr>
          <a:lstStyle/>
          <a:p>
            <a:r>
              <a:rPr lang="en-US" dirty="0"/>
              <a:t>Membership in Rotary - Flexibility</a:t>
            </a:r>
          </a:p>
        </p:txBody>
      </p:sp>
      <p:sp>
        <p:nvSpPr>
          <p:cNvPr id="3" name="Content Placeholder 2"/>
          <p:cNvSpPr>
            <a:spLocks noGrp="1"/>
          </p:cNvSpPr>
          <p:nvPr>
            <p:ph idx="1"/>
          </p:nvPr>
        </p:nvSpPr>
        <p:spPr>
          <a:xfrm>
            <a:off x="305502" y="1854654"/>
            <a:ext cx="11522001" cy="4351338"/>
          </a:xfrm>
        </p:spPr>
        <p:txBody>
          <a:bodyPr>
            <a:normAutofit/>
          </a:bodyPr>
          <a:lstStyle/>
          <a:p>
            <a:pPr lvl="1">
              <a:lnSpc>
                <a:spcPct val="100000"/>
              </a:lnSpc>
              <a:spcAft>
                <a:spcPts val="600"/>
              </a:spcAft>
            </a:pPr>
            <a:r>
              <a:rPr lang="en-US" dirty="0">
                <a:solidFill>
                  <a:srgbClr val="14407C"/>
                </a:solidFill>
                <a:latin typeface="+mj-lt"/>
              </a:rPr>
              <a:t>Clubs determine own member requirements</a:t>
            </a:r>
          </a:p>
          <a:p>
            <a:pPr lvl="1">
              <a:lnSpc>
                <a:spcPct val="100000"/>
              </a:lnSpc>
              <a:spcAft>
                <a:spcPts val="600"/>
              </a:spcAft>
            </a:pPr>
            <a:r>
              <a:rPr lang="en-US" b="1" dirty="0">
                <a:solidFill>
                  <a:srgbClr val="14407C"/>
                </a:solidFill>
                <a:latin typeface="+mj-lt"/>
              </a:rPr>
              <a:t>New membership types:</a:t>
            </a:r>
            <a:r>
              <a:rPr lang="en-US" dirty="0">
                <a:solidFill>
                  <a:srgbClr val="14407C"/>
                </a:solidFill>
                <a:latin typeface="+mj-lt"/>
              </a:rPr>
              <a:t> corporate, family or associate</a:t>
            </a:r>
          </a:p>
          <a:p>
            <a:pPr lvl="1">
              <a:lnSpc>
                <a:spcPct val="100000"/>
              </a:lnSpc>
              <a:spcAft>
                <a:spcPts val="600"/>
              </a:spcAft>
            </a:pPr>
            <a:r>
              <a:rPr lang="en-US" b="1" dirty="0">
                <a:solidFill>
                  <a:srgbClr val="14407C"/>
                </a:solidFill>
                <a:latin typeface="+mj-lt"/>
              </a:rPr>
              <a:t>Rotaractors</a:t>
            </a:r>
            <a:r>
              <a:rPr lang="en-US" dirty="0">
                <a:solidFill>
                  <a:srgbClr val="14407C"/>
                </a:solidFill>
                <a:latin typeface="+mj-lt"/>
              </a:rPr>
              <a:t> can be Rotarians</a:t>
            </a:r>
          </a:p>
          <a:p>
            <a:pPr lvl="1">
              <a:lnSpc>
                <a:spcPct val="100000"/>
              </a:lnSpc>
              <a:spcAft>
                <a:spcPts val="600"/>
              </a:spcAft>
            </a:pPr>
            <a:r>
              <a:rPr lang="en-US" b="1" dirty="0">
                <a:solidFill>
                  <a:srgbClr val="14407C"/>
                </a:solidFill>
                <a:latin typeface="+mj-lt"/>
              </a:rPr>
              <a:t>Active Under 40 </a:t>
            </a:r>
            <a:r>
              <a:rPr lang="en-US" dirty="0">
                <a:solidFill>
                  <a:srgbClr val="14407C"/>
                </a:solidFill>
                <a:latin typeface="+mj-lt"/>
              </a:rPr>
              <a:t>members with reduced dues</a:t>
            </a:r>
          </a:p>
          <a:p>
            <a:pPr lvl="1">
              <a:lnSpc>
                <a:spcPct val="100000"/>
              </a:lnSpc>
              <a:spcAft>
                <a:spcPts val="600"/>
              </a:spcAft>
            </a:pPr>
            <a:r>
              <a:rPr lang="en-US" b="1" dirty="0">
                <a:solidFill>
                  <a:srgbClr val="14407C"/>
                </a:solidFill>
                <a:latin typeface="+mj-lt"/>
              </a:rPr>
              <a:t>Centurions</a:t>
            </a:r>
            <a:r>
              <a:rPr lang="en-US" dirty="0">
                <a:solidFill>
                  <a:srgbClr val="14407C"/>
                </a:solidFill>
                <a:latin typeface="+mj-lt"/>
              </a:rPr>
              <a:t> (age &amp; membership length) pay no dues</a:t>
            </a:r>
          </a:p>
          <a:p>
            <a:pPr lvl="1">
              <a:lnSpc>
                <a:spcPct val="100000"/>
              </a:lnSpc>
              <a:spcAft>
                <a:spcPts val="600"/>
              </a:spcAft>
            </a:pPr>
            <a:endParaRPr lang="en-US" dirty="0">
              <a:latin typeface="+mj-lt"/>
            </a:endParaRPr>
          </a:p>
          <a:p>
            <a:pPr lvl="1">
              <a:lnSpc>
                <a:spcPct val="100000"/>
              </a:lnSpc>
              <a:spcAft>
                <a:spcPts val="600"/>
              </a:spcAft>
            </a:pPr>
            <a:endParaRPr lang="en-US" dirty="0"/>
          </a:p>
        </p:txBody>
      </p:sp>
    </p:spTree>
    <p:extLst>
      <p:ext uri="{BB962C8B-B14F-4D97-AF65-F5344CB8AC3E}">
        <p14:creationId xmlns:p14="http://schemas.microsoft.com/office/powerpoint/2010/main" val="152173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otaryPresentation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otaryVoiceCompatible">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2464C09-8093-4CDF-8EC7-3327A81745F2}" vid="{0C73C0EB-B3A4-4644-A544-FCBA2069B6F0}"/>
    </a:ext>
  </a:extLst>
</a:theme>
</file>

<file path=ppt/theme/theme2.xml><?xml version="1.0" encoding="utf-8"?>
<a:theme xmlns:a="http://schemas.openxmlformats.org/drawingml/2006/main" name="1_RotaryPresentation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otaryVoiceCompatible">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706C946-F496-4886-8151-A16D6AE53CB7}" vid="{DC7E4503-85C0-4EC0-AFB5-EF4E105B4AF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RotaryPresentation1</Template>
  <TotalTime>98842</TotalTime>
  <Words>2626</Words>
  <Application>Microsoft Office PowerPoint</Application>
  <PresentationFormat>Widescreen</PresentationFormat>
  <Paragraphs>300</Paragraphs>
  <Slides>29</Slides>
  <Notes>26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Arial Narrow</vt:lpstr>
      <vt:lpstr>Arial Narrow Bold</vt:lpstr>
      <vt:lpstr>Calibri</vt:lpstr>
      <vt:lpstr>Courier New</vt:lpstr>
      <vt:lpstr>Georgia</vt:lpstr>
      <vt:lpstr>Wingdings</vt:lpstr>
      <vt:lpstr>RotaryPresentation1</vt:lpstr>
      <vt:lpstr>1_RotaryPresentation1</vt:lpstr>
      <vt:lpstr>GROWING VIBRANT CLUBS</vt:lpstr>
      <vt:lpstr>Introductions</vt:lpstr>
      <vt:lpstr>Key Outcomes</vt:lpstr>
      <vt:lpstr>THE THREE ESSENTIAL ELEMENTS</vt:lpstr>
      <vt:lpstr>PowerPoint Presentation</vt:lpstr>
      <vt:lpstr>GOALS: INCREASE MEMBERSHIP</vt:lpstr>
      <vt:lpstr>Membership Fact</vt:lpstr>
      <vt:lpstr>Rotary International is “Reinventing Rotary”</vt:lpstr>
      <vt:lpstr>Membership in Rotary - Flexibility</vt:lpstr>
      <vt:lpstr>Club Meetings - Flexibility</vt:lpstr>
      <vt:lpstr> Why Change?</vt:lpstr>
      <vt:lpstr>Your Club Experience</vt:lpstr>
      <vt:lpstr>Why Did You Join Rotary?</vt:lpstr>
      <vt:lpstr> Objective Assessment of Your Club</vt:lpstr>
      <vt:lpstr>All Organizations Must Re-invent Themselves</vt:lpstr>
      <vt:lpstr>More Simply, What Would Happen If . . .</vt:lpstr>
      <vt:lpstr>Vibrant Club Model</vt:lpstr>
      <vt:lpstr>Vibrant Club – Set Your Vision</vt:lpstr>
      <vt:lpstr>Vibrant Clubs – Engage</vt:lpstr>
      <vt:lpstr>Engagement is Key!</vt:lpstr>
      <vt:lpstr>Vibrant Clubs – Flexibility</vt:lpstr>
      <vt:lpstr>Vibrant Clubs – Flexibility</vt:lpstr>
      <vt:lpstr>Membership:  You Are Not Alone</vt:lpstr>
      <vt:lpstr>Club Culture “Imagineer” - You Are Not Alone</vt:lpstr>
      <vt:lpstr>Membership (Retention) is Our First Priority</vt:lpstr>
      <vt:lpstr>Rotary — from Good to Great</vt:lpstr>
      <vt:lpstr>Key Outcomes</vt:lpstr>
      <vt:lpstr>Key Outcomes</vt:lpstr>
      <vt:lpstr>End of Session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Wendi Fischer</dc:creator>
  <cp:lastModifiedBy>Mark Griffin</cp:lastModifiedBy>
  <cp:revision>605</cp:revision>
  <cp:lastPrinted>2016-11-30T04:01:37Z</cp:lastPrinted>
  <dcterms:created xsi:type="dcterms:W3CDTF">2014-07-08T04:55:34Z</dcterms:created>
  <dcterms:modified xsi:type="dcterms:W3CDTF">2020-05-20T20:37:45Z</dcterms:modified>
</cp:coreProperties>
</file>