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sldIdLst>
    <p:sldId id="256" r:id="rId2"/>
    <p:sldId id="264" r:id="rId3"/>
    <p:sldId id="257" r:id="rId4"/>
    <p:sldId id="259" r:id="rId5"/>
    <p:sldId id="258" r:id="rId6"/>
    <p:sldId id="260" r:id="rId7"/>
    <p:sldId id="261" r:id="rId8"/>
    <p:sldId id="262" r:id="rId9"/>
    <p:sldId id="263" r:id="rId10"/>
    <p:sldId id="265" r:id="rId11"/>
    <p:sldId id="266" r:id="rId12"/>
    <p:sldId id="267" r:id="rId13"/>
    <p:sldId id="270" r:id="rId14"/>
    <p:sldId id="268" r:id="rId15"/>
    <p:sldId id="271" r:id="rId16"/>
    <p:sldId id="269" r:id="rId17"/>
    <p:sldId id="284" r:id="rId18"/>
    <p:sldId id="272" r:id="rId19"/>
    <p:sldId id="276" r:id="rId20"/>
    <p:sldId id="273" r:id="rId21"/>
    <p:sldId id="279" r:id="rId22"/>
    <p:sldId id="280" r:id="rId23"/>
    <p:sldId id="281" r:id="rId24"/>
    <p:sldId id="282" r:id="rId25"/>
    <p:sldId id="283" r:id="rId26"/>
    <p:sldId id="278" r:id="rId27"/>
    <p:sldId id="286" r:id="rId28"/>
    <p:sldId id="287" r:id="rId29"/>
    <p:sldId id="288" r:id="rId30"/>
    <p:sldId id="289" r:id="rId31"/>
    <p:sldId id="290" r:id="rId32"/>
    <p:sldId id="291" r:id="rId33"/>
    <p:sldId id="292" r:id="rId34"/>
    <p:sldId id="293" r:id="rId35"/>
    <p:sldId id="294" r:id="rId36"/>
    <p:sldId id="274" r:id="rId37"/>
    <p:sldId id="285" r:id="rId38"/>
    <p:sldId id="295" r:id="rId39"/>
    <p:sldId id="296" r:id="rId40"/>
    <p:sldId id="301" r:id="rId41"/>
    <p:sldId id="297" r:id="rId42"/>
    <p:sldId id="298" r:id="rId43"/>
    <p:sldId id="299" r:id="rId44"/>
    <p:sldId id="300" r:id="rId45"/>
    <p:sldId id="30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3642BF-E4FF-4239-9BEA-C4AB5E06B3C6}" v="9" dt="2023-02-13T20:41:02.6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751" autoAdjust="0"/>
  </p:normalViewPr>
  <p:slideViewPr>
    <p:cSldViewPr snapToGrid="0">
      <p:cViewPr varScale="1">
        <p:scale>
          <a:sx n="120" d="100"/>
          <a:sy n="120" d="100"/>
        </p:scale>
        <p:origin x="150" y="10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2" d="100"/>
          <a:sy n="82" d="100"/>
        </p:scale>
        <p:origin x="387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Frankle" userId="9cb924ce0be0587c" providerId="LiveId" clId="{A73642BF-E4FF-4239-9BEA-C4AB5E06B3C6}"/>
    <pc:docChg chg="undo custSel addSld modSld">
      <pc:chgData name="Nathan Frankle" userId="9cb924ce0be0587c" providerId="LiveId" clId="{A73642BF-E4FF-4239-9BEA-C4AB5E06B3C6}" dt="2023-02-14T22:17:16.883" v="1269" actId="20577"/>
      <pc:docMkLst>
        <pc:docMk/>
      </pc:docMkLst>
      <pc:sldChg chg="addSp delSp modSp new mod">
        <pc:chgData name="Nathan Frankle" userId="9cb924ce0be0587c" providerId="LiveId" clId="{A73642BF-E4FF-4239-9BEA-C4AB5E06B3C6}" dt="2023-02-13T20:11:13.897" v="4" actId="1076"/>
        <pc:sldMkLst>
          <pc:docMk/>
          <pc:sldMk cId="203730719" sldId="296"/>
        </pc:sldMkLst>
        <pc:spChg chg="del">
          <ac:chgData name="Nathan Frankle" userId="9cb924ce0be0587c" providerId="LiveId" clId="{A73642BF-E4FF-4239-9BEA-C4AB5E06B3C6}" dt="2023-02-13T20:10:39.772" v="2" actId="478"/>
          <ac:spMkLst>
            <pc:docMk/>
            <pc:sldMk cId="203730719" sldId="296"/>
            <ac:spMk id="2" creationId="{BF5EF2E8-015E-A67F-5D0D-C4395D187D1E}"/>
          </ac:spMkLst>
        </pc:spChg>
        <pc:spChg chg="del">
          <ac:chgData name="Nathan Frankle" userId="9cb924ce0be0587c" providerId="LiveId" clId="{A73642BF-E4FF-4239-9BEA-C4AB5E06B3C6}" dt="2023-02-13T20:10:37.045" v="1" actId="478"/>
          <ac:spMkLst>
            <pc:docMk/>
            <pc:sldMk cId="203730719" sldId="296"/>
            <ac:spMk id="3" creationId="{A111E2DB-528E-CC0B-EF81-1860D53C7760}"/>
          </ac:spMkLst>
        </pc:spChg>
        <pc:spChg chg="add mod">
          <ac:chgData name="Nathan Frankle" userId="9cb924ce0be0587c" providerId="LiveId" clId="{A73642BF-E4FF-4239-9BEA-C4AB5E06B3C6}" dt="2023-02-13T20:11:13.897" v="4" actId="1076"/>
          <ac:spMkLst>
            <pc:docMk/>
            <pc:sldMk cId="203730719" sldId="296"/>
            <ac:spMk id="6" creationId="{592D38EC-31AF-FD37-27D4-0CB0BBA84A29}"/>
          </ac:spMkLst>
        </pc:spChg>
        <pc:spChg chg="add mod">
          <ac:chgData name="Nathan Frankle" userId="9cb924ce0be0587c" providerId="LiveId" clId="{A73642BF-E4FF-4239-9BEA-C4AB5E06B3C6}" dt="2023-02-13T20:11:13.897" v="4" actId="1076"/>
          <ac:spMkLst>
            <pc:docMk/>
            <pc:sldMk cId="203730719" sldId="296"/>
            <ac:spMk id="7" creationId="{263B5651-2006-1636-25FB-F55E99077C9E}"/>
          </ac:spMkLst>
        </pc:spChg>
        <pc:spChg chg="add mod">
          <ac:chgData name="Nathan Frankle" userId="9cb924ce0be0587c" providerId="LiveId" clId="{A73642BF-E4FF-4239-9BEA-C4AB5E06B3C6}" dt="2023-02-13T20:11:13.897" v="4" actId="1076"/>
          <ac:spMkLst>
            <pc:docMk/>
            <pc:sldMk cId="203730719" sldId="296"/>
            <ac:spMk id="9" creationId="{F00863F1-300B-3FEC-06DD-C3D29E4EB53C}"/>
          </ac:spMkLst>
        </pc:spChg>
        <pc:spChg chg="add mod">
          <ac:chgData name="Nathan Frankle" userId="9cb924ce0be0587c" providerId="LiveId" clId="{A73642BF-E4FF-4239-9BEA-C4AB5E06B3C6}" dt="2023-02-13T20:11:13.897" v="4" actId="1076"/>
          <ac:spMkLst>
            <pc:docMk/>
            <pc:sldMk cId="203730719" sldId="296"/>
            <ac:spMk id="10" creationId="{40399B40-5022-CB01-A98A-B96EF7D269CD}"/>
          </ac:spMkLst>
        </pc:spChg>
        <pc:spChg chg="add mod">
          <ac:chgData name="Nathan Frankle" userId="9cb924ce0be0587c" providerId="LiveId" clId="{A73642BF-E4FF-4239-9BEA-C4AB5E06B3C6}" dt="2023-02-13T20:11:13.897" v="4" actId="1076"/>
          <ac:spMkLst>
            <pc:docMk/>
            <pc:sldMk cId="203730719" sldId="296"/>
            <ac:spMk id="11" creationId="{EAE04603-35B7-A703-5368-0E2A4776283B}"/>
          </ac:spMkLst>
        </pc:spChg>
        <pc:picChg chg="add mod">
          <ac:chgData name="Nathan Frankle" userId="9cb924ce0be0587c" providerId="LiveId" clId="{A73642BF-E4FF-4239-9BEA-C4AB5E06B3C6}" dt="2023-02-13T20:11:13.897" v="4" actId="1076"/>
          <ac:picMkLst>
            <pc:docMk/>
            <pc:sldMk cId="203730719" sldId="296"/>
            <ac:picMk id="8" creationId="{0D816470-82C1-F75F-1E0D-BBE9835C7F82}"/>
          </ac:picMkLst>
        </pc:picChg>
      </pc:sldChg>
      <pc:sldChg chg="addSp delSp modSp new mod modClrScheme chgLayout">
        <pc:chgData name="Nathan Frankle" userId="9cb924ce0be0587c" providerId="LiveId" clId="{A73642BF-E4FF-4239-9BEA-C4AB5E06B3C6}" dt="2023-02-13T20:42:12.274" v="1241" actId="1076"/>
        <pc:sldMkLst>
          <pc:docMk/>
          <pc:sldMk cId="983551146" sldId="297"/>
        </pc:sldMkLst>
        <pc:spChg chg="del">
          <ac:chgData name="Nathan Frankle" userId="9cb924ce0be0587c" providerId="LiveId" clId="{A73642BF-E4FF-4239-9BEA-C4AB5E06B3C6}" dt="2023-02-13T20:11:26.290" v="6" actId="700"/>
          <ac:spMkLst>
            <pc:docMk/>
            <pc:sldMk cId="983551146" sldId="297"/>
            <ac:spMk id="2" creationId="{248F922D-66D8-7C9D-4FA2-49CE64725D49}"/>
          </ac:spMkLst>
        </pc:spChg>
        <pc:spChg chg="del">
          <ac:chgData name="Nathan Frankle" userId="9cb924ce0be0587c" providerId="LiveId" clId="{A73642BF-E4FF-4239-9BEA-C4AB5E06B3C6}" dt="2023-02-13T20:11:26.290" v="6" actId="700"/>
          <ac:spMkLst>
            <pc:docMk/>
            <pc:sldMk cId="983551146" sldId="297"/>
            <ac:spMk id="3" creationId="{D607B5C2-CFFF-6FFA-A522-73796FF1D90B}"/>
          </ac:spMkLst>
        </pc:spChg>
        <pc:spChg chg="mod ord">
          <ac:chgData name="Nathan Frankle" userId="9cb924ce0be0587c" providerId="LiveId" clId="{A73642BF-E4FF-4239-9BEA-C4AB5E06B3C6}" dt="2023-02-13T20:41:47.146" v="1235" actId="700"/>
          <ac:spMkLst>
            <pc:docMk/>
            <pc:sldMk cId="983551146" sldId="297"/>
            <ac:spMk id="4" creationId="{FC161A4D-145D-AD20-DE6B-58F06C691E10}"/>
          </ac:spMkLst>
        </pc:spChg>
        <pc:spChg chg="mod ord">
          <ac:chgData name="Nathan Frankle" userId="9cb924ce0be0587c" providerId="LiveId" clId="{A73642BF-E4FF-4239-9BEA-C4AB5E06B3C6}" dt="2023-02-13T20:41:47.146" v="1235" actId="700"/>
          <ac:spMkLst>
            <pc:docMk/>
            <pc:sldMk cId="983551146" sldId="297"/>
            <ac:spMk id="5" creationId="{751EE1B9-2812-284D-B1B4-10D72E182534}"/>
          </ac:spMkLst>
        </pc:spChg>
        <pc:spChg chg="add mod">
          <ac:chgData name="Nathan Frankle" userId="9cb924ce0be0587c" providerId="LiveId" clId="{A73642BF-E4FF-4239-9BEA-C4AB5E06B3C6}" dt="2023-02-13T20:42:12.274" v="1241" actId="1076"/>
          <ac:spMkLst>
            <pc:docMk/>
            <pc:sldMk cId="983551146" sldId="297"/>
            <ac:spMk id="7" creationId="{09177C65-B47C-4654-4564-B6A88D523A92}"/>
          </ac:spMkLst>
        </pc:spChg>
        <pc:spChg chg="add mod">
          <ac:chgData name="Nathan Frankle" userId="9cb924ce0be0587c" providerId="LiveId" clId="{A73642BF-E4FF-4239-9BEA-C4AB5E06B3C6}" dt="2023-02-13T20:42:12.274" v="1241" actId="1076"/>
          <ac:spMkLst>
            <pc:docMk/>
            <pc:sldMk cId="983551146" sldId="297"/>
            <ac:spMk id="8" creationId="{A60B5C84-2355-6807-CA9D-518C20593587}"/>
          </ac:spMkLst>
        </pc:spChg>
        <pc:spChg chg="add del mod ord">
          <ac:chgData name="Nathan Frankle" userId="9cb924ce0be0587c" providerId="LiveId" clId="{A73642BF-E4FF-4239-9BEA-C4AB5E06B3C6}" dt="2023-02-13T20:41:53.741" v="1237" actId="478"/>
          <ac:spMkLst>
            <pc:docMk/>
            <pc:sldMk cId="983551146" sldId="297"/>
            <ac:spMk id="9" creationId="{4D8B3A0C-1AF0-BFBD-9FC1-8EA7EB00D4B3}"/>
          </ac:spMkLst>
        </pc:spChg>
        <pc:spChg chg="add del mod ord">
          <ac:chgData name="Nathan Frankle" userId="9cb924ce0be0587c" providerId="LiveId" clId="{A73642BF-E4FF-4239-9BEA-C4AB5E06B3C6}" dt="2023-02-13T20:41:55.814" v="1238" actId="478"/>
          <ac:spMkLst>
            <pc:docMk/>
            <pc:sldMk cId="983551146" sldId="297"/>
            <ac:spMk id="10" creationId="{495165F3-4250-F98E-82AC-1B72B0CF412E}"/>
          </ac:spMkLst>
        </pc:spChg>
        <pc:picChg chg="add mod">
          <ac:chgData name="Nathan Frankle" userId="9cb924ce0be0587c" providerId="LiveId" clId="{A73642BF-E4FF-4239-9BEA-C4AB5E06B3C6}" dt="2023-02-13T20:42:12.274" v="1241" actId="1076"/>
          <ac:picMkLst>
            <pc:docMk/>
            <pc:sldMk cId="983551146" sldId="297"/>
            <ac:picMk id="6" creationId="{CF6D11E4-103F-52BD-178F-495C4F85D807}"/>
          </ac:picMkLst>
        </pc:picChg>
      </pc:sldChg>
      <pc:sldChg chg="addSp delSp modSp new mod modClrScheme chgLayout">
        <pc:chgData name="Nathan Frankle" userId="9cb924ce0be0587c" providerId="LiveId" clId="{A73642BF-E4FF-4239-9BEA-C4AB5E06B3C6}" dt="2023-02-13T20:42:37.639" v="1246" actId="1076"/>
        <pc:sldMkLst>
          <pc:docMk/>
          <pc:sldMk cId="357341470" sldId="298"/>
        </pc:sldMkLst>
        <pc:spChg chg="mod ord">
          <ac:chgData name="Nathan Frankle" userId="9cb924ce0be0587c" providerId="LiveId" clId="{A73642BF-E4FF-4239-9BEA-C4AB5E06B3C6}" dt="2023-02-13T20:42:22.640" v="1242" actId="700"/>
          <ac:spMkLst>
            <pc:docMk/>
            <pc:sldMk cId="357341470" sldId="298"/>
            <ac:spMk id="2" creationId="{D5E329FB-0133-44EE-F678-84F84A06CCC0}"/>
          </ac:spMkLst>
        </pc:spChg>
        <pc:spChg chg="mod ord">
          <ac:chgData name="Nathan Frankle" userId="9cb924ce0be0587c" providerId="LiveId" clId="{A73642BF-E4FF-4239-9BEA-C4AB5E06B3C6}" dt="2023-02-13T20:42:22.640" v="1242" actId="700"/>
          <ac:spMkLst>
            <pc:docMk/>
            <pc:sldMk cId="357341470" sldId="298"/>
            <ac:spMk id="3" creationId="{BEAD7D43-3D80-F12A-1505-53B3D3CFA719}"/>
          </ac:spMkLst>
        </pc:spChg>
        <pc:spChg chg="add del mod">
          <ac:chgData name="Nathan Frankle" userId="9cb924ce0be0587c" providerId="LiveId" clId="{A73642BF-E4FF-4239-9BEA-C4AB5E06B3C6}" dt="2023-02-13T20:42:37.639" v="1246" actId="1076"/>
          <ac:spMkLst>
            <pc:docMk/>
            <pc:sldMk cId="357341470" sldId="298"/>
            <ac:spMk id="5" creationId="{A37CB9DD-EDB1-26FA-2B07-505433F496AF}"/>
          </ac:spMkLst>
        </pc:spChg>
        <pc:spChg chg="add del mod">
          <ac:chgData name="Nathan Frankle" userId="9cb924ce0be0587c" providerId="LiveId" clId="{A73642BF-E4FF-4239-9BEA-C4AB5E06B3C6}" dt="2023-02-13T20:42:37.639" v="1246" actId="1076"/>
          <ac:spMkLst>
            <pc:docMk/>
            <pc:sldMk cId="357341470" sldId="298"/>
            <ac:spMk id="6" creationId="{65E4B355-D6CA-5F55-6121-116E47117E88}"/>
          </ac:spMkLst>
        </pc:spChg>
        <pc:spChg chg="add del mod ord">
          <ac:chgData name="Nathan Frankle" userId="9cb924ce0be0587c" providerId="LiveId" clId="{A73642BF-E4FF-4239-9BEA-C4AB5E06B3C6}" dt="2023-02-13T20:42:26.323" v="1243" actId="478"/>
          <ac:spMkLst>
            <pc:docMk/>
            <pc:sldMk cId="357341470" sldId="298"/>
            <ac:spMk id="7" creationId="{52E73537-C490-9674-46BD-7D00AE0783E0}"/>
          </ac:spMkLst>
        </pc:spChg>
        <pc:spChg chg="add del mod ord">
          <ac:chgData name="Nathan Frankle" userId="9cb924ce0be0587c" providerId="LiveId" clId="{A73642BF-E4FF-4239-9BEA-C4AB5E06B3C6}" dt="2023-02-13T20:42:27.631" v="1244" actId="478"/>
          <ac:spMkLst>
            <pc:docMk/>
            <pc:sldMk cId="357341470" sldId="298"/>
            <ac:spMk id="8" creationId="{E12006F2-BF9C-890C-8743-E15590EBCB28}"/>
          </ac:spMkLst>
        </pc:spChg>
        <pc:picChg chg="add del mod">
          <ac:chgData name="Nathan Frankle" userId="9cb924ce0be0587c" providerId="LiveId" clId="{A73642BF-E4FF-4239-9BEA-C4AB5E06B3C6}" dt="2023-02-13T20:42:37.639" v="1246" actId="1076"/>
          <ac:picMkLst>
            <pc:docMk/>
            <pc:sldMk cId="357341470" sldId="298"/>
            <ac:picMk id="4" creationId="{339A27B4-19E0-6466-72BF-F3691778068D}"/>
          </ac:picMkLst>
        </pc:picChg>
      </pc:sldChg>
      <pc:sldChg chg="addSp delSp modSp new mod modClrScheme chgLayout">
        <pc:chgData name="Nathan Frankle" userId="9cb924ce0be0587c" providerId="LiveId" clId="{A73642BF-E4FF-4239-9BEA-C4AB5E06B3C6}" dt="2023-02-13T20:42:58.767" v="1250" actId="1076"/>
        <pc:sldMkLst>
          <pc:docMk/>
          <pc:sldMk cId="4167178749" sldId="299"/>
        </pc:sldMkLst>
        <pc:spChg chg="mod ord">
          <ac:chgData name="Nathan Frankle" userId="9cb924ce0be0587c" providerId="LiveId" clId="{A73642BF-E4FF-4239-9BEA-C4AB5E06B3C6}" dt="2023-02-13T20:42:44.458" v="1247" actId="700"/>
          <ac:spMkLst>
            <pc:docMk/>
            <pc:sldMk cId="4167178749" sldId="299"/>
            <ac:spMk id="2" creationId="{E7B40F22-7C0D-C6C1-9B61-88B8F4AAD27F}"/>
          </ac:spMkLst>
        </pc:spChg>
        <pc:spChg chg="mod ord">
          <ac:chgData name="Nathan Frankle" userId="9cb924ce0be0587c" providerId="LiveId" clId="{A73642BF-E4FF-4239-9BEA-C4AB5E06B3C6}" dt="2023-02-13T20:42:44.458" v="1247" actId="700"/>
          <ac:spMkLst>
            <pc:docMk/>
            <pc:sldMk cId="4167178749" sldId="299"/>
            <ac:spMk id="3" creationId="{DE5F4AD6-EE95-42DD-BC8D-730BB1274D20}"/>
          </ac:spMkLst>
        </pc:spChg>
        <pc:spChg chg="add del mod">
          <ac:chgData name="Nathan Frankle" userId="9cb924ce0be0587c" providerId="LiveId" clId="{A73642BF-E4FF-4239-9BEA-C4AB5E06B3C6}" dt="2023-02-13T20:14:07.048" v="32" actId="478"/>
          <ac:spMkLst>
            <pc:docMk/>
            <pc:sldMk cId="4167178749" sldId="299"/>
            <ac:spMk id="5" creationId="{046B6E8C-B708-8F6D-165C-2EFC2231B314}"/>
          </ac:spMkLst>
        </pc:spChg>
        <pc:spChg chg="add del mod">
          <ac:chgData name="Nathan Frankle" userId="9cb924ce0be0587c" providerId="LiveId" clId="{A73642BF-E4FF-4239-9BEA-C4AB5E06B3C6}" dt="2023-02-13T20:14:07.950" v="33" actId="478"/>
          <ac:spMkLst>
            <pc:docMk/>
            <pc:sldMk cId="4167178749" sldId="299"/>
            <ac:spMk id="6" creationId="{D9D0F626-945B-F114-1C4D-1A7DBCE345FA}"/>
          </ac:spMkLst>
        </pc:spChg>
        <pc:spChg chg="add mod">
          <ac:chgData name="Nathan Frankle" userId="9cb924ce0be0587c" providerId="LiveId" clId="{A73642BF-E4FF-4239-9BEA-C4AB5E06B3C6}" dt="2023-02-13T20:42:58.767" v="1250" actId="1076"/>
          <ac:spMkLst>
            <pc:docMk/>
            <pc:sldMk cId="4167178749" sldId="299"/>
            <ac:spMk id="10" creationId="{2007572B-50BE-D581-481E-75C320CE3AD9}"/>
          </ac:spMkLst>
        </pc:spChg>
        <pc:spChg chg="add mod">
          <ac:chgData name="Nathan Frankle" userId="9cb924ce0be0587c" providerId="LiveId" clId="{A73642BF-E4FF-4239-9BEA-C4AB5E06B3C6}" dt="2023-02-13T20:42:58.767" v="1250" actId="1076"/>
          <ac:spMkLst>
            <pc:docMk/>
            <pc:sldMk cId="4167178749" sldId="299"/>
            <ac:spMk id="11" creationId="{BB18CC42-C4DD-863E-097E-7A086E07C37C}"/>
          </ac:spMkLst>
        </pc:spChg>
        <pc:spChg chg="add del mod ord">
          <ac:chgData name="Nathan Frankle" userId="9cb924ce0be0587c" providerId="LiveId" clId="{A73642BF-E4FF-4239-9BEA-C4AB5E06B3C6}" dt="2023-02-13T20:42:49.764" v="1248" actId="478"/>
          <ac:spMkLst>
            <pc:docMk/>
            <pc:sldMk cId="4167178749" sldId="299"/>
            <ac:spMk id="12" creationId="{0FF4CA14-0B33-11B8-5F0F-4C5DC11ED0E6}"/>
          </ac:spMkLst>
        </pc:spChg>
        <pc:spChg chg="add del mod ord">
          <ac:chgData name="Nathan Frankle" userId="9cb924ce0be0587c" providerId="LiveId" clId="{A73642BF-E4FF-4239-9BEA-C4AB5E06B3C6}" dt="2023-02-13T20:42:51.877" v="1249" actId="478"/>
          <ac:spMkLst>
            <pc:docMk/>
            <pc:sldMk cId="4167178749" sldId="299"/>
            <ac:spMk id="13" creationId="{57E6FABF-582E-5271-EC4A-45462BA9301C}"/>
          </ac:spMkLst>
        </pc:spChg>
        <pc:picChg chg="add del mod">
          <ac:chgData name="Nathan Frankle" userId="9cb924ce0be0587c" providerId="LiveId" clId="{A73642BF-E4FF-4239-9BEA-C4AB5E06B3C6}" dt="2023-02-13T20:14:03.453" v="30" actId="478"/>
          <ac:picMkLst>
            <pc:docMk/>
            <pc:sldMk cId="4167178749" sldId="299"/>
            <ac:picMk id="4" creationId="{CFCE1249-0005-EFAF-F457-79151E8EB06A}"/>
          </ac:picMkLst>
        </pc:picChg>
        <pc:picChg chg="add del mod ord modCrop">
          <ac:chgData name="Nathan Frankle" userId="9cb924ce0be0587c" providerId="LiveId" clId="{A73642BF-E4FF-4239-9BEA-C4AB5E06B3C6}" dt="2023-02-13T20:15:12.997" v="41" actId="478"/>
          <ac:picMkLst>
            <pc:docMk/>
            <pc:sldMk cId="4167178749" sldId="299"/>
            <ac:picMk id="8" creationId="{F1A51439-1D2B-73C7-DBA0-D6A50469C2E5}"/>
          </ac:picMkLst>
        </pc:picChg>
        <pc:picChg chg="add mod">
          <ac:chgData name="Nathan Frankle" userId="9cb924ce0be0587c" providerId="LiveId" clId="{A73642BF-E4FF-4239-9BEA-C4AB5E06B3C6}" dt="2023-02-13T20:42:58.767" v="1250" actId="1076"/>
          <ac:picMkLst>
            <pc:docMk/>
            <pc:sldMk cId="4167178749" sldId="299"/>
            <ac:picMk id="9" creationId="{47DDE7DA-1D44-D903-78C8-D7A9F5344328}"/>
          </ac:picMkLst>
        </pc:picChg>
      </pc:sldChg>
      <pc:sldChg chg="addSp delSp modSp new mod modClrScheme chgLayout">
        <pc:chgData name="Nathan Frankle" userId="9cb924ce0be0587c" providerId="LiveId" clId="{A73642BF-E4FF-4239-9BEA-C4AB5E06B3C6}" dt="2023-02-14T22:17:16.883" v="1269" actId="20577"/>
        <pc:sldMkLst>
          <pc:docMk/>
          <pc:sldMk cId="2589514781" sldId="300"/>
        </pc:sldMkLst>
        <pc:spChg chg="mod ord">
          <ac:chgData name="Nathan Frankle" userId="9cb924ce0be0587c" providerId="LiveId" clId="{A73642BF-E4FF-4239-9BEA-C4AB5E06B3C6}" dt="2023-02-13T20:43:07.991" v="1251" actId="700"/>
          <ac:spMkLst>
            <pc:docMk/>
            <pc:sldMk cId="2589514781" sldId="300"/>
            <ac:spMk id="2" creationId="{397E8BF5-37AC-CAA2-A8A9-6C7F68C7E0E2}"/>
          </ac:spMkLst>
        </pc:spChg>
        <pc:spChg chg="mod ord">
          <ac:chgData name="Nathan Frankle" userId="9cb924ce0be0587c" providerId="LiveId" clId="{A73642BF-E4FF-4239-9BEA-C4AB5E06B3C6}" dt="2023-02-13T20:43:07.991" v="1251" actId="700"/>
          <ac:spMkLst>
            <pc:docMk/>
            <pc:sldMk cId="2589514781" sldId="300"/>
            <ac:spMk id="3" creationId="{53FD12E9-972C-B60A-06F7-7ABF63D07279}"/>
          </ac:spMkLst>
        </pc:spChg>
        <pc:spChg chg="add mod">
          <ac:chgData name="Nathan Frankle" userId="9cb924ce0be0587c" providerId="LiveId" clId="{A73642BF-E4FF-4239-9BEA-C4AB5E06B3C6}" dt="2023-02-14T22:17:16.883" v="1269" actId="20577"/>
          <ac:spMkLst>
            <pc:docMk/>
            <pc:sldMk cId="2589514781" sldId="300"/>
            <ac:spMk id="6" creationId="{6239736E-5E62-CB15-8A21-044DB5AB128C}"/>
          </ac:spMkLst>
        </pc:spChg>
        <pc:spChg chg="add mod">
          <ac:chgData name="Nathan Frankle" userId="9cb924ce0be0587c" providerId="LiveId" clId="{A73642BF-E4FF-4239-9BEA-C4AB5E06B3C6}" dt="2023-02-13T20:23:55.155" v="496" actId="1076"/>
          <ac:spMkLst>
            <pc:docMk/>
            <pc:sldMk cId="2589514781" sldId="300"/>
            <ac:spMk id="7" creationId="{9DCFD8B6-44C0-58E7-33D4-017EB9B4F640}"/>
          </ac:spMkLst>
        </pc:spChg>
        <pc:spChg chg="add del mod ord">
          <ac:chgData name="Nathan Frankle" userId="9cb924ce0be0587c" providerId="LiveId" clId="{A73642BF-E4FF-4239-9BEA-C4AB5E06B3C6}" dt="2023-02-13T20:43:10.792" v="1252" actId="478"/>
          <ac:spMkLst>
            <pc:docMk/>
            <pc:sldMk cId="2589514781" sldId="300"/>
            <ac:spMk id="8" creationId="{C95BC3B9-BE3C-AE78-6536-56661A0A3196}"/>
          </ac:spMkLst>
        </pc:spChg>
        <pc:spChg chg="add del mod ord">
          <ac:chgData name="Nathan Frankle" userId="9cb924ce0be0587c" providerId="LiveId" clId="{A73642BF-E4FF-4239-9BEA-C4AB5E06B3C6}" dt="2023-02-13T20:43:13.135" v="1253" actId="478"/>
          <ac:spMkLst>
            <pc:docMk/>
            <pc:sldMk cId="2589514781" sldId="300"/>
            <ac:spMk id="9" creationId="{94DF2C5B-A1D4-9C98-CB70-AB212DE0853C}"/>
          </ac:spMkLst>
        </pc:spChg>
        <pc:picChg chg="add mod modCrop">
          <ac:chgData name="Nathan Frankle" userId="9cb924ce0be0587c" providerId="LiveId" clId="{A73642BF-E4FF-4239-9BEA-C4AB5E06B3C6}" dt="2023-02-13T20:23:15.413" v="491" actId="1076"/>
          <ac:picMkLst>
            <pc:docMk/>
            <pc:sldMk cId="2589514781" sldId="300"/>
            <ac:picMk id="5" creationId="{AC791D8A-E71E-B73E-A338-8C962D1C71FE}"/>
          </ac:picMkLst>
        </pc:picChg>
      </pc:sldChg>
      <pc:sldChg chg="modSp new mod">
        <pc:chgData name="Nathan Frankle" userId="9cb924ce0be0587c" providerId="LiveId" clId="{A73642BF-E4FF-4239-9BEA-C4AB5E06B3C6}" dt="2023-02-13T20:31:02.366" v="1139" actId="20577"/>
        <pc:sldMkLst>
          <pc:docMk/>
          <pc:sldMk cId="1452539624" sldId="301"/>
        </pc:sldMkLst>
        <pc:spChg chg="mod">
          <ac:chgData name="Nathan Frankle" userId="9cb924ce0be0587c" providerId="LiveId" clId="{A73642BF-E4FF-4239-9BEA-C4AB5E06B3C6}" dt="2023-02-13T20:26:01.897" v="528" actId="20577"/>
          <ac:spMkLst>
            <pc:docMk/>
            <pc:sldMk cId="1452539624" sldId="301"/>
            <ac:spMk id="2" creationId="{2B7F5A0A-EE97-00AD-4311-CC6E55476FC2}"/>
          </ac:spMkLst>
        </pc:spChg>
        <pc:spChg chg="mod">
          <ac:chgData name="Nathan Frankle" userId="9cb924ce0be0587c" providerId="LiveId" clId="{A73642BF-E4FF-4239-9BEA-C4AB5E06B3C6}" dt="2023-02-13T20:31:02.366" v="1139" actId="20577"/>
          <ac:spMkLst>
            <pc:docMk/>
            <pc:sldMk cId="1452539624" sldId="301"/>
            <ac:spMk id="3" creationId="{2A5F8336-BC0D-FFD8-E51F-50FF1F59FC19}"/>
          </ac:spMkLst>
        </pc:spChg>
      </pc:sldChg>
      <pc:sldChg chg="addSp modSp new mod modClrScheme chgLayout">
        <pc:chgData name="Nathan Frankle" userId="9cb924ce0be0587c" providerId="LiveId" clId="{A73642BF-E4FF-4239-9BEA-C4AB5E06B3C6}" dt="2023-02-13T20:41:02.646" v="1234" actId="20577"/>
        <pc:sldMkLst>
          <pc:docMk/>
          <pc:sldMk cId="2015405294" sldId="302"/>
        </pc:sldMkLst>
        <pc:spChg chg="mod ord">
          <ac:chgData name="Nathan Frankle" userId="9cb924ce0be0587c" providerId="LiveId" clId="{A73642BF-E4FF-4239-9BEA-C4AB5E06B3C6}" dt="2023-02-13T20:32:11.886" v="1141" actId="700"/>
          <ac:spMkLst>
            <pc:docMk/>
            <pc:sldMk cId="2015405294" sldId="302"/>
            <ac:spMk id="2" creationId="{B6F9C421-416A-013F-6C35-326B03D20394}"/>
          </ac:spMkLst>
        </pc:spChg>
        <pc:spChg chg="mod ord">
          <ac:chgData name="Nathan Frankle" userId="9cb924ce0be0587c" providerId="LiveId" clId="{A73642BF-E4FF-4239-9BEA-C4AB5E06B3C6}" dt="2023-02-13T20:32:11.886" v="1141" actId="700"/>
          <ac:spMkLst>
            <pc:docMk/>
            <pc:sldMk cId="2015405294" sldId="302"/>
            <ac:spMk id="3" creationId="{3C751C07-BC33-0D81-0615-B48A0DE2763A}"/>
          </ac:spMkLst>
        </pc:spChg>
        <pc:spChg chg="add mod ord">
          <ac:chgData name="Nathan Frankle" userId="9cb924ce0be0587c" providerId="LiveId" clId="{A73642BF-E4FF-4239-9BEA-C4AB5E06B3C6}" dt="2023-02-13T20:32:18.180" v="1160" actId="20577"/>
          <ac:spMkLst>
            <pc:docMk/>
            <pc:sldMk cId="2015405294" sldId="302"/>
            <ac:spMk id="4" creationId="{17BA7EED-3643-C19E-AE58-88184B8B3D2E}"/>
          </ac:spMkLst>
        </pc:spChg>
        <pc:spChg chg="add mod ord">
          <ac:chgData name="Nathan Frankle" userId="9cb924ce0be0587c" providerId="LiveId" clId="{A73642BF-E4FF-4239-9BEA-C4AB5E06B3C6}" dt="2023-02-13T20:41:02.646" v="1234" actId="20577"/>
          <ac:spMkLst>
            <pc:docMk/>
            <pc:sldMk cId="2015405294" sldId="302"/>
            <ac:spMk id="5" creationId="{30EA87B5-3208-B3FF-99BD-C84AE181E9A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C04BE9-1D2B-4F95-91BA-74FF62807EBB}" type="datetimeFigureOut">
              <a:rPr lang="en-US" smtClean="0"/>
              <a:t>2/14/2023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D284F-5204-48B2-8BE9-F374CAE1DE9C}" type="slidenum">
              <a:rPr lang="en-US" smtClean="0"/>
              <a:t>‹#›</a:t>
            </a:fld>
            <a:endParaRPr lang="en-US" dirty="0"/>
          </a:p>
        </p:txBody>
      </p:sp>
    </p:spTree>
    <p:extLst>
      <p:ext uri="{BB962C8B-B14F-4D97-AF65-F5344CB8AC3E}">
        <p14:creationId xmlns:p14="http://schemas.microsoft.com/office/powerpoint/2010/main" val="4280767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Good evening.   Thank you for  joining us for the 2023-24 Grant Management Seminar.   Your participation begins the process of qualifying and certifying your club for District Grants and Global Grants in the coming Rotary Year.</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This evening’s presentation is not a Rotary Foundation seminar.  It is also not a discussion of how to apply for and implement global grants.   It is designed specifically to respond to The Rotary Foundation requirement for training in your club’s responsibilities should you decide to lead a District Grant or a Global Grant that makes use of Rotary Foundation funds</a:t>
            </a:r>
          </a:p>
        </p:txBody>
      </p:sp>
      <p:sp>
        <p:nvSpPr>
          <p:cNvPr id="4" name="Slide Number Placeholder 3"/>
          <p:cNvSpPr>
            <a:spLocks noGrp="1"/>
          </p:cNvSpPr>
          <p:nvPr>
            <p:ph type="sldNum" sz="quarter" idx="5"/>
          </p:nvPr>
        </p:nvSpPr>
        <p:spPr/>
        <p:txBody>
          <a:bodyPr/>
          <a:lstStyle/>
          <a:p>
            <a:fld id="{24ED284F-5204-48B2-8BE9-F374CAE1DE9C}" type="slidenum">
              <a:rPr lang="en-US" smtClean="0"/>
              <a:t>1</a:t>
            </a:fld>
            <a:endParaRPr lang="en-US" dirty="0"/>
          </a:p>
        </p:txBody>
      </p:sp>
    </p:spTree>
    <p:extLst>
      <p:ext uri="{BB962C8B-B14F-4D97-AF65-F5344CB8AC3E}">
        <p14:creationId xmlns:p14="http://schemas.microsoft.com/office/powerpoint/2010/main" val="3572888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Your club has specific responsibilities as a qualified club.  You must comply with the commitments that you made by signing the TRF MOU.   Your club is responsible for funds from The Rotary Foundation or from the district that have been provided to you for a specific project.   You may be asked to participate in a review of the project.    If your club misuses the funds, your qualification may be suspended for revoked by the District Rotary Foundation Committee.   Your club may face other actions based on the nature of the problem.</a:t>
            </a:r>
          </a:p>
          <a:p>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10</a:t>
            </a:fld>
            <a:endParaRPr lang="en-US" dirty="0"/>
          </a:p>
        </p:txBody>
      </p:sp>
    </p:spTree>
    <p:extLst>
      <p:ext uri="{BB962C8B-B14F-4D97-AF65-F5344CB8AC3E}">
        <p14:creationId xmlns:p14="http://schemas.microsoft.com/office/powerpoint/2010/main" val="2015424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Your club officers who make up the club leadership are responsible for qualifying and then maintaining the qualifications status of your club.   A minimum of two club members – preferably with some financial background – should be appointed to oversee the club grant management processes.  One of their primary responsibilities is a grant financial management plan that describes how the club receives, uses and reports on funds from the Rotary Foundation or District 5240.  They  are also responsible for identifying and resolving any real or perceived conflicts of interest in the use of funds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11</a:t>
            </a:fld>
            <a:endParaRPr lang="en-US" dirty="0"/>
          </a:p>
        </p:txBody>
      </p:sp>
    </p:spTree>
    <p:extLst>
      <p:ext uri="{BB962C8B-B14F-4D97-AF65-F5344CB8AC3E}">
        <p14:creationId xmlns:p14="http://schemas.microsoft.com/office/powerpoint/2010/main" val="2775471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receive funds from The Rotary Foundation, your club must have a plan for managing the funds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TRF grant funds can only be used for the purposes for which they were provided.  If you need to change how you use or account for funds – ask and receive approval in advance of making any changes.  Ensure that, in additional to the Rotary Foundation requirements, ensure that your use of funds complies with any local laws and regulations.</a:t>
            </a:r>
          </a:p>
          <a:p>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12</a:t>
            </a:fld>
            <a:endParaRPr lang="en-US" dirty="0"/>
          </a:p>
        </p:txBody>
      </p:sp>
    </p:spTree>
    <p:extLst>
      <p:ext uri="{BB962C8B-B14F-4D97-AF65-F5344CB8AC3E}">
        <p14:creationId xmlns:p14="http://schemas.microsoft.com/office/powerpoint/2010/main" val="3603059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Reports on the club’s use of funds are required for all funds received from The Rotary Foundation or the District.   The club must retain accurate records on how the funds are being used.   Ensure that your reports are completed on time and be sure to notify the District Grants Committee if you anticipate or are experiencing problems that may impact the timeliness of your report or the project itself.  No surprises.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13</a:t>
            </a:fld>
            <a:endParaRPr lang="en-US" dirty="0"/>
          </a:p>
        </p:txBody>
      </p:sp>
    </p:spTree>
    <p:extLst>
      <p:ext uri="{BB962C8B-B14F-4D97-AF65-F5344CB8AC3E}">
        <p14:creationId xmlns:p14="http://schemas.microsoft.com/office/powerpoint/2010/main" val="2177124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club is responsible for retaining records of the project including the financial plan for each project funded by the Foundation or the District.  District 5240 provides a document retention system that meets Foundation requirements that is available to the clubs at no cost.   The District Grants Committee will advise you of where the records for your project are being stored and how to access or upload them</a:t>
            </a:r>
          </a:p>
          <a:p>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14</a:t>
            </a:fld>
            <a:endParaRPr lang="en-US" dirty="0"/>
          </a:p>
        </p:txBody>
      </p:sp>
    </p:spTree>
    <p:extLst>
      <p:ext uri="{BB962C8B-B14F-4D97-AF65-F5344CB8AC3E}">
        <p14:creationId xmlns:p14="http://schemas.microsoft.com/office/powerpoint/2010/main" val="1756816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some of the documents that should be stored in the document retention system  Records must be retained for a minimum of five years or longer if required by the district or local laws.</a:t>
            </a:r>
          </a:p>
          <a:p>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15</a:t>
            </a:fld>
            <a:endParaRPr lang="en-US" dirty="0"/>
          </a:p>
        </p:txBody>
      </p:sp>
    </p:spTree>
    <p:extLst>
      <p:ext uri="{BB962C8B-B14F-4D97-AF65-F5344CB8AC3E}">
        <p14:creationId xmlns:p14="http://schemas.microsoft.com/office/powerpoint/2010/main" val="865290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29050"/>
          </a:xfrm>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Misuse of funds has zero tolerance.  Ensure that your club has adequate oversight on use of funds which includes at least two people overseeing their use.    If you think that funds are being  misused or mismanaged, the club should immediately notify the district leadership and take action to further identify and then correct the problem</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this point in the presentation, we have met the requirements for information that will enable a club to set up the necessary controls and processes for managing grant funds.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Let’s take a minute to review and answer any questions</a:t>
            </a:r>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16</a:t>
            </a:fld>
            <a:endParaRPr lang="en-US" dirty="0"/>
          </a:p>
        </p:txBody>
      </p:sp>
    </p:spTree>
    <p:extLst>
      <p:ext uri="{BB962C8B-B14F-4D97-AF65-F5344CB8AC3E}">
        <p14:creationId xmlns:p14="http://schemas.microsoft.com/office/powerpoint/2010/main" val="1719144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As we discussed earlier, we are looking at two different types of grants– district grants and global grants.  Both grant types are eligible for Rotary Foundation funds in the form of District Designated funds or DDF.</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What is DDF.  DDF are funds returned to the district by The Rotary Foundation based on giving to The Annual Fund by Rotarians in the district.  The Rotary Foundation uses the funds for three years and then returns 50% of these funds to the district in the form of DDF</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District 5240 will initially allocate 50% of its DDF to District grants.  The remainder and any unused District  allocated funds are available to support global grants and other district projects</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17</a:t>
            </a:fld>
            <a:endParaRPr lang="en-US" dirty="0"/>
          </a:p>
        </p:txBody>
      </p:sp>
    </p:spTree>
    <p:extLst>
      <p:ext uri="{BB962C8B-B14F-4D97-AF65-F5344CB8AC3E}">
        <p14:creationId xmlns:p14="http://schemas.microsoft.com/office/powerpoint/2010/main" val="3364151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What are district grants?  District grants fund small-scale, short-term projects in our local communities or communities in other parts of the world.   You can see on this slide some of the projects that can be funded by District grants.</a:t>
            </a:r>
          </a:p>
          <a:p>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18</a:t>
            </a:fld>
            <a:endParaRPr lang="en-US" dirty="0"/>
          </a:p>
        </p:txBody>
      </p:sp>
    </p:spTree>
    <p:extLst>
      <p:ext uri="{BB962C8B-B14F-4D97-AF65-F5344CB8AC3E}">
        <p14:creationId xmlns:p14="http://schemas.microsoft.com/office/powerpoint/2010/main" val="499094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District grants are funded by a combination of DDF and cash from clubs.  For district grants, clubs receive a DDF allocation based on their contributions over the last three years as a percentage of the total district giving to the Annual Fund.  If your club gave $10,000 to the Annual Fund over the past three years and the District as a whole gave $100,000 your club is allocated 10% of the DDF available for district grants.  The allocation schedule is posted on the district web site prior to the start of the DDF application period</a:t>
            </a:r>
          </a:p>
          <a:p>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19</a:t>
            </a:fld>
            <a:endParaRPr lang="en-US" dirty="0"/>
          </a:p>
        </p:txBody>
      </p:sp>
    </p:spTree>
    <p:extLst>
      <p:ext uri="{BB962C8B-B14F-4D97-AF65-F5344CB8AC3E}">
        <p14:creationId xmlns:p14="http://schemas.microsoft.com/office/powerpoint/2010/main" val="3012168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Rotary Foundation requires that districts and clubs be qualified each year in order to apply for grants that make use of Rotary Foundation funds such as District designated funds (DDF) or a World Fund match.</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We will begin by answering the question Why?   We will then review the mandatory elements of club qualification established by The Rotary Foundation.   We will explore the District 5240 policies for District Grants and Global Grants.  We will finish by identifying resources to help you with your grant projects and a summary of the actions you need to take when you leave the seminar.</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If you have questions, please place them  in the chat box.  We will stop periodically to respond to your questions before moving to the next topic.</a:t>
            </a:r>
          </a:p>
          <a:p>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2</a:t>
            </a:fld>
            <a:endParaRPr lang="en-US" dirty="0"/>
          </a:p>
        </p:txBody>
      </p:sp>
    </p:spTree>
    <p:extLst>
      <p:ext uri="{BB962C8B-B14F-4D97-AF65-F5344CB8AC3E}">
        <p14:creationId xmlns:p14="http://schemas.microsoft.com/office/powerpoint/2010/main" val="1112437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Requests for use of allocated DDF from the district must be matched by cash from clubs on a dollar-for-dollar basis up to the total of the allocated funds.  For larger projects, such as those that might serve an entire community, clubs can combine their DDF subject to the cash match requirements.  There is no limit on the dollar value of a district grant.</a:t>
            </a:r>
          </a:p>
          <a:p>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20</a:t>
            </a:fld>
            <a:endParaRPr lang="en-US" dirty="0"/>
          </a:p>
        </p:txBody>
      </p:sp>
    </p:spTree>
    <p:extLst>
      <p:ext uri="{BB962C8B-B14F-4D97-AF65-F5344CB8AC3E}">
        <p14:creationId xmlns:p14="http://schemas.microsoft.com/office/powerpoint/2010/main" val="408039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Applications for district grants take place in two rounds.</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For round 1, clubs complete the District grant application and submit the completed application to the District Grants Committee.   Clubs may use their DDF allocation for more than one district grant during round 1 as long as the total amount of DDF requested from the district does not exceed the allocated amount and the use of DDF is matched by cash from clubs.</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District grants applications for RY 2023-24 are submitted in the current Rotary year so that the district request for funds from The Rotary Foundation can be submitted by the district and approved before July 1, 2023.   Round 1 applications are accepted between February 1, 2023 and March 31, 2023.  </a:t>
            </a:r>
          </a:p>
          <a:p>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21</a:t>
            </a:fld>
            <a:endParaRPr lang="en-US" dirty="0"/>
          </a:p>
        </p:txBody>
      </p:sp>
    </p:spTree>
    <p:extLst>
      <p:ext uri="{BB962C8B-B14F-4D97-AF65-F5344CB8AC3E}">
        <p14:creationId xmlns:p14="http://schemas.microsoft.com/office/powerpoint/2010/main" val="433796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District Grants Committee will review the application.  Any questions will be discussed with the lead club.  It may be necessary to modify the grant to make it compliant with District policies.  Once the grant application is approved, the lead club will be notified.</a:t>
            </a:r>
          </a:p>
          <a:p>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22</a:t>
            </a:fld>
            <a:endParaRPr lang="en-US" dirty="0"/>
          </a:p>
        </p:txBody>
      </p:sp>
    </p:spTree>
    <p:extLst>
      <p:ext uri="{BB962C8B-B14F-4D97-AF65-F5344CB8AC3E}">
        <p14:creationId xmlns:p14="http://schemas.microsoft.com/office/powerpoint/2010/main" val="297598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If any District Designated Funds allocated to district grants remain after the completion of Round 1, a second round of applications takes place.   A club may apply for one additional district grant beginning April 1.  Specific dates and fund availability for Round 2 will be provided in the 2023-24 District Grant Policies which will be available when the allocation schedule is posted.</a:t>
            </a:r>
          </a:p>
          <a:p>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23</a:t>
            </a:fld>
            <a:endParaRPr lang="en-US" dirty="0"/>
          </a:p>
        </p:txBody>
      </p:sp>
    </p:spTree>
    <p:extLst>
      <p:ext uri="{BB962C8B-B14F-4D97-AF65-F5344CB8AC3E}">
        <p14:creationId xmlns:p14="http://schemas.microsoft.com/office/powerpoint/2010/main" val="1780219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District grants approved for RY 2023-24 cannot begin before July 1, 2023, and must be completed by June 30, 2024.    District grants are reimbursement grants.   The club or clubs participating in a district grant must advance all funds.   The district then reimburses the clubs upon acceptance of the district grant final report and receipt of funds from The Rotary Foundation.</a:t>
            </a:r>
          </a:p>
          <a:p>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24</a:t>
            </a:fld>
            <a:endParaRPr lang="en-US" dirty="0"/>
          </a:p>
        </p:txBody>
      </p:sp>
    </p:spTree>
    <p:extLst>
      <p:ext uri="{BB962C8B-B14F-4D97-AF65-F5344CB8AC3E}">
        <p14:creationId xmlns:p14="http://schemas.microsoft.com/office/powerpoint/2010/main" val="232379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final report must be submitted for each district grant.    The report form can be found on the District website.   It requires that you describe the work that took place, the impact on the community served and a full accounting of expenditures.  The report must be signed by the club president and submitted by June 30, 2024.</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concludes the review of District Grant policies.  Are there any questions in the chat box or that you have regarding district grants.</a:t>
            </a:r>
          </a:p>
          <a:p>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25</a:t>
            </a:fld>
            <a:endParaRPr lang="en-US" dirty="0"/>
          </a:p>
        </p:txBody>
      </p:sp>
    </p:spTree>
    <p:extLst>
      <p:ext uri="{BB962C8B-B14F-4D97-AF65-F5344CB8AC3E}">
        <p14:creationId xmlns:p14="http://schemas.microsoft.com/office/powerpoint/2010/main" val="1654581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second type of grant that uses funds from The Rotary Foundation is a Global Grant.  Global grants are larger, long term projects that must comply with and are controlled by The Rotary Foundation.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Global grants require an international partner and must meet a community need, support an area of focus, have a minimum budget of $30,000 USD, and have sustainable and measurable outcomes</a:t>
            </a:r>
          </a:p>
          <a:p>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26</a:t>
            </a:fld>
            <a:endParaRPr lang="en-US" dirty="0"/>
          </a:p>
        </p:txBody>
      </p:sp>
    </p:spTree>
    <p:extLst>
      <p:ext uri="{BB962C8B-B14F-4D97-AF65-F5344CB8AC3E}">
        <p14:creationId xmlns:p14="http://schemas.microsoft.com/office/powerpoint/2010/main" val="154403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 quick reminder of the Rotary Foundation seven areas of focus.  </a:t>
            </a:r>
          </a:p>
          <a:p>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27</a:t>
            </a:fld>
            <a:endParaRPr lang="en-US" dirty="0"/>
          </a:p>
        </p:txBody>
      </p:sp>
    </p:spTree>
    <p:extLst>
      <p:ext uri="{BB962C8B-B14F-4D97-AF65-F5344CB8AC3E}">
        <p14:creationId xmlns:p14="http://schemas.microsoft.com/office/powerpoint/2010/main" val="1688125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Clubs in District 5240 must be certified to be either a host or international partner on a global grant.  Clubs that are not certified can participate in a global grant but cannot sponsor one.  If your club is considering serving as the host or international partner of a global grant, please inform the District Global Grants committee so that they can track progress and provide support as needed.</a:t>
            </a:r>
          </a:p>
          <a:p>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28</a:t>
            </a:fld>
            <a:endParaRPr lang="en-US" dirty="0"/>
          </a:p>
        </p:txBody>
      </p:sp>
    </p:spTree>
    <p:extLst>
      <p:ext uri="{BB962C8B-B14F-4D97-AF65-F5344CB8AC3E}">
        <p14:creationId xmlns:p14="http://schemas.microsoft.com/office/powerpoint/2010/main" val="724333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To start the application, ensure that there is a host and international partner, a needs assessment has been completed by the host club and that the grant project supports at least one area of focus</a:t>
            </a:r>
          </a:p>
          <a:p>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29</a:t>
            </a:fld>
            <a:endParaRPr lang="en-US" dirty="0"/>
          </a:p>
        </p:txBody>
      </p:sp>
    </p:spTree>
    <p:extLst>
      <p:ext uri="{BB962C8B-B14F-4D97-AF65-F5344CB8AC3E}">
        <p14:creationId xmlns:p14="http://schemas.microsoft.com/office/powerpoint/2010/main" val="1535257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mission of The Rotary Foundation  of Rotary International is to enable Rotarians to advance world understanding, goodwill, and peace through the improvement of health, the support of education, and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the alleviation of poverty.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key words are “to enable Rotarians.”   The Rotary Foundation provides funding and resources to help you and your clubs perform impactful projects in your community or in someone else’s community.</a:t>
            </a:r>
          </a:p>
          <a:p>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3</a:t>
            </a:fld>
            <a:endParaRPr lang="en-US" dirty="0"/>
          </a:p>
        </p:txBody>
      </p:sp>
    </p:spTree>
    <p:extLst>
      <p:ext uri="{BB962C8B-B14F-4D97-AF65-F5344CB8AC3E}">
        <p14:creationId xmlns:p14="http://schemas.microsoft.com/office/powerpoint/2010/main" val="2855636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mentioned earlier, a global grant must have a minimum budget of $30,000 USD.  Global grants are funded by a combination of cash, DDF and World Fund match.   The district will match cash from clubs in the district with DDF up to a maximum of $20,000.  This is another reason for keeping the Global Grants Committee aware of your project so that they can monitor available DDF.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Rotary Foundation will match 80% of DDF committed to the grant.   Other clubs and districts can contribute to a District 5240 sponsored grant.   Their DDF will also be matched at 80%.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 aware that cash contributions require a 5% surcharge</a:t>
            </a:r>
          </a:p>
          <a:p>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30</a:t>
            </a:fld>
            <a:endParaRPr lang="en-US" dirty="0"/>
          </a:p>
        </p:txBody>
      </p:sp>
    </p:spTree>
    <p:extLst>
      <p:ext uri="{BB962C8B-B14F-4D97-AF65-F5344CB8AC3E}">
        <p14:creationId xmlns:p14="http://schemas.microsoft.com/office/powerpoint/2010/main" val="38827930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take a look at a grant funding example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Clubs in our district make cash contributions totaling $20,000</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District matches the cash with $20,000 of DDF</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Rotary Foundation World Fund contributes 80% of the DDF or $16,000</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Total funds available for the grant $56,000</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total cash required to be sent to The Rotary Foundation is $21,000 which includes the 5% surcharge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31</a:t>
            </a:fld>
            <a:endParaRPr lang="en-US" dirty="0"/>
          </a:p>
        </p:txBody>
      </p:sp>
    </p:spTree>
    <p:extLst>
      <p:ext uri="{BB962C8B-B14F-4D97-AF65-F5344CB8AC3E}">
        <p14:creationId xmlns:p14="http://schemas.microsoft.com/office/powerpoint/2010/main" val="888316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All grant applications that include DDF from District 5240 must be reviewed and approved by the District 5240 Global Grants committee before the grant is submitted to The Rotary Foundation.   The club in District 5240 is responsible for ensuring that the grant partner club understands and complies with this requirement.</a:t>
            </a:r>
          </a:p>
          <a:p>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32</a:t>
            </a:fld>
            <a:endParaRPr lang="en-US" dirty="0"/>
          </a:p>
        </p:txBody>
      </p:sp>
    </p:spTree>
    <p:extLst>
      <p:ext uri="{BB962C8B-B14F-4D97-AF65-F5344CB8AC3E}">
        <p14:creationId xmlns:p14="http://schemas.microsoft.com/office/powerpoint/2010/main" val="636064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Grant applications are reviewed by The Rotary Foundation Grant Coordinator associated with the host district.  The TRF Grant Coordinator may have additional questions or requests for clarification before approving the grant.  Make sure that your club as the host or international partner coordinates its responses with its partner club.</a:t>
            </a:r>
          </a:p>
          <a:p>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33</a:t>
            </a:fld>
            <a:endParaRPr lang="en-US" dirty="0"/>
          </a:p>
        </p:txBody>
      </p:sp>
    </p:spTree>
    <p:extLst>
      <p:ext uri="{BB962C8B-B14F-4D97-AF65-F5344CB8AC3E}">
        <p14:creationId xmlns:p14="http://schemas.microsoft.com/office/powerpoint/2010/main" val="18040467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the grant is approved, the host and international partner clubs are responsible for ensuring that the cash contributions committed in the grant application are sent to The Rotary Foundation in a timely manner.   Do not send any funds to The Rotary Foundation until the application has been approved</a:t>
            </a:r>
          </a:p>
          <a:p>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34</a:t>
            </a:fld>
            <a:endParaRPr lang="en-US" dirty="0"/>
          </a:p>
        </p:txBody>
      </p:sp>
    </p:spTree>
    <p:extLst>
      <p:ext uri="{BB962C8B-B14F-4D97-AF65-F5344CB8AC3E}">
        <p14:creationId xmlns:p14="http://schemas.microsoft.com/office/powerpoint/2010/main" val="42109471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global grant project must be implemented as specified in the grant application.  Any changes must be approved in advance.   Ensure that any clubs in the district that supported the project, as well as the district grants committee, are kept aware of the grant progress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concludes the review </a:t>
            </a:r>
            <a:r>
              <a:rPr lang="en-US" sz="1800">
                <a:effectLst/>
                <a:latin typeface="Calibri" panose="020F0502020204030204" pitchFamily="34" charset="0"/>
                <a:ea typeface="Calibri" panose="020F0502020204030204" pitchFamily="34" charset="0"/>
                <a:cs typeface="Times New Roman" panose="02020603050405020304" pitchFamily="18" charset="0"/>
              </a:rPr>
              <a:t>of Global </a:t>
            </a:r>
            <a:r>
              <a:rPr lang="en-US" sz="1800" dirty="0">
                <a:effectLst/>
                <a:latin typeface="Calibri" panose="020F0502020204030204" pitchFamily="34" charset="0"/>
                <a:ea typeface="Calibri" panose="020F0502020204030204" pitchFamily="34" charset="0"/>
                <a:cs typeface="Times New Roman" panose="02020603050405020304" pitchFamily="18" charset="0"/>
              </a:rPr>
              <a:t>Grant policies.  Are there any questions in the chat box or that you have regarding global grants.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35</a:t>
            </a:fld>
            <a:endParaRPr lang="en-US" dirty="0"/>
          </a:p>
        </p:txBody>
      </p:sp>
    </p:spTree>
    <p:extLst>
      <p:ext uri="{BB962C8B-B14F-4D97-AF65-F5344CB8AC3E}">
        <p14:creationId xmlns:p14="http://schemas.microsoft.com/office/powerpoint/2010/main" val="29523893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many sources that can help you with your grant applications and implementation.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Use the Rotary International website as a starting point.  You can also reach out to the cadre of technical advisers or members of a Rotary Action Group for expert advice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36</a:t>
            </a:fld>
            <a:endParaRPr lang="en-US" dirty="0"/>
          </a:p>
        </p:txBody>
      </p:sp>
    </p:spTree>
    <p:extLst>
      <p:ext uri="{BB962C8B-B14F-4D97-AF65-F5344CB8AC3E}">
        <p14:creationId xmlns:p14="http://schemas.microsoft.com/office/powerpoint/2010/main" val="3930627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district also has resources that are being updated for RY 2023-24.   Reach out to the District Grants committee any time that you need assistance.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Any remaining questions?</a:t>
            </a:r>
          </a:p>
          <a:p>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37</a:t>
            </a:fld>
            <a:endParaRPr lang="en-US" dirty="0"/>
          </a:p>
        </p:txBody>
      </p:sp>
    </p:spTree>
    <p:extLst>
      <p:ext uri="{BB962C8B-B14F-4D97-AF65-F5344CB8AC3E}">
        <p14:creationId xmlns:p14="http://schemas.microsoft.com/office/powerpoint/2010/main" val="14894721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So – what do you do now????</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Make sure that </a:t>
            </a:r>
            <a:r>
              <a:rPr lang="en-US" sz="1600">
                <a:effectLst/>
                <a:latin typeface="Calibri" panose="020F0502020204030204" pitchFamily="34" charset="0"/>
                <a:ea typeface="Calibri" panose="020F0502020204030204" pitchFamily="34" charset="0"/>
                <a:cs typeface="Times New Roman" panose="02020603050405020304" pitchFamily="18" charset="0"/>
              </a:rPr>
              <a:t>your president-elect </a:t>
            </a:r>
            <a:r>
              <a:rPr lang="en-US" sz="1600" dirty="0">
                <a:effectLst/>
                <a:latin typeface="Calibri" panose="020F0502020204030204" pitchFamily="34" charset="0"/>
                <a:ea typeface="Calibri" panose="020F0502020204030204" pitchFamily="34" charset="0"/>
                <a:cs typeface="Times New Roman" panose="02020603050405020304" pitchFamily="18" charset="0"/>
              </a:rPr>
              <a:t>and one other member of your club has attended a district sponsored grant management seminar</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Have your current president and president-elect review and sign the TRF MOU.   If your club is incorporated schedule a board meeting and approve the required resolution</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Send the signed MOU and board resolution to the District Grants Committee</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Now is the time to plan your 2023-24 District Grant application.</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Projects are the way that you engage your clubs locally and globally.   I wish you a very successful RY 2023-24 grant year.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38</a:t>
            </a:fld>
            <a:endParaRPr lang="en-US" dirty="0"/>
          </a:p>
        </p:txBody>
      </p:sp>
    </p:spTree>
    <p:extLst>
      <p:ext uri="{BB962C8B-B14F-4D97-AF65-F5344CB8AC3E}">
        <p14:creationId xmlns:p14="http://schemas.microsoft.com/office/powerpoint/2010/main" val="3415831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This evening we are going to focus on the use of funds for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district grants </a:t>
            </a:r>
            <a:r>
              <a:rPr lang="en-US" sz="1800" dirty="0">
                <a:effectLst/>
                <a:latin typeface="Calibri" panose="020F0502020204030204" pitchFamily="34" charset="0"/>
                <a:ea typeface="Calibri" panose="020F0502020204030204" pitchFamily="34" charset="0"/>
                <a:cs typeface="Times New Roman" panose="02020603050405020304" pitchFamily="18" charset="0"/>
              </a:rPr>
              <a:t>which are small scale projects controlled by your club and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global grants </a:t>
            </a:r>
            <a:r>
              <a:rPr lang="en-US" sz="1800" dirty="0">
                <a:effectLst/>
                <a:latin typeface="Calibri" panose="020F0502020204030204" pitchFamily="34" charset="0"/>
                <a:ea typeface="Calibri" panose="020F0502020204030204" pitchFamily="34" charset="0"/>
                <a:cs typeface="Times New Roman" panose="02020603050405020304" pitchFamily="18" charset="0"/>
              </a:rPr>
              <a:t>which are larger, impactful and sustainable projects controlled by The Rotary Foundation.</a:t>
            </a:r>
          </a:p>
          <a:p>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4</a:t>
            </a:fld>
            <a:endParaRPr lang="en-US" dirty="0"/>
          </a:p>
        </p:txBody>
      </p:sp>
    </p:spTree>
    <p:extLst>
      <p:ext uri="{BB962C8B-B14F-4D97-AF65-F5344CB8AC3E}">
        <p14:creationId xmlns:p14="http://schemas.microsoft.com/office/powerpoint/2010/main" val="3771409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Rotary Foundation takes its role as a steward for millions of dollars donated by Rotarians around the world very seriously.   92% of the funds received by The Rotary Foundation are spent on operations and grant funding.  Organizations that rate charitable organizations recognize the outstanding job done by The Rotary Foundation.  Charity Navigator has awarded the Rotary Foundation four stars for the past thirteen years.   It is something that we should all be proud of because it confirms the respect that The Rotary Foundation has for our donations.</a:t>
            </a:r>
          </a:p>
          <a:p>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5</a:t>
            </a:fld>
            <a:endParaRPr lang="en-US" dirty="0"/>
          </a:p>
        </p:txBody>
      </p:sp>
    </p:spTree>
    <p:extLst>
      <p:ext uri="{BB962C8B-B14F-4D97-AF65-F5344CB8AC3E}">
        <p14:creationId xmlns:p14="http://schemas.microsoft.com/office/powerpoint/2010/main" val="2127720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Treating your donations with the care that they deserve and that you expect is the reason clubs must go through a qualification process if they want to access Rotary Foundation Funds.  The qualification process ensures that your club understands the controls it needs to manage grants funds from the Rotary Foundation with the same care that the Foundation manages your contributions.  It protects the high standards set by the Rotary Foundation and ensures you and all donors that the funds are being used for their intended purposes.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Rotary Foundation requires that any club that wants to sponsor a global grant be qualified.  District 5240 also requires that any club that wants to sponsor a district grant be qualified.</a:t>
            </a:r>
          </a:p>
          <a:p>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6</a:t>
            </a:fld>
            <a:endParaRPr lang="en-US" dirty="0"/>
          </a:p>
        </p:txBody>
      </p:sp>
    </p:spTree>
    <p:extLst>
      <p:ext uri="{BB962C8B-B14F-4D97-AF65-F5344CB8AC3E}">
        <p14:creationId xmlns:p14="http://schemas.microsoft.com/office/powerpoint/2010/main" val="1043865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 how does your club become qualified for the upcoming Rotary Year 2023- 24.</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Your club President Elect – the Rotarian who will serve as club president in RY 2023-24, and at least one other member of your club</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must complete a district-sponsored grant management seminar such as this one.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Club qualification must be renewed every Rotary Year.  If your club has been qualified for the current Rotary Year you must be requalified for the next Rotary Year</a:t>
            </a:r>
          </a:p>
          <a:p>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7</a:t>
            </a:fld>
            <a:endParaRPr lang="en-US" dirty="0"/>
          </a:p>
        </p:txBody>
      </p:sp>
    </p:spTree>
    <p:extLst>
      <p:ext uri="{BB962C8B-B14F-4D97-AF65-F5344CB8AC3E}">
        <p14:creationId xmlns:p14="http://schemas.microsoft.com/office/powerpoint/2010/main" val="1728600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does your club become certified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have met the requirements for qualification, your club must become certified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Your current president (2022-23) and your incoming president (23-24) must review and sign The Rotary Foundation memorandum of understanding which will be available shortly on the district website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club is incorporated, you must also adopt the MOU by approving a club resolution signed by the club president and the club secretary.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completed documentation should be emailed to the District Grants Chair, Pat Abruzzese.</a:t>
            </a:r>
          </a:p>
          <a:p>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8</a:t>
            </a:fld>
            <a:endParaRPr lang="en-US" dirty="0"/>
          </a:p>
        </p:txBody>
      </p:sp>
    </p:spTree>
    <p:extLst>
      <p:ext uri="{BB962C8B-B14F-4D97-AF65-F5344CB8AC3E}">
        <p14:creationId xmlns:p14="http://schemas.microsoft.com/office/powerpoint/2010/main" val="2232239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Clubs that are not certified can still participate in grants that are sponsored by a certified club.  Your club can donate cash or, in the case of District Grants, allocated DDF.  Some of the upcoming slides have a lot of text on them.   I will be pointing out the important points on each slide.  The presentation will be made available through the District website.</a:t>
            </a:r>
          </a:p>
          <a:p>
            <a:endParaRPr lang="en-US" dirty="0"/>
          </a:p>
        </p:txBody>
      </p:sp>
      <p:sp>
        <p:nvSpPr>
          <p:cNvPr id="4" name="Slide Number Placeholder 3"/>
          <p:cNvSpPr>
            <a:spLocks noGrp="1"/>
          </p:cNvSpPr>
          <p:nvPr>
            <p:ph type="sldNum" sz="quarter" idx="5"/>
          </p:nvPr>
        </p:nvSpPr>
        <p:spPr/>
        <p:txBody>
          <a:bodyPr/>
          <a:lstStyle/>
          <a:p>
            <a:fld id="{24ED284F-5204-48B2-8BE9-F374CAE1DE9C}" type="slidenum">
              <a:rPr lang="en-US" smtClean="0"/>
              <a:t>9</a:t>
            </a:fld>
            <a:endParaRPr lang="en-US" dirty="0"/>
          </a:p>
        </p:txBody>
      </p:sp>
    </p:spTree>
    <p:extLst>
      <p:ext uri="{BB962C8B-B14F-4D97-AF65-F5344CB8AC3E}">
        <p14:creationId xmlns:p14="http://schemas.microsoft.com/office/powerpoint/2010/main" val="3218983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38AE-3445-0157-D0F5-611F734AC4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76F74A-E5F1-CF2C-2F40-013ABE47BB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EC1EA6-6A4A-6F94-E750-276FA166937A}"/>
              </a:ext>
            </a:extLst>
          </p:cNvPr>
          <p:cNvSpPr>
            <a:spLocks noGrp="1"/>
          </p:cNvSpPr>
          <p:nvPr>
            <p:ph type="dt" sz="half" idx="10"/>
          </p:nvPr>
        </p:nvSpPr>
        <p:spPr>
          <a:xfrm>
            <a:off x="9907570" y="6356350"/>
            <a:ext cx="1446229" cy="365125"/>
          </a:xfrm>
        </p:spPr>
        <p:txBody>
          <a:bodyPr/>
          <a:lstStyle/>
          <a:p>
            <a:endParaRPr lang="en-US" dirty="0"/>
          </a:p>
        </p:txBody>
      </p:sp>
      <p:sp>
        <p:nvSpPr>
          <p:cNvPr id="5" name="Footer Placeholder 4">
            <a:extLst>
              <a:ext uri="{FF2B5EF4-FFF2-40B4-BE49-F238E27FC236}">
                <a16:creationId xmlns:a16="http://schemas.microsoft.com/office/drawing/2014/main" id="{DAFD5C92-7156-CA85-97DF-FC5A78006CD9}"/>
              </a:ext>
            </a:extLst>
          </p:cNvPr>
          <p:cNvSpPr>
            <a:spLocks noGrp="1"/>
          </p:cNvSpPr>
          <p:nvPr>
            <p:ph type="ftr" sz="quarter" idx="11"/>
          </p:nvPr>
        </p:nvSpPr>
        <p:spPr/>
        <p:txBody>
          <a:bodyPr/>
          <a:lstStyle/>
          <a:p>
            <a:r>
              <a:rPr lang="en-US" dirty="0"/>
              <a:t>2023-2024 Grant Management </a:t>
            </a:r>
          </a:p>
        </p:txBody>
      </p:sp>
      <p:sp>
        <p:nvSpPr>
          <p:cNvPr id="6" name="Slide Number Placeholder 5">
            <a:extLst>
              <a:ext uri="{FF2B5EF4-FFF2-40B4-BE49-F238E27FC236}">
                <a16:creationId xmlns:a16="http://schemas.microsoft.com/office/drawing/2014/main" id="{20FDCF2D-ABE1-88A0-7A21-4243D8C13C0B}"/>
              </a:ext>
            </a:extLst>
          </p:cNvPr>
          <p:cNvSpPr>
            <a:spLocks noGrp="1"/>
          </p:cNvSpPr>
          <p:nvPr>
            <p:ph type="sldNum" sz="quarter" idx="12"/>
          </p:nvPr>
        </p:nvSpPr>
        <p:spPr/>
        <p:txBody>
          <a:bodyPr/>
          <a:lstStyle/>
          <a:p>
            <a:fld id="{7EA5BFD8-B1B0-4DAF-8C8A-4BCD2B8D2ACF}" type="slidenum">
              <a:rPr lang="en-US" smtClean="0"/>
              <a:t>‹#›</a:t>
            </a:fld>
            <a:endParaRPr lang="en-US" dirty="0"/>
          </a:p>
        </p:txBody>
      </p:sp>
      <p:pic>
        <p:nvPicPr>
          <p:cNvPr id="7" name="Picture 6">
            <a:extLst>
              <a:ext uri="{FF2B5EF4-FFF2-40B4-BE49-F238E27FC236}">
                <a16:creationId xmlns:a16="http://schemas.microsoft.com/office/drawing/2014/main" id="{5540FEB4-560C-7A45-25F9-C33F6F944F59}"/>
              </a:ext>
            </a:extLst>
          </p:cNvPr>
          <p:cNvPicPr>
            <a:picLocks noChangeAspect="1"/>
          </p:cNvPicPr>
          <p:nvPr userDrawn="1"/>
        </p:nvPicPr>
        <p:blipFill>
          <a:blip r:embed="rId2"/>
          <a:stretch>
            <a:fillRect/>
          </a:stretch>
        </p:blipFill>
        <p:spPr>
          <a:xfrm>
            <a:off x="1020328" y="6262852"/>
            <a:ext cx="1214732" cy="458623"/>
          </a:xfrm>
          <a:prstGeom prst="rect">
            <a:avLst/>
          </a:prstGeom>
        </p:spPr>
      </p:pic>
    </p:spTree>
    <p:extLst>
      <p:ext uri="{BB962C8B-B14F-4D97-AF65-F5344CB8AC3E}">
        <p14:creationId xmlns:p14="http://schemas.microsoft.com/office/powerpoint/2010/main" val="2991797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31F7E-A7F8-F135-34C6-BFBBD7277A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A1B14-B153-6E75-0849-A7455EF1B3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5A8755-DE61-9E7D-0751-DA4FD3A86DD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758F7C9-5E75-0639-45E0-64B5394A80E9}"/>
              </a:ext>
            </a:extLst>
          </p:cNvPr>
          <p:cNvSpPr>
            <a:spLocks noGrp="1"/>
          </p:cNvSpPr>
          <p:nvPr>
            <p:ph type="ftr" sz="quarter" idx="11"/>
          </p:nvPr>
        </p:nvSpPr>
        <p:spPr/>
        <p:txBody>
          <a:bodyPr/>
          <a:lstStyle/>
          <a:p>
            <a:r>
              <a:rPr lang="en-US" dirty="0"/>
              <a:t>2023-2024 Grant Management </a:t>
            </a:r>
          </a:p>
        </p:txBody>
      </p:sp>
      <p:sp>
        <p:nvSpPr>
          <p:cNvPr id="6" name="Slide Number Placeholder 5">
            <a:extLst>
              <a:ext uri="{FF2B5EF4-FFF2-40B4-BE49-F238E27FC236}">
                <a16:creationId xmlns:a16="http://schemas.microsoft.com/office/drawing/2014/main" id="{7DE037FC-7A0E-8E80-F367-6D857CBCA941}"/>
              </a:ext>
            </a:extLst>
          </p:cNvPr>
          <p:cNvSpPr>
            <a:spLocks noGrp="1"/>
          </p:cNvSpPr>
          <p:nvPr>
            <p:ph type="sldNum" sz="quarter" idx="12"/>
          </p:nvPr>
        </p:nvSpPr>
        <p:spPr/>
        <p:txBody>
          <a:bodyPr/>
          <a:lstStyle/>
          <a:p>
            <a:fld id="{7EA5BFD8-B1B0-4DAF-8C8A-4BCD2B8D2ACF}" type="slidenum">
              <a:rPr lang="en-US" smtClean="0"/>
              <a:t>‹#›</a:t>
            </a:fld>
            <a:endParaRPr lang="en-US" dirty="0"/>
          </a:p>
        </p:txBody>
      </p:sp>
    </p:spTree>
    <p:extLst>
      <p:ext uri="{BB962C8B-B14F-4D97-AF65-F5344CB8AC3E}">
        <p14:creationId xmlns:p14="http://schemas.microsoft.com/office/powerpoint/2010/main" val="338491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FAE528-F1C7-20BF-B331-B827E75931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D387CF-453E-72F8-C9A5-03BC283A95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D0D918-7EE7-B840-57FD-ED23E990CAD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F046C9D-2E38-0645-2B2B-945850EF8307}"/>
              </a:ext>
            </a:extLst>
          </p:cNvPr>
          <p:cNvSpPr>
            <a:spLocks noGrp="1"/>
          </p:cNvSpPr>
          <p:nvPr>
            <p:ph type="ftr" sz="quarter" idx="11"/>
          </p:nvPr>
        </p:nvSpPr>
        <p:spPr/>
        <p:txBody>
          <a:bodyPr/>
          <a:lstStyle/>
          <a:p>
            <a:r>
              <a:rPr lang="en-US" dirty="0"/>
              <a:t>2023-2024 Grant Management </a:t>
            </a:r>
          </a:p>
        </p:txBody>
      </p:sp>
      <p:sp>
        <p:nvSpPr>
          <p:cNvPr id="6" name="Slide Number Placeholder 5">
            <a:extLst>
              <a:ext uri="{FF2B5EF4-FFF2-40B4-BE49-F238E27FC236}">
                <a16:creationId xmlns:a16="http://schemas.microsoft.com/office/drawing/2014/main" id="{29EC346B-D0B1-CC28-B409-D2C90F6753C5}"/>
              </a:ext>
            </a:extLst>
          </p:cNvPr>
          <p:cNvSpPr>
            <a:spLocks noGrp="1"/>
          </p:cNvSpPr>
          <p:nvPr>
            <p:ph type="sldNum" sz="quarter" idx="12"/>
          </p:nvPr>
        </p:nvSpPr>
        <p:spPr/>
        <p:txBody>
          <a:bodyPr/>
          <a:lstStyle/>
          <a:p>
            <a:fld id="{7EA5BFD8-B1B0-4DAF-8C8A-4BCD2B8D2ACF}" type="slidenum">
              <a:rPr lang="en-US" smtClean="0"/>
              <a:t>‹#›</a:t>
            </a:fld>
            <a:endParaRPr lang="en-US" dirty="0"/>
          </a:p>
        </p:txBody>
      </p:sp>
    </p:spTree>
    <p:extLst>
      <p:ext uri="{BB962C8B-B14F-4D97-AF65-F5344CB8AC3E}">
        <p14:creationId xmlns:p14="http://schemas.microsoft.com/office/powerpoint/2010/main" val="1887980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1D4FF-9BAD-26D1-8E2E-0C21BC140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02C989-A61B-C1DE-5A61-96BF24C99BCE}"/>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437CF29-8776-4236-E80D-51EF613273B1}"/>
              </a:ext>
            </a:extLst>
          </p:cNvPr>
          <p:cNvSpPr>
            <a:spLocks noGrp="1"/>
          </p:cNvSpPr>
          <p:nvPr>
            <p:ph type="ftr" sz="quarter" idx="11"/>
          </p:nvPr>
        </p:nvSpPr>
        <p:spPr/>
        <p:txBody>
          <a:bodyPr/>
          <a:lstStyle/>
          <a:p>
            <a:r>
              <a:rPr lang="en-US" dirty="0"/>
              <a:t>2023-2024 Grant Management </a:t>
            </a:r>
          </a:p>
        </p:txBody>
      </p:sp>
      <p:sp>
        <p:nvSpPr>
          <p:cNvPr id="6" name="Slide Number Placeholder 5">
            <a:extLst>
              <a:ext uri="{FF2B5EF4-FFF2-40B4-BE49-F238E27FC236}">
                <a16:creationId xmlns:a16="http://schemas.microsoft.com/office/drawing/2014/main" id="{746F763B-C43F-5F32-229A-31BDEEBD39DA}"/>
              </a:ext>
            </a:extLst>
          </p:cNvPr>
          <p:cNvSpPr>
            <a:spLocks noGrp="1"/>
          </p:cNvSpPr>
          <p:nvPr>
            <p:ph type="sldNum" sz="quarter" idx="12"/>
          </p:nvPr>
        </p:nvSpPr>
        <p:spPr>
          <a:xfrm>
            <a:off x="8580100" y="6309600"/>
            <a:ext cx="1869831" cy="365125"/>
          </a:xfrm>
        </p:spPr>
        <p:txBody>
          <a:bodyPr/>
          <a:lstStyle/>
          <a:p>
            <a:r>
              <a:rPr lang="en-US" dirty="0"/>
              <a:t>12-17-2022     </a:t>
            </a:r>
            <a:fld id="{7EA5BFD8-B1B0-4DAF-8C8A-4BCD2B8D2ACF}" type="slidenum">
              <a:rPr lang="en-US" smtClean="0"/>
              <a:pPr/>
              <a:t>‹#›</a:t>
            </a:fld>
            <a:endParaRPr lang="en-US" dirty="0"/>
          </a:p>
        </p:txBody>
      </p:sp>
      <p:pic>
        <p:nvPicPr>
          <p:cNvPr id="8" name="Picture 7">
            <a:extLst>
              <a:ext uri="{FF2B5EF4-FFF2-40B4-BE49-F238E27FC236}">
                <a16:creationId xmlns:a16="http://schemas.microsoft.com/office/drawing/2014/main" id="{CB6CD7BE-F570-4EA7-0CD6-111E2BA6D1DE}"/>
              </a:ext>
            </a:extLst>
          </p:cNvPr>
          <p:cNvPicPr>
            <a:picLocks noChangeAspect="1"/>
          </p:cNvPicPr>
          <p:nvPr userDrawn="1"/>
        </p:nvPicPr>
        <p:blipFill>
          <a:blip r:embed="rId2"/>
          <a:stretch>
            <a:fillRect/>
          </a:stretch>
        </p:blipFill>
        <p:spPr>
          <a:xfrm>
            <a:off x="1020328" y="6262852"/>
            <a:ext cx="1214732" cy="458623"/>
          </a:xfrm>
          <a:prstGeom prst="rect">
            <a:avLst/>
          </a:prstGeom>
        </p:spPr>
      </p:pic>
      <p:pic>
        <p:nvPicPr>
          <p:cNvPr id="9" name="Picture 8">
            <a:extLst>
              <a:ext uri="{FF2B5EF4-FFF2-40B4-BE49-F238E27FC236}">
                <a16:creationId xmlns:a16="http://schemas.microsoft.com/office/drawing/2014/main" id="{40C9A40F-30EB-D1BA-E8B5-B8ABDA2913A4}"/>
              </a:ext>
            </a:extLst>
          </p:cNvPr>
          <p:cNvPicPr>
            <a:picLocks noChangeAspect="1"/>
          </p:cNvPicPr>
          <p:nvPr userDrawn="1"/>
        </p:nvPicPr>
        <p:blipFill>
          <a:blip r:embed="rId3"/>
          <a:stretch>
            <a:fillRect/>
          </a:stretch>
        </p:blipFill>
        <p:spPr>
          <a:xfrm>
            <a:off x="10876631" y="5982895"/>
            <a:ext cx="811213" cy="746909"/>
          </a:xfrm>
          <a:prstGeom prst="rect">
            <a:avLst/>
          </a:prstGeom>
        </p:spPr>
      </p:pic>
    </p:spTree>
    <p:extLst>
      <p:ext uri="{BB962C8B-B14F-4D97-AF65-F5344CB8AC3E}">
        <p14:creationId xmlns:p14="http://schemas.microsoft.com/office/powerpoint/2010/main" val="1722202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BCDAB-81C4-538C-7874-8A559A1EF5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41E234-599B-552B-781E-968304A9D1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7A9834B1-2A45-8EBB-4528-EEE1C2525B31}"/>
              </a:ext>
            </a:extLst>
          </p:cNvPr>
          <p:cNvSpPr>
            <a:spLocks noGrp="1"/>
          </p:cNvSpPr>
          <p:nvPr>
            <p:ph type="ftr" sz="quarter" idx="11"/>
          </p:nvPr>
        </p:nvSpPr>
        <p:spPr/>
        <p:txBody>
          <a:bodyPr/>
          <a:lstStyle/>
          <a:p>
            <a:r>
              <a:rPr lang="en-US" dirty="0"/>
              <a:t>2023-2024 Grant Management </a:t>
            </a:r>
          </a:p>
        </p:txBody>
      </p:sp>
      <p:sp>
        <p:nvSpPr>
          <p:cNvPr id="6" name="Slide Number Placeholder 5">
            <a:extLst>
              <a:ext uri="{FF2B5EF4-FFF2-40B4-BE49-F238E27FC236}">
                <a16:creationId xmlns:a16="http://schemas.microsoft.com/office/drawing/2014/main" id="{A82EC5F0-B1CE-1195-F643-FB8F1E81AF8D}"/>
              </a:ext>
            </a:extLst>
          </p:cNvPr>
          <p:cNvSpPr>
            <a:spLocks noGrp="1"/>
          </p:cNvSpPr>
          <p:nvPr>
            <p:ph type="sldNum" sz="quarter" idx="12"/>
          </p:nvPr>
        </p:nvSpPr>
        <p:spPr/>
        <p:txBody>
          <a:bodyPr/>
          <a:lstStyle/>
          <a:p>
            <a:r>
              <a:rPr lang="en-US" dirty="0"/>
              <a:t>12-08-2022  </a:t>
            </a:r>
            <a:fld id="{7EA5BFD8-B1B0-4DAF-8C8A-4BCD2B8D2ACF}" type="slidenum">
              <a:rPr lang="en-US" smtClean="0"/>
              <a:pPr/>
              <a:t>‹#›</a:t>
            </a:fld>
            <a:endParaRPr lang="en-US" dirty="0"/>
          </a:p>
        </p:txBody>
      </p:sp>
      <p:pic>
        <p:nvPicPr>
          <p:cNvPr id="8" name="Picture 7">
            <a:extLst>
              <a:ext uri="{FF2B5EF4-FFF2-40B4-BE49-F238E27FC236}">
                <a16:creationId xmlns:a16="http://schemas.microsoft.com/office/drawing/2014/main" id="{759D9750-A529-2A11-0FA1-25FA7984E1AA}"/>
              </a:ext>
            </a:extLst>
          </p:cNvPr>
          <p:cNvPicPr>
            <a:picLocks noChangeAspect="1"/>
          </p:cNvPicPr>
          <p:nvPr userDrawn="1"/>
        </p:nvPicPr>
        <p:blipFill>
          <a:blip r:embed="rId2"/>
          <a:stretch>
            <a:fillRect/>
          </a:stretch>
        </p:blipFill>
        <p:spPr>
          <a:xfrm>
            <a:off x="1020328" y="6262852"/>
            <a:ext cx="1214732" cy="458623"/>
          </a:xfrm>
          <a:prstGeom prst="rect">
            <a:avLst/>
          </a:prstGeom>
        </p:spPr>
      </p:pic>
    </p:spTree>
    <p:extLst>
      <p:ext uri="{BB962C8B-B14F-4D97-AF65-F5344CB8AC3E}">
        <p14:creationId xmlns:p14="http://schemas.microsoft.com/office/powerpoint/2010/main" val="2116584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E87D3-2451-622B-433F-117D9AF9C6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F35127-AFBB-1F42-3EF4-73AC0919E8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DD48D4-2496-A46F-CA96-8F87585D74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DC015B50-431C-8831-C0DF-1AE1A5B93025}"/>
              </a:ext>
            </a:extLst>
          </p:cNvPr>
          <p:cNvSpPr>
            <a:spLocks noGrp="1"/>
          </p:cNvSpPr>
          <p:nvPr>
            <p:ph type="ftr" sz="quarter" idx="11"/>
          </p:nvPr>
        </p:nvSpPr>
        <p:spPr/>
        <p:txBody>
          <a:bodyPr/>
          <a:lstStyle/>
          <a:p>
            <a:r>
              <a:rPr lang="en-US" dirty="0"/>
              <a:t>2023-2024 Grant Management </a:t>
            </a:r>
          </a:p>
        </p:txBody>
      </p:sp>
      <p:sp>
        <p:nvSpPr>
          <p:cNvPr id="7" name="Slide Number Placeholder 6">
            <a:extLst>
              <a:ext uri="{FF2B5EF4-FFF2-40B4-BE49-F238E27FC236}">
                <a16:creationId xmlns:a16="http://schemas.microsoft.com/office/drawing/2014/main" id="{E29E2ADD-E13F-2F80-B663-6F26441A46A8}"/>
              </a:ext>
            </a:extLst>
          </p:cNvPr>
          <p:cNvSpPr>
            <a:spLocks noGrp="1"/>
          </p:cNvSpPr>
          <p:nvPr>
            <p:ph type="sldNum" sz="quarter" idx="12"/>
          </p:nvPr>
        </p:nvSpPr>
        <p:spPr/>
        <p:txBody>
          <a:bodyPr/>
          <a:lstStyle/>
          <a:p>
            <a:r>
              <a:rPr lang="en-US" dirty="0"/>
              <a:t>12-08-2022   </a:t>
            </a:r>
            <a:fld id="{7EA5BFD8-B1B0-4DAF-8C8A-4BCD2B8D2ACF}" type="slidenum">
              <a:rPr lang="en-US" smtClean="0"/>
              <a:pPr/>
              <a:t>‹#›</a:t>
            </a:fld>
            <a:endParaRPr lang="en-US" dirty="0"/>
          </a:p>
        </p:txBody>
      </p:sp>
      <p:pic>
        <p:nvPicPr>
          <p:cNvPr id="8" name="Picture 7">
            <a:extLst>
              <a:ext uri="{FF2B5EF4-FFF2-40B4-BE49-F238E27FC236}">
                <a16:creationId xmlns:a16="http://schemas.microsoft.com/office/drawing/2014/main" id="{851F0685-1D3A-265B-D119-60198605CFD8}"/>
              </a:ext>
            </a:extLst>
          </p:cNvPr>
          <p:cNvPicPr>
            <a:picLocks noChangeAspect="1"/>
          </p:cNvPicPr>
          <p:nvPr userDrawn="1"/>
        </p:nvPicPr>
        <p:blipFill>
          <a:blip r:embed="rId2"/>
          <a:stretch>
            <a:fillRect/>
          </a:stretch>
        </p:blipFill>
        <p:spPr>
          <a:xfrm>
            <a:off x="1020328" y="6262852"/>
            <a:ext cx="1214732" cy="458623"/>
          </a:xfrm>
          <a:prstGeom prst="rect">
            <a:avLst/>
          </a:prstGeom>
        </p:spPr>
      </p:pic>
    </p:spTree>
    <p:extLst>
      <p:ext uri="{BB962C8B-B14F-4D97-AF65-F5344CB8AC3E}">
        <p14:creationId xmlns:p14="http://schemas.microsoft.com/office/powerpoint/2010/main" val="340297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5CE11-0E69-0D8B-7E14-D63B323ABD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76EE27-09AB-0D32-8C67-5892CC6729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BE1FB1-D71E-2D0F-B5F3-0B53B71EA2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37E2CB-4E5E-26FD-6B78-940448AE9D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C23926-6812-4289-F5E0-2D1060225C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737F8278-C405-6D6F-F5F2-8AC2EC1608C3}"/>
              </a:ext>
            </a:extLst>
          </p:cNvPr>
          <p:cNvSpPr>
            <a:spLocks noGrp="1"/>
          </p:cNvSpPr>
          <p:nvPr>
            <p:ph type="ftr" sz="quarter" idx="11"/>
          </p:nvPr>
        </p:nvSpPr>
        <p:spPr/>
        <p:txBody>
          <a:bodyPr/>
          <a:lstStyle/>
          <a:p>
            <a:r>
              <a:rPr lang="en-US" dirty="0"/>
              <a:t>2023-2024 Grant Management </a:t>
            </a:r>
          </a:p>
        </p:txBody>
      </p:sp>
      <p:sp>
        <p:nvSpPr>
          <p:cNvPr id="9" name="Slide Number Placeholder 8">
            <a:extLst>
              <a:ext uri="{FF2B5EF4-FFF2-40B4-BE49-F238E27FC236}">
                <a16:creationId xmlns:a16="http://schemas.microsoft.com/office/drawing/2014/main" id="{65AECCF2-29B6-3341-57E8-04C6FD62ECC6}"/>
              </a:ext>
            </a:extLst>
          </p:cNvPr>
          <p:cNvSpPr>
            <a:spLocks noGrp="1"/>
          </p:cNvSpPr>
          <p:nvPr>
            <p:ph type="sldNum" sz="quarter" idx="12"/>
          </p:nvPr>
        </p:nvSpPr>
        <p:spPr/>
        <p:txBody>
          <a:bodyPr/>
          <a:lstStyle/>
          <a:p>
            <a:r>
              <a:rPr lang="en-US" dirty="0"/>
              <a:t>12-08-2022   </a:t>
            </a:r>
            <a:fld id="{7EA5BFD8-B1B0-4DAF-8C8A-4BCD2B8D2ACF}" type="slidenum">
              <a:rPr lang="en-US" smtClean="0"/>
              <a:pPr/>
              <a:t>‹#›</a:t>
            </a:fld>
            <a:endParaRPr lang="en-US" dirty="0"/>
          </a:p>
        </p:txBody>
      </p:sp>
      <p:pic>
        <p:nvPicPr>
          <p:cNvPr id="10" name="Picture 9">
            <a:extLst>
              <a:ext uri="{FF2B5EF4-FFF2-40B4-BE49-F238E27FC236}">
                <a16:creationId xmlns:a16="http://schemas.microsoft.com/office/drawing/2014/main" id="{DBFC50D4-0BE8-FEC9-C1EC-D1902FBAB080}"/>
              </a:ext>
            </a:extLst>
          </p:cNvPr>
          <p:cNvPicPr>
            <a:picLocks noChangeAspect="1"/>
          </p:cNvPicPr>
          <p:nvPr userDrawn="1"/>
        </p:nvPicPr>
        <p:blipFill>
          <a:blip r:embed="rId2"/>
          <a:stretch>
            <a:fillRect/>
          </a:stretch>
        </p:blipFill>
        <p:spPr>
          <a:xfrm>
            <a:off x="1020328" y="6262852"/>
            <a:ext cx="1214732" cy="458623"/>
          </a:xfrm>
          <a:prstGeom prst="rect">
            <a:avLst/>
          </a:prstGeom>
        </p:spPr>
      </p:pic>
    </p:spTree>
    <p:extLst>
      <p:ext uri="{BB962C8B-B14F-4D97-AF65-F5344CB8AC3E}">
        <p14:creationId xmlns:p14="http://schemas.microsoft.com/office/powerpoint/2010/main" val="1786434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1ED0-31AF-A1AA-A968-1518613A2C5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1AD3253D-0CDE-4F98-88EE-FB1C869CA67B}"/>
              </a:ext>
            </a:extLst>
          </p:cNvPr>
          <p:cNvSpPr>
            <a:spLocks noGrp="1"/>
          </p:cNvSpPr>
          <p:nvPr>
            <p:ph type="ftr" sz="quarter" idx="11"/>
          </p:nvPr>
        </p:nvSpPr>
        <p:spPr/>
        <p:txBody>
          <a:bodyPr/>
          <a:lstStyle/>
          <a:p>
            <a:r>
              <a:rPr lang="en-US" dirty="0"/>
              <a:t>2023-2024 Grant Management </a:t>
            </a:r>
          </a:p>
        </p:txBody>
      </p:sp>
      <p:sp>
        <p:nvSpPr>
          <p:cNvPr id="5" name="Slide Number Placeholder 4">
            <a:extLst>
              <a:ext uri="{FF2B5EF4-FFF2-40B4-BE49-F238E27FC236}">
                <a16:creationId xmlns:a16="http://schemas.microsoft.com/office/drawing/2014/main" id="{062477DA-4781-47F4-52E5-7208C2BE2925}"/>
              </a:ext>
            </a:extLst>
          </p:cNvPr>
          <p:cNvSpPr>
            <a:spLocks noGrp="1"/>
          </p:cNvSpPr>
          <p:nvPr>
            <p:ph type="sldNum" sz="quarter" idx="12"/>
          </p:nvPr>
        </p:nvSpPr>
        <p:spPr/>
        <p:txBody>
          <a:bodyPr/>
          <a:lstStyle/>
          <a:p>
            <a:r>
              <a:rPr lang="en-US" dirty="0"/>
              <a:t>12-08-2022   </a:t>
            </a:r>
            <a:fld id="{7EA5BFD8-B1B0-4DAF-8C8A-4BCD2B8D2ACF}" type="slidenum">
              <a:rPr lang="en-US" smtClean="0"/>
              <a:pPr/>
              <a:t>‹#›</a:t>
            </a:fld>
            <a:endParaRPr lang="en-US" dirty="0"/>
          </a:p>
        </p:txBody>
      </p:sp>
      <p:pic>
        <p:nvPicPr>
          <p:cNvPr id="6" name="Picture 5">
            <a:extLst>
              <a:ext uri="{FF2B5EF4-FFF2-40B4-BE49-F238E27FC236}">
                <a16:creationId xmlns:a16="http://schemas.microsoft.com/office/drawing/2014/main" id="{DFDD8FBF-F71E-6AA8-A29D-3AF39E6765CE}"/>
              </a:ext>
            </a:extLst>
          </p:cNvPr>
          <p:cNvPicPr>
            <a:picLocks noChangeAspect="1"/>
          </p:cNvPicPr>
          <p:nvPr userDrawn="1"/>
        </p:nvPicPr>
        <p:blipFill>
          <a:blip r:embed="rId2"/>
          <a:stretch>
            <a:fillRect/>
          </a:stretch>
        </p:blipFill>
        <p:spPr>
          <a:xfrm>
            <a:off x="1020328" y="6262852"/>
            <a:ext cx="1214732" cy="458623"/>
          </a:xfrm>
          <a:prstGeom prst="rect">
            <a:avLst/>
          </a:prstGeom>
        </p:spPr>
      </p:pic>
    </p:spTree>
    <p:extLst>
      <p:ext uri="{BB962C8B-B14F-4D97-AF65-F5344CB8AC3E}">
        <p14:creationId xmlns:p14="http://schemas.microsoft.com/office/powerpoint/2010/main" val="1166662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AECC62-6CE1-09A0-830A-FD5A021CB834}"/>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5D8A692D-F497-6AFA-0EDE-6E5C24495896}"/>
              </a:ext>
            </a:extLst>
          </p:cNvPr>
          <p:cNvSpPr>
            <a:spLocks noGrp="1"/>
          </p:cNvSpPr>
          <p:nvPr>
            <p:ph type="ftr" sz="quarter" idx="11"/>
          </p:nvPr>
        </p:nvSpPr>
        <p:spPr/>
        <p:txBody>
          <a:bodyPr/>
          <a:lstStyle/>
          <a:p>
            <a:r>
              <a:rPr lang="en-US" dirty="0"/>
              <a:t>2023-2024 Grant Management </a:t>
            </a:r>
          </a:p>
        </p:txBody>
      </p:sp>
      <p:sp>
        <p:nvSpPr>
          <p:cNvPr id="4" name="Slide Number Placeholder 3">
            <a:extLst>
              <a:ext uri="{FF2B5EF4-FFF2-40B4-BE49-F238E27FC236}">
                <a16:creationId xmlns:a16="http://schemas.microsoft.com/office/drawing/2014/main" id="{0DD27814-96AA-1704-726C-8E6A0BB2397E}"/>
              </a:ext>
            </a:extLst>
          </p:cNvPr>
          <p:cNvSpPr>
            <a:spLocks noGrp="1"/>
          </p:cNvSpPr>
          <p:nvPr>
            <p:ph type="sldNum" sz="quarter" idx="12"/>
          </p:nvPr>
        </p:nvSpPr>
        <p:spPr/>
        <p:txBody>
          <a:bodyPr/>
          <a:lstStyle/>
          <a:p>
            <a:fld id="{7EA5BFD8-B1B0-4DAF-8C8A-4BCD2B8D2ACF}" type="slidenum">
              <a:rPr lang="en-US" smtClean="0"/>
              <a:t>‹#›</a:t>
            </a:fld>
            <a:endParaRPr lang="en-US" dirty="0"/>
          </a:p>
        </p:txBody>
      </p:sp>
    </p:spTree>
    <p:extLst>
      <p:ext uri="{BB962C8B-B14F-4D97-AF65-F5344CB8AC3E}">
        <p14:creationId xmlns:p14="http://schemas.microsoft.com/office/powerpoint/2010/main" val="1396522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B69BF-B135-057E-0BFF-CEB7A78CEF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38DF43-B279-BE4D-3517-CB7EC12167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D75F99-53E3-9F22-428F-4ABAFABAE5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6B3F35-0E33-C767-197D-B87C2B3C6657}"/>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C063D44-46E4-7E7D-F47D-0F82BC5EF8F2}"/>
              </a:ext>
            </a:extLst>
          </p:cNvPr>
          <p:cNvSpPr>
            <a:spLocks noGrp="1"/>
          </p:cNvSpPr>
          <p:nvPr>
            <p:ph type="ftr" sz="quarter" idx="11"/>
          </p:nvPr>
        </p:nvSpPr>
        <p:spPr/>
        <p:txBody>
          <a:bodyPr/>
          <a:lstStyle/>
          <a:p>
            <a:r>
              <a:rPr lang="en-US" dirty="0"/>
              <a:t>2023-2024 Grant Management </a:t>
            </a:r>
          </a:p>
        </p:txBody>
      </p:sp>
      <p:sp>
        <p:nvSpPr>
          <p:cNvPr id="7" name="Slide Number Placeholder 6">
            <a:extLst>
              <a:ext uri="{FF2B5EF4-FFF2-40B4-BE49-F238E27FC236}">
                <a16:creationId xmlns:a16="http://schemas.microsoft.com/office/drawing/2014/main" id="{5D6E4C54-C2B0-C6F6-CFF8-5D7CF03B5A3E}"/>
              </a:ext>
            </a:extLst>
          </p:cNvPr>
          <p:cNvSpPr>
            <a:spLocks noGrp="1"/>
          </p:cNvSpPr>
          <p:nvPr>
            <p:ph type="sldNum" sz="quarter" idx="12"/>
          </p:nvPr>
        </p:nvSpPr>
        <p:spPr/>
        <p:txBody>
          <a:bodyPr/>
          <a:lstStyle/>
          <a:p>
            <a:fld id="{7EA5BFD8-B1B0-4DAF-8C8A-4BCD2B8D2ACF}" type="slidenum">
              <a:rPr lang="en-US" smtClean="0"/>
              <a:t>‹#›</a:t>
            </a:fld>
            <a:endParaRPr lang="en-US" dirty="0"/>
          </a:p>
        </p:txBody>
      </p:sp>
    </p:spTree>
    <p:extLst>
      <p:ext uri="{BB962C8B-B14F-4D97-AF65-F5344CB8AC3E}">
        <p14:creationId xmlns:p14="http://schemas.microsoft.com/office/powerpoint/2010/main" val="3764490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0CA69-AF38-576C-A35E-12CD71200E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823492-AAC3-0D1A-5E65-E4C414D2F2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5D9A407-FFD8-5388-8DE5-43FE35A752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34EFF6-2DBE-2CEF-BF39-B2AA0B06519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8F3199A5-47A8-74BB-7D35-CACE87133445}"/>
              </a:ext>
            </a:extLst>
          </p:cNvPr>
          <p:cNvSpPr>
            <a:spLocks noGrp="1"/>
          </p:cNvSpPr>
          <p:nvPr>
            <p:ph type="ftr" sz="quarter" idx="11"/>
          </p:nvPr>
        </p:nvSpPr>
        <p:spPr/>
        <p:txBody>
          <a:bodyPr/>
          <a:lstStyle/>
          <a:p>
            <a:r>
              <a:rPr lang="en-US" dirty="0"/>
              <a:t>2023-2024 Grant Management </a:t>
            </a:r>
          </a:p>
        </p:txBody>
      </p:sp>
      <p:sp>
        <p:nvSpPr>
          <p:cNvPr id="7" name="Slide Number Placeholder 6">
            <a:extLst>
              <a:ext uri="{FF2B5EF4-FFF2-40B4-BE49-F238E27FC236}">
                <a16:creationId xmlns:a16="http://schemas.microsoft.com/office/drawing/2014/main" id="{A4C8E772-09E9-86F3-4290-FDA173F19E26}"/>
              </a:ext>
            </a:extLst>
          </p:cNvPr>
          <p:cNvSpPr>
            <a:spLocks noGrp="1"/>
          </p:cNvSpPr>
          <p:nvPr>
            <p:ph type="sldNum" sz="quarter" idx="12"/>
          </p:nvPr>
        </p:nvSpPr>
        <p:spPr/>
        <p:txBody>
          <a:bodyPr/>
          <a:lstStyle/>
          <a:p>
            <a:fld id="{7EA5BFD8-B1B0-4DAF-8C8A-4BCD2B8D2ACF}" type="slidenum">
              <a:rPr lang="en-US" smtClean="0"/>
              <a:t>‹#›</a:t>
            </a:fld>
            <a:endParaRPr lang="en-US" dirty="0"/>
          </a:p>
        </p:txBody>
      </p:sp>
    </p:spTree>
    <p:extLst>
      <p:ext uri="{BB962C8B-B14F-4D97-AF65-F5344CB8AC3E}">
        <p14:creationId xmlns:p14="http://schemas.microsoft.com/office/powerpoint/2010/main" val="578907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472C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5BF49A-3195-2DDF-F06B-705031D7A6B9}"/>
              </a:ext>
            </a:extLst>
          </p:cNvPr>
          <p:cNvSpPr>
            <a:spLocks noGrp="1"/>
          </p:cNvSpPr>
          <p:nvPr>
            <p:ph type="title"/>
          </p:nvPr>
        </p:nvSpPr>
        <p:spPr>
          <a:xfrm>
            <a:off x="838200" y="365126"/>
            <a:ext cx="10515600" cy="916920"/>
          </a:xfrm>
          <a:prstGeom prst="rect">
            <a:avLst/>
          </a:prstGeom>
          <a:solidFill>
            <a:schemeClr val="bg1"/>
          </a:solidFill>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7DE488-D2A4-28FD-71F9-F43DC5A9A1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4916D6A-971F-6FA4-2B1A-5ACE0F1234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endParaRPr lang="en-US" dirty="0"/>
          </a:p>
        </p:txBody>
      </p:sp>
      <p:sp>
        <p:nvSpPr>
          <p:cNvPr id="5" name="Footer Placeholder 4">
            <a:extLst>
              <a:ext uri="{FF2B5EF4-FFF2-40B4-BE49-F238E27FC236}">
                <a16:creationId xmlns:a16="http://schemas.microsoft.com/office/drawing/2014/main" id="{767A0843-402B-0A56-BF87-1A10294C76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r>
              <a:rPr lang="en-US" dirty="0"/>
              <a:t>2023-2024 Grant Management </a:t>
            </a:r>
          </a:p>
        </p:txBody>
      </p:sp>
      <p:sp>
        <p:nvSpPr>
          <p:cNvPr id="6" name="Slide Number Placeholder 5">
            <a:extLst>
              <a:ext uri="{FF2B5EF4-FFF2-40B4-BE49-F238E27FC236}">
                <a16:creationId xmlns:a16="http://schemas.microsoft.com/office/drawing/2014/main" id="{E672BEE4-7E5D-8293-AFD5-D0A6DFD3C9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7EA5BFD8-B1B0-4DAF-8C8A-4BCD2B8D2ACF}" type="slidenum">
              <a:rPr lang="en-US" smtClean="0"/>
              <a:pPr/>
              <a:t>‹#›</a:t>
            </a:fld>
            <a:endParaRPr lang="en-US" dirty="0"/>
          </a:p>
        </p:txBody>
      </p:sp>
    </p:spTree>
    <p:extLst>
      <p:ext uri="{BB962C8B-B14F-4D97-AF65-F5344CB8AC3E}">
        <p14:creationId xmlns:p14="http://schemas.microsoft.com/office/powerpoint/2010/main" val="2873091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b="1" kern="1200">
          <a:solidFill>
            <a:srgbClr val="4472C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rotarydistrict5240.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rotarydistrict5240.org/sitepage/2023-2024-district-grant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mailto:jjenkins845@charter.ne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7D7B3B-4571-CE41-C068-74ED3C37D664}"/>
              </a:ext>
            </a:extLst>
          </p:cNvPr>
          <p:cNvSpPr>
            <a:spLocks noGrp="1"/>
          </p:cNvSpPr>
          <p:nvPr>
            <p:ph type="ctrTitle"/>
          </p:nvPr>
        </p:nvSpPr>
        <p:spPr>
          <a:xfrm>
            <a:off x="1599414" y="2177592"/>
            <a:ext cx="9144000" cy="2256197"/>
          </a:xfrm>
        </p:spPr>
        <p:txBody>
          <a:bodyPr>
            <a:normAutofit/>
          </a:bodyPr>
          <a:lstStyle/>
          <a:p>
            <a:r>
              <a:rPr lang="en-US" sz="4900" dirty="0"/>
              <a:t>District 5240</a:t>
            </a:r>
            <a:br>
              <a:rPr lang="en-US" sz="4900" dirty="0"/>
            </a:br>
            <a:r>
              <a:rPr lang="en-US" sz="4900" dirty="0"/>
              <a:t>Grant Management Seminar</a:t>
            </a:r>
            <a:br>
              <a:rPr lang="en-US" dirty="0"/>
            </a:br>
            <a:r>
              <a:rPr lang="en-US" sz="4900" dirty="0"/>
              <a:t>Qualification for RY 2023-2024  </a:t>
            </a:r>
          </a:p>
        </p:txBody>
      </p:sp>
      <p:pic>
        <p:nvPicPr>
          <p:cNvPr id="2" name="Picture 1">
            <a:extLst>
              <a:ext uri="{FF2B5EF4-FFF2-40B4-BE49-F238E27FC236}">
                <a16:creationId xmlns:a16="http://schemas.microsoft.com/office/drawing/2014/main" id="{5D17E7E6-EF41-E137-39B6-B6203F4D0FD8}"/>
              </a:ext>
            </a:extLst>
          </p:cNvPr>
          <p:cNvPicPr>
            <a:picLocks noChangeAspect="1"/>
          </p:cNvPicPr>
          <p:nvPr/>
        </p:nvPicPr>
        <p:blipFill>
          <a:blip r:embed="rId3"/>
          <a:stretch>
            <a:fillRect/>
          </a:stretch>
        </p:blipFill>
        <p:spPr>
          <a:xfrm>
            <a:off x="10306630" y="5730383"/>
            <a:ext cx="1026389" cy="945029"/>
          </a:xfrm>
          <a:prstGeom prst="rect">
            <a:avLst/>
          </a:prstGeom>
        </p:spPr>
      </p:pic>
    </p:spTree>
    <p:extLst>
      <p:ext uri="{BB962C8B-B14F-4D97-AF65-F5344CB8AC3E}">
        <p14:creationId xmlns:p14="http://schemas.microsoft.com/office/powerpoint/2010/main" val="2613536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6EF83-7076-289B-05C3-FE42381DE0B5}"/>
              </a:ext>
            </a:extLst>
          </p:cNvPr>
          <p:cNvSpPr>
            <a:spLocks noGrp="1"/>
          </p:cNvSpPr>
          <p:nvPr>
            <p:ph type="title"/>
          </p:nvPr>
        </p:nvSpPr>
        <p:spPr/>
        <p:txBody>
          <a:bodyPr/>
          <a:lstStyle/>
          <a:p>
            <a:r>
              <a:rPr lang="en-US" dirty="0"/>
              <a:t>Club Responsibilities</a:t>
            </a:r>
          </a:p>
        </p:txBody>
      </p:sp>
      <p:sp>
        <p:nvSpPr>
          <p:cNvPr id="3" name="Content Placeholder 2">
            <a:extLst>
              <a:ext uri="{FF2B5EF4-FFF2-40B4-BE49-F238E27FC236}">
                <a16:creationId xmlns:a16="http://schemas.microsoft.com/office/drawing/2014/main" id="{661C7CFF-D7AF-653E-16D7-3364B80A06FD}"/>
              </a:ext>
            </a:extLst>
          </p:cNvPr>
          <p:cNvSpPr>
            <a:spLocks noGrp="1"/>
          </p:cNvSpPr>
          <p:nvPr>
            <p:ph idx="1"/>
          </p:nvPr>
        </p:nvSpPr>
        <p:spPr/>
        <p:txBody>
          <a:bodyPr/>
          <a:lstStyle/>
          <a:p>
            <a:r>
              <a:rPr lang="en-US" dirty="0"/>
              <a:t>Clubs must comply with TRF Memorandum of Understanding (MOU) </a:t>
            </a:r>
          </a:p>
          <a:p>
            <a:r>
              <a:rPr lang="en-US" dirty="0"/>
              <a:t>Clubs are responsible for the use of funds for club-sponsored grants</a:t>
            </a:r>
          </a:p>
          <a:p>
            <a:r>
              <a:rPr lang="en-US" dirty="0"/>
              <a:t>Clubs must cooperate with any financial, grant, or operational audits</a:t>
            </a:r>
          </a:p>
          <a:p>
            <a:r>
              <a:rPr lang="en-US" dirty="0"/>
              <a:t>Qualification may be suspended or revoked for misuse or mismanagement of grant funds</a:t>
            </a:r>
          </a:p>
          <a:p>
            <a:endParaRPr lang="en-US" dirty="0"/>
          </a:p>
        </p:txBody>
      </p:sp>
      <p:sp>
        <p:nvSpPr>
          <p:cNvPr id="4" name="Footer Placeholder 3">
            <a:extLst>
              <a:ext uri="{FF2B5EF4-FFF2-40B4-BE49-F238E27FC236}">
                <a16:creationId xmlns:a16="http://schemas.microsoft.com/office/drawing/2014/main" id="{AA362D70-EDA8-FA80-C851-BAABC879D06B}"/>
              </a:ext>
            </a:extLst>
          </p:cNvPr>
          <p:cNvSpPr>
            <a:spLocks noGrp="1"/>
          </p:cNvSpPr>
          <p:nvPr>
            <p:ph type="ftr" sz="quarter" idx="11"/>
          </p:nvPr>
        </p:nvSpPr>
        <p:spPr/>
        <p:txBody>
          <a:bodyPr/>
          <a:lstStyle/>
          <a:p>
            <a:r>
              <a:rPr lang="en-US" dirty="0"/>
              <a:t>2023-2024 Grant Management </a:t>
            </a:r>
          </a:p>
        </p:txBody>
      </p:sp>
      <p:sp>
        <p:nvSpPr>
          <p:cNvPr id="5" name="Slide Number Placeholder 4">
            <a:extLst>
              <a:ext uri="{FF2B5EF4-FFF2-40B4-BE49-F238E27FC236}">
                <a16:creationId xmlns:a16="http://schemas.microsoft.com/office/drawing/2014/main" id="{CA8240D7-A8B9-4A83-E3BD-8BADFC91BBCE}"/>
              </a:ext>
            </a:extLst>
          </p:cNvPr>
          <p:cNvSpPr>
            <a:spLocks noGrp="1"/>
          </p:cNvSpPr>
          <p:nvPr>
            <p:ph type="sldNum" sz="quarter" idx="12"/>
          </p:nvPr>
        </p:nvSpPr>
        <p:spPr/>
        <p:txBody>
          <a:bodyPr/>
          <a:lstStyle/>
          <a:p>
            <a:r>
              <a:rPr lang="en-US" dirty="0"/>
              <a:t>12-08-2022     </a:t>
            </a:r>
            <a:fld id="{7EA5BFD8-B1B0-4DAF-8C8A-4BCD2B8D2ACF}" type="slidenum">
              <a:rPr lang="en-US" smtClean="0"/>
              <a:pPr/>
              <a:t>10</a:t>
            </a:fld>
            <a:endParaRPr lang="en-US" dirty="0"/>
          </a:p>
        </p:txBody>
      </p:sp>
    </p:spTree>
    <p:extLst>
      <p:ext uri="{BB962C8B-B14F-4D97-AF65-F5344CB8AC3E}">
        <p14:creationId xmlns:p14="http://schemas.microsoft.com/office/powerpoint/2010/main" val="1555605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77A43-3B93-A881-8F08-1C4298D44AAF}"/>
              </a:ext>
            </a:extLst>
          </p:cNvPr>
          <p:cNvSpPr>
            <a:spLocks noGrp="1"/>
          </p:cNvSpPr>
          <p:nvPr>
            <p:ph type="title"/>
          </p:nvPr>
        </p:nvSpPr>
        <p:spPr/>
        <p:txBody>
          <a:bodyPr/>
          <a:lstStyle/>
          <a:p>
            <a:r>
              <a:rPr lang="en-US" dirty="0"/>
              <a:t>Club Officer Responsibilities</a:t>
            </a:r>
          </a:p>
        </p:txBody>
      </p:sp>
      <p:sp>
        <p:nvSpPr>
          <p:cNvPr id="3" name="Content Placeholder 2">
            <a:extLst>
              <a:ext uri="{FF2B5EF4-FFF2-40B4-BE49-F238E27FC236}">
                <a16:creationId xmlns:a16="http://schemas.microsoft.com/office/drawing/2014/main" id="{9E184B9B-2E20-C7E5-4E0D-954F19E1CC58}"/>
              </a:ext>
            </a:extLst>
          </p:cNvPr>
          <p:cNvSpPr>
            <a:spLocks noGrp="1"/>
          </p:cNvSpPr>
          <p:nvPr>
            <p:ph idx="1"/>
          </p:nvPr>
        </p:nvSpPr>
        <p:spPr/>
        <p:txBody>
          <a:bodyPr/>
          <a:lstStyle/>
          <a:p>
            <a:r>
              <a:rPr lang="en-US" dirty="0"/>
              <a:t>Club officers hold primary responsibility for club qualification and club performance</a:t>
            </a:r>
          </a:p>
          <a:p>
            <a:r>
              <a:rPr lang="en-US" dirty="0"/>
              <a:t>Appoint at least two experienced club members to implement, manage, and maintain club qualification</a:t>
            </a:r>
          </a:p>
          <a:p>
            <a:r>
              <a:rPr lang="en-US" dirty="0"/>
              <a:t>Create a Grant Financial Management Plan</a:t>
            </a:r>
          </a:p>
          <a:p>
            <a:r>
              <a:rPr lang="en-US" dirty="0"/>
              <a:t>Do not use grant funds for political or religious purposes</a:t>
            </a:r>
          </a:p>
          <a:p>
            <a:r>
              <a:rPr lang="en-US" dirty="0"/>
              <a:t>Avoid any actual or perceived conflicts of interest</a:t>
            </a:r>
          </a:p>
          <a:p>
            <a:r>
              <a:rPr lang="en-US" dirty="0"/>
              <a:t>Complete all grant reports on time</a:t>
            </a:r>
          </a:p>
          <a:p>
            <a:endParaRPr lang="en-US" dirty="0"/>
          </a:p>
          <a:p>
            <a:endParaRPr lang="en-US" dirty="0"/>
          </a:p>
        </p:txBody>
      </p:sp>
      <p:sp>
        <p:nvSpPr>
          <p:cNvPr id="4" name="Footer Placeholder 3">
            <a:extLst>
              <a:ext uri="{FF2B5EF4-FFF2-40B4-BE49-F238E27FC236}">
                <a16:creationId xmlns:a16="http://schemas.microsoft.com/office/drawing/2014/main" id="{FC411E2B-7F5E-A5D1-8C92-376B6222DDD1}"/>
              </a:ext>
            </a:extLst>
          </p:cNvPr>
          <p:cNvSpPr>
            <a:spLocks noGrp="1"/>
          </p:cNvSpPr>
          <p:nvPr>
            <p:ph type="ftr" sz="quarter" idx="11"/>
          </p:nvPr>
        </p:nvSpPr>
        <p:spPr/>
        <p:txBody>
          <a:bodyPr/>
          <a:lstStyle/>
          <a:p>
            <a:r>
              <a:rPr lang="en-US" dirty="0"/>
              <a:t>2023-2024 Grant Management </a:t>
            </a:r>
          </a:p>
        </p:txBody>
      </p:sp>
      <p:sp>
        <p:nvSpPr>
          <p:cNvPr id="5" name="Slide Number Placeholder 4">
            <a:extLst>
              <a:ext uri="{FF2B5EF4-FFF2-40B4-BE49-F238E27FC236}">
                <a16:creationId xmlns:a16="http://schemas.microsoft.com/office/drawing/2014/main" id="{8F028A93-81ED-23A6-4A4C-33A795381DCB}"/>
              </a:ext>
            </a:extLst>
          </p:cNvPr>
          <p:cNvSpPr>
            <a:spLocks noGrp="1"/>
          </p:cNvSpPr>
          <p:nvPr>
            <p:ph type="sldNum" sz="quarter" idx="12"/>
          </p:nvPr>
        </p:nvSpPr>
        <p:spPr/>
        <p:txBody>
          <a:bodyPr/>
          <a:lstStyle/>
          <a:p>
            <a:r>
              <a:rPr lang="en-US" dirty="0"/>
              <a:t>12-08-2022     </a:t>
            </a:r>
            <a:fld id="{7EA5BFD8-B1B0-4DAF-8C8A-4BCD2B8D2ACF}" type="slidenum">
              <a:rPr lang="en-US" smtClean="0"/>
              <a:pPr/>
              <a:t>11</a:t>
            </a:fld>
            <a:endParaRPr lang="en-US" dirty="0"/>
          </a:p>
        </p:txBody>
      </p:sp>
    </p:spTree>
    <p:extLst>
      <p:ext uri="{BB962C8B-B14F-4D97-AF65-F5344CB8AC3E}">
        <p14:creationId xmlns:p14="http://schemas.microsoft.com/office/powerpoint/2010/main" val="168391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95235-D030-2644-A6C0-1F47F241412E}"/>
              </a:ext>
            </a:extLst>
          </p:cNvPr>
          <p:cNvSpPr>
            <a:spLocks noGrp="1"/>
          </p:cNvSpPr>
          <p:nvPr>
            <p:ph type="title"/>
          </p:nvPr>
        </p:nvSpPr>
        <p:spPr/>
        <p:txBody>
          <a:bodyPr/>
          <a:lstStyle/>
          <a:p>
            <a:r>
              <a:rPr lang="en-US" dirty="0"/>
              <a:t>Grant Financial Management Plan</a:t>
            </a:r>
          </a:p>
        </p:txBody>
      </p:sp>
      <p:sp>
        <p:nvSpPr>
          <p:cNvPr id="3" name="Content Placeholder 2">
            <a:extLst>
              <a:ext uri="{FF2B5EF4-FFF2-40B4-BE49-F238E27FC236}">
                <a16:creationId xmlns:a16="http://schemas.microsoft.com/office/drawing/2014/main" id="{B1244900-D2D8-7F1B-5D36-155EAA120C23}"/>
              </a:ext>
            </a:extLst>
          </p:cNvPr>
          <p:cNvSpPr>
            <a:spLocks noGrp="1"/>
          </p:cNvSpPr>
          <p:nvPr>
            <p:ph idx="1"/>
          </p:nvPr>
        </p:nvSpPr>
        <p:spPr/>
        <p:txBody>
          <a:bodyPr>
            <a:normAutofit fontScale="92500"/>
          </a:bodyPr>
          <a:lstStyle/>
          <a:p>
            <a:pPr marL="0" indent="0">
              <a:buNone/>
            </a:pPr>
            <a:r>
              <a:rPr lang="en-US" dirty="0"/>
              <a:t>Clubs must: </a:t>
            </a:r>
          </a:p>
          <a:p>
            <a:r>
              <a:rPr lang="en-US" dirty="0"/>
              <a:t>Have a written financial management plan for administering and monitoring grant funds</a:t>
            </a:r>
          </a:p>
          <a:p>
            <a:r>
              <a:rPr lang="en-US" dirty="0"/>
              <a:t>Maintain a standard set of accounts</a:t>
            </a:r>
          </a:p>
          <a:p>
            <a:r>
              <a:rPr lang="en-US" dirty="0"/>
              <a:t>Disburse grant funds in accordance with approved grant application</a:t>
            </a:r>
          </a:p>
          <a:p>
            <a:r>
              <a:rPr lang="en-US" dirty="0"/>
              <a:t>Maintain segregation of duties for handling funds</a:t>
            </a:r>
          </a:p>
          <a:p>
            <a:r>
              <a:rPr lang="en-US" dirty="0"/>
              <a:t>Monitor grant financial performance</a:t>
            </a:r>
          </a:p>
          <a:p>
            <a:r>
              <a:rPr lang="en-US" dirty="0"/>
              <a:t>Comply with local law</a:t>
            </a:r>
          </a:p>
          <a:p>
            <a:r>
              <a:rPr lang="en-US" dirty="0"/>
              <a:t>Report any misuse of funds</a:t>
            </a:r>
          </a:p>
          <a:p>
            <a:endParaRPr lang="en-US" dirty="0"/>
          </a:p>
          <a:p>
            <a:endParaRPr lang="en-US" dirty="0"/>
          </a:p>
        </p:txBody>
      </p:sp>
      <p:sp>
        <p:nvSpPr>
          <p:cNvPr id="4" name="Footer Placeholder 3">
            <a:extLst>
              <a:ext uri="{FF2B5EF4-FFF2-40B4-BE49-F238E27FC236}">
                <a16:creationId xmlns:a16="http://schemas.microsoft.com/office/drawing/2014/main" id="{712C1141-3BAD-4DC4-A359-65D9488AF63C}"/>
              </a:ext>
            </a:extLst>
          </p:cNvPr>
          <p:cNvSpPr>
            <a:spLocks noGrp="1"/>
          </p:cNvSpPr>
          <p:nvPr>
            <p:ph type="ftr" sz="quarter" idx="11"/>
          </p:nvPr>
        </p:nvSpPr>
        <p:spPr/>
        <p:txBody>
          <a:bodyPr/>
          <a:lstStyle/>
          <a:p>
            <a:r>
              <a:rPr lang="en-US" dirty="0"/>
              <a:t>2023-2024 Grant Management </a:t>
            </a:r>
          </a:p>
        </p:txBody>
      </p:sp>
      <p:sp>
        <p:nvSpPr>
          <p:cNvPr id="5" name="Slide Number Placeholder 4">
            <a:extLst>
              <a:ext uri="{FF2B5EF4-FFF2-40B4-BE49-F238E27FC236}">
                <a16:creationId xmlns:a16="http://schemas.microsoft.com/office/drawing/2014/main" id="{6D1CC856-4E49-A81C-ED5B-CE2FC4BEBAD7}"/>
              </a:ext>
            </a:extLst>
          </p:cNvPr>
          <p:cNvSpPr>
            <a:spLocks noGrp="1"/>
          </p:cNvSpPr>
          <p:nvPr>
            <p:ph type="sldNum" sz="quarter" idx="12"/>
          </p:nvPr>
        </p:nvSpPr>
        <p:spPr/>
        <p:txBody>
          <a:bodyPr/>
          <a:lstStyle/>
          <a:p>
            <a:r>
              <a:rPr lang="en-US" dirty="0"/>
              <a:t>12-08-2022     </a:t>
            </a:r>
            <a:fld id="{7EA5BFD8-B1B0-4DAF-8C8A-4BCD2B8D2ACF}" type="slidenum">
              <a:rPr lang="en-US" smtClean="0"/>
              <a:pPr/>
              <a:t>12</a:t>
            </a:fld>
            <a:endParaRPr lang="en-US" dirty="0"/>
          </a:p>
        </p:txBody>
      </p:sp>
    </p:spTree>
    <p:extLst>
      <p:ext uri="{BB962C8B-B14F-4D97-AF65-F5344CB8AC3E}">
        <p14:creationId xmlns:p14="http://schemas.microsoft.com/office/powerpoint/2010/main" val="293816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0D5A-8E23-1098-3CAE-8CAB77DE4847}"/>
              </a:ext>
            </a:extLst>
          </p:cNvPr>
          <p:cNvSpPr>
            <a:spLocks noGrp="1"/>
          </p:cNvSpPr>
          <p:nvPr>
            <p:ph type="title"/>
          </p:nvPr>
        </p:nvSpPr>
        <p:spPr/>
        <p:txBody>
          <a:bodyPr/>
          <a:lstStyle/>
          <a:p>
            <a:r>
              <a:rPr lang="en-US" dirty="0"/>
              <a:t>Report on Use of Grant Funds</a:t>
            </a:r>
          </a:p>
        </p:txBody>
      </p:sp>
      <p:sp>
        <p:nvSpPr>
          <p:cNvPr id="3" name="Content Placeholder 2">
            <a:extLst>
              <a:ext uri="{FF2B5EF4-FFF2-40B4-BE49-F238E27FC236}">
                <a16:creationId xmlns:a16="http://schemas.microsoft.com/office/drawing/2014/main" id="{82D8BDA5-6525-34B0-045B-E7E0C5ADD983}"/>
              </a:ext>
            </a:extLst>
          </p:cNvPr>
          <p:cNvSpPr>
            <a:spLocks noGrp="1"/>
          </p:cNvSpPr>
          <p:nvPr>
            <p:ph idx="1"/>
          </p:nvPr>
        </p:nvSpPr>
        <p:spPr/>
        <p:txBody>
          <a:bodyPr>
            <a:normAutofit lnSpcReduction="10000"/>
          </a:bodyPr>
          <a:lstStyle/>
          <a:p>
            <a:r>
              <a:rPr lang="en-US" dirty="0"/>
              <a:t>Clubs must adhere to all Rotary Foundation and District reporting requirements.</a:t>
            </a:r>
          </a:p>
          <a:p>
            <a:r>
              <a:rPr lang="en-US" dirty="0"/>
              <a:t>Keep a list of due dates for the club’s reports and designate someone to monitor the process.</a:t>
            </a:r>
          </a:p>
          <a:p>
            <a:r>
              <a:rPr lang="en-US" dirty="0"/>
              <a:t>Document the project as it is being implemented</a:t>
            </a:r>
          </a:p>
          <a:p>
            <a:r>
              <a:rPr lang="en-US" dirty="0"/>
              <a:t>Maintain records of use of funds (order, receipts) and all bank records</a:t>
            </a:r>
          </a:p>
          <a:p>
            <a:r>
              <a:rPr lang="en-US" dirty="0"/>
              <a:t>Complete and support your report by the required due date</a:t>
            </a:r>
          </a:p>
          <a:p>
            <a:r>
              <a:rPr lang="en-US" dirty="0"/>
              <a:t>Advise the District Grants Committee of project delays that may impact project or report completion.</a:t>
            </a:r>
          </a:p>
          <a:p>
            <a:endParaRPr lang="en-US" dirty="0"/>
          </a:p>
        </p:txBody>
      </p:sp>
      <p:sp>
        <p:nvSpPr>
          <p:cNvPr id="4" name="Footer Placeholder 3">
            <a:extLst>
              <a:ext uri="{FF2B5EF4-FFF2-40B4-BE49-F238E27FC236}">
                <a16:creationId xmlns:a16="http://schemas.microsoft.com/office/drawing/2014/main" id="{01E65B59-8708-AB42-D842-032C7A8DFF59}"/>
              </a:ext>
            </a:extLst>
          </p:cNvPr>
          <p:cNvSpPr>
            <a:spLocks noGrp="1"/>
          </p:cNvSpPr>
          <p:nvPr>
            <p:ph type="ftr" sz="quarter" idx="11"/>
          </p:nvPr>
        </p:nvSpPr>
        <p:spPr/>
        <p:txBody>
          <a:bodyPr/>
          <a:lstStyle/>
          <a:p>
            <a:r>
              <a:rPr lang="en-US" dirty="0"/>
              <a:t>2023-2024 Grant Management </a:t>
            </a:r>
          </a:p>
        </p:txBody>
      </p:sp>
      <p:sp>
        <p:nvSpPr>
          <p:cNvPr id="5" name="Slide Number Placeholder 4">
            <a:extLst>
              <a:ext uri="{FF2B5EF4-FFF2-40B4-BE49-F238E27FC236}">
                <a16:creationId xmlns:a16="http://schemas.microsoft.com/office/drawing/2014/main" id="{A0E27A23-ED6E-C340-0E09-C435A4FC10FF}"/>
              </a:ext>
            </a:extLst>
          </p:cNvPr>
          <p:cNvSpPr>
            <a:spLocks noGrp="1"/>
          </p:cNvSpPr>
          <p:nvPr>
            <p:ph type="sldNum" sz="quarter" idx="12"/>
          </p:nvPr>
        </p:nvSpPr>
        <p:spPr/>
        <p:txBody>
          <a:bodyPr/>
          <a:lstStyle/>
          <a:p>
            <a:r>
              <a:rPr lang="en-US" dirty="0"/>
              <a:t>12-08-2022     </a:t>
            </a:r>
            <a:fld id="{7EA5BFD8-B1B0-4DAF-8C8A-4BCD2B8D2ACF}" type="slidenum">
              <a:rPr lang="en-US" smtClean="0"/>
              <a:pPr/>
              <a:t>13</a:t>
            </a:fld>
            <a:endParaRPr lang="en-US" dirty="0"/>
          </a:p>
        </p:txBody>
      </p:sp>
    </p:spTree>
    <p:extLst>
      <p:ext uri="{BB962C8B-B14F-4D97-AF65-F5344CB8AC3E}">
        <p14:creationId xmlns:p14="http://schemas.microsoft.com/office/powerpoint/2010/main" val="3312805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85885-D50B-4EBA-972C-52C9B1C91325}"/>
              </a:ext>
            </a:extLst>
          </p:cNvPr>
          <p:cNvSpPr>
            <a:spLocks noGrp="1"/>
          </p:cNvSpPr>
          <p:nvPr>
            <p:ph type="title"/>
          </p:nvPr>
        </p:nvSpPr>
        <p:spPr/>
        <p:txBody>
          <a:bodyPr/>
          <a:lstStyle/>
          <a:p>
            <a:r>
              <a:rPr lang="en-US" dirty="0"/>
              <a:t>Document Retention</a:t>
            </a:r>
          </a:p>
        </p:txBody>
      </p:sp>
      <p:sp>
        <p:nvSpPr>
          <p:cNvPr id="3" name="Content Placeholder 2">
            <a:extLst>
              <a:ext uri="{FF2B5EF4-FFF2-40B4-BE49-F238E27FC236}">
                <a16:creationId xmlns:a16="http://schemas.microsoft.com/office/drawing/2014/main" id="{B8E151D0-B5CC-EAC5-6C70-9D61ADCAEF67}"/>
              </a:ext>
            </a:extLst>
          </p:cNvPr>
          <p:cNvSpPr>
            <a:spLocks noGrp="1"/>
          </p:cNvSpPr>
          <p:nvPr>
            <p:ph idx="1"/>
          </p:nvPr>
        </p:nvSpPr>
        <p:spPr/>
        <p:txBody>
          <a:bodyPr>
            <a:normAutofit lnSpcReduction="10000"/>
          </a:bodyPr>
          <a:lstStyle/>
          <a:p>
            <a:r>
              <a:rPr lang="en-US" dirty="0"/>
              <a:t>Clubs must retain qualification, certification, and financial records related to all grant projects</a:t>
            </a:r>
          </a:p>
          <a:p>
            <a:r>
              <a:rPr lang="en-US" dirty="0"/>
              <a:t>Club must maintain a written Financial Management Plan</a:t>
            </a:r>
          </a:p>
          <a:p>
            <a:r>
              <a:rPr lang="en-US" dirty="0"/>
              <a:t>District 5240 maintains a document-retention system based on box.com that is available to clubs at no cost.</a:t>
            </a:r>
          </a:p>
          <a:p>
            <a:r>
              <a:rPr lang="en-US" dirty="0"/>
              <a:t>Club records sent to the D5240 Grants Committee will be uploaded to the document retention system</a:t>
            </a:r>
          </a:p>
          <a:p>
            <a:r>
              <a:rPr lang="en-US" dirty="0"/>
              <a:t>Clubs may upload additional information such as photos or reports regarding the project.</a:t>
            </a:r>
          </a:p>
          <a:p>
            <a:r>
              <a:rPr lang="en-US" dirty="0"/>
              <a:t>Documents are available to Rotarians in the district</a:t>
            </a:r>
          </a:p>
          <a:p>
            <a:endParaRPr lang="en-US" dirty="0"/>
          </a:p>
        </p:txBody>
      </p:sp>
      <p:sp>
        <p:nvSpPr>
          <p:cNvPr id="4" name="Footer Placeholder 3">
            <a:extLst>
              <a:ext uri="{FF2B5EF4-FFF2-40B4-BE49-F238E27FC236}">
                <a16:creationId xmlns:a16="http://schemas.microsoft.com/office/drawing/2014/main" id="{81495E8E-3482-5880-21ED-88983F980D80}"/>
              </a:ext>
            </a:extLst>
          </p:cNvPr>
          <p:cNvSpPr>
            <a:spLocks noGrp="1"/>
          </p:cNvSpPr>
          <p:nvPr>
            <p:ph type="ftr" sz="quarter" idx="11"/>
          </p:nvPr>
        </p:nvSpPr>
        <p:spPr/>
        <p:txBody>
          <a:bodyPr/>
          <a:lstStyle/>
          <a:p>
            <a:r>
              <a:rPr lang="en-US" dirty="0"/>
              <a:t>2023-2024 Grant Management </a:t>
            </a:r>
          </a:p>
        </p:txBody>
      </p:sp>
      <p:sp>
        <p:nvSpPr>
          <p:cNvPr id="5" name="Slide Number Placeholder 4">
            <a:extLst>
              <a:ext uri="{FF2B5EF4-FFF2-40B4-BE49-F238E27FC236}">
                <a16:creationId xmlns:a16="http://schemas.microsoft.com/office/drawing/2014/main" id="{DBC4A511-7FB1-224E-5B1D-710600A395B7}"/>
              </a:ext>
            </a:extLst>
          </p:cNvPr>
          <p:cNvSpPr>
            <a:spLocks noGrp="1"/>
          </p:cNvSpPr>
          <p:nvPr>
            <p:ph type="sldNum" sz="quarter" idx="12"/>
          </p:nvPr>
        </p:nvSpPr>
        <p:spPr/>
        <p:txBody>
          <a:bodyPr/>
          <a:lstStyle/>
          <a:p>
            <a:r>
              <a:rPr lang="en-US" dirty="0"/>
              <a:t>12-08-2022     </a:t>
            </a:r>
            <a:fld id="{7EA5BFD8-B1B0-4DAF-8C8A-4BCD2B8D2ACF}" type="slidenum">
              <a:rPr lang="en-US" smtClean="0"/>
              <a:pPr/>
              <a:t>14</a:t>
            </a:fld>
            <a:endParaRPr lang="en-US" dirty="0"/>
          </a:p>
        </p:txBody>
      </p:sp>
    </p:spTree>
    <p:extLst>
      <p:ext uri="{BB962C8B-B14F-4D97-AF65-F5344CB8AC3E}">
        <p14:creationId xmlns:p14="http://schemas.microsoft.com/office/powerpoint/2010/main" val="4220200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A700D-1074-3558-59A2-0E8A5D333D46}"/>
              </a:ext>
            </a:extLst>
          </p:cNvPr>
          <p:cNvSpPr>
            <a:spLocks noGrp="1"/>
          </p:cNvSpPr>
          <p:nvPr>
            <p:ph type="title"/>
          </p:nvPr>
        </p:nvSpPr>
        <p:spPr/>
        <p:txBody>
          <a:bodyPr/>
          <a:lstStyle/>
          <a:p>
            <a:r>
              <a:rPr lang="en-US" dirty="0"/>
              <a:t>Document Retention</a:t>
            </a:r>
          </a:p>
        </p:txBody>
      </p:sp>
      <p:sp>
        <p:nvSpPr>
          <p:cNvPr id="3" name="Content Placeholder 2">
            <a:extLst>
              <a:ext uri="{FF2B5EF4-FFF2-40B4-BE49-F238E27FC236}">
                <a16:creationId xmlns:a16="http://schemas.microsoft.com/office/drawing/2014/main" id="{7E9931AB-99CC-1F19-7138-A07577EB0F7C}"/>
              </a:ext>
            </a:extLst>
          </p:cNvPr>
          <p:cNvSpPr>
            <a:spLocks noGrp="1"/>
          </p:cNvSpPr>
          <p:nvPr>
            <p:ph idx="1"/>
          </p:nvPr>
        </p:nvSpPr>
        <p:spPr/>
        <p:txBody>
          <a:bodyPr>
            <a:normAutofit/>
          </a:bodyPr>
          <a:lstStyle/>
          <a:p>
            <a:r>
              <a:rPr lang="en-US" dirty="0"/>
              <a:t>Bank Information</a:t>
            </a:r>
          </a:p>
          <a:p>
            <a:r>
              <a:rPr lang="en-US" dirty="0"/>
              <a:t>Club qualification documents including a the signed club MOU</a:t>
            </a:r>
          </a:p>
          <a:p>
            <a:r>
              <a:rPr lang="en-US" dirty="0"/>
              <a:t>Club Financial Management Plan</a:t>
            </a:r>
          </a:p>
          <a:p>
            <a:r>
              <a:rPr lang="en-US" dirty="0"/>
              <a:t>Information related to use of funds, including receipts and invoices for all purchases, bank records, and important emails</a:t>
            </a:r>
          </a:p>
          <a:p>
            <a:r>
              <a:rPr lang="en-US" dirty="0"/>
              <a:t>Photos and other information reporting the progress of the project</a:t>
            </a:r>
          </a:p>
          <a:p>
            <a:r>
              <a:rPr lang="en-US" dirty="0"/>
              <a:t>Documents must be maintained for a minimum of five years or longer if required by local law </a:t>
            </a:r>
          </a:p>
          <a:p>
            <a:endParaRPr lang="en-US" dirty="0"/>
          </a:p>
        </p:txBody>
      </p:sp>
      <p:sp>
        <p:nvSpPr>
          <p:cNvPr id="4" name="Footer Placeholder 3">
            <a:extLst>
              <a:ext uri="{FF2B5EF4-FFF2-40B4-BE49-F238E27FC236}">
                <a16:creationId xmlns:a16="http://schemas.microsoft.com/office/drawing/2014/main" id="{CD14DF37-62DF-983A-F40B-46513B5E00AC}"/>
              </a:ext>
            </a:extLst>
          </p:cNvPr>
          <p:cNvSpPr>
            <a:spLocks noGrp="1"/>
          </p:cNvSpPr>
          <p:nvPr>
            <p:ph type="ftr" sz="quarter" idx="11"/>
          </p:nvPr>
        </p:nvSpPr>
        <p:spPr/>
        <p:txBody>
          <a:bodyPr/>
          <a:lstStyle/>
          <a:p>
            <a:r>
              <a:rPr lang="en-US" dirty="0"/>
              <a:t>2023-2024 Grant Management </a:t>
            </a:r>
          </a:p>
        </p:txBody>
      </p:sp>
      <p:sp>
        <p:nvSpPr>
          <p:cNvPr id="5" name="Slide Number Placeholder 4">
            <a:extLst>
              <a:ext uri="{FF2B5EF4-FFF2-40B4-BE49-F238E27FC236}">
                <a16:creationId xmlns:a16="http://schemas.microsoft.com/office/drawing/2014/main" id="{82ED5068-88C8-BA01-2295-8380C047BBF4}"/>
              </a:ext>
            </a:extLst>
          </p:cNvPr>
          <p:cNvSpPr>
            <a:spLocks noGrp="1"/>
          </p:cNvSpPr>
          <p:nvPr>
            <p:ph type="sldNum" sz="quarter" idx="12"/>
          </p:nvPr>
        </p:nvSpPr>
        <p:spPr/>
        <p:txBody>
          <a:bodyPr/>
          <a:lstStyle/>
          <a:p>
            <a:r>
              <a:rPr lang="en-US" dirty="0"/>
              <a:t>12-08-2022     </a:t>
            </a:r>
            <a:fld id="{7EA5BFD8-B1B0-4DAF-8C8A-4BCD2B8D2ACF}" type="slidenum">
              <a:rPr lang="en-US" smtClean="0"/>
              <a:pPr/>
              <a:t>15</a:t>
            </a:fld>
            <a:endParaRPr lang="en-US" dirty="0"/>
          </a:p>
        </p:txBody>
      </p:sp>
    </p:spTree>
    <p:extLst>
      <p:ext uri="{BB962C8B-B14F-4D97-AF65-F5344CB8AC3E}">
        <p14:creationId xmlns:p14="http://schemas.microsoft.com/office/powerpoint/2010/main" val="3900461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BD487-473C-4160-0D2A-2E4640987503}"/>
              </a:ext>
            </a:extLst>
          </p:cNvPr>
          <p:cNvSpPr>
            <a:spLocks noGrp="1"/>
          </p:cNvSpPr>
          <p:nvPr>
            <p:ph type="title"/>
          </p:nvPr>
        </p:nvSpPr>
        <p:spPr/>
        <p:txBody>
          <a:bodyPr/>
          <a:lstStyle/>
          <a:p>
            <a:r>
              <a:rPr lang="en-US" dirty="0"/>
              <a:t>Reporting Misuse of Funds</a:t>
            </a:r>
          </a:p>
        </p:txBody>
      </p:sp>
      <p:sp>
        <p:nvSpPr>
          <p:cNvPr id="3" name="Content Placeholder 2">
            <a:extLst>
              <a:ext uri="{FF2B5EF4-FFF2-40B4-BE49-F238E27FC236}">
                <a16:creationId xmlns:a16="http://schemas.microsoft.com/office/drawing/2014/main" id="{7B35C0F7-9DC8-A6FF-0787-0B1746FA0B33}"/>
              </a:ext>
            </a:extLst>
          </p:cNvPr>
          <p:cNvSpPr>
            <a:spLocks noGrp="1"/>
          </p:cNvSpPr>
          <p:nvPr>
            <p:ph idx="1"/>
          </p:nvPr>
        </p:nvSpPr>
        <p:spPr/>
        <p:txBody>
          <a:bodyPr>
            <a:normAutofit/>
          </a:bodyPr>
          <a:lstStyle/>
          <a:p>
            <a:r>
              <a:rPr lang="en-US" dirty="0"/>
              <a:t>Create a process for monitoring use of funds and for identifying misuse or mismanagement of funds </a:t>
            </a:r>
          </a:p>
          <a:p>
            <a:r>
              <a:rPr lang="en-US" dirty="0"/>
              <a:t>Use an oversight committee of several Rotarians implement the process</a:t>
            </a:r>
          </a:p>
          <a:p>
            <a:r>
              <a:rPr lang="en-US" dirty="0"/>
              <a:t>Ensure that all club members are aware of their stewardship responsibilities with respect to grant funds</a:t>
            </a:r>
          </a:p>
          <a:p>
            <a:r>
              <a:rPr lang="en-US" dirty="0"/>
              <a:t>Report any potential and real misuse or mismanagement of grant funds to the District Governor, the D5240 Grants Chair, and the District Rotary Foundation Committee Chair</a:t>
            </a:r>
          </a:p>
          <a:p>
            <a:endParaRPr lang="en-US" dirty="0"/>
          </a:p>
        </p:txBody>
      </p:sp>
      <p:sp>
        <p:nvSpPr>
          <p:cNvPr id="4" name="Footer Placeholder 3">
            <a:extLst>
              <a:ext uri="{FF2B5EF4-FFF2-40B4-BE49-F238E27FC236}">
                <a16:creationId xmlns:a16="http://schemas.microsoft.com/office/drawing/2014/main" id="{109E615D-987C-0F40-BCBD-2FDCC5A4F149}"/>
              </a:ext>
            </a:extLst>
          </p:cNvPr>
          <p:cNvSpPr>
            <a:spLocks noGrp="1"/>
          </p:cNvSpPr>
          <p:nvPr>
            <p:ph type="ftr" sz="quarter" idx="11"/>
          </p:nvPr>
        </p:nvSpPr>
        <p:spPr/>
        <p:txBody>
          <a:bodyPr/>
          <a:lstStyle/>
          <a:p>
            <a:r>
              <a:rPr lang="en-US" dirty="0"/>
              <a:t>2023-2024 Grant Management </a:t>
            </a:r>
          </a:p>
        </p:txBody>
      </p:sp>
      <p:sp>
        <p:nvSpPr>
          <p:cNvPr id="5" name="Slide Number Placeholder 4">
            <a:extLst>
              <a:ext uri="{FF2B5EF4-FFF2-40B4-BE49-F238E27FC236}">
                <a16:creationId xmlns:a16="http://schemas.microsoft.com/office/drawing/2014/main" id="{E40BCD89-7D08-7D35-D970-688EEA63FCA2}"/>
              </a:ext>
            </a:extLst>
          </p:cNvPr>
          <p:cNvSpPr>
            <a:spLocks noGrp="1"/>
          </p:cNvSpPr>
          <p:nvPr>
            <p:ph type="sldNum" sz="quarter" idx="12"/>
          </p:nvPr>
        </p:nvSpPr>
        <p:spPr/>
        <p:txBody>
          <a:bodyPr/>
          <a:lstStyle/>
          <a:p>
            <a:r>
              <a:rPr lang="en-US" dirty="0"/>
              <a:t>12-08-2022     </a:t>
            </a:r>
            <a:fld id="{7EA5BFD8-B1B0-4DAF-8C8A-4BCD2B8D2ACF}" type="slidenum">
              <a:rPr lang="en-US" smtClean="0"/>
              <a:pPr/>
              <a:t>16</a:t>
            </a:fld>
            <a:endParaRPr lang="en-US" dirty="0"/>
          </a:p>
        </p:txBody>
      </p:sp>
    </p:spTree>
    <p:extLst>
      <p:ext uri="{BB962C8B-B14F-4D97-AF65-F5344CB8AC3E}">
        <p14:creationId xmlns:p14="http://schemas.microsoft.com/office/powerpoint/2010/main" val="714630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A700D-1074-3558-59A2-0E8A5D333D46}"/>
              </a:ext>
            </a:extLst>
          </p:cNvPr>
          <p:cNvSpPr>
            <a:spLocks noGrp="1"/>
          </p:cNvSpPr>
          <p:nvPr>
            <p:ph type="title"/>
          </p:nvPr>
        </p:nvSpPr>
        <p:spPr>
          <a:xfrm>
            <a:off x="776056" y="360552"/>
            <a:ext cx="10515600" cy="916920"/>
          </a:xfrm>
        </p:spPr>
        <p:txBody>
          <a:bodyPr/>
          <a:lstStyle/>
          <a:p>
            <a:r>
              <a:rPr lang="en-US" dirty="0"/>
              <a:t>District Designated Funds</a:t>
            </a:r>
          </a:p>
        </p:txBody>
      </p:sp>
      <p:sp>
        <p:nvSpPr>
          <p:cNvPr id="3" name="Content Placeholder 2">
            <a:extLst>
              <a:ext uri="{FF2B5EF4-FFF2-40B4-BE49-F238E27FC236}">
                <a16:creationId xmlns:a16="http://schemas.microsoft.com/office/drawing/2014/main" id="{7E9931AB-99CC-1F19-7138-A07577EB0F7C}"/>
              </a:ext>
            </a:extLst>
          </p:cNvPr>
          <p:cNvSpPr>
            <a:spLocks noGrp="1"/>
          </p:cNvSpPr>
          <p:nvPr>
            <p:ph idx="1"/>
          </p:nvPr>
        </p:nvSpPr>
        <p:spPr/>
        <p:txBody>
          <a:bodyPr>
            <a:normAutofit/>
          </a:bodyPr>
          <a:lstStyle/>
          <a:p>
            <a:r>
              <a:rPr lang="en-US" dirty="0"/>
              <a:t>District Designated Funds (DDF) are based on giving by Rotarians in District 5240 to The Rotary Foundation Annual Fund.</a:t>
            </a:r>
          </a:p>
          <a:p>
            <a:r>
              <a:rPr lang="en-US" dirty="0"/>
              <a:t>The Rotary Foundation holds the funds for three years and then returns 50% of the donations to the district in the form of DDF. </a:t>
            </a:r>
          </a:p>
          <a:p>
            <a:r>
              <a:rPr lang="en-US" dirty="0"/>
              <a:t>District 5240 initially allocates up to fifty percent of  its DDF to support District Grants</a:t>
            </a:r>
          </a:p>
          <a:p>
            <a:r>
              <a:rPr lang="en-US" dirty="0"/>
              <a:t>The remainder is used to support global grants and other District-sponsored projects</a:t>
            </a:r>
          </a:p>
          <a:p>
            <a:endParaRPr lang="en-US" dirty="0"/>
          </a:p>
        </p:txBody>
      </p:sp>
      <p:sp>
        <p:nvSpPr>
          <p:cNvPr id="4" name="Footer Placeholder 3">
            <a:extLst>
              <a:ext uri="{FF2B5EF4-FFF2-40B4-BE49-F238E27FC236}">
                <a16:creationId xmlns:a16="http://schemas.microsoft.com/office/drawing/2014/main" id="{CD14DF37-62DF-983A-F40B-46513B5E00AC}"/>
              </a:ext>
            </a:extLst>
          </p:cNvPr>
          <p:cNvSpPr>
            <a:spLocks noGrp="1"/>
          </p:cNvSpPr>
          <p:nvPr>
            <p:ph type="ftr" sz="quarter" idx="11"/>
          </p:nvPr>
        </p:nvSpPr>
        <p:spPr/>
        <p:txBody>
          <a:bodyPr/>
          <a:lstStyle/>
          <a:p>
            <a:r>
              <a:rPr lang="en-US" dirty="0"/>
              <a:t>2023-2024 Grant Management </a:t>
            </a:r>
          </a:p>
        </p:txBody>
      </p:sp>
      <p:sp>
        <p:nvSpPr>
          <p:cNvPr id="5" name="Slide Number Placeholder 4">
            <a:extLst>
              <a:ext uri="{FF2B5EF4-FFF2-40B4-BE49-F238E27FC236}">
                <a16:creationId xmlns:a16="http://schemas.microsoft.com/office/drawing/2014/main" id="{82ED5068-88C8-BA01-2295-8380C047BBF4}"/>
              </a:ext>
            </a:extLst>
          </p:cNvPr>
          <p:cNvSpPr>
            <a:spLocks noGrp="1"/>
          </p:cNvSpPr>
          <p:nvPr>
            <p:ph type="sldNum" sz="quarter" idx="12"/>
          </p:nvPr>
        </p:nvSpPr>
        <p:spPr/>
        <p:txBody>
          <a:bodyPr/>
          <a:lstStyle/>
          <a:p>
            <a:r>
              <a:rPr lang="en-US" dirty="0"/>
              <a:t>12-08-2022     </a:t>
            </a:r>
            <a:fld id="{7EA5BFD8-B1B0-4DAF-8C8A-4BCD2B8D2ACF}" type="slidenum">
              <a:rPr lang="en-US" smtClean="0"/>
              <a:pPr/>
              <a:t>17</a:t>
            </a:fld>
            <a:endParaRPr lang="en-US" dirty="0"/>
          </a:p>
        </p:txBody>
      </p:sp>
    </p:spTree>
    <p:extLst>
      <p:ext uri="{BB962C8B-B14F-4D97-AF65-F5344CB8AC3E}">
        <p14:creationId xmlns:p14="http://schemas.microsoft.com/office/powerpoint/2010/main" val="2478610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72377-0D20-CFA7-ABBA-24A3E013299E}"/>
              </a:ext>
            </a:extLst>
          </p:cNvPr>
          <p:cNvSpPr>
            <a:spLocks noGrp="1"/>
          </p:cNvSpPr>
          <p:nvPr>
            <p:ph type="title"/>
          </p:nvPr>
        </p:nvSpPr>
        <p:spPr/>
        <p:txBody>
          <a:bodyPr/>
          <a:lstStyle/>
          <a:p>
            <a:r>
              <a:rPr lang="en-US" dirty="0"/>
              <a:t>District Grant Policies</a:t>
            </a:r>
          </a:p>
        </p:txBody>
      </p:sp>
      <p:sp>
        <p:nvSpPr>
          <p:cNvPr id="3" name="Content Placeholder 2">
            <a:extLst>
              <a:ext uri="{FF2B5EF4-FFF2-40B4-BE49-F238E27FC236}">
                <a16:creationId xmlns:a16="http://schemas.microsoft.com/office/drawing/2014/main" id="{12A9988B-D2CD-020F-789B-D9CD83155408}"/>
              </a:ext>
            </a:extLst>
          </p:cNvPr>
          <p:cNvSpPr>
            <a:spLocks noGrp="1"/>
          </p:cNvSpPr>
          <p:nvPr>
            <p:ph idx="1"/>
          </p:nvPr>
        </p:nvSpPr>
        <p:spPr>
          <a:xfrm>
            <a:off x="838200" y="1643529"/>
            <a:ext cx="10515600" cy="4351338"/>
          </a:xfrm>
        </p:spPr>
        <p:txBody>
          <a:bodyPr>
            <a:normAutofit fontScale="92500" lnSpcReduction="20000"/>
          </a:bodyPr>
          <a:lstStyle/>
          <a:p>
            <a:pPr marL="0" indent="0">
              <a:buNone/>
            </a:pPr>
            <a:r>
              <a:rPr lang="en-US" dirty="0"/>
              <a:t>District grants fund small-scale, short-term activities that address needs in our community and  communities abroad. Clubs can use district grants to fund a variety of district and club projects and activities: </a:t>
            </a:r>
          </a:p>
          <a:p>
            <a:r>
              <a:rPr lang="en-US" dirty="0"/>
              <a:t>Humanitarian projects, including service travel and disaster recovery efforts </a:t>
            </a:r>
          </a:p>
          <a:p>
            <a:r>
              <a:rPr lang="en-US" dirty="0"/>
              <a:t>Scholarships for any level, length of time, location, or area of study </a:t>
            </a:r>
          </a:p>
          <a:p>
            <a:r>
              <a:rPr lang="en-US" dirty="0"/>
              <a:t>Youth programs, including Rotary Youth Exchange, Rotary Youth Leadership Awards, </a:t>
            </a:r>
          </a:p>
          <a:p>
            <a:r>
              <a:rPr lang="en-US" dirty="0"/>
              <a:t>(RYLA), Rotaract, and Interact </a:t>
            </a:r>
          </a:p>
          <a:p>
            <a:r>
              <a:rPr lang="en-US" dirty="0"/>
              <a:t>Vocational training teams, which are groups of professionals who travel abroad either to  teach local professionals about their field or to learn more about it themselves</a:t>
            </a:r>
          </a:p>
        </p:txBody>
      </p:sp>
      <p:sp>
        <p:nvSpPr>
          <p:cNvPr id="4" name="Footer Placeholder 3">
            <a:extLst>
              <a:ext uri="{FF2B5EF4-FFF2-40B4-BE49-F238E27FC236}">
                <a16:creationId xmlns:a16="http://schemas.microsoft.com/office/drawing/2014/main" id="{FCDB386F-A6FA-BA12-4781-89850FB93349}"/>
              </a:ext>
            </a:extLst>
          </p:cNvPr>
          <p:cNvSpPr>
            <a:spLocks noGrp="1"/>
          </p:cNvSpPr>
          <p:nvPr>
            <p:ph type="ftr" sz="quarter" idx="11"/>
          </p:nvPr>
        </p:nvSpPr>
        <p:spPr/>
        <p:txBody>
          <a:bodyPr/>
          <a:lstStyle/>
          <a:p>
            <a:r>
              <a:rPr lang="en-US" dirty="0"/>
              <a:t>2023-2024 Grant Management </a:t>
            </a:r>
          </a:p>
        </p:txBody>
      </p:sp>
      <p:sp>
        <p:nvSpPr>
          <p:cNvPr id="5" name="Slide Number Placeholder 4">
            <a:extLst>
              <a:ext uri="{FF2B5EF4-FFF2-40B4-BE49-F238E27FC236}">
                <a16:creationId xmlns:a16="http://schemas.microsoft.com/office/drawing/2014/main" id="{0F1020AC-EA6F-4F02-1207-1911E05B432A}"/>
              </a:ext>
            </a:extLst>
          </p:cNvPr>
          <p:cNvSpPr>
            <a:spLocks noGrp="1"/>
          </p:cNvSpPr>
          <p:nvPr>
            <p:ph type="sldNum" sz="quarter" idx="12"/>
          </p:nvPr>
        </p:nvSpPr>
        <p:spPr/>
        <p:txBody>
          <a:bodyPr/>
          <a:lstStyle/>
          <a:p>
            <a:r>
              <a:rPr lang="en-US" dirty="0"/>
              <a:t>12-08-2022     </a:t>
            </a:r>
            <a:fld id="{7EA5BFD8-B1B0-4DAF-8C8A-4BCD2B8D2ACF}" type="slidenum">
              <a:rPr lang="en-US" smtClean="0"/>
              <a:pPr/>
              <a:t>18</a:t>
            </a:fld>
            <a:endParaRPr lang="en-US" dirty="0"/>
          </a:p>
        </p:txBody>
      </p:sp>
    </p:spTree>
    <p:extLst>
      <p:ext uri="{BB962C8B-B14F-4D97-AF65-F5344CB8AC3E}">
        <p14:creationId xmlns:p14="http://schemas.microsoft.com/office/powerpoint/2010/main" val="1050954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B5CED-BBF1-BBAD-919E-2EFAAF52D9FB}"/>
              </a:ext>
            </a:extLst>
          </p:cNvPr>
          <p:cNvSpPr>
            <a:spLocks noGrp="1"/>
          </p:cNvSpPr>
          <p:nvPr>
            <p:ph type="title"/>
          </p:nvPr>
        </p:nvSpPr>
        <p:spPr/>
        <p:txBody>
          <a:bodyPr/>
          <a:lstStyle/>
          <a:p>
            <a:r>
              <a:rPr lang="en-US" dirty="0"/>
              <a:t>District Grant Policies – DDF </a:t>
            </a:r>
          </a:p>
        </p:txBody>
      </p:sp>
      <p:sp>
        <p:nvSpPr>
          <p:cNvPr id="3" name="Content Placeholder 2">
            <a:extLst>
              <a:ext uri="{FF2B5EF4-FFF2-40B4-BE49-F238E27FC236}">
                <a16:creationId xmlns:a16="http://schemas.microsoft.com/office/drawing/2014/main" id="{FA6B3445-C4EE-FF4B-5681-F39C199CA6A1}"/>
              </a:ext>
            </a:extLst>
          </p:cNvPr>
          <p:cNvSpPr>
            <a:spLocks noGrp="1"/>
          </p:cNvSpPr>
          <p:nvPr>
            <p:ph idx="1"/>
          </p:nvPr>
        </p:nvSpPr>
        <p:spPr>
          <a:xfrm>
            <a:off x="716902" y="1643529"/>
            <a:ext cx="10515600" cy="4351338"/>
          </a:xfrm>
        </p:spPr>
        <p:txBody>
          <a:bodyPr>
            <a:normAutofit lnSpcReduction="10000"/>
          </a:bodyPr>
          <a:lstStyle/>
          <a:p>
            <a:r>
              <a:rPr lang="en-US" dirty="0"/>
              <a:t>District Grants are funded by cash and District Designated Funds (DDF)</a:t>
            </a:r>
          </a:p>
          <a:p>
            <a:r>
              <a:rPr lang="en-US" dirty="0"/>
              <a:t>DDF for district grants is allocated to clubs based on club contributions to the Annual Fund for the preceding three Rotary Years as a percentage of all D5240 club contributions. </a:t>
            </a:r>
          </a:p>
          <a:p>
            <a:r>
              <a:rPr lang="en-US" dirty="0"/>
              <a:t>Newly chartered Rotary clubs and all active Rotaract clubs chartered in District 5240 which have not received a DDF allocation in a prior Rotary year will receive a first-year allocation of $500. </a:t>
            </a:r>
          </a:p>
          <a:p>
            <a:r>
              <a:rPr lang="en-US" dirty="0"/>
              <a:t>The allocation schedule will be posted on the district website under 2023-24 District Grants</a:t>
            </a:r>
          </a:p>
        </p:txBody>
      </p:sp>
      <p:sp>
        <p:nvSpPr>
          <p:cNvPr id="4" name="Footer Placeholder 3">
            <a:extLst>
              <a:ext uri="{FF2B5EF4-FFF2-40B4-BE49-F238E27FC236}">
                <a16:creationId xmlns:a16="http://schemas.microsoft.com/office/drawing/2014/main" id="{E4C5B211-9B6A-CFA3-D7DC-0C4FC213E410}"/>
              </a:ext>
            </a:extLst>
          </p:cNvPr>
          <p:cNvSpPr>
            <a:spLocks noGrp="1"/>
          </p:cNvSpPr>
          <p:nvPr>
            <p:ph type="ftr" sz="quarter" idx="11"/>
          </p:nvPr>
        </p:nvSpPr>
        <p:spPr/>
        <p:txBody>
          <a:bodyPr/>
          <a:lstStyle/>
          <a:p>
            <a:r>
              <a:rPr lang="en-US" dirty="0"/>
              <a:t>2023-2024 Grant Management </a:t>
            </a:r>
          </a:p>
        </p:txBody>
      </p:sp>
      <p:sp>
        <p:nvSpPr>
          <p:cNvPr id="5" name="Slide Number Placeholder 4">
            <a:extLst>
              <a:ext uri="{FF2B5EF4-FFF2-40B4-BE49-F238E27FC236}">
                <a16:creationId xmlns:a16="http://schemas.microsoft.com/office/drawing/2014/main" id="{10FA9040-F40E-6C83-A759-A995E8C4BC3F}"/>
              </a:ext>
            </a:extLst>
          </p:cNvPr>
          <p:cNvSpPr>
            <a:spLocks noGrp="1"/>
          </p:cNvSpPr>
          <p:nvPr>
            <p:ph type="sldNum" sz="quarter" idx="12"/>
          </p:nvPr>
        </p:nvSpPr>
        <p:spPr/>
        <p:txBody>
          <a:bodyPr/>
          <a:lstStyle/>
          <a:p>
            <a:r>
              <a:rPr lang="en-US" dirty="0"/>
              <a:t>12-08-2022     </a:t>
            </a:r>
            <a:fld id="{7EA5BFD8-B1B0-4DAF-8C8A-4BCD2B8D2ACF}" type="slidenum">
              <a:rPr lang="en-US" smtClean="0"/>
              <a:pPr/>
              <a:t>19</a:t>
            </a:fld>
            <a:endParaRPr lang="en-US" dirty="0"/>
          </a:p>
        </p:txBody>
      </p:sp>
    </p:spTree>
    <p:extLst>
      <p:ext uri="{BB962C8B-B14F-4D97-AF65-F5344CB8AC3E}">
        <p14:creationId xmlns:p14="http://schemas.microsoft.com/office/powerpoint/2010/main" val="1062956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2B6EF-6719-33CC-F83D-A18AAE99AEB8}"/>
              </a:ext>
            </a:extLst>
          </p:cNvPr>
          <p:cNvSpPr>
            <a:spLocks noGrp="1"/>
          </p:cNvSpPr>
          <p:nvPr>
            <p:ph type="title"/>
          </p:nvPr>
        </p:nvSpPr>
        <p:spPr/>
        <p:txBody>
          <a:bodyPr>
            <a:normAutofit/>
          </a:bodyPr>
          <a:lstStyle/>
          <a:p>
            <a:r>
              <a:rPr lang="en-US" sz="4000" dirty="0"/>
              <a:t>Grant Management Seminar Overview</a:t>
            </a:r>
          </a:p>
        </p:txBody>
      </p:sp>
      <p:sp>
        <p:nvSpPr>
          <p:cNvPr id="3" name="Content Placeholder 2">
            <a:extLst>
              <a:ext uri="{FF2B5EF4-FFF2-40B4-BE49-F238E27FC236}">
                <a16:creationId xmlns:a16="http://schemas.microsoft.com/office/drawing/2014/main" id="{39A5B434-2FE3-BD9D-8E71-B08D92925791}"/>
              </a:ext>
            </a:extLst>
          </p:cNvPr>
          <p:cNvSpPr>
            <a:spLocks noGrp="1"/>
          </p:cNvSpPr>
          <p:nvPr>
            <p:ph idx="1"/>
          </p:nvPr>
        </p:nvSpPr>
        <p:spPr/>
        <p:txBody>
          <a:bodyPr>
            <a:normAutofit/>
          </a:bodyPr>
          <a:lstStyle/>
          <a:p>
            <a:r>
              <a:rPr lang="en-US" dirty="0"/>
              <a:t>Club Qualification</a:t>
            </a:r>
          </a:p>
          <a:p>
            <a:r>
              <a:rPr lang="en-US" dirty="0"/>
              <a:t>Club Officer Responsibilities</a:t>
            </a:r>
          </a:p>
          <a:p>
            <a:r>
              <a:rPr lang="en-US" dirty="0"/>
              <a:t>Financial Management Plan</a:t>
            </a:r>
          </a:p>
          <a:p>
            <a:r>
              <a:rPr lang="en-US" dirty="0"/>
              <a:t>Report on Use of Grant Funds</a:t>
            </a:r>
          </a:p>
          <a:p>
            <a:r>
              <a:rPr lang="en-US" dirty="0"/>
              <a:t>Document Retention</a:t>
            </a:r>
          </a:p>
          <a:p>
            <a:r>
              <a:rPr lang="en-US" dirty="0"/>
              <a:t>Reporting Misuse of Grant Funds</a:t>
            </a:r>
          </a:p>
          <a:p>
            <a:r>
              <a:rPr lang="en-US" dirty="0"/>
              <a:t>District 5240 Grant Policies</a:t>
            </a:r>
          </a:p>
          <a:p>
            <a:r>
              <a:rPr lang="en-US" dirty="0"/>
              <a:t>Resources</a:t>
            </a:r>
          </a:p>
          <a:p>
            <a:endParaRPr lang="en-US" dirty="0"/>
          </a:p>
        </p:txBody>
      </p:sp>
      <p:sp>
        <p:nvSpPr>
          <p:cNvPr id="4" name="Footer Placeholder 3">
            <a:extLst>
              <a:ext uri="{FF2B5EF4-FFF2-40B4-BE49-F238E27FC236}">
                <a16:creationId xmlns:a16="http://schemas.microsoft.com/office/drawing/2014/main" id="{BB7C85A2-4057-7200-F3A4-112D72F29493}"/>
              </a:ext>
            </a:extLst>
          </p:cNvPr>
          <p:cNvSpPr>
            <a:spLocks noGrp="1"/>
          </p:cNvSpPr>
          <p:nvPr>
            <p:ph type="ftr" sz="quarter" idx="11"/>
          </p:nvPr>
        </p:nvSpPr>
        <p:spPr/>
        <p:txBody>
          <a:bodyPr/>
          <a:lstStyle/>
          <a:p>
            <a:r>
              <a:rPr lang="en-US" dirty="0"/>
              <a:t>2023-2024 Grant Management </a:t>
            </a:r>
          </a:p>
        </p:txBody>
      </p:sp>
      <p:sp>
        <p:nvSpPr>
          <p:cNvPr id="5" name="Slide Number Placeholder 4">
            <a:extLst>
              <a:ext uri="{FF2B5EF4-FFF2-40B4-BE49-F238E27FC236}">
                <a16:creationId xmlns:a16="http://schemas.microsoft.com/office/drawing/2014/main" id="{CFFFE3B9-025F-48DD-1F10-9959E14D3AB1}"/>
              </a:ext>
            </a:extLst>
          </p:cNvPr>
          <p:cNvSpPr>
            <a:spLocks noGrp="1"/>
          </p:cNvSpPr>
          <p:nvPr>
            <p:ph type="sldNum" sz="quarter" idx="12"/>
          </p:nvPr>
        </p:nvSpPr>
        <p:spPr/>
        <p:txBody>
          <a:bodyPr/>
          <a:lstStyle/>
          <a:p>
            <a:r>
              <a:rPr lang="en-US" dirty="0"/>
              <a:t>12-08-2022     </a:t>
            </a:r>
            <a:fld id="{7EA5BFD8-B1B0-4DAF-8C8A-4BCD2B8D2ACF}" type="slidenum">
              <a:rPr lang="en-US" smtClean="0"/>
              <a:pPr/>
              <a:t>2</a:t>
            </a:fld>
            <a:endParaRPr lang="en-US" dirty="0"/>
          </a:p>
        </p:txBody>
      </p:sp>
    </p:spTree>
    <p:extLst>
      <p:ext uri="{BB962C8B-B14F-4D97-AF65-F5344CB8AC3E}">
        <p14:creationId xmlns:p14="http://schemas.microsoft.com/office/powerpoint/2010/main" val="896384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19877-5CB4-B679-DB7C-B559D9609899}"/>
              </a:ext>
            </a:extLst>
          </p:cNvPr>
          <p:cNvSpPr>
            <a:spLocks noGrp="1"/>
          </p:cNvSpPr>
          <p:nvPr>
            <p:ph type="title"/>
          </p:nvPr>
        </p:nvSpPr>
        <p:spPr/>
        <p:txBody>
          <a:bodyPr/>
          <a:lstStyle/>
          <a:p>
            <a:r>
              <a:rPr lang="en-US" dirty="0"/>
              <a:t>District Grant Policies – Funding</a:t>
            </a:r>
          </a:p>
        </p:txBody>
      </p:sp>
      <p:sp>
        <p:nvSpPr>
          <p:cNvPr id="3" name="Content Placeholder 2">
            <a:extLst>
              <a:ext uri="{FF2B5EF4-FFF2-40B4-BE49-F238E27FC236}">
                <a16:creationId xmlns:a16="http://schemas.microsoft.com/office/drawing/2014/main" id="{B8A1FBD2-4F89-3A08-C84A-FDB20E1D1805}"/>
              </a:ext>
            </a:extLst>
          </p:cNvPr>
          <p:cNvSpPr>
            <a:spLocks noGrp="1"/>
          </p:cNvSpPr>
          <p:nvPr>
            <p:ph idx="1"/>
          </p:nvPr>
        </p:nvSpPr>
        <p:spPr/>
        <p:txBody>
          <a:bodyPr/>
          <a:lstStyle/>
          <a:p>
            <a:r>
              <a:rPr lang="en-US" dirty="0"/>
              <a:t>DDF requested for District grants must be matched by clubs on a $ for $ basis up to the club’s DDF allocation</a:t>
            </a:r>
          </a:p>
          <a:p>
            <a:r>
              <a:rPr lang="en-US" dirty="0"/>
              <a:t>Clubs can combine their DDF allocation to create larger projects</a:t>
            </a:r>
          </a:p>
          <a:p>
            <a:r>
              <a:rPr lang="en-US" dirty="0"/>
              <a:t>Any club can support a District grant.  Only certified clubs may be the lead club</a:t>
            </a:r>
          </a:p>
          <a:p>
            <a:r>
              <a:rPr lang="en-US" dirty="0"/>
              <a:t>There are no limits on the total dollar value for a district grant</a:t>
            </a:r>
          </a:p>
          <a:p>
            <a:r>
              <a:rPr lang="en-US" dirty="0"/>
              <a:t>There is no World Fund match from The Rotary Foundation for District Grants.</a:t>
            </a:r>
          </a:p>
          <a:p>
            <a:endParaRPr lang="en-US" dirty="0"/>
          </a:p>
        </p:txBody>
      </p:sp>
      <p:sp>
        <p:nvSpPr>
          <p:cNvPr id="4" name="Footer Placeholder 3">
            <a:extLst>
              <a:ext uri="{FF2B5EF4-FFF2-40B4-BE49-F238E27FC236}">
                <a16:creationId xmlns:a16="http://schemas.microsoft.com/office/drawing/2014/main" id="{622E7F06-9D46-A3FC-731C-5E66AD9098BC}"/>
              </a:ext>
            </a:extLst>
          </p:cNvPr>
          <p:cNvSpPr>
            <a:spLocks noGrp="1"/>
          </p:cNvSpPr>
          <p:nvPr>
            <p:ph type="ftr" sz="quarter" idx="11"/>
          </p:nvPr>
        </p:nvSpPr>
        <p:spPr/>
        <p:txBody>
          <a:bodyPr/>
          <a:lstStyle/>
          <a:p>
            <a:r>
              <a:rPr lang="en-US" dirty="0"/>
              <a:t>2023-2024 Grant Management </a:t>
            </a:r>
          </a:p>
        </p:txBody>
      </p:sp>
      <p:sp>
        <p:nvSpPr>
          <p:cNvPr id="5" name="Slide Number Placeholder 4">
            <a:extLst>
              <a:ext uri="{FF2B5EF4-FFF2-40B4-BE49-F238E27FC236}">
                <a16:creationId xmlns:a16="http://schemas.microsoft.com/office/drawing/2014/main" id="{E2B042A4-B1E5-F542-DB86-6F910D67BC95}"/>
              </a:ext>
            </a:extLst>
          </p:cNvPr>
          <p:cNvSpPr>
            <a:spLocks noGrp="1"/>
          </p:cNvSpPr>
          <p:nvPr>
            <p:ph type="sldNum" sz="quarter" idx="12"/>
          </p:nvPr>
        </p:nvSpPr>
        <p:spPr/>
        <p:txBody>
          <a:bodyPr/>
          <a:lstStyle/>
          <a:p>
            <a:r>
              <a:rPr lang="en-US" dirty="0"/>
              <a:t>12-08-2022     </a:t>
            </a:r>
            <a:fld id="{7EA5BFD8-B1B0-4DAF-8C8A-4BCD2B8D2ACF}" type="slidenum">
              <a:rPr lang="en-US" smtClean="0"/>
              <a:pPr/>
              <a:t>20</a:t>
            </a:fld>
            <a:endParaRPr lang="en-US" dirty="0"/>
          </a:p>
        </p:txBody>
      </p:sp>
    </p:spTree>
    <p:extLst>
      <p:ext uri="{BB962C8B-B14F-4D97-AF65-F5344CB8AC3E}">
        <p14:creationId xmlns:p14="http://schemas.microsoft.com/office/powerpoint/2010/main" val="3833430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19877-5CB4-B679-DB7C-B559D9609899}"/>
              </a:ext>
            </a:extLst>
          </p:cNvPr>
          <p:cNvSpPr>
            <a:spLocks noGrp="1"/>
          </p:cNvSpPr>
          <p:nvPr>
            <p:ph type="title"/>
          </p:nvPr>
        </p:nvSpPr>
        <p:spPr/>
        <p:txBody>
          <a:bodyPr/>
          <a:lstStyle/>
          <a:p>
            <a:r>
              <a:rPr lang="en-US" dirty="0"/>
              <a:t>District Grant Policies – Round 1</a:t>
            </a:r>
          </a:p>
        </p:txBody>
      </p:sp>
      <p:sp>
        <p:nvSpPr>
          <p:cNvPr id="3" name="Content Placeholder 2">
            <a:extLst>
              <a:ext uri="{FF2B5EF4-FFF2-40B4-BE49-F238E27FC236}">
                <a16:creationId xmlns:a16="http://schemas.microsoft.com/office/drawing/2014/main" id="{B8A1FBD2-4F89-3A08-C84A-FDB20E1D1805}"/>
              </a:ext>
            </a:extLst>
          </p:cNvPr>
          <p:cNvSpPr>
            <a:spLocks noGrp="1"/>
          </p:cNvSpPr>
          <p:nvPr>
            <p:ph idx="1"/>
          </p:nvPr>
        </p:nvSpPr>
        <p:spPr/>
        <p:txBody>
          <a:bodyPr>
            <a:normAutofit fontScale="92500" lnSpcReduction="10000"/>
          </a:bodyPr>
          <a:lstStyle/>
          <a:p>
            <a:r>
              <a:rPr lang="en-US" dirty="0"/>
              <a:t>Clubs apply for a district grant by completing the District grant application and submitting it to the District Grants Committee</a:t>
            </a:r>
          </a:p>
          <a:p>
            <a:r>
              <a:rPr lang="en-US" dirty="0"/>
              <a:t>If multiple clubs are participating in a District Club, the clubs providing support must complete a Cash Contribution or DDF Transfer form</a:t>
            </a:r>
          </a:p>
          <a:p>
            <a:r>
              <a:rPr lang="en-US" dirty="0"/>
              <a:t>The total amount of DDF requested from the district must be matched by cash from clubs in the district</a:t>
            </a:r>
          </a:p>
          <a:p>
            <a:r>
              <a:rPr lang="en-US" dirty="0"/>
              <a:t>The total District Grant funding must match the project budget</a:t>
            </a:r>
          </a:p>
          <a:p>
            <a:r>
              <a:rPr lang="en-US" dirty="0"/>
              <a:t>The application is signed by the club president of the lead club.</a:t>
            </a:r>
          </a:p>
          <a:p>
            <a:r>
              <a:rPr lang="en-US" dirty="0"/>
              <a:t>Round 1 grant applications are accepted between February 1, 2023,  and March 31, 2023</a:t>
            </a:r>
          </a:p>
          <a:p>
            <a:endParaRPr lang="en-US" dirty="0"/>
          </a:p>
          <a:p>
            <a:pPr marL="0" indent="0">
              <a:buNone/>
            </a:pPr>
            <a:endParaRPr lang="en-US" dirty="0"/>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622E7F06-9D46-A3FC-731C-5E66AD9098BC}"/>
              </a:ext>
            </a:extLst>
          </p:cNvPr>
          <p:cNvSpPr>
            <a:spLocks noGrp="1"/>
          </p:cNvSpPr>
          <p:nvPr>
            <p:ph type="ftr" sz="quarter" idx="11"/>
          </p:nvPr>
        </p:nvSpPr>
        <p:spPr/>
        <p:txBody>
          <a:bodyPr/>
          <a:lstStyle/>
          <a:p>
            <a:r>
              <a:rPr lang="en-US" dirty="0"/>
              <a:t>2023-2024 Grant Management </a:t>
            </a:r>
          </a:p>
        </p:txBody>
      </p:sp>
      <p:sp>
        <p:nvSpPr>
          <p:cNvPr id="5" name="Slide Number Placeholder 4">
            <a:extLst>
              <a:ext uri="{FF2B5EF4-FFF2-40B4-BE49-F238E27FC236}">
                <a16:creationId xmlns:a16="http://schemas.microsoft.com/office/drawing/2014/main" id="{E2B042A4-B1E5-F542-DB86-6F910D67BC95}"/>
              </a:ext>
            </a:extLst>
          </p:cNvPr>
          <p:cNvSpPr>
            <a:spLocks noGrp="1"/>
          </p:cNvSpPr>
          <p:nvPr>
            <p:ph type="sldNum" sz="quarter" idx="12"/>
          </p:nvPr>
        </p:nvSpPr>
        <p:spPr/>
        <p:txBody>
          <a:bodyPr/>
          <a:lstStyle/>
          <a:p>
            <a:r>
              <a:rPr lang="en-US" dirty="0"/>
              <a:t>12-08-2022     </a:t>
            </a:r>
            <a:fld id="{7EA5BFD8-B1B0-4DAF-8C8A-4BCD2B8D2ACF}" type="slidenum">
              <a:rPr lang="en-US" smtClean="0"/>
              <a:pPr/>
              <a:t>21</a:t>
            </a:fld>
            <a:endParaRPr lang="en-US" dirty="0"/>
          </a:p>
        </p:txBody>
      </p:sp>
    </p:spTree>
    <p:extLst>
      <p:ext uri="{BB962C8B-B14F-4D97-AF65-F5344CB8AC3E}">
        <p14:creationId xmlns:p14="http://schemas.microsoft.com/office/powerpoint/2010/main" val="1436090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19877-5CB4-B679-DB7C-B559D9609899}"/>
              </a:ext>
            </a:extLst>
          </p:cNvPr>
          <p:cNvSpPr>
            <a:spLocks noGrp="1"/>
          </p:cNvSpPr>
          <p:nvPr>
            <p:ph type="title"/>
          </p:nvPr>
        </p:nvSpPr>
        <p:spPr/>
        <p:txBody>
          <a:bodyPr/>
          <a:lstStyle/>
          <a:p>
            <a:r>
              <a:rPr lang="en-US" dirty="0"/>
              <a:t>District Grant Policies – Round 1</a:t>
            </a:r>
          </a:p>
        </p:txBody>
      </p:sp>
      <p:sp>
        <p:nvSpPr>
          <p:cNvPr id="3" name="Content Placeholder 2">
            <a:extLst>
              <a:ext uri="{FF2B5EF4-FFF2-40B4-BE49-F238E27FC236}">
                <a16:creationId xmlns:a16="http://schemas.microsoft.com/office/drawing/2014/main" id="{B8A1FBD2-4F89-3A08-C84A-FDB20E1D1805}"/>
              </a:ext>
            </a:extLst>
          </p:cNvPr>
          <p:cNvSpPr>
            <a:spLocks noGrp="1"/>
          </p:cNvSpPr>
          <p:nvPr>
            <p:ph idx="1"/>
          </p:nvPr>
        </p:nvSpPr>
        <p:spPr/>
        <p:txBody>
          <a:bodyPr/>
          <a:lstStyle/>
          <a:p>
            <a:r>
              <a:rPr lang="en-US" dirty="0"/>
              <a:t>The District Grants Committee will review the grant application</a:t>
            </a:r>
          </a:p>
          <a:p>
            <a:r>
              <a:rPr lang="en-US" dirty="0"/>
              <a:t>If the grant is complete and meets the requirements established by The Rotary Foundation and District 5240, the grant application will be forwarded to the DRFC Grants Subcommittee</a:t>
            </a:r>
          </a:p>
          <a:p>
            <a:r>
              <a:rPr lang="en-US" dirty="0"/>
              <a:t>If an application is rejected, it is returned to the lead club with an explanation of why it was rejected and recommendations for amending the application</a:t>
            </a:r>
          </a:p>
          <a:p>
            <a:r>
              <a:rPr lang="en-US" dirty="0"/>
              <a:t>When a grant application is complete, it will be approved by the DRFC Grants Subcommittee Chair and notice of approval sent to the lead club</a:t>
            </a:r>
          </a:p>
          <a:p>
            <a:endParaRPr lang="en-US" dirty="0"/>
          </a:p>
        </p:txBody>
      </p:sp>
      <p:sp>
        <p:nvSpPr>
          <p:cNvPr id="4" name="Footer Placeholder 3">
            <a:extLst>
              <a:ext uri="{FF2B5EF4-FFF2-40B4-BE49-F238E27FC236}">
                <a16:creationId xmlns:a16="http://schemas.microsoft.com/office/drawing/2014/main" id="{622E7F06-9D46-A3FC-731C-5E66AD9098BC}"/>
              </a:ext>
            </a:extLst>
          </p:cNvPr>
          <p:cNvSpPr>
            <a:spLocks noGrp="1"/>
          </p:cNvSpPr>
          <p:nvPr>
            <p:ph type="ftr" sz="quarter" idx="11"/>
          </p:nvPr>
        </p:nvSpPr>
        <p:spPr/>
        <p:txBody>
          <a:bodyPr/>
          <a:lstStyle/>
          <a:p>
            <a:r>
              <a:rPr lang="en-US" dirty="0"/>
              <a:t>2023-2024 Grant Management </a:t>
            </a:r>
          </a:p>
        </p:txBody>
      </p:sp>
      <p:sp>
        <p:nvSpPr>
          <p:cNvPr id="5" name="Slide Number Placeholder 4">
            <a:extLst>
              <a:ext uri="{FF2B5EF4-FFF2-40B4-BE49-F238E27FC236}">
                <a16:creationId xmlns:a16="http://schemas.microsoft.com/office/drawing/2014/main" id="{E2B042A4-B1E5-F542-DB86-6F910D67BC95}"/>
              </a:ext>
            </a:extLst>
          </p:cNvPr>
          <p:cNvSpPr>
            <a:spLocks noGrp="1"/>
          </p:cNvSpPr>
          <p:nvPr>
            <p:ph type="sldNum" sz="quarter" idx="12"/>
          </p:nvPr>
        </p:nvSpPr>
        <p:spPr/>
        <p:txBody>
          <a:bodyPr/>
          <a:lstStyle/>
          <a:p>
            <a:r>
              <a:rPr lang="en-US" dirty="0"/>
              <a:t>12-08-2022     </a:t>
            </a:r>
            <a:fld id="{7EA5BFD8-B1B0-4DAF-8C8A-4BCD2B8D2ACF}" type="slidenum">
              <a:rPr lang="en-US" smtClean="0"/>
              <a:pPr/>
              <a:t>22</a:t>
            </a:fld>
            <a:endParaRPr lang="en-US" dirty="0"/>
          </a:p>
        </p:txBody>
      </p:sp>
    </p:spTree>
    <p:extLst>
      <p:ext uri="{BB962C8B-B14F-4D97-AF65-F5344CB8AC3E}">
        <p14:creationId xmlns:p14="http://schemas.microsoft.com/office/powerpoint/2010/main" val="269088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19877-5CB4-B679-DB7C-B559D9609899}"/>
              </a:ext>
            </a:extLst>
          </p:cNvPr>
          <p:cNvSpPr>
            <a:spLocks noGrp="1"/>
          </p:cNvSpPr>
          <p:nvPr>
            <p:ph type="title"/>
          </p:nvPr>
        </p:nvSpPr>
        <p:spPr/>
        <p:txBody>
          <a:bodyPr/>
          <a:lstStyle/>
          <a:p>
            <a:r>
              <a:rPr lang="en-US" dirty="0"/>
              <a:t>District Grant Policies – Round 2</a:t>
            </a:r>
          </a:p>
        </p:txBody>
      </p:sp>
      <p:sp>
        <p:nvSpPr>
          <p:cNvPr id="3" name="Content Placeholder 2">
            <a:extLst>
              <a:ext uri="{FF2B5EF4-FFF2-40B4-BE49-F238E27FC236}">
                <a16:creationId xmlns:a16="http://schemas.microsoft.com/office/drawing/2014/main" id="{B8A1FBD2-4F89-3A08-C84A-FDB20E1D1805}"/>
              </a:ext>
            </a:extLst>
          </p:cNvPr>
          <p:cNvSpPr>
            <a:spLocks noGrp="1"/>
          </p:cNvSpPr>
          <p:nvPr>
            <p:ph idx="1"/>
          </p:nvPr>
        </p:nvSpPr>
        <p:spPr/>
        <p:txBody>
          <a:bodyPr/>
          <a:lstStyle/>
          <a:p>
            <a:r>
              <a:rPr lang="en-US" dirty="0"/>
              <a:t>If there are DDF funds available for District Grants after March 31, 2023, a second round of applications may be submitted beginning April 1, 2023.</a:t>
            </a:r>
          </a:p>
          <a:p>
            <a:r>
              <a:rPr lang="en-US" dirty="0"/>
              <a:t>A Club may submit one additional grant application in Round 2</a:t>
            </a:r>
          </a:p>
          <a:p>
            <a:r>
              <a:rPr lang="en-US" dirty="0"/>
              <a:t>Clubs may request up to $1500 for Round 2</a:t>
            </a:r>
          </a:p>
          <a:p>
            <a:r>
              <a:rPr lang="en-US" dirty="0"/>
              <a:t>If more DDF is requested for Round 2 than is available, the funds will be distributed on an equitable basis</a:t>
            </a:r>
          </a:p>
        </p:txBody>
      </p:sp>
      <p:sp>
        <p:nvSpPr>
          <p:cNvPr id="4" name="Footer Placeholder 3">
            <a:extLst>
              <a:ext uri="{FF2B5EF4-FFF2-40B4-BE49-F238E27FC236}">
                <a16:creationId xmlns:a16="http://schemas.microsoft.com/office/drawing/2014/main" id="{622E7F06-9D46-A3FC-731C-5E66AD9098BC}"/>
              </a:ext>
            </a:extLst>
          </p:cNvPr>
          <p:cNvSpPr>
            <a:spLocks noGrp="1"/>
          </p:cNvSpPr>
          <p:nvPr>
            <p:ph type="ftr" sz="quarter" idx="11"/>
          </p:nvPr>
        </p:nvSpPr>
        <p:spPr/>
        <p:txBody>
          <a:bodyPr/>
          <a:lstStyle/>
          <a:p>
            <a:r>
              <a:rPr lang="en-US" dirty="0"/>
              <a:t>2023-2024 Grant Management </a:t>
            </a:r>
          </a:p>
        </p:txBody>
      </p:sp>
      <p:sp>
        <p:nvSpPr>
          <p:cNvPr id="5" name="Slide Number Placeholder 4">
            <a:extLst>
              <a:ext uri="{FF2B5EF4-FFF2-40B4-BE49-F238E27FC236}">
                <a16:creationId xmlns:a16="http://schemas.microsoft.com/office/drawing/2014/main" id="{E2B042A4-B1E5-F542-DB86-6F910D67BC95}"/>
              </a:ext>
            </a:extLst>
          </p:cNvPr>
          <p:cNvSpPr>
            <a:spLocks noGrp="1"/>
          </p:cNvSpPr>
          <p:nvPr>
            <p:ph type="sldNum" sz="quarter" idx="12"/>
          </p:nvPr>
        </p:nvSpPr>
        <p:spPr/>
        <p:txBody>
          <a:bodyPr/>
          <a:lstStyle/>
          <a:p>
            <a:r>
              <a:rPr lang="en-US" dirty="0"/>
              <a:t>12-08-2022     </a:t>
            </a:r>
            <a:fld id="{7EA5BFD8-B1B0-4DAF-8C8A-4BCD2B8D2ACF}" type="slidenum">
              <a:rPr lang="en-US" smtClean="0"/>
              <a:pPr/>
              <a:t>23</a:t>
            </a:fld>
            <a:endParaRPr lang="en-US" dirty="0"/>
          </a:p>
        </p:txBody>
      </p:sp>
    </p:spTree>
    <p:extLst>
      <p:ext uri="{BB962C8B-B14F-4D97-AF65-F5344CB8AC3E}">
        <p14:creationId xmlns:p14="http://schemas.microsoft.com/office/powerpoint/2010/main" val="1262836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19877-5CB4-B679-DB7C-B559D9609899}"/>
              </a:ext>
            </a:extLst>
          </p:cNvPr>
          <p:cNvSpPr>
            <a:spLocks noGrp="1"/>
          </p:cNvSpPr>
          <p:nvPr>
            <p:ph type="title"/>
          </p:nvPr>
        </p:nvSpPr>
        <p:spPr>
          <a:xfrm>
            <a:off x="838200" y="393118"/>
            <a:ext cx="10515600" cy="916920"/>
          </a:xfrm>
        </p:spPr>
        <p:txBody>
          <a:bodyPr/>
          <a:lstStyle/>
          <a:p>
            <a:r>
              <a:rPr lang="en-US" dirty="0"/>
              <a:t>District Grant Policies – Project Info</a:t>
            </a:r>
          </a:p>
        </p:txBody>
      </p:sp>
      <p:sp>
        <p:nvSpPr>
          <p:cNvPr id="3" name="Content Placeholder 2">
            <a:extLst>
              <a:ext uri="{FF2B5EF4-FFF2-40B4-BE49-F238E27FC236}">
                <a16:creationId xmlns:a16="http://schemas.microsoft.com/office/drawing/2014/main" id="{B8A1FBD2-4F89-3A08-C84A-FDB20E1D1805}"/>
              </a:ext>
            </a:extLst>
          </p:cNvPr>
          <p:cNvSpPr>
            <a:spLocks noGrp="1"/>
          </p:cNvSpPr>
          <p:nvPr>
            <p:ph idx="1"/>
          </p:nvPr>
        </p:nvSpPr>
        <p:spPr/>
        <p:txBody>
          <a:bodyPr>
            <a:normAutofit/>
          </a:bodyPr>
          <a:lstStyle/>
          <a:p>
            <a:r>
              <a:rPr lang="en-US" dirty="0"/>
              <a:t>District grants approved for RY 2023-24 cannot begin before July 1, 2023.  No commitments to partners or vendors can be made before July 1, 2023</a:t>
            </a:r>
          </a:p>
          <a:p>
            <a:r>
              <a:rPr lang="en-US" dirty="0"/>
              <a:t>District grants approved for RY 2023-24 must be completed by June 30, 2024</a:t>
            </a:r>
          </a:p>
          <a:p>
            <a:r>
              <a:rPr lang="en-US" dirty="0"/>
              <a:t>District Grants are reimbursement grants.   The club(s) must fund the expenses associated with grant project.   </a:t>
            </a:r>
          </a:p>
          <a:p>
            <a:r>
              <a:rPr lang="en-US" dirty="0"/>
              <a:t>The district will reimburse the clubs up to the amount of the approved DDF upon acceptance of the final report and receipt of funds from The Rotary Foundation.</a:t>
            </a:r>
          </a:p>
        </p:txBody>
      </p:sp>
      <p:sp>
        <p:nvSpPr>
          <p:cNvPr id="4" name="Footer Placeholder 3">
            <a:extLst>
              <a:ext uri="{FF2B5EF4-FFF2-40B4-BE49-F238E27FC236}">
                <a16:creationId xmlns:a16="http://schemas.microsoft.com/office/drawing/2014/main" id="{622E7F06-9D46-A3FC-731C-5E66AD9098BC}"/>
              </a:ext>
            </a:extLst>
          </p:cNvPr>
          <p:cNvSpPr>
            <a:spLocks noGrp="1"/>
          </p:cNvSpPr>
          <p:nvPr>
            <p:ph type="ftr" sz="quarter" idx="11"/>
          </p:nvPr>
        </p:nvSpPr>
        <p:spPr/>
        <p:txBody>
          <a:bodyPr/>
          <a:lstStyle/>
          <a:p>
            <a:r>
              <a:rPr lang="en-US" dirty="0"/>
              <a:t>2023-2024 Grant Management </a:t>
            </a:r>
          </a:p>
        </p:txBody>
      </p:sp>
      <p:sp>
        <p:nvSpPr>
          <p:cNvPr id="5" name="Slide Number Placeholder 4">
            <a:extLst>
              <a:ext uri="{FF2B5EF4-FFF2-40B4-BE49-F238E27FC236}">
                <a16:creationId xmlns:a16="http://schemas.microsoft.com/office/drawing/2014/main" id="{E2B042A4-B1E5-F542-DB86-6F910D67BC95}"/>
              </a:ext>
            </a:extLst>
          </p:cNvPr>
          <p:cNvSpPr>
            <a:spLocks noGrp="1"/>
          </p:cNvSpPr>
          <p:nvPr>
            <p:ph type="sldNum" sz="quarter" idx="12"/>
          </p:nvPr>
        </p:nvSpPr>
        <p:spPr/>
        <p:txBody>
          <a:bodyPr/>
          <a:lstStyle/>
          <a:p>
            <a:r>
              <a:rPr lang="en-US" dirty="0"/>
              <a:t>12-08-2022     </a:t>
            </a:r>
            <a:fld id="{7EA5BFD8-B1B0-4DAF-8C8A-4BCD2B8D2ACF}" type="slidenum">
              <a:rPr lang="en-US" smtClean="0"/>
              <a:pPr/>
              <a:t>24</a:t>
            </a:fld>
            <a:endParaRPr lang="en-US" dirty="0"/>
          </a:p>
        </p:txBody>
      </p:sp>
    </p:spTree>
    <p:extLst>
      <p:ext uri="{BB962C8B-B14F-4D97-AF65-F5344CB8AC3E}">
        <p14:creationId xmlns:p14="http://schemas.microsoft.com/office/powerpoint/2010/main" val="1971577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19877-5CB4-B679-DB7C-B559D9609899}"/>
              </a:ext>
            </a:extLst>
          </p:cNvPr>
          <p:cNvSpPr>
            <a:spLocks noGrp="1"/>
          </p:cNvSpPr>
          <p:nvPr>
            <p:ph type="title"/>
          </p:nvPr>
        </p:nvSpPr>
        <p:spPr/>
        <p:txBody>
          <a:bodyPr/>
          <a:lstStyle/>
          <a:p>
            <a:r>
              <a:rPr lang="en-US" dirty="0"/>
              <a:t>District Grant Policies – Final Report</a:t>
            </a:r>
          </a:p>
        </p:txBody>
      </p:sp>
      <p:sp>
        <p:nvSpPr>
          <p:cNvPr id="3" name="Content Placeholder 2">
            <a:extLst>
              <a:ext uri="{FF2B5EF4-FFF2-40B4-BE49-F238E27FC236}">
                <a16:creationId xmlns:a16="http://schemas.microsoft.com/office/drawing/2014/main" id="{B8A1FBD2-4F89-3A08-C84A-FDB20E1D1805}"/>
              </a:ext>
            </a:extLst>
          </p:cNvPr>
          <p:cNvSpPr>
            <a:spLocks noGrp="1"/>
          </p:cNvSpPr>
          <p:nvPr>
            <p:ph idx="1"/>
          </p:nvPr>
        </p:nvSpPr>
        <p:spPr/>
        <p:txBody>
          <a:bodyPr/>
          <a:lstStyle/>
          <a:p>
            <a:r>
              <a:rPr lang="en-US" dirty="0"/>
              <a:t>A final report is required for each approved District Grant</a:t>
            </a:r>
          </a:p>
          <a:p>
            <a:r>
              <a:rPr lang="en-US" dirty="0"/>
              <a:t>The final report form is available from the district website</a:t>
            </a:r>
          </a:p>
          <a:p>
            <a:r>
              <a:rPr lang="en-US" dirty="0"/>
              <a:t>The final report is due no later than June 30, 2024</a:t>
            </a:r>
          </a:p>
          <a:p>
            <a:r>
              <a:rPr lang="en-US" dirty="0"/>
              <a:t>Reports should be emailed to the District Grants Committee at the email listed on the form</a:t>
            </a:r>
          </a:p>
          <a:p>
            <a:r>
              <a:rPr lang="en-US" dirty="0"/>
              <a:t>The District Grants Committee will review the report and respond to the submitting club if it has questions.</a:t>
            </a:r>
          </a:p>
          <a:p>
            <a:r>
              <a:rPr lang="en-US" dirty="0"/>
              <a:t>The club(s) will be reimbursed based on actual project expenditures up to the amount of approved DDF.</a:t>
            </a:r>
          </a:p>
          <a:p>
            <a:endParaRPr lang="en-US" dirty="0"/>
          </a:p>
          <a:p>
            <a:endParaRPr lang="en-US" dirty="0"/>
          </a:p>
        </p:txBody>
      </p:sp>
      <p:sp>
        <p:nvSpPr>
          <p:cNvPr id="4" name="Footer Placeholder 3">
            <a:extLst>
              <a:ext uri="{FF2B5EF4-FFF2-40B4-BE49-F238E27FC236}">
                <a16:creationId xmlns:a16="http://schemas.microsoft.com/office/drawing/2014/main" id="{622E7F06-9D46-A3FC-731C-5E66AD9098BC}"/>
              </a:ext>
            </a:extLst>
          </p:cNvPr>
          <p:cNvSpPr>
            <a:spLocks noGrp="1"/>
          </p:cNvSpPr>
          <p:nvPr>
            <p:ph type="ftr" sz="quarter" idx="11"/>
          </p:nvPr>
        </p:nvSpPr>
        <p:spPr/>
        <p:txBody>
          <a:bodyPr/>
          <a:lstStyle/>
          <a:p>
            <a:r>
              <a:rPr lang="en-US" dirty="0"/>
              <a:t>2023-2024 Grant Management </a:t>
            </a:r>
          </a:p>
        </p:txBody>
      </p:sp>
      <p:sp>
        <p:nvSpPr>
          <p:cNvPr id="5" name="Slide Number Placeholder 4">
            <a:extLst>
              <a:ext uri="{FF2B5EF4-FFF2-40B4-BE49-F238E27FC236}">
                <a16:creationId xmlns:a16="http://schemas.microsoft.com/office/drawing/2014/main" id="{E2B042A4-B1E5-F542-DB86-6F910D67BC95}"/>
              </a:ext>
            </a:extLst>
          </p:cNvPr>
          <p:cNvSpPr>
            <a:spLocks noGrp="1"/>
          </p:cNvSpPr>
          <p:nvPr>
            <p:ph type="sldNum" sz="quarter" idx="12"/>
          </p:nvPr>
        </p:nvSpPr>
        <p:spPr/>
        <p:txBody>
          <a:bodyPr/>
          <a:lstStyle/>
          <a:p>
            <a:r>
              <a:rPr lang="en-US" dirty="0"/>
              <a:t>12-08-2022     </a:t>
            </a:r>
            <a:fld id="{7EA5BFD8-B1B0-4DAF-8C8A-4BCD2B8D2ACF}" type="slidenum">
              <a:rPr lang="en-US" smtClean="0"/>
              <a:pPr/>
              <a:t>25</a:t>
            </a:fld>
            <a:endParaRPr lang="en-US" dirty="0"/>
          </a:p>
        </p:txBody>
      </p:sp>
    </p:spTree>
    <p:extLst>
      <p:ext uri="{BB962C8B-B14F-4D97-AF65-F5344CB8AC3E}">
        <p14:creationId xmlns:p14="http://schemas.microsoft.com/office/powerpoint/2010/main" val="1604877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16B20-854B-577C-0A8E-B2952B1E2CEA}"/>
              </a:ext>
            </a:extLst>
          </p:cNvPr>
          <p:cNvSpPr>
            <a:spLocks noGrp="1"/>
          </p:cNvSpPr>
          <p:nvPr>
            <p:ph type="title"/>
          </p:nvPr>
        </p:nvSpPr>
        <p:spPr/>
        <p:txBody>
          <a:bodyPr/>
          <a:lstStyle/>
          <a:p>
            <a:r>
              <a:rPr lang="en-US" dirty="0"/>
              <a:t>Global Grants</a:t>
            </a:r>
          </a:p>
        </p:txBody>
      </p:sp>
      <p:sp>
        <p:nvSpPr>
          <p:cNvPr id="3" name="Content Placeholder 2">
            <a:extLst>
              <a:ext uri="{FF2B5EF4-FFF2-40B4-BE49-F238E27FC236}">
                <a16:creationId xmlns:a16="http://schemas.microsoft.com/office/drawing/2014/main" id="{33948BF3-6379-1C73-A952-542426FC8B07}"/>
              </a:ext>
            </a:extLst>
          </p:cNvPr>
          <p:cNvSpPr>
            <a:spLocks noGrp="1"/>
          </p:cNvSpPr>
          <p:nvPr>
            <p:ph idx="1"/>
          </p:nvPr>
        </p:nvSpPr>
        <p:spPr/>
        <p:txBody>
          <a:bodyPr/>
          <a:lstStyle/>
          <a:p>
            <a:pPr marL="0" indent="0">
              <a:buNone/>
            </a:pPr>
            <a:r>
              <a:rPr lang="en-US" dirty="0"/>
              <a:t>Global Grants are large long-term projects that:</a:t>
            </a:r>
          </a:p>
          <a:p>
            <a:r>
              <a:rPr lang="en-US" dirty="0"/>
              <a:t>Support humanitarian projects, graduate level study or vocational training teams</a:t>
            </a:r>
          </a:p>
          <a:p>
            <a:r>
              <a:rPr lang="en-US" dirty="0"/>
              <a:t>Require international partnerships</a:t>
            </a:r>
          </a:p>
          <a:p>
            <a:r>
              <a:rPr lang="en-US" dirty="0"/>
              <a:t>Satisfy a community need</a:t>
            </a:r>
          </a:p>
          <a:p>
            <a:r>
              <a:rPr lang="en-US" dirty="0"/>
              <a:t>Align with The Rotary Foundation Areas Of Focus</a:t>
            </a:r>
          </a:p>
          <a:p>
            <a:r>
              <a:rPr lang="en-US" dirty="0"/>
              <a:t>Have a minimum budget of $30,000 USD</a:t>
            </a:r>
          </a:p>
          <a:p>
            <a:r>
              <a:rPr lang="en-US" dirty="0"/>
              <a:t>Have sustainable, measurable outcomes</a:t>
            </a:r>
          </a:p>
        </p:txBody>
      </p:sp>
      <p:sp>
        <p:nvSpPr>
          <p:cNvPr id="4" name="Footer Placeholder 3">
            <a:extLst>
              <a:ext uri="{FF2B5EF4-FFF2-40B4-BE49-F238E27FC236}">
                <a16:creationId xmlns:a16="http://schemas.microsoft.com/office/drawing/2014/main" id="{D37859F7-0E98-5158-9514-40DB9C32A416}"/>
              </a:ext>
            </a:extLst>
          </p:cNvPr>
          <p:cNvSpPr>
            <a:spLocks noGrp="1"/>
          </p:cNvSpPr>
          <p:nvPr>
            <p:ph type="ftr" sz="quarter" idx="11"/>
          </p:nvPr>
        </p:nvSpPr>
        <p:spPr/>
        <p:txBody>
          <a:bodyPr/>
          <a:lstStyle/>
          <a:p>
            <a:r>
              <a:rPr lang="en-US" dirty="0"/>
              <a:t>2023-2024 Grant Management </a:t>
            </a:r>
          </a:p>
        </p:txBody>
      </p:sp>
      <p:sp>
        <p:nvSpPr>
          <p:cNvPr id="5" name="Slide Number Placeholder 4">
            <a:extLst>
              <a:ext uri="{FF2B5EF4-FFF2-40B4-BE49-F238E27FC236}">
                <a16:creationId xmlns:a16="http://schemas.microsoft.com/office/drawing/2014/main" id="{D7921182-5403-1A3A-DD27-10F042EA055B}"/>
              </a:ext>
            </a:extLst>
          </p:cNvPr>
          <p:cNvSpPr>
            <a:spLocks noGrp="1"/>
          </p:cNvSpPr>
          <p:nvPr>
            <p:ph type="sldNum" sz="quarter" idx="12"/>
          </p:nvPr>
        </p:nvSpPr>
        <p:spPr/>
        <p:txBody>
          <a:bodyPr/>
          <a:lstStyle/>
          <a:p>
            <a:r>
              <a:rPr lang="en-US" dirty="0"/>
              <a:t>12-08-2022     </a:t>
            </a:r>
            <a:fld id="{7EA5BFD8-B1B0-4DAF-8C8A-4BCD2B8D2ACF}" type="slidenum">
              <a:rPr lang="en-US" smtClean="0"/>
              <a:pPr/>
              <a:t>26</a:t>
            </a:fld>
            <a:endParaRPr lang="en-US" dirty="0"/>
          </a:p>
        </p:txBody>
      </p:sp>
    </p:spTree>
    <p:extLst>
      <p:ext uri="{BB962C8B-B14F-4D97-AF65-F5344CB8AC3E}">
        <p14:creationId xmlns:p14="http://schemas.microsoft.com/office/powerpoint/2010/main" val="381728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16B20-854B-577C-0A8E-B2952B1E2CEA}"/>
              </a:ext>
            </a:extLst>
          </p:cNvPr>
          <p:cNvSpPr>
            <a:spLocks noGrp="1"/>
          </p:cNvSpPr>
          <p:nvPr>
            <p:ph type="title"/>
          </p:nvPr>
        </p:nvSpPr>
        <p:spPr/>
        <p:txBody>
          <a:bodyPr/>
          <a:lstStyle/>
          <a:p>
            <a:r>
              <a:rPr lang="en-US" dirty="0"/>
              <a:t>Global Grants - Areas of Focus</a:t>
            </a:r>
          </a:p>
        </p:txBody>
      </p:sp>
      <p:sp>
        <p:nvSpPr>
          <p:cNvPr id="4" name="Footer Placeholder 3">
            <a:extLst>
              <a:ext uri="{FF2B5EF4-FFF2-40B4-BE49-F238E27FC236}">
                <a16:creationId xmlns:a16="http://schemas.microsoft.com/office/drawing/2014/main" id="{D37859F7-0E98-5158-9514-40DB9C32A416}"/>
              </a:ext>
            </a:extLst>
          </p:cNvPr>
          <p:cNvSpPr>
            <a:spLocks noGrp="1"/>
          </p:cNvSpPr>
          <p:nvPr>
            <p:ph type="ftr" sz="quarter" idx="11"/>
          </p:nvPr>
        </p:nvSpPr>
        <p:spPr/>
        <p:txBody>
          <a:bodyPr/>
          <a:lstStyle/>
          <a:p>
            <a:r>
              <a:rPr lang="en-US" dirty="0"/>
              <a:t>2023-2024 Grant Management </a:t>
            </a:r>
          </a:p>
        </p:txBody>
      </p:sp>
      <p:sp>
        <p:nvSpPr>
          <p:cNvPr id="5" name="Slide Number Placeholder 4">
            <a:extLst>
              <a:ext uri="{FF2B5EF4-FFF2-40B4-BE49-F238E27FC236}">
                <a16:creationId xmlns:a16="http://schemas.microsoft.com/office/drawing/2014/main" id="{D7921182-5403-1A3A-DD27-10F042EA055B}"/>
              </a:ext>
            </a:extLst>
          </p:cNvPr>
          <p:cNvSpPr>
            <a:spLocks noGrp="1"/>
          </p:cNvSpPr>
          <p:nvPr>
            <p:ph type="sldNum" sz="quarter" idx="12"/>
          </p:nvPr>
        </p:nvSpPr>
        <p:spPr/>
        <p:txBody>
          <a:bodyPr/>
          <a:lstStyle/>
          <a:p>
            <a:r>
              <a:rPr lang="en-US" dirty="0"/>
              <a:t>12-08-2022     </a:t>
            </a:r>
            <a:fld id="{7EA5BFD8-B1B0-4DAF-8C8A-4BCD2B8D2ACF}" type="slidenum">
              <a:rPr lang="en-US" smtClean="0"/>
              <a:pPr/>
              <a:t>27</a:t>
            </a:fld>
            <a:endParaRPr lang="en-US" dirty="0"/>
          </a:p>
        </p:txBody>
      </p:sp>
      <p:pic>
        <p:nvPicPr>
          <p:cNvPr id="8" name="Picture 7">
            <a:extLst>
              <a:ext uri="{FF2B5EF4-FFF2-40B4-BE49-F238E27FC236}">
                <a16:creationId xmlns:a16="http://schemas.microsoft.com/office/drawing/2014/main" id="{A22F68F5-FBB9-0B60-8BF7-8AC512C38E4D}"/>
              </a:ext>
            </a:extLst>
          </p:cNvPr>
          <p:cNvPicPr>
            <a:picLocks noChangeAspect="1"/>
          </p:cNvPicPr>
          <p:nvPr/>
        </p:nvPicPr>
        <p:blipFill rotWithShape="1">
          <a:blip r:embed="rId3">
            <a:extLst>
              <a:ext uri="{28A0092B-C50C-407E-A947-70E740481C1C}">
                <a14:useLocalDpi xmlns:a14="http://schemas.microsoft.com/office/drawing/2010/main" val="0"/>
              </a:ext>
            </a:extLst>
          </a:blip>
          <a:srcRect l="9321" t="12970" r="29660" b="56727"/>
          <a:stretch/>
        </p:blipFill>
        <p:spPr>
          <a:xfrm>
            <a:off x="2493540" y="1524930"/>
            <a:ext cx="6857999" cy="4831420"/>
          </a:xfrm>
          <a:prstGeom prst="rect">
            <a:avLst/>
          </a:prstGeom>
        </p:spPr>
      </p:pic>
    </p:spTree>
    <p:extLst>
      <p:ext uri="{BB962C8B-B14F-4D97-AF65-F5344CB8AC3E}">
        <p14:creationId xmlns:p14="http://schemas.microsoft.com/office/powerpoint/2010/main" val="1800312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16B20-854B-577C-0A8E-B2952B1E2CEA}"/>
              </a:ext>
            </a:extLst>
          </p:cNvPr>
          <p:cNvSpPr>
            <a:spLocks noGrp="1"/>
          </p:cNvSpPr>
          <p:nvPr>
            <p:ph type="title"/>
          </p:nvPr>
        </p:nvSpPr>
        <p:spPr/>
        <p:txBody>
          <a:bodyPr>
            <a:normAutofit fontScale="90000"/>
          </a:bodyPr>
          <a:lstStyle/>
          <a:p>
            <a:r>
              <a:rPr lang="en-US" dirty="0"/>
              <a:t>Global Grants – Starting the Application</a:t>
            </a:r>
          </a:p>
        </p:txBody>
      </p:sp>
      <p:sp>
        <p:nvSpPr>
          <p:cNvPr id="3" name="Content Placeholder 2">
            <a:extLst>
              <a:ext uri="{FF2B5EF4-FFF2-40B4-BE49-F238E27FC236}">
                <a16:creationId xmlns:a16="http://schemas.microsoft.com/office/drawing/2014/main" id="{33948BF3-6379-1C73-A952-542426FC8B07}"/>
              </a:ext>
            </a:extLst>
          </p:cNvPr>
          <p:cNvSpPr>
            <a:spLocks noGrp="1"/>
          </p:cNvSpPr>
          <p:nvPr>
            <p:ph idx="1"/>
          </p:nvPr>
        </p:nvSpPr>
        <p:spPr/>
        <p:txBody>
          <a:bodyPr/>
          <a:lstStyle/>
          <a:p>
            <a:r>
              <a:rPr lang="en-US" dirty="0"/>
              <a:t>Global grants require a host partner and an international partner</a:t>
            </a:r>
          </a:p>
          <a:p>
            <a:r>
              <a:rPr lang="en-US" dirty="0"/>
              <a:t>Clubs in District 5240 must be qualified and certified to be the host or international partner on a global grant</a:t>
            </a:r>
          </a:p>
          <a:p>
            <a:r>
              <a:rPr lang="en-US" dirty="0"/>
              <a:t>Clubs that are not certified can participate in global grants but cannot sponsor or submit one to The Rotary Foundation</a:t>
            </a:r>
          </a:p>
          <a:p>
            <a:r>
              <a:rPr lang="en-US" dirty="0"/>
              <a:t>Clubs considering serving as a host or international partner in a global grant should contact the District Global Grants Committee and advise them of nature and scope of the project</a:t>
            </a:r>
          </a:p>
          <a:p>
            <a:endParaRPr lang="en-US" dirty="0"/>
          </a:p>
        </p:txBody>
      </p:sp>
      <p:sp>
        <p:nvSpPr>
          <p:cNvPr id="4" name="Footer Placeholder 3">
            <a:extLst>
              <a:ext uri="{FF2B5EF4-FFF2-40B4-BE49-F238E27FC236}">
                <a16:creationId xmlns:a16="http://schemas.microsoft.com/office/drawing/2014/main" id="{D37859F7-0E98-5158-9514-40DB9C32A416}"/>
              </a:ext>
            </a:extLst>
          </p:cNvPr>
          <p:cNvSpPr>
            <a:spLocks noGrp="1"/>
          </p:cNvSpPr>
          <p:nvPr>
            <p:ph type="ftr" sz="quarter" idx="11"/>
          </p:nvPr>
        </p:nvSpPr>
        <p:spPr/>
        <p:txBody>
          <a:bodyPr/>
          <a:lstStyle/>
          <a:p>
            <a:r>
              <a:rPr lang="en-US" dirty="0"/>
              <a:t>2023-2024 Grant Management </a:t>
            </a:r>
          </a:p>
        </p:txBody>
      </p:sp>
      <p:sp>
        <p:nvSpPr>
          <p:cNvPr id="5" name="Slide Number Placeholder 4">
            <a:extLst>
              <a:ext uri="{FF2B5EF4-FFF2-40B4-BE49-F238E27FC236}">
                <a16:creationId xmlns:a16="http://schemas.microsoft.com/office/drawing/2014/main" id="{D7921182-5403-1A3A-DD27-10F042EA055B}"/>
              </a:ext>
            </a:extLst>
          </p:cNvPr>
          <p:cNvSpPr>
            <a:spLocks noGrp="1"/>
          </p:cNvSpPr>
          <p:nvPr>
            <p:ph type="sldNum" sz="quarter" idx="12"/>
          </p:nvPr>
        </p:nvSpPr>
        <p:spPr/>
        <p:txBody>
          <a:bodyPr/>
          <a:lstStyle/>
          <a:p>
            <a:r>
              <a:rPr lang="en-US" dirty="0"/>
              <a:t>12-08-2022     </a:t>
            </a:r>
            <a:fld id="{7EA5BFD8-B1B0-4DAF-8C8A-4BCD2B8D2ACF}" type="slidenum">
              <a:rPr lang="en-US" smtClean="0"/>
              <a:pPr/>
              <a:t>28</a:t>
            </a:fld>
            <a:endParaRPr lang="en-US" dirty="0"/>
          </a:p>
        </p:txBody>
      </p:sp>
    </p:spTree>
    <p:extLst>
      <p:ext uri="{BB962C8B-B14F-4D97-AF65-F5344CB8AC3E}">
        <p14:creationId xmlns:p14="http://schemas.microsoft.com/office/powerpoint/2010/main" val="2319253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16B20-854B-577C-0A8E-B2952B1E2CEA}"/>
              </a:ext>
            </a:extLst>
          </p:cNvPr>
          <p:cNvSpPr>
            <a:spLocks noGrp="1"/>
          </p:cNvSpPr>
          <p:nvPr>
            <p:ph type="title"/>
          </p:nvPr>
        </p:nvSpPr>
        <p:spPr/>
        <p:txBody>
          <a:bodyPr>
            <a:normAutofit fontScale="90000"/>
          </a:bodyPr>
          <a:lstStyle/>
          <a:p>
            <a:r>
              <a:rPr lang="en-US" dirty="0"/>
              <a:t>Global Grants – Preparing the Application</a:t>
            </a:r>
          </a:p>
        </p:txBody>
      </p:sp>
      <p:sp>
        <p:nvSpPr>
          <p:cNvPr id="3" name="Content Placeholder 2">
            <a:extLst>
              <a:ext uri="{FF2B5EF4-FFF2-40B4-BE49-F238E27FC236}">
                <a16:creationId xmlns:a16="http://schemas.microsoft.com/office/drawing/2014/main" id="{33948BF3-6379-1C73-A952-542426FC8B07}"/>
              </a:ext>
            </a:extLst>
          </p:cNvPr>
          <p:cNvSpPr>
            <a:spLocks noGrp="1"/>
          </p:cNvSpPr>
          <p:nvPr>
            <p:ph idx="1"/>
          </p:nvPr>
        </p:nvSpPr>
        <p:spPr/>
        <p:txBody>
          <a:bodyPr/>
          <a:lstStyle/>
          <a:p>
            <a:r>
              <a:rPr lang="en-US" dirty="0"/>
              <a:t>A global grant requires a host partner and an international partner.</a:t>
            </a:r>
          </a:p>
          <a:p>
            <a:r>
              <a:rPr lang="en-US" dirty="0"/>
              <a:t>A certified club in District 5240 can serve in either role</a:t>
            </a:r>
          </a:p>
          <a:p>
            <a:r>
              <a:rPr lang="en-US" dirty="0"/>
              <a:t>The Rotary Foundation requires a Community Needs Assessment to be performed by Rotarians prior to submitting the Global Grant application</a:t>
            </a:r>
          </a:p>
          <a:p>
            <a:r>
              <a:rPr lang="en-US" dirty="0"/>
              <a:t>Global grants must support at least one of The Rotary Foundation Areas of Focus</a:t>
            </a:r>
          </a:p>
          <a:p>
            <a:endParaRPr lang="en-US" dirty="0"/>
          </a:p>
        </p:txBody>
      </p:sp>
      <p:sp>
        <p:nvSpPr>
          <p:cNvPr id="4" name="Footer Placeholder 3">
            <a:extLst>
              <a:ext uri="{FF2B5EF4-FFF2-40B4-BE49-F238E27FC236}">
                <a16:creationId xmlns:a16="http://schemas.microsoft.com/office/drawing/2014/main" id="{D37859F7-0E98-5158-9514-40DB9C32A416}"/>
              </a:ext>
            </a:extLst>
          </p:cNvPr>
          <p:cNvSpPr>
            <a:spLocks noGrp="1"/>
          </p:cNvSpPr>
          <p:nvPr>
            <p:ph type="ftr" sz="quarter" idx="11"/>
          </p:nvPr>
        </p:nvSpPr>
        <p:spPr/>
        <p:txBody>
          <a:bodyPr/>
          <a:lstStyle/>
          <a:p>
            <a:r>
              <a:rPr lang="en-US" dirty="0"/>
              <a:t>2023-2024 Grant Management </a:t>
            </a:r>
          </a:p>
        </p:txBody>
      </p:sp>
      <p:sp>
        <p:nvSpPr>
          <p:cNvPr id="5" name="Slide Number Placeholder 4">
            <a:extLst>
              <a:ext uri="{FF2B5EF4-FFF2-40B4-BE49-F238E27FC236}">
                <a16:creationId xmlns:a16="http://schemas.microsoft.com/office/drawing/2014/main" id="{D7921182-5403-1A3A-DD27-10F042EA055B}"/>
              </a:ext>
            </a:extLst>
          </p:cNvPr>
          <p:cNvSpPr>
            <a:spLocks noGrp="1"/>
          </p:cNvSpPr>
          <p:nvPr>
            <p:ph type="sldNum" sz="quarter" idx="12"/>
          </p:nvPr>
        </p:nvSpPr>
        <p:spPr/>
        <p:txBody>
          <a:bodyPr/>
          <a:lstStyle/>
          <a:p>
            <a:r>
              <a:rPr lang="en-US" dirty="0"/>
              <a:t>12-08-2022     </a:t>
            </a:r>
            <a:fld id="{7EA5BFD8-B1B0-4DAF-8C8A-4BCD2B8D2ACF}" type="slidenum">
              <a:rPr lang="en-US" smtClean="0"/>
              <a:pPr/>
              <a:t>29</a:t>
            </a:fld>
            <a:endParaRPr lang="en-US" dirty="0"/>
          </a:p>
        </p:txBody>
      </p:sp>
    </p:spTree>
    <p:extLst>
      <p:ext uri="{BB962C8B-B14F-4D97-AF65-F5344CB8AC3E}">
        <p14:creationId xmlns:p14="http://schemas.microsoft.com/office/powerpoint/2010/main" val="4291740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2C753-A68D-4C03-8383-B4F2BC9726CA}"/>
              </a:ext>
            </a:extLst>
          </p:cNvPr>
          <p:cNvSpPr>
            <a:spLocks noGrp="1"/>
          </p:cNvSpPr>
          <p:nvPr>
            <p:ph type="title"/>
          </p:nvPr>
        </p:nvSpPr>
        <p:spPr/>
        <p:txBody>
          <a:bodyPr/>
          <a:lstStyle/>
          <a:p>
            <a:r>
              <a:rPr lang="en-US" dirty="0"/>
              <a:t>The Rotary Foundation</a:t>
            </a:r>
          </a:p>
        </p:txBody>
      </p:sp>
      <p:sp>
        <p:nvSpPr>
          <p:cNvPr id="3" name="Content Placeholder 2">
            <a:extLst>
              <a:ext uri="{FF2B5EF4-FFF2-40B4-BE49-F238E27FC236}">
                <a16:creationId xmlns:a16="http://schemas.microsoft.com/office/drawing/2014/main" id="{DB7C3BC8-DA18-1D3B-7621-F5F2FAA10FF4}"/>
              </a:ext>
            </a:extLst>
          </p:cNvPr>
          <p:cNvSpPr>
            <a:spLocks noGrp="1"/>
          </p:cNvSpPr>
          <p:nvPr>
            <p:ph idx="1"/>
          </p:nvPr>
        </p:nvSpPr>
        <p:spPr/>
        <p:txBody>
          <a:bodyPr>
            <a:normAutofit/>
          </a:bodyPr>
          <a:lstStyle/>
          <a:p>
            <a:pPr marL="0" indent="0" algn="ctr">
              <a:buNone/>
            </a:pPr>
            <a:r>
              <a:rPr lang="en-US" sz="3600" dirty="0"/>
              <a:t>The mission of The Rotary Foundation </a:t>
            </a:r>
          </a:p>
          <a:p>
            <a:pPr marL="0" indent="0" algn="ctr">
              <a:buNone/>
            </a:pPr>
            <a:r>
              <a:rPr lang="en-US" sz="3600" dirty="0"/>
              <a:t>of Rotary International is to </a:t>
            </a:r>
            <a:br>
              <a:rPr lang="en-US" sz="3600" dirty="0"/>
            </a:br>
            <a:r>
              <a:rPr lang="en-US" sz="3600" dirty="0">
                <a:solidFill>
                  <a:srgbClr val="FFFF00"/>
                </a:solidFill>
              </a:rPr>
              <a:t>enable Rotarians </a:t>
            </a:r>
            <a:br>
              <a:rPr lang="en-US" sz="3600" dirty="0"/>
            </a:br>
            <a:r>
              <a:rPr lang="en-US" sz="3600" dirty="0"/>
              <a:t>to advance world understanding, </a:t>
            </a:r>
            <a:br>
              <a:rPr lang="en-US" sz="3600" dirty="0"/>
            </a:br>
            <a:r>
              <a:rPr lang="en-US" sz="3600" dirty="0"/>
              <a:t>goodwill, and peace </a:t>
            </a:r>
            <a:br>
              <a:rPr lang="en-US" sz="3600" dirty="0"/>
            </a:br>
            <a:r>
              <a:rPr lang="en-US" sz="3600" dirty="0"/>
              <a:t>through the improvement of health, </a:t>
            </a:r>
            <a:br>
              <a:rPr lang="en-US" sz="3600" dirty="0"/>
            </a:br>
            <a:r>
              <a:rPr lang="en-US" sz="3600" dirty="0"/>
              <a:t>the support of education, and </a:t>
            </a:r>
            <a:br>
              <a:rPr lang="en-US" sz="3600" dirty="0"/>
            </a:br>
            <a:r>
              <a:rPr lang="en-US" sz="3600" dirty="0"/>
              <a:t>the alleviation of poverty.</a:t>
            </a:r>
          </a:p>
          <a:p>
            <a:pPr marL="0" indent="0">
              <a:buNone/>
            </a:pPr>
            <a:endParaRPr lang="en-US" dirty="0"/>
          </a:p>
        </p:txBody>
      </p:sp>
      <p:sp>
        <p:nvSpPr>
          <p:cNvPr id="4" name="Slide Number Placeholder 3">
            <a:extLst>
              <a:ext uri="{FF2B5EF4-FFF2-40B4-BE49-F238E27FC236}">
                <a16:creationId xmlns:a16="http://schemas.microsoft.com/office/drawing/2014/main" id="{75BE0FE3-CF9E-B1EB-8F14-93B831941509}"/>
              </a:ext>
            </a:extLst>
          </p:cNvPr>
          <p:cNvSpPr>
            <a:spLocks noGrp="1"/>
          </p:cNvSpPr>
          <p:nvPr>
            <p:ph type="sldNum" sz="quarter" idx="12"/>
          </p:nvPr>
        </p:nvSpPr>
        <p:spPr/>
        <p:txBody>
          <a:bodyPr/>
          <a:lstStyle/>
          <a:p>
            <a:r>
              <a:rPr lang="en-US" dirty="0"/>
              <a:t>12-08-2022     </a:t>
            </a:r>
            <a:fld id="{7EA5BFD8-B1B0-4DAF-8C8A-4BCD2B8D2ACF}" type="slidenum">
              <a:rPr lang="en-US" smtClean="0"/>
              <a:pPr/>
              <a:t>3</a:t>
            </a:fld>
            <a:endParaRPr lang="en-US" dirty="0"/>
          </a:p>
        </p:txBody>
      </p:sp>
      <p:sp>
        <p:nvSpPr>
          <p:cNvPr id="5" name="Footer Placeholder 4">
            <a:extLst>
              <a:ext uri="{FF2B5EF4-FFF2-40B4-BE49-F238E27FC236}">
                <a16:creationId xmlns:a16="http://schemas.microsoft.com/office/drawing/2014/main" id="{97A0B762-723C-8545-D4FF-DB360F250933}"/>
              </a:ext>
            </a:extLst>
          </p:cNvPr>
          <p:cNvSpPr>
            <a:spLocks noGrp="1"/>
          </p:cNvSpPr>
          <p:nvPr>
            <p:ph type="ftr" sz="quarter" idx="11"/>
          </p:nvPr>
        </p:nvSpPr>
        <p:spPr/>
        <p:txBody>
          <a:bodyPr/>
          <a:lstStyle/>
          <a:p>
            <a:r>
              <a:rPr lang="en-US" dirty="0"/>
              <a:t>2023-2024 Grant Management </a:t>
            </a:r>
          </a:p>
        </p:txBody>
      </p:sp>
    </p:spTree>
    <p:extLst>
      <p:ext uri="{BB962C8B-B14F-4D97-AF65-F5344CB8AC3E}">
        <p14:creationId xmlns:p14="http://schemas.microsoft.com/office/powerpoint/2010/main" val="1053279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16B20-854B-577C-0A8E-B2952B1E2CEA}"/>
              </a:ext>
            </a:extLst>
          </p:cNvPr>
          <p:cNvSpPr>
            <a:spLocks noGrp="1"/>
          </p:cNvSpPr>
          <p:nvPr>
            <p:ph type="title"/>
          </p:nvPr>
        </p:nvSpPr>
        <p:spPr/>
        <p:txBody>
          <a:bodyPr/>
          <a:lstStyle/>
          <a:p>
            <a:r>
              <a:rPr lang="en-US" dirty="0"/>
              <a:t>Global Grants - Funding</a:t>
            </a:r>
          </a:p>
        </p:txBody>
      </p:sp>
      <p:sp>
        <p:nvSpPr>
          <p:cNvPr id="3" name="Content Placeholder 2">
            <a:extLst>
              <a:ext uri="{FF2B5EF4-FFF2-40B4-BE49-F238E27FC236}">
                <a16:creationId xmlns:a16="http://schemas.microsoft.com/office/drawing/2014/main" id="{33948BF3-6379-1C73-A952-542426FC8B07}"/>
              </a:ext>
            </a:extLst>
          </p:cNvPr>
          <p:cNvSpPr>
            <a:spLocks noGrp="1"/>
          </p:cNvSpPr>
          <p:nvPr>
            <p:ph idx="1"/>
          </p:nvPr>
        </p:nvSpPr>
        <p:spPr>
          <a:xfrm>
            <a:off x="838200" y="1643529"/>
            <a:ext cx="10515600" cy="4351338"/>
          </a:xfrm>
        </p:spPr>
        <p:txBody>
          <a:bodyPr>
            <a:normAutofit lnSpcReduction="10000"/>
          </a:bodyPr>
          <a:lstStyle/>
          <a:p>
            <a:r>
              <a:rPr lang="en-US" dirty="0"/>
              <a:t>Global grants must have a minimum budget of $30,000 USD</a:t>
            </a:r>
          </a:p>
          <a:p>
            <a:r>
              <a:rPr lang="en-US" dirty="0"/>
              <a:t>The international partner must provide at least 15% of the global grant funds</a:t>
            </a:r>
          </a:p>
          <a:p>
            <a:r>
              <a:rPr lang="en-US" dirty="0"/>
              <a:t>Global grants are funded by cash, DDF and World Fund match</a:t>
            </a:r>
          </a:p>
          <a:p>
            <a:r>
              <a:rPr lang="en-US" dirty="0"/>
              <a:t>District 5240 will match cash from clubs in the district with DDF up to a maximum of $20,000</a:t>
            </a:r>
          </a:p>
          <a:p>
            <a:r>
              <a:rPr lang="en-US" dirty="0"/>
              <a:t>The Rotary Foundation World Fund will match 80% of DDF </a:t>
            </a:r>
          </a:p>
          <a:p>
            <a:r>
              <a:rPr lang="en-US" dirty="0"/>
              <a:t>Cash contributions are subject to a 5% administrative charge.</a:t>
            </a:r>
          </a:p>
          <a:p>
            <a:r>
              <a:rPr lang="en-US" dirty="0"/>
              <a:t>Other clubs and districts can contribute to a District 5240 sponsored global grant</a:t>
            </a:r>
          </a:p>
        </p:txBody>
      </p:sp>
      <p:sp>
        <p:nvSpPr>
          <p:cNvPr id="4" name="Footer Placeholder 3">
            <a:extLst>
              <a:ext uri="{FF2B5EF4-FFF2-40B4-BE49-F238E27FC236}">
                <a16:creationId xmlns:a16="http://schemas.microsoft.com/office/drawing/2014/main" id="{D37859F7-0E98-5158-9514-40DB9C32A416}"/>
              </a:ext>
            </a:extLst>
          </p:cNvPr>
          <p:cNvSpPr>
            <a:spLocks noGrp="1"/>
          </p:cNvSpPr>
          <p:nvPr>
            <p:ph type="ftr" sz="quarter" idx="11"/>
          </p:nvPr>
        </p:nvSpPr>
        <p:spPr/>
        <p:txBody>
          <a:bodyPr/>
          <a:lstStyle/>
          <a:p>
            <a:r>
              <a:rPr lang="en-US" dirty="0"/>
              <a:t>2023-2024 Grant Management </a:t>
            </a:r>
          </a:p>
        </p:txBody>
      </p:sp>
      <p:sp>
        <p:nvSpPr>
          <p:cNvPr id="5" name="Slide Number Placeholder 4">
            <a:extLst>
              <a:ext uri="{FF2B5EF4-FFF2-40B4-BE49-F238E27FC236}">
                <a16:creationId xmlns:a16="http://schemas.microsoft.com/office/drawing/2014/main" id="{D7921182-5403-1A3A-DD27-10F042EA055B}"/>
              </a:ext>
            </a:extLst>
          </p:cNvPr>
          <p:cNvSpPr>
            <a:spLocks noGrp="1"/>
          </p:cNvSpPr>
          <p:nvPr>
            <p:ph type="sldNum" sz="quarter" idx="12"/>
          </p:nvPr>
        </p:nvSpPr>
        <p:spPr/>
        <p:txBody>
          <a:bodyPr/>
          <a:lstStyle/>
          <a:p>
            <a:r>
              <a:rPr lang="en-US" dirty="0"/>
              <a:t>12-08-2022     </a:t>
            </a:r>
            <a:fld id="{7EA5BFD8-B1B0-4DAF-8C8A-4BCD2B8D2ACF}" type="slidenum">
              <a:rPr lang="en-US" smtClean="0"/>
              <a:pPr/>
              <a:t>30</a:t>
            </a:fld>
            <a:endParaRPr lang="en-US" dirty="0"/>
          </a:p>
        </p:txBody>
      </p:sp>
    </p:spTree>
    <p:extLst>
      <p:ext uri="{BB962C8B-B14F-4D97-AF65-F5344CB8AC3E}">
        <p14:creationId xmlns:p14="http://schemas.microsoft.com/office/powerpoint/2010/main" val="2488327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16B20-854B-577C-0A8E-B2952B1E2CEA}"/>
              </a:ext>
            </a:extLst>
          </p:cNvPr>
          <p:cNvSpPr>
            <a:spLocks noGrp="1"/>
          </p:cNvSpPr>
          <p:nvPr>
            <p:ph type="title"/>
          </p:nvPr>
        </p:nvSpPr>
        <p:spPr/>
        <p:txBody>
          <a:bodyPr/>
          <a:lstStyle/>
          <a:p>
            <a:r>
              <a:rPr lang="en-US" dirty="0"/>
              <a:t>Global Grants – Funding Example</a:t>
            </a:r>
          </a:p>
        </p:txBody>
      </p:sp>
      <p:sp>
        <p:nvSpPr>
          <p:cNvPr id="3" name="Content Placeholder 2">
            <a:extLst>
              <a:ext uri="{FF2B5EF4-FFF2-40B4-BE49-F238E27FC236}">
                <a16:creationId xmlns:a16="http://schemas.microsoft.com/office/drawing/2014/main" id="{33948BF3-6379-1C73-A952-542426FC8B07}"/>
              </a:ext>
            </a:extLst>
          </p:cNvPr>
          <p:cNvSpPr>
            <a:spLocks noGrp="1"/>
          </p:cNvSpPr>
          <p:nvPr>
            <p:ph idx="1"/>
          </p:nvPr>
        </p:nvSpPr>
        <p:spPr/>
        <p:txBody>
          <a:bodyPr>
            <a:normAutofit lnSpcReduction="10000"/>
          </a:bodyPr>
          <a:lstStyle/>
          <a:p>
            <a:pPr marL="0" indent="0">
              <a:buNone/>
            </a:pPr>
            <a:r>
              <a:rPr lang="en-US" dirty="0"/>
              <a:t>Clubs in District 5240 Cash Contribution  -- $20,000</a:t>
            </a:r>
          </a:p>
          <a:p>
            <a:pPr marL="0" indent="0">
              <a:buNone/>
            </a:pPr>
            <a:r>
              <a:rPr lang="en-US" dirty="0"/>
              <a:t>District 5240 DDF Match (100% of Cash) -- $20,000</a:t>
            </a:r>
          </a:p>
          <a:p>
            <a:pPr marL="0" indent="0">
              <a:buNone/>
            </a:pPr>
            <a:r>
              <a:rPr lang="en-US" dirty="0"/>
              <a:t>World Fund Match (80% of DDF)              -- </a:t>
            </a:r>
            <a:r>
              <a:rPr lang="en-US" u="sng" dirty="0"/>
              <a:t>$16,000</a:t>
            </a:r>
          </a:p>
          <a:p>
            <a:pPr marL="0" indent="0">
              <a:buNone/>
            </a:pPr>
            <a:r>
              <a:rPr lang="en-US" dirty="0"/>
              <a:t>Global Grant Funding 			           --  $56,000</a:t>
            </a:r>
          </a:p>
          <a:p>
            <a:pPr marL="0" indent="0">
              <a:buNone/>
            </a:pPr>
            <a:r>
              <a:rPr lang="en-US" dirty="0"/>
              <a:t>Cash Required (with 5% surcharge)	  --  $21,000</a:t>
            </a:r>
          </a:p>
          <a:p>
            <a:pPr marL="0" indent="0">
              <a:buNone/>
            </a:pPr>
            <a:endParaRPr lang="en-US" dirty="0"/>
          </a:p>
          <a:p>
            <a:r>
              <a:rPr lang="en-US" dirty="0"/>
              <a:t>Non-sponsoring clubs supporting a global grant must complete a cash contribution form signed by the club president that will accompany the grant application									</a:t>
            </a:r>
          </a:p>
        </p:txBody>
      </p:sp>
      <p:sp>
        <p:nvSpPr>
          <p:cNvPr id="4" name="Footer Placeholder 3">
            <a:extLst>
              <a:ext uri="{FF2B5EF4-FFF2-40B4-BE49-F238E27FC236}">
                <a16:creationId xmlns:a16="http://schemas.microsoft.com/office/drawing/2014/main" id="{D37859F7-0E98-5158-9514-40DB9C32A416}"/>
              </a:ext>
            </a:extLst>
          </p:cNvPr>
          <p:cNvSpPr>
            <a:spLocks noGrp="1"/>
          </p:cNvSpPr>
          <p:nvPr>
            <p:ph type="ftr" sz="quarter" idx="11"/>
          </p:nvPr>
        </p:nvSpPr>
        <p:spPr/>
        <p:txBody>
          <a:bodyPr/>
          <a:lstStyle/>
          <a:p>
            <a:r>
              <a:rPr lang="en-US" dirty="0"/>
              <a:t>2023-2024 Grant Management </a:t>
            </a:r>
          </a:p>
        </p:txBody>
      </p:sp>
      <p:sp>
        <p:nvSpPr>
          <p:cNvPr id="5" name="Slide Number Placeholder 4">
            <a:extLst>
              <a:ext uri="{FF2B5EF4-FFF2-40B4-BE49-F238E27FC236}">
                <a16:creationId xmlns:a16="http://schemas.microsoft.com/office/drawing/2014/main" id="{D7921182-5403-1A3A-DD27-10F042EA055B}"/>
              </a:ext>
            </a:extLst>
          </p:cNvPr>
          <p:cNvSpPr>
            <a:spLocks noGrp="1"/>
          </p:cNvSpPr>
          <p:nvPr>
            <p:ph type="sldNum" sz="quarter" idx="12"/>
          </p:nvPr>
        </p:nvSpPr>
        <p:spPr/>
        <p:txBody>
          <a:bodyPr/>
          <a:lstStyle/>
          <a:p>
            <a:r>
              <a:rPr lang="en-US" dirty="0"/>
              <a:t>12-08-2022     </a:t>
            </a:r>
            <a:fld id="{7EA5BFD8-B1B0-4DAF-8C8A-4BCD2B8D2ACF}" type="slidenum">
              <a:rPr lang="en-US" smtClean="0"/>
              <a:pPr/>
              <a:t>31</a:t>
            </a:fld>
            <a:endParaRPr lang="en-US" dirty="0"/>
          </a:p>
        </p:txBody>
      </p:sp>
    </p:spTree>
    <p:extLst>
      <p:ext uri="{BB962C8B-B14F-4D97-AF65-F5344CB8AC3E}">
        <p14:creationId xmlns:p14="http://schemas.microsoft.com/office/powerpoint/2010/main" val="1330074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16B20-854B-577C-0A8E-B2952B1E2CEA}"/>
              </a:ext>
            </a:extLst>
          </p:cNvPr>
          <p:cNvSpPr>
            <a:spLocks noGrp="1"/>
          </p:cNvSpPr>
          <p:nvPr>
            <p:ph type="title"/>
          </p:nvPr>
        </p:nvSpPr>
        <p:spPr/>
        <p:txBody>
          <a:bodyPr>
            <a:normAutofit fontScale="90000"/>
          </a:bodyPr>
          <a:lstStyle/>
          <a:p>
            <a:r>
              <a:rPr lang="en-US" dirty="0"/>
              <a:t>Global Grants – Application Submission</a:t>
            </a:r>
          </a:p>
        </p:txBody>
      </p:sp>
      <p:sp>
        <p:nvSpPr>
          <p:cNvPr id="3" name="Content Placeholder 2">
            <a:extLst>
              <a:ext uri="{FF2B5EF4-FFF2-40B4-BE49-F238E27FC236}">
                <a16:creationId xmlns:a16="http://schemas.microsoft.com/office/drawing/2014/main" id="{33948BF3-6379-1C73-A952-542426FC8B07}"/>
              </a:ext>
            </a:extLst>
          </p:cNvPr>
          <p:cNvSpPr>
            <a:spLocks noGrp="1"/>
          </p:cNvSpPr>
          <p:nvPr>
            <p:ph idx="1"/>
          </p:nvPr>
        </p:nvSpPr>
        <p:spPr/>
        <p:txBody>
          <a:bodyPr/>
          <a:lstStyle/>
          <a:p>
            <a:r>
              <a:rPr lang="en-US" dirty="0"/>
              <a:t>Clubs may submit one global grant application in each half of the Rotary Year</a:t>
            </a:r>
          </a:p>
          <a:p>
            <a:r>
              <a:rPr lang="en-US" dirty="0"/>
              <a:t>The District Global Grants committee must review and approve global grant applications which include DDF from District 5240.</a:t>
            </a:r>
          </a:p>
          <a:p>
            <a:r>
              <a:rPr lang="en-US" dirty="0"/>
              <a:t>The District 5240 club is responsible for ensuring that its partner club are aware of this requirement before locking a grant application.</a:t>
            </a:r>
          </a:p>
          <a:p>
            <a:r>
              <a:rPr lang="en-US" dirty="0"/>
              <a:t>The District Governor and the DRFC Chair are required to authorize DDF before the grant will be reviewed by the TRF grant coordinator</a:t>
            </a:r>
          </a:p>
        </p:txBody>
      </p:sp>
      <p:sp>
        <p:nvSpPr>
          <p:cNvPr id="4" name="Footer Placeholder 3">
            <a:extLst>
              <a:ext uri="{FF2B5EF4-FFF2-40B4-BE49-F238E27FC236}">
                <a16:creationId xmlns:a16="http://schemas.microsoft.com/office/drawing/2014/main" id="{D37859F7-0E98-5158-9514-40DB9C32A416}"/>
              </a:ext>
            </a:extLst>
          </p:cNvPr>
          <p:cNvSpPr>
            <a:spLocks noGrp="1"/>
          </p:cNvSpPr>
          <p:nvPr>
            <p:ph type="ftr" sz="quarter" idx="11"/>
          </p:nvPr>
        </p:nvSpPr>
        <p:spPr/>
        <p:txBody>
          <a:bodyPr/>
          <a:lstStyle/>
          <a:p>
            <a:r>
              <a:rPr lang="en-US" dirty="0"/>
              <a:t>2023-2024 Grant Management </a:t>
            </a:r>
          </a:p>
        </p:txBody>
      </p:sp>
      <p:sp>
        <p:nvSpPr>
          <p:cNvPr id="5" name="Slide Number Placeholder 4">
            <a:extLst>
              <a:ext uri="{FF2B5EF4-FFF2-40B4-BE49-F238E27FC236}">
                <a16:creationId xmlns:a16="http://schemas.microsoft.com/office/drawing/2014/main" id="{D7921182-5403-1A3A-DD27-10F042EA055B}"/>
              </a:ext>
            </a:extLst>
          </p:cNvPr>
          <p:cNvSpPr>
            <a:spLocks noGrp="1"/>
          </p:cNvSpPr>
          <p:nvPr>
            <p:ph type="sldNum" sz="quarter" idx="12"/>
          </p:nvPr>
        </p:nvSpPr>
        <p:spPr/>
        <p:txBody>
          <a:bodyPr/>
          <a:lstStyle/>
          <a:p>
            <a:r>
              <a:rPr lang="en-US" dirty="0"/>
              <a:t>12-08-2022     </a:t>
            </a:r>
            <a:fld id="{7EA5BFD8-B1B0-4DAF-8C8A-4BCD2B8D2ACF}" type="slidenum">
              <a:rPr lang="en-US" smtClean="0"/>
              <a:pPr/>
              <a:t>32</a:t>
            </a:fld>
            <a:endParaRPr lang="en-US" dirty="0"/>
          </a:p>
        </p:txBody>
      </p:sp>
    </p:spTree>
    <p:extLst>
      <p:ext uri="{BB962C8B-B14F-4D97-AF65-F5344CB8AC3E}">
        <p14:creationId xmlns:p14="http://schemas.microsoft.com/office/powerpoint/2010/main" val="4175764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16B20-854B-577C-0A8E-B2952B1E2CEA}"/>
              </a:ext>
            </a:extLst>
          </p:cNvPr>
          <p:cNvSpPr>
            <a:spLocks noGrp="1"/>
          </p:cNvSpPr>
          <p:nvPr>
            <p:ph type="title"/>
          </p:nvPr>
        </p:nvSpPr>
        <p:spPr/>
        <p:txBody>
          <a:bodyPr/>
          <a:lstStyle/>
          <a:p>
            <a:r>
              <a:rPr lang="en-US" dirty="0"/>
              <a:t>Global Grants  -- TRF Review</a:t>
            </a:r>
          </a:p>
        </p:txBody>
      </p:sp>
      <p:sp>
        <p:nvSpPr>
          <p:cNvPr id="3" name="Content Placeholder 2">
            <a:extLst>
              <a:ext uri="{FF2B5EF4-FFF2-40B4-BE49-F238E27FC236}">
                <a16:creationId xmlns:a16="http://schemas.microsoft.com/office/drawing/2014/main" id="{33948BF3-6379-1C73-A952-542426FC8B07}"/>
              </a:ext>
            </a:extLst>
          </p:cNvPr>
          <p:cNvSpPr>
            <a:spLocks noGrp="1"/>
          </p:cNvSpPr>
          <p:nvPr>
            <p:ph idx="1"/>
          </p:nvPr>
        </p:nvSpPr>
        <p:spPr/>
        <p:txBody>
          <a:bodyPr/>
          <a:lstStyle/>
          <a:p>
            <a:r>
              <a:rPr lang="en-US" dirty="0"/>
              <a:t>Global Grants are reviewed by the TRF Grant Coordinator supporting the host partner district.</a:t>
            </a:r>
          </a:p>
          <a:p>
            <a:r>
              <a:rPr lang="en-US" dirty="0"/>
              <a:t>The TRF Grant Coordinator may request further clarification or additional information regarding a global grant application</a:t>
            </a:r>
          </a:p>
          <a:p>
            <a:r>
              <a:rPr lang="en-US" dirty="0"/>
              <a:t>The District Global Grants committee is a resource that can assist in responding to questions from the Grant Coordinator</a:t>
            </a:r>
          </a:p>
          <a:p>
            <a:r>
              <a:rPr lang="en-US" dirty="0"/>
              <a:t>District leadership does not have to reapprove the grant application unless the DDF commitment has changed.</a:t>
            </a:r>
          </a:p>
        </p:txBody>
      </p:sp>
      <p:sp>
        <p:nvSpPr>
          <p:cNvPr id="4" name="Footer Placeholder 3">
            <a:extLst>
              <a:ext uri="{FF2B5EF4-FFF2-40B4-BE49-F238E27FC236}">
                <a16:creationId xmlns:a16="http://schemas.microsoft.com/office/drawing/2014/main" id="{D37859F7-0E98-5158-9514-40DB9C32A416}"/>
              </a:ext>
            </a:extLst>
          </p:cNvPr>
          <p:cNvSpPr>
            <a:spLocks noGrp="1"/>
          </p:cNvSpPr>
          <p:nvPr>
            <p:ph type="ftr" sz="quarter" idx="11"/>
          </p:nvPr>
        </p:nvSpPr>
        <p:spPr/>
        <p:txBody>
          <a:bodyPr/>
          <a:lstStyle/>
          <a:p>
            <a:r>
              <a:rPr lang="en-US" dirty="0"/>
              <a:t>2023-2024 Grant Management </a:t>
            </a:r>
          </a:p>
        </p:txBody>
      </p:sp>
      <p:sp>
        <p:nvSpPr>
          <p:cNvPr id="5" name="Slide Number Placeholder 4">
            <a:extLst>
              <a:ext uri="{FF2B5EF4-FFF2-40B4-BE49-F238E27FC236}">
                <a16:creationId xmlns:a16="http://schemas.microsoft.com/office/drawing/2014/main" id="{D7921182-5403-1A3A-DD27-10F042EA055B}"/>
              </a:ext>
            </a:extLst>
          </p:cNvPr>
          <p:cNvSpPr>
            <a:spLocks noGrp="1"/>
          </p:cNvSpPr>
          <p:nvPr>
            <p:ph type="sldNum" sz="quarter" idx="12"/>
          </p:nvPr>
        </p:nvSpPr>
        <p:spPr/>
        <p:txBody>
          <a:bodyPr/>
          <a:lstStyle/>
          <a:p>
            <a:r>
              <a:rPr lang="en-US" dirty="0"/>
              <a:t>12-08-2022     </a:t>
            </a:r>
            <a:fld id="{7EA5BFD8-B1B0-4DAF-8C8A-4BCD2B8D2ACF}" type="slidenum">
              <a:rPr lang="en-US" smtClean="0"/>
              <a:pPr/>
              <a:t>33</a:t>
            </a:fld>
            <a:endParaRPr lang="en-US" dirty="0"/>
          </a:p>
        </p:txBody>
      </p:sp>
    </p:spTree>
    <p:extLst>
      <p:ext uri="{BB962C8B-B14F-4D97-AF65-F5344CB8AC3E}">
        <p14:creationId xmlns:p14="http://schemas.microsoft.com/office/powerpoint/2010/main" val="2853029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16B20-854B-577C-0A8E-B2952B1E2CEA}"/>
              </a:ext>
            </a:extLst>
          </p:cNvPr>
          <p:cNvSpPr>
            <a:spLocks noGrp="1"/>
          </p:cNvSpPr>
          <p:nvPr>
            <p:ph type="title"/>
          </p:nvPr>
        </p:nvSpPr>
        <p:spPr/>
        <p:txBody>
          <a:bodyPr/>
          <a:lstStyle/>
          <a:p>
            <a:r>
              <a:rPr lang="en-US" dirty="0"/>
              <a:t>Global Grants – Approval</a:t>
            </a:r>
          </a:p>
        </p:txBody>
      </p:sp>
      <p:sp>
        <p:nvSpPr>
          <p:cNvPr id="3" name="Content Placeholder 2">
            <a:extLst>
              <a:ext uri="{FF2B5EF4-FFF2-40B4-BE49-F238E27FC236}">
                <a16:creationId xmlns:a16="http://schemas.microsoft.com/office/drawing/2014/main" id="{33948BF3-6379-1C73-A952-542426FC8B07}"/>
              </a:ext>
            </a:extLst>
          </p:cNvPr>
          <p:cNvSpPr>
            <a:spLocks noGrp="1"/>
          </p:cNvSpPr>
          <p:nvPr>
            <p:ph idx="1"/>
          </p:nvPr>
        </p:nvSpPr>
        <p:spPr/>
        <p:txBody>
          <a:bodyPr>
            <a:normAutofit/>
          </a:bodyPr>
          <a:lstStyle/>
          <a:p>
            <a:r>
              <a:rPr lang="en-US" dirty="0"/>
              <a:t>The Grant Coordinator will notify the host partner and international partner when a grant application is approved</a:t>
            </a:r>
          </a:p>
          <a:p>
            <a:r>
              <a:rPr lang="en-US" dirty="0"/>
              <a:t>The partner clubs are responsible for ensuring that cash contributions associated with the grant application are forwarded to The Rotary Foundation in a timely manner</a:t>
            </a:r>
          </a:p>
          <a:p>
            <a:r>
              <a:rPr lang="en-US" dirty="0"/>
              <a:t>Clubs should not distribute any funds associated with the grant until the application has been approved</a:t>
            </a:r>
          </a:p>
        </p:txBody>
      </p:sp>
      <p:sp>
        <p:nvSpPr>
          <p:cNvPr id="4" name="Footer Placeholder 3">
            <a:extLst>
              <a:ext uri="{FF2B5EF4-FFF2-40B4-BE49-F238E27FC236}">
                <a16:creationId xmlns:a16="http://schemas.microsoft.com/office/drawing/2014/main" id="{D37859F7-0E98-5158-9514-40DB9C32A416}"/>
              </a:ext>
            </a:extLst>
          </p:cNvPr>
          <p:cNvSpPr>
            <a:spLocks noGrp="1"/>
          </p:cNvSpPr>
          <p:nvPr>
            <p:ph type="ftr" sz="quarter" idx="11"/>
          </p:nvPr>
        </p:nvSpPr>
        <p:spPr/>
        <p:txBody>
          <a:bodyPr/>
          <a:lstStyle/>
          <a:p>
            <a:r>
              <a:rPr lang="en-US" dirty="0"/>
              <a:t>2023-2024 Grant Management </a:t>
            </a:r>
          </a:p>
        </p:txBody>
      </p:sp>
      <p:sp>
        <p:nvSpPr>
          <p:cNvPr id="5" name="Slide Number Placeholder 4">
            <a:extLst>
              <a:ext uri="{FF2B5EF4-FFF2-40B4-BE49-F238E27FC236}">
                <a16:creationId xmlns:a16="http://schemas.microsoft.com/office/drawing/2014/main" id="{D7921182-5403-1A3A-DD27-10F042EA055B}"/>
              </a:ext>
            </a:extLst>
          </p:cNvPr>
          <p:cNvSpPr>
            <a:spLocks noGrp="1"/>
          </p:cNvSpPr>
          <p:nvPr>
            <p:ph type="sldNum" sz="quarter" idx="12"/>
          </p:nvPr>
        </p:nvSpPr>
        <p:spPr/>
        <p:txBody>
          <a:bodyPr/>
          <a:lstStyle/>
          <a:p>
            <a:r>
              <a:rPr lang="en-US" dirty="0"/>
              <a:t>12-08-2022     </a:t>
            </a:r>
            <a:fld id="{7EA5BFD8-B1B0-4DAF-8C8A-4BCD2B8D2ACF}" type="slidenum">
              <a:rPr lang="en-US" smtClean="0"/>
              <a:pPr/>
              <a:t>34</a:t>
            </a:fld>
            <a:endParaRPr lang="en-US" dirty="0"/>
          </a:p>
        </p:txBody>
      </p:sp>
    </p:spTree>
    <p:extLst>
      <p:ext uri="{BB962C8B-B14F-4D97-AF65-F5344CB8AC3E}">
        <p14:creationId xmlns:p14="http://schemas.microsoft.com/office/powerpoint/2010/main" val="2510615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16B20-854B-577C-0A8E-B2952B1E2CEA}"/>
              </a:ext>
            </a:extLst>
          </p:cNvPr>
          <p:cNvSpPr>
            <a:spLocks noGrp="1"/>
          </p:cNvSpPr>
          <p:nvPr>
            <p:ph type="title"/>
          </p:nvPr>
        </p:nvSpPr>
        <p:spPr/>
        <p:txBody>
          <a:bodyPr/>
          <a:lstStyle/>
          <a:p>
            <a:r>
              <a:rPr lang="en-US" dirty="0"/>
              <a:t>Global Grants -- Implementation</a:t>
            </a:r>
          </a:p>
        </p:txBody>
      </p:sp>
      <p:sp>
        <p:nvSpPr>
          <p:cNvPr id="3" name="Content Placeholder 2">
            <a:extLst>
              <a:ext uri="{FF2B5EF4-FFF2-40B4-BE49-F238E27FC236}">
                <a16:creationId xmlns:a16="http://schemas.microsoft.com/office/drawing/2014/main" id="{33948BF3-6379-1C73-A952-542426FC8B07}"/>
              </a:ext>
            </a:extLst>
          </p:cNvPr>
          <p:cNvSpPr>
            <a:spLocks noGrp="1"/>
          </p:cNvSpPr>
          <p:nvPr>
            <p:ph idx="1"/>
          </p:nvPr>
        </p:nvSpPr>
        <p:spPr/>
        <p:txBody>
          <a:bodyPr/>
          <a:lstStyle/>
          <a:p>
            <a:r>
              <a:rPr lang="en-US" dirty="0"/>
              <a:t>Global grant projects should be implemented in accordance with the information provided in the application.</a:t>
            </a:r>
          </a:p>
          <a:p>
            <a:r>
              <a:rPr lang="en-US" dirty="0"/>
              <a:t>Substantive changes to the project must be approved </a:t>
            </a:r>
            <a:br>
              <a:rPr lang="en-US" dirty="0"/>
            </a:br>
            <a:r>
              <a:rPr lang="en-US" u="sng" dirty="0"/>
              <a:t>in advance </a:t>
            </a:r>
            <a:r>
              <a:rPr lang="en-US" dirty="0"/>
              <a:t>by the TRF Grant Coordinator</a:t>
            </a:r>
          </a:p>
          <a:p>
            <a:r>
              <a:rPr lang="en-US" dirty="0"/>
              <a:t>Clubs that are either host or international partner in a global grant are responsible for knowing the schedule for reports to TRF and ensuring that they are completed on time.</a:t>
            </a:r>
          </a:p>
          <a:p>
            <a:r>
              <a:rPr lang="en-US" dirty="0"/>
              <a:t>Clubs are encouraged to keep Rotarians in District 5240 informed about the project and its impact.</a:t>
            </a:r>
          </a:p>
        </p:txBody>
      </p:sp>
      <p:sp>
        <p:nvSpPr>
          <p:cNvPr id="4" name="Footer Placeholder 3">
            <a:extLst>
              <a:ext uri="{FF2B5EF4-FFF2-40B4-BE49-F238E27FC236}">
                <a16:creationId xmlns:a16="http://schemas.microsoft.com/office/drawing/2014/main" id="{D37859F7-0E98-5158-9514-40DB9C32A416}"/>
              </a:ext>
            </a:extLst>
          </p:cNvPr>
          <p:cNvSpPr>
            <a:spLocks noGrp="1"/>
          </p:cNvSpPr>
          <p:nvPr>
            <p:ph type="ftr" sz="quarter" idx="11"/>
          </p:nvPr>
        </p:nvSpPr>
        <p:spPr/>
        <p:txBody>
          <a:bodyPr/>
          <a:lstStyle/>
          <a:p>
            <a:r>
              <a:rPr lang="en-US" dirty="0"/>
              <a:t>2023-3024 Grant Management </a:t>
            </a:r>
          </a:p>
        </p:txBody>
      </p:sp>
      <p:sp>
        <p:nvSpPr>
          <p:cNvPr id="5" name="Slide Number Placeholder 4">
            <a:extLst>
              <a:ext uri="{FF2B5EF4-FFF2-40B4-BE49-F238E27FC236}">
                <a16:creationId xmlns:a16="http://schemas.microsoft.com/office/drawing/2014/main" id="{D7921182-5403-1A3A-DD27-10F042EA055B}"/>
              </a:ext>
            </a:extLst>
          </p:cNvPr>
          <p:cNvSpPr>
            <a:spLocks noGrp="1"/>
          </p:cNvSpPr>
          <p:nvPr>
            <p:ph type="sldNum" sz="quarter" idx="12"/>
          </p:nvPr>
        </p:nvSpPr>
        <p:spPr/>
        <p:txBody>
          <a:bodyPr/>
          <a:lstStyle/>
          <a:p>
            <a:r>
              <a:rPr lang="en-US" dirty="0"/>
              <a:t>12-08-2022     </a:t>
            </a:r>
            <a:fld id="{7EA5BFD8-B1B0-4DAF-8C8A-4BCD2B8D2ACF}" type="slidenum">
              <a:rPr lang="en-US" smtClean="0"/>
              <a:pPr/>
              <a:t>35</a:t>
            </a:fld>
            <a:endParaRPr lang="en-US" dirty="0"/>
          </a:p>
        </p:txBody>
      </p:sp>
    </p:spTree>
    <p:extLst>
      <p:ext uri="{BB962C8B-B14F-4D97-AF65-F5344CB8AC3E}">
        <p14:creationId xmlns:p14="http://schemas.microsoft.com/office/powerpoint/2010/main" val="3683048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5D508-6079-19F4-D2EE-44C716886B9C}"/>
              </a:ext>
            </a:extLst>
          </p:cNvPr>
          <p:cNvSpPr>
            <a:spLocks noGrp="1"/>
          </p:cNvSpPr>
          <p:nvPr>
            <p:ph type="title"/>
          </p:nvPr>
        </p:nvSpPr>
        <p:spPr>
          <a:xfrm>
            <a:off x="838200" y="365125"/>
            <a:ext cx="10515600" cy="1108567"/>
          </a:xfrm>
        </p:spPr>
        <p:txBody>
          <a:bodyPr>
            <a:normAutofit/>
          </a:bodyPr>
          <a:lstStyle/>
          <a:p>
            <a:r>
              <a:rPr lang="en-US" sz="3600" dirty="0"/>
              <a:t>Resources – </a:t>
            </a:r>
            <a:br>
              <a:rPr lang="en-US" sz="3600" dirty="0"/>
            </a:br>
            <a:r>
              <a:rPr lang="en-US" sz="3600" dirty="0"/>
              <a:t>Rotary Website: https://rotary.org/my rotary</a:t>
            </a:r>
          </a:p>
        </p:txBody>
      </p:sp>
      <p:sp>
        <p:nvSpPr>
          <p:cNvPr id="3" name="Content Placeholder 2">
            <a:extLst>
              <a:ext uri="{FF2B5EF4-FFF2-40B4-BE49-F238E27FC236}">
                <a16:creationId xmlns:a16="http://schemas.microsoft.com/office/drawing/2014/main" id="{44CA3560-5580-6111-F354-21C7E28867CE}"/>
              </a:ext>
            </a:extLst>
          </p:cNvPr>
          <p:cNvSpPr>
            <a:spLocks noGrp="1"/>
          </p:cNvSpPr>
          <p:nvPr>
            <p:ph idx="1"/>
          </p:nvPr>
        </p:nvSpPr>
        <p:spPr/>
        <p:txBody>
          <a:bodyPr>
            <a:normAutofit lnSpcReduction="10000"/>
          </a:bodyPr>
          <a:lstStyle/>
          <a:p>
            <a:r>
              <a:rPr lang="en-US" dirty="0"/>
              <a:t>The Rotary Foundation</a:t>
            </a:r>
          </a:p>
          <a:p>
            <a:pPr lvl="1"/>
            <a:r>
              <a:rPr lang="en-US" dirty="0"/>
              <a:t>Global Grants</a:t>
            </a:r>
          </a:p>
          <a:p>
            <a:pPr lvl="1"/>
            <a:r>
              <a:rPr lang="en-US" dirty="0"/>
              <a:t>District Grants</a:t>
            </a:r>
          </a:p>
          <a:p>
            <a:pPr lvl="1"/>
            <a:r>
              <a:rPr lang="en-US" dirty="0"/>
              <a:t>The Grant Center</a:t>
            </a:r>
          </a:p>
          <a:p>
            <a:r>
              <a:rPr lang="en-US" dirty="0"/>
              <a:t>Take  Action</a:t>
            </a:r>
          </a:p>
          <a:p>
            <a:pPr lvl="1"/>
            <a:r>
              <a:rPr lang="en-US" dirty="0"/>
              <a:t>Apply for Grants</a:t>
            </a:r>
          </a:p>
          <a:p>
            <a:r>
              <a:rPr lang="en-US" dirty="0"/>
              <a:t>Learning and Reference</a:t>
            </a:r>
          </a:p>
          <a:p>
            <a:pPr lvl="1"/>
            <a:r>
              <a:rPr lang="en-US" dirty="0"/>
              <a:t>Learning Center</a:t>
            </a:r>
          </a:p>
          <a:p>
            <a:r>
              <a:rPr lang="en-US" dirty="0"/>
              <a:t>Grant Experts </a:t>
            </a:r>
          </a:p>
          <a:p>
            <a:pPr lvl="1"/>
            <a:r>
              <a:rPr lang="en-US" dirty="0"/>
              <a:t>Cadre of Technical Advisers</a:t>
            </a:r>
          </a:p>
          <a:p>
            <a:pPr lvl="1"/>
            <a:r>
              <a:rPr lang="en-US" dirty="0"/>
              <a:t>Rotary Action Groups</a:t>
            </a:r>
          </a:p>
        </p:txBody>
      </p:sp>
      <p:sp>
        <p:nvSpPr>
          <p:cNvPr id="4" name="Footer Placeholder 3">
            <a:extLst>
              <a:ext uri="{FF2B5EF4-FFF2-40B4-BE49-F238E27FC236}">
                <a16:creationId xmlns:a16="http://schemas.microsoft.com/office/drawing/2014/main" id="{8A8283C1-100B-CC47-A63E-7C64903688B9}"/>
              </a:ext>
            </a:extLst>
          </p:cNvPr>
          <p:cNvSpPr>
            <a:spLocks noGrp="1"/>
          </p:cNvSpPr>
          <p:nvPr>
            <p:ph type="ftr" sz="quarter" idx="11"/>
          </p:nvPr>
        </p:nvSpPr>
        <p:spPr/>
        <p:txBody>
          <a:bodyPr/>
          <a:lstStyle/>
          <a:p>
            <a:r>
              <a:rPr lang="en-US" dirty="0"/>
              <a:t>2023-2024 Grant Management </a:t>
            </a:r>
          </a:p>
        </p:txBody>
      </p:sp>
      <p:sp>
        <p:nvSpPr>
          <p:cNvPr id="5" name="Slide Number Placeholder 4">
            <a:extLst>
              <a:ext uri="{FF2B5EF4-FFF2-40B4-BE49-F238E27FC236}">
                <a16:creationId xmlns:a16="http://schemas.microsoft.com/office/drawing/2014/main" id="{FD3F0766-2B96-C392-B9E9-0F802920FFB1}"/>
              </a:ext>
            </a:extLst>
          </p:cNvPr>
          <p:cNvSpPr>
            <a:spLocks noGrp="1"/>
          </p:cNvSpPr>
          <p:nvPr>
            <p:ph type="sldNum" sz="quarter" idx="12"/>
          </p:nvPr>
        </p:nvSpPr>
        <p:spPr/>
        <p:txBody>
          <a:bodyPr/>
          <a:lstStyle/>
          <a:p>
            <a:r>
              <a:rPr lang="en-US" dirty="0"/>
              <a:t>12-08-2022     </a:t>
            </a:r>
            <a:fld id="{7EA5BFD8-B1B0-4DAF-8C8A-4BCD2B8D2ACF}" type="slidenum">
              <a:rPr lang="en-US" smtClean="0"/>
              <a:pPr/>
              <a:t>36</a:t>
            </a:fld>
            <a:endParaRPr lang="en-US" dirty="0"/>
          </a:p>
        </p:txBody>
      </p:sp>
    </p:spTree>
    <p:extLst>
      <p:ext uri="{BB962C8B-B14F-4D97-AF65-F5344CB8AC3E}">
        <p14:creationId xmlns:p14="http://schemas.microsoft.com/office/powerpoint/2010/main" val="2558419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5D508-6079-19F4-D2EE-44C716886B9C}"/>
              </a:ext>
            </a:extLst>
          </p:cNvPr>
          <p:cNvSpPr>
            <a:spLocks noGrp="1"/>
          </p:cNvSpPr>
          <p:nvPr>
            <p:ph type="title"/>
          </p:nvPr>
        </p:nvSpPr>
        <p:spPr>
          <a:xfrm>
            <a:off x="838200" y="365125"/>
            <a:ext cx="10515600" cy="1108567"/>
          </a:xfrm>
        </p:spPr>
        <p:txBody>
          <a:bodyPr>
            <a:normAutofit/>
          </a:bodyPr>
          <a:lstStyle/>
          <a:p>
            <a:r>
              <a:rPr lang="en-US" sz="3600" dirty="0"/>
              <a:t>Resources – </a:t>
            </a:r>
            <a:br>
              <a:rPr lang="en-US" sz="3600" dirty="0"/>
            </a:br>
            <a:r>
              <a:rPr lang="en-US" sz="3600" dirty="0"/>
              <a:t>District Web Site: https://rotarydistrict5240.org</a:t>
            </a:r>
          </a:p>
        </p:txBody>
      </p:sp>
      <p:sp>
        <p:nvSpPr>
          <p:cNvPr id="3" name="Content Placeholder 2">
            <a:extLst>
              <a:ext uri="{FF2B5EF4-FFF2-40B4-BE49-F238E27FC236}">
                <a16:creationId xmlns:a16="http://schemas.microsoft.com/office/drawing/2014/main" id="{44CA3560-5580-6111-F354-21C7E28867CE}"/>
              </a:ext>
            </a:extLst>
          </p:cNvPr>
          <p:cNvSpPr>
            <a:spLocks noGrp="1"/>
          </p:cNvSpPr>
          <p:nvPr>
            <p:ph idx="1"/>
          </p:nvPr>
        </p:nvSpPr>
        <p:spPr/>
        <p:txBody>
          <a:bodyPr>
            <a:normAutofit/>
          </a:bodyPr>
          <a:lstStyle/>
          <a:p>
            <a:r>
              <a:rPr lang="en-US" dirty="0"/>
              <a:t>Club Resources</a:t>
            </a:r>
          </a:p>
          <a:p>
            <a:pPr lvl="1"/>
            <a:r>
              <a:rPr lang="en-US" dirty="0"/>
              <a:t>The Rotary Foundation</a:t>
            </a:r>
          </a:p>
          <a:p>
            <a:endParaRPr lang="en-US" sz="2800" dirty="0"/>
          </a:p>
          <a:p>
            <a:r>
              <a:rPr lang="en-US" sz="2800" dirty="0"/>
              <a:t>DRFC Grants Subcommittee </a:t>
            </a:r>
          </a:p>
          <a:p>
            <a:pPr lvl="1"/>
            <a:r>
              <a:rPr lang="en-US" dirty="0"/>
              <a:t>Chair:    Pat Abruzzese (pabruzzese@pccinc.com)</a:t>
            </a:r>
          </a:p>
          <a:p>
            <a:pPr lvl="1"/>
            <a:r>
              <a:rPr lang="en-US" dirty="0"/>
              <a:t>District Grants Chair    </a:t>
            </a:r>
            <a:r>
              <a:rPr lang="nb-NO" dirty="0"/>
              <a:t>George Poulakos (gjpoulakos@gmail.com)</a:t>
            </a:r>
            <a:endParaRPr lang="en-US" dirty="0"/>
          </a:p>
          <a:p>
            <a:pPr lvl="1"/>
            <a:r>
              <a:rPr lang="en-US" dirty="0"/>
              <a:t>Global Grants Chair    </a:t>
            </a:r>
            <a:r>
              <a:rPr lang="nn-NO" dirty="0"/>
              <a:t>Kay Bliss (kblissojai@gmail.com)</a:t>
            </a:r>
            <a:endParaRPr lang="en-US" dirty="0"/>
          </a:p>
          <a:p>
            <a:endParaRPr lang="en-US" dirty="0"/>
          </a:p>
          <a:p>
            <a:pPr marL="457200" lvl="1" indent="0">
              <a:buNone/>
            </a:pPr>
            <a:endParaRPr lang="en-US" dirty="0"/>
          </a:p>
        </p:txBody>
      </p:sp>
      <p:sp>
        <p:nvSpPr>
          <p:cNvPr id="4" name="Footer Placeholder 3">
            <a:extLst>
              <a:ext uri="{FF2B5EF4-FFF2-40B4-BE49-F238E27FC236}">
                <a16:creationId xmlns:a16="http://schemas.microsoft.com/office/drawing/2014/main" id="{8A8283C1-100B-CC47-A63E-7C64903688B9}"/>
              </a:ext>
            </a:extLst>
          </p:cNvPr>
          <p:cNvSpPr>
            <a:spLocks noGrp="1"/>
          </p:cNvSpPr>
          <p:nvPr>
            <p:ph type="ftr" sz="quarter" idx="11"/>
          </p:nvPr>
        </p:nvSpPr>
        <p:spPr/>
        <p:txBody>
          <a:bodyPr/>
          <a:lstStyle/>
          <a:p>
            <a:r>
              <a:rPr lang="en-US" dirty="0"/>
              <a:t>2023-2024 Grant Management </a:t>
            </a:r>
          </a:p>
        </p:txBody>
      </p:sp>
      <p:sp>
        <p:nvSpPr>
          <p:cNvPr id="5" name="Slide Number Placeholder 4">
            <a:extLst>
              <a:ext uri="{FF2B5EF4-FFF2-40B4-BE49-F238E27FC236}">
                <a16:creationId xmlns:a16="http://schemas.microsoft.com/office/drawing/2014/main" id="{FD3F0766-2B96-C392-B9E9-0F802920FFB1}"/>
              </a:ext>
            </a:extLst>
          </p:cNvPr>
          <p:cNvSpPr>
            <a:spLocks noGrp="1"/>
          </p:cNvSpPr>
          <p:nvPr>
            <p:ph type="sldNum" sz="quarter" idx="12"/>
          </p:nvPr>
        </p:nvSpPr>
        <p:spPr/>
        <p:txBody>
          <a:bodyPr/>
          <a:lstStyle/>
          <a:p>
            <a:r>
              <a:rPr lang="en-US" dirty="0"/>
              <a:t>12-08-2022     </a:t>
            </a:r>
            <a:fld id="{7EA5BFD8-B1B0-4DAF-8C8A-4BCD2B8D2ACF}" type="slidenum">
              <a:rPr lang="en-US" smtClean="0"/>
              <a:pPr/>
              <a:t>37</a:t>
            </a:fld>
            <a:endParaRPr lang="en-US" dirty="0"/>
          </a:p>
        </p:txBody>
      </p:sp>
    </p:spTree>
    <p:extLst>
      <p:ext uri="{BB962C8B-B14F-4D97-AF65-F5344CB8AC3E}">
        <p14:creationId xmlns:p14="http://schemas.microsoft.com/office/powerpoint/2010/main" val="1459467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4472C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FE58F-3E89-4953-E4B2-1E4E03B20295}"/>
              </a:ext>
            </a:extLst>
          </p:cNvPr>
          <p:cNvSpPr>
            <a:spLocks noGrp="1"/>
          </p:cNvSpPr>
          <p:nvPr>
            <p:ph type="title"/>
          </p:nvPr>
        </p:nvSpPr>
        <p:spPr/>
        <p:txBody>
          <a:bodyPr/>
          <a:lstStyle/>
          <a:p>
            <a:r>
              <a:rPr lang="en-US" dirty="0"/>
              <a:t>What to do now</a:t>
            </a:r>
          </a:p>
        </p:txBody>
      </p:sp>
      <p:sp>
        <p:nvSpPr>
          <p:cNvPr id="3" name="Content Placeholder 2">
            <a:extLst>
              <a:ext uri="{FF2B5EF4-FFF2-40B4-BE49-F238E27FC236}">
                <a16:creationId xmlns:a16="http://schemas.microsoft.com/office/drawing/2014/main" id="{9B4A1436-723E-1E68-FFB8-68F1CFBBB801}"/>
              </a:ext>
            </a:extLst>
          </p:cNvPr>
          <p:cNvSpPr>
            <a:spLocks noGrp="1"/>
          </p:cNvSpPr>
          <p:nvPr>
            <p:ph idx="1"/>
          </p:nvPr>
        </p:nvSpPr>
        <p:spPr/>
        <p:txBody>
          <a:bodyPr>
            <a:normAutofit fontScale="92500" lnSpcReduction="10000"/>
          </a:bodyPr>
          <a:lstStyle/>
          <a:p>
            <a:r>
              <a:rPr lang="en-US" dirty="0"/>
              <a:t>Ensure that the club president-elect and at least one other member of the club have attended a district sponsored grant management seminar</a:t>
            </a:r>
          </a:p>
          <a:p>
            <a:r>
              <a:rPr lang="en-US" dirty="0"/>
              <a:t>Have the current president and the president-elect review and sign the TRF MOU</a:t>
            </a:r>
          </a:p>
          <a:p>
            <a:r>
              <a:rPr lang="en-US" dirty="0"/>
              <a:t>If your club is incorporated, schedule a board meeting to pass a resolution adopting the TRF MOU and have the resolution signed by the club president and the club secretary.   </a:t>
            </a:r>
          </a:p>
          <a:p>
            <a:r>
              <a:rPr lang="en-US" dirty="0"/>
              <a:t>Send the signed MOU and the board resolution to </a:t>
            </a:r>
            <a:br>
              <a:rPr lang="en-US" dirty="0"/>
            </a:br>
            <a:r>
              <a:rPr lang="en-US" dirty="0"/>
              <a:t>Pat Abruzzese (pabruzzese@pccinc.com)</a:t>
            </a:r>
          </a:p>
          <a:p>
            <a:r>
              <a:rPr lang="en-US" dirty="0"/>
              <a:t>Begin to plan your 2023-2024 District Grant</a:t>
            </a:r>
          </a:p>
        </p:txBody>
      </p:sp>
      <p:sp>
        <p:nvSpPr>
          <p:cNvPr id="4" name="Footer Placeholder 3">
            <a:extLst>
              <a:ext uri="{FF2B5EF4-FFF2-40B4-BE49-F238E27FC236}">
                <a16:creationId xmlns:a16="http://schemas.microsoft.com/office/drawing/2014/main" id="{ADC2D41B-5A24-F693-6101-2299AE540751}"/>
              </a:ext>
            </a:extLst>
          </p:cNvPr>
          <p:cNvSpPr>
            <a:spLocks noGrp="1"/>
          </p:cNvSpPr>
          <p:nvPr>
            <p:ph type="ftr" sz="quarter" idx="11"/>
          </p:nvPr>
        </p:nvSpPr>
        <p:spPr/>
        <p:txBody>
          <a:bodyPr/>
          <a:lstStyle/>
          <a:p>
            <a:r>
              <a:rPr lang="en-US" dirty="0"/>
              <a:t>2023-2024 Grant Management </a:t>
            </a:r>
          </a:p>
        </p:txBody>
      </p:sp>
      <p:sp>
        <p:nvSpPr>
          <p:cNvPr id="5" name="Slide Number Placeholder 4">
            <a:extLst>
              <a:ext uri="{FF2B5EF4-FFF2-40B4-BE49-F238E27FC236}">
                <a16:creationId xmlns:a16="http://schemas.microsoft.com/office/drawing/2014/main" id="{7957293B-4798-4CE0-188B-1BFFBFE9E691}"/>
              </a:ext>
            </a:extLst>
          </p:cNvPr>
          <p:cNvSpPr>
            <a:spLocks noGrp="1"/>
          </p:cNvSpPr>
          <p:nvPr>
            <p:ph type="sldNum" sz="quarter" idx="12"/>
          </p:nvPr>
        </p:nvSpPr>
        <p:spPr/>
        <p:txBody>
          <a:bodyPr/>
          <a:lstStyle/>
          <a:p>
            <a:r>
              <a:rPr lang="en-US" dirty="0"/>
              <a:t>12-08-2022     </a:t>
            </a:r>
            <a:fld id="{7EA5BFD8-B1B0-4DAF-8C8A-4BCD2B8D2ACF}" type="slidenum">
              <a:rPr lang="en-US" smtClean="0"/>
              <a:pPr/>
              <a:t>38</a:t>
            </a:fld>
            <a:endParaRPr lang="en-US" dirty="0"/>
          </a:p>
        </p:txBody>
      </p:sp>
    </p:spTree>
    <p:extLst>
      <p:ext uri="{BB962C8B-B14F-4D97-AF65-F5344CB8AC3E}">
        <p14:creationId xmlns:p14="http://schemas.microsoft.com/office/powerpoint/2010/main" val="3584473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2D8C4BB-0995-225D-3495-48149E87ADB6}"/>
              </a:ext>
            </a:extLst>
          </p:cNvPr>
          <p:cNvSpPr>
            <a:spLocks noGrp="1"/>
          </p:cNvSpPr>
          <p:nvPr>
            <p:ph type="ftr" sz="quarter" idx="11"/>
          </p:nvPr>
        </p:nvSpPr>
        <p:spPr/>
        <p:txBody>
          <a:bodyPr/>
          <a:lstStyle/>
          <a:p>
            <a:r>
              <a:rPr lang="en-US"/>
              <a:t>2023-2024 Grant Management </a:t>
            </a:r>
            <a:endParaRPr lang="en-US" dirty="0"/>
          </a:p>
        </p:txBody>
      </p:sp>
      <p:sp>
        <p:nvSpPr>
          <p:cNvPr id="5" name="Slide Number Placeholder 4">
            <a:extLst>
              <a:ext uri="{FF2B5EF4-FFF2-40B4-BE49-F238E27FC236}">
                <a16:creationId xmlns:a16="http://schemas.microsoft.com/office/drawing/2014/main" id="{17E52E25-6106-2EB4-5AD6-9F880A16B0F5}"/>
              </a:ext>
            </a:extLst>
          </p:cNvPr>
          <p:cNvSpPr>
            <a:spLocks noGrp="1"/>
          </p:cNvSpPr>
          <p:nvPr>
            <p:ph type="sldNum" sz="quarter" idx="12"/>
          </p:nvPr>
        </p:nvSpPr>
        <p:spPr/>
        <p:txBody>
          <a:bodyPr/>
          <a:lstStyle/>
          <a:p>
            <a:r>
              <a:rPr lang="en-US"/>
              <a:t>12-17-2022     </a:t>
            </a:r>
            <a:fld id="{7EA5BFD8-B1B0-4DAF-8C8A-4BCD2B8D2ACF}" type="slidenum">
              <a:rPr lang="en-US" smtClean="0"/>
              <a:pPr/>
              <a:t>39</a:t>
            </a:fld>
            <a:endParaRPr lang="en-US" dirty="0"/>
          </a:p>
        </p:txBody>
      </p:sp>
      <p:sp>
        <p:nvSpPr>
          <p:cNvPr id="6" name="TextBox 5">
            <a:extLst>
              <a:ext uri="{FF2B5EF4-FFF2-40B4-BE49-F238E27FC236}">
                <a16:creationId xmlns:a16="http://schemas.microsoft.com/office/drawing/2014/main" id="{592D38EC-31AF-FD37-27D4-0CB0BBA84A29}"/>
              </a:ext>
            </a:extLst>
          </p:cNvPr>
          <p:cNvSpPr txBox="1"/>
          <p:nvPr/>
        </p:nvSpPr>
        <p:spPr>
          <a:xfrm>
            <a:off x="2697683" y="357969"/>
            <a:ext cx="6249880" cy="369332"/>
          </a:xfrm>
          <a:prstGeom prst="rect">
            <a:avLst/>
          </a:prstGeom>
          <a:solidFill>
            <a:schemeClr val="bg1"/>
          </a:solidFill>
        </p:spPr>
        <p:txBody>
          <a:bodyPr wrap="square" rtlCol="0">
            <a:spAutoFit/>
          </a:bodyPr>
          <a:lstStyle/>
          <a:p>
            <a:r>
              <a:rPr lang="en-US" dirty="0"/>
              <a:t>1. Go to the District 5240 website </a:t>
            </a:r>
            <a:r>
              <a:rPr lang="en-US" dirty="0">
                <a:hlinkClick r:id="rId2"/>
              </a:rPr>
              <a:t>https:rotarydistrict5240.org  </a:t>
            </a:r>
            <a:endParaRPr lang="en-US" dirty="0"/>
          </a:p>
        </p:txBody>
      </p:sp>
      <p:sp>
        <p:nvSpPr>
          <p:cNvPr id="7" name="TextBox 6">
            <a:extLst>
              <a:ext uri="{FF2B5EF4-FFF2-40B4-BE49-F238E27FC236}">
                <a16:creationId xmlns:a16="http://schemas.microsoft.com/office/drawing/2014/main" id="{263B5651-2006-1636-25FB-F55E99077C9E}"/>
              </a:ext>
            </a:extLst>
          </p:cNvPr>
          <p:cNvSpPr txBox="1"/>
          <p:nvPr/>
        </p:nvSpPr>
        <p:spPr>
          <a:xfrm>
            <a:off x="5822623" y="833198"/>
            <a:ext cx="2245214" cy="369332"/>
          </a:xfrm>
          <a:prstGeom prst="rect">
            <a:avLst/>
          </a:prstGeom>
          <a:solidFill>
            <a:schemeClr val="bg1"/>
          </a:solidFill>
        </p:spPr>
        <p:txBody>
          <a:bodyPr wrap="square" rtlCol="0">
            <a:spAutoFit/>
          </a:bodyPr>
          <a:lstStyle/>
          <a:p>
            <a:r>
              <a:rPr lang="en-US" dirty="0"/>
              <a:t>2. Select Foundation</a:t>
            </a:r>
          </a:p>
        </p:txBody>
      </p:sp>
      <p:pic>
        <p:nvPicPr>
          <p:cNvPr id="8" name="Picture 7">
            <a:extLst>
              <a:ext uri="{FF2B5EF4-FFF2-40B4-BE49-F238E27FC236}">
                <a16:creationId xmlns:a16="http://schemas.microsoft.com/office/drawing/2014/main" id="{0D816470-82C1-F75F-1E0D-BBE9835C7F82}"/>
              </a:ext>
            </a:extLst>
          </p:cNvPr>
          <p:cNvPicPr>
            <a:picLocks noChangeAspect="1"/>
          </p:cNvPicPr>
          <p:nvPr/>
        </p:nvPicPr>
        <p:blipFill rotWithShape="1">
          <a:blip r:embed="rId3"/>
          <a:srcRect l="50000" b="15299"/>
          <a:stretch/>
        </p:blipFill>
        <p:spPr>
          <a:xfrm>
            <a:off x="1791092" y="1316413"/>
            <a:ext cx="8958735" cy="4742588"/>
          </a:xfrm>
          <a:prstGeom prst="rect">
            <a:avLst/>
          </a:prstGeom>
        </p:spPr>
      </p:pic>
      <p:sp>
        <p:nvSpPr>
          <p:cNvPr id="9" name="Arrow: Down 8">
            <a:extLst>
              <a:ext uri="{FF2B5EF4-FFF2-40B4-BE49-F238E27FC236}">
                <a16:creationId xmlns:a16="http://schemas.microsoft.com/office/drawing/2014/main" id="{F00863F1-300B-3FEC-06DD-C3D29E4EB53C}"/>
              </a:ext>
            </a:extLst>
          </p:cNvPr>
          <p:cNvSpPr/>
          <p:nvPr/>
        </p:nvSpPr>
        <p:spPr>
          <a:xfrm>
            <a:off x="6743657" y="1240491"/>
            <a:ext cx="301841" cy="603682"/>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0399B40-5022-CB01-A98A-B96EF7D269CD}"/>
              </a:ext>
            </a:extLst>
          </p:cNvPr>
          <p:cNvSpPr txBox="1"/>
          <p:nvPr/>
        </p:nvSpPr>
        <p:spPr>
          <a:xfrm>
            <a:off x="4025246" y="2299432"/>
            <a:ext cx="2245214" cy="646331"/>
          </a:xfrm>
          <a:prstGeom prst="rect">
            <a:avLst/>
          </a:prstGeom>
          <a:solidFill>
            <a:schemeClr val="bg1"/>
          </a:solidFill>
        </p:spPr>
        <p:txBody>
          <a:bodyPr wrap="square" rtlCol="0">
            <a:spAutoFit/>
          </a:bodyPr>
          <a:lstStyle/>
          <a:p>
            <a:r>
              <a:rPr lang="en-US" dirty="0"/>
              <a:t>3. Select Grants from</a:t>
            </a:r>
            <a:br>
              <a:rPr lang="en-US" dirty="0"/>
            </a:br>
            <a:r>
              <a:rPr lang="en-US" dirty="0"/>
              <a:t>the Dropdown Menu</a:t>
            </a:r>
          </a:p>
        </p:txBody>
      </p:sp>
      <p:sp>
        <p:nvSpPr>
          <p:cNvPr id="11" name="Arrow: Down 10">
            <a:extLst>
              <a:ext uri="{FF2B5EF4-FFF2-40B4-BE49-F238E27FC236}">
                <a16:creationId xmlns:a16="http://schemas.microsoft.com/office/drawing/2014/main" id="{EAE04603-35B7-A703-5368-0E2A4776283B}"/>
              </a:ext>
            </a:extLst>
          </p:cNvPr>
          <p:cNvSpPr/>
          <p:nvPr/>
        </p:nvSpPr>
        <p:spPr>
          <a:xfrm rot="16200000">
            <a:off x="6195029" y="2253332"/>
            <a:ext cx="301841" cy="603682"/>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730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CD3C3-A3E9-B8CD-4CBC-BFCECD9DEB6F}"/>
              </a:ext>
            </a:extLst>
          </p:cNvPr>
          <p:cNvSpPr>
            <a:spLocks noGrp="1"/>
          </p:cNvSpPr>
          <p:nvPr>
            <p:ph type="title"/>
          </p:nvPr>
        </p:nvSpPr>
        <p:spPr/>
        <p:txBody>
          <a:bodyPr/>
          <a:lstStyle/>
          <a:p>
            <a:r>
              <a:rPr lang="en-US" dirty="0"/>
              <a:t>Rotary Foundation Grants</a:t>
            </a:r>
          </a:p>
        </p:txBody>
      </p:sp>
      <p:sp>
        <p:nvSpPr>
          <p:cNvPr id="3" name="Content Placeholder 2">
            <a:extLst>
              <a:ext uri="{FF2B5EF4-FFF2-40B4-BE49-F238E27FC236}">
                <a16:creationId xmlns:a16="http://schemas.microsoft.com/office/drawing/2014/main" id="{A162D4A3-B842-BAC4-A7C1-EE9ACDB15CEB}"/>
              </a:ext>
            </a:extLst>
          </p:cNvPr>
          <p:cNvSpPr>
            <a:spLocks noGrp="1"/>
          </p:cNvSpPr>
          <p:nvPr>
            <p:ph idx="1"/>
          </p:nvPr>
        </p:nvSpPr>
        <p:spPr>
          <a:xfrm>
            <a:off x="838200" y="2340529"/>
            <a:ext cx="10515600" cy="2568822"/>
          </a:xfrm>
        </p:spPr>
        <p:txBody>
          <a:bodyPr/>
          <a:lstStyle/>
          <a:p>
            <a:r>
              <a:rPr lang="en-US" dirty="0"/>
              <a:t>District Grant: small-scale, short-term projects controlled by local clubs that address local or international needs</a:t>
            </a:r>
          </a:p>
          <a:p>
            <a:r>
              <a:rPr lang="en-US" dirty="0"/>
              <a:t>Global Grants: larger, sustainable, multi-year projects controlled by TRF in area of focus and coordinated by clubs in two different countries.</a:t>
            </a:r>
          </a:p>
          <a:p>
            <a:endParaRPr lang="en-US" dirty="0"/>
          </a:p>
        </p:txBody>
      </p:sp>
      <p:sp>
        <p:nvSpPr>
          <p:cNvPr id="4" name="Footer Placeholder 3">
            <a:extLst>
              <a:ext uri="{FF2B5EF4-FFF2-40B4-BE49-F238E27FC236}">
                <a16:creationId xmlns:a16="http://schemas.microsoft.com/office/drawing/2014/main" id="{9FD23D21-D74F-7131-A4E0-0D3BE501ED1B}"/>
              </a:ext>
            </a:extLst>
          </p:cNvPr>
          <p:cNvSpPr>
            <a:spLocks noGrp="1"/>
          </p:cNvSpPr>
          <p:nvPr>
            <p:ph type="ftr" sz="quarter" idx="11"/>
          </p:nvPr>
        </p:nvSpPr>
        <p:spPr/>
        <p:txBody>
          <a:bodyPr/>
          <a:lstStyle/>
          <a:p>
            <a:r>
              <a:rPr lang="en-US" dirty="0"/>
              <a:t>2023-2024 Grant Management </a:t>
            </a:r>
          </a:p>
        </p:txBody>
      </p:sp>
      <p:sp>
        <p:nvSpPr>
          <p:cNvPr id="5" name="Slide Number Placeholder 4">
            <a:extLst>
              <a:ext uri="{FF2B5EF4-FFF2-40B4-BE49-F238E27FC236}">
                <a16:creationId xmlns:a16="http://schemas.microsoft.com/office/drawing/2014/main" id="{E85F8E67-5EF6-B496-7189-DC7C052A5BDC}"/>
              </a:ext>
            </a:extLst>
          </p:cNvPr>
          <p:cNvSpPr>
            <a:spLocks noGrp="1"/>
          </p:cNvSpPr>
          <p:nvPr>
            <p:ph type="sldNum" sz="quarter" idx="12"/>
          </p:nvPr>
        </p:nvSpPr>
        <p:spPr/>
        <p:txBody>
          <a:bodyPr/>
          <a:lstStyle/>
          <a:p>
            <a:r>
              <a:rPr lang="en-US" dirty="0"/>
              <a:t>12-08-2022     </a:t>
            </a:r>
            <a:fld id="{7EA5BFD8-B1B0-4DAF-8C8A-4BCD2B8D2ACF}" type="slidenum">
              <a:rPr lang="en-US" smtClean="0"/>
              <a:pPr/>
              <a:t>4</a:t>
            </a:fld>
            <a:endParaRPr lang="en-US" dirty="0"/>
          </a:p>
        </p:txBody>
      </p:sp>
    </p:spTree>
    <p:extLst>
      <p:ext uri="{BB962C8B-B14F-4D97-AF65-F5344CB8AC3E}">
        <p14:creationId xmlns:p14="http://schemas.microsoft.com/office/powerpoint/2010/main" val="1879270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F5A0A-EE97-00AD-4311-CC6E55476FC2}"/>
              </a:ext>
            </a:extLst>
          </p:cNvPr>
          <p:cNvSpPr>
            <a:spLocks noGrp="1"/>
          </p:cNvSpPr>
          <p:nvPr>
            <p:ph type="title"/>
          </p:nvPr>
        </p:nvSpPr>
        <p:spPr/>
        <p:txBody>
          <a:bodyPr/>
          <a:lstStyle/>
          <a:p>
            <a:r>
              <a:rPr lang="en-US" dirty="0"/>
              <a:t>2023-24 District Grants</a:t>
            </a:r>
          </a:p>
        </p:txBody>
      </p:sp>
      <p:sp>
        <p:nvSpPr>
          <p:cNvPr id="3" name="Content Placeholder 2">
            <a:extLst>
              <a:ext uri="{FF2B5EF4-FFF2-40B4-BE49-F238E27FC236}">
                <a16:creationId xmlns:a16="http://schemas.microsoft.com/office/drawing/2014/main" id="{2A5F8336-BC0D-FFD8-E51F-50FF1F59FC19}"/>
              </a:ext>
            </a:extLst>
          </p:cNvPr>
          <p:cNvSpPr>
            <a:spLocks noGrp="1"/>
          </p:cNvSpPr>
          <p:nvPr>
            <p:ph idx="1"/>
          </p:nvPr>
        </p:nvSpPr>
        <p:spPr>
          <a:xfrm>
            <a:off x="565609" y="1825625"/>
            <a:ext cx="11189616" cy="4351338"/>
          </a:xfrm>
        </p:spPr>
        <p:txBody>
          <a:bodyPr/>
          <a:lstStyle/>
          <a:p>
            <a:r>
              <a:rPr lang="en-US" dirty="0"/>
              <a:t>DDF Allocations and 2023-24 District Grant Policies </a:t>
            </a:r>
            <a:r>
              <a:rPr lang="en-US" dirty="0">
                <a:hlinkClick r:id="rId2">
                  <a:extLst>
                    <a:ext uri="{A12FA001-AC4F-418D-AE19-62706E023703}">
                      <ahyp:hlinkClr xmlns:ahyp="http://schemas.microsoft.com/office/drawing/2018/hyperlinkcolor" val="tx"/>
                    </a:ext>
                  </a:extLst>
                </a:hlinkClick>
              </a:rPr>
              <a:t>https://rotarydistrict5240.org/sitepage/2023-2024-district-grants</a:t>
            </a:r>
            <a:endParaRPr lang="en-US" dirty="0"/>
          </a:p>
          <a:p>
            <a:r>
              <a:rPr lang="en-US" dirty="0"/>
              <a:t>DDF is reserved for clubs from February 15 – March 31</a:t>
            </a:r>
          </a:p>
          <a:p>
            <a:r>
              <a:rPr lang="en-US" dirty="0"/>
              <a:t>You must be certified to be the lead club on a District Grant</a:t>
            </a:r>
          </a:p>
          <a:p>
            <a:r>
              <a:rPr lang="en-US" dirty="0"/>
              <a:t>You can contribute cash to another club – Cash Contribution Form</a:t>
            </a:r>
          </a:p>
          <a:p>
            <a:r>
              <a:rPr lang="en-US" dirty="0"/>
              <a:t>You can transfer club DDF to another club – DDF Transfer Form</a:t>
            </a:r>
          </a:p>
          <a:p>
            <a:r>
              <a:rPr lang="en-US" dirty="0"/>
              <a:t>All DDF must be matched $ for $ by cash from District Clubs</a:t>
            </a:r>
          </a:p>
          <a:p>
            <a:r>
              <a:rPr lang="en-US" dirty="0"/>
              <a:t>Send completed applications to DGSC Pat Abruzzese</a:t>
            </a:r>
          </a:p>
        </p:txBody>
      </p:sp>
      <p:sp>
        <p:nvSpPr>
          <p:cNvPr id="4" name="Footer Placeholder 3">
            <a:extLst>
              <a:ext uri="{FF2B5EF4-FFF2-40B4-BE49-F238E27FC236}">
                <a16:creationId xmlns:a16="http://schemas.microsoft.com/office/drawing/2014/main" id="{B9C63774-634A-C60D-B008-E56A46AE8C1B}"/>
              </a:ext>
            </a:extLst>
          </p:cNvPr>
          <p:cNvSpPr>
            <a:spLocks noGrp="1"/>
          </p:cNvSpPr>
          <p:nvPr>
            <p:ph type="ftr" sz="quarter" idx="11"/>
          </p:nvPr>
        </p:nvSpPr>
        <p:spPr/>
        <p:txBody>
          <a:bodyPr/>
          <a:lstStyle/>
          <a:p>
            <a:r>
              <a:rPr lang="en-US"/>
              <a:t>2023-2024 Grant Management </a:t>
            </a:r>
            <a:endParaRPr lang="en-US" dirty="0"/>
          </a:p>
        </p:txBody>
      </p:sp>
      <p:sp>
        <p:nvSpPr>
          <p:cNvPr id="5" name="Slide Number Placeholder 4">
            <a:extLst>
              <a:ext uri="{FF2B5EF4-FFF2-40B4-BE49-F238E27FC236}">
                <a16:creationId xmlns:a16="http://schemas.microsoft.com/office/drawing/2014/main" id="{3838509F-7BE2-7C8F-907D-8CF40AC53BF4}"/>
              </a:ext>
            </a:extLst>
          </p:cNvPr>
          <p:cNvSpPr>
            <a:spLocks noGrp="1"/>
          </p:cNvSpPr>
          <p:nvPr>
            <p:ph type="sldNum" sz="quarter" idx="12"/>
          </p:nvPr>
        </p:nvSpPr>
        <p:spPr/>
        <p:txBody>
          <a:bodyPr/>
          <a:lstStyle/>
          <a:p>
            <a:r>
              <a:rPr lang="en-US"/>
              <a:t>12-17-2022     </a:t>
            </a:r>
            <a:fld id="{7EA5BFD8-B1B0-4DAF-8C8A-4BCD2B8D2ACF}" type="slidenum">
              <a:rPr lang="en-US" smtClean="0"/>
              <a:pPr/>
              <a:t>40</a:t>
            </a:fld>
            <a:endParaRPr lang="en-US" dirty="0"/>
          </a:p>
        </p:txBody>
      </p:sp>
    </p:spTree>
    <p:extLst>
      <p:ext uri="{BB962C8B-B14F-4D97-AF65-F5344CB8AC3E}">
        <p14:creationId xmlns:p14="http://schemas.microsoft.com/office/powerpoint/2010/main" val="14525396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C161A4D-145D-AD20-DE6B-58F06C691E10}"/>
              </a:ext>
            </a:extLst>
          </p:cNvPr>
          <p:cNvSpPr>
            <a:spLocks noGrp="1"/>
          </p:cNvSpPr>
          <p:nvPr>
            <p:ph type="ftr" sz="quarter" idx="11"/>
          </p:nvPr>
        </p:nvSpPr>
        <p:spPr/>
        <p:txBody>
          <a:bodyPr/>
          <a:lstStyle/>
          <a:p>
            <a:r>
              <a:rPr lang="en-US"/>
              <a:t>2023-2024 Grant Management </a:t>
            </a:r>
            <a:endParaRPr lang="en-US" dirty="0"/>
          </a:p>
        </p:txBody>
      </p:sp>
      <p:sp>
        <p:nvSpPr>
          <p:cNvPr id="5" name="Slide Number Placeholder 4">
            <a:extLst>
              <a:ext uri="{FF2B5EF4-FFF2-40B4-BE49-F238E27FC236}">
                <a16:creationId xmlns:a16="http://schemas.microsoft.com/office/drawing/2014/main" id="{751EE1B9-2812-284D-B1B4-10D72E182534}"/>
              </a:ext>
            </a:extLst>
          </p:cNvPr>
          <p:cNvSpPr>
            <a:spLocks noGrp="1"/>
          </p:cNvSpPr>
          <p:nvPr>
            <p:ph type="sldNum" sz="quarter" idx="12"/>
          </p:nvPr>
        </p:nvSpPr>
        <p:spPr/>
        <p:txBody>
          <a:bodyPr/>
          <a:lstStyle/>
          <a:p>
            <a:r>
              <a:rPr lang="en-US"/>
              <a:t>12-17-2022     </a:t>
            </a:r>
            <a:fld id="{7EA5BFD8-B1B0-4DAF-8C8A-4BCD2B8D2ACF}" type="slidenum">
              <a:rPr lang="en-US" smtClean="0"/>
              <a:pPr/>
              <a:t>41</a:t>
            </a:fld>
            <a:endParaRPr lang="en-US" dirty="0"/>
          </a:p>
        </p:txBody>
      </p:sp>
      <p:pic>
        <p:nvPicPr>
          <p:cNvPr id="6" name="Picture 5">
            <a:extLst>
              <a:ext uri="{FF2B5EF4-FFF2-40B4-BE49-F238E27FC236}">
                <a16:creationId xmlns:a16="http://schemas.microsoft.com/office/drawing/2014/main" id="{CF6D11E4-103F-52BD-178F-495C4F85D807}"/>
              </a:ext>
            </a:extLst>
          </p:cNvPr>
          <p:cNvPicPr>
            <a:picLocks noChangeAspect="1"/>
          </p:cNvPicPr>
          <p:nvPr/>
        </p:nvPicPr>
        <p:blipFill rotWithShape="1">
          <a:blip r:embed="rId2"/>
          <a:srcRect l="50000" t="-8348" b="13998"/>
          <a:stretch/>
        </p:blipFill>
        <p:spPr>
          <a:xfrm>
            <a:off x="1978849" y="0"/>
            <a:ext cx="9421299" cy="5555653"/>
          </a:xfrm>
          <a:prstGeom prst="rect">
            <a:avLst/>
          </a:prstGeom>
        </p:spPr>
      </p:pic>
      <p:sp>
        <p:nvSpPr>
          <p:cNvPr id="7" name="TextBox 6">
            <a:extLst>
              <a:ext uri="{FF2B5EF4-FFF2-40B4-BE49-F238E27FC236}">
                <a16:creationId xmlns:a16="http://schemas.microsoft.com/office/drawing/2014/main" id="{09177C65-B47C-4654-4564-B6A88D523A92}"/>
              </a:ext>
            </a:extLst>
          </p:cNvPr>
          <p:cNvSpPr txBox="1"/>
          <p:nvPr/>
        </p:nvSpPr>
        <p:spPr>
          <a:xfrm>
            <a:off x="536174" y="2777827"/>
            <a:ext cx="2828789" cy="369332"/>
          </a:xfrm>
          <a:prstGeom prst="rect">
            <a:avLst/>
          </a:prstGeom>
          <a:solidFill>
            <a:schemeClr val="bg1"/>
          </a:solidFill>
        </p:spPr>
        <p:txBody>
          <a:bodyPr wrap="square" rtlCol="0">
            <a:spAutoFit/>
          </a:bodyPr>
          <a:lstStyle/>
          <a:p>
            <a:r>
              <a:rPr lang="en-US" dirty="0"/>
              <a:t>4. Select District Grants</a:t>
            </a:r>
          </a:p>
        </p:txBody>
      </p:sp>
      <p:sp>
        <p:nvSpPr>
          <p:cNvPr id="8" name="Arrow: Down 7">
            <a:extLst>
              <a:ext uri="{FF2B5EF4-FFF2-40B4-BE49-F238E27FC236}">
                <a16:creationId xmlns:a16="http://schemas.microsoft.com/office/drawing/2014/main" id="{A60B5C84-2355-6807-CA9D-518C20593587}"/>
              </a:ext>
            </a:extLst>
          </p:cNvPr>
          <p:cNvSpPr/>
          <p:nvPr/>
        </p:nvSpPr>
        <p:spPr>
          <a:xfrm rot="16200000">
            <a:off x="3366989" y="2660652"/>
            <a:ext cx="301841" cy="603682"/>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3551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E329FB-0133-44EE-F678-84F84A06CCC0}"/>
              </a:ext>
            </a:extLst>
          </p:cNvPr>
          <p:cNvSpPr>
            <a:spLocks noGrp="1"/>
          </p:cNvSpPr>
          <p:nvPr>
            <p:ph type="ftr" sz="quarter" idx="11"/>
          </p:nvPr>
        </p:nvSpPr>
        <p:spPr/>
        <p:txBody>
          <a:bodyPr/>
          <a:lstStyle/>
          <a:p>
            <a:r>
              <a:rPr lang="en-US"/>
              <a:t>2023-2024 Grant Management </a:t>
            </a:r>
            <a:endParaRPr lang="en-US" dirty="0"/>
          </a:p>
        </p:txBody>
      </p:sp>
      <p:sp>
        <p:nvSpPr>
          <p:cNvPr id="3" name="Slide Number Placeholder 2">
            <a:extLst>
              <a:ext uri="{FF2B5EF4-FFF2-40B4-BE49-F238E27FC236}">
                <a16:creationId xmlns:a16="http://schemas.microsoft.com/office/drawing/2014/main" id="{BEAD7D43-3D80-F12A-1505-53B3D3CFA719}"/>
              </a:ext>
            </a:extLst>
          </p:cNvPr>
          <p:cNvSpPr>
            <a:spLocks noGrp="1"/>
          </p:cNvSpPr>
          <p:nvPr>
            <p:ph type="sldNum" sz="quarter" idx="12"/>
          </p:nvPr>
        </p:nvSpPr>
        <p:spPr/>
        <p:txBody>
          <a:bodyPr/>
          <a:lstStyle/>
          <a:p>
            <a:fld id="{7EA5BFD8-B1B0-4DAF-8C8A-4BCD2B8D2ACF}" type="slidenum">
              <a:rPr lang="en-US" smtClean="0"/>
              <a:t>42</a:t>
            </a:fld>
            <a:endParaRPr lang="en-US" dirty="0"/>
          </a:p>
        </p:txBody>
      </p:sp>
      <p:pic>
        <p:nvPicPr>
          <p:cNvPr id="4" name="Picture 3">
            <a:extLst>
              <a:ext uri="{FF2B5EF4-FFF2-40B4-BE49-F238E27FC236}">
                <a16:creationId xmlns:a16="http://schemas.microsoft.com/office/drawing/2014/main" id="{339A27B4-19E0-6466-72BF-F3691778068D}"/>
              </a:ext>
            </a:extLst>
          </p:cNvPr>
          <p:cNvPicPr>
            <a:picLocks noChangeAspect="1"/>
          </p:cNvPicPr>
          <p:nvPr/>
        </p:nvPicPr>
        <p:blipFill rotWithShape="1">
          <a:blip r:embed="rId2"/>
          <a:srcRect l="50000" b="15299"/>
          <a:stretch/>
        </p:blipFill>
        <p:spPr>
          <a:xfrm>
            <a:off x="2405326" y="329937"/>
            <a:ext cx="9065333" cy="5429839"/>
          </a:xfrm>
          <a:prstGeom prst="rect">
            <a:avLst/>
          </a:prstGeom>
        </p:spPr>
      </p:pic>
      <p:sp>
        <p:nvSpPr>
          <p:cNvPr id="5" name="TextBox 4">
            <a:extLst>
              <a:ext uri="{FF2B5EF4-FFF2-40B4-BE49-F238E27FC236}">
                <a16:creationId xmlns:a16="http://schemas.microsoft.com/office/drawing/2014/main" id="{A37CB9DD-EDB1-26FA-2B07-505433F496AF}"/>
              </a:ext>
            </a:extLst>
          </p:cNvPr>
          <p:cNvSpPr txBox="1"/>
          <p:nvPr/>
        </p:nvSpPr>
        <p:spPr>
          <a:xfrm>
            <a:off x="923861" y="2886115"/>
            <a:ext cx="2962930" cy="369332"/>
          </a:xfrm>
          <a:prstGeom prst="rect">
            <a:avLst/>
          </a:prstGeom>
          <a:solidFill>
            <a:schemeClr val="bg1"/>
          </a:solidFill>
        </p:spPr>
        <p:txBody>
          <a:bodyPr wrap="square" rtlCol="0">
            <a:spAutoFit/>
          </a:bodyPr>
          <a:lstStyle/>
          <a:p>
            <a:r>
              <a:rPr lang="en-US" dirty="0"/>
              <a:t>4. Select District Grants</a:t>
            </a:r>
          </a:p>
        </p:txBody>
      </p:sp>
      <p:sp>
        <p:nvSpPr>
          <p:cNvPr id="6" name="Arrow: Down 5">
            <a:extLst>
              <a:ext uri="{FF2B5EF4-FFF2-40B4-BE49-F238E27FC236}">
                <a16:creationId xmlns:a16="http://schemas.microsoft.com/office/drawing/2014/main" id="{65E4B355-D6CA-5F55-6121-116E47117E88}"/>
              </a:ext>
            </a:extLst>
          </p:cNvPr>
          <p:cNvSpPr/>
          <p:nvPr/>
        </p:nvSpPr>
        <p:spPr>
          <a:xfrm rot="16200000">
            <a:off x="3511669" y="2774157"/>
            <a:ext cx="340905" cy="632311"/>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41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7B40F22-7C0D-C6C1-9B61-88B8F4AAD27F}"/>
              </a:ext>
            </a:extLst>
          </p:cNvPr>
          <p:cNvSpPr>
            <a:spLocks noGrp="1"/>
          </p:cNvSpPr>
          <p:nvPr>
            <p:ph type="ftr" sz="quarter" idx="11"/>
          </p:nvPr>
        </p:nvSpPr>
        <p:spPr/>
        <p:txBody>
          <a:bodyPr/>
          <a:lstStyle/>
          <a:p>
            <a:r>
              <a:rPr lang="en-US"/>
              <a:t>2023-2024 Grant Management </a:t>
            </a:r>
            <a:endParaRPr lang="en-US" dirty="0"/>
          </a:p>
        </p:txBody>
      </p:sp>
      <p:sp>
        <p:nvSpPr>
          <p:cNvPr id="3" name="Slide Number Placeholder 2">
            <a:extLst>
              <a:ext uri="{FF2B5EF4-FFF2-40B4-BE49-F238E27FC236}">
                <a16:creationId xmlns:a16="http://schemas.microsoft.com/office/drawing/2014/main" id="{DE5F4AD6-EE95-42DD-BC8D-730BB1274D20}"/>
              </a:ext>
            </a:extLst>
          </p:cNvPr>
          <p:cNvSpPr>
            <a:spLocks noGrp="1"/>
          </p:cNvSpPr>
          <p:nvPr>
            <p:ph type="sldNum" sz="quarter" idx="12"/>
          </p:nvPr>
        </p:nvSpPr>
        <p:spPr/>
        <p:txBody>
          <a:bodyPr/>
          <a:lstStyle/>
          <a:p>
            <a:fld id="{7EA5BFD8-B1B0-4DAF-8C8A-4BCD2B8D2ACF}" type="slidenum">
              <a:rPr lang="en-US" smtClean="0"/>
              <a:t>43</a:t>
            </a:fld>
            <a:endParaRPr lang="en-US" dirty="0"/>
          </a:p>
        </p:txBody>
      </p:sp>
      <p:pic>
        <p:nvPicPr>
          <p:cNvPr id="9" name="Picture 8">
            <a:extLst>
              <a:ext uri="{FF2B5EF4-FFF2-40B4-BE49-F238E27FC236}">
                <a16:creationId xmlns:a16="http://schemas.microsoft.com/office/drawing/2014/main" id="{47DDE7DA-1D44-D903-78C8-D7A9F5344328}"/>
              </a:ext>
            </a:extLst>
          </p:cNvPr>
          <p:cNvPicPr>
            <a:picLocks noChangeAspect="1"/>
          </p:cNvPicPr>
          <p:nvPr/>
        </p:nvPicPr>
        <p:blipFill rotWithShape="1">
          <a:blip r:embed="rId2"/>
          <a:srcRect l="50000" b="14062"/>
          <a:stretch/>
        </p:blipFill>
        <p:spPr>
          <a:xfrm>
            <a:off x="2149466" y="299302"/>
            <a:ext cx="9284405" cy="5505252"/>
          </a:xfrm>
          <a:prstGeom prst="rect">
            <a:avLst/>
          </a:prstGeom>
        </p:spPr>
      </p:pic>
      <p:sp>
        <p:nvSpPr>
          <p:cNvPr id="10" name="TextBox 9">
            <a:extLst>
              <a:ext uri="{FF2B5EF4-FFF2-40B4-BE49-F238E27FC236}">
                <a16:creationId xmlns:a16="http://schemas.microsoft.com/office/drawing/2014/main" id="{2007572B-50BE-D581-481E-75C320CE3AD9}"/>
              </a:ext>
            </a:extLst>
          </p:cNvPr>
          <p:cNvSpPr txBox="1"/>
          <p:nvPr/>
        </p:nvSpPr>
        <p:spPr>
          <a:xfrm>
            <a:off x="305643" y="2983579"/>
            <a:ext cx="3172442" cy="369332"/>
          </a:xfrm>
          <a:prstGeom prst="rect">
            <a:avLst/>
          </a:prstGeom>
          <a:solidFill>
            <a:schemeClr val="bg1"/>
          </a:solidFill>
        </p:spPr>
        <p:txBody>
          <a:bodyPr wrap="square" rtlCol="0">
            <a:spAutoFit/>
          </a:bodyPr>
          <a:lstStyle/>
          <a:p>
            <a:r>
              <a:rPr lang="en-US" dirty="0"/>
              <a:t>5. Select 2023-24 District Grants</a:t>
            </a:r>
          </a:p>
        </p:txBody>
      </p:sp>
      <p:sp>
        <p:nvSpPr>
          <p:cNvPr id="11" name="Arrow: Down 10">
            <a:extLst>
              <a:ext uri="{FF2B5EF4-FFF2-40B4-BE49-F238E27FC236}">
                <a16:creationId xmlns:a16="http://schemas.microsoft.com/office/drawing/2014/main" id="{BB18CC42-C4DD-863E-097E-7A086E07C37C}"/>
              </a:ext>
            </a:extLst>
          </p:cNvPr>
          <p:cNvSpPr/>
          <p:nvPr/>
        </p:nvSpPr>
        <p:spPr>
          <a:xfrm rot="16200000">
            <a:off x="3611864" y="2860940"/>
            <a:ext cx="301841" cy="603682"/>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71787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7E8BF5-37AC-CAA2-A8A9-6C7F68C7E0E2}"/>
              </a:ext>
            </a:extLst>
          </p:cNvPr>
          <p:cNvSpPr>
            <a:spLocks noGrp="1"/>
          </p:cNvSpPr>
          <p:nvPr>
            <p:ph type="ftr" sz="quarter" idx="11"/>
          </p:nvPr>
        </p:nvSpPr>
        <p:spPr/>
        <p:txBody>
          <a:bodyPr/>
          <a:lstStyle/>
          <a:p>
            <a:r>
              <a:rPr lang="en-US"/>
              <a:t>2023-2024 Grant Management </a:t>
            </a:r>
            <a:endParaRPr lang="en-US" dirty="0"/>
          </a:p>
        </p:txBody>
      </p:sp>
      <p:sp>
        <p:nvSpPr>
          <p:cNvPr id="3" name="Slide Number Placeholder 2">
            <a:extLst>
              <a:ext uri="{FF2B5EF4-FFF2-40B4-BE49-F238E27FC236}">
                <a16:creationId xmlns:a16="http://schemas.microsoft.com/office/drawing/2014/main" id="{53FD12E9-972C-B60A-06F7-7ABF63D07279}"/>
              </a:ext>
            </a:extLst>
          </p:cNvPr>
          <p:cNvSpPr>
            <a:spLocks noGrp="1"/>
          </p:cNvSpPr>
          <p:nvPr>
            <p:ph type="sldNum" sz="quarter" idx="12"/>
          </p:nvPr>
        </p:nvSpPr>
        <p:spPr/>
        <p:txBody>
          <a:bodyPr/>
          <a:lstStyle/>
          <a:p>
            <a:fld id="{7EA5BFD8-B1B0-4DAF-8C8A-4BCD2B8D2ACF}" type="slidenum">
              <a:rPr lang="en-US" smtClean="0"/>
              <a:t>44</a:t>
            </a:fld>
            <a:endParaRPr lang="en-US" dirty="0"/>
          </a:p>
        </p:txBody>
      </p:sp>
      <p:pic>
        <p:nvPicPr>
          <p:cNvPr id="5" name="Picture 4">
            <a:extLst>
              <a:ext uri="{FF2B5EF4-FFF2-40B4-BE49-F238E27FC236}">
                <a16:creationId xmlns:a16="http://schemas.microsoft.com/office/drawing/2014/main" id="{AC791D8A-E71E-B73E-A338-8C962D1C71FE}"/>
              </a:ext>
            </a:extLst>
          </p:cNvPr>
          <p:cNvPicPr>
            <a:picLocks noChangeAspect="1"/>
          </p:cNvPicPr>
          <p:nvPr/>
        </p:nvPicPr>
        <p:blipFill rotWithShape="1">
          <a:blip r:embed="rId2"/>
          <a:srcRect l="50773" t="-495" r="32036" b="14062"/>
          <a:stretch/>
        </p:blipFill>
        <p:spPr>
          <a:xfrm>
            <a:off x="1109221" y="1333989"/>
            <a:ext cx="2095892" cy="3293097"/>
          </a:xfrm>
          <a:prstGeom prst="rect">
            <a:avLst/>
          </a:prstGeom>
        </p:spPr>
      </p:pic>
      <p:sp>
        <p:nvSpPr>
          <p:cNvPr id="6" name="TextBox 5">
            <a:extLst>
              <a:ext uri="{FF2B5EF4-FFF2-40B4-BE49-F238E27FC236}">
                <a16:creationId xmlns:a16="http://schemas.microsoft.com/office/drawing/2014/main" id="{6239736E-5E62-CB15-8A21-044DB5AB128C}"/>
              </a:ext>
            </a:extLst>
          </p:cNvPr>
          <p:cNvSpPr txBox="1"/>
          <p:nvPr/>
        </p:nvSpPr>
        <p:spPr>
          <a:xfrm>
            <a:off x="4411744" y="1508289"/>
            <a:ext cx="7051250" cy="3416320"/>
          </a:xfrm>
          <a:prstGeom prst="rect">
            <a:avLst/>
          </a:prstGeom>
          <a:solidFill>
            <a:schemeClr val="bg1"/>
          </a:solidFill>
        </p:spPr>
        <p:txBody>
          <a:bodyPr wrap="square" rtlCol="0">
            <a:spAutoFit/>
          </a:bodyPr>
          <a:lstStyle/>
          <a:p>
            <a:r>
              <a:rPr lang="en-US" b="1">
                <a:solidFill>
                  <a:srgbClr val="4472C4"/>
                </a:solidFill>
              </a:rPr>
              <a:t>DDF Allocation</a:t>
            </a:r>
          </a:p>
          <a:p>
            <a:r>
              <a:rPr lang="en-US" b="1">
                <a:solidFill>
                  <a:srgbClr val="4472C4"/>
                </a:solidFill>
              </a:rPr>
              <a:t>TRF </a:t>
            </a:r>
            <a:r>
              <a:rPr lang="en-US" b="1" dirty="0">
                <a:solidFill>
                  <a:srgbClr val="4472C4"/>
                </a:solidFill>
              </a:rPr>
              <a:t>MOU</a:t>
            </a:r>
          </a:p>
          <a:p>
            <a:r>
              <a:rPr lang="en-US" b="1" dirty="0">
                <a:solidFill>
                  <a:srgbClr val="4472C4"/>
                </a:solidFill>
              </a:rPr>
              <a:t>TRF District Grant Terms</a:t>
            </a:r>
          </a:p>
          <a:p>
            <a:r>
              <a:rPr lang="en-US" b="1" dirty="0">
                <a:solidFill>
                  <a:srgbClr val="4472C4"/>
                </a:solidFill>
              </a:rPr>
              <a:t>TRF Area of Focus Policies</a:t>
            </a:r>
          </a:p>
          <a:p>
            <a:r>
              <a:rPr lang="en-US" b="1" dirty="0">
                <a:solidFill>
                  <a:srgbClr val="4472C4"/>
                </a:solidFill>
              </a:rPr>
              <a:t>2023-24 District 5240 District Grant Policies</a:t>
            </a:r>
          </a:p>
          <a:p>
            <a:r>
              <a:rPr lang="en-US" b="1" dirty="0">
                <a:solidFill>
                  <a:srgbClr val="4472C4"/>
                </a:solidFill>
              </a:rPr>
              <a:t>2023-24 District Grant Application</a:t>
            </a:r>
          </a:p>
          <a:p>
            <a:r>
              <a:rPr lang="en-US" b="1" dirty="0">
                <a:solidFill>
                  <a:srgbClr val="4472C4"/>
                </a:solidFill>
              </a:rPr>
              <a:t>2023-24 Cash Contribution Form</a:t>
            </a:r>
          </a:p>
          <a:p>
            <a:r>
              <a:rPr lang="en-US" b="1" dirty="0">
                <a:solidFill>
                  <a:srgbClr val="4472C4"/>
                </a:solidFill>
              </a:rPr>
              <a:t>2023-24 DDF Transfer Form</a:t>
            </a:r>
          </a:p>
          <a:p>
            <a:r>
              <a:rPr lang="en-US" b="1" dirty="0">
                <a:solidFill>
                  <a:srgbClr val="4472C4"/>
                </a:solidFill>
              </a:rPr>
              <a:t>2023-24  Cooperating Organization MOU</a:t>
            </a:r>
          </a:p>
          <a:p>
            <a:r>
              <a:rPr lang="en-US" b="1" dirty="0">
                <a:solidFill>
                  <a:srgbClr val="4472C4"/>
                </a:solidFill>
              </a:rPr>
              <a:t>2023-24  Grant Funds Management Plans Guidelines</a:t>
            </a:r>
          </a:p>
          <a:p>
            <a:r>
              <a:rPr lang="en-US" b="1" dirty="0">
                <a:solidFill>
                  <a:srgbClr val="4472C4"/>
                </a:solidFill>
              </a:rPr>
              <a:t>2023-24  District Grant Final Report  </a:t>
            </a:r>
          </a:p>
          <a:p>
            <a:r>
              <a:rPr lang="en-US" b="1" dirty="0">
                <a:solidFill>
                  <a:srgbClr val="4472C4"/>
                </a:solidFill>
              </a:rPr>
              <a:t>2023-24  Grant Management Seminar PowerPoint</a:t>
            </a:r>
          </a:p>
        </p:txBody>
      </p:sp>
      <p:sp>
        <p:nvSpPr>
          <p:cNvPr id="7" name="Arrow: Right 6">
            <a:extLst>
              <a:ext uri="{FF2B5EF4-FFF2-40B4-BE49-F238E27FC236}">
                <a16:creationId xmlns:a16="http://schemas.microsoft.com/office/drawing/2014/main" id="{9DCFD8B6-44C0-58E7-33D4-017EB9B4F640}"/>
              </a:ext>
            </a:extLst>
          </p:cNvPr>
          <p:cNvSpPr/>
          <p:nvPr/>
        </p:nvSpPr>
        <p:spPr>
          <a:xfrm>
            <a:off x="2941163" y="2980537"/>
            <a:ext cx="1366886" cy="631595"/>
          </a:xfrm>
          <a:prstGeom prst="rightArrow">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95147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BA7EED-3643-C19E-AE58-88184B8B3D2E}"/>
              </a:ext>
            </a:extLst>
          </p:cNvPr>
          <p:cNvSpPr>
            <a:spLocks noGrp="1"/>
          </p:cNvSpPr>
          <p:nvPr>
            <p:ph type="title"/>
          </p:nvPr>
        </p:nvSpPr>
        <p:spPr/>
        <p:txBody>
          <a:bodyPr/>
          <a:lstStyle/>
          <a:p>
            <a:r>
              <a:rPr lang="en-US" dirty="0"/>
              <a:t>District Grant Help</a:t>
            </a:r>
          </a:p>
        </p:txBody>
      </p:sp>
      <p:sp>
        <p:nvSpPr>
          <p:cNvPr id="5" name="Content Placeholder 4">
            <a:extLst>
              <a:ext uri="{FF2B5EF4-FFF2-40B4-BE49-F238E27FC236}">
                <a16:creationId xmlns:a16="http://schemas.microsoft.com/office/drawing/2014/main" id="{30EA87B5-3208-B3FF-99BD-C84AE181E9AD}"/>
              </a:ext>
            </a:extLst>
          </p:cNvPr>
          <p:cNvSpPr>
            <a:spLocks noGrp="1"/>
          </p:cNvSpPr>
          <p:nvPr>
            <p:ph idx="1"/>
          </p:nvPr>
        </p:nvSpPr>
        <p:spPr>
          <a:xfrm>
            <a:off x="838200" y="1489435"/>
            <a:ext cx="10515600" cy="4383464"/>
          </a:xfrm>
        </p:spPr>
        <p:txBody>
          <a:bodyPr>
            <a:normAutofit/>
          </a:bodyPr>
          <a:lstStyle/>
          <a:p>
            <a:r>
              <a:rPr lang="en-US" dirty="0"/>
              <a:t>District Grants Committee Chair:</a:t>
            </a:r>
          </a:p>
          <a:p>
            <a:r>
              <a:rPr lang="en-US" dirty="0"/>
              <a:t>George Poulakos, RC Ventura, gjp@tribecacom.com</a:t>
            </a:r>
          </a:p>
          <a:p>
            <a:r>
              <a:rPr lang="en-US" dirty="0"/>
              <a:t>Committee Members:</a:t>
            </a:r>
          </a:p>
          <a:p>
            <a:pPr lvl="1"/>
            <a:r>
              <a:rPr lang="en-US" dirty="0"/>
              <a:t>Li Gibbs, RC Bakersfield East, ligibbs@me.com</a:t>
            </a:r>
          </a:p>
          <a:p>
            <a:pPr lvl="1"/>
            <a:r>
              <a:rPr lang="en-US" dirty="0"/>
              <a:t>Jerry Scott, RC Camarillo, jscott@canteenvending.com</a:t>
            </a:r>
          </a:p>
          <a:p>
            <a:pPr lvl="1"/>
            <a:r>
              <a:rPr lang="en-US" dirty="0"/>
              <a:t>Harlan Green, RC Montecito, harlan2@cox.net</a:t>
            </a:r>
          </a:p>
          <a:p>
            <a:pPr lvl="1"/>
            <a:r>
              <a:rPr lang="en-US" dirty="0"/>
              <a:t>Julie Jenkins, RC Cambria, </a:t>
            </a:r>
            <a:r>
              <a:rPr lang="en-US" dirty="0">
                <a:hlinkClick r:id="rId2"/>
              </a:rPr>
              <a:t>jjenkins845@charter.net</a:t>
            </a:r>
            <a:endParaRPr lang="en-US" dirty="0"/>
          </a:p>
          <a:p>
            <a:pPr lvl="1"/>
            <a:endParaRPr lang="en-US" dirty="0"/>
          </a:p>
          <a:p>
            <a:r>
              <a:rPr lang="en-US" dirty="0"/>
              <a:t>District Grants Subcommittee Chair – DGSC</a:t>
            </a:r>
          </a:p>
          <a:p>
            <a:pPr lvl="1"/>
            <a:r>
              <a:rPr lang="en-US" dirty="0"/>
              <a:t>Pat Abruzzese, RC Moorpark Morning, pabruzzese@pccinc.com</a:t>
            </a:r>
          </a:p>
          <a:p>
            <a:endParaRPr lang="en-US" dirty="0"/>
          </a:p>
        </p:txBody>
      </p:sp>
      <p:sp>
        <p:nvSpPr>
          <p:cNvPr id="2" name="Footer Placeholder 1">
            <a:extLst>
              <a:ext uri="{FF2B5EF4-FFF2-40B4-BE49-F238E27FC236}">
                <a16:creationId xmlns:a16="http://schemas.microsoft.com/office/drawing/2014/main" id="{B6F9C421-416A-013F-6C35-326B03D20394}"/>
              </a:ext>
            </a:extLst>
          </p:cNvPr>
          <p:cNvSpPr>
            <a:spLocks noGrp="1"/>
          </p:cNvSpPr>
          <p:nvPr>
            <p:ph type="ftr" sz="quarter" idx="11"/>
          </p:nvPr>
        </p:nvSpPr>
        <p:spPr/>
        <p:txBody>
          <a:bodyPr/>
          <a:lstStyle/>
          <a:p>
            <a:r>
              <a:rPr lang="en-US"/>
              <a:t>2023-2024 Grant Management </a:t>
            </a:r>
            <a:endParaRPr lang="en-US" dirty="0"/>
          </a:p>
        </p:txBody>
      </p:sp>
      <p:sp>
        <p:nvSpPr>
          <p:cNvPr id="3" name="Slide Number Placeholder 2">
            <a:extLst>
              <a:ext uri="{FF2B5EF4-FFF2-40B4-BE49-F238E27FC236}">
                <a16:creationId xmlns:a16="http://schemas.microsoft.com/office/drawing/2014/main" id="{3C751C07-BC33-0D81-0615-B48A0DE2763A}"/>
              </a:ext>
            </a:extLst>
          </p:cNvPr>
          <p:cNvSpPr>
            <a:spLocks noGrp="1"/>
          </p:cNvSpPr>
          <p:nvPr>
            <p:ph type="sldNum" sz="quarter" idx="12"/>
          </p:nvPr>
        </p:nvSpPr>
        <p:spPr/>
        <p:txBody>
          <a:bodyPr/>
          <a:lstStyle/>
          <a:p>
            <a:fld id="{7EA5BFD8-B1B0-4DAF-8C8A-4BCD2B8D2ACF}" type="slidenum">
              <a:rPr lang="en-US" smtClean="0"/>
              <a:t>45</a:t>
            </a:fld>
            <a:endParaRPr lang="en-US" dirty="0"/>
          </a:p>
        </p:txBody>
      </p:sp>
    </p:spTree>
    <p:extLst>
      <p:ext uri="{BB962C8B-B14F-4D97-AF65-F5344CB8AC3E}">
        <p14:creationId xmlns:p14="http://schemas.microsoft.com/office/powerpoint/2010/main" val="2015405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402-93C6-C0C4-0386-CF7CE0639D91}"/>
              </a:ext>
            </a:extLst>
          </p:cNvPr>
          <p:cNvSpPr>
            <a:spLocks noGrp="1"/>
          </p:cNvSpPr>
          <p:nvPr>
            <p:ph type="title"/>
          </p:nvPr>
        </p:nvSpPr>
        <p:spPr/>
        <p:txBody>
          <a:bodyPr/>
          <a:lstStyle/>
          <a:p>
            <a:r>
              <a:rPr lang="en-US" dirty="0"/>
              <a:t>The Rotary Foundation Today</a:t>
            </a:r>
          </a:p>
        </p:txBody>
      </p:sp>
      <p:sp>
        <p:nvSpPr>
          <p:cNvPr id="4" name="Footer Placeholder 3">
            <a:extLst>
              <a:ext uri="{FF2B5EF4-FFF2-40B4-BE49-F238E27FC236}">
                <a16:creationId xmlns:a16="http://schemas.microsoft.com/office/drawing/2014/main" id="{03DE64E7-38F0-1F3D-4A2F-4FDA848CA33D}"/>
              </a:ext>
            </a:extLst>
          </p:cNvPr>
          <p:cNvSpPr>
            <a:spLocks noGrp="1"/>
          </p:cNvSpPr>
          <p:nvPr>
            <p:ph type="ftr" sz="quarter" idx="11"/>
          </p:nvPr>
        </p:nvSpPr>
        <p:spPr/>
        <p:txBody>
          <a:bodyPr/>
          <a:lstStyle/>
          <a:p>
            <a:r>
              <a:rPr lang="en-US" dirty="0"/>
              <a:t>2023-2024 Grant Management </a:t>
            </a:r>
          </a:p>
        </p:txBody>
      </p:sp>
      <p:sp>
        <p:nvSpPr>
          <p:cNvPr id="5" name="Slide Number Placeholder 4">
            <a:extLst>
              <a:ext uri="{FF2B5EF4-FFF2-40B4-BE49-F238E27FC236}">
                <a16:creationId xmlns:a16="http://schemas.microsoft.com/office/drawing/2014/main" id="{517999A8-22E4-6161-B79C-5D65AF279BBA}"/>
              </a:ext>
            </a:extLst>
          </p:cNvPr>
          <p:cNvSpPr>
            <a:spLocks noGrp="1"/>
          </p:cNvSpPr>
          <p:nvPr>
            <p:ph type="sldNum" sz="quarter" idx="12"/>
          </p:nvPr>
        </p:nvSpPr>
        <p:spPr/>
        <p:txBody>
          <a:bodyPr/>
          <a:lstStyle/>
          <a:p>
            <a:r>
              <a:rPr lang="en-US" dirty="0"/>
              <a:t>12-08-2022     </a:t>
            </a:r>
            <a:fld id="{7EA5BFD8-B1B0-4DAF-8C8A-4BCD2B8D2ACF}" type="slidenum">
              <a:rPr lang="en-US" smtClean="0"/>
              <a:pPr/>
              <a:t>5</a:t>
            </a:fld>
            <a:endParaRPr lang="en-US" dirty="0"/>
          </a:p>
        </p:txBody>
      </p:sp>
      <p:pic>
        <p:nvPicPr>
          <p:cNvPr id="6" name="Picture 5">
            <a:extLst>
              <a:ext uri="{FF2B5EF4-FFF2-40B4-BE49-F238E27FC236}">
                <a16:creationId xmlns:a16="http://schemas.microsoft.com/office/drawing/2014/main" id="{A42F6135-C919-FEDF-D198-1E1A0E22BE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453860"/>
            <a:ext cx="7418357" cy="2231486"/>
          </a:xfrm>
          <a:prstGeom prst="rect">
            <a:avLst/>
          </a:prstGeom>
        </p:spPr>
      </p:pic>
      <p:pic>
        <p:nvPicPr>
          <p:cNvPr id="7" name="Picture 6">
            <a:extLst>
              <a:ext uri="{FF2B5EF4-FFF2-40B4-BE49-F238E27FC236}">
                <a16:creationId xmlns:a16="http://schemas.microsoft.com/office/drawing/2014/main" id="{09102687-3CDA-C1ED-AB86-A49662DA1BF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37870" y="2628963"/>
            <a:ext cx="6254130" cy="1881279"/>
          </a:xfrm>
          <a:prstGeom prst="rect">
            <a:avLst/>
          </a:prstGeom>
        </p:spPr>
      </p:pic>
    </p:spTree>
    <p:extLst>
      <p:ext uri="{BB962C8B-B14F-4D97-AF65-F5344CB8AC3E}">
        <p14:creationId xmlns:p14="http://schemas.microsoft.com/office/powerpoint/2010/main" val="1878788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DAFDE-7550-0B48-D649-61E97C51DD9D}"/>
              </a:ext>
            </a:extLst>
          </p:cNvPr>
          <p:cNvSpPr>
            <a:spLocks noGrp="1"/>
          </p:cNvSpPr>
          <p:nvPr>
            <p:ph type="title"/>
          </p:nvPr>
        </p:nvSpPr>
        <p:spPr/>
        <p:txBody>
          <a:bodyPr/>
          <a:lstStyle/>
          <a:p>
            <a:r>
              <a:rPr lang="en-US" dirty="0"/>
              <a:t>Why Must Clubs Be Qualified</a:t>
            </a:r>
          </a:p>
        </p:txBody>
      </p:sp>
      <p:sp>
        <p:nvSpPr>
          <p:cNvPr id="3" name="Content Placeholder 2">
            <a:extLst>
              <a:ext uri="{FF2B5EF4-FFF2-40B4-BE49-F238E27FC236}">
                <a16:creationId xmlns:a16="http://schemas.microsoft.com/office/drawing/2014/main" id="{E22B8A26-7DBD-0678-D470-E2FE1B43ED49}"/>
              </a:ext>
            </a:extLst>
          </p:cNvPr>
          <p:cNvSpPr>
            <a:spLocks noGrp="1"/>
          </p:cNvSpPr>
          <p:nvPr>
            <p:ph idx="1"/>
          </p:nvPr>
        </p:nvSpPr>
        <p:spPr>
          <a:xfrm>
            <a:off x="838200" y="1457980"/>
            <a:ext cx="10515600" cy="4351338"/>
          </a:xfrm>
        </p:spPr>
        <p:txBody>
          <a:bodyPr/>
          <a:lstStyle/>
          <a:p>
            <a:r>
              <a:rPr lang="en-US" dirty="0"/>
              <a:t>The qualification process ensures that your club has the financial and stewardship controls it needs to manage grant funds properly. </a:t>
            </a:r>
          </a:p>
          <a:p>
            <a:r>
              <a:rPr lang="en-US" dirty="0"/>
              <a:t>Strong stewardship protects The Rotary Foundation’s integrity and gives our donors confidence that their contributions are used for its intended purpose. </a:t>
            </a:r>
          </a:p>
          <a:p>
            <a:r>
              <a:rPr lang="en-US" dirty="0"/>
              <a:t>The Rotary Foundation requires that any club that wishes to be the primary sponsor of a global grant must be qualified.</a:t>
            </a:r>
          </a:p>
          <a:p>
            <a:r>
              <a:rPr lang="en-US" dirty="0"/>
              <a:t> District 5240 requires that clubs be qualified in order to receive district grant funds.</a:t>
            </a:r>
          </a:p>
        </p:txBody>
      </p:sp>
      <p:sp>
        <p:nvSpPr>
          <p:cNvPr id="4" name="Footer Placeholder 3">
            <a:extLst>
              <a:ext uri="{FF2B5EF4-FFF2-40B4-BE49-F238E27FC236}">
                <a16:creationId xmlns:a16="http://schemas.microsoft.com/office/drawing/2014/main" id="{239FDF6C-10B9-296D-24FF-A9F343298E4C}"/>
              </a:ext>
            </a:extLst>
          </p:cNvPr>
          <p:cNvSpPr>
            <a:spLocks noGrp="1"/>
          </p:cNvSpPr>
          <p:nvPr>
            <p:ph type="ftr" sz="quarter" idx="11"/>
          </p:nvPr>
        </p:nvSpPr>
        <p:spPr/>
        <p:txBody>
          <a:bodyPr/>
          <a:lstStyle/>
          <a:p>
            <a:r>
              <a:rPr lang="en-US" dirty="0"/>
              <a:t>2023-2024 Grant Management </a:t>
            </a:r>
          </a:p>
        </p:txBody>
      </p:sp>
      <p:sp>
        <p:nvSpPr>
          <p:cNvPr id="5" name="Slide Number Placeholder 4">
            <a:extLst>
              <a:ext uri="{FF2B5EF4-FFF2-40B4-BE49-F238E27FC236}">
                <a16:creationId xmlns:a16="http://schemas.microsoft.com/office/drawing/2014/main" id="{D0BDEB26-B6A5-B328-777A-DFD76DACAF7D}"/>
              </a:ext>
            </a:extLst>
          </p:cNvPr>
          <p:cNvSpPr>
            <a:spLocks noGrp="1"/>
          </p:cNvSpPr>
          <p:nvPr>
            <p:ph type="sldNum" sz="quarter" idx="12"/>
          </p:nvPr>
        </p:nvSpPr>
        <p:spPr/>
        <p:txBody>
          <a:bodyPr/>
          <a:lstStyle/>
          <a:p>
            <a:r>
              <a:rPr lang="en-US" dirty="0"/>
              <a:t>12-08-2022     </a:t>
            </a:r>
            <a:fld id="{7EA5BFD8-B1B0-4DAF-8C8A-4BCD2B8D2ACF}" type="slidenum">
              <a:rPr lang="en-US" smtClean="0"/>
              <a:pPr/>
              <a:t>6</a:t>
            </a:fld>
            <a:endParaRPr lang="en-US" dirty="0"/>
          </a:p>
        </p:txBody>
      </p:sp>
    </p:spTree>
    <p:extLst>
      <p:ext uri="{BB962C8B-B14F-4D97-AF65-F5344CB8AC3E}">
        <p14:creationId xmlns:p14="http://schemas.microsoft.com/office/powerpoint/2010/main" val="3396997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CA1C5-D768-6265-8685-A5330B1AFA06}"/>
              </a:ext>
            </a:extLst>
          </p:cNvPr>
          <p:cNvSpPr>
            <a:spLocks noGrp="1"/>
          </p:cNvSpPr>
          <p:nvPr>
            <p:ph type="title"/>
          </p:nvPr>
        </p:nvSpPr>
        <p:spPr/>
        <p:txBody>
          <a:bodyPr/>
          <a:lstStyle/>
          <a:p>
            <a:r>
              <a:rPr lang="en-US" dirty="0"/>
              <a:t>How Do Clubs Become Qualified</a:t>
            </a:r>
          </a:p>
        </p:txBody>
      </p:sp>
      <p:sp>
        <p:nvSpPr>
          <p:cNvPr id="3" name="Content Placeholder 2">
            <a:extLst>
              <a:ext uri="{FF2B5EF4-FFF2-40B4-BE49-F238E27FC236}">
                <a16:creationId xmlns:a16="http://schemas.microsoft.com/office/drawing/2014/main" id="{0BE805F5-7288-A889-D317-EF7C66E85BAF}"/>
              </a:ext>
            </a:extLst>
          </p:cNvPr>
          <p:cNvSpPr>
            <a:spLocks noGrp="1"/>
          </p:cNvSpPr>
          <p:nvPr>
            <p:ph idx="1"/>
          </p:nvPr>
        </p:nvSpPr>
        <p:spPr/>
        <p:txBody>
          <a:bodyPr/>
          <a:lstStyle/>
          <a:p>
            <a:r>
              <a:rPr lang="en-US" dirty="0"/>
              <a:t>The Club President for RY 2023-24 and at least one other member of the club must complete a district-sponsored grant management seminar.</a:t>
            </a:r>
          </a:p>
          <a:p>
            <a:r>
              <a:rPr lang="en-US" dirty="0"/>
              <a:t>Attendance at the grant management seminar qualifies the club for both Global Grants and District Grants</a:t>
            </a:r>
          </a:p>
          <a:p>
            <a:r>
              <a:rPr lang="en-US" dirty="0"/>
              <a:t>Club qualification is for one Rotary Year.  The club must be requalified for subsequent Rotary Years. </a:t>
            </a:r>
          </a:p>
        </p:txBody>
      </p:sp>
      <p:sp>
        <p:nvSpPr>
          <p:cNvPr id="4" name="Footer Placeholder 3">
            <a:extLst>
              <a:ext uri="{FF2B5EF4-FFF2-40B4-BE49-F238E27FC236}">
                <a16:creationId xmlns:a16="http://schemas.microsoft.com/office/drawing/2014/main" id="{0E76612A-4A37-3217-FDBB-9E9DC42E5052}"/>
              </a:ext>
            </a:extLst>
          </p:cNvPr>
          <p:cNvSpPr>
            <a:spLocks noGrp="1"/>
          </p:cNvSpPr>
          <p:nvPr>
            <p:ph type="ftr" sz="quarter" idx="11"/>
          </p:nvPr>
        </p:nvSpPr>
        <p:spPr/>
        <p:txBody>
          <a:bodyPr/>
          <a:lstStyle/>
          <a:p>
            <a:r>
              <a:rPr lang="en-US" dirty="0"/>
              <a:t>2023-2024 Grant Management </a:t>
            </a:r>
          </a:p>
        </p:txBody>
      </p:sp>
      <p:sp>
        <p:nvSpPr>
          <p:cNvPr id="5" name="Slide Number Placeholder 4">
            <a:extLst>
              <a:ext uri="{FF2B5EF4-FFF2-40B4-BE49-F238E27FC236}">
                <a16:creationId xmlns:a16="http://schemas.microsoft.com/office/drawing/2014/main" id="{43BA4054-7439-ED94-55C9-7B14B9AEBC99}"/>
              </a:ext>
            </a:extLst>
          </p:cNvPr>
          <p:cNvSpPr>
            <a:spLocks noGrp="1"/>
          </p:cNvSpPr>
          <p:nvPr>
            <p:ph type="sldNum" sz="quarter" idx="12"/>
          </p:nvPr>
        </p:nvSpPr>
        <p:spPr/>
        <p:txBody>
          <a:bodyPr/>
          <a:lstStyle/>
          <a:p>
            <a:r>
              <a:rPr lang="en-US" dirty="0"/>
              <a:t>12-08-2022     </a:t>
            </a:r>
            <a:fld id="{7EA5BFD8-B1B0-4DAF-8C8A-4BCD2B8D2ACF}" type="slidenum">
              <a:rPr lang="en-US" smtClean="0"/>
              <a:pPr/>
              <a:t>7</a:t>
            </a:fld>
            <a:endParaRPr lang="en-US" dirty="0"/>
          </a:p>
        </p:txBody>
      </p:sp>
    </p:spTree>
    <p:extLst>
      <p:ext uri="{BB962C8B-B14F-4D97-AF65-F5344CB8AC3E}">
        <p14:creationId xmlns:p14="http://schemas.microsoft.com/office/powerpoint/2010/main" val="2772575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200CD-D8CF-A4ED-E050-3AD033A56A7A}"/>
              </a:ext>
            </a:extLst>
          </p:cNvPr>
          <p:cNvSpPr>
            <a:spLocks noGrp="1"/>
          </p:cNvSpPr>
          <p:nvPr>
            <p:ph type="title"/>
          </p:nvPr>
        </p:nvSpPr>
        <p:spPr/>
        <p:txBody>
          <a:bodyPr/>
          <a:lstStyle/>
          <a:p>
            <a:r>
              <a:rPr lang="en-US" dirty="0"/>
              <a:t>How Do Clubs Become Certified</a:t>
            </a:r>
          </a:p>
        </p:txBody>
      </p:sp>
      <p:sp>
        <p:nvSpPr>
          <p:cNvPr id="3" name="Content Placeholder 2">
            <a:extLst>
              <a:ext uri="{FF2B5EF4-FFF2-40B4-BE49-F238E27FC236}">
                <a16:creationId xmlns:a16="http://schemas.microsoft.com/office/drawing/2014/main" id="{70E565F3-FCAB-28A6-238F-2CCF3B197A37}"/>
              </a:ext>
            </a:extLst>
          </p:cNvPr>
          <p:cNvSpPr>
            <a:spLocks noGrp="1"/>
          </p:cNvSpPr>
          <p:nvPr>
            <p:ph idx="1"/>
          </p:nvPr>
        </p:nvSpPr>
        <p:spPr>
          <a:xfrm>
            <a:off x="838200" y="1550416"/>
            <a:ext cx="10515600" cy="4530787"/>
          </a:xfrm>
        </p:spPr>
        <p:txBody>
          <a:bodyPr>
            <a:normAutofit/>
          </a:bodyPr>
          <a:lstStyle/>
          <a:p>
            <a:r>
              <a:rPr lang="en-US" dirty="0"/>
              <a:t>The Rotary Foundation Memorandum of Understanding (MOU) is the official, binding contract between TRF and Rotary or Rotaract Clubs. </a:t>
            </a:r>
          </a:p>
          <a:p>
            <a:r>
              <a:rPr lang="en-US" dirty="0"/>
              <a:t>Both the current club president (2022-23) and president-elect (2023-24) of a Qualified club must sign the TRF MOU </a:t>
            </a:r>
          </a:p>
          <a:p>
            <a:r>
              <a:rPr lang="en-US" dirty="0"/>
              <a:t>Incorporated clubs must create and submit a signed club resolution adopting the MOU.</a:t>
            </a:r>
          </a:p>
          <a:p>
            <a:r>
              <a:rPr lang="en-US" dirty="0"/>
              <a:t>To complete the certification process, email the signed MOU and club resolution to D5240 Grants Chair, </a:t>
            </a:r>
            <a:br>
              <a:rPr lang="en-US" dirty="0"/>
            </a:br>
            <a:r>
              <a:rPr lang="en-US" dirty="0"/>
              <a:t>Pat Abruzzese (pabruzzese@pccinc.com)</a:t>
            </a:r>
          </a:p>
        </p:txBody>
      </p:sp>
      <p:sp>
        <p:nvSpPr>
          <p:cNvPr id="4" name="Footer Placeholder 3">
            <a:extLst>
              <a:ext uri="{FF2B5EF4-FFF2-40B4-BE49-F238E27FC236}">
                <a16:creationId xmlns:a16="http://schemas.microsoft.com/office/drawing/2014/main" id="{A60BCF1B-4646-6975-DDEA-57DA1D79BFE5}"/>
              </a:ext>
            </a:extLst>
          </p:cNvPr>
          <p:cNvSpPr>
            <a:spLocks noGrp="1"/>
          </p:cNvSpPr>
          <p:nvPr>
            <p:ph type="ftr" sz="quarter" idx="11"/>
          </p:nvPr>
        </p:nvSpPr>
        <p:spPr/>
        <p:txBody>
          <a:bodyPr/>
          <a:lstStyle/>
          <a:p>
            <a:r>
              <a:rPr lang="en-US" dirty="0"/>
              <a:t>2023-2024 Grant Management </a:t>
            </a:r>
          </a:p>
        </p:txBody>
      </p:sp>
      <p:sp>
        <p:nvSpPr>
          <p:cNvPr id="5" name="Slide Number Placeholder 4">
            <a:extLst>
              <a:ext uri="{FF2B5EF4-FFF2-40B4-BE49-F238E27FC236}">
                <a16:creationId xmlns:a16="http://schemas.microsoft.com/office/drawing/2014/main" id="{662B809E-6F59-19BA-B429-B6D3B37E5ECA}"/>
              </a:ext>
            </a:extLst>
          </p:cNvPr>
          <p:cNvSpPr>
            <a:spLocks noGrp="1"/>
          </p:cNvSpPr>
          <p:nvPr>
            <p:ph type="sldNum" sz="quarter" idx="12"/>
          </p:nvPr>
        </p:nvSpPr>
        <p:spPr/>
        <p:txBody>
          <a:bodyPr/>
          <a:lstStyle/>
          <a:p>
            <a:r>
              <a:rPr lang="en-US" dirty="0"/>
              <a:t>12-08-2022     </a:t>
            </a:r>
            <a:fld id="{7EA5BFD8-B1B0-4DAF-8C8A-4BCD2B8D2ACF}" type="slidenum">
              <a:rPr lang="en-US" smtClean="0"/>
              <a:pPr/>
              <a:t>8</a:t>
            </a:fld>
            <a:endParaRPr lang="en-US" dirty="0"/>
          </a:p>
        </p:txBody>
      </p:sp>
    </p:spTree>
    <p:extLst>
      <p:ext uri="{BB962C8B-B14F-4D97-AF65-F5344CB8AC3E}">
        <p14:creationId xmlns:p14="http://schemas.microsoft.com/office/powerpoint/2010/main" val="3484829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FF1E5-E8FA-3294-1DC8-615E806806B9}"/>
              </a:ext>
            </a:extLst>
          </p:cNvPr>
          <p:cNvSpPr>
            <a:spLocks noGrp="1"/>
          </p:cNvSpPr>
          <p:nvPr>
            <p:ph type="title"/>
          </p:nvPr>
        </p:nvSpPr>
        <p:spPr/>
        <p:txBody>
          <a:bodyPr/>
          <a:lstStyle/>
          <a:p>
            <a:r>
              <a:rPr lang="en-US" dirty="0"/>
              <a:t>If A Club Is Not Certified</a:t>
            </a:r>
          </a:p>
        </p:txBody>
      </p:sp>
      <p:sp>
        <p:nvSpPr>
          <p:cNvPr id="3" name="Content Placeholder 2">
            <a:extLst>
              <a:ext uri="{FF2B5EF4-FFF2-40B4-BE49-F238E27FC236}">
                <a16:creationId xmlns:a16="http://schemas.microsoft.com/office/drawing/2014/main" id="{812EA091-F83D-24CF-CE3D-C886319F6ADD}"/>
              </a:ext>
            </a:extLst>
          </p:cNvPr>
          <p:cNvSpPr>
            <a:spLocks noGrp="1"/>
          </p:cNvSpPr>
          <p:nvPr>
            <p:ph idx="1"/>
          </p:nvPr>
        </p:nvSpPr>
        <p:spPr/>
        <p:txBody>
          <a:bodyPr/>
          <a:lstStyle/>
          <a:p>
            <a:r>
              <a:rPr lang="en-US" dirty="0"/>
              <a:t>Non-certified clubs may participate in Global Grant projects written and submitted by certified clubs</a:t>
            </a:r>
          </a:p>
          <a:p>
            <a:r>
              <a:rPr lang="en-US" dirty="0"/>
              <a:t>Non-certified clubs may contribute their cash or DDF allocation toward District Grant projects submitted by other clubs</a:t>
            </a:r>
          </a:p>
          <a:p>
            <a:r>
              <a:rPr lang="en-US" dirty="0"/>
              <a:t>Non-certified clubs may not be the primary club on a Global Grant or on a District Grant</a:t>
            </a:r>
          </a:p>
        </p:txBody>
      </p:sp>
      <p:sp>
        <p:nvSpPr>
          <p:cNvPr id="4" name="Footer Placeholder 3">
            <a:extLst>
              <a:ext uri="{FF2B5EF4-FFF2-40B4-BE49-F238E27FC236}">
                <a16:creationId xmlns:a16="http://schemas.microsoft.com/office/drawing/2014/main" id="{FE18DA95-999F-117A-F022-1551A74CA2F8}"/>
              </a:ext>
            </a:extLst>
          </p:cNvPr>
          <p:cNvSpPr>
            <a:spLocks noGrp="1"/>
          </p:cNvSpPr>
          <p:nvPr>
            <p:ph type="ftr" sz="quarter" idx="11"/>
          </p:nvPr>
        </p:nvSpPr>
        <p:spPr/>
        <p:txBody>
          <a:bodyPr/>
          <a:lstStyle/>
          <a:p>
            <a:r>
              <a:rPr lang="en-US" dirty="0"/>
              <a:t>2023-2024 Grant Management </a:t>
            </a:r>
          </a:p>
        </p:txBody>
      </p:sp>
      <p:sp>
        <p:nvSpPr>
          <p:cNvPr id="5" name="Slide Number Placeholder 4">
            <a:extLst>
              <a:ext uri="{FF2B5EF4-FFF2-40B4-BE49-F238E27FC236}">
                <a16:creationId xmlns:a16="http://schemas.microsoft.com/office/drawing/2014/main" id="{3B1C5D06-D5A8-CABC-A67C-26DA7DACB3BC}"/>
              </a:ext>
            </a:extLst>
          </p:cNvPr>
          <p:cNvSpPr>
            <a:spLocks noGrp="1"/>
          </p:cNvSpPr>
          <p:nvPr>
            <p:ph type="sldNum" sz="quarter" idx="12"/>
          </p:nvPr>
        </p:nvSpPr>
        <p:spPr/>
        <p:txBody>
          <a:bodyPr/>
          <a:lstStyle/>
          <a:p>
            <a:r>
              <a:rPr lang="en-US" dirty="0"/>
              <a:t>12-08-2022     </a:t>
            </a:r>
            <a:fld id="{7EA5BFD8-B1B0-4DAF-8C8A-4BCD2B8D2ACF}" type="slidenum">
              <a:rPr lang="en-US" smtClean="0"/>
              <a:pPr/>
              <a:t>9</a:t>
            </a:fld>
            <a:endParaRPr lang="en-US" dirty="0"/>
          </a:p>
        </p:txBody>
      </p:sp>
    </p:spTree>
    <p:extLst>
      <p:ext uri="{BB962C8B-B14F-4D97-AF65-F5344CB8AC3E}">
        <p14:creationId xmlns:p14="http://schemas.microsoft.com/office/powerpoint/2010/main" val="295125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993</TotalTime>
  <Words>6063</Words>
  <Application>Microsoft Office PowerPoint</Application>
  <PresentationFormat>Widescreen</PresentationFormat>
  <Paragraphs>459</Paragraphs>
  <Slides>45</Slides>
  <Notes>38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Calibri</vt:lpstr>
      <vt:lpstr>Office Theme</vt:lpstr>
      <vt:lpstr>District 5240 Grant Management Seminar Qualification for RY 2023-2024  </vt:lpstr>
      <vt:lpstr>Grant Management Seminar Overview</vt:lpstr>
      <vt:lpstr>The Rotary Foundation</vt:lpstr>
      <vt:lpstr>Rotary Foundation Grants</vt:lpstr>
      <vt:lpstr>The Rotary Foundation Today</vt:lpstr>
      <vt:lpstr>Why Must Clubs Be Qualified</vt:lpstr>
      <vt:lpstr>How Do Clubs Become Qualified</vt:lpstr>
      <vt:lpstr>How Do Clubs Become Certified</vt:lpstr>
      <vt:lpstr>If A Club Is Not Certified</vt:lpstr>
      <vt:lpstr>Club Responsibilities</vt:lpstr>
      <vt:lpstr>Club Officer Responsibilities</vt:lpstr>
      <vt:lpstr>Grant Financial Management Plan</vt:lpstr>
      <vt:lpstr>Report on Use of Grant Funds</vt:lpstr>
      <vt:lpstr>Document Retention</vt:lpstr>
      <vt:lpstr>Document Retention</vt:lpstr>
      <vt:lpstr>Reporting Misuse of Funds</vt:lpstr>
      <vt:lpstr>District Designated Funds</vt:lpstr>
      <vt:lpstr>District Grant Policies</vt:lpstr>
      <vt:lpstr>District Grant Policies – DDF </vt:lpstr>
      <vt:lpstr>District Grant Policies – Funding</vt:lpstr>
      <vt:lpstr>District Grant Policies – Round 1</vt:lpstr>
      <vt:lpstr>District Grant Policies – Round 1</vt:lpstr>
      <vt:lpstr>District Grant Policies – Round 2</vt:lpstr>
      <vt:lpstr>District Grant Policies – Project Info</vt:lpstr>
      <vt:lpstr>District Grant Policies – Final Report</vt:lpstr>
      <vt:lpstr>Global Grants</vt:lpstr>
      <vt:lpstr>Global Grants - Areas of Focus</vt:lpstr>
      <vt:lpstr>Global Grants – Starting the Application</vt:lpstr>
      <vt:lpstr>Global Grants – Preparing the Application</vt:lpstr>
      <vt:lpstr>Global Grants - Funding</vt:lpstr>
      <vt:lpstr>Global Grants – Funding Example</vt:lpstr>
      <vt:lpstr>Global Grants – Application Submission</vt:lpstr>
      <vt:lpstr>Global Grants  -- TRF Review</vt:lpstr>
      <vt:lpstr>Global Grants – Approval</vt:lpstr>
      <vt:lpstr>Global Grants -- Implementation</vt:lpstr>
      <vt:lpstr>Resources –  Rotary Website: https://rotary.org/my rotary</vt:lpstr>
      <vt:lpstr>Resources –  District Web Site: https://rotarydistrict5240.org</vt:lpstr>
      <vt:lpstr>What to do now</vt:lpstr>
      <vt:lpstr>PowerPoint Presentation</vt:lpstr>
      <vt:lpstr>2023-24 District Grants</vt:lpstr>
      <vt:lpstr>PowerPoint Presentation</vt:lpstr>
      <vt:lpstr>PowerPoint Presentation</vt:lpstr>
      <vt:lpstr>PowerPoint Presentation</vt:lpstr>
      <vt:lpstr>PowerPoint Presentation</vt:lpstr>
      <vt:lpstr>District Grant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Frankle</dc:creator>
  <cp:lastModifiedBy>Nathan Frankle</cp:lastModifiedBy>
  <cp:revision>9</cp:revision>
  <dcterms:created xsi:type="dcterms:W3CDTF">2022-11-27T23:37:18Z</dcterms:created>
  <dcterms:modified xsi:type="dcterms:W3CDTF">2023-02-14T22:17:23Z</dcterms:modified>
</cp:coreProperties>
</file>