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20" r:id="rId2"/>
    <p:sldId id="419" r:id="rId3"/>
    <p:sldId id="397" r:id="rId4"/>
    <p:sldId id="398" r:id="rId5"/>
    <p:sldId id="272" r:id="rId6"/>
    <p:sldId id="273" r:id="rId7"/>
    <p:sldId id="400" r:id="rId8"/>
    <p:sldId id="411" r:id="rId9"/>
    <p:sldId id="292" r:id="rId10"/>
    <p:sldId id="381" r:id="rId11"/>
    <p:sldId id="415" r:id="rId12"/>
    <p:sldId id="406" r:id="rId13"/>
    <p:sldId id="389" r:id="rId14"/>
    <p:sldId id="417" r:id="rId15"/>
    <p:sldId id="410" r:id="rId16"/>
    <p:sldId id="402" r:id="rId17"/>
    <p:sldId id="276" r:id="rId18"/>
    <p:sldId id="404" r:id="rId19"/>
    <p:sldId id="282" r:id="rId20"/>
    <p:sldId id="407" r:id="rId21"/>
    <p:sldId id="403" r:id="rId22"/>
    <p:sldId id="285" r:id="rId23"/>
    <p:sldId id="286" r:id="rId24"/>
    <p:sldId id="391" r:id="rId25"/>
    <p:sldId id="393" r:id="rId26"/>
    <p:sldId id="291" r:id="rId27"/>
    <p:sldId id="3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4472C4"/>
    <a:srgbClr val="3155A4"/>
    <a:srgbClr val="321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622D7-5AE1-4E71-960F-FB08774F2526}" v="10" dt="2021-08-05T14:11:59.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98" autoAdjust="0"/>
  </p:normalViewPr>
  <p:slideViewPr>
    <p:cSldViewPr snapToGrid="0">
      <p:cViewPr varScale="1">
        <p:scale>
          <a:sx n="78" d="100"/>
          <a:sy n="78" d="100"/>
        </p:scale>
        <p:origin x="758" y="58"/>
      </p:cViewPr>
      <p:guideLst/>
    </p:cSldViewPr>
  </p:slideViewPr>
  <p:notesTextViewPr>
    <p:cViewPr>
      <p:scale>
        <a:sx n="3" d="2"/>
        <a:sy n="3" d="2"/>
      </p:scale>
      <p:origin x="0" y="0"/>
    </p:cViewPr>
  </p:notesTextViewPr>
  <p:sorterViewPr>
    <p:cViewPr varScale="1">
      <p:scale>
        <a:sx n="100" d="100"/>
        <a:sy n="100" d="100"/>
      </p:scale>
      <p:origin x="0" y="-4651"/>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Frankle" userId="9cb924ce0be0587c" providerId="LiveId" clId="{C67622D7-5AE1-4E71-960F-FB08774F2526}"/>
    <pc:docChg chg="modSld">
      <pc:chgData name="Nathan Frankle" userId="9cb924ce0be0587c" providerId="LiveId" clId="{C67622D7-5AE1-4E71-960F-FB08774F2526}" dt="2021-08-05T14:11:34.283" v="0" actId="1076"/>
      <pc:docMkLst>
        <pc:docMk/>
      </pc:docMkLst>
      <pc:sldChg chg="modSp mod">
        <pc:chgData name="Nathan Frankle" userId="9cb924ce0be0587c" providerId="LiveId" clId="{C67622D7-5AE1-4E71-960F-FB08774F2526}" dt="2021-08-05T14:11:34.283" v="0" actId="1076"/>
        <pc:sldMkLst>
          <pc:docMk/>
          <pc:sldMk cId="2366358196" sldId="404"/>
        </pc:sldMkLst>
        <pc:picChg chg="mod">
          <ac:chgData name="Nathan Frankle" userId="9cb924ce0be0587c" providerId="LiveId" clId="{C67622D7-5AE1-4E71-960F-FB08774F2526}" dt="2021-08-05T14:11:34.283" v="0" actId="1076"/>
          <ac:picMkLst>
            <pc:docMk/>
            <pc:sldMk cId="2366358196" sldId="404"/>
            <ac:picMk id="5" creationId="{AD5A0A0F-4EDC-485C-9F19-4CAFBBD8AC07}"/>
          </ac:picMkLst>
        </pc:picChg>
        <pc:picChg chg="mod">
          <ac:chgData name="Nathan Frankle" userId="9cb924ce0be0587c" providerId="LiveId" clId="{C67622D7-5AE1-4E71-960F-FB08774F2526}" dt="2021-08-05T14:11:34.283" v="0" actId="1076"/>
          <ac:picMkLst>
            <pc:docMk/>
            <pc:sldMk cId="2366358196" sldId="404"/>
            <ac:picMk id="7" creationId="{4F3C8E23-2DCC-4CC9-A7BF-F028D60C8FA2}"/>
          </ac:picMkLst>
        </pc:picChg>
        <pc:picChg chg="mod">
          <ac:chgData name="Nathan Frankle" userId="9cb924ce0be0587c" providerId="LiveId" clId="{C67622D7-5AE1-4E71-960F-FB08774F2526}" dt="2021-08-05T14:11:34.283" v="0" actId="1076"/>
          <ac:picMkLst>
            <pc:docMk/>
            <pc:sldMk cId="2366358196" sldId="404"/>
            <ac:picMk id="8" creationId="{9E81CE5E-96D2-4BEC-BA3B-F44859612FE6}"/>
          </ac:picMkLst>
        </pc:picChg>
        <pc:picChg chg="mod">
          <ac:chgData name="Nathan Frankle" userId="9cb924ce0be0587c" providerId="LiveId" clId="{C67622D7-5AE1-4E71-960F-FB08774F2526}" dt="2021-08-05T14:11:34.283" v="0" actId="1076"/>
          <ac:picMkLst>
            <pc:docMk/>
            <pc:sldMk cId="2366358196" sldId="404"/>
            <ac:picMk id="18" creationId="{8F11B3BB-0536-4312-AB35-9AB3315CDD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788F4-2837-4ED3-BE44-BDBB510187EC}" type="datetimeFigureOut">
              <a:rPr lang="en-US" smtClean="0"/>
              <a:t>8/5/2021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04FAB-D587-471D-AAF3-5FBE7D886F90}" type="slidenum">
              <a:rPr lang="en-US" smtClean="0"/>
              <a:t>‹#›</a:t>
            </a:fld>
            <a:endParaRPr lang="en-US" dirty="0"/>
          </a:p>
        </p:txBody>
      </p:sp>
    </p:spTree>
    <p:extLst>
      <p:ext uri="{BB962C8B-B14F-4D97-AF65-F5344CB8AC3E}">
        <p14:creationId xmlns:p14="http://schemas.microsoft.com/office/powerpoint/2010/main" val="412456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invitation to spend some time with you speaking about peacebuilding.   As we will learn, Rotarians have always been peacebuilders.  So, before we go forward, it makes sense to define what we mean by peacebuilding.</a:t>
            </a:r>
          </a:p>
          <a:p>
            <a:endParaRPr lang="en-US" dirty="0"/>
          </a:p>
          <a:p>
            <a:r>
              <a:rPr lang="en-US" dirty="0"/>
              <a:t>The dictionary  tell us that peacebuilding the implementation of measures intended to create or sustain peace, especially in an area affected by conflict.  That isn’t completely helpful because now we have to define what we mean by peace. So we go back to the dictionary and find that peace is a </a:t>
            </a:r>
            <a:r>
              <a:rPr lang="en-US" dirty="0" err="1"/>
              <a:t>a</a:t>
            </a:r>
            <a:r>
              <a:rPr lang="en-US" dirty="0"/>
              <a:t> state of quiet or </a:t>
            </a:r>
            <a:r>
              <a:rPr lang="en-US" dirty="0" err="1"/>
              <a:t>tranquillity</a:t>
            </a:r>
            <a:r>
              <a:rPr lang="en-US" dirty="0"/>
              <a:t>; freedom from disturbance or agitation</a:t>
            </a:r>
          </a:p>
          <a:p>
            <a:endParaRPr lang="en-US" dirty="0"/>
          </a:p>
          <a:p>
            <a:r>
              <a:rPr lang="en-US" dirty="0"/>
              <a:t>A better definition might be Peacebuilding is a long-term process of encouraging people to talk, repairing relationships, and reforming institutions. It </a:t>
            </a:r>
            <a:r>
              <a:rPr lang="en-US" b="0" i="0" dirty="0">
                <a:solidFill>
                  <a:srgbClr val="666666"/>
                </a:solidFill>
                <a:effectLst/>
                <a:latin typeface="Roboto" panose="02000000000000000000" pitchFamily="2" charset="0"/>
              </a:rPr>
              <a:t>is an activity that aims to resolve injustice in nonviolent ways and to transform the cultural and structural conditions that generate deadly or destructive conflict. It revolves around developing constructive personal, group, and political relationships across ethnic, religious, class, national, and racial boundaries.</a:t>
            </a:r>
          </a:p>
          <a:p>
            <a:endParaRPr lang="en-US" dirty="0">
              <a:solidFill>
                <a:srgbClr val="666666"/>
              </a:solidFill>
              <a:latin typeface="Roboto" panose="02000000000000000000" pitchFamily="2" charset="0"/>
            </a:endParaRPr>
          </a:p>
          <a:p>
            <a:r>
              <a:rPr lang="en-US" dirty="0">
                <a:solidFill>
                  <a:srgbClr val="666666"/>
                </a:solidFill>
                <a:latin typeface="Roboto" panose="02000000000000000000" pitchFamily="2" charset="0"/>
              </a:rPr>
              <a:t>Having said all that, let’s take a look at our role as Rotarians in building peace.</a:t>
            </a:r>
            <a:endParaRPr lang="en-US" dirty="0"/>
          </a:p>
        </p:txBody>
      </p:sp>
      <p:sp>
        <p:nvSpPr>
          <p:cNvPr id="4" name="Slide Number Placeholder 3"/>
          <p:cNvSpPr>
            <a:spLocks noGrp="1"/>
          </p:cNvSpPr>
          <p:nvPr>
            <p:ph type="sldNum" sz="quarter" idx="5"/>
          </p:nvPr>
        </p:nvSpPr>
        <p:spPr/>
        <p:txBody>
          <a:bodyPr/>
          <a:lstStyle/>
          <a:p>
            <a:fld id="{92204FAB-D587-471D-AAF3-5FBE7D886F90}" type="slidenum">
              <a:rPr lang="en-US" smtClean="0"/>
              <a:t>1</a:t>
            </a:fld>
            <a:endParaRPr lang="en-US" dirty="0"/>
          </a:p>
        </p:txBody>
      </p:sp>
    </p:spTree>
    <p:extLst>
      <p:ext uri="{BB962C8B-B14F-4D97-AF65-F5344CB8AC3E}">
        <p14:creationId xmlns:p14="http://schemas.microsoft.com/office/powerpoint/2010/main" val="165445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486400" cy="3600450"/>
          </a:xfrm>
        </p:spPr>
        <p:txBody>
          <a:bodyPr/>
          <a:lstStyle/>
          <a:p>
            <a:r>
              <a:rPr lang="en-US" dirty="0"/>
              <a:t>If we want to talk about peacebuilding, it would be helpful have a way to measure how peaceful countries are? The Institute for Economics and Peace, a Rotary Partner, developed a Global Peace Index to measure how peaceful each of 163 countries in the world are today and then measure changes, both negative and positive, year to year. </a:t>
            </a:r>
          </a:p>
          <a:p>
            <a:endParaRPr lang="en-US" dirty="0"/>
          </a:p>
          <a:p>
            <a:r>
              <a:rPr lang="en-US" dirty="0"/>
              <a:t>The Global Peace Index measures that absence of direct violence and the absence of the fear of direct violence.   Where does the US rank in the GPI? (answer (122)</a:t>
            </a:r>
          </a:p>
          <a:p>
            <a:endParaRPr lang="en-US" dirty="0"/>
          </a:p>
          <a:p>
            <a:r>
              <a:rPr lang="en-US" dirty="0"/>
              <a:t>Remember, we said that peacebuilding is more than removing violence.  </a:t>
            </a:r>
          </a:p>
          <a:p>
            <a:endParaRPr lang="en-US" dirty="0"/>
          </a:p>
          <a:p>
            <a:r>
              <a:rPr lang="en-US" dirty="0"/>
              <a:t>The Positive Peace Index the presence of attitudes, institutions and structures that sustain peace.  ( Where does the US rank – 31)</a:t>
            </a:r>
          </a:p>
        </p:txBody>
      </p:sp>
      <p:sp>
        <p:nvSpPr>
          <p:cNvPr id="4" name="Slide Number Placeholder 3"/>
          <p:cNvSpPr>
            <a:spLocks noGrp="1"/>
          </p:cNvSpPr>
          <p:nvPr>
            <p:ph type="sldNum" sz="quarter" idx="5"/>
          </p:nvPr>
        </p:nvSpPr>
        <p:spPr/>
        <p:txBody>
          <a:bodyPr/>
          <a:lstStyle/>
          <a:p>
            <a:fld id="{92204FAB-D587-471D-AAF3-5FBE7D886F90}" type="slidenum">
              <a:rPr lang="en-US" smtClean="0"/>
              <a:t>10</a:t>
            </a:fld>
            <a:endParaRPr lang="en-US" dirty="0"/>
          </a:p>
        </p:txBody>
      </p:sp>
    </p:spTree>
    <p:extLst>
      <p:ext uri="{BB962C8B-B14F-4D97-AF65-F5344CB8AC3E}">
        <p14:creationId xmlns:p14="http://schemas.microsoft.com/office/powerpoint/2010/main" val="71231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the Global Peace Index is moving in the wrong direction.</a:t>
            </a:r>
          </a:p>
          <a:p>
            <a:endParaRPr lang="en-US" dirty="0"/>
          </a:p>
          <a:p>
            <a:r>
              <a:rPr lang="en-US" dirty="0"/>
              <a:t>The economic impact of violence to the global economy last year is estimated to be $14.96 Trillion dollars.   Imagine the impact if working together we could reduce that number by just 5% freeing 750 billion dollars to focus on positive peace.</a:t>
            </a:r>
          </a:p>
        </p:txBody>
      </p:sp>
      <p:sp>
        <p:nvSpPr>
          <p:cNvPr id="4" name="Slide Number Placeholder 3"/>
          <p:cNvSpPr>
            <a:spLocks noGrp="1"/>
          </p:cNvSpPr>
          <p:nvPr>
            <p:ph type="sldNum" sz="quarter" idx="5"/>
          </p:nvPr>
        </p:nvSpPr>
        <p:spPr/>
        <p:txBody>
          <a:bodyPr/>
          <a:lstStyle/>
          <a:p>
            <a:fld id="{92204FAB-D587-471D-AAF3-5FBE7D886F90}" type="slidenum">
              <a:rPr lang="en-US" smtClean="0"/>
              <a:t>11</a:t>
            </a:fld>
            <a:endParaRPr lang="en-US" dirty="0"/>
          </a:p>
        </p:txBody>
      </p:sp>
    </p:spTree>
    <p:extLst>
      <p:ext uri="{BB962C8B-B14F-4D97-AF65-F5344CB8AC3E}">
        <p14:creationId xmlns:p14="http://schemas.microsoft.com/office/powerpoint/2010/main" val="26237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aspects of Rotary and Peacebuilding is the recognition that achieving peace is more than avoiding war and civil strife. For peace to be sustainable, we have to change the environment and remove the conditions that are inhibitors to peace. </a:t>
            </a:r>
          </a:p>
        </p:txBody>
      </p:sp>
      <p:sp>
        <p:nvSpPr>
          <p:cNvPr id="4" name="Slide Number Placeholder 3"/>
          <p:cNvSpPr>
            <a:spLocks noGrp="1"/>
          </p:cNvSpPr>
          <p:nvPr>
            <p:ph type="sldNum" sz="quarter" idx="5"/>
          </p:nvPr>
        </p:nvSpPr>
        <p:spPr/>
        <p:txBody>
          <a:bodyPr/>
          <a:lstStyle/>
          <a:p>
            <a:fld id="{92204FAB-D587-471D-AAF3-5FBE7D886F90}" type="slidenum">
              <a:rPr lang="en-US" smtClean="0"/>
              <a:t>12</a:t>
            </a:fld>
            <a:endParaRPr lang="en-US" dirty="0"/>
          </a:p>
        </p:txBody>
      </p:sp>
    </p:spTree>
    <p:extLst>
      <p:ext uri="{BB962C8B-B14F-4D97-AF65-F5344CB8AC3E}">
        <p14:creationId xmlns:p14="http://schemas.microsoft.com/office/powerpoint/2010/main" val="1287687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inhibitors to peace.  Each of these elements focus on the lack of opportunity for people to reach their full potential.</a:t>
            </a:r>
          </a:p>
        </p:txBody>
      </p:sp>
      <p:sp>
        <p:nvSpPr>
          <p:cNvPr id="4" name="Slide Number Placeholder 3"/>
          <p:cNvSpPr>
            <a:spLocks noGrp="1"/>
          </p:cNvSpPr>
          <p:nvPr>
            <p:ph type="sldNum" sz="quarter" idx="5"/>
          </p:nvPr>
        </p:nvSpPr>
        <p:spPr/>
        <p:txBody>
          <a:bodyPr/>
          <a:lstStyle/>
          <a:p>
            <a:fld id="{92204FAB-D587-471D-AAF3-5FBE7D886F90}" type="slidenum">
              <a:rPr lang="en-US" smtClean="0"/>
              <a:t>13</a:t>
            </a:fld>
            <a:endParaRPr lang="en-US" dirty="0"/>
          </a:p>
        </p:txBody>
      </p:sp>
    </p:spTree>
    <p:extLst>
      <p:ext uri="{BB962C8B-B14F-4D97-AF65-F5344CB8AC3E}">
        <p14:creationId xmlns:p14="http://schemas.microsoft.com/office/powerpoint/2010/main" val="235671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4691"/>
            <a:ext cx="5486400" cy="3600450"/>
          </a:xfrm>
        </p:spPr>
        <p:txBody>
          <a:bodyPr/>
          <a:lstStyle/>
          <a:p>
            <a:r>
              <a:rPr lang="en-US" dirty="0"/>
              <a:t>So where are we today::</a:t>
            </a:r>
          </a:p>
          <a:p>
            <a:endParaRPr lang="en-US" dirty="0"/>
          </a:p>
          <a:p>
            <a:r>
              <a:rPr lang="en-US" dirty="0"/>
              <a:t>820 million people do not have enough food to be healthy.</a:t>
            </a:r>
          </a:p>
          <a:p>
            <a:endParaRPr lang="en-US" dirty="0"/>
          </a:p>
          <a:p>
            <a:r>
              <a:rPr lang="en-US" dirty="0"/>
              <a:t>8.8% of the world’s population live on less than $1.90 per day – the level for ultra-poverty.  The world bank tells us that as a result of the coronavirus pandemic, more than 100 million people will be forced back into poverty</a:t>
            </a:r>
          </a:p>
          <a:p>
            <a:endParaRPr lang="en-US" dirty="0"/>
          </a:p>
          <a:p>
            <a:r>
              <a:rPr lang="en-US" dirty="0"/>
              <a:t>14% of the world’s population is functionally illiterate.</a:t>
            </a:r>
          </a:p>
          <a:p>
            <a:endParaRPr lang="en-US" dirty="0"/>
          </a:p>
          <a:p>
            <a:r>
              <a:rPr lang="en-US" dirty="0"/>
              <a:t>Every minute of every day a woman or girl is trafficked or sold.</a:t>
            </a:r>
          </a:p>
          <a:p>
            <a:endParaRPr lang="en-US" dirty="0"/>
          </a:p>
          <a:p>
            <a:r>
              <a:rPr lang="en-US" dirty="0"/>
              <a:t>Not a pretty picture.</a:t>
            </a:r>
          </a:p>
          <a:p>
            <a:endParaRPr lang="en-US" dirty="0"/>
          </a:p>
          <a:p>
            <a:endParaRPr lang="en-US" dirty="0"/>
          </a:p>
        </p:txBody>
      </p:sp>
      <p:sp>
        <p:nvSpPr>
          <p:cNvPr id="4" name="Slide Number Placeholder 3"/>
          <p:cNvSpPr>
            <a:spLocks noGrp="1"/>
          </p:cNvSpPr>
          <p:nvPr>
            <p:ph type="sldNum" sz="quarter" idx="5"/>
          </p:nvPr>
        </p:nvSpPr>
        <p:spPr/>
        <p:txBody>
          <a:bodyPr/>
          <a:lstStyle/>
          <a:p>
            <a:fld id="{92204FAB-D587-471D-AAF3-5FBE7D886F90}" type="slidenum">
              <a:rPr lang="en-US" smtClean="0"/>
              <a:t>14</a:t>
            </a:fld>
            <a:endParaRPr lang="en-US" dirty="0"/>
          </a:p>
        </p:txBody>
      </p:sp>
    </p:spTree>
    <p:extLst>
      <p:ext uri="{BB962C8B-B14F-4D97-AF65-F5344CB8AC3E}">
        <p14:creationId xmlns:p14="http://schemas.microsoft.com/office/powerpoint/2010/main" val="339984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eliminate the obstacles to peace, we need to focus on the concept of Positive Peace. To eliminate the obstacles to peace, we need to focus on the concept of Positive Peace which is defined as the  attitudes, institutions, and structures that, when strengthened, lead to a more peaceful society. Positive Peace describes an optimum environment for human potential to flourish. The factors that sustain highly peaceful societies also provide a framework for robust economic development. Positive peace is based on eight pillars. </a:t>
            </a:r>
          </a:p>
          <a:p>
            <a:endParaRPr lang="en-US" dirty="0"/>
          </a:p>
          <a:p>
            <a:r>
              <a:rPr lang="en-US" dirty="0"/>
              <a:t> Positive peace is based on eight pillars.   Projects that support the Rotary Foundations seven areas of focus support many of these pillars and help move communities in the direction of positive peace.</a:t>
            </a:r>
          </a:p>
        </p:txBody>
      </p:sp>
      <p:sp>
        <p:nvSpPr>
          <p:cNvPr id="4" name="Slide Number Placeholder 3"/>
          <p:cNvSpPr>
            <a:spLocks noGrp="1"/>
          </p:cNvSpPr>
          <p:nvPr>
            <p:ph type="sldNum" sz="quarter" idx="5"/>
          </p:nvPr>
        </p:nvSpPr>
        <p:spPr/>
        <p:txBody>
          <a:bodyPr/>
          <a:lstStyle/>
          <a:p>
            <a:fld id="{92204FAB-D587-471D-AAF3-5FBE7D886F90}" type="slidenum">
              <a:rPr lang="en-US" smtClean="0"/>
              <a:t>15</a:t>
            </a:fld>
            <a:endParaRPr lang="en-US" dirty="0"/>
          </a:p>
        </p:txBody>
      </p:sp>
    </p:spTree>
    <p:extLst>
      <p:ext uri="{BB962C8B-B14F-4D97-AF65-F5344CB8AC3E}">
        <p14:creationId xmlns:p14="http://schemas.microsoft.com/office/powerpoint/2010/main" val="223972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Rotary Action Group for Peace and the leadership of District 5240 are encouraging clubs in our district to become PeaceBuilder Clubs as a way for local clubs to join in the effort to promote positive peace and resolve conflicts in their own communities and communities that they support around the world. </a:t>
            </a:r>
          </a:p>
          <a:p>
            <a:endParaRPr lang="en-US" dirty="0"/>
          </a:p>
          <a:p>
            <a:r>
              <a:rPr lang="en-US" dirty="0"/>
              <a:t>Peacebuilder Clubs</a:t>
            </a:r>
          </a:p>
          <a:p>
            <a:pPr marL="171450" indent="-171450">
              <a:buFont typeface="Arial" panose="020B0604020202020204" pitchFamily="34" charset="0"/>
              <a:buChar char="•"/>
            </a:pPr>
            <a:r>
              <a:rPr lang="en-US" dirty="0"/>
              <a:t>Engage in Peace Literacy –improving our own and our community’s ability to interact in a positive manner with everyone including those we disagree with.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Evaluate the impact on creating positive peace in their community projects and</a:t>
            </a:r>
          </a:p>
          <a:p>
            <a:pPr marL="171450" indent="-171450">
              <a:buFont typeface="Arial" panose="020B0604020202020204" pitchFamily="34" charset="0"/>
              <a:buChar char="•"/>
            </a:pPr>
            <a:r>
              <a:rPr lang="en-US" dirty="0"/>
              <a:t>Apply peace principles to their service projects and community activities.</a:t>
            </a:r>
          </a:p>
          <a:p>
            <a:pPr marL="171450" indent="-171450">
              <a:buFont typeface="Arial" panose="020B0604020202020204" pitchFamily="34" charset="0"/>
              <a:buChar char="•"/>
            </a:pPr>
            <a:endParaRPr lang="en-US" dirty="0"/>
          </a:p>
          <a:p>
            <a:r>
              <a:rPr lang="en-US" dirty="0"/>
              <a:t>In our district, your status as a peacebuilder club is renewed every rotary year.</a:t>
            </a:r>
          </a:p>
        </p:txBody>
      </p:sp>
      <p:sp>
        <p:nvSpPr>
          <p:cNvPr id="4" name="Slide Number Placeholder 3"/>
          <p:cNvSpPr>
            <a:spLocks noGrp="1"/>
          </p:cNvSpPr>
          <p:nvPr>
            <p:ph type="sldNum" sz="quarter" idx="5"/>
          </p:nvPr>
        </p:nvSpPr>
        <p:spPr/>
        <p:txBody>
          <a:bodyPr/>
          <a:lstStyle/>
          <a:p>
            <a:fld id="{92204FAB-D587-471D-AAF3-5FBE7D886F90}" type="slidenum">
              <a:rPr lang="en-US" smtClean="0"/>
              <a:t>16</a:t>
            </a:fld>
            <a:endParaRPr lang="en-US" dirty="0"/>
          </a:p>
        </p:txBody>
      </p:sp>
    </p:spTree>
    <p:extLst>
      <p:ext uri="{BB962C8B-B14F-4D97-AF65-F5344CB8AC3E}">
        <p14:creationId xmlns:p14="http://schemas.microsoft.com/office/powerpoint/2010/main" val="417801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increase the index of positive peace, Peacebuilder clubs direct their projects to focus on human needs – those that address the physical needs of beneficiaries  and those that address the ability of beneficiaries to thrive and grow  </a:t>
            </a:r>
          </a:p>
        </p:txBody>
      </p:sp>
      <p:sp>
        <p:nvSpPr>
          <p:cNvPr id="4" name="Slide Number Placeholder 3"/>
          <p:cNvSpPr>
            <a:spLocks noGrp="1"/>
          </p:cNvSpPr>
          <p:nvPr>
            <p:ph type="sldNum" sz="quarter" idx="5"/>
          </p:nvPr>
        </p:nvSpPr>
        <p:spPr/>
        <p:txBody>
          <a:bodyPr/>
          <a:lstStyle/>
          <a:p>
            <a:fld id="{92204FAB-D587-471D-AAF3-5FBE7D886F90}" type="slidenum">
              <a:rPr lang="en-US" smtClean="0"/>
              <a:t>17</a:t>
            </a:fld>
            <a:endParaRPr lang="en-US" dirty="0"/>
          </a:p>
        </p:txBody>
      </p:sp>
    </p:spTree>
    <p:extLst>
      <p:ext uri="{BB962C8B-B14F-4D97-AF65-F5344CB8AC3E}">
        <p14:creationId xmlns:p14="http://schemas.microsoft.com/office/powerpoint/2010/main" val="3124985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530" y="4572000"/>
            <a:ext cx="5486400" cy="3600450"/>
          </a:xfrm>
        </p:spPr>
        <p:txBody>
          <a:bodyPr/>
          <a:lstStyle/>
          <a:p>
            <a:r>
              <a:rPr lang="en-US" dirty="0"/>
              <a:t>Clubs in District 5240 have been involved in many international programs over the years that have improved the conditions for Positive Peace globally.</a:t>
            </a:r>
          </a:p>
          <a:p>
            <a:endParaRPr lang="en-US" dirty="0"/>
          </a:p>
          <a:p>
            <a:r>
              <a:rPr lang="en-US" dirty="0"/>
              <a:t>Top Left to Right</a:t>
            </a:r>
          </a:p>
          <a:p>
            <a:r>
              <a:rPr lang="en-US" dirty="0"/>
              <a:t>Terence Stevenson    The most recent Peace Fellow sponsored by District 5240 – Thousand Oaks</a:t>
            </a:r>
          </a:p>
          <a:p>
            <a:endParaRPr lang="en-US" dirty="0"/>
          </a:p>
          <a:p>
            <a:r>
              <a:rPr lang="en-US" dirty="0"/>
              <a:t>Midwife Training in Niger -  Ojai</a:t>
            </a:r>
          </a:p>
          <a:p>
            <a:endParaRPr lang="en-US" dirty="0"/>
          </a:p>
          <a:p>
            <a:r>
              <a:rPr lang="en-US" dirty="0"/>
              <a:t>Operation Footprint to correct Clubfoot Conditions Honduras Westlake Sunrise</a:t>
            </a:r>
          </a:p>
          <a:p>
            <a:endParaRPr lang="en-US" dirty="0"/>
          </a:p>
          <a:p>
            <a:r>
              <a:rPr lang="en-US" dirty="0"/>
              <a:t>Bottom left to right</a:t>
            </a:r>
          </a:p>
          <a:p>
            <a:r>
              <a:rPr lang="en-US" dirty="0"/>
              <a:t>Creating economic opportunity through growing and selling sundried tomatoes  Bosnia  Ojai</a:t>
            </a:r>
          </a:p>
          <a:p>
            <a:endParaRPr lang="en-US" dirty="0"/>
          </a:p>
          <a:p>
            <a:r>
              <a:rPr lang="en-US" dirty="0"/>
              <a:t>Water catch cisterns and eco-latrines Mexico – Simi Sunrise</a:t>
            </a:r>
          </a:p>
          <a:p>
            <a:endParaRPr lang="en-US" dirty="0"/>
          </a:p>
          <a:p>
            <a:r>
              <a:rPr lang="en-US" dirty="0"/>
              <a:t>Mobile Library  Mexico – Cambria</a:t>
            </a:r>
          </a:p>
          <a:p>
            <a:endParaRPr lang="en-US" dirty="0"/>
          </a:p>
          <a:p>
            <a:r>
              <a:rPr lang="en-US" dirty="0"/>
              <a:t>Eco-stoves that vent smoke to the outside of the home and preserve forests by the ability to use other sources of fuel.</a:t>
            </a:r>
          </a:p>
          <a:p>
            <a:endParaRPr lang="en-US" dirty="0"/>
          </a:p>
          <a:p>
            <a:endParaRPr lang="en-US" dirty="0"/>
          </a:p>
        </p:txBody>
      </p:sp>
      <p:sp>
        <p:nvSpPr>
          <p:cNvPr id="4" name="Slide Number Placeholder 3"/>
          <p:cNvSpPr>
            <a:spLocks noGrp="1"/>
          </p:cNvSpPr>
          <p:nvPr>
            <p:ph type="sldNum" sz="quarter" idx="5"/>
          </p:nvPr>
        </p:nvSpPr>
        <p:spPr/>
        <p:txBody>
          <a:bodyPr/>
          <a:lstStyle/>
          <a:p>
            <a:fld id="{92204FAB-D587-471D-AAF3-5FBE7D886F90}" type="slidenum">
              <a:rPr lang="en-US" smtClean="0"/>
              <a:t>18</a:t>
            </a:fld>
            <a:endParaRPr lang="en-US" dirty="0"/>
          </a:p>
        </p:txBody>
      </p:sp>
    </p:spTree>
    <p:extLst>
      <p:ext uri="{BB962C8B-B14F-4D97-AF65-F5344CB8AC3E}">
        <p14:creationId xmlns:p14="http://schemas.microsoft.com/office/powerpoint/2010/main" val="2487916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 what’s happening in our own backyard.</a:t>
            </a:r>
          </a:p>
          <a:p>
            <a:endParaRPr lang="en-US" dirty="0"/>
          </a:p>
          <a:p>
            <a:r>
              <a:rPr lang="en-US" dirty="0"/>
              <a:t>The US is ranked 122 out of 163 countries on the Global Peace Index</a:t>
            </a:r>
          </a:p>
          <a:p>
            <a:endParaRPr lang="en-US" dirty="0"/>
          </a:p>
          <a:p>
            <a:r>
              <a:rPr lang="en-US" dirty="0"/>
              <a:t>36.4 million Americans live below the IRS poverty level – with more joining them as a result of the coronavirus pandemic</a:t>
            </a:r>
          </a:p>
          <a:p>
            <a:endParaRPr lang="en-US" dirty="0"/>
          </a:p>
          <a:p>
            <a:r>
              <a:rPr lang="en-US" dirty="0"/>
              <a:t>14% of adults in the US are functionally illiterate</a:t>
            </a:r>
          </a:p>
          <a:p>
            <a:endParaRPr lang="en-US" dirty="0"/>
          </a:p>
          <a:p>
            <a:r>
              <a:rPr lang="en-US" dirty="0"/>
              <a:t>Homelessness is growing</a:t>
            </a:r>
          </a:p>
        </p:txBody>
      </p:sp>
      <p:sp>
        <p:nvSpPr>
          <p:cNvPr id="4" name="Slide Number Placeholder 3"/>
          <p:cNvSpPr>
            <a:spLocks noGrp="1"/>
          </p:cNvSpPr>
          <p:nvPr>
            <p:ph type="sldNum" sz="quarter" idx="5"/>
          </p:nvPr>
        </p:nvSpPr>
        <p:spPr/>
        <p:txBody>
          <a:bodyPr/>
          <a:lstStyle/>
          <a:p>
            <a:fld id="{92204FAB-D587-471D-AAF3-5FBE7D886F90}" type="slidenum">
              <a:rPr lang="en-US" smtClean="0"/>
              <a:t>19</a:t>
            </a:fld>
            <a:endParaRPr lang="en-US" dirty="0"/>
          </a:p>
        </p:txBody>
      </p:sp>
    </p:spTree>
    <p:extLst>
      <p:ext uri="{BB962C8B-B14F-4D97-AF65-F5344CB8AC3E}">
        <p14:creationId xmlns:p14="http://schemas.microsoft.com/office/powerpoint/2010/main" val="230449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fact is that peacebuilding is not something new to Rotary or to Rotarians.  We have always been peacebuilders.   The Rotary Mission Statement simply confirms our commitment to world understanding, goodwill and peace.</a:t>
            </a:r>
          </a:p>
        </p:txBody>
      </p:sp>
      <p:sp>
        <p:nvSpPr>
          <p:cNvPr id="4" name="Slide Number Placeholder 3"/>
          <p:cNvSpPr>
            <a:spLocks noGrp="1"/>
          </p:cNvSpPr>
          <p:nvPr>
            <p:ph type="sldNum" sz="quarter" idx="5"/>
          </p:nvPr>
        </p:nvSpPr>
        <p:spPr/>
        <p:txBody>
          <a:bodyPr/>
          <a:lstStyle/>
          <a:p>
            <a:fld id="{92204FAB-D587-471D-AAF3-5FBE7D886F90}" type="slidenum">
              <a:rPr lang="en-US" smtClean="0"/>
              <a:t>2</a:t>
            </a:fld>
            <a:endParaRPr lang="en-US" dirty="0"/>
          </a:p>
        </p:txBody>
      </p:sp>
    </p:spTree>
    <p:extLst>
      <p:ext uri="{BB962C8B-B14F-4D97-AF65-F5344CB8AC3E}">
        <p14:creationId xmlns:p14="http://schemas.microsoft.com/office/powerpoint/2010/main" val="1544833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our local communities. Our Rotary Clubs have been at the forefront when our communities have faced disasters from fires, floods, disease and recessions. </a:t>
            </a:r>
          </a:p>
          <a:p>
            <a:endParaRPr lang="en-US" dirty="0"/>
          </a:p>
          <a:p>
            <a:r>
              <a:rPr lang="en-US" dirty="0"/>
              <a:t>Top left to right</a:t>
            </a:r>
          </a:p>
          <a:p>
            <a:r>
              <a:rPr lang="en-US" dirty="0"/>
              <a:t>Reyna Chavez – one of many local entrepreneurs helped by microfinance loans funded by a Rotary Foundation Grant</a:t>
            </a:r>
          </a:p>
          <a:p>
            <a:endParaRPr lang="en-US" dirty="0"/>
          </a:p>
          <a:p>
            <a:r>
              <a:rPr lang="en-US" dirty="0"/>
              <a:t>One of many local free clinics supported by Rotarians throughout the district</a:t>
            </a:r>
          </a:p>
          <a:p>
            <a:endParaRPr lang="en-US" dirty="0"/>
          </a:p>
          <a:p>
            <a:r>
              <a:rPr lang="en-US" dirty="0"/>
              <a:t>Rotarians pack food boxes for local food banks</a:t>
            </a:r>
          </a:p>
          <a:p>
            <a:endParaRPr lang="en-US" dirty="0"/>
          </a:p>
          <a:p>
            <a:r>
              <a:rPr lang="en-US" dirty="0"/>
              <a:t>Rotary clubs provide backpacks, school supplies and mentoring to local schools</a:t>
            </a:r>
          </a:p>
          <a:p>
            <a:endParaRPr lang="en-US" dirty="0"/>
          </a:p>
          <a:p>
            <a:r>
              <a:rPr lang="en-US" dirty="0"/>
              <a:t>Paul Chappell one of many programs that speak to  Peace Literacy</a:t>
            </a:r>
          </a:p>
          <a:p>
            <a:endParaRPr lang="en-US" dirty="0"/>
          </a:p>
          <a:p>
            <a:r>
              <a:rPr lang="en-US" dirty="0"/>
              <a:t>Rotary Dreamcatcher Park – sponsored by Rotarians for people with special needs</a:t>
            </a:r>
          </a:p>
          <a:p>
            <a:endParaRPr lang="en-US" dirty="0"/>
          </a:p>
          <a:p>
            <a:r>
              <a:rPr lang="en-US" dirty="0"/>
              <a:t>Community gardens – supported by Rotarians throughout the district.</a:t>
            </a:r>
          </a:p>
        </p:txBody>
      </p:sp>
      <p:sp>
        <p:nvSpPr>
          <p:cNvPr id="4" name="Slide Number Placeholder 3"/>
          <p:cNvSpPr>
            <a:spLocks noGrp="1"/>
          </p:cNvSpPr>
          <p:nvPr>
            <p:ph type="sldNum" sz="quarter" idx="5"/>
          </p:nvPr>
        </p:nvSpPr>
        <p:spPr/>
        <p:txBody>
          <a:bodyPr/>
          <a:lstStyle/>
          <a:p>
            <a:fld id="{92204FAB-D587-471D-AAF3-5FBE7D886F90}" type="slidenum">
              <a:rPr lang="en-US" smtClean="0"/>
              <a:t>20</a:t>
            </a:fld>
            <a:endParaRPr lang="en-US" dirty="0"/>
          </a:p>
        </p:txBody>
      </p:sp>
    </p:spTree>
    <p:extLst>
      <p:ext uri="{BB962C8B-B14F-4D97-AF65-F5344CB8AC3E}">
        <p14:creationId xmlns:p14="http://schemas.microsoft.com/office/powerpoint/2010/main" val="1336492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question is – I am only one person in one club what can I do.</a:t>
            </a:r>
          </a:p>
          <a:p>
            <a:endParaRPr lang="en-US" dirty="0"/>
          </a:p>
          <a:p>
            <a:r>
              <a:rPr lang="en-US" dirty="0"/>
              <a:t>Each Rotary member can become educated and involved in the Peacebuilding  effort. Whether you want to participate locally or internationally. You can make a difference!</a:t>
            </a:r>
          </a:p>
        </p:txBody>
      </p:sp>
      <p:sp>
        <p:nvSpPr>
          <p:cNvPr id="4" name="Slide Number Placeholder 3"/>
          <p:cNvSpPr>
            <a:spLocks noGrp="1"/>
          </p:cNvSpPr>
          <p:nvPr>
            <p:ph type="sldNum" sz="quarter" idx="5"/>
          </p:nvPr>
        </p:nvSpPr>
        <p:spPr/>
        <p:txBody>
          <a:bodyPr/>
          <a:lstStyle/>
          <a:p>
            <a:fld id="{92204FAB-D587-471D-AAF3-5FBE7D886F90}" type="slidenum">
              <a:rPr lang="en-US" smtClean="0"/>
              <a:t>21</a:t>
            </a:fld>
            <a:endParaRPr lang="en-US" dirty="0"/>
          </a:p>
        </p:txBody>
      </p:sp>
    </p:spTree>
    <p:extLst>
      <p:ext uri="{BB962C8B-B14F-4D97-AF65-F5344CB8AC3E}">
        <p14:creationId xmlns:p14="http://schemas.microsoft.com/office/powerpoint/2010/main" val="3650040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created the peacebuilder club program to recognize your club for its peacebuilding activities.</a:t>
            </a:r>
          </a:p>
          <a:p>
            <a:endParaRPr lang="en-US" dirty="0"/>
          </a:p>
          <a:p>
            <a:r>
              <a:rPr lang="en-US" dirty="0"/>
              <a:t>We are currently updating the Peace Page on the district website.  While we do, you can start by creating a peacebuilding committee with a chair and at least two members and letting the district know who is on your peacebuilding committee</a:t>
            </a:r>
          </a:p>
          <a:p>
            <a:endParaRPr lang="en-US" dirty="0"/>
          </a:p>
        </p:txBody>
      </p:sp>
      <p:sp>
        <p:nvSpPr>
          <p:cNvPr id="4" name="Slide Number Placeholder 3"/>
          <p:cNvSpPr>
            <a:spLocks noGrp="1"/>
          </p:cNvSpPr>
          <p:nvPr>
            <p:ph type="sldNum" sz="quarter" idx="5"/>
          </p:nvPr>
        </p:nvSpPr>
        <p:spPr/>
        <p:txBody>
          <a:bodyPr/>
          <a:lstStyle/>
          <a:p>
            <a:fld id="{92204FAB-D587-471D-AAF3-5FBE7D886F90}" type="slidenum">
              <a:rPr lang="en-US" smtClean="0"/>
              <a:t>22</a:t>
            </a:fld>
            <a:endParaRPr lang="en-US" dirty="0"/>
          </a:p>
        </p:txBody>
      </p:sp>
    </p:spTree>
    <p:extLst>
      <p:ext uri="{BB962C8B-B14F-4D97-AF65-F5344CB8AC3E}">
        <p14:creationId xmlns:p14="http://schemas.microsoft.com/office/powerpoint/2010/main" val="250936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find that becoming a PeaceBuilder club is both easy and rewarding. Your club is doing many things already that can qualify  for peacebuilder club status</a:t>
            </a:r>
          </a:p>
        </p:txBody>
      </p:sp>
      <p:sp>
        <p:nvSpPr>
          <p:cNvPr id="4" name="Slide Number Placeholder 3"/>
          <p:cNvSpPr>
            <a:spLocks noGrp="1"/>
          </p:cNvSpPr>
          <p:nvPr>
            <p:ph type="sldNum" sz="quarter" idx="5"/>
          </p:nvPr>
        </p:nvSpPr>
        <p:spPr/>
        <p:txBody>
          <a:bodyPr/>
          <a:lstStyle/>
          <a:p>
            <a:fld id="{92204FAB-D587-471D-AAF3-5FBE7D886F90}" type="slidenum">
              <a:rPr lang="en-US" smtClean="0"/>
              <a:t>23</a:t>
            </a:fld>
            <a:endParaRPr lang="en-US" dirty="0"/>
          </a:p>
        </p:txBody>
      </p:sp>
    </p:spTree>
    <p:extLst>
      <p:ext uri="{BB962C8B-B14F-4D97-AF65-F5344CB8AC3E}">
        <p14:creationId xmlns:p14="http://schemas.microsoft.com/office/powerpoint/2010/main" val="4054990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structuring and implementing  your projects on the principles of positive peace, your community will  see that your club is working to make positive changes that create a more peaceful community and world.</a:t>
            </a:r>
          </a:p>
          <a:p>
            <a:endParaRPr lang="en-US" dirty="0"/>
          </a:p>
          <a:p>
            <a:r>
              <a:rPr lang="en-US" dirty="0"/>
              <a:t>Don’t stop just because you qualified for a banner.  Peacebuilding is an ongoing and continuing activity that can and should be part of everything you do.</a:t>
            </a:r>
          </a:p>
        </p:txBody>
      </p:sp>
      <p:sp>
        <p:nvSpPr>
          <p:cNvPr id="4" name="Slide Number Placeholder 3"/>
          <p:cNvSpPr>
            <a:spLocks noGrp="1"/>
          </p:cNvSpPr>
          <p:nvPr>
            <p:ph type="sldNum" sz="quarter" idx="5"/>
          </p:nvPr>
        </p:nvSpPr>
        <p:spPr/>
        <p:txBody>
          <a:bodyPr/>
          <a:lstStyle/>
          <a:p>
            <a:fld id="{92204FAB-D587-471D-AAF3-5FBE7D886F90}" type="slidenum">
              <a:rPr lang="en-US" smtClean="0"/>
              <a:t>24</a:t>
            </a:fld>
            <a:endParaRPr lang="en-US" dirty="0"/>
          </a:p>
        </p:txBody>
      </p:sp>
    </p:spTree>
    <p:extLst>
      <p:ext uri="{BB962C8B-B14F-4D97-AF65-F5344CB8AC3E}">
        <p14:creationId xmlns:p14="http://schemas.microsoft.com/office/powerpoint/2010/main" val="1451304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not individually or as a club responsible for world peace.   You are responsible for your piece of peace.   One of the most important lessons I have learned from my Rotary experiences is that we truly change the world one life at a time.  There are some projects that will require your entire club but for the most part, positive peace can be enhanced by you – one Rotarian – touching  one life. The funny thing is that as your efforts help others to create a more peaceful society, the life that will be changed the most will be yours.</a:t>
            </a:r>
          </a:p>
        </p:txBody>
      </p:sp>
      <p:sp>
        <p:nvSpPr>
          <p:cNvPr id="4" name="Slide Number Placeholder 3"/>
          <p:cNvSpPr>
            <a:spLocks noGrp="1"/>
          </p:cNvSpPr>
          <p:nvPr>
            <p:ph type="sldNum" sz="quarter" idx="5"/>
          </p:nvPr>
        </p:nvSpPr>
        <p:spPr/>
        <p:txBody>
          <a:bodyPr/>
          <a:lstStyle/>
          <a:p>
            <a:fld id="{92204FAB-D587-471D-AAF3-5FBE7D886F90}" type="slidenum">
              <a:rPr lang="en-US" smtClean="0"/>
              <a:t>25</a:t>
            </a:fld>
            <a:endParaRPr lang="en-US" dirty="0"/>
          </a:p>
        </p:txBody>
      </p:sp>
    </p:spTree>
    <p:extLst>
      <p:ext uri="{BB962C8B-B14F-4D97-AF65-F5344CB8AC3E}">
        <p14:creationId xmlns:p14="http://schemas.microsoft.com/office/powerpoint/2010/main" val="1250522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visit our District Peace Page, the website of the Rotary Action Group for Peace</a:t>
            </a:r>
          </a:p>
        </p:txBody>
      </p:sp>
      <p:sp>
        <p:nvSpPr>
          <p:cNvPr id="4" name="Slide Number Placeholder 3"/>
          <p:cNvSpPr>
            <a:spLocks noGrp="1"/>
          </p:cNvSpPr>
          <p:nvPr>
            <p:ph type="sldNum" sz="quarter" idx="5"/>
          </p:nvPr>
        </p:nvSpPr>
        <p:spPr/>
        <p:txBody>
          <a:bodyPr/>
          <a:lstStyle/>
          <a:p>
            <a:fld id="{92204FAB-D587-471D-AAF3-5FBE7D886F90}" type="slidenum">
              <a:rPr lang="en-US" smtClean="0"/>
              <a:t>26</a:t>
            </a:fld>
            <a:endParaRPr lang="en-US" dirty="0"/>
          </a:p>
        </p:txBody>
      </p:sp>
    </p:spTree>
    <p:extLst>
      <p:ext uri="{BB962C8B-B14F-4D97-AF65-F5344CB8AC3E}">
        <p14:creationId xmlns:p14="http://schemas.microsoft.com/office/powerpoint/2010/main" val="2778001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0124"/>
            <a:ext cx="5486400" cy="3600450"/>
          </a:xfrm>
        </p:spPr>
        <p:txBody>
          <a:bodyPr/>
          <a:lstStyle/>
          <a:p>
            <a:endParaRPr lang="en-US" dirty="0"/>
          </a:p>
          <a:p>
            <a:r>
              <a:rPr lang="en-US" dirty="0"/>
              <a:t>The Rotary Vision statement is to create lasting change – why not ensure that the change creates lasting peace.</a:t>
            </a:r>
          </a:p>
          <a:p>
            <a:r>
              <a:rPr lang="en-US"/>
              <a:t>What are you going to do to build peace.</a:t>
            </a:r>
          </a:p>
          <a:p>
            <a:endParaRPr lang="en-US" dirty="0"/>
          </a:p>
        </p:txBody>
      </p:sp>
      <p:sp>
        <p:nvSpPr>
          <p:cNvPr id="4" name="Slide Number Placeholder 3"/>
          <p:cNvSpPr>
            <a:spLocks noGrp="1"/>
          </p:cNvSpPr>
          <p:nvPr>
            <p:ph type="sldNum" sz="quarter" idx="5"/>
          </p:nvPr>
        </p:nvSpPr>
        <p:spPr/>
        <p:txBody>
          <a:bodyPr/>
          <a:lstStyle/>
          <a:p>
            <a:fld id="{92204FAB-D587-471D-AAF3-5FBE7D886F90}" type="slidenum">
              <a:rPr lang="en-US" smtClean="0"/>
              <a:t>27</a:t>
            </a:fld>
            <a:endParaRPr lang="en-US" dirty="0"/>
          </a:p>
        </p:txBody>
      </p:sp>
    </p:spTree>
    <p:extLst>
      <p:ext uri="{BB962C8B-B14F-4D97-AF65-F5344CB8AC3E}">
        <p14:creationId xmlns:p14="http://schemas.microsoft.com/office/powerpoint/2010/main" val="292541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World War I, Rotary on multiple occasions renewed its commitment to peacebuilding through friendship, education, relief of suffering and creating the opportunity for better understanding of others.</a:t>
            </a:r>
          </a:p>
          <a:p>
            <a:endParaRPr lang="en-US" dirty="0"/>
          </a:p>
          <a:p>
            <a:r>
              <a:rPr lang="en-US" dirty="0"/>
              <a:t>In 1917. The Rotary Foundation was founded by Arch Klumph on the principle that it will support </a:t>
            </a:r>
            <a:r>
              <a:rPr lang="en-US" dirty="0" err="1"/>
              <a:t>RotarY’S</a:t>
            </a:r>
            <a:r>
              <a:rPr lang="en-US" dirty="0"/>
              <a:t> commitment to bring peace to our world.</a:t>
            </a:r>
          </a:p>
        </p:txBody>
      </p:sp>
      <p:sp>
        <p:nvSpPr>
          <p:cNvPr id="4" name="Slide Number Placeholder 3"/>
          <p:cNvSpPr>
            <a:spLocks noGrp="1"/>
          </p:cNvSpPr>
          <p:nvPr>
            <p:ph type="sldNum" sz="quarter" idx="5"/>
          </p:nvPr>
        </p:nvSpPr>
        <p:spPr/>
        <p:txBody>
          <a:bodyPr/>
          <a:lstStyle/>
          <a:p>
            <a:fld id="{92204FAB-D587-471D-AAF3-5FBE7D886F90}" type="slidenum">
              <a:rPr lang="en-US" smtClean="0"/>
              <a:t>3</a:t>
            </a:fld>
            <a:endParaRPr lang="en-US" dirty="0"/>
          </a:p>
        </p:txBody>
      </p:sp>
    </p:spTree>
    <p:extLst>
      <p:ext uri="{BB962C8B-B14F-4D97-AF65-F5344CB8AC3E}">
        <p14:creationId xmlns:p14="http://schemas.microsoft.com/office/powerpoint/2010/main" val="2611870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2907"/>
            <a:ext cx="5486400" cy="3600450"/>
          </a:xfrm>
        </p:spPr>
        <p:txBody>
          <a:bodyPr/>
          <a:lstStyle/>
          <a:p>
            <a:r>
              <a:rPr lang="en-US" dirty="0"/>
              <a:t>The commitment to peacebuilding continued after World War I. </a:t>
            </a:r>
          </a:p>
          <a:p>
            <a:endParaRPr lang="en-US" dirty="0"/>
          </a:p>
          <a:p>
            <a:r>
              <a:rPr lang="en-US" dirty="0"/>
              <a:t> In 1945, Rotary was one of two nongovernmental organizations invited to participate in the founding of the United Nations.  Today, Rotary maintains an office at the United Nations and works closely with many UN organizations.  UNICEF, for example, is one of six  partners that make up the Global Polio Eradication Initiative. </a:t>
            </a:r>
          </a:p>
          <a:p>
            <a:endParaRPr lang="en-US" dirty="0"/>
          </a:p>
          <a:p>
            <a:r>
              <a:rPr lang="en-US" dirty="0"/>
              <a:t>The Rotary Peace Centers were established in 2002 and have trained hundreds of people in peacebuilding activities. </a:t>
            </a:r>
          </a:p>
          <a:p>
            <a:endParaRPr lang="en-US" dirty="0"/>
          </a:p>
          <a:p>
            <a:r>
              <a:rPr lang="en-US" dirty="0"/>
              <a:t>In 2010 the Rotary Foundation included Peacebuilding and Conflict Prevention as an area of focus for Rotary projects around the world</a:t>
            </a:r>
          </a:p>
        </p:txBody>
      </p:sp>
      <p:sp>
        <p:nvSpPr>
          <p:cNvPr id="4" name="Slide Number Placeholder 3"/>
          <p:cNvSpPr>
            <a:spLocks noGrp="1"/>
          </p:cNvSpPr>
          <p:nvPr>
            <p:ph type="sldNum" sz="quarter" idx="5"/>
          </p:nvPr>
        </p:nvSpPr>
        <p:spPr/>
        <p:txBody>
          <a:bodyPr/>
          <a:lstStyle/>
          <a:p>
            <a:fld id="{92204FAB-D587-471D-AAF3-5FBE7D886F90}" type="slidenum">
              <a:rPr lang="en-US" smtClean="0"/>
              <a:t>4</a:t>
            </a:fld>
            <a:endParaRPr lang="en-US" dirty="0"/>
          </a:p>
        </p:txBody>
      </p:sp>
    </p:spTree>
    <p:extLst>
      <p:ext uri="{BB962C8B-B14F-4D97-AF65-F5344CB8AC3E}">
        <p14:creationId xmlns:p14="http://schemas.microsoft.com/office/powerpoint/2010/main" val="169851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Rotary Year 2015-16, under the leadership of Past District Governor Jim Bell, District 5240 became a Peacebuilder District.  By committing to being a peacebuilder district, District 5240 supports the vital work in peacebuilding and conflict prevention that clubs and districts carry out through projects supported by </a:t>
            </a:r>
          </a:p>
          <a:p>
            <a:r>
              <a:rPr lang="en-US" dirty="0"/>
              <a:t>The Rotary Foundation. while also helping dedicated scholars become catalysts </a:t>
            </a:r>
          </a:p>
          <a:p>
            <a:r>
              <a:rPr lang="en-US" dirty="0"/>
              <a:t>for peace around the world.</a:t>
            </a:r>
          </a:p>
          <a:p>
            <a:endParaRPr lang="en-US" dirty="0"/>
          </a:p>
          <a:p>
            <a:r>
              <a:rPr lang="en-US" dirty="0"/>
              <a:t>Being a Peacebuilder district means that we donate $25,000 in District Designated Funds or cash to support the Rotary Peace Centers and that we encourage and support clubs in the district to invest in building peace.</a:t>
            </a:r>
          </a:p>
          <a:p>
            <a:endParaRPr lang="en-US" dirty="0"/>
          </a:p>
          <a:p>
            <a:r>
              <a:rPr lang="en-US" dirty="0"/>
              <a:t>A year later, with a great deal of support from, PDG Loretta Butts and District Peace Fellow Chair Michael Weaver, the District established the Peacebuilder Club Recognition Program to help clubs understand their role as peacebuilders in their own community and communities around the world.</a:t>
            </a:r>
          </a:p>
          <a:p>
            <a:endParaRPr lang="en-US" dirty="0"/>
          </a:p>
          <a:p>
            <a:r>
              <a:rPr lang="en-US" dirty="0"/>
              <a:t>The Peacebuilder Club Recognition program is continuing in our current Rotary Year under the leadership of DG Dana Moldovan and District Peace Chair Lee Carroll.</a:t>
            </a:r>
          </a:p>
        </p:txBody>
      </p:sp>
      <p:sp>
        <p:nvSpPr>
          <p:cNvPr id="4" name="Slide Number Placeholder 3"/>
          <p:cNvSpPr>
            <a:spLocks noGrp="1"/>
          </p:cNvSpPr>
          <p:nvPr>
            <p:ph type="sldNum" sz="quarter" idx="5"/>
          </p:nvPr>
        </p:nvSpPr>
        <p:spPr/>
        <p:txBody>
          <a:bodyPr/>
          <a:lstStyle/>
          <a:p>
            <a:fld id="{92204FAB-D587-471D-AAF3-5FBE7D886F90}" type="slidenum">
              <a:rPr lang="en-US" smtClean="0"/>
              <a:t>5</a:t>
            </a:fld>
            <a:endParaRPr lang="en-US" dirty="0"/>
          </a:p>
        </p:txBody>
      </p:sp>
    </p:spTree>
    <p:extLst>
      <p:ext uri="{BB962C8B-B14F-4D97-AF65-F5344CB8AC3E}">
        <p14:creationId xmlns:p14="http://schemas.microsoft.com/office/powerpoint/2010/main" val="233507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Rotary established the Peace Fellow Scholarship program in  2002 stating, “Peacebuilding is a cornerstone of our mission as a humanitarian service organization.”</a:t>
            </a:r>
          </a:p>
          <a:p>
            <a:endParaRPr lang="en-US" dirty="0"/>
          </a:p>
          <a:p>
            <a:r>
              <a:rPr lang="en-US" dirty="0"/>
              <a:t>There currently seven Rotary Peace Centers – the most recent one having just opened in Kampala, Uganda.  They are funded by donations to The Rotary Foundation that are designated for the peace centers.  </a:t>
            </a:r>
          </a:p>
          <a:p>
            <a:endParaRPr lang="en-US" dirty="0"/>
          </a:p>
        </p:txBody>
      </p:sp>
      <p:sp>
        <p:nvSpPr>
          <p:cNvPr id="4" name="Slide Number Placeholder 3"/>
          <p:cNvSpPr>
            <a:spLocks noGrp="1"/>
          </p:cNvSpPr>
          <p:nvPr>
            <p:ph type="sldNum" sz="quarter" idx="5"/>
          </p:nvPr>
        </p:nvSpPr>
        <p:spPr/>
        <p:txBody>
          <a:bodyPr/>
          <a:lstStyle/>
          <a:p>
            <a:fld id="{92204FAB-D587-471D-AAF3-5FBE7D886F90}" type="slidenum">
              <a:rPr lang="en-US" smtClean="0"/>
              <a:t>6</a:t>
            </a:fld>
            <a:endParaRPr lang="en-US" dirty="0"/>
          </a:p>
        </p:txBody>
      </p:sp>
    </p:spTree>
    <p:extLst>
      <p:ext uri="{BB962C8B-B14F-4D97-AF65-F5344CB8AC3E}">
        <p14:creationId xmlns:p14="http://schemas.microsoft.com/office/powerpoint/2010/main" val="186907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Rotary Peace Fellowships provide the opportunity for qualified students to earn a Master’s degree or a certificate in Peacebuilding and conflict resolution.</a:t>
            </a:r>
          </a:p>
          <a:p>
            <a:endParaRPr lang="en-US" dirty="0"/>
          </a:p>
          <a:p>
            <a:r>
              <a:rPr lang="en-US" dirty="0"/>
              <a:t>Each year the Rotary Foundation selects up to 130 people to participate in the program.</a:t>
            </a:r>
          </a:p>
          <a:p>
            <a:endParaRPr lang="en-US" dirty="0"/>
          </a:p>
        </p:txBody>
      </p:sp>
      <p:sp>
        <p:nvSpPr>
          <p:cNvPr id="4" name="Slide Number Placeholder 3"/>
          <p:cNvSpPr>
            <a:spLocks noGrp="1"/>
          </p:cNvSpPr>
          <p:nvPr>
            <p:ph type="sldNum" sz="quarter" idx="5"/>
          </p:nvPr>
        </p:nvSpPr>
        <p:spPr/>
        <p:txBody>
          <a:bodyPr/>
          <a:lstStyle/>
          <a:p>
            <a:fld id="{92204FAB-D587-471D-AAF3-5FBE7D886F90}" type="slidenum">
              <a:rPr lang="en-US" smtClean="0"/>
              <a:t>7</a:t>
            </a:fld>
            <a:endParaRPr lang="en-US" dirty="0"/>
          </a:p>
        </p:txBody>
      </p:sp>
    </p:spTree>
    <p:extLst>
      <p:ext uri="{BB962C8B-B14F-4D97-AF65-F5344CB8AC3E}">
        <p14:creationId xmlns:p14="http://schemas.microsoft.com/office/powerpoint/2010/main" val="75636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more than 1300 Peace Fellows have graduated from the program and gone out into the world to promote peace and conflict resolution and prevention.</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Today hundreds of Rotary Foundation Peace Fellows are deployed around the world help to build peace.</a:t>
            </a:r>
          </a:p>
        </p:txBody>
      </p:sp>
      <p:sp>
        <p:nvSpPr>
          <p:cNvPr id="4" name="Slide Number Placeholder 3"/>
          <p:cNvSpPr>
            <a:spLocks noGrp="1"/>
          </p:cNvSpPr>
          <p:nvPr>
            <p:ph type="sldNum" sz="quarter" idx="5"/>
          </p:nvPr>
        </p:nvSpPr>
        <p:spPr/>
        <p:txBody>
          <a:bodyPr/>
          <a:lstStyle/>
          <a:p>
            <a:fld id="{92204FAB-D587-471D-AAF3-5FBE7D886F90}" type="slidenum">
              <a:rPr lang="en-US" smtClean="0"/>
              <a:t>8</a:t>
            </a:fld>
            <a:endParaRPr lang="en-US" dirty="0"/>
          </a:p>
        </p:txBody>
      </p:sp>
    </p:spTree>
    <p:extLst>
      <p:ext uri="{BB962C8B-B14F-4D97-AF65-F5344CB8AC3E}">
        <p14:creationId xmlns:p14="http://schemas.microsoft.com/office/powerpoint/2010/main" val="182970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Rotarian in our district, you have the opportunity to nominate someone to be considered for a Rotary Peace Fellowship.  They do not have to be affiliated with Rotary or even reside in our district</a:t>
            </a:r>
          </a:p>
          <a:p>
            <a:endParaRPr lang="en-US" dirty="0"/>
          </a:p>
          <a:p>
            <a:r>
              <a:rPr lang="en-US" dirty="0"/>
              <a:t>Two years ago, a candidate nominated by the Rotary Club of Thousand Oaks was selected to study at Bradford University as a Rotary Peace Fellow.  This year our district nominated two candidates for Peace Fellowships to The Rotary Foundation</a:t>
            </a:r>
          </a:p>
          <a:p>
            <a:endParaRPr lang="en-US" dirty="0"/>
          </a:p>
          <a:p>
            <a:r>
              <a:rPr lang="en-US" dirty="0"/>
              <a:t>For more information contact Michael Weaver from the Rotary Club of Ojai who is our current district Peace Fellow Chair.  </a:t>
            </a:r>
          </a:p>
          <a:p>
            <a:endParaRPr lang="en-US" dirty="0"/>
          </a:p>
        </p:txBody>
      </p:sp>
      <p:sp>
        <p:nvSpPr>
          <p:cNvPr id="4" name="Slide Number Placeholder 3"/>
          <p:cNvSpPr>
            <a:spLocks noGrp="1"/>
          </p:cNvSpPr>
          <p:nvPr>
            <p:ph type="sldNum" sz="quarter" idx="5"/>
          </p:nvPr>
        </p:nvSpPr>
        <p:spPr/>
        <p:txBody>
          <a:bodyPr/>
          <a:lstStyle/>
          <a:p>
            <a:fld id="{92204FAB-D587-471D-AAF3-5FBE7D886F90}" type="slidenum">
              <a:rPr lang="en-US" smtClean="0"/>
              <a:t>9</a:t>
            </a:fld>
            <a:endParaRPr lang="en-US" dirty="0"/>
          </a:p>
        </p:txBody>
      </p:sp>
    </p:spTree>
    <p:extLst>
      <p:ext uri="{BB962C8B-B14F-4D97-AF65-F5344CB8AC3E}">
        <p14:creationId xmlns:p14="http://schemas.microsoft.com/office/powerpoint/2010/main" val="366030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5816-9FFC-479D-B5E0-DE7A5EF1A26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4BFA559-45E7-4BB0-A143-F374EF35575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017FCA0-1899-4CD1-9068-327C7BCA37CD}"/>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5" name="Footer Placeholder 4">
            <a:extLst>
              <a:ext uri="{FF2B5EF4-FFF2-40B4-BE49-F238E27FC236}">
                <a16:creationId xmlns:a16="http://schemas.microsoft.com/office/drawing/2014/main" id="{75709794-A834-4209-A6A5-20F9E06698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CF989-F54C-45AF-9FD5-F6AB4065F806}"/>
              </a:ext>
            </a:extLst>
          </p:cNvPr>
          <p:cNvSpPr>
            <a:spLocks noGrp="1"/>
          </p:cNvSpPr>
          <p:nvPr>
            <p:ph type="sldNum" sz="quarter" idx="12"/>
          </p:nvPr>
        </p:nvSpPr>
        <p:spPr/>
        <p:txBody>
          <a:bodyPr/>
          <a:lstStyle/>
          <a:p>
            <a:fld id="{624EBDBF-930E-4F13-A458-2538BDC94BDA}" type="slidenum">
              <a:rPr lang="en-US" smtClean="0"/>
              <a:t>‹#›</a:t>
            </a:fld>
            <a:endParaRPr lang="en-US" dirty="0"/>
          </a:p>
        </p:txBody>
      </p:sp>
    </p:spTree>
    <p:extLst>
      <p:ext uri="{BB962C8B-B14F-4D97-AF65-F5344CB8AC3E}">
        <p14:creationId xmlns:p14="http://schemas.microsoft.com/office/powerpoint/2010/main" val="174340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4472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9C62-B694-49A6-B6AB-B03C6EEE3A0B}"/>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970A7F8E-8AAD-4C23-81D5-0ADE83E6C2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84D74-98ED-44F9-A0D8-DE4CF3B8E795}"/>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5" name="Footer Placeholder 4">
            <a:extLst>
              <a:ext uri="{FF2B5EF4-FFF2-40B4-BE49-F238E27FC236}">
                <a16:creationId xmlns:a16="http://schemas.microsoft.com/office/drawing/2014/main" id="{A360C504-7300-44C0-9328-604C584C3A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8AF083C-C653-4B32-A515-7DD58F1F2E59}"/>
              </a:ext>
            </a:extLst>
          </p:cNvPr>
          <p:cNvSpPr>
            <a:spLocks noGrp="1"/>
          </p:cNvSpPr>
          <p:nvPr>
            <p:ph type="sldNum" sz="quarter" idx="12"/>
          </p:nvPr>
        </p:nvSpPr>
        <p:spPr/>
        <p:txBody>
          <a:bodyPr/>
          <a:lstStyle/>
          <a:p>
            <a:fld id="{624EBDBF-930E-4F13-A458-2538BDC94BDA}" type="slidenum">
              <a:rPr lang="en-US" smtClean="0"/>
              <a:t>‹#›</a:t>
            </a:fld>
            <a:endParaRPr lang="en-US" dirty="0"/>
          </a:p>
        </p:txBody>
      </p:sp>
    </p:spTree>
    <p:extLst>
      <p:ext uri="{BB962C8B-B14F-4D97-AF65-F5344CB8AC3E}">
        <p14:creationId xmlns:p14="http://schemas.microsoft.com/office/powerpoint/2010/main" val="367548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4472C4"/>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24735-66CB-4105-841A-617C573F2C7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B9009-4BDC-49A4-8100-4A8E04F98620}"/>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FC58B-313E-4C27-BA4C-F2D11EF8AFC1}"/>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5" name="Footer Placeholder 4">
            <a:extLst>
              <a:ext uri="{FF2B5EF4-FFF2-40B4-BE49-F238E27FC236}">
                <a16:creationId xmlns:a16="http://schemas.microsoft.com/office/drawing/2014/main" id="{E7A384A7-3F1B-4CC5-99DE-1FB3B0AF36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09B7B0-4FC2-438D-BB4C-82D3D4AF2E93}"/>
              </a:ext>
            </a:extLst>
          </p:cNvPr>
          <p:cNvSpPr>
            <a:spLocks noGrp="1"/>
          </p:cNvSpPr>
          <p:nvPr>
            <p:ph type="sldNum" sz="quarter" idx="12"/>
          </p:nvPr>
        </p:nvSpPr>
        <p:spPr/>
        <p:txBody>
          <a:bodyPr/>
          <a:lstStyle/>
          <a:p>
            <a:fld id="{624EBDBF-930E-4F13-A458-2538BDC94BDA}" type="slidenum">
              <a:rPr lang="en-US" smtClean="0"/>
              <a:t>‹#›</a:t>
            </a:fld>
            <a:endParaRPr lang="en-US" dirty="0"/>
          </a:p>
        </p:txBody>
      </p:sp>
    </p:spTree>
    <p:extLst>
      <p:ext uri="{BB962C8B-B14F-4D97-AF65-F5344CB8AC3E}">
        <p14:creationId xmlns:p14="http://schemas.microsoft.com/office/powerpoint/2010/main" val="548895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4472C4"/>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CE3BAE-354E-4DD8-B498-2331F8DE1DB4}"/>
              </a:ext>
            </a:extLst>
          </p:cNvPr>
          <p:cNvSpPr txBox="1"/>
          <p:nvPr userDrawn="1"/>
        </p:nvSpPr>
        <p:spPr>
          <a:xfrm>
            <a:off x="3014871" y="6317856"/>
            <a:ext cx="5595729"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ROTARY DISTRICT 5240 – A PEACEBUILDER DISTRICT</a:t>
            </a:r>
            <a:endParaRPr lang="en-US" sz="1800" dirty="0">
              <a:solidFill>
                <a:schemeClr val="bg1"/>
              </a:solidFill>
            </a:endParaRPr>
          </a:p>
        </p:txBody>
      </p:sp>
      <p:sp>
        <p:nvSpPr>
          <p:cNvPr id="4" name="Slide Number Placeholder 3">
            <a:extLst>
              <a:ext uri="{FF2B5EF4-FFF2-40B4-BE49-F238E27FC236}">
                <a16:creationId xmlns:a16="http://schemas.microsoft.com/office/drawing/2014/main" id="{73C0D8E5-FC54-42A0-8689-FE6AB9D70E93}"/>
              </a:ext>
            </a:extLst>
          </p:cNvPr>
          <p:cNvSpPr>
            <a:spLocks noGrp="1"/>
          </p:cNvSpPr>
          <p:nvPr>
            <p:ph type="sldNum" sz="quarter" idx="12"/>
          </p:nvPr>
        </p:nvSpPr>
        <p:spPr>
          <a:xfrm>
            <a:off x="8610600" y="6276160"/>
            <a:ext cx="2743200" cy="365125"/>
          </a:xfrm>
        </p:spPr>
        <p:txBody>
          <a:bodyPr/>
          <a:lstStyle>
            <a:lvl1pPr algn="r">
              <a:defRPr>
                <a:solidFill>
                  <a:schemeClr val="bg1"/>
                </a:solidFill>
              </a:defRPr>
            </a:lvl1pPr>
          </a:lstStyle>
          <a:p>
            <a:r>
              <a:rPr lang="en-US" dirty="0"/>
              <a:t>8-2020   </a:t>
            </a:r>
            <a:fld id="{33C33532-D037-490C-AFB0-2AB7ED8F41F1}" type="slidenum">
              <a:rPr lang="en-US" smtClean="0"/>
              <a:pPr/>
              <a:t>‹#›</a:t>
            </a:fld>
            <a:endParaRPr lang="en-US" dirty="0"/>
          </a:p>
        </p:txBody>
      </p:sp>
    </p:spTree>
    <p:extLst>
      <p:ext uri="{BB962C8B-B14F-4D97-AF65-F5344CB8AC3E}">
        <p14:creationId xmlns:p14="http://schemas.microsoft.com/office/powerpoint/2010/main" val="32248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4472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2D0C-6DB7-4CC1-8F04-61B8FAB0B0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1F1FB5-C09A-4718-84B2-8946A6B60AA0}"/>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4" name="Footer Placeholder 3">
            <a:extLst>
              <a:ext uri="{FF2B5EF4-FFF2-40B4-BE49-F238E27FC236}">
                <a16:creationId xmlns:a16="http://schemas.microsoft.com/office/drawing/2014/main" id="{39F1C2E0-F365-438A-909A-FD7BA47FCE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DD0A393-0DC0-4914-B5CE-97121045075A}"/>
              </a:ext>
            </a:extLst>
          </p:cNvPr>
          <p:cNvSpPr>
            <a:spLocks noGrp="1"/>
          </p:cNvSpPr>
          <p:nvPr>
            <p:ph type="sldNum" sz="quarter" idx="12"/>
          </p:nvPr>
        </p:nvSpPr>
        <p:spPr/>
        <p:txBody>
          <a:bodyPr/>
          <a:lstStyle/>
          <a:p>
            <a:r>
              <a:rPr lang="en-US"/>
              <a:t>8-2020 </a:t>
            </a:r>
            <a:fld id="{624EBDBF-930E-4F13-A458-2538BDC94BDA}" type="slidenum">
              <a:rPr lang="en-US" smtClean="0"/>
              <a:pPr/>
              <a:t>‹#›</a:t>
            </a:fld>
            <a:endParaRPr lang="en-US" dirty="0"/>
          </a:p>
        </p:txBody>
      </p:sp>
    </p:spTree>
    <p:extLst>
      <p:ext uri="{BB962C8B-B14F-4D97-AF65-F5344CB8AC3E}">
        <p14:creationId xmlns:p14="http://schemas.microsoft.com/office/powerpoint/2010/main" val="97545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004EC-9484-45E8-B0FB-2BD29762DF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A870154-C04E-45E9-8C4E-579576E9B2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E0645-FA63-476A-B996-E0379219C8B4}"/>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5" name="Footer Placeholder 4">
            <a:extLst>
              <a:ext uri="{FF2B5EF4-FFF2-40B4-BE49-F238E27FC236}">
                <a16:creationId xmlns:a16="http://schemas.microsoft.com/office/drawing/2014/main" id="{6E3219BE-A055-468B-A90F-BF15AFA973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303D98-0334-4B5E-A3AA-45F45C3B381F}"/>
              </a:ext>
            </a:extLst>
          </p:cNvPr>
          <p:cNvSpPr>
            <a:spLocks noGrp="1"/>
          </p:cNvSpPr>
          <p:nvPr>
            <p:ph type="sldNum" sz="quarter" idx="12"/>
          </p:nvPr>
        </p:nvSpPr>
        <p:spPr/>
        <p:txBody>
          <a:bodyPr/>
          <a:lstStyle/>
          <a:p>
            <a:fld id="{624EBDBF-930E-4F13-A458-2538BDC94BDA}" type="slidenum">
              <a:rPr lang="en-US" smtClean="0"/>
              <a:t>‹#›</a:t>
            </a:fld>
            <a:endParaRPr lang="en-US" dirty="0"/>
          </a:p>
        </p:txBody>
      </p:sp>
    </p:spTree>
    <p:extLst>
      <p:ext uri="{BB962C8B-B14F-4D97-AF65-F5344CB8AC3E}">
        <p14:creationId xmlns:p14="http://schemas.microsoft.com/office/powerpoint/2010/main" val="37480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81C3-057F-489B-A6E8-3AC70E3AE7A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A5AB94-072A-40B5-B3B4-13C0225CA560}"/>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09BC0E-D0CB-4E47-B931-A084F0208B0E}"/>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5" name="Footer Placeholder 4">
            <a:extLst>
              <a:ext uri="{FF2B5EF4-FFF2-40B4-BE49-F238E27FC236}">
                <a16:creationId xmlns:a16="http://schemas.microsoft.com/office/drawing/2014/main" id="{B65F36F3-37D5-4053-97D1-884E30B4CB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5200E5-207F-490F-8983-ACFCE767247C}"/>
              </a:ext>
            </a:extLst>
          </p:cNvPr>
          <p:cNvSpPr>
            <a:spLocks noGrp="1"/>
          </p:cNvSpPr>
          <p:nvPr>
            <p:ph type="sldNum" sz="quarter" idx="12"/>
          </p:nvPr>
        </p:nvSpPr>
        <p:spPr/>
        <p:txBody>
          <a:bodyPr/>
          <a:lstStyle/>
          <a:p>
            <a:fld id="{624EBDBF-930E-4F13-A458-2538BDC94BDA}" type="slidenum">
              <a:rPr lang="en-US" smtClean="0"/>
              <a:t>‹#›</a:t>
            </a:fld>
            <a:endParaRPr lang="en-US" dirty="0"/>
          </a:p>
        </p:txBody>
      </p:sp>
    </p:spTree>
    <p:extLst>
      <p:ext uri="{BB962C8B-B14F-4D97-AF65-F5344CB8AC3E}">
        <p14:creationId xmlns:p14="http://schemas.microsoft.com/office/powerpoint/2010/main" val="222257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B3DB-06B5-403E-B4F2-FE0D62E914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C6117-BDD7-43E4-991A-86C81AC1DE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EFFF24-64C6-41C4-AB5F-C166738F85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90406-BD2F-42B1-BFA2-69CCE238816D}"/>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6" name="Footer Placeholder 5">
            <a:extLst>
              <a:ext uri="{FF2B5EF4-FFF2-40B4-BE49-F238E27FC236}">
                <a16:creationId xmlns:a16="http://schemas.microsoft.com/office/drawing/2014/main" id="{82589B30-3386-45FD-9A4C-06B1F688DA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77EFE7-5C06-40DA-8FF8-632324221B2F}"/>
              </a:ext>
            </a:extLst>
          </p:cNvPr>
          <p:cNvSpPr>
            <a:spLocks noGrp="1"/>
          </p:cNvSpPr>
          <p:nvPr>
            <p:ph type="sldNum" sz="quarter" idx="12"/>
          </p:nvPr>
        </p:nvSpPr>
        <p:spPr/>
        <p:txBody>
          <a:bodyPr/>
          <a:lstStyle/>
          <a:p>
            <a:fld id="{624EBDBF-930E-4F13-A458-2538BDC94BDA}" type="slidenum">
              <a:rPr lang="en-US" smtClean="0"/>
              <a:t>‹#›</a:t>
            </a:fld>
            <a:endParaRPr lang="en-US" dirty="0"/>
          </a:p>
        </p:txBody>
      </p:sp>
    </p:spTree>
    <p:extLst>
      <p:ext uri="{BB962C8B-B14F-4D97-AF65-F5344CB8AC3E}">
        <p14:creationId xmlns:p14="http://schemas.microsoft.com/office/powerpoint/2010/main" val="18136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1F86-FA48-4C9C-9648-925C475809C1}"/>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3900D7-06A1-44E7-9914-F6A4EEA4BC7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EBD5A7-4E39-433E-8BC7-DC08A7E6A6F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B8233D-8DE7-443A-9DBC-17840907A3C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B5E458-0F75-4AC1-AB23-FE005AEE3AA6}"/>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29691E-6D09-40C5-B06E-216E6EF3C157}"/>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8" name="Footer Placeholder 7">
            <a:extLst>
              <a:ext uri="{FF2B5EF4-FFF2-40B4-BE49-F238E27FC236}">
                <a16:creationId xmlns:a16="http://schemas.microsoft.com/office/drawing/2014/main" id="{FA862D68-8008-42F5-9339-8FA2E58B39B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4657EA2-425D-465C-B7AE-B3B7B80C362A}"/>
              </a:ext>
            </a:extLst>
          </p:cNvPr>
          <p:cNvSpPr>
            <a:spLocks noGrp="1"/>
          </p:cNvSpPr>
          <p:nvPr>
            <p:ph type="sldNum" sz="quarter" idx="12"/>
          </p:nvPr>
        </p:nvSpPr>
        <p:spPr/>
        <p:txBody>
          <a:bodyPr/>
          <a:lstStyle/>
          <a:p>
            <a:fld id="{624EBDBF-930E-4F13-A458-2538BDC94BDA}" type="slidenum">
              <a:rPr lang="en-US" smtClean="0"/>
              <a:t>‹#›</a:t>
            </a:fld>
            <a:endParaRPr lang="en-US" dirty="0"/>
          </a:p>
        </p:txBody>
      </p:sp>
    </p:spTree>
    <p:extLst>
      <p:ext uri="{BB962C8B-B14F-4D97-AF65-F5344CB8AC3E}">
        <p14:creationId xmlns:p14="http://schemas.microsoft.com/office/powerpoint/2010/main" val="206074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4472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25CF-12C9-4825-B59A-A5156C3A019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81E7D77-6156-43A2-9BBE-B4A791189EFF}"/>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4" name="Footer Placeholder 3">
            <a:extLst>
              <a:ext uri="{FF2B5EF4-FFF2-40B4-BE49-F238E27FC236}">
                <a16:creationId xmlns:a16="http://schemas.microsoft.com/office/drawing/2014/main" id="{D55FA790-3A16-4AD0-A3E1-4710949BC9D1}"/>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F3BF8CD5-1E6D-46C5-94C6-515A35B38D57}"/>
              </a:ext>
            </a:extLst>
          </p:cNvPr>
          <p:cNvSpPr>
            <a:spLocks noGrp="1"/>
          </p:cNvSpPr>
          <p:nvPr>
            <p:ph type="sldNum" sz="quarter" idx="12"/>
          </p:nvPr>
        </p:nvSpPr>
        <p:spPr/>
        <p:txBody>
          <a:bodyPr/>
          <a:lstStyle>
            <a:lvl1pPr>
              <a:defRPr>
                <a:solidFill>
                  <a:schemeClr val="bg1"/>
                </a:solidFill>
              </a:defRPr>
            </a:lvl1pPr>
          </a:lstStyle>
          <a:p>
            <a:r>
              <a:rPr lang="en-US" dirty="0"/>
              <a:t>8-30-20   </a:t>
            </a:r>
            <a:fld id="{624EBDBF-930E-4F13-A458-2538BDC94BDA}" type="slidenum">
              <a:rPr lang="en-US" smtClean="0"/>
              <a:pPr/>
              <a:t>‹#›</a:t>
            </a:fld>
            <a:endParaRPr lang="en-US" dirty="0"/>
          </a:p>
        </p:txBody>
      </p:sp>
    </p:spTree>
    <p:extLst>
      <p:ext uri="{BB962C8B-B14F-4D97-AF65-F5344CB8AC3E}">
        <p14:creationId xmlns:p14="http://schemas.microsoft.com/office/powerpoint/2010/main" val="74800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4472C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AA7711-E1A0-4E37-97DC-FB62E413DA9F}"/>
              </a:ext>
            </a:extLst>
          </p:cNvPr>
          <p:cNvSpPr>
            <a:spLocks noGrp="1"/>
          </p:cNvSpPr>
          <p:nvPr>
            <p:ph type="sldNum" sz="quarter" idx="12"/>
          </p:nvPr>
        </p:nvSpPr>
        <p:spPr>
          <a:xfrm>
            <a:off x="8610600" y="6276160"/>
            <a:ext cx="2743200" cy="365125"/>
          </a:xfrm>
        </p:spPr>
        <p:txBody>
          <a:bodyPr/>
          <a:lstStyle>
            <a:lvl1pPr algn="r">
              <a:defRPr>
                <a:solidFill>
                  <a:schemeClr val="bg1"/>
                </a:solidFill>
              </a:defRPr>
            </a:lvl1pPr>
          </a:lstStyle>
          <a:p>
            <a:r>
              <a:rPr lang="en-US" dirty="0"/>
              <a:t>7-2021   </a:t>
            </a:r>
            <a:fld id="{33C33532-D037-490C-AFB0-2AB7ED8F41F1}" type="slidenum">
              <a:rPr lang="en-US" smtClean="0"/>
              <a:pPr/>
              <a:t>‹#›</a:t>
            </a:fld>
            <a:endParaRPr lang="en-US" dirty="0"/>
          </a:p>
        </p:txBody>
      </p:sp>
      <p:sp>
        <p:nvSpPr>
          <p:cNvPr id="7" name="TextBox 6"/>
          <p:cNvSpPr txBox="1"/>
          <p:nvPr userDrawn="1"/>
        </p:nvSpPr>
        <p:spPr>
          <a:xfrm>
            <a:off x="3014871" y="6317856"/>
            <a:ext cx="5595729"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ROTARY DISTRICT 5240 – A PEACEBUILDER DISTRICT</a:t>
            </a:r>
            <a:endParaRPr lang="en-US" sz="1800" dirty="0">
              <a:solidFill>
                <a:schemeClr val="bg1"/>
              </a:solidFill>
            </a:endParaRPr>
          </a:p>
        </p:txBody>
      </p:sp>
    </p:spTree>
    <p:extLst>
      <p:ext uri="{BB962C8B-B14F-4D97-AF65-F5344CB8AC3E}">
        <p14:creationId xmlns:p14="http://schemas.microsoft.com/office/powerpoint/2010/main" val="124504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4472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7A17-CCB7-45B6-800B-0A04F6980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A56D0A-607D-40FF-B645-DD4EACA2A7A3}"/>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E27BE-3397-4170-BFF6-FDC26180AA8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468A8D-E894-45EE-9667-51F8A8291418}"/>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6" name="Footer Placeholder 5">
            <a:extLst>
              <a:ext uri="{FF2B5EF4-FFF2-40B4-BE49-F238E27FC236}">
                <a16:creationId xmlns:a16="http://schemas.microsoft.com/office/drawing/2014/main" id="{EAC532DC-636C-4DE3-BA20-2B1BEFD31B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3C4E5B-FBF7-40BA-AF95-66BED4E0E91A}"/>
              </a:ext>
            </a:extLst>
          </p:cNvPr>
          <p:cNvSpPr>
            <a:spLocks noGrp="1"/>
          </p:cNvSpPr>
          <p:nvPr>
            <p:ph type="sldNum" sz="quarter" idx="12"/>
          </p:nvPr>
        </p:nvSpPr>
        <p:spPr/>
        <p:txBody>
          <a:bodyPr/>
          <a:lstStyle/>
          <a:p>
            <a:fld id="{624EBDBF-930E-4F13-A458-2538BDC94BDA}" type="slidenum">
              <a:rPr lang="en-US" smtClean="0"/>
              <a:t>‹#›</a:t>
            </a:fld>
            <a:endParaRPr lang="en-US" dirty="0"/>
          </a:p>
        </p:txBody>
      </p:sp>
    </p:spTree>
    <p:extLst>
      <p:ext uri="{BB962C8B-B14F-4D97-AF65-F5344CB8AC3E}">
        <p14:creationId xmlns:p14="http://schemas.microsoft.com/office/powerpoint/2010/main" val="214656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4472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9B18-19D9-4F74-8BAA-257BCC41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A73781-7DF5-4C8E-B0A4-3294CE4C645F}"/>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49BD5331-9B27-4FE4-A637-02AF6F606C7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533958-226B-4C15-9C02-65163E0BDBA3}"/>
              </a:ext>
            </a:extLst>
          </p:cNvPr>
          <p:cNvSpPr>
            <a:spLocks noGrp="1"/>
          </p:cNvSpPr>
          <p:nvPr>
            <p:ph type="dt" sz="half" idx="10"/>
          </p:nvPr>
        </p:nvSpPr>
        <p:spPr>
          <a:xfrm>
            <a:off x="838200" y="6356352"/>
            <a:ext cx="2743200" cy="365125"/>
          </a:xfrm>
          <a:prstGeom prst="rect">
            <a:avLst/>
          </a:prstGeom>
        </p:spPr>
        <p:txBody>
          <a:bodyPr/>
          <a:lstStyle/>
          <a:p>
            <a:r>
              <a:rPr lang="en-US"/>
              <a:t>7-2021</a:t>
            </a:r>
            <a:endParaRPr lang="en-US" dirty="0"/>
          </a:p>
        </p:txBody>
      </p:sp>
      <p:sp>
        <p:nvSpPr>
          <p:cNvPr id="6" name="Footer Placeholder 5">
            <a:extLst>
              <a:ext uri="{FF2B5EF4-FFF2-40B4-BE49-F238E27FC236}">
                <a16:creationId xmlns:a16="http://schemas.microsoft.com/office/drawing/2014/main" id="{1E982C3F-DC84-4D41-9EF2-8005F260ED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2221DA-4510-4D20-9D80-6ECA35F05ED6}"/>
              </a:ext>
            </a:extLst>
          </p:cNvPr>
          <p:cNvSpPr>
            <a:spLocks noGrp="1"/>
          </p:cNvSpPr>
          <p:nvPr>
            <p:ph type="sldNum" sz="quarter" idx="12"/>
          </p:nvPr>
        </p:nvSpPr>
        <p:spPr/>
        <p:txBody>
          <a:bodyPr/>
          <a:lstStyle/>
          <a:p>
            <a:fld id="{624EBDBF-930E-4F13-A458-2538BDC94BDA}" type="slidenum">
              <a:rPr lang="en-US" smtClean="0"/>
              <a:t>‹#›</a:t>
            </a:fld>
            <a:endParaRPr lang="en-US" dirty="0"/>
          </a:p>
        </p:txBody>
      </p:sp>
    </p:spTree>
    <p:extLst>
      <p:ext uri="{BB962C8B-B14F-4D97-AF65-F5344CB8AC3E}">
        <p14:creationId xmlns:p14="http://schemas.microsoft.com/office/powerpoint/2010/main" val="15495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72C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DCD38-FDC6-4EA2-9530-844E0097D09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80B314-8778-48A4-8C9C-AB4E1E82EC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7BD4516-546B-4630-A658-3BBF98F87675}"/>
              </a:ext>
            </a:extLst>
          </p:cNvPr>
          <p:cNvSpPr>
            <a:spLocks noGrp="1"/>
          </p:cNvSpPr>
          <p:nvPr>
            <p:ph type="ftr" sz="quarter" idx="3"/>
          </p:nvPr>
        </p:nvSpPr>
        <p:spPr>
          <a:xfrm>
            <a:off x="3230217" y="6356352"/>
            <a:ext cx="5198165" cy="365125"/>
          </a:xfrm>
          <a:prstGeom prst="rect">
            <a:avLst/>
          </a:prstGeom>
        </p:spPr>
        <p:txBody>
          <a:bodyPr vert="horz" lIns="91440" tIns="45720" rIns="91440" bIns="45720" rtlCol="0" anchor="ctr"/>
          <a:lstStyle>
            <a:lvl1pPr algn="ctr">
              <a:defRPr sz="1800" b="1">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8120DA07-C98F-4C9C-91AD-EB60E0A2CE2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r>
              <a:rPr lang="en-US" dirty="0"/>
              <a:t>7-2021  </a:t>
            </a:r>
            <a:fld id="{624EBDBF-930E-4F13-A458-2538BDC94BDA}" type="slidenum">
              <a:rPr lang="en-US" smtClean="0"/>
              <a:pPr/>
              <a:t>‹#›</a:t>
            </a:fld>
            <a:endParaRPr lang="en-US" dirty="0"/>
          </a:p>
        </p:txBody>
      </p:sp>
      <p:pic>
        <p:nvPicPr>
          <p:cNvPr id="8" name="Picture 7">
            <a:extLst>
              <a:ext uri="{FF2B5EF4-FFF2-40B4-BE49-F238E27FC236}">
                <a16:creationId xmlns:a16="http://schemas.microsoft.com/office/drawing/2014/main" id="{56D7DAA8-3492-468D-BF55-AD184B353F64}"/>
              </a:ext>
            </a:extLst>
          </p:cNvPr>
          <p:cNvPicPr/>
          <p:nvPr userDrawn="1"/>
        </p:nvPicPr>
        <p:blipFill>
          <a:blip r:embed="rId15" cstate="screen">
            <a:extLst>
              <a:ext uri="{28A0092B-C50C-407E-A947-70E740481C1C}">
                <a14:useLocalDpi xmlns:a14="http://schemas.microsoft.com/office/drawing/2010/main"/>
              </a:ext>
            </a:extLst>
          </a:blip>
          <a:stretch>
            <a:fillRect/>
          </a:stretch>
        </p:blipFill>
        <p:spPr>
          <a:xfrm>
            <a:off x="948714" y="6264273"/>
            <a:ext cx="1995171" cy="457200"/>
          </a:xfrm>
          <a:prstGeom prst="rect">
            <a:avLst/>
          </a:prstGeom>
        </p:spPr>
      </p:pic>
    </p:spTree>
    <p:extLst>
      <p:ext uri="{BB962C8B-B14F-4D97-AF65-F5344CB8AC3E}">
        <p14:creationId xmlns:p14="http://schemas.microsoft.com/office/powerpoint/2010/main" val="3388185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l" defTabSz="914377"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rotarydistrict5240.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rotaryactiongroupforpeace.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F9A589-BB13-47BB-85C2-06DB9E7100C2}"/>
              </a:ext>
            </a:extLst>
          </p:cNvPr>
          <p:cNvSpPr>
            <a:spLocks noGrp="1"/>
          </p:cNvSpPr>
          <p:nvPr>
            <p:ph type="sldNum" sz="quarter" idx="12"/>
          </p:nvPr>
        </p:nvSpPr>
        <p:spPr/>
        <p:txBody>
          <a:bodyPr/>
          <a:lstStyle/>
          <a:p>
            <a:r>
              <a:rPr lang="en-US"/>
              <a:t>7-2021   </a:t>
            </a:r>
            <a:fld id="{33C33532-D037-490C-AFB0-2AB7ED8F41F1}" type="slidenum">
              <a:rPr lang="en-US" smtClean="0"/>
              <a:pPr/>
              <a:t>1</a:t>
            </a:fld>
            <a:endParaRPr lang="en-US" dirty="0"/>
          </a:p>
        </p:txBody>
      </p:sp>
      <p:sp>
        <p:nvSpPr>
          <p:cNvPr id="3" name="Slide Number Placeholder 1">
            <a:extLst>
              <a:ext uri="{FF2B5EF4-FFF2-40B4-BE49-F238E27FC236}">
                <a16:creationId xmlns:a16="http://schemas.microsoft.com/office/drawing/2014/main" id="{A50BCF49-EF4F-420B-A298-6DB493416588}"/>
              </a:ext>
            </a:extLst>
          </p:cNvPr>
          <p:cNvSpPr txBox="1">
            <a:spLocks/>
          </p:cNvSpPr>
          <p:nvPr/>
        </p:nvSpPr>
        <p:spPr>
          <a:xfrm>
            <a:off x="8610600" y="627616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7-2021   </a:t>
            </a:r>
            <a:fld id="{33C33532-D037-490C-AFB0-2AB7ED8F41F1}" type="slidenum">
              <a:rPr lang="en-US" smtClean="0"/>
              <a:pPr/>
              <a:t>1</a:t>
            </a:fld>
            <a:endParaRPr lang="en-US" dirty="0"/>
          </a:p>
        </p:txBody>
      </p:sp>
      <p:sp>
        <p:nvSpPr>
          <p:cNvPr id="4" name="Title 1">
            <a:extLst>
              <a:ext uri="{FF2B5EF4-FFF2-40B4-BE49-F238E27FC236}">
                <a16:creationId xmlns:a16="http://schemas.microsoft.com/office/drawing/2014/main" id="{1CE5432A-30FD-4557-9A94-10E82404429D}"/>
              </a:ext>
            </a:extLst>
          </p:cNvPr>
          <p:cNvSpPr txBox="1">
            <a:spLocks/>
          </p:cNvSpPr>
          <p:nvPr/>
        </p:nvSpPr>
        <p:spPr>
          <a:xfrm>
            <a:off x="0" y="3067437"/>
            <a:ext cx="12192000" cy="1563557"/>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US" sz="4800" b="1" dirty="0"/>
              <a:t>Promoting Peacebuilding </a:t>
            </a:r>
            <a:br>
              <a:rPr lang="en-US" sz="4800" b="1" dirty="0"/>
            </a:br>
            <a:r>
              <a:rPr lang="en-US" sz="4800" b="1" dirty="0"/>
              <a:t>&amp; </a:t>
            </a:r>
            <a:br>
              <a:rPr lang="en-US" sz="4800" b="1" dirty="0"/>
            </a:br>
            <a:r>
              <a:rPr lang="en-US" sz="4800" b="1" dirty="0"/>
              <a:t>Conflict Resolution</a:t>
            </a:r>
          </a:p>
        </p:txBody>
      </p:sp>
      <p:pic>
        <p:nvPicPr>
          <p:cNvPr id="5" name="Picture 4">
            <a:extLst>
              <a:ext uri="{FF2B5EF4-FFF2-40B4-BE49-F238E27FC236}">
                <a16:creationId xmlns:a16="http://schemas.microsoft.com/office/drawing/2014/main" id="{ABFD08F7-29A0-4389-B6E9-DFFF708C52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1496" y="447690"/>
            <a:ext cx="2379408" cy="2234060"/>
          </a:xfrm>
          <a:prstGeom prst="rect">
            <a:avLst/>
          </a:prstGeom>
          <a:solidFill>
            <a:schemeClr val="bg1"/>
          </a:solidFill>
        </p:spPr>
      </p:pic>
    </p:spTree>
    <p:extLst>
      <p:ext uri="{BB962C8B-B14F-4D97-AF65-F5344CB8AC3E}">
        <p14:creationId xmlns:p14="http://schemas.microsoft.com/office/powerpoint/2010/main" val="3381689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B399-20E9-4D8B-879D-43B41D97BE08}"/>
              </a:ext>
            </a:extLst>
          </p:cNvPr>
          <p:cNvSpPr>
            <a:spLocks noGrp="1"/>
          </p:cNvSpPr>
          <p:nvPr>
            <p:ph type="title"/>
          </p:nvPr>
        </p:nvSpPr>
        <p:spPr>
          <a:xfrm>
            <a:off x="1141413" y="257011"/>
            <a:ext cx="9905998" cy="1103956"/>
          </a:xfrm>
        </p:spPr>
        <p:txBody>
          <a:bodyPr>
            <a:normAutofit/>
          </a:bodyPr>
          <a:lstStyle/>
          <a:p>
            <a:r>
              <a:rPr lang="en-US" sz="4400" dirty="0">
                <a:solidFill>
                  <a:schemeClr val="accent1"/>
                </a:solidFill>
                <a:latin typeface="Century Gothic" panose="020B0502020202020204" pitchFamily="34" charset="0"/>
              </a:rPr>
              <a:t>How Do You Measure Peace?</a:t>
            </a:r>
          </a:p>
        </p:txBody>
      </p:sp>
      <p:pic>
        <p:nvPicPr>
          <p:cNvPr id="4" name="officeArt object">
            <a:extLst>
              <a:ext uri="{FF2B5EF4-FFF2-40B4-BE49-F238E27FC236}">
                <a16:creationId xmlns:a16="http://schemas.microsoft.com/office/drawing/2014/main" id="{6F265704-DB35-4B60-9995-6D9DD1500F87}"/>
              </a:ext>
            </a:extLst>
          </p:cNvPr>
          <p:cNvPicPr>
            <a:picLocks noGrp="1"/>
          </p:cNvPicPr>
          <p:nvPr>
            <p:ph idx="1"/>
          </p:nvPr>
        </p:nvPicPr>
        <p:blipFill rotWithShape="1">
          <a:blip r:embed="rId3" cstate="screen">
            <a:extLst>
              <a:ext uri="{28A0092B-C50C-407E-A947-70E740481C1C}">
                <a14:useLocalDpi xmlns:a14="http://schemas.microsoft.com/office/drawing/2010/main"/>
              </a:ext>
            </a:extLst>
          </a:blip>
          <a:srcRect/>
          <a:stretch/>
        </p:blipFill>
        <p:spPr>
          <a:xfrm>
            <a:off x="6096000" y="625843"/>
            <a:ext cx="5187100" cy="5378245"/>
          </a:xfrm>
          <a:prstGeom prst="rect">
            <a:avLst/>
          </a:prstGeom>
          <a:ln w="12700" cap="flat">
            <a:noFill/>
            <a:miter lim="400000"/>
          </a:ln>
          <a:effectLst/>
        </p:spPr>
      </p:pic>
      <p:sp>
        <p:nvSpPr>
          <p:cNvPr id="7" name="Slide Number Placeholder 1">
            <a:extLst>
              <a:ext uri="{FF2B5EF4-FFF2-40B4-BE49-F238E27FC236}">
                <a16:creationId xmlns:a16="http://schemas.microsoft.com/office/drawing/2014/main" id="{325FD76A-2C3D-466A-8CE2-A30D7AD900AD}"/>
              </a:ext>
            </a:extLst>
          </p:cNvPr>
          <p:cNvSpPr>
            <a:spLocks noGrp="1"/>
          </p:cNvSpPr>
          <p:nvPr>
            <p:ph type="sldNum" sz="quarter" idx="12"/>
          </p:nvPr>
        </p:nvSpPr>
        <p:spPr>
          <a:xfrm>
            <a:off x="8594947" y="6257157"/>
            <a:ext cx="2743200" cy="365125"/>
          </a:xfrm>
        </p:spPr>
        <p:txBody>
          <a:bodyPr/>
          <a:lstStyle/>
          <a:p>
            <a:r>
              <a:rPr lang="en-US" dirty="0"/>
              <a:t>7-2021  </a:t>
            </a:r>
            <a:fld id="{33C33532-D037-490C-AFB0-2AB7ED8F41F1}" type="slidenum">
              <a:rPr lang="en-US" smtClean="0"/>
              <a:pPr/>
              <a:t>10</a:t>
            </a:fld>
            <a:endParaRPr lang="en-US" dirty="0"/>
          </a:p>
        </p:txBody>
      </p:sp>
      <p:sp>
        <p:nvSpPr>
          <p:cNvPr id="3" name="Date Placeholder 2">
            <a:extLst>
              <a:ext uri="{FF2B5EF4-FFF2-40B4-BE49-F238E27FC236}">
                <a16:creationId xmlns:a16="http://schemas.microsoft.com/office/drawing/2014/main" id="{A1FD2D35-3171-499E-8C6D-BD35652B94F1}"/>
              </a:ext>
            </a:extLst>
          </p:cNvPr>
          <p:cNvSpPr>
            <a:spLocks noGrp="1"/>
          </p:cNvSpPr>
          <p:nvPr>
            <p:ph type="dt" sz="half" idx="10"/>
          </p:nvPr>
        </p:nvSpPr>
        <p:spPr/>
        <p:txBody>
          <a:bodyPr/>
          <a:lstStyle/>
          <a:p>
            <a:r>
              <a:rPr lang="en-US"/>
              <a:t>7-2021</a:t>
            </a:r>
            <a:endParaRPr lang="en-US" dirty="0"/>
          </a:p>
        </p:txBody>
      </p:sp>
      <p:pic>
        <p:nvPicPr>
          <p:cNvPr id="6" name="officeArt object">
            <a:extLst>
              <a:ext uri="{FF2B5EF4-FFF2-40B4-BE49-F238E27FC236}">
                <a16:creationId xmlns:a16="http://schemas.microsoft.com/office/drawing/2014/main" id="{56B358A3-2941-4834-A0EE-7C87BCEF82E7}"/>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905723" y="625843"/>
            <a:ext cx="5190277" cy="5378245"/>
          </a:xfrm>
          <a:prstGeom prst="rect">
            <a:avLst/>
          </a:prstGeom>
          <a:ln w="12700" cap="flat">
            <a:noFill/>
            <a:miter lim="400000"/>
          </a:ln>
          <a:effectLst/>
        </p:spPr>
      </p:pic>
    </p:spTree>
    <p:extLst>
      <p:ext uri="{BB962C8B-B14F-4D97-AF65-F5344CB8AC3E}">
        <p14:creationId xmlns:p14="http://schemas.microsoft.com/office/powerpoint/2010/main" val="397615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31EA2F-46A4-45A1-AA8B-8EFD3ED3BDF5}"/>
              </a:ext>
            </a:extLst>
          </p:cNvPr>
          <p:cNvSpPr>
            <a:spLocks noGrp="1"/>
          </p:cNvSpPr>
          <p:nvPr>
            <p:ph idx="1"/>
          </p:nvPr>
        </p:nvSpPr>
        <p:spPr/>
        <p:txBody>
          <a:bodyPr/>
          <a:lstStyle/>
          <a:p>
            <a:r>
              <a:rPr lang="en-US" dirty="0"/>
              <a:t>The average level of global peacefulness deteriorated by 0.07 per cent in the 2021 Global Peace Index. </a:t>
            </a:r>
          </a:p>
          <a:p>
            <a:r>
              <a:rPr lang="en-US" dirty="0"/>
              <a:t>This is the ninth time in the last 13 years that global peacefulness has deteriorated.</a:t>
            </a:r>
          </a:p>
          <a:p>
            <a:r>
              <a:rPr lang="en-US" dirty="0"/>
              <a:t>The economic impact of violence to the global economy in 2020 was $14.96 trillion in purchasing power parity (PPP) terms. This figure is equivalent to 11.6 per cent of the world’s economic activity (gross world product) or $1,942 per person. </a:t>
            </a:r>
          </a:p>
        </p:txBody>
      </p:sp>
      <p:sp>
        <p:nvSpPr>
          <p:cNvPr id="2" name="Slide Number Placeholder 1">
            <a:extLst>
              <a:ext uri="{FF2B5EF4-FFF2-40B4-BE49-F238E27FC236}">
                <a16:creationId xmlns:a16="http://schemas.microsoft.com/office/drawing/2014/main" id="{132B0D6C-52C8-4CCF-BA8E-905B350AE2E6}"/>
              </a:ext>
            </a:extLst>
          </p:cNvPr>
          <p:cNvSpPr>
            <a:spLocks noGrp="1"/>
          </p:cNvSpPr>
          <p:nvPr>
            <p:ph type="sldNum" sz="quarter" idx="12"/>
          </p:nvPr>
        </p:nvSpPr>
        <p:spPr/>
        <p:txBody>
          <a:bodyPr/>
          <a:lstStyle/>
          <a:p>
            <a:r>
              <a:rPr lang="en-US"/>
              <a:t>7-2021   </a:t>
            </a:r>
            <a:fld id="{33C33532-D037-490C-AFB0-2AB7ED8F41F1}" type="slidenum">
              <a:rPr lang="en-US" smtClean="0"/>
              <a:pPr/>
              <a:t>11</a:t>
            </a:fld>
            <a:endParaRPr lang="en-US" dirty="0"/>
          </a:p>
        </p:txBody>
      </p:sp>
      <p:sp>
        <p:nvSpPr>
          <p:cNvPr id="5" name="TextBox 4">
            <a:extLst>
              <a:ext uri="{FF2B5EF4-FFF2-40B4-BE49-F238E27FC236}">
                <a16:creationId xmlns:a16="http://schemas.microsoft.com/office/drawing/2014/main" id="{92EFF4D8-0C91-45ED-8E55-20AD909B1C05}"/>
              </a:ext>
            </a:extLst>
          </p:cNvPr>
          <p:cNvSpPr txBox="1"/>
          <p:nvPr/>
        </p:nvSpPr>
        <p:spPr>
          <a:xfrm>
            <a:off x="709150" y="255306"/>
            <a:ext cx="10715933"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17458F"/>
                </a:solidFill>
                <a:latin typeface="Arial" panose="020B0604020202020204" pitchFamily="34" charset="0"/>
                <a:cs typeface="Arial" panose="020B0604020202020204" pitchFamily="34" charset="0"/>
              </a:rPr>
              <a:t>GLOBAL PEACE INDEX</a:t>
            </a:r>
          </a:p>
        </p:txBody>
      </p:sp>
    </p:spTree>
    <p:extLst>
      <p:ext uri="{BB962C8B-B14F-4D97-AF65-F5344CB8AC3E}">
        <p14:creationId xmlns:p14="http://schemas.microsoft.com/office/powerpoint/2010/main" val="361171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C3B0-C853-4FC5-A937-A320C7DE4B3D}"/>
              </a:ext>
            </a:extLst>
          </p:cNvPr>
          <p:cNvSpPr>
            <a:spLocks noGrp="1"/>
          </p:cNvSpPr>
          <p:nvPr>
            <p:ph type="title"/>
          </p:nvPr>
        </p:nvSpPr>
        <p:spPr>
          <a:xfrm>
            <a:off x="1014005" y="246378"/>
            <a:ext cx="10320485" cy="1478570"/>
          </a:xfrm>
        </p:spPr>
        <p:txBody>
          <a:bodyPr>
            <a:normAutofit/>
          </a:bodyPr>
          <a:lstStyle/>
          <a:p>
            <a:r>
              <a:rPr lang="en-US" sz="4000" b="1" dirty="0">
                <a:solidFill>
                  <a:schemeClr val="accent1"/>
                </a:solidFill>
                <a:latin typeface="Century Gothic" panose="020B0502020202020204" pitchFamily="34" charset="0"/>
              </a:rPr>
              <a:t>What is Rotary International Doing?</a:t>
            </a:r>
          </a:p>
        </p:txBody>
      </p:sp>
      <p:sp>
        <p:nvSpPr>
          <p:cNvPr id="8" name="Slide Number Placeholder 1">
            <a:extLst>
              <a:ext uri="{FF2B5EF4-FFF2-40B4-BE49-F238E27FC236}">
                <a16:creationId xmlns:a16="http://schemas.microsoft.com/office/drawing/2014/main" id="{9E70CA75-D082-4E5C-8222-B6FF49E6D1BE}"/>
              </a:ext>
            </a:extLst>
          </p:cNvPr>
          <p:cNvSpPr>
            <a:spLocks noGrp="1"/>
          </p:cNvSpPr>
          <p:nvPr>
            <p:ph type="sldNum" sz="quarter" idx="12"/>
          </p:nvPr>
        </p:nvSpPr>
        <p:spPr>
          <a:xfrm>
            <a:off x="8594947" y="6257157"/>
            <a:ext cx="2743200" cy="365125"/>
          </a:xfrm>
        </p:spPr>
        <p:txBody>
          <a:bodyPr/>
          <a:lstStyle/>
          <a:p>
            <a:r>
              <a:rPr lang="en-US" dirty="0"/>
              <a:t>7-2021 </a:t>
            </a:r>
            <a:fld id="{33C33532-D037-490C-AFB0-2AB7ED8F41F1}" type="slidenum">
              <a:rPr lang="en-US" smtClean="0"/>
              <a:pPr/>
              <a:t>12</a:t>
            </a:fld>
            <a:endParaRPr lang="en-US" dirty="0"/>
          </a:p>
        </p:txBody>
      </p:sp>
      <p:sp>
        <p:nvSpPr>
          <p:cNvPr id="11" name="TextBox 10">
            <a:extLst>
              <a:ext uri="{FF2B5EF4-FFF2-40B4-BE49-F238E27FC236}">
                <a16:creationId xmlns:a16="http://schemas.microsoft.com/office/drawing/2014/main" id="{231E5B56-94B6-421D-AE76-4CDBEAFD1932}"/>
              </a:ext>
            </a:extLst>
          </p:cNvPr>
          <p:cNvSpPr txBox="1"/>
          <p:nvPr/>
        </p:nvSpPr>
        <p:spPr>
          <a:xfrm>
            <a:off x="1120877" y="1724948"/>
            <a:ext cx="9173497" cy="3477875"/>
          </a:xfrm>
          <a:prstGeom prst="rect">
            <a:avLst/>
          </a:prstGeom>
          <a:noFill/>
        </p:spPr>
        <p:txBody>
          <a:bodyPr wrap="square" rtlCol="0">
            <a:spAutoFit/>
          </a:bodyPr>
          <a:lstStyle/>
          <a:p>
            <a:r>
              <a:rPr lang="en-US" sz="4400" dirty="0">
                <a:solidFill>
                  <a:schemeClr val="bg1"/>
                </a:solidFill>
              </a:rPr>
              <a:t>We must concentrate not merely on the negative expulsion of war but on the positive affirmation of peace</a:t>
            </a:r>
          </a:p>
          <a:p>
            <a:endParaRPr lang="en-US" sz="4400" dirty="0">
              <a:solidFill>
                <a:schemeClr val="bg1"/>
              </a:solidFill>
            </a:endParaRPr>
          </a:p>
          <a:p>
            <a:pPr algn="r"/>
            <a:r>
              <a:rPr lang="en-US" sz="4400" dirty="0">
                <a:solidFill>
                  <a:schemeClr val="bg1"/>
                </a:solidFill>
              </a:rPr>
              <a:t>Martin Luther King, Jr </a:t>
            </a:r>
          </a:p>
        </p:txBody>
      </p:sp>
      <p:sp>
        <p:nvSpPr>
          <p:cNvPr id="3" name="Date Placeholder 2">
            <a:extLst>
              <a:ext uri="{FF2B5EF4-FFF2-40B4-BE49-F238E27FC236}">
                <a16:creationId xmlns:a16="http://schemas.microsoft.com/office/drawing/2014/main" id="{B0B8BC25-C677-4F69-A9F9-6AED12574DC1}"/>
              </a:ext>
            </a:extLst>
          </p:cNvPr>
          <p:cNvSpPr>
            <a:spLocks noGrp="1"/>
          </p:cNvSpPr>
          <p:nvPr>
            <p:ph type="dt" sz="half" idx="10"/>
          </p:nvPr>
        </p:nvSpPr>
        <p:spPr/>
        <p:txBody>
          <a:bodyPr/>
          <a:lstStyle/>
          <a:p>
            <a:r>
              <a:rPr lang="en-US"/>
              <a:t>7-2021</a:t>
            </a:r>
            <a:endParaRPr lang="en-US" dirty="0"/>
          </a:p>
        </p:txBody>
      </p:sp>
    </p:spTree>
    <p:extLst>
      <p:ext uri="{BB962C8B-B14F-4D97-AF65-F5344CB8AC3E}">
        <p14:creationId xmlns:p14="http://schemas.microsoft.com/office/powerpoint/2010/main" val="228887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2992C-A931-48CD-9C6F-B200FA0A390B}"/>
              </a:ext>
            </a:extLst>
          </p:cNvPr>
          <p:cNvSpPr txBox="1"/>
          <p:nvPr/>
        </p:nvSpPr>
        <p:spPr>
          <a:xfrm>
            <a:off x="465763" y="435632"/>
            <a:ext cx="11260475"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17458F"/>
                </a:solidFill>
                <a:latin typeface="Arial" panose="020B0604020202020204" pitchFamily="34" charset="0"/>
                <a:cs typeface="Arial" panose="020B0604020202020204" pitchFamily="34" charset="0"/>
              </a:rPr>
              <a:t>INHIBITORS TO PEACE</a:t>
            </a:r>
          </a:p>
        </p:txBody>
      </p:sp>
      <p:sp>
        <p:nvSpPr>
          <p:cNvPr id="7" name="TextBox 6">
            <a:extLst>
              <a:ext uri="{FF2B5EF4-FFF2-40B4-BE49-F238E27FC236}">
                <a16:creationId xmlns:a16="http://schemas.microsoft.com/office/drawing/2014/main" id="{EF829AD6-661B-4911-BDE7-B98C22A5688B}"/>
              </a:ext>
            </a:extLst>
          </p:cNvPr>
          <p:cNvSpPr txBox="1"/>
          <p:nvPr/>
        </p:nvSpPr>
        <p:spPr>
          <a:xfrm>
            <a:off x="630655" y="3056951"/>
            <a:ext cx="3674723"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17458F"/>
                </a:solidFill>
                <a:latin typeface="Arial" panose="020B0604020202020204" pitchFamily="34" charset="0"/>
                <a:cs typeface="Arial" panose="020B0604020202020204" pitchFamily="34" charset="0"/>
              </a:rPr>
              <a:t>Internal Conflicts</a:t>
            </a:r>
          </a:p>
        </p:txBody>
      </p:sp>
      <p:sp>
        <p:nvSpPr>
          <p:cNvPr id="8" name="TextBox 7">
            <a:extLst>
              <a:ext uri="{FF2B5EF4-FFF2-40B4-BE49-F238E27FC236}">
                <a16:creationId xmlns:a16="http://schemas.microsoft.com/office/drawing/2014/main" id="{8B7F315A-C76B-49D9-B2D2-B9734736A360}"/>
              </a:ext>
            </a:extLst>
          </p:cNvPr>
          <p:cNvSpPr txBox="1"/>
          <p:nvPr/>
        </p:nvSpPr>
        <p:spPr>
          <a:xfrm>
            <a:off x="869124" y="5364828"/>
            <a:ext cx="3436254" cy="523220"/>
          </a:xfrm>
          <a:prstGeom prst="rect">
            <a:avLst/>
          </a:prstGeom>
          <a:solidFill>
            <a:schemeClr val="bg1"/>
          </a:solidFill>
          <a:ln w="76200">
            <a:solidFill>
              <a:srgbClr val="3155A4"/>
            </a:solidFill>
          </a:ln>
        </p:spPr>
        <p:txBody>
          <a:bodyPr wrap="square" rtlCol="0">
            <a:spAutoFit/>
          </a:bodyPr>
          <a:lstStyle/>
          <a:p>
            <a:r>
              <a:rPr lang="en-US" sz="2800" b="1" dirty="0">
                <a:solidFill>
                  <a:srgbClr val="17458F"/>
                </a:solidFill>
                <a:latin typeface="Arial" panose="020B0604020202020204" pitchFamily="34" charset="0"/>
                <a:cs typeface="Arial" panose="020B0604020202020204" pitchFamily="34" charset="0"/>
              </a:rPr>
              <a:t>Extreme Poverty</a:t>
            </a:r>
          </a:p>
        </p:txBody>
      </p:sp>
      <p:sp>
        <p:nvSpPr>
          <p:cNvPr id="9" name="TextBox 8">
            <a:extLst>
              <a:ext uri="{FF2B5EF4-FFF2-40B4-BE49-F238E27FC236}">
                <a16:creationId xmlns:a16="http://schemas.microsoft.com/office/drawing/2014/main" id="{63BA270A-C025-43DB-A156-5F3EC7C50B90}"/>
              </a:ext>
            </a:extLst>
          </p:cNvPr>
          <p:cNvSpPr txBox="1"/>
          <p:nvPr/>
        </p:nvSpPr>
        <p:spPr>
          <a:xfrm>
            <a:off x="4973320" y="3920955"/>
            <a:ext cx="2667856" cy="954107"/>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17458F"/>
                </a:solidFill>
                <a:latin typeface="Arial" panose="020B0604020202020204" pitchFamily="34" charset="0"/>
                <a:cs typeface="Arial" panose="020B0604020202020204" pitchFamily="34" charset="0"/>
              </a:rPr>
              <a:t>Injustice &amp; Inequality</a:t>
            </a:r>
          </a:p>
        </p:txBody>
      </p:sp>
      <p:sp>
        <p:nvSpPr>
          <p:cNvPr id="10" name="TextBox 9">
            <a:extLst>
              <a:ext uri="{FF2B5EF4-FFF2-40B4-BE49-F238E27FC236}">
                <a16:creationId xmlns:a16="http://schemas.microsoft.com/office/drawing/2014/main" id="{E59F49C0-7EA2-4486-A524-D1E45011F8DD}"/>
              </a:ext>
            </a:extLst>
          </p:cNvPr>
          <p:cNvSpPr txBox="1"/>
          <p:nvPr/>
        </p:nvSpPr>
        <p:spPr>
          <a:xfrm>
            <a:off x="8559210" y="3091815"/>
            <a:ext cx="2794592"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17458F"/>
                </a:solidFill>
                <a:latin typeface="Arial" panose="020B0604020202020204" pitchFamily="34" charset="0"/>
                <a:cs typeface="Arial" panose="020B0604020202020204" pitchFamily="34" charset="0"/>
              </a:rPr>
              <a:t>Hopelessness</a:t>
            </a:r>
          </a:p>
        </p:txBody>
      </p:sp>
      <p:sp>
        <p:nvSpPr>
          <p:cNvPr id="11" name="TextBox 10">
            <a:extLst>
              <a:ext uri="{FF2B5EF4-FFF2-40B4-BE49-F238E27FC236}">
                <a16:creationId xmlns:a16="http://schemas.microsoft.com/office/drawing/2014/main" id="{83C2A571-2159-4BD3-A1F8-B7CDDD486465}"/>
              </a:ext>
            </a:extLst>
          </p:cNvPr>
          <p:cNvSpPr txBox="1"/>
          <p:nvPr/>
        </p:nvSpPr>
        <p:spPr>
          <a:xfrm>
            <a:off x="7867209" y="5453993"/>
            <a:ext cx="4221159" cy="523220"/>
          </a:xfrm>
          <a:prstGeom prst="rect">
            <a:avLst/>
          </a:prstGeom>
          <a:solidFill>
            <a:schemeClr val="bg1"/>
          </a:solidFill>
          <a:ln w="76200">
            <a:solidFill>
              <a:srgbClr val="3155A4"/>
            </a:solidFill>
          </a:ln>
        </p:spPr>
        <p:txBody>
          <a:bodyPr wrap="square" rtlCol="0">
            <a:spAutoFit/>
          </a:bodyPr>
          <a:lstStyle/>
          <a:p>
            <a:r>
              <a:rPr lang="en-US" sz="2800" b="1" dirty="0">
                <a:solidFill>
                  <a:srgbClr val="17458F"/>
                </a:solidFill>
                <a:latin typeface="Arial" panose="020B0604020202020204" pitchFamily="34" charset="0"/>
                <a:cs typeface="Arial" panose="020B0604020202020204" pitchFamily="34" charset="0"/>
              </a:rPr>
              <a:t>Lack of Human Rights</a:t>
            </a:r>
          </a:p>
        </p:txBody>
      </p:sp>
      <p:pic>
        <p:nvPicPr>
          <p:cNvPr id="18" name="Picture 17">
            <a:extLst>
              <a:ext uri="{FF2B5EF4-FFF2-40B4-BE49-F238E27FC236}">
                <a16:creationId xmlns:a16="http://schemas.microsoft.com/office/drawing/2014/main" id="{507ED633-B625-4A1F-9658-196A2BD763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79154" y="1434781"/>
            <a:ext cx="1920805" cy="1534556"/>
          </a:xfrm>
          <a:prstGeom prst="rect">
            <a:avLst/>
          </a:prstGeom>
        </p:spPr>
      </p:pic>
      <p:pic>
        <p:nvPicPr>
          <p:cNvPr id="19" name="Picture 18">
            <a:extLst>
              <a:ext uri="{FF2B5EF4-FFF2-40B4-BE49-F238E27FC236}">
                <a16:creationId xmlns:a16="http://schemas.microsoft.com/office/drawing/2014/main" id="{B0666454-0FE7-48DA-936C-1A2984C36A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1669" y="3736708"/>
            <a:ext cx="1997121" cy="1515965"/>
          </a:xfrm>
          <a:prstGeom prst="rect">
            <a:avLst/>
          </a:prstGeom>
        </p:spPr>
      </p:pic>
      <p:pic>
        <p:nvPicPr>
          <p:cNvPr id="5" name="Picture 4">
            <a:extLst>
              <a:ext uri="{FF2B5EF4-FFF2-40B4-BE49-F238E27FC236}">
                <a16:creationId xmlns:a16="http://schemas.microsoft.com/office/drawing/2014/main" id="{C8DABFFD-4A9D-4CAE-B2A0-5CED863AA6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3831" y="1391981"/>
            <a:ext cx="2311512" cy="1536192"/>
          </a:xfrm>
          <a:prstGeom prst="rect">
            <a:avLst/>
          </a:prstGeom>
        </p:spPr>
      </p:pic>
      <p:pic>
        <p:nvPicPr>
          <p:cNvPr id="20" name="Picture 19">
            <a:extLst>
              <a:ext uri="{FF2B5EF4-FFF2-40B4-BE49-F238E27FC236}">
                <a16:creationId xmlns:a16="http://schemas.microsoft.com/office/drawing/2014/main" id="{9645861E-56F8-4421-8851-C010E715C58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761184" y="3825047"/>
            <a:ext cx="2156747" cy="1536192"/>
          </a:xfrm>
          <a:prstGeom prst="rect">
            <a:avLst/>
          </a:prstGeom>
        </p:spPr>
      </p:pic>
      <p:pic>
        <p:nvPicPr>
          <p:cNvPr id="22" name="Picture 21">
            <a:extLst>
              <a:ext uri="{FF2B5EF4-FFF2-40B4-BE49-F238E27FC236}">
                <a16:creationId xmlns:a16="http://schemas.microsoft.com/office/drawing/2014/main" id="{B9731BF5-D327-437D-A6A5-F25AAC15ADF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3794" y="2218098"/>
            <a:ext cx="2266908" cy="1536192"/>
          </a:xfrm>
          <a:prstGeom prst="rect">
            <a:avLst/>
          </a:prstGeom>
        </p:spPr>
      </p:pic>
      <p:sp>
        <p:nvSpPr>
          <p:cNvPr id="2" name="Slide Number Placeholder 1">
            <a:extLst>
              <a:ext uri="{FF2B5EF4-FFF2-40B4-BE49-F238E27FC236}">
                <a16:creationId xmlns:a16="http://schemas.microsoft.com/office/drawing/2014/main" id="{DF870E32-4E1A-4742-BD06-ADA493F3CD20}"/>
              </a:ext>
            </a:extLst>
          </p:cNvPr>
          <p:cNvSpPr>
            <a:spLocks noGrp="1"/>
          </p:cNvSpPr>
          <p:nvPr>
            <p:ph type="sldNum" sz="quarter" idx="12"/>
          </p:nvPr>
        </p:nvSpPr>
        <p:spPr/>
        <p:txBody>
          <a:bodyPr/>
          <a:lstStyle/>
          <a:p>
            <a:r>
              <a:rPr lang="en-US" dirty="0"/>
              <a:t>7-2021</a:t>
            </a:r>
            <a:r>
              <a:rPr lang="en-US" b="1" dirty="0">
                <a:latin typeface="Arial" panose="020B0604020202020204" pitchFamily="34" charset="0"/>
                <a:cs typeface="Arial" panose="020B0604020202020204" pitchFamily="34" charset="0"/>
              </a:rPr>
              <a:t>   </a:t>
            </a:r>
            <a:fld id="{33C33532-D037-490C-AFB0-2AB7ED8F41F1}"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59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7-1-19   </a:t>
            </a:r>
            <a:fld id="{33C33532-D037-490C-AFB0-2AB7ED8F41F1}" type="slidenum">
              <a:rPr lang="en-US" smtClean="0"/>
              <a:pPr/>
              <a:t>14</a:t>
            </a:fld>
            <a:endParaRPr lang="en-US" dirty="0"/>
          </a:p>
        </p:txBody>
      </p:sp>
      <p:sp>
        <p:nvSpPr>
          <p:cNvPr id="3" name="TextBox 2">
            <a:extLst>
              <a:ext uri="{FF2B5EF4-FFF2-40B4-BE49-F238E27FC236}">
                <a16:creationId xmlns:a16="http://schemas.microsoft.com/office/drawing/2014/main" id="{4CA2992C-A931-48CD-9C6F-B200FA0A390B}"/>
              </a:ext>
            </a:extLst>
          </p:cNvPr>
          <p:cNvSpPr txBox="1"/>
          <p:nvPr/>
        </p:nvSpPr>
        <p:spPr>
          <a:xfrm>
            <a:off x="405804" y="689320"/>
            <a:ext cx="11260475" cy="769441"/>
          </a:xfrm>
          <a:prstGeom prst="rect">
            <a:avLst/>
          </a:prstGeom>
          <a:solidFill>
            <a:schemeClr val="bg1"/>
          </a:solidFill>
          <a:ln w="76200">
            <a:solidFill>
              <a:srgbClr val="3155A4"/>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rgbClr val="3155A4"/>
                </a:solidFill>
              </a:rPr>
              <a:t>WHAT IN THE WORLD</a:t>
            </a:r>
          </a:p>
        </p:txBody>
      </p:sp>
      <p:pic>
        <p:nvPicPr>
          <p:cNvPr id="7" name="Picture 8" descr="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5989" y="1634396"/>
            <a:ext cx="3749225" cy="2187059"/>
          </a:xfrm>
          <a:prstGeom prst="rect">
            <a:avLst/>
          </a:prstGeom>
          <a:ln w="12700">
            <a:miter lim="400000"/>
          </a:ln>
          <a:effectLst>
            <a:outerShdw dist="35921" dir="2700000" rotWithShape="0">
              <a:srgbClr val="146194"/>
            </a:outerShdw>
          </a:effectLst>
        </p:spPr>
      </p:pic>
      <p:pic>
        <p:nvPicPr>
          <p:cNvPr id="8" name="Picture 14" descr="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5213" y="3905132"/>
            <a:ext cx="3720391" cy="2057400"/>
          </a:xfrm>
          <a:prstGeom prst="rect">
            <a:avLst/>
          </a:prstGeom>
          <a:ln w="38100">
            <a:solidFill>
              <a:srgbClr val="005DAA"/>
            </a:solidFill>
            <a:miter lim="400000"/>
          </a:ln>
          <a:effectLst>
            <a:outerShdw dist="35921" dir="2700000" rotWithShape="0">
              <a:srgbClr val="146194"/>
            </a:outerShdw>
          </a:effectLst>
        </p:spPr>
      </p:pic>
      <p:pic>
        <p:nvPicPr>
          <p:cNvPr id="11" name="Picture 7" descr="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26011" y="3905132"/>
            <a:ext cx="3086100" cy="2057400"/>
          </a:xfrm>
          <a:prstGeom prst="rect">
            <a:avLst/>
          </a:prstGeom>
          <a:ln w="28575">
            <a:noFill/>
            <a:miter lim="400000"/>
          </a:ln>
        </p:spPr>
      </p:pic>
      <p:sp>
        <p:nvSpPr>
          <p:cNvPr id="12" name="TextBox 11"/>
          <p:cNvSpPr txBox="1"/>
          <p:nvPr/>
        </p:nvSpPr>
        <p:spPr>
          <a:xfrm>
            <a:off x="1707067" y="5505555"/>
            <a:ext cx="3095712" cy="523220"/>
          </a:xfrm>
          <a:prstGeom prst="rect">
            <a:avLst/>
          </a:prstGeom>
          <a:solidFill>
            <a:schemeClr val="bg1"/>
          </a:solidFill>
          <a:ln w="28575">
            <a:noFill/>
          </a:ln>
        </p:spPr>
        <p:txBody>
          <a:bodyPr wrap="square" rtlCol="0">
            <a:spAutoFit/>
          </a:bodyPr>
          <a:lstStyle/>
          <a:p>
            <a:pPr algn="ctr"/>
            <a:r>
              <a:rPr lang="en-US" sz="1400" b="1" dirty="0">
                <a:solidFill>
                  <a:srgbClr val="005DAA"/>
                </a:solidFill>
              </a:rPr>
              <a:t>8.8% of the World’s Population Lives on Less Than $1.90/Day</a:t>
            </a:r>
            <a:endParaRPr lang="en-US" sz="1400" dirty="0"/>
          </a:p>
        </p:txBody>
      </p:sp>
      <p:pic>
        <p:nvPicPr>
          <p:cNvPr id="5" name="Picture 4" descr="A group of people sitting at a table with food&#10;&#10;Description automatically generated">
            <a:extLst>
              <a:ext uri="{FF2B5EF4-FFF2-40B4-BE49-F238E27FC236}">
                <a16:creationId xmlns:a16="http://schemas.microsoft.com/office/drawing/2014/main" id="{966AD920-5BE2-403D-B342-F6ACD2B00C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6160" y="1595985"/>
            <a:ext cx="3057525" cy="2057400"/>
          </a:xfrm>
          <a:prstGeom prst="rect">
            <a:avLst/>
          </a:prstGeom>
        </p:spPr>
      </p:pic>
      <p:sp>
        <p:nvSpPr>
          <p:cNvPr id="6" name="TextBox 5">
            <a:extLst>
              <a:ext uri="{FF2B5EF4-FFF2-40B4-BE49-F238E27FC236}">
                <a16:creationId xmlns:a16="http://schemas.microsoft.com/office/drawing/2014/main" id="{FB5CD375-E398-428E-8755-069A39B3499C}"/>
              </a:ext>
            </a:extLst>
          </p:cNvPr>
          <p:cNvSpPr txBox="1"/>
          <p:nvPr/>
        </p:nvSpPr>
        <p:spPr>
          <a:xfrm>
            <a:off x="1726010" y="3298233"/>
            <a:ext cx="3038303" cy="523220"/>
          </a:xfrm>
          <a:prstGeom prst="rect">
            <a:avLst/>
          </a:prstGeom>
          <a:solidFill>
            <a:schemeClr val="bg1"/>
          </a:solidFill>
        </p:spPr>
        <p:txBody>
          <a:bodyPr wrap="square" rtlCol="0">
            <a:spAutoFit/>
          </a:bodyPr>
          <a:lstStyle/>
          <a:p>
            <a:pPr algn="ctr"/>
            <a:r>
              <a:rPr lang="en-US" sz="1400" b="1" dirty="0">
                <a:solidFill>
                  <a:srgbClr val="3155A4"/>
                </a:solidFill>
              </a:rPr>
              <a:t>820 Million People  Do Not</a:t>
            </a:r>
            <a:br>
              <a:rPr lang="en-US" sz="1400" b="1" dirty="0">
                <a:solidFill>
                  <a:srgbClr val="3155A4"/>
                </a:solidFill>
              </a:rPr>
            </a:br>
            <a:r>
              <a:rPr lang="en-US" sz="1400" b="1" dirty="0">
                <a:solidFill>
                  <a:srgbClr val="3155A4"/>
                </a:solidFill>
              </a:rPr>
              <a:t>Eat Enough  to be Healthy</a:t>
            </a:r>
          </a:p>
        </p:txBody>
      </p:sp>
      <p:sp>
        <p:nvSpPr>
          <p:cNvPr id="4" name="TextBox 3">
            <a:extLst>
              <a:ext uri="{FF2B5EF4-FFF2-40B4-BE49-F238E27FC236}">
                <a16:creationId xmlns:a16="http://schemas.microsoft.com/office/drawing/2014/main" id="{7387B642-ACE2-4596-8A3F-4B37A143E7C8}"/>
              </a:ext>
            </a:extLst>
          </p:cNvPr>
          <p:cNvSpPr txBox="1"/>
          <p:nvPr/>
        </p:nvSpPr>
        <p:spPr>
          <a:xfrm>
            <a:off x="7884367" y="2101465"/>
            <a:ext cx="2453951" cy="523220"/>
          </a:xfrm>
          <a:prstGeom prst="rect">
            <a:avLst/>
          </a:prstGeom>
          <a:solidFill>
            <a:schemeClr val="tx1"/>
          </a:solidFill>
        </p:spPr>
        <p:txBody>
          <a:bodyPr wrap="square" rtlCol="0">
            <a:spAutoFit/>
          </a:bodyPr>
          <a:lstStyle/>
          <a:p>
            <a:pPr algn="ctr"/>
            <a:r>
              <a:rPr lang="en-US" sz="1400" b="1" dirty="0">
                <a:solidFill>
                  <a:schemeClr val="bg2"/>
                </a:solidFill>
              </a:rPr>
              <a:t>14% of the World’s Population is Illiterate</a:t>
            </a:r>
          </a:p>
        </p:txBody>
      </p:sp>
    </p:spTree>
    <p:extLst>
      <p:ext uri="{BB962C8B-B14F-4D97-AF65-F5344CB8AC3E}">
        <p14:creationId xmlns:p14="http://schemas.microsoft.com/office/powerpoint/2010/main" val="136412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8101AB-795F-407A-B045-39F9A0C6E3C3}"/>
              </a:ext>
            </a:extLst>
          </p:cNvPr>
          <p:cNvSpPr>
            <a:spLocks noGrp="1"/>
          </p:cNvSpPr>
          <p:nvPr>
            <p:ph type="sldNum" sz="quarter" idx="12"/>
          </p:nvPr>
        </p:nvSpPr>
        <p:spPr/>
        <p:txBody>
          <a:bodyPr/>
          <a:lstStyle/>
          <a:p>
            <a:r>
              <a:rPr lang="en-US" dirty="0"/>
              <a:t>7-2021   </a:t>
            </a:r>
            <a:fld id="{33C33532-D037-490C-AFB0-2AB7ED8F41F1}" type="slidenum">
              <a:rPr lang="en-US" smtClean="0"/>
              <a:pPr/>
              <a:t>15</a:t>
            </a:fld>
            <a:endParaRPr lang="en-US" dirty="0"/>
          </a:p>
        </p:txBody>
      </p:sp>
      <p:pic>
        <p:nvPicPr>
          <p:cNvPr id="15" name="Picture 14">
            <a:extLst>
              <a:ext uri="{FF2B5EF4-FFF2-40B4-BE49-F238E27FC236}">
                <a16:creationId xmlns:a16="http://schemas.microsoft.com/office/drawing/2014/main" id="{7DE8EB67-1827-4FFA-88D8-39E141FB93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3198" y="752588"/>
            <a:ext cx="5048746" cy="4878562"/>
          </a:xfrm>
          <a:prstGeom prst="rect">
            <a:avLst/>
          </a:prstGeom>
        </p:spPr>
      </p:pic>
      <p:grpSp>
        <p:nvGrpSpPr>
          <p:cNvPr id="8" name="Group 7">
            <a:extLst>
              <a:ext uri="{FF2B5EF4-FFF2-40B4-BE49-F238E27FC236}">
                <a16:creationId xmlns:a16="http://schemas.microsoft.com/office/drawing/2014/main" id="{DE473C28-2BB1-4C9D-A81C-3D510C7AE3D7}"/>
              </a:ext>
            </a:extLst>
          </p:cNvPr>
          <p:cNvGrpSpPr/>
          <p:nvPr/>
        </p:nvGrpSpPr>
        <p:grpSpPr>
          <a:xfrm>
            <a:off x="242244" y="1025176"/>
            <a:ext cx="6679665" cy="4333385"/>
            <a:chOff x="5502502" y="2399731"/>
            <a:chExt cx="6216196" cy="4031459"/>
          </a:xfrm>
        </p:grpSpPr>
        <p:sp>
          <p:nvSpPr>
            <p:cNvPr id="9" name="TextBox 8">
              <a:extLst>
                <a:ext uri="{FF2B5EF4-FFF2-40B4-BE49-F238E27FC236}">
                  <a16:creationId xmlns:a16="http://schemas.microsoft.com/office/drawing/2014/main" id="{726B487C-C0E2-4A52-800F-DA20FCEE868D}"/>
                </a:ext>
              </a:extLst>
            </p:cNvPr>
            <p:cNvSpPr txBox="1"/>
            <p:nvPr/>
          </p:nvSpPr>
          <p:spPr>
            <a:xfrm>
              <a:off x="5502502" y="2399731"/>
              <a:ext cx="6216196" cy="584775"/>
            </a:xfrm>
            <a:prstGeom prst="rect">
              <a:avLst/>
            </a:prstGeom>
            <a:noFill/>
          </p:spPr>
          <p:txBody>
            <a:bodyPr wrap="square" rtlCol="0">
              <a:spAutoFit/>
            </a:bodyPr>
            <a:lstStyle/>
            <a:p>
              <a:pPr algn="ctr"/>
              <a:r>
                <a:rPr lang="en-US" sz="2800" b="1" dirty="0">
                  <a:solidFill>
                    <a:schemeClr val="bg1"/>
                  </a:solidFill>
                  <a:latin typeface="Arial Narrow" panose="020B0606020202030204" pitchFamily="34" charset="0"/>
                  <a:cs typeface="Arial" panose="020B0604020202020204" pitchFamily="34" charset="0"/>
                </a:rPr>
                <a:t>PILLARS</a:t>
              </a:r>
              <a:r>
                <a:rPr lang="en-US" sz="3200" b="1" dirty="0">
                  <a:solidFill>
                    <a:schemeClr val="bg1"/>
                  </a:solidFill>
                  <a:latin typeface="Arial Narrow" panose="020B0606020202030204" pitchFamily="34" charset="0"/>
                  <a:cs typeface="Arial" panose="020B0604020202020204" pitchFamily="34" charset="0"/>
                </a:rPr>
                <a:t> OF POSITIVE PEACE</a:t>
              </a:r>
            </a:p>
          </p:txBody>
        </p:sp>
        <p:pic>
          <p:nvPicPr>
            <p:cNvPr id="10" name="Picture 9">
              <a:extLst>
                <a:ext uri="{FF2B5EF4-FFF2-40B4-BE49-F238E27FC236}">
                  <a16:creationId xmlns:a16="http://schemas.microsoft.com/office/drawing/2014/main" id="{8E88EAF4-A846-46FC-BC4D-E6AF7DBE32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10089" y="3037979"/>
              <a:ext cx="5607097" cy="1448205"/>
            </a:xfrm>
            <a:prstGeom prst="rect">
              <a:avLst/>
            </a:prstGeom>
          </p:spPr>
        </p:pic>
        <p:sp>
          <p:nvSpPr>
            <p:cNvPr id="11" name="TextBox 10">
              <a:extLst>
                <a:ext uri="{FF2B5EF4-FFF2-40B4-BE49-F238E27FC236}">
                  <a16:creationId xmlns:a16="http://schemas.microsoft.com/office/drawing/2014/main" id="{50B9C31E-4F0F-4432-AA86-CDAFC7F118DE}"/>
                </a:ext>
              </a:extLst>
            </p:cNvPr>
            <p:cNvSpPr txBox="1"/>
            <p:nvPr/>
          </p:nvSpPr>
          <p:spPr>
            <a:xfrm>
              <a:off x="5610089" y="4091785"/>
              <a:ext cx="1072153" cy="461665"/>
            </a:xfrm>
            <a:prstGeom prst="rect">
              <a:avLst/>
            </a:prstGeom>
            <a:noFill/>
          </p:spPr>
          <p:txBody>
            <a:bodyPr wrap="square" rtlCol="0">
              <a:spAutoFit/>
            </a:bodyPr>
            <a:lstStyle/>
            <a:p>
              <a:pPr algn="ctr"/>
              <a:r>
                <a:rPr lang="en-US" sz="1200" dirty="0">
                  <a:solidFill>
                    <a:schemeClr val="bg1"/>
                  </a:solidFill>
                  <a:latin typeface="Arial Narrow" panose="020B0606020202030204" pitchFamily="34" charset="0"/>
                  <a:cs typeface="Arial Narrow" panose="020B0604020202020204" pitchFamily="34" charset="0"/>
                </a:rPr>
                <a:t>Well-functioning</a:t>
              </a:r>
            </a:p>
            <a:p>
              <a:pPr algn="ctr"/>
              <a:r>
                <a:rPr lang="en-US" sz="1200" dirty="0">
                  <a:solidFill>
                    <a:schemeClr val="bg1"/>
                  </a:solidFill>
                  <a:latin typeface="Arial Narrow" panose="020B0606020202030204" pitchFamily="34" charset="0"/>
                  <a:cs typeface="Arial Narrow" panose="020B0604020202020204" pitchFamily="34" charset="0"/>
                </a:rPr>
                <a:t>government</a:t>
              </a:r>
            </a:p>
          </p:txBody>
        </p:sp>
        <p:sp>
          <p:nvSpPr>
            <p:cNvPr id="12" name="TextBox 11">
              <a:extLst>
                <a:ext uri="{FF2B5EF4-FFF2-40B4-BE49-F238E27FC236}">
                  <a16:creationId xmlns:a16="http://schemas.microsoft.com/office/drawing/2014/main" id="{E6BA0594-EA18-4D02-AD0F-9383A79290DE}"/>
                </a:ext>
              </a:extLst>
            </p:cNvPr>
            <p:cNvSpPr txBox="1"/>
            <p:nvPr/>
          </p:nvSpPr>
          <p:spPr>
            <a:xfrm>
              <a:off x="7124674" y="4077669"/>
              <a:ext cx="1030130" cy="646331"/>
            </a:xfrm>
            <a:prstGeom prst="rect">
              <a:avLst/>
            </a:prstGeom>
            <a:noFill/>
          </p:spPr>
          <p:txBody>
            <a:bodyPr wrap="square" rtlCol="0">
              <a:spAutoFit/>
            </a:bodyPr>
            <a:lstStyle/>
            <a:p>
              <a:pPr algn="ctr"/>
              <a:r>
                <a:rPr lang="en-US" sz="1200" dirty="0">
                  <a:solidFill>
                    <a:schemeClr val="bg1"/>
                  </a:solidFill>
                  <a:latin typeface="Arial Narrow" panose="020B0606020202030204" pitchFamily="34" charset="0"/>
                  <a:cs typeface="Arial Narrow" panose="020B0604020202020204" pitchFamily="34" charset="0"/>
                </a:rPr>
                <a:t>Sound business</a:t>
              </a:r>
            </a:p>
            <a:p>
              <a:pPr algn="ctr"/>
              <a:r>
                <a:rPr lang="en-US" sz="1200" dirty="0">
                  <a:solidFill>
                    <a:schemeClr val="bg1"/>
                  </a:solidFill>
                  <a:latin typeface="Arial Narrow" panose="020B0606020202030204" pitchFamily="34" charset="0"/>
                  <a:cs typeface="Arial Narrow" panose="020B0604020202020204" pitchFamily="34" charset="0"/>
                </a:rPr>
                <a:t>environment</a:t>
              </a:r>
            </a:p>
          </p:txBody>
        </p:sp>
        <p:sp>
          <p:nvSpPr>
            <p:cNvPr id="16" name="TextBox 15">
              <a:extLst>
                <a:ext uri="{FF2B5EF4-FFF2-40B4-BE49-F238E27FC236}">
                  <a16:creationId xmlns:a16="http://schemas.microsoft.com/office/drawing/2014/main" id="{9C190F86-3DFF-46CC-8626-1917824AA78C}"/>
                </a:ext>
              </a:extLst>
            </p:cNvPr>
            <p:cNvSpPr txBox="1"/>
            <p:nvPr/>
          </p:nvSpPr>
          <p:spPr>
            <a:xfrm>
              <a:off x="8525953" y="4051410"/>
              <a:ext cx="1197764" cy="646331"/>
            </a:xfrm>
            <a:prstGeom prst="rect">
              <a:avLst/>
            </a:prstGeom>
            <a:noFill/>
          </p:spPr>
          <p:txBody>
            <a:bodyPr wrap="square" rtlCol="0">
              <a:spAutoFit/>
            </a:bodyPr>
            <a:lstStyle/>
            <a:p>
              <a:pPr algn="ctr"/>
              <a:r>
                <a:rPr lang="en-US" sz="1200" dirty="0">
                  <a:solidFill>
                    <a:schemeClr val="bg1"/>
                  </a:solidFill>
                  <a:latin typeface="Arial Narrow" panose="020B0606020202030204" pitchFamily="34" charset="0"/>
                  <a:cs typeface="Arial Narrow" panose="020B0604020202020204" pitchFamily="34" charset="0"/>
                </a:rPr>
                <a:t>Equitable</a:t>
              </a:r>
              <a:br>
                <a:rPr lang="en-US" sz="1200" dirty="0">
                  <a:solidFill>
                    <a:schemeClr val="bg1"/>
                  </a:solidFill>
                  <a:latin typeface="Arial Narrow" panose="020B0606020202030204" pitchFamily="34" charset="0"/>
                  <a:cs typeface="Arial Narrow" panose="020B0604020202020204" pitchFamily="34" charset="0"/>
                </a:rPr>
              </a:br>
              <a:r>
                <a:rPr lang="en-US" sz="1200" dirty="0">
                  <a:solidFill>
                    <a:schemeClr val="bg1"/>
                  </a:solidFill>
                  <a:latin typeface="Arial Narrow" panose="020B0606020202030204" pitchFamily="34" charset="0"/>
                  <a:cs typeface="Arial Narrow" panose="020B0604020202020204" pitchFamily="34" charset="0"/>
                </a:rPr>
                <a:t>distribution</a:t>
              </a:r>
            </a:p>
            <a:p>
              <a:pPr algn="ctr"/>
              <a:r>
                <a:rPr lang="en-US" sz="1200" dirty="0">
                  <a:solidFill>
                    <a:schemeClr val="bg1"/>
                  </a:solidFill>
                  <a:latin typeface="Arial Narrow" panose="020B0606020202030204" pitchFamily="34" charset="0"/>
                  <a:cs typeface="Arial Narrow" panose="020B0604020202020204" pitchFamily="34" charset="0"/>
                </a:rPr>
                <a:t>of resources</a:t>
              </a:r>
            </a:p>
          </p:txBody>
        </p:sp>
        <p:sp>
          <p:nvSpPr>
            <p:cNvPr id="17" name="TextBox 16">
              <a:extLst>
                <a:ext uri="{FF2B5EF4-FFF2-40B4-BE49-F238E27FC236}">
                  <a16:creationId xmlns:a16="http://schemas.microsoft.com/office/drawing/2014/main" id="{39A013EE-4312-4661-A1EE-B57FE3E55526}"/>
                </a:ext>
              </a:extLst>
            </p:cNvPr>
            <p:cNvSpPr txBox="1"/>
            <p:nvPr/>
          </p:nvSpPr>
          <p:spPr>
            <a:xfrm>
              <a:off x="10019422" y="4035462"/>
              <a:ext cx="1197764" cy="461665"/>
            </a:xfrm>
            <a:prstGeom prst="rect">
              <a:avLst/>
            </a:prstGeom>
            <a:noFill/>
          </p:spPr>
          <p:txBody>
            <a:bodyPr wrap="square" rtlCol="0">
              <a:spAutoFit/>
            </a:bodyPr>
            <a:lstStyle/>
            <a:p>
              <a:pPr algn="ctr"/>
              <a:r>
                <a:rPr lang="en-US" sz="1200" dirty="0">
                  <a:solidFill>
                    <a:schemeClr val="bg1"/>
                  </a:solidFill>
                  <a:latin typeface="Arial Narrow" panose="020B0606020202030204" pitchFamily="34" charset="0"/>
                  <a:cs typeface="Arial Narrow" panose="020B0604020202020204" pitchFamily="34" charset="0"/>
                </a:rPr>
                <a:t>Acceptance of the</a:t>
              </a:r>
              <a:br>
                <a:rPr lang="en-US" sz="1200" dirty="0">
                  <a:solidFill>
                    <a:schemeClr val="bg1"/>
                  </a:solidFill>
                  <a:latin typeface="Arial Narrow" panose="020B0606020202030204" pitchFamily="34" charset="0"/>
                  <a:cs typeface="Arial Narrow" panose="020B0604020202020204" pitchFamily="34" charset="0"/>
                </a:rPr>
              </a:br>
              <a:r>
                <a:rPr lang="en-US" sz="1200" dirty="0">
                  <a:solidFill>
                    <a:schemeClr val="bg1"/>
                  </a:solidFill>
                  <a:latin typeface="Arial Narrow" panose="020B0606020202030204" pitchFamily="34" charset="0"/>
                  <a:cs typeface="Arial Narrow" panose="020B0604020202020204" pitchFamily="34" charset="0"/>
                </a:rPr>
                <a:t>rights of others</a:t>
              </a:r>
            </a:p>
          </p:txBody>
        </p:sp>
        <p:sp>
          <p:nvSpPr>
            <p:cNvPr id="18" name="TextBox 17">
              <a:extLst>
                <a:ext uri="{FF2B5EF4-FFF2-40B4-BE49-F238E27FC236}">
                  <a16:creationId xmlns:a16="http://schemas.microsoft.com/office/drawing/2014/main" id="{347267E5-5684-4411-9ADE-059A2648139C}"/>
                </a:ext>
              </a:extLst>
            </p:cNvPr>
            <p:cNvSpPr txBox="1"/>
            <p:nvPr/>
          </p:nvSpPr>
          <p:spPr>
            <a:xfrm>
              <a:off x="5740090" y="5877249"/>
              <a:ext cx="1005403" cy="461665"/>
            </a:xfrm>
            <a:prstGeom prst="rect">
              <a:avLst/>
            </a:prstGeom>
            <a:noFill/>
          </p:spPr>
          <p:txBody>
            <a:bodyPr wrap="square" rtlCol="0">
              <a:spAutoFit/>
            </a:bodyPr>
            <a:lstStyle/>
            <a:p>
              <a:pPr algn="ctr"/>
              <a:r>
                <a:rPr lang="en-US" sz="1200" dirty="0">
                  <a:solidFill>
                    <a:schemeClr val="bg1"/>
                  </a:solidFill>
                  <a:latin typeface="Arial Narrow" panose="020B0606020202030204" pitchFamily="34" charset="0"/>
                  <a:cs typeface="Arial Narrow" panose="020B0604020202020204" pitchFamily="34" charset="0"/>
                </a:rPr>
                <a:t>Good relations</a:t>
              </a:r>
              <a:br>
                <a:rPr lang="en-US" sz="1200" dirty="0">
                  <a:solidFill>
                    <a:schemeClr val="bg1"/>
                  </a:solidFill>
                  <a:latin typeface="Arial Narrow" panose="020B0606020202030204" pitchFamily="34" charset="0"/>
                  <a:cs typeface="Arial Narrow" panose="020B0604020202020204" pitchFamily="34" charset="0"/>
                </a:rPr>
              </a:br>
              <a:r>
                <a:rPr lang="en-US" sz="1200" dirty="0">
                  <a:solidFill>
                    <a:schemeClr val="bg1"/>
                  </a:solidFill>
                  <a:latin typeface="Arial Narrow" panose="020B0606020202030204" pitchFamily="34" charset="0"/>
                  <a:cs typeface="Arial Narrow" panose="020B0604020202020204" pitchFamily="34" charset="0"/>
                </a:rPr>
                <a:t>with neighbors</a:t>
              </a:r>
            </a:p>
          </p:txBody>
        </p:sp>
        <p:sp>
          <p:nvSpPr>
            <p:cNvPr id="19" name="TextBox 18">
              <a:extLst>
                <a:ext uri="{FF2B5EF4-FFF2-40B4-BE49-F238E27FC236}">
                  <a16:creationId xmlns:a16="http://schemas.microsoft.com/office/drawing/2014/main" id="{FDCA5703-0297-4A73-BCEE-0EFFD9FA97DF}"/>
                </a:ext>
              </a:extLst>
            </p:cNvPr>
            <p:cNvSpPr txBox="1"/>
            <p:nvPr/>
          </p:nvSpPr>
          <p:spPr>
            <a:xfrm>
              <a:off x="7309701" y="5898001"/>
              <a:ext cx="845103" cy="461665"/>
            </a:xfrm>
            <a:prstGeom prst="rect">
              <a:avLst/>
            </a:prstGeom>
            <a:noFill/>
          </p:spPr>
          <p:txBody>
            <a:bodyPr wrap="square" rtlCol="0">
              <a:spAutoFit/>
            </a:bodyPr>
            <a:lstStyle/>
            <a:p>
              <a:r>
                <a:rPr lang="en-US" sz="1200" dirty="0">
                  <a:solidFill>
                    <a:schemeClr val="bg1"/>
                  </a:solidFill>
                  <a:latin typeface="Arial Narrow" panose="020B0606020202030204" pitchFamily="34" charset="0"/>
                  <a:cs typeface="Arial Narrow" panose="020B0604020202020204" pitchFamily="34" charset="0"/>
                </a:rPr>
                <a:t>Free flow of</a:t>
              </a:r>
            </a:p>
            <a:p>
              <a:r>
                <a:rPr lang="en-US" sz="1200" dirty="0">
                  <a:solidFill>
                    <a:schemeClr val="bg1"/>
                  </a:solidFill>
                  <a:latin typeface="Arial Narrow" panose="020B0606020202030204" pitchFamily="34" charset="0"/>
                  <a:cs typeface="Arial Narrow" panose="020B0604020202020204" pitchFamily="34" charset="0"/>
                </a:rPr>
                <a:t>information</a:t>
              </a:r>
            </a:p>
          </p:txBody>
        </p:sp>
        <p:sp>
          <p:nvSpPr>
            <p:cNvPr id="20" name="TextBox 19">
              <a:extLst>
                <a:ext uri="{FF2B5EF4-FFF2-40B4-BE49-F238E27FC236}">
                  <a16:creationId xmlns:a16="http://schemas.microsoft.com/office/drawing/2014/main" id="{AF19DDE8-5A50-4445-91D8-0810F604E65C}"/>
                </a:ext>
              </a:extLst>
            </p:cNvPr>
            <p:cNvSpPr txBox="1"/>
            <p:nvPr/>
          </p:nvSpPr>
          <p:spPr>
            <a:xfrm>
              <a:off x="10174913" y="5969525"/>
              <a:ext cx="886781" cy="461665"/>
            </a:xfrm>
            <a:prstGeom prst="rect">
              <a:avLst/>
            </a:prstGeom>
            <a:noFill/>
          </p:spPr>
          <p:txBody>
            <a:bodyPr wrap="square" rtlCol="0">
              <a:spAutoFit/>
            </a:bodyPr>
            <a:lstStyle/>
            <a:p>
              <a:pPr algn="ctr"/>
              <a:r>
                <a:rPr lang="en-US" sz="1200" dirty="0">
                  <a:solidFill>
                    <a:schemeClr val="bg1"/>
                  </a:solidFill>
                  <a:latin typeface="Arial Narrow" panose="020B0606020202030204" pitchFamily="34" charset="0"/>
                  <a:cs typeface="Arial Narrow" panose="020B0604020202020204" pitchFamily="34" charset="0"/>
                </a:rPr>
                <a:t>Low levels</a:t>
              </a:r>
              <a:br>
                <a:rPr lang="en-US" sz="1200" dirty="0">
                  <a:solidFill>
                    <a:schemeClr val="bg1"/>
                  </a:solidFill>
                  <a:latin typeface="Arial Narrow" panose="020B0606020202030204" pitchFamily="34" charset="0"/>
                  <a:cs typeface="Arial Narrow" panose="020B0604020202020204" pitchFamily="34" charset="0"/>
                </a:rPr>
              </a:br>
              <a:r>
                <a:rPr lang="en-US" sz="1200" dirty="0">
                  <a:solidFill>
                    <a:schemeClr val="bg1"/>
                  </a:solidFill>
                  <a:latin typeface="Arial Narrow" panose="020B0606020202030204" pitchFamily="34" charset="0"/>
                  <a:cs typeface="Arial Narrow" panose="020B0604020202020204" pitchFamily="34" charset="0"/>
                </a:rPr>
                <a:t>of corruption</a:t>
              </a:r>
            </a:p>
          </p:txBody>
        </p:sp>
        <p:sp>
          <p:nvSpPr>
            <p:cNvPr id="21" name="TextBox 20">
              <a:extLst>
                <a:ext uri="{FF2B5EF4-FFF2-40B4-BE49-F238E27FC236}">
                  <a16:creationId xmlns:a16="http://schemas.microsoft.com/office/drawing/2014/main" id="{094E5E5A-EA1C-41D5-9470-1778C4120C1C}"/>
                </a:ext>
              </a:extLst>
            </p:cNvPr>
            <p:cNvSpPr txBox="1"/>
            <p:nvPr/>
          </p:nvSpPr>
          <p:spPr>
            <a:xfrm>
              <a:off x="8638965" y="5958580"/>
              <a:ext cx="971740" cy="461665"/>
            </a:xfrm>
            <a:prstGeom prst="rect">
              <a:avLst/>
            </a:prstGeom>
            <a:noFill/>
          </p:spPr>
          <p:txBody>
            <a:bodyPr wrap="square" rtlCol="0">
              <a:spAutoFit/>
            </a:bodyPr>
            <a:lstStyle/>
            <a:p>
              <a:pPr algn="ctr"/>
              <a:r>
                <a:rPr lang="en-US" sz="1200" dirty="0">
                  <a:solidFill>
                    <a:schemeClr val="bg1"/>
                  </a:solidFill>
                  <a:latin typeface="Arial Narrow" panose="020B0606020202030204" pitchFamily="34" charset="0"/>
                  <a:cs typeface="Arial Narrow" panose="020B0604020202020204" pitchFamily="34" charset="0"/>
                </a:rPr>
                <a:t>High levels of</a:t>
              </a:r>
              <a:br>
                <a:rPr lang="en-US" sz="1200" dirty="0">
                  <a:solidFill>
                    <a:schemeClr val="bg1"/>
                  </a:solidFill>
                  <a:latin typeface="Arial Narrow" panose="020B0606020202030204" pitchFamily="34" charset="0"/>
                  <a:cs typeface="Arial Narrow" panose="020B0604020202020204" pitchFamily="34" charset="0"/>
                </a:rPr>
              </a:br>
              <a:r>
                <a:rPr lang="en-US" sz="1200" dirty="0">
                  <a:solidFill>
                    <a:schemeClr val="bg1"/>
                  </a:solidFill>
                  <a:latin typeface="Arial Narrow" panose="020B0606020202030204" pitchFamily="34" charset="0"/>
                  <a:cs typeface="Arial Narrow" panose="020B0604020202020204" pitchFamily="34" charset="0"/>
                </a:rPr>
                <a:t>human capital</a:t>
              </a:r>
            </a:p>
          </p:txBody>
        </p:sp>
        <p:pic>
          <p:nvPicPr>
            <p:cNvPr id="22" name="Picture 21">
              <a:extLst>
                <a:ext uri="{FF2B5EF4-FFF2-40B4-BE49-F238E27FC236}">
                  <a16:creationId xmlns:a16="http://schemas.microsoft.com/office/drawing/2014/main" id="{8AB8A96E-7C41-445C-82CF-6F1C1DDBC3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55904" y="4557706"/>
              <a:ext cx="5607097" cy="1340295"/>
            </a:xfrm>
            <a:prstGeom prst="rect">
              <a:avLst/>
            </a:prstGeom>
          </p:spPr>
        </p:pic>
      </p:grpSp>
    </p:spTree>
    <p:extLst>
      <p:ext uri="{BB962C8B-B14F-4D97-AF65-F5344CB8AC3E}">
        <p14:creationId xmlns:p14="http://schemas.microsoft.com/office/powerpoint/2010/main" val="3552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4DE5D7-CD0B-4D30-88AC-37E4B36951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9553" y="1728132"/>
            <a:ext cx="2324623" cy="3463212"/>
          </a:xfrm>
          <a:prstGeom prst="rect">
            <a:avLst/>
          </a:prstGeom>
        </p:spPr>
      </p:pic>
      <p:sp>
        <p:nvSpPr>
          <p:cNvPr id="13" name="TextBox 12">
            <a:extLst>
              <a:ext uri="{FF2B5EF4-FFF2-40B4-BE49-F238E27FC236}">
                <a16:creationId xmlns:a16="http://schemas.microsoft.com/office/drawing/2014/main" id="{747B2E4D-78F2-4C2C-B411-A53A03DACE83}"/>
              </a:ext>
            </a:extLst>
          </p:cNvPr>
          <p:cNvSpPr txBox="1"/>
          <p:nvPr/>
        </p:nvSpPr>
        <p:spPr>
          <a:xfrm>
            <a:off x="465762" y="435632"/>
            <a:ext cx="11485447"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17458F"/>
                </a:solidFill>
                <a:latin typeface="Arial" panose="020B0604020202020204" pitchFamily="34" charset="0"/>
                <a:cs typeface="Arial" panose="020B0604020202020204" pitchFamily="34" charset="0"/>
              </a:rPr>
              <a:t>District 5240 Peacebuilder Clubs</a:t>
            </a:r>
          </a:p>
        </p:txBody>
      </p:sp>
      <p:sp>
        <p:nvSpPr>
          <p:cNvPr id="15" name="TextBox 14">
            <a:extLst>
              <a:ext uri="{FF2B5EF4-FFF2-40B4-BE49-F238E27FC236}">
                <a16:creationId xmlns:a16="http://schemas.microsoft.com/office/drawing/2014/main" id="{09D9E2F7-A2D7-452B-9171-ED9016AFE277}"/>
              </a:ext>
            </a:extLst>
          </p:cNvPr>
          <p:cNvSpPr txBox="1"/>
          <p:nvPr/>
        </p:nvSpPr>
        <p:spPr>
          <a:xfrm>
            <a:off x="465763" y="2374560"/>
            <a:ext cx="8678237" cy="1077218"/>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17458F"/>
                </a:solidFill>
                <a:latin typeface="Arial" panose="020B0604020202020204" pitchFamily="34" charset="0"/>
                <a:cs typeface="Arial" panose="020B0604020202020204" pitchFamily="34" charset="0"/>
              </a:rPr>
              <a:t>Include Peace and Conflict Resolution in Project Community Assessments</a:t>
            </a:r>
          </a:p>
        </p:txBody>
      </p:sp>
      <p:sp>
        <p:nvSpPr>
          <p:cNvPr id="17" name="TextBox 16">
            <a:extLst>
              <a:ext uri="{FF2B5EF4-FFF2-40B4-BE49-F238E27FC236}">
                <a16:creationId xmlns:a16="http://schemas.microsoft.com/office/drawing/2014/main" id="{602462F2-8D9E-46FE-BCDE-E6694D4B5794}"/>
              </a:ext>
            </a:extLst>
          </p:cNvPr>
          <p:cNvSpPr txBox="1"/>
          <p:nvPr/>
        </p:nvSpPr>
        <p:spPr>
          <a:xfrm>
            <a:off x="1164515" y="1504872"/>
            <a:ext cx="7012984" cy="584775"/>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17458F"/>
                </a:solidFill>
                <a:latin typeface="Arial" panose="020B0604020202020204" pitchFamily="34" charset="0"/>
                <a:cs typeface="Arial" panose="020B0604020202020204" pitchFamily="34" charset="0"/>
              </a:rPr>
              <a:t>Engage in Peace Literacy</a:t>
            </a:r>
          </a:p>
        </p:txBody>
      </p:sp>
      <p:sp>
        <p:nvSpPr>
          <p:cNvPr id="19" name="TextBox 18">
            <a:extLst>
              <a:ext uri="{FF2B5EF4-FFF2-40B4-BE49-F238E27FC236}">
                <a16:creationId xmlns:a16="http://schemas.microsoft.com/office/drawing/2014/main" id="{4ABC8506-35AC-4A30-9DE6-A60BE6FB71D7}"/>
              </a:ext>
            </a:extLst>
          </p:cNvPr>
          <p:cNvSpPr txBox="1"/>
          <p:nvPr/>
        </p:nvSpPr>
        <p:spPr>
          <a:xfrm>
            <a:off x="465762" y="3760791"/>
            <a:ext cx="8678238" cy="584775"/>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17458F"/>
                </a:solidFill>
                <a:latin typeface="Arial" panose="020B0604020202020204" pitchFamily="34" charset="0"/>
                <a:cs typeface="Arial" panose="020B0604020202020204" pitchFamily="34" charset="0"/>
              </a:rPr>
              <a:t>Apply Peace Principles to Service Projects</a:t>
            </a:r>
          </a:p>
        </p:txBody>
      </p:sp>
      <p:sp>
        <p:nvSpPr>
          <p:cNvPr id="21" name="TextBox 20">
            <a:extLst>
              <a:ext uri="{FF2B5EF4-FFF2-40B4-BE49-F238E27FC236}">
                <a16:creationId xmlns:a16="http://schemas.microsoft.com/office/drawing/2014/main" id="{177D37B3-73F7-4B88-81F9-4332D60E356A}"/>
              </a:ext>
            </a:extLst>
          </p:cNvPr>
          <p:cNvSpPr txBox="1"/>
          <p:nvPr/>
        </p:nvSpPr>
        <p:spPr>
          <a:xfrm>
            <a:off x="82508" y="4547361"/>
            <a:ext cx="5584645" cy="740716"/>
          </a:xfrm>
          <a:prstGeom prst="rect">
            <a:avLst/>
          </a:prstGeom>
          <a:noFill/>
        </p:spPr>
        <p:txBody>
          <a:bodyPr wrap="square" rtlCol="0">
            <a:spAutoFit/>
          </a:bodyPr>
          <a:lstStyle/>
          <a:p>
            <a:pPr marL="800080" lvl="1">
              <a:lnSpc>
                <a:spcPct val="110000"/>
              </a:lnSpc>
            </a:pPr>
            <a:r>
              <a:rPr lang="en-US" sz="2000" b="1" dirty="0">
                <a:solidFill>
                  <a:schemeClr val="bg1"/>
                </a:solidFill>
                <a:latin typeface="Arial" panose="020B0604020202020204" pitchFamily="34" charset="0"/>
                <a:cs typeface="Arial" panose="020B0604020202020204" pitchFamily="34" charset="0"/>
              </a:rPr>
              <a:t>Eliminate Obstacles to Peace</a:t>
            </a:r>
          </a:p>
          <a:p>
            <a:pPr marL="800080" lvl="1">
              <a:lnSpc>
                <a:spcPct val="110000"/>
              </a:lnSpc>
            </a:pPr>
            <a:r>
              <a:rPr lang="en-US" sz="2000" b="1" dirty="0">
                <a:solidFill>
                  <a:schemeClr val="bg1"/>
                </a:solidFill>
                <a:latin typeface="Arial" panose="020B0604020202020204" pitchFamily="34" charset="0"/>
                <a:cs typeface="Arial" panose="020B0604020202020204" pitchFamily="34" charset="0"/>
              </a:rPr>
              <a:t>Connect with the Community</a:t>
            </a:r>
          </a:p>
        </p:txBody>
      </p:sp>
      <p:sp>
        <p:nvSpPr>
          <p:cNvPr id="23" name="TextBox 22">
            <a:extLst>
              <a:ext uri="{FF2B5EF4-FFF2-40B4-BE49-F238E27FC236}">
                <a16:creationId xmlns:a16="http://schemas.microsoft.com/office/drawing/2014/main" id="{5670E884-3C68-4E44-9444-8599755291BD}"/>
              </a:ext>
            </a:extLst>
          </p:cNvPr>
          <p:cNvSpPr txBox="1"/>
          <p:nvPr/>
        </p:nvSpPr>
        <p:spPr>
          <a:xfrm>
            <a:off x="4237494" y="4545501"/>
            <a:ext cx="4998484" cy="740716"/>
          </a:xfrm>
          <a:prstGeom prst="rect">
            <a:avLst/>
          </a:prstGeom>
          <a:noFill/>
        </p:spPr>
        <p:txBody>
          <a:bodyPr wrap="square" rtlCol="0">
            <a:spAutoFit/>
          </a:bodyPr>
          <a:lstStyle/>
          <a:p>
            <a:pPr marL="800080" lvl="1">
              <a:lnSpc>
                <a:spcPct val="110000"/>
              </a:lnSpc>
            </a:pPr>
            <a:r>
              <a:rPr lang="en-US" sz="2000" b="1" dirty="0">
                <a:solidFill>
                  <a:schemeClr val="bg1"/>
                </a:solidFill>
                <a:latin typeface="Arial" panose="020B0604020202020204" pitchFamily="34" charset="0"/>
                <a:cs typeface="Arial" panose="020B0604020202020204" pitchFamily="34" charset="0"/>
              </a:rPr>
              <a:t>Support Economic Opportunity</a:t>
            </a:r>
          </a:p>
          <a:p>
            <a:pPr marL="800080" lvl="1">
              <a:lnSpc>
                <a:spcPct val="110000"/>
              </a:lnSpc>
            </a:pPr>
            <a:r>
              <a:rPr lang="en-US" sz="2000" b="1" dirty="0">
                <a:solidFill>
                  <a:schemeClr val="bg1"/>
                </a:solidFill>
                <a:latin typeface="Arial" panose="020B0604020202020204" pitchFamily="34" charset="0"/>
                <a:cs typeface="Arial" panose="020B0604020202020204" pitchFamily="34" charset="0"/>
              </a:rPr>
              <a:t>Ensure Sustainability</a:t>
            </a:r>
          </a:p>
        </p:txBody>
      </p:sp>
      <p:sp>
        <p:nvSpPr>
          <p:cNvPr id="25" name="TextBox 24">
            <a:extLst>
              <a:ext uri="{FF2B5EF4-FFF2-40B4-BE49-F238E27FC236}">
                <a16:creationId xmlns:a16="http://schemas.microsoft.com/office/drawing/2014/main" id="{05D651A2-1987-4F32-B9BB-001477627196}"/>
              </a:ext>
            </a:extLst>
          </p:cNvPr>
          <p:cNvSpPr txBox="1"/>
          <p:nvPr/>
        </p:nvSpPr>
        <p:spPr>
          <a:xfrm>
            <a:off x="700038" y="5486152"/>
            <a:ext cx="8209686"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17458F"/>
                </a:solidFill>
                <a:latin typeface="Arial" panose="020B0604020202020204" pitchFamily="34" charset="0"/>
                <a:cs typeface="Arial" panose="020B0604020202020204" pitchFamily="34" charset="0"/>
              </a:rPr>
              <a:t>Peacebuilder Club Status is Renewed Annually</a:t>
            </a:r>
          </a:p>
        </p:txBody>
      </p:sp>
      <p:sp>
        <p:nvSpPr>
          <p:cNvPr id="26" name="Slide Number Placeholder 1">
            <a:extLst>
              <a:ext uri="{FF2B5EF4-FFF2-40B4-BE49-F238E27FC236}">
                <a16:creationId xmlns:a16="http://schemas.microsoft.com/office/drawing/2014/main" id="{D8F7E135-F745-42EE-94BB-51F0671A93ED}"/>
              </a:ext>
            </a:extLst>
          </p:cNvPr>
          <p:cNvSpPr>
            <a:spLocks noGrp="1"/>
          </p:cNvSpPr>
          <p:nvPr>
            <p:ph type="sldNum" sz="quarter" idx="12"/>
          </p:nvPr>
        </p:nvSpPr>
        <p:spPr>
          <a:xfrm>
            <a:off x="8594947" y="6257157"/>
            <a:ext cx="2743200" cy="365125"/>
          </a:xfrm>
        </p:spPr>
        <p:txBody>
          <a:bodyPr/>
          <a:lstStyle/>
          <a:p>
            <a:r>
              <a:rPr lang="en-US" dirty="0"/>
              <a:t>7-2021  </a:t>
            </a:r>
            <a:fld id="{33C33532-D037-490C-AFB0-2AB7ED8F41F1}" type="slidenum">
              <a:rPr lang="en-US" smtClean="0"/>
              <a:pPr/>
              <a:t>16</a:t>
            </a:fld>
            <a:endParaRPr lang="en-US" dirty="0"/>
          </a:p>
        </p:txBody>
      </p:sp>
      <p:sp>
        <p:nvSpPr>
          <p:cNvPr id="2" name="Date Placeholder 1">
            <a:extLst>
              <a:ext uri="{FF2B5EF4-FFF2-40B4-BE49-F238E27FC236}">
                <a16:creationId xmlns:a16="http://schemas.microsoft.com/office/drawing/2014/main" id="{0D893B27-56F9-4092-A531-7560FAD66B88}"/>
              </a:ext>
            </a:extLst>
          </p:cNvPr>
          <p:cNvSpPr>
            <a:spLocks noGrp="1"/>
          </p:cNvSpPr>
          <p:nvPr>
            <p:ph type="dt" sz="half" idx="10"/>
          </p:nvPr>
        </p:nvSpPr>
        <p:spPr/>
        <p:txBody>
          <a:bodyPr/>
          <a:lstStyle/>
          <a:p>
            <a:r>
              <a:rPr lang="en-US"/>
              <a:t>7-2021</a:t>
            </a:r>
            <a:endParaRPr lang="en-US" dirty="0"/>
          </a:p>
        </p:txBody>
      </p:sp>
    </p:spTree>
    <p:extLst>
      <p:ext uri="{BB962C8B-B14F-4D97-AF65-F5344CB8AC3E}">
        <p14:creationId xmlns:p14="http://schemas.microsoft.com/office/powerpoint/2010/main" val="2564651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b="1" dirty="0"/>
              <a:t>7-1-19  </a:t>
            </a:r>
            <a:fld id="{33C33532-D037-490C-AFB0-2AB7ED8F41F1}" type="slidenum">
              <a:rPr lang="en-US" b="1" smtClean="0"/>
              <a:pPr/>
              <a:t>17</a:t>
            </a:fld>
            <a:endParaRPr lang="en-US" b="1" dirty="0"/>
          </a:p>
        </p:txBody>
      </p:sp>
      <p:sp>
        <p:nvSpPr>
          <p:cNvPr id="5" name="TextBox 4">
            <a:extLst>
              <a:ext uri="{FF2B5EF4-FFF2-40B4-BE49-F238E27FC236}">
                <a16:creationId xmlns:a16="http://schemas.microsoft.com/office/drawing/2014/main" id="{4CA2992C-A931-48CD-9C6F-B200FA0A390B}"/>
              </a:ext>
            </a:extLst>
          </p:cNvPr>
          <p:cNvSpPr txBox="1"/>
          <p:nvPr/>
        </p:nvSpPr>
        <p:spPr>
          <a:xfrm>
            <a:off x="465762" y="435631"/>
            <a:ext cx="11485447"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3155A4"/>
                </a:solidFill>
              </a:rPr>
              <a:t>PEACEBUILDER CLUBS ADDRESS HUMAN NEEDS</a:t>
            </a:r>
          </a:p>
        </p:txBody>
      </p:sp>
      <p:grpSp>
        <p:nvGrpSpPr>
          <p:cNvPr id="6" name="Group 5">
            <a:extLst>
              <a:ext uri="{FF2B5EF4-FFF2-40B4-BE49-F238E27FC236}">
                <a16:creationId xmlns:a16="http://schemas.microsoft.com/office/drawing/2014/main" id="{FCDA557A-62B6-4F01-AAD1-B15A28ED0755}"/>
              </a:ext>
            </a:extLst>
          </p:cNvPr>
          <p:cNvGrpSpPr/>
          <p:nvPr/>
        </p:nvGrpSpPr>
        <p:grpSpPr>
          <a:xfrm>
            <a:off x="1619147" y="1890609"/>
            <a:ext cx="3674723" cy="3076785"/>
            <a:chOff x="1619146" y="1890608"/>
            <a:chExt cx="3674723" cy="3076783"/>
          </a:xfrm>
        </p:grpSpPr>
        <p:sp>
          <p:nvSpPr>
            <p:cNvPr id="7" name="TextBox 6">
              <a:extLst>
                <a:ext uri="{FF2B5EF4-FFF2-40B4-BE49-F238E27FC236}">
                  <a16:creationId xmlns:a16="http://schemas.microsoft.com/office/drawing/2014/main" id="{7C77D7FF-32E4-4B59-8E37-CBECF86AE0C7}"/>
                </a:ext>
              </a:extLst>
            </p:cNvPr>
            <p:cNvSpPr txBox="1"/>
            <p:nvPr/>
          </p:nvSpPr>
          <p:spPr>
            <a:xfrm>
              <a:off x="1619146" y="1890608"/>
              <a:ext cx="3674723"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Food</a:t>
              </a:r>
            </a:p>
          </p:txBody>
        </p:sp>
        <p:sp>
          <p:nvSpPr>
            <p:cNvPr id="8" name="TextBox 7">
              <a:extLst>
                <a:ext uri="{FF2B5EF4-FFF2-40B4-BE49-F238E27FC236}">
                  <a16:creationId xmlns:a16="http://schemas.microsoft.com/office/drawing/2014/main" id="{3BF88165-0D1B-42FF-8E6E-E167174D28E2}"/>
                </a:ext>
              </a:extLst>
            </p:cNvPr>
            <p:cNvSpPr txBox="1"/>
            <p:nvPr/>
          </p:nvSpPr>
          <p:spPr>
            <a:xfrm>
              <a:off x="1619146" y="2714034"/>
              <a:ext cx="3674723"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Water &amp; Sanitation</a:t>
              </a:r>
            </a:p>
          </p:txBody>
        </p:sp>
        <p:sp>
          <p:nvSpPr>
            <p:cNvPr id="9" name="TextBox 8">
              <a:extLst>
                <a:ext uri="{FF2B5EF4-FFF2-40B4-BE49-F238E27FC236}">
                  <a16:creationId xmlns:a16="http://schemas.microsoft.com/office/drawing/2014/main" id="{B07EB095-4CAE-4420-B8D0-40678CDC037B}"/>
                </a:ext>
              </a:extLst>
            </p:cNvPr>
            <p:cNvSpPr txBox="1"/>
            <p:nvPr/>
          </p:nvSpPr>
          <p:spPr>
            <a:xfrm>
              <a:off x="1619146" y="3537461"/>
              <a:ext cx="3674723"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Shelter</a:t>
              </a:r>
            </a:p>
          </p:txBody>
        </p:sp>
        <p:sp>
          <p:nvSpPr>
            <p:cNvPr id="10" name="TextBox 9">
              <a:extLst>
                <a:ext uri="{FF2B5EF4-FFF2-40B4-BE49-F238E27FC236}">
                  <a16:creationId xmlns:a16="http://schemas.microsoft.com/office/drawing/2014/main" id="{575765A6-578A-4406-9DA2-8447E27392EC}"/>
                </a:ext>
              </a:extLst>
            </p:cNvPr>
            <p:cNvSpPr txBox="1"/>
            <p:nvPr/>
          </p:nvSpPr>
          <p:spPr>
            <a:xfrm>
              <a:off x="1619146" y="4444171"/>
              <a:ext cx="3674723"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Health Care</a:t>
              </a:r>
            </a:p>
          </p:txBody>
        </p:sp>
      </p:grpSp>
      <p:grpSp>
        <p:nvGrpSpPr>
          <p:cNvPr id="19" name="Group 18">
            <a:extLst>
              <a:ext uri="{FF2B5EF4-FFF2-40B4-BE49-F238E27FC236}">
                <a16:creationId xmlns:a16="http://schemas.microsoft.com/office/drawing/2014/main" id="{673576C2-6847-44CB-92B2-1E76559BA369}"/>
              </a:ext>
            </a:extLst>
          </p:cNvPr>
          <p:cNvGrpSpPr/>
          <p:nvPr/>
        </p:nvGrpSpPr>
        <p:grpSpPr>
          <a:xfrm>
            <a:off x="6911219" y="1890608"/>
            <a:ext cx="3674723" cy="3076785"/>
            <a:chOff x="6208485" y="1867128"/>
            <a:chExt cx="3674723" cy="3076783"/>
          </a:xfrm>
        </p:grpSpPr>
        <p:sp>
          <p:nvSpPr>
            <p:cNvPr id="15" name="TextBox 14">
              <a:extLst>
                <a:ext uri="{FF2B5EF4-FFF2-40B4-BE49-F238E27FC236}">
                  <a16:creationId xmlns:a16="http://schemas.microsoft.com/office/drawing/2014/main" id="{3733FA28-731B-43EA-8702-5DB9337A359E}"/>
                </a:ext>
              </a:extLst>
            </p:cNvPr>
            <p:cNvSpPr txBox="1"/>
            <p:nvPr/>
          </p:nvSpPr>
          <p:spPr>
            <a:xfrm>
              <a:off x="6208485" y="1867128"/>
              <a:ext cx="3674723"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Literacy</a:t>
              </a:r>
            </a:p>
          </p:txBody>
        </p:sp>
        <p:sp>
          <p:nvSpPr>
            <p:cNvPr id="16" name="TextBox 15">
              <a:extLst>
                <a:ext uri="{FF2B5EF4-FFF2-40B4-BE49-F238E27FC236}">
                  <a16:creationId xmlns:a16="http://schemas.microsoft.com/office/drawing/2014/main" id="{87C6EDB9-D572-4298-8FD9-538B6BE46595}"/>
                </a:ext>
              </a:extLst>
            </p:cNvPr>
            <p:cNvSpPr txBox="1"/>
            <p:nvPr/>
          </p:nvSpPr>
          <p:spPr>
            <a:xfrm>
              <a:off x="6208485" y="2690554"/>
              <a:ext cx="3674723"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Economic Opportunity</a:t>
              </a:r>
            </a:p>
          </p:txBody>
        </p:sp>
        <p:sp>
          <p:nvSpPr>
            <p:cNvPr id="17" name="TextBox 16">
              <a:extLst>
                <a:ext uri="{FF2B5EF4-FFF2-40B4-BE49-F238E27FC236}">
                  <a16:creationId xmlns:a16="http://schemas.microsoft.com/office/drawing/2014/main" id="{3E63E5E8-F8A1-4CE0-B326-9A23074D2AE9}"/>
                </a:ext>
              </a:extLst>
            </p:cNvPr>
            <p:cNvSpPr txBox="1"/>
            <p:nvPr/>
          </p:nvSpPr>
          <p:spPr>
            <a:xfrm>
              <a:off x="6208485" y="3513981"/>
              <a:ext cx="3674723"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Human Rights</a:t>
              </a:r>
            </a:p>
          </p:txBody>
        </p:sp>
        <p:sp>
          <p:nvSpPr>
            <p:cNvPr id="18" name="TextBox 17">
              <a:extLst>
                <a:ext uri="{FF2B5EF4-FFF2-40B4-BE49-F238E27FC236}">
                  <a16:creationId xmlns:a16="http://schemas.microsoft.com/office/drawing/2014/main" id="{302CF6D5-8940-4719-8A8C-4316FF607666}"/>
                </a:ext>
              </a:extLst>
            </p:cNvPr>
            <p:cNvSpPr txBox="1"/>
            <p:nvPr/>
          </p:nvSpPr>
          <p:spPr>
            <a:xfrm>
              <a:off x="6208485" y="4420691"/>
              <a:ext cx="3674723"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Conflict Resolution</a:t>
              </a:r>
            </a:p>
          </p:txBody>
        </p:sp>
      </p:grpSp>
      <p:sp>
        <p:nvSpPr>
          <p:cNvPr id="25" name="TextBox 24">
            <a:extLst>
              <a:ext uri="{FF2B5EF4-FFF2-40B4-BE49-F238E27FC236}">
                <a16:creationId xmlns:a16="http://schemas.microsoft.com/office/drawing/2014/main" id="{EF54FBA6-2DA3-4369-B600-D286C36D4BC1}"/>
              </a:ext>
            </a:extLst>
          </p:cNvPr>
          <p:cNvSpPr txBox="1"/>
          <p:nvPr/>
        </p:nvSpPr>
        <p:spPr>
          <a:xfrm>
            <a:off x="4258639" y="5332805"/>
            <a:ext cx="3674723" cy="646331"/>
          </a:xfrm>
          <a:prstGeom prst="rect">
            <a:avLst/>
          </a:prstGeom>
          <a:solidFill>
            <a:schemeClr val="bg1"/>
          </a:solidFill>
          <a:ln w="76200">
            <a:solidFill>
              <a:srgbClr val="3155A4"/>
            </a:solidFill>
          </a:ln>
        </p:spPr>
        <p:txBody>
          <a:bodyPr wrap="square" rtlCol="0">
            <a:spAutoFit/>
          </a:bodyPr>
          <a:lstStyle/>
          <a:p>
            <a:pPr algn="ctr"/>
            <a:r>
              <a:rPr lang="en-US" sz="3600" b="1" dirty="0">
                <a:solidFill>
                  <a:srgbClr val="3155A4"/>
                </a:solidFill>
              </a:rPr>
              <a:t>HOPE</a:t>
            </a:r>
          </a:p>
        </p:txBody>
      </p:sp>
    </p:spTree>
    <p:extLst>
      <p:ext uri="{BB962C8B-B14F-4D97-AF65-F5344CB8AC3E}">
        <p14:creationId xmlns:p14="http://schemas.microsoft.com/office/powerpoint/2010/main" val="298776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2992C-A931-48CD-9C6F-B200FA0A390B}"/>
              </a:ext>
            </a:extLst>
          </p:cNvPr>
          <p:cNvSpPr txBox="1"/>
          <p:nvPr/>
        </p:nvSpPr>
        <p:spPr>
          <a:xfrm>
            <a:off x="465762" y="415967"/>
            <a:ext cx="11485447" cy="646331"/>
          </a:xfrm>
          <a:prstGeom prst="rect">
            <a:avLst/>
          </a:prstGeom>
          <a:solidFill>
            <a:schemeClr val="bg1"/>
          </a:solidFill>
          <a:ln w="76200">
            <a:solidFill>
              <a:srgbClr val="3155A4"/>
            </a:solidFill>
          </a:ln>
        </p:spPr>
        <p:txBody>
          <a:bodyPr wrap="square" rtlCol="0">
            <a:spAutoFit/>
          </a:bodyPr>
          <a:lstStyle/>
          <a:p>
            <a:pPr algn="ctr"/>
            <a:r>
              <a:rPr lang="en-US" sz="3600" b="1" dirty="0">
                <a:solidFill>
                  <a:srgbClr val="17458F"/>
                </a:solidFill>
                <a:latin typeface="Arial" panose="020B0604020202020204" pitchFamily="34" charset="0"/>
                <a:cs typeface="Arial" panose="020B0604020202020204" pitchFamily="34" charset="0"/>
              </a:rPr>
              <a:t>DISTRICT 5240 - GLOBAL POSITIVE PEACE</a:t>
            </a:r>
          </a:p>
        </p:txBody>
      </p:sp>
      <p:sp>
        <p:nvSpPr>
          <p:cNvPr id="15" name="Slide Number Placeholder 1">
            <a:extLst>
              <a:ext uri="{FF2B5EF4-FFF2-40B4-BE49-F238E27FC236}">
                <a16:creationId xmlns:a16="http://schemas.microsoft.com/office/drawing/2014/main" id="{EC31B6B3-1FAB-406D-9829-51F1695C37F3}"/>
              </a:ext>
            </a:extLst>
          </p:cNvPr>
          <p:cNvSpPr>
            <a:spLocks noGrp="1"/>
          </p:cNvSpPr>
          <p:nvPr>
            <p:ph type="sldNum" sz="quarter" idx="12"/>
          </p:nvPr>
        </p:nvSpPr>
        <p:spPr>
          <a:xfrm>
            <a:off x="8594947" y="6257157"/>
            <a:ext cx="2743200" cy="365125"/>
          </a:xfrm>
        </p:spPr>
        <p:txBody>
          <a:bodyPr/>
          <a:lstStyle/>
          <a:p>
            <a:r>
              <a:rPr lang="en-US" dirty="0"/>
              <a:t>7-2021  </a:t>
            </a:r>
            <a:fld id="{33C33532-D037-490C-AFB0-2AB7ED8F41F1}" type="slidenum">
              <a:rPr lang="en-US" smtClean="0"/>
              <a:pPr/>
              <a:t>18</a:t>
            </a:fld>
            <a:endParaRPr lang="en-US" dirty="0"/>
          </a:p>
        </p:txBody>
      </p:sp>
      <p:pic>
        <p:nvPicPr>
          <p:cNvPr id="2" name="Picture 1">
            <a:extLst>
              <a:ext uri="{FF2B5EF4-FFF2-40B4-BE49-F238E27FC236}">
                <a16:creationId xmlns:a16="http://schemas.microsoft.com/office/drawing/2014/main" id="{FB5313F7-4AC7-43CE-82DF-D1A2678F654E}"/>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76791" y="4208120"/>
            <a:ext cx="1862549" cy="1828800"/>
          </a:xfrm>
          <a:prstGeom prst="rect">
            <a:avLst/>
          </a:prstGeom>
          <a:noFill/>
          <a:ln>
            <a:noFill/>
          </a:ln>
        </p:spPr>
      </p:pic>
      <p:pic>
        <p:nvPicPr>
          <p:cNvPr id="9" name="Picture 8">
            <a:extLst>
              <a:ext uri="{FF2B5EF4-FFF2-40B4-BE49-F238E27FC236}">
                <a16:creationId xmlns:a16="http://schemas.microsoft.com/office/drawing/2014/main" id="{238748E2-26D2-47F0-A88E-1CE3549E8F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3650" y="4208120"/>
            <a:ext cx="1622931" cy="1828800"/>
          </a:xfrm>
          <a:prstGeom prst="rect">
            <a:avLst/>
          </a:prstGeom>
        </p:spPr>
      </p:pic>
      <p:sp>
        <p:nvSpPr>
          <p:cNvPr id="12" name="TextBox 11">
            <a:extLst>
              <a:ext uri="{FF2B5EF4-FFF2-40B4-BE49-F238E27FC236}">
                <a16:creationId xmlns:a16="http://schemas.microsoft.com/office/drawing/2014/main" id="{7C467E5C-FC48-4C9A-892C-77F88AD902FD}"/>
              </a:ext>
            </a:extLst>
          </p:cNvPr>
          <p:cNvSpPr txBox="1"/>
          <p:nvPr/>
        </p:nvSpPr>
        <p:spPr>
          <a:xfrm>
            <a:off x="112825" y="3649421"/>
            <a:ext cx="2990479"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Growing Local Economies</a:t>
            </a:r>
          </a:p>
        </p:txBody>
      </p:sp>
      <p:sp>
        <p:nvSpPr>
          <p:cNvPr id="14" name="TextBox 13">
            <a:extLst>
              <a:ext uri="{FF2B5EF4-FFF2-40B4-BE49-F238E27FC236}">
                <a16:creationId xmlns:a16="http://schemas.microsoft.com/office/drawing/2014/main" id="{C0131B8D-DE86-456A-B217-E5ADEB263F1A}"/>
              </a:ext>
            </a:extLst>
          </p:cNvPr>
          <p:cNvSpPr txBox="1"/>
          <p:nvPr/>
        </p:nvSpPr>
        <p:spPr>
          <a:xfrm>
            <a:off x="5208264" y="1066999"/>
            <a:ext cx="1827246"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Saving mothers</a:t>
            </a:r>
          </a:p>
          <a:p>
            <a:r>
              <a:rPr lang="en-US" dirty="0">
                <a:solidFill>
                  <a:schemeClr val="bg1"/>
                </a:solidFill>
                <a:latin typeface="Arial" panose="020B0604020202020204" pitchFamily="34" charset="0"/>
                <a:cs typeface="Arial" panose="020B0604020202020204" pitchFamily="34" charset="0"/>
              </a:rPr>
              <a:t>&amp; children</a:t>
            </a:r>
          </a:p>
        </p:txBody>
      </p:sp>
      <p:sp>
        <p:nvSpPr>
          <p:cNvPr id="25" name="TextBox 24">
            <a:extLst>
              <a:ext uri="{FF2B5EF4-FFF2-40B4-BE49-F238E27FC236}">
                <a16:creationId xmlns:a16="http://schemas.microsoft.com/office/drawing/2014/main" id="{3F830C83-2621-4E20-AA64-9FAA0F932565}"/>
              </a:ext>
            </a:extLst>
          </p:cNvPr>
          <p:cNvSpPr txBox="1"/>
          <p:nvPr/>
        </p:nvSpPr>
        <p:spPr>
          <a:xfrm>
            <a:off x="3365672" y="3540215"/>
            <a:ext cx="2756215"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Providing clean water, sanitation and hygiene</a:t>
            </a:r>
          </a:p>
        </p:txBody>
      </p:sp>
      <p:pic>
        <p:nvPicPr>
          <p:cNvPr id="5" name="Picture 4">
            <a:extLst>
              <a:ext uri="{FF2B5EF4-FFF2-40B4-BE49-F238E27FC236}">
                <a16:creationId xmlns:a16="http://schemas.microsoft.com/office/drawing/2014/main" id="{AD5A0A0F-4EDC-485C-9F19-4CAFBBD8AC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1956" y="1713330"/>
            <a:ext cx="1459863" cy="1828800"/>
          </a:xfrm>
          <a:prstGeom prst="rect">
            <a:avLst/>
          </a:prstGeom>
        </p:spPr>
      </p:pic>
      <p:sp>
        <p:nvSpPr>
          <p:cNvPr id="6" name="TextBox 5">
            <a:extLst>
              <a:ext uri="{FF2B5EF4-FFF2-40B4-BE49-F238E27FC236}">
                <a16:creationId xmlns:a16="http://schemas.microsoft.com/office/drawing/2014/main" id="{93471F42-41B9-4549-BB2D-7BD77B9B23CD}"/>
              </a:ext>
            </a:extLst>
          </p:cNvPr>
          <p:cNvSpPr txBox="1"/>
          <p:nvPr/>
        </p:nvSpPr>
        <p:spPr>
          <a:xfrm>
            <a:off x="8793041" y="1066999"/>
            <a:ext cx="1940317"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Fighting Disease</a:t>
            </a:r>
          </a:p>
        </p:txBody>
      </p:sp>
      <p:pic>
        <p:nvPicPr>
          <p:cNvPr id="7" name="Picture 6">
            <a:extLst>
              <a:ext uri="{FF2B5EF4-FFF2-40B4-BE49-F238E27FC236}">
                <a16:creationId xmlns:a16="http://schemas.microsoft.com/office/drawing/2014/main" id="{4F3C8E23-2DCC-4CC9-A7BF-F028D60C8FA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94947" y="1713330"/>
            <a:ext cx="2275432" cy="1828800"/>
          </a:xfrm>
          <a:prstGeom prst="rect">
            <a:avLst/>
          </a:prstGeom>
        </p:spPr>
      </p:pic>
      <p:pic>
        <p:nvPicPr>
          <p:cNvPr id="11" name="Picture 10">
            <a:extLst>
              <a:ext uri="{FF2B5EF4-FFF2-40B4-BE49-F238E27FC236}">
                <a16:creationId xmlns:a16="http://schemas.microsoft.com/office/drawing/2014/main" id="{03B3260A-B4B8-4118-8FF4-F0EFD01A6D0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6612" r="7126"/>
          <a:stretch/>
        </p:blipFill>
        <p:spPr>
          <a:xfrm>
            <a:off x="6319515" y="4208120"/>
            <a:ext cx="2275432" cy="1828800"/>
          </a:xfrm>
          <a:prstGeom prst="rect">
            <a:avLst/>
          </a:prstGeom>
        </p:spPr>
      </p:pic>
      <p:pic>
        <p:nvPicPr>
          <p:cNvPr id="18" name="Picture 17">
            <a:extLst>
              <a:ext uri="{FF2B5EF4-FFF2-40B4-BE49-F238E27FC236}">
                <a16:creationId xmlns:a16="http://schemas.microsoft.com/office/drawing/2014/main" id="{8F11B3BB-0536-4312-AB35-9AB3315CDD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45064" y="1713330"/>
            <a:ext cx="1888317" cy="1828800"/>
          </a:xfrm>
          <a:prstGeom prst="rect">
            <a:avLst/>
          </a:prstGeom>
        </p:spPr>
      </p:pic>
      <p:sp>
        <p:nvSpPr>
          <p:cNvPr id="19" name="TextBox 18">
            <a:extLst>
              <a:ext uri="{FF2B5EF4-FFF2-40B4-BE49-F238E27FC236}">
                <a16:creationId xmlns:a16="http://schemas.microsoft.com/office/drawing/2014/main" id="{C4096527-F43A-4274-92EF-16B909188FF1}"/>
              </a:ext>
            </a:extLst>
          </p:cNvPr>
          <p:cNvSpPr txBox="1"/>
          <p:nvPr/>
        </p:nvSpPr>
        <p:spPr>
          <a:xfrm>
            <a:off x="593983" y="1066999"/>
            <a:ext cx="2990479"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Promoting Peace</a:t>
            </a:r>
          </a:p>
        </p:txBody>
      </p:sp>
      <p:sp>
        <p:nvSpPr>
          <p:cNvPr id="21" name="TextBox 20">
            <a:extLst>
              <a:ext uri="{FF2B5EF4-FFF2-40B4-BE49-F238E27FC236}">
                <a16:creationId xmlns:a16="http://schemas.microsoft.com/office/drawing/2014/main" id="{B16F88E8-F40B-4C17-8473-62B35673908F}"/>
              </a:ext>
            </a:extLst>
          </p:cNvPr>
          <p:cNvSpPr txBox="1"/>
          <p:nvPr/>
        </p:nvSpPr>
        <p:spPr>
          <a:xfrm>
            <a:off x="5994589" y="3699933"/>
            <a:ext cx="2990479"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Supporting Education</a:t>
            </a:r>
          </a:p>
        </p:txBody>
      </p:sp>
      <p:sp>
        <p:nvSpPr>
          <p:cNvPr id="17" name="TextBox 16">
            <a:extLst>
              <a:ext uri="{FF2B5EF4-FFF2-40B4-BE49-F238E27FC236}">
                <a16:creationId xmlns:a16="http://schemas.microsoft.com/office/drawing/2014/main" id="{D82C6E79-7965-4996-9BFC-C9C9E6CAFFAC}"/>
              </a:ext>
            </a:extLst>
          </p:cNvPr>
          <p:cNvSpPr txBox="1"/>
          <p:nvPr/>
        </p:nvSpPr>
        <p:spPr>
          <a:xfrm>
            <a:off x="8857769" y="3716556"/>
            <a:ext cx="3093440"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Supporting the Environment</a:t>
            </a:r>
          </a:p>
        </p:txBody>
      </p:sp>
      <p:pic>
        <p:nvPicPr>
          <p:cNvPr id="8" name="Picture 7">
            <a:extLst>
              <a:ext uri="{FF2B5EF4-FFF2-40B4-BE49-F238E27FC236}">
                <a16:creationId xmlns:a16="http://schemas.microsoft.com/office/drawing/2014/main" id="{9E81CE5E-96D2-4BEC-BA3B-F44859612F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87912" y="4216085"/>
            <a:ext cx="2633153" cy="1828800"/>
          </a:xfrm>
          <a:prstGeom prst="rect">
            <a:avLst/>
          </a:prstGeom>
        </p:spPr>
      </p:pic>
    </p:spTree>
    <p:extLst>
      <p:ext uri="{BB962C8B-B14F-4D97-AF65-F5344CB8AC3E}">
        <p14:creationId xmlns:p14="http://schemas.microsoft.com/office/powerpoint/2010/main" val="236635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7-1-19  </a:t>
            </a:r>
            <a:fld id="{33C33532-D037-490C-AFB0-2AB7ED8F41F1}" type="slidenum">
              <a:rPr lang="en-US" smtClean="0"/>
              <a:pPr/>
              <a:t>19</a:t>
            </a:fld>
            <a:endParaRPr lang="en-US" dirty="0"/>
          </a:p>
        </p:txBody>
      </p:sp>
      <p:sp>
        <p:nvSpPr>
          <p:cNvPr id="3" name="TextBox 2">
            <a:extLst>
              <a:ext uri="{FF2B5EF4-FFF2-40B4-BE49-F238E27FC236}">
                <a16:creationId xmlns:a16="http://schemas.microsoft.com/office/drawing/2014/main" id="{4CA2992C-A931-48CD-9C6F-B200FA0A390B}"/>
              </a:ext>
            </a:extLst>
          </p:cNvPr>
          <p:cNvSpPr txBox="1"/>
          <p:nvPr/>
        </p:nvSpPr>
        <p:spPr>
          <a:xfrm>
            <a:off x="465762" y="435632"/>
            <a:ext cx="11485447"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3155A4"/>
                </a:solidFill>
              </a:rPr>
              <a:t>IN OUR OWN BACKYARD</a:t>
            </a:r>
          </a:p>
        </p:txBody>
      </p:sp>
      <p:sp>
        <p:nvSpPr>
          <p:cNvPr id="4" name="TextBox 3">
            <a:extLst>
              <a:ext uri="{FF2B5EF4-FFF2-40B4-BE49-F238E27FC236}">
                <a16:creationId xmlns:a16="http://schemas.microsoft.com/office/drawing/2014/main" id="{AA705A86-D78C-4E35-891F-0D4AF2B3B1E4}"/>
              </a:ext>
            </a:extLst>
          </p:cNvPr>
          <p:cNvSpPr txBox="1"/>
          <p:nvPr/>
        </p:nvSpPr>
        <p:spPr>
          <a:xfrm>
            <a:off x="578249" y="4428787"/>
            <a:ext cx="11260475" cy="1077218"/>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3155A4"/>
                </a:solidFill>
              </a:rPr>
              <a:t>“One a single night in January 2020, </a:t>
            </a:r>
            <a:br>
              <a:rPr lang="en-US" sz="3200" b="1" dirty="0">
                <a:solidFill>
                  <a:srgbClr val="3155A4"/>
                </a:solidFill>
              </a:rPr>
            </a:br>
            <a:r>
              <a:rPr lang="en-US" sz="3200" b="1" dirty="0">
                <a:solidFill>
                  <a:srgbClr val="3155A4"/>
                </a:solidFill>
              </a:rPr>
              <a:t>580,466 people in the United States were homeless</a:t>
            </a:r>
          </a:p>
        </p:txBody>
      </p:sp>
      <p:sp>
        <p:nvSpPr>
          <p:cNvPr id="5" name="TextBox 4">
            <a:extLst>
              <a:ext uri="{FF2B5EF4-FFF2-40B4-BE49-F238E27FC236}">
                <a16:creationId xmlns:a16="http://schemas.microsoft.com/office/drawing/2014/main" id="{AA705A86-D78C-4E35-891F-0D4AF2B3B1E4}"/>
              </a:ext>
            </a:extLst>
          </p:cNvPr>
          <p:cNvSpPr txBox="1"/>
          <p:nvPr/>
        </p:nvSpPr>
        <p:spPr>
          <a:xfrm>
            <a:off x="578249" y="1463910"/>
            <a:ext cx="11260475" cy="954107"/>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The US is currently ranked 122 out of 163 countries </a:t>
            </a:r>
            <a:br>
              <a:rPr lang="en-US" sz="2800" b="1" dirty="0">
                <a:solidFill>
                  <a:srgbClr val="3155A4"/>
                </a:solidFill>
              </a:rPr>
            </a:br>
            <a:r>
              <a:rPr lang="en-US" sz="2800" b="1" dirty="0">
                <a:solidFill>
                  <a:srgbClr val="3155A4"/>
                </a:solidFill>
              </a:rPr>
              <a:t>in the Global Peace Index</a:t>
            </a:r>
          </a:p>
        </p:txBody>
      </p:sp>
      <p:sp>
        <p:nvSpPr>
          <p:cNvPr id="6" name="TextBox 5">
            <a:extLst>
              <a:ext uri="{FF2B5EF4-FFF2-40B4-BE49-F238E27FC236}">
                <a16:creationId xmlns:a16="http://schemas.microsoft.com/office/drawing/2014/main" id="{AA705A86-D78C-4E35-891F-0D4AF2B3B1E4}"/>
              </a:ext>
            </a:extLst>
          </p:cNvPr>
          <p:cNvSpPr txBox="1"/>
          <p:nvPr/>
        </p:nvSpPr>
        <p:spPr>
          <a:xfrm>
            <a:off x="578249" y="2739961"/>
            <a:ext cx="11260475"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36.4 million Americans live below the poverty level</a:t>
            </a:r>
          </a:p>
        </p:txBody>
      </p:sp>
      <p:sp>
        <p:nvSpPr>
          <p:cNvPr id="7" name="TextBox 6">
            <a:extLst>
              <a:ext uri="{FF2B5EF4-FFF2-40B4-BE49-F238E27FC236}">
                <a16:creationId xmlns:a16="http://schemas.microsoft.com/office/drawing/2014/main" id="{AA705A86-D78C-4E35-891F-0D4AF2B3B1E4}"/>
              </a:ext>
            </a:extLst>
          </p:cNvPr>
          <p:cNvSpPr txBox="1"/>
          <p:nvPr/>
        </p:nvSpPr>
        <p:spPr>
          <a:xfrm>
            <a:off x="578249" y="3583620"/>
            <a:ext cx="11260475"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14% of adults living in America cannot read</a:t>
            </a:r>
          </a:p>
        </p:txBody>
      </p:sp>
    </p:spTree>
    <p:extLst>
      <p:ext uri="{BB962C8B-B14F-4D97-AF65-F5344CB8AC3E}">
        <p14:creationId xmlns:p14="http://schemas.microsoft.com/office/powerpoint/2010/main" val="189348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990319-9CBA-4742-B9AA-38BCD73E0370}"/>
              </a:ext>
            </a:extLst>
          </p:cNvPr>
          <p:cNvSpPr>
            <a:spLocks noGrp="1"/>
          </p:cNvSpPr>
          <p:nvPr>
            <p:ph sz="half" idx="2"/>
          </p:nvPr>
        </p:nvSpPr>
        <p:spPr>
          <a:xfrm>
            <a:off x="1307691" y="1735509"/>
            <a:ext cx="9301316" cy="2826659"/>
          </a:xfrm>
        </p:spPr>
        <p:txBody>
          <a:bodyPr>
            <a:normAutofit/>
          </a:bodyPr>
          <a:lstStyle/>
          <a:p>
            <a:pPr marL="0" indent="0">
              <a:buNone/>
            </a:pPr>
            <a:r>
              <a:rPr lang="en-US" sz="3600" b="1" dirty="0"/>
              <a:t>We provide service to others, </a:t>
            </a:r>
            <a:br>
              <a:rPr lang="en-US" sz="3600" b="1" dirty="0"/>
            </a:br>
            <a:r>
              <a:rPr lang="en-US" sz="3600" b="1" dirty="0"/>
              <a:t>promote integrity, and advance world </a:t>
            </a:r>
            <a:r>
              <a:rPr lang="en-US" sz="3600" b="1" dirty="0">
                <a:solidFill>
                  <a:srgbClr val="FFC000"/>
                </a:solidFill>
              </a:rPr>
              <a:t>understanding, goodwill, and peace </a:t>
            </a:r>
            <a:r>
              <a:rPr lang="en-US" sz="3600" b="1" dirty="0"/>
              <a:t>through our fellowship of business, professional, and community leaders.</a:t>
            </a:r>
          </a:p>
        </p:txBody>
      </p:sp>
      <p:sp>
        <p:nvSpPr>
          <p:cNvPr id="15" name="TextBox 3">
            <a:extLst>
              <a:ext uri="{FF2B5EF4-FFF2-40B4-BE49-F238E27FC236}">
                <a16:creationId xmlns:a16="http://schemas.microsoft.com/office/drawing/2014/main" id="{C49F0A32-E55C-46C8-B18D-72F75FAF8489}"/>
              </a:ext>
            </a:extLst>
          </p:cNvPr>
          <p:cNvSpPr txBox="1"/>
          <p:nvPr/>
        </p:nvSpPr>
        <p:spPr>
          <a:xfrm>
            <a:off x="277075" y="584305"/>
            <a:ext cx="11485447" cy="769441"/>
          </a:xfrm>
          <a:prstGeom prst="rect">
            <a:avLst/>
          </a:prstGeom>
          <a:solidFill>
            <a:schemeClr val="bg1"/>
          </a:solidFill>
          <a:ln w="76200">
            <a:solidFill>
              <a:srgbClr val="3155A4"/>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rgbClr val="17458F"/>
                </a:solidFill>
                <a:latin typeface="Arial" panose="020B0604020202020204" pitchFamily="34" charset="0"/>
                <a:cs typeface="Arial" panose="020B0604020202020204" pitchFamily="34" charset="0"/>
              </a:rPr>
              <a:t>THE ROTARY MISSION STATEMENT</a:t>
            </a:r>
          </a:p>
        </p:txBody>
      </p:sp>
      <p:sp>
        <p:nvSpPr>
          <p:cNvPr id="8" name="Slide Number Placeholder 1">
            <a:extLst>
              <a:ext uri="{FF2B5EF4-FFF2-40B4-BE49-F238E27FC236}">
                <a16:creationId xmlns:a16="http://schemas.microsoft.com/office/drawing/2014/main" id="{4F885891-C4B9-4FE5-84F0-125B8925E959}"/>
              </a:ext>
            </a:extLst>
          </p:cNvPr>
          <p:cNvSpPr>
            <a:spLocks noGrp="1"/>
          </p:cNvSpPr>
          <p:nvPr>
            <p:ph type="sldNum" sz="quarter" idx="12"/>
          </p:nvPr>
        </p:nvSpPr>
        <p:spPr>
          <a:xfrm>
            <a:off x="8594947" y="6257157"/>
            <a:ext cx="2743200" cy="365125"/>
          </a:xfrm>
        </p:spPr>
        <p:txBody>
          <a:bodyPr/>
          <a:lstStyle/>
          <a:p>
            <a:r>
              <a:rPr lang="en-US" dirty="0"/>
              <a:t>7-2021  </a:t>
            </a:r>
            <a:fld id="{33C33532-D037-490C-AFB0-2AB7ED8F41F1}" type="slidenum">
              <a:rPr lang="en-US" smtClean="0"/>
              <a:pPr/>
              <a:t>2</a:t>
            </a:fld>
            <a:endParaRPr lang="en-US" dirty="0"/>
          </a:p>
        </p:txBody>
      </p:sp>
      <p:sp>
        <p:nvSpPr>
          <p:cNvPr id="2" name="Date Placeholder 1">
            <a:extLst>
              <a:ext uri="{FF2B5EF4-FFF2-40B4-BE49-F238E27FC236}">
                <a16:creationId xmlns:a16="http://schemas.microsoft.com/office/drawing/2014/main" id="{4B6B811D-E062-4191-AD3F-34AC6CA3AE44}"/>
              </a:ext>
            </a:extLst>
          </p:cNvPr>
          <p:cNvSpPr>
            <a:spLocks noGrp="1"/>
          </p:cNvSpPr>
          <p:nvPr>
            <p:ph type="dt" sz="half" idx="10"/>
          </p:nvPr>
        </p:nvSpPr>
        <p:spPr/>
        <p:txBody>
          <a:bodyPr/>
          <a:lstStyle/>
          <a:p>
            <a:r>
              <a:rPr lang="en-US"/>
              <a:t>7-2021</a:t>
            </a:r>
            <a:endParaRPr lang="en-US" dirty="0"/>
          </a:p>
        </p:txBody>
      </p:sp>
    </p:spTree>
    <p:extLst>
      <p:ext uri="{BB962C8B-B14F-4D97-AF65-F5344CB8AC3E}">
        <p14:creationId xmlns:p14="http://schemas.microsoft.com/office/powerpoint/2010/main" val="1000313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2992C-A931-48CD-9C6F-B200FA0A390B}"/>
              </a:ext>
            </a:extLst>
          </p:cNvPr>
          <p:cNvSpPr txBox="1"/>
          <p:nvPr/>
        </p:nvSpPr>
        <p:spPr>
          <a:xfrm>
            <a:off x="465762" y="415967"/>
            <a:ext cx="11485447" cy="646331"/>
          </a:xfrm>
          <a:prstGeom prst="rect">
            <a:avLst/>
          </a:prstGeom>
          <a:solidFill>
            <a:schemeClr val="bg1"/>
          </a:solidFill>
          <a:ln w="76200">
            <a:solidFill>
              <a:srgbClr val="3155A4"/>
            </a:solidFill>
          </a:ln>
        </p:spPr>
        <p:txBody>
          <a:bodyPr wrap="square" rtlCol="0">
            <a:spAutoFit/>
          </a:bodyPr>
          <a:lstStyle/>
          <a:p>
            <a:pPr algn="ctr"/>
            <a:r>
              <a:rPr lang="en-US" sz="3600" b="1" dirty="0">
                <a:solidFill>
                  <a:srgbClr val="17458F"/>
                </a:solidFill>
                <a:latin typeface="Arial" panose="020B0604020202020204" pitchFamily="34" charset="0"/>
                <a:cs typeface="Arial" panose="020B0604020202020204" pitchFamily="34" charset="0"/>
              </a:rPr>
              <a:t>DISTRICT 5240 - LOCAL POSITIVE PEACE</a:t>
            </a:r>
          </a:p>
        </p:txBody>
      </p:sp>
      <p:sp>
        <p:nvSpPr>
          <p:cNvPr id="15" name="Slide Number Placeholder 1">
            <a:extLst>
              <a:ext uri="{FF2B5EF4-FFF2-40B4-BE49-F238E27FC236}">
                <a16:creationId xmlns:a16="http://schemas.microsoft.com/office/drawing/2014/main" id="{EC31B6B3-1FAB-406D-9829-51F1695C37F3}"/>
              </a:ext>
            </a:extLst>
          </p:cNvPr>
          <p:cNvSpPr>
            <a:spLocks noGrp="1"/>
          </p:cNvSpPr>
          <p:nvPr>
            <p:ph type="sldNum" sz="quarter" idx="12"/>
          </p:nvPr>
        </p:nvSpPr>
        <p:spPr>
          <a:xfrm>
            <a:off x="8594947" y="6257157"/>
            <a:ext cx="2743200" cy="365125"/>
          </a:xfrm>
        </p:spPr>
        <p:txBody>
          <a:bodyPr/>
          <a:lstStyle/>
          <a:p>
            <a:r>
              <a:rPr lang="en-US" dirty="0"/>
              <a:t>7-2021  </a:t>
            </a:r>
            <a:fld id="{33C33532-D037-490C-AFB0-2AB7ED8F41F1}" type="slidenum">
              <a:rPr lang="en-US" smtClean="0"/>
              <a:pPr/>
              <a:t>20</a:t>
            </a:fld>
            <a:endParaRPr lang="en-US" dirty="0"/>
          </a:p>
        </p:txBody>
      </p:sp>
      <p:pic>
        <p:nvPicPr>
          <p:cNvPr id="2" name="Picture 1">
            <a:extLst>
              <a:ext uri="{FF2B5EF4-FFF2-40B4-BE49-F238E27FC236}">
                <a16:creationId xmlns:a16="http://schemas.microsoft.com/office/drawing/2014/main" id="{7F2B3010-513C-4372-9A25-BC1F6A0632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5731" y="1705985"/>
            <a:ext cx="1924997" cy="1554480"/>
          </a:xfrm>
          <a:prstGeom prst="rect">
            <a:avLst/>
          </a:prstGeom>
        </p:spPr>
      </p:pic>
      <p:pic>
        <p:nvPicPr>
          <p:cNvPr id="1030" name="Picture 6">
            <a:extLst>
              <a:ext uri="{FF2B5EF4-FFF2-40B4-BE49-F238E27FC236}">
                <a16:creationId xmlns:a16="http://schemas.microsoft.com/office/drawing/2014/main" id="{D1360F6E-0AEA-49C2-B16C-570F63C949B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3794" y="1636091"/>
            <a:ext cx="2239611" cy="16214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AC75AF8-2527-4237-B3FC-4F5B83AD66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32577" y="1669565"/>
            <a:ext cx="2075715" cy="15544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1788FC3-B9EA-425A-B69B-16B78F09149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2158" y="3943956"/>
            <a:ext cx="2071101"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rotary dreamcatcher park">
            <a:extLst>
              <a:ext uri="{FF2B5EF4-FFF2-40B4-BE49-F238E27FC236}">
                <a16:creationId xmlns:a16="http://schemas.microsoft.com/office/drawing/2014/main" id="{945E0270-8116-478F-BE28-FDBC1048400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88317" y="3963361"/>
            <a:ext cx="207110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aul k chappell">
            <a:extLst>
              <a:ext uri="{FF2B5EF4-FFF2-40B4-BE49-F238E27FC236}">
                <a16:creationId xmlns:a16="http://schemas.microsoft.com/office/drawing/2014/main" id="{D63E98FF-A1F4-4255-8536-D5D3BCB4D9F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99924" y="3943956"/>
            <a:ext cx="2141728" cy="155448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a:extLst>
              <a:ext uri="{FF2B5EF4-FFF2-40B4-BE49-F238E27FC236}">
                <a16:creationId xmlns:a16="http://schemas.microsoft.com/office/drawing/2014/main" id="{03639422-E715-4F9D-83E0-65A43638B9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331EAD1-D317-4EBB-8CC3-EA9CAF24294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536763" y="3963361"/>
            <a:ext cx="2075716" cy="1554480"/>
          </a:xfrm>
          <a:prstGeom prst="rect">
            <a:avLst/>
          </a:prstGeom>
        </p:spPr>
      </p:pic>
    </p:spTree>
    <p:extLst>
      <p:ext uri="{BB962C8B-B14F-4D97-AF65-F5344CB8AC3E}">
        <p14:creationId xmlns:p14="http://schemas.microsoft.com/office/powerpoint/2010/main" val="3300133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7828A2-B6C4-4893-B1B2-AFA6B911DEEE}"/>
              </a:ext>
            </a:extLst>
          </p:cNvPr>
          <p:cNvSpPr>
            <a:spLocks noGrp="1"/>
          </p:cNvSpPr>
          <p:nvPr>
            <p:ph type="sldNum" sz="quarter" idx="12"/>
          </p:nvPr>
        </p:nvSpPr>
        <p:spPr/>
        <p:txBody>
          <a:bodyPr/>
          <a:lstStyle/>
          <a:p>
            <a:r>
              <a:rPr lang="en-US" dirty="0"/>
              <a:t>7-2021  </a:t>
            </a:r>
            <a:fld id="{33C33532-D037-490C-AFB0-2AB7ED8F41F1}" type="slidenum">
              <a:rPr lang="en-US" smtClean="0"/>
              <a:pPr/>
              <a:t>21</a:t>
            </a:fld>
            <a:endParaRPr lang="en-US" dirty="0"/>
          </a:p>
        </p:txBody>
      </p:sp>
      <p:sp>
        <p:nvSpPr>
          <p:cNvPr id="4" name="TextBox 3">
            <a:extLst>
              <a:ext uri="{FF2B5EF4-FFF2-40B4-BE49-F238E27FC236}">
                <a16:creationId xmlns:a16="http://schemas.microsoft.com/office/drawing/2014/main" id="{9E930D6E-BBB0-4EF8-89EB-AEEB235561F5}"/>
              </a:ext>
            </a:extLst>
          </p:cNvPr>
          <p:cNvSpPr txBox="1"/>
          <p:nvPr/>
        </p:nvSpPr>
        <p:spPr>
          <a:xfrm>
            <a:off x="1641987" y="1731831"/>
            <a:ext cx="9124335" cy="417037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Join the Rotary Action Group For Peace</a:t>
            </a:r>
          </a:p>
          <a:p>
            <a:pPr marL="285750" indent="-285750">
              <a:spcAft>
                <a:spcPts val="600"/>
              </a:spcAft>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Sign up for the Rotary Positive Peace Academy</a:t>
            </a:r>
          </a:p>
          <a:p>
            <a:pPr marL="285750" indent="-285750">
              <a:spcAft>
                <a:spcPts val="600"/>
              </a:spcAft>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Review your club’s current projects and talk about how your initiatives connect with the Pillars of Positive Peace</a:t>
            </a:r>
          </a:p>
          <a:p>
            <a:pPr marL="285750" indent="-285750">
              <a:spcAft>
                <a:spcPts val="600"/>
              </a:spcAft>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Look for new ways of investing in Positive Peace in your community</a:t>
            </a:r>
          </a:p>
          <a:p>
            <a:pPr marL="285750" indent="-285750">
              <a:spcAft>
                <a:spcPts val="600"/>
              </a:spcAft>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Sponsor a Positive Peace Workshop for young people to learn the skills to implement the Positive Peace framework</a:t>
            </a:r>
          </a:p>
          <a:p>
            <a:pPr marL="285750" indent="-285750">
              <a:spcAft>
                <a:spcPts val="600"/>
              </a:spcAft>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Sponsor a Rotary Peace Fellow application or fund workshops on Positive Peace for peace fellows  </a:t>
            </a:r>
          </a:p>
        </p:txBody>
      </p:sp>
      <p:sp>
        <p:nvSpPr>
          <p:cNvPr id="6" name="TextBox 5">
            <a:extLst>
              <a:ext uri="{FF2B5EF4-FFF2-40B4-BE49-F238E27FC236}">
                <a16:creationId xmlns:a16="http://schemas.microsoft.com/office/drawing/2014/main" id="{DED08459-E67F-494B-8D22-DAAF00C8363B}"/>
              </a:ext>
            </a:extLst>
          </p:cNvPr>
          <p:cNvSpPr txBox="1"/>
          <p:nvPr/>
        </p:nvSpPr>
        <p:spPr>
          <a:xfrm>
            <a:off x="275843" y="588433"/>
            <a:ext cx="11640312"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3155A4"/>
                </a:solidFill>
                <a:latin typeface="Arial" panose="020B0604020202020204" pitchFamily="34" charset="0"/>
                <a:cs typeface="Arial" panose="020B0604020202020204" pitchFamily="34" charset="0"/>
              </a:rPr>
              <a:t>WHAT CAN ONE ROTARIAN DO?</a:t>
            </a:r>
          </a:p>
        </p:txBody>
      </p:sp>
    </p:spTree>
    <p:extLst>
      <p:ext uri="{BB962C8B-B14F-4D97-AF65-F5344CB8AC3E}">
        <p14:creationId xmlns:p14="http://schemas.microsoft.com/office/powerpoint/2010/main" val="104104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2992C-A931-48CD-9C6F-B200FA0A390B}"/>
              </a:ext>
            </a:extLst>
          </p:cNvPr>
          <p:cNvSpPr txBox="1"/>
          <p:nvPr/>
        </p:nvSpPr>
        <p:spPr>
          <a:xfrm>
            <a:off x="465762" y="435631"/>
            <a:ext cx="11485447"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3155A4"/>
                </a:solidFill>
              </a:rPr>
              <a:t>BECOME </a:t>
            </a:r>
            <a:r>
              <a:rPr lang="en-US" sz="4400" b="1">
                <a:solidFill>
                  <a:srgbClr val="3155A4"/>
                </a:solidFill>
              </a:rPr>
              <a:t>A PEACEBUILDER </a:t>
            </a:r>
            <a:r>
              <a:rPr lang="en-US" sz="4400" b="1" dirty="0">
                <a:solidFill>
                  <a:srgbClr val="3155A4"/>
                </a:solidFill>
              </a:rPr>
              <a:t>CLUB – STEP 1</a:t>
            </a:r>
          </a:p>
        </p:txBody>
      </p:sp>
      <p:sp>
        <p:nvSpPr>
          <p:cNvPr id="4" name="TextBox 3">
            <a:extLst>
              <a:ext uri="{FF2B5EF4-FFF2-40B4-BE49-F238E27FC236}">
                <a16:creationId xmlns:a16="http://schemas.microsoft.com/office/drawing/2014/main" id="{AA705A86-D78C-4E35-891F-0D4AF2B3B1E4}"/>
              </a:ext>
            </a:extLst>
          </p:cNvPr>
          <p:cNvSpPr txBox="1"/>
          <p:nvPr/>
        </p:nvSpPr>
        <p:spPr>
          <a:xfrm>
            <a:off x="578249" y="1463910"/>
            <a:ext cx="11260475" cy="954107"/>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Review the information on Peacebuilder Clubs on the </a:t>
            </a:r>
            <a:br>
              <a:rPr lang="en-US" sz="2800" b="1" dirty="0">
                <a:solidFill>
                  <a:srgbClr val="3155A4"/>
                </a:solidFill>
              </a:rPr>
            </a:br>
            <a:r>
              <a:rPr lang="en-US" sz="2800" b="1" dirty="0">
                <a:solidFill>
                  <a:srgbClr val="3155A4"/>
                </a:solidFill>
              </a:rPr>
              <a:t>District 5240 Peace Page  (www.rotarydistrict5240.org)</a:t>
            </a:r>
          </a:p>
        </p:txBody>
      </p:sp>
      <p:sp>
        <p:nvSpPr>
          <p:cNvPr id="5" name="TextBox 4">
            <a:extLst>
              <a:ext uri="{FF2B5EF4-FFF2-40B4-BE49-F238E27FC236}">
                <a16:creationId xmlns:a16="http://schemas.microsoft.com/office/drawing/2014/main" id="{AA705A86-D78C-4E35-891F-0D4AF2B3B1E4}"/>
              </a:ext>
            </a:extLst>
          </p:cNvPr>
          <p:cNvSpPr txBox="1"/>
          <p:nvPr/>
        </p:nvSpPr>
        <p:spPr>
          <a:xfrm>
            <a:off x="578249" y="2739961"/>
            <a:ext cx="11260475" cy="954107"/>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Create a </a:t>
            </a:r>
            <a:r>
              <a:rPr lang="en-US" sz="2800" b="1" dirty="0" err="1">
                <a:solidFill>
                  <a:srgbClr val="3155A4"/>
                </a:solidFill>
              </a:rPr>
              <a:t>Peacebulding</a:t>
            </a:r>
            <a:r>
              <a:rPr lang="en-US" sz="2800" b="1" dirty="0">
                <a:solidFill>
                  <a:srgbClr val="3155A4"/>
                </a:solidFill>
              </a:rPr>
              <a:t> Committee with a Chair and at least two members </a:t>
            </a:r>
          </a:p>
          <a:p>
            <a:pPr algn="ctr"/>
            <a:r>
              <a:rPr lang="en-US" sz="2800" b="1" dirty="0">
                <a:solidFill>
                  <a:srgbClr val="3155A4"/>
                </a:solidFill>
              </a:rPr>
              <a:t>who will participate in peacebuilding  training</a:t>
            </a:r>
          </a:p>
        </p:txBody>
      </p:sp>
      <p:sp>
        <p:nvSpPr>
          <p:cNvPr id="6" name="TextBox 5">
            <a:extLst>
              <a:ext uri="{FF2B5EF4-FFF2-40B4-BE49-F238E27FC236}">
                <a16:creationId xmlns:a16="http://schemas.microsoft.com/office/drawing/2014/main" id="{AA705A86-D78C-4E35-891F-0D4AF2B3B1E4}"/>
              </a:ext>
            </a:extLst>
          </p:cNvPr>
          <p:cNvSpPr txBox="1"/>
          <p:nvPr/>
        </p:nvSpPr>
        <p:spPr>
          <a:xfrm>
            <a:off x="465762" y="4041689"/>
            <a:ext cx="11260475" cy="1815882"/>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Notify the district </a:t>
            </a:r>
            <a:br>
              <a:rPr lang="en-US" sz="2800" b="1" dirty="0">
                <a:solidFill>
                  <a:srgbClr val="3155A4"/>
                </a:solidFill>
              </a:rPr>
            </a:br>
            <a:r>
              <a:rPr lang="en-US" sz="2800" b="1" dirty="0">
                <a:solidFill>
                  <a:srgbClr val="3155A4"/>
                </a:solidFill>
              </a:rPr>
              <a:t> of the name of the Club Peacebuilder Chair</a:t>
            </a:r>
          </a:p>
          <a:p>
            <a:pPr algn="ctr"/>
            <a:r>
              <a:rPr lang="en-US" sz="2800" b="1" dirty="0">
                <a:solidFill>
                  <a:srgbClr val="3155A4"/>
                </a:solidFill>
              </a:rPr>
              <a:t>Email: peacebuilderclub@district5240.org</a:t>
            </a:r>
          </a:p>
          <a:p>
            <a:pPr algn="ctr"/>
            <a:r>
              <a:rPr lang="en-US" sz="2800" b="1" dirty="0">
                <a:solidFill>
                  <a:srgbClr val="3155A4"/>
                </a:solidFill>
              </a:rPr>
              <a:t>Update the Club Officer Information listed on the District Website</a:t>
            </a:r>
          </a:p>
        </p:txBody>
      </p:sp>
      <p:sp>
        <p:nvSpPr>
          <p:cNvPr id="7" name="Slide Number Placeholder 1">
            <a:extLst>
              <a:ext uri="{FF2B5EF4-FFF2-40B4-BE49-F238E27FC236}">
                <a16:creationId xmlns:a16="http://schemas.microsoft.com/office/drawing/2014/main" id="{9C1DE7BE-42DE-40C0-9A09-80DFC0DD4B82}"/>
              </a:ext>
            </a:extLst>
          </p:cNvPr>
          <p:cNvSpPr>
            <a:spLocks noGrp="1"/>
          </p:cNvSpPr>
          <p:nvPr>
            <p:ph type="sldNum" sz="quarter" idx="12"/>
          </p:nvPr>
        </p:nvSpPr>
        <p:spPr>
          <a:xfrm>
            <a:off x="8594947" y="6257157"/>
            <a:ext cx="2743200" cy="365125"/>
          </a:xfrm>
        </p:spPr>
        <p:txBody>
          <a:bodyPr/>
          <a:lstStyle/>
          <a:p>
            <a:r>
              <a:rPr lang="en-US" dirty="0"/>
              <a:t>7-2021 </a:t>
            </a:r>
            <a:fld id="{33C33532-D037-490C-AFB0-2AB7ED8F41F1}" type="slidenum">
              <a:rPr lang="en-US" smtClean="0"/>
              <a:pPr/>
              <a:t>22</a:t>
            </a:fld>
            <a:endParaRPr lang="en-US" dirty="0"/>
          </a:p>
        </p:txBody>
      </p:sp>
    </p:spTree>
    <p:extLst>
      <p:ext uri="{BB962C8B-B14F-4D97-AF65-F5344CB8AC3E}">
        <p14:creationId xmlns:p14="http://schemas.microsoft.com/office/powerpoint/2010/main" val="180138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2992C-A931-48CD-9C6F-B200FA0A390B}"/>
              </a:ext>
            </a:extLst>
          </p:cNvPr>
          <p:cNvSpPr txBox="1"/>
          <p:nvPr/>
        </p:nvSpPr>
        <p:spPr>
          <a:xfrm>
            <a:off x="465762" y="435631"/>
            <a:ext cx="11485447"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3155A4"/>
                </a:solidFill>
              </a:rPr>
              <a:t>BECOME A PEACEBUILDER CLUB – STEP 2</a:t>
            </a:r>
          </a:p>
        </p:txBody>
      </p:sp>
      <p:sp>
        <p:nvSpPr>
          <p:cNvPr id="4" name="TextBox 3">
            <a:extLst>
              <a:ext uri="{FF2B5EF4-FFF2-40B4-BE49-F238E27FC236}">
                <a16:creationId xmlns:a16="http://schemas.microsoft.com/office/drawing/2014/main" id="{AA705A86-D78C-4E35-891F-0D4AF2B3B1E4}"/>
              </a:ext>
            </a:extLst>
          </p:cNvPr>
          <p:cNvSpPr txBox="1"/>
          <p:nvPr/>
        </p:nvSpPr>
        <p:spPr>
          <a:xfrm>
            <a:off x="522003" y="1554185"/>
            <a:ext cx="11260475" cy="1077218"/>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3155A4"/>
                </a:solidFill>
                <a:latin typeface="Arial" panose="020B0604020202020204" pitchFamily="34" charset="0"/>
                <a:cs typeface="Arial" panose="020B0604020202020204" pitchFamily="34" charset="0"/>
              </a:rPr>
              <a:t>Present at least two Peacebuilder Education Programs </a:t>
            </a:r>
          </a:p>
          <a:p>
            <a:pPr algn="ctr"/>
            <a:r>
              <a:rPr lang="en-US" sz="3200" b="1" dirty="0">
                <a:solidFill>
                  <a:srgbClr val="3155A4"/>
                </a:solidFill>
                <a:latin typeface="Arial" panose="020B0604020202020204" pitchFamily="34" charset="0"/>
                <a:cs typeface="Arial" panose="020B0604020202020204" pitchFamily="34" charset="0"/>
              </a:rPr>
              <a:t>to your Club or Community</a:t>
            </a:r>
          </a:p>
        </p:txBody>
      </p:sp>
      <p:sp>
        <p:nvSpPr>
          <p:cNvPr id="5" name="TextBox 4">
            <a:extLst>
              <a:ext uri="{FF2B5EF4-FFF2-40B4-BE49-F238E27FC236}">
                <a16:creationId xmlns:a16="http://schemas.microsoft.com/office/drawing/2014/main" id="{AA705A86-D78C-4E35-891F-0D4AF2B3B1E4}"/>
              </a:ext>
            </a:extLst>
          </p:cNvPr>
          <p:cNvSpPr txBox="1"/>
          <p:nvPr/>
        </p:nvSpPr>
        <p:spPr>
          <a:xfrm>
            <a:off x="465762" y="3212669"/>
            <a:ext cx="11260475" cy="1077218"/>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3155A4"/>
                </a:solidFill>
                <a:latin typeface="Arial" panose="020B0604020202020204" pitchFamily="34" charset="0"/>
                <a:cs typeface="Arial" panose="020B0604020202020204" pitchFamily="34" charset="0"/>
              </a:rPr>
              <a:t>Plan and engage in at least two Peacebuilder </a:t>
            </a:r>
            <a:br>
              <a:rPr lang="en-US" sz="3200" b="1" dirty="0">
                <a:solidFill>
                  <a:srgbClr val="3155A4"/>
                </a:solidFill>
                <a:latin typeface="Arial" panose="020B0604020202020204" pitchFamily="34" charset="0"/>
                <a:cs typeface="Arial" panose="020B0604020202020204" pitchFamily="34" charset="0"/>
              </a:rPr>
            </a:br>
            <a:r>
              <a:rPr lang="en-US" sz="3200" b="1" dirty="0">
                <a:solidFill>
                  <a:srgbClr val="3155A4"/>
                </a:solidFill>
                <a:latin typeface="Arial" panose="020B0604020202020204" pitchFamily="34" charset="0"/>
                <a:cs typeface="Arial" panose="020B0604020202020204" pitchFamily="34" charset="0"/>
              </a:rPr>
              <a:t>projects or activities during the Rotary year</a:t>
            </a:r>
          </a:p>
        </p:txBody>
      </p:sp>
      <p:sp>
        <p:nvSpPr>
          <p:cNvPr id="6" name="TextBox 5">
            <a:extLst>
              <a:ext uri="{FF2B5EF4-FFF2-40B4-BE49-F238E27FC236}">
                <a16:creationId xmlns:a16="http://schemas.microsoft.com/office/drawing/2014/main" id="{158F79E4-37E7-484E-966F-C376BB3B827B}"/>
              </a:ext>
            </a:extLst>
          </p:cNvPr>
          <p:cNvSpPr txBox="1"/>
          <p:nvPr/>
        </p:nvSpPr>
        <p:spPr>
          <a:xfrm>
            <a:off x="522003" y="4865506"/>
            <a:ext cx="11260475" cy="584775"/>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3155A4"/>
                </a:solidFill>
                <a:latin typeface="Arial" panose="020B0604020202020204" pitchFamily="34" charset="0"/>
                <a:cs typeface="Arial" panose="020B0604020202020204" pitchFamily="34" charset="0"/>
              </a:rPr>
              <a:t>Support the Rotary International Peace Centers</a:t>
            </a:r>
          </a:p>
        </p:txBody>
      </p:sp>
      <p:sp>
        <p:nvSpPr>
          <p:cNvPr id="10" name="Slide Number Placeholder 1">
            <a:extLst>
              <a:ext uri="{FF2B5EF4-FFF2-40B4-BE49-F238E27FC236}">
                <a16:creationId xmlns:a16="http://schemas.microsoft.com/office/drawing/2014/main" id="{CEAE2F24-418B-4DDB-8F94-43E7448F5DF2}"/>
              </a:ext>
            </a:extLst>
          </p:cNvPr>
          <p:cNvSpPr>
            <a:spLocks noGrp="1"/>
          </p:cNvSpPr>
          <p:nvPr>
            <p:ph type="sldNum" sz="quarter" idx="12"/>
          </p:nvPr>
        </p:nvSpPr>
        <p:spPr>
          <a:xfrm>
            <a:off x="8594947" y="6257157"/>
            <a:ext cx="2743200" cy="365125"/>
          </a:xfrm>
        </p:spPr>
        <p:txBody>
          <a:bodyPr/>
          <a:lstStyle/>
          <a:p>
            <a:r>
              <a:rPr lang="en-US" dirty="0"/>
              <a:t>7-2021 </a:t>
            </a:r>
            <a:fld id="{33C33532-D037-490C-AFB0-2AB7ED8F41F1}" type="slidenum">
              <a:rPr lang="en-US" smtClean="0"/>
              <a:pPr/>
              <a:t>23</a:t>
            </a:fld>
            <a:endParaRPr lang="en-US" dirty="0"/>
          </a:p>
        </p:txBody>
      </p:sp>
    </p:spTree>
    <p:extLst>
      <p:ext uri="{BB962C8B-B14F-4D97-AF65-F5344CB8AC3E}">
        <p14:creationId xmlns:p14="http://schemas.microsoft.com/office/powerpoint/2010/main" val="292869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B40B2-D7AD-4B93-8D60-0EA4B734FC38}"/>
              </a:ext>
            </a:extLst>
          </p:cNvPr>
          <p:cNvSpPr>
            <a:spLocks noGrp="1"/>
          </p:cNvSpPr>
          <p:nvPr>
            <p:ph type="sldNum" sz="quarter" idx="12"/>
          </p:nvPr>
        </p:nvSpPr>
        <p:spPr/>
        <p:txBody>
          <a:bodyPr/>
          <a:lstStyle/>
          <a:p>
            <a:r>
              <a:rPr lang="en-US" dirty="0"/>
              <a:t>7-2021  </a:t>
            </a:r>
            <a:fld id="{33C33532-D037-490C-AFB0-2AB7ED8F41F1}" type="slidenum">
              <a:rPr lang="en-US" smtClean="0"/>
              <a:pPr/>
              <a:t>24</a:t>
            </a:fld>
            <a:endParaRPr lang="en-US" dirty="0"/>
          </a:p>
        </p:txBody>
      </p:sp>
      <p:sp>
        <p:nvSpPr>
          <p:cNvPr id="4" name="TextBox 3">
            <a:extLst>
              <a:ext uri="{FF2B5EF4-FFF2-40B4-BE49-F238E27FC236}">
                <a16:creationId xmlns:a16="http://schemas.microsoft.com/office/drawing/2014/main" id="{301BD98C-AB7E-4940-80B7-9F05AE0E96C6}"/>
              </a:ext>
            </a:extLst>
          </p:cNvPr>
          <p:cNvSpPr txBox="1"/>
          <p:nvPr/>
        </p:nvSpPr>
        <p:spPr>
          <a:xfrm>
            <a:off x="465762" y="435631"/>
            <a:ext cx="11485447"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3155A4"/>
                </a:solidFill>
              </a:rPr>
              <a:t>BECOME A PEACEBUILDER CLUB – STEP 3</a:t>
            </a:r>
          </a:p>
        </p:txBody>
      </p:sp>
      <p:sp>
        <p:nvSpPr>
          <p:cNvPr id="6" name="TextBox 5">
            <a:extLst>
              <a:ext uri="{FF2B5EF4-FFF2-40B4-BE49-F238E27FC236}">
                <a16:creationId xmlns:a16="http://schemas.microsoft.com/office/drawing/2014/main" id="{D5B2155D-5DDD-4E3A-87F0-763320C5E38D}"/>
              </a:ext>
            </a:extLst>
          </p:cNvPr>
          <p:cNvSpPr txBox="1"/>
          <p:nvPr/>
        </p:nvSpPr>
        <p:spPr>
          <a:xfrm>
            <a:off x="465762" y="2144267"/>
            <a:ext cx="11260475" cy="1077218"/>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3155A4"/>
                </a:solidFill>
              </a:rPr>
              <a:t>Complete and Submit the Peacebuilder Club Report Form </a:t>
            </a:r>
          </a:p>
          <a:p>
            <a:pPr algn="ctr"/>
            <a:r>
              <a:rPr lang="en-US" sz="3200" b="1" dirty="0">
                <a:solidFill>
                  <a:srgbClr val="3155A4"/>
                </a:solidFill>
              </a:rPr>
              <a:t>By June 1, 2022</a:t>
            </a:r>
          </a:p>
        </p:txBody>
      </p:sp>
      <p:sp>
        <p:nvSpPr>
          <p:cNvPr id="8" name="TextBox 7">
            <a:extLst>
              <a:ext uri="{FF2B5EF4-FFF2-40B4-BE49-F238E27FC236}">
                <a16:creationId xmlns:a16="http://schemas.microsoft.com/office/drawing/2014/main" id="{0B035656-4FFB-4A8F-948F-21C827A139F5}"/>
              </a:ext>
            </a:extLst>
          </p:cNvPr>
          <p:cNvSpPr txBox="1"/>
          <p:nvPr/>
        </p:nvSpPr>
        <p:spPr>
          <a:xfrm>
            <a:off x="465762" y="4125843"/>
            <a:ext cx="11260475" cy="1077218"/>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3155A4"/>
                </a:solidFill>
              </a:rPr>
              <a:t>Don’t Stop!! Continue to support Peacebuilding Activities throughout the Rotary Year</a:t>
            </a:r>
          </a:p>
        </p:txBody>
      </p:sp>
    </p:spTree>
    <p:extLst>
      <p:ext uri="{BB962C8B-B14F-4D97-AF65-F5344CB8AC3E}">
        <p14:creationId xmlns:p14="http://schemas.microsoft.com/office/powerpoint/2010/main" val="1690902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B40B2-D7AD-4B93-8D60-0EA4B734FC38}"/>
              </a:ext>
            </a:extLst>
          </p:cNvPr>
          <p:cNvSpPr>
            <a:spLocks noGrp="1"/>
          </p:cNvSpPr>
          <p:nvPr>
            <p:ph type="sldNum" sz="quarter" idx="12"/>
          </p:nvPr>
        </p:nvSpPr>
        <p:spPr/>
        <p:txBody>
          <a:bodyPr/>
          <a:lstStyle/>
          <a:p>
            <a:r>
              <a:rPr lang="en-US" dirty="0"/>
              <a:t>7-2021  </a:t>
            </a:r>
            <a:fld id="{33C33532-D037-490C-AFB0-2AB7ED8F41F1}" type="slidenum">
              <a:rPr lang="en-US" smtClean="0"/>
              <a:pPr/>
              <a:t>25</a:t>
            </a:fld>
            <a:endParaRPr lang="en-US" dirty="0"/>
          </a:p>
        </p:txBody>
      </p:sp>
      <p:sp>
        <p:nvSpPr>
          <p:cNvPr id="6" name="Text Placeholder 5">
            <a:extLst>
              <a:ext uri="{FF2B5EF4-FFF2-40B4-BE49-F238E27FC236}">
                <a16:creationId xmlns:a16="http://schemas.microsoft.com/office/drawing/2014/main" id="{A679DA44-5627-4755-BDCE-0BBFF62E8895}"/>
              </a:ext>
            </a:extLst>
          </p:cNvPr>
          <p:cNvSpPr txBox="1">
            <a:spLocks/>
          </p:cNvSpPr>
          <p:nvPr/>
        </p:nvSpPr>
        <p:spPr>
          <a:xfrm>
            <a:off x="371698" y="1376517"/>
            <a:ext cx="4051004" cy="433602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You are not Responsible for World Peace </a:t>
            </a:r>
            <a:br>
              <a:rPr lang="en-US" sz="3600" b="1" dirty="0"/>
            </a:br>
            <a:r>
              <a:rPr lang="en-US" sz="3600" b="1" dirty="0"/>
              <a:t>BUT</a:t>
            </a:r>
            <a:br>
              <a:rPr lang="en-US" sz="3600" b="1" dirty="0"/>
            </a:br>
            <a:r>
              <a:rPr lang="en-US" sz="3600" b="1" dirty="0"/>
              <a:t>You are Responsible for Your Piece of Peace</a:t>
            </a:r>
          </a:p>
        </p:txBody>
      </p:sp>
      <p:pic>
        <p:nvPicPr>
          <p:cNvPr id="7" name="Picture Placeholder 5">
            <a:extLst>
              <a:ext uri="{FF2B5EF4-FFF2-40B4-BE49-F238E27FC236}">
                <a16:creationId xmlns:a16="http://schemas.microsoft.com/office/drawing/2014/main" id="{E27D60FE-1691-4884-9B09-EB38D188515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422702" y="698205"/>
            <a:ext cx="7145338" cy="5181600"/>
          </a:xfrm>
          <a:prstGeom prst="rect">
            <a:avLst/>
          </a:prstGeom>
        </p:spPr>
      </p:pic>
    </p:spTree>
    <p:extLst>
      <p:ext uri="{BB962C8B-B14F-4D97-AF65-F5344CB8AC3E}">
        <p14:creationId xmlns:p14="http://schemas.microsoft.com/office/powerpoint/2010/main" val="20538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E2315-1AAE-4DFE-BB5F-3575DFDE3F6A}"/>
              </a:ext>
            </a:extLst>
          </p:cNvPr>
          <p:cNvSpPr txBox="1"/>
          <p:nvPr/>
        </p:nvSpPr>
        <p:spPr>
          <a:xfrm>
            <a:off x="1951870" y="445094"/>
            <a:ext cx="8601751" cy="1015663"/>
          </a:xfrm>
          <a:prstGeom prst="rect">
            <a:avLst/>
          </a:prstGeom>
          <a:solidFill>
            <a:schemeClr val="bg1"/>
          </a:solidFill>
          <a:ln w="76200">
            <a:solidFill>
              <a:srgbClr val="3155A4"/>
            </a:solidFill>
          </a:ln>
        </p:spPr>
        <p:txBody>
          <a:bodyPr wrap="square" rtlCol="0">
            <a:spAutoFit/>
          </a:bodyPr>
          <a:lstStyle/>
          <a:p>
            <a:pPr algn="ctr"/>
            <a:r>
              <a:rPr lang="en-US" sz="6000" dirty="0">
                <a:solidFill>
                  <a:srgbClr val="3155A4"/>
                </a:solidFill>
              </a:rPr>
              <a:t>FOR MORE INFORMATION</a:t>
            </a:r>
          </a:p>
        </p:txBody>
      </p:sp>
      <p:sp>
        <p:nvSpPr>
          <p:cNvPr id="5" name="TextBox 4">
            <a:extLst>
              <a:ext uri="{FF2B5EF4-FFF2-40B4-BE49-F238E27FC236}">
                <a16:creationId xmlns:a16="http://schemas.microsoft.com/office/drawing/2014/main" id="{308EC921-473C-48D8-8FA5-DF395FBA7C76}"/>
              </a:ext>
            </a:extLst>
          </p:cNvPr>
          <p:cNvSpPr txBox="1"/>
          <p:nvPr/>
        </p:nvSpPr>
        <p:spPr>
          <a:xfrm>
            <a:off x="345446" y="1868581"/>
            <a:ext cx="11260475" cy="954107"/>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Visit the District 5240 Website Peace Page</a:t>
            </a:r>
          </a:p>
          <a:p>
            <a:pPr algn="ctr"/>
            <a:r>
              <a:rPr lang="en-US" sz="2800" b="1" dirty="0">
                <a:solidFill>
                  <a:srgbClr val="3155A4"/>
                </a:solidFill>
                <a:hlinkClick r:id="rId3"/>
              </a:rPr>
              <a:t>www.RotaryDistrict5240.org</a:t>
            </a:r>
            <a:r>
              <a:rPr lang="en-US" sz="2800" b="1" dirty="0">
                <a:solidFill>
                  <a:srgbClr val="3155A4"/>
                </a:solidFill>
              </a:rPr>
              <a:t>  Select </a:t>
            </a:r>
            <a:r>
              <a:rPr lang="en-US" sz="2800" b="1" u="sng" dirty="0">
                <a:solidFill>
                  <a:srgbClr val="3155A4"/>
                </a:solidFill>
              </a:rPr>
              <a:t>Club Resources </a:t>
            </a:r>
            <a:r>
              <a:rPr lang="en-US" sz="2800" b="1" dirty="0">
                <a:solidFill>
                  <a:srgbClr val="3155A4"/>
                </a:solidFill>
              </a:rPr>
              <a:t>Then </a:t>
            </a:r>
            <a:r>
              <a:rPr lang="en-US" sz="2800" b="1" u="sng" dirty="0">
                <a:solidFill>
                  <a:srgbClr val="3155A4"/>
                </a:solidFill>
              </a:rPr>
              <a:t>Peace Page</a:t>
            </a:r>
          </a:p>
        </p:txBody>
      </p:sp>
      <p:sp>
        <p:nvSpPr>
          <p:cNvPr id="6" name="TextBox 5">
            <a:extLst>
              <a:ext uri="{FF2B5EF4-FFF2-40B4-BE49-F238E27FC236}">
                <a16:creationId xmlns:a16="http://schemas.microsoft.com/office/drawing/2014/main" id="{A6D8AD92-FE20-4E1B-8664-0B7304261839}"/>
              </a:ext>
            </a:extLst>
          </p:cNvPr>
          <p:cNvSpPr txBox="1"/>
          <p:nvPr/>
        </p:nvSpPr>
        <p:spPr>
          <a:xfrm>
            <a:off x="345446" y="3167390"/>
            <a:ext cx="11260475" cy="523220"/>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Email:  peacebuilderclub@district5240.org</a:t>
            </a:r>
          </a:p>
        </p:txBody>
      </p:sp>
      <p:sp>
        <p:nvSpPr>
          <p:cNvPr id="11" name="Slide Number Placeholder 1">
            <a:extLst>
              <a:ext uri="{FF2B5EF4-FFF2-40B4-BE49-F238E27FC236}">
                <a16:creationId xmlns:a16="http://schemas.microsoft.com/office/drawing/2014/main" id="{F9246F1A-97CC-49D3-98F5-1F23108627D5}"/>
              </a:ext>
            </a:extLst>
          </p:cNvPr>
          <p:cNvSpPr>
            <a:spLocks noGrp="1"/>
          </p:cNvSpPr>
          <p:nvPr>
            <p:ph type="sldNum" sz="quarter" idx="12"/>
          </p:nvPr>
        </p:nvSpPr>
        <p:spPr>
          <a:xfrm>
            <a:off x="8610600" y="6276160"/>
            <a:ext cx="2743200" cy="365125"/>
          </a:xfrm>
        </p:spPr>
        <p:txBody>
          <a:bodyPr/>
          <a:lstStyle/>
          <a:p>
            <a:r>
              <a:rPr lang="en-US" dirty="0"/>
              <a:t>7-2021   </a:t>
            </a:r>
            <a:fld id="{33C33532-D037-490C-AFB0-2AB7ED8F41F1}" type="slidenum">
              <a:rPr lang="en-US" smtClean="0"/>
              <a:pPr/>
              <a:t>26</a:t>
            </a:fld>
            <a:endParaRPr lang="en-US" dirty="0"/>
          </a:p>
        </p:txBody>
      </p:sp>
      <p:sp>
        <p:nvSpPr>
          <p:cNvPr id="7" name="TextBox 6">
            <a:extLst>
              <a:ext uri="{FF2B5EF4-FFF2-40B4-BE49-F238E27FC236}">
                <a16:creationId xmlns:a16="http://schemas.microsoft.com/office/drawing/2014/main" id="{217A84FF-DA40-4098-AA36-F5A0D26A173E}"/>
              </a:ext>
            </a:extLst>
          </p:cNvPr>
          <p:cNvSpPr txBox="1"/>
          <p:nvPr/>
        </p:nvSpPr>
        <p:spPr>
          <a:xfrm>
            <a:off x="345445" y="4122497"/>
            <a:ext cx="11260475" cy="1384995"/>
          </a:xfrm>
          <a:prstGeom prst="rect">
            <a:avLst/>
          </a:prstGeom>
          <a:solidFill>
            <a:schemeClr val="bg1"/>
          </a:solidFill>
          <a:ln w="76200">
            <a:solidFill>
              <a:srgbClr val="3155A4"/>
            </a:solidFill>
          </a:ln>
        </p:spPr>
        <p:txBody>
          <a:bodyPr wrap="square" rtlCol="0">
            <a:spAutoFit/>
          </a:bodyPr>
          <a:lstStyle/>
          <a:p>
            <a:pPr algn="ctr"/>
            <a:r>
              <a:rPr lang="en-US" sz="2800" b="1" dirty="0">
                <a:solidFill>
                  <a:srgbClr val="3155A4"/>
                </a:solidFill>
              </a:rPr>
              <a:t>Learn more about what Rotary is doing to build peace at</a:t>
            </a:r>
            <a:br>
              <a:rPr lang="en-US" sz="2800" b="1" dirty="0">
                <a:solidFill>
                  <a:srgbClr val="3155A4"/>
                </a:solidFill>
              </a:rPr>
            </a:br>
            <a:r>
              <a:rPr lang="en-US" sz="2800" b="1" dirty="0">
                <a:solidFill>
                  <a:srgbClr val="3155A4"/>
                </a:solidFill>
              </a:rPr>
              <a:t>the website of the Rotary Action Group for Peace</a:t>
            </a:r>
            <a:br>
              <a:rPr lang="en-US" sz="2800" b="1">
                <a:solidFill>
                  <a:srgbClr val="3155A4"/>
                </a:solidFill>
              </a:rPr>
            </a:br>
            <a:r>
              <a:rPr lang="en-US" sz="2800" b="1">
                <a:solidFill>
                  <a:srgbClr val="3155A4"/>
                </a:solidFill>
                <a:hlinkClick r:id="rId4"/>
              </a:rPr>
              <a:t>https://rotaryactiongroupforpeace.org</a:t>
            </a:r>
            <a:r>
              <a:rPr lang="en-US" sz="2800" b="1">
                <a:solidFill>
                  <a:srgbClr val="3155A4"/>
                </a:solidFill>
              </a:rPr>
              <a:t> </a:t>
            </a:r>
            <a:endParaRPr lang="en-US" sz="2800" b="1" dirty="0">
              <a:solidFill>
                <a:srgbClr val="3155A4"/>
              </a:solidFill>
            </a:endParaRPr>
          </a:p>
        </p:txBody>
      </p:sp>
    </p:spTree>
    <p:extLst>
      <p:ext uri="{BB962C8B-B14F-4D97-AF65-F5344CB8AC3E}">
        <p14:creationId xmlns:p14="http://schemas.microsoft.com/office/powerpoint/2010/main" val="399656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B40B2-D7AD-4B93-8D60-0EA4B734FC38}"/>
              </a:ext>
            </a:extLst>
          </p:cNvPr>
          <p:cNvSpPr>
            <a:spLocks noGrp="1"/>
          </p:cNvSpPr>
          <p:nvPr>
            <p:ph type="sldNum" sz="quarter" idx="12"/>
          </p:nvPr>
        </p:nvSpPr>
        <p:spPr/>
        <p:txBody>
          <a:bodyPr/>
          <a:lstStyle/>
          <a:p>
            <a:r>
              <a:rPr lang="en-US"/>
              <a:t>7-2021  </a:t>
            </a:r>
            <a:fld id="{33C33532-D037-490C-AFB0-2AB7ED8F41F1}" type="slidenum">
              <a:rPr lang="en-US" smtClean="0"/>
              <a:pPr/>
              <a:t>27</a:t>
            </a:fld>
            <a:endParaRPr lang="en-US" dirty="0"/>
          </a:p>
        </p:txBody>
      </p:sp>
      <p:sp>
        <p:nvSpPr>
          <p:cNvPr id="3" name="TextBox 2">
            <a:extLst>
              <a:ext uri="{FF2B5EF4-FFF2-40B4-BE49-F238E27FC236}">
                <a16:creationId xmlns:a16="http://schemas.microsoft.com/office/drawing/2014/main" id="{0CD52C56-9080-4CD8-9227-A3741F7E105D}"/>
              </a:ext>
            </a:extLst>
          </p:cNvPr>
          <p:cNvSpPr txBox="1"/>
          <p:nvPr/>
        </p:nvSpPr>
        <p:spPr>
          <a:xfrm>
            <a:off x="3266945" y="4313573"/>
            <a:ext cx="6744751" cy="1015663"/>
          </a:xfrm>
          <a:prstGeom prst="rect">
            <a:avLst/>
          </a:prstGeom>
          <a:solidFill>
            <a:schemeClr val="bg1"/>
          </a:solidFill>
          <a:ln w="76200">
            <a:solidFill>
              <a:srgbClr val="3155A4"/>
            </a:solidFill>
          </a:ln>
        </p:spPr>
        <p:txBody>
          <a:bodyPr wrap="square" rtlCol="0">
            <a:spAutoFit/>
          </a:bodyPr>
          <a:lstStyle/>
          <a:p>
            <a:pPr algn="ctr"/>
            <a:r>
              <a:rPr lang="en-US" sz="6000">
                <a:solidFill>
                  <a:srgbClr val="3155A4"/>
                </a:solidFill>
              </a:rPr>
              <a:t>BUILD PEACE</a:t>
            </a:r>
            <a:endParaRPr lang="en-US" sz="6000" dirty="0">
              <a:solidFill>
                <a:srgbClr val="3155A4"/>
              </a:solidFill>
            </a:endParaRPr>
          </a:p>
        </p:txBody>
      </p:sp>
      <p:sp>
        <p:nvSpPr>
          <p:cNvPr id="4" name="TextBox 3">
            <a:extLst>
              <a:ext uri="{FF2B5EF4-FFF2-40B4-BE49-F238E27FC236}">
                <a16:creationId xmlns:a16="http://schemas.microsoft.com/office/drawing/2014/main" id="{05F297DA-1333-4EF3-81E7-82979DD02CE0}"/>
              </a:ext>
            </a:extLst>
          </p:cNvPr>
          <p:cNvSpPr txBox="1"/>
          <p:nvPr/>
        </p:nvSpPr>
        <p:spPr>
          <a:xfrm>
            <a:off x="2431899" y="1247902"/>
            <a:ext cx="8649270" cy="2308324"/>
          </a:xfrm>
          <a:prstGeom prst="rect">
            <a:avLst/>
          </a:prstGeom>
          <a:solidFill>
            <a:schemeClr val="bg1"/>
          </a:solidFill>
          <a:ln w="76200">
            <a:solidFill>
              <a:srgbClr val="3155A4"/>
            </a:solidFill>
          </a:ln>
        </p:spPr>
        <p:txBody>
          <a:bodyPr wrap="square" rtlCol="0">
            <a:spAutoFit/>
          </a:bodyPr>
          <a:lstStyle/>
          <a:p>
            <a:pPr algn="ctr"/>
            <a:r>
              <a:rPr lang="en-US" sz="3600" b="1" dirty="0">
                <a:solidFill>
                  <a:srgbClr val="3155A4"/>
                </a:solidFill>
              </a:rPr>
              <a:t>Together, we see a world where people unite and take action to create lasting </a:t>
            </a:r>
            <a:r>
              <a:rPr lang="en-US" sz="3600" b="1" dirty="0">
                <a:solidFill>
                  <a:srgbClr val="FFC000"/>
                </a:solidFill>
              </a:rPr>
              <a:t>peace </a:t>
            </a:r>
            <a:r>
              <a:rPr lang="en-US" sz="3600" b="1" dirty="0">
                <a:solidFill>
                  <a:srgbClr val="3155A4"/>
                </a:solidFill>
              </a:rPr>
              <a:t>– across the globe, in our communities, </a:t>
            </a:r>
          </a:p>
          <a:p>
            <a:pPr algn="ctr"/>
            <a:r>
              <a:rPr lang="en-US" sz="3600" b="1" dirty="0">
                <a:solidFill>
                  <a:srgbClr val="3155A4"/>
                </a:solidFill>
              </a:rPr>
              <a:t>and in ourselves</a:t>
            </a:r>
            <a:r>
              <a:rPr lang="en-US" sz="2400" b="1" dirty="0">
                <a:solidFill>
                  <a:srgbClr val="3155A4"/>
                </a:solidFill>
              </a:rPr>
              <a:t>.</a:t>
            </a:r>
          </a:p>
        </p:txBody>
      </p:sp>
    </p:spTree>
    <p:extLst>
      <p:ext uri="{BB962C8B-B14F-4D97-AF65-F5344CB8AC3E}">
        <p14:creationId xmlns:p14="http://schemas.microsoft.com/office/powerpoint/2010/main" val="404824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FEED2-2C07-4694-A44C-7F100E38C596}"/>
              </a:ext>
            </a:extLst>
          </p:cNvPr>
          <p:cNvSpPr>
            <a:spLocks noGrp="1"/>
          </p:cNvSpPr>
          <p:nvPr>
            <p:ph type="sldNum" sz="quarter" idx="12"/>
          </p:nvPr>
        </p:nvSpPr>
        <p:spPr/>
        <p:txBody>
          <a:bodyPr/>
          <a:lstStyle/>
          <a:p>
            <a:r>
              <a:rPr lang="en-US" dirty="0"/>
              <a:t>8-2020   </a:t>
            </a:r>
            <a:fld id="{33C33532-D037-490C-AFB0-2AB7ED8F41F1}" type="slidenum">
              <a:rPr lang="en-US" smtClean="0"/>
              <a:pPr/>
              <a:t>3</a:t>
            </a:fld>
            <a:endParaRPr lang="en-US" dirty="0"/>
          </a:p>
        </p:txBody>
      </p:sp>
      <p:pic>
        <p:nvPicPr>
          <p:cNvPr id="6" name="Picture Placeholder 5">
            <a:extLst>
              <a:ext uri="{FF2B5EF4-FFF2-40B4-BE49-F238E27FC236}">
                <a16:creationId xmlns:a16="http://schemas.microsoft.com/office/drawing/2014/main" id="{5905DE59-D3A7-4110-8186-95BF40161AF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470801" y="1292494"/>
            <a:ext cx="3372878" cy="4766397"/>
          </a:xfrm>
          <a:prstGeom prst="rect">
            <a:avLst/>
          </a:prstGeom>
        </p:spPr>
      </p:pic>
      <p:sp>
        <p:nvSpPr>
          <p:cNvPr id="8" name="Text Placeholder 3">
            <a:extLst>
              <a:ext uri="{FF2B5EF4-FFF2-40B4-BE49-F238E27FC236}">
                <a16:creationId xmlns:a16="http://schemas.microsoft.com/office/drawing/2014/main" id="{FAD4792D-CF81-43BA-B4B7-A5A884AB322D}"/>
              </a:ext>
            </a:extLst>
          </p:cNvPr>
          <p:cNvSpPr txBox="1">
            <a:spLocks/>
          </p:cNvSpPr>
          <p:nvPr/>
        </p:nvSpPr>
        <p:spPr>
          <a:xfrm>
            <a:off x="679294" y="1706734"/>
            <a:ext cx="5934511" cy="4165371"/>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1914: RI Convention adopts resolution “ to aid in the </a:t>
            </a:r>
            <a:r>
              <a:rPr lang="en-US" sz="2400" b="1" dirty="0">
                <a:solidFill>
                  <a:srgbClr val="FFC000"/>
                </a:solidFill>
              </a:rPr>
              <a:t>advancement of international peace and goodwill </a:t>
            </a:r>
            <a:r>
              <a:rPr lang="en-US" sz="2400" b="1" dirty="0"/>
              <a:t>through friendship of business and professional men of all nations.”</a:t>
            </a:r>
          </a:p>
          <a:p>
            <a:r>
              <a:rPr lang="en-US" sz="2400" b="1" dirty="0"/>
              <a:t>1917: The Rotary Foundation created on the guiding principle to “</a:t>
            </a:r>
            <a:r>
              <a:rPr lang="en-US" sz="2400" b="1" dirty="0">
                <a:solidFill>
                  <a:srgbClr val="FFC000"/>
                </a:solidFill>
              </a:rPr>
              <a:t>bring peace to the world</a:t>
            </a:r>
            <a:r>
              <a:rPr lang="en-US" sz="2400" b="1" dirty="0"/>
              <a:t> through education and relief of suffering, and by helping people better understand one another.”</a:t>
            </a:r>
            <a:endParaRPr lang="en-US" dirty="0"/>
          </a:p>
        </p:txBody>
      </p:sp>
      <p:sp>
        <p:nvSpPr>
          <p:cNvPr id="5" name="TextBox 3">
            <a:extLst>
              <a:ext uri="{FF2B5EF4-FFF2-40B4-BE49-F238E27FC236}">
                <a16:creationId xmlns:a16="http://schemas.microsoft.com/office/drawing/2014/main" id="{3D5D4E03-4B63-4A16-B1AC-1CE668873A68}"/>
              </a:ext>
            </a:extLst>
          </p:cNvPr>
          <p:cNvSpPr txBox="1"/>
          <p:nvPr/>
        </p:nvSpPr>
        <p:spPr>
          <a:xfrm>
            <a:off x="247578" y="305785"/>
            <a:ext cx="11485447" cy="769441"/>
          </a:xfrm>
          <a:prstGeom prst="rect">
            <a:avLst/>
          </a:prstGeom>
          <a:solidFill>
            <a:schemeClr val="bg1"/>
          </a:solidFill>
          <a:ln w="76200">
            <a:solidFill>
              <a:srgbClr val="3155A4"/>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rgbClr val="17458F"/>
                </a:solidFill>
                <a:latin typeface="Arial" panose="020B0604020202020204" pitchFamily="34" charset="0"/>
                <a:cs typeface="Arial" panose="020B0604020202020204" pitchFamily="34" charset="0"/>
              </a:rPr>
              <a:t>IN THE BEGINNING</a:t>
            </a:r>
          </a:p>
        </p:txBody>
      </p:sp>
    </p:spTree>
    <p:extLst>
      <p:ext uri="{BB962C8B-B14F-4D97-AF65-F5344CB8AC3E}">
        <p14:creationId xmlns:p14="http://schemas.microsoft.com/office/powerpoint/2010/main" val="3389539808"/>
      </p:ext>
    </p:extLst>
  </p:cSld>
  <p:clrMapOvr>
    <a:masterClrMapping/>
  </p:clrMapOvr>
  <mc:AlternateContent xmlns:mc="http://schemas.openxmlformats.org/markup-compatibility/2006" xmlns:p14="http://schemas.microsoft.com/office/powerpoint/2010/main">
    <mc:Choice Requires="p14">
      <p:transition spd="slow" p14:dur="2000" advTm="13787"/>
    </mc:Choice>
    <mc:Fallback xmlns="">
      <p:transition spd="slow" advTm="137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FEED2-2C07-4694-A44C-7F100E38C596}"/>
              </a:ext>
            </a:extLst>
          </p:cNvPr>
          <p:cNvSpPr>
            <a:spLocks noGrp="1"/>
          </p:cNvSpPr>
          <p:nvPr>
            <p:ph type="sldNum" sz="quarter" idx="12"/>
          </p:nvPr>
        </p:nvSpPr>
        <p:spPr/>
        <p:txBody>
          <a:bodyPr/>
          <a:lstStyle/>
          <a:p>
            <a:r>
              <a:rPr lang="en-US" dirty="0"/>
              <a:t>7-2021   </a:t>
            </a:r>
            <a:fld id="{33C33532-D037-490C-AFB0-2AB7ED8F41F1}" type="slidenum">
              <a:rPr lang="en-US" smtClean="0"/>
              <a:pPr/>
              <a:t>4</a:t>
            </a:fld>
            <a:endParaRPr lang="en-US" dirty="0"/>
          </a:p>
        </p:txBody>
      </p:sp>
      <p:sp>
        <p:nvSpPr>
          <p:cNvPr id="5" name="Text Placeholder 3">
            <a:extLst>
              <a:ext uri="{FF2B5EF4-FFF2-40B4-BE49-F238E27FC236}">
                <a16:creationId xmlns:a16="http://schemas.microsoft.com/office/drawing/2014/main" id="{522661B7-3613-4F12-BAF4-CFECD6BEC3DA}"/>
              </a:ext>
            </a:extLst>
          </p:cNvPr>
          <p:cNvSpPr txBox="1">
            <a:spLocks/>
          </p:cNvSpPr>
          <p:nvPr/>
        </p:nvSpPr>
        <p:spPr>
          <a:xfrm>
            <a:off x="789272" y="2136772"/>
            <a:ext cx="5934511" cy="413692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1945: Rotary pivotal in the founding of the United Nations</a:t>
            </a:r>
          </a:p>
          <a:p>
            <a:r>
              <a:rPr lang="en-US" sz="2400" b="1" dirty="0"/>
              <a:t>1960: TRF focus on improving cross-cultural understanding </a:t>
            </a:r>
          </a:p>
          <a:p>
            <a:r>
              <a:rPr lang="en-US" sz="2400" b="1" dirty="0"/>
              <a:t>1988: RI President convened the first Rotary Peace Forum</a:t>
            </a:r>
          </a:p>
          <a:p>
            <a:r>
              <a:rPr lang="en-US" sz="2400" b="1" dirty="0"/>
              <a:t>2002: Rotary International Peace Centers established</a:t>
            </a:r>
          </a:p>
          <a:p>
            <a:r>
              <a:rPr lang="en-US" sz="2400" b="1" dirty="0"/>
              <a:t>2010: Peacebuilding and Conflict Prevention Area of Focus</a:t>
            </a:r>
          </a:p>
          <a:p>
            <a:endParaRPr lang="en-US" dirty="0"/>
          </a:p>
        </p:txBody>
      </p:sp>
      <p:pic>
        <p:nvPicPr>
          <p:cNvPr id="7" name="Picture Placeholder 4">
            <a:extLst>
              <a:ext uri="{FF2B5EF4-FFF2-40B4-BE49-F238E27FC236}">
                <a16:creationId xmlns:a16="http://schemas.microsoft.com/office/drawing/2014/main" id="{1047AADB-6716-4902-B9D6-B400C502D3D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88625" y="2227614"/>
            <a:ext cx="2725989" cy="3851787"/>
          </a:xfrm>
          <a:prstGeom prst="rect">
            <a:avLst/>
          </a:prstGeom>
        </p:spPr>
      </p:pic>
      <p:sp>
        <p:nvSpPr>
          <p:cNvPr id="6" name="TextBox 3">
            <a:extLst>
              <a:ext uri="{FF2B5EF4-FFF2-40B4-BE49-F238E27FC236}">
                <a16:creationId xmlns:a16="http://schemas.microsoft.com/office/drawing/2014/main" id="{A8A06EE4-22AB-43D3-9F9A-11A021F32CDE}"/>
              </a:ext>
            </a:extLst>
          </p:cNvPr>
          <p:cNvSpPr txBox="1"/>
          <p:nvPr/>
        </p:nvSpPr>
        <p:spPr>
          <a:xfrm>
            <a:off x="277075" y="584305"/>
            <a:ext cx="11485447" cy="1446550"/>
          </a:xfrm>
          <a:prstGeom prst="rect">
            <a:avLst/>
          </a:prstGeom>
          <a:solidFill>
            <a:schemeClr val="bg1"/>
          </a:solidFill>
          <a:ln w="76200">
            <a:solidFill>
              <a:srgbClr val="3155A4"/>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rgbClr val="17458F"/>
                </a:solidFill>
                <a:latin typeface="Arial" panose="020B0604020202020204" pitchFamily="34" charset="0"/>
                <a:cs typeface="Arial" panose="020B0604020202020204" pitchFamily="34" charset="0"/>
              </a:rPr>
              <a:t>ROTARIANS HAVE ALWAYS </a:t>
            </a:r>
            <a:br>
              <a:rPr lang="en-US" sz="4400" b="1" dirty="0">
                <a:solidFill>
                  <a:srgbClr val="17458F"/>
                </a:solidFill>
                <a:latin typeface="Arial" panose="020B0604020202020204" pitchFamily="34" charset="0"/>
                <a:cs typeface="Arial" panose="020B0604020202020204" pitchFamily="34" charset="0"/>
              </a:rPr>
            </a:br>
            <a:r>
              <a:rPr lang="en-US" sz="4400" b="1" dirty="0">
                <a:solidFill>
                  <a:srgbClr val="17458F"/>
                </a:solidFill>
                <a:latin typeface="Arial" panose="020B0604020202020204" pitchFamily="34" charset="0"/>
                <a:cs typeface="Arial" panose="020B0604020202020204" pitchFamily="34" charset="0"/>
              </a:rPr>
              <a:t>BEEN PEACBUILDER</a:t>
            </a:r>
          </a:p>
        </p:txBody>
      </p:sp>
    </p:spTree>
    <p:extLst>
      <p:ext uri="{BB962C8B-B14F-4D97-AF65-F5344CB8AC3E}">
        <p14:creationId xmlns:p14="http://schemas.microsoft.com/office/powerpoint/2010/main" val="2270468717"/>
      </p:ext>
    </p:extLst>
  </p:cSld>
  <p:clrMapOvr>
    <a:masterClrMapping/>
  </p:clrMapOvr>
  <mc:AlternateContent xmlns:mc="http://schemas.openxmlformats.org/markup-compatibility/2006" xmlns:p14="http://schemas.microsoft.com/office/powerpoint/2010/main">
    <mc:Choice Requires="p14">
      <p:transition spd="slow" p14:dur="2000" advTm="13787"/>
    </mc:Choice>
    <mc:Fallback xmlns="">
      <p:transition spd="slow" advTm="137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7-1-19   </a:t>
            </a:r>
            <a:fld id="{33C33532-D037-490C-AFB0-2AB7ED8F41F1}" type="slidenum">
              <a:rPr lang="en-US" smtClean="0"/>
              <a:pPr/>
              <a:t>5</a:t>
            </a:fld>
            <a:endParaRPr lang="en-US" dirty="0"/>
          </a:p>
        </p:txBody>
      </p:sp>
      <p:sp>
        <p:nvSpPr>
          <p:cNvPr id="3" name="TextBox 2">
            <a:extLst>
              <a:ext uri="{FF2B5EF4-FFF2-40B4-BE49-F238E27FC236}">
                <a16:creationId xmlns:a16="http://schemas.microsoft.com/office/drawing/2014/main" id="{4CA2992C-A931-48CD-9C6F-B200FA0A390B}"/>
              </a:ext>
            </a:extLst>
          </p:cNvPr>
          <p:cNvSpPr txBox="1"/>
          <p:nvPr/>
        </p:nvSpPr>
        <p:spPr>
          <a:xfrm>
            <a:off x="465762" y="435631"/>
            <a:ext cx="11485447"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3155A4"/>
                </a:solidFill>
              </a:rPr>
              <a:t>DISTRICT 5240 – A PEACEBUILDER DISTRICT</a:t>
            </a:r>
          </a:p>
        </p:txBody>
      </p:sp>
      <p:pic>
        <p:nvPicPr>
          <p:cNvPr id="4" name="Picture 3" descr="peacebuilder-dist_banner_EN14_NEW (2).pdf - Foxit Phantom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3985" y="1442817"/>
            <a:ext cx="2895827" cy="4244753"/>
          </a:xfrm>
          <a:prstGeom prst="rect">
            <a:avLst/>
          </a:prstGeom>
        </p:spPr>
      </p:pic>
      <p:sp>
        <p:nvSpPr>
          <p:cNvPr id="5" name="TextBox 4">
            <a:extLst>
              <a:ext uri="{FF2B5EF4-FFF2-40B4-BE49-F238E27FC236}">
                <a16:creationId xmlns:a16="http://schemas.microsoft.com/office/drawing/2014/main" id="{AA705A86-D78C-4E35-891F-0D4AF2B3B1E4}"/>
              </a:ext>
            </a:extLst>
          </p:cNvPr>
          <p:cNvSpPr txBox="1"/>
          <p:nvPr/>
        </p:nvSpPr>
        <p:spPr>
          <a:xfrm>
            <a:off x="567393" y="2259101"/>
            <a:ext cx="7012984" cy="1077218"/>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3155A4"/>
                </a:solidFill>
              </a:rPr>
              <a:t>Donate $25,000 DDF Annually to Support the Rotary Peace Centers</a:t>
            </a:r>
          </a:p>
        </p:txBody>
      </p:sp>
      <p:sp>
        <p:nvSpPr>
          <p:cNvPr id="6" name="TextBox 5">
            <a:extLst>
              <a:ext uri="{FF2B5EF4-FFF2-40B4-BE49-F238E27FC236}">
                <a16:creationId xmlns:a16="http://schemas.microsoft.com/office/drawing/2014/main" id="{AA705A86-D78C-4E35-891F-0D4AF2B3B1E4}"/>
              </a:ext>
            </a:extLst>
          </p:cNvPr>
          <p:cNvSpPr txBox="1"/>
          <p:nvPr/>
        </p:nvSpPr>
        <p:spPr>
          <a:xfrm>
            <a:off x="567393" y="4006301"/>
            <a:ext cx="7012984" cy="1077218"/>
          </a:xfrm>
          <a:prstGeom prst="rect">
            <a:avLst/>
          </a:prstGeom>
          <a:solidFill>
            <a:schemeClr val="bg1"/>
          </a:solidFill>
          <a:ln w="76200">
            <a:solidFill>
              <a:srgbClr val="3155A4"/>
            </a:solidFill>
          </a:ln>
        </p:spPr>
        <p:txBody>
          <a:bodyPr wrap="square" rtlCol="0">
            <a:spAutoFit/>
          </a:bodyPr>
          <a:lstStyle/>
          <a:p>
            <a:pPr algn="ctr"/>
            <a:r>
              <a:rPr lang="en-US" sz="3200" b="1" dirty="0">
                <a:solidFill>
                  <a:srgbClr val="3155A4"/>
                </a:solidFill>
              </a:rPr>
              <a:t>Engage Rotary Clubs to Invest in  Building Peace</a:t>
            </a:r>
          </a:p>
        </p:txBody>
      </p:sp>
    </p:spTree>
    <p:extLst>
      <p:ext uri="{BB962C8B-B14F-4D97-AF65-F5344CB8AC3E}">
        <p14:creationId xmlns:p14="http://schemas.microsoft.com/office/powerpoint/2010/main" val="201711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7-1-19   </a:t>
            </a:r>
            <a:fld id="{33C33532-D037-490C-AFB0-2AB7ED8F41F1}" type="slidenum">
              <a:rPr lang="en-US" smtClean="0"/>
              <a:pPr/>
              <a:t>6</a:t>
            </a:fld>
            <a:endParaRPr lang="en-US" dirty="0"/>
          </a:p>
        </p:txBody>
      </p:sp>
      <p:pic>
        <p:nvPicPr>
          <p:cNvPr id="3" name="Picture 2">
            <a:extLst>
              <a:ext uri="{FF2B5EF4-FFF2-40B4-BE49-F238E27FC236}">
                <a16:creationId xmlns:a16="http://schemas.microsoft.com/office/drawing/2014/main" id="{A64C9208-7CAA-43BC-8986-F005D5A323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9534" y="1686207"/>
            <a:ext cx="3021501" cy="231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4CA2992C-A931-48CD-9C6F-B200FA0A390B}"/>
              </a:ext>
            </a:extLst>
          </p:cNvPr>
          <p:cNvSpPr txBox="1"/>
          <p:nvPr/>
        </p:nvSpPr>
        <p:spPr>
          <a:xfrm>
            <a:off x="465762" y="435632"/>
            <a:ext cx="11485447"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3155A4"/>
                </a:solidFill>
              </a:rPr>
              <a:t>THE ROTARY PEACE CENTERS</a:t>
            </a:r>
          </a:p>
        </p:txBody>
      </p:sp>
      <p:sp>
        <p:nvSpPr>
          <p:cNvPr id="5" name="TextBox 4">
            <a:extLst>
              <a:ext uri="{FF2B5EF4-FFF2-40B4-BE49-F238E27FC236}">
                <a16:creationId xmlns:a16="http://schemas.microsoft.com/office/drawing/2014/main" id="{A4580950-4EE1-4F8B-AEFB-757AB2DFC8D1}"/>
              </a:ext>
            </a:extLst>
          </p:cNvPr>
          <p:cNvSpPr txBox="1"/>
          <p:nvPr/>
        </p:nvSpPr>
        <p:spPr>
          <a:xfrm>
            <a:off x="465762" y="1686207"/>
            <a:ext cx="4545071" cy="2677656"/>
          </a:xfrm>
          <a:prstGeom prst="rect">
            <a:avLst/>
          </a:prstGeom>
          <a:noFill/>
        </p:spPr>
        <p:txBody>
          <a:bodyPr wrap="square" rtlCol="0">
            <a:spAutoFit/>
          </a:bodyPr>
          <a:lstStyle/>
          <a:p>
            <a:pPr marL="285744" indent="-285744">
              <a:buFont typeface="Arial" panose="020B0604020202020204" pitchFamily="34" charset="0"/>
              <a:buChar char="•"/>
            </a:pPr>
            <a:r>
              <a:rPr lang="en-US" sz="2400" dirty="0">
                <a:solidFill>
                  <a:schemeClr val="bg1"/>
                </a:solidFill>
              </a:rPr>
              <a:t>Chulalongkorn University, Thailand    (certificate program)</a:t>
            </a:r>
          </a:p>
          <a:p>
            <a:pPr marL="285744" indent="-285744">
              <a:buFont typeface="Arial" panose="020B0604020202020204" pitchFamily="34" charset="0"/>
              <a:buChar char="•"/>
            </a:pPr>
            <a:r>
              <a:rPr lang="en-US" sz="2400" dirty="0">
                <a:solidFill>
                  <a:schemeClr val="bg1"/>
                </a:solidFill>
              </a:rPr>
              <a:t>University of Bradford, England</a:t>
            </a:r>
          </a:p>
          <a:p>
            <a:pPr marL="285744" indent="-285744">
              <a:buFont typeface="Arial" panose="020B0604020202020204" pitchFamily="34" charset="0"/>
              <a:buChar char="•"/>
            </a:pPr>
            <a:r>
              <a:rPr lang="en-US" sz="2400" dirty="0">
                <a:solidFill>
                  <a:schemeClr val="bg1"/>
                </a:solidFill>
              </a:rPr>
              <a:t>International Christian University, Japan</a:t>
            </a:r>
          </a:p>
          <a:p>
            <a:pPr marL="285744" indent="-285744">
              <a:buFont typeface="Arial" panose="020B0604020202020204" pitchFamily="34" charset="0"/>
              <a:buChar char="•"/>
            </a:pPr>
            <a:r>
              <a:rPr lang="en-US" sz="2400" dirty="0">
                <a:solidFill>
                  <a:schemeClr val="bg1"/>
                </a:solidFill>
              </a:rPr>
              <a:t>Makerere University, Kampala Uganda</a:t>
            </a:r>
          </a:p>
        </p:txBody>
      </p:sp>
      <p:sp>
        <p:nvSpPr>
          <p:cNvPr id="6" name="TextBox 5">
            <a:extLst>
              <a:ext uri="{FF2B5EF4-FFF2-40B4-BE49-F238E27FC236}">
                <a16:creationId xmlns:a16="http://schemas.microsoft.com/office/drawing/2014/main" id="{2775D06F-9098-4A10-BFD6-1A5D8B27F519}"/>
              </a:ext>
            </a:extLst>
          </p:cNvPr>
          <p:cNvSpPr txBox="1"/>
          <p:nvPr/>
        </p:nvSpPr>
        <p:spPr>
          <a:xfrm>
            <a:off x="8065009" y="1686207"/>
            <a:ext cx="3886200" cy="2308324"/>
          </a:xfrm>
          <a:prstGeom prst="rect">
            <a:avLst/>
          </a:prstGeom>
          <a:noFill/>
        </p:spPr>
        <p:txBody>
          <a:bodyPr wrap="square" rtlCol="0">
            <a:spAutoFit/>
          </a:bodyPr>
          <a:lstStyle/>
          <a:p>
            <a:pPr marL="58737" indent="-58737">
              <a:buFont typeface="Arial" panose="020B0604020202020204" pitchFamily="34" charset="0"/>
              <a:buChar char="•"/>
            </a:pPr>
            <a:r>
              <a:rPr lang="en-US" sz="2400" dirty="0">
                <a:solidFill>
                  <a:schemeClr val="bg1"/>
                </a:solidFill>
              </a:rPr>
              <a:t>Duke University &amp; University of North Carolina at Chapel Hill, USA</a:t>
            </a:r>
          </a:p>
          <a:p>
            <a:pPr marL="58737" indent="-58737">
              <a:buFont typeface="Arial" panose="020B0604020202020204" pitchFamily="34" charset="0"/>
              <a:buChar char="•"/>
            </a:pPr>
            <a:r>
              <a:rPr lang="en-US" sz="2400" dirty="0">
                <a:solidFill>
                  <a:schemeClr val="bg1"/>
                </a:solidFill>
              </a:rPr>
              <a:t>University of Queensland, Australia</a:t>
            </a:r>
          </a:p>
          <a:p>
            <a:pPr marL="58737" indent="-58737">
              <a:buFont typeface="Arial" panose="020B0604020202020204" pitchFamily="34" charset="0"/>
              <a:buChar char="•"/>
            </a:pPr>
            <a:r>
              <a:rPr lang="en-US" sz="2400" dirty="0">
                <a:solidFill>
                  <a:schemeClr val="bg1"/>
                </a:solidFill>
              </a:rPr>
              <a:t>Uppsala University, Sweden</a:t>
            </a:r>
          </a:p>
        </p:txBody>
      </p:sp>
      <p:sp>
        <p:nvSpPr>
          <p:cNvPr id="7" name="TextBox 6"/>
          <p:cNvSpPr txBox="1"/>
          <p:nvPr/>
        </p:nvSpPr>
        <p:spPr>
          <a:xfrm>
            <a:off x="2126988" y="4261061"/>
            <a:ext cx="8546592" cy="1569660"/>
          </a:xfrm>
          <a:prstGeom prst="rect">
            <a:avLst/>
          </a:prstGeom>
          <a:noFill/>
        </p:spPr>
        <p:txBody>
          <a:bodyPr wrap="square" rtlCol="0">
            <a:spAutoFit/>
          </a:bodyPr>
          <a:lstStyle/>
          <a:p>
            <a:pPr algn="ctr">
              <a:spcBef>
                <a:spcPts val="600"/>
              </a:spcBef>
              <a:spcAft>
                <a:spcPts val="600"/>
              </a:spcAft>
            </a:pPr>
            <a:r>
              <a:rPr lang="en-US" sz="3200" b="1" dirty="0">
                <a:solidFill>
                  <a:schemeClr val="bg1"/>
                </a:solidFill>
                <a:cs typeface="Georgia"/>
              </a:rPr>
              <a:t>Each year, Rotary selects up to 130 professionals from around the world to receive fellowships to study at one of seven Peace Centers</a:t>
            </a:r>
          </a:p>
        </p:txBody>
      </p:sp>
    </p:spTree>
    <p:extLst>
      <p:ext uri="{BB962C8B-B14F-4D97-AF65-F5344CB8AC3E}">
        <p14:creationId xmlns:p14="http://schemas.microsoft.com/office/powerpoint/2010/main" val="167648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FEED2-2C07-4694-A44C-7F100E38C596}"/>
              </a:ext>
            </a:extLst>
          </p:cNvPr>
          <p:cNvSpPr>
            <a:spLocks noGrp="1"/>
          </p:cNvSpPr>
          <p:nvPr>
            <p:ph type="sldNum" sz="quarter" idx="12"/>
          </p:nvPr>
        </p:nvSpPr>
        <p:spPr>
          <a:xfrm>
            <a:off x="8594947" y="6257157"/>
            <a:ext cx="2743200" cy="365125"/>
          </a:xfrm>
        </p:spPr>
        <p:txBody>
          <a:bodyPr/>
          <a:lstStyle/>
          <a:p>
            <a:r>
              <a:rPr lang="en-US" dirty="0"/>
              <a:t>7-2021  </a:t>
            </a:r>
            <a:fld id="{33C33532-D037-490C-AFB0-2AB7ED8F41F1}" type="slidenum">
              <a:rPr lang="en-US" smtClean="0"/>
              <a:pPr/>
              <a:t>7</a:t>
            </a:fld>
            <a:endParaRPr lang="en-US" dirty="0"/>
          </a:p>
        </p:txBody>
      </p:sp>
      <p:sp>
        <p:nvSpPr>
          <p:cNvPr id="6" name="Content Placeholder 2">
            <a:extLst>
              <a:ext uri="{FF2B5EF4-FFF2-40B4-BE49-F238E27FC236}">
                <a16:creationId xmlns:a16="http://schemas.microsoft.com/office/drawing/2014/main" id="{F6243CCA-093D-4591-AEF4-E5360A7FA0D8}"/>
              </a:ext>
            </a:extLst>
          </p:cNvPr>
          <p:cNvSpPr txBox="1">
            <a:spLocks/>
          </p:cNvSpPr>
          <p:nvPr/>
        </p:nvSpPr>
        <p:spPr bwMode="auto">
          <a:xfrm>
            <a:off x="704560" y="1918494"/>
            <a:ext cx="10515600" cy="4351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fontScale="8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en-US" sz="2400" b="1" dirty="0"/>
          </a:p>
          <a:p>
            <a:pPr marL="0" indent="0">
              <a:buFont typeface="Arial" panose="020B0604020202020204" pitchFamily="34" charset="0"/>
              <a:buNone/>
            </a:pPr>
            <a:r>
              <a:rPr lang="en-US" altLang="en-US" sz="3000" b="1" dirty="0"/>
              <a:t>Master’s Program</a:t>
            </a:r>
            <a:r>
              <a:rPr lang="en-US" altLang="en-US" sz="3000" dirty="0"/>
              <a:t>: </a:t>
            </a:r>
          </a:p>
          <a:p>
            <a:pPr marL="457200" indent="-457200"/>
            <a:r>
              <a:rPr lang="en-US" altLang="en-US" b="1" dirty="0"/>
              <a:t>Young career professionals with at least a bachelors degree</a:t>
            </a:r>
          </a:p>
          <a:p>
            <a:pPr marL="457200" indent="-457200"/>
            <a:r>
              <a:rPr lang="en-US" altLang="en-US" b="1" dirty="0"/>
              <a:t>Required 3 to 5 years of professional experience</a:t>
            </a:r>
          </a:p>
          <a:p>
            <a:pPr marL="457200" indent="-457200"/>
            <a:r>
              <a:rPr lang="en-US" altLang="en-US" b="1" dirty="0"/>
              <a:t>Up to 50 fellowships awarded per year at one of 6 universities worldwide</a:t>
            </a:r>
          </a:p>
          <a:p>
            <a:pPr marL="457200" indent="-457200"/>
            <a:endParaRPr lang="en-US" altLang="en-US" b="1" dirty="0"/>
          </a:p>
          <a:p>
            <a:pPr marL="0" indent="0">
              <a:buFont typeface="Arial" panose="020B0604020202020204" pitchFamily="34" charset="0"/>
              <a:buNone/>
            </a:pPr>
            <a:r>
              <a:rPr lang="en-US" altLang="en-US" sz="3000" b="1" dirty="0"/>
              <a:t>Professional Development Program</a:t>
            </a:r>
            <a:r>
              <a:rPr lang="en-US" altLang="en-US" sz="2400" b="1" dirty="0"/>
              <a:t>:</a:t>
            </a:r>
          </a:p>
          <a:p>
            <a:pPr marL="406400" indent="-406400"/>
            <a:r>
              <a:rPr lang="en-US" altLang="en-US" b="1" dirty="0"/>
              <a:t> Experienced professionals in peace and conflict resolution</a:t>
            </a:r>
          </a:p>
          <a:p>
            <a:pPr marL="406400" indent="-406400"/>
            <a:r>
              <a:rPr lang="en-US" altLang="en-US" b="1" dirty="0"/>
              <a:t> Minimum 5 years in experience in conflict resolution</a:t>
            </a:r>
          </a:p>
          <a:p>
            <a:pPr marL="406400" indent="-406400"/>
            <a:r>
              <a:rPr lang="en-US" altLang="en-US" b="1" dirty="0"/>
              <a:t> Up to 80 fellows per year at one of 2 universities</a:t>
            </a:r>
          </a:p>
          <a:p>
            <a:pPr marL="0" indent="0"/>
            <a:endParaRPr lang="en-US" altLang="en-US" dirty="0"/>
          </a:p>
          <a:p>
            <a:pPr marL="0" indent="0">
              <a:buFont typeface="Arial" panose="020B0604020202020204" pitchFamily="34" charset="0"/>
              <a:buNone/>
            </a:pPr>
            <a:endParaRPr lang="en-US" altLang="en-US" dirty="0">
              <a:solidFill>
                <a:srgbClr val="697D8F"/>
              </a:solidFill>
              <a:latin typeface="Georgia" panose="02040502050405020303" pitchFamily="18" charset="0"/>
            </a:endParaRPr>
          </a:p>
          <a:p>
            <a:pPr marL="0" indent="0"/>
            <a:endParaRPr lang="en-US" altLang="en-US" dirty="0">
              <a:solidFill>
                <a:srgbClr val="697D8F"/>
              </a:solidFill>
              <a:latin typeface="Georgia" panose="02040502050405020303" pitchFamily="18" charset="0"/>
            </a:endParaRPr>
          </a:p>
        </p:txBody>
      </p:sp>
      <p:pic>
        <p:nvPicPr>
          <p:cNvPr id="10" name="Picture 1">
            <a:extLst>
              <a:ext uri="{FF2B5EF4-FFF2-40B4-BE49-F238E27FC236}">
                <a16:creationId xmlns:a16="http://schemas.microsoft.com/office/drawing/2014/main" id="{469FA042-0EAD-48D3-A6AC-06D8792AC68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50708" y="894057"/>
            <a:ext cx="2987779" cy="19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4">
            <a:extLst>
              <a:ext uri="{FF2B5EF4-FFF2-40B4-BE49-F238E27FC236}">
                <a16:creationId xmlns:a16="http://schemas.microsoft.com/office/drawing/2014/main" id="{FE184C3D-8432-4ED2-B97E-C9CC393239EC}"/>
              </a:ext>
            </a:extLst>
          </p:cNvPr>
          <p:cNvSpPr txBox="1">
            <a:spLocks/>
          </p:cNvSpPr>
          <p:nvPr/>
        </p:nvSpPr>
        <p:spPr>
          <a:xfrm>
            <a:off x="571499" y="390525"/>
            <a:ext cx="10515600" cy="1325563"/>
          </a:xfrm>
          <a:prstGeom prst="rect">
            <a:avLst/>
          </a:prstGeom>
        </p:spPr>
        <p:txBody>
          <a:bodyPr/>
          <a:lstStyle>
            <a:lvl1pPr algn="l" defTabSz="914377"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A99196E6-14E7-4100-8FE3-42B37AEC4A33}"/>
              </a:ext>
            </a:extLst>
          </p:cNvPr>
          <p:cNvSpPr txBox="1"/>
          <p:nvPr/>
        </p:nvSpPr>
        <p:spPr>
          <a:xfrm>
            <a:off x="453513" y="330031"/>
            <a:ext cx="8141434" cy="1446550"/>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17458F"/>
                </a:solidFill>
                <a:latin typeface="Arial" panose="020B0604020202020204" pitchFamily="34" charset="0"/>
                <a:cs typeface="Arial" panose="020B0604020202020204" pitchFamily="34" charset="0"/>
              </a:rPr>
              <a:t>ROTARY PEACE FELLOWSHIPS</a:t>
            </a:r>
          </a:p>
        </p:txBody>
      </p:sp>
    </p:spTree>
    <p:extLst>
      <p:ext uri="{BB962C8B-B14F-4D97-AF65-F5344CB8AC3E}">
        <p14:creationId xmlns:p14="http://schemas.microsoft.com/office/powerpoint/2010/main" val="1482037212"/>
      </p:ext>
    </p:extLst>
  </p:cSld>
  <p:clrMapOvr>
    <a:masterClrMapping/>
  </p:clrMapOvr>
  <mc:AlternateContent xmlns:mc="http://schemas.openxmlformats.org/markup-compatibility/2006" xmlns:p14="http://schemas.microsoft.com/office/powerpoint/2010/main">
    <mc:Choice Requires="p14">
      <p:transition spd="slow" p14:dur="2000" advTm="13787"/>
    </mc:Choice>
    <mc:Fallback xmlns="">
      <p:transition spd="slow" advTm="137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C21844-337D-43AE-B977-72110D5F555E}"/>
              </a:ext>
            </a:extLst>
          </p:cNvPr>
          <p:cNvSpPr>
            <a:spLocks noGrp="1"/>
          </p:cNvSpPr>
          <p:nvPr>
            <p:ph type="sldNum" sz="quarter" idx="12"/>
          </p:nvPr>
        </p:nvSpPr>
        <p:spPr/>
        <p:txBody>
          <a:bodyPr/>
          <a:lstStyle/>
          <a:p>
            <a:r>
              <a:rPr lang="en-US" dirty="0"/>
              <a:t>7-2021 </a:t>
            </a:r>
            <a:fld id="{624EBDBF-930E-4F13-A458-2538BDC94BDA}" type="slidenum">
              <a:rPr lang="en-US" smtClean="0"/>
              <a:t>8</a:t>
            </a:fld>
            <a:endParaRPr lang="en-US" dirty="0"/>
          </a:p>
        </p:txBody>
      </p:sp>
      <p:sp>
        <p:nvSpPr>
          <p:cNvPr id="9" name="TextBox 8">
            <a:extLst>
              <a:ext uri="{FF2B5EF4-FFF2-40B4-BE49-F238E27FC236}">
                <a16:creationId xmlns:a16="http://schemas.microsoft.com/office/drawing/2014/main" id="{DA5903EB-E573-4653-899F-F54552A92618}"/>
              </a:ext>
            </a:extLst>
          </p:cNvPr>
          <p:cNvSpPr txBox="1"/>
          <p:nvPr/>
        </p:nvSpPr>
        <p:spPr>
          <a:xfrm>
            <a:off x="465762" y="435632"/>
            <a:ext cx="11485447"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17458F"/>
                </a:solidFill>
                <a:latin typeface="Arial" panose="020B0604020202020204" pitchFamily="34" charset="0"/>
                <a:cs typeface="Arial" panose="020B0604020202020204" pitchFamily="34" charset="0"/>
              </a:rPr>
              <a:t>Peace Fellow Peace Map</a:t>
            </a:r>
          </a:p>
        </p:txBody>
      </p:sp>
      <p:pic>
        <p:nvPicPr>
          <p:cNvPr id="5" name="Picture 4">
            <a:extLst>
              <a:ext uri="{FF2B5EF4-FFF2-40B4-BE49-F238E27FC236}">
                <a16:creationId xmlns:a16="http://schemas.microsoft.com/office/drawing/2014/main" id="{EEA2ED06-4FFF-45E5-8F71-F0B3ED8FF2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47392" y="1351403"/>
            <a:ext cx="8697215" cy="4801368"/>
          </a:xfrm>
          <a:prstGeom prst="rect">
            <a:avLst/>
          </a:prstGeom>
        </p:spPr>
      </p:pic>
    </p:spTree>
    <p:extLst>
      <p:ext uri="{BB962C8B-B14F-4D97-AF65-F5344CB8AC3E}">
        <p14:creationId xmlns:p14="http://schemas.microsoft.com/office/powerpoint/2010/main" val="11210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52BEF-6559-4F18-ADA6-6576E44548C6}"/>
              </a:ext>
            </a:extLst>
          </p:cNvPr>
          <p:cNvSpPr>
            <a:spLocks noGrp="1"/>
          </p:cNvSpPr>
          <p:nvPr>
            <p:ph type="sldNum" sz="quarter" idx="12"/>
          </p:nvPr>
        </p:nvSpPr>
        <p:spPr/>
        <p:txBody>
          <a:bodyPr/>
          <a:lstStyle/>
          <a:p>
            <a:r>
              <a:rPr lang="en-US" dirty="0"/>
              <a:t>7-1-19   </a:t>
            </a:r>
            <a:fld id="{33C33532-D037-490C-AFB0-2AB7ED8F41F1}" type="slidenum">
              <a:rPr lang="en-US" smtClean="0"/>
              <a:pPr/>
              <a:t>9</a:t>
            </a:fld>
            <a:endParaRPr lang="en-US" dirty="0"/>
          </a:p>
        </p:txBody>
      </p:sp>
      <p:sp>
        <p:nvSpPr>
          <p:cNvPr id="3" name="TextBox 2">
            <a:extLst>
              <a:ext uri="{FF2B5EF4-FFF2-40B4-BE49-F238E27FC236}">
                <a16:creationId xmlns:a16="http://schemas.microsoft.com/office/drawing/2014/main" id="{5FB34BAD-397F-4349-9604-63E025EE8344}"/>
              </a:ext>
            </a:extLst>
          </p:cNvPr>
          <p:cNvSpPr txBox="1"/>
          <p:nvPr/>
        </p:nvSpPr>
        <p:spPr>
          <a:xfrm>
            <a:off x="465762" y="435631"/>
            <a:ext cx="11485447" cy="769441"/>
          </a:xfrm>
          <a:prstGeom prst="rect">
            <a:avLst/>
          </a:prstGeom>
          <a:solidFill>
            <a:schemeClr val="bg1"/>
          </a:solidFill>
          <a:ln w="76200">
            <a:solidFill>
              <a:srgbClr val="3155A4"/>
            </a:solidFill>
          </a:ln>
        </p:spPr>
        <p:txBody>
          <a:bodyPr wrap="square" rtlCol="0">
            <a:spAutoFit/>
          </a:bodyPr>
          <a:lstStyle/>
          <a:p>
            <a:pPr algn="ctr"/>
            <a:r>
              <a:rPr lang="en-US" sz="4400" b="1" dirty="0">
                <a:solidFill>
                  <a:srgbClr val="3155A4"/>
                </a:solidFill>
              </a:rPr>
              <a:t>NOMINATE AND SUPPORT A PEACE FELLOW</a:t>
            </a:r>
          </a:p>
        </p:txBody>
      </p:sp>
      <p:sp>
        <p:nvSpPr>
          <p:cNvPr id="6" name="Rectangle 5">
            <a:extLst>
              <a:ext uri="{FF2B5EF4-FFF2-40B4-BE49-F238E27FC236}">
                <a16:creationId xmlns:a16="http://schemas.microsoft.com/office/drawing/2014/main" id="{97AB1D93-202A-4DC7-8E09-399541A2B8B2}"/>
              </a:ext>
            </a:extLst>
          </p:cNvPr>
          <p:cNvSpPr/>
          <p:nvPr/>
        </p:nvSpPr>
        <p:spPr>
          <a:xfrm>
            <a:off x="1748418" y="5584017"/>
            <a:ext cx="8920133" cy="400110"/>
          </a:xfrm>
          <a:prstGeom prst="rect">
            <a:avLst/>
          </a:prstGeom>
        </p:spPr>
        <p:txBody>
          <a:bodyPr wrap="square">
            <a:spAutoFit/>
          </a:bodyPr>
          <a:lstStyle/>
          <a:p>
            <a:r>
              <a:rPr lang="en-US" sz="2000" b="1" dirty="0">
                <a:solidFill>
                  <a:schemeClr val="bg1"/>
                </a:solidFill>
                <a:latin typeface="Open Sans"/>
              </a:rPr>
              <a:t>Contact Peace Fellow Chair Michael Weaver (amweaver@pacbell.net)</a:t>
            </a:r>
            <a:endParaRPr lang="en-US" sz="2000" b="1" dirty="0">
              <a:solidFill>
                <a:schemeClr val="bg1"/>
              </a:solidFill>
            </a:endParaRPr>
          </a:p>
        </p:txBody>
      </p:sp>
      <p:grpSp>
        <p:nvGrpSpPr>
          <p:cNvPr id="12" name="Group 11">
            <a:extLst>
              <a:ext uri="{FF2B5EF4-FFF2-40B4-BE49-F238E27FC236}">
                <a16:creationId xmlns:a16="http://schemas.microsoft.com/office/drawing/2014/main" id="{227E0678-9778-47E3-B73B-2EE4ED4D0259}"/>
              </a:ext>
            </a:extLst>
          </p:cNvPr>
          <p:cNvGrpSpPr/>
          <p:nvPr/>
        </p:nvGrpSpPr>
        <p:grpSpPr>
          <a:xfrm>
            <a:off x="1243119" y="3058558"/>
            <a:ext cx="10083222" cy="2353092"/>
            <a:chOff x="631370" y="1996884"/>
            <a:chExt cx="10083221" cy="2353092"/>
          </a:xfrm>
        </p:grpSpPr>
        <p:sp>
          <p:nvSpPr>
            <p:cNvPr id="8" name="Rectangle 7">
              <a:extLst>
                <a:ext uri="{FF2B5EF4-FFF2-40B4-BE49-F238E27FC236}">
                  <a16:creationId xmlns:a16="http://schemas.microsoft.com/office/drawing/2014/main" id="{617E4339-D5C7-4F8F-8B69-6E7A2E81899E}"/>
                </a:ext>
              </a:extLst>
            </p:cNvPr>
            <p:cNvSpPr/>
            <p:nvPr/>
          </p:nvSpPr>
          <p:spPr>
            <a:xfrm>
              <a:off x="631370" y="1996884"/>
              <a:ext cx="4809744" cy="1204432"/>
            </a:xfrm>
            <a:prstGeom prst="rect">
              <a:avLst/>
            </a:prstGeom>
            <a:ln w="38100">
              <a:solidFill>
                <a:schemeClr val="bg1">
                  <a:lumMod val="95000"/>
                </a:schemeClr>
              </a:solidFill>
            </a:ln>
          </p:spPr>
          <p:txBody>
            <a:bodyPr wrap="square">
              <a:spAutoFit/>
            </a:bodyPr>
            <a:lstStyle/>
            <a:p>
              <a:pPr marL="63498" algn="ctr">
                <a:spcBef>
                  <a:spcPts val="805"/>
                </a:spcBef>
              </a:pPr>
              <a:r>
                <a:rPr lang="en-US" sz="2400" b="1" dirty="0">
                  <a:solidFill>
                    <a:schemeClr val="bg1"/>
                  </a:solidFill>
                  <a:latin typeface="Bookman Old Style" panose="02050604050505020204" pitchFamily="18" charset="0"/>
                  <a:ea typeface="Arial" panose="020B0604020202020204" pitchFamily="34" charset="0"/>
                </a:rPr>
                <a:t>RECRUIT</a:t>
              </a:r>
              <a:endParaRPr lang="en-US" sz="1600" b="1" dirty="0">
                <a:solidFill>
                  <a:schemeClr val="bg1"/>
                </a:solidFill>
                <a:latin typeface="Arial" panose="020B0604020202020204" pitchFamily="34" charset="0"/>
                <a:ea typeface="Arial" panose="020B0604020202020204" pitchFamily="34" charset="0"/>
              </a:endParaRPr>
            </a:p>
            <a:p>
              <a:pPr marL="63498" marR="220974">
                <a:lnSpc>
                  <a:spcPct val="83000"/>
                </a:lnSpc>
                <a:spcBef>
                  <a:spcPts val="440"/>
                </a:spcBef>
              </a:pPr>
              <a:r>
                <a:rPr lang="en-US" b="1" spc="-15" dirty="0">
                  <a:solidFill>
                    <a:schemeClr val="bg1"/>
                  </a:solidFill>
                  <a:ea typeface="Arial" panose="020B0604020202020204" pitchFamily="34" charset="0"/>
                </a:rPr>
                <a:t>Identify local professionals </a:t>
              </a:r>
              <a:r>
                <a:rPr lang="en-US" b="1" dirty="0">
                  <a:solidFill>
                    <a:schemeClr val="bg1"/>
                  </a:solidFill>
                  <a:ea typeface="Arial" panose="020B0604020202020204" pitchFamily="34" charset="0"/>
                </a:rPr>
                <a:t>who are </a:t>
              </a:r>
              <a:r>
                <a:rPr lang="en-US" b="1" spc="-15" dirty="0">
                  <a:solidFill>
                    <a:schemeClr val="bg1"/>
                  </a:solidFill>
                  <a:ea typeface="Arial" panose="020B0604020202020204" pitchFamily="34" charset="0"/>
                </a:rPr>
                <a:t>interested </a:t>
              </a:r>
              <a:r>
                <a:rPr lang="en-US" b="1" dirty="0">
                  <a:solidFill>
                    <a:schemeClr val="bg1"/>
                  </a:solidFill>
                  <a:ea typeface="Arial" panose="020B0604020202020204" pitchFamily="34" charset="0"/>
                </a:rPr>
                <a:t>and </a:t>
              </a:r>
              <a:r>
                <a:rPr lang="en-US" b="1" spc="-15" dirty="0">
                  <a:solidFill>
                    <a:schemeClr val="bg1"/>
                  </a:solidFill>
                  <a:ea typeface="Arial" panose="020B0604020202020204" pitchFamily="34" charset="0"/>
                </a:rPr>
                <a:t>qualified </a:t>
              </a:r>
              <a:r>
                <a:rPr lang="en-US" b="1" dirty="0">
                  <a:solidFill>
                    <a:schemeClr val="bg1"/>
                  </a:solidFill>
                  <a:ea typeface="Arial" panose="020B0604020202020204" pitchFamily="34" charset="0"/>
                </a:rPr>
                <a:t>for </a:t>
              </a:r>
              <a:r>
                <a:rPr lang="en-US" b="1" spc="-15" dirty="0">
                  <a:solidFill>
                    <a:schemeClr val="bg1"/>
                  </a:solidFill>
                  <a:ea typeface="Arial" panose="020B0604020202020204" pitchFamily="34" charset="0"/>
                </a:rPr>
                <a:t>advanced peace studies</a:t>
              </a:r>
              <a:r>
                <a:rPr lang="en-US" b="1" spc="-15" dirty="0">
                  <a:solidFill>
                    <a:schemeClr val="bg1"/>
                  </a:solidFill>
                  <a:latin typeface="Arial" panose="020B0604020202020204" pitchFamily="34" charset="0"/>
                  <a:ea typeface="Arial" panose="020B0604020202020204" pitchFamily="34" charset="0"/>
                </a:rPr>
                <a:t>.</a:t>
              </a:r>
              <a:endParaRPr lang="en-US" sz="1600" b="1" dirty="0">
                <a:solidFill>
                  <a:schemeClr val="bg1"/>
                </a:solidFill>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id="{E50047FA-CDF5-428E-93AA-C323AFA3B399}"/>
                </a:ext>
              </a:extLst>
            </p:cNvPr>
            <p:cNvSpPr/>
            <p:nvPr/>
          </p:nvSpPr>
          <p:spPr>
            <a:xfrm>
              <a:off x="5889895" y="2025865"/>
              <a:ext cx="4809744" cy="1206228"/>
            </a:xfrm>
            <a:prstGeom prst="rect">
              <a:avLst/>
            </a:prstGeom>
            <a:ln w="38100">
              <a:solidFill>
                <a:schemeClr val="bg1">
                  <a:lumMod val="95000"/>
                </a:schemeClr>
              </a:solidFill>
            </a:ln>
          </p:spPr>
          <p:txBody>
            <a:bodyPr wrap="square">
              <a:spAutoFit/>
            </a:bodyPr>
            <a:lstStyle/>
            <a:p>
              <a:pPr marL="63498" algn="ctr">
                <a:spcBef>
                  <a:spcPts val="880"/>
                </a:spcBef>
              </a:pPr>
              <a:r>
                <a:rPr lang="en-US" sz="2400" b="1" kern="0" dirty="0">
                  <a:solidFill>
                    <a:schemeClr val="bg1"/>
                  </a:solidFill>
                  <a:latin typeface="Bookman Old Style" panose="02050604050505020204" pitchFamily="18" charset="0"/>
                  <a:ea typeface="Bookman Old Style" panose="02050604050505020204" pitchFamily="18" charset="0"/>
                  <a:cs typeface="Bookman Old Style" panose="02050604050505020204" pitchFamily="18" charset="0"/>
                </a:rPr>
                <a:t>COACH</a:t>
              </a:r>
            </a:p>
            <a:p>
              <a:pPr marL="63498" marR="335272">
                <a:lnSpc>
                  <a:spcPct val="83000"/>
                </a:lnSpc>
                <a:spcBef>
                  <a:spcPts val="445"/>
                </a:spcBef>
              </a:pPr>
              <a:r>
                <a:rPr lang="en-US" b="1" spc="-20" dirty="0">
                  <a:solidFill>
                    <a:schemeClr val="bg1"/>
                  </a:solidFill>
                  <a:ea typeface="Arial" panose="020B0604020202020204" pitchFamily="34" charset="0"/>
                </a:rPr>
                <a:t>Evaluate </a:t>
              </a:r>
              <a:r>
                <a:rPr lang="en-US" b="1" spc="-15" dirty="0">
                  <a:solidFill>
                    <a:schemeClr val="bg1"/>
                  </a:solidFill>
                  <a:ea typeface="Arial" panose="020B0604020202020204" pitchFamily="34" charset="0"/>
                </a:rPr>
                <a:t>whether </a:t>
              </a:r>
              <a:r>
                <a:rPr lang="en-US" b="1" dirty="0">
                  <a:solidFill>
                    <a:schemeClr val="bg1"/>
                  </a:solidFill>
                  <a:ea typeface="Arial" panose="020B0604020202020204" pitchFamily="34" charset="0"/>
                </a:rPr>
                <a:t>a </a:t>
              </a:r>
              <a:r>
                <a:rPr lang="en-US" b="1" spc="-15" dirty="0">
                  <a:solidFill>
                    <a:schemeClr val="bg1"/>
                  </a:solidFill>
                  <a:ea typeface="Arial" panose="020B0604020202020204" pitchFamily="34" charset="0"/>
                </a:rPr>
                <a:t>prospective applicant </a:t>
              </a:r>
              <a:r>
                <a:rPr lang="en-US" b="1" dirty="0">
                  <a:solidFill>
                    <a:schemeClr val="bg1"/>
                  </a:solidFill>
                  <a:ea typeface="Arial" panose="020B0604020202020204" pitchFamily="34" charset="0"/>
                </a:rPr>
                <a:t>is a </a:t>
              </a:r>
              <a:r>
                <a:rPr lang="en-US" b="1" spc="-15" dirty="0">
                  <a:solidFill>
                    <a:schemeClr val="bg1"/>
                  </a:solidFill>
                  <a:ea typeface="Arial" panose="020B0604020202020204" pitchFamily="34" charset="0"/>
                </a:rPr>
                <a:t>good fit </a:t>
              </a:r>
              <a:r>
                <a:rPr lang="en-US" b="1" dirty="0">
                  <a:solidFill>
                    <a:schemeClr val="bg1"/>
                  </a:solidFill>
                  <a:ea typeface="Arial" panose="020B0604020202020204" pitchFamily="34" charset="0"/>
                </a:rPr>
                <a:t>and </a:t>
              </a:r>
              <a:r>
                <a:rPr lang="en-US" b="1" spc="-15" dirty="0">
                  <a:solidFill>
                    <a:schemeClr val="bg1"/>
                  </a:solidFill>
                  <a:ea typeface="Arial" panose="020B0604020202020204" pitchFamily="34" charset="0"/>
                </a:rPr>
                <a:t>help each candidate make </a:t>
              </a:r>
              <a:r>
                <a:rPr lang="en-US" b="1" dirty="0">
                  <a:solidFill>
                    <a:schemeClr val="bg1"/>
                  </a:solidFill>
                  <a:ea typeface="Arial" panose="020B0604020202020204" pitchFamily="34" charset="0"/>
                </a:rPr>
                <a:t>the </a:t>
              </a:r>
              <a:r>
                <a:rPr lang="en-US" b="1" spc="-15" dirty="0">
                  <a:solidFill>
                    <a:schemeClr val="bg1"/>
                  </a:solidFill>
                  <a:ea typeface="Arial" panose="020B0604020202020204" pitchFamily="34" charset="0"/>
                </a:rPr>
                <a:t>best case.</a:t>
              </a:r>
              <a:endParaRPr lang="en-US" sz="1600" b="1" dirty="0">
                <a:solidFill>
                  <a:schemeClr val="bg1"/>
                </a:solidFill>
                <a:ea typeface="Arial" panose="020B0604020202020204" pitchFamily="34" charset="0"/>
              </a:endParaRPr>
            </a:p>
          </p:txBody>
        </p:sp>
        <p:sp>
          <p:nvSpPr>
            <p:cNvPr id="10" name="Rectangle 9">
              <a:extLst>
                <a:ext uri="{FF2B5EF4-FFF2-40B4-BE49-F238E27FC236}">
                  <a16:creationId xmlns:a16="http://schemas.microsoft.com/office/drawing/2014/main" id="{AB025092-C20F-4985-9503-47CB9DD21B7E}"/>
                </a:ext>
              </a:extLst>
            </p:cNvPr>
            <p:cNvSpPr/>
            <p:nvPr/>
          </p:nvSpPr>
          <p:spPr>
            <a:xfrm>
              <a:off x="631371" y="3373683"/>
              <a:ext cx="4809744" cy="976293"/>
            </a:xfrm>
            <a:prstGeom prst="rect">
              <a:avLst/>
            </a:prstGeom>
            <a:ln w="38100">
              <a:solidFill>
                <a:schemeClr val="bg1">
                  <a:lumMod val="95000"/>
                </a:schemeClr>
              </a:solidFill>
            </a:ln>
          </p:spPr>
          <p:txBody>
            <a:bodyPr wrap="square">
              <a:spAutoFit/>
            </a:bodyPr>
            <a:lstStyle/>
            <a:p>
              <a:pPr marL="63498" algn="ctr">
                <a:spcBef>
                  <a:spcPts val="880"/>
                </a:spcBef>
              </a:pPr>
              <a:r>
                <a:rPr lang="en-US" sz="2400" b="1" kern="0" dirty="0">
                  <a:solidFill>
                    <a:schemeClr val="bg1"/>
                  </a:solidFill>
                  <a:latin typeface="Bookman Old Style" panose="02050604050505020204" pitchFamily="18" charset="0"/>
                  <a:ea typeface="Bookman Old Style" panose="02050604050505020204" pitchFamily="18" charset="0"/>
                  <a:cs typeface="Bookman Old Style" panose="02050604050505020204" pitchFamily="18" charset="0"/>
                </a:rPr>
                <a:t>NOMINATE</a:t>
              </a:r>
            </a:p>
            <a:p>
              <a:pPr marL="63498" marR="284473">
                <a:lnSpc>
                  <a:spcPct val="83000"/>
                </a:lnSpc>
                <a:spcBef>
                  <a:spcPts val="445"/>
                </a:spcBef>
              </a:pPr>
              <a:r>
                <a:rPr lang="en-US" b="1" spc="-15" dirty="0">
                  <a:solidFill>
                    <a:schemeClr val="bg1"/>
                  </a:solidFill>
                  <a:ea typeface="Arial" panose="020B0604020202020204" pitchFamily="34" charset="0"/>
                </a:rPr>
                <a:t>Help applicants navigate </a:t>
              </a:r>
              <a:r>
                <a:rPr lang="en-US" b="1" dirty="0">
                  <a:solidFill>
                    <a:schemeClr val="bg1"/>
                  </a:solidFill>
                  <a:ea typeface="Arial" panose="020B0604020202020204" pitchFamily="34" charset="0"/>
                </a:rPr>
                <a:t>the </a:t>
              </a:r>
              <a:r>
                <a:rPr lang="en-US" b="1" spc="-15" dirty="0">
                  <a:solidFill>
                    <a:schemeClr val="bg1"/>
                  </a:solidFill>
                  <a:ea typeface="Arial" panose="020B0604020202020204" pitchFamily="34" charset="0"/>
                </a:rPr>
                <a:t>process </a:t>
              </a:r>
              <a:r>
                <a:rPr lang="en-US" b="1" dirty="0">
                  <a:solidFill>
                    <a:schemeClr val="bg1"/>
                  </a:solidFill>
                  <a:ea typeface="Arial" panose="020B0604020202020204" pitchFamily="34" charset="0"/>
                </a:rPr>
                <a:t>and </a:t>
              </a:r>
              <a:r>
                <a:rPr lang="en-US" b="1" spc="-15" dirty="0">
                  <a:solidFill>
                    <a:schemeClr val="bg1"/>
                  </a:solidFill>
                  <a:ea typeface="Arial" panose="020B0604020202020204" pitchFamily="34" charset="0"/>
                </a:rPr>
                <a:t>understand </a:t>
              </a:r>
              <a:r>
                <a:rPr lang="en-US" b="1" dirty="0">
                  <a:solidFill>
                    <a:schemeClr val="bg1"/>
                  </a:solidFill>
                  <a:ea typeface="Arial" panose="020B0604020202020204" pitchFamily="34" charset="0"/>
                </a:rPr>
                <a:t>how </a:t>
              </a:r>
              <a:r>
                <a:rPr lang="en-US" b="1" spc="-15" dirty="0">
                  <a:solidFill>
                    <a:schemeClr val="bg1"/>
                  </a:solidFill>
                  <a:ea typeface="Arial" panose="020B0604020202020204" pitchFamily="34" charset="0"/>
                </a:rPr>
                <a:t>selections </a:t>
              </a:r>
              <a:r>
                <a:rPr lang="en-US" b="1" dirty="0">
                  <a:solidFill>
                    <a:schemeClr val="bg1"/>
                  </a:solidFill>
                  <a:ea typeface="Arial" panose="020B0604020202020204" pitchFamily="34" charset="0"/>
                </a:rPr>
                <a:t>are </a:t>
              </a:r>
              <a:r>
                <a:rPr lang="en-US" b="1" spc="-15" dirty="0">
                  <a:solidFill>
                    <a:schemeClr val="bg1"/>
                  </a:solidFill>
                  <a:ea typeface="Arial" panose="020B0604020202020204" pitchFamily="34" charset="0"/>
                </a:rPr>
                <a:t>made.</a:t>
              </a:r>
              <a:endParaRPr lang="en-US" sz="1600" b="1" dirty="0">
                <a:solidFill>
                  <a:schemeClr val="bg1"/>
                </a:solidFill>
                <a:ea typeface="Arial" panose="020B0604020202020204" pitchFamily="34" charset="0"/>
              </a:endParaRPr>
            </a:p>
          </p:txBody>
        </p:sp>
        <p:sp>
          <p:nvSpPr>
            <p:cNvPr id="11" name="Rectangle 10">
              <a:extLst>
                <a:ext uri="{FF2B5EF4-FFF2-40B4-BE49-F238E27FC236}">
                  <a16:creationId xmlns:a16="http://schemas.microsoft.com/office/drawing/2014/main" id="{0F39CCD2-1C78-4C9D-844F-9DD1E4A4944E}"/>
                </a:ext>
              </a:extLst>
            </p:cNvPr>
            <p:cNvSpPr/>
            <p:nvPr/>
          </p:nvSpPr>
          <p:spPr>
            <a:xfrm>
              <a:off x="5907833" y="3350775"/>
              <a:ext cx="4806758" cy="976293"/>
            </a:xfrm>
            <a:prstGeom prst="rect">
              <a:avLst/>
            </a:prstGeom>
            <a:ln w="38100">
              <a:solidFill>
                <a:schemeClr val="bg1">
                  <a:lumMod val="95000"/>
                </a:schemeClr>
              </a:solidFill>
            </a:ln>
          </p:spPr>
          <p:txBody>
            <a:bodyPr wrap="square">
              <a:spAutoFit/>
            </a:bodyPr>
            <a:lstStyle/>
            <a:p>
              <a:pPr marL="63498" algn="ctr">
                <a:spcBef>
                  <a:spcPts val="880"/>
                </a:spcBef>
              </a:pPr>
              <a:r>
                <a:rPr lang="en-US" sz="2400" b="1" kern="0" dirty="0">
                  <a:solidFill>
                    <a:schemeClr val="bg1"/>
                  </a:solidFill>
                  <a:latin typeface="Bookman Old Style" panose="02050604050505020204" pitchFamily="18" charset="0"/>
                  <a:ea typeface="Bookman Old Style" panose="02050604050505020204" pitchFamily="18" charset="0"/>
                  <a:cs typeface="Bookman Old Style" panose="02050604050505020204" pitchFamily="18" charset="0"/>
                </a:rPr>
                <a:t>ENGAGE</a:t>
              </a:r>
            </a:p>
            <a:p>
              <a:pPr marL="63498" marR="247008">
                <a:lnSpc>
                  <a:spcPct val="83000"/>
                </a:lnSpc>
                <a:spcBef>
                  <a:spcPts val="445"/>
                </a:spcBef>
              </a:pPr>
              <a:r>
                <a:rPr lang="en-US" b="1" spc="-15" dirty="0">
                  <a:solidFill>
                    <a:schemeClr val="bg1"/>
                  </a:solidFill>
                  <a:ea typeface="Arial" panose="020B0604020202020204" pitchFamily="34" charset="0"/>
                </a:rPr>
                <a:t>Integrate peace center alumni with the </a:t>
              </a:r>
              <a:r>
                <a:rPr lang="en-US" b="1" dirty="0">
                  <a:solidFill>
                    <a:schemeClr val="bg1"/>
                  </a:solidFill>
                  <a:ea typeface="Arial" panose="020B0604020202020204" pitchFamily="34" charset="0"/>
                </a:rPr>
                <a:t>Rotary </a:t>
              </a:r>
              <a:r>
                <a:rPr lang="en-US" b="1" spc="-15" dirty="0">
                  <a:solidFill>
                    <a:schemeClr val="bg1"/>
                  </a:solidFill>
                  <a:ea typeface="Arial" panose="020B0604020202020204" pitchFamily="34" charset="0"/>
                </a:rPr>
                <a:t>community </a:t>
              </a:r>
              <a:r>
                <a:rPr lang="en-US" b="1" dirty="0">
                  <a:solidFill>
                    <a:schemeClr val="bg1"/>
                  </a:solidFill>
                  <a:ea typeface="Arial" panose="020B0604020202020204" pitchFamily="34" charset="0"/>
                </a:rPr>
                <a:t>and </a:t>
              </a:r>
              <a:r>
                <a:rPr lang="en-US" b="1" spc="-15" dirty="0">
                  <a:solidFill>
                    <a:schemeClr val="bg1"/>
                  </a:solidFill>
                  <a:ea typeface="Arial" panose="020B0604020202020204" pitchFamily="34" charset="0"/>
                </a:rPr>
                <a:t>maintain long-term ties.</a:t>
              </a:r>
              <a:endParaRPr lang="en-US" sz="1600" b="1" dirty="0">
                <a:solidFill>
                  <a:schemeClr val="bg1"/>
                </a:solidFill>
                <a:ea typeface="Arial" panose="020B0604020202020204" pitchFamily="34" charset="0"/>
              </a:endParaRPr>
            </a:p>
          </p:txBody>
        </p:sp>
      </p:grpSp>
      <p:pic>
        <p:nvPicPr>
          <p:cNvPr id="14" name="Picture 13">
            <a:extLst>
              <a:ext uri="{FF2B5EF4-FFF2-40B4-BE49-F238E27FC236}">
                <a16:creationId xmlns:a16="http://schemas.microsoft.com/office/drawing/2014/main" id="{3C66E00C-0EFD-4657-83E4-80FE7B4CACE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492" y="1374301"/>
            <a:ext cx="1483255" cy="1483255"/>
          </a:xfrm>
          <a:prstGeom prst="rect">
            <a:avLst/>
          </a:prstGeom>
        </p:spPr>
      </p:pic>
      <p:pic>
        <p:nvPicPr>
          <p:cNvPr id="15" name="Picture 14">
            <a:extLst>
              <a:ext uri="{FF2B5EF4-FFF2-40B4-BE49-F238E27FC236}">
                <a16:creationId xmlns:a16="http://schemas.microsoft.com/office/drawing/2014/main" id="{FF72ED4B-FC5A-4D0F-B843-5A6AD804BB4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5259" y="1375264"/>
            <a:ext cx="1481328" cy="1481328"/>
          </a:xfrm>
          <a:prstGeom prst="rect">
            <a:avLst/>
          </a:prstGeom>
        </p:spPr>
      </p:pic>
      <p:sp>
        <p:nvSpPr>
          <p:cNvPr id="18" name="Rectangle 17">
            <a:extLst>
              <a:ext uri="{FF2B5EF4-FFF2-40B4-BE49-F238E27FC236}">
                <a16:creationId xmlns:a16="http://schemas.microsoft.com/office/drawing/2014/main" id="{71073038-D4E4-492C-B9FA-42CB068DE193}"/>
              </a:ext>
            </a:extLst>
          </p:cNvPr>
          <p:cNvSpPr/>
          <p:nvPr/>
        </p:nvSpPr>
        <p:spPr>
          <a:xfrm>
            <a:off x="2240749" y="1377264"/>
            <a:ext cx="2162059" cy="1477328"/>
          </a:xfrm>
          <a:prstGeom prst="rect">
            <a:avLst/>
          </a:prstGeom>
        </p:spPr>
        <p:txBody>
          <a:bodyPr wrap="square">
            <a:spAutoFit/>
          </a:bodyPr>
          <a:lstStyle/>
          <a:p>
            <a:r>
              <a:rPr lang="en-US" i="1" dirty="0" err="1">
                <a:solidFill>
                  <a:schemeClr val="bg1"/>
                </a:solidFill>
                <a:latin typeface="Open Sans"/>
              </a:rPr>
              <a:t>Muyatwa</a:t>
            </a:r>
            <a:r>
              <a:rPr lang="en-US" i="1" dirty="0">
                <a:solidFill>
                  <a:schemeClr val="bg1"/>
                </a:solidFill>
                <a:latin typeface="Open Sans"/>
              </a:rPr>
              <a:t> </a:t>
            </a:r>
            <a:r>
              <a:rPr lang="en-US" i="1" dirty="0" err="1">
                <a:solidFill>
                  <a:schemeClr val="bg1"/>
                </a:solidFill>
                <a:latin typeface="Open Sans"/>
              </a:rPr>
              <a:t>Sitali</a:t>
            </a:r>
            <a:r>
              <a:rPr lang="en-US" i="1" dirty="0">
                <a:solidFill>
                  <a:schemeClr val="bg1"/>
                </a:solidFill>
                <a:latin typeface="Open Sans"/>
              </a:rPr>
              <a:t>, Programs and Outreach Officer, Sanitation and Water for All</a:t>
            </a:r>
            <a:endParaRPr lang="en-US" dirty="0">
              <a:solidFill>
                <a:schemeClr val="bg1"/>
              </a:solidFill>
            </a:endParaRPr>
          </a:p>
        </p:txBody>
      </p:sp>
      <p:sp>
        <p:nvSpPr>
          <p:cNvPr id="19" name="Rectangle 18">
            <a:extLst>
              <a:ext uri="{FF2B5EF4-FFF2-40B4-BE49-F238E27FC236}">
                <a16:creationId xmlns:a16="http://schemas.microsoft.com/office/drawing/2014/main" id="{A39A9B2F-F31B-4EBA-8449-662D8F2245FE}"/>
              </a:ext>
            </a:extLst>
          </p:cNvPr>
          <p:cNvSpPr/>
          <p:nvPr/>
        </p:nvSpPr>
        <p:spPr>
          <a:xfrm>
            <a:off x="5821596" y="1515764"/>
            <a:ext cx="2173643" cy="1200329"/>
          </a:xfrm>
          <a:prstGeom prst="rect">
            <a:avLst/>
          </a:prstGeom>
        </p:spPr>
        <p:txBody>
          <a:bodyPr wrap="square">
            <a:spAutoFit/>
          </a:bodyPr>
          <a:lstStyle/>
          <a:p>
            <a:r>
              <a:rPr lang="en-US" i="1" dirty="0" err="1">
                <a:solidFill>
                  <a:schemeClr val="bg1"/>
                </a:solidFill>
                <a:latin typeface="Open Sans"/>
              </a:rPr>
              <a:t>ElsaMarie</a:t>
            </a:r>
            <a:r>
              <a:rPr lang="en-US" i="1" dirty="0">
                <a:solidFill>
                  <a:schemeClr val="bg1"/>
                </a:solidFill>
                <a:latin typeface="Open Sans"/>
              </a:rPr>
              <a:t> </a:t>
            </a:r>
            <a:r>
              <a:rPr lang="en-US" i="1" dirty="0" err="1">
                <a:solidFill>
                  <a:schemeClr val="bg1"/>
                </a:solidFill>
                <a:latin typeface="Open Sans"/>
              </a:rPr>
              <a:t>D’Silva</a:t>
            </a:r>
            <a:r>
              <a:rPr lang="en-US" i="1" dirty="0">
                <a:solidFill>
                  <a:schemeClr val="bg1"/>
                </a:solidFill>
                <a:latin typeface="Open Sans"/>
              </a:rPr>
              <a:t>, CEO, </a:t>
            </a:r>
            <a:br>
              <a:rPr lang="en-US" i="1" dirty="0">
                <a:solidFill>
                  <a:schemeClr val="bg1"/>
                </a:solidFill>
                <a:latin typeface="Open Sans"/>
              </a:rPr>
            </a:br>
            <a:r>
              <a:rPr lang="en-US" i="1" dirty="0">
                <a:solidFill>
                  <a:schemeClr val="bg1"/>
                </a:solidFill>
                <a:latin typeface="Open Sans"/>
              </a:rPr>
              <a:t>Red Dot </a:t>
            </a:r>
            <a:br>
              <a:rPr lang="en-US" i="1" dirty="0">
                <a:solidFill>
                  <a:schemeClr val="bg1"/>
                </a:solidFill>
                <a:latin typeface="Open Sans"/>
              </a:rPr>
            </a:br>
            <a:r>
              <a:rPr lang="en-US" i="1" dirty="0">
                <a:solidFill>
                  <a:schemeClr val="bg1"/>
                </a:solidFill>
                <a:latin typeface="Open Sans"/>
              </a:rPr>
              <a:t>Foundation</a:t>
            </a:r>
            <a:endParaRPr lang="en-US" dirty="0">
              <a:solidFill>
                <a:schemeClr val="bg1"/>
              </a:solidFill>
            </a:endParaRPr>
          </a:p>
        </p:txBody>
      </p:sp>
      <p:pic>
        <p:nvPicPr>
          <p:cNvPr id="20" name="Picture 19" descr="A person wearing glasses&#10;&#10;Description automatically generated">
            <a:extLst>
              <a:ext uri="{FF2B5EF4-FFF2-40B4-BE49-F238E27FC236}">
                <a16:creationId xmlns:a16="http://schemas.microsoft.com/office/drawing/2014/main" id="{B3EB512C-6EEF-4087-ACAE-95901492D8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2197" y="1375264"/>
            <a:ext cx="1481328" cy="1481328"/>
          </a:xfrm>
          <a:prstGeom prst="rect">
            <a:avLst/>
          </a:prstGeom>
        </p:spPr>
      </p:pic>
      <p:sp>
        <p:nvSpPr>
          <p:cNvPr id="21" name="Rectangle 20">
            <a:extLst>
              <a:ext uri="{FF2B5EF4-FFF2-40B4-BE49-F238E27FC236}">
                <a16:creationId xmlns:a16="http://schemas.microsoft.com/office/drawing/2014/main" id="{05FD1F98-7708-4B91-94C2-D225F3A83C8F}"/>
              </a:ext>
            </a:extLst>
          </p:cNvPr>
          <p:cNvSpPr/>
          <p:nvPr/>
        </p:nvSpPr>
        <p:spPr>
          <a:xfrm>
            <a:off x="9835804" y="1654263"/>
            <a:ext cx="2363785" cy="923330"/>
          </a:xfrm>
          <a:prstGeom prst="rect">
            <a:avLst/>
          </a:prstGeom>
        </p:spPr>
        <p:txBody>
          <a:bodyPr wrap="square">
            <a:spAutoFit/>
          </a:bodyPr>
          <a:lstStyle/>
          <a:p>
            <a:r>
              <a:rPr lang="en-US" i="1" dirty="0">
                <a:solidFill>
                  <a:schemeClr val="bg1"/>
                </a:solidFill>
                <a:latin typeface="Open Sans"/>
              </a:rPr>
              <a:t>Hilary </a:t>
            </a:r>
            <a:r>
              <a:rPr lang="en-US" i="1" dirty="0" err="1">
                <a:solidFill>
                  <a:schemeClr val="bg1"/>
                </a:solidFill>
                <a:latin typeface="Open Sans"/>
              </a:rPr>
              <a:t>Caldis</a:t>
            </a:r>
            <a:r>
              <a:rPr lang="en-US" i="1" dirty="0">
                <a:solidFill>
                  <a:schemeClr val="bg1"/>
                </a:solidFill>
                <a:latin typeface="Open Sans"/>
              </a:rPr>
              <a:t>, </a:t>
            </a:r>
            <a:br>
              <a:rPr lang="en-US" i="1" dirty="0">
                <a:solidFill>
                  <a:schemeClr val="bg1"/>
                </a:solidFill>
                <a:latin typeface="Open Sans"/>
              </a:rPr>
            </a:br>
            <a:r>
              <a:rPr lang="en-US" i="1" dirty="0">
                <a:solidFill>
                  <a:schemeClr val="bg1"/>
                </a:solidFill>
                <a:latin typeface="Open Sans"/>
              </a:rPr>
              <a:t>CEO, </a:t>
            </a:r>
          </a:p>
          <a:p>
            <a:r>
              <a:rPr lang="en-US" i="1" dirty="0">
                <a:solidFill>
                  <a:schemeClr val="bg1"/>
                </a:solidFill>
                <a:latin typeface="Open Sans"/>
              </a:rPr>
              <a:t>The Female Voice</a:t>
            </a:r>
            <a:endParaRPr lang="en-US" dirty="0">
              <a:solidFill>
                <a:schemeClr val="bg1"/>
              </a:solidFill>
            </a:endParaRPr>
          </a:p>
        </p:txBody>
      </p:sp>
    </p:spTree>
    <p:extLst>
      <p:ext uri="{BB962C8B-B14F-4D97-AF65-F5344CB8AC3E}">
        <p14:creationId xmlns:p14="http://schemas.microsoft.com/office/powerpoint/2010/main" val="2981823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2619</TotalTime>
  <Words>3343</Words>
  <Application>Microsoft Office PowerPoint</Application>
  <PresentationFormat>Widescreen</PresentationFormat>
  <Paragraphs>341</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Narrow</vt:lpstr>
      <vt:lpstr>Bookman Old Style</vt:lpstr>
      <vt:lpstr>Calibri</vt:lpstr>
      <vt:lpstr>Century Gothic</vt:lpstr>
      <vt:lpstr>Georgia</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You Measure Peace?</vt:lpstr>
      <vt:lpstr>PowerPoint Presentation</vt:lpstr>
      <vt:lpstr>What is Rotary International 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Frankle</dc:creator>
  <cp:lastModifiedBy>Nathan Frankle</cp:lastModifiedBy>
  <cp:revision>98</cp:revision>
  <dcterms:created xsi:type="dcterms:W3CDTF">2018-08-22T23:18:07Z</dcterms:created>
  <dcterms:modified xsi:type="dcterms:W3CDTF">2021-08-05T14:12:13Z</dcterms:modified>
</cp:coreProperties>
</file>