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1" r:id="rId3"/>
    <p:sldId id="258" r:id="rId4"/>
    <p:sldId id="280" r:id="rId5"/>
    <p:sldId id="281" r:id="rId6"/>
    <p:sldId id="282" r:id="rId7"/>
    <p:sldId id="283" r:id="rId8"/>
    <p:sldId id="284" r:id="rId9"/>
    <p:sldId id="288" r:id="rId10"/>
    <p:sldId id="289" r:id="rId11"/>
    <p:sldId id="290" r:id="rId12"/>
    <p:sldId id="270" r:id="rId1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67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3629E-C80F-4F79-B4AF-74ACDF5B4B4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D30A-9E5D-4569-A27E-02DDC1227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6F577-3808-450E-B7EF-C3EFD07BB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88A7-66F6-41D4-818A-F7857F4E7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D4D58-FFF5-4429-975A-5BB55213B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2033D-A34D-4B84-8E3D-2BBCD296B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62AD-E2B1-4AC5-9FF6-5775BF13E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5AA1E-D5AB-42A3-8587-53B6002CB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2EFB-CC2C-45F4-ADB5-424F18D27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890D-5B77-4F6A-B3E2-159D7DC54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51F6-1596-49D4-8F9B-80C0A4F5A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0C904-F400-49B5-92B7-5C064EE11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7667-B1AE-43E5-B3AA-160E09B8C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2C9AE-45F6-40DB-961E-054DC4D78D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 descr="Share-System-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2014538"/>
            <a:ext cx="45910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4"/>
          <p:cNvSpPr>
            <a:spLocks/>
          </p:cNvSpPr>
          <p:nvPr/>
        </p:nvSpPr>
        <p:spPr bwMode="auto">
          <a:xfrm>
            <a:off x="1003852" y="2408583"/>
            <a:ext cx="4800600" cy="2930525"/>
          </a:xfrm>
          <a:prstGeom prst="accentBorderCallout2">
            <a:avLst>
              <a:gd name="adj1" fmla="val -2145"/>
              <a:gd name="adj2" fmla="val 98827"/>
              <a:gd name="adj3" fmla="val -336"/>
              <a:gd name="adj4" fmla="val 99264"/>
              <a:gd name="adj5" fmla="val -550"/>
              <a:gd name="adj6" fmla="val 99643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Funds that </a:t>
            </a:r>
            <a:r>
              <a:rPr lang="en-US" b="1" dirty="0" smtClean="0"/>
              <a:t>come </a:t>
            </a:r>
            <a:r>
              <a:rPr lang="en-US" b="1" dirty="0"/>
              <a:t>back to the District as District Designated Funds (DDF), can be spent on many Foundation Programs like </a:t>
            </a:r>
            <a:r>
              <a:rPr lang="en-US" b="1" dirty="0" err="1" smtClean="0"/>
              <a:t>PolioPlus</a:t>
            </a:r>
            <a:r>
              <a:rPr lang="en-US" b="1" dirty="0" smtClean="0"/>
              <a:t>, Global </a:t>
            </a:r>
            <a:r>
              <a:rPr lang="en-US" b="1" dirty="0"/>
              <a:t>Grants, </a:t>
            </a:r>
            <a:r>
              <a:rPr lang="en-US" b="1" dirty="0" smtClean="0"/>
              <a:t>and District Grants. The </a:t>
            </a:r>
            <a:r>
              <a:rPr lang="en-US" b="1" dirty="0"/>
              <a:t>District Governor, Foundation Chair, and District SHARE Committee decide on the allocation of funds.</a:t>
            </a:r>
            <a:br>
              <a:rPr lang="en-US" b="1" dirty="0"/>
            </a:br>
            <a:r>
              <a:rPr lang="en-US" b="1" dirty="0"/>
              <a:t>Note that the amount of DDF a District gets for a given year depends on the amount of Annual </a:t>
            </a:r>
            <a:r>
              <a:rPr lang="en-US" b="1" dirty="0" smtClean="0"/>
              <a:t>Giving 3 </a:t>
            </a:r>
            <a:r>
              <a:rPr lang="en-US" b="1" dirty="0"/>
              <a:t>years before.</a:t>
            </a:r>
          </a:p>
        </p:txBody>
      </p:sp>
    </p:spTree>
    <p:extLst>
      <p:ext uri="{BB962C8B-B14F-4D97-AF65-F5344CB8AC3E}">
        <p14:creationId xmlns:p14="http://schemas.microsoft.com/office/powerpoint/2010/main" val="1587960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0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 descr="Share-System-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pic>
        <p:nvPicPr>
          <p:cNvPr id="13314" name="Picture 2" descr="C:\Users\Loretta\Pictures\Selected Nigerian NID pictures\Selected Nigerian NID pictures 1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2286000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86672" y="914400"/>
            <a:ext cx="3326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+mn-lt"/>
              </a:rPr>
              <a:t>Go to the people: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ive with them, learn from them,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ove them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tart with what they know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b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uild with what they have.</a:t>
            </a:r>
          </a:p>
          <a:p>
            <a:pPr algn="ctr"/>
            <a:endParaRPr lang="en-US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+mn-lt"/>
              </a:rPr>
              <a:t>But the best leaders,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hen the job is done,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he task accomplished,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he people will say: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+mn-lt"/>
              </a:rPr>
              <a:t>“We have done it ourselves”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+mn-lt"/>
              </a:rPr>
              <a:t>--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Lao Tzu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6" name="Picture 4" descr="C:\Users\Loretta\Pictures\Selected Nigerian NID pictures\Selected Nigerian NID pictures 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90800"/>
            <a:ext cx="2316162" cy="1828800"/>
          </a:xfrm>
          <a:prstGeom prst="rect">
            <a:avLst/>
          </a:prstGeom>
          <a:noFill/>
        </p:spPr>
      </p:pic>
      <p:pic>
        <p:nvPicPr>
          <p:cNvPr id="13318" name="Picture 6" descr="C:\Users\Loretta\Pictures\Selected Nigerian NID pictures\Selected Nigerian NID pictures 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648200"/>
            <a:ext cx="2438400" cy="1828800"/>
          </a:xfrm>
          <a:prstGeom prst="rect">
            <a:avLst/>
          </a:prstGeom>
          <a:noFill/>
        </p:spPr>
      </p:pic>
      <p:pic>
        <p:nvPicPr>
          <p:cNvPr id="13319" name="Picture 7" descr="C:\Users\Loretta\Pictures\Selected Nigerian NID pictures\Selected Nigerian NID pictures 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648200"/>
            <a:ext cx="2667000" cy="1873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 descr="Share-System-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pic>
        <p:nvPicPr>
          <p:cNvPr id="5" name="Picture 1030" descr="C:\Documents and Settings\Jane\Desktop\Rotary\091230_5rea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066800"/>
            <a:ext cx="2819400" cy="3581400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744889" y="4953000"/>
            <a:ext cx="73575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If you don’t like the way the world is, change it.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You have an obligation to change it. You just do it one step at a time.”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-- </a:t>
            </a:r>
            <a:r>
              <a:rPr lang="en-US" sz="1600" dirty="0" smtClean="0">
                <a:solidFill>
                  <a:schemeClr val="bg1"/>
                </a:solidFill>
              </a:rPr>
              <a:t>Martin Wright Edelman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 descr="Share-System-A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4953000" y="3048000"/>
            <a:ext cx="2286000" cy="1524000"/>
          </a:xfrm>
          <a:prstGeom prst="accentBorderCallout2">
            <a:avLst>
              <a:gd name="adj1" fmla="val 7500"/>
              <a:gd name="adj2" fmla="val -3333"/>
              <a:gd name="adj3" fmla="val 7500"/>
              <a:gd name="adj4" fmla="val -37639"/>
              <a:gd name="adj5" fmla="val 213023"/>
              <a:gd name="adj6" fmla="val -101111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Donations to The Rotary Foundation </a:t>
            </a:r>
            <a:r>
              <a:rPr lang="en-US" b="1" dirty="0" smtClean="0"/>
              <a:t>(TRF) are </a:t>
            </a:r>
            <a:r>
              <a:rPr lang="en-US" b="1" dirty="0"/>
              <a:t>made by individuals, Rotarians or not.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4"/>
          <p:cNvSpPr>
            <a:spLocks/>
          </p:cNvSpPr>
          <p:nvPr/>
        </p:nvSpPr>
        <p:spPr bwMode="auto">
          <a:xfrm>
            <a:off x="4114800" y="2819400"/>
            <a:ext cx="4419600" cy="2971800"/>
          </a:xfrm>
          <a:prstGeom prst="accentBorderCallout2">
            <a:avLst>
              <a:gd name="adj1" fmla="val 3847"/>
              <a:gd name="adj2" fmla="val -1722"/>
              <a:gd name="adj3" fmla="val 3847"/>
              <a:gd name="adj4" fmla="val -14009"/>
              <a:gd name="adj5" fmla="val 27190"/>
              <a:gd name="adj6" fmla="val -36782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At the time of the donation, the donor can specify that his/her money is to be used for a specific program, like </a:t>
            </a:r>
            <a:r>
              <a:rPr lang="en-US" b="1" dirty="0" err="1" smtClean="0"/>
              <a:t>PolioPlus</a:t>
            </a:r>
            <a:r>
              <a:rPr lang="en-US" b="1" dirty="0" smtClean="0"/>
              <a:t>, or </a:t>
            </a:r>
            <a:r>
              <a:rPr lang="en-US" b="1" dirty="0"/>
              <a:t>a </a:t>
            </a:r>
            <a:r>
              <a:rPr lang="en-US" b="1" dirty="0" smtClean="0"/>
              <a:t>Global </a:t>
            </a:r>
            <a:r>
              <a:rPr lang="en-US" b="1" dirty="0"/>
              <a:t>Grant. This is called Restricted Giving.</a:t>
            </a:r>
            <a:br>
              <a:rPr lang="en-US" b="1" dirty="0"/>
            </a:br>
            <a:r>
              <a:rPr lang="en-US" b="1" dirty="0"/>
              <a:t>Note that </a:t>
            </a:r>
            <a:r>
              <a:rPr lang="en-US" b="1"/>
              <a:t>the </a:t>
            </a:r>
            <a:r>
              <a:rPr lang="en-US" b="1" smtClean="0"/>
              <a:t>Global </a:t>
            </a:r>
            <a:r>
              <a:rPr lang="en-US" b="1" dirty="0"/>
              <a:t>Grant must be approved prior to sending the money, and the grant number must be specified on the donation form.</a:t>
            </a:r>
          </a:p>
        </p:txBody>
      </p:sp>
    </p:spTree>
    <p:extLst>
      <p:ext uri="{BB962C8B-B14F-4D97-AF65-F5344CB8AC3E}">
        <p14:creationId xmlns:p14="http://schemas.microsoft.com/office/powerpoint/2010/main" val="2567415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4038600" y="4191000"/>
            <a:ext cx="4419600" cy="2057400"/>
          </a:xfrm>
          <a:prstGeom prst="accentBorderCallout2">
            <a:avLst>
              <a:gd name="adj1" fmla="val 5556"/>
              <a:gd name="adj2" fmla="val -1722"/>
              <a:gd name="adj3" fmla="val 5556"/>
              <a:gd name="adj4" fmla="val -10597"/>
              <a:gd name="adj5" fmla="val 7176"/>
              <a:gd name="adj6" fmla="val -27009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The donor can also specify that his/her money will go to the </a:t>
            </a:r>
            <a:r>
              <a:rPr lang="en-US" b="1" dirty="0" smtClean="0"/>
              <a:t>Endowment </a:t>
            </a:r>
            <a:r>
              <a:rPr lang="en-US" b="1" dirty="0"/>
              <a:t>Fund, i.e. the money will be kept indefinitely by The Rotary Foundation, and only the earnings from the money will be spent on Foundation Programs.</a:t>
            </a:r>
          </a:p>
        </p:txBody>
      </p:sp>
    </p:spTree>
    <p:extLst>
      <p:ext uri="{BB962C8B-B14F-4D97-AF65-F5344CB8AC3E}">
        <p14:creationId xmlns:p14="http://schemas.microsoft.com/office/powerpoint/2010/main" val="16114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5715000" y="1219200"/>
            <a:ext cx="3200400" cy="4800600"/>
          </a:xfrm>
          <a:prstGeom prst="accentBorderCallout2">
            <a:avLst>
              <a:gd name="adj1" fmla="val 2204"/>
              <a:gd name="adj2" fmla="val -2380"/>
              <a:gd name="adj3" fmla="val 2204"/>
              <a:gd name="adj4" fmla="val -13792"/>
              <a:gd name="adj5" fmla="val 59528"/>
              <a:gd name="adj6" fmla="val -34921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If the donor does not specify what his/her money is to be used for, this is called Annual </a:t>
            </a:r>
            <a:r>
              <a:rPr lang="en-US" b="1" dirty="0" smtClean="0"/>
              <a:t>Giving or Annual Fund giving . </a:t>
            </a:r>
            <a:r>
              <a:rPr lang="en-US" b="1" dirty="0"/>
              <a:t>The money is </a:t>
            </a:r>
            <a:r>
              <a:rPr lang="en-US" b="1" dirty="0" smtClean="0"/>
              <a:t>kept </a:t>
            </a:r>
            <a:r>
              <a:rPr lang="en-US" b="1" dirty="0"/>
              <a:t>by The Rotary Foundation for 3 years </a:t>
            </a:r>
            <a:r>
              <a:rPr lang="en-US" b="1" dirty="0" smtClean="0"/>
              <a:t>with the earnings being </a:t>
            </a:r>
            <a:r>
              <a:rPr lang="en-US" b="1" dirty="0"/>
              <a:t>used </a:t>
            </a:r>
            <a:r>
              <a:rPr lang="en-US" b="1" dirty="0" smtClean="0"/>
              <a:t>by </a:t>
            </a:r>
            <a:r>
              <a:rPr lang="en-US" b="1" dirty="0"/>
              <a:t>The Rotary </a:t>
            </a:r>
            <a:r>
              <a:rPr lang="en-US" b="1" dirty="0" smtClean="0"/>
              <a:t>Foundation (TRF) for operating expenses.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Note that the donor gets Paul Harris Credit recognition for donations to Restricted Giving, and to Annual Giving, but not to the </a:t>
            </a:r>
            <a:r>
              <a:rPr lang="en-US" b="1" dirty="0" smtClean="0"/>
              <a:t>Endowment </a:t>
            </a:r>
            <a:r>
              <a:rPr lang="en-US" b="1" dirty="0"/>
              <a:t>Fund.</a:t>
            </a:r>
          </a:p>
        </p:txBody>
      </p:sp>
    </p:spTree>
    <p:extLst>
      <p:ext uri="{BB962C8B-B14F-4D97-AF65-F5344CB8AC3E}">
        <p14:creationId xmlns:p14="http://schemas.microsoft.com/office/powerpoint/2010/main" val="2995845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4"/>
          <p:cNvSpPr>
            <a:spLocks/>
          </p:cNvSpPr>
          <p:nvPr/>
        </p:nvSpPr>
        <p:spPr bwMode="auto">
          <a:xfrm>
            <a:off x="609600" y="2438400"/>
            <a:ext cx="2743200" cy="2133600"/>
          </a:xfrm>
          <a:prstGeom prst="accentBorderCallout2">
            <a:avLst>
              <a:gd name="adj1" fmla="val 5356"/>
              <a:gd name="adj2" fmla="val 102778"/>
              <a:gd name="adj3" fmla="val 5356"/>
              <a:gd name="adj4" fmla="val 124769"/>
              <a:gd name="adj5" fmla="val 73139"/>
              <a:gd name="adj6" fmla="val 165685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/>
              <a:t>After 3 years, the money goes 50% to the World Fund, and 50% back to the District of the donor, as District Designated Funds (DDF).</a:t>
            </a:r>
          </a:p>
        </p:txBody>
      </p:sp>
    </p:spTree>
    <p:extLst>
      <p:ext uri="{BB962C8B-B14F-4D97-AF65-F5344CB8AC3E}">
        <p14:creationId xmlns:p14="http://schemas.microsoft.com/office/powerpoint/2010/main" val="338982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4"/>
          <p:cNvSpPr>
            <a:spLocks/>
          </p:cNvSpPr>
          <p:nvPr/>
        </p:nvSpPr>
        <p:spPr bwMode="auto">
          <a:xfrm>
            <a:off x="798443" y="2600739"/>
            <a:ext cx="3276600" cy="2667000"/>
          </a:xfrm>
          <a:prstGeom prst="accentBorderCallout2">
            <a:avLst>
              <a:gd name="adj1" fmla="val 3569"/>
              <a:gd name="adj2" fmla="val 102324"/>
              <a:gd name="adj3" fmla="val 3569"/>
              <a:gd name="adj4" fmla="val 114440"/>
              <a:gd name="adj5" fmla="val 15426"/>
              <a:gd name="adj6" fmla="val 136917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 smtClean="0"/>
              <a:t>100% of the earnings </a:t>
            </a:r>
            <a:r>
              <a:rPr lang="en-US" b="1" dirty="0"/>
              <a:t>from the </a:t>
            </a:r>
            <a:r>
              <a:rPr lang="en-US" b="1" dirty="0" smtClean="0"/>
              <a:t>Endowment Fund will go to the World Fund unless the donor specifies that the interest on his/her donation goes to SHARE and is therefore split </a:t>
            </a:r>
            <a:r>
              <a:rPr lang="en-US" b="1" dirty="0"/>
              <a:t>between the World Fund and District Designated </a:t>
            </a:r>
            <a:r>
              <a:rPr lang="en-US" b="1" dirty="0" smtClean="0"/>
              <a:t>Funds (DDF).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464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4"/>
          <p:cNvSpPr>
            <a:spLocks/>
          </p:cNvSpPr>
          <p:nvPr/>
        </p:nvSpPr>
        <p:spPr bwMode="auto">
          <a:xfrm>
            <a:off x="838200" y="2552700"/>
            <a:ext cx="3276600" cy="1752600"/>
          </a:xfrm>
          <a:prstGeom prst="accentBorderCallout2">
            <a:avLst>
              <a:gd name="adj1" fmla="val 3569"/>
              <a:gd name="adj2" fmla="val 102324"/>
              <a:gd name="adj3" fmla="val 3569"/>
              <a:gd name="adj4" fmla="val 118944"/>
              <a:gd name="adj5" fmla="val -23463"/>
              <a:gd name="adj6" fmla="val 149806"/>
            </a:avLst>
          </a:prstGeom>
          <a:solidFill>
            <a:schemeClr val="accent1">
              <a:alpha val="9500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The World Fund is used by The Rotary Foundation </a:t>
            </a:r>
            <a:r>
              <a:rPr lang="en-US" b="1" dirty="0" smtClean="0"/>
              <a:t>(TRF) to </a:t>
            </a:r>
            <a:r>
              <a:rPr lang="en-US" b="1" dirty="0"/>
              <a:t>fund programs like </a:t>
            </a:r>
            <a:r>
              <a:rPr lang="en-US" b="1" dirty="0" err="1" smtClean="0"/>
              <a:t>PolioPlus</a:t>
            </a:r>
            <a:r>
              <a:rPr lang="en-US" b="1" dirty="0" smtClean="0"/>
              <a:t> and the </a:t>
            </a:r>
            <a:r>
              <a:rPr lang="en-US" b="1" dirty="0"/>
              <a:t>matching portion of </a:t>
            </a:r>
            <a:r>
              <a:rPr lang="en-US" b="1" dirty="0" smtClean="0"/>
              <a:t>Global Grants.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812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391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D2G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Philippe Lamoise</dc:creator>
  <cp:lastModifiedBy>Nick</cp:lastModifiedBy>
  <cp:revision>55</cp:revision>
  <dcterms:created xsi:type="dcterms:W3CDTF">2005-08-02T22:23:07Z</dcterms:created>
  <dcterms:modified xsi:type="dcterms:W3CDTF">2015-03-29T16:21:49Z</dcterms:modified>
</cp:coreProperties>
</file>