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Lst>
  <p:notesMasterIdLst>
    <p:notesMasterId r:id="rId87"/>
  </p:notesMasterIdLst>
  <p:handoutMasterIdLst>
    <p:handoutMasterId r:id="rId88"/>
  </p:handoutMasterIdLst>
  <p:sldIdLst>
    <p:sldId id="361" r:id="rId4"/>
    <p:sldId id="338" r:id="rId5"/>
    <p:sldId id="448" r:id="rId6"/>
    <p:sldId id="357" r:id="rId7"/>
    <p:sldId id="406" r:id="rId8"/>
    <p:sldId id="408" r:id="rId9"/>
    <p:sldId id="407" r:id="rId10"/>
    <p:sldId id="363" r:id="rId11"/>
    <p:sldId id="364" r:id="rId12"/>
    <p:sldId id="366" r:id="rId13"/>
    <p:sldId id="405" r:id="rId14"/>
    <p:sldId id="416" r:id="rId15"/>
    <p:sldId id="417" r:id="rId16"/>
    <p:sldId id="410" r:id="rId17"/>
    <p:sldId id="465" r:id="rId18"/>
    <p:sldId id="464" r:id="rId19"/>
    <p:sldId id="418" r:id="rId20"/>
    <p:sldId id="419" r:id="rId21"/>
    <p:sldId id="420" r:id="rId22"/>
    <p:sldId id="423" r:id="rId23"/>
    <p:sldId id="424" r:id="rId24"/>
    <p:sldId id="425" r:id="rId25"/>
    <p:sldId id="426" r:id="rId26"/>
    <p:sldId id="421" r:id="rId27"/>
    <p:sldId id="422" r:id="rId28"/>
    <p:sldId id="378" r:id="rId29"/>
    <p:sldId id="411" r:id="rId30"/>
    <p:sldId id="413" r:id="rId31"/>
    <p:sldId id="414" r:id="rId32"/>
    <p:sldId id="374" r:id="rId33"/>
    <p:sldId id="377" r:id="rId34"/>
    <p:sldId id="433" r:id="rId35"/>
    <p:sldId id="432" r:id="rId36"/>
    <p:sldId id="434" r:id="rId37"/>
    <p:sldId id="375" r:id="rId38"/>
    <p:sldId id="450" r:id="rId39"/>
    <p:sldId id="428" r:id="rId40"/>
    <p:sldId id="431" r:id="rId41"/>
    <p:sldId id="466" r:id="rId42"/>
    <p:sldId id="467" r:id="rId43"/>
    <p:sldId id="468" r:id="rId44"/>
    <p:sldId id="469" r:id="rId45"/>
    <p:sldId id="471" r:id="rId46"/>
    <p:sldId id="383" r:id="rId47"/>
    <p:sldId id="437" r:id="rId48"/>
    <p:sldId id="384" r:id="rId49"/>
    <p:sldId id="451" r:id="rId50"/>
    <p:sldId id="397" r:id="rId51"/>
    <p:sldId id="470" r:id="rId52"/>
    <p:sldId id="472" r:id="rId53"/>
    <p:sldId id="473" r:id="rId54"/>
    <p:sldId id="442" r:id="rId55"/>
    <p:sldId id="438" r:id="rId56"/>
    <p:sldId id="439" r:id="rId57"/>
    <p:sldId id="440" r:id="rId58"/>
    <p:sldId id="441" r:id="rId59"/>
    <p:sldId id="436" r:id="rId60"/>
    <p:sldId id="385" r:id="rId61"/>
    <p:sldId id="398" r:id="rId62"/>
    <p:sldId id="386" r:id="rId63"/>
    <p:sldId id="453" r:id="rId64"/>
    <p:sldId id="387" r:id="rId65"/>
    <p:sldId id="454" r:id="rId66"/>
    <p:sldId id="388" r:id="rId67"/>
    <p:sldId id="455" r:id="rId68"/>
    <p:sldId id="389" r:id="rId69"/>
    <p:sldId id="456" r:id="rId70"/>
    <p:sldId id="372" r:id="rId71"/>
    <p:sldId id="457" r:id="rId72"/>
    <p:sldId id="390" r:id="rId73"/>
    <p:sldId id="458" r:id="rId74"/>
    <p:sldId id="392" r:id="rId75"/>
    <p:sldId id="460" r:id="rId76"/>
    <p:sldId id="391" r:id="rId77"/>
    <p:sldId id="459" r:id="rId78"/>
    <p:sldId id="435" r:id="rId79"/>
    <p:sldId id="444" r:id="rId80"/>
    <p:sldId id="461" r:id="rId81"/>
    <p:sldId id="394" r:id="rId82"/>
    <p:sldId id="445" r:id="rId83"/>
    <p:sldId id="462" r:id="rId84"/>
    <p:sldId id="463" r:id="rId85"/>
    <p:sldId id="452" r:id="rId86"/>
  </p:sldIdLst>
  <p:sldSz cx="9144000" cy="6858000" type="screen4x3"/>
  <p:notesSz cx="6950075" cy="9236075"/>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0">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ard A. Grossman" initials="" lastIdx="27" clrIdx="0"/>
  <p:cmAuthor id="1" name="Unknown User1" initials="Unknown User1"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00AEEF"/>
    <a:srgbClr val="58585A"/>
    <a:srgbClr val="005DAA"/>
    <a:srgbClr val="FF7600"/>
    <a:srgbClr val="D91B5C"/>
    <a:srgbClr val="872175"/>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4660"/>
  </p:normalViewPr>
  <p:slideViewPr>
    <p:cSldViewPr>
      <p:cViewPr>
        <p:scale>
          <a:sx n="77" d="100"/>
          <a:sy n="77" d="100"/>
        </p:scale>
        <p:origin x="1068" y="-108"/>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59" d="100"/>
          <a:sy n="159" d="100"/>
        </p:scale>
        <p:origin x="-6480" y="-104"/>
      </p:cViewPr>
      <p:guideLst>
        <p:guide orient="horz" pos="2910"/>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159D46F-5F58-4AA0-939A-DE6FFD74EF2F}"/>
              </a:ext>
            </a:extLst>
          </p:cNvPr>
          <p:cNvSpPr>
            <a:spLocks noGrp="1" noChangeArrowheads="1"/>
          </p:cNvSpPr>
          <p:nvPr>
            <p:ph type="hdr" sz="quarter"/>
          </p:nvPr>
        </p:nvSpPr>
        <p:spPr bwMode="auto">
          <a:xfrm>
            <a:off x="0" y="0"/>
            <a:ext cx="3013075" cy="461963"/>
          </a:xfrm>
          <a:prstGeom prst="rect">
            <a:avLst/>
          </a:prstGeom>
          <a:noFill/>
          <a:ln w="9525">
            <a:noFill/>
            <a:miter lim="800000"/>
            <a:headEnd/>
            <a:tailEnd/>
          </a:ln>
        </p:spPr>
        <p:txBody>
          <a:bodyPr vert="horz" wrap="square" lIns="92093" tIns="46048" rIns="92093" bIns="46048" numCol="1" anchor="t" anchorCtr="0" compatLnSpc="1">
            <a:prstTxWarp prst="textNoShape">
              <a:avLst/>
            </a:prstTxWarp>
          </a:bodyPr>
          <a:lstStyle>
            <a:lvl1pPr defTabSz="92102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a:extLst>
              <a:ext uri="{FF2B5EF4-FFF2-40B4-BE49-F238E27FC236}">
                <a16:creationId xmlns:a16="http://schemas.microsoft.com/office/drawing/2014/main" id="{B01F6C98-75D0-48E7-B751-D584BA141E2F}"/>
              </a:ext>
            </a:extLst>
          </p:cNvPr>
          <p:cNvSpPr>
            <a:spLocks noGrp="1" noChangeArrowheads="1"/>
          </p:cNvSpPr>
          <p:nvPr>
            <p:ph type="dt" sz="quarter" idx="1"/>
          </p:nvPr>
        </p:nvSpPr>
        <p:spPr bwMode="auto">
          <a:xfrm>
            <a:off x="3937000" y="0"/>
            <a:ext cx="3013075" cy="461963"/>
          </a:xfrm>
          <a:prstGeom prst="rect">
            <a:avLst/>
          </a:prstGeom>
          <a:noFill/>
          <a:ln w="9525">
            <a:noFill/>
            <a:miter lim="800000"/>
            <a:headEnd/>
            <a:tailEnd/>
          </a:ln>
        </p:spPr>
        <p:txBody>
          <a:bodyPr vert="horz" wrap="square" lIns="92093" tIns="46048" rIns="92093" bIns="46048" numCol="1" anchor="t" anchorCtr="0" compatLnSpc="1">
            <a:prstTxWarp prst="textNoShape">
              <a:avLst/>
            </a:prstTxWarp>
          </a:bodyPr>
          <a:lstStyle>
            <a:lvl1pPr algn="r" defTabSz="92102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a:extLst>
              <a:ext uri="{FF2B5EF4-FFF2-40B4-BE49-F238E27FC236}">
                <a16:creationId xmlns:a16="http://schemas.microsoft.com/office/drawing/2014/main" id="{C7BC8EBD-202C-486F-BE22-6E3250CC1AE9}"/>
              </a:ext>
            </a:extLst>
          </p:cNvPr>
          <p:cNvSpPr>
            <a:spLocks noGrp="1" noChangeArrowheads="1"/>
          </p:cNvSpPr>
          <p:nvPr>
            <p:ph type="ftr" sz="quarter" idx="2"/>
          </p:nvPr>
        </p:nvSpPr>
        <p:spPr bwMode="auto">
          <a:xfrm>
            <a:off x="0" y="8774113"/>
            <a:ext cx="3013075" cy="461962"/>
          </a:xfrm>
          <a:prstGeom prst="rect">
            <a:avLst/>
          </a:prstGeom>
          <a:noFill/>
          <a:ln w="9525">
            <a:noFill/>
            <a:miter lim="800000"/>
            <a:headEnd/>
            <a:tailEnd/>
          </a:ln>
        </p:spPr>
        <p:txBody>
          <a:bodyPr vert="horz" wrap="square" lIns="92093" tIns="46048" rIns="92093" bIns="46048" numCol="1" anchor="b" anchorCtr="0" compatLnSpc="1">
            <a:prstTxWarp prst="textNoShape">
              <a:avLst/>
            </a:prstTxWarp>
          </a:bodyPr>
          <a:lstStyle>
            <a:lvl1pPr defTabSz="92102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a:extLst>
              <a:ext uri="{FF2B5EF4-FFF2-40B4-BE49-F238E27FC236}">
                <a16:creationId xmlns:a16="http://schemas.microsoft.com/office/drawing/2014/main" id="{D7FAE191-A1C1-4CF5-8B15-1C6557C41179}"/>
              </a:ext>
            </a:extLst>
          </p:cNvPr>
          <p:cNvSpPr>
            <a:spLocks noGrp="1" noChangeArrowheads="1"/>
          </p:cNvSpPr>
          <p:nvPr>
            <p:ph type="sldNum" sz="quarter" idx="3"/>
          </p:nvPr>
        </p:nvSpPr>
        <p:spPr bwMode="auto">
          <a:xfrm>
            <a:off x="3937000" y="8774113"/>
            <a:ext cx="3013075" cy="461962"/>
          </a:xfrm>
          <a:prstGeom prst="rect">
            <a:avLst/>
          </a:prstGeom>
          <a:noFill/>
          <a:ln w="9525">
            <a:noFill/>
            <a:miter lim="800000"/>
            <a:headEnd/>
            <a:tailEnd/>
          </a:ln>
        </p:spPr>
        <p:txBody>
          <a:bodyPr vert="horz" wrap="square" lIns="92093" tIns="46048" rIns="92093" bIns="46048" numCol="1" anchor="b" anchorCtr="0" compatLnSpc="1">
            <a:prstTxWarp prst="textNoShape">
              <a:avLst/>
            </a:prstTxWarp>
          </a:bodyPr>
          <a:lstStyle>
            <a:lvl1pPr algn="r" defTabSz="920750">
              <a:defRPr sz="1200"/>
            </a:lvl1pPr>
          </a:lstStyle>
          <a:p>
            <a:fld id="{E4496338-4AC3-41F9-A0A7-B803A998F025}" type="slidenum">
              <a:rPr lang="en-US" altLang="en-US"/>
              <a:pPr/>
              <a:t>‹#›</a:t>
            </a:fld>
            <a:endParaRPr lang="en-US" altLang="en-US"/>
          </a:p>
        </p:txBody>
      </p:sp>
    </p:spTree>
    <p:extLst>
      <p:ext uri="{BB962C8B-B14F-4D97-AF65-F5344CB8AC3E}">
        <p14:creationId xmlns:p14="http://schemas.microsoft.com/office/powerpoint/2010/main" val="433535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CFC8739-DE4A-485C-BECB-AE183498659C}"/>
              </a:ext>
            </a:extLst>
          </p:cNvPr>
          <p:cNvSpPr>
            <a:spLocks noGrp="1" noChangeArrowheads="1"/>
          </p:cNvSpPr>
          <p:nvPr>
            <p:ph type="hdr" sz="quarter"/>
          </p:nvPr>
        </p:nvSpPr>
        <p:spPr bwMode="auto">
          <a:xfrm>
            <a:off x="0" y="0"/>
            <a:ext cx="3013075" cy="461963"/>
          </a:xfrm>
          <a:prstGeom prst="rect">
            <a:avLst/>
          </a:prstGeom>
          <a:noFill/>
          <a:ln w="9525">
            <a:noFill/>
            <a:miter lim="800000"/>
            <a:headEnd/>
            <a:tailEnd/>
          </a:ln>
        </p:spPr>
        <p:txBody>
          <a:bodyPr vert="horz" wrap="square" lIns="92093" tIns="46048" rIns="92093" bIns="46048" numCol="1" anchor="t" anchorCtr="0" compatLnSpc="1">
            <a:prstTxWarp prst="textNoShape">
              <a:avLst/>
            </a:prstTxWarp>
          </a:bodyPr>
          <a:lstStyle>
            <a:lvl1pPr defTabSz="92102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a:extLst>
              <a:ext uri="{FF2B5EF4-FFF2-40B4-BE49-F238E27FC236}">
                <a16:creationId xmlns:a16="http://schemas.microsoft.com/office/drawing/2014/main" id="{D70DA0C8-2EA0-45AD-81CC-BFC6F9DD1CA5}"/>
              </a:ext>
            </a:extLst>
          </p:cNvPr>
          <p:cNvSpPr>
            <a:spLocks noGrp="1" noChangeArrowheads="1"/>
          </p:cNvSpPr>
          <p:nvPr>
            <p:ph type="dt" idx="1"/>
          </p:nvPr>
        </p:nvSpPr>
        <p:spPr bwMode="auto">
          <a:xfrm>
            <a:off x="3937000" y="0"/>
            <a:ext cx="3013075" cy="461963"/>
          </a:xfrm>
          <a:prstGeom prst="rect">
            <a:avLst/>
          </a:prstGeom>
          <a:noFill/>
          <a:ln w="9525">
            <a:noFill/>
            <a:miter lim="800000"/>
            <a:headEnd/>
            <a:tailEnd/>
          </a:ln>
        </p:spPr>
        <p:txBody>
          <a:bodyPr vert="horz" wrap="square" lIns="92093" tIns="46048" rIns="92093" bIns="46048" numCol="1" anchor="t" anchorCtr="0" compatLnSpc="1">
            <a:prstTxWarp prst="textNoShape">
              <a:avLst/>
            </a:prstTxWarp>
          </a:bodyPr>
          <a:lstStyle>
            <a:lvl1pPr algn="r" defTabSz="92102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66813" y="692150"/>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0323F8D0-CA05-49B8-ACD5-5532B0930B77}"/>
              </a:ext>
            </a:extLst>
          </p:cNvPr>
          <p:cNvSpPr>
            <a:spLocks noGrp="1" noChangeArrowheads="1"/>
          </p:cNvSpPr>
          <p:nvPr>
            <p:ph type="body" sz="quarter" idx="3"/>
          </p:nvPr>
        </p:nvSpPr>
        <p:spPr bwMode="auto">
          <a:xfrm>
            <a:off x="927100" y="4387850"/>
            <a:ext cx="5095875" cy="4156075"/>
          </a:xfrm>
          <a:prstGeom prst="rect">
            <a:avLst/>
          </a:prstGeom>
          <a:noFill/>
          <a:ln w="9525">
            <a:noFill/>
            <a:miter lim="800000"/>
            <a:headEnd/>
            <a:tailEnd/>
          </a:ln>
        </p:spPr>
        <p:txBody>
          <a:bodyPr vert="horz" wrap="square" lIns="92093" tIns="46048" rIns="92093" bIns="4604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110A8F9E-22CE-4688-912A-0598FC81AF6A}"/>
              </a:ext>
            </a:extLst>
          </p:cNvPr>
          <p:cNvSpPr>
            <a:spLocks noGrp="1" noChangeArrowheads="1"/>
          </p:cNvSpPr>
          <p:nvPr>
            <p:ph type="ftr" sz="quarter" idx="4"/>
          </p:nvPr>
        </p:nvSpPr>
        <p:spPr bwMode="auto">
          <a:xfrm>
            <a:off x="0" y="8774113"/>
            <a:ext cx="3013075" cy="461962"/>
          </a:xfrm>
          <a:prstGeom prst="rect">
            <a:avLst/>
          </a:prstGeom>
          <a:noFill/>
          <a:ln w="9525">
            <a:noFill/>
            <a:miter lim="800000"/>
            <a:headEnd/>
            <a:tailEnd/>
          </a:ln>
        </p:spPr>
        <p:txBody>
          <a:bodyPr vert="horz" wrap="square" lIns="92093" tIns="46048" rIns="92093" bIns="46048" numCol="1" anchor="b" anchorCtr="0" compatLnSpc="1">
            <a:prstTxWarp prst="textNoShape">
              <a:avLst/>
            </a:prstTxWarp>
          </a:bodyPr>
          <a:lstStyle>
            <a:lvl1pPr defTabSz="92102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a:extLst>
              <a:ext uri="{FF2B5EF4-FFF2-40B4-BE49-F238E27FC236}">
                <a16:creationId xmlns:a16="http://schemas.microsoft.com/office/drawing/2014/main" id="{6A2DCF96-89A5-4243-838A-7368777D706B}"/>
              </a:ext>
            </a:extLst>
          </p:cNvPr>
          <p:cNvSpPr>
            <a:spLocks noGrp="1" noChangeArrowheads="1"/>
          </p:cNvSpPr>
          <p:nvPr>
            <p:ph type="sldNum" sz="quarter" idx="5"/>
          </p:nvPr>
        </p:nvSpPr>
        <p:spPr bwMode="auto">
          <a:xfrm>
            <a:off x="3937000" y="8774113"/>
            <a:ext cx="3013075" cy="461962"/>
          </a:xfrm>
          <a:prstGeom prst="rect">
            <a:avLst/>
          </a:prstGeom>
          <a:noFill/>
          <a:ln w="9525">
            <a:noFill/>
            <a:miter lim="800000"/>
            <a:headEnd/>
            <a:tailEnd/>
          </a:ln>
        </p:spPr>
        <p:txBody>
          <a:bodyPr vert="horz" wrap="square" lIns="92093" tIns="46048" rIns="92093" bIns="46048" numCol="1" anchor="b" anchorCtr="0" compatLnSpc="1">
            <a:prstTxWarp prst="textNoShape">
              <a:avLst/>
            </a:prstTxWarp>
          </a:bodyPr>
          <a:lstStyle>
            <a:lvl1pPr algn="r" defTabSz="920750">
              <a:defRPr sz="1200"/>
            </a:lvl1pPr>
          </a:lstStyle>
          <a:p>
            <a:fld id="{2F174D65-3BA3-47B4-BC86-57DBACD57A07}" type="slidenum">
              <a:rPr lang="en-US" altLang="en-US"/>
              <a:pPr/>
              <a:t>‹#›</a:t>
            </a:fld>
            <a:endParaRPr lang="en-US" altLang="en-US"/>
          </a:p>
        </p:txBody>
      </p:sp>
    </p:spTree>
    <p:extLst>
      <p:ext uri="{BB962C8B-B14F-4D97-AF65-F5344CB8AC3E}">
        <p14:creationId xmlns:p14="http://schemas.microsoft.com/office/powerpoint/2010/main" val="4001902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Arial" pitchFamily="34" charset="0"/>
                <a:ea typeface="ヒラギノ角ゴ Pro W3" pitchFamily="-84" charset="-128"/>
              </a:defRPr>
            </a:lvl1pPr>
            <a:lvl2pPr marL="733425" indent="-280988" defTabSz="920750">
              <a:spcBef>
                <a:spcPct val="30000"/>
              </a:spcBef>
              <a:defRPr sz="1200">
                <a:solidFill>
                  <a:schemeClr val="tx1"/>
                </a:solidFill>
                <a:latin typeface="Arial" pitchFamily="34" charset="0"/>
                <a:ea typeface="ヒラギノ角ゴ Pro W3" pitchFamily="-84" charset="-128"/>
              </a:defRPr>
            </a:lvl2pPr>
            <a:lvl3pPr marL="1128713" indent="-225425" defTabSz="920750">
              <a:spcBef>
                <a:spcPct val="30000"/>
              </a:spcBef>
              <a:defRPr sz="1200">
                <a:solidFill>
                  <a:schemeClr val="tx1"/>
                </a:solidFill>
                <a:latin typeface="Arial" pitchFamily="34" charset="0"/>
                <a:ea typeface="ヒラギノ角ゴ Pro W3" pitchFamily="-84" charset="-128"/>
              </a:defRPr>
            </a:lvl3pPr>
            <a:lvl4pPr marL="1581150" indent="-225425" defTabSz="920750">
              <a:spcBef>
                <a:spcPct val="30000"/>
              </a:spcBef>
              <a:defRPr sz="1200">
                <a:solidFill>
                  <a:schemeClr val="tx1"/>
                </a:solidFill>
                <a:latin typeface="Arial" pitchFamily="34" charset="0"/>
                <a:ea typeface="ヒラギノ角ゴ Pro W3" pitchFamily="-84" charset="-128"/>
              </a:defRPr>
            </a:lvl4pPr>
            <a:lvl5pPr marL="2032000" indent="-225425" defTabSz="920750">
              <a:spcBef>
                <a:spcPct val="30000"/>
              </a:spcBef>
              <a:defRPr sz="1200">
                <a:solidFill>
                  <a:schemeClr val="tx1"/>
                </a:solidFill>
                <a:latin typeface="Arial" pitchFamily="34" charset="0"/>
                <a:ea typeface="ヒラギノ角ゴ Pro W3" pitchFamily="-84" charset="-128"/>
              </a:defRPr>
            </a:lvl5pPr>
            <a:lvl6pPr marL="24892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464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036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608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9AA1F943-2A9A-4DE1-AAF4-253A551ABA90}" type="slidenum">
              <a:rPr lang="en-US" altLang="en-US"/>
              <a:pPr>
                <a:spcBef>
                  <a:spcPct val="0"/>
                </a:spcBef>
              </a:pPr>
              <a:t>1</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ヒラギノ角ゴ Pro W3"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114"/>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53251" name="Shape 115"/>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53252" name="Shape 11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defTabSz="920750">
              <a:defRPr sz="2400">
                <a:solidFill>
                  <a:schemeClr val="tx1"/>
                </a:solidFill>
                <a:latin typeface="Arial" pitchFamily="34" charset="0"/>
                <a:ea typeface="ヒラギノ角ゴ Pro W3" pitchFamily="-84" charset="-128"/>
              </a:defRPr>
            </a:lvl1pPr>
            <a:lvl2pPr marL="742950" indent="-285750" defTabSz="920750">
              <a:defRPr sz="2400">
                <a:solidFill>
                  <a:schemeClr val="tx1"/>
                </a:solidFill>
                <a:latin typeface="Arial" pitchFamily="34" charset="0"/>
                <a:ea typeface="ヒラギノ角ゴ Pro W3" pitchFamily="-84" charset="-128"/>
              </a:defRPr>
            </a:lvl2pPr>
            <a:lvl3pPr marL="1143000" indent="-228600" defTabSz="920750">
              <a:defRPr sz="2400">
                <a:solidFill>
                  <a:schemeClr val="tx1"/>
                </a:solidFill>
                <a:latin typeface="Arial" pitchFamily="34" charset="0"/>
                <a:ea typeface="ヒラギノ角ゴ Pro W3" pitchFamily="-84" charset="-128"/>
              </a:defRPr>
            </a:lvl3pPr>
            <a:lvl4pPr marL="1600200" indent="-228600" defTabSz="920750">
              <a:defRPr sz="2400">
                <a:solidFill>
                  <a:schemeClr val="tx1"/>
                </a:solidFill>
                <a:latin typeface="Arial" pitchFamily="34" charset="0"/>
                <a:ea typeface="ヒラギノ角ゴ Pro W3" pitchFamily="-84" charset="-128"/>
              </a:defRPr>
            </a:lvl4pPr>
            <a:lvl5pPr marL="2057400" indent="-228600" defTabSz="920750">
              <a:defRPr sz="2400">
                <a:solidFill>
                  <a:schemeClr val="tx1"/>
                </a:solidFill>
                <a:latin typeface="Arial" pitchFamily="34" charset="0"/>
                <a:ea typeface="ヒラギノ角ゴ Pro W3" pitchFamily="-84"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buClr>
                <a:srgbClr val="000000"/>
              </a:buClr>
              <a:buSzPct val="25000"/>
              <a:buFont typeface="Arial" pitchFamily="34" charset="0"/>
              <a:buNone/>
            </a:pPr>
            <a:fld id="{C4A86551-2BF4-4A83-920A-D015A2B0F021}" type="slidenum">
              <a:rPr lang="en-US" altLang="en-US" sz="1200"/>
              <a:pPr>
                <a:buClr>
                  <a:srgbClr val="000000"/>
                </a:buClr>
                <a:buSzPct val="25000"/>
                <a:buFont typeface="Arial" pitchFamily="34" charset="0"/>
                <a:buNone/>
              </a:pPr>
              <a:t>23</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59"/>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55299" name="Shape 60"/>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55300" name="Shape 6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defTabSz="920750">
              <a:defRPr sz="2400">
                <a:solidFill>
                  <a:schemeClr val="tx1"/>
                </a:solidFill>
                <a:latin typeface="Arial" pitchFamily="34" charset="0"/>
                <a:ea typeface="ヒラギノ角ゴ Pro W3" pitchFamily="-84" charset="-128"/>
              </a:defRPr>
            </a:lvl1pPr>
            <a:lvl2pPr marL="742950" indent="-285750" defTabSz="920750">
              <a:defRPr sz="2400">
                <a:solidFill>
                  <a:schemeClr val="tx1"/>
                </a:solidFill>
                <a:latin typeface="Arial" pitchFamily="34" charset="0"/>
                <a:ea typeface="ヒラギノ角ゴ Pro W3" pitchFamily="-84" charset="-128"/>
              </a:defRPr>
            </a:lvl2pPr>
            <a:lvl3pPr marL="1143000" indent="-228600" defTabSz="920750">
              <a:defRPr sz="2400">
                <a:solidFill>
                  <a:schemeClr val="tx1"/>
                </a:solidFill>
                <a:latin typeface="Arial" pitchFamily="34" charset="0"/>
                <a:ea typeface="ヒラギノ角ゴ Pro W3" pitchFamily="-84" charset="-128"/>
              </a:defRPr>
            </a:lvl3pPr>
            <a:lvl4pPr marL="1600200" indent="-228600" defTabSz="920750">
              <a:defRPr sz="2400">
                <a:solidFill>
                  <a:schemeClr val="tx1"/>
                </a:solidFill>
                <a:latin typeface="Arial" pitchFamily="34" charset="0"/>
                <a:ea typeface="ヒラギノ角ゴ Pro W3" pitchFamily="-84" charset="-128"/>
              </a:defRPr>
            </a:lvl4pPr>
            <a:lvl5pPr marL="2057400" indent="-228600" defTabSz="920750">
              <a:defRPr sz="2400">
                <a:solidFill>
                  <a:schemeClr val="tx1"/>
                </a:solidFill>
                <a:latin typeface="Arial" pitchFamily="34" charset="0"/>
                <a:ea typeface="ヒラギノ角ゴ Pro W3" pitchFamily="-84"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63D837F7-8C6F-47CC-B7D5-6691349FC75E}" type="slidenum">
              <a:rPr lang="en-US" altLang="en-US" sz="1200"/>
              <a:pPr/>
              <a:t>24</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79"/>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57347" name="Shape 80"/>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57348" name="Shape 8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defTabSz="920750">
              <a:defRPr sz="2400">
                <a:solidFill>
                  <a:schemeClr val="tx1"/>
                </a:solidFill>
                <a:latin typeface="Arial" pitchFamily="34" charset="0"/>
                <a:ea typeface="ヒラギノ角ゴ Pro W3" pitchFamily="-84" charset="-128"/>
              </a:defRPr>
            </a:lvl1pPr>
            <a:lvl2pPr marL="742950" indent="-285750" defTabSz="920750">
              <a:defRPr sz="2400">
                <a:solidFill>
                  <a:schemeClr val="tx1"/>
                </a:solidFill>
                <a:latin typeface="Arial" pitchFamily="34" charset="0"/>
                <a:ea typeface="ヒラギノ角ゴ Pro W3" pitchFamily="-84" charset="-128"/>
              </a:defRPr>
            </a:lvl2pPr>
            <a:lvl3pPr marL="1143000" indent="-228600" defTabSz="920750">
              <a:defRPr sz="2400">
                <a:solidFill>
                  <a:schemeClr val="tx1"/>
                </a:solidFill>
                <a:latin typeface="Arial" pitchFamily="34" charset="0"/>
                <a:ea typeface="ヒラギノ角ゴ Pro W3" pitchFamily="-84" charset="-128"/>
              </a:defRPr>
            </a:lvl3pPr>
            <a:lvl4pPr marL="1600200" indent="-228600" defTabSz="920750">
              <a:defRPr sz="2400">
                <a:solidFill>
                  <a:schemeClr val="tx1"/>
                </a:solidFill>
                <a:latin typeface="Arial" pitchFamily="34" charset="0"/>
                <a:ea typeface="ヒラギノ角ゴ Pro W3" pitchFamily="-84" charset="-128"/>
              </a:defRPr>
            </a:lvl4pPr>
            <a:lvl5pPr marL="2057400" indent="-228600" defTabSz="920750">
              <a:defRPr sz="2400">
                <a:solidFill>
                  <a:schemeClr val="tx1"/>
                </a:solidFill>
                <a:latin typeface="Arial" pitchFamily="34" charset="0"/>
                <a:ea typeface="ヒラギノ角ゴ Pro W3" pitchFamily="-84"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buClr>
                <a:srgbClr val="000000"/>
              </a:buClr>
              <a:buSzPct val="25000"/>
              <a:buFont typeface="Arial" pitchFamily="34" charset="0"/>
              <a:buNone/>
            </a:pPr>
            <a:fld id="{7D8CF2F8-2BE5-4E4A-94DB-25A96C406B1D}" type="slidenum">
              <a:rPr lang="en-US" altLang="en-US" sz="1200"/>
              <a:pPr>
                <a:buClr>
                  <a:srgbClr val="000000"/>
                </a:buClr>
                <a:buSzPct val="25000"/>
                <a:buFont typeface="Arial" pitchFamily="34" charset="0"/>
                <a:buNone/>
              </a:pPr>
              <a:t>25</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ヒラギノ角ゴ Pro W3" pitchFamily="-8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Arial" pitchFamily="34" charset="0"/>
                <a:ea typeface="ヒラギノ角ゴ Pro W3" pitchFamily="-84" charset="-128"/>
              </a:defRPr>
            </a:lvl1pPr>
            <a:lvl2pPr marL="733425" indent="-280988" defTabSz="920750">
              <a:spcBef>
                <a:spcPct val="30000"/>
              </a:spcBef>
              <a:defRPr sz="1200">
                <a:solidFill>
                  <a:schemeClr val="tx1"/>
                </a:solidFill>
                <a:latin typeface="Arial" pitchFamily="34" charset="0"/>
                <a:ea typeface="ヒラギノ角ゴ Pro W3" pitchFamily="-84" charset="-128"/>
              </a:defRPr>
            </a:lvl2pPr>
            <a:lvl3pPr marL="1128713" indent="-225425" defTabSz="920750">
              <a:spcBef>
                <a:spcPct val="30000"/>
              </a:spcBef>
              <a:defRPr sz="1200">
                <a:solidFill>
                  <a:schemeClr val="tx1"/>
                </a:solidFill>
                <a:latin typeface="Arial" pitchFamily="34" charset="0"/>
                <a:ea typeface="ヒラギノ角ゴ Pro W3" pitchFamily="-84" charset="-128"/>
              </a:defRPr>
            </a:lvl3pPr>
            <a:lvl4pPr marL="1581150" indent="-225425" defTabSz="920750">
              <a:spcBef>
                <a:spcPct val="30000"/>
              </a:spcBef>
              <a:defRPr sz="1200">
                <a:solidFill>
                  <a:schemeClr val="tx1"/>
                </a:solidFill>
                <a:latin typeface="Arial" pitchFamily="34" charset="0"/>
                <a:ea typeface="ヒラギノ角ゴ Pro W3" pitchFamily="-84" charset="-128"/>
              </a:defRPr>
            </a:lvl4pPr>
            <a:lvl5pPr marL="2032000" indent="-225425" defTabSz="920750">
              <a:spcBef>
                <a:spcPct val="30000"/>
              </a:spcBef>
              <a:defRPr sz="1200">
                <a:solidFill>
                  <a:schemeClr val="tx1"/>
                </a:solidFill>
                <a:latin typeface="Arial" pitchFamily="34" charset="0"/>
                <a:ea typeface="ヒラギノ角ゴ Pro W3" pitchFamily="-84" charset="-128"/>
              </a:defRPr>
            </a:lvl5pPr>
            <a:lvl6pPr marL="24892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464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036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608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3DD1BC7E-6EEF-4D52-B296-BE027E6ED89C}" type="slidenum">
              <a:rPr lang="en-US" altLang="en-US"/>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ヒラギノ角ゴ Pro W3" pitchFamily="-84" charset="-128"/>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Arial" pitchFamily="34" charset="0"/>
                <a:ea typeface="ヒラギノ角ゴ Pro W3" pitchFamily="-84" charset="-128"/>
              </a:defRPr>
            </a:lvl1pPr>
            <a:lvl2pPr marL="733425" indent="-280988" defTabSz="920750">
              <a:spcBef>
                <a:spcPct val="30000"/>
              </a:spcBef>
              <a:defRPr sz="1200">
                <a:solidFill>
                  <a:schemeClr val="tx1"/>
                </a:solidFill>
                <a:latin typeface="Arial" pitchFamily="34" charset="0"/>
                <a:ea typeface="ヒラギノ角ゴ Pro W3" pitchFamily="-84" charset="-128"/>
              </a:defRPr>
            </a:lvl2pPr>
            <a:lvl3pPr marL="1128713" indent="-225425" defTabSz="920750">
              <a:spcBef>
                <a:spcPct val="30000"/>
              </a:spcBef>
              <a:defRPr sz="1200">
                <a:solidFill>
                  <a:schemeClr val="tx1"/>
                </a:solidFill>
                <a:latin typeface="Arial" pitchFamily="34" charset="0"/>
                <a:ea typeface="ヒラギノ角ゴ Pro W3" pitchFamily="-84" charset="-128"/>
              </a:defRPr>
            </a:lvl3pPr>
            <a:lvl4pPr marL="1581150" indent="-225425" defTabSz="920750">
              <a:spcBef>
                <a:spcPct val="30000"/>
              </a:spcBef>
              <a:defRPr sz="1200">
                <a:solidFill>
                  <a:schemeClr val="tx1"/>
                </a:solidFill>
                <a:latin typeface="Arial" pitchFamily="34" charset="0"/>
                <a:ea typeface="ヒラギノ角ゴ Pro W3" pitchFamily="-84" charset="-128"/>
              </a:defRPr>
            </a:lvl4pPr>
            <a:lvl5pPr marL="2032000" indent="-225425" defTabSz="920750">
              <a:spcBef>
                <a:spcPct val="30000"/>
              </a:spcBef>
              <a:defRPr sz="1200">
                <a:solidFill>
                  <a:schemeClr val="tx1"/>
                </a:solidFill>
                <a:latin typeface="Arial" pitchFamily="34" charset="0"/>
                <a:ea typeface="ヒラギノ角ゴ Pro W3" pitchFamily="-84" charset="-128"/>
              </a:defRPr>
            </a:lvl5pPr>
            <a:lvl6pPr marL="24892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464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036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608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AC83C7E9-9E04-48CA-92A1-46A9118C3A6E}"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ヒラギノ角ゴ Pro W3" pitchFamily="-84"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Arial" pitchFamily="34" charset="0"/>
                <a:ea typeface="ヒラギノ角ゴ Pro W3" pitchFamily="-84" charset="-128"/>
              </a:defRPr>
            </a:lvl1pPr>
            <a:lvl2pPr marL="733425" indent="-280988" defTabSz="920750">
              <a:spcBef>
                <a:spcPct val="30000"/>
              </a:spcBef>
              <a:defRPr sz="1200">
                <a:solidFill>
                  <a:schemeClr val="tx1"/>
                </a:solidFill>
                <a:latin typeface="Arial" pitchFamily="34" charset="0"/>
                <a:ea typeface="ヒラギノ角ゴ Pro W3" pitchFamily="-84" charset="-128"/>
              </a:defRPr>
            </a:lvl2pPr>
            <a:lvl3pPr marL="1128713" indent="-225425" defTabSz="920750">
              <a:spcBef>
                <a:spcPct val="30000"/>
              </a:spcBef>
              <a:defRPr sz="1200">
                <a:solidFill>
                  <a:schemeClr val="tx1"/>
                </a:solidFill>
                <a:latin typeface="Arial" pitchFamily="34" charset="0"/>
                <a:ea typeface="ヒラギノ角ゴ Pro W3" pitchFamily="-84" charset="-128"/>
              </a:defRPr>
            </a:lvl3pPr>
            <a:lvl4pPr marL="1581150" indent="-225425" defTabSz="920750">
              <a:spcBef>
                <a:spcPct val="30000"/>
              </a:spcBef>
              <a:defRPr sz="1200">
                <a:solidFill>
                  <a:schemeClr val="tx1"/>
                </a:solidFill>
                <a:latin typeface="Arial" pitchFamily="34" charset="0"/>
                <a:ea typeface="ヒラギノ角ゴ Pro W3" pitchFamily="-84" charset="-128"/>
              </a:defRPr>
            </a:lvl4pPr>
            <a:lvl5pPr marL="2032000" indent="-225425" defTabSz="920750">
              <a:spcBef>
                <a:spcPct val="30000"/>
              </a:spcBef>
              <a:defRPr sz="1200">
                <a:solidFill>
                  <a:schemeClr val="tx1"/>
                </a:solidFill>
                <a:latin typeface="Arial" pitchFamily="34" charset="0"/>
                <a:ea typeface="ヒラギノ角ゴ Pro W3" pitchFamily="-84" charset="-128"/>
              </a:defRPr>
            </a:lvl5pPr>
            <a:lvl6pPr marL="24892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464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036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60800" indent="-225425" defTabSz="92075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654D7802-FBBC-47EF-A2C0-EA64F6ED6B06}"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38"/>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43011" name="Shape 3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43012" name="Shape 40"/>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defTabSz="920750">
              <a:defRPr sz="2400">
                <a:solidFill>
                  <a:schemeClr val="tx1"/>
                </a:solidFill>
                <a:latin typeface="Arial" pitchFamily="34" charset="0"/>
                <a:ea typeface="ヒラギノ角ゴ Pro W3" pitchFamily="-84" charset="-128"/>
              </a:defRPr>
            </a:lvl1pPr>
            <a:lvl2pPr marL="742950" indent="-285750" defTabSz="920750">
              <a:defRPr sz="2400">
                <a:solidFill>
                  <a:schemeClr val="tx1"/>
                </a:solidFill>
                <a:latin typeface="Arial" pitchFamily="34" charset="0"/>
                <a:ea typeface="ヒラギノ角ゴ Pro W3" pitchFamily="-84" charset="-128"/>
              </a:defRPr>
            </a:lvl2pPr>
            <a:lvl3pPr marL="1143000" indent="-228600" defTabSz="920750">
              <a:defRPr sz="2400">
                <a:solidFill>
                  <a:schemeClr val="tx1"/>
                </a:solidFill>
                <a:latin typeface="Arial" pitchFamily="34" charset="0"/>
                <a:ea typeface="ヒラギノ角ゴ Pro W3" pitchFamily="-84" charset="-128"/>
              </a:defRPr>
            </a:lvl3pPr>
            <a:lvl4pPr marL="1600200" indent="-228600" defTabSz="920750">
              <a:defRPr sz="2400">
                <a:solidFill>
                  <a:schemeClr val="tx1"/>
                </a:solidFill>
                <a:latin typeface="Arial" pitchFamily="34" charset="0"/>
                <a:ea typeface="ヒラギノ角ゴ Pro W3" pitchFamily="-84" charset="-128"/>
              </a:defRPr>
            </a:lvl4pPr>
            <a:lvl5pPr marL="2057400" indent="-228600" defTabSz="920750">
              <a:defRPr sz="2400">
                <a:solidFill>
                  <a:schemeClr val="tx1"/>
                </a:solidFill>
                <a:latin typeface="Arial" pitchFamily="34" charset="0"/>
                <a:ea typeface="ヒラギノ角ゴ Pro W3" pitchFamily="-84"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buClr>
                <a:srgbClr val="000000"/>
              </a:buClr>
              <a:buSzPct val="25000"/>
              <a:buFont typeface="Arial" pitchFamily="34" charset="0"/>
              <a:buNone/>
            </a:pPr>
            <a:fld id="{1C5CF9B0-3ED3-421C-9607-1767EFC78A87}" type="slidenum">
              <a:rPr lang="en-US" altLang="en-US" sz="1200"/>
              <a:pPr>
                <a:buClr>
                  <a:srgbClr val="000000"/>
                </a:buClr>
                <a:buSzPct val="25000"/>
                <a:buFont typeface="Arial" pitchFamily="34" charset="0"/>
                <a:buNone/>
              </a:pPr>
              <a:t>18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4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45059" name="Shape 48"/>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8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47107" name="Shape 88"/>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99"/>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49155" name="Shape 100"/>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49156" name="Shape 10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defTabSz="920750">
              <a:defRPr sz="2400">
                <a:solidFill>
                  <a:schemeClr val="tx1"/>
                </a:solidFill>
                <a:latin typeface="Arial" pitchFamily="34" charset="0"/>
                <a:ea typeface="ヒラギノ角ゴ Pro W3" pitchFamily="-84" charset="-128"/>
              </a:defRPr>
            </a:lvl1pPr>
            <a:lvl2pPr marL="742950" indent="-285750" defTabSz="920750">
              <a:defRPr sz="2400">
                <a:solidFill>
                  <a:schemeClr val="tx1"/>
                </a:solidFill>
                <a:latin typeface="Arial" pitchFamily="34" charset="0"/>
                <a:ea typeface="ヒラギノ角ゴ Pro W3" pitchFamily="-84" charset="-128"/>
              </a:defRPr>
            </a:lvl2pPr>
            <a:lvl3pPr marL="1143000" indent="-228600" defTabSz="920750">
              <a:defRPr sz="2400">
                <a:solidFill>
                  <a:schemeClr val="tx1"/>
                </a:solidFill>
                <a:latin typeface="Arial" pitchFamily="34" charset="0"/>
                <a:ea typeface="ヒラギノ角ゴ Pro W3" pitchFamily="-84" charset="-128"/>
              </a:defRPr>
            </a:lvl3pPr>
            <a:lvl4pPr marL="1600200" indent="-228600" defTabSz="920750">
              <a:defRPr sz="2400">
                <a:solidFill>
                  <a:schemeClr val="tx1"/>
                </a:solidFill>
                <a:latin typeface="Arial" pitchFamily="34" charset="0"/>
                <a:ea typeface="ヒラギノ角ゴ Pro W3" pitchFamily="-84" charset="-128"/>
              </a:defRPr>
            </a:lvl4pPr>
            <a:lvl5pPr marL="2057400" indent="-228600" defTabSz="920750">
              <a:defRPr sz="2400">
                <a:solidFill>
                  <a:schemeClr val="tx1"/>
                </a:solidFill>
                <a:latin typeface="Arial" pitchFamily="34" charset="0"/>
                <a:ea typeface="ヒラギノ角ゴ Pro W3" pitchFamily="-84"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buClr>
                <a:srgbClr val="000000"/>
              </a:buClr>
              <a:buSzPct val="25000"/>
              <a:buFont typeface="Arial" pitchFamily="34" charset="0"/>
              <a:buNone/>
            </a:pPr>
            <a:fld id="{38716C53-F67A-4907-AA0B-5D283A5655D6}" type="slidenum">
              <a:rPr lang="en-US" altLang="en-US" sz="1200"/>
              <a:pPr>
                <a:buClr>
                  <a:srgbClr val="000000"/>
                </a:buClr>
                <a:buSzPct val="25000"/>
                <a:buFont typeface="Arial" pitchFamily="34" charset="0"/>
                <a:buNone/>
              </a:pPr>
              <a:t>21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106"/>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51203" name="Shape 10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a typeface="ヒラギノ角ゴ Pro W3" pitchFamily="-84" charset="-128"/>
            </a:endParaRPr>
          </a:p>
        </p:txBody>
      </p:sp>
      <p:sp>
        <p:nvSpPr>
          <p:cNvPr id="51204" name="Shape 108"/>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defTabSz="920750">
              <a:defRPr sz="2400">
                <a:solidFill>
                  <a:schemeClr val="tx1"/>
                </a:solidFill>
                <a:latin typeface="Arial" pitchFamily="34" charset="0"/>
                <a:ea typeface="ヒラギノ角ゴ Pro W3" pitchFamily="-84" charset="-128"/>
              </a:defRPr>
            </a:lvl1pPr>
            <a:lvl2pPr marL="742950" indent="-285750" defTabSz="920750">
              <a:defRPr sz="2400">
                <a:solidFill>
                  <a:schemeClr val="tx1"/>
                </a:solidFill>
                <a:latin typeface="Arial" pitchFamily="34" charset="0"/>
                <a:ea typeface="ヒラギノ角ゴ Pro W3" pitchFamily="-84" charset="-128"/>
              </a:defRPr>
            </a:lvl2pPr>
            <a:lvl3pPr marL="1143000" indent="-228600" defTabSz="920750">
              <a:defRPr sz="2400">
                <a:solidFill>
                  <a:schemeClr val="tx1"/>
                </a:solidFill>
                <a:latin typeface="Arial" pitchFamily="34" charset="0"/>
                <a:ea typeface="ヒラギノ角ゴ Pro W3" pitchFamily="-84" charset="-128"/>
              </a:defRPr>
            </a:lvl3pPr>
            <a:lvl4pPr marL="1600200" indent="-228600" defTabSz="920750">
              <a:defRPr sz="2400">
                <a:solidFill>
                  <a:schemeClr val="tx1"/>
                </a:solidFill>
                <a:latin typeface="Arial" pitchFamily="34" charset="0"/>
                <a:ea typeface="ヒラギノ角ゴ Pro W3" pitchFamily="-84" charset="-128"/>
              </a:defRPr>
            </a:lvl4pPr>
            <a:lvl5pPr marL="2057400" indent="-228600" defTabSz="920750">
              <a:defRPr sz="2400">
                <a:solidFill>
                  <a:schemeClr val="tx1"/>
                </a:solidFill>
                <a:latin typeface="Arial" pitchFamily="34" charset="0"/>
                <a:ea typeface="ヒラギノ角ゴ Pro W3" pitchFamily="-84"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buClr>
                <a:srgbClr val="000000"/>
              </a:buClr>
              <a:buSzPct val="25000"/>
              <a:buFont typeface="Arial" pitchFamily="34" charset="0"/>
              <a:buNone/>
            </a:pPr>
            <a:fld id="{1E09DCED-FDAC-4F12-98FF-EF24C0200BD4}" type="slidenum">
              <a:rPr lang="en-US" altLang="en-US" sz="1200"/>
              <a:pPr>
                <a:buClr>
                  <a:srgbClr val="000000"/>
                </a:buClr>
                <a:buSzPct val="25000"/>
                <a:buFont typeface="Arial" pitchFamily="34" charset="0"/>
                <a:buNone/>
              </a:pPr>
              <a:t>22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9482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84D62A-2CA7-48FA-B0E5-8B77AD2F3C5C}"/>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7959A811-B753-48B8-A53E-E0D1D42073D2}"/>
              </a:ext>
            </a:extLst>
          </p:cNvPr>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8605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9F1977-D203-4E45-8D9A-B3F6769D28E5}"/>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83162525-7FCE-4476-9251-0F2903CF1BBE}"/>
              </a:ext>
            </a:extLst>
          </p:cNvPr>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92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848915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36989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640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4533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422233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172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1574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97881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71345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22051"/>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84940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FB2461-C5AE-4C71-BAF7-E9214DB3B0BB}"/>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4F4D920E-6C67-48CE-8722-B70163480F27}"/>
              </a:ext>
            </a:extLst>
          </p:cNvPr>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07622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11D75-B1C0-4047-B907-548EBD7F9E38}"/>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C4D18899-EA96-4F64-8917-8FD14A350739}"/>
              </a:ext>
            </a:extLst>
          </p:cNvPr>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048466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46093E-5369-44BF-A4BE-7124FBA053C3}"/>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29A616F5-4D53-45A5-BD35-36BC40EF7D4D}"/>
              </a:ext>
            </a:extLst>
          </p:cNvPr>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96675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243E9E-DDC9-4227-A8B7-E062DB60B5AB}"/>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A2BF3F30-3738-4B41-9297-D7E49C1F2A45}"/>
              </a:ext>
            </a:extLst>
          </p:cNvPr>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241718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49B8C5-4684-4A7D-B252-3B2B272C49E2}"/>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301936CB-E239-41D8-B026-D35F96DF031D}"/>
              </a:ext>
            </a:extLst>
          </p:cNvPr>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631726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A55157-B079-451C-8A58-5B1155814C54}"/>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619441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072AF4-9EF7-4CA7-B04D-FB3503D034FE}"/>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592D217-D36F-4893-ADD7-3B1971CFDA1E}"/>
              </a:ext>
            </a:extLst>
          </p:cNvPr>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386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419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9067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8637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5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C61D11-70D2-42FF-83E7-B88E0C5A6FC9}"/>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1741EE69-FA36-4F30-B85E-AEB4D6AF6F67}"/>
              </a:ext>
            </a:extLst>
          </p:cNvPr>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389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772A53-D8AF-4508-AE78-BB76662F2C7B}"/>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CD00C6EE-035E-42D8-AF6C-A45AC31033CA}"/>
              </a:ext>
            </a:extLst>
          </p:cNvPr>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93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B10DE9-D271-4CA3-B36B-19020DC7EE2B}"/>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7DD730E8-7EF8-4D00-A5F1-0AAD88806426}"/>
              </a:ext>
            </a:extLst>
          </p:cNvPr>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9162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D4E4F5-F4B5-4813-A576-7C1B6B15C2CB}"/>
              </a:ext>
            </a:extLst>
          </p:cNvPr>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7"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788" y="61658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1B19BF-572F-4581-A0B0-B87D9EA75A8E}"/>
              </a:ext>
            </a:extLst>
          </p:cNvPr>
          <p:cNvSpPr txBox="1"/>
          <p:nvPr/>
        </p:nvSpPr>
        <p:spPr>
          <a:xfrm>
            <a:off x="7086600" y="6477000"/>
            <a:ext cx="1600200" cy="138113"/>
          </a:xfrm>
          <a:prstGeom prst="rect">
            <a:avLst/>
          </a:prstGeom>
          <a:noFill/>
        </p:spPr>
        <p:txBody>
          <a:bodyPr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r>
              <a:rPr lang="en-US" altLang="en-US" sz="900">
                <a:solidFill>
                  <a:srgbClr val="BCBDC0"/>
                </a:solidFill>
                <a:latin typeface="Arial Narrow" pitchFamily="34" charset="0"/>
              </a:rPr>
              <a:t>TITLE  |  </a:t>
            </a:r>
            <a:fld id="{F092F5D8-4421-4E3E-89D1-6E7BD39BD573}" type="slidenum">
              <a:rPr lang="en-US" altLang="en-US" sz="900">
                <a:solidFill>
                  <a:srgbClr val="BCBDC0"/>
                </a:solidFill>
                <a:latin typeface="Arial Narrow" pitchFamily="34" charset="0"/>
              </a:rPr>
              <a:pPr algn="r"/>
              <a:t>‹#›</a:t>
            </a:fld>
            <a:r>
              <a:rPr lang="en-US" altLang="en-US" sz="900">
                <a:solidFill>
                  <a:srgbClr val="BCBDC0"/>
                </a:solidFill>
                <a:latin typeface="Arial Narrow" pitchFamily="34" charset="0"/>
              </a:rPr>
              <a:t>  </a:t>
            </a:r>
            <a:endParaRPr lang="en-US" altLang="en-US" sz="900">
              <a:solidFill>
                <a:srgbClr val="958D85"/>
              </a:solidFill>
              <a:latin typeface="Arial Narrow" pitchFamily="34" charset="0"/>
            </a:endParaRPr>
          </a:p>
        </p:txBody>
      </p:sp>
      <p:pic>
        <p:nvPicPr>
          <p:cNvPr id="2051" name="Picture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6" r:id="rId14"/>
    <p:sldLayoutId id="2147484207" r:id="rId15"/>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2A5793-ED6E-4A0C-986D-B8AEC32F925C}"/>
              </a:ext>
            </a:extLst>
          </p:cNvPr>
          <p:cNvSpPr txBox="1"/>
          <p:nvPr/>
        </p:nvSpPr>
        <p:spPr>
          <a:xfrm>
            <a:off x="7162800" y="6477000"/>
            <a:ext cx="1524000" cy="138113"/>
          </a:xfrm>
          <a:prstGeom prst="rect">
            <a:avLst/>
          </a:prstGeom>
          <a:noFill/>
        </p:spPr>
        <p:txBody>
          <a:bodyPr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r>
              <a:rPr lang="en-US" altLang="en-US" sz="900">
                <a:solidFill>
                  <a:srgbClr val="BCBDC0"/>
                </a:solidFill>
                <a:latin typeface="Arial Narrow" pitchFamily="34" charset="0"/>
              </a:rPr>
              <a:t>TITLE |  </a:t>
            </a:r>
            <a:fld id="{40217D73-2166-4209-9412-423273132216}" type="slidenum">
              <a:rPr lang="en-US" altLang="en-US" sz="900">
                <a:solidFill>
                  <a:srgbClr val="BCBDC0"/>
                </a:solidFill>
                <a:latin typeface="Arial Narrow" pitchFamily="34" charset="0"/>
              </a:rPr>
              <a:pPr algn="r"/>
              <a:t>‹#›</a:t>
            </a:fld>
            <a:r>
              <a:rPr lang="en-US" altLang="en-US" sz="900">
                <a:solidFill>
                  <a:srgbClr val="BCBDC0"/>
                </a:solidFill>
                <a:latin typeface="Arial Narrow" pitchFamily="34" charset="0"/>
              </a:rPr>
              <a:t>  </a:t>
            </a:r>
            <a:endParaRPr lang="en-US" altLang="en-US" sz="900">
              <a:solidFill>
                <a:srgbClr val="958D85"/>
              </a:solidFill>
              <a:latin typeface="Arial Narrow" pitchFamily="34" charset="0"/>
            </a:endParaRPr>
          </a:p>
        </p:txBody>
      </p:sp>
      <p:pic>
        <p:nvPicPr>
          <p:cNvPr id="3075"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rotary.org/" TargetMode="Externa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brandcenter.rotary.org/en-GB" TargetMode="Externa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riconvention.org/en/hamburg" TargetMode="Externa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s://www.google.com/imgres?imgurl=https%3A%2F%2Fwww.gapyear.com%2Fwp-content%2Fuploads%2F2016%2F03%2F520_AdobeStock_57038016_hamburg-germany-canal_04-09-17.jpg&amp;imgrefurl=https%3A%2F%2Fwww.gapyear.com%2Farticles%2Ftravel-ideas%2Fbackpackers-guide-to-hamburg-germany&amp;docid=RsWbA8xiy0bb4M&amp;tbnid=yyFBjQLbOpSz4M%3A&amp;vet=10ahUKEwjXjsP_vavgAhVCb60KHQwzB2EQMwhsKAMwAw..i&amp;w=1500&amp;h=1001&amp;bih=651&amp;biw=1366&amp;q=hamburg%20germany&amp;ved=0ahUKEwjXjsP_vavgAhVCb60KHQwzB2EQMwhsKAMwAw&amp;iact=mrc&amp;uact=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hyperlink" Target="https://www.rotary.org/myrotary/en/rotary-foundation"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hyperlink" Target="https://www.rotary.org/myrotary/en/take-action/give/ways-give" TargetMode="Externa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hyperlink" Target="https://www.rotary.org/myrotary/en/take-action/giv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zone2526.org/" TargetMode="Externa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www.zone2526.org/" TargetMode="External"/><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rotarydistrict5240.org/sitepage/peace-page-1" TargetMode="External"/><Relationship Id="rId13" Type="http://schemas.openxmlformats.org/officeDocument/2006/relationships/hyperlink" Target="https://rotarydistrict5240.org/sitepage/prls" TargetMode="External"/><Relationship Id="rId18" Type="http://schemas.openxmlformats.org/officeDocument/2006/relationships/hyperlink" Target="https://rotaryfloat.org/" TargetMode="External"/><Relationship Id="rId3" Type="http://schemas.openxmlformats.org/officeDocument/2006/relationships/hyperlink" Target="https://rotarydistrict5240.org/sitepage/financial-documents-forms-information" TargetMode="External"/><Relationship Id="rId21" Type="http://schemas.openxmlformats.org/officeDocument/2006/relationships/hyperlink" Target="https://www.rotary.org/en" TargetMode="External"/><Relationship Id="rId7" Type="http://schemas.openxmlformats.org/officeDocument/2006/relationships/hyperlink" Target="https://rotarydistrict5240.org/sitepage/the-rotary-foundation" TargetMode="External"/><Relationship Id="rId12" Type="http://schemas.openxmlformats.org/officeDocument/2006/relationships/hyperlink" Target="http://www.rotary5240.biz/" TargetMode="External"/><Relationship Id="rId17" Type="http://schemas.openxmlformats.org/officeDocument/2006/relationships/hyperlink" Target="http://ryla5240.org/" TargetMode="External"/><Relationship Id="rId25" Type="http://schemas.openxmlformats.org/officeDocument/2006/relationships/hyperlink" Target="http://www.rotarydistrict5240.org/" TargetMode="External"/><Relationship Id="rId2" Type="http://schemas.openxmlformats.org/officeDocument/2006/relationships/hyperlink" Target="https://rotarydistrict5240.org/DistrictOrganizationChart/" TargetMode="External"/><Relationship Id="rId16" Type="http://schemas.openxmlformats.org/officeDocument/2006/relationships/hyperlink" Target="https://my.rotary.org/en/member-center/rotary-global-rewards/offers#/offers" TargetMode="External"/><Relationship Id="rId20" Type="http://schemas.openxmlformats.org/officeDocument/2006/relationships/hyperlink" Target="http://polioeradication.org/polio-today/polio-now/this-week/" TargetMode="External"/><Relationship Id="rId1" Type="http://schemas.openxmlformats.org/officeDocument/2006/relationships/slideLayout" Target="../slideLayouts/slideLayout7.xml"/><Relationship Id="rId6" Type="http://schemas.openxmlformats.org/officeDocument/2006/relationships/hyperlink" Target="https://rotarydistrict5240.org/sitepage/education-training" TargetMode="External"/><Relationship Id="rId11" Type="http://schemas.openxmlformats.org/officeDocument/2006/relationships/hyperlink" Target="https://rotarydistrict5240.org/sitepage/rotary-year-2019-20-information" TargetMode="External"/><Relationship Id="rId24" Type="http://schemas.openxmlformats.org/officeDocument/2006/relationships/hyperlink" Target="https://rotarydistrict5240.org/events/calendar" TargetMode="External"/><Relationship Id="rId5" Type="http://schemas.openxmlformats.org/officeDocument/2006/relationships/hyperlink" Target="https://rotarydistrict5240.org/sitepage/avenues-of-service" TargetMode="External"/><Relationship Id="rId15" Type="http://schemas.openxmlformats.org/officeDocument/2006/relationships/hyperlink" Target="https://www.zone2526.org/" TargetMode="External"/><Relationship Id="rId23" Type="http://schemas.openxmlformats.org/officeDocument/2006/relationships/hyperlink" Target="https://southwestrotarypets.org/" TargetMode="External"/><Relationship Id="rId10" Type="http://schemas.openxmlformats.org/officeDocument/2006/relationships/hyperlink" Target="https://rotarydistrict5240.org/sitepage/public-image" TargetMode="External"/><Relationship Id="rId19" Type="http://schemas.openxmlformats.org/officeDocument/2006/relationships/hyperlink" Target="https://peaceconference2020.org/" TargetMode="External"/><Relationship Id="rId4" Type="http://schemas.openxmlformats.org/officeDocument/2006/relationships/hyperlink" Target="https://rotarydistrict5240.org/sitepage/district-legal-documents-forms" TargetMode="External"/><Relationship Id="rId9" Type="http://schemas.openxmlformats.org/officeDocument/2006/relationships/hyperlink" Target="https://rotarydistrict5240.org/sitepage/membership" TargetMode="External"/><Relationship Id="rId14" Type="http://schemas.openxmlformats.org/officeDocument/2006/relationships/hyperlink" Target="https://www.oneworldrotary.org/" TargetMode="External"/><Relationship Id="rId22" Type="http://schemas.openxmlformats.org/officeDocument/2006/relationships/hyperlink" Target="https://rotarydistrict5240.org/sitepage/rotaract"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rotarydistrict5240.org/sitepage/rotary-year-2019-20-information"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rotarydistrict5240.org/DistrictOrganizationChart/2019"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s://rotary5240.app.box.com/s/ia2kmall0n8tahghzoy9e1nxa0exz5x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rotarydistrict5240.org/SitePage/prls" TargetMode="Externa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hyperlink" Target="http://www.ryla5240.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rotary.org/myrotary/en/learning-reference/learn-role/president"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rotary.org/myrotary/en/learning-reference/learn-role/treasurer" TargetMode="External"/><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rotary.org/myrotary/en/learning-reference/learn-role/secretary"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rotary.org/myrotary/en/learning-reference/learn-role/club-committee"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rotarydistrict5240.org/SitePage/club-service#sthash.PAfBe1DY.dpuf"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rotarydistrict5240.org/SitePage/international-service#sthash.kl5I8Jl3.dpuf"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rotarydistrict5240.org/SitePage/vocational-service#sthash.0jlRiiEE.dpuf"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rotarydistrict5240.org/SitePage/youth-service#sthash.Y3qRyZ6z.dpuf" TargetMode="Externa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DD721-577E-49E4-BB2E-F7687756C525}"/>
              </a:ext>
            </a:extLst>
          </p:cNvPr>
          <p:cNvSpPr>
            <a:spLocks noChangeArrowheads="1"/>
          </p:cNvSpPr>
          <p:nvPr/>
        </p:nvSpPr>
        <p:spPr bwMode="auto">
          <a:xfrm>
            <a:off x="-381000" y="3429000"/>
            <a:ext cx="97536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0483" name="Rectangle 10"/>
          <p:cNvSpPr txBox="1">
            <a:spLocks noChangeArrowheads="1"/>
          </p:cNvSpPr>
          <p:nvPr/>
        </p:nvSpPr>
        <p:spPr bwMode="auto">
          <a:xfrm>
            <a:off x="457200" y="3581400"/>
            <a:ext cx="685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itchFamily="34" charset="0"/>
                <a:ea typeface="ヒラギノ角ゴ Pro W3" pitchFamily="-84" charset="-128"/>
              </a:defRPr>
            </a:lvl1pPr>
            <a:lvl2pPr marL="742950" indent="-285750" defTabSz="457200">
              <a:defRPr sz="2400">
                <a:solidFill>
                  <a:schemeClr val="tx1"/>
                </a:solidFill>
                <a:latin typeface="Arial" pitchFamily="34" charset="0"/>
                <a:ea typeface="ヒラギノ角ゴ Pro W3" pitchFamily="-84" charset="-128"/>
              </a:defRPr>
            </a:lvl2pPr>
            <a:lvl3pPr marL="1143000" indent="-228600" defTabSz="457200">
              <a:defRPr sz="2400">
                <a:solidFill>
                  <a:schemeClr val="tx1"/>
                </a:solidFill>
                <a:latin typeface="Arial" pitchFamily="34" charset="0"/>
                <a:ea typeface="ヒラギノ角ゴ Pro W3" pitchFamily="-84" charset="-128"/>
              </a:defRPr>
            </a:lvl3pPr>
            <a:lvl4pPr marL="1600200" indent="-228600" defTabSz="457200">
              <a:defRPr sz="2400">
                <a:solidFill>
                  <a:schemeClr val="tx1"/>
                </a:solidFill>
                <a:latin typeface="Arial" pitchFamily="34" charset="0"/>
                <a:ea typeface="ヒラギノ角ゴ Pro W3" pitchFamily="-84" charset="-128"/>
              </a:defRPr>
            </a:lvl4pPr>
            <a:lvl5pPr marL="2057400" indent="-228600" defTabSz="45720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spcAft>
                <a:spcPts val="2400"/>
              </a:spcAft>
            </a:pPr>
            <a:r>
              <a:rPr lang="en-US" altLang="en-US" sz="4400">
                <a:solidFill>
                  <a:schemeClr val="bg1"/>
                </a:solidFill>
                <a:latin typeface="Arial Narrow Bold" pitchFamily="-84" charset="0"/>
              </a:rPr>
              <a:t>RC/O [</a:t>
            </a:r>
            <a:r>
              <a:rPr lang="en-US" altLang="en-US" sz="4400" i="1">
                <a:solidFill>
                  <a:schemeClr val="bg1"/>
                </a:solidFill>
                <a:latin typeface="Arial Narrow Bold" pitchFamily="-84" charset="0"/>
              </a:rPr>
              <a:t>your club</a:t>
            </a:r>
            <a:r>
              <a:rPr lang="en-US" altLang="en-US" sz="4400">
                <a:solidFill>
                  <a:schemeClr val="bg1"/>
                </a:solidFill>
                <a:latin typeface="Arial Narrow Bold" pitchFamily="-84" charset="0"/>
              </a:rPr>
              <a:t>]</a:t>
            </a:r>
          </a:p>
          <a:p>
            <a:pPr eaLnBrk="1" hangingPunct="1"/>
            <a:r>
              <a:rPr lang="en-US" altLang="en-US" sz="2000">
                <a:solidFill>
                  <a:srgbClr val="01B4E7"/>
                </a:solidFill>
                <a:latin typeface="Georgia" pitchFamily="18" charset="0"/>
              </a:rPr>
              <a:t>2019-2020 Club Manual</a:t>
            </a:r>
          </a:p>
          <a:p>
            <a:pPr eaLnBrk="1" hangingPunct="1"/>
            <a:r>
              <a:rPr lang="en-US" altLang="en-US" sz="2000">
                <a:solidFill>
                  <a:srgbClr val="01B4E7"/>
                </a:solidFill>
                <a:latin typeface="Georgia" pitchFamily="18" charset="0"/>
              </a:rPr>
              <a:t>[</a:t>
            </a:r>
            <a:r>
              <a:rPr lang="en-US" altLang="en-US" sz="2000" i="1">
                <a:solidFill>
                  <a:srgbClr val="01B4E7"/>
                </a:solidFill>
                <a:latin typeface="Georgia" pitchFamily="18" charset="0"/>
              </a:rPr>
              <a:t>your name</a:t>
            </a:r>
            <a:r>
              <a:rPr lang="en-US" altLang="en-US" sz="2000">
                <a:solidFill>
                  <a:srgbClr val="01B4E7"/>
                </a:solidFill>
                <a:latin typeface="Georgia" pitchFamily="18" charset="0"/>
              </a:rPr>
              <a:t>]</a:t>
            </a:r>
            <a:r>
              <a:rPr lang="en-US" altLang="en-US" sz="2000" i="1">
                <a:solidFill>
                  <a:srgbClr val="01B4E7"/>
                </a:solidFill>
                <a:latin typeface="Georgia" pitchFamily="18" charset="0"/>
              </a:rPr>
              <a:t>,</a:t>
            </a:r>
            <a:r>
              <a:rPr lang="en-US" altLang="en-US" sz="2000">
                <a:solidFill>
                  <a:srgbClr val="01B4E7"/>
                </a:solidFill>
                <a:latin typeface="Georgia" pitchFamily="18" charset="0"/>
              </a:rPr>
              <a:t> President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1.6	RI Presidential Citation Objectives</a:t>
            </a:r>
          </a:p>
        </p:txBody>
      </p:sp>
      <p:graphicFrame>
        <p:nvGraphicFramePr>
          <p:cNvPr id="3" name="Content Placeholder 2">
            <a:extLst>
              <a:ext uri="{FF2B5EF4-FFF2-40B4-BE49-F238E27FC236}">
                <a16:creationId xmlns:a16="http://schemas.microsoft.com/office/drawing/2014/main" id="{ECE3DBD1-8C4C-4022-B5CE-058166CE0AE2}"/>
              </a:ext>
            </a:extLst>
          </p:cNvPr>
          <p:cNvGraphicFramePr>
            <a:graphicFrameLocks noGrp="1"/>
          </p:cNvGraphicFramePr>
          <p:nvPr>
            <p:ph idx="1"/>
          </p:nvPr>
        </p:nvGraphicFramePr>
        <p:xfrm>
          <a:off x="76200" y="1066800"/>
          <a:ext cx="8991600" cy="518160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355532610"/>
                    </a:ext>
                  </a:extLst>
                </a:gridCol>
                <a:gridCol w="4495800">
                  <a:extLst>
                    <a:ext uri="{9D8B030D-6E8A-4147-A177-3AD203B41FA5}">
                      <a16:colId xmlns:a16="http://schemas.microsoft.com/office/drawing/2014/main" val="2973381944"/>
                    </a:ext>
                  </a:extLst>
                </a:gridCol>
              </a:tblGrid>
              <a:tr h="5181600">
                <a:tc>
                  <a:txBody>
                    <a:bodyPr/>
                    <a:lstStyle/>
                    <a:p>
                      <a:r>
                        <a:rPr lang="en-US" sz="1000" b="0" i="0" u="none" strike="noStrike" kern="1200" baseline="0" dirty="0">
                          <a:solidFill>
                            <a:schemeClr val="bg2">
                              <a:lumMod val="10000"/>
                            </a:schemeClr>
                          </a:solidFill>
                          <a:latin typeface="Georgia" panose="02040502050405020303" pitchFamily="18" charset="0"/>
                          <a:ea typeface="+mn-ea"/>
                          <a:cs typeface="+mn-cs"/>
                        </a:rPr>
                        <a:t>The Rotary Citation recognizes Rotary clubs that support our strategic priorities by completing certain activities. Clubs have the entire Rotary year to achieve the citation’s goals.</a:t>
                      </a:r>
                    </a:p>
                    <a:p>
                      <a:endParaRPr lang="en-US" sz="1000" b="0" i="0" u="none" strike="noStrike" kern="1200" baseline="0" dirty="0">
                        <a:solidFill>
                          <a:schemeClr val="bg2">
                            <a:lumMod val="10000"/>
                          </a:schemeClr>
                        </a:solidFill>
                        <a:latin typeface="Georgia" panose="02040502050405020303" pitchFamily="18" charset="0"/>
                        <a:ea typeface="+mn-ea"/>
                        <a:cs typeface="+mn-cs"/>
                      </a:endParaRPr>
                    </a:p>
                    <a:p>
                      <a:r>
                        <a:rPr lang="en-US" sz="1000" b="0" i="0" u="none" strike="noStrike" kern="1200" baseline="0" dirty="0">
                          <a:solidFill>
                            <a:schemeClr val="bg2">
                              <a:lumMod val="10000"/>
                            </a:schemeClr>
                          </a:solidFill>
                          <a:latin typeface="Georgia" panose="02040502050405020303" pitchFamily="18" charset="0"/>
                          <a:ea typeface="+mn-ea"/>
                          <a:cs typeface="+mn-cs"/>
                        </a:rPr>
                        <a:t>Rotary can automatically verify many of your club’s achievements as long as you keep your club and member information up-to-date in My Rotary. To be eligible for the Rotary Citation, clubs need to begin the year as active clubs that are in good standing and remain so throughout the year. Achievements will be compared with membership figures from 1 July 2019 and will be recognized after the 1 July 2020 numbers are final, on 15 August 2020.</a:t>
                      </a:r>
                    </a:p>
                    <a:p>
                      <a:endParaRPr lang="en-US" sz="1000" b="0" i="0" u="sng" strike="noStrike" kern="1200" baseline="0" dirty="0">
                        <a:solidFill>
                          <a:schemeClr val="bg2">
                            <a:lumMod val="10000"/>
                          </a:schemeClr>
                        </a:solidFill>
                        <a:latin typeface="Georgia" panose="02040502050405020303" pitchFamily="18" charset="0"/>
                        <a:ea typeface="+mn-ea"/>
                        <a:cs typeface="+mn-cs"/>
                      </a:endParaRPr>
                    </a:p>
                    <a:p>
                      <a:r>
                        <a:rPr lang="en-US" sz="1000" b="1" i="0" u="sng" strike="noStrike" kern="1200" baseline="0" dirty="0">
                          <a:solidFill>
                            <a:schemeClr val="bg2">
                              <a:lumMod val="10000"/>
                            </a:schemeClr>
                          </a:solidFill>
                          <a:latin typeface="Georgia" panose="02040502050405020303" pitchFamily="18" charset="0"/>
                          <a:ea typeface="+mn-ea"/>
                          <a:cs typeface="+mn-cs"/>
                        </a:rPr>
                        <a:t>UNITE PEOPLE</a:t>
                      </a:r>
                    </a:p>
                    <a:p>
                      <a:r>
                        <a:rPr lang="en-US" sz="1000" b="0" i="0" u="none" strike="noStrike" kern="1200" baseline="0" dirty="0">
                          <a:solidFill>
                            <a:schemeClr val="bg2">
                              <a:lumMod val="10000"/>
                            </a:schemeClr>
                          </a:solidFill>
                          <a:latin typeface="Georgia" panose="02040502050405020303" pitchFamily="18" charset="0"/>
                          <a:ea typeface="+mn-ea"/>
                          <a:cs typeface="+mn-cs"/>
                        </a:rPr>
                        <a:t>Achieve at least 5 of the following goals:</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Appoint an active club membership committee comprised of no less than</a:t>
                      </a:r>
                    </a:p>
                    <a:p>
                      <a:r>
                        <a:rPr lang="en-US" sz="1000" b="0" i="0" u="none" strike="noStrike" kern="1200" baseline="0" dirty="0">
                          <a:solidFill>
                            <a:schemeClr val="bg2">
                              <a:lumMod val="10000"/>
                            </a:schemeClr>
                          </a:solidFill>
                          <a:latin typeface="Georgia" panose="02040502050405020303" pitchFamily="18" charset="0"/>
                          <a:ea typeface="+mn-ea"/>
                          <a:cs typeface="+mn-cs"/>
                        </a:rPr>
                        <a:t>        five members and report the chair to Rotary International  </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Achieve a net gain in membership</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Maintain or improve your club’s retention of current and new members:</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Improve your club’s retention rate by 1 percentage point or</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If your club’s retention rate was 90 percent or more in 2018-2019,</a:t>
                      </a:r>
                    </a:p>
                    <a:p>
                      <a:r>
                        <a:rPr lang="en-US" sz="1000" b="0" i="0" u="none" strike="noStrike" kern="1200" baseline="0" dirty="0">
                          <a:solidFill>
                            <a:schemeClr val="bg2">
                              <a:lumMod val="10000"/>
                            </a:schemeClr>
                          </a:solidFill>
                          <a:latin typeface="Georgia" panose="02040502050405020303" pitchFamily="18" charset="0"/>
                          <a:ea typeface="+mn-ea"/>
                          <a:cs typeface="+mn-cs"/>
                        </a:rPr>
                        <a:t>               maintain it</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Achieve a net gain in female members or members under the age of 40</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Conduct a study of your members’ occupations, and work to align your</a:t>
                      </a:r>
                    </a:p>
                    <a:p>
                      <a:r>
                        <a:rPr lang="en-US" sz="1000" b="0" i="0" u="none" strike="noStrike" kern="1200" baseline="0" dirty="0">
                          <a:solidFill>
                            <a:schemeClr val="bg2">
                              <a:lumMod val="10000"/>
                            </a:schemeClr>
                          </a:solidFill>
                          <a:latin typeface="Georgia" panose="02040502050405020303" pitchFamily="18" charset="0"/>
                          <a:ea typeface="+mn-ea"/>
                          <a:cs typeface="+mn-cs"/>
                        </a:rPr>
                        <a:t>        membership with the mix of businesses and professions in your</a:t>
                      </a:r>
                    </a:p>
                    <a:p>
                      <a:r>
                        <a:rPr lang="en-US" sz="1000" b="0" i="0" u="none" strike="noStrike" kern="1200" baseline="0" dirty="0">
                          <a:solidFill>
                            <a:schemeClr val="bg2">
                              <a:lumMod val="10000"/>
                            </a:schemeClr>
                          </a:solidFill>
                          <a:latin typeface="Georgia" panose="02040502050405020303" pitchFamily="18" charset="0"/>
                          <a:ea typeface="+mn-ea"/>
                          <a:cs typeface="+mn-cs"/>
                        </a:rPr>
                        <a:t>        community </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S</a:t>
                      </a:r>
                      <a:r>
                        <a:rPr lang="en-US" sz="1000" b="0" i="0" u="none" strike="noStrike" kern="1200" baseline="0" dirty="0">
                          <a:solidFill>
                            <a:schemeClr val="bg2">
                              <a:lumMod val="10000"/>
                            </a:schemeClr>
                          </a:solidFill>
                          <a:latin typeface="Georgia" panose="02040502050405020303" pitchFamily="18" charset="0"/>
                          <a:ea typeface="+mn-ea"/>
                          <a:cs typeface="+mn-cs"/>
                        </a:rPr>
                        <a:t>ponsor or co-sponsor a new Rotary club or Rotary Community Corps </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Sponsor or co-sponsor an Interact or Rotaract club </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Host an event for Rotary alumni, and highlight Rotary’s networking</a:t>
                      </a:r>
                    </a:p>
                    <a:p>
                      <a:r>
                        <a:rPr lang="en-US" sz="1000" b="0" i="0" u="none" strike="noStrike" kern="1200" baseline="0" dirty="0">
                          <a:solidFill>
                            <a:schemeClr val="bg2">
                              <a:lumMod val="10000"/>
                            </a:schemeClr>
                          </a:solidFill>
                          <a:latin typeface="Georgia" panose="02040502050405020303" pitchFamily="18" charset="0"/>
                          <a:ea typeface="+mn-ea"/>
                          <a:cs typeface="+mn-cs"/>
                        </a:rPr>
                        <a:t>        opportunities </a:t>
                      </a:r>
                    </a:p>
                    <a:p>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t>
                      </a:r>
                      <a:r>
                        <a:rPr lang="en-US" sz="1000" b="0" i="0" u="none" strike="noStrike" kern="1200" baseline="0" dirty="0">
                          <a:solidFill>
                            <a:schemeClr val="bg2">
                              <a:lumMod val="10000"/>
                            </a:schemeClr>
                          </a:solidFill>
                          <a:latin typeface="Georgia" panose="02040502050405020303" pitchFamily="18" charset="0"/>
                          <a:ea typeface="+mn-ea"/>
                          <a:cs typeface="+mn-cs"/>
                        </a:rPr>
                        <a:t>Sponsor a Youth Exchange student or RYLA participant </a:t>
                      </a:r>
                    </a:p>
                    <a:p>
                      <a:endParaRPr lang="en-US" sz="1000" b="0" i="0" u="none" strike="noStrike" kern="1200" baseline="0" dirty="0">
                        <a:solidFill>
                          <a:schemeClr val="bg2">
                            <a:lumMod val="10000"/>
                          </a:schemeClr>
                        </a:solidFill>
                        <a:latin typeface="Georgia" panose="02040502050405020303" pitchFamily="18" charset="0"/>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000" b="1" i="0" u="sng"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TAKE ACTION</a:t>
                      </a:r>
                    </a:p>
                    <a:p>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Achieve at least 5 of the following goals:</a:t>
                      </a:r>
                    </a:p>
                    <a:p>
                      <a:pPr marL="0" indent="0">
                        <a:buFont typeface="Wingdings" panose="05000000000000000000" pitchFamily="2" charset="2"/>
                        <a:buNone/>
                      </a:pPr>
                      <a:r>
                        <a:rPr kumimoji="0" lang="en-US" sz="1000" b="0" i="0" u="none" strike="noStrike" kern="1200" cap="none" spc="0" normalizeH="0" baseline="0" noProof="0" dirty="0">
                          <a:ln>
                            <a:noFill/>
                          </a:ln>
                          <a:solidFill>
                            <a:srgbClr val="E6E5D8">
                              <a:lumMod val="10000"/>
                            </a:srgbClr>
                          </a:solidFill>
                          <a:effectLst/>
                          <a:uLnTx/>
                          <a:uFillTx/>
                          <a:latin typeface="Georgia" panose="02040502050405020303" pitchFamily="18" charset="0"/>
                          <a:ea typeface="+mn-ea"/>
                          <a:cs typeface="+mn-cs"/>
                          <a:sym typeface="Wingdings" panose="05000000000000000000" pitchFamily="2" charset="2"/>
                        </a:rPr>
                        <a:t></a:t>
                      </a:r>
                      <a:r>
                        <a:rPr kumimoji="0" lang="en-US" sz="1000" b="0" i="0" u="none" strike="noStrike" kern="1200" cap="none" spc="0" normalizeH="0" baseline="0" noProof="0" dirty="0">
                          <a:ln>
                            <a:noFill/>
                          </a:ln>
                          <a:solidFill>
                            <a:srgbClr val="E6E5D8">
                              <a:lumMod val="10000"/>
                            </a:srgbClr>
                          </a:solidFill>
                          <a:effectLst/>
                          <a:uLnTx/>
                          <a:uFillTx/>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Appoint an active club Foundation committee comprised of no less than</a:t>
                      </a:r>
                    </a:p>
                    <a:p>
                      <a:pPr marL="0" indent="0">
                        <a:buFont typeface="Wingdings" panose="05000000000000000000" pitchFamily="2" charset="2"/>
                        <a:buNone/>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five members and report the chair to Rotary International </a:t>
                      </a:r>
                    </a:p>
                    <a:p>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a:t>
                      </a:r>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Increase the number of members involved in service projects </a:t>
                      </a:r>
                    </a:p>
                    <a:p>
                      <a:pPr marL="171450" indent="-171450">
                        <a:buFont typeface="Wingdings" panose="05000000000000000000" pitchFamily="2" charset="2"/>
                        <a:buChar char="¨"/>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Contribute at least $100 per capita to the Annual Fund of  The Rotary</a:t>
                      </a:r>
                    </a:p>
                    <a:p>
                      <a:pPr marL="0" indent="0">
                        <a:buFont typeface="Wingdings" panose="05000000000000000000" pitchFamily="2" charset="2"/>
                        <a:buNone/>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Foundation</a:t>
                      </a:r>
                    </a:p>
                    <a:p>
                      <a:pPr marL="171450" indent="-171450">
                        <a:buFont typeface="Wingdings" panose="05000000000000000000" pitchFamily="2" charset="2"/>
                        <a:buChar char="¨"/>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Hold an event to raise funds for, or to increase awareness </a:t>
                      </a:r>
                      <a:r>
                        <a:rPr lang="en-US" sz="1000" b="0" i="0" u="none" strike="noStrike" kern="1200" baseline="0" dirty="0" err="1">
                          <a:solidFill>
                            <a:schemeClr val="bg2">
                              <a:lumMod val="10000"/>
                            </a:schemeClr>
                          </a:solidFill>
                          <a:latin typeface="Georgia" panose="02040502050405020303" pitchFamily="18" charset="0"/>
                          <a:ea typeface="+mn-ea"/>
                          <a:cs typeface="+mn-cs"/>
                          <a:sym typeface="Wingdings" panose="05000000000000000000" pitchFamily="2" charset="2"/>
                        </a:rPr>
                        <a:t>of,Rotary’s</a:t>
                      </a:r>
                      <a:endPar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endParaRPr>
                    </a:p>
                    <a:p>
                      <a:pPr marL="0" indent="0">
                        <a:buFont typeface="Wingdings" panose="05000000000000000000" pitchFamily="2" charset="2"/>
                        <a:buNone/>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work toward polio eradication </a:t>
                      </a:r>
                    </a:p>
                    <a:p>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a:t>
                      </a:r>
                      <a:r>
                        <a:rPr lang="en-US" sz="1000" b="0" i="0" u="none" strike="noStrike" kern="1200" baseline="0" dirty="0">
                          <a:solidFill>
                            <a:schemeClr val="bg2">
                              <a:lumMod val="10000"/>
                            </a:schemeClr>
                          </a:solidFill>
                          <a:latin typeface="Georgia" panose="02040502050405020303" pitchFamily="18" charset="0"/>
                          <a:ea typeface="+mn-ea"/>
                          <a:cs typeface="+mn-cs"/>
                        </a:rPr>
                        <a:t>   </a:t>
                      </a: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Conduct a significant local or international service project in one of</a:t>
                      </a:r>
                    </a:p>
                    <a:p>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Rotary’s six areas of focus </a:t>
                      </a:r>
                    </a:p>
                    <a:p>
                      <a:pPr marL="171450" indent="-171450">
                        <a:buFont typeface="Wingdings" panose="05000000000000000000" pitchFamily="2" charset="2"/>
                        <a:buChar char="¨"/>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Post successful club projects, with details about activities, volunteer</a:t>
                      </a:r>
                    </a:p>
                    <a:p>
                      <a:pPr marL="0" indent="0">
                        <a:buFont typeface="Wingdings" panose="05000000000000000000" pitchFamily="2" charset="2"/>
                        <a:buNone/>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hours, and funds raised, on Rotary.org</a:t>
                      </a:r>
                    </a:p>
                    <a:p>
                      <a:pPr marL="171450" indent="-171450">
                        <a:buFont typeface="Wingdings" panose="05000000000000000000" pitchFamily="2" charset="2"/>
                        <a:buChar char="¨"/>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Continue or establish a partnership with a corporate, governmental, or</a:t>
                      </a:r>
                    </a:p>
                    <a:p>
                      <a:pPr marL="0" indent="0">
                        <a:buFont typeface="Wingdings" panose="05000000000000000000" pitchFamily="2" charset="2"/>
                        <a:buNone/>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nongovernmental entity and work on a project together </a:t>
                      </a:r>
                    </a:p>
                    <a:p>
                      <a:pPr marL="171450" indent="-171450">
                        <a:buFont typeface="Wingdings" panose="05000000000000000000" pitchFamily="2" charset="2"/>
                        <a:buChar char="¨"/>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Use Rotary’s brand guidelines, templates, People of Action campaign</a:t>
                      </a:r>
                    </a:p>
                    <a:p>
                      <a:pPr marL="0" indent="0">
                        <a:buFont typeface="Wingdings" panose="05000000000000000000" pitchFamily="2" charset="2"/>
                        <a:buNone/>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materials, and related resources </a:t>
                      </a:r>
                    </a:p>
                    <a:p>
                      <a:pPr marL="171450" indent="-171450">
                        <a:buFont typeface="Wingdings" panose="05000000000000000000" pitchFamily="2" charset="2"/>
                        <a:buChar char="¨"/>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Arrange for the club’s members to talk with the media to tell your club’s</a:t>
                      </a:r>
                    </a:p>
                    <a:p>
                      <a:pPr marL="0" indent="0">
                        <a:buFont typeface="Wingdings" panose="05000000000000000000" pitchFamily="2" charset="2"/>
                        <a:buNone/>
                      </a:pPr>
                      <a:r>
                        <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rPr>
                        <a:t>       and Rotary’s story </a:t>
                      </a:r>
                    </a:p>
                    <a:p>
                      <a:endPar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endParaRPr>
                    </a:p>
                    <a:p>
                      <a:endPar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endParaRPr>
                    </a:p>
                    <a:p>
                      <a:endPar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endParaRPr>
                    </a:p>
                    <a:p>
                      <a:endPar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endParaRPr>
                    </a:p>
                    <a:p>
                      <a:endParaRPr lang="en-US" sz="1000" b="0" i="0" u="none" strike="noStrike" kern="1200" baseline="0" dirty="0">
                        <a:solidFill>
                          <a:schemeClr val="bg2">
                            <a:lumMod val="10000"/>
                          </a:schemeClr>
                        </a:solidFill>
                        <a:latin typeface="Georgia" panose="02040502050405020303" pitchFamily="18" charset="0"/>
                        <a:ea typeface="+mn-ea"/>
                        <a:cs typeface="+mn-cs"/>
                        <a:sym typeface="Wingdings" panose="05000000000000000000" pitchFamily="2" charset="2"/>
                      </a:endParaRP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6151529"/>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1.6 (cont.)	RI Presidential Citation With Distinction Objectives</a:t>
            </a:r>
          </a:p>
        </p:txBody>
      </p:sp>
      <p:graphicFrame>
        <p:nvGraphicFramePr>
          <p:cNvPr id="3" name="Content Placeholder 2">
            <a:extLst>
              <a:ext uri="{FF2B5EF4-FFF2-40B4-BE49-F238E27FC236}">
                <a16:creationId xmlns:a16="http://schemas.microsoft.com/office/drawing/2014/main" id="{20F86D0E-2A26-4612-A50F-EB9E166E1643}"/>
              </a:ext>
            </a:extLst>
          </p:cNvPr>
          <p:cNvGraphicFramePr>
            <a:graphicFrameLocks noGrp="1"/>
          </p:cNvGraphicFramePr>
          <p:nvPr>
            <p:ph idx="1"/>
          </p:nvPr>
        </p:nvGraphicFramePr>
        <p:xfrm>
          <a:off x="76200" y="1066800"/>
          <a:ext cx="8991600" cy="5181600"/>
        </p:xfrm>
        <a:graphic>
          <a:graphicData uri="http://schemas.openxmlformats.org/drawingml/2006/table">
            <a:tbl>
              <a:tblPr firstRow="1" bandRow="1">
                <a:tableStyleId>{5C22544A-7EE6-4342-B048-85BDC9FD1C3A}</a:tableStyleId>
              </a:tblPr>
              <a:tblGrid>
                <a:gridCol w="8991600">
                  <a:extLst>
                    <a:ext uri="{9D8B030D-6E8A-4147-A177-3AD203B41FA5}">
                      <a16:colId xmlns:a16="http://schemas.microsoft.com/office/drawing/2014/main" val="1355532610"/>
                    </a:ext>
                  </a:extLst>
                </a:gridCol>
              </a:tblGrid>
              <a:tr h="5181600">
                <a:tc>
                  <a:txBody>
                    <a:bodyPr/>
                    <a:lstStyle/>
                    <a:p>
                      <a:r>
                        <a:rPr lang="en-US" sz="1200" b="0" i="0" u="none" strike="noStrike" kern="1200" baseline="0" dirty="0">
                          <a:solidFill>
                            <a:schemeClr val="bg2">
                              <a:lumMod val="10000"/>
                            </a:schemeClr>
                          </a:solidFill>
                          <a:latin typeface="Georgia" panose="02040502050405020303" pitchFamily="18" charset="0"/>
                          <a:ea typeface="+mn-ea"/>
                          <a:cs typeface="+mn-cs"/>
                        </a:rPr>
                        <a:t>This year, clubs can receive the Rotary Citation with Presidential Distinction when they achieve the Rotary Citation plus one to three additional goals. </a:t>
                      </a:r>
                    </a:p>
                    <a:p>
                      <a:endParaRPr lang="en-US" sz="1200" b="1" i="0" u="sng" strike="noStrike" kern="1200" baseline="0" dirty="0">
                        <a:solidFill>
                          <a:schemeClr val="bg2">
                            <a:lumMod val="10000"/>
                          </a:schemeClr>
                        </a:solidFill>
                        <a:latin typeface="Georgia" panose="02040502050405020303" pitchFamily="18" charset="0"/>
                        <a:ea typeface="+mn-ea"/>
                        <a:cs typeface="+mn-cs"/>
                      </a:endParaRPr>
                    </a:p>
                    <a:p>
                      <a:r>
                        <a:rPr lang="en-US" sz="1200" b="1" i="0" u="sng" strike="noStrike" kern="1200" baseline="0" dirty="0">
                          <a:solidFill>
                            <a:schemeClr val="bg2">
                              <a:lumMod val="10000"/>
                            </a:schemeClr>
                          </a:solidFill>
                          <a:latin typeface="Georgia" panose="02040502050405020303" pitchFamily="18" charset="0"/>
                          <a:ea typeface="+mn-ea"/>
                          <a:cs typeface="+mn-cs"/>
                        </a:rPr>
                        <a:t>FOR ROTARY CLUBS</a:t>
                      </a:r>
                      <a:r>
                        <a:rPr lang="en-US" sz="1200" b="0" i="0" u="none" strike="noStrike" kern="1200" baseline="0" dirty="0">
                          <a:solidFill>
                            <a:schemeClr val="bg2">
                              <a:lumMod val="10000"/>
                            </a:schemeClr>
                          </a:solidFill>
                          <a:latin typeface="Georgia" panose="02040502050405020303" pitchFamily="18" charset="0"/>
                          <a:ea typeface="+mn-ea"/>
                          <a:cs typeface="+mn-cs"/>
                        </a:rPr>
                        <a:t> </a:t>
                      </a:r>
                    </a:p>
                    <a:p>
                      <a:r>
                        <a:rPr lang="en-US" sz="1200" b="0" i="0" u="none" strike="noStrike" kern="1200" baseline="0" dirty="0">
                          <a:solidFill>
                            <a:schemeClr val="bg2">
                              <a:lumMod val="10000"/>
                            </a:schemeClr>
                          </a:solidFill>
                          <a:latin typeface="Georgia" panose="02040502050405020303" pitchFamily="18" charset="0"/>
                          <a:ea typeface="+mn-ea"/>
                          <a:cs typeface="+mn-cs"/>
                        </a:rPr>
                        <a:t>Achieve these goals in addition to earning the Rotary Citation to receive SILVER (1 goal), GOLD (2 goals), or PLATINUM (3 goals)</a:t>
                      </a:r>
                    </a:p>
                    <a:p>
                      <a:r>
                        <a:rPr lang="en-US" sz="1200" b="0" i="0" u="none" strike="noStrike" kern="1200" baseline="0" dirty="0">
                          <a:solidFill>
                            <a:schemeClr val="bg2">
                              <a:lumMod val="10000"/>
                            </a:schemeClr>
                          </a:solidFill>
                          <a:latin typeface="Georgia" panose="02040502050405020303" pitchFamily="18" charset="0"/>
                          <a:ea typeface="+mn-ea"/>
                          <a:cs typeface="+mn-cs"/>
                        </a:rPr>
                        <a:t>distinction</a:t>
                      </a:r>
                    </a:p>
                    <a:p>
                      <a:endParaRPr lang="en-US" sz="1200" b="0" i="0" u="none" strike="noStrike" kern="1200" baseline="0" dirty="0">
                        <a:solidFill>
                          <a:schemeClr val="bg2">
                            <a:lumMod val="10000"/>
                          </a:schemeClr>
                        </a:solidFill>
                        <a:latin typeface="Georgia" panose="02040502050405020303" pitchFamily="18" charset="0"/>
                        <a:ea typeface="+mn-ea"/>
                        <a:cs typeface="+mn-cs"/>
                      </a:endParaRPr>
                    </a:p>
                    <a:p>
                      <a:r>
                        <a:rPr lang="en-US" sz="1200" b="0" i="0" u="none" strike="noStrike" kern="1200" baseline="0" dirty="0">
                          <a:solidFill>
                            <a:schemeClr val="bg2">
                              <a:lumMod val="10000"/>
                            </a:schemeClr>
                          </a:solidFill>
                          <a:latin typeface="Georgia" panose="02040502050405020303" pitchFamily="18" charset="0"/>
                          <a:ea typeface="+mn-ea"/>
                          <a:cs typeface="+mn-cs"/>
                        </a:rPr>
                        <a:t> </a:t>
                      </a:r>
                      <a:r>
                        <a:rPr kumimoji="0" lang="en-US" sz="1200" b="0" i="0" u="none" strike="noStrike" kern="1200" cap="none" spc="0" normalizeH="0" baseline="0" noProof="0" dirty="0">
                          <a:ln>
                            <a:noFill/>
                          </a:ln>
                          <a:solidFill>
                            <a:srgbClr val="E6E5D8">
                              <a:lumMod val="10000"/>
                            </a:srgbClr>
                          </a:solidFill>
                          <a:effectLst/>
                          <a:uLnTx/>
                          <a:uFillTx/>
                          <a:latin typeface="Georgia" panose="02040502050405020303" pitchFamily="18" charset="0"/>
                          <a:ea typeface="+mn-ea"/>
                          <a:cs typeface="+mn-cs"/>
                          <a:sym typeface="Wingdings" panose="05000000000000000000" pitchFamily="2" charset="2"/>
                        </a:rPr>
                        <a:t>     C</a:t>
                      </a:r>
                      <a:r>
                        <a:rPr lang="en-US" sz="1200" b="0" i="0" u="none" strike="noStrike" kern="1200" baseline="0" dirty="0" err="1">
                          <a:solidFill>
                            <a:schemeClr val="bg2">
                              <a:lumMod val="10000"/>
                            </a:schemeClr>
                          </a:solidFill>
                          <a:latin typeface="Georgia" panose="02040502050405020303" pitchFamily="18" charset="0"/>
                          <a:ea typeface="+mn-ea"/>
                          <a:cs typeface="+mn-cs"/>
                        </a:rPr>
                        <a:t>onnect</a:t>
                      </a:r>
                      <a:r>
                        <a:rPr lang="en-US" sz="1200" b="0" i="0" u="none" strike="noStrike" kern="1200" baseline="0" dirty="0">
                          <a:solidFill>
                            <a:schemeClr val="bg2">
                              <a:lumMod val="10000"/>
                            </a:schemeClr>
                          </a:solidFill>
                          <a:latin typeface="Georgia" panose="02040502050405020303" pitchFamily="18" charset="0"/>
                          <a:ea typeface="+mn-ea"/>
                          <a:cs typeface="+mn-cs"/>
                        </a:rPr>
                        <a:t> leaders. Achieve a net gain of five or more members </a:t>
                      </a:r>
                    </a:p>
                    <a:p>
                      <a:r>
                        <a:rPr lang="en-US" sz="1200" b="0" i="0" u="none" strike="noStrike" kern="1200" baseline="0" dirty="0">
                          <a:solidFill>
                            <a:schemeClr val="bg2">
                              <a:lumMod val="10000"/>
                            </a:schemeClr>
                          </a:solidFill>
                          <a:latin typeface="Georgia" panose="02040502050405020303" pitchFamily="18" charset="0"/>
                          <a:ea typeface="+mn-ea"/>
                          <a:cs typeface="+mn-cs"/>
                        </a:rPr>
                        <a:t> </a:t>
                      </a:r>
                      <a:r>
                        <a:rPr kumimoji="0" lang="en-US" sz="1200" b="0" i="0" u="none" strike="noStrike" kern="1200" cap="none" spc="0" normalizeH="0" baseline="0" noProof="0" dirty="0">
                          <a:ln>
                            <a:noFill/>
                          </a:ln>
                          <a:solidFill>
                            <a:srgbClr val="E6E5D8">
                              <a:lumMod val="10000"/>
                            </a:srgbClr>
                          </a:solidFill>
                          <a:effectLst/>
                          <a:uLnTx/>
                          <a:uFillTx/>
                          <a:latin typeface="Georgia" panose="02040502050405020303" pitchFamily="18" charset="0"/>
                          <a:ea typeface="+mn-ea"/>
                          <a:cs typeface="+mn-cs"/>
                          <a:sym typeface="Wingdings" panose="05000000000000000000" pitchFamily="2" charset="2"/>
                        </a:rPr>
                        <a:t>     </a:t>
                      </a:r>
                      <a:r>
                        <a:rPr lang="en-US" sz="1200" b="0" i="0" u="none" strike="noStrike" kern="1200" baseline="0" dirty="0">
                          <a:solidFill>
                            <a:schemeClr val="bg2">
                              <a:lumMod val="10000"/>
                            </a:schemeClr>
                          </a:solidFill>
                          <a:latin typeface="Georgia" panose="02040502050405020303" pitchFamily="18" charset="0"/>
                          <a:ea typeface="+mn-ea"/>
                          <a:cs typeface="+mn-cs"/>
                        </a:rPr>
                        <a:t>Connect families. Organize a family-oriented service project that connects families of your members, youth program</a:t>
                      </a:r>
                    </a:p>
                    <a:p>
                      <a:r>
                        <a:rPr lang="en-US" sz="1200" b="0" i="0" u="none" strike="noStrike" kern="1200" baseline="0" dirty="0">
                          <a:solidFill>
                            <a:schemeClr val="bg2">
                              <a:lumMod val="10000"/>
                            </a:schemeClr>
                          </a:solidFill>
                          <a:latin typeface="Georgia" panose="02040502050405020303" pitchFamily="18" charset="0"/>
                          <a:ea typeface="+mn-ea"/>
                          <a:cs typeface="+mn-cs"/>
                        </a:rPr>
                        <a:t>          participants, and others  </a:t>
                      </a:r>
                    </a:p>
                    <a:p>
                      <a:r>
                        <a:rPr lang="en-US" sz="1200" b="0" i="0" u="none" strike="noStrike" kern="1200" baseline="0" dirty="0">
                          <a:solidFill>
                            <a:schemeClr val="bg2">
                              <a:lumMod val="10000"/>
                            </a:schemeClr>
                          </a:solidFill>
                          <a:latin typeface="Georgia" panose="02040502050405020303" pitchFamily="18" charset="0"/>
                          <a:ea typeface="+mn-ea"/>
                          <a:cs typeface="+mn-cs"/>
                        </a:rPr>
                        <a:t> </a:t>
                      </a:r>
                      <a:r>
                        <a:rPr kumimoji="0" lang="en-US" sz="1200" b="0" i="0" u="none" strike="noStrike" kern="1200" cap="none" spc="0" normalizeH="0" baseline="0" noProof="0" dirty="0">
                          <a:ln>
                            <a:noFill/>
                          </a:ln>
                          <a:solidFill>
                            <a:srgbClr val="E6E5D8">
                              <a:lumMod val="10000"/>
                            </a:srgbClr>
                          </a:solidFill>
                          <a:effectLst/>
                          <a:uLnTx/>
                          <a:uFillTx/>
                          <a:latin typeface="Georgia" panose="02040502050405020303" pitchFamily="18" charset="0"/>
                          <a:ea typeface="+mn-ea"/>
                          <a:cs typeface="+mn-cs"/>
                          <a:sym typeface="Wingdings" panose="05000000000000000000" pitchFamily="2" charset="2"/>
                        </a:rPr>
                        <a:t>     </a:t>
                      </a:r>
                      <a:r>
                        <a:rPr lang="en-US" sz="1200" b="0" i="0" u="none" strike="noStrike" kern="1200" baseline="0" dirty="0">
                          <a:solidFill>
                            <a:schemeClr val="bg2">
                              <a:lumMod val="10000"/>
                            </a:schemeClr>
                          </a:solidFill>
                          <a:latin typeface="Georgia" panose="02040502050405020303" pitchFamily="18" charset="0"/>
                          <a:ea typeface="+mn-ea"/>
                          <a:cs typeface="+mn-cs"/>
                        </a:rPr>
                        <a:t>Connect professionally. Initiate or continue a leadership, personal, or professional development program to enhance</a:t>
                      </a:r>
                    </a:p>
                    <a:p>
                      <a:r>
                        <a:rPr lang="en-US" sz="1200" b="0" i="0" u="none" strike="noStrike" kern="1200" baseline="0" dirty="0">
                          <a:solidFill>
                            <a:schemeClr val="bg2">
                              <a:lumMod val="10000"/>
                            </a:schemeClr>
                          </a:solidFill>
                          <a:latin typeface="Georgia" panose="02040502050405020303" pitchFamily="18" charset="0"/>
                          <a:ea typeface="+mn-ea"/>
                          <a:cs typeface="+mn-cs"/>
                        </a:rPr>
                        <a:t>          members’ skills</a:t>
                      </a:r>
                    </a:p>
                    <a:p>
                      <a:r>
                        <a:rPr lang="en-US" sz="1200" b="0" i="0" u="none" strike="noStrike" kern="1200" baseline="0" dirty="0">
                          <a:solidFill>
                            <a:schemeClr val="bg2">
                              <a:lumMod val="10000"/>
                            </a:schemeClr>
                          </a:solidFill>
                          <a:latin typeface="Georgia" panose="02040502050405020303" pitchFamily="18" charset="0"/>
                          <a:ea typeface="+mn-ea"/>
                          <a:cs typeface="+mn-cs"/>
                        </a:rPr>
                        <a:t> </a:t>
                      </a:r>
                      <a:r>
                        <a:rPr kumimoji="0" lang="en-US" sz="1200" b="0" i="0" u="none" strike="noStrike" kern="1200" cap="none" spc="0" normalizeH="0" baseline="0" noProof="0" dirty="0">
                          <a:ln>
                            <a:noFill/>
                          </a:ln>
                          <a:solidFill>
                            <a:srgbClr val="E6E5D8">
                              <a:lumMod val="10000"/>
                            </a:srgbClr>
                          </a:solidFill>
                          <a:effectLst/>
                          <a:uLnTx/>
                          <a:uFillTx/>
                          <a:latin typeface="Georgia" panose="02040502050405020303" pitchFamily="18" charset="0"/>
                          <a:ea typeface="+mn-ea"/>
                          <a:cs typeface="+mn-cs"/>
                          <a:sym typeface="Wingdings" panose="05000000000000000000" pitchFamily="2" charset="2"/>
                        </a:rPr>
                        <a:t>     </a:t>
                      </a:r>
                      <a:r>
                        <a:rPr lang="en-US" sz="1200" b="0" i="0" u="none" strike="noStrike" kern="1200" baseline="0" dirty="0">
                          <a:solidFill>
                            <a:schemeClr val="bg2">
                              <a:lumMod val="10000"/>
                            </a:schemeClr>
                          </a:solidFill>
                          <a:latin typeface="Georgia" panose="02040502050405020303" pitchFamily="18" charset="0"/>
                          <a:ea typeface="+mn-ea"/>
                          <a:cs typeface="+mn-cs"/>
                        </a:rPr>
                        <a:t>Connect community. Show how your club’s members are People of Action by promoting your club and its service</a:t>
                      </a:r>
                    </a:p>
                    <a:p>
                      <a:r>
                        <a:rPr lang="en-US" sz="1200" b="0" i="0" u="none" strike="noStrike" kern="1200" baseline="0" dirty="0">
                          <a:solidFill>
                            <a:schemeClr val="bg2">
                              <a:lumMod val="10000"/>
                            </a:schemeClr>
                          </a:solidFill>
                          <a:latin typeface="Georgia" panose="02040502050405020303" pitchFamily="18" charset="0"/>
                          <a:ea typeface="+mn-ea"/>
                          <a:cs typeface="+mn-cs"/>
                        </a:rPr>
                        <a:t>          activities on social media at least four times per month</a:t>
                      </a: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6151529"/>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1.7	rotary.org &amp; “My Rotary”</a:t>
            </a:r>
          </a:p>
        </p:txBody>
      </p:sp>
      <p:sp>
        <p:nvSpPr>
          <p:cNvPr id="2" name="Rectangle 1">
            <a:extLst>
              <a:ext uri="{FF2B5EF4-FFF2-40B4-BE49-F238E27FC236}">
                <a16:creationId xmlns:a16="http://schemas.microsoft.com/office/drawing/2014/main" id="{0B39AD92-7F29-4934-AC03-BCA1B8A9EDA1}"/>
              </a:ext>
            </a:extLst>
          </p:cNvPr>
          <p:cNvSpPr>
            <a:spLocks noChangeArrowheads="1"/>
          </p:cNvSpPr>
          <p:nvPr/>
        </p:nvSpPr>
        <p:spPr bwMode="auto">
          <a:xfrm>
            <a:off x="4876800" y="304800"/>
            <a:ext cx="3965575" cy="854075"/>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chemeClr val="bg1"/>
                </a:solidFill>
                <a:latin typeface="Georgia" panose="02040502050405020303" pitchFamily="18" charset="0"/>
                <a:ea typeface="+mn-ea"/>
                <a:hlinkClick r:id="rId2"/>
              </a:rPr>
              <a:t>https</a:t>
            </a:r>
            <a:r>
              <a:rPr lang="en-US" sz="1600" dirty="0">
                <a:solidFill>
                  <a:srgbClr val="F2F2F2"/>
                </a:solidFill>
                <a:latin typeface="Georgia" panose="02040502050405020303" pitchFamily="18" charset="0"/>
                <a:ea typeface="+mn-ea"/>
                <a:hlinkClick r:id="rId2"/>
              </a:rPr>
              <a:t>://www.rotary.org/</a:t>
            </a:r>
            <a:r>
              <a:rPr lang="en-US" sz="1600" dirty="0">
                <a:solidFill>
                  <a:srgbClr val="F2F2F2"/>
                </a:solidFill>
                <a:latin typeface="Georgia" panose="02040502050405020303" pitchFamily="18" charset="0"/>
                <a:ea typeface="+mn-ea"/>
              </a:rPr>
              <a:t> </a:t>
            </a:r>
          </a:p>
        </p:txBody>
      </p:sp>
      <p:sp>
        <p:nvSpPr>
          <p:cNvPr id="5" name="Right Arrow 4">
            <a:extLst>
              <a:ext uri="{FF2B5EF4-FFF2-40B4-BE49-F238E27FC236}">
                <a16:creationId xmlns:a16="http://schemas.microsoft.com/office/drawing/2014/main" id="{476E5970-644C-491D-80A9-5EB3E0CDD7F5}"/>
              </a:ext>
            </a:extLst>
          </p:cNvPr>
          <p:cNvSpPr/>
          <p:nvPr/>
        </p:nvSpPr>
        <p:spPr>
          <a:xfrm>
            <a:off x="192088" y="1158875"/>
            <a:ext cx="3117850" cy="1295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solidFill>
                <a:schemeClr val="bg2">
                  <a:lumMod val="10000"/>
                </a:schemeClr>
              </a:solidFill>
              <a:latin typeface="Georgia" panose="02040502050405020303" pitchFamily="18" charset="0"/>
            </a:endParaRPr>
          </a:p>
          <a:p>
            <a:pPr algn="ctr">
              <a:defRPr/>
            </a:pPr>
            <a:endParaRPr lang="en-US" sz="1200" dirty="0">
              <a:solidFill>
                <a:schemeClr val="bg2">
                  <a:lumMod val="10000"/>
                </a:schemeClr>
              </a:solidFill>
              <a:latin typeface="Georgia" panose="02040502050405020303" pitchFamily="18" charset="0"/>
            </a:endParaRPr>
          </a:p>
          <a:p>
            <a:pPr algn="ctr">
              <a:defRPr/>
            </a:pPr>
            <a:r>
              <a:rPr lang="en-US" sz="1200" dirty="0">
                <a:solidFill>
                  <a:schemeClr val="bg2">
                    <a:lumMod val="10000"/>
                  </a:schemeClr>
                </a:solidFill>
                <a:latin typeface="Georgia" panose="02040502050405020303" pitchFamily="18" charset="0"/>
              </a:rPr>
              <a:t>My Rotary is a “one stop shop” for a wealth of information for you as a member and leader of your Club.</a:t>
            </a:r>
          </a:p>
          <a:p>
            <a:pPr algn="ctr">
              <a:defRPr/>
            </a:pPr>
            <a:endParaRPr lang="en-US" dirty="0"/>
          </a:p>
        </p:txBody>
      </p:sp>
      <p:sp>
        <p:nvSpPr>
          <p:cNvPr id="6" name="Rounded Rectangle 5">
            <a:extLst>
              <a:ext uri="{FF2B5EF4-FFF2-40B4-BE49-F238E27FC236}">
                <a16:creationId xmlns:a16="http://schemas.microsoft.com/office/drawing/2014/main" id="{C0654DF9-0D65-4A33-8209-0429AFEFD9FD}"/>
              </a:ext>
            </a:extLst>
          </p:cNvPr>
          <p:cNvSpPr/>
          <p:nvPr/>
        </p:nvSpPr>
        <p:spPr>
          <a:xfrm>
            <a:off x="3479800" y="2293938"/>
            <a:ext cx="5588000" cy="9144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2">
                    <a:lumMod val="10000"/>
                  </a:schemeClr>
                </a:solidFill>
                <a:latin typeface="Georgia" panose="02040502050405020303" pitchFamily="18" charset="0"/>
              </a:rPr>
              <a:t>Step 1: create an account</a:t>
            </a:r>
            <a:r>
              <a:rPr lang="en-US" sz="1200" i="1" dirty="0">
                <a:solidFill>
                  <a:schemeClr val="bg2">
                    <a:lumMod val="10000"/>
                  </a:schemeClr>
                </a:solidFill>
                <a:latin typeface="Georgia" panose="02040502050405020303" pitchFamily="18" charset="0"/>
              </a:rPr>
              <a:t> </a:t>
            </a:r>
            <a:endParaRPr lang="en-US" sz="1200" dirty="0">
              <a:solidFill>
                <a:schemeClr val="bg2">
                  <a:lumMod val="10000"/>
                </a:schemeClr>
              </a:solidFill>
              <a:latin typeface="Georgia" panose="02040502050405020303" pitchFamily="18" charset="0"/>
            </a:endParaRPr>
          </a:p>
          <a:p>
            <a:pPr algn="ctr">
              <a:defRPr/>
            </a:pPr>
            <a:r>
              <a:rPr lang="en-US" sz="1200" dirty="0">
                <a:solidFill>
                  <a:schemeClr val="bg2">
                    <a:lumMod val="10000"/>
                  </a:schemeClr>
                </a:solidFill>
                <a:latin typeface="Georgia" panose="02040502050405020303" pitchFamily="18" charset="0"/>
              </a:rPr>
              <a:t>https://www.rotary.org/en </a:t>
            </a:r>
            <a:r>
              <a:rPr lang="en-US" sz="1200" dirty="0">
                <a:solidFill>
                  <a:schemeClr val="bg2">
                    <a:lumMod val="10000"/>
                  </a:schemeClr>
                </a:solidFill>
                <a:latin typeface="Times New Roman" panose="02020603050405020304" pitchFamily="18" charset="0"/>
                <a:cs typeface="Times New Roman" panose="02020603050405020304" pitchFamily="18" charset="0"/>
              </a:rPr>
              <a:t>→ My Rotary → Sign In / Register → Create Account </a:t>
            </a: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requires your RI member number which is located within the address label on your Rotarian Magazine or may be obtained from your club secretary</a:t>
            </a:r>
            <a:r>
              <a:rPr lang="en-US" sz="1200" dirty="0">
                <a:solidFill>
                  <a:schemeClr val="bg2">
                    <a:lumMod val="10000"/>
                  </a:schemeClr>
                </a:solidFill>
                <a:latin typeface="Georgia" panose="02040502050405020303" pitchFamily="18" charset="0"/>
              </a:rPr>
              <a:t>)</a:t>
            </a:r>
          </a:p>
        </p:txBody>
      </p:sp>
      <p:sp>
        <p:nvSpPr>
          <p:cNvPr id="12" name="Rounded Rectangle 11">
            <a:extLst>
              <a:ext uri="{FF2B5EF4-FFF2-40B4-BE49-F238E27FC236}">
                <a16:creationId xmlns:a16="http://schemas.microsoft.com/office/drawing/2014/main" id="{9FF14AC4-961D-415B-A3B2-C9207FA0ED8C}"/>
              </a:ext>
            </a:extLst>
          </p:cNvPr>
          <p:cNvSpPr/>
          <p:nvPr/>
        </p:nvSpPr>
        <p:spPr>
          <a:xfrm>
            <a:off x="3511550" y="3316288"/>
            <a:ext cx="5556250" cy="2936875"/>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2">
                    <a:lumMod val="10000"/>
                  </a:schemeClr>
                </a:solidFill>
                <a:latin typeface="Georgia" panose="02040502050405020303" pitchFamily="18" charset="0"/>
              </a:rPr>
              <a:t>Step 2: explore</a:t>
            </a:r>
          </a:p>
          <a:p>
            <a:pPr marL="171450" indent="-171450">
              <a:buFontTx/>
              <a:buChar char="-"/>
              <a:defRPr/>
            </a:pPr>
            <a:r>
              <a:rPr lang="en-US" sz="1200" b="1" u="sng" dirty="0">
                <a:solidFill>
                  <a:schemeClr val="bg2">
                    <a:lumMod val="10000"/>
                  </a:schemeClr>
                </a:solidFill>
                <a:latin typeface="Georgia" panose="02040502050405020303" pitchFamily="18" charset="0"/>
              </a:rPr>
              <a:t>Exchange Ideas</a:t>
            </a:r>
            <a:r>
              <a:rPr lang="en-US" sz="1200" dirty="0">
                <a:solidFill>
                  <a:schemeClr val="bg2">
                    <a:lumMod val="10000"/>
                  </a:schemeClr>
                </a:solidFill>
                <a:latin typeface="Georgia" panose="02040502050405020303" pitchFamily="18" charset="0"/>
              </a:rPr>
              <a:t>: join/create a discussion group with other Rotarians around the world; search for other Rotarians; get the latest information on Rotary International events;  connect with other clubs</a:t>
            </a:r>
          </a:p>
          <a:p>
            <a:pPr marL="171450" indent="-171450">
              <a:buFontTx/>
              <a:buChar char="-"/>
              <a:defRPr/>
            </a:pPr>
            <a:r>
              <a:rPr lang="en-US" sz="1200" b="1" u="sng" dirty="0">
                <a:solidFill>
                  <a:schemeClr val="bg2">
                    <a:lumMod val="10000"/>
                  </a:schemeClr>
                </a:solidFill>
                <a:latin typeface="Georgia" panose="02040502050405020303" pitchFamily="18" charset="0"/>
              </a:rPr>
              <a:t>Take Action</a:t>
            </a:r>
            <a:r>
              <a:rPr lang="en-US" sz="1200" dirty="0">
                <a:solidFill>
                  <a:schemeClr val="bg2">
                    <a:lumMod val="10000"/>
                  </a:schemeClr>
                </a:solidFill>
                <a:latin typeface="Georgia" panose="02040502050405020303" pitchFamily="18" charset="0"/>
              </a:rPr>
              <a:t>: find innovative tools, information, and ideas to start a service project; search projects of other clubs (“Rotary Showcase”); learn about the various grants available to you; join action groups</a:t>
            </a:r>
          </a:p>
          <a:p>
            <a:pPr marL="171450" indent="-171450">
              <a:buFontTx/>
              <a:buChar char="-"/>
              <a:defRPr/>
            </a:pPr>
            <a:r>
              <a:rPr lang="en-US" sz="1200" b="1" u="sng" dirty="0">
                <a:solidFill>
                  <a:schemeClr val="bg2">
                    <a:lumMod val="10000"/>
                  </a:schemeClr>
                </a:solidFill>
                <a:latin typeface="Georgia" panose="02040502050405020303" pitchFamily="18" charset="0"/>
              </a:rPr>
              <a:t>Learning &amp; Reference</a:t>
            </a:r>
            <a:r>
              <a:rPr lang="en-US" sz="1200" dirty="0">
                <a:solidFill>
                  <a:schemeClr val="bg2">
                    <a:lumMod val="10000"/>
                  </a:schemeClr>
                </a:solidFill>
                <a:latin typeface="Georgia" panose="02040502050405020303" pitchFamily="18" charset="0"/>
              </a:rPr>
              <a:t>: visit the Learning Center to browse articles and documents covering everything Rotary from its history to the latest tips on how be an engaged member</a:t>
            </a:r>
          </a:p>
          <a:p>
            <a:pPr marL="171450" indent="-171450">
              <a:buFontTx/>
              <a:buChar char="-"/>
              <a:defRPr/>
            </a:pPr>
            <a:r>
              <a:rPr lang="en-US" sz="1200" b="1" u="sng" dirty="0">
                <a:solidFill>
                  <a:schemeClr val="bg2">
                    <a:lumMod val="10000"/>
                  </a:schemeClr>
                </a:solidFill>
                <a:latin typeface="Georgia" panose="02040502050405020303" pitchFamily="18" charset="0"/>
              </a:rPr>
              <a:t>Manage</a:t>
            </a:r>
            <a:r>
              <a:rPr lang="en-US" sz="1200" dirty="0">
                <a:solidFill>
                  <a:schemeClr val="bg2">
                    <a:lumMod val="10000"/>
                  </a:schemeClr>
                </a:solidFill>
                <a:latin typeface="Georgia" panose="02040502050405020303" pitchFamily="18" charset="0"/>
              </a:rPr>
              <a:t>: manage and view reports concerning your personal account or your club; access marketing materials; create conforming Rotary logos</a:t>
            </a:r>
          </a:p>
          <a:p>
            <a:pPr marL="171450" indent="-171450">
              <a:buFontTx/>
              <a:buChar char="-"/>
              <a:defRPr/>
            </a:pPr>
            <a:r>
              <a:rPr lang="en-US" sz="1200" b="1" u="sng" dirty="0">
                <a:solidFill>
                  <a:schemeClr val="bg2">
                    <a:lumMod val="10000"/>
                  </a:schemeClr>
                </a:solidFill>
                <a:latin typeface="Georgia" panose="02040502050405020303" pitchFamily="18" charset="0"/>
              </a:rPr>
              <a:t>The Rotary Foundation</a:t>
            </a:r>
            <a:r>
              <a:rPr lang="en-US" sz="1200" dirty="0">
                <a:solidFill>
                  <a:schemeClr val="bg2">
                    <a:lumMod val="10000"/>
                  </a:schemeClr>
                </a:solidFill>
                <a:latin typeface="Georgia" panose="02040502050405020303" pitchFamily="18" charset="0"/>
              </a:rPr>
              <a:t>: learn about TRF; make direct donations; access forms to transfer recognition reports</a:t>
            </a:r>
          </a:p>
          <a:p>
            <a:pPr marL="171450" indent="-171450">
              <a:buFontTx/>
              <a:buChar char="-"/>
              <a:defRPr/>
            </a:pPr>
            <a:r>
              <a:rPr lang="en-US" sz="1200" b="1" dirty="0">
                <a:solidFill>
                  <a:schemeClr val="bg2">
                    <a:lumMod val="10000"/>
                  </a:schemeClr>
                </a:solidFill>
                <a:latin typeface="Georgia" panose="02040502050405020303" pitchFamily="18" charset="0"/>
              </a:rPr>
              <a:t>AND MUCH MORE</a:t>
            </a:r>
            <a:r>
              <a:rPr lang="en-US" sz="1200" dirty="0">
                <a:solidFill>
                  <a:schemeClr val="bg2">
                    <a:lumMod val="10000"/>
                  </a:schemeClr>
                </a:solidFill>
                <a:latin typeface="Georgia" panose="02040502050405020303" pitchFamily="18" charset="0"/>
              </a:rPr>
              <a:t>.</a:t>
            </a:r>
            <a:endParaRPr lang="en-US" sz="1200" b="1" u="sng" dirty="0">
              <a:solidFill>
                <a:schemeClr val="bg2">
                  <a:lumMod val="10000"/>
                </a:schemeClr>
              </a:solidFill>
              <a:latin typeface="Georgia" panose="02040502050405020303" pitchFamily="18" charset="0"/>
            </a:endParaRPr>
          </a:p>
          <a:p>
            <a:pPr marL="171450" indent="-171450" algn="ctr">
              <a:buFontTx/>
              <a:buChar char="-"/>
              <a:defRPr/>
            </a:pPr>
            <a:endParaRPr lang="en-US" sz="1200" dirty="0">
              <a:solidFill>
                <a:schemeClr val="bg2">
                  <a:lumMod val="10000"/>
                </a:schemeClr>
              </a:solidFill>
              <a:latin typeface="Georgia" panose="02040502050405020303" pitchFamily="18" charset="0"/>
            </a:endParaRPr>
          </a:p>
        </p:txBody>
      </p:sp>
      <p:pic>
        <p:nvPicPr>
          <p:cNvPr id="35847"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43200"/>
            <a:ext cx="33274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39850"/>
            <a:ext cx="5562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525" y="4648200"/>
            <a:ext cx="3343275" cy="1019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1.7 (cont.)	rotary.org &amp; “My Rotary” (cont.)</a:t>
            </a:r>
          </a:p>
        </p:txBody>
      </p:sp>
      <p:sp>
        <p:nvSpPr>
          <p:cNvPr id="5" name="Right Arrow 4">
            <a:extLst>
              <a:ext uri="{FF2B5EF4-FFF2-40B4-BE49-F238E27FC236}">
                <a16:creationId xmlns:a16="http://schemas.microsoft.com/office/drawing/2014/main" id="{7F275EE2-EE89-4FDF-9672-134524277F03}"/>
              </a:ext>
            </a:extLst>
          </p:cNvPr>
          <p:cNvSpPr/>
          <p:nvPr/>
        </p:nvSpPr>
        <p:spPr>
          <a:xfrm>
            <a:off x="192088" y="1139825"/>
            <a:ext cx="3117850" cy="1295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solidFill>
                <a:schemeClr val="bg2">
                  <a:lumMod val="10000"/>
                </a:schemeClr>
              </a:solidFill>
              <a:latin typeface="Georgia" panose="02040502050405020303" pitchFamily="18" charset="0"/>
            </a:endParaRPr>
          </a:p>
          <a:p>
            <a:pPr algn="ctr">
              <a:defRPr/>
            </a:pPr>
            <a:endParaRPr lang="en-US" sz="1200" dirty="0">
              <a:solidFill>
                <a:schemeClr val="bg2">
                  <a:lumMod val="10000"/>
                </a:schemeClr>
              </a:solidFill>
              <a:latin typeface="Georgia" panose="02040502050405020303" pitchFamily="18" charset="0"/>
            </a:endParaRPr>
          </a:p>
          <a:p>
            <a:pPr algn="ctr">
              <a:defRPr/>
            </a:pPr>
            <a:r>
              <a:rPr lang="en-US" sz="1200" dirty="0">
                <a:solidFill>
                  <a:schemeClr val="bg2">
                    <a:lumMod val="10000"/>
                  </a:schemeClr>
                </a:solidFill>
                <a:latin typeface="Georgia" panose="02040502050405020303" pitchFamily="18" charset="0"/>
              </a:rPr>
              <a:t>PERSONAL PROFILE ADMIN.</a:t>
            </a:r>
          </a:p>
          <a:p>
            <a:pPr algn="ctr">
              <a:defRPr/>
            </a:pPr>
            <a:r>
              <a:rPr lang="en-US" sz="1200" dirty="0">
                <a:solidFill>
                  <a:schemeClr val="bg2">
                    <a:lumMod val="10000"/>
                  </a:schemeClr>
                </a:solidFill>
                <a:latin typeface="Georgia" panose="02040502050405020303" pitchFamily="18" charset="0"/>
              </a:rPr>
              <a:t>https://www.rotary.org/en </a:t>
            </a:r>
            <a:r>
              <a:rPr lang="en-US" sz="1200" dirty="0">
                <a:solidFill>
                  <a:schemeClr val="bg2">
                    <a:lumMod val="10000"/>
                  </a:schemeClr>
                </a:solidFill>
                <a:latin typeface="Georgia" panose="02040502050405020303" pitchFamily="18" charset="0"/>
                <a:cs typeface="Times New Roman" panose="02020603050405020304" pitchFamily="18" charset="0"/>
              </a:rPr>
              <a:t>→ My Rotary</a:t>
            </a:r>
            <a:endParaRPr lang="en-US" sz="1200" dirty="0">
              <a:solidFill>
                <a:schemeClr val="bg2">
                  <a:lumMod val="10000"/>
                </a:schemeClr>
              </a:solidFill>
              <a:latin typeface="Georgia" panose="02040502050405020303" pitchFamily="18" charset="0"/>
            </a:endParaRPr>
          </a:p>
          <a:p>
            <a:pPr algn="ctr">
              <a:defRPr/>
            </a:pPr>
            <a:endParaRPr lang="en-US" dirty="0"/>
          </a:p>
        </p:txBody>
      </p:sp>
      <p:sp>
        <p:nvSpPr>
          <p:cNvPr id="12" name="Rounded Rectangle 11">
            <a:extLst>
              <a:ext uri="{FF2B5EF4-FFF2-40B4-BE49-F238E27FC236}">
                <a16:creationId xmlns:a16="http://schemas.microsoft.com/office/drawing/2014/main" id="{8F3726EB-AD05-4F98-930B-A527C158EF47}"/>
              </a:ext>
            </a:extLst>
          </p:cNvPr>
          <p:cNvSpPr/>
          <p:nvPr/>
        </p:nvSpPr>
        <p:spPr>
          <a:xfrm>
            <a:off x="3511550" y="2354263"/>
            <a:ext cx="5556250" cy="18288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i="1" dirty="0">
                <a:solidFill>
                  <a:schemeClr val="bg2">
                    <a:lumMod val="10000"/>
                  </a:schemeClr>
                </a:solidFill>
                <a:latin typeface="Georgia" panose="02040502050405020303" pitchFamily="18" charset="0"/>
              </a:rPr>
              <a:t>ACCESS MAY BE LIMITED BY CLUB ROLE</a:t>
            </a:r>
          </a:p>
          <a:p>
            <a:pPr marL="171450" indent="-171450">
              <a:buFontTx/>
              <a:buChar char="-"/>
              <a:defRPr/>
            </a:pPr>
            <a:r>
              <a:rPr lang="en-US" sz="1200" u="sng" dirty="0">
                <a:solidFill>
                  <a:schemeClr val="bg2">
                    <a:lumMod val="10000"/>
                  </a:schemeClr>
                </a:solidFill>
                <a:latin typeface="Georgia" panose="02040502050405020303" pitchFamily="18" charset="0"/>
              </a:rPr>
              <a:t>View and edit your club’s finances</a:t>
            </a:r>
            <a:r>
              <a:rPr lang="en-US" sz="1200" dirty="0">
                <a:solidFill>
                  <a:schemeClr val="bg2">
                    <a:lumMod val="10000"/>
                  </a:schemeClr>
                </a:solidFill>
                <a:latin typeface="Georgia" panose="02040502050405020303" pitchFamily="18" charset="0"/>
              </a:rPr>
              <a:t> including the invoice and balance report.</a:t>
            </a:r>
          </a:p>
          <a:p>
            <a:pPr marL="171450" indent="-171450">
              <a:buFontTx/>
              <a:buChar char="-"/>
              <a:defRPr/>
            </a:pPr>
            <a:r>
              <a:rPr lang="en-US" sz="1200" u="sng" dirty="0">
                <a:solidFill>
                  <a:schemeClr val="bg2">
                    <a:lumMod val="10000"/>
                  </a:schemeClr>
                </a:solidFill>
                <a:latin typeface="Georgia" panose="02040502050405020303" pitchFamily="18" charset="0"/>
              </a:rPr>
              <a:t>View and edit club/member data</a:t>
            </a:r>
            <a:r>
              <a:rPr lang="en-US" sz="1200" dirty="0">
                <a:solidFill>
                  <a:schemeClr val="bg2">
                    <a:lumMod val="10000"/>
                  </a:schemeClr>
                </a:solidFill>
                <a:latin typeface="Georgia" panose="02040502050405020303" pitchFamily="18" charset="0"/>
              </a:rPr>
              <a:t> including adding, removing and editing members and officers; recording new member sponsors; updating meeting information; entering and tracking potential new member leads.</a:t>
            </a:r>
          </a:p>
          <a:p>
            <a:pPr marL="171450" indent="-171450">
              <a:buFontTx/>
              <a:buChar char="-"/>
              <a:defRPr/>
            </a:pPr>
            <a:r>
              <a:rPr lang="en-US" sz="1200" u="sng" dirty="0">
                <a:solidFill>
                  <a:schemeClr val="bg2">
                    <a:lumMod val="10000"/>
                  </a:schemeClr>
                </a:solidFill>
                <a:latin typeface="Georgia" panose="02040502050405020303" pitchFamily="18" charset="0"/>
              </a:rPr>
              <a:t>Delegate your club roles and related website access</a:t>
            </a:r>
            <a:r>
              <a:rPr lang="en-US" sz="1200" dirty="0">
                <a:solidFill>
                  <a:schemeClr val="bg2">
                    <a:lumMod val="10000"/>
                  </a:schemeClr>
                </a:solidFill>
                <a:latin typeface="Georgia" panose="02040502050405020303" pitchFamily="18" charset="0"/>
              </a:rPr>
              <a:t>: In order to do this place the cursor over your name at the top of the webpage. A drop down menu will appear with an option for “Delegation”.  Click on this option to view and delegate your roles to another club member.</a:t>
            </a:r>
            <a:endParaRPr lang="en-US" sz="1200" u="sng" dirty="0">
              <a:solidFill>
                <a:schemeClr val="bg2">
                  <a:lumMod val="10000"/>
                </a:schemeClr>
              </a:solidFill>
              <a:latin typeface="Georgia" panose="02040502050405020303" pitchFamily="18" charset="0"/>
            </a:endParaRPr>
          </a:p>
        </p:txBody>
      </p:sp>
      <p:sp>
        <p:nvSpPr>
          <p:cNvPr id="11" name="Right Arrow 10">
            <a:extLst>
              <a:ext uri="{FF2B5EF4-FFF2-40B4-BE49-F238E27FC236}">
                <a16:creationId xmlns:a16="http://schemas.microsoft.com/office/drawing/2014/main" id="{1C4639D2-14A9-4593-BBB9-D32BC3D98E13}"/>
              </a:ext>
            </a:extLst>
          </p:cNvPr>
          <p:cNvSpPr/>
          <p:nvPr/>
        </p:nvSpPr>
        <p:spPr>
          <a:xfrm>
            <a:off x="192088" y="2620963"/>
            <a:ext cx="3117850" cy="1295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solidFill>
                <a:schemeClr val="bg2">
                  <a:lumMod val="10000"/>
                </a:schemeClr>
              </a:solidFill>
              <a:latin typeface="Georgia" panose="02040502050405020303" pitchFamily="18" charset="0"/>
            </a:endParaRPr>
          </a:p>
          <a:p>
            <a:pPr algn="ctr">
              <a:defRPr/>
            </a:pPr>
            <a:endParaRPr lang="en-US" sz="1200" dirty="0">
              <a:solidFill>
                <a:schemeClr val="bg2">
                  <a:lumMod val="10000"/>
                </a:schemeClr>
              </a:solidFill>
              <a:latin typeface="Georgia" panose="02040502050405020303" pitchFamily="18" charset="0"/>
            </a:endParaRPr>
          </a:p>
          <a:p>
            <a:pPr algn="ctr">
              <a:defRPr/>
            </a:pPr>
            <a:r>
              <a:rPr lang="en-US" sz="1200" dirty="0">
                <a:solidFill>
                  <a:schemeClr val="bg2">
                    <a:lumMod val="10000"/>
                  </a:schemeClr>
                </a:solidFill>
                <a:latin typeface="Georgia" panose="02040502050405020303" pitchFamily="18" charset="0"/>
              </a:rPr>
              <a:t>CLUB ADMINISTRATION</a:t>
            </a:r>
          </a:p>
          <a:p>
            <a:pPr algn="ctr">
              <a:defRPr/>
            </a:pPr>
            <a:r>
              <a:rPr lang="en-US" sz="1200" dirty="0">
                <a:solidFill>
                  <a:schemeClr val="bg2">
                    <a:lumMod val="10000"/>
                  </a:schemeClr>
                </a:solidFill>
                <a:latin typeface="Georgia" panose="02040502050405020303" pitchFamily="18" charset="0"/>
              </a:rPr>
              <a:t>https://www.rotary.org/en </a:t>
            </a:r>
            <a:r>
              <a:rPr lang="en-US" sz="1200" dirty="0">
                <a:solidFill>
                  <a:schemeClr val="bg2">
                    <a:lumMod val="10000"/>
                  </a:schemeClr>
                </a:solidFill>
                <a:latin typeface="Georgia" panose="02040502050405020303" pitchFamily="18" charset="0"/>
                <a:cs typeface="Times New Roman" panose="02020603050405020304" pitchFamily="18" charset="0"/>
              </a:rPr>
              <a:t>→ My Rotary → Manage → Club Administration</a:t>
            </a:r>
            <a:endParaRPr lang="en-US" sz="1200" dirty="0">
              <a:solidFill>
                <a:schemeClr val="bg2">
                  <a:lumMod val="10000"/>
                </a:schemeClr>
              </a:solidFill>
              <a:latin typeface="Georgia" panose="02040502050405020303" pitchFamily="18" charset="0"/>
            </a:endParaRPr>
          </a:p>
          <a:p>
            <a:pPr algn="ctr">
              <a:defRPr/>
            </a:pPr>
            <a:endParaRPr lang="en-US" dirty="0"/>
          </a:p>
        </p:txBody>
      </p:sp>
      <p:sp>
        <p:nvSpPr>
          <p:cNvPr id="14" name="Rounded Rectangle 13">
            <a:extLst>
              <a:ext uri="{FF2B5EF4-FFF2-40B4-BE49-F238E27FC236}">
                <a16:creationId xmlns:a16="http://schemas.microsoft.com/office/drawing/2014/main" id="{3B18BDA3-7839-4855-8504-5C6FC2D661F7}"/>
              </a:ext>
            </a:extLst>
          </p:cNvPr>
          <p:cNvSpPr/>
          <p:nvPr/>
        </p:nvSpPr>
        <p:spPr>
          <a:xfrm>
            <a:off x="3511550" y="1289050"/>
            <a:ext cx="5556250" cy="99695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marL="171450" indent="-171450">
              <a:buFontTx/>
              <a:buChar char="-"/>
              <a:defRPr/>
            </a:pPr>
            <a:r>
              <a:rPr lang="en-US" sz="1200" u="sng" dirty="0">
                <a:solidFill>
                  <a:schemeClr val="bg2">
                    <a:lumMod val="10000"/>
                  </a:schemeClr>
                </a:solidFill>
                <a:latin typeface="Georgia" panose="02040502050405020303" pitchFamily="18" charset="0"/>
              </a:rPr>
              <a:t>View and edit your personal profile</a:t>
            </a:r>
            <a:r>
              <a:rPr lang="en-US" sz="1200" dirty="0">
                <a:solidFill>
                  <a:schemeClr val="bg2">
                    <a:lumMod val="10000"/>
                  </a:schemeClr>
                </a:solidFill>
                <a:latin typeface="Georgia" panose="02040502050405020303" pitchFamily="18" charset="0"/>
              </a:rPr>
              <a:t> including your picture, contact information, professional &amp; personal bios.</a:t>
            </a:r>
          </a:p>
          <a:p>
            <a:pPr marL="171450" indent="-171450">
              <a:buFontTx/>
              <a:buChar char="-"/>
              <a:defRPr/>
            </a:pPr>
            <a:r>
              <a:rPr lang="en-US" sz="1200" u="sng" dirty="0">
                <a:solidFill>
                  <a:schemeClr val="bg2">
                    <a:lumMod val="10000"/>
                  </a:schemeClr>
                </a:solidFill>
                <a:latin typeface="Georgia" panose="02040502050405020303" pitchFamily="18" charset="0"/>
              </a:rPr>
              <a:t>View your personal Rotary resume</a:t>
            </a:r>
            <a:r>
              <a:rPr lang="en-US" sz="1200" dirty="0">
                <a:solidFill>
                  <a:schemeClr val="bg2">
                    <a:lumMod val="10000"/>
                  </a:schemeClr>
                </a:solidFill>
                <a:latin typeface="Georgia" panose="02040502050405020303" pitchFamily="18" charset="0"/>
              </a:rPr>
              <a:t> including TRF and new member sponsor achievements.</a:t>
            </a:r>
            <a:endParaRPr lang="en-US" sz="1200" u="sng" dirty="0">
              <a:solidFill>
                <a:schemeClr val="bg2">
                  <a:lumMod val="10000"/>
                </a:schemeClr>
              </a:solidFill>
              <a:latin typeface="Georgia" panose="02040502050405020303" pitchFamily="18" charset="0"/>
            </a:endParaRPr>
          </a:p>
          <a:p>
            <a:pPr marL="171450" indent="-171450" algn="ctr">
              <a:buFontTx/>
              <a:buChar char="-"/>
              <a:defRPr/>
            </a:pPr>
            <a:endParaRPr lang="en-US" sz="1200" dirty="0">
              <a:solidFill>
                <a:schemeClr val="bg2">
                  <a:lumMod val="10000"/>
                </a:schemeClr>
              </a:solidFill>
              <a:latin typeface="Georgia" panose="02040502050405020303" pitchFamily="18" charset="0"/>
            </a:endParaRPr>
          </a:p>
        </p:txBody>
      </p:sp>
      <p:sp>
        <p:nvSpPr>
          <p:cNvPr id="15" name="Right Arrow 14">
            <a:extLst>
              <a:ext uri="{FF2B5EF4-FFF2-40B4-BE49-F238E27FC236}">
                <a16:creationId xmlns:a16="http://schemas.microsoft.com/office/drawing/2014/main" id="{890E91AF-8C9A-4799-9BE7-2C3EA55E7D03}"/>
              </a:ext>
            </a:extLst>
          </p:cNvPr>
          <p:cNvSpPr/>
          <p:nvPr/>
        </p:nvSpPr>
        <p:spPr>
          <a:xfrm>
            <a:off x="163513" y="4678363"/>
            <a:ext cx="3117850" cy="1295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solidFill>
                <a:schemeClr val="bg2">
                  <a:lumMod val="10000"/>
                </a:schemeClr>
              </a:solidFill>
              <a:latin typeface="Georgia" panose="02040502050405020303" pitchFamily="18" charset="0"/>
            </a:endParaRPr>
          </a:p>
          <a:p>
            <a:pPr algn="ctr">
              <a:defRPr/>
            </a:pPr>
            <a:endParaRPr lang="en-US" sz="1200" dirty="0">
              <a:solidFill>
                <a:schemeClr val="bg2">
                  <a:lumMod val="10000"/>
                </a:schemeClr>
              </a:solidFill>
              <a:latin typeface="Georgia" panose="02040502050405020303" pitchFamily="18" charset="0"/>
            </a:endParaRPr>
          </a:p>
          <a:p>
            <a:pPr algn="ctr">
              <a:defRPr/>
            </a:pPr>
            <a:r>
              <a:rPr lang="en-US" sz="1200" dirty="0">
                <a:solidFill>
                  <a:schemeClr val="bg2">
                    <a:lumMod val="10000"/>
                  </a:schemeClr>
                </a:solidFill>
                <a:latin typeface="Georgia" panose="02040502050405020303" pitchFamily="18" charset="0"/>
              </a:rPr>
              <a:t>ROTARY CLUB CENTRAL</a:t>
            </a:r>
          </a:p>
          <a:p>
            <a:pPr algn="ctr">
              <a:defRPr/>
            </a:pPr>
            <a:r>
              <a:rPr lang="en-US" sz="1200" dirty="0">
                <a:solidFill>
                  <a:schemeClr val="bg2">
                    <a:lumMod val="10000"/>
                  </a:schemeClr>
                </a:solidFill>
                <a:latin typeface="Georgia" panose="02040502050405020303" pitchFamily="18" charset="0"/>
              </a:rPr>
              <a:t>https://www.rotary.org/en </a:t>
            </a:r>
            <a:r>
              <a:rPr lang="en-US" sz="1200" dirty="0">
                <a:solidFill>
                  <a:schemeClr val="bg2">
                    <a:lumMod val="10000"/>
                  </a:schemeClr>
                </a:solidFill>
                <a:latin typeface="Georgia" panose="02040502050405020303" pitchFamily="18" charset="0"/>
                <a:cs typeface="Times New Roman" panose="02020603050405020304" pitchFamily="18" charset="0"/>
              </a:rPr>
              <a:t>→ My Rotary → Manage → Rotary Club Central</a:t>
            </a:r>
            <a:endParaRPr lang="en-US" sz="1200" dirty="0">
              <a:solidFill>
                <a:schemeClr val="bg2">
                  <a:lumMod val="10000"/>
                </a:schemeClr>
              </a:solidFill>
              <a:latin typeface="Georgia" panose="02040502050405020303" pitchFamily="18" charset="0"/>
            </a:endParaRPr>
          </a:p>
          <a:p>
            <a:pPr algn="ctr">
              <a:defRPr/>
            </a:pPr>
            <a:endParaRPr lang="en-US" dirty="0"/>
          </a:p>
        </p:txBody>
      </p:sp>
      <p:sp>
        <p:nvSpPr>
          <p:cNvPr id="16" name="Rounded Rectangle 15">
            <a:extLst>
              <a:ext uri="{FF2B5EF4-FFF2-40B4-BE49-F238E27FC236}">
                <a16:creationId xmlns:a16="http://schemas.microsoft.com/office/drawing/2014/main" id="{B64BF575-A643-4CD0-88CF-39A58B5C8C65}"/>
              </a:ext>
            </a:extLst>
          </p:cNvPr>
          <p:cNvSpPr/>
          <p:nvPr/>
        </p:nvSpPr>
        <p:spPr>
          <a:xfrm>
            <a:off x="3511550" y="4252913"/>
            <a:ext cx="5556250" cy="214788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i="1" dirty="0">
                <a:solidFill>
                  <a:schemeClr val="bg2">
                    <a:lumMod val="10000"/>
                  </a:schemeClr>
                </a:solidFill>
                <a:latin typeface="Georgia" panose="02040502050405020303" pitchFamily="18" charset="0"/>
              </a:rPr>
              <a:t>ACCESS MAY BE LIMITED BY CLUB ROLE</a:t>
            </a:r>
          </a:p>
          <a:p>
            <a:pPr marL="171450" indent="-171450">
              <a:buFontTx/>
              <a:buChar char="-"/>
              <a:defRPr/>
            </a:pPr>
            <a:r>
              <a:rPr lang="en-US" sz="1200" u="sng" dirty="0">
                <a:solidFill>
                  <a:schemeClr val="bg2">
                    <a:lumMod val="10000"/>
                  </a:schemeClr>
                </a:solidFill>
                <a:latin typeface="Georgia" panose="02040502050405020303" pitchFamily="18" charset="0"/>
              </a:rPr>
              <a:t>View and/or edit your club’s membership statistics</a:t>
            </a:r>
            <a:r>
              <a:rPr lang="en-US" sz="1200" dirty="0">
                <a:solidFill>
                  <a:schemeClr val="bg2">
                    <a:lumMod val="10000"/>
                  </a:schemeClr>
                </a:solidFill>
                <a:latin typeface="Georgia" panose="02040502050405020303" pitchFamily="18" charset="0"/>
              </a:rPr>
              <a:t> including 5-year membership trends; gender and age trends; membership related goals.</a:t>
            </a:r>
          </a:p>
          <a:p>
            <a:pPr marL="171450" indent="-171450">
              <a:buFontTx/>
              <a:buChar char="-"/>
              <a:defRPr/>
            </a:pPr>
            <a:r>
              <a:rPr lang="en-US" sz="1200" u="sng" dirty="0">
                <a:solidFill>
                  <a:schemeClr val="bg2">
                    <a:lumMod val="10000"/>
                  </a:schemeClr>
                </a:solidFill>
                <a:latin typeface="Georgia" panose="02040502050405020303" pitchFamily="18" charset="0"/>
              </a:rPr>
              <a:t>View and/or edit your club’s service statistics</a:t>
            </a:r>
            <a:r>
              <a:rPr lang="en-US" sz="1200" dirty="0">
                <a:solidFill>
                  <a:schemeClr val="bg2">
                    <a:lumMod val="10000"/>
                  </a:schemeClr>
                </a:solidFill>
                <a:latin typeface="Georgia" panose="02040502050405020303" pitchFamily="18" charset="0"/>
              </a:rPr>
              <a:t> including cumulative hours and dollars spent on projects; a listing of your club’s service project; tracking presidential citation goals.</a:t>
            </a:r>
          </a:p>
          <a:p>
            <a:pPr marL="171450" indent="-171450">
              <a:buFontTx/>
              <a:buChar char="-"/>
              <a:defRPr/>
            </a:pPr>
            <a:r>
              <a:rPr lang="en-US" sz="1200" u="sng" dirty="0">
                <a:solidFill>
                  <a:schemeClr val="bg2">
                    <a:lumMod val="10000"/>
                  </a:schemeClr>
                </a:solidFill>
                <a:latin typeface="Georgia" panose="02040502050405020303" pitchFamily="18" charset="0"/>
              </a:rPr>
              <a:t>View and/or edit your club’s TRF statistics</a:t>
            </a:r>
            <a:r>
              <a:rPr lang="en-US" sz="1200" dirty="0">
                <a:solidFill>
                  <a:schemeClr val="bg2">
                    <a:lumMod val="10000"/>
                  </a:schemeClr>
                </a:solidFill>
                <a:latin typeface="Georgia" panose="02040502050405020303" pitchFamily="18" charset="0"/>
              </a:rPr>
              <a:t> including 5-year TRF giving; TRF related goals; per capita giving; Annual Fund and PolioPlus giving.</a:t>
            </a:r>
          </a:p>
          <a:p>
            <a:pPr marL="171450" indent="-171450">
              <a:buFontTx/>
              <a:buChar char="-"/>
              <a:defRPr/>
            </a:pPr>
            <a:r>
              <a:rPr lang="en-US" sz="1200" u="sng" dirty="0">
                <a:solidFill>
                  <a:schemeClr val="bg2">
                    <a:lumMod val="10000"/>
                  </a:schemeClr>
                </a:solidFill>
                <a:latin typeface="Georgia" panose="02040502050405020303" pitchFamily="18" charset="0"/>
              </a:rPr>
              <a:t>View personal and/or club reports</a:t>
            </a:r>
            <a:r>
              <a:rPr lang="en-US" sz="1200" dirty="0">
                <a:solidFill>
                  <a:schemeClr val="bg2">
                    <a:lumMod val="10000"/>
                  </a:schemeClr>
                </a:solidFill>
                <a:latin typeface="Georgia" panose="02040502050405020303" pitchFamily="18" charset="0"/>
              </a:rPr>
              <a:t> including donor history; club recognition summary; and more. Go to https://www.rotary.org/en </a:t>
            </a:r>
            <a:r>
              <a:rPr lang="en-US" sz="1200" dirty="0">
                <a:solidFill>
                  <a:schemeClr val="bg2">
                    <a:lumMod val="10000"/>
                  </a:schemeClr>
                </a:solidFill>
                <a:latin typeface="Georgia" panose="02040502050405020303" pitchFamily="18" charset="0"/>
                <a:cs typeface="Times New Roman" panose="02020603050405020304" pitchFamily="18" charset="0"/>
              </a:rPr>
              <a:t>→ My Rotary → Manage → Rotary Club Central → Reports</a:t>
            </a:r>
            <a:endParaRPr lang="en-US" sz="1200" dirty="0">
              <a:solidFill>
                <a:schemeClr val="bg2">
                  <a:lumMod val="10000"/>
                </a:schemeClr>
              </a:solidFill>
              <a:latin typeface="Georgia" panose="02040502050405020303" pitchFamily="18" charset="0"/>
            </a:endParaRPr>
          </a:p>
        </p:txBody>
      </p:sp>
      <p:pic>
        <p:nvPicPr>
          <p:cNvPr id="36873"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8" y="3681413"/>
            <a:ext cx="2212975" cy="12334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4"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155825"/>
            <a:ext cx="995363" cy="746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1.8	RI Branding Initiative</a:t>
            </a:r>
          </a:p>
        </p:txBody>
      </p:sp>
      <p:graphicFrame>
        <p:nvGraphicFramePr>
          <p:cNvPr id="3" name="Content Placeholder 2">
            <a:extLst>
              <a:ext uri="{FF2B5EF4-FFF2-40B4-BE49-F238E27FC236}">
                <a16:creationId xmlns:a16="http://schemas.microsoft.com/office/drawing/2014/main" id="{D61B869E-6FF8-4260-8B82-6BEB1455B6BE}"/>
              </a:ext>
            </a:extLst>
          </p:cNvPr>
          <p:cNvGraphicFramePr>
            <a:graphicFrameLocks noGrp="1"/>
          </p:cNvGraphicFramePr>
          <p:nvPr>
            <p:ph idx="1"/>
          </p:nvPr>
        </p:nvGraphicFramePr>
        <p:xfrm>
          <a:off x="90488" y="1066800"/>
          <a:ext cx="8963025" cy="4038600"/>
        </p:xfrm>
        <a:graphic>
          <a:graphicData uri="http://schemas.openxmlformats.org/drawingml/2006/table">
            <a:tbl>
              <a:tblPr firstRow="1" bandRow="1">
                <a:tableStyleId>{5C22544A-7EE6-4342-B048-85BDC9FD1C3A}</a:tableStyleId>
              </a:tblPr>
              <a:tblGrid>
                <a:gridCol w="8963025">
                  <a:extLst>
                    <a:ext uri="{9D8B030D-6E8A-4147-A177-3AD203B41FA5}">
                      <a16:colId xmlns:a16="http://schemas.microsoft.com/office/drawing/2014/main" val="1355532610"/>
                    </a:ext>
                  </a:extLst>
                </a:gridCol>
              </a:tblGrid>
              <a:tr h="2974731">
                <a:tc>
                  <a:txBody>
                    <a:bodyPr/>
                    <a:lstStyle/>
                    <a:p>
                      <a:pPr algn="ctr"/>
                      <a:endParaRPr lang="en-US" sz="1800" dirty="0">
                        <a:solidFill>
                          <a:schemeClr val="bg2">
                            <a:lumMod val="10000"/>
                          </a:schemeClr>
                        </a:solidFill>
                      </a:endParaRPr>
                    </a:p>
                  </a:txBody>
                  <a:tcPr marL="91454" marR="91454">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6151529"/>
                  </a:ext>
                </a:extLst>
              </a:tr>
              <a:tr h="1063869">
                <a:tc>
                  <a:txBody>
                    <a:bodyPr/>
                    <a:lstStyle/>
                    <a:p>
                      <a:pPr algn="ctr"/>
                      <a:endParaRPr lang="en-US" sz="1800" dirty="0">
                        <a:solidFill>
                          <a:schemeClr val="bg2">
                            <a:lumMod val="10000"/>
                          </a:schemeClr>
                        </a:solidFill>
                        <a:effectLst/>
                        <a:latin typeface="Georgia" panose="02040502050405020303" pitchFamily="18" charset="0"/>
                      </a:endParaRPr>
                    </a:p>
                  </a:txBody>
                  <a:tcPr marL="91454" marR="91454">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956274"/>
                  </a:ext>
                </a:extLst>
              </a:tr>
            </a:tbl>
          </a:graphicData>
        </a:graphic>
      </p:graphicFrame>
      <p:sp>
        <p:nvSpPr>
          <p:cNvPr id="4" name="Rounded Rectangle 3">
            <a:extLst>
              <a:ext uri="{FF2B5EF4-FFF2-40B4-BE49-F238E27FC236}">
                <a16:creationId xmlns:a16="http://schemas.microsoft.com/office/drawing/2014/main" id="{0AFD0387-CD5C-4758-B638-E60CEB2F8468}"/>
              </a:ext>
            </a:extLst>
          </p:cNvPr>
          <p:cNvSpPr/>
          <p:nvPr/>
        </p:nvSpPr>
        <p:spPr>
          <a:xfrm>
            <a:off x="914400" y="5486400"/>
            <a:ext cx="7315200" cy="762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latin typeface="Georgia" panose="02040502050405020303" pitchFamily="18" charset="0"/>
                <a:hlinkClick r:id="rId2"/>
              </a:rPr>
              <a:t>https://brandcenter.rotary.org/en-GB</a:t>
            </a:r>
            <a:r>
              <a:rPr lang="en-US" dirty="0">
                <a:latin typeface="Georgia" panose="02040502050405020303" pitchFamily="18" charset="0"/>
              </a:rPr>
              <a:t> </a:t>
            </a:r>
          </a:p>
        </p:txBody>
      </p:sp>
      <p:pic>
        <p:nvPicPr>
          <p:cNvPr id="378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10795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1066800"/>
            <a:ext cx="38100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744913"/>
            <a:ext cx="24130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23E71D8-A584-4742-BF70-B73BBA7BD836}"/>
              </a:ext>
            </a:extLst>
          </p:cNvPr>
          <p:cNvSpPr txBox="1"/>
          <p:nvPr/>
        </p:nvSpPr>
        <p:spPr>
          <a:xfrm>
            <a:off x="90488" y="5130800"/>
            <a:ext cx="8963025" cy="276225"/>
          </a:xfrm>
          <a:prstGeom prst="rect">
            <a:avLst/>
          </a:prstGeom>
          <a:noFill/>
        </p:spPr>
        <p:txBody>
          <a:bodyPr>
            <a:spAutoFit/>
          </a:bodyPr>
          <a:lstStyle/>
          <a:p>
            <a:pPr algn="ctr">
              <a:defRPr/>
            </a:pPr>
            <a:r>
              <a:rPr lang="en-US" sz="1200" dirty="0">
                <a:solidFill>
                  <a:schemeClr val="bg2">
                    <a:lumMod val="10000"/>
                  </a:schemeClr>
                </a:solidFill>
                <a:latin typeface="Georgia" panose="02040502050405020303" pitchFamily="18" charset="0"/>
              </a:rPr>
              <a:t>Help protect our brand by following the guidelines provided to you and your clubs.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1.9	RI convention (2019)</a:t>
            </a:r>
          </a:p>
        </p:txBody>
      </p:sp>
      <p:graphicFrame>
        <p:nvGraphicFramePr>
          <p:cNvPr id="3" name="Content Placeholder 2">
            <a:extLst>
              <a:ext uri="{FF2B5EF4-FFF2-40B4-BE49-F238E27FC236}">
                <a16:creationId xmlns:a16="http://schemas.microsoft.com/office/drawing/2014/main" id="{AFD42CB9-C553-4464-BDBA-FECB84C81E8F}"/>
              </a:ext>
            </a:extLst>
          </p:cNvPr>
          <p:cNvGraphicFramePr>
            <a:graphicFrameLocks noGrp="1"/>
          </p:cNvGraphicFramePr>
          <p:nvPr>
            <p:ph idx="1"/>
          </p:nvPr>
        </p:nvGraphicFramePr>
        <p:xfrm>
          <a:off x="0" y="1143000"/>
          <a:ext cx="9144000" cy="48006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355532610"/>
                    </a:ext>
                  </a:extLst>
                </a:gridCol>
              </a:tblGrid>
              <a:tr h="4162370">
                <a:tc>
                  <a:txBody>
                    <a:bodyPr/>
                    <a:lstStyle/>
                    <a:p>
                      <a:pPr algn="ctr"/>
                      <a:endParaRPr lang="en-US" dirty="0"/>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6151529"/>
                  </a:ext>
                </a:extLst>
              </a:tr>
              <a:tr h="6382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bg2">
                              <a:lumMod val="10000"/>
                            </a:schemeClr>
                          </a:solidFill>
                          <a:effectLst/>
                          <a:latin typeface="Georgia" panose="02040502050405020303" pitchFamily="18" charset="0"/>
                        </a:rPr>
                        <a:t>June 1 - 5, 2019</a:t>
                      </a: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956274"/>
                  </a:ext>
                </a:extLst>
              </a:tr>
            </a:tbl>
          </a:graphicData>
        </a:graphic>
      </p:graphicFrame>
      <p:sp>
        <p:nvSpPr>
          <p:cNvPr id="2" name="Rounded Rectangle 1">
            <a:extLst>
              <a:ext uri="{FF2B5EF4-FFF2-40B4-BE49-F238E27FC236}">
                <a16:creationId xmlns:a16="http://schemas.microsoft.com/office/drawing/2014/main" id="{5039F5C2-DF47-4516-A8D5-61D2692E5B7D}"/>
              </a:ext>
            </a:extLst>
          </p:cNvPr>
          <p:cNvSpPr/>
          <p:nvPr/>
        </p:nvSpPr>
        <p:spPr>
          <a:xfrm>
            <a:off x="1333500" y="5635625"/>
            <a:ext cx="6477000" cy="609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2">
                    <a:lumMod val="10000"/>
                  </a:schemeClr>
                </a:solidFill>
                <a:latin typeface="Georgia" panose="02040502050405020303" pitchFamily="18" charset="0"/>
                <a:hlinkClick r:id="rId2"/>
              </a:rPr>
              <a:t>http://www.riconvention.org/en/hamburg</a:t>
            </a:r>
            <a:r>
              <a:rPr lang="en-US" dirty="0">
                <a:solidFill>
                  <a:schemeClr val="bg2">
                    <a:lumMod val="10000"/>
                  </a:schemeClr>
                </a:solidFill>
                <a:latin typeface="Georgia" panose="02040502050405020303" pitchFamily="18" charset="0"/>
              </a:rPr>
              <a:t>   </a:t>
            </a:r>
          </a:p>
        </p:txBody>
      </p:sp>
      <p:pic>
        <p:nvPicPr>
          <p:cNvPr id="389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284288"/>
            <a:ext cx="12382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9" descr="Image result for hamburg german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447800"/>
            <a:ext cx="57150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1.10		RI convention (2020)</a:t>
            </a:r>
          </a:p>
        </p:txBody>
      </p:sp>
      <p:graphicFrame>
        <p:nvGraphicFramePr>
          <p:cNvPr id="3" name="Content Placeholder 2">
            <a:extLst>
              <a:ext uri="{FF2B5EF4-FFF2-40B4-BE49-F238E27FC236}">
                <a16:creationId xmlns:a16="http://schemas.microsoft.com/office/drawing/2014/main" id="{7E21CCD6-4273-42EB-B27A-24118EAA935B}"/>
              </a:ext>
            </a:extLst>
          </p:cNvPr>
          <p:cNvGraphicFramePr>
            <a:graphicFrameLocks noGrp="1"/>
          </p:cNvGraphicFramePr>
          <p:nvPr>
            <p:ph idx="1"/>
          </p:nvPr>
        </p:nvGraphicFramePr>
        <p:xfrm>
          <a:off x="90488" y="1143000"/>
          <a:ext cx="8963025" cy="4572000"/>
        </p:xfrm>
        <a:graphic>
          <a:graphicData uri="http://schemas.openxmlformats.org/drawingml/2006/table">
            <a:tbl>
              <a:tblPr firstRow="1" bandRow="1">
                <a:tableStyleId>{5C22544A-7EE6-4342-B048-85BDC9FD1C3A}</a:tableStyleId>
              </a:tblPr>
              <a:tblGrid>
                <a:gridCol w="8963025">
                  <a:extLst>
                    <a:ext uri="{9D8B030D-6E8A-4147-A177-3AD203B41FA5}">
                      <a16:colId xmlns:a16="http://schemas.microsoft.com/office/drawing/2014/main" val="1355532610"/>
                    </a:ext>
                  </a:extLst>
                </a:gridCol>
              </a:tblGrid>
              <a:tr h="3367620">
                <a:tc>
                  <a:txBody>
                    <a:bodyPr/>
                    <a:lstStyle/>
                    <a:p>
                      <a:pPr algn="ctr"/>
                      <a:endParaRPr lang="en-US" sz="1800" dirty="0"/>
                    </a:p>
                  </a:txBody>
                  <a:tcPr marL="91454" marR="91454">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6151529"/>
                  </a:ext>
                </a:extLst>
              </a:tr>
              <a:tr h="1204380">
                <a:tc>
                  <a:txBody>
                    <a:bodyPr/>
                    <a:lstStyle/>
                    <a:p>
                      <a:pPr algn="ctr"/>
                      <a:endParaRPr lang="en-US" sz="1800" dirty="0">
                        <a:solidFill>
                          <a:schemeClr val="bg2">
                            <a:lumMod val="10000"/>
                          </a:schemeClr>
                        </a:solidFill>
                        <a:effectLst/>
                        <a:latin typeface="Georgia" panose="02040502050405020303" pitchFamily="18" charset="0"/>
                      </a:endParaRPr>
                    </a:p>
                    <a:p>
                      <a:pPr algn="ctr"/>
                      <a:r>
                        <a:rPr lang="en-US" sz="1800" dirty="0">
                          <a:solidFill>
                            <a:schemeClr val="bg2">
                              <a:lumMod val="10000"/>
                            </a:schemeClr>
                          </a:solidFill>
                          <a:effectLst/>
                          <a:latin typeface="Georgia" panose="02040502050405020303" pitchFamily="18" charset="0"/>
                        </a:rPr>
                        <a:t>Honolulu, Hawaii USA</a:t>
                      </a:r>
                    </a:p>
                    <a:p>
                      <a:pPr algn="ctr"/>
                      <a:r>
                        <a:rPr lang="en-US" sz="1800" dirty="0">
                          <a:solidFill>
                            <a:schemeClr val="bg2">
                              <a:lumMod val="10000"/>
                            </a:schemeClr>
                          </a:solidFill>
                          <a:effectLst/>
                          <a:latin typeface="Georgia" panose="02040502050405020303" pitchFamily="18" charset="0"/>
                        </a:rPr>
                        <a:t>June 6 - 10, 2020</a:t>
                      </a:r>
                      <a:endParaRPr lang="en-US" sz="4400" dirty="0">
                        <a:solidFill>
                          <a:schemeClr val="bg2">
                            <a:lumMod val="10000"/>
                          </a:schemeClr>
                        </a:solidFill>
                        <a:effectLst/>
                        <a:latin typeface="Georgia" panose="02040502050405020303" pitchFamily="18" charset="0"/>
                      </a:endParaRPr>
                    </a:p>
                  </a:txBody>
                  <a:tcPr marL="91454" marR="91454">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956274"/>
                  </a:ext>
                </a:extLst>
              </a:tr>
            </a:tbl>
          </a:graphicData>
        </a:graphic>
      </p:graphicFrame>
      <p:pic>
        <p:nvPicPr>
          <p:cNvPr id="3994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447800"/>
            <a:ext cx="58674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2.0 The Rotary Foundation (“TRF”)</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hape 42"/>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compatLnSpc="1">
            <a:prstTxWarp prst="textNoShape">
              <a:avLst/>
            </a:prstTxWarp>
          </a:bodyPr>
          <a:lstStyle/>
          <a:p>
            <a:r>
              <a:rPr lang="en-US" altLang="en-US">
                <a:latin typeface="Arial Narrow" pitchFamily="34" charset="0"/>
              </a:rPr>
              <a:t>2.1	What is TRF</a:t>
            </a:r>
          </a:p>
        </p:txBody>
      </p:sp>
      <p:sp>
        <p:nvSpPr>
          <p:cNvPr id="40963" name="Shape 43">
            <a:extLst>
              <a:ext uri="{FF2B5EF4-FFF2-40B4-BE49-F238E27FC236}">
                <a16:creationId xmlns:a16="http://schemas.microsoft.com/office/drawing/2014/main" id="{9E0F6A0B-E0C7-4E99-B590-3329FCE15A79}"/>
              </a:ext>
            </a:extLst>
          </p:cNvPr>
          <p:cNvSpPr txBox="1">
            <a:spLocks noGrp="1"/>
          </p:cNvSpPr>
          <p:nvPr>
            <p:ph type="body" idx="1"/>
          </p:nvPr>
        </p:nvSpPr>
        <p:spPr bwMode="auto">
          <a:xfrm>
            <a:off x="0" y="3663950"/>
            <a:ext cx="9144000" cy="2584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marL="190500" indent="0" algn="just">
              <a:spcBef>
                <a:spcPct val="0"/>
              </a:spcBef>
              <a:buFont typeface="Arial" pitchFamily="34" charset="0"/>
              <a:buNone/>
              <a:defRPr/>
            </a:pPr>
            <a:r>
              <a:rPr lang="en-US" altLang="en-US" sz="1300" dirty="0">
                <a:solidFill>
                  <a:schemeClr val="bg2">
                    <a:lumMod val="10000"/>
                  </a:schemeClr>
                </a:solidFill>
                <a:latin typeface="Georgia" panose="02040502050405020303" pitchFamily="18" charset="0"/>
              </a:rPr>
              <a:t>The Rotary Foundation transforms your gifts into projects that change lives both close to home and around the world. As the charitable arm of Rotary, we tap into a global network of Rotarians who invest their time, money, and expertise into our priorities, such as eradicating polio and promoting peace. Foundation grants empower Rotarians to approach challenges such as poverty, illiteracy, and malnutrition with sustainable solutions that leave a lasting impact.</a:t>
            </a:r>
          </a:p>
          <a:p>
            <a:pPr marL="190500" indent="0" algn="just">
              <a:spcBef>
                <a:spcPct val="0"/>
              </a:spcBef>
              <a:buFont typeface="Arial" pitchFamily="34" charset="0"/>
              <a:buNone/>
              <a:defRPr/>
            </a:pPr>
            <a:endParaRPr lang="en-US" altLang="en-US" sz="1300" dirty="0">
              <a:solidFill>
                <a:schemeClr val="bg2">
                  <a:lumMod val="10000"/>
                </a:schemeClr>
              </a:solidFill>
              <a:latin typeface="Georgia" panose="02040502050405020303" pitchFamily="18" charset="0"/>
            </a:endParaRPr>
          </a:p>
          <a:p>
            <a:pPr marL="190500" indent="0" algn="just">
              <a:spcBef>
                <a:spcPct val="0"/>
              </a:spcBef>
              <a:buFont typeface="Arial" pitchFamily="34" charset="0"/>
              <a:buNone/>
              <a:defRPr/>
            </a:pPr>
            <a:r>
              <a:rPr lang="en-US" altLang="en-US" sz="1300" dirty="0">
                <a:solidFill>
                  <a:schemeClr val="bg2">
                    <a:lumMod val="10000"/>
                  </a:schemeClr>
                </a:solidFill>
                <a:latin typeface="Georgia" panose="02040502050405020303" pitchFamily="18" charset="0"/>
              </a:rPr>
              <a:t>The Foundation was created in 1917 by Rotary International's sixth president, Arch C. </a:t>
            </a:r>
            <a:r>
              <a:rPr lang="en-US" altLang="en-US" sz="1300" dirty="0" err="1">
                <a:solidFill>
                  <a:schemeClr val="bg2">
                    <a:lumMod val="10000"/>
                  </a:schemeClr>
                </a:solidFill>
                <a:latin typeface="Georgia" panose="02040502050405020303" pitchFamily="18" charset="0"/>
              </a:rPr>
              <a:t>Klumph</a:t>
            </a:r>
            <a:r>
              <a:rPr lang="en-US" altLang="en-US" sz="1300" dirty="0">
                <a:solidFill>
                  <a:schemeClr val="bg2">
                    <a:lumMod val="10000"/>
                  </a:schemeClr>
                </a:solidFill>
                <a:latin typeface="Georgia" panose="02040502050405020303" pitchFamily="18" charset="0"/>
              </a:rPr>
              <a:t>, as an endowment fund for Rotary "to do good in the world." It has grown from an initial contribution of US$26.50 to more than $3 billion spent on life-changing, sustainable projects.</a:t>
            </a:r>
          </a:p>
          <a:p>
            <a:pPr marL="190500" indent="0" algn="just">
              <a:spcBef>
                <a:spcPct val="0"/>
              </a:spcBef>
              <a:buFont typeface="Arial" pitchFamily="34" charset="0"/>
              <a:buNone/>
              <a:defRPr/>
            </a:pPr>
            <a:endParaRPr lang="en-US" altLang="en-US" sz="1300" dirty="0">
              <a:solidFill>
                <a:schemeClr val="bg2">
                  <a:lumMod val="10000"/>
                </a:schemeClr>
              </a:solidFill>
              <a:latin typeface="Georgia" panose="02040502050405020303" pitchFamily="18" charset="0"/>
            </a:endParaRPr>
          </a:p>
          <a:p>
            <a:pPr marL="190500" indent="0" algn="just">
              <a:spcBef>
                <a:spcPct val="0"/>
              </a:spcBef>
              <a:buFont typeface="Arial" pitchFamily="34" charset="0"/>
              <a:buNone/>
              <a:defRPr/>
            </a:pPr>
            <a:r>
              <a:rPr lang="en-US" sz="1300" dirty="0">
                <a:solidFill>
                  <a:schemeClr val="bg2">
                    <a:lumMod val="10000"/>
                  </a:schemeClr>
                </a:solidFill>
              </a:rPr>
              <a:t>The mission of The Rotary Foundation of Rotary International is to enable Rotarians to advance world understanding, goodwill, and peace through the improvement of health, the support of education, and the alleviation of poverty.</a:t>
            </a:r>
            <a:endParaRPr lang="en-US" altLang="en-US" sz="1300" dirty="0">
              <a:solidFill>
                <a:schemeClr val="bg2">
                  <a:lumMod val="10000"/>
                </a:schemeClr>
              </a:solidFill>
              <a:latin typeface="Georgia" panose="02040502050405020303" pitchFamily="18" charset="0"/>
            </a:endParaRPr>
          </a:p>
        </p:txBody>
      </p:sp>
      <p:pic>
        <p:nvPicPr>
          <p:cNvPr id="41988" name="Shape 4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550" y="1074738"/>
            <a:ext cx="45402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Shape 4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63625"/>
            <a:ext cx="446563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4F366F3-472D-456C-ADBD-DC88C7AC0B96}"/>
              </a:ext>
            </a:extLst>
          </p:cNvPr>
          <p:cNvSpPr>
            <a:spLocks noChangeArrowheads="1"/>
          </p:cNvSpPr>
          <p:nvPr/>
        </p:nvSpPr>
        <p:spPr bwMode="auto">
          <a:xfrm>
            <a:off x="4541838" y="304800"/>
            <a:ext cx="4343400" cy="838200"/>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200" dirty="0">
                <a:solidFill>
                  <a:schemeClr val="bg1"/>
                </a:solidFill>
                <a:latin typeface="Georgia" panose="02040502050405020303" pitchFamily="18" charset="0"/>
                <a:hlinkClick r:id="rId5"/>
              </a:rPr>
              <a:t>https://www.rotary.org/myrotary/en/rotary-foundation</a:t>
            </a:r>
            <a:r>
              <a:rPr lang="en-US" sz="1200" dirty="0">
                <a:solidFill>
                  <a:schemeClr val="bg1"/>
                </a:solidFill>
                <a:latin typeface="Georgia" panose="02040502050405020303" pitchFamily="18" charset="0"/>
              </a:rPr>
              <a:t> </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hape 50"/>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buClr>
                <a:srgbClr val="FFFFFF"/>
              </a:buClr>
              <a:buSzPct val="25000"/>
              <a:buFont typeface="Arial Narrow" pitchFamily="34" charset="0"/>
              <a:buNone/>
            </a:pPr>
            <a:r>
              <a:rPr lang="en-US" altLang="en-US">
                <a:solidFill>
                  <a:srgbClr val="FFFFFF"/>
                </a:solidFill>
                <a:latin typeface="Arial Narrow" pitchFamily="34" charset="0"/>
                <a:sym typeface="Arial Narrow" pitchFamily="34" charset="0"/>
              </a:rPr>
              <a:t>2.2	</a:t>
            </a:r>
            <a:r>
              <a:rPr lang="en-US" altLang="en-US">
                <a:latin typeface="Arial Narrow" pitchFamily="34" charset="0"/>
              </a:rPr>
              <a:t>TRF and RI Areas of Focus</a:t>
            </a:r>
          </a:p>
        </p:txBody>
      </p:sp>
      <p:sp>
        <p:nvSpPr>
          <p:cNvPr id="51" name="Shape 51">
            <a:extLst>
              <a:ext uri="{FF2B5EF4-FFF2-40B4-BE49-F238E27FC236}">
                <a16:creationId xmlns:a16="http://schemas.microsoft.com/office/drawing/2014/main" id="{513FC4A4-183F-4F4E-A941-63ACA8BAD64D}"/>
              </a:ext>
            </a:extLst>
          </p:cNvPr>
          <p:cNvSpPr txBox="1"/>
          <p:nvPr/>
        </p:nvSpPr>
        <p:spPr>
          <a:xfrm>
            <a:off x="1371600" y="1296988"/>
            <a:ext cx="7162800" cy="5154612"/>
          </a:xfrm>
          <a:prstGeom prst="rect">
            <a:avLst/>
          </a:prstGeom>
          <a:noFill/>
          <a:ln>
            <a:noFill/>
          </a:ln>
        </p:spPr>
        <p:txBody>
          <a:bodyPr lIns="91425" tIns="45700" rIns="91425" bIns="45700"/>
          <a:lstStyle/>
          <a:p>
            <a:pPr marL="336550" indent="-336550">
              <a:spcBef>
                <a:spcPts val="0"/>
              </a:spcBef>
              <a:spcAft>
                <a:spcPts val="0"/>
              </a:spcAft>
              <a:buClr>
                <a:srgbClr val="58585A"/>
              </a:buClr>
              <a:buSzPct val="25000"/>
              <a:buFont typeface="Arial"/>
              <a:buNone/>
              <a:defRPr/>
            </a:pPr>
            <a:r>
              <a:rPr lang="en-US" sz="2900" dirty="0">
                <a:solidFill>
                  <a:schemeClr val="bg2">
                    <a:lumMod val="10000"/>
                  </a:schemeClr>
                </a:solidFill>
                <a:latin typeface="Georgia" panose="02040502050405020303" pitchFamily="18" charset="0"/>
              </a:rPr>
              <a:t>Promoting Peace</a:t>
            </a:r>
          </a:p>
          <a:p>
            <a:pPr marL="336550" indent="-336550">
              <a:spcBef>
                <a:spcPts val="2900"/>
              </a:spcBef>
              <a:spcAft>
                <a:spcPts val="0"/>
              </a:spcAft>
              <a:buClr>
                <a:srgbClr val="58585A"/>
              </a:buClr>
              <a:buSzPct val="25000"/>
              <a:buFont typeface="Arial"/>
              <a:buNone/>
              <a:defRPr/>
            </a:pPr>
            <a:r>
              <a:rPr lang="en-US" sz="2900" dirty="0">
                <a:solidFill>
                  <a:schemeClr val="bg2">
                    <a:lumMod val="10000"/>
                  </a:schemeClr>
                </a:solidFill>
                <a:latin typeface="Georgia" panose="02040502050405020303" pitchFamily="18" charset="0"/>
              </a:rPr>
              <a:t>Fighting Disease</a:t>
            </a:r>
          </a:p>
          <a:p>
            <a:pPr marL="336550" indent="-336550">
              <a:spcBef>
                <a:spcPts val="2900"/>
              </a:spcBef>
              <a:spcAft>
                <a:spcPts val="0"/>
              </a:spcAft>
              <a:buClr>
                <a:srgbClr val="58585A"/>
              </a:buClr>
              <a:buSzPct val="25000"/>
              <a:buFont typeface="Arial"/>
              <a:buNone/>
              <a:defRPr/>
            </a:pPr>
            <a:r>
              <a:rPr lang="en-US" sz="2900" dirty="0">
                <a:solidFill>
                  <a:schemeClr val="bg2">
                    <a:lumMod val="10000"/>
                  </a:schemeClr>
                </a:solidFill>
                <a:latin typeface="Georgia" panose="02040502050405020303" pitchFamily="18" charset="0"/>
              </a:rPr>
              <a:t>Providing Clean Water</a:t>
            </a:r>
          </a:p>
          <a:p>
            <a:pPr marL="336550" indent="-336550">
              <a:spcBef>
                <a:spcPts val="2900"/>
              </a:spcBef>
              <a:spcAft>
                <a:spcPts val="0"/>
              </a:spcAft>
              <a:buClr>
                <a:srgbClr val="58585A"/>
              </a:buClr>
              <a:buSzPct val="25000"/>
              <a:buFont typeface="Arial"/>
              <a:buNone/>
              <a:defRPr/>
            </a:pPr>
            <a:r>
              <a:rPr lang="en-US" sz="2900" dirty="0">
                <a:solidFill>
                  <a:schemeClr val="bg2">
                    <a:lumMod val="10000"/>
                  </a:schemeClr>
                </a:solidFill>
                <a:latin typeface="Georgia" panose="02040502050405020303" pitchFamily="18" charset="0"/>
              </a:rPr>
              <a:t>Saving Mothers and Children</a:t>
            </a:r>
          </a:p>
          <a:p>
            <a:pPr marL="336550" indent="-336550">
              <a:spcBef>
                <a:spcPts val="2900"/>
              </a:spcBef>
              <a:spcAft>
                <a:spcPts val="0"/>
              </a:spcAft>
              <a:buClr>
                <a:srgbClr val="58585A"/>
              </a:buClr>
              <a:buSzPct val="25000"/>
              <a:buFont typeface="Arial"/>
              <a:buNone/>
              <a:defRPr/>
            </a:pPr>
            <a:r>
              <a:rPr lang="en-US" sz="2900" dirty="0">
                <a:solidFill>
                  <a:schemeClr val="bg2">
                    <a:lumMod val="10000"/>
                  </a:schemeClr>
                </a:solidFill>
                <a:latin typeface="Georgia" panose="02040502050405020303" pitchFamily="18" charset="0"/>
              </a:rPr>
              <a:t>Supporting Education</a:t>
            </a:r>
          </a:p>
          <a:p>
            <a:pPr marL="336550" indent="-336550">
              <a:spcBef>
                <a:spcPts val="2900"/>
              </a:spcBef>
              <a:spcAft>
                <a:spcPts val="0"/>
              </a:spcAft>
              <a:buClr>
                <a:srgbClr val="58585A"/>
              </a:buClr>
              <a:buSzPct val="25000"/>
              <a:buFont typeface="Arial"/>
              <a:buNone/>
              <a:defRPr/>
            </a:pPr>
            <a:r>
              <a:rPr lang="en-US" sz="2900" dirty="0">
                <a:solidFill>
                  <a:schemeClr val="bg2">
                    <a:lumMod val="10000"/>
                  </a:schemeClr>
                </a:solidFill>
                <a:latin typeface="Georgia" panose="02040502050405020303" pitchFamily="18" charset="0"/>
              </a:rPr>
              <a:t>Growing Local Economies</a:t>
            </a:r>
          </a:p>
          <a:p>
            <a:pPr>
              <a:spcBef>
                <a:spcPts val="2900"/>
              </a:spcBef>
              <a:spcAft>
                <a:spcPts val="0"/>
              </a:spcAft>
              <a:defRPr/>
            </a:pPr>
            <a:endParaRPr sz="2900" dirty="0">
              <a:solidFill>
                <a:srgbClr val="58585A"/>
              </a:solidFill>
              <a:latin typeface="Arial"/>
              <a:ea typeface="Arial"/>
              <a:cs typeface="Arial"/>
              <a:sym typeface="Arial"/>
            </a:endParaRPr>
          </a:p>
        </p:txBody>
      </p:sp>
      <p:pic>
        <p:nvPicPr>
          <p:cNvPr id="44036" name="Shape 5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295400"/>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Shape 5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 y="2093913"/>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Shape 5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2892425"/>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Shape 5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25" y="3692525"/>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Shape 56"/>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725" y="4491038"/>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Shape 5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725" y="5289550"/>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E622D6AD-FE47-421A-B7B9-2F4E75F65815}"/>
              </a:ext>
            </a:extLst>
          </p:cNvPr>
          <p:cNvSpPr/>
          <p:nvPr/>
        </p:nvSpPr>
        <p:spPr>
          <a:xfrm>
            <a:off x="5527675" y="1143000"/>
            <a:ext cx="3581400" cy="15970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r>
              <a:rPr lang="en-US" sz="1600" dirty="0">
                <a:solidFill>
                  <a:srgbClr val="E6E5D8">
                    <a:lumMod val="10000"/>
                  </a:srgbClr>
                </a:solidFill>
                <a:latin typeface="Georgia" panose="02040502050405020303" pitchFamily="18" charset="0"/>
              </a:rPr>
              <a:t>We direct our efforts in six areas to enhance our local and global impact. Our most successful and sustainable projects and activities tend to fall within these areas.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a:latin typeface="Arial Narrow" pitchFamily="34" charset="0"/>
              </a:rPr>
              <a:t>Table of Contents</a:t>
            </a:r>
          </a:p>
        </p:txBody>
      </p:sp>
      <p:graphicFrame>
        <p:nvGraphicFramePr>
          <p:cNvPr id="6" name="Content Placeholder 5">
            <a:extLst>
              <a:ext uri="{FF2B5EF4-FFF2-40B4-BE49-F238E27FC236}">
                <a16:creationId xmlns:a16="http://schemas.microsoft.com/office/drawing/2014/main" id="{CCAF91DD-ED11-415F-B35C-01A847EC07EE}"/>
              </a:ext>
            </a:extLst>
          </p:cNvPr>
          <p:cNvGraphicFramePr>
            <a:graphicFrameLocks noGrp="1"/>
          </p:cNvGraphicFramePr>
          <p:nvPr>
            <p:ph idx="1"/>
          </p:nvPr>
        </p:nvGraphicFramePr>
        <p:xfrm>
          <a:off x="76200" y="1066800"/>
          <a:ext cx="8991600" cy="5351463"/>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851278643"/>
                    </a:ext>
                  </a:extLst>
                </a:gridCol>
                <a:gridCol w="4495800">
                  <a:extLst>
                    <a:ext uri="{9D8B030D-6E8A-4147-A177-3AD203B41FA5}">
                      <a16:colId xmlns:a16="http://schemas.microsoft.com/office/drawing/2014/main" val="2074319024"/>
                    </a:ext>
                  </a:extLst>
                </a:gridCol>
              </a:tblGrid>
              <a:tr h="5351463">
                <a:tc>
                  <a:txBody>
                    <a:bodyPr/>
                    <a:lstStyle/>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1"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1.0	rotary international</a:t>
                      </a:r>
                      <a:endParaRPr kumimoji="0" lang="en-US" sz="1200" b="1" i="0" u="sng"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endParaRP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1.1	history of rotary international</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1.2	what is rotary today</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1.3	rotary international ideals</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1.4	RI theme</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1.5	RI president’s message</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1.6	RI presidential citation objectives</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1.7	rotary.org &amp; “My Rotary”</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1.8	RI branding initiative</a:t>
                      </a:r>
                    </a:p>
                    <a:p>
                      <a:pPr marL="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1.9       RI convention (2019)</a:t>
                      </a:r>
                    </a:p>
                    <a:p>
                      <a:pPr marL="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1.10     RI Convention (2020)</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1"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2.0 	the rotary foundation (“TRF”)</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2.1	What is TRF</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2.2	TRF and RI areas of focus</a:t>
                      </a:r>
                    </a:p>
                    <a:p>
                      <a:pPr marL="914400" indent="-457200"/>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2.3	how TRF supports the fight against polio</a:t>
                      </a:r>
                    </a:p>
                    <a:p>
                      <a:pPr marL="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2.4	TRF SHARE system</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2.5	TRF recognition</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2.6       TRF is a top rated charity</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2.7	TRF ways to give</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2.8	TRF donor forms</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endParaRPr lang="en-US" sz="1200" dirty="0">
                        <a:solidFill>
                          <a:schemeClr val="bg2">
                            <a:lumMod val="10000"/>
                          </a:schemeClr>
                        </a:solidFill>
                      </a:endParaRPr>
                    </a:p>
                  </a:txBody>
                  <a:tcPr marT="45726" marB="45726">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1"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3.0 Zone 25/26</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3.1	meet our zone 25/26 director</a:t>
                      </a:r>
                    </a:p>
                    <a:p>
                      <a:pPr marL="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3.2	zone 25/26 map</a:t>
                      </a:r>
                    </a:p>
                    <a:p>
                      <a:pPr marL="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3.3	zone 25/26 website</a:t>
                      </a:r>
                    </a:p>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1"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4.0	district 5240</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4.1	district 5240 theme</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4.2	district 5240 map</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4.3      </a:t>
                      </a: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district resources – website</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4.4      district/regional awards</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4.5       district contacts</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4.6	district resources – box.com</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4.7       practical relevant leadership skills (PRLS)</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4.8	rotary youth leadership awards (RYLA)</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4.9       district conference</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4.10     district training assembly</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4.11      STEPS</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4.12      foundation gala</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4.13      district awards banquet</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endPar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endParaRPr>
                    </a:p>
                  </a:txBody>
                  <a:tcPr marT="45726" marB="45726">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10672888"/>
                  </a:ext>
                </a:extLst>
              </a:tr>
            </a:tbl>
          </a:graphicData>
        </a:graphic>
      </p:graphicFrame>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hape 90"/>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buClr>
                <a:srgbClr val="FFFFFF"/>
              </a:buClr>
              <a:buSzPct val="25000"/>
              <a:buFont typeface="Arial Narrow" pitchFamily="34" charset="0"/>
              <a:buNone/>
            </a:pPr>
            <a:r>
              <a:rPr lang="en-US" altLang="en-US">
                <a:solidFill>
                  <a:srgbClr val="FFFFFF"/>
                </a:solidFill>
                <a:latin typeface="Arial Narrow" pitchFamily="34" charset="0"/>
                <a:sym typeface="Arial Narrow" pitchFamily="34" charset="0"/>
              </a:rPr>
              <a:t>2.3	</a:t>
            </a:r>
            <a:r>
              <a:rPr lang="en-US" altLang="en-US">
                <a:latin typeface="Arial Narrow" pitchFamily="34" charset="0"/>
                <a:sym typeface="Arial Narrow" pitchFamily="34" charset="0"/>
              </a:rPr>
              <a:t>H</a:t>
            </a:r>
            <a:r>
              <a:rPr lang="en-US" altLang="en-US">
                <a:solidFill>
                  <a:srgbClr val="FFFFFF"/>
                </a:solidFill>
                <a:latin typeface="Arial Narrow" pitchFamily="34" charset="0"/>
                <a:sym typeface="Arial Narrow" pitchFamily="34" charset="0"/>
              </a:rPr>
              <a:t>ow TRF Supports the Fight Against </a:t>
            </a:r>
            <a:r>
              <a:rPr lang="en-US" altLang="en-US">
                <a:latin typeface="Arial Narrow" pitchFamily="34" charset="0"/>
                <a:sym typeface="Arial Narrow" pitchFamily="34" charset="0"/>
              </a:rPr>
              <a:t>P</a:t>
            </a:r>
            <a:r>
              <a:rPr lang="en-US" altLang="en-US">
                <a:solidFill>
                  <a:srgbClr val="FFFFFF"/>
                </a:solidFill>
                <a:latin typeface="Arial Narrow" pitchFamily="34" charset="0"/>
                <a:sym typeface="Arial Narrow" pitchFamily="34" charset="0"/>
              </a:rPr>
              <a:t>olio</a:t>
            </a:r>
          </a:p>
        </p:txBody>
      </p:sp>
      <p:pic>
        <p:nvPicPr>
          <p:cNvPr id="46083" name="Shape 9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066800"/>
            <a:ext cx="685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Shape 9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200400"/>
            <a:ext cx="11334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Shape 93"/>
          <p:cNvSpPr txBox="1">
            <a:spLocks noChangeArrowheads="1"/>
          </p:cNvSpPr>
          <p:nvPr/>
        </p:nvSpPr>
        <p:spPr bwMode="auto">
          <a:xfrm>
            <a:off x="6934200" y="1219200"/>
            <a:ext cx="1012825" cy="923925"/>
          </a:xfrm>
          <a:prstGeom prst="rect">
            <a:avLst/>
          </a:prstGeom>
          <a:solidFill>
            <a:srgbClr val="EAE8E7">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buClr>
                <a:srgbClr val="005DAA"/>
              </a:buClr>
              <a:buSzPct val="25000"/>
              <a:buFont typeface="Calibri" pitchFamily="34" charset="0"/>
              <a:buNone/>
            </a:pPr>
            <a:r>
              <a:rPr lang="en-US" altLang="en-US" b="1">
                <a:solidFill>
                  <a:srgbClr val="005DAA"/>
                </a:solidFill>
                <a:latin typeface="Calibri" pitchFamily="34" charset="0"/>
                <a:sym typeface="Calibri" pitchFamily="34" charset="0"/>
              </a:rPr>
              <a:t>DDF</a:t>
            </a:r>
          </a:p>
        </p:txBody>
      </p:sp>
      <p:sp>
        <p:nvSpPr>
          <p:cNvPr id="46086" name="Shape 94"/>
          <p:cNvSpPr txBox="1">
            <a:spLocks noChangeArrowheads="1"/>
          </p:cNvSpPr>
          <p:nvPr/>
        </p:nvSpPr>
        <p:spPr bwMode="auto">
          <a:xfrm>
            <a:off x="8001000" y="1219200"/>
            <a:ext cx="1066800" cy="914400"/>
          </a:xfrm>
          <a:prstGeom prst="rect">
            <a:avLst/>
          </a:prstGeom>
          <a:solidFill>
            <a:srgbClr val="EAE8E7">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buClr>
                <a:srgbClr val="005DAA"/>
              </a:buClr>
              <a:buSzPct val="25000"/>
              <a:buFont typeface="Calibri" pitchFamily="34" charset="0"/>
              <a:buNone/>
            </a:pPr>
            <a:r>
              <a:rPr lang="en-US" altLang="en-US" b="1">
                <a:solidFill>
                  <a:srgbClr val="005DAA"/>
                </a:solidFill>
                <a:latin typeface="Calibri" pitchFamily="34" charset="0"/>
                <a:sym typeface="Calibri" pitchFamily="34" charset="0"/>
              </a:rPr>
              <a:t>World Fund</a:t>
            </a:r>
          </a:p>
        </p:txBody>
      </p:sp>
      <p:sp>
        <p:nvSpPr>
          <p:cNvPr id="46087" name="Shape 95"/>
          <p:cNvSpPr>
            <a:spLocks noChangeArrowheads="1"/>
          </p:cNvSpPr>
          <p:nvPr/>
        </p:nvSpPr>
        <p:spPr bwMode="auto">
          <a:xfrm>
            <a:off x="7283450" y="2286000"/>
            <a:ext cx="658813" cy="762000"/>
          </a:xfrm>
          <a:prstGeom prst="downArrow">
            <a:avLst>
              <a:gd name="adj1" fmla="val 12259"/>
              <a:gd name="adj2" fmla="val 49997"/>
            </a:avLst>
          </a:prstGeom>
          <a:solidFill>
            <a:srgbClr val="005DAA"/>
          </a:solidFill>
          <a:ln w="9525">
            <a:solidFill>
              <a:srgbClr val="00B3E7"/>
            </a:solidFill>
            <a:miter lim="800000"/>
            <a:headEnd/>
            <a:tailEnd/>
          </a:ln>
        </p:spPr>
        <p:txBody>
          <a:bodyPr lIns="91425" tIns="45700" rIns="91425" bIns="45700" anchor="ct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endParaRPr lang="en-US" altLang="en-US">
              <a:solidFill>
                <a:srgbClr val="958D85"/>
              </a:solidFill>
              <a:cs typeface="Arial" pitchFamily="34" charset="0"/>
              <a:sym typeface="Arial" pitchFamily="34" charset="0"/>
            </a:endParaRPr>
          </a:p>
        </p:txBody>
      </p:sp>
      <p:sp>
        <p:nvSpPr>
          <p:cNvPr id="46088" name="Shape 96"/>
          <p:cNvSpPr>
            <a:spLocks noChangeArrowheads="1"/>
          </p:cNvSpPr>
          <p:nvPr/>
        </p:nvSpPr>
        <p:spPr bwMode="auto">
          <a:xfrm>
            <a:off x="8181975" y="2286000"/>
            <a:ext cx="657225" cy="762000"/>
          </a:xfrm>
          <a:prstGeom prst="downArrow">
            <a:avLst>
              <a:gd name="adj1" fmla="val 12287"/>
              <a:gd name="adj2" fmla="val 50000"/>
            </a:avLst>
          </a:prstGeom>
          <a:solidFill>
            <a:srgbClr val="005DAA"/>
          </a:solidFill>
          <a:ln w="9525">
            <a:solidFill>
              <a:srgbClr val="00B3E7"/>
            </a:solidFill>
            <a:miter lim="800000"/>
            <a:headEnd/>
            <a:tailEnd/>
          </a:ln>
        </p:spPr>
        <p:txBody>
          <a:bodyPr lIns="91425" tIns="45700" rIns="91425" bIns="45700" anchor="ct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endParaRPr lang="en-US" altLang="en-US">
              <a:solidFill>
                <a:srgbClr val="958D85"/>
              </a:solidFill>
              <a:cs typeface="Arial" pitchFamily="34" charset="0"/>
              <a:sym typeface="Arial" pitchFamily="34" charset="0"/>
            </a:endParaRPr>
          </a:p>
        </p:txBody>
      </p:sp>
      <p:sp>
        <p:nvSpPr>
          <p:cNvPr id="47113" name="Shape 97">
            <a:extLst>
              <a:ext uri="{FF2B5EF4-FFF2-40B4-BE49-F238E27FC236}">
                <a16:creationId xmlns:a16="http://schemas.microsoft.com/office/drawing/2014/main" id="{3362144E-D30C-4B12-BE7E-AE00E446236C}"/>
              </a:ext>
            </a:extLst>
          </p:cNvPr>
          <p:cNvSpPr txBox="1">
            <a:spLocks noChangeArrowheads="1"/>
          </p:cNvSpPr>
          <p:nvPr/>
        </p:nvSpPr>
        <p:spPr bwMode="auto">
          <a:xfrm>
            <a:off x="0" y="474345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457200" indent="-2921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lvl="2" algn="ctr">
              <a:buClr>
                <a:srgbClr val="58585A"/>
              </a:buClr>
              <a:buSzPct val="100000"/>
              <a:buFont typeface="Arial" panose="020B0604020202020204" pitchFamily="34" charset="0"/>
              <a:buChar char="•"/>
              <a:defRPr/>
            </a:pPr>
            <a:r>
              <a:rPr lang="en-US" altLang="en-US" dirty="0">
                <a:solidFill>
                  <a:schemeClr val="bg2">
                    <a:lumMod val="10000"/>
                  </a:schemeClr>
                </a:solidFill>
                <a:latin typeface="Georgia" panose="02040502050405020303" pitchFamily="18" charset="0"/>
                <a:cs typeface="Arial" panose="020B0604020202020204" pitchFamily="34" charset="0"/>
                <a:sym typeface="Arial" panose="020B0604020202020204" pitchFamily="34" charset="0"/>
              </a:rPr>
              <a:t>District Designated Funds directly to Polio</a:t>
            </a:r>
          </a:p>
          <a:p>
            <a:pPr lvl="2" algn="ctr">
              <a:buClr>
                <a:srgbClr val="58585A"/>
              </a:buClr>
              <a:buSzPct val="100000"/>
              <a:buFont typeface="Arial" panose="020B0604020202020204" pitchFamily="34" charset="0"/>
              <a:buChar char="•"/>
              <a:defRPr/>
            </a:pPr>
            <a:r>
              <a:rPr lang="en-US" altLang="en-US" b="1" u="sng" dirty="0">
                <a:solidFill>
                  <a:schemeClr val="bg2">
                    <a:lumMod val="10000"/>
                  </a:schemeClr>
                </a:solidFill>
                <a:latin typeface="Georgia" panose="02040502050405020303" pitchFamily="18" charset="0"/>
                <a:cs typeface="Arial" panose="020B0604020202020204" pitchFamily="34" charset="0"/>
                <a:sym typeface="Arial" panose="020B0604020202020204" pitchFamily="34" charset="0"/>
              </a:rPr>
              <a:t>2 to 1</a:t>
            </a:r>
            <a:r>
              <a:rPr lang="en-US" altLang="en-US" b="1" dirty="0">
                <a:solidFill>
                  <a:schemeClr val="bg2">
                    <a:lumMod val="10000"/>
                  </a:schemeClr>
                </a:solidFill>
                <a:latin typeface="Georgia" panose="02040502050405020303" pitchFamily="18" charset="0"/>
                <a:cs typeface="Arial" panose="020B0604020202020204" pitchFamily="34" charset="0"/>
                <a:sym typeface="Arial" panose="020B0604020202020204" pitchFamily="34" charset="0"/>
              </a:rPr>
              <a:t> </a:t>
            </a:r>
            <a:r>
              <a:rPr lang="en-US" altLang="en-US" dirty="0">
                <a:solidFill>
                  <a:schemeClr val="bg2">
                    <a:lumMod val="10000"/>
                  </a:schemeClr>
                </a:solidFill>
                <a:latin typeface="Georgia" panose="02040502050405020303" pitchFamily="18" charset="0"/>
                <a:cs typeface="Arial" panose="020B0604020202020204" pitchFamily="34" charset="0"/>
                <a:sym typeface="Arial" panose="020B0604020202020204" pitchFamily="34" charset="0"/>
              </a:rPr>
              <a:t>match by Bill &amp; Melinda Gates Foundation</a:t>
            </a:r>
          </a:p>
          <a:p>
            <a:pPr lvl="2" algn="ctr">
              <a:buClr>
                <a:srgbClr val="58585A"/>
              </a:buClr>
              <a:buSzPct val="100000"/>
              <a:buFont typeface="Arial" panose="020B0604020202020204" pitchFamily="34" charset="0"/>
              <a:buChar char="•"/>
              <a:defRPr/>
            </a:pPr>
            <a:r>
              <a:rPr lang="en-US" altLang="en-US" dirty="0">
                <a:solidFill>
                  <a:schemeClr val="bg2">
                    <a:lumMod val="10000"/>
                  </a:schemeClr>
                </a:solidFill>
                <a:latin typeface="Georgia" panose="02040502050405020303" pitchFamily="18" charset="0"/>
                <a:cs typeface="Arial" panose="020B0604020202020204" pitchFamily="34" charset="0"/>
                <a:sym typeface="Arial" panose="020B0604020202020204" pitchFamily="34" charset="0"/>
              </a:rPr>
              <a:t>World Fund support and matches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103"/>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compatLnSpc="1">
            <a:prstTxWarp prst="textNoShape">
              <a:avLst/>
            </a:prstTxWarp>
          </a:bodyPr>
          <a:lstStyle/>
          <a:p>
            <a:r>
              <a:rPr lang="en-US" altLang="en-US">
                <a:latin typeface="Arial Narrow" pitchFamily="34" charset="0"/>
              </a:rPr>
              <a:t>2.4	TRF SHARE System</a:t>
            </a:r>
          </a:p>
        </p:txBody>
      </p:sp>
      <p:pic>
        <p:nvPicPr>
          <p:cNvPr id="48131" name="Shape 10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737076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Callout 4">
            <a:extLst>
              <a:ext uri="{FF2B5EF4-FFF2-40B4-BE49-F238E27FC236}">
                <a16:creationId xmlns:a16="http://schemas.microsoft.com/office/drawing/2014/main" id="{62ADFD79-6261-4CDA-BF27-9AB9845692D9}"/>
              </a:ext>
            </a:extLst>
          </p:cNvPr>
          <p:cNvSpPr/>
          <p:nvPr/>
        </p:nvSpPr>
        <p:spPr>
          <a:xfrm>
            <a:off x="5943600" y="4452938"/>
            <a:ext cx="3124200" cy="1828800"/>
          </a:xfrm>
          <a:prstGeom prst="leftArrowCallout">
            <a:avLst>
              <a:gd name="adj1" fmla="val 7892"/>
              <a:gd name="adj2" fmla="val 13007"/>
              <a:gd name="adj3" fmla="val 7716"/>
              <a:gd name="adj4" fmla="val 8863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i="1" dirty="0">
                <a:solidFill>
                  <a:srgbClr val="E6E5D8">
                    <a:lumMod val="10000"/>
                  </a:srgbClr>
                </a:solidFill>
                <a:latin typeface="Georgia" panose="02040502050405020303" pitchFamily="18" charset="0"/>
              </a:rPr>
              <a:t>NOTE:</a:t>
            </a:r>
            <a:endParaRPr lang="en-US" sz="1200" i="1" u="sng" dirty="0">
              <a:solidFill>
                <a:srgbClr val="E6E5D8">
                  <a:lumMod val="10000"/>
                </a:srgbClr>
              </a:solidFill>
              <a:latin typeface="Georgia" panose="02040502050405020303" pitchFamily="18" charset="0"/>
            </a:endParaRPr>
          </a:p>
          <a:p>
            <a:pPr algn="just">
              <a:defRPr/>
            </a:pPr>
            <a:r>
              <a:rPr lang="en-US" sz="1200" dirty="0">
                <a:solidFill>
                  <a:srgbClr val="E6E5D8">
                    <a:lumMod val="10000"/>
                  </a:srgbClr>
                </a:solidFill>
                <a:latin typeface="Georgia" panose="02040502050405020303" pitchFamily="18" charset="0"/>
              </a:rPr>
              <a:t>Make your tax deductible charitable donations go farther by giving to TRF (AF).</a:t>
            </a:r>
            <a:r>
              <a:rPr lang="en-US" sz="1200" dirty="0">
                <a:latin typeface="Georgia" panose="02040502050405020303" pitchFamily="18" charset="0"/>
              </a:rPr>
              <a:t>  </a:t>
            </a:r>
            <a:r>
              <a:rPr lang="en-US" sz="1200" dirty="0">
                <a:solidFill>
                  <a:schemeClr val="bg2">
                    <a:lumMod val="10000"/>
                  </a:schemeClr>
                </a:solidFill>
                <a:latin typeface="Georgia" panose="02040502050405020303" pitchFamily="18" charset="0"/>
              </a:rPr>
              <a:t>For every $1 you give to TRF, nearly $0.25 will come back to your club in the form of District Grants to be used for your club’s specific grant projects.  This is in addition to the 3 years interest bearing benefits to TRF and supporting Global Grants.</a:t>
            </a:r>
            <a:endParaRPr lang="en-US" sz="1200" dirty="0">
              <a:solidFill>
                <a:srgbClr val="E6E5D8">
                  <a:lumMod val="10000"/>
                </a:srgbClr>
              </a:solidFill>
              <a:latin typeface="Georgia" panose="02040502050405020303" pitchFamily="18" charset="0"/>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110"/>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compatLnSpc="1">
            <a:prstTxWarp prst="textNoShape">
              <a:avLst/>
            </a:prstTxWarp>
          </a:bodyPr>
          <a:lstStyle/>
          <a:p>
            <a:r>
              <a:rPr lang="en-US" altLang="en-US">
                <a:latin typeface="Arial Narrow" pitchFamily="34" charset="0"/>
              </a:rPr>
              <a:t>2.5	TRF Recognition	</a:t>
            </a:r>
          </a:p>
        </p:txBody>
      </p:sp>
      <p:sp>
        <p:nvSpPr>
          <p:cNvPr id="51203" name="Shape 111">
            <a:extLst>
              <a:ext uri="{FF2B5EF4-FFF2-40B4-BE49-F238E27FC236}">
                <a16:creationId xmlns:a16="http://schemas.microsoft.com/office/drawing/2014/main" id="{8FC21F9A-1D97-4823-AAAD-A995383F5725}"/>
              </a:ext>
            </a:extLst>
          </p:cNvPr>
          <p:cNvSpPr txBox="1">
            <a:spLocks noGrp="1"/>
          </p:cNvSpPr>
          <p:nvPr>
            <p:ph type="body" idx="1"/>
          </p:nvPr>
        </p:nvSpPr>
        <p:spPr bwMode="auto">
          <a:xfrm>
            <a:off x="76200" y="1143000"/>
            <a:ext cx="5430838" cy="510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Every Rotarian Every Year - $25+/year</a:t>
            </a:r>
          </a:p>
          <a:p>
            <a:pPr marL="0" indent="0">
              <a:spcBef>
                <a:spcPct val="0"/>
              </a:spcBef>
              <a:buFont typeface="Arial" pitchFamily="34" charset="0"/>
              <a:buNone/>
              <a:defRPr/>
            </a:pPr>
            <a:endParaRPr lang="en-US" altLang="en-US" sz="18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Sustaining Member - $100+/year</a:t>
            </a:r>
          </a:p>
          <a:p>
            <a:pPr marL="0" indent="0">
              <a:spcBef>
                <a:spcPct val="0"/>
              </a:spcBef>
              <a:buFont typeface="Arial" pitchFamily="34" charset="0"/>
              <a:buNone/>
              <a:defRPr/>
            </a:pPr>
            <a:endParaRPr lang="en-US" altLang="en-US" sz="18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Double Sustaining Member - $200+/year</a:t>
            </a:r>
          </a:p>
          <a:p>
            <a:pPr marL="0" indent="0">
              <a:spcBef>
                <a:spcPct val="0"/>
              </a:spcBef>
              <a:buFont typeface="Arial" pitchFamily="34" charset="0"/>
              <a:buNone/>
              <a:defRPr/>
            </a:pPr>
            <a:endParaRPr lang="en-US" altLang="en-US" sz="18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Paul Harris Fellow - $1,000 or 1,000 pts. </a:t>
            </a:r>
            <a:r>
              <a:rPr lang="en-US" altLang="en-US" sz="1400" dirty="0">
                <a:solidFill>
                  <a:schemeClr val="bg2">
                    <a:lumMod val="10000"/>
                  </a:schemeClr>
                </a:solidFill>
                <a:latin typeface="Georgia" panose="02040502050405020303" pitchFamily="18" charset="0"/>
              </a:rPr>
              <a:t>(</a:t>
            </a:r>
            <a:r>
              <a:rPr lang="en-US" altLang="en-US" sz="1400" i="1" dirty="0">
                <a:solidFill>
                  <a:schemeClr val="bg2">
                    <a:lumMod val="10000"/>
                  </a:schemeClr>
                </a:solidFill>
                <a:latin typeface="Georgia" panose="02040502050405020303" pitchFamily="18" charset="0"/>
              </a:rPr>
              <a:t>up to PHF+8 total</a:t>
            </a:r>
            <a:r>
              <a:rPr lang="en-US" altLang="en-US" sz="1400" dirty="0">
                <a:solidFill>
                  <a:schemeClr val="bg2">
                    <a:lumMod val="10000"/>
                  </a:schemeClr>
                </a:solidFill>
                <a:latin typeface="Georgia" panose="02040502050405020303" pitchFamily="18" charset="0"/>
              </a:rPr>
              <a:t>) (</a:t>
            </a:r>
            <a:r>
              <a:rPr lang="en-US" altLang="en-US" sz="1400" i="1" dirty="0">
                <a:solidFill>
                  <a:schemeClr val="bg2">
                    <a:lumMod val="10000"/>
                  </a:schemeClr>
                </a:solidFill>
                <a:latin typeface="Georgia" panose="02040502050405020303" pitchFamily="18" charset="0"/>
              </a:rPr>
              <a:t>both earned and donated points apply</a:t>
            </a:r>
            <a:r>
              <a:rPr lang="en-US" altLang="en-US" sz="1400" dirty="0">
                <a:solidFill>
                  <a:schemeClr val="bg2">
                    <a:lumMod val="10000"/>
                  </a:schemeClr>
                </a:solidFill>
                <a:latin typeface="Georgia" panose="02040502050405020303" pitchFamily="18" charset="0"/>
              </a:rPr>
              <a:t>)</a:t>
            </a:r>
            <a:endParaRPr lang="en-US" altLang="en-US" sz="14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endParaRPr lang="en-US" altLang="en-US" sz="14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Paul Harris Society - $1,000+/year</a:t>
            </a:r>
          </a:p>
          <a:p>
            <a:pPr marL="0" indent="0">
              <a:spcBef>
                <a:spcPct val="0"/>
              </a:spcBef>
              <a:buFont typeface="Arial" pitchFamily="34" charset="0"/>
              <a:buNone/>
              <a:defRPr/>
            </a:pPr>
            <a:endParaRPr lang="en-US" altLang="en-US" sz="18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Major Donor - $10,000+</a:t>
            </a:r>
          </a:p>
          <a:p>
            <a:pPr marL="0" indent="0">
              <a:spcBef>
                <a:spcPct val="0"/>
              </a:spcBef>
              <a:buFont typeface="Arial" pitchFamily="34" charset="0"/>
              <a:buNone/>
              <a:defRPr/>
            </a:pPr>
            <a:r>
              <a:rPr lang="en-US" altLang="en-US" sz="1400" dirty="0">
                <a:solidFill>
                  <a:schemeClr val="bg2">
                    <a:lumMod val="10000"/>
                  </a:schemeClr>
                </a:solidFill>
                <a:latin typeface="Georgia" panose="02040502050405020303" pitchFamily="18" charset="0"/>
              </a:rPr>
              <a:t>(</a:t>
            </a:r>
            <a:r>
              <a:rPr lang="en-US" altLang="en-US" sz="1400" i="1" dirty="0">
                <a:solidFill>
                  <a:schemeClr val="bg2">
                    <a:lumMod val="10000"/>
                  </a:schemeClr>
                </a:solidFill>
                <a:latin typeface="Georgia" panose="02040502050405020303" pitchFamily="18" charset="0"/>
              </a:rPr>
              <a:t>only actual monetary contributions apply</a:t>
            </a:r>
            <a:r>
              <a:rPr lang="en-US" altLang="en-US" sz="1400" dirty="0">
                <a:solidFill>
                  <a:schemeClr val="bg2">
                    <a:lumMod val="10000"/>
                  </a:schemeClr>
                </a:solidFill>
                <a:latin typeface="Georgia" panose="02040502050405020303" pitchFamily="18" charset="0"/>
              </a:rPr>
              <a:t>)</a:t>
            </a:r>
          </a:p>
          <a:p>
            <a:pPr marL="0" indent="0">
              <a:spcBef>
                <a:spcPct val="0"/>
              </a:spcBef>
              <a:buFont typeface="Arial" pitchFamily="34" charset="0"/>
              <a:buNone/>
              <a:defRPr/>
            </a:pPr>
            <a:endParaRPr lang="en-US" altLang="en-US" sz="14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Arch </a:t>
            </a:r>
            <a:r>
              <a:rPr lang="en-US" altLang="en-US" sz="1800" b="1" dirty="0" err="1">
                <a:solidFill>
                  <a:schemeClr val="bg2">
                    <a:lumMod val="10000"/>
                  </a:schemeClr>
                </a:solidFill>
                <a:latin typeface="Georgia" panose="02040502050405020303" pitchFamily="18" charset="0"/>
              </a:rPr>
              <a:t>Klumph</a:t>
            </a:r>
            <a:r>
              <a:rPr lang="en-US" altLang="en-US" sz="1800" b="1" dirty="0">
                <a:solidFill>
                  <a:schemeClr val="bg2">
                    <a:lumMod val="10000"/>
                  </a:schemeClr>
                </a:solidFill>
                <a:latin typeface="Georgia" panose="02040502050405020303" pitchFamily="18" charset="0"/>
              </a:rPr>
              <a:t> Society - $250,000+</a:t>
            </a:r>
          </a:p>
          <a:p>
            <a:pPr marL="0" indent="0">
              <a:spcBef>
                <a:spcPct val="0"/>
              </a:spcBef>
              <a:buFont typeface="Arial" pitchFamily="34" charset="0"/>
              <a:buNone/>
              <a:defRPr/>
            </a:pPr>
            <a:endParaRPr lang="en-US" altLang="en-US" sz="18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Benefactor - $1,000+ in Will/Trust</a:t>
            </a:r>
          </a:p>
          <a:p>
            <a:pPr marL="0" indent="0">
              <a:spcBef>
                <a:spcPct val="0"/>
              </a:spcBef>
              <a:buFont typeface="Arial" pitchFamily="34" charset="0"/>
              <a:buNone/>
              <a:defRPr/>
            </a:pPr>
            <a:endParaRPr lang="en-US" altLang="en-US" sz="1800" b="1" dirty="0">
              <a:solidFill>
                <a:schemeClr val="bg2">
                  <a:lumMod val="10000"/>
                </a:schemeClr>
              </a:solidFill>
              <a:latin typeface="Georgia" panose="02040502050405020303" pitchFamily="18" charset="0"/>
            </a:endParaRPr>
          </a:p>
          <a:p>
            <a:pPr marL="0" indent="0">
              <a:spcBef>
                <a:spcPct val="0"/>
              </a:spcBef>
              <a:buFont typeface="Arial" pitchFamily="34" charset="0"/>
              <a:buNone/>
              <a:defRPr/>
            </a:pPr>
            <a:r>
              <a:rPr lang="en-US" altLang="en-US" sz="1800" b="1" dirty="0">
                <a:solidFill>
                  <a:schemeClr val="bg2">
                    <a:lumMod val="10000"/>
                  </a:schemeClr>
                </a:solidFill>
                <a:latin typeface="Georgia" panose="02040502050405020303" pitchFamily="18" charset="0"/>
              </a:rPr>
              <a:t>Bequest Society - $10,000+ in Will/Trust</a:t>
            </a:r>
          </a:p>
        </p:txBody>
      </p:sp>
      <p:pic>
        <p:nvPicPr>
          <p:cNvPr id="50180" name="Shape 1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390" r="1390"/>
          <a:stretch>
            <a:fillRect/>
          </a:stretch>
        </p:blipFill>
        <p:spPr bwMode="auto">
          <a:xfrm>
            <a:off x="5605463" y="1117600"/>
            <a:ext cx="3462337"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3BC7DF3-78D1-483C-9125-A21ADBAD96C1}"/>
              </a:ext>
            </a:extLst>
          </p:cNvPr>
          <p:cNvSpPr/>
          <p:nvPr/>
        </p:nvSpPr>
        <p:spPr>
          <a:xfrm>
            <a:off x="5605463" y="4483100"/>
            <a:ext cx="3462337" cy="17653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i="1" dirty="0">
                <a:solidFill>
                  <a:schemeClr val="bg2">
                    <a:lumMod val="10000"/>
                  </a:schemeClr>
                </a:solidFill>
                <a:latin typeface="Georgia" panose="02040502050405020303" pitchFamily="18" charset="0"/>
              </a:rPr>
              <a:t>NOTE</a:t>
            </a:r>
            <a:r>
              <a:rPr lang="en-US" sz="1200" b="1" dirty="0">
                <a:solidFill>
                  <a:schemeClr val="bg2">
                    <a:lumMod val="10000"/>
                  </a:schemeClr>
                </a:solidFill>
                <a:latin typeface="Georgia" panose="02040502050405020303" pitchFamily="18" charset="0"/>
              </a:rPr>
              <a:t>:</a:t>
            </a:r>
            <a:endParaRPr lang="en-US" sz="1200" b="1" i="1" dirty="0">
              <a:solidFill>
                <a:schemeClr val="bg2">
                  <a:lumMod val="10000"/>
                </a:schemeClr>
              </a:solidFill>
              <a:latin typeface="Georgia" panose="02040502050405020303" pitchFamily="18" charset="0"/>
            </a:endParaRPr>
          </a:p>
          <a:p>
            <a:pPr algn="just">
              <a:defRPr/>
            </a:pPr>
            <a:r>
              <a:rPr lang="en-US" sz="1200" dirty="0">
                <a:solidFill>
                  <a:schemeClr val="bg2">
                    <a:lumMod val="10000"/>
                  </a:schemeClr>
                </a:solidFill>
                <a:latin typeface="Georgia" panose="02040502050405020303" pitchFamily="18" charset="0"/>
              </a:rPr>
              <a:t>For every dollar you give to TRF, you get one (1) TRF Recognition point applied towards your own recognition milestones and one (1) additional TRF Recognition point to donate to someone else towards Paul Harris Fellow recognition of the recipient.</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hape 118"/>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compatLnSpc="1">
            <a:prstTxWarp prst="textNoShape">
              <a:avLst/>
            </a:prstTxWarp>
          </a:bodyPr>
          <a:lstStyle/>
          <a:p>
            <a:r>
              <a:rPr lang="en-US" altLang="en-US">
                <a:latin typeface="Arial Narrow" pitchFamily="34" charset="0"/>
              </a:rPr>
              <a:t>2.6	TRF is a Top Rated Charity!</a:t>
            </a:r>
          </a:p>
        </p:txBody>
      </p:sp>
      <p:sp>
        <p:nvSpPr>
          <p:cNvPr id="53251" name="Shape 119">
            <a:extLst>
              <a:ext uri="{FF2B5EF4-FFF2-40B4-BE49-F238E27FC236}">
                <a16:creationId xmlns:a16="http://schemas.microsoft.com/office/drawing/2014/main" id="{653E82CF-A51C-4578-B421-5B2EA435635B}"/>
              </a:ext>
            </a:extLst>
          </p:cNvPr>
          <p:cNvSpPr txBox="1">
            <a:spLocks noGrp="1"/>
          </p:cNvSpPr>
          <p:nvPr>
            <p:ph type="body" idx="1"/>
          </p:nvPr>
        </p:nvSpPr>
        <p:spPr bwMode="auto">
          <a:xfrm>
            <a:off x="0" y="1143000"/>
            <a:ext cx="9144000" cy="15605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marL="0" indent="0">
              <a:spcBef>
                <a:spcPct val="0"/>
              </a:spcBef>
              <a:buFont typeface="Arial" pitchFamily="34" charset="0"/>
              <a:buNone/>
              <a:defRPr/>
            </a:pPr>
            <a:r>
              <a:rPr lang="en-US" altLang="en-US" sz="1800" dirty="0">
                <a:solidFill>
                  <a:schemeClr val="bg2">
                    <a:lumMod val="10000"/>
                  </a:schemeClr>
                </a:solidFill>
                <a:latin typeface="Georgia" panose="02040502050405020303" pitchFamily="18" charset="0"/>
              </a:rPr>
              <a:t>According to </a:t>
            </a:r>
            <a:r>
              <a:rPr lang="en-US" altLang="en-US" sz="1800" b="1" dirty="0">
                <a:solidFill>
                  <a:schemeClr val="bg2">
                    <a:lumMod val="10000"/>
                  </a:schemeClr>
                </a:solidFill>
                <a:latin typeface="Georgia" panose="02040502050405020303" pitchFamily="18" charset="0"/>
              </a:rPr>
              <a:t>CharityNavigator.org</a:t>
            </a:r>
            <a:r>
              <a:rPr lang="en-US" altLang="en-US" sz="1800" dirty="0">
                <a:solidFill>
                  <a:schemeClr val="bg2">
                    <a:lumMod val="10000"/>
                  </a:schemeClr>
                </a:solidFill>
                <a:latin typeface="Georgia" panose="02040502050405020303" pitchFamily="18" charset="0"/>
              </a:rPr>
              <a:t> (an organization that rates charities by evaluating their financial health and accountability), The Rotary Foundation is a </a:t>
            </a:r>
            <a:r>
              <a:rPr lang="en-US" altLang="en-US" sz="1800" b="1" dirty="0">
                <a:solidFill>
                  <a:schemeClr val="bg2">
                    <a:lumMod val="10000"/>
                  </a:schemeClr>
                </a:solidFill>
                <a:latin typeface="Georgia" panose="02040502050405020303" pitchFamily="18" charset="0"/>
              </a:rPr>
              <a:t>4 (out of 4) Star Charity</a:t>
            </a:r>
            <a:r>
              <a:rPr lang="en-US" altLang="en-US" sz="1800" dirty="0">
                <a:solidFill>
                  <a:schemeClr val="bg2">
                    <a:lumMod val="10000"/>
                  </a:schemeClr>
                </a:solidFill>
                <a:latin typeface="Georgia" panose="02040502050405020303" pitchFamily="18" charset="0"/>
              </a:rPr>
              <a:t>. It’s highest rating. The Rotary Foundation is also found on Charity Navigator’s “10 of the Best Charities Everyone’s Heard of” list.</a:t>
            </a:r>
          </a:p>
        </p:txBody>
      </p:sp>
      <p:pic>
        <p:nvPicPr>
          <p:cNvPr id="52228" name="Shape 12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5556" b="6332"/>
          <a:stretch>
            <a:fillRect/>
          </a:stretch>
        </p:blipFill>
        <p:spPr bwMode="auto">
          <a:xfrm>
            <a:off x="2514600" y="2362200"/>
            <a:ext cx="41910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hape 63"/>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compatLnSpc="1">
            <a:prstTxWarp prst="textNoShape">
              <a:avLst/>
            </a:prstTxWarp>
          </a:bodyPr>
          <a:lstStyle/>
          <a:p>
            <a:r>
              <a:rPr lang="en-US" altLang="en-US">
                <a:latin typeface="Arial Narrow" pitchFamily="34" charset="0"/>
              </a:rPr>
              <a:t>2.7	TRF Ways to Give</a:t>
            </a:r>
          </a:p>
        </p:txBody>
      </p:sp>
      <p:pic>
        <p:nvPicPr>
          <p:cNvPr id="54275" name="Shape 6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79500"/>
            <a:ext cx="44958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Shape 6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79500"/>
            <a:ext cx="44958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Shape 66">
            <a:extLst>
              <a:ext uri="{FF2B5EF4-FFF2-40B4-BE49-F238E27FC236}">
                <a16:creationId xmlns:a16="http://schemas.microsoft.com/office/drawing/2014/main" id="{5C797E7D-D398-4CEE-B225-59A937035315}"/>
              </a:ext>
            </a:extLst>
          </p:cNvPr>
          <p:cNvSpPr txBox="1"/>
          <p:nvPr/>
        </p:nvSpPr>
        <p:spPr>
          <a:xfrm>
            <a:off x="462100" y="4158875"/>
            <a:ext cx="7635299" cy="778499"/>
          </a:xfrm>
          <a:prstGeom prst="rect">
            <a:avLst/>
          </a:prstGeom>
          <a:noFill/>
          <a:ln>
            <a:noFill/>
          </a:ln>
        </p:spPr>
        <p:txBody>
          <a:bodyPr lIns="91425" tIns="91425" rIns="91425" bIns="91425"/>
          <a:lstStyle/>
          <a:p>
            <a:pPr>
              <a:spcBef>
                <a:spcPts val="1400"/>
              </a:spcBef>
              <a:spcAft>
                <a:spcPts val="1100"/>
              </a:spcAft>
              <a:defRPr/>
            </a:pPr>
            <a:r>
              <a:rPr lang="en-US" sz="3000" b="1" dirty="0">
                <a:solidFill>
                  <a:srgbClr val="00AEEF"/>
                </a:solidFill>
                <a:highlight>
                  <a:srgbClr val="FFFFFF"/>
                </a:highlight>
              </a:rPr>
              <a:t>RECURRING GIVING (ROTARY DIRECT)</a:t>
            </a:r>
          </a:p>
          <a:p>
            <a:pPr>
              <a:spcBef>
                <a:spcPts val="0"/>
              </a:spcBef>
              <a:defRPr/>
            </a:pPr>
            <a:endParaRPr dirty="0"/>
          </a:p>
        </p:txBody>
      </p:sp>
      <p:sp>
        <p:nvSpPr>
          <p:cNvPr id="67" name="Shape 67">
            <a:extLst>
              <a:ext uri="{FF2B5EF4-FFF2-40B4-BE49-F238E27FC236}">
                <a16:creationId xmlns:a16="http://schemas.microsoft.com/office/drawing/2014/main" id="{A17BE89C-A7E6-4573-AE26-3E16A79ECC5A}"/>
              </a:ext>
            </a:extLst>
          </p:cNvPr>
          <p:cNvSpPr txBox="1"/>
          <p:nvPr/>
        </p:nvSpPr>
        <p:spPr>
          <a:xfrm>
            <a:off x="677050" y="4742625"/>
            <a:ext cx="7205399" cy="778499"/>
          </a:xfrm>
          <a:prstGeom prst="rect">
            <a:avLst/>
          </a:prstGeom>
          <a:noFill/>
          <a:ln>
            <a:noFill/>
          </a:ln>
        </p:spPr>
        <p:txBody>
          <a:bodyPr lIns="91425" tIns="91425" rIns="91425" bIns="91425"/>
          <a:lstStyle/>
          <a:p>
            <a:pPr>
              <a:spcBef>
                <a:spcPts val="1400"/>
              </a:spcBef>
              <a:spcAft>
                <a:spcPts val="1100"/>
              </a:spcAft>
              <a:defRPr/>
            </a:pPr>
            <a:r>
              <a:rPr lang="en-US" sz="3000" b="1" dirty="0">
                <a:solidFill>
                  <a:srgbClr val="00AEEF"/>
                </a:solidFill>
                <a:highlight>
                  <a:srgbClr val="FFFFFF"/>
                </a:highlight>
              </a:rPr>
              <a:t>CHECK, DRAFT, OR WIRE PAYMENTS</a:t>
            </a:r>
          </a:p>
          <a:p>
            <a:pPr>
              <a:spcBef>
                <a:spcPts val="0"/>
              </a:spcBef>
              <a:defRPr/>
            </a:pPr>
            <a:endParaRPr dirty="0"/>
          </a:p>
        </p:txBody>
      </p:sp>
      <p:sp>
        <p:nvSpPr>
          <p:cNvPr id="68" name="Shape 68">
            <a:extLst>
              <a:ext uri="{FF2B5EF4-FFF2-40B4-BE49-F238E27FC236}">
                <a16:creationId xmlns:a16="http://schemas.microsoft.com/office/drawing/2014/main" id="{2BA623D7-FF28-454F-8C4F-37C9F71D69C2}"/>
              </a:ext>
            </a:extLst>
          </p:cNvPr>
          <p:cNvSpPr txBox="1"/>
          <p:nvPr/>
        </p:nvSpPr>
        <p:spPr>
          <a:xfrm>
            <a:off x="3601475" y="3707025"/>
            <a:ext cx="2515200" cy="778499"/>
          </a:xfrm>
          <a:prstGeom prst="rect">
            <a:avLst/>
          </a:prstGeom>
          <a:noFill/>
          <a:ln>
            <a:noFill/>
          </a:ln>
        </p:spPr>
        <p:txBody>
          <a:bodyPr lIns="91425" tIns="91425" rIns="91425" bIns="91425"/>
          <a:lstStyle/>
          <a:p>
            <a:pPr>
              <a:spcBef>
                <a:spcPts val="1400"/>
              </a:spcBef>
              <a:spcAft>
                <a:spcPts val="1100"/>
              </a:spcAft>
              <a:defRPr/>
            </a:pPr>
            <a:r>
              <a:rPr lang="en-US" sz="3000" b="1" dirty="0">
                <a:solidFill>
                  <a:srgbClr val="00AEEF"/>
                </a:solidFill>
                <a:highlight>
                  <a:srgbClr val="FFFFFF"/>
                </a:highlight>
              </a:rPr>
              <a:t>SECURITIES</a:t>
            </a:r>
          </a:p>
        </p:txBody>
      </p:sp>
      <p:sp>
        <p:nvSpPr>
          <p:cNvPr id="69" name="Shape 69">
            <a:extLst>
              <a:ext uri="{FF2B5EF4-FFF2-40B4-BE49-F238E27FC236}">
                <a16:creationId xmlns:a16="http://schemas.microsoft.com/office/drawing/2014/main" id="{A0781895-946F-423F-BFD3-7F3054AF2719}"/>
              </a:ext>
            </a:extLst>
          </p:cNvPr>
          <p:cNvSpPr txBox="1"/>
          <p:nvPr/>
        </p:nvSpPr>
        <p:spPr>
          <a:xfrm>
            <a:off x="6012425" y="3707025"/>
            <a:ext cx="2190599" cy="778499"/>
          </a:xfrm>
          <a:prstGeom prst="rect">
            <a:avLst/>
          </a:prstGeom>
          <a:noFill/>
          <a:ln>
            <a:noFill/>
          </a:ln>
        </p:spPr>
        <p:txBody>
          <a:bodyPr lIns="91425" tIns="91425" rIns="91425" bIns="91425"/>
          <a:lstStyle/>
          <a:p>
            <a:pPr>
              <a:spcBef>
                <a:spcPts val="1400"/>
              </a:spcBef>
              <a:spcAft>
                <a:spcPts val="1100"/>
              </a:spcAft>
              <a:defRPr/>
            </a:pPr>
            <a:r>
              <a:rPr lang="en-US" sz="1800" b="1" dirty="0">
                <a:solidFill>
                  <a:srgbClr val="00AEEF"/>
                </a:solidFill>
                <a:highlight>
                  <a:srgbClr val="FFFFFF"/>
                </a:highlight>
              </a:rPr>
              <a:t>PLANNED GIVING</a:t>
            </a:r>
          </a:p>
        </p:txBody>
      </p:sp>
      <p:sp>
        <p:nvSpPr>
          <p:cNvPr id="70" name="Shape 70">
            <a:extLst>
              <a:ext uri="{FF2B5EF4-FFF2-40B4-BE49-F238E27FC236}">
                <a16:creationId xmlns:a16="http://schemas.microsoft.com/office/drawing/2014/main" id="{75C7BCC8-2E84-4661-94A2-45BB2CD0784C}"/>
              </a:ext>
            </a:extLst>
          </p:cNvPr>
          <p:cNvSpPr txBox="1"/>
          <p:nvPr/>
        </p:nvSpPr>
        <p:spPr>
          <a:xfrm>
            <a:off x="462100" y="3964125"/>
            <a:ext cx="1656600" cy="778499"/>
          </a:xfrm>
          <a:prstGeom prst="rect">
            <a:avLst/>
          </a:prstGeom>
          <a:noFill/>
          <a:ln>
            <a:noFill/>
          </a:ln>
        </p:spPr>
        <p:txBody>
          <a:bodyPr lIns="91425" tIns="91425" rIns="91425" bIns="91425"/>
          <a:lstStyle/>
          <a:p>
            <a:pPr>
              <a:spcBef>
                <a:spcPts val="1400"/>
              </a:spcBef>
              <a:spcAft>
                <a:spcPts val="1100"/>
              </a:spcAft>
              <a:defRPr/>
            </a:pPr>
            <a:r>
              <a:rPr lang="en-US" sz="1800" b="1" dirty="0">
                <a:solidFill>
                  <a:srgbClr val="00AEEF"/>
                </a:solidFill>
                <a:highlight>
                  <a:srgbClr val="FFFFFF"/>
                </a:highlight>
              </a:rPr>
              <a:t>NAMED GIFT</a:t>
            </a:r>
          </a:p>
        </p:txBody>
      </p:sp>
      <p:sp>
        <p:nvSpPr>
          <p:cNvPr id="71" name="Shape 71">
            <a:extLst>
              <a:ext uri="{FF2B5EF4-FFF2-40B4-BE49-F238E27FC236}">
                <a16:creationId xmlns:a16="http://schemas.microsoft.com/office/drawing/2014/main" id="{BC460E9A-599A-474E-8982-9FE498A263B6}"/>
              </a:ext>
            </a:extLst>
          </p:cNvPr>
          <p:cNvSpPr txBox="1"/>
          <p:nvPr/>
        </p:nvSpPr>
        <p:spPr>
          <a:xfrm>
            <a:off x="636537" y="3707012"/>
            <a:ext cx="3011999" cy="778499"/>
          </a:xfrm>
          <a:prstGeom prst="rect">
            <a:avLst/>
          </a:prstGeom>
          <a:noFill/>
          <a:ln>
            <a:noFill/>
          </a:ln>
        </p:spPr>
        <p:txBody>
          <a:bodyPr lIns="91425" tIns="91425" rIns="91425" bIns="91425"/>
          <a:lstStyle/>
          <a:p>
            <a:pPr>
              <a:spcBef>
                <a:spcPts val="1400"/>
              </a:spcBef>
              <a:spcAft>
                <a:spcPts val="1100"/>
              </a:spcAft>
              <a:defRPr/>
            </a:pPr>
            <a:r>
              <a:rPr lang="en-US" sz="1800" b="1" dirty="0">
                <a:solidFill>
                  <a:srgbClr val="00AEEF"/>
                </a:solidFill>
                <a:highlight>
                  <a:srgbClr val="FFFFFF"/>
                </a:highlight>
              </a:rPr>
              <a:t>DONOR ADVISED FUNDS</a:t>
            </a:r>
          </a:p>
        </p:txBody>
      </p:sp>
      <p:sp>
        <p:nvSpPr>
          <p:cNvPr id="72" name="Shape 72">
            <a:extLst>
              <a:ext uri="{FF2B5EF4-FFF2-40B4-BE49-F238E27FC236}">
                <a16:creationId xmlns:a16="http://schemas.microsoft.com/office/drawing/2014/main" id="{8EB95C73-CAAA-48DC-8E6D-74DF76F69DE1}"/>
              </a:ext>
            </a:extLst>
          </p:cNvPr>
          <p:cNvSpPr txBox="1"/>
          <p:nvPr/>
        </p:nvSpPr>
        <p:spPr>
          <a:xfrm>
            <a:off x="2807650" y="4528375"/>
            <a:ext cx="2791799" cy="778499"/>
          </a:xfrm>
          <a:prstGeom prst="rect">
            <a:avLst/>
          </a:prstGeom>
          <a:noFill/>
          <a:ln>
            <a:noFill/>
          </a:ln>
        </p:spPr>
        <p:txBody>
          <a:bodyPr lIns="91425" tIns="91425" rIns="91425" bIns="91425"/>
          <a:lstStyle/>
          <a:p>
            <a:pPr>
              <a:spcBef>
                <a:spcPts val="1400"/>
              </a:spcBef>
              <a:spcAft>
                <a:spcPts val="1100"/>
              </a:spcAft>
              <a:defRPr/>
            </a:pPr>
            <a:r>
              <a:rPr lang="en-US" sz="1800" b="1" dirty="0">
                <a:solidFill>
                  <a:srgbClr val="00AEEF"/>
                </a:solidFill>
                <a:highlight>
                  <a:srgbClr val="FFFFFF"/>
                </a:highlight>
              </a:rPr>
              <a:t>PERSONAL PROPERTY</a:t>
            </a:r>
          </a:p>
        </p:txBody>
      </p:sp>
      <p:sp>
        <p:nvSpPr>
          <p:cNvPr id="73" name="Shape 73">
            <a:extLst>
              <a:ext uri="{FF2B5EF4-FFF2-40B4-BE49-F238E27FC236}">
                <a16:creationId xmlns:a16="http://schemas.microsoft.com/office/drawing/2014/main" id="{A56D256D-8F35-435D-BD09-84811814949F}"/>
              </a:ext>
            </a:extLst>
          </p:cNvPr>
          <p:cNvSpPr txBox="1"/>
          <p:nvPr/>
        </p:nvSpPr>
        <p:spPr>
          <a:xfrm>
            <a:off x="2234550" y="4045212"/>
            <a:ext cx="1737600" cy="778499"/>
          </a:xfrm>
          <a:prstGeom prst="rect">
            <a:avLst/>
          </a:prstGeom>
          <a:noFill/>
          <a:ln>
            <a:noFill/>
          </a:ln>
        </p:spPr>
        <p:txBody>
          <a:bodyPr lIns="91425" tIns="91425" rIns="91425" bIns="91425"/>
          <a:lstStyle/>
          <a:p>
            <a:pPr>
              <a:spcBef>
                <a:spcPts val="1400"/>
              </a:spcBef>
              <a:spcAft>
                <a:spcPts val="1100"/>
              </a:spcAft>
              <a:defRPr/>
            </a:pPr>
            <a:r>
              <a:rPr lang="en-US" sz="1200" b="1" dirty="0">
                <a:solidFill>
                  <a:srgbClr val="00AEEF"/>
                </a:solidFill>
                <a:highlight>
                  <a:srgbClr val="FFFFFF"/>
                </a:highlight>
              </a:rPr>
              <a:t>REAL ESTATE</a:t>
            </a:r>
          </a:p>
        </p:txBody>
      </p:sp>
      <p:sp>
        <p:nvSpPr>
          <p:cNvPr id="74" name="Shape 74">
            <a:extLst>
              <a:ext uri="{FF2B5EF4-FFF2-40B4-BE49-F238E27FC236}">
                <a16:creationId xmlns:a16="http://schemas.microsoft.com/office/drawing/2014/main" id="{814CCE2F-9497-42D0-8566-855714F97529}"/>
              </a:ext>
            </a:extLst>
          </p:cNvPr>
          <p:cNvSpPr txBox="1"/>
          <p:nvPr/>
        </p:nvSpPr>
        <p:spPr>
          <a:xfrm>
            <a:off x="5703487" y="4528375"/>
            <a:ext cx="3359399" cy="778499"/>
          </a:xfrm>
          <a:prstGeom prst="rect">
            <a:avLst/>
          </a:prstGeom>
          <a:noFill/>
          <a:ln>
            <a:noFill/>
          </a:ln>
        </p:spPr>
        <p:txBody>
          <a:bodyPr lIns="91425" tIns="91425" rIns="91425" bIns="91425"/>
          <a:lstStyle/>
          <a:p>
            <a:pPr>
              <a:spcBef>
                <a:spcPts val="1400"/>
              </a:spcBef>
              <a:spcAft>
                <a:spcPts val="1100"/>
              </a:spcAft>
              <a:defRPr/>
            </a:pPr>
            <a:r>
              <a:rPr lang="en-US" sz="1200" b="1" dirty="0">
                <a:solidFill>
                  <a:srgbClr val="00AEEF"/>
                </a:solidFill>
                <a:highlight>
                  <a:srgbClr val="FFFFFF"/>
                </a:highlight>
              </a:rPr>
              <a:t>EMPLOYEE MATCHING GIFT</a:t>
            </a:r>
          </a:p>
        </p:txBody>
      </p:sp>
      <p:sp>
        <p:nvSpPr>
          <p:cNvPr id="75" name="Shape 75">
            <a:extLst>
              <a:ext uri="{FF2B5EF4-FFF2-40B4-BE49-F238E27FC236}">
                <a16:creationId xmlns:a16="http://schemas.microsoft.com/office/drawing/2014/main" id="{CE1133B8-65F8-4240-8DF3-280F1FFAA78A}"/>
              </a:ext>
            </a:extLst>
          </p:cNvPr>
          <p:cNvSpPr txBox="1"/>
          <p:nvPr/>
        </p:nvSpPr>
        <p:spPr>
          <a:xfrm>
            <a:off x="636550" y="4528375"/>
            <a:ext cx="2791799" cy="778499"/>
          </a:xfrm>
          <a:prstGeom prst="rect">
            <a:avLst/>
          </a:prstGeom>
          <a:noFill/>
          <a:ln>
            <a:noFill/>
          </a:ln>
        </p:spPr>
        <p:txBody>
          <a:bodyPr lIns="91425" tIns="91425" rIns="91425" bIns="91425"/>
          <a:lstStyle/>
          <a:p>
            <a:pPr>
              <a:spcBef>
                <a:spcPts val="1400"/>
              </a:spcBef>
              <a:spcAft>
                <a:spcPts val="1100"/>
              </a:spcAft>
              <a:defRPr/>
            </a:pPr>
            <a:r>
              <a:rPr lang="en-US" sz="1200" b="1" dirty="0">
                <a:solidFill>
                  <a:srgbClr val="00AEEF"/>
                </a:solidFill>
                <a:highlight>
                  <a:srgbClr val="FFFFFF"/>
                </a:highlight>
              </a:rPr>
              <a:t>ROTARY CREDIT CARD</a:t>
            </a:r>
          </a:p>
        </p:txBody>
      </p:sp>
      <p:sp>
        <p:nvSpPr>
          <p:cNvPr id="76" name="Shape 76">
            <a:extLst>
              <a:ext uri="{FF2B5EF4-FFF2-40B4-BE49-F238E27FC236}">
                <a16:creationId xmlns:a16="http://schemas.microsoft.com/office/drawing/2014/main" id="{310F37AB-B660-4511-8655-F168C8473668}"/>
              </a:ext>
            </a:extLst>
          </p:cNvPr>
          <p:cNvSpPr txBox="1"/>
          <p:nvPr/>
        </p:nvSpPr>
        <p:spPr>
          <a:xfrm>
            <a:off x="6012425" y="3964125"/>
            <a:ext cx="1992600" cy="778499"/>
          </a:xfrm>
          <a:prstGeom prst="rect">
            <a:avLst/>
          </a:prstGeom>
          <a:noFill/>
          <a:ln>
            <a:noFill/>
          </a:ln>
        </p:spPr>
        <p:txBody>
          <a:bodyPr lIns="91425" tIns="91425" rIns="91425" bIns="91425"/>
          <a:lstStyle/>
          <a:p>
            <a:pPr>
              <a:spcBef>
                <a:spcPts val="1400"/>
              </a:spcBef>
              <a:spcAft>
                <a:spcPts val="1100"/>
              </a:spcAft>
              <a:defRPr/>
            </a:pPr>
            <a:r>
              <a:rPr lang="en-US" sz="1200" b="1" dirty="0">
                <a:solidFill>
                  <a:srgbClr val="00AEEF"/>
                </a:solidFill>
                <a:highlight>
                  <a:srgbClr val="FFFFFF"/>
                </a:highlight>
              </a:rPr>
              <a:t>AIRLINE MILES</a:t>
            </a:r>
          </a:p>
        </p:txBody>
      </p:sp>
      <p:sp>
        <p:nvSpPr>
          <p:cNvPr id="19" name="Shape 77">
            <a:extLst>
              <a:ext uri="{FF2B5EF4-FFF2-40B4-BE49-F238E27FC236}">
                <a16:creationId xmlns:a16="http://schemas.microsoft.com/office/drawing/2014/main" id="{8D9C79BB-3D0C-4042-AE4F-39DF6C627B36}"/>
              </a:ext>
            </a:extLst>
          </p:cNvPr>
          <p:cNvSpPr txBox="1"/>
          <p:nvPr/>
        </p:nvSpPr>
        <p:spPr>
          <a:xfrm>
            <a:off x="862013" y="5516563"/>
            <a:ext cx="7419975" cy="563562"/>
          </a:xfrm>
          <a:prstGeom prst="rect">
            <a:avLst/>
          </a:prstGeom>
          <a:solidFill>
            <a:schemeClr val="accent2">
              <a:lumMod val="60000"/>
              <a:lumOff val="40000"/>
            </a:schemeClr>
          </a:solidFill>
          <a:ln>
            <a:solidFill>
              <a:srgbClr val="01B4E7"/>
            </a:solidFill>
          </a:ln>
        </p:spPr>
        <p:txBody>
          <a:bodyPr lIns="91425" tIns="91425" rIns="91425" bIns="91425"/>
          <a:lstStyle/>
          <a:p>
            <a:pPr algn="ctr">
              <a:spcBef>
                <a:spcPts val="0"/>
              </a:spcBef>
              <a:defRPr/>
            </a:pPr>
            <a:r>
              <a:rPr lang="en-US" sz="1800" dirty="0">
                <a:solidFill>
                  <a:schemeClr val="bg2">
                    <a:lumMod val="10000"/>
                  </a:schemeClr>
                </a:solidFill>
                <a:latin typeface="Georgia" panose="02040502050405020303" pitchFamily="18" charset="0"/>
                <a:hlinkClick r:id="rId5"/>
              </a:rPr>
              <a:t>https://www.rotary.org/myrotary/en/take-action/give/ways-give</a:t>
            </a:r>
            <a:r>
              <a:rPr lang="en-US" sz="1800" dirty="0">
                <a:solidFill>
                  <a:schemeClr val="bg2">
                    <a:lumMod val="10000"/>
                  </a:schemeClr>
                </a:solidFill>
                <a:latin typeface="Georgia" panose="02040502050405020303" pitchFamily="18" charset="0"/>
              </a:rPr>
              <a:t> </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83"/>
          <p:cNvSpPr txBox="1">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compatLnSpc="1">
            <a:prstTxWarp prst="textNoShape">
              <a:avLst/>
            </a:prstTxWarp>
          </a:bodyPr>
          <a:lstStyle/>
          <a:p>
            <a:r>
              <a:rPr lang="en-US" altLang="en-US">
                <a:latin typeface="Arial Narrow" pitchFamily="34" charset="0"/>
              </a:rPr>
              <a:t>2.8	TRF Donor Forms</a:t>
            </a:r>
          </a:p>
        </p:txBody>
      </p:sp>
      <p:pic>
        <p:nvPicPr>
          <p:cNvPr id="56323" name="Shape 8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879600"/>
            <a:ext cx="30861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AAE17B7E-12C1-42F6-B2E5-D2B5C14E5F1B}"/>
              </a:ext>
            </a:extLst>
          </p:cNvPr>
          <p:cNvSpPr/>
          <p:nvPr/>
        </p:nvSpPr>
        <p:spPr>
          <a:xfrm>
            <a:off x="1143000" y="5741988"/>
            <a:ext cx="6705600" cy="490537"/>
          </a:xfrm>
          <a:prstGeom prst="roundRect">
            <a:avLst>
              <a:gd name="adj" fmla="val 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Shape 84">
            <a:extLst>
              <a:ext uri="{FF2B5EF4-FFF2-40B4-BE49-F238E27FC236}">
                <a16:creationId xmlns:a16="http://schemas.microsoft.com/office/drawing/2014/main" id="{9F8F5FC8-9FBF-480D-8873-1EF53622CE28}"/>
              </a:ext>
            </a:extLst>
          </p:cNvPr>
          <p:cNvSpPr txBox="1">
            <a:spLocks/>
          </p:cNvSpPr>
          <p:nvPr/>
        </p:nvSpPr>
        <p:spPr>
          <a:xfrm>
            <a:off x="381000" y="5775325"/>
            <a:ext cx="8382000" cy="533400"/>
          </a:xfrm>
          <a:prstGeom prst="rect">
            <a:avLst/>
          </a:prstGeom>
        </p:spPr>
        <p:txBody>
          <a:bodyPr lIns="91425" tIns="91425" rIns="91425" bIns="91425"/>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MS PGothic" panose="020B0600070205080204"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MS PGothic" panose="020B0600070205080204"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MS PGothic" panose="020B0600070205080204"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MS PGothic" panose="020B0600070205080204"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MS PGothic" panose="020B0600070205080204"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buFont typeface="Arial" panose="020B0604020202020204" pitchFamily="34" charset="0"/>
              <a:buNone/>
              <a:defRPr/>
            </a:pPr>
            <a:r>
              <a:rPr lang="en-US" sz="1800" dirty="0">
                <a:solidFill>
                  <a:schemeClr val="bg2">
                    <a:lumMod val="10000"/>
                  </a:schemeClr>
                </a:solidFill>
                <a:hlinkClick r:id="rId4"/>
              </a:rPr>
              <a:t>https://www.rotary.org/myrotary/en/take-action/give</a:t>
            </a:r>
            <a:r>
              <a:rPr lang="en-US" sz="1800" dirty="0">
                <a:solidFill>
                  <a:schemeClr val="bg2">
                    <a:lumMod val="10000"/>
                  </a:schemeClr>
                </a:solidFill>
              </a:rPr>
              <a:t> </a:t>
            </a:r>
          </a:p>
        </p:txBody>
      </p:sp>
      <p:pic>
        <p:nvPicPr>
          <p:cNvPr id="56326" name="Picture 4"/>
          <p:cNvPicPr>
            <a:picLocks noChangeAspect="1"/>
          </p:cNvPicPr>
          <p:nvPr/>
        </p:nvPicPr>
        <p:blipFill>
          <a:blip r:embed="rId5">
            <a:extLst>
              <a:ext uri="{28A0092B-C50C-407E-A947-70E740481C1C}">
                <a14:useLocalDpi xmlns:a14="http://schemas.microsoft.com/office/drawing/2010/main" val="0"/>
              </a:ext>
            </a:extLst>
          </a:blip>
          <a:srcRect l="7114" t="3122" r="7523" b="3683"/>
          <a:stretch>
            <a:fillRect/>
          </a:stretch>
        </p:blipFill>
        <p:spPr bwMode="auto">
          <a:xfrm>
            <a:off x="6108700" y="1081088"/>
            <a:ext cx="296227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2"/>
          <p:cNvPicPr>
            <a:picLocks noChangeAspect="1"/>
          </p:cNvPicPr>
          <p:nvPr/>
        </p:nvPicPr>
        <p:blipFill>
          <a:blip r:embed="rId6">
            <a:extLst>
              <a:ext uri="{28A0092B-C50C-407E-A947-70E740481C1C}">
                <a14:useLocalDpi xmlns:a14="http://schemas.microsoft.com/office/drawing/2010/main" val="0"/>
              </a:ext>
            </a:extLst>
          </a:blip>
          <a:srcRect l="8514" t="4190" r="7874" b="3510"/>
          <a:stretch>
            <a:fillRect/>
          </a:stretch>
        </p:blipFill>
        <p:spPr bwMode="auto">
          <a:xfrm>
            <a:off x="139700" y="1081088"/>
            <a:ext cx="28956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3.0 Zone 25/26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3.1	Meet Our Zone 25/26 Director</a:t>
            </a:r>
          </a:p>
        </p:txBody>
      </p:sp>
      <p:sp>
        <p:nvSpPr>
          <p:cNvPr id="18434" name="TextBox 4">
            <a:extLst>
              <a:ext uri="{FF2B5EF4-FFF2-40B4-BE49-F238E27FC236}">
                <a16:creationId xmlns:a16="http://schemas.microsoft.com/office/drawing/2014/main" id="{0AAB3EA7-9D40-4322-B3BE-05C8F96D78D4}"/>
              </a:ext>
            </a:extLst>
          </p:cNvPr>
          <p:cNvSpPr txBox="1">
            <a:spLocks noChangeArrowheads="1"/>
          </p:cNvSpPr>
          <p:nvPr/>
        </p:nvSpPr>
        <p:spPr bwMode="auto">
          <a:xfrm>
            <a:off x="3238500" y="1041400"/>
            <a:ext cx="58293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defRPr/>
            </a:pPr>
            <a:r>
              <a:rPr lang="en-US" altLang="en-US" sz="1200" dirty="0">
                <a:solidFill>
                  <a:schemeClr val="bg2">
                    <a:lumMod val="10000"/>
                  </a:schemeClr>
                </a:solidFill>
                <a:latin typeface="Georgia" panose="02040502050405020303" pitchFamily="18" charset="0"/>
              </a:rPr>
              <a:t>     </a:t>
            </a:r>
            <a:r>
              <a:rPr lang="en-US" sz="1200" dirty="0">
                <a:solidFill>
                  <a:schemeClr val="bg2">
                    <a:lumMod val="10000"/>
                  </a:schemeClr>
                </a:solidFill>
                <a:latin typeface="Georgia" panose="02040502050405020303" pitchFamily="18" charset="0"/>
              </a:rPr>
              <a:t>A Rotarian since 1993, </a:t>
            </a:r>
            <a:r>
              <a:rPr lang="en-US" sz="1200" dirty="0" err="1">
                <a:solidFill>
                  <a:schemeClr val="bg2">
                    <a:lumMod val="10000"/>
                  </a:schemeClr>
                </a:solidFill>
                <a:latin typeface="Georgia" panose="02040502050405020303" pitchFamily="18" charset="0"/>
              </a:rPr>
              <a:t>Johrita</a:t>
            </a:r>
            <a:r>
              <a:rPr lang="en-US" sz="1200" dirty="0">
                <a:solidFill>
                  <a:schemeClr val="bg2">
                    <a:lumMod val="10000"/>
                  </a:schemeClr>
                </a:solidFill>
                <a:latin typeface="Georgia" panose="02040502050405020303" pitchFamily="18" charset="0"/>
              </a:rPr>
              <a:t> is currently a proud member of the Rotary Club of Anaheim, California.  She served as District Governor for District 5320 in 2010-11 and has been selected to serve as the Rotary International Director for Zones 26/27 (formerly 25/26) for the years 2019-21.</a:t>
            </a:r>
          </a:p>
          <a:p>
            <a:pPr>
              <a:defRPr/>
            </a:pPr>
            <a:r>
              <a:rPr lang="en-US" sz="1200" dirty="0">
                <a:solidFill>
                  <a:schemeClr val="bg2">
                    <a:lumMod val="10000"/>
                  </a:schemeClr>
                </a:solidFill>
                <a:latin typeface="Georgia" panose="02040502050405020303" pitchFamily="18" charset="0"/>
              </a:rPr>
              <a:t>    </a:t>
            </a:r>
          </a:p>
          <a:p>
            <a:pPr>
              <a:defRPr/>
            </a:pPr>
            <a:r>
              <a:rPr lang="en-US" sz="1200" dirty="0">
                <a:solidFill>
                  <a:schemeClr val="bg2">
                    <a:lumMod val="10000"/>
                  </a:schemeClr>
                </a:solidFill>
                <a:latin typeface="Georgia" panose="02040502050405020303" pitchFamily="18" charset="0"/>
              </a:rPr>
              <a:t>     As District Governor, </a:t>
            </a:r>
            <a:r>
              <a:rPr lang="en-US" sz="1200" dirty="0" err="1">
                <a:solidFill>
                  <a:schemeClr val="bg2">
                    <a:lumMod val="10000"/>
                  </a:schemeClr>
                </a:solidFill>
                <a:latin typeface="Georgia" panose="02040502050405020303" pitchFamily="18" charset="0"/>
              </a:rPr>
              <a:t>Johrita</a:t>
            </a:r>
            <a:r>
              <a:rPr lang="en-US" sz="1200" dirty="0">
                <a:solidFill>
                  <a:schemeClr val="bg2">
                    <a:lumMod val="10000"/>
                  </a:schemeClr>
                </a:solidFill>
                <a:latin typeface="Georgia" panose="02040502050405020303" pitchFamily="18" charset="0"/>
              </a:rPr>
              <a:t> held the first District 5320 Million Dollar Dinner for The Rotary Foundation. Under her leadership, District 5320 became the second district in the world to become a 100% Paul Harris Club District.</a:t>
            </a:r>
          </a:p>
          <a:p>
            <a:pPr>
              <a:defRPr/>
            </a:pPr>
            <a:endParaRPr lang="en-US" sz="1200" dirty="0">
              <a:solidFill>
                <a:schemeClr val="bg2">
                  <a:lumMod val="10000"/>
                </a:schemeClr>
              </a:solidFill>
              <a:latin typeface="Georgia" panose="02040502050405020303" pitchFamily="18" charset="0"/>
            </a:endParaRPr>
          </a:p>
          <a:p>
            <a:pPr>
              <a:defRPr/>
            </a:pPr>
            <a:r>
              <a:rPr lang="en-US" sz="1200" dirty="0">
                <a:solidFill>
                  <a:schemeClr val="bg2">
                    <a:lumMod val="10000"/>
                  </a:schemeClr>
                </a:solidFill>
                <a:latin typeface="Georgia" panose="02040502050405020303" pitchFamily="18" charset="0"/>
              </a:rPr>
              <a:t>     </a:t>
            </a:r>
            <a:r>
              <a:rPr lang="en-US" sz="1200" dirty="0" err="1">
                <a:solidFill>
                  <a:schemeClr val="bg2">
                    <a:lumMod val="10000"/>
                  </a:schemeClr>
                </a:solidFill>
                <a:latin typeface="Georgia" panose="02040502050405020303" pitchFamily="18" charset="0"/>
              </a:rPr>
              <a:t>Johrita</a:t>
            </a:r>
            <a:r>
              <a:rPr lang="en-US" sz="1200" dirty="0">
                <a:solidFill>
                  <a:schemeClr val="bg2">
                    <a:lumMod val="10000"/>
                  </a:schemeClr>
                </a:solidFill>
                <a:latin typeface="Georgia" panose="02040502050405020303" pitchFamily="18" charset="0"/>
              </a:rPr>
              <a:t> is Co-Founder and Chief Visionary Officer of </a:t>
            </a:r>
            <a:r>
              <a:rPr lang="en-US" sz="1200" dirty="0" err="1">
                <a:solidFill>
                  <a:schemeClr val="bg2">
                    <a:lumMod val="10000"/>
                  </a:schemeClr>
                </a:solidFill>
                <a:latin typeface="Georgia" panose="02040502050405020303" pitchFamily="18" charset="0"/>
              </a:rPr>
              <a:t>Solari</a:t>
            </a:r>
            <a:r>
              <a:rPr lang="en-US" sz="1200" dirty="0">
                <a:solidFill>
                  <a:schemeClr val="bg2">
                    <a:lumMod val="10000"/>
                  </a:schemeClr>
                </a:solidFill>
                <a:latin typeface="Georgia" panose="02040502050405020303" pitchFamily="18" charset="0"/>
              </a:rPr>
              <a:t> Enterprises, Inc., a full-service property management company employing 300 team members who specialize in the management of more than $1B of affordable multifamily housing. She works together with her husband and daughters to create a working environment with a high level of ethics and integrity. She has served in many capacities on community and industry boards.</a:t>
            </a:r>
          </a:p>
          <a:p>
            <a:pPr>
              <a:defRPr/>
            </a:pPr>
            <a:endParaRPr lang="en-US" sz="1200" dirty="0">
              <a:solidFill>
                <a:schemeClr val="bg2">
                  <a:lumMod val="10000"/>
                </a:schemeClr>
              </a:solidFill>
              <a:latin typeface="Georgia" panose="02040502050405020303" pitchFamily="18" charset="0"/>
            </a:endParaRPr>
          </a:p>
          <a:p>
            <a:pPr>
              <a:defRPr/>
            </a:pPr>
            <a:r>
              <a:rPr lang="en-US" sz="1200" dirty="0">
                <a:solidFill>
                  <a:schemeClr val="bg2">
                    <a:lumMod val="10000"/>
                  </a:schemeClr>
                </a:solidFill>
                <a:latin typeface="Georgia" panose="02040502050405020303" pitchFamily="18" charset="0"/>
              </a:rPr>
              <a:t>     Rotary plays an important role in the Solaris’ lives. </a:t>
            </a:r>
            <a:r>
              <a:rPr lang="en-US" sz="1200" dirty="0" err="1">
                <a:solidFill>
                  <a:schemeClr val="bg2">
                    <a:lumMod val="10000"/>
                  </a:schemeClr>
                </a:solidFill>
                <a:latin typeface="Georgia" panose="02040502050405020303" pitchFamily="18" charset="0"/>
              </a:rPr>
              <a:t>Johrita</a:t>
            </a:r>
            <a:r>
              <a:rPr lang="en-US" sz="1200" dirty="0">
                <a:solidFill>
                  <a:schemeClr val="bg2">
                    <a:lumMod val="10000"/>
                  </a:schemeClr>
                </a:solidFill>
                <a:latin typeface="Georgia" panose="02040502050405020303" pitchFamily="18" charset="0"/>
              </a:rPr>
              <a:t>, her husband Bruce, and their two daughters, Gianna and Tressa, are all past club presidents and active supporters of The Rotary Foundation.   </a:t>
            </a:r>
            <a:r>
              <a:rPr lang="en-US" sz="1200" dirty="0" err="1">
                <a:solidFill>
                  <a:schemeClr val="bg2">
                    <a:lumMod val="10000"/>
                  </a:schemeClr>
                </a:solidFill>
                <a:latin typeface="Georgia" panose="02040502050405020303" pitchFamily="18" charset="0"/>
              </a:rPr>
              <a:t>Johrita</a:t>
            </a:r>
            <a:r>
              <a:rPr lang="en-US" sz="1200" dirty="0">
                <a:solidFill>
                  <a:schemeClr val="bg2">
                    <a:lumMod val="10000"/>
                  </a:schemeClr>
                </a:solidFill>
                <a:latin typeface="Georgia" panose="02040502050405020303" pitchFamily="18" charset="0"/>
              </a:rPr>
              <a:t> served as chair for the 2013 Southern California/Nevada PETS and was a training leader at the 2014 and 2015 International Assemblies. She also chaired the 2015 Rotary Institute for Zones 25/26. She is currently a member of  Rotary’s Peace Major Gifts Initiative Committee.</a:t>
            </a:r>
          </a:p>
          <a:p>
            <a:pPr>
              <a:defRPr/>
            </a:pPr>
            <a:endParaRPr lang="en-US" sz="1200" dirty="0">
              <a:solidFill>
                <a:schemeClr val="bg2">
                  <a:lumMod val="10000"/>
                </a:schemeClr>
              </a:solidFill>
              <a:latin typeface="Georgia" panose="02040502050405020303" pitchFamily="18" charset="0"/>
            </a:endParaRPr>
          </a:p>
          <a:p>
            <a:pPr>
              <a:defRPr/>
            </a:pPr>
            <a:r>
              <a:rPr lang="en-US" sz="1200" dirty="0">
                <a:solidFill>
                  <a:schemeClr val="bg2">
                    <a:lumMod val="10000"/>
                  </a:schemeClr>
                </a:solidFill>
                <a:latin typeface="Georgia" panose="02040502050405020303" pitchFamily="18" charset="0"/>
              </a:rPr>
              <a:t>     </a:t>
            </a:r>
            <a:r>
              <a:rPr lang="en-US" sz="1200" dirty="0" err="1">
                <a:solidFill>
                  <a:schemeClr val="bg2">
                    <a:lumMod val="10000"/>
                  </a:schemeClr>
                </a:solidFill>
                <a:latin typeface="Georgia" panose="02040502050405020303" pitchFamily="18" charset="0"/>
              </a:rPr>
              <a:t>Johrita</a:t>
            </a:r>
            <a:r>
              <a:rPr lang="en-US" sz="1200" dirty="0">
                <a:solidFill>
                  <a:schemeClr val="bg2">
                    <a:lumMod val="10000"/>
                  </a:schemeClr>
                </a:solidFill>
                <a:latin typeface="Georgia" panose="02040502050405020303" pitchFamily="18" charset="0"/>
              </a:rPr>
              <a:t> and Bruce are Paul Harris Fellows, Major Donors, and members of the Arch </a:t>
            </a:r>
            <a:r>
              <a:rPr lang="en-US" sz="1200" dirty="0" err="1">
                <a:solidFill>
                  <a:schemeClr val="bg2">
                    <a:lumMod val="10000"/>
                  </a:schemeClr>
                </a:solidFill>
                <a:latin typeface="Georgia" panose="02040502050405020303" pitchFamily="18" charset="0"/>
              </a:rPr>
              <a:t>Klumph</a:t>
            </a:r>
            <a:r>
              <a:rPr lang="en-US" sz="1200" dirty="0">
                <a:solidFill>
                  <a:schemeClr val="bg2">
                    <a:lumMod val="10000"/>
                  </a:schemeClr>
                </a:solidFill>
                <a:latin typeface="Georgia" panose="02040502050405020303" pitchFamily="18" charset="0"/>
              </a:rPr>
              <a:t> Society.</a:t>
            </a:r>
          </a:p>
          <a:p>
            <a:pPr>
              <a:defRPr/>
            </a:pPr>
            <a:endParaRPr lang="en-US" sz="1200" dirty="0">
              <a:solidFill>
                <a:schemeClr val="bg2">
                  <a:lumMod val="10000"/>
                </a:schemeClr>
              </a:solidFill>
              <a:latin typeface="Georgia" panose="02040502050405020303" pitchFamily="18" charset="0"/>
            </a:endParaRPr>
          </a:p>
          <a:p>
            <a:pPr>
              <a:defRPr/>
            </a:pPr>
            <a:r>
              <a:rPr lang="en-US" sz="1200" dirty="0">
                <a:solidFill>
                  <a:schemeClr val="bg2">
                    <a:lumMod val="10000"/>
                  </a:schemeClr>
                </a:solidFill>
                <a:latin typeface="Georgia" panose="02040502050405020303" pitchFamily="18" charset="0"/>
              </a:rPr>
              <a:t>     They live in Villa Park, California, U.S.A.</a:t>
            </a:r>
          </a:p>
          <a:p>
            <a:pPr algn="just">
              <a:defRPr/>
            </a:pPr>
            <a:r>
              <a:rPr lang="en-US" altLang="en-US" sz="1200" dirty="0">
                <a:solidFill>
                  <a:schemeClr val="bg2">
                    <a:lumMod val="10000"/>
                  </a:schemeClr>
                </a:solidFill>
                <a:latin typeface="Georgia" panose="02040502050405020303" pitchFamily="18" charset="0"/>
              </a:rPr>
              <a:t> </a:t>
            </a:r>
          </a:p>
        </p:txBody>
      </p:sp>
      <p:sp>
        <p:nvSpPr>
          <p:cNvPr id="60420" name="TextBox 6">
            <a:extLst>
              <a:ext uri="{FF2B5EF4-FFF2-40B4-BE49-F238E27FC236}">
                <a16:creationId xmlns:a16="http://schemas.microsoft.com/office/drawing/2014/main" id="{EB30D516-7618-4279-90F8-CC796B876F03}"/>
              </a:ext>
            </a:extLst>
          </p:cNvPr>
          <p:cNvSpPr txBox="1">
            <a:spLocks noChangeArrowheads="1"/>
          </p:cNvSpPr>
          <p:nvPr/>
        </p:nvSpPr>
        <p:spPr bwMode="auto">
          <a:xfrm>
            <a:off x="260350" y="4814888"/>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defRPr/>
            </a:pPr>
            <a:r>
              <a:rPr lang="en-US" altLang="en-US" sz="1600" b="1" dirty="0">
                <a:solidFill>
                  <a:schemeClr val="bg2">
                    <a:lumMod val="10000"/>
                  </a:schemeClr>
                </a:solidFill>
                <a:latin typeface="Georgia" panose="02040502050405020303" pitchFamily="18" charset="0"/>
              </a:rPr>
              <a:t>RI Director 2019-2021 </a:t>
            </a:r>
            <a:r>
              <a:rPr lang="en-US" altLang="en-US" sz="1600" b="1" dirty="0" err="1">
                <a:solidFill>
                  <a:schemeClr val="bg2">
                    <a:lumMod val="10000"/>
                  </a:schemeClr>
                </a:solidFill>
                <a:latin typeface="Georgia" panose="02040502050405020303" pitchFamily="18" charset="0"/>
              </a:rPr>
              <a:t>Johrita</a:t>
            </a:r>
            <a:r>
              <a:rPr lang="en-US" altLang="en-US" sz="1600" b="1" dirty="0">
                <a:solidFill>
                  <a:schemeClr val="bg2">
                    <a:lumMod val="10000"/>
                  </a:schemeClr>
                </a:solidFill>
                <a:latin typeface="Georgia" panose="02040502050405020303" pitchFamily="18" charset="0"/>
              </a:rPr>
              <a:t> </a:t>
            </a:r>
            <a:r>
              <a:rPr lang="en-US" altLang="en-US" sz="1600" b="1" dirty="0" err="1">
                <a:solidFill>
                  <a:schemeClr val="bg2">
                    <a:lumMod val="10000"/>
                  </a:schemeClr>
                </a:solidFill>
                <a:latin typeface="Georgia" panose="02040502050405020303" pitchFamily="18" charset="0"/>
              </a:rPr>
              <a:t>Solari</a:t>
            </a:r>
            <a:endParaRPr lang="en-US" altLang="en-US" sz="1600" dirty="0">
              <a:solidFill>
                <a:schemeClr val="bg2">
                  <a:lumMod val="10000"/>
                </a:schemeClr>
              </a:solidFill>
              <a:latin typeface="Georgia" panose="02040502050405020303" pitchFamily="18" charset="0"/>
            </a:endParaRPr>
          </a:p>
        </p:txBody>
      </p:sp>
      <p:sp>
        <p:nvSpPr>
          <p:cNvPr id="2" name="Rounded Rectangle 1">
            <a:extLst>
              <a:ext uri="{FF2B5EF4-FFF2-40B4-BE49-F238E27FC236}">
                <a16:creationId xmlns:a16="http://schemas.microsoft.com/office/drawing/2014/main" id="{EE01DD93-9C6C-4437-8846-192E8E78135A}"/>
              </a:ext>
            </a:extLst>
          </p:cNvPr>
          <p:cNvSpPr/>
          <p:nvPr/>
        </p:nvSpPr>
        <p:spPr>
          <a:xfrm>
            <a:off x="381000" y="5486400"/>
            <a:ext cx="2590800" cy="60960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TextBox 7">
            <a:extLst>
              <a:ext uri="{FF2B5EF4-FFF2-40B4-BE49-F238E27FC236}">
                <a16:creationId xmlns:a16="http://schemas.microsoft.com/office/drawing/2014/main" id="{38D3E23D-5B75-4149-8B4A-1DED5C499B18}"/>
              </a:ext>
            </a:extLst>
          </p:cNvPr>
          <p:cNvSpPr txBox="1">
            <a:spLocks noChangeArrowheads="1"/>
          </p:cNvSpPr>
          <p:nvPr/>
        </p:nvSpPr>
        <p:spPr bwMode="auto">
          <a:xfrm>
            <a:off x="419100" y="5621338"/>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defRPr/>
            </a:pPr>
            <a:r>
              <a:rPr lang="en-US" altLang="en-US" sz="1600" dirty="0">
                <a:solidFill>
                  <a:schemeClr val="bg2">
                    <a:lumMod val="10000"/>
                  </a:schemeClr>
                </a:solidFill>
                <a:latin typeface="Georgia" panose="02040502050405020303" pitchFamily="18" charset="0"/>
                <a:hlinkClick r:id="rId2"/>
              </a:rPr>
              <a:t>http://zone2526.org/</a:t>
            </a:r>
            <a:r>
              <a:rPr lang="en-US" altLang="en-US" sz="1600" dirty="0">
                <a:solidFill>
                  <a:schemeClr val="bg2">
                    <a:lumMod val="10000"/>
                  </a:schemeClr>
                </a:solidFill>
                <a:latin typeface="Georgia" panose="02040502050405020303" pitchFamily="18" charset="0"/>
              </a:rPr>
              <a:t> </a:t>
            </a:r>
          </a:p>
        </p:txBody>
      </p:sp>
      <p:pic>
        <p:nvPicPr>
          <p:cNvPr id="593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33475"/>
            <a:ext cx="254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istrict-ma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1219200"/>
            <a:ext cx="32369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6C9FBC42-D585-48A5-B1FC-D0ADDB06A848}"/>
              </a:ext>
            </a:extLst>
          </p:cNvPr>
          <p:cNvSpPr>
            <a:spLocks noChangeArrowheads="1"/>
          </p:cNvSpPr>
          <p:nvPr/>
        </p:nvSpPr>
        <p:spPr bwMode="auto">
          <a:xfrm>
            <a:off x="6591300" y="5145088"/>
            <a:ext cx="2095500" cy="838200"/>
          </a:xfrm>
          <a:prstGeom prst="ellipse">
            <a:avLst/>
          </a:prstGeom>
          <a:solidFill>
            <a:srgbClr val="00B4E7"/>
          </a:solidFill>
          <a:ln w="38100">
            <a:solidFill>
              <a:srgbClr val="F2F2F2"/>
            </a:solidFill>
            <a:round/>
            <a:headEnd/>
            <a:tailEnd/>
          </a:ln>
          <a:effectLst>
            <a:outerShdw blurRad="50800" dist="38100" dir="2700000" algn="tl" rotWithShape="0">
              <a:srgbClr val="808080">
                <a:alpha val="39999"/>
              </a:srgbClr>
            </a:outerShdw>
          </a:effectLst>
        </p:spPr>
        <p:txBody>
          <a:bodyPr anchor="ctr"/>
          <a:lstStyle/>
          <a:p>
            <a:pPr algn="ctr">
              <a:defRPr/>
            </a:pPr>
            <a:endParaRPr lang="en-US" dirty="0">
              <a:ln w="57150" cmpd="sng">
                <a:solidFill>
                  <a:schemeClr val="accent5"/>
                </a:solidFill>
              </a:ln>
              <a:solidFill>
                <a:srgbClr val="F2F2F2"/>
              </a:solidFill>
              <a:latin typeface="+mn-lt"/>
              <a:ea typeface="+mn-ea"/>
            </a:endParaRPr>
          </a:p>
        </p:txBody>
      </p:sp>
      <p:sp>
        <p:nvSpPr>
          <p:cNvPr id="6042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3.2	Zone 25/26 Map</a:t>
            </a:r>
          </a:p>
        </p:txBody>
      </p:sp>
      <p:sp>
        <p:nvSpPr>
          <p:cNvPr id="15" name="Oval 14">
            <a:extLst>
              <a:ext uri="{FF2B5EF4-FFF2-40B4-BE49-F238E27FC236}">
                <a16:creationId xmlns:a16="http://schemas.microsoft.com/office/drawing/2014/main" id="{0DCCF123-CBEA-43A0-9C5B-D887FC8EEB69}"/>
              </a:ext>
            </a:extLst>
          </p:cNvPr>
          <p:cNvSpPr>
            <a:spLocks noChangeArrowheads="1"/>
          </p:cNvSpPr>
          <p:nvPr/>
        </p:nvSpPr>
        <p:spPr bwMode="auto">
          <a:xfrm>
            <a:off x="4953000" y="3352800"/>
            <a:ext cx="2971800" cy="1362075"/>
          </a:xfrm>
          <a:prstGeom prst="ellipse">
            <a:avLst/>
          </a:prstGeom>
          <a:solidFill>
            <a:srgbClr val="00B4E7"/>
          </a:solidFill>
          <a:ln w="38100">
            <a:solidFill>
              <a:srgbClr val="F2F2F2"/>
            </a:solidFill>
            <a:round/>
            <a:headEnd/>
            <a:tailEnd/>
          </a:ln>
          <a:effectLst>
            <a:outerShdw blurRad="40000" dist="23000" dir="5400000" rotWithShape="0">
              <a:srgbClr val="808080">
                <a:alpha val="34999"/>
              </a:srgbClr>
            </a:outerShdw>
          </a:effectLst>
        </p:spPr>
        <p:txBody>
          <a:bodyPr anchor="ctr"/>
          <a:lstStyle/>
          <a:p>
            <a:pPr algn="ctr">
              <a:defRPr/>
            </a:pPr>
            <a:endParaRPr lang="en-US" dirty="0">
              <a:ln w="57150" cmpd="sng">
                <a:solidFill>
                  <a:schemeClr val="accent5"/>
                </a:solidFill>
              </a:ln>
              <a:solidFill>
                <a:schemeClr val="lt1"/>
              </a:solidFill>
              <a:latin typeface="+mn-lt"/>
              <a:ea typeface="+mn-ea"/>
            </a:endParaRPr>
          </a:p>
        </p:txBody>
      </p:sp>
      <p:sp>
        <p:nvSpPr>
          <p:cNvPr id="12" name="TextBox 11">
            <a:extLst>
              <a:ext uri="{FF2B5EF4-FFF2-40B4-BE49-F238E27FC236}">
                <a16:creationId xmlns:a16="http://schemas.microsoft.com/office/drawing/2014/main" id="{3AEC2089-1FE6-4806-801B-98B54AF6FCDC}"/>
              </a:ext>
            </a:extLst>
          </p:cNvPr>
          <p:cNvSpPr txBox="1">
            <a:spLocks noChangeArrowheads="1"/>
          </p:cNvSpPr>
          <p:nvPr/>
        </p:nvSpPr>
        <p:spPr bwMode="auto">
          <a:xfrm>
            <a:off x="5105400" y="3733800"/>
            <a:ext cx="2667000" cy="523875"/>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800" dirty="0">
                <a:solidFill>
                  <a:srgbClr val="F2F2F2"/>
                </a:solidFill>
                <a:latin typeface="Arial" charset="0"/>
                <a:ea typeface="ヒラギノ角ゴ Pro W3" charset="0"/>
                <a:cs typeface="ヒラギノ角ゴ Pro W3" charset="0"/>
              </a:rPr>
              <a:t>1,300 Clubs</a:t>
            </a:r>
          </a:p>
        </p:txBody>
      </p:sp>
      <p:sp>
        <p:nvSpPr>
          <p:cNvPr id="4" name="TextBox 3">
            <a:extLst>
              <a:ext uri="{FF2B5EF4-FFF2-40B4-BE49-F238E27FC236}">
                <a16:creationId xmlns:a16="http://schemas.microsoft.com/office/drawing/2014/main" id="{5A86A34B-D546-4C4F-BCBC-A80701624544}"/>
              </a:ext>
            </a:extLst>
          </p:cNvPr>
          <p:cNvSpPr txBox="1">
            <a:spLocks noChangeArrowheads="1"/>
          </p:cNvSpPr>
          <p:nvPr/>
        </p:nvSpPr>
        <p:spPr bwMode="auto">
          <a:xfrm>
            <a:off x="6477000" y="5334000"/>
            <a:ext cx="2667000" cy="461963"/>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dirty="0">
                <a:solidFill>
                  <a:srgbClr val="F2F2F2"/>
                </a:solidFill>
                <a:latin typeface="Arial" charset="0"/>
                <a:ea typeface="ヒラギノ角ゴ Pro W3" charset="0"/>
                <a:cs typeface="ヒラギノ角ゴ Pro W3" charset="0"/>
              </a:rPr>
              <a:t>23 Districts</a:t>
            </a:r>
          </a:p>
        </p:txBody>
      </p:sp>
      <p:sp>
        <p:nvSpPr>
          <p:cNvPr id="5" name="Oval 4">
            <a:extLst>
              <a:ext uri="{FF2B5EF4-FFF2-40B4-BE49-F238E27FC236}">
                <a16:creationId xmlns:a16="http://schemas.microsoft.com/office/drawing/2014/main" id="{6E9E8DE1-8924-4072-BDBA-F4850044513B}"/>
              </a:ext>
            </a:extLst>
          </p:cNvPr>
          <p:cNvSpPr>
            <a:spLocks noChangeArrowheads="1"/>
          </p:cNvSpPr>
          <p:nvPr/>
        </p:nvSpPr>
        <p:spPr bwMode="auto">
          <a:xfrm>
            <a:off x="2971800" y="1447800"/>
            <a:ext cx="3657600" cy="1676400"/>
          </a:xfrm>
          <a:prstGeom prst="ellipse">
            <a:avLst/>
          </a:prstGeom>
          <a:solidFill>
            <a:srgbClr val="00B4E7"/>
          </a:solidFill>
          <a:ln w="38100">
            <a:solidFill>
              <a:srgbClr val="F2F2F2"/>
            </a:solidFill>
            <a:round/>
            <a:headEnd/>
            <a:tailEnd/>
          </a:ln>
          <a:effectLst>
            <a:outerShdw blurRad="40000" dist="23000" dir="5400000" rotWithShape="0">
              <a:srgbClr val="808080">
                <a:alpha val="34999"/>
              </a:srgbClr>
            </a:outerShdw>
          </a:effectLst>
        </p:spPr>
        <p:txBody>
          <a:bodyPr anchor="ctr"/>
          <a:lstStyle/>
          <a:p>
            <a:pPr algn="ctr">
              <a:defRPr/>
            </a:pPr>
            <a:endParaRPr lang="en-US" dirty="0">
              <a:ln w="57150" cmpd="sng">
                <a:solidFill>
                  <a:schemeClr val="accent5"/>
                </a:solidFill>
              </a:ln>
              <a:solidFill>
                <a:schemeClr val="lt1"/>
              </a:solidFill>
              <a:latin typeface="+mn-lt"/>
              <a:ea typeface="+mn-ea"/>
            </a:endParaRPr>
          </a:p>
        </p:txBody>
      </p:sp>
      <p:sp>
        <p:nvSpPr>
          <p:cNvPr id="13" name="TextBox 12">
            <a:extLst>
              <a:ext uri="{FF2B5EF4-FFF2-40B4-BE49-F238E27FC236}">
                <a16:creationId xmlns:a16="http://schemas.microsoft.com/office/drawing/2014/main" id="{04CD0669-88E4-4157-B72F-E2A38CBF0B61}"/>
              </a:ext>
            </a:extLst>
          </p:cNvPr>
          <p:cNvSpPr txBox="1">
            <a:spLocks noChangeArrowheads="1"/>
          </p:cNvSpPr>
          <p:nvPr/>
        </p:nvSpPr>
        <p:spPr bwMode="auto">
          <a:xfrm>
            <a:off x="2743200" y="1524000"/>
            <a:ext cx="4191000" cy="1446213"/>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4400" dirty="0">
                <a:solidFill>
                  <a:schemeClr val="bg1">
                    <a:lumMod val="95000"/>
                  </a:schemeClr>
                </a:solidFill>
                <a:latin typeface="Arial" charset="0"/>
                <a:ea typeface="ヒラギノ角ゴ Pro W3" charset="0"/>
                <a:cs typeface="ヒラギノ角ゴ Pro W3" charset="0"/>
              </a:rPr>
              <a:t>60,000 Members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p:cNvPicPr>
          <p:nvPr/>
        </p:nvPicPr>
        <p:blipFill>
          <a:blip r:embed="rId2">
            <a:extLst>
              <a:ext uri="{28A0092B-C50C-407E-A947-70E740481C1C}">
                <a14:useLocalDpi xmlns:a14="http://schemas.microsoft.com/office/drawing/2010/main" val="0"/>
              </a:ext>
            </a:extLst>
          </a:blip>
          <a:srcRect l="11841"/>
          <a:stretch>
            <a:fillRect/>
          </a:stretch>
        </p:blipFill>
        <p:spPr bwMode="auto">
          <a:xfrm>
            <a:off x="76200" y="1143000"/>
            <a:ext cx="8915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3.3	Zone 25/26 Website</a:t>
            </a:r>
          </a:p>
        </p:txBody>
      </p:sp>
      <p:sp>
        <p:nvSpPr>
          <p:cNvPr id="2" name="Rectangle 1">
            <a:extLst>
              <a:ext uri="{FF2B5EF4-FFF2-40B4-BE49-F238E27FC236}">
                <a16:creationId xmlns:a16="http://schemas.microsoft.com/office/drawing/2014/main" id="{02DA6275-56C2-4203-BACC-1087A6DD8F46}"/>
              </a:ext>
            </a:extLst>
          </p:cNvPr>
          <p:cNvSpPr>
            <a:spLocks noChangeArrowheads="1"/>
          </p:cNvSpPr>
          <p:nvPr/>
        </p:nvSpPr>
        <p:spPr bwMode="auto">
          <a:xfrm>
            <a:off x="4419600" y="307975"/>
            <a:ext cx="4343400" cy="835025"/>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rgbClr val="F2F2F2"/>
                </a:solidFill>
                <a:latin typeface="Georgia" panose="02040502050405020303" pitchFamily="18" charset="0"/>
                <a:ea typeface="+mn-ea"/>
                <a:hlinkClick r:id="rId3"/>
              </a:rPr>
              <a:t>http://www.zone2526.org/</a:t>
            </a:r>
            <a:r>
              <a:rPr lang="en-US" sz="1600" dirty="0">
                <a:solidFill>
                  <a:srgbClr val="F2F2F2"/>
                </a:solidFill>
                <a:latin typeface="Georgia" panose="02040502050405020303" pitchFamily="18" charset="0"/>
                <a:ea typeface="+mn-ea"/>
              </a:rPr>
              <a:t> </a:t>
            </a:r>
          </a:p>
        </p:txBody>
      </p:sp>
      <p:pic>
        <p:nvPicPr>
          <p:cNvPr id="61445" name="Picture 5" descr="Screen Shot 2015-11-19 at 2.52.43 PM.png"/>
          <p:cNvPicPr>
            <a:picLocks noChangeAspect="1"/>
          </p:cNvPicPr>
          <p:nvPr/>
        </p:nvPicPr>
        <p:blipFill>
          <a:blip r:embed="rId4">
            <a:extLst>
              <a:ext uri="{28A0092B-C50C-407E-A947-70E740481C1C}">
                <a14:useLocalDpi xmlns:a14="http://schemas.microsoft.com/office/drawing/2010/main" val="0"/>
              </a:ext>
            </a:extLst>
          </a:blip>
          <a:srcRect t="14185" b="17731"/>
          <a:stretch>
            <a:fillRect/>
          </a:stretch>
        </p:blipFill>
        <p:spPr bwMode="auto">
          <a:xfrm>
            <a:off x="0" y="3756025"/>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E88DA4CA-B19C-4615-8BFB-390C9F58D33E}"/>
              </a:ext>
            </a:extLst>
          </p:cNvPr>
          <p:cNvCxnSpPr>
            <a:cxnSpLocks noChangeShapeType="1"/>
          </p:cNvCxnSpPr>
          <p:nvPr/>
        </p:nvCxnSpPr>
        <p:spPr bwMode="auto">
          <a:xfrm flipV="1">
            <a:off x="457200" y="1676400"/>
            <a:ext cx="0" cy="1066800"/>
          </a:xfrm>
          <a:prstGeom prst="line">
            <a:avLst/>
          </a:prstGeom>
          <a:noFill/>
          <a:ln w="25400">
            <a:solidFill>
              <a:srgbClr val="F8BA4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098C8FC2-56E3-41B4-8A3E-EEB345F8BA26}"/>
              </a:ext>
            </a:extLst>
          </p:cNvPr>
          <p:cNvCxnSpPr>
            <a:cxnSpLocks noChangeShapeType="1"/>
          </p:cNvCxnSpPr>
          <p:nvPr/>
        </p:nvCxnSpPr>
        <p:spPr bwMode="auto">
          <a:xfrm flipV="1">
            <a:off x="1524000" y="1676400"/>
            <a:ext cx="0" cy="152400"/>
          </a:xfrm>
          <a:prstGeom prst="line">
            <a:avLst/>
          </a:prstGeom>
          <a:noFill/>
          <a:ln w="25400">
            <a:solidFill>
              <a:srgbClr val="F8BA4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3F45E2B6-379A-40B4-8234-C0FD7637C4C9}"/>
              </a:ext>
            </a:extLst>
          </p:cNvPr>
          <p:cNvCxnSpPr>
            <a:cxnSpLocks noChangeShapeType="1"/>
          </p:cNvCxnSpPr>
          <p:nvPr/>
        </p:nvCxnSpPr>
        <p:spPr bwMode="auto">
          <a:xfrm flipV="1">
            <a:off x="6096000" y="1752600"/>
            <a:ext cx="0" cy="1066800"/>
          </a:xfrm>
          <a:prstGeom prst="line">
            <a:avLst/>
          </a:prstGeom>
          <a:noFill/>
          <a:ln w="25400">
            <a:solidFill>
              <a:srgbClr val="F8BA4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DF19BA67-9D76-45FE-A92E-BDC2E1E3562F}"/>
              </a:ext>
            </a:extLst>
          </p:cNvPr>
          <p:cNvCxnSpPr>
            <a:cxnSpLocks noChangeShapeType="1"/>
          </p:cNvCxnSpPr>
          <p:nvPr/>
        </p:nvCxnSpPr>
        <p:spPr bwMode="auto">
          <a:xfrm flipV="1">
            <a:off x="4724400" y="1676400"/>
            <a:ext cx="0" cy="914400"/>
          </a:xfrm>
          <a:prstGeom prst="line">
            <a:avLst/>
          </a:prstGeom>
          <a:noFill/>
          <a:ln w="25400">
            <a:solidFill>
              <a:srgbClr val="F8BA4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D522FCE2-E6F5-48F3-BF47-DFB031BF8325}"/>
              </a:ext>
            </a:extLst>
          </p:cNvPr>
          <p:cNvCxnSpPr>
            <a:cxnSpLocks noChangeShapeType="1"/>
          </p:cNvCxnSpPr>
          <p:nvPr/>
        </p:nvCxnSpPr>
        <p:spPr bwMode="auto">
          <a:xfrm flipV="1">
            <a:off x="7086600" y="1752600"/>
            <a:ext cx="0" cy="304800"/>
          </a:xfrm>
          <a:prstGeom prst="line">
            <a:avLst/>
          </a:prstGeom>
          <a:noFill/>
          <a:ln w="25400">
            <a:solidFill>
              <a:srgbClr val="F8BA4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1" name="Picture 10" descr="Screen Shot 2015-11-19 at 2.51.45 PM.png">
            <a:extLst>
              <a:ext uri="{FF2B5EF4-FFF2-40B4-BE49-F238E27FC236}">
                <a16:creationId xmlns:a16="http://schemas.microsoft.com/office/drawing/2014/main" id="{59C8AAD4-2373-427A-A2A8-355611B7A72C}"/>
              </a:ext>
            </a:extLst>
          </p:cNvPr>
          <p:cNvPicPr>
            <a:picLocks noChangeAspect="1"/>
          </p:cNvPicPr>
          <p:nvPr/>
        </p:nvPicPr>
        <p:blipFill>
          <a:blip r:embed="rId5">
            <a:extLst>
              <a:ext uri="{28A0092B-C50C-407E-A947-70E740481C1C}">
                <a14:useLocalDpi xmlns:a14="http://schemas.microsoft.com/office/drawing/2010/main" val="0"/>
              </a:ext>
            </a:extLst>
          </a:blip>
          <a:srcRect l="3477" t="5769" r="3732" b="11539"/>
          <a:stretch>
            <a:fillRect/>
          </a:stretch>
        </p:blipFill>
        <p:spPr bwMode="auto">
          <a:xfrm>
            <a:off x="95250" y="2724150"/>
            <a:ext cx="2165350" cy="8191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Shot 2015-11-19 at 2.51.55 PM.png">
            <a:extLst>
              <a:ext uri="{FF2B5EF4-FFF2-40B4-BE49-F238E27FC236}">
                <a16:creationId xmlns:a16="http://schemas.microsoft.com/office/drawing/2014/main" id="{F7EFF50B-D201-4D53-8575-0C90E9EEC0D6}"/>
              </a:ext>
            </a:extLst>
          </p:cNvPr>
          <p:cNvPicPr>
            <a:picLocks noChangeAspect="1"/>
          </p:cNvPicPr>
          <p:nvPr/>
        </p:nvPicPr>
        <p:blipFill>
          <a:blip r:embed="rId6">
            <a:extLst>
              <a:ext uri="{28A0092B-C50C-407E-A947-70E740481C1C}">
                <a14:useLocalDpi xmlns:a14="http://schemas.microsoft.com/office/drawing/2010/main" val="0"/>
              </a:ext>
            </a:extLst>
          </a:blip>
          <a:srcRect l="2242" t="4123" r="2802" b="7904"/>
          <a:stretch>
            <a:fillRect/>
          </a:stretch>
        </p:blipFill>
        <p:spPr bwMode="auto">
          <a:xfrm>
            <a:off x="1270000" y="1790700"/>
            <a:ext cx="2152650" cy="812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5-11-19 at 2.52.19 PM.png">
            <a:extLst>
              <a:ext uri="{FF2B5EF4-FFF2-40B4-BE49-F238E27FC236}">
                <a16:creationId xmlns:a16="http://schemas.microsoft.com/office/drawing/2014/main" id="{903FCE9E-32DB-4C43-BB9C-9EDF63987FC2}"/>
              </a:ext>
            </a:extLst>
          </p:cNvPr>
          <p:cNvPicPr>
            <a:picLocks noChangeAspect="1"/>
          </p:cNvPicPr>
          <p:nvPr/>
        </p:nvPicPr>
        <p:blipFill>
          <a:blip r:embed="rId7">
            <a:extLst>
              <a:ext uri="{28A0092B-C50C-407E-A947-70E740481C1C}">
                <a14:useLocalDpi xmlns:a14="http://schemas.microsoft.com/office/drawing/2010/main" val="0"/>
              </a:ext>
            </a:extLst>
          </a:blip>
          <a:srcRect l="3703" t="9259" b="27779"/>
          <a:stretch>
            <a:fillRect/>
          </a:stretch>
        </p:blipFill>
        <p:spPr bwMode="auto">
          <a:xfrm>
            <a:off x="6769100" y="2044700"/>
            <a:ext cx="2146300" cy="431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Shot 2015-11-19 at 2.52.11 PM.png">
            <a:extLst>
              <a:ext uri="{FF2B5EF4-FFF2-40B4-BE49-F238E27FC236}">
                <a16:creationId xmlns:a16="http://schemas.microsoft.com/office/drawing/2014/main" id="{A13B31BF-6056-4897-9A46-48B880566562}"/>
              </a:ext>
            </a:extLst>
          </p:cNvPr>
          <p:cNvPicPr>
            <a:picLocks noChangeAspect="1"/>
          </p:cNvPicPr>
          <p:nvPr/>
        </p:nvPicPr>
        <p:blipFill>
          <a:blip r:embed="rId8">
            <a:extLst>
              <a:ext uri="{28A0092B-C50C-407E-A947-70E740481C1C}">
                <a14:useLocalDpi xmlns:a14="http://schemas.microsoft.com/office/drawing/2010/main" val="0"/>
              </a:ext>
            </a:extLst>
          </a:blip>
          <a:srcRect l="3581" t="10417" r="2756" b="18750"/>
          <a:stretch>
            <a:fillRect/>
          </a:stretch>
        </p:blipFill>
        <p:spPr bwMode="auto">
          <a:xfrm>
            <a:off x="5854700" y="2806700"/>
            <a:ext cx="2159000" cy="431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5-11-19 at 2.52.05 PM.png">
            <a:extLst>
              <a:ext uri="{FF2B5EF4-FFF2-40B4-BE49-F238E27FC236}">
                <a16:creationId xmlns:a16="http://schemas.microsoft.com/office/drawing/2014/main" id="{077839D1-94A7-4B7B-9DE8-5B643E42EB23}"/>
              </a:ext>
            </a:extLst>
          </p:cNvPr>
          <p:cNvPicPr>
            <a:picLocks noChangeAspect="1"/>
          </p:cNvPicPr>
          <p:nvPr/>
        </p:nvPicPr>
        <p:blipFill>
          <a:blip r:embed="rId9">
            <a:extLst>
              <a:ext uri="{28A0092B-C50C-407E-A947-70E740481C1C}">
                <a14:useLocalDpi xmlns:a14="http://schemas.microsoft.com/office/drawing/2010/main" val="0"/>
              </a:ext>
            </a:extLst>
          </a:blip>
          <a:srcRect l="3523" t="4082" r="3793" b="9070"/>
          <a:stretch>
            <a:fillRect/>
          </a:stretch>
        </p:blipFill>
        <p:spPr bwMode="auto">
          <a:xfrm>
            <a:off x="3511550" y="2419350"/>
            <a:ext cx="2171700" cy="12160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03BFB21-1FC7-498E-B810-36984F9C6531}"/>
              </a:ext>
            </a:extLst>
          </p:cNvPr>
          <p:cNvSpPr txBox="1"/>
          <p:nvPr/>
        </p:nvSpPr>
        <p:spPr>
          <a:xfrm>
            <a:off x="76200" y="5584825"/>
            <a:ext cx="8991600" cy="400050"/>
          </a:xfrm>
          <a:prstGeom prst="rect">
            <a:avLst/>
          </a:prstGeom>
          <a:noFill/>
        </p:spPr>
        <p:txBody>
          <a:bodyPr>
            <a:spAutoFit/>
          </a:bodyPr>
          <a:lstStyle/>
          <a:p>
            <a:pPr algn="ctr">
              <a:defRPr/>
            </a:pPr>
            <a:r>
              <a:rPr lang="en-US" sz="2000" dirty="0">
                <a:solidFill>
                  <a:schemeClr val="bg2">
                    <a:lumMod val="10000"/>
                  </a:schemeClr>
                </a:solidFill>
                <a:latin typeface="Georgia" panose="02040502050405020303" pitchFamily="18" charset="0"/>
              </a:rPr>
              <a:t>Tons of resources and information at your finger tips.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a:latin typeface="Arial Narrow" pitchFamily="34" charset="0"/>
              </a:rPr>
              <a:t>Table of Contents (cont.)</a:t>
            </a:r>
          </a:p>
        </p:txBody>
      </p:sp>
      <p:graphicFrame>
        <p:nvGraphicFramePr>
          <p:cNvPr id="6" name="Content Placeholder 5">
            <a:extLst>
              <a:ext uri="{FF2B5EF4-FFF2-40B4-BE49-F238E27FC236}">
                <a16:creationId xmlns:a16="http://schemas.microsoft.com/office/drawing/2014/main" id="{7D95D811-0D92-4EF4-871D-A7ECEF51D2FF}"/>
              </a:ext>
            </a:extLst>
          </p:cNvPr>
          <p:cNvGraphicFramePr>
            <a:graphicFrameLocks noGrp="1"/>
          </p:cNvGraphicFramePr>
          <p:nvPr>
            <p:ph idx="1"/>
            <p:extLst>
              <p:ext uri="{D42A27DB-BD31-4B8C-83A1-F6EECF244321}">
                <p14:modId xmlns:p14="http://schemas.microsoft.com/office/powerpoint/2010/main" val="1008601140"/>
              </p:ext>
            </p:extLst>
          </p:nvPr>
        </p:nvGraphicFramePr>
        <p:xfrm>
          <a:off x="76200" y="1066800"/>
          <a:ext cx="8991600" cy="518160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851278643"/>
                    </a:ext>
                  </a:extLst>
                </a:gridCol>
                <a:gridCol w="4495800">
                  <a:extLst>
                    <a:ext uri="{9D8B030D-6E8A-4147-A177-3AD203B41FA5}">
                      <a16:colId xmlns:a16="http://schemas.microsoft.com/office/drawing/2014/main" val="2074319024"/>
                    </a:ext>
                  </a:extLst>
                </a:gridCol>
              </a:tblGrid>
              <a:tr h="5181600">
                <a:tc>
                  <a:txBody>
                    <a:bodyPr/>
                    <a:lstStyle/>
                    <a:p>
                      <a:pPr marL="0" marR="0" lvl="0" indent="0" algn="l" defTabSz="457200" rtl="0" eaLnBrk="1" fontAlgn="auto" latinLnBrk="0" hangingPunct="1">
                        <a:lnSpc>
                          <a:spcPct val="100000"/>
                        </a:lnSpc>
                        <a:spcBef>
                          <a:spcPct val="20000"/>
                        </a:spcBef>
                        <a:spcAft>
                          <a:spcPts val="300"/>
                        </a:spcAft>
                        <a:buClrTx/>
                        <a:buSzTx/>
                        <a:buFont typeface="Arial"/>
                        <a:buNone/>
                        <a:tabLst/>
                        <a:defRPr/>
                      </a:pPr>
                      <a:r>
                        <a:rPr kumimoji="0" lang="en-US" sz="1200" b="1"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5.0 Our Club</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	5.1	president’s message</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	5.2	your club leadership</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	5.3	club links</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             5.4       club’s governing documents</a:t>
                      </a:r>
                    </a:p>
                    <a:p>
                      <a:pPr marL="914400" marR="0" lvl="0" indent="-4508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5.5       club budget</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	5.6       club’s 1-year tactical organizational plan</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             5.7       club’s 5-year strategic organizational plan </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	5.8       club awards criteria</a:t>
                      </a:r>
                    </a:p>
                    <a:p>
                      <a:pPr marL="9144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5.9	job description – president</a:t>
                      </a:r>
                      <a:endParaRPr kumimoji="0" lang="en-US" sz="1200" b="1"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n-ea"/>
                      </a:endParaRPr>
                    </a:p>
                    <a:p>
                      <a:pPr marL="9144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5.10	job description – treasurer</a:t>
                      </a:r>
                    </a:p>
                    <a:p>
                      <a:pPr marL="9144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5.11	job description – secretary</a:t>
                      </a:r>
                    </a:p>
                    <a:p>
                      <a:pPr marL="9144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5.12	job description – committee chairs</a:t>
                      </a:r>
                    </a:p>
                    <a:p>
                      <a:pPr marL="9144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5.13	president’s expectations for all directors / chairs</a:t>
                      </a:r>
                    </a:p>
                    <a:p>
                      <a:pPr marL="9144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5.14     club service</a:t>
                      </a:r>
                      <a:endPar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endParaRP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5.15	international service</a:t>
                      </a:r>
                    </a:p>
                    <a:p>
                      <a:pPr marL="9144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panose="02040502050405020303" pitchFamily="18" charset="0"/>
                          <a:ea typeface="MS PGothic" panose="020B0600070205080204" pitchFamily="34" charset="-128"/>
                        </a:rPr>
                        <a:t>5.16      community service</a:t>
                      </a:r>
                    </a:p>
                    <a:p>
                      <a:pPr marL="457200" marR="0" lvl="0" indent="-45720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	5.17	vocational service</a:t>
                      </a:r>
                    </a:p>
                    <a:p>
                      <a:pPr marL="457200" marR="0" lvl="0" indent="7938"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5.18	youth service</a:t>
                      </a:r>
                    </a:p>
                  </a:txBody>
                  <a:tcPr marT="45723" marB="45723">
                    <a:lnR w="12700" cap="flat" cmpd="sng" algn="ctr">
                      <a:solidFill>
                        <a:schemeClr val="tx1"/>
                      </a:solidFill>
                      <a:prstDash val="solid"/>
                      <a:round/>
                      <a:headEnd type="none" w="med" len="med"/>
                      <a:tailEnd type="none" w="med" len="med"/>
                    </a:lnR>
                    <a:solidFill>
                      <a:schemeClr val="bg1"/>
                    </a:solidFill>
                  </a:tcPr>
                </a:tc>
                <a:tc>
                  <a:txBody>
                    <a:bodyPr/>
                    <a:lstStyle/>
                    <a:p>
                      <a:pPr marL="0" marR="0" lvl="0" indent="465138"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5.19     foundation</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5.20     member services</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5.21	branding, communications &amp; public image</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5.22    membership</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5.23	grants</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5.24	club equipment assessment</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5.25	fundraiser - #1</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5.26	fundraiser – #2</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5.27	fundraiser – #3</a:t>
                      </a:r>
                    </a:p>
                    <a:p>
                      <a:pPr marL="0" marR="0" lvl="0" indent="463550" algn="l" defTabSz="457200" rtl="0" eaLnBrk="1" fontAlgn="auto" latinLnBrk="0" hangingPunct="1">
                        <a:lnSpc>
                          <a:spcPct val="100000"/>
                        </a:lnSpc>
                        <a:spcBef>
                          <a:spcPct val="20000"/>
                        </a:spcBef>
                        <a:spcAft>
                          <a:spcPts val="300"/>
                        </a:spcAft>
                        <a:buClrTx/>
                        <a:buSzTx/>
                        <a:buFont typeface="Arial"/>
                        <a:buNone/>
                        <a:tabLst/>
                        <a:defRPr/>
                      </a:pPr>
                      <a:r>
                        <a:rPr kumimoji="0" lang="en-US" sz="1200" b="0" i="0" u="none" strike="noStrike" kern="1200" cap="none" spc="0" normalizeH="0" baseline="0" noProof="0" dirty="0">
                          <a:ln>
                            <a:noFill/>
                          </a:ln>
                          <a:solidFill>
                            <a:schemeClr val="bg2">
                              <a:lumMod val="10000"/>
                            </a:schemeClr>
                          </a:solidFill>
                          <a:effectLst/>
                          <a:uLnTx/>
                          <a:uFillTx/>
                          <a:latin typeface="Georgia"/>
                          <a:ea typeface="MS PGothic" panose="020B0600070205080204" pitchFamily="34" charset="-128"/>
                        </a:rPr>
                        <a:t>5.28    important club dates</a:t>
                      </a:r>
                    </a:p>
                  </a:txBody>
                  <a:tcPr marT="45723" marB="45723">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10672888"/>
                  </a:ext>
                </a:extLst>
              </a:tr>
            </a:tbl>
          </a:graphicData>
        </a:graphic>
      </p:graphicFrame>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4.0	District 5240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4.1	District 5240 Theme (RY 2016-2017)</a:t>
            </a:r>
          </a:p>
        </p:txBody>
      </p:sp>
      <p:pic>
        <p:nvPicPr>
          <p:cNvPr id="634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314450"/>
            <a:ext cx="2667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B4CC702-1241-4FE1-92C4-785B1D4C586A}"/>
              </a:ext>
            </a:extLst>
          </p:cNvPr>
          <p:cNvSpPr txBox="1"/>
          <p:nvPr/>
        </p:nvSpPr>
        <p:spPr>
          <a:xfrm>
            <a:off x="742950" y="5313363"/>
            <a:ext cx="3048000" cy="460375"/>
          </a:xfrm>
          <a:prstGeom prst="rect">
            <a:avLst/>
          </a:prstGeom>
          <a:noFill/>
        </p:spPr>
        <p:txBody>
          <a:bodyPr>
            <a:spAutoFit/>
          </a:bodyPr>
          <a:lstStyle/>
          <a:p>
            <a:pPr algn="ctr">
              <a:defRPr/>
            </a:pPr>
            <a:r>
              <a:rPr lang="en-US" dirty="0">
                <a:solidFill>
                  <a:schemeClr val="bg2">
                    <a:lumMod val="10000"/>
                  </a:schemeClr>
                </a:solidFill>
              </a:rPr>
              <a:t>Savi Bhim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209800"/>
            <a:ext cx="2965187" cy="247173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4.2	District 5240 Map</a:t>
            </a:r>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990600"/>
            <a:ext cx="56007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4.3	 District Resources - Website</a:t>
            </a:r>
          </a:p>
        </p:txBody>
      </p:sp>
      <p:sp>
        <p:nvSpPr>
          <p:cNvPr id="75779" name="Content Placeholder 1">
            <a:extLst>
              <a:ext uri="{FF2B5EF4-FFF2-40B4-BE49-F238E27FC236}">
                <a16:creationId xmlns:a16="http://schemas.microsoft.com/office/drawing/2014/main" id="{7E6FC4D0-F7AB-46F4-8E4B-CC37FBB03C18}"/>
              </a:ext>
            </a:extLst>
          </p:cNvPr>
          <p:cNvSpPr>
            <a:spLocks noGrp="1"/>
          </p:cNvSpPr>
          <p:nvPr>
            <p:ph idx="1"/>
          </p:nvPr>
        </p:nvSpPr>
        <p:spPr bwMode="auto">
          <a:xfrm>
            <a:off x="3810000" y="1400175"/>
            <a:ext cx="5334000" cy="2930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altLang="en-US" sz="1200" b="1" u="sng" dirty="0">
                <a:solidFill>
                  <a:schemeClr val="bg2">
                    <a:lumMod val="10000"/>
                  </a:schemeClr>
                </a:solidFill>
                <a:latin typeface="Georgia" panose="02040502050405020303" pitchFamily="18" charset="0"/>
              </a:rPr>
              <a:t>Homepage</a:t>
            </a:r>
            <a:r>
              <a:rPr lang="en-US" altLang="en-US" sz="1200" dirty="0">
                <a:solidFill>
                  <a:schemeClr val="bg2">
                    <a:lumMod val="10000"/>
                  </a:schemeClr>
                </a:solidFill>
                <a:latin typeface="Georgia" panose="02040502050405020303" pitchFamily="18" charset="0"/>
              </a:rPr>
              <a:t>: Governor’s monthly message; Quick links to District and District Foundation newsletters, events calendar, stories from around the District; and general District and Rotary International news.</a:t>
            </a:r>
          </a:p>
          <a:p>
            <a:pPr marL="0" indent="0">
              <a:buFont typeface="Arial" pitchFamily="34" charset="0"/>
              <a:buNone/>
              <a:defRPr/>
            </a:pPr>
            <a:endParaRPr lang="en-US" altLang="en-US" sz="1200" b="1" u="sng" dirty="0">
              <a:solidFill>
                <a:schemeClr val="bg2">
                  <a:lumMod val="10000"/>
                </a:schemeClr>
              </a:solidFill>
              <a:latin typeface="Georgia" panose="02040502050405020303" pitchFamily="18" charset="0"/>
            </a:endParaRPr>
          </a:p>
          <a:p>
            <a:pPr marL="0" indent="0">
              <a:buFont typeface="Arial" pitchFamily="34" charset="0"/>
              <a:buNone/>
              <a:defRPr/>
            </a:pPr>
            <a:r>
              <a:rPr lang="en-US" altLang="en-US" sz="1200" b="1" u="sng" dirty="0">
                <a:solidFill>
                  <a:schemeClr val="bg2">
                    <a:lumMod val="10000"/>
                  </a:schemeClr>
                </a:solidFill>
                <a:latin typeface="Georgia" panose="02040502050405020303" pitchFamily="18" charset="0"/>
              </a:rPr>
              <a:t>District Tab</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rPr>
              <a:t>Administration</a:t>
            </a:r>
            <a:r>
              <a:rPr lang="en-US" alt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1200" dirty="0">
                <a:solidFill>
                  <a:schemeClr val="bg2">
                    <a:lumMod val="10000"/>
                  </a:schemeClr>
                </a:solidFill>
                <a:latin typeface="Georgia" panose="02040502050405020303" pitchFamily="18" charset="0"/>
                <a:cs typeface="Times New Roman" panose="02020603050405020304" pitchFamily="18" charset="0"/>
                <a:hlinkClick r:id="rId2"/>
              </a:rPr>
              <a:t>District staff contact information</a:t>
            </a:r>
            <a:r>
              <a:rPr lang="en-US" altLang="en-US" sz="1200" dirty="0">
                <a:solidFill>
                  <a:schemeClr val="bg2">
                    <a:lumMod val="10000"/>
                  </a:schemeClr>
                </a:solidFill>
                <a:latin typeface="Georgia" panose="02040502050405020303" pitchFamily="18" charset="0"/>
                <a:cs typeface="Times New Roman" panose="02020603050405020304" pitchFamily="18" charset="0"/>
              </a:rPr>
              <a:t>; </a:t>
            </a:r>
            <a:r>
              <a:rPr lang="en-US" altLang="en-US" sz="1200" dirty="0">
                <a:solidFill>
                  <a:schemeClr val="bg2">
                    <a:lumMod val="10000"/>
                  </a:schemeClr>
                </a:solidFill>
                <a:latin typeface="Georgia" panose="02040502050405020303" pitchFamily="18" charset="0"/>
                <a:hlinkClick r:id="rId3"/>
              </a:rPr>
              <a:t>Past and present District financial records and forms</a:t>
            </a:r>
            <a:r>
              <a:rPr lang="en-US" alt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hlinkClick r:id="rId4"/>
              </a:rPr>
              <a:t>District and Rotary International legal documents</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5"/>
              </a:rPr>
              <a:t>Avenues of Service</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cs typeface="Times New Roman" panose="02020603050405020304" pitchFamily="18" charset="0"/>
                <a:hlinkClick r:id="rId6"/>
              </a:rPr>
              <a:t>Education and Training</a:t>
            </a:r>
            <a:r>
              <a:rPr lang="en-US" altLang="en-US" sz="1200" dirty="0">
                <a:solidFill>
                  <a:schemeClr val="bg2">
                    <a:lumMod val="10000"/>
                  </a:schemeClr>
                </a:solidFill>
                <a:latin typeface="Georgia" panose="02040502050405020303" pitchFamily="18" charset="0"/>
                <a:cs typeface="Times New Roman" panose="02020603050405020304" pitchFamily="18" charset="0"/>
              </a:rPr>
              <a:t>.  </a:t>
            </a:r>
            <a:r>
              <a:rPr lang="en-US" altLang="en-US" sz="1200" u="sng" dirty="0">
                <a:solidFill>
                  <a:schemeClr val="bg2">
                    <a:lumMod val="10000"/>
                  </a:schemeClr>
                </a:solidFill>
                <a:latin typeface="Georgia" panose="02040502050405020303" pitchFamily="18" charset="0"/>
                <a:cs typeface="Times New Roman" panose="02020603050405020304" pitchFamily="18" charset="0"/>
                <a:hlinkClick r:id="rId7"/>
              </a:rPr>
              <a:t>Foundation and Grants</a:t>
            </a:r>
            <a:r>
              <a:rPr lang="en-US" altLang="en-US" sz="1200" dirty="0">
                <a:solidFill>
                  <a:schemeClr val="bg2">
                    <a:lumMod val="10000"/>
                  </a:schemeClr>
                </a:solidFill>
                <a:latin typeface="Georgia" panose="02040502050405020303" pitchFamily="18" charset="0"/>
                <a:cs typeface="Times New Roman" panose="02020603050405020304" pitchFamily="18" charset="0"/>
              </a:rPr>
              <a:t>.  </a:t>
            </a:r>
            <a:r>
              <a:rPr lang="en-US" altLang="en-US" sz="1200" u="sng" dirty="0">
                <a:solidFill>
                  <a:schemeClr val="bg2">
                    <a:lumMod val="10000"/>
                  </a:schemeClr>
                </a:solidFill>
                <a:latin typeface="Georgia" panose="02040502050405020303" pitchFamily="18" charset="0"/>
                <a:cs typeface="Times New Roman" panose="02020603050405020304" pitchFamily="18" charset="0"/>
                <a:hlinkClick r:id="rId8"/>
              </a:rPr>
              <a:t>Peace Page</a:t>
            </a:r>
            <a:r>
              <a:rPr lang="en-US" altLang="en-US" sz="1200" dirty="0">
                <a:solidFill>
                  <a:schemeClr val="bg2">
                    <a:lumMod val="10000"/>
                  </a:schemeClr>
                </a:solidFill>
                <a:latin typeface="Georgia" panose="02040502050405020303" pitchFamily="18" charset="0"/>
                <a:cs typeface="Times New Roman" panose="02020603050405020304" pitchFamily="18" charset="0"/>
              </a:rPr>
              <a:t>.  </a:t>
            </a:r>
            <a:r>
              <a:rPr lang="en-US" altLang="en-US" sz="1200" u="sng" dirty="0">
                <a:solidFill>
                  <a:schemeClr val="bg2">
                    <a:lumMod val="10000"/>
                  </a:schemeClr>
                </a:solidFill>
                <a:latin typeface="Georgia" panose="02040502050405020303" pitchFamily="18" charset="0"/>
                <a:cs typeface="Times New Roman" panose="02020603050405020304" pitchFamily="18" charset="0"/>
                <a:hlinkClick r:id="rId9"/>
              </a:rPr>
              <a:t>Membership and </a:t>
            </a:r>
            <a:r>
              <a:rPr lang="en-US" altLang="en-US" sz="1200" u="sng" dirty="0" err="1">
                <a:solidFill>
                  <a:schemeClr val="bg2">
                    <a:lumMod val="10000"/>
                  </a:schemeClr>
                </a:solidFill>
                <a:latin typeface="Georgia" panose="02040502050405020303" pitchFamily="18" charset="0"/>
                <a:cs typeface="Times New Roman" panose="02020603050405020304" pitchFamily="18" charset="0"/>
                <a:hlinkClick r:id="rId9"/>
              </a:rPr>
              <a:t>Rention</a:t>
            </a:r>
            <a:r>
              <a:rPr lang="en-US" altLang="en-US" sz="1200" dirty="0">
                <a:solidFill>
                  <a:schemeClr val="bg2">
                    <a:lumMod val="10000"/>
                  </a:schemeClr>
                </a:solidFill>
                <a:latin typeface="Georgia" panose="02040502050405020303" pitchFamily="18" charset="0"/>
                <a:cs typeface="Times New Roman" panose="02020603050405020304" pitchFamily="18" charset="0"/>
              </a:rPr>
              <a:t> </a:t>
            </a:r>
            <a:r>
              <a:rPr lang="en-US" altLang="en-US" sz="1200"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1200" dirty="0">
                <a:solidFill>
                  <a:schemeClr val="bg2">
                    <a:lumMod val="10000"/>
                  </a:schemeClr>
                </a:solidFill>
                <a:latin typeface="Georgia" panose="02040502050405020303" pitchFamily="18" charset="0"/>
                <a:cs typeface="Times New Roman" panose="02020603050405020304" pitchFamily="18" charset="0"/>
              </a:rPr>
              <a:t>Lots of tools available.  </a:t>
            </a:r>
            <a:r>
              <a:rPr lang="en-US" altLang="en-US" sz="1200" u="sng" dirty="0">
                <a:solidFill>
                  <a:schemeClr val="bg2">
                    <a:lumMod val="10000"/>
                  </a:schemeClr>
                </a:solidFill>
                <a:latin typeface="Georgia" panose="02040502050405020303" pitchFamily="18" charset="0"/>
                <a:cs typeface="Times New Roman" panose="02020603050405020304" pitchFamily="18" charset="0"/>
                <a:hlinkClick r:id="rId10"/>
              </a:rPr>
              <a:t>Public Image</a:t>
            </a:r>
            <a:r>
              <a:rPr lang="en-US" altLang="en-US" sz="1200" dirty="0">
                <a:solidFill>
                  <a:schemeClr val="bg2">
                    <a:lumMod val="10000"/>
                  </a:schemeClr>
                </a:solidFill>
                <a:latin typeface="Georgia" panose="02040502050405020303" pitchFamily="18" charset="0"/>
                <a:cs typeface="Times New Roman" panose="02020603050405020304" pitchFamily="18" charset="0"/>
              </a:rPr>
              <a:t> </a:t>
            </a:r>
            <a:r>
              <a:rPr lang="en-US" altLang="en-US" sz="1200"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1200" dirty="0">
                <a:solidFill>
                  <a:schemeClr val="bg2">
                    <a:lumMod val="10000"/>
                  </a:schemeClr>
                </a:solidFill>
                <a:latin typeface="Georgia" panose="02040502050405020303" pitchFamily="18" charset="0"/>
                <a:cs typeface="Times New Roman" panose="02020603050405020304" pitchFamily="18" charset="0"/>
              </a:rPr>
              <a:t>create your club logo and promote your club.  </a:t>
            </a:r>
            <a:r>
              <a:rPr lang="en-US" altLang="en-US" sz="1200" u="sng" dirty="0">
                <a:solidFill>
                  <a:schemeClr val="bg2">
                    <a:lumMod val="10000"/>
                  </a:schemeClr>
                </a:solidFill>
                <a:latin typeface="Georgia" panose="02040502050405020303" pitchFamily="18" charset="0"/>
                <a:cs typeface="Times New Roman" panose="02020603050405020304" pitchFamily="18" charset="0"/>
                <a:hlinkClick r:id="rId11"/>
              </a:rPr>
              <a:t>Rotary Year [YEAR] Information</a:t>
            </a:r>
            <a:r>
              <a:rPr lang="en-US" altLang="en-US" sz="1200" dirty="0">
                <a:solidFill>
                  <a:schemeClr val="bg2">
                    <a:lumMod val="10000"/>
                  </a:schemeClr>
                </a:solidFill>
                <a:latin typeface="Georgia" panose="02040502050405020303" pitchFamily="18" charset="0"/>
                <a:cs typeface="Times New Roman" panose="02020603050405020304" pitchFamily="18" charset="0"/>
              </a:rPr>
              <a:t> </a:t>
            </a:r>
            <a:r>
              <a:rPr lang="en-US" altLang="en-US" sz="1200"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1200" dirty="0">
                <a:solidFill>
                  <a:schemeClr val="bg2">
                    <a:lumMod val="10000"/>
                  </a:schemeClr>
                </a:solidFill>
                <a:latin typeface="Georgia" panose="02040502050405020303" pitchFamily="18" charset="0"/>
                <a:cs typeface="Times New Roman" panose="02020603050405020304" pitchFamily="18" charset="0"/>
              </a:rPr>
              <a:t>Information specific to a particular year including important documents such as awards criteria, convention links, reverse calendar, club president roster, and social media links.  </a:t>
            </a:r>
            <a:r>
              <a:rPr lang="en-US" altLang="en-US" sz="1200" u="sng" dirty="0">
                <a:solidFill>
                  <a:schemeClr val="bg2">
                    <a:lumMod val="10000"/>
                  </a:schemeClr>
                </a:solidFill>
                <a:latin typeface="Georgia" panose="02040502050405020303" pitchFamily="18" charset="0"/>
                <a:cs typeface="Times New Roman" panose="02020603050405020304" pitchFamily="18" charset="0"/>
              </a:rPr>
              <a:t>District Archives</a:t>
            </a:r>
            <a:r>
              <a:rPr lang="en-US" altLang="en-US" sz="1200" dirty="0">
                <a:solidFill>
                  <a:schemeClr val="bg2">
                    <a:lumMod val="10000"/>
                  </a:schemeClr>
                </a:solidFill>
                <a:latin typeface="Georgia" panose="02040502050405020303" pitchFamily="18" charset="0"/>
                <a:cs typeface="Times New Roman" panose="02020603050405020304" pitchFamily="18" charset="0"/>
              </a:rPr>
              <a:t>.</a:t>
            </a:r>
          </a:p>
          <a:p>
            <a:pPr marL="0" indent="0">
              <a:buFont typeface="Arial" pitchFamily="34" charset="0"/>
              <a:buNone/>
              <a:defRPr/>
            </a:pPr>
            <a:endParaRPr lang="en-US" altLang="en-US" sz="1200" b="1" u="sng" dirty="0">
              <a:solidFill>
                <a:schemeClr val="bg2">
                  <a:lumMod val="10000"/>
                </a:schemeClr>
              </a:solidFill>
              <a:latin typeface="Georgia" panose="02040502050405020303" pitchFamily="18" charset="0"/>
            </a:endParaRPr>
          </a:p>
          <a:p>
            <a:pPr marL="0" indent="0">
              <a:buFont typeface="Arial" pitchFamily="34" charset="0"/>
              <a:buNone/>
              <a:defRPr/>
            </a:pPr>
            <a:r>
              <a:rPr lang="en-US" altLang="en-US" sz="1200" b="1" u="sng" dirty="0">
                <a:solidFill>
                  <a:schemeClr val="bg2">
                    <a:lumMod val="10000"/>
                  </a:schemeClr>
                </a:solidFill>
                <a:latin typeface="Georgia" panose="02040502050405020303" pitchFamily="18" charset="0"/>
              </a:rPr>
              <a:t>Links Tab</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2"/>
              </a:rPr>
              <a:t>District Business </a:t>
            </a:r>
            <a:r>
              <a:rPr lang="en-US" altLang="en-US" sz="1200" u="sng" dirty="0" err="1">
                <a:solidFill>
                  <a:schemeClr val="bg2">
                    <a:lumMod val="10000"/>
                  </a:schemeClr>
                </a:solidFill>
                <a:latin typeface="Georgia" panose="02040502050405020303" pitchFamily="18" charset="0"/>
                <a:hlinkClick r:id="rId12"/>
              </a:rPr>
              <a:t>Newtwroking</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3"/>
              </a:rPr>
              <a:t>PRLS Website</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4"/>
              </a:rPr>
              <a:t>Make Up Meetings Online</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5"/>
              </a:rPr>
              <a:t>RI Zone 25/26</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rPr>
              <a:t>District Conference</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6"/>
              </a:rPr>
              <a:t>Rotary Global Rewards</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7"/>
              </a:rPr>
              <a:t>RYLA</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8"/>
              </a:rPr>
              <a:t>Rose Parade Float</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19"/>
              </a:rPr>
              <a:t>World Peace Conference</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20"/>
              </a:rPr>
              <a:t>Polio Headlines</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21"/>
              </a:rPr>
              <a:t>Rotary International</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22"/>
              </a:rPr>
              <a:t>Rotoract Info</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23"/>
              </a:rPr>
              <a:t>PETS</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endParaRPr lang="en-US" altLang="en-US" sz="1200" dirty="0">
              <a:solidFill>
                <a:schemeClr val="bg2">
                  <a:lumMod val="10000"/>
                </a:schemeClr>
              </a:solidFill>
              <a:latin typeface="Georgia" panose="02040502050405020303" pitchFamily="18" charset="0"/>
            </a:endParaRPr>
          </a:p>
          <a:p>
            <a:pPr marL="0" indent="0">
              <a:buFont typeface="Arial" pitchFamily="34" charset="0"/>
              <a:buNone/>
              <a:defRPr/>
            </a:pPr>
            <a:r>
              <a:rPr lang="en-US" altLang="en-US" sz="1200" b="1" u="sng" dirty="0">
                <a:solidFill>
                  <a:schemeClr val="bg2">
                    <a:lumMod val="10000"/>
                  </a:schemeClr>
                </a:solidFill>
                <a:latin typeface="Georgia" panose="02040502050405020303" pitchFamily="18" charset="0"/>
              </a:rPr>
              <a:t>Events Tab</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hlinkClick r:id="rId24"/>
              </a:rPr>
              <a:t>District Events Calendar</a:t>
            </a:r>
            <a:r>
              <a:rPr lang="en-US" alt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1200" dirty="0">
                <a:solidFill>
                  <a:schemeClr val="bg2">
                    <a:lumMod val="10000"/>
                  </a:schemeClr>
                </a:solidFill>
                <a:latin typeface="Georgia" panose="02040502050405020303" pitchFamily="18" charset="0"/>
                <a:cs typeface="Times New Roman" panose="02020603050405020304" pitchFamily="18" charset="0"/>
              </a:rPr>
              <a:t>District </a:t>
            </a:r>
            <a:r>
              <a:rPr lang="en-US" altLang="en-US" sz="1200" dirty="0">
                <a:solidFill>
                  <a:schemeClr val="bg2">
                    <a:lumMod val="10000"/>
                  </a:schemeClr>
                </a:solidFill>
                <a:latin typeface="Georgia" panose="02040502050405020303" pitchFamily="18" charset="0"/>
              </a:rPr>
              <a:t>Want to see which amazing District and Club events are coming up?  How about leadership and training seminars?  Then check out the Events Calendar.  </a:t>
            </a:r>
            <a:r>
              <a:rPr lang="en-US" altLang="en-US" sz="1200" u="sng" dirty="0" err="1">
                <a:solidFill>
                  <a:schemeClr val="bg2">
                    <a:lumMod val="10000"/>
                  </a:schemeClr>
                </a:solidFill>
                <a:latin typeface="Georgia" panose="02040502050405020303" pitchFamily="18" charset="0"/>
              </a:rPr>
              <a:t>Governnor’s</a:t>
            </a:r>
            <a:r>
              <a:rPr lang="en-US" altLang="en-US" sz="1200" u="sng" dirty="0">
                <a:solidFill>
                  <a:schemeClr val="bg2">
                    <a:lumMod val="10000"/>
                  </a:schemeClr>
                </a:solidFill>
                <a:latin typeface="Georgia" panose="02040502050405020303" pitchFamily="18" charset="0"/>
              </a:rPr>
              <a:t> Visit Calendar</a:t>
            </a:r>
            <a:r>
              <a:rPr lang="en-US" altLang="en-US" sz="1200" dirty="0">
                <a:solidFill>
                  <a:schemeClr val="bg2">
                    <a:lumMod val="10000"/>
                  </a:schemeClr>
                </a:solidFill>
                <a:latin typeface="Georgia" panose="02040502050405020303" pitchFamily="18" charset="0"/>
              </a:rPr>
              <a:t>.  </a:t>
            </a:r>
            <a:r>
              <a:rPr lang="en-US" altLang="en-US" sz="1200" u="sng" dirty="0">
                <a:solidFill>
                  <a:schemeClr val="bg2">
                    <a:lumMod val="10000"/>
                  </a:schemeClr>
                </a:solidFill>
                <a:latin typeface="Georgia" panose="02040502050405020303" pitchFamily="18" charset="0"/>
              </a:rPr>
              <a:t>Important Dates</a:t>
            </a:r>
            <a:r>
              <a:rPr lang="en-US" altLang="en-US" sz="1200" dirty="0">
                <a:solidFill>
                  <a:schemeClr val="bg2">
                    <a:lumMod val="10000"/>
                  </a:schemeClr>
                </a:solidFill>
                <a:latin typeface="Georgia" panose="02040502050405020303" pitchFamily="18" charset="0"/>
              </a:rPr>
              <a:t>.</a:t>
            </a:r>
            <a:endParaRPr lang="en-US" altLang="en-US" sz="1200" b="1" u="sng" dirty="0">
              <a:solidFill>
                <a:schemeClr val="bg2">
                  <a:lumMod val="10000"/>
                </a:schemeClr>
              </a:solidFill>
              <a:latin typeface="Georgia" panose="02040502050405020303" pitchFamily="18" charset="0"/>
            </a:endParaRPr>
          </a:p>
          <a:p>
            <a:pPr marL="0" indent="0">
              <a:buFont typeface="Arial" pitchFamily="34" charset="0"/>
              <a:buNone/>
              <a:defRPr/>
            </a:pPr>
            <a:endParaRPr lang="en-US" altLang="en-US" sz="1200" b="1" u="sng" dirty="0">
              <a:latin typeface="Georgia" panose="02040502050405020303" pitchFamily="18" charset="0"/>
            </a:endParaRPr>
          </a:p>
          <a:p>
            <a:pPr marL="0" indent="0">
              <a:buFont typeface="Arial" pitchFamily="34" charset="0"/>
              <a:buNone/>
              <a:defRPr/>
            </a:pPr>
            <a:endParaRPr lang="en-US" altLang="en-US" sz="1200" b="1" u="sng" dirty="0">
              <a:latin typeface="Georgia" panose="02040502050405020303" pitchFamily="18" charset="0"/>
            </a:endParaRPr>
          </a:p>
        </p:txBody>
      </p:sp>
      <p:sp>
        <p:nvSpPr>
          <p:cNvPr id="4" name="Rectangle 3">
            <a:extLst>
              <a:ext uri="{FF2B5EF4-FFF2-40B4-BE49-F238E27FC236}">
                <a16:creationId xmlns:a16="http://schemas.microsoft.com/office/drawing/2014/main" id="{BDFA8926-B398-42AD-B805-B3FCE5C87BA3}"/>
              </a:ext>
            </a:extLst>
          </p:cNvPr>
          <p:cNvSpPr>
            <a:spLocks noChangeArrowheads="1"/>
          </p:cNvSpPr>
          <p:nvPr/>
        </p:nvSpPr>
        <p:spPr bwMode="auto">
          <a:xfrm>
            <a:off x="4229100" y="381000"/>
            <a:ext cx="4495800" cy="712788"/>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rgbClr val="F2F2F2"/>
                </a:solidFill>
                <a:latin typeface="Georgia" panose="02040502050405020303" pitchFamily="18" charset="0"/>
                <a:ea typeface="+mn-ea"/>
                <a:hlinkClick r:id="rId25"/>
              </a:rPr>
              <a:t>http://www.rotarydistrict5240.org/</a:t>
            </a:r>
            <a:r>
              <a:rPr lang="en-US" sz="1600" dirty="0">
                <a:solidFill>
                  <a:srgbClr val="F2F2F2"/>
                </a:solidFill>
                <a:latin typeface="Georgia" panose="02040502050405020303" pitchFamily="18" charset="0"/>
                <a:ea typeface="+mn-ea"/>
              </a:rPr>
              <a:t> </a:t>
            </a:r>
          </a:p>
        </p:txBody>
      </p:sp>
      <p:sp>
        <p:nvSpPr>
          <p:cNvPr id="6" name="Right Arrow 5">
            <a:extLst>
              <a:ext uri="{FF2B5EF4-FFF2-40B4-BE49-F238E27FC236}">
                <a16:creationId xmlns:a16="http://schemas.microsoft.com/office/drawing/2014/main" id="{09593421-4AD8-446E-A9BD-B417120883AE}"/>
              </a:ext>
            </a:extLst>
          </p:cNvPr>
          <p:cNvSpPr/>
          <p:nvPr/>
        </p:nvSpPr>
        <p:spPr>
          <a:xfrm rot="20306998">
            <a:off x="233363" y="1349375"/>
            <a:ext cx="3440112" cy="1792288"/>
          </a:xfrm>
          <a:prstGeom prst="rightArrow">
            <a:avLst>
              <a:gd name="adj1" fmla="val 47024"/>
              <a:gd name="adj2" fmla="val 4429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solidFill>
                <a:schemeClr val="bg2">
                  <a:lumMod val="10000"/>
                </a:schemeClr>
              </a:solidFill>
              <a:latin typeface="Georgia" panose="02040502050405020303" pitchFamily="18" charset="0"/>
            </a:endParaRPr>
          </a:p>
          <a:p>
            <a:pPr algn="ctr">
              <a:defRPr/>
            </a:pPr>
            <a:endParaRPr lang="en-US" sz="1200" dirty="0">
              <a:solidFill>
                <a:schemeClr val="bg2">
                  <a:lumMod val="10000"/>
                </a:schemeClr>
              </a:solidFill>
              <a:latin typeface="Georgia" panose="02040502050405020303" pitchFamily="18" charset="0"/>
            </a:endParaRPr>
          </a:p>
          <a:p>
            <a:pPr algn="ctr">
              <a:defRPr/>
            </a:pPr>
            <a:r>
              <a:rPr lang="en-US" sz="1200" dirty="0">
                <a:solidFill>
                  <a:schemeClr val="bg2">
                    <a:lumMod val="10000"/>
                  </a:schemeClr>
                </a:solidFill>
                <a:latin typeface="Georgia" panose="02040502050405020303" pitchFamily="18" charset="0"/>
              </a:rPr>
              <a:t>The District 5240 website requires a login to gain full access.  To register online go to: http://www.rotarydistrict5240.org/ </a:t>
            </a:r>
            <a:r>
              <a:rPr lang="en-US" sz="1200" dirty="0">
                <a:solidFill>
                  <a:schemeClr val="bg2">
                    <a:lumMod val="10000"/>
                  </a:schemeClr>
                </a:solidFill>
                <a:latin typeface="Times New Roman" panose="02020603050405020304" pitchFamily="18" charset="0"/>
                <a:cs typeface="Times New Roman" panose="02020603050405020304" pitchFamily="18" charset="0"/>
              </a:rPr>
              <a:t>→ Member Login </a:t>
            </a:r>
            <a:endParaRPr lang="en-US" sz="1200" dirty="0">
              <a:solidFill>
                <a:schemeClr val="bg2">
                  <a:lumMod val="10000"/>
                </a:schemeClr>
              </a:solidFill>
              <a:latin typeface="Georgia" panose="02040502050405020303" pitchFamily="18" charset="0"/>
            </a:endParaRPr>
          </a:p>
          <a:p>
            <a:pPr algn="ctr">
              <a:defRPr/>
            </a:pPr>
            <a:endParaRPr lang="en-US" sz="1200" dirty="0">
              <a:solidFill>
                <a:schemeClr val="bg2">
                  <a:lumMod val="10000"/>
                </a:schemeClr>
              </a:solidFill>
              <a:latin typeface="Georgia" panose="02040502050405020303" pitchFamily="18" charset="0"/>
            </a:endParaRPr>
          </a:p>
          <a:p>
            <a:pPr algn="ctr">
              <a:defRP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4.4	District/Regional Awards</a:t>
            </a:r>
          </a:p>
        </p:txBody>
      </p:sp>
      <p:sp>
        <p:nvSpPr>
          <p:cNvPr id="3" name="TextBox 2">
            <a:extLst>
              <a:ext uri="{FF2B5EF4-FFF2-40B4-BE49-F238E27FC236}">
                <a16:creationId xmlns:a16="http://schemas.microsoft.com/office/drawing/2014/main" id="{7AE08FE3-0099-4D54-9DA2-60CDE721176E}"/>
              </a:ext>
            </a:extLst>
          </p:cNvPr>
          <p:cNvSpPr txBox="1"/>
          <p:nvPr/>
        </p:nvSpPr>
        <p:spPr>
          <a:xfrm>
            <a:off x="381000" y="1143000"/>
            <a:ext cx="8382000" cy="5370513"/>
          </a:xfrm>
          <a:prstGeom prst="rect">
            <a:avLst/>
          </a:prstGeom>
          <a:noFill/>
        </p:spPr>
        <p:txBody>
          <a:bodyPr>
            <a:spAutoFit/>
          </a:bodyPr>
          <a:lstStyle/>
          <a:p>
            <a:pPr algn="just" eaLnBrk="1" fontAlgn="ctr" hangingPunct="1">
              <a:defRPr/>
            </a:pPr>
            <a:r>
              <a:rPr lang="en-US" sz="1300" dirty="0">
                <a:solidFill>
                  <a:schemeClr val="bg2">
                    <a:lumMod val="10000"/>
                  </a:schemeClr>
                </a:solidFill>
                <a:latin typeface="Georgia" panose="02040502050405020303" pitchFamily="18" charset="0"/>
              </a:rPr>
              <a:t>A great way to engage, guide, motivate, and recognize your Rotary Club and its members is through the “2019-2020 District/Regional Rotary Awards Program” (“District Awards”).  The District Awards are strategic tool to drive your Rotary Club to the next level and impact positive change, which if accomplished will result in due recognition for your Rotary Club. Making regular progress on the awards criteria will help build pride in your Rotary Club and public awareness of Rotary service in your community.  Update the awards information as you accomplish criteria and share your accomplishments with your Rotary Club and with your community.</a:t>
            </a:r>
          </a:p>
          <a:p>
            <a:pPr algn="just" eaLnBrk="1" fontAlgn="ctr" hangingPunct="1">
              <a:defRPr/>
            </a:pPr>
            <a:endParaRPr lang="en-US" sz="1300" dirty="0">
              <a:solidFill>
                <a:schemeClr val="bg2">
                  <a:lumMod val="10000"/>
                </a:schemeClr>
              </a:solidFill>
              <a:latin typeface="Georgia" panose="02040502050405020303" pitchFamily="18" charset="0"/>
            </a:endParaRPr>
          </a:p>
          <a:p>
            <a:pPr algn="just" eaLnBrk="1" fontAlgn="ctr" hangingPunct="1">
              <a:defRPr/>
            </a:pPr>
            <a:r>
              <a:rPr lang="en-US" sz="1300" dirty="0">
                <a:solidFill>
                  <a:schemeClr val="bg2">
                    <a:lumMod val="10000"/>
                  </a:schemeClr>
                </a:solidFill>
                <a:latin typeface="Georgia" panose="02040502050405020303" pitchFamily="18" charset="0"/>
              </a:rPr>
              <a:t>The District Awards are based on your Rotary Club’s </a:t>
            </a:r>
            <a:r>
              <a:rPr lang="en-US" sz="1300" b="1" dirty="0">
                <a:solidFill>
                  <a:schemeClr val="bg2">
                    <a:lumMod val="10000"/>
                  </a:schemeClr>
                </a:solidFill>
                <a:latin typeface="Georgia" panose="02040502050405020303" pitchFamily="18" charset="0"/>
              </a:rPr>
              <a:t>April 15, 2020</a:t>
            </a:r>
            <a:r>
              <a:rPr lang="en-US" sz="1300" dirty="0">
                <a:solidFill>
                  <a:schemeClr val="bg2">
                    <a:lumMod val="10000"/>
                  </a:schemeClr>
                </a:solidFill>
                <a:latin typeface="Georgia" panose="02040502050405020303" pitchFamily="18" charset="0"/>
              </a:rPr>
              <a:t> submission on the following pre-determined individual </a:t>
            </a:r>
            <a:r>
              <a:rPr lang="en-US" sz="1300" u="sng" dirty="0">
                <a:solidFill>
                  <a:schemeClr val="bg2">
                    <a:lumMod val="10000"/>
                  </a:schemeClr>
                </a:solidFill>
                <a:latin typeface="Georgia" panose="02040502050405020303" pitchFamily="18" charset="0"/>
              </a:rPr>
              <a:t>key performance areas</a:t>
            </a:r>
            <a:r>
              <a:rPr lang="en-US" sz="1300" dirty="0">
                <a:solidFill>
                  <a:schemeClr val="bg2">
                    <a:lumMod val="10000"/>
                  </a:schemeClr>
                </a:solidFill>
                <a:latin typeface="Georgia" panose="02040502050405020303" pitchFamily="18" charset="0"/>
              </a:rPr>
              <a:t>:</a:t>
            </a:r>
          </a:p>
          <a:p>
            <a:pPr algn="just" eaLnBrk="1" fontAlgn="ctr" hangingPunct="1">
              <a:defRPr/>
            </a:pPr>
            <a:r>
              <a:rPr lang="en-US" sz="1300" dirty="0">
                <a:solidFill>
                  <a:schemeClr val="bg2">
                    <a:lumMod val="10000"/>
                  </a:schemeClr>
                </a:solidFill>
                <a:latin typeface="Georgia" panose="02040502050405020303" pitchFamily="18" charset="0"/>
              </a:rPr>
              <a:t>   1) </a:t>
            </a:r>
            <a:r>
              <a:rPr lang="en-US" sz="1300" b="1" dirty="0">
                <a:solidFill>
                  <a:schemeClr val="bg2">
                    <a:lumMod val="10000"/>
                  </a:schemeClr>
                </a:solidFill>
                <a:latin typeface="Georgia" panose="02040502050405020303" pitchFamily="18" charset="0"/>
              </a:rPr>
              <a:t>Club Service</a:t>
            </a:r>
            <a:r>
              <a:rPr lang="en-US" sz="1300" dirty="0">
                <a:solidFill>
                  <a:schemeClr val="bg2">
                    <a:lumMod val="10000"/>
                  </a:schemeClr>
                </a:solidFill>
                <a:latin typeface="Georgia" panose="02040502050405020303" pitchFamily="18" charset="0"/>
              </a:rPr>
              <a:t>; 2) </a:t>
            </a:r>
            <a:r>
              <a:rPr lang="en-US" sz="1300" b="1" dirty="0">
                <a:solidFill>
                  <a:schemeClr val="bg2">
                    <a:lumMod val="10000"/>
                  </a:schemeClr>
                </a:solidFill>
                <a:latin typeface="Georgia" panose="02040502050405020303" pitchFamily="18" charset="0"/>
              </a:rPr>
              <a:t>Community Service</a:t>
            </a:r>
            <a:r>
              <a:rPr lang="en-US" sz="1300" dirty="0">
                <a:solidFill>
                  <a:schemeClr val="bg2">
                    <a:lumMod val="10000"/>
                  </a:schemeClr>
                </a:solidFill>
                <a:latin typeface="Georgia" panose="02040502050405020303" pitchFamily="18" charset="0"/>
              </a:rPr>
              <a:t>; 3) </a:t>
            </a:r>
            <a:r>
              <a:rPr lang="en-US" sz="1300" b="1" dirty="0">
                <a:solidFill>
                  <a:schemeClr val="bg2">
                    <a:lumMod val="10000"/>
                  </a:schemeClr>
                </a:solidFill>
                <a:latin typeface="Georgia" panose="02040502050405020303" pitchFamily="18" charset="0"/>
              </a:rPr>
              <a:t>International Service</a:t>
            </a:r>
            <a:r>
              <a:rPr lang="en-US" sz="1300" dirty="0">
                <a:solidFill>
                  <a:schemeClr val="bg2">
                    <a:lumMod val="10000"/>
                  </a:schemeClr>
                </a:solidFill>
                <a:latin typeface="Georgia" panose="02040502050405020303" pitchFamily="18" charset="0"/>
              </a:rPr>
              <a:t>; 4) </a:t>
            </a:r>
            <a:r>
              <a:rPr lang="en-US" sz="1300" b="1" dirty="0">
                <a:solidFill>
                  <a:schemeClr val="bg2">
                    <a:lumMod val="10000"/>
                  </a:schemeClr>
                </a:solidFill>
                <a:latin typeface="Georgia" panose="02040502050405020303" pitchFamily="18" charset="0"/>
              </a:rPr>
              <a:t>Vocational Service</a:t>
            </a:r>
            <a:r>
              <a:rPr lang="en-US" sz="1300" dirty="0">
                <a:solidFill>
                  <a:schemeClr val="bg2">
                    <a:lumMod val="10000"/>
                  </a:schemeClr>
                </a:solidFill>
                <a:latin typeface="Georgia" panose="02040502050405020303" pitchFamily="18" charset="0"/>
              </a:rPr>
              <a:t>; 5) </a:t>
            </a:r>
            <a:r>
              <a:rPr lang="en-US" sz="1300" b="1" dirty="0">
                <a:solidFill>
                  <a:schemeClr val="bg2">
                    <a:lumMod val="10000"/>
                  </a:schemeClr>
                </a:solidFill>
                <a:latin typeface="Georgia" panose="02040502050405020303" pitchFamily="18" charset="0"/>
              </a:rPr>
              <a:t>Youth</a:t>
            </a:r>
          </a:p>
          <a:p>
            <a:pPr algn="just" eaLnBrk="1" fontAlgn="ctr" hangingPunct="1">
              <a:defRPr/>
            </a:pPr>
            <a:r>
              <a:rPr lang="en-US" sz="1300" b="1" dirty="0">
                <a:solidFill>
                  <a:schemeClr val="bg2">
                    <a:lumMod val="10000"/>
                  </a:schemeClr>
                </a:solidFill>
                <a:latin typeface="Georgia" panose="02040502050405020303" pitchFamily="18" charset="0"/>
              </a:rPr>
              <a:t>   Service</a:t>
            </a:r>
            <a:r>
              <a:rPr lang="en-US" sz="1300" dirty="0">
                <a:solidFill>
                  <a:schemeClr val="bg2">
                    <a:lumMod val="10000"/>
                  </a:schemeClr>
                </a:solidFill>
                <a:latin typeface="Georgia" panose="02040502050405020303" pitchFamily="18" charset="0"/>
              </a:rPr>
              <a:t>; 6</a:t>
            </a:r>
            <a:r>
              <a:rPr lang="en-US" sz="1300" b="1" dirty="0">
                <a:solidFill>
                  <a:schemeClr val="bg2">
                    <a:lumMod val="10000"/>
                  </a:schemeClr>
                </a:solidFill>
                <a:latin typeface="Georgia" panose="02040502050405020303" pitchFamily="18" charset="0"/>
              </a:rPr>
              <a:t>) Membership</a:t>
            </a:r>
            <a:r>
              <a:rPr lang="en-US" sz="1300" dirty="0">
                <a:solidFill>
                  <a:schemeClr val="bg2">
                    <a:lumMod val="10000"/>
                  </a:schemeClr>
                </a:solidFill>
                <a:latin typeface="Georgia" panose="02040502050405020303" pitchFamily="18" charset="0"/>
              </a:rPr>
              <a:t>; 7) </a:t>
            </a:r>
            <a:r>
              <a:rPr lang="en-US" sz="1300" b="1" dirty="0">
                <a:solidFill>
                  <a:schemeClr val="bg2">
                    <a:lumMod val="10000"/>
                  </a:schemeClr>
                </a:solidFill>
                <a:latin typeface="Georgia" panose="02040502050405020303" pitchFamily="18" charset="0"/>
              </a:rPr>
              <a:t>Foundation</a:t>
            </a:r>
            <a:r>
              <a:rPr lang="en-US" sz="1300" dirty="0">
                <a:solidFill>
                  <a:schemeClr val="bg2">
                    <a:lumMod val="10000"/>
                  </a:schemeClr>
                </a:solidFill>
                <a:latin typeface="Georgia" panose="02040502050405020303" pitchFamily="18" charset="0"/>
              </a:rPr>
              <a:t>; and 8) </a:t>
            </a:r>
            <a:r>
              <a:rPr lang="en-US" sz="1300" b="1" dirty="0">
                <a:solidFill>
                  <a:schemeClr val="bg2">
                    <a:lumMod val="10000"/>
                  </a:schemeClr>
                </a:solidFill>
                <a:latin typeface="Georgia" panose="02040502050405020303" pitchFamily="18" charset="0"/>
              </a:rPr>
              <a:t>Branding</a:t>
            </a:r>
            <a:r>
              <a:rPr lang="en-US" sz="1300" dirty="0">
                <a:solidFill>
                  <a:schemeClr val="bg2">
                    <a:lumMod val="10000"/>
                  </a:schemeClr>
                </a:solidFill>
                <a:latin typeface="Georgia" panose="02040502050405020303" pitchFamily="18" charset="0"/>
              </a:rPr>
              <a:t>.</a:t>
            </a:r>
          </a:p>
          <a:p>
            <a:pPr algn="just" eaLnBrk="1" fontAlgn="ctr" hangingPunct="1">
              <a:defRPr/>
            </a:pPr>
            <a:endParaRPr lang="en-US" sz="1300" dirty="0">
              <a:solidFill>
                <a:schemeClr val="bg2">
                  <a:lumMod val="10000"/>
                </a:schemeClr>
              </a:solidFill>
              <a:latin typeface="Georgia" panose="02040502050405020303" pitchFamily="18" charset="0"/>
            </a:endParaRPr>
          </a:p>
          <a:p>
            <a:pPr algn="just" eaLnBrk="1" fontAlgn="ctr" hangingPunct="1">
              <a:defRPr/>
            </a:pPr>
            <a:r>
              <a:rPr lang="en-US" sz="1300" dirty="0">
                <a:solidFill>
                  <a:schemeClr val="bg2">
                    <a:lumMod val="10000"/>
                  </a:schemeClr>
                </a:solidFill>
                <a:latin typeface="Georgia" panose="02040502050405020303" pitchFamily="18" charset="0"/>
              </a:rPr>
              <a:t>District Awards will first be awarded in </a:t>
            </a:r>
            <a:r>
              <a:rPr lang="en-US" sz="1300" b="1" dirty="0">
                <a:solidFill>
                  <a:schemeClr val="bg2">
                    <a:lumMod val="10000"/>
                  </a:schemeClr>
                </a:solidFill>
                <a:latin typeface="Georgia" panose="02040502050405020303" pitchFamily="18" charset="0"/>
              </a:rPr>
              <a:t>May 2020 </a:t>
            </a:r>
            <a:r>
              <a:rPr lang="en-US" sz="1300" dirty="0">
                <a:solidFill>
                  <a:schemeClr val="bg2">
                    <a:lumMod val="10000"/>
                  </a:schemeClr>
                </a:solidFill>
                <a:latin typeface="Georgia" panose="02040502050405020303" pitchFamily="18" charset="0"/>
              </a:rPr>
              <a:t>to the top performing small (1-35), medium (36-70), and large (71+) size club (</a:t>
            </a:r>
            <a:r>
              <a:rPr lang="en-US" sz="1300" i="1" dirty="0">
                <a:solidFill>
                  <a:schemeClr val="bg2">
                    <a:lumMod val="10000"/>
                  </a:schemeClr>
                </a:solidFill>
                <a:latin typeface="Georgia" panose="02040502050405020303" pitchFamily="18" charset="0"/>
              </a:rPr>
              <a:t>as reported to Rotary International on July 1, 2019</a:t>
            </a:r>
            <a:r>
              <a:rPr lang="en-US" sz="1300" dirty="0">
                <a:solidFill>
                  <a:schemeClr val="bg2">
                    <a:lumMod val="10000"/>
                  </a:schemeClr>
                </a:solidFill>
                <a:latin typeface="Georgia" panose="02040502050405020303" pitchFamily="18" charset="0"/>
              </a:rPr>
              <a:t>)</a:t>
            </a:r>
            <a:r>
              <a:rPr lang="en-US" sz="1300" i="1" dirty="0">
                <a:solidFill>
                  <a:schemeClr val="bg2">
                    <a:lumMod val="10000"/>
                  </a:schemeClr>
                </a:solidFill>
                <a:latin typeface="Georgia" panose="02040502050405020303" pitchFamily="18" charset="0"/>
              </a:rPr>
              <a:t> </a:t>
            </a:r>
            <a:r>
              <a:rPr lang="en-US" sz="1300" dirty="0">
                <a:solidFill>
                  <a:schemeClr val="bg2">
                    <a:lumMod val="10000"/>
                  </a:schemeClr>
                </a:solidFill>
                <a:latin typeface="Georgia" panose="02040502050405020303" pitchFamily="18" charset="0"/>
              </a:rPr>
              <a:t>in each of the eight categories listed above within each Rotary Club’s predesignated Region (</a:t>
            </a:r>
            <a:r>
              <a:rPr lang="en-US" sz="1300" i="1" dirty="0">
                <a:solidFill>
                  <a:schemeClr val="bg2">
                    <a:lumMod val="10000"/>
                  </a:schemeClr>
                </a:solidFill>
                <a:latin typeface="Georgia" panose="02040502050405020303" pitchFamily="18" charset="0"/>
              </a:rPr>
              <a:t>i.e.</a:t>
            </a:r>
            <a:r>
              <a:rPr lang="en-US" sz="1300" dirty="0">
                <a:solidFill>
                  <a:schemeClr val="bg2">
                    <a:lumMod val="10000"/>
                  </a:schemeClr>
                </a:solidFill>
                <a:latin typeface="Georgia" panose="02040502050405020303" pitchFamily="18" charset="0"/>
              </a:rPr>
              <a:t>, Region 1, 2, 3 or 4). In addition, your Rotary Club will qualify for a </a:t>
            </a:r>
            <a:r>
              <a:rPr lang="en-US" sz="1300" i="1" dirty="0">
                <a:solidFill>
                  <a:schemeClr val="bg2">
                    <a:lumMod val="10000"/>
                  </a:schemeClr>
                </a:solidFill>
                <a:latin typeface="Georgia" panose="02040502050405020303" pitchFamily="18" charset="0"/>
              </a:rPr>
              <a:t>Bronze</a:t>
            </a:r>
            <a:r>
              <a:rPr lang="en-US" sz="1300" dirty="0">
                <a:solidFill>
                  <a:schemeClr val="bg2">
                    <a:lumMod val="10000"/>
                  </a:schemeClr>
                </a:solidFill>
                <a:latin typeface="Georgia" panose="02040502050405020303" pitchFamily="18" charset="0"/>
              </a:rPr>
              <a:t>, </a:t>
            </a:r>
            <a:r>
              <a:rPr lang="en-US" sz="1300" i="1" dirty="0">
                <a:solidFill>
                  <a:schemeClr val="bg2">
                    <a:lumMod val="10000"/>
                  </a:schemeClr>
                </a:solidFill>
                <a:latin typeface="Georgia" panose="02040502050405020303" pitchFamily="18" charset="0"/>
              </a:rPr>
              <a:t>Silver</a:t>
            </a:r>
            <a:r>
              <a:rPr lang="en-US" sz="1300" dirty="0">
                <a:solidFill>
                  <a:schemeClr val="bg2">
                    <a:lumMod val="10000"/>
                  </a:schemeClr>
                </a:solidFill>
                <a:latin typeface="Georgia" panose="02040502050405020303" pitchFamily="18" charset="0"/>
              </a:rPr>
              <a:t>, or </a:t>
            </a:r>
            <a:r>
              <a:rPr lang="en-US" sz="1300" i="1" dirty="0">
                <a:solidFill>
                  <a:schemeClr val="bg2">
                    <a:lumMod val="10000"/>
                  </a:schemeClr>
                </a:solidFill>
                <a:latin typeface="Georgia" panose="02040502050405020303" pitchFamily="18" charset="0"/>
              </a:rPr>
              <a:t>Gold</a:t>
            </a:r>
            <a:r>
              <a:rPr lang="en-US" sz="1300" dirty="0">
                <a:solidFill>
                  <a:schemeClr val="bg2">
                    <a:lumMod val="10000"/>
                  </a:schemeClr>
                </a:solidFill>
                <a:latin typeface="Georgia" panose="02040502050405020303" pitchFamily="18" charset="0"/>
              </a:rPr>
              <a:t> award based on successful completion of 6-of-8, 7-of-8, or 8-of-8, respectively, of the individual key performance areas.</a:t>
            </a:r>
          </a:p>
          <a:p>
            <a:pPr algn="just" eaLnBrk="1" fontAlgn="ctr" hangingPunct="1">
              <a:defRPr/>
            </a:pPr>
            <a:endParaRPr lang="en-US" sz="1300" dirty="0">
              <a:solidFill>
                <a:schemeClr val="bg2">
                  <a:lumMod val="10000"/>
                </a:schemeClr>
              </a:solidFill>
              <a:latin typeface="Georgia" panose="02040502050405020303" pitchFamily="18" charset="0"/>
            </a:endParaRPr>
          </a:p>
          <a:p>
            <a:pPr algn="just" eaLnBrk="1" fontAlgn="ctr" hangingPunct="1">
              <a:defRPr/>
            </a:pPr>
            <a:r>
              <a:rPr lang="en-US" sz="1300" dirty="0">
                <a:solidFill>
                  <a:schemeClr val="bg2">
                    <a:lumMod val="10000"/>
                  </a:schemeClr>
                </a:solidFill>
                <a:latin typeface="Georgia" panose="02040502050405020303" pitchFamily="18" charset="0"/>
              </a:rPr>
              <a:t>Those Rotary Clubs receiving a Regional award will then be eligible for a Districtwide award under the same category to be awarded in </a:t>
            </a:r>
            <a:r>
              <a:rPr lang="en-US" sz="1300" b="1" dirty="0">
                <a:solidFill>
                  <a:schemeClr val="bg2">
                    <a:lumMod val="10000"/>
                  </a:schemeClr>
                </a:solidFill>
                <a:latin typeface="Georgia" panose="02040502050405020303" pitchFamily="18" charset="0"/>
              </a:rPr>
              <a:t>June 2020</a:t>
            </a:r>
            <a:r>
              <a:rPr lang="en-US" sz="1300" dirty="0">
                <a:solidFill>
                  <a:schemeClr val="bg2">
                    <a:lumMod val="10000"/>
                  </a:schemeClr>
                </a:solidFill>
                <a:latin typeface="Georgia" panose="02040502050405020303" pitchFamily="18" charset="0"/>
              </a:rPr>
              <a:t>.  Only those Rotary Clubs receiving a </a:t>
            </a:r>
            <a:r>
              <a:rPr lang="en-US" sz="1300" i="1" dirty="0">
                <a:solidFill>
                  <a:schemeClr val="bg2">
                    <a:lumMod val="10000"/>
                  </a:schemeClr>
                </a:solidFill>
                <a:latin typeface="Georgia" panose="02040502050405020303" pitchFamily="18" charset="0"/>
              </a:rPr>
              <a:t>Gold</a:t>
            </a:r>
            <a:r>
              <a:rPr lang="en-US" sz="1300" dirty="0">
                <a:solidFill>
                  <a:schemeClr val="bg2">
                    <a:lumMod val="10000"/>
                  </a:schemeClr>
                </a:solidFill>
                <a:latin typeface="Georgia" panose="02040502050405020303" pitchFamily="18" charset="0"/>
              </a:rPr>
              <a:t> award (</a:t>
            </a:r>
            <a:r>
              <a:rPr lang="en-US" sz="1300" i="1" dirty="0">
                <a:solidFill>
                  <a:schemeClr val="bg2">
                    <a:lumMod val="10000"/>
                  </a:schemeClr>
                </a:solidFill>
                <a:latin typeface="Georgia" panose="02040502050405020303" pitchFamily="18" charset="0"/>
              </a:rPr>
              <a:t>i.e.</a:t>
            </a:r>
            <a:r>
              <a:rPr lang="en-US" sz="1300" dirty="0">
                <a:solidFill>
                  <a:schemeClr val="bg2">
                    <a:lumMod val="10000"/>
                  </a:schemeClr>
                </a:solidFill>
                <a:latin typeface="Georgia" panose="02040502050405020303" pitchFamily="18" charset="0"/>
              </a:rPr>
              <a:t>, qualifying in each of the eight key performance areas) will be eligible for the District’s </a:t>
            </a:r>
            <a:r>
              <a:rPr lang="en-US" sz="1300" i="1" dirty="0">
                <a:solidFill>
                  <a:schemeClr val="bg2">
                    <a:lumMod val="10000"/>
                  </a:schemeClr>
                </a:solidFill>
                <a:latin typeface="Georgia" panose="02040502050405020303" pitchFamily="18" charset="0"/>
              </a:rPr>
              <a:t>best</a:t>
            </a:r>
            <a:r>
              <a:rPr lang="en-US" sz="1300" dirty="0">
                <a:solidFill>
                  <a:schemeClr val="bg2">
                    <a:lumMod val="10000"/>
                  </a:schemeClr>
                </a:solidFill>
                <a:latin typeface="Georgia" panose="02040502050405020303" pitchFamily="18" charset="0"/>
              </a:rPr>
              <a:t> club award for the top performing small, medium, large, and overall Rotary Club.</a:t>
            </a:r>
          </a:p>
          <a:p>
            <a:pPr algn="just" eaLnBrk="1" fontAlgn="ctr" hangingPunct="1">
              <a:defRPr/>
            </a:pPr>
            <a:endParaRPr lang="en-US" sz="1300" dirty="0">
              <a:solidFill>
                <a:schemeClr val="bg2">
                  <a:lumMod val="10000"/>
                </a:schemeClr>
              </a:solidFill>
              <a:latin typeface="Georgia" panose="02040502050405020303" pitchFamily="18" charset="0"/>
            </a:endParaRPr>
          </a:p>
          <a:p>
            <a:pPr algn="just" eaLnBrk="1" fontAlgn="ctr" hangingPunct="1">
              <a:defRPr/>
            </a:pPr>
            <a:r>
              <a:rPr lang="en-US" sz="1300" dirty="0">
                <a:solidFill>
                  <a:schemeClr val="bg2">
                    <a:lumMod val="10000"/>
                  </a:schemeClr>
                </a:solidFill>
                <a:latin typeface="Georgia" panose="02040502050405020303" pitchFamily="18" charset="0"/>
              </a:rPr>
              <a:t>View the District Awards criteria here (left side of the webpage under 2019-2020 INFORMATION):</a:t>
            </a:r>
          </a:p>
          <a:p>
            <a:pPr algn="just" eaLnBrk="1" fontAlgn="ctr" hangingPunct="1">
              <a:defRPr/>
            </a:pPr>
            <a:r>
              <a:rPr lang="en-US" sz="1800" dirty="0">
                <a:solidFill>
                  <a:schemeClr val="bg2">
                    <a:lumMod val="10000"/>
                  </a:schemeClr>
                </a:solidFill>
                <a:latin typeface="Georgia" panose="02040502050405020303" pitchFamily="18" charset="0"/>
                <a:hlinkClick r:id="rId2"/>
              </a:rPr>
              <a:t>https://rotarydistrict5240.org/sitepage/rotary-year-2019-20-information</a:t>
            </a:r>
            <a:r>
              <a:rPr lang="en-US" sz="1800" dirty="0">
                <a:solidFill>
                  <a:schemeClr val="bg2">
                    <a:lumMod val="10000"/>
                  </a:schemeClr>
                </a:solidFill>
                <a:latin typeface="Georgia" panose="02040502050405020303" pitchFamily="18"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4.5	District Contacts</a:t>
            </a:r>
          </a:p>
        </p:txBody>
      </p:sp>
      <p:sp>
        <p:nvSpPr>
          <p:cNvPr id="67587" name="AutoShape 2" descr="skype-ie-addon-data://res/numbers_button_skype_logo.png"/>
          <p:cNvSpPr>
            <a:spLocks noChangeAspect="1" noChangeArrowheads="1"/>
          </p:cNvSpPr>
          <p:nvPr/>
        </p:nvSpPr>
        <p:spPr bwMode="auto">
          <a:xfrm>
            <a:off x="4705350" y="6648450"/>
            <a:ext cx="1031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endParaRPr lang="en-US" altLang="en-US"/>
          </a:p>
        </p:txBody>
      </p:sp>
      <p:sp>
        <p:nvSpPr>
          <p:cNvPr id="2" name="TextBox 1">
            <a:extLst>
              <a:ext uri="{FF2B5EF4-FFF2-40B4-BE49-F238E27FC236}">
                <a16:creationId xmlns:a16="http://schemas.microsoft.com/office/drawing/2014/main" id="{B05D38FC-F5C9-4460-ACAD-469589FDC88F}"/>
              </a:ext>
            </a:extLst>
          </p:cNvPr>
          <p:cNvSpPr txBox="1"/>
          <p:nvPr/>
        </p:nvSpPr>
        <p:spPr>
          <a:xfrm>
            <a:off x="304800" y="1143000"/>
            <a:ext cx="8534400" cy="3032125"/>
          </a:xfrm>
          <a:prstGeom prst="rect">
            <a:avLst/>
          </a:prstGeom>
          <a:noFill/>
        </p:spPr>
        <p:txBody>
          <a:bodyPr>
            <a:spAutoFit/>
          </a:bodyPr>
          <a:lstStyle/>
          <a:p>
            <a:pPr>
              <a:defRPr/>
            </a:pPr>
            <a:r>
              <a:rPr lang="en-US" dirty="0">
                <a:solidFill>
                  <a:schemeClr val="bg2">
                    <a:lumMod val="10000"/>
                  </a:schemeClr>
                </a:solidFill>
                <a:latin typeface="Georgia" panose="02040502050405020303" pitchFamily="18" charset="0"/>
              </a:rPr>
              <a:t>Have a Rotary or District question, but not sure who to ask?  Need a Rotary related program or speaker?</a:t>
            </a:r>
          </a:p>
          <a:p>
            <a:pPr>
              <a:defRPr/>
            </a:pPr>
            <a:endParaRPr lang="en-US" dirty="0">
              <a:solidFill>
                <a:schemeClr val="bg2">
                  <a:lumMod val="10000"/>
                </a:schemeClr>
              </a:solidFill>
              <a:latin typeface="Georgia" panose="02040502050405020303" pitchFamily="18" charset="0"/>
            </a:endParaRPr>
          </a:p>
          <a:p>
            <a:pPr>
              <a:defRPr/>
            </a:pPr>
            <a:r>
              <a:rPr lang="en-US" dirty="0">
                <a:solidFill>
                  <a:schemeClr val="bg2">
                    <a:lumMod val="10000"/>
                  </a:schemeClr>
                </a:solidFill>
                <a:latin typeface="Georgia" panose="02040502050405020303" pitchFamily="18" charset="0"/>
              </a:rPr>
              <a:t>Refer to the online District 5240 organizational chart to identify the right person and their direct contact information.</a:t>
            </a:r>
          </a:p>
          <a:p>
            <a:pPr>
              <a:defRPr/>
            </a:pPr>
            <a:endParaRPr lang="en-US" dirty="0">
              <a:solidFill>
                <a:schemeClr val="bg2">
                  <a:lumMod val="10000"/>
                </a:schemeClr>
              </a:solidFill>
              <a:latin typeface="Georgia" panose="02040502050405020303" pitchFamily="18" charset="0"/>
            </a:endParaRPr>
          </a:p>
          <a:p>
            <a:pPr>
              <a:defRPr/>
            </a:pPr>
            <a:r>
              <a:rPr lang="en-US" dirty="0">
                <a:solidFill>
                  <a:schemeClr val="bg2">
                    <a:lumMod val="10000"/>
                  </a:schemeClr>
                </a:solidFill>
                <a:latin typeface="Georgia" panose="02040502050405020303" pitchFamily="18" charset="0"/>
              </a:rPr>
              <a:t>View the Organizational Chart here:</a:t>
            </a:r>
          </a:p>
          <a:p>
            <a:pPr>
              <a:defRPr/>
            </a:pPr>
            <a:r>
              <a:rPr lang="en-US" sz="2300" dirty="0">
                <a:solidFill>
                  <a:schemeClr val="bg2">
                    <a:lumMod val="10000"/>
                  </a:schemeClr>
                </a:solidFill>
                <a:latin typeface="Georgia" panose="02040502050405020303" pitchFamily="18" charset="0"/>
                <a:hlinkClick r:id="rId2"/>
              </a:rPr>
              <a:t>https://rotarydistrict5240.org/DistrictOrganizationChart/2019</a:t>
            </a:r>
            <a:r>
              <a:rPr lang="en-US" sz="2300" dirty="0">
                <a:solidFill>
                  <a:schemeClr val="bg2">
                    <a:lumMod val="10000"/>
                  </a:schemeClr>
                </a:solidFill>
                <a:latin typeface="Georgia" panose="02040502050405020303" pitchFamily="18"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4.6	 District Resources – Box.Com</a:t>
            </a:r>
          </a:p>
        </p:txBody>
      </p:sp>
      <p:sp>
        <p:nvSpPr>
          <p:cNvPr id="6" name="Right Arrow 5">
            <a:extLst>
              <a:ext uri="{FF2B5EF4-FFF2-40B4-BE49-F238E27FC236}">
                <a16:creationId xmlns:a16="http://schemas.microsoft.com/office/drawing/2014/main" id="{60EDF0EC-31A9-4B54-9088-CC5A82D48D30}"/>
              </a:ext>
            </a:extLst>
          </p:cNvPr>
          <p:cNvSpPr/>
          <p:nvPr/>
        </p:nvSpPr>
        <p:spPr>
          <a:xfrm>
            <a:off x="233363" y="1960563"/>
            <a:ext cx="4262437" cy="1793875"/>
          </a:xfrm>
          <a:prstGeom prst="rightArrow">
            <a:avLst>
              <a:gd name="adj1" fmla="val 47024"/>
              <a:gd name="adj2" fmla="val 4429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solidFill>
                <a:schemeClr val="bg2">
                  <a:lumMod val="10000"/>
                </a:schemeClr>
              </a:solidFill>
              <a:latin typeface="Georgia" panose="02040502050405020303" pitchFamily="18" charset="0"/>
            </a:endParaRPr>
          </a:p>
          <a:p>
            <a:pPr algn="ctr">
              <a:defRPr/>
            </a:pPr>
            <a:r>
              <a:rPr lang="en-US" altLang="en-US" sz="1200" b="1" dirty="0">
                <a:solidFill>
                  <a:schemeClr val="bg2">
                    <a:lumMod val="10000"/>
                  </a:schemeClr>
                </a:solidFill>
                <a:latin typeface="Georgia" panose="02040502050405020303" pitchFamily="18" charset="0"/>
              </a:rPr>
              <a:t>Browse documents or use links emailed to you by District 5240 to access a comprehensive collection of relevant documents.</a:t>
            </a:r>
            <a:endParaRPr lang="en-US" sz="1200" dirty="0">
              <a:solidFill>
                <a:schemeClr val="bg2">
                  <a:lumMod val="10000"/>
                </a:schemeClr>
              </a:solidFill>
              <a:latin typeface="Georgia" panose="02040502050405020303" pitchFamily="18" charset="0"/>
            </a:endParaRPr>
          </a:p>
          <a:p>
            <a:pPr algn="ctr">
              <a:defRPr/>
            </a:pPr>
            <a:endParaRPr lang="en-US" dirty="0"/>
          </a:p>
        </p:txBody>
      </p:sp>
      <p:pic>
        <p:nvPicPr>
          <p:cNvPr id="68612" name="Picture 1"/>
          <p:cNvPicPr>
            <a:picLocks noChangeAspect="1"/>
          </p:cNvPicPr>
          <p:nvPr/>
        </p:nvPicPr>
        <p:blipFill>
          <a:blip r:embed="rId2">
            <a:extLst>
              <a:ext uri="{28A0092B-C50C-407E-A947-70E740481C1C}">
                <a14:useLocalDpi xmlns:a14="http://schemas.microsoft.com/office/drawing/2010/main" val="0"/>
              </a:ext>
            </a:extLst>
          </a:blip>
          <a:srcRect l="10417" t="25000" r="10417" b="22917"/>
          <a:stretch>
            <a:fillRect/>
          </a:stretch>
        </p:blipFill>
        <p:spPr bwMode="auto">
          <a:xfrm>
            <a:off x="4495800" y="1371600"/>
            <a:ext cx="451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81275"/>
            <a:ext cx="20447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B8ECDE-CDE8-4534-B0E5-F9668D55926A}"/>
              </a:ext>
            </a:extLst>
          </p:cNvPr>
          <p:cNvSpPr txBox="1"/>
          <p:nvPr/>
        </p:nvSpPr>
        <p:spPr>
          <a:xfrm>
            <a:off x="609600" y="4419600"/>
            <a:ext cx="7543800" cy="1200150"/>
          </a:xfrm>
          <a:prstGeom prst="rect">
            <a:avLst/>
          </a:prstGeom>
          <a:noFill/>
        </p:spPr>
        <p:txBody>
          <a:bodyPr>
            <a:spAutoFit/>
          </a:bodyPr>
          <a:lstStyle/>
          <a:p>
            <a:pPr>
              <a:defRPr/>
            </a:pPr>
            <a:r>
              <a:rPr lang="en-US" dirty="0">
                <a:solidFill>
                  <a:schemeClr val="bg2">
                    <a:lumMod val="10000"/>
                  </a:schemeClr>
                </a:solidFill>
                <a:latin typeface="Georgia" panose="02040502050405020303" pitchFamily="18" charset="0"/>
              </a:rPr>
              <a:t>View the District Box.com information here:</a:t>
            </a:r>
          </a:p>
          <a:p>
            <a:pPr>
              <a:defRPr/>
            </a:pPr>
            <a:r>
              <a:rPr lang="en-US" dirty="0">
                <a:hlinkClick r:id="rId4"/>
              </a:rPr>
              <a:t>https://rotary5240.app.box.com/s/ia2kmall0n8tahghzoy9e1nxa0exz5x5</a:t>
            </a:r>
            <a:r>
              <a:rPr lang="en-US"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4.7	 Practical Relevant Leadership Skills (PRLS)</a:t>
            </a:r>
          </a:p>
        </p:txBody>
      </p:sp>
      <p:sp>
        <p:nvSpPr>
          <p:cNvPr id="72707" name="Content Placeholder 2">
            <a:extLst>
              <a:ext uri="{FF2B5EF4-FFF2-40B4-BE49-F238E27FC236}">
                <a16:creationId xmlns:a16="http://schemas.microsoft.com/office/drawing/2014/main" id="{456B0866-9DB3-4A91-81A0-4809F03A14BE}"/>
              </a:ext>
            </a:extLst>
          </p:cNvPr>
          <p:cNvSpPr>
            <a:spLocks noGrp="1"/>
          </p:cNvSpPr>
          <p:nvPr>
            <p:ph idx="1"/>
          </p:nvPr>
        </p:nvSpPr>
        <p:spPr bwMode="auto">
          <a:xfrm>
            <a:off x="0" y="3233738"/>
            <a:ext cx="9144000" cy="3124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altLang="en-US" sz="1400" dirty="0">
                <a:solidFill>
                  <a:schemeClr val="bg2">
                    <a:lumMod val="10000"/>
                  </a:schemeClr>
                </a:solidFill>
                <a:latin typeface="Georgia" panose="02040502050405020303" pitchFamily="18" charset="0"/>
              </a:rPr>
              <a:t>The goal of PRLS, begun in 1993, is to provide a set of training sessions wherein current and future Rotary leaders could learn to become more effective in their leadership roles. Basic PRLS has been renamed Intro to Rotary and consists of a half day with 3 modules: Rotary Then and Now, Leadership and Leading a Meeting and Communications and Speaking in Public. This program was specifically developed to train individuals whose goals include a future leadership position in Rotary. They learn skills that will make them more effective in that role. The subsequent sessions are carefully designed to improve individual leadership skills that are broad based and not just Rotary- specific. Participants have found substantial value in the many practical applications of information presented throughout the curriculum. The program's blend of curricular theory and practical application skills helps prepare students for success in any leadership role. The PRLS program offers practical training in professional circumstances that can benefit anyone on both a personal and professional level.</a:t>
            </a:r>
          </a:p>
        </p:txBody>
      </p:sp>
      <p:sp>
        <p:nvSpPr>
          <p:cNvPr id="7" name="Rounded Rectangle 6">
            <a:extLst>
              <a:ext uri="{FF2B5EF4-FFF2-40B4-BE49-F238E27FC236}">
                <a16:creationId xmlns:a16="http://schemas.microsoft.com/office/drawing/2014/main" id="{DF05B8CF-81BE-48E1-9530-D3F38835826D}"/>
              </a:ext>
            </a:extLst>
          </p:cNvPr>
          <p:cNvSpPr/>
          <p:nvPr/>
        </p:nvSpPr>
        <p:spPr>
          <a:xfrm>
            <a:off x="1250950" y="5562600"/>
            <a:ext cx="6553200" cy="642938"/>
          </a:xfrm>
          <a:prstGeom prst="roundRect">
            <a:avLst>
              <a:gd name="adj" fmla="val 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chemeClr val="bg2">
                    <a:lumMod val="10000"/>
                  </a:schemeClr>
                </a:solidFill>
                <a:latin typeface="Georgia" panose="02040502050405020303" pitchFamily="18" charset="0"/>
                <a:hlinkClick r:id="rId2"/>
              </a:rPr>
              <a:t>http://rotarydistrict5240.org/SitePage/prls</a:t>
            </a:r>
            <a:r>
              <a:rPr lang="en-US" sz="1800" dirty="0">
                <a:solidFill>
                  <a:schemeClr val="bg2">
                    <a:lumMod val="10000"/>
                  </a:schemeClr>
                </a:solidFill>
                <a:latin typeface="Georgia" panose="02040502050405020303" pitchFamily="18" charset="0"/>
              </a:rPr>
              <a:t> </a:t>
            </a:r>
          </a:p>
        </p:txBody>
      </p:sp>
      <p:pic>
        <p:nvPicPr>
          <p:cNvPr id="9" name="160DBE1F-8185-498C-A21C-39DF62DA5F4A" descr="160DBE1F-8185-498C-A21C-39DF62DA5F4A">
            <a:extLst>
              <a:ext uri="{FF2B5EF4-FFF2-40B4-BE49-F238E27FC236}">
                <a16:creationId xmlns:a16="http://schemas.microsoft.com/office/drawing/2014/main" id="{7644D93D-93BB-4ED6-8C54-CB093C874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3905"/>
            <a:ext cx="5437868" cy="209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B070EC7-325E-4C8C-87AC-AC9A3046D536" descr="7B070EC7-325E-4C8C-87AC-AC9A3046D536">
            <a:extLst>
              <a:ext uri="{FF2B5EF4-FFF2-40B4-BE49-F238E27FC236}">
                <a16:creationId xmlns:a16="http://schemas.microsoft.com/office/drawing/2014/main" id="{D7A1045E-EEF8-49F0-8D5C-149DF8F44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3905"/>
            <a:ext cx="2790825" cy="21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4.8	 Rotary Youth Leadership Awards (RYLA)</a:t>
            </a:r>
          </a:p>
        </p:txBody>
      </p:sp>
      <p:sp>
        <p:nvSpPr>
          <p:cNvPr id="2" name="Content Placeholder 1">
            <a:extLst>
              <a:ext uri="{FF2B5EF4-FFF2-40B4-BE49-F238E27FC236}">
                <a16:creationId xmlns:a16="http://schemas.microsoft.com/office/drawing/2014/main" id="{A4F5BB14-F39F-4C9A-BC39-EB26D315A58F}"/>
              </a:ext>
            </a:extLst>
          </p:cNvPr>
          <p:cNvSpPr>
            <a:spLocks noGrp="1"/>
          </p:cNvSpPr>
          <p:nvPr>
            <p:ph idx="1"/>
          </p:nvPr>
        </p:nvSpPr>
        <p:spPr>
          <a:xfrm>
            <a:off x="0" y="1066800"/>
            <a:ext cx="9144000" cy="5181600"/>
          </a:xfrm>
        </p:spPr>
        <p:txBody>
          <a:bodyPr/>
          <a:lstStyle/>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r>
              <a:rPr lang="en-US" sz="1200" dirty="0">
                <a:solidFill>
                  <a:schemeClr val="bg2">
                    <a:lumMod val="10000"/>
                  </a:schemeClr>
                </a:solidFill>
              </a:rPr>
              <a:t>Each year, thousands of young people take part in the Rotary Youth Leadership Awards (RYLA) program worldwide. Young people are chosen for their leadership potential to attend an all-expenses-paid camp to discuss leadership skills and to learn those skills through practice. Rotary clubs and districts select participants and facilitate the event's curriculum.</a:t>
            </a:r>
          </a:p>
          <a:p>
            <a:pPr marL="0" indent="0">
              <a:buFont typeface="Arial" pitchFamily="34" charset="0"/>
              <a:buNone/>
              <a:defRPr/>
            </a:pPr>
            <a:endParaRPr lang="en-US" sz="1200" dirty="0">
              <a:solidFill>
                <a:schemeClr val="bg2">
                  <a:lumMod val="10000"/>
                </a:schemeClr>
              </a:solidFill>
            </a:endParaRPr>
          </a:p>
          <a:p>
            <a:pPr marL="0" indent="0">
              <a:buFont typeface="Arial" pitchFamily="34" charset="0"/>
              <a:buNone/>
              <a:defRPr/>
            </a:pPr>
            <a:r>
              <a:rPr lang="en-US" sz="1200" dirty="0">
                <a:solidFill>
                  <a:schemeClr val="bg2">
                    <a:lumMod val="10000"/>
                  </a:schemeClr>
                </a:solidFill>
              </a:rPr>
              <a:t>RYLA aims to:</a:t>
            </a:r>
          </a:p>
          <a:p>
            <a:pPr>
              <a:defRPr/>
            </a:pPr>
            <a:r>
              <a:rPr lang="en-US" sz="1200" dirty="0">
                <a:solidFill>
                  <a:schemeClr val="bg2">
                    <a:lumMod val="10000"/>
                  </a:schemeClr>
                </a:solidFill>
              </a:rPr>
              <a:t>Provide an effective training experience for selected youth and potential leaders;</a:t>
            </a:r>
          </a:p>
          <a:p>
            <a:pPr>
              <a:defRPr/>
            </a:pPr>
            <a:r>
              <a:rPr lang="en-US" sz="1200" dirty="0">
                <a:solidFill>
                  <a:schemeClr val="bg2">
                    <a:lumMod val="10000"/>
                  </a:schemeClr>
                </a:solidFill>
              </a:rPr>
              <a:t>Encourage leadership of youth by youth;</a:t>
            </a:r>
          </a:p>
          <a:p>
            <a:pPr>
              <a:defRPr/>
            </a:pPr>
            <a:r>
              <a:rPr lang="en-US" sz="1200" dirty="0">
                <a:solidFill>
                  <a:schemeClr val="bg2">
                    <a:lumMod val="10000"/>
                  </a:schemeClr>
                </a:solidFill>
              </a:rPr>
              <a:t>Encourage youth to make a difference in their communities through volunteer work and social responsibility; and</a:t>
            </a:r>
          </a:p>
          <a:p>
            <a:pPr>
              <a:defRPr/>
            </a:pPr>
            <a:r>
              <a:rPr lang="en-US" sz="1200" dirty="0">
                <a:solidFill>
                  <a:schemeClr val="bg2">
                    <a:lumMod val="10000"/>
                  </a:schemeClr>
                </a:solidFill>
              </a:rPr>
              <a:t>Demonstrate Rotary's respect and concern for youth.</a:t>
            </a:r>
          </a:p>
          <a:p>
            <a:pPr>
              <a:defRPr/>
            </a:pPr>
            <a:endParaRPr lang="en-US" sz="1200" dirty="0">
              <a:solidFill>
                <a:schemeClr val="bg2">
                  <a:lumMod val="10000"/>
                </a:schemeClr>
              </a:solidFill>
            </a:endParaRPr>
          </a:p>
          <a:p>
            <a:pPr marL="0" indent="0">
              <a:buFont typeface="Arial" pitchFamily="34" charset="0"/>
              <a:buNone/>
              <a:defRPr/>
            </a:pPr>
            <a:r>
              <a:rPr lang="en-US" sz="1200" dirty="0">
                <a:solidFill>
                  <a:schemeClr val="bg2">
                    <a:lumMod val="10000"/>
                  </a:schemeClr>
                </a:solidFill>
              </a:rPr>
              <a:t>RYLA was officially adopted by Rotary International in 1971, and is one of the most significant and fastest-growing programs of Rotary service. RYLA programs often lead to the formation or strengthening of Rotaract and Interact clubs. RYLA participants often go on to become Youth Exchange students or Ambassadorial Scholars. For more information about RYLA in your area, contact your local Rotary club or your district RYLA chair person. More information is available at the Rotary International website.</a:t>
            </a:r>
          </a:p>
        </p:txBody>
      </p:sp>
      <p:pic>
        <p:nvPicPr>
          <p:cNvPr id="706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1054100"/>
            <a:ext cx="34925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077913"/>
            <a:ext cx="40195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B818253D-2377-4928-A89D-B4EDCFC774E6}"/>
              </a:ext>
            </a:extLst>
          </p:cNvPr>
          <p:cNvSpPr/>
          <p:nvPr/>
        </p:nvSpPr>
        <p:spPr>
          <a:xfrm>
            <a:off x="5791200" y="3833813"/>
            <a:ext cx="3276600" cy="91440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bg2">
                    <a:lumMod val="10000"/>
                  </a:schemeClr>
                </a:solidFill>
                <a:latin typeface="Georgia" panose="02040502050405020303" pitchFamily="18" charset="0"/>
                <a:hlinkClick r:id="rId4"/>
              </a:rPr>
              <a:t>http://www.ryla5240.org/</a:t>
            </a:r>
            <a:r>
              <a:rPr lang="en-US" sz="1400" dirty="0">
                <a:solidFill>
                  <a:schemeClr val="bg2">
                    <a:lumMod val="10000"/>
                  </a:schemeClr>
                </a:solidFill>
                <a:latin typeface="Georgia" panose="02040502050405020303" pitchFamily="18"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4.9	 District Conference</a:t>
            </a:r>
          </a:p>
        </p:txBody>
      </p:sp>
      <p:sp>
        <p:nvSpPr>
          <p:cNvPr id="72707" name="Content Placeholder 2">
            <a:extLst>
              <a:ext uri="{FF2B5EF4-FFF2-40B4-BE49-F238E27FC236}">
                <a16:creationId xmlns:a16="http://schemas.microsoft.com/office/drawing/2014/main" id="{749B2C7C-8418-4F29-BAFD-4C7FB5D6B06B}"/>
              </a:ext>
            </a:extLst>
          </p:cNvPr>
          <p:cNvSpPr>
            <a:spLocks noGrp="1"/>
          </p:cNvSpPr>
          <p:nvPr>
            <p:ph idx="1"/>
          </p:nvPr>
        </p:nvSpPr>
        <p:spPr bwMode="auto">
          <a:xfrm>
            <a:off x="0" y="3830638"/>
            <a:ext cx="9144000" cy="2527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sz="1800" dirty="0">
                <a:solidFill>
                  <a:schemeClr val="bg2">
                    <a:lumMod val="10000"/>
                  </a:schemeClr>
                </a:solidFill>
              </a:rPr>
              <a:t>The purpose of the </a:t>
            </a:r>
            <a:r>
              <a:rPr lang="en-US" sz="1800" b="1" dirty="0">
                <a:solidFill>
                  <a:schemeClr val="bg2">
                    <a:lumMod val="10000"/>
                  </a:schemeClr>
                </a:solidFill>
              </a:rPr>
              <a:t>District Conference </a:t>
            </a:r>
            <a:r>
              <a:rPr lang="en-US" sz="1800" dirty="0">
                <a:solidFill>
                  <a:schemeClr val="bg2">
                    <a:lumMod val="10000"/>
                  </a:schemeClr>
                </a:solidFill>
              </a:rPr>
              <a:t>is to provide opportunities for networking, inspirational addresses, and discussions of Rotary-related matters. The event should recognize the service programs, projects, and public relations achievements in the district in order to inspire Rotarians to become more involved in service. The conference should also give Rotarians and clubs a vision of Rotary beyond the club level and provide a memorable fellowship experience. Many Rotarians have said that they were never truly enthusiastic about Rotary until they saw an inspirational presentation at a district conference.</a:t>
            </a:r>
            <a:endParaRPr lang="en-US" altLang="en-US" sz="1800" dirty="0">
              <a:solidFill>
                <a:schemeClr val="bg2">
                  <a:lumMod val="10000"/>
                </a:schemeClr>
              </a:solidFill>
              <a:latin typeface="Georgia" panose="02040502050405020303" pitchFamily="18" charset="0"/>
            </a:endParaRPr>
          </a:p>
        </p:txBody>
      </p:sp>
      <p:pic>
        <p:nvPicPr>
          <p:cNvPr id="71684" name="Picture 2"/>
          <p:cNvPicPr>
            <a:picLocks noChangeAspect="1"/>
          </p:cNvPicPr>
          <p:nvPr/>
        </p:nvPicPr>
        <p:blipFill>
          <a:blip r:embed="rId2">
            <a:extLst>
              <a:ext uri="{28A0092B-C50C-407E-A947-70E740481C1C}">
                <a14:useLocalDpi xmlns:a14="http://schemas.microsoft.com/office/drawing/2010/main" val="0"/>
              </a:ext>
            </a:extLst>
          </a:blip>
          <a:srcRect l="12457" r="13823"/>
          <a:stretch>
            <a:fillRect/>
          </a:stretch>
        </p:blipFill>
        <p:spPr bwMode="auto">
          <a:xfrm>
            <a:off x="38100" y="1081088"/>
            <a:ext cx="36290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3ACC199F-615C-4CFE-8A88-D7E717646428}"/>
              </a:ext>
            </a:extLst>
          </p:cNvPr>
          <p:cNvSpPr>
            <a:spLocks noChangeArrowheads="1"/>
          </p:cNvSpPr>
          <p:nvPr/>
        </p:nvSpPr>
        <p:spPr bwMode="auto">
          <a:xfrm>
            <a:off x="4229100" y="381000"/>
            <a:ext cx="4495800" cy="712788"/>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chemeClr val="bg2">
                    <a:lumMod val="10000"/>
                  </a:schemeClr>
                </a:solidFill>
                <a:latin typeface="Georgia" panose="02040502050405020303" pitchFamily="18" charset="0"/>
                <a:ea typeface="+mn-ea"/>
              </a:rPr>
              <a:t>October 12, 2019</a:t>
            </a:r>
          </a:p>
          <a:p>
            <a:pPr algn="ctr">
              <a:defRPr/>
            </a:pPr>
            <a:r>
              <a:rPr lang="en-US" sz="1600" dirty="0">
                <a:solidFill>
                  <a:schemeClr val="bg2">
                    <a:lumMod val="10000"/>
                  </a:schemeClr>
                </a:solidFill>
                <a:latin typeface="Georgia" panose="02040502050405020303" pitchFamily="18" charset="0"/>
                <a:ea typeface="+mn-ea"/>
              </a:rPr>
              <a:t>Chumash Casino Resort, Santa Ynez CA </a:t>
            </a:r>
          </a:p>
        </p:txBody>
      </p:sp>
      <p:pic>
        <p:nvPicPr>
          <p:cNvPr id="716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1089025"/>
            <a:ext cx="45529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250" y="1647825"/>
            <a:ext cx="27432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ctrTitle"/>
          </p:nvPr>
        </p:nvSpPr>
        <p:spPr bwMode="auto">
          <a:xfrm>
            <a:off x="0" y="266700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600">
                <a:latin typeface="Arial Narrow" pitchFamily="34" charset="0"/>
              </a:rPr>
              <a:t>1.0	Rotary International (“RI”)</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4.10		 District Training Assembly</a:t>
            </a:r>
          </a:p>
        </p:txBody>
      </p:sp>
      <p:sp>
        <p:nvSpPr>
          <p:cNvPr id="72707" name="Content Placeholder 2">
            <a:extLst>
              <a:ext uri="{FF2B5EF4-FFF2-40B4-BE49-F238E27FC236}">
                <a16:creationId xmlns:a16="http://schemas.microsoft.com/office/drawing/2014/main" id="{BBF7D0DB-0993-4CFF-B392-617734FC04CF}"/>
              </a:ext>
            </a:extLst>
          </p:cNvPr>
          <p:cNvSpPr>
            <a:spLocks noGrp="1"/>
          </p:cNvSpPr>
          <p:nvPr>
            <p:ph idx="1"/>
          </p:nvPr>
        </p:nvSpPr>
        <p:spPr bwMode="auto">
          <a:xfrm>
            <a:off x="0" y="3830638"/>
            <a:ext cx="9144000" cy="24177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sz="1800" dirty="0">
                <a:solidFill>
                  <a:schemeClr val="bg2">
                    <a:lumMod val="10000"/>
                  </a:schemeClr>
                </a:solidFill>
              </a:rPr>
              <a:t>Because clubs change leadership each Rotary year, preparing these leaders for their year of service is essential to your club’s and Rotary’s future. The </a:t>
            </a:r>
            <a:r>
              <a:rPr lang="en-US" sz="1800" b="1" dirty="0">
                <a:solidFill>
                  <a:schemeClr val="bg2">
                    <a:lumMod val="10000"/>
                  </a:schemeClr>
                </a:solidFill>
              </a:rPr>
              <a:t>District Training Assembly </a:t>
            </a:r>
            <a:r>
              <a:rPr lang="en-US" sz="1800" dirty="0">
                <a:solidFill>
                  <a:schemeClr val="bg2">
                    <a:lumMod val="10000"/>
                  </a:schemeClr>
                </a:solidFill>
              </a:rPr>
              <a:t>is an annual event hosted by District 5240 to ensure your club leaders have the knowledge and skills necessary to carry out their responsibilities and that all Rotarians are up-to-date on Rotary.  Typically a half-day event, specialized courses and instruction will be provided for nearly every position of leadership as well as general education programs for new Rotarians.  This event offers members the capacity to network, learn and share their ideas.</a:t>
            </a:r>
            <a:endParaRPr lang="en-US" altLang="en-US" sz="1800" dirty="0">
              <a:solidFill>
                <a:schemeClr val="bg2">
                  <a:lumMod val="10000"/>
                </a:schemeClr>
              </a:solidFill>
              <a:latin typeface="Georgia" panose="02040502050405020303" pitchFamily="18" charset="0"/>
            </a:endParaRPr>
          </a:p>
        </p:txBody>
      </p:sp>
      <p:pic>
        <p:nvPicPr>
          <p:cNvPr id="7270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066800"/>
            <a:ext cx="70866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73139E2B-B118-409A-A67F-78D80186FF16}"/>
              </a:ext>
            </a:extLst>
          </p:cNvPr>
          <p:cNvSpPr>
            <a:spLocks noChangeArrowheads="1"/>
          </p:cNvSpPr>
          <p:nvPr/>
        </p:nvSpPr>
        <p:spPr bwMode="auto">
          <a:xfrm>
            <a:off x="4229100" y="381000"/>
            <a:ext cx="4495800" cy="712788"/>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chemeClr val="bg2">
                    <a:lumMod val="10000"/>
                  </a:schemeClr>
                </a:solidFill>
                <a:latin typeface="Georgia" panose="02040502050405020303" pitchFamily="18" charset="0"/>
                <a:ea typeface="+mn-ea"/>
              </a:rPr>
              <a:t>Date:</a:t>
            </a:r>
            <a:r>
              <a:rPr lang="en-US" sz="1600" u="sng" dirty="0">
                <a:solidFill>
                  <a:schemeClr val="bg2">
                    <a:lumMod val="10000"/>
                  </a:schemeClr>
                </a:solidFill>
                <a:latin typeface="Georgia" panose="02040502050405020303" pitchFamily="18" charset="0"/>
                <a:ea typeface="+mn-ea"/>
              </a:rPr>
              <a:t>				</a:t>
            </a:r>
            <a:endParaRPr lang="en-US" sz="1600" dirty="0">
              <a:solidFill>
                <a:schemeClr val="bg2">
                  <a:lumMod val="10000"/>
                </a:schemeClr>
              </a:solidFill>
              <a:latin typeface="Georgia" panose="02040502050405020303" pitchFamily="18" charset="0"/>
              <a:ea typeface="+mn-ea"/>
            </a:endParaRPr>
          </a:p>
          <a:p>
            <a:pPr algn="ctr">
              <a:defRPr/>
            </a:pPr>
            <a:r>
              <a:rPr lang="en-US" sz="1600" dirty="0">
                <a:solidFill>
                  <a:schemeClr val="bg2">
                    <a:lumMod val="10000"/>
                  </a:schemeClr>
                </a:solidFill>
                <a:latin typeface="Georgia" panose="02040502050405020303" pitchFamily="18" charset="0"/>
                <a:ea typeface="+mn-ea"/>
              </a:rPr>
              <a:t>Location:</a:t>
            </a:r>
            <a:r>
              <a:rPr lang="en-US" sz="1600" u="sng" dirty="0">
                <a:solidFill>
                  <a:schemeClr val="bg2">
                    <a:lumMod val="10000"/>
                  </a:schemeClr>
                </a:solidFill>
                <a:latin typeface="Georgia" panose="02040502050405020303" pitchFamily="18" charset="0"/>
                <a:ea typeface="+mn-ea"/>
              </a:rPr>
              <a:t>				</a:t>
            </a:r>
            <a:r>
              <a:rPr lang="en-US" sz="1600" dirty="0">
                <a:solidFill>
                  <a:schemeClr val="bg2">
                    <a:lumMod val="10000"/>
                  </a:schemeClr>
                </a:solidFill>
                <a:latin typeface="Georgia" panose="02040502050405020303" pitchFamily="18" charset="0"/>
                <a:ea typeface="+mn-ea"/>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4.11		STEPS</a:t>
            </a:r>
          </a:p>
        </p:txBody>
      </p:sp>
      <p:sp>
        <p:nvSpPr>
          <p:cNvPr id="72707" name="Content Placeholder 2">
            <a:extLst>
              <a:ext uri="{FF2B5EF4-FFF2-40B4-BE49-F238E27FC236}">
                <a16:creationId xmlns:a16="http://schemas.microsoft.com/office/drawing/2014/main" id="{EEF1FF10-DB18-40D9-A6CA-6EF8C98B6820}"/>
              </a:ext>
            </a:extLst>
          </p:cNvPr>
          <p:cNvSpPr>
            <a:spLocks noGrp="1"/>
          </p:cNvSpPr>
          <p:nvPr>
            <p:ph idx="1"/>
          </p:nvPr>
        </p:nvSpPr>
        <p:spPr bwMode="auto">
          <a:xfrm>
            <a:off x="0" y="3830638"/>
            <a:ext cx="9144000" cy="2527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sz="1600" dirty="0">
                <a:solidFill>
                  <a:schemeClr val="bg2">
                    <a:lumMod val="10000"/>
                  </a:schemeClr>
                </a:solidFill>
              </a:rPr>
              <a:t>The </a:t>
            </a:r>
            <a:r>
              <a:rPr lang="en-US" sz="1600" b="1" dirty="0">
                <a:solidFill>
                  <a:schemeClr val="bg2">
                    <a:lumMod val="10000"/>
                  </a:schemeClr>
                </a:solidFill>
              </a:rPr>
              <a:t>Symposium to Eliminate Poverty Sustainably</a:t>
            </a:r>
            <a:r>
              <a:rPr lang="en-US" sz="1600" dirty="0">
                <a:solidFill>
                  <a:schemeClr val="bg2">
                    <a:lumMod val="10000"/>
                  </a:schemeClr>
                </a:solidFill>
              </a:rPr>
              <a:t> (STEPS) is a conference focused on successful, sustainable local projects benefiting members of our own communities, with financial help from international partnerships and the Rotary Foundation.  This cutting edge day will provide you the tools and connections for starting new projects and partnerships both in your own back yard and globally.  Our Keynote speakers will inspire you to discover terrific opportunities to break the cycles of poverty (economic,  educational,  health…)  in our own communities.  Our breakout  speakers will emphasize the importance of needs assessment, the planning process, and discuss proven strategies for successful projects.   Attendees will leave with the inspiration and ability to help guide their own Rotary clubs to initiate, plan and implement sustainable community-based projects. </a:t>
            </a:r>
            <a:endParaRPr lang="en-US" altLang="en-US" sz="1600" dirty="0">
              <a:solidFill>
                <a:schemeClr val="bg2">
                  <a:lumMod val="10000"/>
                </a:schemeClr>
              </a:solidFill>
              <a:latin typeface="Georgia" panose="02040502050405020303" pitchFamily="18" charset="0"/>
            </a:endParaRPr>
          </a:p>
        </p:txBody>
      </p:sp>
      <p:sp>
        <p:nvSpPr>
          <p:cNvPr id="16" name="Rectangle 15">
            <a:extLst>
              <a:ext uri="{FF2B5EF4-FFF2-40B4-BE49-F238E27FC236}">
                <a16:creationId xmlns:a16="http://schemas.microsoft.com/office/drawing/2014/main" id="{CD9EF923-1BD2-4748-8780-DA8C19149A55}"/>
              </a:ext>
            </a:extLst>
          </p:cNvPr>
          <p:cNvSpPr>
            <a:spLocks noChangeArrowheads="1"/>
          </p:cNvSpPr>
          <p:nvPr/>
        </p:nvSpPr>
        <p:spPr bwMode="auto">
          <a:xfrm>
            <a:off x="4229100" y="381000"/>
            <a:ext cx="4495800" cy="712788"/>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chemeClr val="bg2">
                    <a:lumMod val="10000"/>
                  </a:schemeClr>
                </a:solidFill>
                <a:latin typeface="Georgia" panose="02040502050405020303" pitchFamily="18" charset="0"/>
                <a:ea typeface="+mn-ea"/>
              </a:rPr>
              <a:t>Date:</a:t>
            </a:r>
            <a:r>
              <a:rPr lang="en-US" sz="1600" u="sng" dirty="0">
                <a:solidFill>
                  <a:schemeClr val="bg2">
                    <a:lumMod val="10000"/>
                  </a:schemeClr>
                </a:solidFill>
                <a:latin typeface="Georgia" panose="02040502050405020303" pitchFamily="18" charset="0"/>
                <a:ea typeface="+mn-ea"/>
              </a:rPr>
              <a:t>				</a:t>
            </a:r>
            <a:endParaRPr lang="en-US" sz="1600" dirty="0">
              <a:solidFill>
                <a:schemeClr val="bg2">
                  <a:lumMod val="10000"/>
                </a:schemeClr>
              </a:solidFill>
              <a:latin typeface="Georgia" panose="02040502050405020303" pitchFamily="18" charset="0"/>
              <a:ea typeface="+mn-ea"/>
            </a:endParaRPr>
          </a:p>
          <a:p>
            <a:pPr algn="ctr">
              <a:defRPr/>
            </a:pPr>
            <a:r>
              <a:rPr lang="en-US" sz="1600" dirty="0">
                <a:solidFill>
                  <a:schemeClr val="bg2">
                    <a:lumMod val="10000"/>
                  </a:schemeClr>
                </a:solidFill>
                <a:latin typeface="Georgia" panose="02040502050405020303" pitchFamily="18" charset="0"/>
                <a:ea typeface="+mn-ea"/>
              </a:rPr>
              <a:t>Location:</a:t>
            </a:r>
            <a:r>
              <a:rPr lang="en-US" sz="1600" u="sng" dirty="0">
                <a:solidFill>
                  <a:schemeClr val="bg2">
                    <a:lumMod val="10000"/>
                  </a:schemeClr>
                </a:solidFill>
                <a:latin typeface="Georgia" panose="02040502050405020303" pitchFamily="18" charset="0"/>
                <a:ea typeface="+mn-ea"/>
              </a:rPr>
              <a:t>				</a:t>
            </a:r>
            <a:r>
              <a:rPr lang="en-US" sz="1600" dirty="0">
                <a:solidFill>
                  <a:schemeClr val="bg2">
                    <a:lumMod val="10000"/>
                  </a:schemeClr>
                </a:solidFill>
                <a:latin typeface="Georgia" panose="02040502050405020303" pitchFamily="18" charset="0"/>
                <a:ea typeface="+mn-ea"/>
              </a:rPr>
              <a:t> </a:t>
            </a:r>
          </a:p>
        </p:txBody>
      </p:sp>
      <p:pic>
        <p:nvPicPr>
          <p:cNvPr id="737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93788"/>
            <a:ext cx="29924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638" y="1093788"/>
            <a:ext cx="359092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1528763"/>
            <a:ext cx="2408237"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4.12		 Foundation Gala</a:t>
            </a:r>
          </a:p>
        </p:txBody>
      </p:sp>
      <p:sp>
        <p:nvSpPr>
          <p:cNvPr id="72707" name="Content Placeholder 2">
            <a:extLst>
              <a:ext uri="{FF2B5EF4-FFF2-40B4-BE49-F238E27FC236}">
                <a16:creationId xmlns:a16="http://schemas.microsoft.com/office/drawing/2014/main" id="{33AF7C49-02F0-44A3-854A-7C82D478D228}"/>
              </a:ext>
            </a:extLst>
          </p:cNvPr>
          <p:cNvSpPr>
            <a:spLocks noGrp="1"/>
          </p:cNvSpPr>
          <p:nvPr>
            <p:ph idx="1"/>
          </p:nvPr>
        </p:nvSpPr>
        <p:spPr bwMode="auto">
          <a:xfrm>
            <a:off x="0" y="4191000"/>
            <a:ext cx="9144000" cy="1981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sz="1800" dirty="0">
                <a:solidFill>
                  <a:schemeClr val="bg2">
                    <a:lumMod val="10000"/>
                  </a:schemeClr>
                </a:solidFill>
              </a:rPr>
              <a:t>It continues to be our District’s tradition to honor and recognize not only our generous donors, but also the many beneficiaries of our gifts to The Rotary Foundation each year.  The </a:t>
            </a:r>
            <a:r>
              <a:rPr lang="en-US" sz="1800" b="1" dirty="0">
                <a:solidFill>
                  <a:schemeClr val="bg2">
                    <a:lumMod val="10000"/>
                  </a:schemeClr>
                </a:solidFill>
              </a:rPr>
              <a:t>Foundation Gala</a:t>
            </a:r>
            <a:r>
              <a:rPr lang="en-US" sz="1800" dirty="0">
                <a:solidFill>
                  <a:schemeClr val="bg2">
                    <a:lumMod val="10000"/>
                  </a:schemeClr>
                </a:solidFill>
              </a:rPr>
              <a:t> is put on each year by District 5240 to do just that.  Often featuring phenomenal keynote speakers such as past and future Rotary International Presidents, you will leave this event feeling confident and inspired to continue the great work of The Rotary Foundation.</a:t>
            </a:r>
            <a:endParaRPr lang="en-US" altLang="en-US" sz="1800" dirty="0">
              <a:solidFill>
                <a:schemeClr val="bg2">
                  <a:lumMod val="10000"/>
                </a:schemeClr>
              </a:solidFill>
              <a:latin typeface="Georgia" panose="02040502050405020303" pitchFamily="18" charset="0"/>
            </a:endParaRPr>
          </a:p>
        </p:txBody>
      </p:sp>
      <p:pic>
        <p:nvPicPr>
          <p:cNvPr id="74756" name="Picture 2"/>
          <p:cNvPicPr>
            <a:picLocks noChangeAspect="1"/>
          </p:cNvPicPr>
          <p:nvPr/>
        </p:nvPicPr>
        <p:blipFill>
          <a:blip r:embed="rId2">
            <a:extLst>
              <a:ext uri="{28A0092B-C50C-407E-A947-70E740481C1C}">
                <a14:useLocalDpi xmlns:a14="http://schemas.microsoft.com/office/drawing/2010/main" val="0"/>
              </a:ext>
            </a:extLst>
          </a:blip>
          <a:srcRect l="4720" t="6960" r="4031" b="7529"/>
          <a:stretch>
            <a:fillRect/>
          </a:stretch>
        </p:blipFill>
        <p:spPr bwMode="auto">
          <a:xfrm>
            <a:off x="95250" y="1089025"/>
            <a:ext cx="44767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70E56624-1965-42E5-8639-743BF36CCBA6}"/>
              </a:ext>
            </a:extLst>
          </p:cNvPr>
          <p:cNvSpPr>
            <a:spLocks noChangeArrowheads="1"/>
          </p:cNvSpPr>
          <p:nvPr/>
        </p:nvSpPr>
        <p:spPr bwMode="auto">
          <a:xfrm>
            <a:off x="4229100" y="381000"/>
            <a:ext cx="4495800" cy="712788"/>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chemeClr val="bg2">
                    <a:lumMod val="10000"/>
                  </a:schemeClr>
                </a:solidFill>
                <a:latin typeface="Georgia" panose="02040502050405020303" pitchFamily="18" charset="0"/>
                <a:ea typeface="+mn-ea"/>
              </a:rPr>
              <a:t>Date:</a:t>
            </a:r>
            <a:r>
              <a:rPr lang="en-US" sz="1600" u="sng" dirty="0">
                <a:solidFill>
                  <a:schemeClr val="bg2">
                    <a:lumMod val="10000"/>
                  </a:schemeClr>
                </a:solidFill>
                <a:latin typeface="Georgia" panose="02040502050405020303" pitchFamily="18" charset="0"/>
                <a:ea typeface="+mn-ea"/>
              </a:rPr>
              <a:t>				</a:t>
            </a:r>
            <a:endParaRPr lang="en-US" sz="1600" dirty="0">
              <a:solidFill>
                <a:schemeClr val="bg2">
                  <a:lumMod val="10000"/>
                </a:schemeClr>
              </a:solidFill>
              <a:latin typeface="Georgia" panose="02040502050405020303" pitchFamily="18" charset="0"/>
              <a:ea typeface="+mn-ea"/>
            </a:endParaRPr>
          </a:p>
          <a:p>
            <a:pPr algn="ctr">
              <a:defRPr/>
            </a:pPr>
            <a:r>
              <a:rPr lang="en-US" sz="1600" dirty="0">
                <a:solidFill>
                  <a:schemeClr val="bg2">
                    <a:lumMod val="10000"/>
                  </a:schemeClr>
                </a:solidFill>
                <a:latin typeface="Georgia" panose="02040502050405020303" pitchFamily="18" charset="0"/>
                <a:ea typeface="+mn-ea"/>
              </a:rPr>
              <a:t>Location:</a:t>
            </a:r>
            <a:r>
              <a:rPr lang="en-US" sz="1600" u="sng" dirty="0">
                <a:solidFill>
                  <a:schemeClr val="bg2">
                    <a:lumMod val="10000"/>
                  </a:schemeClr>
                </a:solidFill>
                <a:latin typeface="Georgia" panose="02040502050405020303" pitchFamily="18" charset="0"/>
                <a:ea typeface="+mn-ea"/>
              </a:rPr>
              <a:t>				</a:t>
            </a:r>
            <a:r>
              <a:rPr lang="en-US" sz="1600" dirty="0">
                <a:solidFill>
                  <a:schemeClr val="bg2">
                    <a:lumMod val="10000"/>
                  </a:schemeClr>
                </a:solidFill>
                <a:latin typeface="Georgia" panose="02040502050405020303" pitchFamily="18" charset="0"/>
                <a:ea typeface="+mn-ea"/>
              </a:rPr>
              <a:t> </a:t>
            </a:r>
          </a:p>
        </p:txBody>
      </p:sp>
      <p:pic>
        <p:nvPicPr>
          <p:cNvPr id="747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55700"/>
            <a:ext cx="4475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2352675"/>
            <a:ext cx="1500187"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1"/>
          <p:cNvPicPr>
            <a:picLocks noChangeAspect="1"/>
          </p:cNvPicPr>
          <p:nvPr/>
        </p:nvPicPr>
        <p:blipFill>
          <a:blip r:embed="rId2">
            <a:extLst>
              <a:ext uri="{28A0092B-C50C-407E-A947-70E740481C1C}">
                <a14:useLocalDpi xmlns:a14="http://schemas.microsoft.com/office/drawing/2010/main" val="0"/>
              </a:ext>
            </a:extLst>
          </a:blip>
          <a:srcRect l="28030"/>
          <a:stretch>
            <a:fillRect/>
          </a:stretch>
        </p:blipFill>
        <p:spPr bwMode="auto">
          <a:xfrm>
            <a:off x="4208463" y="2076450"/>
            <a:ext cx="14446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4.13		 District Awards Banquet</a:t>
            </a:r>
          </a:p>
        </p:txBody>
      </p:sp>
      <p:sp>
        <p:nvSpPr>
          <p:cNvPr id="72707" name="Content Placeholder 2">
            <a:extLst>
              <a:ext uri="{FF2B5EF4-FFF2-40B4-BE49-F238E27FC236}">
                <a16:creationId xmlns:a16="http://schemas.microsoft.com/office/drawing/2014/main" id="{E2E009B1-9649-4D36-93A6-2A743C395842}"/>
              </a:ext>
            </a:extLst>
          </p:cNvPr>
          <p:cNvSpPr>
            <a:spLocks noGrp="1"/>
          </p:cNvSpPr>
          <p:nvPr>
            <p:ph idx="1"/>
          </p:nvPr>
        </p:nvSpPr>
        <p:spPr bwMode="auto">
          <a:xfrm>
            <a:off x="0" y="3352800"/>
            <a:ext cx="9144000" cy="2819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sz="1800" dirty="0">
                <a:solidFill>
                  <a:schemeClr val="bg2">
                    <a:lumMod val="10000"/>
                  </a:schemeClr>
                </a:solidFill>
              </a:rPr>
              <a:t>Each year, District 5240 hosts a </a:t>
            </a:r>
            <a:r>
              <a:rPr lang="en-US" sz="1800" b="1" dirty="0">
                <a:solidFill>
                  <a:schemeClr val="bg2">
                    <a:lumMod val="10000"/>
                  </a:schemeClr>
                </a:solidFill>
              </a:rPr>
              <a:t>District Awards Banquet</a:t>
            </a:r>
            <a:r>
              <a:rPr lang="en-US" sz="1800" dirty="0">
                <a:solidFill>
                  <a:schemeClr val="bg2">
                    <a:lumMod val="10000"/>
                  </a:schemeClr>
                </a:solidFill>
              </a:rPr>
              <a:t> to formally recognize outstanding clubs and individuals from throughout the district.  Held towards the end of each Rotary Year, these awards represent a culmination of the clubs’ accomplishments from among the district awards criteria circulated at the beginning of the applicable year.  “Best Club” awards are presented to standout clubs from each of the size categories as well as the “Best Overall Club.”  Individual awards include: Samuel L. Greene Service Above Self Award; Dr. John Padilla Humanitarian Service Award; Citation for Meritorious Service from The Rotary Foundation; and District Rotarian of the Year.  Lastly, this event concludes with the step-down of the current district governor and the passing of the pin to the incoming governor.</a:t>
            </a:r>
            <a:endParaRPr lang="en-US" altLang="en-US" sz="1800" dirty="0">
              <a:solidFill>
                <a:schemeClr val="bg2">
                  <a:lumMod val="10000"/>
                </a:schemeClr>
              </a:solidFill>
              <a:latin typeface="Georgia" panose="02040502050405020303" pitchFamily="18" charset="0"/>
            </a:endParaRPr>
          </a:p>
        </p:txBody>
      </p:sp>
      <p:pic>
        <p:nvPicPr>
          <p:cNvPr id="7578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1052513"/>
            <a:ext cx="369252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50" y="2349500"/>
            <a:ext cx="16049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0825" y="1055688"/>
            <a:ext cx="192881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1325" y="1055688"/>
            <a:ext cx="355282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0"/>
          <p:cNvPicPr>
            <a:picLocks noChangeAspect="1"/>
          </p:cNvPicPr>
          <p:nvPr/>
        </p:nvPicPr>
        <p:blipFill>
          <a:blip r:embed="rId7">
            <a:extLst>
              <a:ext uri="{28A0092B-C50C-407E-A947-70E740481C1C}">
                <a14:useLocalDpi xmlns:a14="http://schemas.microsoft.com/office/drawing/2010/main" val="0"/>
              </a:ext>
            </a:extLst>
          </a:blip>
          <a:srcRect l="20833" t="10420" r="25694" b="-1042"/>
          <a:stretch>
            <a:fillRect/>
          </a:stretch>
        </p:blipFill>
        <p:spPr bwMode="auto">
          <a:xfrm>
            <a:off x="7929563" y="1169988"/>
            <a:ext cx="1144587"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8"/>
          <p:cNvPicPr>
            <a:picLocks noChangeAspect="1"/>
          </p:cNvPicPr>
          <p:nvPr/>
        </p:nvPicPr>
        <p:blipFill>
          <a:blip r:embed="rId8">
            <a:extLst>
              <a:ext uri="{28A0092B-C50C-407E-A947-70E740481C1C}">
                <a14:useLocalDpi xmlns:a14="http://schemas.microsoft.com/office/drawing/2010/main" val="0"/>
              </a:ext>
            </a:extLst>
          </a:blip>
          <a:srcRect l="11610" r="11469"/>
          <a:stretch>
            <a:fillRect/>
          </a:stretch>
        </p:blipFill>
        <p:spPr bwMode="auto">
          <a:xfrm>
            <a:off x="4660900" y="1096963"/>
            <a:ext cx="1373188"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47364A8E-D653-466E-A4C2-F18E5C9E33AE}"/>
              </a:ext>
            </a:extLst>
          </p:cNvPr>
          <p:cNvSpPr>
            <a:spLocks noChangeArrowheads="1"/>
          </p:cNvSpPr>
          <p:nvPr/>
        </p:nvSpPr>
        <p:spPr bwMode="auto">
          <a:xfrm>
            <a:off x="4229100" y="381000"/>
            <a:ext cx="4495800" cy="712788"/>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chemeClr val="bg2">
                    <a:lumMod val="10000"/>
                  </a:schemeClr>
                </a:solidFill>
                <a:latin typeface="Georgia" panose="02040502050405020303" pitchFamily="18" charset="0"/>
                <a:ea typeface="+mn-ea"/>
              </a:rPr>
              <a:t>Date:</a:t>
            </a:r>
            <a:r>
              <a:rPr lang="en-US" sz="1600" u="sng" dirty="0">
                <a:solidFill>
                  <a:schemeClr val="bg2">
                    <a:lumMod val="10000"/>
                  </a:schemeClr>
                </a:solidFill>
                <a:latin typeface="Georgia" panose="02040502050405020303" pitchFamily="18" charset="0"/>
                <a:ea typeface="+mn-ea"/>
              </a:rPr>
              <a:t>				</a:t>
            </a:r>
            <a:endParaRPr lang="en-US" sz="1600" dirty="0">
              <a:solidFill>
                <a:schemeClr val="bg2">
                  <a:lumMod val="10000"/>
                </a:schemeClr>
              </a:solidFill>
              <a:latin typeface="Georgia" panose="02040502050405020303" pitchFamily="18" charset="0"/>
              <a:ea typeface="+mn-ea"/>
            </a:endParaRPr>
          </a:p>
          <a:p>
            <a:pPr algn="ctr">
              <a:defRPr/>
            </a:pPr>
            <a:r>
              <a:rPr lang="en-US" sz="1600" dirty="0">
                <a:solidFill>
                  <a:schemeClr val="bg2">
                    <a:lumMod val="10000"/>
                  </a:schemeClr>
                </a:solidFill>
                <a:latin typeface="Georgia" panose="02040502050405020303" pitchFamily="18" charset="0"/>
                <a:ea typeface="+mn-ea"/>
              </a:rPr>
              <a:t>Location:</a:t>
            </a:r>
            <a:r>
              <a:rPr lang="en-US" sz="1600" u="sng" dirty="0">
                <a:solidFill>
                  <a:schemeClr val="bg2">
                    <a:lumMod val="10000"/>
                  </a:schemeClr>
                </a:solidFill>
                <a:latin typeface="Georgia" panose="02040502050405020303" pitchFamily="18" charset="0"/>
                <a:ea typeface="+mn-ea"/>
              </a:rPr>
              <a:t>				</a:t>
            </a:r>
            <a:r>
              <a:rPr lang="en-US" sz="1600" dirty="0">
                <a:solidFill>
                  <a:schemeClr val="bg2">
                    <a:lumMod val="10000"/>
                  </a:schemeClr>
                </a:solidFill>
                <a:latin typeface="Georgia" panose="02040502050405020303" pitchFamily="18" charset="0"/>
                <a:ea typeface="+mn-ea"/>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5.0 Our Club</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	President’s Message</a:t>
            </a:r>
          </a:p>
        </p:txBody>
      </p:sp>
      <p:sp>
        <p:nvSpPr>
          <p:cNvPr id="77827" name="Content Placeholder 2"/>
          <p:cNvSpPr>
            <a:spLocks noGrp="1"/>
          </p:cNvSpPr>
          <p:nvPr>
            <p:ph idx="1"/>
          </p:nvPr>
        </p:nvSpPr>
        <p:spPr bwMode="auto">
          <a:xfrm>
            <a:off x="0" y="10668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itchFamily="34" charset="0"/>
              <a:buNone/>
            </a:pPr>
            <a:r>
              <a:rPr lang="en-US" altLang="en-US" sz="2000" i="1">
                <a:solidFill>
                  <a:srgbClr val="FF0000"/>
                </a:solidFill>
                <a:latin typeface="Georgia" pitchFamily="18" charset="0"/>
              </a:rPr>
              <a:t>[THIS PAGE IS RESERVED FOR YOUR PRESIDENT’S MESSAGE; INCLUDE PHOTO OF YOURSELF.  SEE RI PRESIDENT, ZONE, AND DG MESSAGES ABOVE FOR EXAMPLES.]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	Your Club Leadership</a:t>
            </a:r>
          </a:p>
        </p:txBody>
      </p:sp>
      <p:sp>
        <p:nvSpPr>
          <p:cNvPr id="52227" name="Content Placeholder 2">
            <a:extLst>
              <a:ext uri="{FF2B5EF4-FFF2-40B4-BE49-F238E27FC236}">
                <a16:creationId xmlns:a16="http://schemas.microsoft.com/office/drawing/2014/main" id="{4D020BA8-5799-4A68-AACE-4E7E669A7119}"/>
              </a:ext>
            </a:extLst>
          </p:cNvPr>
          <p:cNvSpPr>
            <a:spLocks noGrp="1"/>
          </p:cNvSpPr>
          <p:nvPr>
            <p:ph idx="1"/>
          </p:nvPr>
        </p:nvSpPr>
        <p:spPr bwMode="auto">
          <a:xfrm>
            <a:off x="0" y="990600"/>
            <a:ext cx="4038600" cy="5257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defRPr/>
            </a:pPr>
            <a:r>
              <a:rPr lang="en-US" altLang="en-US" sz="1200" u="sng" dirty="0">
                <a:solidFill>
                  <a:schemeClr val="bg2">
                    <a:lumMod val="10000"/>
                  </a:schemeClr>
                </a:solidFill>
                <a:latin typeface="Georgia" panose="02040502050405020303" pitchFamily="18" charset="0"/>
              </a:rPr>
              <a:t>Officers</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President: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Vice President: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Secretary: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Treasurer: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Sargent At Arms: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i="1" dirty="0">
                <a:solidFill>
                  <a:schemeClr val="bg2">
                    <a:lumMod val="10000"/>
                  </a:schemeClr>
                </a:solidFill>
                <a:latin typeface="Georgia" panose="02040502050405020303" pitchFamily="18" charset="0"/>
              </a:rPr>
              <a:t>[OTHER</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rPr>
              <a:t>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endParaRPr lang="en-US" altLang="en-US" sz="1200" u="sng" dirty="0">
              <a:solidFill>
                <a:schemeClr val="bg2">
                  <a:lumMod val="10000"/>
                </a:schemeClr>
              </a:solidFill>
              <a:latin typeface="Georgia" panose="02040502050405020303" pitchFamily="18" charset="0"/>
            </a:endParaRPr>
          </a:p>
          <a:p>
            <a:pPr marL="0" indent="0">
              <a:buFont typeface="Arial" pitchFamily="34" charset="0"/>
              <a:buNone/>
              <a:defRPr/>
            </a:pPr>
            <a:r>
              <a:rPr lang="en-US" altLang="en-US" sz="1200" u="sng" dirty="0">
                <a:solidFill>
                  <a:schemeClr val="bg2">
                    <a:lumMod val="10000"/>
                  </a:schemeClr>
                </a:solidFill>
                <a:latin typeface="Georgia" panose="02040502050405020303" pitchFamily="18" charset="0"/>
              </a:rPr>
              <a:t>Avenue of Service Directors</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Club: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International: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Community: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Vocational: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Youth/New Gen.: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endParaRPr lang="en-US" altLang="en-US" sz="1200" u="sng" dirty="0">
              <a:solidFill>
                <a:schemeClr val="bg2">
                  <a:lumMod val="10000"/>
                </a:schemeClr>
              </a:solidFill>
              <a:latin typeface="Georgia" panose="02040502050405020303" pitchFamily="18" charset="0"/>
            </a:endParaRPr>
          </a:p>
          <a:p>
            <a:pPr marL="0" indent="0">
              <a:buFont typeface="Arial" pitchFamily="34" charset="0"/>
              <a:buNone/>
              <a:defRPr/>
            </a:pPr>
            <a:r>
              <a:rPr lang="en-US" altLang="en-US" sz="1200" u="sng" dirty="0">
                <a:solidFill>
                  <a:schemeClr val="bg2">
                    <a:lumMod val="10000"/>
                  </a:schemeClr>
                </a:solidFill>
                <a:latin typeface="Georgia" panose="02040502050405020303" pitchFamily="18" charset="0"/>
              </a:rPr>
              <a:t>Other Directors and Chairs</a:t>
            </a:r>
            <a:endParaRPr lang="en-US" altLang="en-US" sz="1200" b="1" u="sng" dirty="0">
              <a:solidFill>
                <a:schemeClr val="bg2">
                  <a:lumMod val="10000"/>
                </a:schemeClr>
              </a:solidFill>
              <a:latin typeface="Georgia" panose="02040502050405020303" pitchFamily="18" charset="0"/>
            </a:endParaRP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Membership: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Communications: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altLang="en-US" sz="1200" u="sng" dirty="0">
              <a:solidFill>
                <a:schemeClr val="bg2">
                  <a:lumMod val="10000"/>
                </a:schemeClr>
              </a:solidFill>
              <a:latin typeface="Georgia" panose="02040502050405020303" pitchFamily="18" charset="0"/>
            </a:endParaRP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Foundation: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Programs: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Member Services: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Grants: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marL="0" indent="0">
              <a:buFont typeface="Arial" pitchFamily="34" charset="0"/>
              <a:buNone/>
              <a:defRPr/>
            </a:pPr>
            <a:r>
              <a:rPr lang="en-US" altLang="en-US" sz="1200" dirty="0">
                <a:solidFill>
                  <a:schemeClr val="bg2">
                    <a:lumMod val="10000"/>
                  </a:schemeClr>
                </a:solidFill>
                <a:latin typeface="Georgia" panose="02040502050405020303" pitchFamily="18" charset="0"/>
              </a:rPr>
              <a:t>Club/Dist. Awards:	[</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p:txBody>
      </p:sp>
      <p:sp>
        <p:nvSpPr>
          <p:cNvPr id="5" name="TextBox 4">
            <a:extLst>
              <a:ext uri="{FF2B5EF4-FFF2-40B4-BE49-F238E27FC236}">
                <a16:creationId xmlns:a16="http://schemas.microsoft.com/office/drawing/2014/main" id="{C1A55979-0A9A-40CE-B5FC-52EC1186D1F8}"/>
              </a:ext>
            </a:extLst>
          </p:cNvPr>
          <p:cNvSpPr txBox="1"/>
          <p:nvPr/>
        </p:nvSpPr>
        <p:spPr>
          <a:xfrm>
            <a:off x="4038600" y="1081088"/>
            <a:ext cx="4038600" cy="5076825"/>
          </a:xfrm>
          <a:prstGeom prst="rect">
            <a:avLst/>
          </a:prstGeom>
          <a:noFill/>
        </p:spPr>
        <p:txBody>
          <a:bodyPr>
            <a:spAutoFit/>
          </a:bodyPr>
          <a:lstStyle/>
          <a:p>
            <a:pPr eaLnBrk="1" hangingPunct="1">
              <a:defRPr/>
            </a:pPr>
            <a:r>
              <a:rPr lang="en-US" sz="1200" dirty="0">
                <a:solidFill>
                  <a:schemeClr val="bg2">
                    <a:lumMod val="10000"/>
                  </a:schemeClr>
                </a:solidFill>
                <a:latin typeface="Georgia" panose="02040502050405020303" pitchFamily="18" charset="0"/>
              </a:rPr>
              <a:t>Public Image:	[</a:t>
            </a:r>
            <a:r>
              <a:rPr lang="en-US" sz="1200" i="1" dirty="0">
                <a:solidFill>
                  <a:schemeClr val="bg2">
                    <a:lumMod val="10000"/>
                  </a:schemeClr>
                </a:solidFill>
                <a:latin typeface="Georgia" panose="02040502050405020303" pitchFamily="18" charset="0"/>
              </a:rPr>
              <a:t>NAME</a:t>
            </a:r>
            <a:r>
              <a:rPr lang="en-US" sz="1200" dirty="0">
                <a:solidFill>
                  <a:schemeClr val="bg2">
                    <a:lumMod val="10000"/>
                  </a:schemeClr>
                </a:solidFill>
                <a:latin typeface="Georgia" panose="02040502050405020303" pitchFamily="18" charset="0"/>
              </a:rPr>
              <a:t>]</a:t>
            </a:r>
          </a:p>
          <a:p>
            <a:pPr eaLnBrk="1" hangingPunct="1">
              <a:defRPr/>
            </a:pP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OTHER</a:t>
            </a:r>
            <a:r>
              <a:rPr lang="en-US" sz="1200" dirty="0">
                <a:solidFill>
                  <a:schemeClr val="bg2">
                    <a:lumMod val="10000"/>
                  </a:schemeClr>
                </a:solidFill>
                <a:latin typeface="Georgia" panose="02040502050405020303" pitchFamily="18" charset="0"/>
              </a:rPr>
              <a:t>]:		[</a:t>
            </a:r>
            <a:r>
              <a:rPr lang="en-US" sz="1200" i="1" dirty="0">
                <a:solidFill>
                  <a:schemeClr val="bg2">
                    <a:lumMod val="10000"/>
                  </a:schemeClr>
                </a:solidFill>
                <a:latin typeface="Georgia" panose="02040502050405020303" pitchFamily="18" charset="0"/>
              </a:rPr>
              <a:t>NAME</a:t>
            </a:r>
            <a:r>
              <a:rPr lang="en-US" sz="1200" dirty="0">
                <a:solidFill>
                  <a:schemeClr val="bg2">
                    <a:lumMod val="10000"/>
                  </a:schemeClr>
                </a:solidFill>
                <a:latin typeface="Georgia" panose="02040502050405020303" pitchFamily="18" charset="0"/>
              </a:rPr>
              <a:t>]</a:t>
            </a:r>
          </a:p>
          <a:p>
            <a:pPr eaLnBrk="1" hangingPunct="1">
              <a:defRPr/>
            </a:pP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OTHER</a:t>
            </a:r>
            <a:r>
              <a:rPr lang="en-US" sz="1200" dirty="0">
                <a:solidFill>
                  <a:schemeClr val="bg2">
                    <a:lumMod val="10000"/>
                  </a:schemeClr>
                </a:solidFill>
                <a:latin typeface="Georgia" panose="02040502050405020303" pitchFamily="18" charset="0"/>
              </a:rPr>
              <a:t>]:		[</a:t>
            </a:r>
            <a:r>
              <a:rPr lang="en-US" sz="1200" i="1" dirty="0">
                <a:solidFill>
                  <a:schemeClr val="bg2">
                    <a:lumMod val="10000"/>
                  </a:schemeClr>
                </a:solidFill>
                <a:latin typeface="Georgia" panose="02040502050405020303" pitchFamily="18" charset="0"/>
              </a:rPr>
              <a:t>NAME</a:t>
            </a:r>
            <a:r>
              <a:rPr lang="en-US" sz="1200" dirty="0">
                <a:solidFill>
                  <a:schemeClr val="bg2">
                    <a:lumMod val="10000"/>
                  </a:schemeClr>
                </a:solidFill>
                <a:latin typeface="Georgia" panose="02040502050405020303" pitchFamily="18" charset="0"/>
              </a:rPr>
              <a:t>]</a:t>
            </a:r>
          </a:p>
          <a:p>
            <a:pPr eaLnBrk="1" hangingPunct="1">
              <a:defRPr/>
            </a:pP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OTHER</a:t>
            </a:r>
            <a:r>
              <a:rPr lang="en-US" sz="1200" dirty="0">
                <a:solidFill>
                  <a:schemeClr val="bg2">
                    <a:lumMod val="10000"/>
                  </a:schemeClr>
                </a:solidFill>
                <a:latin typeface="Georgia" panose="02040502050405020303" pitchFamily="18" charset="0"/>
              </a:rPr>
              <a:t>]:		[</a:t>
            </a:r>
            <a:r>
              <a:rPr lang="en-US" sz="1200" i="1" dirty="0">
                <a:solidFill>
                  <a:schemeClr val="bg2">
                    <a:lumMod val="10000"/>
                  </a:schemeClr>
                </a:solidFill>
                <a:latin typeface="Georgia" panose="02040502050405020303" pitchFamily="18" charset="0"/>
              </a:rPr>
              <a:t>NAME</a:t>
            </a:r>
            <a:r>
              <a:rPr lang="en-US" sz="1200" dirty="0">
                <a:solidFill>
                  <a:schemeClr val="bg2">
                    <a:lumMod val="10000"/>
                  </a:schemeClr>
                </a:solidFill>
                <a:latin typeface="Georgia" panose="02040502050405020303" pitchFamily="18" charset="0"/>
              </a:rPr>
              <a:t>]</a:t>
            </a:r>
          </a:p>
          <a:p>
            <a:pPr eaLnBrk="1" hangingPunct="1">
              <a:defRPr/>
            </a:pPr>
            <a:endParaRPr lang="en-US" sz="1200" u="sng" dirty="0">
              <a:solidFill>
                <a:schemeClr val="bg2">
                  <a:lumMod val="10000"/>
                </a:schemeClr>
              </a:solidFill>
              <a:latin typeface="Georgia" panose="02040502050405020303" pitchFamily="18" charset="0"/>
            </a:endParaRPr>
          </a:p>
          <a:p>
            <a:pPr eaLnBrk="1" hangingPunct="1">
              <a:defRPr/>
            </a:pPr>
            <a:r>
              <a:rPr lang="en-US" sz="1200" u="sng" dirty="0">
                <a:solidFill>
                  <a:schemeClr val="bg2">
                    <a:lumMod val="10000"/>
                  </a:schemeClr>
                </a:solidFill>
                <a:latin typeface="Georgia" panose="02040502050405020303" pitchFamily="18" charset="0"/>
              </a:rPr>
              <a:t>Event Chairs</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EVENT 1</a:t>
            </a: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a:t>
            </a:r>
            <a:r>
              <a:rPr 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Co-[</a:t>
            </a:r>
            <a:r>
              <a:rPr lang="en-US" sz="1200" i="1" dirty="0">
                <a:solidFill>
                  <a:schemeClr val="bg2">
                    <a:lumMod val="10000"/>
                  </a:schemeClr>
                </a:solidFill>
                <a:latin typeface="Georgia" panose="02040502050405020303" pitchFamily="18" charset="0"/>
              </a:rPr>
              <a:t>EVENT 1</a:t>
            </a:r>
            <a:r>
              <a:rPr 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EVENT 2</a:t>
            </a:r>
            <a:r>
              <a:rPr 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Co-[</a:t>
            </a:r>
            <a:r>
              <a:rPr lang="en-US" sz="1200" i="1" dirty="0">
                <a:solidFill>
                  <a:schemeClr val="bg2">
                    <a:lumMod val="10000"/>
                  </a:schemeClr>
                </a:solidFill>
                <a:latin typeface="Georgia" panose="02040502050405020303" pitchFamily="18" charset="0"/>
              </a:rPr>
              <a:t>EVENT 2</a:t>
            </a:r>
            <a:r>
              <a:rPr 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a:t>
            </a:r>
            <a:r>
              <a:rPr lang="en-US" sz="1200" i="1" dirty="0">
                <a:solidFill>
                  <a:schemeClr val="bg2">
                    <a:lumMod val="10000"/>
                  </a:schemeClr>
                </a:solidFill>
                <a:latin typeface="Georgia" panose="02040502050405020303" pitchFamily="18" charset="0"/>
              </a:rPr>
              <a:t>EVENT 3</a:t>
            </a:r>
            <a:r>
              <a:rPr 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Co-[</a:t>
            </a:r>
            <a:r>
              <a:rPr lang="en-US" sz="1200" i="1" dirty="0">
                <a:solidFill>
                  <a:schemeClr val="bg2">
                    <a:lumMod val="10000"/>
                  </a:schemeClr>
                </a:solidFill>
                <a:latin typeface="Georgia" panose="02040502050405020303" pitchFamily="18" charset="0"/>
              </a:rPr>
              <a:t>EVENT 3</a:t>
            </a:r>
            <a:r>
              <a:rPr lang="en-US" sz="1200" dirty="0">
                <a:solidFill>
                  <a:schemeClr val="bg2">
                    <a:lumMod val="10000"/>
                  </a:schemeClr>
                </a:solidFill>
                <a:latin typeface="Georgia" panose="02040502050405020303" pitchFamily="18" charset="0"/>
              </a:rPr>
              <a:t>]: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endParaRPr lang="en-US" sz="1200" u="sng" dirty="0">
              <a:solidFill>
                <a:schemeClr val="bg2">
                  <a:lumMod val="10000"/>
                </a:schemeClr>
              </a:solidFill>
              <a:latin typeface="Georgia" panose="02040502050405020303" pitchFamily="18" charset="0"/>
            </a:endParaRPr>
          </a:p>
          <a:p>
            <a:pPr eaLnBrk="1" hangingPunct="1">
              <a:defRPr/>
            </a:pPr>
            <a:r>
              <a:rPr lang="en-US" sz="1200" u="sng" dirty="0">
                <a:solidFill>
                  <a:schemeClr val="bg2">
                    <a:lumMod val="10000"/>
                  </a:schemeClr>
                </a:solidFill>
                <a:latin typeface="Georgia" panose="02040502050405020303" pitchFamily="18" charset="0"/>
              </a:rPr>
              <a:t>Past and Future</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Immediate Past Pres.: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eaLnBrk="1" hangingPunct="1">
              <a:defRPr/>
            </a:pPr>
            <a:r>
              <a:rPr lang="en-US" sz="1200" dirty="0">
                <a:solidFill>
                  <a:schemeClr val="bg2">
                    <a:lumMod val="10000"/>
                  </a:schemeClr>
                </a:solidFill>
                <a:latin typeface="Georgia" panose="02040502050405020303" pitchFamily="18" charset="0"/>
              </a:rPr>
              <a:t>Pres. Elect: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a:p>
            <a:pPr eaLnBrk="1" hangingPunct="1">
              <a:defRPr/>
            </a:pPr>
            <a:r>
              <a:rPr lang="en-US" sz="1200" dirty="0">
                <a:solidFill>
                  <a:schemeClr val="bg2">
                    <a:lumMod val="10000"/>
                  </a:schemeClr>
                </a:solidFill>
                <a:latin typeface="Georgia" panose="02040502050405020303" pitchFamily="18" charset="0"/>
              </a:rPr>
              <a:t>Pres. Elect Nominee: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endParaRPr lang="en-US" sz="1200" u="sng" dirty="0">
              <a:solidFill>
                <a:schemeClr val="bg2">
                  <a:lumMod val="10000"/>
                </a:schemeClr>
              </a:solidFill>
              <a:latin typeface="Georgia" panose="02040502050405020303" pitchFamily="18" charset="0"/>
            </a:endParaRPr>
          </a:p>
          <a:p>
            <a:pPr eaLnBrk="1" hangingPunct="1">
              <a:defRPr/>
            </a:pPr>
            <a:r>
              <a:rPr lang="en-US" sz="1200" u="sng" dirty="0">
                <a:solidFill>
                  <a:schemeClr val="bg2">
                    <a:lumMod val="10000"/>
                  </a:schemeClr>
                </a:solidFill>
                <a:latin typeface="Georgia" panose="02040502050405020303" pitchFamily="18" charset="0"/>
              </a:rPr>
              <a:t>Allocations Committee</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1: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2: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3: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endParaRPr lang="en-US" sz="1200" u="sng" dirty="0">
              <a:solidFill>
                <a:schemeClr val="bg2">
                  <a:lumMod val="10000"/>
                </a:schemeClr>
              </a:solidFill>
              <a:latin typeface="Georgia" panose="02040502050405020303" pitchFamily="18" charset="0"/>
            </a:endParaRPr>
          </a:p>
          <a:p>
            <a:pPr eaLnBrk="1" hangingPunct="1">
              <a:defRPr/>
            </a:pPr>
            <a:r>
              <a:rPr lang="en-US" sz="1200" u="sng" dirty="0">
                <a:solidFill>
                  <a:schemeClr val="bg2">
                    <a:lumMod val="10000"/>
                  </a:schemeClr>
                </a:solidFill>
                <a:latin typeface="Georgia" panose="02040502050405020303" pitchFamily="18" charset="0"/>
              </a:rPr>
              <a:t>Club Foundation</a:t>
            </a:r>
          </a:p>
          <a:p>
            <a:pPr eaLnBrk="1" hangingPunct="1">
              <a:defRPr/>
            </a:pPr>
            <a:r>
              <a:rPr lang="en-US" sz="1200" dirty="0">
                <a:solidFill>
                  <a:schemeClr val="bg2">
                    <a:lumMod val="10000"/>
                  </a:schemeClr>
                </a:solidFill>
                <a:latin typeface="Georgia" panose="02040502050405020303" pitchFamily="18" charset="0"/>
              </a:rPr>
              <a:t>1: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2: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endParaRPr lang="en-US" sz="1200" dirty="0">
              <a:solidFill>
                <a:schemeClr val="bg2">
                  <a:lumMod val="10000"/>
                </a:schemeClr>
              </a:solidFill>
              <a:latin typeface="Georgia" panose="02040502050405020303" pitchFamily="18" charset="0"/>
            </a:endParaRPr>
          </a:p>
          <a:p>
            <a:pPr eaLnBrk="1" hangingPunct="1">
              <a:defRPr/>
            </a:pPr>
            <a:r>
              <a:rPr lang="en-US" sz="1200" dirty="0">
                <a:solidFill>
                  <a:schemeClr val="bg2">
                    <a:lumMod val="10000"/>
                  </a:schemeClr>
                </a:solidFill>
                <a:latin typeface="Georgia" panose="02040502050405020303" pitchFamily="18" charset="0"/>
              </a:rPr>
              <a:t>3:		</a:t>
            </a:r>
            <a:r>
              <a:rPr lang="en-US" altLang="en-US" sz="1200" dirty="0">
                <a:solidFill>
                  <a:schemeClr val="bg2">
                    <a:lumMod val="10000"/>
                  </a:schemeClr>
                </a:solidFill>
                <a:latin typeface="Georgia" panose="02040502050405020303" pitchFamily="18" charset="0"/>
              </a:rPr>
              <a:t>[</a:t>
            </a:r>
            <a:r>
              <a:rPr lang="en-US" altLang="en-US" sz="1200" i="1" dirty="0">
                <a:solidFill>
                  <a:schemeClr val="bg2">
                    <a:lumMod val="10000"/>
                  </a:schemeClr>
                </a:solidFill>
                <a:latin typeface="Georgia" panose="02040502050405020303" pitchFamily="18" charset="0"/>
              </a:rPr>
              <a:t>NAME</a:t>
            </a:r>
            <a:r>
              <a:rPr lang="en-US" altLang="en-US" sz="1200" dirty="0">
                <a:solidFill>
                  <a:schemeClr val="bg2">
                    <a:lumMod val="10000"/>
                  </a:schemeClr>
                </a:solidFill>
                <a:latin typeface="Georgia" panose="02040502050405020303" pitchFamily="18" charset="0"/>
              </a:rPr>
              <a:t>]</a:t>
            </a:r>
          </a:p>
        </p:txBody>
      </p:sp>
      <p:sp>
        <p:nvSpPr>
          <p:cNvPr id="2" name="Rectangle 1">
            <a:extLst>
              <a:ext uri="{FF2B5EF4-FFF2-40B4-BE49-F238E27FC236}">
                <a16:creationId xmlns:a16="http://schemas.microsoft.com/office/drawing/2014/main" id="{956DB4DA-A0DB-472F-9F17-C720DDA81EB1}"/>
              </a:ext>
            </a:extLst>
          </p:cNvPr>
          <p:cNvSpPr/>
          <p:nvPr/>
        </p:nvSpPr>
        <p:spPr>
          <a:xfrm rot="5400000">
            <a:off x="6059488" y="3236912"/>
            <a:ext cx="5181600" cy="841375"/>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1200" dirty="0">
                <a:solidFill>
                  <a:schemeClr val="bg2">
                    <a:lumMod val="10000"/>
                  </a:schemeClr>
                </a:solidFill>
                <a:latin typeface="Georgia" panose="02040502050405020303" pitchFamily="18" charset="0"/>
              </a:rPr>
              <a:t>According to our Bylaws, we are required to have _____ voting members.  The next Board of Directors election will be held on or before: _____________.</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5.3	Club Links</a:t>
            </a:r>
          </a:p>
        </p:txBody>
      </p:sp>
      <p:sp>
        <p:nvSpPr>
          <p:cNvPr id="79875" name="Content Placeholder 2"/>
          <p:cNvSpPr>
            <a:spLocks noGrp="1"/>
          </p:cNvSpPr>
          <p:nvPr>
            <p:ph idx="1"/>
          </p:nvPr>
        </p:nvSpPr>
        <p:spPr bwMode="auto">
          <a:xfrm>
            <a:off x="0" y="10668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itchFamily="34" charset="0"/>
              <a:buNone/>
            </a:pPr>
            <a:r>
              <a:rPr lang="en-US" altLang="en-US" sz="2000">
                <a:solidFill>
                  <a:srgbClr val="FF0000"/>
                </a:solidFill>
                <a:latin typeface="Georgia" pitchFamily="18" charset="0"/>
              </a:rPr>
              <a:t>[</a:t>
            </a:r>
            <a:r>
              <a:rPr lang="en-US" altLang="en-US" sz="2000" i="1">
                <a:solidFill>
                  <a:srgbClr val="FF0000"/>
                </a:solidFill>
                <a:latin typeface="Georgia" pitchFamily="18" charset="0"/>
              </a:rPr>
              <a:t>DESCRIBE FEATURES AND USE OF YOUR CLUB WEBSITE.  SEE WEBSITE PAGES FOR RI, ZONE AND DIST. ABOVE FOR EXAMPLES.  ALSO PROVIDE INFORMATION ON YOUR OTHER SOCIAL MEDIA ACCOUNTS (E.G. FACEBOOK, TWITTER, ETC.) AND ADD/REMOVE THE ICONS BELOW AS APPROPRIATE.  CONSIDER EMBEDDING LIVE LINKS IN THE ICONS BELOW IF YOU PLAN TO DISTRIBUTE THIS MANUAL ELECTRONICALLY.</a:t>
            </a:r>
            <a:r>
              <a:rPr lang="en-US" altLang="en-US" sz="2000">
                <a:solidFill>
                  <a:srgbClr val="FF0000"/>
                </a:solidFill>
                <a:latin typeface="Georgia" pitchFamily="18" charset="0"/>
              </a:rPr>
              <a:t>]</a:t>
            </a:r>
          </a:p>
        </p:txBody>
      </p:sp>
      <p:sp>
        <p:nvSpPr>
          <p:cNvPr id="4" name="Rectangle 3">
            <a:extLst>
              <a:ext uri="{FF2B5EF4-FFF2-40B4-BE49-F238E27FC236}">
                <a16:creationId xmlns:a16="http://schemas.microsoft.com/office/drawing/2014/main" id="{44ED828D-3C34-4299-8A86-483A7B0F2276}"/>
              </a:ext>
            </a:extLst>
          </p:cNvPr>
          <p:cNvSpPr>
            <a:spLocks noChangeArrowheads="1"/>
          </p:cNvSpPr>
          <p:nvPr/>
        </p:nvSpPr>
        <p:spPr bwMode="auto">
          <a:xfrm>
            <a:off x="4229100" y="381000"/>
            <a:ext cx="4495800" cy="712788"/>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dirty="0">
                <a:solidFill>
                  <a:srgbClr val="FF0000"/>
                </a:solidFill>
                <a:latin typeface="Georgia" panose="02040502050405020303" pitchFamily="18" charset="0"/>
                <a:ea typeface="+mn-ea"/>
              </a:rPr>
              <a:t>[</a:t>
            </a:r>
            <a:r>
              <a:rPr lang="en-US" i="1" dirty="0">
                <a:solidFill>
                  <a:srgbClr val="FF0000"/>
                </a:solidFill>
                <a:latin typeface="Georgia" panose="02040502050405020303" pitchFamily="18" charset="0"/>
                <a:ea typeface="+mn-ea"/>
              </a:rPr>
              <a:t>WEBSITE LINK</a:t>
            </a:r>
            <a:r>
              <a:rPr lang="en-US" dirty="0">
                <a:solidFill>
                  <a:srgbClr val="FF0000"/>
                </a:solidFill>
                <a:latin typeface="Georgia" panose="02040502050405020303" pitchFamily="18" charset="0"/>
                <a:ea typeface="+mn-ea"/>
              </a:rPr>
              <a:t>]</a:t>
            </a:r>
          </a:p>
        </p:txBody>
      </p:sp>
      <p:pic>
        <p:nvPicPr>
          <p:cNvPr id="798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275" y="5483225"/>
            <a:ext cx="5095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5486400"/>
            <a:ext cx="5302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2013" y="5472113"/>
            <a:ext cx="54768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5472113"/>
            <a:ext cx="557212"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6150" y="5445125"/>
            <a:ext cx="59531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3063" y="5472113"/>
            <a:ext cx="5429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5483225"/>
            <a:ext cx="5381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5.4	Club’s Governing Documents</a:t>
            </a:r>
          </a:p>
        </p:txBody>
      </p:sp>
      <p:sp>
        <p:nvSpPr>
          <p:cNvPr id="80899" name="Content Placeholder 2"/>
          <p:cNvSpPr>
            <a:spLocks noGrp="1"/>
          </p:cNvSpPr>
          <p:nvPr>
            <p:ph idx="1"/>
          </p:nvPr>
        </p:nvSpPr>
        <p:spPr bwMode="auto">
          <a:xfrm>
            <a:off x="0" y="10668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itchFamily="34" charset="0"/>
              <a:buNone/>
            </a:pPr>
            <a:r>
              <a:rPr lang="en-US" altLang="en-US" sz="2000">
                <a:solidFill>
                  <a:srgbClr val="FF0000"/>
                </a:solidFill>
                <a:latin typeface="Georgia" pitchFamily="18" charset="0"/>
              </a:rPr>
              <a:t>[</a:t>
            </a:r>
            <a:r>
              <a:rPr lang="en-US" altLang="en-US" sz="2000" i="1">
                <a:solidFill>
                  <a:srgbClr val="FF0000"/>
                </a:solidFill>
                <a:latin typeface="Georgia" pitchFamily="18" charset="0"/>
              </a:rPr>
              <a:t>RESERVED FOR A LINK OR COPY OF YOUR CLUB CONSTITUTION, BYLAWS, CONTINUING RESOLUTIONS, ETC.  PROVIDING A COPY OF YOUR THE GOVERNING DOCUMENTS CREATES TRANSPARENCY THAT YOUR MEMBERS WILL APPRECIATE.</a:t>
            </a:r>
            <a:r>
              <a:rPr lang="en-US" altLang="en-US" sz="2000">
                <a:solidFill>
                  <a:srgbClr val="FF0000"/>
                </a:solidFill>
                <a:latin typeface="Georgia" pitchFamily="18"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5.5	Club Budget</a:t>
            </a:r>
          </a:p>
        </p:txBody>
      </p:sp>
      <p:sp>
        <p:nvSpPr>
          <p:cNvPr id="81923" name="Content Placeholder 2"/>
          <p:cNvSpPr>
            <a:spLocks noGrp="1"/>
          </p:cNvSpPr>
          <p:nvPr>
            <p:ph idx="1"/>
          </p:nvPr>
        </p:nvSpPr>
        <p:spPr bwMode="auto">
          <a:xfrm>
            <a:off x="0" y="10668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itchFamily="34" charset="0"/>
              <a:buNone/>
            </a:pPr>
            <a:r>
              <a:rPr lang="en-US" altLang="en-US" sz="2000">
                <a:solidFill>
                  <a:srgbClr val="FF0000"/>
                </a:solidFill>
                <a:latin typeface="Georgia" pitchFamily="18" charset="0"/>
              </a:rPr>
              <a:t>[</a:t>
            </a:r>
            <a:r>
              <a:rPr lang="en-US" altLang="en-US" sz="2000" i="1">
                <a:solidFill>
                  <a:srgbClr val="FF0000"/>
                </a:solidFill>
                <a:latin typeface="Georgia" pitchFamily="18" charset="0"/>
              </a:rPr>
              <a:t>RESERVED FOR A LINK OR COPY OF YOUR CLUB BUDGET.  PROVIDING A COPY OF YOUR BUDGET CREATES TRANSPARENCY THAT YOUR MEMBERS WILL APPRECIATE.</a:t>
            </a:r>
            <a:r>
              <a:rPr lang="en-US" altLang="en-US" sz="2000">
                <a:solidFill>
                  <a:srgbClr val="FF0000"/>
                </a:solidFill>
                <a:latin typeface="Georgia" pitchFamily="18"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1.1	History of Rotary International</a:t>
            </a:r>
          </a:p>
        </p:txBody>
      </p:sp>
      <p:graphicFrame>
        <p:nvGraphicFramePr>
          <p:cNvPr id="3" name="Content Placeholder 2">
            <a:extLst>
              <a:ext uri="{FF2B5EF4-FFF2-40B4-BE49-F238E27FC236}">
                <a16:creationId xmlns:a16="http://schemas.microsoft.com/office/drawing/2014/main" id="{1277C5E2-E3B4-4164-B762-C2D84969D9AD}"/>
              </a:ext>
            </a:extLst>
          </p:cNvPr>
          <p:cNvGraphicFramePr>
            <a:graphicFrameLocks noGrp="1"/>
          </p:cNvGraphicFramePr>
          <p:nvPr>
            <p:ph idx="1"/>
          </p:nvPr>
        </p:nvGraphicFramePr>
        <p:xfrm>
          <a:off x="152400" y="1057275"/>
          <a:ext cx="8991600" cy="5191125"/>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355532610"/>
                    </a:ext>
                  </a:extLst>
                </a:gridCol>
                <a:gridCol w="4495800">
                  <a:extLst>
                    <a:ext uri="{9D8B030D-6E8A-4147-A177-3AD203B41FA5}">
                      <a16:colId xmlns:a16="http://schemas.microsoft.com/office/drawing/2014/main" val="2538623316"/>
                    </a:ext>
                  </a:extLst>
                </a:gridCol>
              </a:tblGrid>
              <a:tr h="5191125">
                <a:tc>
                  <a:txBody>
                    <a:bodyPr/>
                    <a:lstStyle/>
                    <a:p>
                      <a:endParaRPr lang="en-US" sz="100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pPr algn="ctr"/>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000" b="0" dirty="0">
                        <a:solidFill>
                          <a:schemeClr val="bg2">
                            <a:lumMod val="10000"/>
                          </a:schemeClr>
                        </a:solidFill>
                        <a:latin typeface="Georgia" panose="02040502050405020303" pitchFamily="18" charset="0"/>
                      </a:endParaRPr>
                    </a:p>
                    <a:p>
                      <a:endParaRPr lang="en-US" sz="1100" b="0" dirty="0">
                        <a:solidFill>
                          <a:schemeClr val="bg2">
                            <a:lumMod val="10000"/>
                          </a:schemeClr>
                        </a:solidFill>
                        <a:latin typeface="Georgia" panose="02040502050405020303" pitchFamily="18" charset="0"/>
                      </a:endParaRPr>
                    </a:p>
                    <a:p>
                      <a:pPr algn="ctr"/>
                      <a:endParaRPr lang="en-US" sz="1100" b="0" i="1" dirty="0">
                        <a:solidFill>
                          <a:schemeClr val="bg2">
                            <a:lumMod val="10000"/>
                          </a:schemeClr>
                        </a:solidFill>
                        <a:latin typeface="Georgia" panose="02040502050405020303" pitchFamily="18" charset="0"/>
                      </a:endParaRPr>
                    </a:p>
                    <a:p>
                      <a:pPr algn="ctr"/>
                      <a:endParaRPr lang="en-US" sz="1100" b="0" i="1" dirty="0">
                        <a:solidFill>
                          <a:schemeClr val="bg2">
                            <a:lumMod val="10000"/>
                          </a:schemeClr>
                        </a:solidFill>
                        <a:latin typeface="Georgia" panose="02040502050405020303" pitchFamily="18" charset="0"/>
                      </a:endParaRPr>
                    </a:p>
                    <a:p>
                      <a:pPr algn="ctr"/>
                      <a:r>
                        <a:rPr lang="en-US" sz="1100" b="0" i="1" dirty="0">
                          <a:solidFill>
                            <a:schemeClr val="bg2">
                              <a:lumMod val="10000"/>
                            </a:schemeClr>
                          </a:solidFill>
                          <a:latin typeface="Georgia" panose="02040502050405020303" pitchFamily="18" charset="0"/>
                        </a:rPr>
                        <a:t>The first four Rotarians (from left): Gustavus Loehr, Silvester Schiele, Hiram Shorey, and Paul P. Harris, circa 1905-12.</a:t>
                      </a:r>
                      <a:r>
                        <a:rPr lang="en-US" sz="1100" b="0" i="1" baseline="0" dirty="0">
                          <a:solidFill>
                            <a:schemeClr val="bg2">
                              <a:lumMod val="10000"/>
                            </a:schemeClr>
                          </a:solidFill>
                          <a:latin typeface="Georgia" panose="02040502050405020303" pitchFamily="18" charset="0"/>
                        </a:rPr>
                        <a:t> </a:t>
                      </a:r>
                      <a:endParaRPr lang="en-US" sz="1100" i="1" dirty="0">
                        <a:solidFill>
                          <a:schemeClr val="bg2">
                            <a:lumMod val="10000"/>
                          </a:schemeClr>
                        </a:solidFill>
                        <a:latin typeface="Georgia" panose="02040502050405020303" pitchFamily="18" charset="0"/>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100" b="0" dirty="0">
                          <a:solidFill>
                            <a:schemeClr val="bg2">
                              <a:lumMod val="10000"/>
                            </a:schemeClr>
                          </a:solidFill>
                          <a:latin typeface="Georgia" panose="02040502050405020303" pitchFamily="18" charset="0"/>
                        </a:rPr>
                        <a:t>Paul P. Harris, an attorney, wanted to create a professional group with the same friendly spirit he felt in the small towns of his youth. On 23 February 1905,</a:t>
                      </a:r>
                      <a:r>
                        <a:rPr lang="en-US" sz="1100" b="0" baseline="0" dirty="0">
                          <a:solidFill>
                            <a:schemeClr val="bg2">
                              <a:lumMod val="10000"/>
                            </a:schemeClr>
                          </a:solidFill>
                          <a:latin typeface="Georgia" panose="02040502050405020303" pitchFamily="18" charset="0"/>
                        </a:rPr>
                        <a:t> </a:t>
                      </a:r>
                      <a:r>
                        <a:rPr lang="en-US" sz="1100" b="0" dirty="0">
                          <a:solidFill>
                            <a:schemeClr val="bg2">
                              <a:lumMod val="10000"/>
                            </a:schemeClr>
                          </a:solidFill>
                          <a:latin typeface="Georgia" panose="02040502050405020303" pitchFamily="18" charset="0"/>
                        </a:rPr>
                        <a:t>Harris, Gustavus Loehr, Silvester Schiele, and Hiram Shorey gathered at Loehr’s office in Room 711 of the Unity Building in downtown Chicago. </a:t>
                      </a:r>
                    </a:p>
                    <a:p>
                      <a:endParaRPr lang="en-US" sz="1100" b="0" dirty="0">
                        <a:solidFill>
                          <a:schemeClr val="bg2">
                            <a:lumMod val="10000"/>
                          </a:schemeClr>
                        </a:solidFill>
                        <a:latin typeface="Georgia" panose="02040502050405020303" pitchFamily="18" charset="0"/>
                      </a:endParaRPr>
                    </a:p>
                    <a:p>
                      <a:r>
                        <a:rPr lang="en-US" sz="1100" b="0" dirty="0">
                          <a:solidFill>
                            <a:schemeClr val="bg2">
                              <a:lumMod val="10000"/>
                            </a:schemeClr>
                          </a:solidFill>
                          <a:latin typeface="Georgia" panose="02040502050405020303" pitchFamily="18" charset="0"/>
                        </a:rPr>
                        <a:t>This was the first Rotary club meeting. They decided to call the new club “Rotary” after the practice of rotating meeting locations.</a:t>
                      </a:r>
                      <a:r>
                        <a:rPr lang="en-US" sz="1100" b="0" baseline="0" dirty="0">
                          <a:solidFill>
                            <a:schemeClr val="bg2">
                              <a:lumMod val="10000"/>
                            </a:schemeClr>
                          </a:solidFill>
                          <a:latin typeface="Georgia" panose="02040502050405020303" pitchFamily="18" charset="0"/>
                        </a:rPr>
                        <a:t> </a:t>
                      </a:r>
                      <a:r>
                        <a:rPr lang="en-US" sz="1100" b="0" dirty="0">
                          <a:solidFill>
                            <a:schemeClr val="bg2">
                              <a:lumMod val="10000"/>
                            </a:schemeClr>
                          </a:solidFill>
                          <a:latin typeface="Georgia" panose="02040502050405020303" pitchFamily="18" charset="0"/>
                        </a:rPr>
                        <a:t>Within five years clubs had formed across the country, from San Francisco to New York.</a:t>
                      </a:r>
                    </a:p>
                    <a:p>
                      <a:endParaRPr lang="en-US" sz="1100" b="0" dirty="0">
                        <a:solidFill>
                          <a:schemeClr val="bg2">
                            <a:lumMod val="10000"/>
                          </a:schemeClr>
                        </a:solidFill>
                        <a:latin typeface="Georgia" panose="02040502050405020303" pitchFamily="18" charset="0"/>
                      </a:endParaRPr>
                    </a:p>
                    <a:p>
                      <a:r>
                        <a:rPr lang="en-US" sz="1100" b="0" dirty="0">
                          <a:solidFill>
                            <a:schemeClr val="bg2">
                              <a:lumMod val="10000"/>
                            </a:schemeClr>
                          </a:solidFill>
                          <a:latin typeface="Georgia" panose="02040502050405020303" pitchFamily="18" charset="0"/>
                        </a:rPr>
                        <a:t>In August 1910, Rotarians held their first convention in Chicago. The 16 clubs that existed at that time united to form the National Association of Rotary Clubs.</a:t>
                      </a:r>
                    </a:p>
                    <a:p>
                      <a:endParaRPr lang="en-US" sz="1100" b="0" dirty="0">
                        <a:solidFill>
                          <a:schemeClr val="bg2">
                            <a:lumMod val="10000"/>
                          </a:schemeClr>
                        </a:solidFill>
                        <a:latin typeface="Georgia" panose="02040502050405020303" pitchFamily="18" charset="0"/>
                      </a:endParaRPr>
                    </a:p>
                    <a:p>
                      <a:r>
                        <a:rPr lang="en-US" sz="1100" b="0" dirty="0">
                          <a:solidFill>
                            <a:schemeClr val="bg2">
                              <a:lumMod val="10000"/>
                            </a:schemeClr>
                          </a:solidFill>
                          <a:latin typeface="Georgia" panose="02040502050405020303" pitchFamily="18" charset="0"/>
                        </a:rPr>
                        <a:t>In 1912, the name changed to International Association of Rotary Clubs to reflect the addition of clubs in other countries. The name Rotary International was adopted in 1922.</a:t>
                      </a:r>
                    </a:p>
                    <a:p>
                      <a:endParaRPr lang="en-US" sz="1100" b="0" dirty="0">
                        <a:solidFill>
                          <a:schemeClr val="bg2">
                            <a:lumMod val="10000"/>
                          </a:schemeClr>
                        </a:solidFill>
                        <a:latin typeface="Georgia" panose="02040502050405020303" pitchFamily="18" charset="0"/>
                      </a:endParaRPr>
                    </a:p>
                    <a:p>
                      <a:r>
                        <a:rPr lang="en-US" sz="1100" b="0" dirty="0">
                          <a:solidFill>
                            <a:schemeClr val="bg2">
                              <a:lumMod val="10000"/>
                            </a:schemeClr>
                          </a:solidFill>
                          <a:latin typeface="Georgia" panose="02040502050405020303" pitchFamily="18" charset="0"/>
                        </a:rPr>
                        <a:t>By July 1925, Rotary had grown to more than 2,000 clubs and an estimated 108,000 members  on six continents.</a:t>
                      </a:r>
                    </a:p>
                    <a:p>
                      <a:endParaRPr lang="en-US" sz="1100" b="0" dirty="0">
                        <a:solidFill>
                          <a:schemeClr val="bg2">
                            <a:lumMod val="10000"/>
                          </a:schemeClr>
                        </a:solidFill>
                        <a:latin typeface="Georgia" panose="02040502050405020303" pitchFamily="18" charset="0"/>
                      </a:endParaRPr>
                    </a:p>
                    <a:p>
                      <a:r>
                        <a:rPr lang="en-US" sz="1100" b="0" dirty="0">
                          <a:solidFill>
                            <a:schemeClr val="bg2">
                              <a:lumMod val="10000"/>
                            </a:schemeClr>
                          </a:solidFill>
                          <a:latin typeface="Georgia" panose="02040502050405020303" pitchFamily="18" charset="0"/>
                        </a:rPr>
                        <a:t>Rotary’s reputation attracted presidents, prime ministers, and a host of other luminaries to its ranks — among them author Thomas Mann, diplomat Carlos P. Romulo, and composer Jean Sibelius.</a:t>
                      </a:r>
                    </a:p>
                    <a:p>
                      <a:endParaRPr lang="en-US" sz="1100" b="0" dirty="0">
                        <a:solidFill>
                          <a:schemeClr val="bg2">
                            <a:lumMod val="10000"/>
                          </a:schemeClr>
                        </a:solidFill>
                        <a:latin typeface="Georgia" panose="02040502050405020303" pitchFamily="18" charset="0"/>
                      </a:endParaRPr>
                    </a:p>
                    <a:p>
                      <a:r>
                        <a:rPr lang="en-US" sz="1100" b="0" dirty="0">
                          <a:solidFill>
                            <a:schemeClr val="bg2">
                              <a:lumMod val="10000"/>
                            </a:schemeClr>
                          </a:solidFill>
                          <a:latin typeface="Georgia" panose="02040502050405020303" pitchFamily="18" charset="0"/>
                        </a:rPr>
                        <a:t>As Rotary grew, members pooled their resources and used their talents to serve their communities. The organization's dedication to this ideal is best expressed in its motto: Service Above Self.</a:t>
                      </a: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6151529"/>
                  </a:ext>
                </a:extLst>
              </a:tr>
            </a:tbl>
          </a:graphicData>
        </a:graphic>
      </p:graphicFrame>
      <p:pic>
        <p:nvPicPr>
          <p:cNvPr id="286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87438"/>
            <a:ext cx="43815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5.6	Club’s 1-Year Tactical Organizational Plan</a:t>
            </a:r>
          </a:p>
        </p:txBody>
      </p:sp>
      <p:sp>
        <p:nvSpPr>
          <p:cNvPr id="82947" name="Content Placeholder 2"/>
          <p:cNvSpPr>
            <a:spLocks noGrp="1"/>
          </p:cNvSpPr>
          <p:nvPr>
            <p:ph idx="1"/>
          </p:nvPr>
        </p:nvSpPr>
        <p:spPr bwMode="auto">
          <a:xfrm>
            <a:off x="0" y="10668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itchFamily="34" charset="0"/>
              <a:buNone/>
            </a:pPr>
            <a:r>
              <a:rPr lang="en-US" altLang="en-US" sz="2000">
                <a:solidFill>
                  <a:srgbClr val="FF0000"/>
                </a:solidFill>
                <a:latin typeface="Georgia" pitchFamily="18" charset="0"/>
              </a:rPr>
              <a:t>[</a:t>
            </a:r>
            <a:r>
              <a:rPr lang="en-US" altLang="en-US" sz="2000" i="1">
                <a:solidFill>
                  <a:srgbClr val="FF0000"/>
                </a:solidFill>
                <a:latin typeface="Georgia" pitchFamily="18" charset="0"/>
              </a:rPr>
              <a:t>RESERVED FOR A COPY OF YOUR CLUB’S 1-YEAR TACTICAL ORGANIZATIONAL PLAN.  PROVIDING A COPY OF YOUR PLAN CREATES TRANSPARENCY THAT YOUR MEMBERS WILL APPRECIATE.</a:t>
            </a:r>
            <a:r>
              <a:rPr lang="en-US" altLang="en-US" sz="2000">
                <a:solidFill>
                  <a:srgbClr val="FF0000"/>
                </a:solidFill>
                <a:latin typeface="Georgia" pitchFamily="18"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5.7	Club’s 5-Year Strategic Organizational Plan</a:t>
            </a:r>
          </a:p>
        </p:txBody>
      </p:sp>
      <p:sp>
        <p:nvSpPr>
          <p:cNvPr id="83971" name="Content Placeholder 2"/>
          <p:cNvSpPr>
            <a:spLocks noGrp="1"/>
          </p:cNvSpPr>
          <p:nvPr>
            <p:ph idx="1"/>
          </p:nvPr>
        </p:nvSpPr>
        <p:spPr bwMode="auto">
          <a:xfrm>
            <a:off x="0" y="10668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itchFamily="34" charset="0"/>
              <a:buNone/>
            </a:pPr>
            <a:r>
              <a:rPr lang="en-US" altLang="en-US" sz="2000">
                <a:solidFill>
                  <a:srgbClr val="FF0000"/>
                </a:solidFill>
                <a:latin typeface="Georgia" pitchFamily="18" charset="0"/>
              </a:rPr>
              <a:t>[</a:t>
            </a:r>
            <a:r>
              <a:rPr lang="en-US" altLang="en-US" sz="2000" i="1">
                <a:solidFill>
                  <a:srgbClr val="FF0000"/>
                </a:solidFill>
                <a:latin typeface="Georgia" pitchFamily="18" charset="0"/>
              </a:rPr>
              <a:t>RESERVED FOR A COPY OF YOUR CLUB’S 5-YEAR STRATEGIC ORGANIZATIONAL PLAN.  PROVIDING A COPY OF YOUR PLAN CREATES TRANSPARENCY THAT YOUR MEMBERS WILL APPRECIATE.</a:t>
            </a:r>
            <a:r>
              <a:rPr lang="en-US" altLang="en-US" sz="2000">
                <a:solidFill>
                  <a:srgbClr val="FF0000"/>
                </a:solidFill>
                <a:latin typeface="Georgia" pitchFamily="18" charset="0"/>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5.8	Club Awards Criteria</a:t>
            </a:r>
          </a:p>
        </p:txBody>
      </p:sp>
      <p:sp>
        <p:nvSpPr>
          <p:cNvPr id="3" name="Content Placeholder 2">
            <a:extLst>
              <a:ext uri="{FF2B5EF4-FFF2-40B4-BE49-F238E27FC236}">
                <a16:creationId xmlns:a16="http://schemas.microsoft.com/office/drawing/2014/main" id="{FEBFACE0-FBB9-429C-922A-F86F8236A994}"/>
              </a:ext>
            </a:extLst>
          </p:cNvPr>
          <p:cNvSpPr>
            <a:spLocks noGrp="1"/>
          </p:cNvSpPr>
          <p:nvPr>
            <p:ph idx="1"/>
          </p:nvPr>
        </p:nvSpPr>
        <p:spPr>
          <a:xfrm>
            <a:off x="0" y="1066800"/>
            <a:ext cx="9144000" cy="5105400"/>
          </a:xfrm>
        </p:spPr>
        <p:txBody>
          <a:bodyPr/>
          <a:lstStyle/>
          <a:p>
            <a:pPr marL="400050" lvl="1" indent="-40005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AWARDS CHAIR</a:t>
            </a:r>
            <a:r>
              <a:rPr lang="en-US" sz="2000" u="sng" dirty="0">
                <a:solidFill>
                  <a:schemeClr val="bg2">
                    <a:lumMod val="10000"/>
                  </a:schemeClr>
                </a:solidFill>
                <a:ea typeface="ＭＳ Ｐゴシック" charset="0"/>
              </a:rPr>
              <a:t>]</a:t>
            </a:r>
          </a:p>
          <a:p>
            <a:pPr marL="0" lvl="1" indent="0">
              <a:buFont typeface="Arial" pitchFamily="34" charset="0"/>
              <a:buNone/>
              <a:defRPr/>
            </a:pPr>
            <a:r>
              <a:rPr lang="en-US" sz="1200" dirty="0">
                <a:solidFill>
                  <a:schemeClr val="bg2">
                    <a:lumMod val="10000"/>
                  </a:schemeClr>
                </a:solidFill>
                <a:ea typeface="ＭＳ Ｐゴシック" charset="0"/>
              </a:rPr>
              <a:t>Distribute club awards criteria to the membership, including the Officers and Directors. Monitor member activities for awards purposes.  Collect completed criteria worksheets.  Make recommendations on award recipients to the club president.  Order awards in a timely manner.</a:t>
            </a:r>
          </a:p>
          <a:p>
            <a:pPr marL="400050" lvl="1" indent="-400050">
              <a:buFont typeface="Arial" pitchFamily="34" charset="0"/>
              <a:buNone/>
              <a:defRPr/>
            </a:pPr>
            <a:endParaRPr lang="en-US" sz="2000" dirty="0">
              <a:solidFill>
                <a:schemeClr val="bg2">
                  <a:lumMod val="10000"/>
                </a:schemeClr>
              </a:solidFill>
              <a:ea typeface="ＭＳ Ｐゴシック" charset="0"/>
            </a:endParaRPr>
          </a:p>
          <a:p>
            <a:pPr marL="0" lvl="1" indent="0">
              <a:buFont typeface="Arial" pitchFamily="34" charset="0"/>
              <a:buNone/>
              <a:defRPr/>
            </a:pPr>
            <a:r>
              <a:rPr lang="en-US" sz="2000" dirty="0">
                <a:solidFill>
                  <a:srgbClr val="FF0000"/>
                </a:solidFill>
                <a:ea typeface="ＭＳ Ｐゴシック" charset="0"/>
              </a:rPr>
              <a:t>[</a:t>
            </a:r>
            <a:r>
              <a:rPr lang="en-US" sz="2000" i="1" dirty="0">
                <a:solidFill>
                  <a:srgbClr val="FF0000"/>
                </a:solidFill>
                <a:ea typeface="ＭＳ Ｐゴシック" charset="0"/>
              </a:rPr>
              <a:t>RESERVED FOR YOUR CLUB AWARDS CRITERIA.  ESTABLISHING AND PUBLISHING YOUR CLUB’S AWARDS CRITERIA AT THE START OF THE RY GIVES MEMBERS FAIR NOTICE ON HOW TO QUALIFY.</a:t>
            </a:r>
            <a:r>
              <a:rPr lang="en-US" sz="2000" dirty="0">
                <a:solidFill>
                  <a:srgbClr val="FF0000"/>
                </a:solidFill>
                <a:ea typeface="ＭＳ Ｐゴシック" charset="0"/>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5.9	Job Description - President</a:t>
            </a:r>
          </a:p>
        </p:txBody>
      </p:sp>
      <p:sp>
        <p:nvSpPr>
          <p:cNvPr id="3" name="Content Placeholder 2">
            <a:extLst>
              <a:ext uri="{FF2B5EF4-FFF2-40B4-BE49-F238E27FC236}">
                <a16:creationId xmlns:a16="http://schemas.microsoft.com/office/drawing/2014/main" id="{A4B05173-7871-47A7-9AD0-20636124D66C}"/>
              </a:ext>
            </a:extLst>
          </p:cNvPr>
          <p:cNvSpPr>
            <a:spLocks noGrp="1"/>
          </p:cNvSpPr>
          <p:nvPr>
            <p:ph idx="1"/>
          </p:nvPr>
        </p:nvSpPr>
        <p:spPr>
          <a:xfrm>
            <a:off x="0" y="1066800"/>
            <a:ext cx="4572000" cy="5181600"/>
          </a:xfrm>
        </p:spPr>
        <p:txBody>
          <a:bodyPr/>
          <a:lstStyle/>
          <a:p>
            <a:pPr marL="0" indent="0">
              <a:buFont typeface="Arial" pitchFamily="34" charset="0"/>
              <a:buNone/>
              <a:defRPr/>
            </a:pPr>
            <a:r>
              <a:rPr lang="en-US" sz="1800" dirty="0">
                <a:solidFill>
                  <a:schemeClr val="bg2">
                    <a:lumMod val="10000"/>
                  </a:schemeClr>
                </a:solidFill>
              </a:rPr>
              <a:t>As president, you lead and motivate your club, ensuring that club members feel valuable, inspired, and connected to each other.</a:t>
            </a:r>
          </a:p>
          <a:p>
            <a:pPr marL="0" indent="0">
              <a:buFont typeface="Arial" pitchFamily="34" charset="0"/>
              <a:buNone/>
              <a:defRPr/>
            </a:pPr>
            <a:endParaRPr lang="en-US" sz="1800" b="1" dirty="0">
              <a:solidFill>
                <a:schemeClr val="bg2">
                  <a:lumMod val="10000"/>
                </a:schemeClr>
              </a:solidFill>
            </a:endParaRPr>
          </a:p>
          <a:p>
            <a:pPr marL="0" indent="0">
              <a:buFont typeface="Arial" pitchFamily="34" charset="0"/>
              <a:buNone/>
              <a:defRPr/>
            </a:pPr>
            <a:r>
              <a:rPr lang="en-US" sz="1800" b="1" u="sng" dirty="0">
                <a:solidFill>
                  <a:schemeClr val="bg2">
                    <a:lumMod val="10000"/>
                  </a:schemeClr>
                </a:solidFill>
              </a:rPr>
              <a:t>What you do</a:t>
            </a:r>
          </a:p>
          <a:p>
            <a:pPr marL="177800" indent="-177800">
              <a:defRPr/>
            </a:pPr>
            <a:r>
              <a:rPr lang="en-US" sz="1800" dirty="0">
                <a:solidFill>
                  <a:schemeClr val="bg2">
                    <a:lumMod val="10000"/>
                  </a:schemeClr>
                </a:solidFill>
              </a:rPr>
              <a:t>Preside over club and board meetings</a:t>
            </a:r>
          </a:p>
          <a:p>
            <a:pPr marL="177800" indent="-177800">
              <a:defRPr/>
            </a:pPr>
            <a:r>
              <a:rPr lang="en-US" sz="1800" dirty="0">
                <a:solidFill>
                  <a:schemeClr val="bg2">
                    <a:lumMod val="10000"/>
                  </a:schemeClr>
                </a:solidFill>
              </a:rPr>
              <a:t>Appoint committee chairs and members</a:t>
            </a:r>
          </a:p>
          <a:p>
            <a:pPr marL="177800" indent="-177800">
              <a:defRPr/>
            </a:pPr>
            <a:r>
              <a:rPr lang="en-US" sz="1800" dirty="0">
                <a:solidFill>
                  <a:schemeClr val="bg2">
                    <a:lumMod val="10000"/>
                  </a:schemeClr>
                </a:solidFill>
              </a:rPr>
              <a:t>Conduct club assemblies</a:t>
            </a:r>
          </a:p>
          <a:p>
            <a:pPr marL="177800" indent="-177800">
              <a:defRPr/>
            </a:pPr>
            <a:r>
              <a:rPr lang="en-US" sz="1800" dirty="0">
                <a:solidFill>
                  <a:schemeClr val="bg2">
                    <a:lumMod val="10000"/>
                  </a:schemeClr>
                </a:solidFill>
              </a:rPr>
              <a:t>Create a budget and manage club finances, including an annual audit</a:t>
            </a:r>
          </a:p>
          <a:p>
            <a:pPr marL="177800" indent="-177800">
              <a:defRPr/>
            </a:pPr>
            <a:r>
              <a:rPr lang="en-US" sz="1800" dirty="0">
                <a:solidFill>
                  <a:schemeClr val="bg2">
                    <a:lumMod val="10000"/>
                  </a:schemeClr>
                </a:solidFill>
              </a:rPr>
              <a:t>Develop a safe environment for youth participants</a:t>
            </a:r>
          </a:p>
          <a:p>
            <a:pPr marL="177800" indent="-177800">
              <a:defRPr/>
            </a:pPr>
            <a:r>
              <a:rPr lang="en-US" sz="1800" dirty="0">
                <a:solidFill>
                  <a:schemeClr val="bg2">
                    <a:lumMod val="10000"/>
                  </a:schemeClr>
                </a:solidFill>
              </a:rPr>
              <a:t>Work with your district governor and assistant governor</a:t>
            </a:r>
          </a:p>
          <a:p>
            <a:pPr marL="177800" indent="-177800">
              <a:defRPr/>
            </a:pPr>
            <a:r>
              <a:rPr lang="en-US" sz="1800" dirty="0">
                <a:solidFill>
                  <a:schemeClr val="bg2">
                    <a:lumMod val="10000"/>
                  </a:schemeClr>
                </a:solidFill>
              </a:rPr>
              <a:t>Assure compliance with Bylaws and Resolutions</a:t>
            </a:r>
          </a:p>
        </p:txBody>
      </p:sp>
      <p:sp>
        <p:nvSpPr>
          <p:cNvPr id="4" name="Rounded Rectangle 3">
            <a:extLst>
              <a:ext uri="{FF2B5EF4-FFF2-40B4-BE49-F238E27FC236}">
                <a16:creationId xmlns:a16="http://schemas.microsoft.com/office/drawing/2014/main" id="{6999559D-92D6-4364-834B-3CAD78CA3A68}"/>
              </a:ext>
            </a:extLst>
          </p:cNvPr>
          <p:cNvSpPr/>
          <p:nvPr/>
        </p:nvSpPr>
        <p:spPr>
          <a:xfrm>
            <a:off x="4419600" y="4414838"/>
            <a:ext cx="4572000" cy="190976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bg2">
                    <a:lumMod val="10000"/>
                  </a:schemeClr>
                </a:solidFill>
                <a:latin typeface="Georgia" panose="02040502050405020303" pitchFamily="18" charset="0"/>
              </a:rPr>
              <a:t>TIPS:</a:t>
            </a:r>
          </a:p>
          <a:p>
            <a:pPr marL="285750" indent="-285750">
              <a:buFontTx/>
              <a:buChar char="-"/>
              <a:defRPr/>
            </a:pPr>
            <a:r>
              <a:rPr lang="en-US" sz="1400" dirty="0">
                <a:solidFill>
                  <a:schemeClr val="bg2">
                    <a:lumMod val="10000"/>
                  </a:schemeClr>
                </a:solidFill>
                <a:latin typeface="Georgia" panose="02040502050405020303" pitchFamily="18" charset="0"/>
              </a:rPr>
              <a:t>Be entertaining and organized</a:t>
            </a:r>
          </a:p>
          <a:p>
            <a:pPr marL="285750" indent="-285750">
              <a:buFontTx/>
              <a:buChar char="-"/>
              <a:defRPr/>
            </a:pPr>
            <a:r>
              <a:rPr lang="en-US" sz="1400" dirty="0">
                <a:solidFill>
                  <a:schemeClr val="bg2">
                    <a:lumMod val="10000"/>
                  </a:schemeClr>
                </a:solidFill>
                <a:latin typeface="Georgia" panose="02040502050405020303" pitchFamily="18" charset="0"/>
              </a:rPr>
              <a:t>Lead by example</a:t>
            </a:r>
          </a:p>
          <a:p>
            <a:pPr marL="285750" indent="-285750">
              <a:buFontTx/>
              <a:buChar char="-"/>
              <a:defRPr/>
            </a:pPr>
            <a:r>
              <a:rPr lang="en-US" sz="1400" dirty="0">
                <a:solidFill>
                  <a:schemeClr val="bg2">
                    <a:lumMod val="10000"/>
                  </a:schemeClr>
                </a:solidFill>
                <a:latin typeface="Georgia" panose="02040502050405020303" pitchFamily="18" charset="0"/>
              </a:rPr>
              <a:t>Never lose your cool</a:t>
            </a:r>
          </a:p>
          <a:p>
            <a:pPr marL="285750" indent="-285750">
              <a:buFontTx/>
              <a:buChar char="-"/>
              <a:defRPr/>
            </a:pPr>
            <a:r>
              <a:rPr lang="en-US" sz="1400" dirty="0">
                <a:solidFill>
                  <a:schemeClr val="bg2">
                    <a:lumMod val="10000"/>
                  </a:schemeClr>
                </a:solidFill>
                <a:latin typeface="Georgia" panose="02040502050405020303" pitchFamily="18" charset="0"/>
              </a:rPr>
              <a:t>Don’t be afraid to ask for help or delegate</a:t>
            </a:r>
          </a:p>
          <a:p>
            <a:pPr marL="285750" indent="-285750">
              <a:buFontTx/>
              <a:buChar char="-"/>
              <a:defRPr/>
            </a:pPr>
            <a:r>
              <a:rPr lang="en-US" sz="1400" dirty="0">
                <a:solidFill>
                  <a:schemeClr val="bg2">
                    <a:lumMod val="10000"/>
                  </a:schemeClr>
                </a:solidFill>
                <a:latin typeface="Georgia" panose="02040502050405020303" pitchFamily="18" charset="0"/>
              </a:rPr>
              <a:t>Always be prepared…for anything</a:t>
            </a:r>
          </a:p>
          <a:p>
            <a:pPr marL="285750" indent="-285750">
              <a:buFontTx/>
              <a:buChar char="-"/>
              <a:defRPr/>
            </a:pPr>
            <a:r>
              <a:rPr lang="en-US" sz="1400" dirty="0">
                <a:solidFill>
                  <a:schemeClr val="bg2">
                    <a:lumMod val="10000"/>
                  </a:schemeClr>
                </a:solidFill>
                <a:latin typeface="Georgia" panose="02040502050405020303" pitchFamily="18" charset="0"/>
              </a:rPr>
              <a:t>Stay positive at all times</a:t>
            </a:r>
          </a:p>
          <a:p>
            <a:pPr marL="285750" indent="-285750">
              <a:buFontTx/>
              <a:buChar char="-"/>
              <a:defRPr/>
            </a:pPr>
            <a:r>
              <a:rPr lang="en-US" sz="1400" dirty="0">
                <a:solidFill>
                  <a:schemeClr val="bg2">
                    <a:lumMod val="10000"/>
                  </a:schemeClr>
                </a:solidFill>
                <a:latin typeface="Georgia" panose="02040502050405020303" pitchFamily="18" charset="0"/>
              </a:rPr>
              <a:t>Be quick to offer positive recognition to members</a:t>
            </a:r>
          </a:p>
          <a:p>
            <a:pPr algn="ctr">
              <a:defRPr/>
            </a:pPr>
            <a:endParaRPr lang="en-US" sz="1400" dirty="0">
              <a:solidFill>
                <a:schemeClr val="bg2">
                  <a:lumMod val="10000"/>
                </a:schemeClr>
              </a:solidFill>
              <a:latin typeface="Georgia" panose="02040502050405020303" pitchFamily="18" charset="0"/>
            </a:endParaRPr>
          </a:p>
        </p:txBody>
      </p:sp>
      <p:sp>
        <p:nvSpPr>
          <p:cNvPr id="6" name="Rectangle 5">
            <a:extLst>
              <a:ext uri="{FF2B5EF4-FFF2-40B4-BE49-F238E27FC236}">
                <a16:creationId xmlns:a16="http://schemas.microsoft.com/office/drawing/2014/main" id="{742E6F5F-43CE-48DC-B86C-F3A89DA1C699}"/>
              </a:ext>
            </a:extLst>
          </p:cNvPr>
          <p:cNvSpPr>
            <a:spLocks noChangeArrowheads="1"/>
          </p:cNvSpPr>
          <p:nvPr/>
        </p:nvSpPr>
        <p:spPr bwMode="auto">
          <a:xfrm>
            <a:off x="4419600" y="279400"/>
            <a:ext cx="4495800" cy="889000"/>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rgbClr val="F2F2F2"/>
                </a:solidFill>
                <a:latin typeface="Georgia" panose="02040502050405020303" pitchFamily="18" charset="0"/>
                <a:ea typeface="+mn-ea"/>
                <a:hlinkClick r:id="rId2"/>
              </a:rPr>
              <a:t>https://www.rotary.org/myrotary/en/learning-reference/learn-role/president</a:t>
            </a:r>
            <a:r>
              <a:rPr lang="en-US" sz="1600" dirty="0">
                <a:solidFill>
                  <a:srgbClr val="F2F2F2"/>
                </a:solidFill>
                <a:latin typeface="Georgia" panose="02040502050405020303" pitchFamily="18" charset="0"/>
                <a:ea typeface="+mn-ea"/>
              </a:rPr>
              <a:t> </a:t>
            </a:r>
          </a:p>
        </p:txBody>
      </p:sp>
      <p:pic>
        <p:nvPicPr>
          <p:cNvPr id="860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1270000"/>
            <a:ext cx="314325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5.10		Job Description - Treasurer</a:t>
            </a:r>
          </a:p>
        </p:txBody>
      </p:sp>
      <p:sp>
        <p:nvSpPr>
          <p:cNvPr id="3" name="Content Placeholder 2">
            <a:extLst>
              <a:ext uri="{FF2B5EF4-FFF2-40B4-BE49-F238E27FC236}">
                <a16:creationId xmlns:a16="http://schemas.microsoft.com/office/drawing/2014/main" id="{31803F65-7BBE-4386-8B8D-96C3B5B2F0B1}"/>
              </a:ext>
            </a:extLst>
          </p:cNvPr>
          <p:cNvSpPr>
            <a:spLocks noGrp="1"/>
          </p:cNvSpPr>
          <p:nvPr>
            <p:ph idx="1"/>
          </p:nvPr>
        </p:nvSpPr>
        <p:spPr>
          <a:xfrm>
            <a:off x="0" y="1066800"/>
            <a:ext cx="4572000" cy="5105400"/>
          </a:xfrm>
        </p:spPr>
        <p:txBody>
          <a:bodyPr/>
          <a:lstStyle/>
          <a:p>
            <a:pPr marL="0" indent="0">
              <a:buFont typeface="Arial" pitchFamily="34" charset="0"/>
              <a:buNone/>
              <a:defRPr/>
            </a:pPr>
            <a:r>
              <a:rPr lang="en-US" sz="1800" dirty="0">
                <a:solidFill>
                  <a:schemeClr val="bg2">
                    <a:lumMod val="10000"/>
                  </a:schemeClr>
                </a:solidFill>
              </a:rPr>
              <a:t>As club treasurer you play an important role in your club’s ability to carry out service projects, fundraise, and support The Rotary Foundation.</a:t>
            </a:r>
          </a:p>
          <a:p>
            <a:pPr marL="0" indent="0">
              <a:buFont typeface="Arial" pitchFamily="34" charset="0"/>
              <a:buNone/>
              <a:defRPr/>
            </a:pPr>
            <a:endParaRPr lang="en-US" sz="1800" dirty="0">
              <a:solidFill>
                <a:schemeClr val="bg2">
                  <a:lumMod val="10000"/>
                </a:schemeClr>
              </a:solidFill>
            </a:endParaRPr>
          </a:p>
          <a:p>
            <a:pPr marL="0" indent="0">
              <a:buFont typeface="Arial" pitchFamily="34" charset="0"/>
              <a:buNone/>
              <a:defRPr/>
            </a:pPr>
            <a:r>
              <a:rPr lang="en-US" sz="1800" b="1" u="sng" dirty="0">
                <a:solidFill>
                  <a:schemeClr val="bg2">
                    <a:lumMod val="10000"/>
                  </a:schemeClr>
                </a:solidFill>
              </a:rPr>
              <a:t>What you do</a:t>
            </a:r>
          </a:p>
          <a:p>
            <a:pPr marL="0" indent="0">
              <a:buFont typeface="Arial" pitchFamily="34" charset="0"/>
              <a:buNone/>
              <a:defRPr/>
            </a:pPr>
            <a:r>
              <a:rPr lang="en-US" sz="1800" dirty="0">
                <a:solidFill>
                  <a:schemeClr val="bg2">
                    <a:lumMod val="10000"/>
                  </a:schemeClr>
                </a:solidFill>
              </a:rPr>
              <a:t>• Manage club funds</a:t>
            </a:r>
          </a:p>
          <a:p>
            <a:pPr marL="0" indent="0">
              <a:buFont typeface="Arial" pitchFamily="34" charset="0"/>
              <a:buNone/>
              <a:defRPr/>
            </a:pPr>
            <a:r>
              <a:rPr lang="en-US" sz="1800" dirty="0">
                <a:solidFill>
                  <a:schemeClr val="bg2">
                    <a:lumMod val="10000"/>
                  </a:schemeClr>
                </a:solidFill>
              </a:rPr>
              <a:t>• Collect and submit dues and fees</a:t>
            </a:r>
          </a:p>
          <a:p>
            <a:pPr marL="0" indent="0">
              <a:buFont typeface="Arial" pitchFamily="34" charset="0"/>
              <a:buNone/>
              <a:defRPr/>
            </a:pPr>
            <a:r>
              <a:rPr lang="en-US" sz="1800" dirty="0">
                <a:solidFill>
                  <a:schemeClr val="bg2">
                    <a:lumMod val="10000"/>
                  </a:schemeClr>
                </a:solidFill>
              </a:rPr>
              <a:t>• Report on the state of your club’s finances</a:t>
            </a:r>
          </a:p>
          <a:p>
            <a:pPr marL="0" indent="0">
              <a:buFont typeface="Arial" pitchFamily="34" charset="0"/>
              <a:buNone/>
              <a:defRPr/>
            </a:pPr>
            <a:r>
              <a:rPr lang="en-US" sz="1800" dirty="0">
                <a:solidFill>
                  <a:schemeClr val="bg2">
                    <a:lumMod val="10000"/>
                  </a:schemeClr>
                </a:solidFill>
              </a:rPr>
              <a:t>• Work with The Rotary Foundation</a:t>
            </a:r>
          </a:p>
          <a:p>
            <a:pPr marL="177800" indent="-177800">
              <a:buFont typeface="Arial" pitchFamily="34" charset="0"/>
              <a:buNone/>
              <a:defRPr/>
            </a:pPr>
            <a:r>
              <a:rPr lang="en-US" sz="1800" dirty="0">
                <a:solidFill>
                  <a:schemeClr val="bg2">
                    <a:lumMod val="10000"/>
                  </a:schemeClr>
                </a:solidFill>
              </a:rPr>
              <a:t>• Pay or view your club invoice. Your club invoice is based on the number of members in Rotary's database for your club as of 1 July and 1 January. Rotary International sends the club invoice by email and mail. Save paper by opting out of the paper (mailed) version.</a:t>
            </a:r>
          </a:p>
          <a:p>
            <a:pPr>
              <a:defRPr/>
            </a:pPr>
            <a:endParaRPr lang="en-US" sz="1800" dirty="0">
              <a:solidFill>
                <a:schemeClr val="bg2">
                  <a:lumMod val="10000"/>
                </a:schemeClr>
              </a:solidFill>
            </a:endParaRPr>
          </a:p>
        </p:txBody>
      </p:sp>
      <p:sp>
        <p:nvSpPr>
          <p:cNvPr id="4" name="Rounded Rectangle 3">
            <a:extLst>
              <a:ext uri="{FF2B5EF4-FFF2-40B4-BE49-F238E27FC236}">
                <a16:creationId xmlns:a16="http://schemas.microsoft.com/office/drawing/2014/main" id="{855D30A6-35BC-4789-AC71-418ADA41AC5E}"/>
              </a:ext>
            </a:extLst>
          </p:cNvPr>
          <p:cNvSpPr/>
          <p:nvPr/>
        </p:nvSpPr>
        <p:spPr>
          <a:xfrm>
            <a:off x="4546600" y="4592638"/>
            <a:ext cx="4521200" cy="157956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bg2">
                    <a:lumMod val="10000"/>
                  </a:schemeClr>
                </a:solidFill>
                <a:latin typeface="Georgia" panose="02040502050405020303" pitchFamily="18" charset="0"/>
              </a:rPr>
              <a:t>TIPS:</a:t>
            </a:r>
          </a:p>
          <a:p>
            <a:pPr marL="285750" indent="-285750">
              <a:buFontTx/>
              <a:buChar char="-"/>
              <a:defRPr/>
            </a:pPr>
            <a:r>
              <a:rPr lang="en-US" sz="1400" dirty="0">
                <a:solidFill>
                  <a:schemeClr val="bg2">
                    <a:lumMod val="10000"/>
                  </a:schemeClr>
                </a:solidFill>
                <a:latin typeface="Georgia" panose="02040502050405020303" pitchFamily="18" charset="0"/>
              </a:rPr>
              <a:t>Stay on top of your accounts receivable</a:t>
            </a:r>
          </a:p>
          <a:p>
            <a:pPr marL="285750" indent="-285750">
              <a:buFontTx/>
              <a:buChar char="-"/>
              <a:defRPr/>
            </a:pPr>
            <a:r>
              <a:rPr lang="en-US" sz="1400" dirty="0">
                <a:solidFill>
                  <a:schemeClr val="bg2">
                    <a:lumMod val="10000"/>
                  </a:schemeClr>
                </a:solidFill>
                <a:latin typeface="Georgia" panose="02040502050405020303" pitchFamily="18" charset="0"/>
              </a:rPr>
              <a:t>Always be ready to issue/receive payment</a:t>
            </a:r>
          </a:p>
          <a:p>
            <a:pPr marL="285750" indent="-285750">
              <a:buFontTx/>
              <a:buChar char="-"/>
              <a:defRPr/>
            </a:pPr>
            <a:r>
              <a:rPr lang="en-US" sz="1400" dirty="0">
                <a:solidFill>
                  <a:schemeClr val="bg2">
                    <a:lumMod val="10000"/>
                  </a:schemeClr>
                </a:solidFill>
                <a:latin typeface="Georgia" panose="02040502050405020303" pitchFamily="18" charset="0"/>
              </a:rPr>
              <a:t>Keep meticulous records</a:t>
            </a:r>
            <a:endParaRPr lang="en-US" sz="1800" dirty="0">
              <a:solidFill>
                <a:schemeClr val="bg2">
                  <a:lumMod val="10000"/>
                </a:schemeClr>
              </a:solidFill>
              <a:latin typeface="Georgia" panose="02040502050405020303" pitchFamily="18" charset="0"/>
            </a:endParaRPr>
          </a:p>
          <a:p>
            <a:pPr marL="285750" indent="-285750">
              <a:buFontTx/>
              <a:buChar char="-"/>
              <a:defRPr/>
            </a:pPr>
            <a:r>
              <a:rPr lang="en-US" sz="1400" dirty="0">
                <a:solidFill>
                  <a:schemeClr val="bg2">
                    <a:lumMod val="10000"/>
                  </a:schemeClr>
                </a:solidFill>
                <a:latin typeface="Georgia" panose="02040502050405020303" pitchFamily="18" charset="0"/>
              </a:rPr>
              <a:t>Always require reimbursement check forms to be completed before issuing funds</a:t>
            </a:r>
          </a:p>
        </p:txBody>
      </p:sp>
      <p:pic>
        <p:nvPicPr>
          <p:cNvPr id="8704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066800"/>
            <a:ext cx="25781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CB67612-D82E-4130-9B3F-DD8E469F3A36}"/>
              </a:ext>
            </a:extLst>
          </p:cNvPr>
          <p:cNvSpPr>
            <a:spLocks noChangeArrowheads="1"/>
          </p:cNvSpPr>
          <p:nvPr/>
        </p:nvSpPr>
        <p:spPr bwMode="auto">
          <a:xfrm>
            <a:off x="4375150" y="279400"/>
            <a:ext cx="4495800" cy="889000"/>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rgbClr val="F2F2F2"/>
                </a:solidFill>
                <a:latin typeface="Georgia" panose="02040502050405020303" pitchFamily="18" charset="0"/>
                <a:ea typeface="+mn-ea"/>
                <a:hlinkClick r:id="rId3"/>
              </a:rPr>
              <a:t>https://www.rotary.org/myrotary/en/learning-reference/learn-role/treasurer</a:t>
            </a:r>
            <a:r>
              <a:rPr lang="en-US" sz="1600" dirty="0">
                <a:solidFill>
                  <a:srgbClr val="F2F2F2"/>
                </a:solidFill>
                <a:latin typeface="Georgia" panose="02040502050405020303" pitchFamily="18" charset="0"/>
                <a:ea typeface="+mn-ea"/>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5.11		Job Description - Secretary</a:t>
            </a:r>
          </a:p>
        </p:txBody>
      </p:sp>
      <p:sp>
        <p:nvSpPr>
          <p:cNvPr id="3" name="Content Placeholder 2">
            <a:extLst>
              <a:ext uri="{FF2B5EF4-FFF2-40B4-BE49-F238E27FC236}">
                <a16:creationId xmlns:a16="http://schemas.microsoft.com/office/drawing/2014/main" id="{9E2798DD-7387-487A-B026-4BAA31537242}"/>
              </a:ext>
            </a:extLst>
          </p:cNvPr>
          <p:cNvSpPr>
            <a:spLocks noGrp="1"/>
          </p:cNvSpPr>
          <p:nvPr>
            <p:ph idx="1"/>
          </p:nvPr>
        </p:nvSpPr>
        <p:spPr>
          <a:xfrm>
            <a:off x="0" y="1066800"/>
            <a:ext cx="4572000" cy="5105400"/>
          </a:xfrm>
        </p:spPr>
        <p:txBody>
          <a:bodyPr/>
          <a:lstStyle/>
          <a:p>
            <a:pPr marL="0" indent="0">
              <a:buFont typeface="Arial" pitchFamily="34" charset="0"/>
              <a:buNone/>
              <a:defRPr/>
            </a:pPr>
            <a:r>
              <a:rPr lang="en-US" sz="1500" dirty="0">
                <a:solidFill>
                  <a:schemeClr val="bg2">
                    <a:lumMod val="10000"/>
                  </a:schemeClr>
                </a:solidFill>
              </a:rPr>
              <a:t>As club secretary you help your club run smoothly and effectively. You also monitor club trends to help identify strengths and areas for improvement, and share this information with club and district leaders.</a:t>
            </a:r>
          </a:p>
          <a:p>
            <a:pPr marL="0" indent="0">
              <a:buFont typeface="Arial" pitchFamily="34" charset="0"/>
              <a:buNone/>
              <a:defRPr/>
            </a:pPr>
            <a:endParaRPr lang="en-US" sz="1500" b="1" dirty="0">
              <a:solidFill>
                <a:schemeClr val="bg2">
                  <a:lumMod val="10000"/>
                </a:schemeClr>
              </a:solidFill>
            </a:endParaRPr>
          </a:p>
          <a:p>
            <a:pPr marL="0" indent="0">
              <a:buFont typeface="Arial" pitchFamily="34" charset="0"/>
              <a:buNone/>
              <a:defRPr/>
            </a:pPr>
            <a:r>
              <a:rPr lang="en-US" sz="1500" b="1" u="sng" dirty="0">
                <a:solidFill>
                  <a:schemeClr val="bg2">
                    <a:lumMod val="10000"/>
                  </a:schemeClr>
                </a:solidFill>
              </a:rPr>
              <a:t>What you do</a:t>
            </a:r>
          </a:p>
          <a:p>
            <a:pPr marL="114300" indent="-114300">
              <a:defRPr/>
            </a:pPr>
            <a:r>
              <a:rPr lang="en-US" sz="1500" dirty="0">
                <a:solidFill>
                  <a:schemeClr val="bg2">
                    <a:lumMod val="10000"/>
                  </a:schemeClr>
                </a:solidFill>
              </a:rPr>
              <a:t>Maintain membership records: Update your club membership data. Your club invoice is based on the number of members in Rotary's database for your club as of 1 July and 1 January. Rotary International sends the club invoice by email and mail. Save paper by opting out of the paper (mailed) version.</a:t>
            </a:r>
          </a:p>
          <a:p>
            <a:pPr marL="114300" indent="-114300">
              <a:defRPr/>
            </a:pPr>
            <a:r>
              <a:rPr lang="en-US" sz="1500" dirty="0">
                <a:solidFill>
                  <a:schemeClr val="bg2">
                    <a:lumMod val="10000"/>
                  </a:schemeClr>
                </a:solidFill>
              </a:rPr>
              <a:t>Record attendance at meetings and report monthly attendance figures to the district governor</a:t>
            </a:r>
          </a:p>
          <a:p>
            <a:pPr marL="114300" indent="-114300">
              <a:defRPr/>
            </a:pPr>
            <a:r>
              <a:rPr lang="en-US" sz="1500" dirty="0">
                <a:solidFill>
                  <a:schemeClr val="bg2">
                    <a:lumMod val="10000"/>
                  </a:schemeClr>
                </a:solidFill>
              </a:rPr>
              <a:t>Maintain minutes of club, board, and committee meetings</a:t>
            </a:r>
          </a:p>
          <a:p>
            <a:pPr marL="114300" indent="-114300">
              <a:defRPr/>
            </a:pPr>
            <a:r>
              <a:rPr lang="en-US" sz="1500" dirty="0">
                <a:solidFill>
                  <a:schemeClr val="bg2">
                    <a:lumMod val="10000"/>
                  </a:schemeClr>
                </a:solidFill>
              </a:rPr>
              <a:t>Work with incoming secretary to ensure smooth transition</a:t>
            </a:r>
          </a:p>
          <a:p>
            <a:pPr>
              <a:defRPr/>
            </a:pPr>
            <a:endParaRPr lang="en-US" sz="1800" dirty="0">
              <a:solidFill>
                <a:schemeClr val="bg2">
                  <a:lumMod val="10000"/>
                </a:schemeClr>
              </a:solidFill>
            </a:endParaRPr>
          </a:p>
        </p:txBody>
      </p:sp>
      <p:sp>
        <p:nvSpPr>
          <p:cNvPr id="4" name="Rounded Rectangle 3">
            <a:extLst>
              <a:ext uri="{FF2B5EF4-FFF2-40B4-BE49-F238E27FC236}">
                <a16:creationId xmlns:a16="http://schemas.microsoft.com/office/drawing/2014/main" id="{11A82401-49D9-4F04-B5BA-FBFA3E7A656B}"/>
              </a:ext>
            </a:extLst>
          </p:cNvPr>
          <p:cNvSpPr/>
          <p:nvPr/>
        </p:nvSpPr>
        <p:spPr>
          <a:xfrm>
            <a:off x="4375150" y="4659313"/>
            <a:ext cx="4692650" cy="15621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bg2">
                    <a:lumMod val="10000"/>
                  </a:schemeClr>
                </a:solidFill>
                <a:latin typeface="Georgia" panose="02040502050405020303" pitchFamily="18" charset="0"/>
              </a:rPr>
              <a:t>TIPS:</a:t>
            </a:r>
          </a:p>
          <a:p>
            <a:pPr marL="285750" indent="-285750">
              <a:buFontTx/>
              <a:buChar char="-"/>
              <a:defRPr/>
            </a:pPr>
            <a:r>
              <a:rPr lang="en-US" sz="1400" dirty="0">
                <a:solidFill>
                  <a:schemeClr val="bg2">
                    <a:lumMod val="10000"/>
                  </a:schemeClr>
                </a:solidFill>
                <a:latin typeface="Georgia" panose="02040502050405020303" pitchFamily="18" charset="0"/>
              </a:rPr>
              <a:t>Get complete Board agenda/packet out a week early</a:t>
            </a:r>
          </a:p>
          <a:p>
            <a:pPr marL="285750" indent="-285750">
              <a:buFontTx/>
              <a:buChar char="-"/>
              <a:defRPr/>
            </a:pPr>
            <a:r>
              <a:rPr lang="en-US" sz="1400" dirty="0">
                <a:solidFill>
                  <a:schemeClr val="bg2">
                    <a:lumMod val="10000"/>
                  </a:schemeClr>
                </a:solidFill>
                <a:latin typeface="Georgia" panose="02040502050405020303" pitchFamily="18" charset="0"/>
              </a:rPr>
              <a:t>Report membership changes regularly to Dist &amp; RI</a:t>
            </a:r>
          </a:p>
          <a:p>
            <a:pPr marL="285750" indent="-285750">
              <a:buFontTx/>
              <a:buChar char="-"/>
              <a:defRPr/>
            </a:pPr>
            <a:r>
              <a:rPr lang="en-US" sz="1400" dirty="0">
                <a:solidFill>
                  <a:schemeClr val="bg2">
                    <a:lumMod val="10000"/>
                  </a:schemeClr>
                </a:solidFill>
                <a:latin typeface="Georgia" panose="02040502050405020303" pitchFamily="18" charset="0"/>
              </a:rPr>
              <a:t>Keep detailed minutes</a:t>
            </a:r>
          </a:p>
          <a:p>
            <a:pPr marL="285750" indent="-285750">
              <a:buFontTx/>
              <a:buChar char="-"/>
              <a:defRPr/>
            </a:pPr>
            <a:r>
              <a:rPr lang="en-US" sz="1400" dirty="0">
                <a:solidFill>
                  <a:schemeClr val="bg2">
                    <a:lumMod val="10000"/>
                  </a:schemeClr>
                </a:solidFill>
                <a:latin typeface="Georgia" panose="02040502050405020303" pitchFamily="18" charset="0"/>
              </a:rPr>
              <a:t>Monitor/Update club goals in Rotary Club Central</a:t>
            </a:r>
          </a:p>
        </p:txBody>
      </p:sp>
      <p:sp>
        <p:nvSpPr>
          <p:cNvPr id="7" name="Rectangle 6">
            <a:extLst>
              <a:ext uri="{FF2B5EF4-FFF2-40B4-BE49-F238E27FC236}">
                <a16:creationId xmlns:a16="http://schemas.microsoft.com/office/drawing/2014/main" id="{3068A9C3-2972-4C6B-B9F9-03B7B77720AA}"/>
              </a:ext>
            </a:extLst>
          </p:cNvPr>
          <p:cNvSpPr>
            <a:spLocks noChangeArrowheads="1"/>
          </p:cNvSpPr>
          <p:nvPr/>
        </p:nvSpPr>
        <p:spPr bwMode="auto">
          <a:xfrm>
            <a:off x="4375150" y="279400"/>
            <a:ext cx="4495800" cy="889000"/>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rgbClr val="F2F2F2"/>
                </a:solidFill>
                <a:latin typeface="Georgia" panose="02040502050405020303" pitchFamily="18" charset="0"/>
                <a:ea typeface="+mn-ea"/>
                <a:hlinkClick r:id="rId2"/>
              </a:rPr>
              <a:t>https://www.rotary.org/myrotary/en/learning-reference/learn-role/secretary</a:t>
            </a:r>
            <a:r>
              <a:rPr lang="en-US" sz="1600" dirty="0">
                <a:solidFill>
                  <a:srgbClr val="F2F2F2"/>
                </a:solidFill>
                <a:latin typeface="Georgia" panose="02040502050405020303" pitchFamily="18" charset="0"/>
                <a:ea typeface="+mn-ea"/>
              </a:rPr>
              <a:t> </a:t>
            </a:r>
          </a:p>
        </p:txBody>
      </p:sp>
      <p:pic>
        <p:nvPicPr>
          <p:cNvPr id="88070" name="Picture 1"/>
          <p:cNvPicPr>
            <a:picLocks noChangeAspect="1"/>
          </p:cNvPicPr>
          <p:nvPr/>
        </p:nvPicPr>
        <p:blipFill>
          <a:blip r:embed="rId3">
            <a:extLst>
              <a:ext uri="{28A0092B-C50C-407E-A947-70E740481C1C}">
                <a14:useLocalDpi xmlns:a14="http://schemas.microsoft.com/office/drawing/2010/main" val="0"/>
              </a:ext>
            </a:extLst>
          </a:blip>
          <a:srcRect l="27257" r="1874"/>
          <a:stretch>
            <a:fillRect/>
          </a:stretch>
        </p:blipFill>
        <p:spPr bwMode="auto">
          <a:xfrm>
            <a:off x="4572000" y="1217613"/>
            <a:ext cx="4495800"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5.12		Job Description – Committee</a:t>
            </a:r>
          </a:p>
        </p:txBody>
      </p:sp>
      <p:sp>
        <p:nvSpPr>
          <p:cNvPr id="3" name="Content Placeholder 2">
            <a:extLst>
              <a:ext uri="{FF2B5EF4-FFF2-40B4-BE49-F238E27FC236}">
                <a16:creationId xmlns:a16="http://schemas.microsoft.com/office/drawing/2014/main" id="{6938DD3D-D7E1-407E-AD65-5CC27F9A8DC6}"/>
              </a:ext>
            </a:extLst>
          </p:cNvPr>
          <p:cNvSpPr>
            <a:spLocks noGrp="1"/>
          </p:cNvSpPr>
          <p:nvPr>
            <p:ph idx="1"/>
          </p:nvPr>
        </p:nvSpPr>
        <p:spPr>
          <a:xfrm>
            <a:off x="0" y="1066800"/>
            <a:ext cx="4572000" cy="5105400"/>
          </a:xfrm>
        </p:spPr>
        <p:txBody>
          <a:bodyPr/>
          <a:lstStyle/>
          <a:p>
            <a:pPr marL="0" indent="0">
              <a:buFont typeface="Arial" pitchFamily="34" charset="0"/>
              <a:buNone/>
              <a:defRPr/>
            </a:pPr>
            <a:r>
              <a:rPr lang="en-US" sz="1800" dirty="0">
                <a:solidFill>
                  <a:schemeClr val="bg2">
                    <a:lumMod val="10000"/>
                  </a:schemeClr>
                </a:solidFill>
              </a:rPr>
              <a:t>As a club committee member you help make your club a successful, thriving, and fun place. Whether you have been appointed as a committee chair or serve as a committee member, you can help your club improve your communities and develop leaders.</a:t>
            </a:r>
          </a:p>
          <a:p>
            <a:pPr marL="0" indent="0">
              <a:buFont typeface="Arial" pitchFamily="34" charset="0"/>
              <a:buNone/>
              <a:defRPr/>
            </a:pPr>
            <a:endParaRPr lang="en-US" sz="1800" dirty="0">
              <a:solidFill>
                <a:schemeClr val="bg2">
                  <a:lumMod val="10000"/>
                </a:schemeClr>
              </a:solidFill>
            </a:endParaRPr>
          </a:p>
          <a:p>
            <a:pPr marL="0" indent="0">
              <a:buFont typeface="Arial" pitchFamily="34" charset="0"/>
              <a:buNone/>
              <a:defRPr/>
            </a:pPr>
            <a:r>
              <a:rPr lang="en-US" sz="1800" b="1" u="sng" dirty="0">
                <a:solidFill>
                  <a:schemeClr val="bg2">
                    <a:lumMod val="10000"/>
                  </a:schemeClr>
                </a:solidFill>
              </a:rPr>
              <a:t>What you do</a:t>
            </a:r>
          </a:p>
          <a:p>
            <a:pPr marL="0" indent="0">
              <a:buFont typeface="Arial" pitchFamily="34" charset="0"/>
              <a:buNone/>
              <a:defRPr/>
            </a:pPr>
            <a:r>
              <a:rPr lang="en-US" sz="1800" dirty="0">
                <a:solidFill>
                  <a:schemeClr val="bg2">
                    <a:lumMod val="10000"/>
                  </a:schemeClr>
                </a:solidFill>
              </a:rPr>
              <a:t>A club committee chair:</a:t>
            </a:r>
          </a:p>
          <a:p>
            <a:pPr marL="114300" indent="-114300">
              <a:defRPr/>
            </a:pPr>
            <a:r>
              <a:rPr lang="en-US" sz="1800" dirty="0">
                <a:solidFill>
                  <a:schemeClr val="bg2">
                    <a:lumMod val="10000"/>
                  </a:schemeClr>
                </a:solidFill>
              </a:rPr>
              <a:t>Oversees committee functions</a:t>
            </a:r>
          </a:p>
          <a:p>
            <a:pPr marL="114300" indent="-114300">
              <a:defRPr/>
            </a:pPr>
            <a:r>
              <a:rPr lang="en-US" sz="1800" dirty="0">
                <a:solidFill>
                  <a:schemeClr val="bg2">
                    <a:lumMod val="10000"/>
                  </a:schemeClr>
                </a:solidFill>
              </a:rPr>
              <a:t>Convenes regular committee meetings and activities</a:t>
            </a:r>
          </a:p>
          <a:p>
            <a:pPr marL="114300" indent="-114300">
              <a:defRPr/>
            </a:pPr>
            <a:r>
              <a:rPr lang="en-US" sz="1800" dirty="0">
                <a:solidFill>
                  <a:schemeClr val="bg2">
                    <a:lumMod val="10000"/>
                  </a:schemeClr>
                </a:solidFill>
              </a:rPr>
              <a:t>Supervises and coordinates the committee’s work</a:t>
            </a:r>
          </a:p>
          <a:p>
            <a:pPr marL="0" indent="0">
              <a:defRPr/>
            </a:pPr>
            <a:r>
              <a:rPr lang="en-US" sz="1800" dirty="0">
                <a:solidFill>
                  <a:schemeClr val="bg2">
                    <a:lumMod val="10000"/>
                  </a:schemeClr>
                </a:solidFill>
              </a:rPr>
              <a:t> Reports activities to club board</a:t>
            </a:r>
          </a:p>
        </p:txBody>
      </p:sp>
      <p:sp>
        <p:nvSpPr>
          <p:cNvPr id="4" name="Rounded Rectangle 3">
            <a:extLst>
              <a:ext uri="{FF2B5EF4-FFF2-40B4-BE49-F238E27FC236}">
                <a16:creationId xmlns:a16="http://schemas.microsoft.com/office/drawing/2014/main" id="{B9F65D4E-872D-425E-BAE5-A34F6ED151F4}"/>
              </a:ext>
            </a:extLst>
          </p:cNvPr>
          <p:cNvSpPr/>
          <p:nvPr/>
        </p:nvSpPr>
        <p:spPr>
          <a:xfrm>
            <a:off x="4546600" y="4503738"/>
            <a:ext cx="4521200" cy="174466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bg2">
                    <a:lumMod val="10000"/>
                  </a:schemeClr>
                </a:solidFill>
                <a:latin typeface="Georgia" panose="02040502050405020303" pitchFamily="18" charset="0"/>
              </a:rPr>
              <a:t>TIPS:</a:t>
            </a:r>
          </a:p>
          <a:p>
            <a:pPr marL="285750" indent="-285750">
              <a:buFontTx/>
              <a:buChar char="-"/>
              <a:defRPr/>
            </a:pPr>
            <a:r>
              <a:rPr lang="en-US" sz="1400" dirty="0">
                <a:solidFill>
                  <a:schemeClr val="bg2">
                    <a:lumMod val="10000"/>
                  </a:schemeClr>
                </a:solidFill>
                <a:latin typeface="Georgia" panose="02040502050405020303" pitchFamily="18" charset="0"/>
              </a:rPr>
              <a:t>Stay organized and control your meeting</a:t>
            </a:r>
          </a:p>
          <a:p>
            <a:pPr marL="285750" indent="-285750">
              <a:buFontTx/>
              <a:buChar char="-"/>
              <a:defRPr/>
            </a:pPr>
            <a:r>
              <a:rPr lang="en-US" sz="1400" dirty="0">
                <a:solidFill>
                  <a:schemeClr val="bg2">
                    <a:lumMod val="10000"/>
                  </a:schemeClr>
                </a:solidFill>
                <a:latin typeface="Georgia" panose="02040502050405020303" pitchFamily="18" charset="0"/>
              </a:rPr>
              <a:t>Provide agendas/packets for every meeting</a:t>
            </a:r>
          </a:p>
          <a:p>
            <a:pPr marL="285750" indent="-285750">
              <a:buFontTx/>
              <a:buChar char="-"/>
              <a:defRPr/>
            </a:pPr>
            <a:r>
              <a:rPr lang="en-US" sz="1400" dirty="0">
                <a:solidFill>
                  <a:schemeClr val="bg2">
                    <a:lumMod val="10000"/>
                  </a:schemeClr>
                </a:solidFill>
                <a:latin typeface="Georgia" panose="02040502050405020303" pitchFamily="18" charset="0"/>
              </a:rPr>
              <a:t>Keep meetings short &amp; on topic</a:t>
            </a:r>
          </a:p>
          <a:p>
            <a:pPr marL="285750" indent="-285750">
              <a:buFontTx/>
              <a:buChar char="-"/>
              <a:defRPr/>
            </a:pPr>
            <a:r>
              <a:rPr lang="en-US" sz="1400" dirty="0">
                <a:solidFill>
                  <a:schemeClr val="bg2">
                    <a:lumMod val="10000"/>
                  </a:schemeClr>
                </a:solidFill>
                <a:latin typeface="Georgia" panose="02040502050405020303" pitchFamily="18" charset="0"/>
              </a:rPr>
              <a:t>Keep detailed minutes and records</a:t>
            </a:r>
          </a:p>
        </p:txBody>
      </p:sp>
      <p:sp>
        <p:nvSpPr>
          <p:cNvPr id="7" name="Rectangle 6">
            <a:extLst>
              <a:ext uri="{FF2B5EF4-FFF2-40B4-BE49-F238E27FC236}">
                <a16:creationId xmlns:a16="http://schemas.microsoft.com/office/drawing/2014/main" id="{ECDCF2CC-701F-4221-84EA-DEBDC9C732CC}"/>
              </a:ext>
            </a:extLst>
          </p:cNvPr>
          <p:cNvSpPr>
            <a:spLocks noChangeArrowheads="1"/>
          </p:cNvSpPr>
          <p:nvPr/>
        </p:nvSpPr>
        <p:spPr bwMode="auto">
          <a:xfrm>
            <a:off x="4375150" y="279400"/>
            <a:ext cx="4495800" cy="889000"/>
          </a:xfrm>
          <a:prstGeom prst="rect">
            <a:avLst/>
          </a:prstGeom>
          <a:solidFill>
            <a:schemeClr val="accent2">
              <a:lumMod val="60000"/>
              <a:lumOff val="40000"/>
            </a:schemeClr>
          </a:solidFill>
          <a:ln w="76200">
            <a:solidFill>
              <a:srgbClr val="0F428D"/>
            </a:solidFill>
            <a:miter lim="800000"/>
            <a:headEnd/>
            <a:tailEnd/>
          </a:ln>
          <a:effectLst>
            <a:outerShdw blurRad="76200" dist="76201" dir="2700000" algn="tl" rotWithShape="0">
              <a:srgbClr val="4B4742">
                <a:alpha val="39999"/>
              </a:srgbClr>
            </a:outerShdw>
          </a:effectLst>
        </p:spPr>
        <p:txBody>
          <a:bodyPr anchor="ctr"/>
          <a:lstStyle/>
          <a:p>
            <a:pPr algn="ctr">
              <a:defRPr/>
            </a:pPr>
            <a:r>
              <a:rPr lang="en-US" sz="1600" dirty="0">
                <a:solidFill>
                  <a:srgbClr val="F2F2F2"/>
                </a:solidFill>
                <a:latin typeface="Georgia" panose="02040502050405020303" pitchFamily="18" charset="0"/>
                <a:ea typeface="+mn-ea"/>
                <a:hlinkClick r:id="rId2"/>
              </a:rPr>
              <a:t>https://www.rotary.org/myrotary/en/learning-reference/learn-role/club-committee</a:t>
            </a:r>
            <a:r>
              <a:rPr lang="en-US" sz="1600" dirty="0">
                <a:solidFill>
                  <a:srgbClr val="F2F2F2"/>
                </a:solidFill>
                <a:latin typeface="Georgia" panose="02040502050405020303" pitchFamily="18" charset="0"/>
                <a:ea typeface="+mn-ea"/>
              </a:rPr>
              <a:t> </a:t>
            </a:r>
          </a:p>
        </p:txBody>
      </p:sp>
      <p:pic>
        <p:nvPicPr>
          <p:cNvPr id="89094" name="Picture 9"/>
          <p:cNvPicPr>
            <a:picLocks noChangeAspect="1"/>
          </p:cNvPicPr>
          <p:nvPr/>
        </p:nvPicPr>
        <p:blipFill>
          <a:blip r:embed="rId3">
            <a:extLst>
              <a:ext uri="{28A0092B-C50C-407E-A947-70E740481C1C}">
                <a14:useLocalDpi xmlns:a14="http://schemas.microsoft.com/office/drawing/2010/main" val="0"/>
              </a:ext>
            </a:extLst>
          </a:blip>
          <a:srcRect l="3139" t="3168" r="3587" b="4781"/>
          <a:stretch>
            <a:fillRect/>
          </a:stretch>
        </p:blipFill>
        <p:spPr bwMode="auto">
          <a:xfrm>
            <a:off x="4545013" y="1235075"/>
            <a:ext cx="4522787"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5.13		President’s Expectations for all Directors and Chairs</a:t>
            </a:r>
          </a:p>
        </p:txBody>
      </p:sp>
      <p:sp>
        <p:nvSpPr>
          <p:cNvPr id="3" name="Content Placeholder 2">
            <a:extLst>
              <a:ext uri="{FF2B5EF4-FFF2-40B4-BE49-F238E27FC236}">
                <a16:creationId xmlns:a16="http://schemas.microsoft.com/office/drawing/2014/main" id="{F3A9832D-C66F-46E5-9E64-88C1BBB0E48A}"/>
              </a:ext>
            </a:extLst>
          </p:cNvPr>
          <p:cNvSpPr>
            <a:spLocks noGrp="1"/>
          </p:cNvSpPr>
          <p:nvPr>
            <p:ph idx="1"/>
          </p:nvPr>
        </p:nvSpPr>
        <p:spPr>
          <a:xfrm>
            <a:off x="0" y="1066800"/>
            <a:ext cx="9144000" cy="5257800"/>
          </a:xfrm>
        </p:spPr>
        <p:txBody>
          <a:bodyPr/>
          <a:lstStyle/>
          <a:p>
            <a:pPr marL="228600" indent="-228600">
              <a:buFont typeface="Arial" pitchFamily="34" charset="0"/>
              <a:buAutoNum type="arabicPeriod"/>
              <a:defRPr/>
            </a:pPr>
            <a:r>
              <a:rPr lang="en-US" sz="1200" dirty="0">
                <a:solidFill>
                  <a:schemeClr val="bg2">
                    <a:lumMod val="10000"/>
                  </a:schemeClr>
                </a:solidFill>
                <a:ea typeface="ＭＳ Ｐゴシック" charset="0"/>
              </a:rPr>
              <a:t>Every club director and chair will be responsible for generating a report on each project/event to include</a:t>
            </a:r>
            <a:endParaRPr lang="en-US" sz="800" dirty="0">
              <a:solidFill>
                <a:schemeClr val="bg2">
                  <a:lumMod val="10000"/>
                </a:schemeClr>
              </a:solidFill>
              <a:ea typeface="ＭＳ Ｐゴシック" charset="0"/>
            </a:endParaRPr>
          </a:p>
          <a:p>
            <a:pPr marL="628650" lvl="1" indent="-228600">
              <a:buFont typeface="Arial" pitchFamily="34" charset="0"/>
              <a:buAutoNum type="arabicPeriod"/>
              <a:defRPr/>
            </a:pPr>
            <a:r>
              <a:rPr lang="en-US" sz="1200" dirty="0">
                <a:solidFill>
                  <a:schemeClr val="bg2">
                    <a:lumMod val="10000"/>
                  </a:schemeClr>
                </a:solidFill>
                <a:ea typeface="ＭＳ Ｐゴシック" charset="0"/>
              </a:rPr>
              <a:t>Business Plan</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Budget</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Contacts (e.g. vendors, suppliers, participants, sponsors, advertising, etc.)</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Calendar (reverse calendar)</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Event/Project Layout Design</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Notes and ideas whether implemented or not (e.g. what worked, did not work, or needs improvement)</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Photographs of project/event</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Publicity Plan (pre and post)</a:t>
            </a:r>
          </a:p>
          <a:p>
            <a:pPr marL="628650" lvl="1" indent="-228600">
              <a:buFont typeface="Arial" pitchFamily="34" charset="0"/>
              <a:buAutoNum type="arabicPeriod"/>
              <a:defRPr/>
            </a:pPr>
            <a:r>
              <a:rPr lang="en-US" sz="1200" dirty="0">
                <a:solidFill>
                  <a:schemeClr val="bg2">
                    <a:lumMod val="10000"/>
                  </a:schemeClr>
                </a:solidFill>
                <a:ea typeface="ＭＳ Ｐゴシック" charset="0"/>
              </a:rPr>
              <a:t>Committee Meeting Minutes</a:t>
            </a:r>
          </a:p>
          <a:p>
            <a:pPr marL="400050" lvl="1" indent="-400050">
              <a:buFont typeface="Arial" pitchFamily="34" charset="0"/>
              <a:buNone/>
              <a:defRPr/>
            </a:pPr>
            <a:endParaRPr lang="en-US" sz="1200" dirty="0">
              <a:solidFill>
                <a:schemeClr val="bg2">
                  <a:lumMod val="10000"/>
                </a:schemeClr>
              </a:solidFill>
              <a:ea typeface="ＭＳ Ｐゴシック" charset="0"/>
            </a:endParaRPr>
          </a:p>
          <a:p>
            <a:pPr marL="228600" lvl="1" indent="-228600">
              <a:buFont typeface="Arial" pitchFamily="34" charset="0"/>
              <a:buAutoNum type="arabicPeriod" startAt="2"/>
              <a:defRPr/>
            </a:pPr>
            <a:r>
              <a:rPr lang="en-US" sz="1200" dirty="0">
                <a:solidFill>
                  <a:schemeClr val="bg2">
                    <a:lumMod val="10000"/>
                  </a:schemeClr>
                </a:solidFill>
                <a:ea typeface="ＭＳ Ｐゴシック" charset="0"/>
              </a:rPr>
              <a:t>Complete their own reporting in Rotary Club Central</a:t>
            </a:r>
          </a:p>
          <a:p>
            <a:pPr marL="0" lvl="1" indent="0">
              <a:buFont typeface="Arial" pitchFamily="34" charset="0"/>
              <a:buNone/>
              <a:defRPr/>
            </a:pPr>
            <a:endParaRPr lang="en-US" sz="1200" dirty="0">
              <a:solidFill>
                <a:schemeClr val="bg2">
                  <a:lumMod val="10000"/>
                </a:schemeClr>
              </a:solidFill>
              <a:ea typeface="ＭＳ Ｐゴシック" charset="0"/>
            </a:endParaRPr>
          </a:p>
          <a:p>
            <a:pPr marL="228600" lvl="1" indent="-228600">
              <a:buFont typeface="Arial" pitchFamily="34" charset="0"/>
              <a:buAutoNum type="arabicPeriod" startAt="2"/>
              <a:defRPr/>
            </a:pPr>
            <a:r>
              <a:rPr lang="en-US" sz="1200" dirty="0">
                <a:solidFill>
                  <a:schemeClr val="bg2">
                    <a:lumMod val="10000"/>
                  </a:schemeClr>
                </a:solidFill>
                <a:ea typeface="ＭＳ Ｐゴシック" charset="0"/>
              </a:rPr>
              <a:t>Every avenue of service director will introduce at least one new project that is meaningful to them</a:t>
            </a:r>
          </a:p>
          <a:p>
            <a:pPr marL="228600" lvl="1" indent="-228600">
              <a:buFont typeface="Arial" pitchFamily="34" charset="0"/>
              <a:buAutoNum type="arabicPeriod" startAt="2"/>
              <a:defRPr/>
            </a:pPr>
            <a:endParaRPr lang="en-US" sz="1200" dirty="0">
              <a:solidFill>
                <a:schemeClr val="bg2">
                  <a:lumMod val="10000"/>
                </a:schemeClr>
              </a:solidFill>
              <a:ea typeface="ＭＳ Ｐゴシック" charset="0"/>
            </a:endParaRPr>
          </a:p>
          <a:p>
            <a:pPr marL="228600" lvl="1" indent="-228600">
              <a:buFont typeface="Arial" pitchFamily="34" charset="0"/>
              <a:buAutoNum type="arabicPeriod" startAt="2"/>
              <a:defRPr/>
            </a:pPr>
            <a:r>
              <a:rPr lang="en-US" sz="1200" dirty="0">
                <a:solidFill>
                  <a:schemeClr val="bg2">
                    <a:lumMod val="10000"/>
                  </a:schemeClr>
                </a:solidFill>
                <a:ea typeface="ＭＳ Ｐゴシック" charset="0"/>
              </a:rPr>
              <a:t>Build the foundation of our future this year</a:t>
            </a:r>
          </a:p>
          <a:p>
            <a:pPr marL="228600" lvl="1" indent="-228600">
              <a:buFont typeface="Arial" pitchFamily="34" charset="0"/>
              <a:buAutoNum type="arabicPeriod" startAt="2"/>
              <a:defRPr/>
            </a:pPr>
            <a:endParaRPr lang="en-US" sz="1200" dirty="0">
              <a:solidFill>
                <a:schemeClr val="bg2">
                  <a:lumMod val="10000"/>
                </a:schemeClr>
              </a:solidFill>
              <a:ea typeface="ＭＳ Ｐゴシック" charset="0"/>
            </a:endParaRPr>
          </a:p>
          <a:p>
            <a:pPr marL="228600" lvl="1" indent="-228600">
              <a:buFont typeface="Arial" pitchFamily="34" charset="0"/>
              <a:buAutoNum type="arabicPeriod" startAt="2"/>
              <a:defRPr/>
            </a:pPr>
            <a:r>
              <a:rPr lang="en-US" sz="1200" dirty="0">
                <a:solidFill>
                  <a:schemeClr val="bg2">
                    <a:lumMod val="10000"/>
                  </a:schemeClr>
                </a:solidFill>
                <a:ea typeface="ＭＳ Ｐゴシック" charset="0"/>
              </a:rPr>
              <a:t>Grow and diversify</a:t>
            </a:r>
          </a:p>
          <a:p>
            <a:pPr marL="228600" lvl="1" indent="-228600">
              <a:buFont typeface="Arial" pitchFamily="34" charset="0"/>
              <a:buAutoNum type="arabicPeriod" startAt="2"/>
              <a:defRPr/>
            </a:pPr>
            <a:endParaRPr lang="en-US" sz="1200" dirty="0">
              <a:solidFill>
                <a:schemeClr val="bg2">
                  <a:lumMod val="10000"/>
                </a:schemeClr>
              </a:solidFill>
              <a:ea typeface="ＭＳ Ｐゴシック" charset="0"/>
            </a:endParaRPr>
          </a:p>
          <a:p>
            <a:pPr marL="228600" lvl="1" indent="-228600">
              <a:buFont typeface="Arial" pitchFamily="34" charset="0"/>
              <a:buAutoNum type="arabicPeriod" startAt="2"/>
              <a:defRPr/>
            </a:pPr>
            <a:r>
              <a:rPr lang="en-US" sz="1200" dirty="0">
                <a:solidFill>
                  <a:schemeClr val="bg2">
                    <a:lumMod val="10000"/>
                  </a:schemeClr>
                </a:solidFill>
                <a:ea typeface="ＭＳ Ｐゴシック" charset="0"/>
              </a:rPr>
              <a:t>Network with other clubs to find worth while projects and endeavors</a:t>
            </a:r>
          </a:p>
          <a:p>
            <a:pPr marL="228600" lvl="1" indent="-228600">
              <a:buFont typeface="Arial" pitchFamily="34" charset="0"/>
              <a:buAutoNum type="arabicPeriod" startAt="2"/>
              <a:defRPr/>
            </a:pPr>
            <a:endParaRPr lang="en-US" sz="1200" dirty="0">
              <a:solidFill>
                <a:schemeClr val="bg2">
                  <a:lumMod val="10000"/>
                </a:schemeClr>
              </a:solidFill>
              <a:ea typeface="ＭＳ Ｐゴシック" charset="0"/>
            </a:endParaRPr>
          </a:p>
          <a:p>
            <a:pPr marL="228600" lvl="1" indent="-228600">
              <a:buFont typeface="Arial" pitchFamily="34" charset="0"/>
              <a:buAutoNum type="arabicPeriod" startAt="2"/>
              <a:defRPr/>
            </a:pPr>
            <a:r>
              <a:rPr lang="en-US" sz="1200" dirty="0">
                <a:solidFill>
                  <a:schemeClr val="bg2">
                    <a:lumMod val="10000"/>
                  </a:schemeClr>
                </a:solidFill>
                <a:ea typeface="ＭＳ Ｐゴシック" charset="0"/>
              </a:rPr>
              <a:t>Lead by example</a:t>
            </a:r>
          </a:p>
          <a:p>
            <a:pPr marL="228600" lvl="1" indent="-228600">
              <a:buFont typeface="Arial" pitchFamily="34" charset="0"/>
              <a:buAutoNum type="arabicPeriod" startAt="2"/>
              <a:defRPr/>
            </a:pPr>
            <a:endParaRPr lang="en-US" sz="1200" dirty="0">
              <a:solidFill>
                <a:schemeClr val="bg2">
                  <a:lumMod val="10000"/>
                </a:schemeClr>
              </a:solidFill>
              <a:ea typeface="ＭＳ Ｐゴシック" charset="0"/>
            </a:endParaRPr>
          </a:p>
          <a:p>
            <a:pPr marL="228600" lvl="1" indent="-228600">
              <a:buFont typeface="Arial" pitchFamily="34" charset="0"/>
              <a:buAutoNum type="arabicPeriod" startAt="2"/>
              <a:defRPr/>
            </a:pPr>
            <a:r>
              <a:rPr lang="en-US" sz="1200" dirty="0">
                <a:solidFill>
                  <a:schemeClr val="bg2">
                    <a:lumMod val="10000"/>
                  </a:schemeClr>
                </a:solidFill>
                <a:ea typeface="ＭＳ Ｐゴシック" charset="0"/>
              </a:rPr>
              <a:t>All directors must maintain binders with their work product which shall be the property of the club (supplies will be provided)</a:t>
            </a:r>
          </a:p>
          <a:p>
            <a:pPr marL="628650" lvl="1" indent="-228600">
              <a:buFont typeface="Arial" pitchFamily="34" charset="0"/>
              <a:buAutoNum type="arabicPeriod"/>
              <a:defRPr/>
            </a:pPr>
            <a:endParaRPr lang="en-US" sz="1200" dirty="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5.14		Club Service</a:t>
            </a:r>
          </a:p>
        </p:txBody>
      </p:sp>
      <p:sp>
        <p:nvSpPr>
          <p:cNvPr id="3" name="Content Placeholder 2">
            <a:extLst>
              <a:ext uri="{FF2B5EF4-FFF2-40B4-BE49-F238E27FC236}">
                <a16:creationId xmlns:a16="http://schemas.microsoft.com/office/drawing/2014/main" id="{8DFB4D5D-92DA-41A9-85F2-95B37F27F25A}"/>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DIRECTOR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chemeClr val="bg2">
                    <a:lumMod val="10000"/>
                  </a:schemeClr>
                </a:solidFill>
              </a:rPr>
              <a:t>Club Service focuses on making clubs strong. A thriving club is anchored by strong relationships and an active membership development plan. - See more at: </a:t>
            </a:r>
            <a:r>
              <a:rPr lang="en-US" sz="1200" dirty="0">
                <a:solidFill>
                  <a:schemeClr val="bg2">
                    <a:lumMod val="10000"/>
                  </a:schemeClr>
                </a:solidFill>
                <a:hlinkClick r:id="rId2"/>
              </a:rPr>
              <a:t>http://rotarydistrict5240.org/SitePage/club-service#sthash.PAfBe1DY.dpuf</a:t>
            </a:r>
            <a:r>
              <a:rPr lang="en-US" sz="1200" dirty="0">
                <a:solidFill>
                  <a:schemeClr val="bg2">
                    <a:lumMod val="10000"/>
                  </a:schemeClr>
                </a:solidFill>
              </a:rPr>
              <a:t> </a:t>
            </a: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Every member refers at least one (1) speaker</a:t>
            </a:r>
          </a:p>
          <a:p>
            <a:pPr marL="228600" indent="-228600">
              <a:buFont typeface="Arial" pitchFamily="34" charset="0"/>
              <a:buAutoNum type="arabicPeriod"/>
              <a:defRPr/>
            </a:pPr>
            <a:r>
              <a:rPr lang="en-US" sz="1200" dirty="0">
                <a:solidFill>
                  <a:schemeClr val="bg2">
                    <a:lumMod val="10000"/>
                  </a:schemeClr>
                </a:solidFill>
                <a:ea typeface="ＭＳ Ｐゴシック" charset="0"/>
              </a:rPr>
              <a:t>Each month to feature a program on the applicable “Rotary Month”</a:t>
            </a:r>
          </a:p>
          <a:p>
            <a:pPr marL="228600" indent="-228600">
              <a:buFont typeface="Arial" pitchFamily="34" charset="0"/>
              <a:buAutoNum type="arabicPeriod"/>
              <a:defRPr/>
            </a:pPr>
            <a:r>
              <a:rPr lang="en-US" sz="1200" dirty="0">
                <a:solidFill>
                  <a:schemeClr val="bg2">
                    <a:lumMod val="10000"/>
                  </a:schemeClr>
                </a:solidFill>
                <a:ea typeface="ＭＳ Ｐゴシック" charset="0"/>
              </a:rPr>
              <a:t>Each month to feature a local non-profit speaker</a:t>
            </a:r>
          </a:p>
          <a:p>
            <a:pPr marL="228600" indent="-228600">
              <a:buFont typeface="Arial" pitchFamily="34" charset="0"/>
              <a:buAutoNum type="arabicPeriod"/>
              <a:defRPr/>
            </a:pPr>
            <a:r>
              <a:rPr lang="en-US" sz="1200" dirty="0">
                <a:solidFill>
                  <a:schemeClr val="bg2">
                    <a:lumMod val="10000"/>
                  </a:schemeClr>
                </a:solidFill>
                <a:ea typeface="ＭＳ Ｐゴシック" charset="0"/>
              </a:rPr>
              <a:t>Each month to feature a fun and interactive program (e.g. rat fink, off-site)</a:t>
            </a:r>
          </a:p>
          <a:p>
            <a:pPr marL="228600" indent="-228600">
              <a:buFont typeface="Arial" pitchFamily="34" charset="0"/>
              <a:buAutoNum type="arabicPeriod"/>
              <a:defRPr/>
            </a:pPr>
            <a:r>
              <a:rPr lang="en-US" sz="1200" dirty="0">
                <a:solidFill>
                  <a:schemeClr val="bg2">
                    <a:lumMod val="10000"/>
                  </a:schemeClr>
                </a:solidFill>
                <a:ea typeface="ＭＳ Ｐゴシック" charset="0"/>
              </a:rPr>
              <a:t>Every (or every other meeting) allow a Member or two to discuss their business (e.g. vocational minute)</a:t>
            </a:r>
          </a:p>
          <a:p>
            <a:pPr marL="228600" indent="-228600">
              <a:buFont typeface="Arial" pitchFamily="34" charset="0"/>
              <a:buAutoNum type="arabicPeriod"/>
              <a:defRPr/>
            </a:pPr>
            <a:r>
              <a:rPr lang="en-US" sz="1200" dirty="0">
                <a:solidFill>
                  <a:schemeClr val="bg2">
                    <a:lumMod val="10000"/>
                  </a:schemeClr>
                </a:solidFill>
                <a:ea typeface="ＭＳ Ｐゴシック" charset="0"/>
              </a:rPr>
              <a:t>Two to four Club Assemblies (spread out evenly over the year)</a:t>
            </a:r>
          </a:p>
          <a:p>
            <a:pPr marL="228600" indent="-228600">
              <a:buFont typeface="Arial" pitchFamily="34" charset="0"/>
              <a:buAutoNum type="arabicPeriod"/>
              <a:defRPr/>
            </a:pPr>
            <a:r>
              <a:rPr lang="en-US" sz="1200" dirty="0">
                <a:solidFill>
                  <a:schemeClr val="bg2">
                    <a:lumMod val="10000"/>
                  </a:schemeClr>
                </a:solidFill>
                <a:ea typeface="ＭＳ Ｐゴシック" charset="0"/>
              </a:rPr>
              <a:t>DG visit tentatively set for _________</a:t>
            </a:r>
          </a:p>
          <a:p>
            <a:pPr marL="228600" indent="-228600">
              <a:buFont typeface="Arial" pitchFamily="34" charset="0"/>
              <a:buAutoNum type="arabicPeriod"/>
              <a:defRPr/>
            </a:pPr>
            <a:r>
              <a:rPr lang="en-US" sz="1200" dirty="0">
                <a:solidFill>
                  <a:schemeClr val="bg2">
                    <a:lumMod val="10000"/>
                  </a:schemeClr>
                </a:solidFill>
                <a:ea typeface="ＭＳ Ｐゴシック" charset="0"/>
              </a:rPr>
              <a:t>Assess meeting venue incl. size, feel, seating arrangements, contract status, food, cost, A/V capabilities, dark dates</a:t>
            </a:r>
          </a:p>
          <a:p>
            <a:pPr marL="228600" indent="-228600">
              <a:buFont typeface="Arial" pitchFamily="34" charset="0"/>
              <a:buAutoNum type="arabicPeriod"/>
              <a:defRPr/>
            </a:pPr>
            <a:r>
              <a:rPr lang="en-US" sz="1200" dirty="0">
                <a:solidFill>
                  <a:schemeClr val="bg2">
                    <a:lumMod val="10000"/>
                  </a:schemeClr>
                </a:solidFill>
                <a:ea typeface="ＭＳ Ｐゴシック" charset="0"/>
              </a:rPr>
              <a:t>Rotary moments, trivia, and other fun contests</a:t>
            </a:r>
          </a:p>
          <a:p>
            <a:pPr marL="228600" indent="-228600">
              <a:buFont typeface="Arial" pitchFamily="34" charset="0"/>
              <a:buAutoNum type="arabicPeriod"/>
              <a:defRPr/>
            </a:pPr>
            <a:r>
              <a:rPr lang="en-US" sz="1200" dirty="0">
                <a:solidFill>
                  <a:schemeClr val="bg2">
                    <a:lumMod val="10000"/>
                  </a:schemeClr>
                </a:solidFill>
                <a:ea typeface="ＭＳ Ｐゴシック" charset="0"/>
              </a:rPr>
              <a:t>Interactor of the Month; Local Charity of the Month; Business Person of the Month; Employee of the Month</a:t>
            </a:r>
          </a:p>
          <a:p>
            <a:pPr marL="228600" indent="-228600">
              <a:buFont typeface="Arial" pitchFamily="34" charset="0"/>
              <a:buAutoNum type="arabicPeriod"/>
              <a:defRPr/>
            </a:pPr>
            <a:r>
              <a:rPr lang="en-US" sz="1200" dirty="0">
                <a:solidFill>
                  <a:schemeClr val="bg2">
                    <a:lumMod val="10000"/>
                  </a:schemeClr>
                </a:solidFill>
                <a:ea typeface="ＭＳ Ｐゴシック" charset="0"/>
              </a:rPr>
              <a:t>Vocational joke of the week (or just lawyer jokes)</a:t>
            </a:r>
          </a:p>
          <a:p>
            <a:pPr marL="228600" indent="-228600">
              <a:buFont typeface="Arial" pitchFamily="34" charset="0"/>
              <a:buAutoNum type="arabicPeriod"/>
              <a:defRPr/>
            </a:pPr>
            <a:r>
              <a:rPr lang="en-US" sz="1200" dirty="0">
                <a:solidFill>
                  <a:schemeClr val="bg2">
                    <a:lumMod val="10000"/>
                  </a:schemeClr>
                </a:solidFill>
                <a:ea typeface="ＭＳ Ｐゴシック" charset="0"/>
              </a:rPr>
              <a:t>Membership surveys and polls to find out where we can improve on a regular basis; preferred events, outings, projects, etc.</a:t>
            </a:r>
          </a:p>
          <a:p>
            <a:pPr marL="228600" indent="-228600">
              <a:buFont typeface="Arial" pitchFamily="34" charset="0"/>
              <a:buAutoNum type="arabicPeriod"/>
              <a:defRPr/>
            </a:pPr>
            <a:r>
              <a:rPr lang="en-US" sz="1200" dirty="0">
                <a:solidFill>
                  <a:schemeClr val="bg2">
                    <a:lumMod val="10000"/>
                  </a:schemeClr>
                </a:solidFill>
                <a:ea typeface="ＭＳ Ｐゴシック" charset="0"/>
              </a:rPr>
              <a:t>Club attendance and charging for meals (what must our attendance be to avoid absent meal charges)</a:t>
            </a:r>
          </a:p>
          <a:p>
            <a:pPr marL="228600" indent="-228600">
              <a:buFont typeface="Arial" pitchFamily="34" charset="0"/>
              <a:buAutoNum type="arabicPeriod"/>
              <a:defRPr/>
            </a:pPr>
            <a:r>
              <a:rPr lang="en-US" sz="1200" dirty="0">
                <a:solidFill>
                  <a:schemeClr val="bg2">
                    <a:lumMod val="10000"/>
                  </a:schemeClr>
                </a:solidFill>
                <a:ea typeface="ＭＳ Ｐゴシック" charset="0"/>
              </a:rPr>
              <a:t>5</a:t>
            </a:r>
            <a:r>
              <a:rPr lang="en-US" sz="1200" baseline="30000" dirty="0">
                <a:solidFill>
                  <a:schemeClr val="bg2">
                    <a:lumMod val="10000"/>
                  </a:schemeClr>
                </a:solidFill>
                <a:ea typeface="ＭＳ Ｐゴシック" charset="0"/>
              </a:rPr>
              <a:t>th</a:t>
            </a:r>
            <a:r>
              <a:rPr lang="en-US" sz="1200" dirty="0">
                <a:solidFill>
                  <a:schemeClr val="bg2">
                    <a:lumMod val="10000"/>
                  </a:schemeClr>
                </a:solidFill>
                <a:ea typeface="ＭＳ Ｐゴシック" charset="0"/>
              </a:rPr>
              <a:t> [</a:t>
            </a:r>
            <a:r>
              <a:rPr lang="en-US" sz="1200" i="1" dirty="0">
                <a:solidFill>
                  <a:schemeClr val="bg2">
                    <a:lumMod val="10000"/>
                  </a:schemeClr>
                </a:solidFill>
                <a:ea typeface="ＭＳ Ｐゴシック" charset="0"/>
              </a:rPr>
              <a:t>day of the week</a:t>
            </a:r>
            <a:r>
              <a:rPr lang="en-US" sz="1200" dirty="0">
                <a:solidFill>
                  <a:schemeClr val="bg2">
                    <a:lumMod val="10000"/>
                  </a:schemeClr>
                </a:solidFill>
                <a:ea typeface="ＭＳ Ｐゴシック" charset="0"/>
              </a:rPr>
              <a:t>] meetings</a:t>
            </a:r>
            <a:r>
              <a:rPr lang="en-US" sz="1200" i="1" dirty="0">
                <a:solidFill>
                  <a:schemeClr val="bg2">
                    <a:lumMod val="10000"/>
                  </a:schemeClr>
                </a:solidFill>
                <a:ea typeface="ＭＳ Ｐゴシック" charset="0"/>
              </a:rPr>
              <a:t>:</a:t>
            </a:r>
            <a:r>
              <a:rPr lang="en-US" sz="1200" dirty="0">
                <a:solidFill>
                  <a:schemeClr val="bg2">
                    <a:lumMod val="10000"/>
                  </a:schemeClr>
                </a:solidFill>
                <a:ea typeface="ＭＳ Ｐゴシック" charset="0"/>
              </a:rPr>
              <a:t> [</a:t>
            </a:r>
            <a:r>
              <a:rPr lang="en-US" sz="1200" i="1" dirty="0">
                <a:solidFill>
                  <a:schemeClr val="bg2">
                    <a:lumMod val="10000"/>
                  </a:schemeClr>
                </a:solidFill>
                <a:ea typeface="ＭＳ Ｐゴシック" charset="0"/>
              </a:rPr>
              <a:t>list dates if not regular meeting</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Dark Dates: [</a:t>
            </a:r>
            <a:r>
              <a:rPr lang="en-US" sz="1200" i="1" dirty="0">
                <a:solidFill>
                  <a:schemeClr val="bg2">
                    <a:lumMod val="10000"/>
                  </a:schemeClr>
                </a:solidFill>
                <a:ea typeface="ＭＳ Ｐゴシック" charset="0"/>
              </a:rPr>
              <a:t>list dates not meeting</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Meetings falling on Holidays: [</a:t>
            </a:r>
            <a:r>
              <a:rPr lang="en-US" sz="1200" i="1" dirty="0">
                <a:solidFill>
                  <a:schemeClr val="bg2">
                    <a:lumMod val="10000"/>
                  </a:schemeClr>
                </a:solidFill>
                <a:ea typeface="ＭＳ Ｐゴシック" charset="0"/>
              </a:rPr>
              <a:t>list dates if not regular meeting</a:t>
            </a:r>
            <a:r>
              <a:rPr lang="en-US" sz="1200" dirty="0">
                <a:solidFill>
                  <a:schemeClr val="bg2">
                    <a:lumMod val="10000"/>
                  </a:schemeClr>
                </a:solidFill>
                <a:ea typeface="ＭＳ Ｐゴシック" charset="0"/>
              </a:rPr>
              <a:t>; </a:t>
            </a:r>
            <a:r>
              <a:rPr lang="en-US" sz="1200" i="1" dirty="0">
                <a:solidFill>
                  <a:schemeClr val="bg2">
                    <a:lumMod val="10000"/>
                  </a:schemeClr>
                </a:solidFill>
                <a:ea typeface="ＭＳ Ｐゴシック" charset="0"/>
              </a:rPr>
              <a:t>consider planning something special in observance</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p:txBody>
      </p:sp>
      <p:pic>
        <p:nvPicPr>
          <p:cNvPr id="911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
            <a:ext cx="14478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5.14 (cont.)	Club Service (cont)</a:t>
            </a:r>
          </a:p>
        </p:txBody>
      </p:sp>
      <p:sp>
        <p:nvSpPr>
          <p:cNvPr id="3" name="Content Placeholder 2">
            <a:extLst>
              <a:ext uri="{FF2B5EF4-FFF2-40B4-BE49-F238E27FC236}">
                <a16:creationId xmlns:a16="http://schemas.microsoft.com/office/drawing/2014/main" id="{28AA2345-CF3B-4343-A4A8-F1553C2CBB6D}"/>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1.2	What is Rotary Today</a:t>
            </a:r>
          </a:p>
        </p:txBody>
      </p:sp>
      <p:graphicFrame>
        <p:nvGraphicFramePr>
          <p:cNvPr id="3" name="Content Placeholder 2">
            <a:extLst>
              <a:ext uri="{FF2B5EF4-FFF2-40B4-BE49-F238E27FC236}">
                <a16:creationId xmlns:a16="http://schemas.microsoft.com/office/drawing/2014/main" id="{191A44DB-19EE-4B2B-9403-4824A1CCD457}"/>
              </a:ext>
            </a:extLst>
          </p:cNvPr>
          <p:cNvGraphicFramePr>
            <a:graphicFrameLocks noGrp="1"/>
          </p:cNvGraphicFramePr>
          <p:nvPr>
            <p:ph idx="1"/>
          </p:nvPr>
        </p:nvGraphicFramePr>
        <p:xfrm>
          <a:off x="76200" y="1066800"/>
          <a:ext cx="8991600" cy="5181600"/>
        </p:xfrm>
        <a:graphic>
          <a:graphicData uri="http://schemas.openxmlformats.org/drawingml/2006/table">
            <a:tbl>
              <a:tblPr firstRow="1" bandRow="1">
                <a:tableStyleId>{5C22544A-7EE6-4342-B048-85BDC9FD1C3A}</a:tableStyleId>
              </a:tblPr>
              <a:tblGrid>
                <a:gridCol w="8991600">
                  <a:extLst>
                    <a:ext uri="{9D8B030D-6E8A-4147-A177-3AD203B41FA5}">
                      <a16:colId xmlns:a16="http://schemas.microsoft.com/office/drawing/2014/main" val="1355532610"/>
                    </a:ext>
                  </a:extLst>
                </a:gridCol>
              </a:tblGrid>
              <a:tr h="5181600">
                <a:tc>
                  <a:txBody>
                    <a:bodyPr/>
                    <a:lstStyle/>
                    <a:p>
                      <a:pPr algn="ctr"/>
                      <a:r>
                        <a:rPr lang="en-US" sz="2400" b="0" dirty="0">
                          <a:solidFill>
                            <a:schemeClr val="bg2">
                              <a:lumMod val="10000"/>
                            </a:schemeClr>
                          </a:solidFill>
                          <a:effectLst/>
                          <a:latin typeface="Georgia" panose="02040502050405020303" pitchFamily="18" charset="0"/>
                        </a:rPr>
                        <a:t>It's a leadership organization...</a:t>
                      </a:r>
                    </a:p>
                    <a:p>
                      <a:pPr algn="ctr"/>
                      <a:endParaRPr lang="en-US" sz="2400" b="0" dirty="0">
                        <a:solidFill>
                          <a:schemeClr val="bg2">
                            <a:lumMod val="10000"/>
                          </a:schemeClr>
                        </a:solidFill>
                        <a:effectLst/>
                        <a:latin typeface="Georgia" panose="02040502050405020303" pitchFamily="18" charset="0"/>
                      </a:endParaRPr>
                    </a:p>
                    <a:p>
                      <a:pPr algn="ctr"/>
                      <a:r>
                        <a:rPr lang="en-US" sz="2400" b="0" dirty="0">
                          <a:solidFill>
                            <a:schemeClr val="bg2">
                              <a:lumMod val="10000"/>
                            </a:schemeClr>
                          </a:solidFill>
                          <a:effectLst/>
                          <a:latin typeface="Georgia" panose="02040502050405020303" pitchFamily="18" charset="0"/>
                        </a:rPr>
                        <a:t>We're made up of local business, professional and civic leaders. We meet regularly, get to know each other, form friendships, and through that, we're able to get things done in this community.</a:t>
                      </a:r>
                    </a:p>
                    <a:p>
                      <a:pPr algn="ctr"/>
                      <a:endParaRPr lang="en-US" sz="2400" b="0" dirty="0">
                        <a:solidFill>
                          <a:schemeClr val="bg2">
                            <a:lumMod val="10000"/>
                          </a:schemeClr>
                        </a:solidFill>
                        <a:latin typeface="Georgia" panose="02040502050405020303" pitchFamily="18" charset="0"/>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6599113"/>
                  </a:ext>
                </a:extLst>
              </a:tr>
            </a:tbl>
          </a:graphicData>
        </a:graphic>
      </p:graphicFrame>
      <p:pic>
        <p:nvPicPr>
          <p:cNvPr id="297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3230563"/>
            <a:ext cx="52959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5.15		International Service</a:t>
            </a:r>
          </a:p>
        </p:txBody>
      </p:sp>
      <p:sp>
        <p:nvSpPr>
          <p:cNvPr id="3" name="Content Placeholder 2">
            <a:extLst>
              <a:ext uri="{FF2B5EF4-FFF2-40B4-BE49-F238E27FC236}">
                <a16:creationId xmlns:a16="http://schemas.microsoft.com/office/drawing/2014/main" id="{AE382EB0-704C-40D6-AE87-6ED4FB215DF6}"/>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DIRECTOR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chemeClr val="bg2">
                    <a:lumMod val="10000"/>
                  </a:schemeClr>
                </a:solidFill>
              </a:rPr>
              <a:t>International Service encompasses efforts to expand Rotary's humanitarian reach around the world and to promote world understanding and peace. - See more at: </a:t>
            </a:r>
            <a:r>
              <a:rPr lang="en-US" sz="1200" dirty="0">
                <a:solidFill>
                  <a:schemeClr val="bg2">
                    <a:lumMod val="10000"/>
                  </a:schemeClr>
                </a:solidFill>
                <a:hlinkClick r:id="rId2"/>
              </a:rPr>
              <a:t>http://rotarydistrict5240.org/SitePage/international-service#sthash.kl5I8Jl3.dpuf</a:t>
            </a:r>
            <a:r>
              <a:rPr lang="en-US" sz="1200" dirty="0">
                <a:solidFill>
                  <a:schemeClr val="bg2">
                    <a:lumMod val="10000"/>
                  </a:schemeClr>
                </a:solidFill>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hands on international project (e.g. Mexican orphanage)</a:t>
            </a:r>
          </a:p>
          <a:p>
            <a:pPr marL="228600" indent="-228600">
              <a:buFont typeface="Arial" pitchFamily="34" charset="0"/>
              <a:buAutoNum type="arabicPeriod"/>
              <a:defRPr/>
            </a:pPr>
            <a:r>
              <a:rPr lang="en-US" sz="1200" dirty="0">
                <a:solidFill>
                  <a:schemeClr val="bg2">
                    <a:lumMod val="10000"/>
                  </a:schemeClr>
                </a:solidFill>
                <a:ea typeface="ＭＳ Ｐゴシック" charset="0"/>
              </a:rPr>
              <a:t>Send or plan to send a Member on an National Immunization Day (“NID”) subsidized with club funds</a:t>
            </a:r>
          </a:p>
          <a:p>
            <a:pPr marL="228600" indent="-228600">
              <a:buFont typeface="Arial" pitchFamily="34" charset="0"/>
              <a:buAutoNum type="arabicPeriod"/>
              <a:defRPr/>
            </a:pPr>
            <a:r>
              <a:rPr lang="en-US" sz="1200" dirty="0">
                <a:solidFill>
                  <a:schemeClr val="bg2">
                    <a:lumMod val="10000"/>
                  </a:schemeClr>
                </a:solidFill>
                <a:ea typeface="ＭＳ Ｐゴシック" charset="0"/>
              </a:rPr>
              <a:t>At least two Members and/or family to attend RI Convention</a:t>
            </a:r>
          </a:p>
          <a:p>
            <a:pPr marL="228600" indent="-228600">
              <a:buFont typeface="Arial" pitchFamily="34" charset="0"/>
              <a:buAutoNum type="arabicPeriod"/>
              <a:defRPr/>
            </a:pPr>
            <a:r>
              <a:rPr lang="en-US" sz="1200" dirty="0">
                <a:solidFill>
                  <a:schemeClr val="bg2">
                    <a:lumMod val="10000"/>
                  </a:schemeClr>
                </a:solidFill>
                <a:ea typeface="ＭＳ Ｐゴシック" charset="0"/>
              </a:rPr>
              <a:t>Interface one meeting using live stream with a club in another English speaking country (e.g. Ireland, England)</a:t>
            </a:r>
          </a:p>
          <a:p>
            <a:pPr marL="228600" indent="-228600">
              <a:buFont typeface="Arial" pitchFamily="34" charset="0"/>
              <a:buAutoNum type="arabicPeriod"/>
              <a:defRPr/>
            </a:pPr>
            <a:r>
              <a:rPr lang="en-US" sz="1200" dirty="0">
                <a:solidFill>
                  <a:schemeClr val="bg2">
                    <a:lumMod val="10000"/>
                  </a:schemeClr>
                </a:solidFill>
                <a:ea typeface="ＭＳ Ｐゴシック" charset="0"/>
              </a:rPr>
              <a:t>Assess current projects to determine if continued support is appropriate: [</a:t>
            </a:r>
            <a:r>
              <a:rPr lang="en-US" sz="1200" i="1" dirty="0">
                <a:solidFill>
                  <a:schemeClr val="bg2">
                    <a:lumMod val="10000"/>
                  </a:schemeClr>
                </a:solidFill>
                <a:ea typeface="ＭＳ Ｐゴシック" charset="0"/>
              </a:rPr>
              <a:t>list projects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Consider new international projects</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a Global Grant (either independently or in conjunction with another club)</a:t>
            </a:r>
          </a:p>
          <a:p>
            <a:pPr marL="0" indent="0">
              <a:buFont typeface="Arial" pitchFamily="34" charset="0"/>
              <a:buNone/>
              <a:defRPr/>
            </a:pPr>
            <a:endParaRPr lang="en-US" sz="1200" dirty="0">
              <a:solidFill>
                <a:schemeClr val="bg2">
                  <a:lumMod val="10000"/>
                </a:schemeClr>
              </a:solidFill>
              <a:ea typeface="ＭＳ Ｐゴシック" charset="0"/>
            </a:endParaRPr>
          </a:p>
        </p:txBody>
      </p:sp>
      <p:pic>
        <p:nvPicPr>
          <p:cNvPr id="931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76200"/>
            <a:ext cx="14493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5.15 (cont.) 	International Service (cont)</a:t>
            </a:r>
          </a:p>
        </p:txBody>
      </p:sp>
      <p:sp>
        <p:nvSpPr>
          <p:cNvPr id="3" name="Content Placeholder 2">
            <a:extLst>
              <a:ext uri="{FF2B5EF4-FFF2-40B4-BE49-F238E27FC236}">
                <a16:creationId xmlns:a16="http://schemas.microsoft.com/office/drawing/2014/main" id="{B47FFADB-DE2F-4DFB-B071-A0EEAC9E6A16}"/>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5.16		Community Service</a:t>
            </a:r>
          </a:p>
        </p:txBody>
      </p:sp>
      <p:sp>
        <p:nvSpPr>
          <p:cNvPr id="3" name="Content Placeholder 2">
            <a:extLst>
              <a:ext uri="{FF2B5EF4-FFF2-40B4-BE49-F238E27FC236}">
                <a16:creationId xmlns:a16="http://schemas.microsoft.com/office/drawing/2014/main" id="{12B6F724-7995-45AD-A371-9AED9363EAD0}"/>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DIRECTOR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chemeClr val="bg2">
                    <a:lumMod val="10000"/>
                  </a:schemeClr>
                </a:solidFill>
                <a:ea typeface="ＭＳ Ｐゴシック" charset="0"/>
              </a:rPr>
              <a:t>As club service projects committee chair, you help your club meet real needs in your community and around the world.</a:t>
            </a: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Continue District Grant Project(s): [</a:t>
            </a:r>
            <a:r>
              <a:rPr lang="en-US" sz="1200" i="1" dirty="0">
                <a:solidFill>
                  <a:schemeClr val="bg2">
                    <a:lumMod val="10000"/>
                  </a:schemeClr>
                </a:solidFill>
                <a:ea typeface="ＭＳ Ｐゴシック" charset="0"/>
              </a:rPr>
              <a:t>Name of projects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a hands on distribution project pertaining to the poor and/or elderly (e.g. serve/deliver food)</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a YMCA makeover or other similar hands on project (e.g. home repairs for elderly)</a:t>
            </a:r>
          </a:p>
          <a:p>
            <a:pPr marL="228600" indent="-228600">
              <a:buFont typeface="Arial" pitchFamily="34" charset="0"/>
              <a:buAutoNum type="arabicPeriod"/>
              <a:defRPr/>
            </a:pPr>
            <a:r>
              <a:rPr lang="en-US" sz="1200" dirty="0">
                <a:solidFill>
                  <a:schemeClr val="bg2">
                    <a:lumMod val="10000"/>
                  </a:schemeClr>
                </a:solidFill>
                <a:ea typeface="ＭＳ Ｐゴシック" charset="0"/>
              </a:rPr>
              <a:t>Involve Interact/Rotoract in all community service projects</a:t>
            </a:r>
          </a:p>
          <a:p>
            <a:pPr marL="228600" indent="-228600">
              <a:buFont typeface="Arial" pitchFamily="34" charset="0"/>
              <a:buAutoNum type="arabicPeriod"/>
              <a:defRPr/>
            </a:pPr>
            <a:r>
              <a:rPr lang="en-US" sz="1200" dirty="0">
                <a:solidFill>
                  <a:schemeClr val="bg2">
                    <a:lumMod val="10000"/>
                  </a:schemeClr>
                </a:solidFill>
                <a:ea typeface="ＭＳ Ｐゴシック" charset="0"/>
              </a:rPr>
              <a:t>Consider a local park clean up project</a:t>
            </a:r>
          </a:p>
          <a:p>
            <a:pPr marL="228600" indent="-228600">
              <a:buFont typeface="Arial" pitchFamily="34" charset="0"/>
              <a:buAutoNum type="arabicPeriod"/>
              <a:defRPr/>
            </a:pPr>
            <a:r>
              <a:rPr lang="en-US" sz="1200" dirty="0">
                <a:solidFill>
                  <a:schemeClr val="bg2">
                    <a:lumMod val="10000"/>
                  </a:schemeClr>
                </a:solidFill>
                <a:ea typeface="ＭＳ Ｐゴシック" charset="0"/>
              </a:rPr>
              <a:t>Create awards to honor selfless acts of heroism or kindness by local residents</a:t>
            </a:r>
          </a:p>
          <a:p>
            <a:pPr marL="228600" indent="-228600">
              <a:buFont typeface="Arial" pitchFamily="34" charset="0"/>
              <a:buAutoNum type="arabicPeriod"/>
              <a:defRPr/>
            </a:pPr>
            <a:r>
              <a:rPr lang="en-US" sz="1200" dirty="0">
                <a:solidFill>
                  <a:schemeClr val="bg2">
                    <a:lumMod val="10000"/>
                  </a:schemeClr>
                </a:solidFill>
                <a:ea typeface="ＭＳ Ｐゴシック" charset="0"/>
              </a:rPr>
              <a:t>Assess current projects to determine if continued support is appropriate: [</a:t>
            </a:r>
            <a:r>
              <a:rPr lang="en-US" sz="1200" i="1" dirty="0">
                <a:solidFill>
                  <a:schemeClr val="bg2">
                    <a:lumMod val="10000"/>
                  </a:schemeClr>
                </a:solidFill>
                <a:ea typeface="ＭＳ Ｐゴシック" charset="0"/>
              </a:rPr>
              <a:t>list projects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Conduct Community Needs Assessment and create new project(s) based on results</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community service project led and planned by Interact/Rotoract</a:t>
            </a:r>
          </a:p>
          <a:p>
            <a:pPr marL="228600" indent="-228600">
              <a:buFont typeface="Arial" pitchFamily="34" charset="0"/>
              <a:buAutoNum type="arabicPeriod"/>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endParaRPr lang="en-US" sz="1200" dirty="0">
              <a:solidFill>
                <a:schemeClr val="bg2">
                  <a:lumMod val="10000"/>
                </a:schemeClr>
              </a:solidFill>
              <a:ea typeface="ＭＳ Ｐゴシック" charset="0"/>
            </a:endParaRPr>
          </a:p>
        </p:txBody>
      </p:sp>
      <p:pic>
        <p:nvPicPr>
          <p:cNvPr id="952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49225"/>
            <a:ext cx="139223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5.16 (cont.) 	Community Service (cont)</a:t>
            </a:r>
          </a:p>
        </p:txBody>
      </p:sp>
      <p:sp>
        <p:nvSpPr>
          <p:cNvPr id="3" name="Content Placeholder 2">
            <a:extLst>
              <a:ext uri="{FF2B5EF4-FFF2-40B4-BE49-F238E27FC236}">
                <a16:creationId xmlns:a16="http://schemas.microsoft.com/office/drawing/2014/main" id="{181FF1ED-25C5-4744-A4E8-7251E9861684}"/>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5.17		Vocational Service</a:t>
            </a:r>
          </a:p>
        </p:txBody>
      </p:sp>
      <p:sp>
        <p:nvSpPr>
          <p:cNvPr id="3" name="Content Placeholder 2">
            <a:extLst>
              <a:ext uri="{FF2B5EF4-FFF2-40B4-BE49-F238E27FC236}">
                <a16:creationId xmlns:a16="http://schemas.microsoft.com/office/drawing/2014/main" id="{16A0B56D-C052-4A78-A3CC-0D17386D8C4A}"/>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DIRECTOR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chemeClr val="bg2">
                    <a:lumMod val="10000"/>
                  </a:schemeClr>
                </a:solidFill>
                <a:ea typeface="ＭＳ Ｐゴシック" charset="0"/>
              </a:rPr>
              <a:t>Vocational Service calls on every Rotarian to work with integrity and contribute their expertise to the problems and needs of society. - See more at: </a:t>
            </a:r>
            <a:r>
              <a:rPr lang="en-US" sz="1200" dirty="0">
                <a:solidFill>
                  <a:schemeClr val="bg2">
                    <a:lumMod val="10000"/>
                  </a:schemeClr>
                </a:solidFill>
                <a:ea typeface="ＭＳ Ｐゴシック" charset="0"/>
                <a:hlinkClick r:id="rId2"/>
              </a:rPr>
              <a:t>http://rotarydistrict5240.org/SitePage/vocational-service#sthash.0jlRiiEE.dpuf</a:t>
            </a:r>
            <a:r>
              <a:rPr lang="en-US" sz="1200" dirty="0">
                <a:solidFill>
                  <a:schemeClr val="bg2">
                    <a:lumMod val="10000"/>
                  </a:schemeClr>
                </a:solidFill>
                <a:ea typeface="ＭＳ Ｐゴシック" charset="0"/>
              </a:rPr>
              <a:t> </a:t>
            </a: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Coordinate off-site meetings at interesting local business</a:t>
            </a:r>
          </a:p>
          <a:p>
            <a:pPr marL="228600" indent="-228600">
              <a:buFont typeface="Arial" pitchFamily="34" charset="0"/>
              <a:buAutoNum type="arabicPeriod"/>
              <a:defRPr/>
            </a:pPr>
            <a:r>
              <a:rPr lang="en-US" sz="1200" dirty="0">
                <a:solidFill>
                  <a:schemeClr val="bg2">
                    <a:lumMod val="10000"/>
                  </a:schemeClr>
                </a:solidFill>
                <a:ea typeface="ＭＳ Ｐゴシック" charset="0"/>
              </a:rPr>
              <a:t>Improve upon “4 Way Test Essay Contest”</a:t>
            </a:r>
          </a:p>
          <a:p>
            <a:pPr marL="228600" indent="-228600">
              <a:buFont typeface="Arial" pitchFamily="34" charset="0"/>
              <a:buAutoNum type="arabicPeriod"/>
              <a:defRPr/>
            </a:pPr>
            <a:r>
              <a:rPr lang="en-US" sz="1200" dirty="0">
                <a:solidFill>
                  <a:schemeClr val="bg2">
                    <a:lumMod val="10000"/>
                  </a:schemeClr>
                </a:solidFill>
                <a:ea typeface="ＭＳ Ｐゴシック" charset="0"/>
              </a:rPr>
              <a:t>Create classifieds page on our website to list our business ads with links to our business websites</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a “Rotary Day” or Rotarians at work (</a:t>
            </a:r>
            <a:r>
              <a:rPr lang="en-US" sz="1200" i="1" dirty="0">
                <a:solidFill>
                  <a:schemeClr val="bg2">
                    <a:lumMod val="10000"/>
                  </a:schemeClr>
                </a:solidFill>
                <a:ea typeface="ＭＳ Ｐゴシック" charset="0"/>
              </a:rPr>
              <a:t>e.g. </a:t>
            </a:r>
            <a:r>
              <a:rPr lang="en-US" sz="1200" dirty="0">
                <a:solidFill>
                  <a:schemeClr val="bg2">
                    <a:lumMod val="10000"/>
                  </a:schemeClr>
                </a:solidFill>
                <a:ea typeface="ＭＳ Ｐゴシック" charset="0"/>
              </a:rPr>
              <a:t>free community BBQ) to create Rotary awareness</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a “Career Day” (e.g. at Middle School or one of the specialty classes at High School)</a:t>
            </a:r>
          </a:p>
          <a:p>
            <a:pPr marL="228600" indent="-228600">
              <a:buFont typeface="Arial" pitchFamily="34" charset="0"/>
              <a:buAutoNum type="arabicPeriod"/>
              <a:defRPr/>
            </a:pPr>
            <a:r>
              <a:rPr lang="en-US" sz="1200" dirty="0">
                <a:solidFill>
                  <a:schemeClr val="bg2">
                    <a:lumMod val="10000"/>
                  </a:schemeClr>
                </a:solidFill>
                <a:ea typeface="ＭＳ Ｐゴシック" charset="0"/>
              </a:rPr>
              <a:t>Assess current projects to determine if continued support is appropriate: [</a:t>
            </a:r>
            <a:r>
              <a:rPr lang="en-US" sz="1200" i="1" dirty="0">
                <a:solidFill>
                  <a:schemeClr val="bg2">
                    <a:lumMod val="10000"/>
                  </a:schemeClr>
                </a:solidFill>
                <a:ea typeface="ＭＳ Ｐゴシック" charset="0"/>
              </a:rPr>
              <a:t>list projects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Support local adult school programs with scholarships or other means</a:t>
            </a:r>
          </a:p>
          <a:p>
            <a:pPr marL="228600" indent="-228600">
              <a:buFont typeface="Arial" pitchFamily="34" charset="0"/>
              <a:buAutoNum type="arabicPeriod"/>
              <a:defRPr/>
            </a:pPr>
            <a:r>
              <a:rPr lang="en-US" sz="1200" dirty="0">
                <a:solidFill>
                  <a:schemeClr val="bg2">
                    <a:lumMod val="10000"/>
                  </a:schemeClr>
                </a:solidFill>
                <a:ea typeface="ＭＳ Ｐゴシック" charset="0"/>
              </a:rPr>
              <a:t>Director to create at least one new project</a:t>
            </a:r>
          </a:p>
          <a:p>
            <a:pPr marL="228600" indent="-228600">
              <a:buFont typeface="Arial" pitchFamily="34" charset="0"/>
              <a:buAutoNum type="arabicPeriod"/>
              <a:defRPr/>
            </a:pP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p:txBody>
      </p:sp>
      <p:pic>
        <p:nvPicPr>
          <p:cNvPr id="972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
            <a:ext cx="14097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5.17 (cont.) 	Vocational Service (cont)</a:t>
            </a:r>
          </a:p>
        </p:txBody>
      </p:sp>
      <p:sp>
        <p:nvSpPr>
          <p:cNvPr id="3" name="Content Placeholder 2">
            <a:extLst>
              <a:ext uri="{FF2B5EF4-FFF2-40B4-BE49-F238E27FC236}">
                <a16:creationId xmlns:a16="http://schemas.microsoft.com/office/drawing/2014/main" id="{86EC5433-59EC-4783-86B4-5DDF9FE862CA}"/>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5.18		Youth Service</a:t>
            </a:r>
          </a:p>
        </p:txBody>
      </p:sp>
      <p:sp>
        <p:nvSpPr>
          <p:cNvPr id="3" name="Content Placeholder 2">
            <a:extLst>
              <a:ext uri="{FF2B5EF4-FFF2-40B4-BE49-F238E27FC236}">
                <a16:creationId xmlns:a16="http://schemas.microsoft.com/office/drawing/2014/main" id="{38FD7229-9C0C-4EB9-9053-15B153FD8192}"/>
              </a:ext>
            </a:extLst>
          </p:cNvPr>
          <p:cNvSpPr>
            <a:spLocks noGrp="1"/>
          </p:cNvSpPr>
          <p:nvPr>
            <p:ph idx="1"/>
          </p:nvPr>
        </p:nvSpPr>
        <p:spPr>
          <a:xfrm>
            <a:off x="0" y="1066800"/>
            <a:ext cx="9144000" cy="53340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DIRECTOR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chemeClr val="bg2">
                    <a:lumMod val="10000"/>
                  </a:schemeClr>
                </a:solidFill>
                <a:ea typeface="ＭＳ Ｐゴシック" charset="0"/>
              </a:rPr>
              <a:t>Youth Service is Rotary's commitment to the future. By encouraging, mentoring, and empowering our youth today, we are creating a legacy that will allow Rotary to continue its mission to see that all men and women of this world are given the opportunity to lead their lives in health, safety and prosperity. - See more at: </a:t>
            </a:r>
            <a:r>
              <a:rPr lang="en-US" sz="1200" dirty="0">
                <a:solidFill>
                  <a:schemeClr val="bg2">
                    <a:lumMod val="10000"/>
                  </a:schemeClr>
                </a:solidFill>
                <a:ea typeface="ＭＳ Ｐゴシック" charset="0"/>
                <a:hlinkClick r:id="rId2"/>
              </a:rPr>
              <a:t>http://rotarydistrict5240.org/SitePage/youth-service#sthash.Y3qRyZ6z.dpuf</a:t>
            </a:r>
            <a:r>
              <a:rPr lang="en-US" sz="1200" dirty="0">
                <a:solidFill>
                  <a:schemeClr val="bg2">
                    <a:lumMod val="10000"/>
                  </a:schemeClr>
                </a:solidFill>
                <a:ea typeface="ＭＳ Ｐゴシック" charset="0"/>
              </a:rPr>
              <a:t> </a:t>
            </a: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Contribute to, promote and participate in YES! (e.g. counselors and planning)</a:t>
            </a:r>
          </a:p>
          <a:p>
            <a:pPr marL="228600" indent="-228600">
              <a:buFont typeface="Arial" pitchFamily="34" charset="0"/>
              <a:buAutoNum type="arabicPeriod"/>
              <a:defRPr/>
            </a:pPr>
            <a:r>
              <a:rPr lang="en-US" sz="1200" dirty="0">
                <a:solidFill>
                  <a:schemeClr val="bg2">
                    <a:lumMod val="10000"/>
                  </a:schemeClr>
                </a:solidFill>
                <a:ea typeface="ＭＳ Ｐゴシック" charset="0"/>
              </a:rPr>
              <a:t>At least one Member to attend RYLA as a counselor</a:t>
            </a:r>
          </a:p>
          <a:p>
            <a:pPr marL="228600" indent="-228600">
              <a:buFont typeface="Arial" pitchFamily="34" charset="0"/>
              <a:buAutoNum type="arabicPeriod"/>
              <a:defRPr/>
            </a:pPr>
            <a:r>
              <a:rPr lang="en-US" sz="1200" dirty="0">
                <a:solidFill>
                  <a:schemeClr val="bg2">
                    <a:lumMod val="10000"/>
                  </a:schemeClr>
                </a:solidFill>
                <a:ea typeface="ＭＳ Ｐゴシック" charset="0"/>
              </a:rPr>
              <a:t>Send minimum of three students to RYLA and obtain at least 25 applications</a:t>
            </a:r>
          </a:p>
          <a:p>
            <a:pPr marL="228600" indent="-228600">
              <a:buFont typeface="Arial" pitchFamily="34" charset="0"/>
              <a:buAutoNum type="arabicPeriod"/>
              <a:defRPr/>
            </a:pPr>
            <a:r>
              <a:rPr lang="en-US" sz="1200" dirty="0">
                <a:solidFill>
                  <a:schemeClr val="bg2">
                    <a:lumMod val="10000"/>
                  </a:schemeClr>
                </a:solidFill>
                <a:ea typeface="ＭＳ Ｐゴシック" charset="0"/>
              </a:rPr>
              <a:t>Generate a $1000 scholarship application or contest</a:t>
            </a:r>
          </a:p>
          <a:p>
            <a:pPr marL="228600" indent="-228600">
              <a:buFont typeface="Arial" pitchFamily="34" charset="0"/>
              <a:buAutoNum type="arabicPeriod"/>
              <a:defRPr/>
            </a:pPr>
            <a:r>
              <a:rPr lang="en-US" sz="1200" dirty="0">
                <a:solidFill>
                  <a:schemeClr val="bg2">
                    <a:lumMod val="10000"/>
                  </a:schemeClr>
                </a:solidFill>
                <a:ea typeface="ＭＳ Ｐゴシック" charset="0"/>
              </a:rPr>
              <a:t>At least one club program by our Interact Club (with their parents invited)</a:t>
            </a:r>
          </a:p>
          <a:p>
            <a:pPr marL="228600" indent="-228600">
              <a:buFont typeface="Arial" pitchFamily="34" charset="0"/>
              <a:buAutoNum type="arabicPeriod"/>
              <a:defRPr/>
            </a:pPr>
            <a:r>
              <a:rPr lang="en-US" sz="1200" dirty="0">
                <a:solidFill>
                  <a:schemeClr val="bg2">
                    <a:lumMod val="10000"/>
                  </a:schemeClr>
                </a:solidFill>
                <a:ea typeface="ＭＳ Ｐゴシック" charset="0"/>
              </a:rPr>
              <a:t>Participate in at least one joint community service project organized by the Interact Club</a:t>
            </a:r>
          </a:p>
          <a:p>
            <a:pPr marL="228600" indent="-228600">
              <a:buFont typeface="Arial" pitchFamily="34" charset="0"/>
              <a:buAutoNum type="arabicPeriod"/>
              <a:defRPr/>
            </a:pPr>
            <a:r>
              <a:rPr lang="en-US" sz="1200" dirty="0">
                <a:solidFill>
                  <a:schemeClr val="bg2">
                    <a:lumMod val="10000"/>
                  </a:schemeClr>
                </a:solidFill>
                <a:ea typeface="ＭＳ Ｐゴシック" charset="0"/>
              </a:rPr>
              <a:t>Obtain Interact Club membership base of 40 students</a:t>
            </a:r>
          </a:p>
          <a:p>
            <a:pPr marL="228600" indent="-228600">
              <a:buFont typeface="Arial" pitchFamily="34" charset="0"/>
              <a:buAutoNum type="arabicPeriod"/>
              <a:defRPr/>
            </a:pPr>
            <a:r>
              <a:rPr lang="en-US" sz="1200" dirty="0">
                <a:solidFill>
                  <a:schemeClr val="bg2">
                    <a:lumMod val="10000"/>
                  </a:schemeClr>
                </a:solidFill>
                <a:ea typeface="ＭＳ Ｐゴシック" charset="0"/>
              </a:rPr>
              <a:t>Have one joint board meeting with our Interact Club BOD</a:t>
            </a:r>
          </a:p>
          <a:p>
            <a:pPr marL="228600" indent="-228600">
              <a:buFont typeface="Arial" pitchFamily="34" charset="0"/>
              <a:buAutoNum type="arabicPeriod"/>
              <a:defRPr/>
            </a:pPr>
            <a:r>
              <a:rPr lang="en-US" sz="1200" dirty="0">
                <a:solidFill>
                  <a:schemeClr val="bg2">
                    <a:lumMod val="10000"/>
                  </a:schemeClr>
                </a:solidFill>
                <a:ea typeface="ＭＳ Ｐゴシック" charset="0"/>
              </a:rPr>
              <a:t>Organize Interactors in a Rotary Club-like fashion including running meetings</a:t>
            </a:r>
          </a:p>
          <a:p>
            <a:pPr marL="228600" indent="-228600">
              <a:buFont typeface="Arial" pitchFamily="34" charset="0"/>
              <a:buAutoNum type="arabicPeriod"/>
              <a:defRPr/>
            </a:pPr>
            <a:r>
              <a:rPr lang="en-US" sz="1200" dirty="0">
                <a:solidFill>
                  <a:schemeClr val="bg2">
                    <a:lumMod val="10000"/>
                  </a:schemeClr>
                </a:solidFill>
                <a:ea typeface="ＭＳ Ｐゴシック" charset="0"/>
              </a:rPr>
              <a:t>Help Interact start their own fundraiser</a:t>
            </a:r>
          </a:p>
          <a:p>
            <a:pPr marL="228600" indent="-228600">
              <a:buFont typeface="Arial" pitchFamily="34" charset="0"/>
              <a:buAutoNum type="arabicPeriod"/>
              <a:defRPr/>
            </a:pPr>
            <a:r>
              <a:rPr lang="en-US" sz="1200" dirty="0">
                <a:solidFill>
                  <a:schemeClr val="bg2">
                    <a:lumMod val="10000"/>
                  </a:schemeClr>
                </a:solidFill>
                <a:ea typeface="ＭＳ Ｐゴシック" charset="0"/>
              </a:rPr>
              <a:t>Send and fund at least one Interactor through PRLS (basic and masters)</a:t>
            </a:r>
          </a:p>
          <a:p>
            <a:pPr marL="228600" indent="-228600">
              <a:buFont typeface="Arial" pitchFamily="34" charset="0"/>
              <a:buAutoNum type="arabicPeriod"/>
              <a:defRPr/>
            </a:pPr>
            <a:r>
              <a:rPr lang="en-US" sz="1200" dirty="0">
                <a:solidFill>
                  <a:schemeClr val="bg2">
                    <a:lumMod val="10000"/>
                  </a:schemeClr>
                </a:solidFill>
                <a:ea typeface="ＭＳ Ｐゴシック" charset="0"/>
              </a:rPr>
              <a:t>Verify that we are in compliance with RI and Dist. policies concerning interacting with youth</a:t>
            </a:r>
          </a:p>
          <a:p>
            <a:pPr marL="228600" indent="-228600">
              <a:buFont typeface="Arial" pitchFamily="34" charset="0"/>
              <a:buAutoNum type="arabicPeriod"/>
              <a:defRPr/>
            </a:pPr>
            <a:r>
              <a:rPr lang="en-US" sz="1200" dirty="0">
                <a:solidFill>
                  <a:schemeClr val="bg2">
                    <a:lumMod val="10000"/>
                  </a:schemeClr>
                </a:solidFill>
                <a:ea typeface="ＭＳ Ｐゴシック" charset="0"/>
              </a:rPr>
              <a:t>Host an Interact party at the end of the school year</a:t>
            </a:r>
          </a:p>
          <a:p>
            <a:pPr marL="228600" indent="-228600">
              <a:buFont typeface="Arial" pitchFamily="34" charset="0"/>
              <a:buAutoNum type="arabicPeriod"/>
              <a:defRPr/>
            </a:pPr>
            <a:r>
              <a:rPr lang="en-US" sz="1200" dirty="0">
                <a:solidFill>
                  <a:schemeClr val="bg2">
                    <a:lumMod val="10000"/>
                  </a:schemeClr>
                </a:solidFill>
                <a:ea typeface="ＭＳ Ｐゴシック" charset="0"/>
              </a:rPr>
              <a:t>Interact Teacher Advisor to attend at least one of our meetings as a guest of honor</a:t>
            </a:r>
          </a:p>
          <a:p>
            <a:pPr marL="228600" indent="-228600">
              <a:buFont typeface="Arial" pitchFamily="34" charset="0"/>
              <a:buAutoNum type="arabicPeriod"/>
              <a:defRPr/>
            </a:pPr>
            <a:r>
              <a:rPr lang="en-US" sz="1200" dirty="0">
                <a:solidFill>
                  <a:schemeClr val="bg2">
                    <a:lumMod val="10000"/>
                  </a:schemeClr>
                </a:solidFill>
                <a:ea typeface="ＭＳ Ｐゴシック" charset="0"/>
              </a:rPr>
              <a:t>Encourage at least one parent of an Interactor to join our club (Parents are an untapped source of potential members)</a:t>
            </a:r>
          </a:p>
          <a:p>
            <a:pPr marL="228600" indent="-228600">
              <a:buFont typeface="Arial" pitchFamily="34" charset="0"/>
              <a:buAutoNum type="arabicPeriod"/>
              <a:defRPr/>
            </a:pPr>
            <a:r>
              <a:rPr lang="en-US" sz="1200" dirty="0">
                <a:solidFill>
                  <a:schemeClr val="bg2">
                    <a:lumMod val="10000"/>
                  </a:schemeClr>
                </a:solidFill>
                <a:ea typeface="ＭＳ Ｐゴシック" charset="0"/>
              </a:rPr>
              <a:t>Every member of our club to know the name of the Interact Club President</a:t>
            </a:r>
          </a:p>
          <a:p>
            <a:pPr marL="228600" indent="-228600">
              <a:buFont typeface="Arial" pitchFamily="34" charset="0"/>
              <a:buAutoNum type="arabicPeriod"/>
              <a:defRPr/>
            </a:pPr>
            <a:r>
              <a:rPr lang="en-US" sz="1200" dirty="0">
                <a:solidFill>
                  <a:schemeClr val="bg2">
                    <a:lumMod val="10000"/>
                  </a:schemeClr>
                </a:solidFill>
                <a:ea typeface="ＭＳ Ｐゴシック" charset="0"/>
              </a:rPr>
              <a:t>Every member attends at least one interact meeting</a:t>
            </a:r>
          </a:p>
          <a:p>
            <a:pPr marL="228600" indent="-228600">
              <a:buFont typeface="Arial" pitchFamily="34" charset="0"/>
              <a:buAutoNum type="arabicPeriod"/>
              <a:defRPr/>
            </a:pPr>
            <a:r>
              <a:rPr lang="en-US" sz="1200" dirty="0">
                <a:solidFill>
                  <a:schemeClr val="bg2">
                    <a:lumMod val="10000"/>
                  </a:schemeClr>
                </a:solidFill>
                <a:ea typeface="ＭＳ Ｐゴシック" charset="0"/>
              </a:rPr>
              <a:t>Assess current projects to determine if continued support is appropriate: [</a:t>
            </a:r>
            <a:r>
              <a:rPr lang="en-US" sz="1200" i="1" dirty="0">
                <a:solidFill>
                  <a:schemeClr val="bg2">
                    <a:lumMod val="10000"/>
                  </a:schemeClr>
                </a:solidFill>
                <a:ea typeface="ＭＳ Ｐゴシック" charset="0"/>
              </a:rPr>
              <a:t>list projects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endParaRPr lang="en-US" sz="1200" dirty="0">
              <a:solidFill>
                <a:schemeClr val="bg2">
                  <a:lumMod val="10000"/>
                </a:schemeClr>
              </a:solidFill>
              <a:ea typeface="ＭＳ Ｐゴシック" charset="0"/>
            </a:endParaRPr>
          </a:p>
        </p:txBody>
      </p:sp>
      <p:pic>
        <p:nvPicPr>
          <p:cNvPr id="993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2133600"/>
            <a:ext cx="3149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3"/>
          <p:cNvPicPr>
            <a:picLocks noChangeAspect="1"/>
          </p:cNvPicPr>
          <p:nvPr/>
        </p:nvPicPr>
        <p:blipFill>
          <a:blip r:embed="rId4">
            <a:extLst>
              <a:ext uri="{28A0092B-C50C-407E-A947-70E740481C1C}">
                <a14:useLocalDpi xmlns:a14="http://schemas.microsoft.com/office/drawing/2010/main" val="0"/>
              </a:ext>
            </a:extLst>
          </a:blip>
          <a:srcRect r="5264"/>
          <a:stretch>
            <a:fillRect/>
          </a:stretch>
        </p:blipFill>
        <p:spPr bwMode="auto">
          <a:xfrm>
            <a:off x="6858000" y="61913"/>
            <a:ext cx="1371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5.18 (cont.) 	Youth Service (cont)</a:t>
            </a:r>
          </a:p>
        </p:txBody>
      </p:sp>
      <p:sp>
        <p:nvSpPr>
          <p:cNvPr id="3" name="Content Placeholder 2">
            <a:extLst>
              <a:ext uri="{FF2B5EF4-FFF2-40B4-BE49-F238E27FC236}">
                <a16:creationId xmlns:a16="http://schemas.microsoft.com/office/drawing/2014/main" id="{8B0F36DE-9946-408E-A2ED-BA05DE9D3777}"/>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5.19		Foundation (TRF &amp; Club)</a:t>
            </a:r>
          </a:p>
        </p:txBody>
      </p:sp>
      <p:sp>
        <p:nvSpPr>
          <p:cNvPr id="3" name="Content Placeholder 2">
            <a:extLst>
              <a:ext uri="{FF2B5EF4-FFF2-40B4-BE49-F238E27FC236}">
                <a16:creationId xmlns:a16="http://schemas.microsoft.com/office/drawing/2014/main" id="{2332401D-5969-4997-81CF-A9BFD531A742}"/>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CHAIR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rgbClr val="E6E5D8">
                    <a:lumMod val="10000"/>
                  </a:srgbClr>
                </a:solidFill>
                <a:ea typeface="ＭＳ Ｐゴシック" charset="0"/>
              </a:rPr>
              <a:t>The club’s Foundation chair is responsible for coming up with innovative ways to increase giving amongst the members.  They also track and manage the collection and disbursement of the funds to TRF and club foundations.  They should be well versed in their knowledge of TRF and club foundation and all related programs and recognition with the ability to convey this knowledge to the club members.</a:t>
            </a:r>
          </a:p>
          <a:p>
            <a:pPr marL="0" indent="0">
              <a:buFont typeface="Arial" pitchFamily="34" charset="0"/>
              <a:buNone/>
              <a:defRPr/>
            </a:pPr>
            <a:endParaRPr lang="en-US" sz="1400" u="sng"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457200" indent="-457200">
              <a:buFont typeface="Arial" pitchFamily="34" charset="0"/>
              <a:buAutoNum type="arabicPeriod"/>
              <a:defRPr/>
            </a:pPr>
            <a:r>
              <a:rPr lang="en-US" sz="1200" u="sng" dirty="0">
                <a:solidFill>
                  <a:schemeClr val="bg2">
                    <a:lumMod val="10000"/>
                  </a:schemeClr>
                </a:solidFill>
                <a:ea typeface="ＭＳ Ｐゴシック" charset="0"/>
              </a:rPr>
              <a:t>Goals</a:t>
            </a:r>
            <a:r>
              <a:rPr lang="en-US" sz="1200" dirty="0">
                <a:solidFill>
                  <a:schemeClr val="bg2">
                    <a:lumMod val="10000"/>
                  </a:schemeClr>
                </a:solidFill>
                <a:ea typeface="ＭＳ Ｐゴシック" charset="0"/>
              </a:rPr>
              <a:t>: Achieve Every Rotarian [This] Year ($25+/member); Achieve 100% Sustaining Member status ($100+/member); Average per capita TRF giving of $300+; Achieve 50%+ benefactor status; Achieve at least 1 of each of the following (new) Major Donor; PH Society; Bequest Society</a:t>
            </a:r>
          </a:p>
          <a:p>
            <a:pPr marL="457200" indent="-457200">
              <a:buFont typeface="Arial" pitchFamily="34" charset="0"/>
              <a:buAutoNum type="arabicPeriod"/>
              <a:defRPr/>
            </a:pPr>
            <a:r>
              <a:rPr lang="en-US" sz="1200" dirty="0">
                <a:solidFill>
                  <a:schemeClr val="bg2">
                    <a:lumMod val="10000"/>
                  </a:schemeClr>
                </a:solidFill>
                <a:ea typeface="ＭＳ Ｐゴシック" charset="0"/>
              </a:rPr>
              <a:t>Track and manage happy bucks or similar intra-club program which generates TRF funds (or use the program to award PHF’s to members who don’t have any yet)</a:t>
            </a:r>
          </a:p>
          <a:p>
            <a:pPr marL="457200" indent="-457200">
              <a:buFont typeface="Arial" pitchFamily="34" charset="0"/>
              <a:buAutoNum type="arabicPeriod"/>
              <a:defRPr/>
            </a:pPr>
            <a:r>
              <a:rPr lang="en-US" sz="1200" dirty="0">
                <a:solidFill>
                  <a:schemeClr val="bg2">
                    <a:lumMod val="10000"/>
                  </a:schemeClr>
                </a:solidFill>
                <a:ea typeface="ＭＳ Ｐゴシック" charset="0"/>
              </a:rPr>
              <a:t>Track and report on goals and targets monthly at every Board meeting</a:t>
            </a:r>
          </a:p>
          <a:p>
            <a:pPr marL="457200" indent="-457200">
              <a:buFont typeface="Arial" pitchFamily="34" charset="0"/>
              <a:buAutoNum type="arabicPeriod"/>
              <a:defRPr/>
            </a:pPr>
            <a:r>
              <a:rPr lang="en-US" sz="1200" dirty="0">
                <a:solidFill>
                  <a:schemeClr val="bg2">
                    <a:lumMod val="10000"/>
                  </a:schemeClr>
                </a:solidFill>
                <a:ea typeface="ＭＳ Ｐゴシック" charset="0"/>
              </a:rPr>
              <a:t>Make the TRF our charity of choice [emphasize benefits to club/members (</a:t>
            </a:r>
            <a:r>
              <a:rPr lang="en-US" sz="1200" i="1" dirty="0" err="1">
                <a:solidFill>
                  <a:schemeClr val="bg2">
                    <a:lumMod val="10000"/>
                  </a:schemeClr>
                </a:solidFill>
                <a:ea typeface="ＭＳ Ｐゴシック" charset="0"/>
              </a:rPr>
              <a:t>e.g</a:t>
            </a:r>
            <a:r>
              <a:rPr lang="en-US" sz="1200" i="1" dirty="0">
                <a:solidFill>
                  <a:schemeClr val="bg2">
                    <a:lumMod val="10000"/>
                  </a:schemeClr>
                </a:solidFill>
                <a:ea typeface="ＭＳ Ｐゴシック" charset="0"/>
              </a:rPr>
              <a:t> </a:t>
            </a:r>
            <a:r>
              <a:rPr lang="en-US" sz="1200" dirty="0">
                <a:solidFill>
                  <a:schemeClr val="bg2">
                    <a:lumMod val="10000"/>
                  </a:schemeClr>
                </a:solidFill>
                <a:ea typeface="ＭＳ Ｐゴシック" charset="0"/>
              </a:rPr>
              <a:t>district grant funds ~25% of every $1; tax deductibility; Gates Foundation 2:1 Matching for </a:t>
            </a:r>
            <a:r>
              <a:rPr lang="en-US" sz="1200" dirty="0" err="1">
                <a:solidFill>
                  <a:schemeClr val="bg2">
                    <a:lumMod val="10000"/>
                  </a:schemeClr>
                </a:solidFill>
                <a:ea typeface="ＭＳ Ｐゴシック" charset="0"/>
              </a:rPr>
              <a:t>PolioPlus</a:t>
            </a:r>
            <a:r>
              <a:rPr lang="en-US" sz="1200" dirty="0">
                <a:solidFill>
                  <a:schemeClr val="bg2">
                    <a:lumMod val="10000"/>
                  </a:schemeClr>
                </a:solidFill>
                <a:ea typeface="ＭＳ Ｐゴシック" charset="0"/>
              </a:rPr>
              <a:t> contributions; recognition; impact of Global Grant projects; sound performance/rating of the TRF; RI’s primary functions are achieved via TRF)</a:t>
            </a:r>
          </a:p>
          <a:p>
            <a:pPr marL="457200" indent="-457200">
              <a:buFont typeface="Arial" pitchFamily="34" charset="0"/>
              <a:buAutoNum type="arabicPeriod"/>
              <a:defRPr/>
            </a:pPr>
            <a:r>
              <a:rPr lang="en-US" sz="1200" dirty="0">
                <a:solidFill>
                  <a:schemeClr val="bg2">
                    <a:lumMod val="10000"/>
                  </a:schemeClr>
                </a:solidFill>
                <a:ea typeface="ＭＳ Ｐゴシック" charset="0"/>
              </a:rPr>
              <a:t>Host program on TRF</a:t>
            </a:r>
          </a:p>
          <a:p>
            <a:pPr marL="457200" indent="-457200">
              <a:buFont typeface="Arial" pitchFamily="34" charset="0"/>
              <a:buAutoNum type="arabicPeriod"/>
              <a:defRPr/>
            </a:pPr>
            <a:r>
              <a:rPr lang="en-US" sz="1200" dirty="0">
                <a:solidFill>
                  <a:schemeClr val="bg2">
                    <a:lumMod val="10000"/>
                  </a:schemeClr>
                </a:solidFill>
                <a:ea typeface="ＭＳ Ｐゴシック" charset="0"/>
              </a:rPr>
              <a:t>Team up with Allocations committee to push club to make a donation to TRF</a:t>
            </a:r>
          </a:p>
          <a:p>
            <a:pPr marL="457200" indent="-457200">
              <a:buFont typeface="Arial" pitchFamily="34" charset="0"/>
              <a:buAutoNum type="arabicPeriod"/>
              <a:defRPr/>
            </a:pPr>
            <a:r>
              <a:rPr lang="en-US" sz="1200" dirty="0">
                <a:solidFill>
                  <a:schemeClr val="bg2">
                    <a:lumMod val="10000"/>
                  </a:schemeClr>
                </a:solidFill>
                <a:ea typeface="ＭＳ Ｐゴシック" charset="0"/>
              </a:rPr>
              <a:t>Use club and member donated points to host a “Matching” donation night</a:t>
            </a:r>
          </a:p>
          <a:p>
            <a:pPr marL="457200" indent="-457200">
              <a:buFont typeface="Arial" pitchFamily="34" charset="0"/>
              <a:buAutoNum type="arabicPeriod"/>
              <a:defRPr/>
            </a:pPr>
            <a:r>
              <a:rPr lang="en-US" sz="1200" dirty="0">
                <a:solidFill>
                  <a:schemeClr val="bg2">
                    <a:lumMod val="10000"/>
                  </a:schemeClr>
                </a:solidFill>
                <a:ea typeface="ＭＳ Ｐゴシック" charset="0"/>
              </a:rPr>
              <a:t>Host a Paul Harris Fellow formal event (or make powerful pin presentations throughout the year)</a:t>
            </a:r>
          </a:p>
          <a:p>
            <a:pPr marL="457200" indent="-457200">
              <a:buFont typeface="Arial" pitchFamily="34" charset="0"/>
              <a:buAutoNum type="arabicPeriod"/>
              <a:defRPr/>
            </a:pPr>
            <a:r>
              <a:rPr lang="en-US" sz="1200" dirty="0">
                <a:solidFill>
                  <a:schemeClr val="bg2">
                    <a:lumMod val="10000"/>
                  </a:schemeClr>
                </a:solidFill>
                <a:ea typeface="ＭＳ Ｐゴシック" charset="0"/>
              </a:rPr>
              <a:t>Make it easy to give: get all commitments within first (month) billing cycle, distribute club held funds to TRF at least quarterly</a:t>
            </a:r>
          </a:p>
          <a:p>
            <a:pPr marL="457200" indent="-457200">
              <a:buFont typeface="Arial" pitchFamily="34" charset="0"/>
              <a:buAutoNum type="arabicPeriod"/>
              <a:defRPr/>
            </a:pPr>
            <a:r>
              <a:rPr lang="en-US" sz="1200" dirty="0">
                <a:solidFill>
                  <a:schemeClr val="bg2">
                    <a:lumMod val="10000"/>
                  </a:schemeClr>
                </a:solidFill>
                <a:ea typeface="ＭＳ Ｐゴシック" charset="0"/>
              </a:rPr>
              <a:t>Get involved in a Global Grant</a:t>
            </a:r>
          </a:p>
        </p:txBody>
      </p:sp>
      <p:pic>
        <p:nvPicPr>
          <p:cNvPr id="1013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61950"/>
            <a:ext cx="1828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5.19 (cont.) 	Foundation (cont)</a:t>
            </a:r>
          </a:p>
        </p:txBody>
      </p:sp>
      <p:sp>
        <p:nvSpPr>
          <p:cNvPr id="3" name="Content Placeholder 2">
            <a:extLst>
              <a:ext uri="{FF2B5EF4-FFF2-40B4-BE49-F238E27FC236}">
                <a16:creationId xmlns:a16="http://schemas.microsoft.com/office/drawing/2014/main" id="{ED89151A-19C8-46E1-B147-AEA6F1B6A4D9}"/>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1.3	Rotary International Ideals</a:t>
            </a:r>
          </a:p>
        </p:txBody>
      </p:sp>
      <p:graphicFrame>
        <p:nvGraphicFramePr>
          <p:cNvPr id="3" name="Content Placeholder 2">
            <a:extLst>
              <a:ext uri="{FF2B5EF4-FFF2-40B4-BE49-F238E27FC236}">
                <a16:creationId xmlns:a16="http://schemas.microsoft.com/office/drawing/2014/main" id="{74CFF939-1EB3-4A07-BD5A-698DFBDA0F87}"/>
              </a:ext>
            </a:extLst>
          </p:cNvPr>
          <p:cNvGraphicFramePr>
            <a:graphicFrameLocks noGrp="1"/>
          </p:cNvGraphicFramePr>
          <p:nvPr>
            <p:ph idx="1"/>
          </p:nvPr>
        </p:nvGraphicFramePr>
        <p:xfrm>
          <a:off x="76200" y="1066800"/>
          <a:ext cx="8991600" cy="518160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355532610"/>
                    </a:ext>
                  </a:extLst>
                </a:gridCol>
                <a:gridCol w="4495800">
                  <a:extLst>
                    <a:ext uri="{9D8B030D-6E8A-4147-A177-3AD203B41FA5}">
                      <a16:colId xmlns:a16="http://schemas.microsoft.com/office/drawing/2014/main" val="2538623316"/>
                    </a:ext>
                  </a:extLst>
                </a:gridCol>
              </a:tblGrid>
              <a:tr h="431800">
                <a:tc>
                  <a:txBody>
                    <a:bodyPr/>
                    <a:lstStyle/>
                    <a:p>
                      <a:pPr algn="ctr"/>
                      <a:r>
                        <a:rPr lang="en-US" sz="2000" b="1" dirty="0">
                          <a:solidFill>
                            <a:schemeClr val="bg2">
                              <a:lumMod val="10000"/>
                            </a:schemeClr>
                          </a:solidFill>
                          <a:latin typeface="Georgia" panose="02040502050405020303" pitchFamily="18" charset="0"/>
                        </a:rPr>
                        <a:t>four-way</a:t>
                      </a:r>
                      <a:r>
                        <a:rPr lang="en-US" sz="2000" b="1" baseline="0" dirty="0">
                          <a:solidFill>
                            <a:schemeClr val="bg2">
                              <a:lumMod val="10000"/>
                            </a:schemeClr>
                          </a:solidFill>
                          <a:latin typeface="Georgia" panose="02040502050405020303" pitchFamily="18" charset="0"/>
                        </a:rPr>
                        <a:t> test</a:t>
                      </a:r>
                      <a:endParaRPr lang="en-US" sz="2000" b="1" dirty="0">
                        <a:solidFill>
                          <a:schemeClr val="bg2">
                            <a:lumMod val="10000"/>
                          </a:schemeClr>
                        </a:solidFill>
                        <a:latin typeface="Georgia" panose="02040502050405020303"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2000" b="1" dirty="0">
                          <a:solidFill>
                            <a:schemeClr val="bg2">
                              <a:lumMod val="10000"/>
                            </a:schemeClr>
                          </a:solidFill>
                          <a:latin typeface="Georgia" panose="02040502050405020303" pitchFamily="18" charset="0"/>
                        </a:rPr>
                        <a:t>object of rotary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6599113"/>
                  </a:ext>
                </a:extLst>
              </a:tr>
              <a:tr h="4749800">
                <a:tc>
                  <a:txBody>
                    <a:bodyPr/>
                    <a:lstStyle/>
                    <a:p>
                      <a:r>
                        <a:rPr lang="en-US" sz="1400" b="0" dirty="0">
                          <a:solidFill>
                            <a:schemeClr val="bg2">
                              <a:lumMod val="10000"/>
                            </a:schemeClr>
                          </a:solidFill>
                          <a:latin typeface="Georgia" panose="02040502050405020303" pitchFamily="18" charset="0"/>
                        </a:rPr>
                        <a:t>In 1932, Rotarian Herbert J. Taylor created The Four-Way Test. The test, which has been translated into more than 100 languages, asks the following questions:</a:t>
                      </a:r>
                    </a:p>
                    <a:p>
                      <a:endParaRPr lang="en-US" sz="1400" b="0" dirty="0">
                        <a:solidFill>
                          <a:schemeClr val="bg2">
                            <a:lumMod val="10000"/>
                          </a:schemeClr>
                        </a:solidFill>
                        <a:latin typeface="Georgia" panose="02040502050405020303" pitchFamily="18" charset="0"/>
                      </a:endParaRPr>
                    </a:p>
                    <a:p>
                      <a:endParaRPr lang="en-US" sz="1400" b="0" dirty="0">
                        <a:solidFill>
                          <a:schemeClr val="bg2">
                            <a:lumMod val="10000"/>
                          </a:schemeClr>
                        </a:solidFill>
                        <a:latin typeface="Georgia" panose="02040502050405020303" pitchFamily="18" charset="0"/>
                      </a:endParaRPr>
                    </a:p>
                    <a:p>
                      <a:endParaRPr lang="en-US" sz="1400" b="0" dirty="0">
                        <a:solidFill>
                          <a:schemeClr val="bg2">
                            <a:lumMod val="10000"/>
                          </a:schemeClr>
                        </a:solidFill>
                        <a:latin typeface="Georgia" panose="02040502050405020303" pitchFamily="18" charset="0"/>
                      </a:endParaRPr>
                    </a:p>
                    <a:p>
                      <a:pPr algn="ctr"/>
                      <a:r>
                        <a:rPr lang="en-US" sz="1400" b="0" u="sng" dirty="0">
                          <a:solidFill>
                            <a:schemeClr val="bg2">
                              <a:lumMod val="10000"/>
                            </a:schemeClr>
                          </a:solidFill>
                          <a:latin typeface="Georgia" panose="02040502050405020303" pitchFamily="18" charset="0"/>
                        </a:rPr>
                        <a:t>Of the things we think, say or do:</a:t>
                      </a:r>
                    </a:p>
                    <a:p>
                      <a:pPr algn="ctr"/>
                      <a:endParaRPr lang="en-US" sz="1400" b="0" dirty="0">
                        <a:solidFill>
                          <a:schemeClr val="bg2">
                            <a:lumMod val="10000"/>
                          </a:schemeClr>
                        </a:solidFill>
                        <a:latin typeface="Georgia" panose="02040502050405020303" pitchFamily="18" charset="0"/>
                      </a:endParaRPr>
                    </a:p>
                    <a:p>
                      <a:pPr algn="ctr"/>
                      <a:r>
                        <a:rPr lang="en-US" sz="1400" b="0" dirty="0">
                          <a:solidFill>
                            <a:schemeClr val="bg2">
                              <a:lumMod val="10000"/>
                            </a:schemeClr>
                          </a:solidFill>
                          <a:latin typeface="Georgia" panose="02040502050405020303" pitchFamily="18" charset="0"/>
                        </a:rPr>
                        <a:t>Is it the </a:t>
                      </a:r>
                      <a:r>
                        <a:rPr lang="en-US" sz="1400" b="1" dirty="0">
                          <a:solidFill>
                            <a:schemeClr val="bg2">
                              <a:lumMod val="10000"/>
                            </a:schemeClr>
                          </a:solidFill>
                          <a:latin typeface="Georgia" panose="02040502050405020303" pitchFamily="18" charset="0"/>
                        </a:rPr>
                        <a:t>TRUTH</a:t>
                      </a:r>
                      <a:r>
                        <a:rPr lang="en-US" sz="1400" b="0" dirty="0">
                          <a:solidFill>
                            <a:schemeClr val="bg2">
                              <a:lumMod val="10000"/>
                            </a:schemeClr>
                          </a:solidFill>
                          <a:latin typeface="Georgia" panose="02040502050405020303" pitchFamily="18" charset="0"/>
                        </a:rPr>
                        <a:t>?</a:t>
                      </a:r>
                    </a:p>
                    <a:p>
                      <a:pPr algn="ctr"/>
                      <a:endParaRPr lang="en-US" sz="1400" b="0" dirty="0">
                        <a:solidFill>
                          <a:schemeClr val="bg2">
                            <a:lumMod val="10000"/>
                          </a:schemeClr>
                        </a:solidFill>
                        <a:latin typeface="Georgia" panose="02040502050405020303" pitchFamily="18" charset="0"/>
                      </a:endParaRPr>
                    </a:p>
                    <a:p>
                      <a:pPr algn="ctr"/>
                      <a:r>
                        <a:rPr lang="en-US" sz="1400" b="0" dirty="0">
                          <a:solidFill>
                            <a:schemeClr val="bg2">
                              <a:lumMod val="10000"/>
                            </a:schemeClr>
                          </a:solidFill>
                          <a:latin typeface="Georgia" panose="02040502050405020303" pitchFamily="18" charset="0"/>
                        </a:rPr>
                        <a:t>Is it </a:t>
                      </a:r>
                      <a:r>
                        <a:rPr lang="en-US" sz="1400" b="1" dirty="0">
                          <a:solidFill>
                            <a:schemeClr val="bg2">
                              <a:lumMod val="10000"/>
                            </a:schemeClr>
                          </a:solidFill>
                          <a:latin typeface="Georgia" panose="02040502050405020303" pitchFamily="18" charset="0"/>
                        </a:rPr>
                        <a:t>FAIR</a:t>
                      </a:r>
                      <a:r>
                        <a:rPr lang="en-US" sz="1400" b="0" dirty="0">
                          <a:solidFill>
                            <a:schemeClr val="bg2">
                              <a:lumMod val="10000"/>
                            </a:schemeClr>
                          </a:solidFill>
                          <a:latin typeface="Georgia" panose="02040502050405020303" pitchFamily="18" charset="0"/>
                        </a:rPr>
                        <a:t> to all concerned?</a:t>
                      </a:r>
                    </a:p>
                    <a:p>
                      <a:pPr algn="ctr"/>
                      <a:endParaRPr lang="en-US" sz="1400" b="0" dirty="0">
                        <a:solidFill>
                          <a:schemeClr val="bg2">
                            <a:lumMod val="10000"/>
                          </a:schemeClr>
                        </a:solidFill>
                        <a:latin typeface="Georgia" panose="02040502050405020303" pitchFamily="18" charset="0"/>
                      </a:endParaRPr>
                    </a:p>
                    <a:p>
                      <a:pPr algn="ctr"/>
                      <a:r>
                        <a:rPr lang="en-US" sz="1400" b="0" dirty="0">
                          <a:solidFill>
                            <a:schemeClr val="bg2">
                              <a:lumMod val="10000"/>
                            </a:schemeClr>
                          </a:solidFill>
                          <a:latin typeface="Georgia" panose="02040502050405020303" pitchFamily="18" charset="0"/>
                        </a:rPr>
                        <a:t>Will it build </a:t>
                      </a:r>
                      <a:r>
                        <a:rPr lang="en-US" sz="1400" b="1" dirty="0">
                          <a:solidFill>
                            <a:schemeClr val="bg2">
                              <a:lumMod val="10000"/>
                            </a:schemeClr>
                          </a:solidFill>
                          <a:latin typeface="Georgia" panose="02040502050405020303" pitchFamily="18" charset="0"/>
                        </a:rPr>
                        <a:t>GOODWILL</a:t>
                      </a:r>
                      <a:r>
                        <a:rPr lang="en-US" sz="1400" b="0" dirty="0">
                          <a:solidFill>
                            <a:schemeClr val="bg2">
                              <a:lumMod val="10000"/>
                            </a:schemeClr>
                          </a:solidFill>
                          <a:latin typeface="Georgia" panose="02040502050405020303" pitchFamily="18" charset="0"/>
                        </a:rPr>
                        <a:t> and </a:t>
                      </a:r>
                      <a:r>
                        <a:rPr lang="en-US" sz="1400" b="1" dirty="0">
                          <a:solidFill>
                            <a:schemeClr val="bg2">
                              <a:lumMod val="10000"/>
                            </a:schemeClr>
                          </a:solidFill>
                          <a:latin typeface="Georgia" panose="02040502050405020303" pitchFamily="18" charset="0"/>
                        </a:rPr>
                        <a:t>BETTER</a:t>
                      </a:r>
                      <a:r>
                        <a:rPr lang="en-US" sz="1400" b="0" dirty="0">
                          <a:solidFill>
                            <a:schemeClr val="bg2">
                              <a:lumMod val="10000"/>
                            </a:schemeClr>
                          </a:solidFill>
                          <a:latin typeface="Georgia" panose="02040502050405020303" pitchFamily="18" charset="0"/>
                        </a:rPr>
                        <a:t> </a:t>
                      </a:r>
                      <a:r>
                        <a:rPr lang="en-US" sz="1400" b="1" dirty="0">
                          <a:solidFill>
                            <a:schemeClr val="bg2">
                              <a:lumMod val="10000"/>
                            </a:schemeClr>
                          </a:solidFill>
                          <a:latin typeface="Georgia" panose="02040502050405020303" pitchFamily="18" charset="0"/>
                        </a:rPr>
                        <a:t>FRIENDSHIPS</a:t>
                      </a:r>
                      <a:r>
                        <a:rPr lang="en-US" sz="1400" b="0" dirty="0">
                          <a:solidFill>
                            <a:schemeClr val="bg2">
                              <a:lumMod val="10000"/>
                            </a:schemeClr>
                          </a:solidFill>
                          <a:latin typeface="Georgia" panose="02040502050405020303" pitchFamily="18" charset="0"/>
                        </a:rPr>
                        <a:t>?</a:t>
                      </a:r>
                    </a:p>
                    <a:p>
                      <a:pPr algn="ctr"/>
                      <a:endParaRPr lang="en-US" sz="1400" b="0" dirty="0">
                        <a:solidFill>
                          <a:schemeClr val="bg2">
                            <a:lumMod val="10000"/>
                          </a:schemeClr>
                        </a:solidFill>
                        <a:latin typeface="Georgia" panose="02040502050405020303" pitchFamily="18" charset="0"/>
                      </a:endParaRPr>
                    </a:p>
                    <a:p>
                      <a:pPr algn="ctr"/>
                      <a:r>
                        <a:rPr lang="en-US" sz="1400" b="0" dirty="0">
                          <a:solidFill>
                            <a:schemeClr val="bg2">
                              <a:lumMod val="10000"/>
                            </a:schemeClr>
                          </a:solidFill>
                          <a:latin typeface="Georgia" panose="02040502050405020303" pitchFamily="18" charset="0"/>
                        </a:rPr>
                        <a:t>Will it be </a:t>
                      </a:r>
                      <a:r>
                        <a:rPr lang="en-US" sz="1400" b="1" dirty="0">
                          <a:solidFill>
                            <a:schemeClr val="bg2">
                              <a:lumMod val="10000"/>
                            </a:schemeClr>
                          </a:solidFill>
                          <a:latin typeface="Georgia" panose="02040502050405020303" pitchFamily="18" charset="0"/>
                        </a:rPr>
                        <a:t>BENEFICIAL</a:t>
                      </a:r>
                      <a:r>
                        <a:rPr lang="en-US" sz="1400" b="0" dirty="0">
                          <a:solidFill>
                            <a:schemeClr val="bg2">
                              <a:lumMod val="10000"/>
                            </a:schemeClr>
                          </a:solidFill>
                          <a:latin typeface="Georgia" panose="02040502050405020303" pitchFamily="18" charset="0"/>
                        </a:rPr>
                        <a:t> to all concerned?</a:t>
                      </a:r>
                    </a:p>
                    <a:p>
                      <a:endParaRPr lang="en-US" sz="1000" dirty="0">
                        <a:solidFill>
                          <a:schemeClr val="bg2">
                            <a:lumMod val="10000"/>
                          </a:schemeClr>
                        </a:solidFill>
                        <a:latin typeface="Georgia" panose="02040502050405020303"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dirty="0">
                          <a:solidFill>
                            <a:schemeClr val="bg2">
                              <a:lumMod val="10000"/>
                            </a:schemeClr>
                          </a:solidFill>
                          <a:latin typeface="Georgia" panose="02040502050405020303" pitchFamily="18" charset="0"/>
                        </a:rPr>
                        <a:t>The Object of Rotary is to encourage and foster the</a:t>
                      </a:r>
                      <a:r>
                        <a:rPr lang="en-US" sz="1400" baseline="0" dirty="0">
                          <a:solidFill>
                            <a:schemeClr val="bg2">
                              <a:lumMod val="10000"/>
                            </a:schemeClr>
                          </a:solidFill>
                          <a:latin typeface="Georgia" panose="02040502050405020303" pitchFamily="18" charset="0"/>
                        </a:rPr>
                        <a:t> </a:t>
                      </a:r>
                      <a:r>
                        <a:rPr lang="en-US" sz="1400" dirty="0">
                          <a:solidFill>
                            <a:schemeClr val="bg2">
                              <a:lumMod val="10000"/>
                            </a:schemeClr>
                          </a:solidFill>
                          <a:latin typeface="Georgia" panose="02040502050405020303" pitchFamily="18" charset="0"/>
                        </a:rPr>
                        <a:t>ideal of service as a basis of worthy enterprise and, in particular, to encourage and foster:</a:t>
                      </a:r>
                    </a:p>
                    <a:p>
                      <a:endParaRPr lang="en-US" sz="1400" dirty="0">
                        <a:solidFill>
                          <a:schemeClr val="bg2">
                            <a:lumMod val="10000"/>
                          </a:schemeClr>
                        </a:solidFill>
                        <a:latin typeface="Georgia" panose="02040502050405020303" pitchFamily="18" charset="0"/>
                      </a:endParaRPr>
                    </a:p>
                    <a:p>
                      <a:r>
                        <a:rPr lang="en-US" sz="1400" b="1" dirty="0">
                          <a:solidFill>
                            <a:schemeClr val="bg2">
                              <a:lumMod val="10000"/>
                            </a:schemeClr>
                          </a:solidFill>
                          <a:latin typeface="Georgia" panose="02040502050405020303" pitchFamily="18" charset="0"/>
                        </a:rPr>
                        <a:t>FIRST</a:t>
                      </a:r>
                      <a:r>
                        <a:rPr lang="en-US" sz="1400" dirty="0">
                          <a:solidFill>
                            <a:schemeClr val="bg2">
                              <a:lumMod val="10000"/>
                            </a:schemeClr>
                          </a:solidFill>
                          <a:latin typeface="Georgia" panose="02040502050405020303" pitchFamily="18" charset="0"/>
                        </a:rPr>
                        <a:t>: The development of acquaintance as an opportunity for service;</a:t>
                      </a:r>
                    </a:p>
                    <a:p>
                      <a:endParaRPr lang="en-US" sz="1400" dirty="0">
                        <a:solidFill>
                          <a:schemeClr val="bg2">
                            <a:lumMod val="10000"/>
                          </a:schemeClr>
                        </a:solidFill>
                        <a:latin typeface="Georgia" panose="02040502050405020303" pitchFamily="18" charset="0"/>
                      </a:endParaRPr>
                    </a:p>
                    <a:p>
                      <a:r>
                        <a:rPr lang="en-US" sz="1400" b="1" dirty="0">
                          <a:solidFill>
                            <a:schemeClr val="bg2">
                              <a:lumMod val="10000"/>
                            </a:schemeClr>
                          </a:solidFill>
                          <a:latin typeface="Georgia" panose="02040502050405020303" pitchFamily="18" charset="0"/>
                        </a:rPr>
                        <a:t>SECOND</a:t>
                      </a:r>
                      <a:r>
                        <a:rPr lang="en-US" sz="1400" dirty="0">
                          <a:solidFill>
                            <a:schemeClr val="bg2">
                              <a:lumMod val="10000"/>
                            </a:schemeClr>
                          </a:solidFill>
                          <a:latin typeface="Georgia" panose="02040502050405020303" pitchFamily="18" charset="0"/>
                        </a:rPr>
                        <a:t>: High ethical standards in business and professions; the recognition of the worthiness of all useful occupations; and the dignifying of each Rotarian’s occupation as an opportunity to serve society;</a:t>
                      </a:r>
                    </a:p>
                    <a:p>
                      <a:endParaRPr lang="en-US" sz="1400" dirty="0">
                        <a:solidFill>
                          <a:schemeClr val="bg2">
                            <a:lumMod val="10000"/>
                          </a:schemeClr>
                        </a:solidFill>
                        <a:latin typeface="Georgia" panose="02040502050405020303" pitchFamily="18" charset="0"/>
                      </a:endParaRPr>
                    </a:p>
                    <a:p>
                      <a:r>
                        <a:rPr lang="en-US" sz="1400" b="1" dirty="0">
                          <a:solidFill>
                            <a:schemeClr val="bg2">
                              <a:lumMod val="10000"/>
                            </a:schemeClr>
                          </a:solidFill>
                          <a:latin typeface="Georgia" panose="02040502050405020303" pitchFamily="18" charset="0"/>
                        </a:rPr>
                        <a:t>THIRD</a:t>
                      </a:r>
                      <a:r>
                        <a:rPr lang="en-US" sz="1400" dirty="0">
                          <a:solidFill>
                            <a:schemeClr val="bg2">
                              <a:lumMod val="10000"/>
                            </a:schemeClr>
                          </a:solidFill>
                          <a:latin typeface="Georgia" panose="02040502050405020303" pitchFamily="18" charset="0"/>
                        </a:rPr>
                        <a:t>: The application of the ideal of service in each Rotarian’s personal, business, and community life;</a:t>
                      </a:r>
                    </a:p>
                    <a:p>
                      <a:endParaRPr lang="en-US" sz="1400" dirty="0">
                        <a:solidFill>
                          <a:schemeClr val="bg2">
                            <a:lumMod val="10000"/>
                          </a:schemeClr>
                        </a:solidFill>
                        <a:latin typeface="Georgia" panose="02040502050405020303" pitchFamily="18" charset="0"/>
                      </a:endParaRPr>
                    </a:p>
                    <a:p>
                      <a:r>
                        <a:rPr lang="en-US" sz="1400" b="1" dirty="0">
                          <a:solidFill>
                            <a:schemeClr val="bg2">
                              <a:lumMod val="10000"/>
                            </a:schemeClr>
                          </a:solidFill>
                          <a:latin typeface="Georgia" panose="02040502050405020303" pitchFamily="18" charset="0"/>
                        </a:rPr>
                        <a:t>FOURTH</a:t>
                      </a:r>
                      <a:r>
                        <a:rPr lang="en-US" sz="1400" dirty="0">
                          <a:solidFill>
                            <a:schemeClr val="bg2">
                              <a:lumMod val="10000"/>
                            </a:schemeClr>
                          </a:solidFill>
                          <a:latin typeface="Georgia" panose="02040502050405020303" pitchFamily="18" charset="0"/>
                        </a:rPr>
                        <a:t>: The advancement of international understanding, goodwill, and peace through a world fellowship of business and professional persons united in the ideal of service.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6151529"/>
                  </a:ext>
                </a:extLst>
              </a:tr>
            </a:tbl>
          </a:graphicData>
        </a:graphic>
      </p:graphicFrame>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Arial Narrow" pitchFamily="34" charset="0"/>
              </a:rPr>
              <a:t>5.20		Member Services (optional) (may also fall under club service)</a:t>
            </a:r>
          </a:p>
        </p:txBody>
      </p:sp>
      <p:sp>
        <p:nvSpPr>
          <p:cNvPr id="3" name="Content Placeholder 2">
            <a:extLst>
              <a:ext uri="{FF2B5EF4-FFF2-40B4-BE49-F238E27FC236}">
                <a16:creationId xmlns:a16="http://schemas.microsoft.com/office/drawing/2014/main" id="{BCDF29E2-FD91-44E3-B0AE-7E27380C9500}"/>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CHAIR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chemeClr val="bg2">
                    <a:lumMod val="10000"/>
                  </a:schemeClr>
                </a:solidFill>
                <a:ea typeface="ＭＳ Ｐゴシック" charset="0"/>
              </a:rPr>
              <a:t>The primary role of the member services chair is to ensure that each and every club member loves their club.  This is accomplished in part through planning social events, special meetings, and through listening to the members.  It requires the infusion of fun, entertainment, and a personal touch to everything.</a:t>
            </a: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Implement and manage Rotarian of the Month and speaker gifts (valuable gift such as: travel coffee mug, bottle of wine, free drinks for the night, other)</a:t>
            </a:r>
          </a:p>
          <a:p>
            <a:pPr marL="228600" indent="-228600">
              <a:buFont typeface="Arial" pitchFamily="34" charset="0"/>
              <a:buAutoNum type="arabicPeriod"/>
              <a:defRPr/>
            </a:pPr>
            <a:r>
              <a:rPr lang="en-US" sz="1200" dirty="0">
                <a:solidFill>
                  <a:schemeClr val="bg2">
                    <a:lumMod val="10000"/>
                  </a:schemeClr>
                </a:solidFill>
                <a:ea typeface="ＭＳ Ｐゴシック" charset="0"/>
              </a:rPr>
              <a:t>Invite spouses/significant others to attend one “meeting after the meeting” each month</a:t>
            </a:r>
          </a:p>
          <a:p>
            <a:pPr marL="228600" indent="-228600">
              <a:buFont typeface="Arial" pitchFamily="34" charset="0"/>
              <a:buAutoNum type="arabicPeriod"/>
              <a:defRPr/>
            </a:pPr>
            <a:r>
              <a:rPr lang="en-US" sz="1200" dirty="0">
                <a:solidFill>
                  <a:schemeClr val="bg2">
                    <a:lumMod val="10000"/>
                  </a:schemeClr>
                </a:solidFill>
                <a:ea typeface="ＭＳ Ｐゴシック" charset="0"/>
              </a:rPr>
              <a:t>Act as a conduit for Members to express any personal or Rotary concerns in a confidential setting</a:t>
            </a:r>
          </a:p>
          <a:p>
            <a:pPr marL="228600" indent="-228600">
              <a:buFont typeface="Arial" pitchFamily="34" charset="0"/>
              <a:buAutoNum type="arabicPeriod"/>
              <a:defRPr/>
            </a:pPr>
            <a:r>
              <a:rPr lang="en-US" sz="1200" dirty="0">
                <a:solidFill>
                  <a:schemeClr val="bg2">
                    <a:lumMod val="10000"/>
                  </a:schemeClr>
                </a:solidFill>
                <a:ea typeface="ＭＳ Ｐゴシック" charset="0"/>
              </a:rPr>
              <a:t>Plan DG visit</a:t>
            </a:r>
          </a:p>
          <a:p>
            <a:pPr marL="228600" indent="-228600">
              <a:buFont typeface="Arial" pitchFamily="34" charset="0"/>
              <a:buAutoNum type="arabicPeriod"/>
              <a:defRPr/>
            </a:pPr>
            <a:r>
              <a:rPr lang="en-US" sz="1200" dirty="0">
                <a:solidFill>
                  <a:schemeClr val="bg2">
                    <a:lumMod val="10000"/>
                  </a:schemeClr>
                </a:solidFill>
                <a:ea typeface="ＭＳ Ｐゴシック" charset="0"/>
              </a:rPr>
              <a:t>Organize a “Mystery Day” (e.g. we went to a car museum in Sylmar one time)</a:t>
            </a:r>
          </a:p>
          <a:p>
            <a:pPr marL="228600" indent="-228600">
              <a:buFont typeface="Arial" pitchFamily="34" charset="0"/>
              <a:buAutoNum type="arabicPeriod"/>
              <a:defRPr/>
            </a:pPr>
            <a:r>
              <a:rPr lang="en-US" sz="1200" dirty="0">
                <a:solidFill>
                  <a:schemeClr val="bg2">
                    <a:lumMod val="10000"/>
                  </a:schemeClr>
                </a:solidFill>
                <a:ea typeface="ＭＳ Ｐゴシック" charset="0"/>
              </a:rPr>
              <a:t>Organize a club Wine Tasting and/or Beer Tasting Tour (or local pub crawl)</a:t>
            </a:r>
          </a:p>
          <a:p>
            <a:pPr marL="228600" indent="-228600">
              <a:buFont typeface="Arial" pitchFamily="34" charset="0"/>
              <a:buAutoNum type="arabicPeriod"/>
              <a:defRPr/>
            </a:pPr>
            <a:r>
              <a:rPr lang="en-US" sz="1200" dirty="0">
                <a:solidFill>
                  <a:schemeClr val="bg2">
                    <a:lumMod val="10000"/>
                  </a:schemeClr>
                </a:solidFill>
                <a:ea typeface="ＭＳ Ｐゴシック" charset="0"/>
              </a:rPr>
              <a:t>Continue Hiking Group and expand it to the other clubs</a:t>
            </a:r>
          </a:p>
          <a:p>
            <a:pPr marL="228600" indent="-228600">
              <a:buFont typeface="Arial" pitchFamily="34" charset="0"/>
              <a:buAutoNum type="arabicPeriod"/>
              <a:defRPr/>
            </a:pPr>
            <a:r>
              <a:rPr lang="en-US" sz="1200" dirty="0">
                <a:solidFill>
                  <a:schemeClr val="bg2">
                    <a:lumMod val="10000"/>
                  </a:schemeClr>
                </a:solidFill>
                <a:ea typeface="ＭＳ Ｐゴシック" charset="0"/>
              </a:rPr>
              <a:t>Organize one kids/grandkids meeting with children’s entertainment as the program</a:t>
            </a:r>
          </a:p>
          <a:p>
            <a:pPr marL="228600" indent="-228600">
              <a:buFont typeface="Arial" pitchFamily="34" charset="0"/>
              <a:buAutoNum type="arabicPeriod"/>
              <a:defRPr/>
            </a:pPr>
            <a:r>
              <a:rPr lang="en-US" sz="1200" dirty="0">
                <a:solidFill>
                  <a:schemeClr val="bg2">
                    <a:lumMod val="10000"/>
                  </a:schemeClr>
                </a:solidFill>
                <a:ea typeface="ＭＳ Ｐゴシック" charset="0"/>
              </a:rPr>
              <a:t>Organize Holiday Party</a:t>
            </a:r>
          </a:p>
          <a:p>
            <a:pPr marL="228600" indent="-228600">
              <a:buFont typeface="Arial" pitchFamily="34" charset="0"/>
              <a:buAutoNum type="arabicPeriod"/>
              <a:defRPr/>
            </a:pPr>
            <a:r>
              <a:rPr lang="en-US" sz="1200" dirty="0">
                <a:solidFill>
                  <a:schemeClr val="bg2">
                    <a:lumMod val="10000"/>
                  </a:schemeClr>
                </a:solidFill>
                <a:ea typeface="ＭＳ Ｐゴシック" charset="0"/>
              </a:rPr>
              <a:t>Give members appropriate gifts/cards on B-Days; Anniversaries; Mother’s Day; Father’s Day; Grandparent’s Day; Boss’s Day; Veteran’s Day; Valentine’s Day</a:t>
            </a:r>
          </a:p>
          <a:p>
            <a:pPr marL="228600" indent="-228600">
              <a:buFont typeface="Arial" pitchFamily="34" charset="0"/>
              <a:buAutoNum type="arabicPeriod"/>
              <a:defRPr/>
            </a:pPr>
            <a:r>
              <a:rPr lang="en-US" sz="1200" dirty="0">
                <a:solidFill>
                  <a:schemeClr val="bg2">
                    <a:lumMod val="10000"/>
                  </a:schemeClr>
                </a:solidFill>
                <a:ea typeface="ＭＳ Ｐゴシック" charset="0"/>
              </a:rPr>
              <a:t>Plan at least three family socials (e.g. picnics at a park, outing to the movies or theme park)</a:t>
            </a:r>
          </a:p>
          <a:p>
            <a:pPr marL="228600" indent="-228600">
              <a:buFont typeface="Arial" pitchFamily="34" charset="0"/>
              <a:buAutoNum type="arabicPeriod"/>
              <a:defRPr/>
            </a:pPr>
            <a:r>
              <a:rPr lang="en-US" sz="1200" dirty="0">
                <a:solidFill>
                  <a:schemeClr val="bg2">
                    <a:lumMod val="10000"/>
                  </a:schemeClr>
                </a:solidFill>
                <a:ea typeface="ＭＳ Ｐゴシック" charset="0"/>
              </a:rPr>
              <a:t>Act as liaison to the meeting venue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5.20 (cont.) 	Member Services (cont)</a:t>
            </a:r>
          </a:p>
        </p:txBody>
      </p:sp>
      <p:sp>
        <p:nvSpPr>
          <p:cNvPr id="3" name="Content Placeholder 2">
            <a:extLst>
              <a:ext uri="{FF2B5EF4-FFF2-40B4-BE49-F238E27FC236}">
                <a16:creationId xmlns:a16="http://schemas.microsoft.com/office/drawing/2014/main" id="{1046DA54-0168-43BE-80C6-EA6114621AB5}"/>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Arial Narrow" pitchFamily="34" charset="0"/>
              </a:rPr>
              <a:t>5.21		Branding, Communications, &amp; Public image</a:t>
            </a:r>
          </a:p>
        </p:txBody>
      </p:sp>
      <p:sp>
        <p:nvSpPr>
          <p:cNvPr id="3" name="Content Placeholder 2">
            <a:extLst>
              <a:ext uri="{FF2B5EF4-FFF2-40B4-BE49-F238E27FC236}">
                <a16:creationId xmlns:a16="http://schemas.microsoft.com/office/drawing/2014/main" id="{CD665F40-5622-4BAB-9B18-A0C7BACC16C9}"/>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CHAIR(S)</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rgbClr val="FF0000"/>
                </a:solidFill>
                <a:ea typeface="ＭＳ Ｐゴシック" charset="0"/>
              </a:rPr>
              <a:t>[</a:t>
            </a:r>
            <a:r>
              <a:rPr lang="en-US" sz="1200" i="1" dirty="0">
                <a:solidFill>
                  <a:srgbClr val="FF0000"/>
                </a:solidFill>
                <a:ea typeface="ＭＳ Ｐゴシック" charset="0"/>
              </a:rPr>
              <a:t>DESCRIBE THE ROLE OF YOUR CLUB’S COMMUNICAITONS AND/OR PI/PR PERSON.</a:t>
            </a:r>
            <a:r>
              <a:rPr lang="en-US" sz="1200" dirty="0">
                <a:solidFill>
                  <a:srgbClr val="FF0000"/>
                </a:solidFill>
                <a:ea typeface="ＭＳ Ｐゴシック" charset="0"/>
              </a:rPr>
              <a:t>]</a:t>
            </a:r>
          </a:p>
          <a:p>
            <a:pPr marL="0" indent="0">
              <a:buFont typeface="Arial" pitchFamily="34" charset="0"/>
              <a:buNone/>
              <a:defRPr/>
            </a:pPr>
            <a:endParaRPr lang="en-US" sz="1200" dirty="0">
              <a:solidFill>
                <a:srgbClr val="FF0000"/>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Purchase and set up video recording and broadcasting system meetings</a:t>
            </a:r>
          </a:p>
          <a:p>
            <a:pPr marL="228600" indent="-228600">
              <a:buFont typeface="Arial" pitchFamily="34" charset="0"/>
              <a:buAutoNum type="arabicPeriod"/>
              <a:defRPr/>
            </a:pPr>
            <a:r>
              <a:rPr lang="en-US" sz="1200" dirty="0">
                <a:solidFill>
                  <a:schemeClr val="bg2">
                    <a:lumMod val="10000"/>
                  </a:schemeClr>
                </a:solidFill>
                <a:ea typeface="ＭＳ Ｐゴシック" charset="0"/>
              </a:rPr>
              <a:t>Purchase, setup and manage wireless lapel microphone</a:t>
            </a:r>
          </a:p>
          <a:p>
            <a:pPr marL="228600" indent="-228600">
              <a:buFont typeface="Arial" pitchFamily="34" charset="0"/>
              <a:buAutoNum type="arabicPeriod"/>
              <a:defRPr/>
            </a:pPr>
            <a:r>
              <a:rPr lang="en-US" sz="1200" dirty="0">
                <a:solidFill>
                  <a:schemeClr val="bg2">
                    <a:lumMod val="10000"/>
                  </a:schemeClr>
                </a:solidFill>
                <a:ea typeface="ＭＳ Ｐゴシック" charset="0"/>
              </a:rPr>
              <a:t>Set up @[</a:t>
            </a:r>
            <a:r>
              <a:rPr lang="en-US" sz="1200" i="1" dirty="0" err="1">
                <a:solidFill>
                  <a:schemeClr val="bg2">
                    <a:lumMod val="10000"/>
                  </a:schemeClr>
                </a:solidFill>
                <a:ea typeface="ＭＳ Ｐゴシック" charset="0"/>
              </a:rPr>
              <a:t>clubname</a:t>
            </a:r>
            <a:r>
              <a:rPr lang="en-US" sz="1200" dirty="0">
                <a:solidFill>
                  <a:schemeClr val="bg2">
                    <a:lumMod val="10000"/>
                  </a:schemeClr>
                </a:solidFill>
                <a:ea typeface="ＭＳ Ｐゴシック" charset="0"/>
              </a:rPr>
              <a:t>]Rotary.org emails for all members and use them for all Rotary business</a:t>
            </a:r>
          </a:p>
          <a:p>
            <a:pPr marL="228600" indent="-228600">
              <a:buFont typeface="Arial" pitchFamily="34" charset="0"/>
              <a:buAutoNum type="arabicPeriod"/>
              <a:defRPr/>
            </a:pPr>
            <a:r>
              <a:rPr lang="en-US" sz="1200" dirty="0">
                <a:solidFill>
                  <a:schemeClr val="bg2">
                    <a:lumMod val="10000"/>
                  </a:schemeClr>
                </a:solidFill>
                <a:ea typeface="ＭＳ Ｐゴシック" charset="0"/>
              </a:rPr>
              <a:t>Update website, Facebook, Twitter, etc. weekly (including for fundraiser pages)</a:t>
            </a:r>
          </a:p>
          <a:p>
            <a:pPr marL="228600" indent="-228600">
              <a:buFont typeface="Arial" pitchFamily="34" charset="0"/>
              <a:buAutoNum type="arabicPeriod"/>
              <a:defRPr/>
            </a:pPr>
            <a:r>
              <a:rPr lang="en-US" sz="1200" dirty="0">
                <a:solidFill>
                  <a:schemeClr val="bg2">
                    <a:lumMod val="10000"/>
                  </a:schemeClr>
                </a:solidFill>
                <a:ea typeface="ＭＳ Ｐゴシック" charset="0"/>
              </a:rPr>
              <a:t>Conduct programs for the club to teach us how to maximize our social media tools.</a:t>
            </a:r>
          </a:p>
          <a:p>
            <a:pPr marL="228600" indent="-228600">
              <a:buFont typeface="Arial" pitchFamily="34" charset="0"/>
              <a:buAutoNum type="arabicPeriod"/>
              <a:defRPr/>
            </a:pPr>
            <a:r>
              <a:rPr lang="en-US" sz="1200" dirty="0">
                <a:solidFill>
                  <a:schemeClr val="bg2">
                    <a:lumMod val="10000"/>
                  </a:schemeClr>
                </a:solidFill>
                <a:ea typeface="ＭＳ Ｐゴシック" charset="0"/>
              </a:rPr>
              <a:t>Implement and ensure compliance with RI’s branding across the board</a:t>
            </a:r>
          </a:p>
          <a:p>
            <a:pPr marL="228600" indent="-228600">
              <a:buFont typeface="Arial" pitchFamily="34" charset="0"/>
              <a:buAutoNum type="arabicPeriod"/>
              <a:defRPr/>
            </a:pPr>
            <a:r>
              <a:rPr lang="en-US" sz="1200" dirty="0">
                <a:solidFill>
                  <a:schemeClr val="bg2">
                    <a:lumMod val="10000"/>
                  </a:schemeClr>
                </a:solidFill>
                <a:ea typeface="ＭＳ Ｐゴシック" charset="0"/>
              </a:rPr>
              <a:t>Maintain calendar online</a:t>
            </a:r>
          </a:p>
          <a:p>
            <a:pPr marL="228600" indent="-228600">
              <a:buFont typeface="Arial" pitchFamily="34" charset="0"/>
              <a:buAutoNum type="arabicPeriod"/>
              <a:defRPr/>
            </a:pPr>
            <a:r>
              <a:rPr lang="en-US" sz="1200" dirty="0">
                <a:solidFill>
                  <a:schemeClr val="bg2">
                    <a:lumMod val="10000"/>
                  </a:schemeClr>
                </a:solidFill>
                <a:ea typeface="ＭＳ Ｐゴシック" charset="0"/>
              </a:rPr>
              <a:t>Issue newsletters monthly or every other month</a:t>
            </a:r>
          </a:p>
          <a:p>
            <a:pPr marL="228600" indent="-228600">
              <a:buFont typeface="Arial" pitchFamily="34" charset="0"/>
              <a:buAutoNum type="arabicPeriod"/>
              <a:defRPr/>
            </a:pPr>
            <a:r>
              <a:rPr lang="en-US" sz="1200" dirty="0">
                <a:solidFill>
                  <a:schemeClr val="bg2">
                    <a:lumMod val="10000"/>
                  </a:schemeClr>
                </a:solidFill>
                <a:ea typeface="ＭＳ Ｐゴシック" charset="0"/>
              </a:rPr>
              <a:t>Take, create and maintain photos and club documents (establish Cloud service to store and organize club docs)</a:t>
            </a:r>
          </a:p>
          <a:p>
            <a:pPr marL="228600" indent="-228600">
              <a:buFont typeface="Arial" pitchFamily="34" charset="0"/>
              <a:buAutoNum type="arabicPeriod"/>
              <a:defRPr/>
            </a:pPr>
            <a:r>
              <a:rPr lang="en-US" sz="1200" dirty="0">
                <a:solidFill>
                  <a:schemeClr val="bg2">
                    <a:lumMod val="10000"/>
                  </a:schemeClr>
                </a:solidFill>
                <a:ea typeface="ＭＳ Ｐゴシック" charset="0"/>
              </a:rPr>
              <a:t>Post recorded meetings to website for make-ups</a:t>
            </a:r>
          </a:p>
          <a:p>
            <a:pPr marL="228600" indent="-228600">
              <a:buFont typeface="Arial" pitchFamily="34" charset="0"/>
              <a:buAutoNum type="arabicPeriod"/>
              <a:defRPr/>
            </a:pPr>
            <a:r>
              <a:rPr lang="en-US" sz="1200" dirty="0">
                <a:solidFill>
                  <a:schemeClr val="bg2">
                    <a:lumMod val="10000"/>
                  </a:schemeClr>
                </a:solidFill>
                <a:ea typeface="ＭＳ Ｐゴシック" charset="0"/>
              </a:rPr>
              <a:t>Use GetRotary.Org to chat and post our events</a:t>
            </a:r>
          </a:p>
          <a:p>
            <a:pPr marL="228600" indent="-228600">
              <a:buFont typeface="Arial" pitchFamily="34" charset="0"/>
              <a:buAutoNum type="arabicPeriod"/>
              <a:defRPr/>
            </a:pPr>
            <a:r>
              <a:rPr lang="en-US" sz="1200" dirty="0">
                <a:solidFill>
                  <a:schemeClr val="bg2">
                    <a:lumMod val="10000"/>
                  </a:schemeClr>
                </a:solidFill>
                <a:ea typeface="ＭＳ Ｐゴシック" charset="0"/>
              </a:rPr>
              <a:t>Update website with pictures and bios of members</a:t>
            </a:r>
          </a:p>
          <a:p>
            <a:pPr marL="228600" indent="-228600">
              <a:buFont typeface="Arial" pitchFamily="34" charset="0"/>
              <a:buAutoNum type="arabicPeriod"/>
              <a:defRPr/>
            </a:pPr>
            <a:r>
              <a:rPr lang="en-US" sz="1200" dirty="0">
                <a:solidFill>
                  <a:schemeClr val="bg2">
                    <a:lumMod val="10000"/>
                  </a:schemeClr>
                </a:solidFill>
                <a:ea typeface="ＭＳ Ｐゴシック" charset="0"/>
              </a:rPr>
              <a:t>Engage media for fundraisers, projects, and special meetings/awards</a:t>
            </a:r>
          </a:p>
          <a:p>
            <a:pPr marL="228600" indent="-228600">
              <a:buFont typeface="Arial" pitchFamily="34" charset="0"/>
              <a:buAutoNum type="arabicPeriod"/>
              <a:defRPr/>
            </a:pPr>
            <a:endParaRPr lang="en-US" sz="1200" dirty="0">
              <a:solidFill>
                <a:schemeClr val="bg2">
                  <a:lumMod val="10000"/>
                </a:schemeClr>
              </a:solidFill>
              <a:ea typeface="ＭＳ Ｐゴシック" charset="0"/>
            </a:endParaRPr>
          </a:p>
        </p:txBody>
      </p:sp>
      <p:pic>
        <p:nvPicPr>
          <p:cNvPr id="1054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066800"/>
            <a:ext cx="25908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5.21 (cont.) 	 Communications &amp; Public Image (cont)</a:t>
            </a:r>
          </a:p>
        </p:txBody>
      </p:sp>
      <p:sp>
        <p:nvSpPr>
          <p:cNvPr id="3" name="Content Placeholder 2">
            <a:extLst>
              <a:ext uri="{FF2B5EF4-FFF2-40B4-BE49-F238E27FC236}">
                <a16:creationId xmlns:a16="http://schemas.microsoft.com/office/drawing/2014/main" id="{D549FAEB-A0E4-4578-B0AE-8EC11F6F5356}"/>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5.22		Membership</a:t>
            </a:r>
          </a:p>
        </p:txBody>
      </p:sp>
      <p:sp>
        <p:nvSpPr>
          <p:cNvPr id="3" name="Content Placeholder 2">
            <a:extLst>
              <a:ext uri="{FF2B5EF4-FFF2-40B4-BE49-F238E27FC236}">
                <a16:creationId xmlns:a16="http://schemas.microsoft.com/office/drawing/2014/main" id="{A847901A-E29B-4730-BD08-8AACB7055AFD}"/>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CHAIR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rgbClr val="FF0000"/>
                </a:solidFill>
                <a:ea typeface="ＭＳ Ｐゴシック" charset="0"/>
              </a:rPr>
              <a:t>[</a:t>
            </a:r>
            <a:r>
              <a:rPr lang="en-US" sz="1200" i="1" dirty="0">
                <a:solidFill>
                  <a:srgbClr val="FF0000"/>
                </a:solidFill>
                <a:ea typeface="ＭＳ Ｐゴシック" charset="0"/>
              </a:rPr>
              <a:t>DESCRIBE THE ROLE OF YOUR CLUB’S MEMBERSHIP PERSON.</a:t>
            </a:r>
            <a:r>
              <a:rPr lang="en-US" sz="1200" dirty="0">
                <a:solidFill>
                  <a:srgbClr val="FF0000"/>
                </a:solidFill>
                <a:ea typeface="ＭＳ Ｐゴシック" charset="0"/>
              </a:rPr>
              <a:t>]</a:t>
            </a: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Current Membership= ____; New members target for healthy growth=____; Retention Rate=</a:t>
            </a:r>
            <a:r>
              <a:rPr lang="en-US" sz="1200" u="sng" dirty="0">
                <a:solidFill>
                  <a:schemeClr val="bg2">
                    <a:lumMod val="10000"/>
                  </a:schemeClr>
                </a:solidFill>
                <a:ea typeface="ＭＳ Ｐゴシック" charset="0"/>
              </a:rPr>
              <a:t>95 – 100 %</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Retention: work with member services chair to personalize the rotary experience for each member (create budget line item to treat members to things like B-day/Ann. cards and small tokens of appreciation like flowers, wine and nice Rotarian of the month gifts)</a:t>
            </a:r>
          </a:p>
          <a:p>
            <a:pPr marL="228600" indent="-228600">
              <a:buFont typeface="Arial" pitchFamily="34" charset="0"/>
              <a:buAutoNum type="arabicPeriod"/>
              <a:defRPr/>
            </a:pPr>
            <a:r>
              <a:rPr lang="en-US" sz="1200" dirty="0">
                <a:solidFill>
                  <a:schemeClr val="bg2">
                    <a:lumMod val="10000"/>
                  </a:schemeClr>
                </a:solidFill>
                <a:ea typeface="ＭＳ Ｐゴシック" charset="0"/>
              </a:rPr>
              <a:t>Target all age groups, but emphasize age groups under 40 (get younger)</a:t>
            </a:r>
          </a:p>
          <a:p>
            <a:pPr marL="228600" indent="-228600">
              <a:buFont typeface="Arial" pitchFamily="34" charset="0"/>
              <a:buAutoNum type="arabicPeriod"/>
              <a:defRPr/>
            </a:pPr>
            <a:r>
              <a:rPr lang="en-US" sz="1200" dirty="0">
                <a:solidFill>
                  <a:schemeClr val="bg2">
                    <a:lumMod val="10000"/>
                  </a:schemeClr>
                </a:solidFill>
                <a:ea typeface="ＭＳ Ｐゴシック" charset="0"/>
              </a:rPr>
              <a:t>Create a system to seamlessly and uniformly track and bring guests along to membership (use My Rotary -&gt; Club Administration) (assign all new members a concierge [pre-commitment] and a mentor)(all new members get Rotary Info)(personalize inductions)</a:t>
            </a:r>
          </a:p>
          <a:p>
            <a:pPr marL="228600" indent="-228600">
              <a:buFont typeface="Arial" pitchFamily="34" charset="0"/>
              <a:buAutoNum type="arabicPeriod"/>
              <a:defRPr/>
            </a:pPr>
            <a:r>
              <a:rPr lang="en-US" sz="1200" dirty="0">
                <a:solidFill>
                  <a:schemeClr val="bg2">
                    <a:lumMod val="10000"/>
                  </a:schemeClr>
                </a:solidFill>
                <a:ea typeface="ＭＳ Ｐゴシック" charset="0"/>
              </a:rPr>
              <a:t>Create membership drive competition (be cautious not to make it contrived or new members will feel like numbers)</a:t>
            </a:r>
          </a:p>
          <a:p>
            <a:pPr marL="228600" indent="-228600">
              <a:buFont typeface="Arial" pitchFamily="34" charset="0"/>
              <a:buAutoNum type="arabicPeriod"/>
              <a:defRPr/>
            </a:pPr>
            <a:r>
              <a:rPr lang="en-US" sz="1200" dirty="0">
                <a:solidFill>
                  <a:schemeClr val="bg2">
                    <a:lumMod val="10000"/>
                  </a:schemeClr>
                </a:solidFill>
                <a:ea typeface="ＭＳ Ｐゴシック" charset="0"/>
              </a:rPr>
              <a:t>Add at least two new members who are relatives of a current Rotarian, including of other clubs (legacy Rotarians)</a:t>
            </a:r>
          </a:p>
          <a:p>
            <a:pPr marL="228600" indent="-228600">
              <a:buFont typeface="Arial" pitchFamily="34" charset="0"/>
              <a:buAutoNum type="arabicPeriod"/>
              <a:defRPr/>
            </a:pPr>
            <a:r>
              <a:rPr lang="en-US" sz="1200" dirty="0">
                <a:solidFill>
                  <a:schemeClr val="bg2">
                    <a:lumMod val="10000"/>
                  </a:schemeClr>
                </a:solidFill>
                <a:ea typeface="ＭＳ Ｐゴシック" charset="0"/>
              </a:rPr>
              <a:t>Add one individual from each of the following classifications: health &amp; Fitness; medicine; local government; dental; education administration; law enforcement</a:t>
            </a:r>
          </a:p>
          <a:p>
            <a:pPr marL="228600" indent="-228600">
              <a:buFont typeface="Arial" pitchFamily="34" charset="0"/>
              <a:buAutoNum type="arabicPeriod"/>
              <a:defRPr/>
            </a:pPr>
            <a:r>
              <a:rPr lang="en-US" sz="1200" dirty="0">
                <a:solidFill>
                  <a:schemeClr val="bg2">
                    <a:lumMod val="10000"/>
                  </a:schemeClr>
                </a:solidFill>
                <a:ea typeface="ＭＳ Ｐゴシック" charset="0"/>
              </a:rPr>
              <a:t>Bring back at least three former members (alumni social; regular contact with alumni and spouses)</a:t>
            </a:r>
          </a:p>
          <a:p>
            <a:pPr marL="228600" indent="-228600">
              <a:buFont typeface="Arial" pitchFamily="34" charset="0"/>
              <a:buAutoNum type="arabicPeriod"/>
              <a:defRPr/>
            </a:pPr>
            <a:r>
              <a:rPr lang="en-US" sz="1200" dirty="0">
                <a:solidFill>
                  <a:schemeClr val="bg2">
                    <a:lumMod val="10000"/>
                  </a:schemeClr>
                </a:solidFill>
                <a:ea typeface="ＭＳ Ｐゴシック" charset="0"/>
              </a:rPr>
              <a:t>Add at least one parent of an Interactor/</a:t>
            </a:r>
            <a:r>
              <a:rPr lang="en-US" sz="1200" dirty="0" err="1">
                <a:solidFill>
                  <a:schemeClr val="bg2">
                    <a:lumMod val="10000"/>
                  </a:schemeClr>
                </a:solidFill>
                <a:ea typeface="ＭＳ Ｐゴシック" charset="0"/>
              </a:rPr>
              <a:t>Rotoractor</a:t>
            </a:r>
            <a:r>
              <a:rPr lang="en-US" sz="1200" dirty="0">
                <a:solidFill>
                  <a:schemeClr val="bg2">
                    <a:lumMod val="10000"/>
                  </a:schemeClr>
                </a:solidFill>
                <a:ea typeface="ＭＳ Ｐゴシック" charset="0"/>
              </a:rPr>
              <a:t> as a member</a:t>
            </a:r>
          </a:p>
          <a:p>
            <a:pPr marL="228600" indent="-228600">
              <a:buFont typeface="Arial" pitchFamily="34" charset="0"/>
              <a:buAutoNum type="arabicPeriod"/>
              <a:defRPr/>
            </a:pPr>
            <a:r>
              <a:rPr lang="en-US" sz="1200" dirty="0">
                <a:solidFill>
                  <a:schemeClr val="bg2">
                    <a:lumMod val="10000"/>
                  </a:schemeClr>
                </a:solidFill>
                <a:ea typeface="ＭＳ Ｐゴシック" charset="0"/>
              </a:rPr>
              <a:t>Make Membership easier and cheaper; create attractive membership incentives (e.g. membership to Country Club where we meet, discounted goods &amp; services, club e-mail accounts and cloud access, website bios, business referrals)</a:t>
            </a:r>
          </a:p>
          <a:p>
            <a:pPr marL="228600" indent="-228600">
              <a:buFont typeface="Arial" pitchFamily="34" charset="0"/>
              <a:buAutoNum type="arabicPeriod"/>
              <a:defRPr/>
            </a:pPr>
            <a:r>
              <a:rPr lang="en-US" sz="1200" dirty="0">
                <a:solidFill>
                  <a:schemeClr val="bg2">
                    <a:lumMod val="10000"/>
                  </a:schemeClr>
                </a:solidFill>
                <a:ea typeface="ＭＳ Ｐゴシック" charset="0"/>
              </a:rPr>
              <a:t>Create an online guest tracking system to log and manage membership leads and guests (include specific information about their likes and dislikes) so they don’t fade out at the original source; remain in regular contact with each of them</a:t>
            </a:r>
          </a:p>
          <a:p>
            <a:pPr marL="228600" indent="-228600">
              <a:buFont typeface="Arial" pitchFamily="34" charset="0"/>
              <a:buAutoNum type="arabicPeriod"/>
              <a:defRPr/>
            </a:pPr>
            <a:r>
              <a:rPr lang="en-US" sz="1200" dirty="0">
                <a:solidFill>
                  <a:schemeClr val="bg2">
                    <a:lumMod val="10000"/>
                  </a:schemeClr>
                </a:solidFill>
                <a:ea typeface="ＭＳ Ｐゴシック" charset="0"/>
              </a:rPr>
              <a:t>Speak with members about their rotary experience and encourage all considering leaving to stay (everyone has something positive they can add to the club and no member should ever be taken for granted) (use Survey Monkey)</a:t>
            </a:r>
          </a:p>
          <a:p>
            <a:pPr marL="228600" indent="-228600">
              <a:buFont typeface="Arial" pitchFamily="34" charset="0"/>
              <a:buAutoNum type="arabicPeriod"/>
              <a:defRPr/>
            </a:pPr>
            <a:r>
              <a:rPr lang="en-US" sz="1200" dirty="0">
                <a:solidFill>
                  <a:schemeClr val="bg2">
                    <a:lumMod val="10000"/>
                  </a:schemeClr>
                </a:solidFill>
                <a:ea typeface="ＭＳ Ｐゴシック" charset="0"/>
              </a:rPr>
              <a:t>Engage family of club members so that they also appreciate the experience</a:t>
            </a:r>
          </a:p>
          <a:p>
            <a:pPr marL="228600" indent="-228600">
              <a:buFont typeface="Arial" pitchFamily="34" charset="0"/>
              <a:buAutoNum type="arabicPeriod"/>
              <a:defRPr/>
            </a:pPr>
            <a:r>
              <a:rPr lang="en-US" sz="1200" dirty="0">
                <a:solidFill>
                  <a:schemeClr val="bg2">
                    <a:lumMod val="10000"/>
                  </a:schemeClr>
                </a:solidFill>
                <a:ea typeface="ＭＳ Ｐゴシック" charset="0"/>
              </a:rPr>
              <a:t>Don’t be afraid to just ask people to join</a:t>
            </a:r>
          </a:p>
          <a:p>
            <a:pPr marL="228600" indent="-228600">
              <a:buFont typeface="Arial" pitchFamily="34" charset="0"/>
              <a:buAutoNum type="arabicPeriod"/>
              <a:defRPr/>
            </a:pPr>
            <a:r>
              <a:rPr lang="en-US" sz="1200" dirty="0">
                <a:solidFill>
                  <a:schemeClr val="bg2">
                    <a:lumMod val="10000"/>
                  </a:schemeClr>
                </a:solidFill>
                <a:ea typeface="ＭＳ Ｐゴシック" charset="0"/>
              </a:rPr>
              <a:t>Send PE or membership chair to Chamber of Commerce and/or local leadership classes to recruit (club to reimburse)</a:t>
            </a:r>
          </a:p>
        </p:txBody>
      </p:sp>
      <p:pic>
        <p:nvPicPr>
          <p:cNvPr id="1075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77813"/>
            <a:ext cx="14303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5.22 (cont.) 	Membership (cont)</a:t>
            </a:r>
          </a:p>
        </p:txBody>
      </p:sp>
      <p:sp>
        <p:nvSpPr>
          <p:cNvPr id="3" name="Content Placeholder 2">
            <a:extLst>
              <a:ext uri="{FF2B5EF4-FFF2-40B4-BE49-F238E27FC236}">
                <a16:creationId xmlns:a16="http://schemas.microsoft.com/office/drawing/2014/main" id="{C77D6BFC-2116-4C16-BDB4-EF906F30E632}"/>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5.22 (cont.)		Membership (club elevator speech)</a:t>
            </a:r>
          </a:p>
        </p:txBody>
      </p:sp>
      <p:sp>
        <p:nvSpPr>
          <p:cNvPr id="109571" name="Content Placeholder 2"/>
          <p:cNvSpPr>
            <a:spLocks noGrp="1"/>
          </p:cNvSpPr>
          <p:nvPr>
            <p:ph idx="1"/>
          </p:nvPr>
        </p:nvSpPr>
        <p:spPr bwMode="auto">
          <a:xfrm>
            <a:off x="0" y="1066800"/>
            <a:ext cx="91440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itchFamily="34" charset="0"/>
              <a:buNone/>
            </a:pPr>
            <a:r>
              <a:rPr lang="en-US" altLang="en-US" sz="2000" u="sng">
                <a:solidFill>
                  <a:srgbClr val="FF0000"/>
                </a:solidFill>
                <a:latin typeface="Georgia" pitchFamily="18" charset="0"/>
              </a:rPr>
              <a:t>[</a:t>
            </a:r>
            <a:r>
              <a:rPr lang="en-US" altLang="en-US" sz="2000" i="1" u="sng">
                <a:solidFill>
                  <a:srgbClr val="FF0000"/>
                </a:solidFill>
                <a:latin typeface="Georgia" pitchFamily="18" charset="0"/>
              </a:rPr>
              <a:t>RESERVED FOR THE SPEECH YOU WANT YOUR CLUB MEMBERS TO MEMORIZE FOR USE IN PROMOTING YOUR CLUB – I.E. ELEVATOR SPEECH.  TRY TO ESTABLISH A DISTINGUISHING FEATURE OF YOUR CLUB IN THIS SPEECH AS WELL.</a:t>
            </a:r>
            <a:r>
              <a:rPr lang="en-US" altLang="en-US" sz="2000" u="sng">
                <a:solidFill>
                  <a:srgbClr val="FF0000"/>
                </a:solidFill>
                <a:latin typeface="Georgia" pitchFamily="18" charset="0"/>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5.23		Grants</a:t>
            </a:r>
          </a:p>
        </p:txBody>
      </p:sp>
      <p:sp>
        <p:nvSpPr>
          <p:cNvPr id="3" name="Content Placeholder 2">
            <a:extLst>
              <a:ext uri="{FF2B5EF4-FFF2-40B4-BE49-F238E27FC236}">
                <a16:creationId xmlns:a16="http://schemas.microsoft.com/office/drawing/2014/main" id="{0817EF7D-07F9-4A87-9AD4-20A0D4C50BE2}"/>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2000" u="sng" dirty="0">
                <a:solidFill>
                  <a:schemeClr val="bg2">
                    <a:lumMod val="10000"/>
                  </a:schemeClr>
                </a:solidFill>
                <a:ea typeface="ＭＳ Ｐゴシック" charset="0"/>
              </a:rPr>
              <a:t>[</a:t>
            </a:r>
            <a:r>
              <a:rPr lang="en-US" sz="2000" i="1" u="sng" dirty="0">
                <a:solidFill>
                  <a:schemeClr val="bg2">
                    <a:lumMod val="10000"/>
                  </a:schemeClr>
                </a:solidFill>
                <a:ea typeface="ＭＳ Ｐゴシック" charset="0"/>
              </a:rPr>
              <a:t>NAME OF CHAIR</a:t>
            </a:r>
            <a:r>
              <a:rPr lang="en-US" sz="2000" u="sng" dirty="0">
                <a:solidFill>
                  <a:schemeClr val="bg2">
                    <a:lumMod val="10000"/>
                  </a:schemeClr>
                </a:solidFill>
                <a:ea typeface="ＭＳ Ｐゴシック" charset="0"/>
              </a:rPr>
              <a:t>]</a:t>
            </a:r>
          </a:p>
          <a:p>
            <a:pPr marL="0" indent="0">
              <a:buFont typeface="Arial" pitchFamily="34" charset="0"/>
              <a:buNone/>
              <a:defRPr/>
            </a:pPr>
            <a:r>
              <a:rPr lang="en-US" sz="1200" dirty="0">
                <a:solidFill>
                  <a:srgbClr val="FF0000"/>
                </a:solidFill>
                <a:ea typeface="ＭＳ Ｐゴシック" charset="0"/>
              </a:rPr>
              <a:t>[</a:t>
            </a:r>
            <a:r>
              <a:rPr lang="en-US" sz="1200" i="1" dirty="0">
                <a:solidFill>
                  <a:srgbClr val="FF0000"/>
                </a:solidFill>
                <a:ea typeface="ＭＳ Ｐゴシック" charset="0"/>
              </a:rPr>
              <a:t>DESCRIBE THE ROLE OF YOUR CLUB’S GRANTS COORDINATOR.</a:t>
            </a:r>
            <a:r>
              <a:rPr lang="en-US" sz="1200" dirty="0">
                <a:solidFill>
                  <a:srgbClr val="FF0000"/>
                </a:solidFill>
                <a:ea typeface="ＭＳ Ｐゴシック" charset="0"/>
              </a:rPr>
              <a:t>]</a:t>
            </a: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President’s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Attend Grant Qualification Seminar(s)</a:t>
            </a:r>
          </a:p>
          <a:p>
            <a:pPr marL="228600" indent="-228600">
              <a:buFont typeface="Arial" pitchFamily="34" charset="0"/>
              <a:buAutoNum type="arabicPeriod"/>
              <a:defRPr/>
            </a:pPr>
            <a:r>
              <a:rPr lang="en-US" sz="1200" dirty="0">
                <a:solidFill>
                  <a:schemeClr val="bg2">
                    <a:lumMod val="10000"/>
                  </a:schemeClr>
                </a:solidFill>
                <a:ea typeface="ＭＳ Ｐゴシック" charset="0"/>
              </a:rPr>
              <a:t>Timely submission of District Grants (by March 31)</a:t>
            </a:r>
          </a:p>
          <a:p>
            <a:pPr marL="228600" indent="-228600">
              <a:buFont typeface="Arial" pitchFamily="34" charset="0"/>
              <a:buAutoNum type="arabicPeriod"/>
              <a:defRPr/>
            </a:pPr>
            <a:r>
              <a:rPr lang="en-US" sz="1200" dirty="0">
                <a:solidFill>
                  <a:schemeClr val="bg2">
                    <a:lumMod val="10000"/>
                  </a:schemeClr>
                </a:solidFill>
                <a:ea typeface="ＭＳ Ｐゴシック" charset="0"/>
              </a:rPr>
              <a:t>Work with Int’l service and TRF foundation chairs to explore Global Grant opportunities</a:t>
            </a:r>
          </a:p>
          <a:p>
            <a:pPr marL="228600" indent="-228600">
              <a:buFont typeface="Arial" pitchFamily="34" charset="0"/>
              <a:buAutoNum type="arabicPeriod"/>
              <a:defRPr/>
            </a:pPr>
            <a:r>
              <a:rPr lang="en-US" sz="1200" dirty="0">
                <a:solidFill>
                  <a:schemeClr val="bg2">
                    <a:lumMod val="10000"/>
                  </a:schemeClr>
                </a:solidFill>
                <a:ea typeface="ＭＳ Ｐゴシック" charset="0"/>
              </a:rPr>
              <a:t>Explore City/County Grant opportunities (Special Event Grants; Community Service Event Grants)</a:t>
            </a:r>
          </a:p>
          <a:p>
            <a:pPr marL="228600" indent="-228600">
              <a:buFont typeface="Arial" pitchFamily="34" charset="0"/>
              <a:buAutoNum type="arabicPeriod"/>
              <a:defRPr/>
            </a:pPr>
            <a:r>
              <a:rPr lang="en-US" sz="1200" dirty="0">
                <a:solidFill>
                  <a:schemeClr val="bg2">
                    <a:lumMod val="10000"/>
                  </a:schemeClr>
                </a:solidFill>
                <a:ea typeface="ＭＳ Ｐゴシック" charset="0"/>
              </a:rPr>
              <a:t>Manage, draft and submit all grants on behalf of the club</a:t>
            </a:r>
          </a:p>
          <a:p>
            <a:pPr marL="228600" indent="-228600">
              <a:buFont typeface="Arial" pitchFamily="34" charset="0"/>
              <a:buAutoNum type="arabicPeriod"/>
              <a:defRPr/>
            </a:pPr>
            <a:r>
              <a:rPr lang="en-US" sz="1200" dirty="0">
                <a:solidFill>
                  <a:schemeClr val="bg2">
                    <a:lumMod val="10000"/>
                  </a:schemeClr>
                </a:solidFill>
                <a:ea typeface="ＭＳ Ｐゴシック" charset="0"/>
              </a:rPr>
              <a:t>Seek corporate partners</a:t>
            </a:r>
          </a:p>
          <a:p>
            <a:pPr marL="0" indent="0">
              <a:buFont typeface="Arial" pitchFamily="34" charset="0"/>
              <a:buNone/>
              <a:defRPr/>
            </a:pPr>
            <a:endParaRPr lang="en-US" sz="1200" dirty="0">
              <a:solidFill>
                <a:schemeClr val="bg2">
                  <a:lumMod val="10000"/>
                </a:schemeClr>
              </a:solidFill>
              <a:ea typeface="ＭＳ Ｐゴシック" charset="0"/>
            </a:endParaRPr>
          </a:p>
        </p:txBody>
      </p:sp>
      <p:pic>
        <p:nvPicPr>
          <p:cNvPr id="11059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066800"/>
            <a:ext cx="205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5.23 (cont.) 	Grants (cont)</a:t>
            </a:r>
          </a:p>
        </p:txBody>
      </p:sp>
      <p:sp>
        <p:nvSpPr>
          <p:cNvPr id="3" name="Content Placeholder 2">
            <a:extLst>
              <a:ext uri="{FF2B5EF4-FFF2-40B4-BE49-F238E27FC236}">
                <a16:creationId xmlns:a16="http://schemas.microsoft.com/office/drawing/2014/main" id="{4075C580-A00E-448D-8075-7530ACDCE7B7}"/>
              </a:ext>
            </a:extLst>
          </p:cNvPr>
          <p:cNvSpPr>
            <a:spLocks noGrp="1"/>
          </p:cNvSpPr>
          <p:nvPr>
            <p:ph idx="1"/>
          </p:nvPr>
        </p:nvSpPr>
        <p:spPr>
          <a:xfrm>
            <a:off x="0" y="1066800"/>
            <a:ext cx="9144000" cy="5181600"/>
          </a:xfrm>
        </p:spPr>
        <p:txBody>
          <a:bodyPr/>
          <a:lstStyle/>
          <a:p>
            <a:pPr marL="0" indent="0">
              <a:buFont typeface="Arial" pitchFamily="34" charset="0"/>
              <a:buNone/>
              <a:defRPr/>
            </a:pPr>
            <a:r>
              <a:rPr lang="en-US" sz="1200" dirty="0">
                <a:solidFill>
                  <a:schemeClr val="bg2">
                    <a:lumMod val="10000"/>
                  </a:schemeClr>
                </a:solidFill>
                <a:ea typeface="ＭＳ Ｐゴシック" charset="0"/>
              </a:rPr>
              <a:t>Director’s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0" indent="0">
              <a:buFont typeface="Arial" pitchFamily="34" charset="0"/>
              <a:buNone/>
              <a:defRPr/>
            </a:pPr>
            <a:endParaRPr lang="en-US" sz="1200" dirty="0">
              <a:solidFill>
                <a:schemeClr val="bg2">
                  <a:lumMod val="10000"/>
                </a:schemeClr>
              </a:solidFill>
              <a:ea typeface="ＭＳ Ｐゴシック" charset="0"/>
            </a:endParaRPr>
          </a:p>
          <a:p>
            <a:pPr marL="0" indent="0">
              <a:buFont typeface="Arial" pitchFamily="34" charset="0"/>
              <a:buNone/>
              <a:defRPr/>
            </a:pPr>
            <a:r>
              <a:rPr lang="en-US" sz="1200" dirty="0">
                <a:solidFill>
                  <a:schemeClr val="bg2">
                    <a:lumMod val="10000"/>
                  </a:schemeClr>
                </a:solidFill>
                <a:ea typeface="ＭＳ Ｐゴシック" charset="0"/>
              </a:rPr>
              <a:t>Your Notes (</a:t>
            </a:r>
            <a:r>
              <a:rPr lang="en-US" sz="1200" i="1" dirty="0">
                <a:solidFill>
                  <a:schemeClr val="bg2">
                    <a:lumMod val="10000"/>
                  </a:schemeClr>
                </a:solidFill>
                <a:ea typeface="ＭＳ Ｐゴシック" charset="0"/>
              </a:rPr>
              <a:t>goals, ideas, concerns, objectives</a:t>
            </a:r>
            <a:r>
              <a:rPr lang="en-US" sz="1200" dirty="0">
                <a:solidFill>
                  <a:schemeClr val="bg2">
                    <a:lumMod val="10000"/>
                  </a:schemeClr>
                </a:solidFill>
                <a:ea typeface="ＭＳ Ｐゴシック" charset="0"/>
              </a:rPr>
              <a:t>):</a:t>
            </a: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a:defRPr/>
            </a:pPr>
            <a:r>
              <a:rPr lang="en-US" sz="1200" dirty="0">
                <a:solidFill>
                  <a:schemeClr val="bg2">
                    <a:lumMod val="10000"/>
                  </a:schemeClr>
                </a:solidFill>
                <a:ea typeface="ＭＳ Ｐゴシック" charset="0"/>
              </a:rPr>
              <a:t>_______________________________________________________________________________</a:t>
            </a:r>
            <a:r>
              <a:rPr lang="en-US" sz="1200" u="sng" dirty="0">
                <a:solidFill>
                  <a:schemeClr val="bg2">
                    <a:lumMod val="10000"/>
                  </a:schemeClr>
                </a:solidFill>
                <a:ea typeface="ＭＳ Ｐゴシック" charset="0"/>
              </a:rPr>
              <a:t>		</a:t>
            </a: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a:p>
            <a:pPr marL="228600" indent="-228600">
              <a:buFont typeface="Arial" pitchFamily="34" charset="0"/>
              <a:buAutoNum type="arabicPeriod" startAt="5"/>
              <a:defRPr/>
            </a:pPr>
            <a:endParaRPr lang="en-US" sz="1200" dirty="0">
              <a:solidFill>
                <a:schemeClr val="bg2">
                  <a:lumMod val="10000"/>
                </a:schemeClr>
              </a:solidFill>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5.24		 Club Equipment Assessment</a:t>
            </a:r>
          </a:p>
        </p:txBody>
      </p:sp>
      <p:sp>
        <p:nvSpPr>
          <p:cNvPr id="3" name="Content Placeholder 2">
            <a:extLst>
              <a:ext uri="{FF2B5EF4-FFF2-40B4-BE49-F238E27FC236}">
                <a16:creationId xmlns:a16="http://schemas.microsoft.com/office/drawing/2014/main" id="{6049C6A1-3443-4128-ADFE-54B0AA8C1EB3}"/>
              </a:ext>
            </a:extLst>
          </p:cNvPr>
          <p:cNvSpPr>
            <a:spLocks noGrp="1"/>
          </p:cNvSpPr>
          <p:nvPr>
            <p:ph idx="1"/>
          </p:nvPr>
        </p:nvSpPr>
        <p:spPr>
          <a:xfrm>
            <a:off x="457200" y="1219200"/>
            <a:ext cx="8229600" cy="5029200"/>
          </a:xfrm>
        </p:spPr>
        <p:txBody>
          <a:bodyPr/>
          <a:lstStyle/>
          <a:p>
            <a:pPr marL="0" indent="0">
              <a:buFont typeface="Arial" pitchFamily="34" charset="0"/>
              <a:buNone/>
              <a:defRPr/>
            </a:pPr>
            <a:r>
              <a:rPr lang="en-US" sz="1200" b="1" dirty="0">
                <a:ea typeface="ＭＳ Ｐゴシック" charset="0"/>
              </a:rPr>
              <a:t>INVENTORY						LOCATION					YEAR PURCHASED</a:t>
            </a:r>
          </a:p>
          <a:p>
            <a:pPr marL="228600" indent="-228600">
              <a:buFont typeface="Arial" pitchFamily="34" charset="0"/>
              <a:buAutoNum type="arabicPeriod"/>
              <a:defRPr/>
            </a:pPr>
            <a:r>
              <a:rPr lang="en-US" sz="1200" dirty="0">
                <a:ea typeface="ＭＳ Ｐゴシック" charset="0"/>
              </a:rPr>
              <a:t>Video recorder						Need New one					2000</a:t>
            </a:r>
          </a:p>
          <a:p>
            <a:pPr marL="228600" indent="-228600">
              <a:buFont typeface="Arial" pitchFamily="34" charset="0"/>
              <a:buAutoNum type="arabicPeriod"/>
              <a:defRPr/>
            </a:pPr>
            <a:r>
              <a:rPr lang="en-US" sz="1200" dirty="0">
                <a:ea typeface="ＭＳ Ｐゴシック" charset="0"/>
              </a:rPr>
              <a:t>Wi-Fi / hot spot						[</a:t>
            </a:r>
            <a:r>
              <a:rPr lang="en-US" sz="1200" i="1" dirty="0">
                <a:ea typeface="ＭＳ Ｐゴシック" charset="0"/>
              </a:rPr>
              <a:t>Name</a:t>
            </a:r>
            <a:r>
              <a:rPr lang="en-US" sz="1200" dirty="0">
                <a:ea typeface="ＭＳ Ｐゴシック" charset="0"/>
              </a:rPr>
              <a:t>] has one the club can use			n/a</a:t>
            </a:r>
          </a:p>
          <a:p>
            <a:pPr marL="228600" indent="-228600">
              <a:buFont typeface="Arial" pitchFamily="34" charset="0"/>
              <a:buAutoNum type="arabicPeriod"/>
              <a:defRPr/>
            </a:pPr>
            <a:r>
              <a:rPr lang="en-US" sz="1200" dirty="0">
                <a:ea typeface="ＭＳ Ｐゴシック" charset="0"/>
              </a:rPr>
              <a:t>Microphone						In club’s storage unit				2010</a:t>
            </a:r>
          </a:p>
          <a:p>
            <a:pPr marL="228600" indent="-228600">
              <a:buFont typeface="Arial" pitchFamily="34" charset="0"/>
              <a:buAutoNum type="arabicPeriod"/>
              <a:defRPr/>
            </a:pPr>
            <a:r>
              <a:rPr lang="en-US" sz="1200" dirty="0">
                <a:ea typeface="ＭＳ Ｐゴシック" charset="0"/>
              </a:rPr>
              <a:t>Display monitor						[</a:t>
            </a:r>
            <a:r>
              <a:rPr lang="en-US" sz="1200" i="1" dirty="0">
                <a:ea typeface="ＭＳ Ｐゴシック" charset="0"/>
              </a:rPr>
              <a:t>Name</a:t>
            </a:r>
            <a:r>
              <a:rPr lang="en-US" sz="1200" dirty="0">
                <a:ea typeface="ＭＳ Ｐゴシック" charset="0"/>
              </a:rPr>
              <a:t>] has it					2014</a:t>
            </a:r>
          </a:p>
          <a:p>
            <a:pPr marL="228600" indent="-228600">
              <a:buFont typeface="Arial" pitchFamily="34" charset="0"/>
              <a:buAutoNum type="arabicPeriod"/>
              <a:defRPr/>
            </a:pPr>
            <a:r>
              <a:rPr lang="en-US" sz="1200" dirty="0">
                <a:ea typeface="ＭＳ Ｐゴシック" charset="0"/>
              </a:rPr>
              <a:t>Projector							</a:t>
            </a:r>
          </a:p>
          <a:p>
            <a:pPr marL="228600" indent="-228600">
              <a:buFont typeface="Arial" pitchFamily="34" charset="0"/>
              <a:buAutoNum type="arabicPeriod"/>
              <a:defRPr/>
            </a:pPr>
            <a:r>
              <a:rPr lang="en-US" sz="1200" dirty="0">
                <a:ea typeface="ＭＳ Ｐゴシック" charset="0"/>
              </a:rPr>
              <a:t>CPU</a:t>
            </a:r>
          </a:p>
          <a:p>
            <a:pPr marL="228600" indent="-228600">
              <a:buFont typeface="Arial" pitchFamily="34" charset="0"/>
              <a:buAutoNum type="arabicPeriod"/>
              <a:defRPr/>
            </a:pPr>
            <a:r>
              <a:rPr lang="en-US" sz="1200" dirty="0">
                <a:ea typeface="ＭＳ Ｐゴシック" charset="0"/>
              </a:rPr>
              <a:t>Speakers / Receivers</a:t>
            </a:r>
          </a:p>
          <a:p>
            <a:pPr marL="228600" indent="-228600">
              <a:buFont typeface="Arial" pitchFamily="34" charset="0"/>
              <a:buAutoNum type="arabicPeriod"/>
              <a:defRPr/>
            </a:pPr>
            <a:r>
              <a:rPr lang="en-US" sz="1200" dirty="0">
                <a:ea typeface="ＭＳ Ｐゴシック" charset="0"/>
              </a:rPr>
              <a:t>Banners</a:t>
            </a:r>
          </a:p>
          <a:p>
            <a:pPr marL="228600" indent="-228600">
              <a:buFont typeface="Arial" pitchFamily="34" charset="0"/>
              <a:buAutoNum type="arabicPeriod"/>
              <a:defRPr/>
            </a:pPr>
            <a:r>
              <a:rPr lang="en-US" sz="1200" dirty="0">
                <a:ea typeface="ＭＳ Ｐゴシック" charset="0"/>
              </a:rPr>
              <a:t>Name tags</a:t>
            </a:r>
          </a:p>
          <a:p>
            <a:pPr marL="228600" indent="-228600">
              <a:buFont typeface="Arial" pitchFamily="34" charset="0"/>
              <a:buAutoNum type="arabicPeriod"/>
              <a:defRPr/>
            </a:pPr>
            <a:r>
              <a:rPr lang="en-US" sz="1200" dirty="0">
                <a:ea typeface="ＭＳ Ｐゴシック" charset="0"/>
              </a:rPr>
              <a:t>Pins</a:t>
            </a:r>
          </a:p>
          <a:p>
            <a:pPr marL="228600" indent="-228600">
              <a:buFont typeface="Arial" pitchFamily="34" charset="0"/>
              <a:buAutoNum type="arabicPeriod"/>
              <a:defRPr/>
            </a:pPr>
            <a:r>
              <a:rPr lang="en-US" sz="1200" dirty="0">
                <a:ea typeface="ＭＳ Ｐゴシック" charset="0"/>
              </a:rPr>
              <a:t>T-Shirts / polos (do we want new ones?)</a:t>
            </a:r>
          </a:p>
          <a:p>
            <a:pPr marL="228600" indent="-228600">
              <a:buFont typeface="Arial" pitchFamily="34" charset="0"/>
              <a:buAutoNum type="arabicPeriod"/>
              <a:defRPr/>
            </a:pPr>
            <a:r>
              <a:rPr lang="en-US" sz="1200" dirty="0">
                <a:ea typeface="ＭＳ Ｐゴシック" charset="0"/>
              </a:rPr>
              <a:t>Bell</a:t>
            </a:r>
          </a:p>
          <a:p>
            <a:pPr marL="228600" indent="-228600">
              <a:buFont typeface="Arial" pitchFamily="34" charset="0"/>
              <a:buAutoNum type="arabicPeriod"/>
              <a:defRPr/>
            </a:pPr>
            <a:r>
              <a:rPr lang="en-US" sz="1200" dirty="0">
                <a:ea typeface="ＭＳ Ｐゴシック" charset="0"/>
              </a:rPr>
              <a:t>Flags</a:t>
            </a:r>
          </a:p>
          <a:p>
            <a:pPr marL="228600" indent="-228600">
              <a:buFont typeface="Arial" pitchFamily="34" charset="0"/>
              <a:buAutoNum type="arabicPeriod"/>
              <a:defRPr/>
            </a:pPr>
            <a:r>
              <a:rPr lang="en-US" sz="1200" dirty="0">
                <a:ea typeface="ＭＳ Ｐゴシック" charset="0"/>
              </a:rPr>
              <a:t>Canopies</a:t>
            </a:r>
          </a:p>
          <a:p>
            <a:pPr marL="228600" indent="-228600">
              <a:buFont typeface="Arial" pitchFamily="34" charset="0"/>
              <a:buAutoNum type="arabicPeriod"/>
              <a:defRPr/>
            </a:pPr>
            <a:r>
              <a:rPr lang="en-US" sz="1200" dirty="0">
                <a:ea typeface="ＭＳ Ｐゴシック" charset="0"/>
              </a:rPr>
              <a:t>Tables / Chairs</a:t>
            </a:r>
          </a:p>
          <a:p>
            <a:pPr marL="228600" indent="-228600">
              <a:buFont typeface="Arial" pitchFamily="34" charset="0"/>
              <a:buAutoNum type="arabicPeriod"/>
              <a:defRPr/>
            </a:pPr>
            <a:r>
              <a:rPr lang="en-US" sz="1200" dirty="0">
                <a:ea typeface="ＭＳ Ｐゴシック" charset="0"/>
              </a:rPr>
              <a:t>Table cloths</a:t>
            </a:r>
          </a:p>
          <a:p>
            <a:pPr marL="228600" indent="-228600">
              <a:buFont typeface="Arial" pitchFamily="34" charset="0"/>
              <a:buAutoNum type="arabicPeriod"/>
              <a:defRPr/>
            </a:pPr>
            <a:r>
              <a:rPr lang="en-US" sz="1200" dirty="0">
                <a:ea typeface="ＭＳ Ｐゴシック" charset="0"/>
              </a:rPr>
              <a:t>Printed materials</a:t>
            </a:r>
          </a:p>
          <a:p>
            <a:pPr marL="228600" indent="-228600">
              <a:buFont typeface="Arial" pitchFamily="34" charset="0"/>
              <a:buAutoNum type="arabicPeriod"/>
              <a:defRPr/>
            </a:pPr>
            <a:r>
              <a:rPr lang="en-US" sz="1200" dirty="0">
                <a:ea typeface="ＭＳ Ｐゴシック" charset="0"/>
              </a:rPr>
              <a:t>Electronic storage</a:t>
            </a:r>
          </a:p>
          <a:p>
            <a:pPr marL="228600" indent="-228600">
              <a:buFont typeface="Arial" pitchFamily="34" charset="0"/>
              <a:buAutoNum type="arabicPeriod"/>
              <a:defRPr/>
            </a:pPr>
            <a:r>
              <a:rPr lang="en-US" sz="1200" dirty="0">
                <a:ea typeface="ＭＳ Ｐゴシック" charset="0"/>
              </a:rPr>
              <a:t>Hard copy storage</a:t>
            </a:r>
          </a:p>
          <a:p>
            <a:pPr marL="228600" indent="-228600">
              <a:buFont typeface="Arial" pitchFamily="34" charset="0"/>
              <a:buAutoNum type="arabicPeriod"/>
              <a:defRPr/>
            </a:pPr>
            <a:r>
              <a:rPr lang="en-US" sz="1200" dirty="0">
                <a:ea typeface="ＭＳ Ｐゴシック" charset="0"/>
              </a:rPr>
              <a:t>Credit card processing (for dues/meals)</a:t>
            </a:r>
          </a:p>
          <a:p>
            <a:pPr marL="228600" indent="-228600">
              <a:buFont typeface="Arial" pitchFamily="34" charset="0"/>
              <a:buAutoNum type="arabicPeriod"/>
              <a:defRPr/>
            </a:pPr>
            <a:r>
              <a:rPr lang="en-US" sz="1200" dirty="0">
                <a:ea typeface="ＭＳ Ｐゴシック" charset="0"/>
              </a:rPr>
              <a:t>New member kits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1.4	RI Theme (2019 – 2020)</a:t>
            </a:r>
          </a:p>
        </p:txBody>
      </p:sp>
      <p:sp>
        <p:nvSpPr>
          <p:cNvPr id="32771" name="TextBox 4">
            <a:extLst>
              <a:ext uri="{FF2B5EF4-FFF2-40B4-BE49-F238E27FC236}">
                <a16:creationId xmlns:a16="http://schemas.microsoft.com/office/drawing/2014/main" id="{FC5284E9-F28D-43CA-AB35-D7ACE6D0AB7C}"/>
              </a:ext>
            </a:extLst>
          </p:cNvPr>
          <p:cNvSpPr txBox="1">
            <a:spLocks noChangeArrowheads="1"/>
          </p:cNvSpPr>
          <p:nvPr/>
        </p:nvSpPr>
        <p:spPr bwMode="auto">
          <a:xfrm>
            <a:off x="6172200" y="1389063"/>
            <a:ext cx="27432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just" eaLnBrk="1" hangingPunct="1">
              <a:defRPr/>
            </a:pPr>
            <a:r>
              <a:rPr lang="en-US" sz="1800" dirty="0">
                <a:solidFill>
                  <a:schemeClr val="bg2">
                    <a:lumMod val="10000"/>
                  </a:schemeClr>
                </a:solidFill>
                <a:latin typeface="Georgia" panose="02040502050405020303" pitchFamily="18" charset="0"/>
              </a:rPr>
              <a:t>RI President-elect Mark Daniel Maloney’s theme for 2019-20, </a:t>
            </a:r>
            <a:r>
              <a:rPr lang="en-US" sz="1800" i="1" dirty="0">
                <a:solidFill>
                  <a:schemeClr val="bg2">
                    <a:lumMod val="10000"/>
                  </a:schemeClr>
                </a:solidFill>
                <a:latin typeface="Georgia" panose="02040502050405020303" pitchFamily="18" charset="0"/>
              </a:rPr>
              <a:t>Rotary Connects the World</a:t>
            </a:r>
            <a:r>
              <a:rPr lang="en-US" sz="1800" dirty="0">
                <a:solidFill>
                  <a:schemeClr val="bg2">
                    <a:lumMod val="10000"/>
                  </a:schemeClr>
                </a:solidFill>
                <a:latin typeface="Georgia" panose="02040502050405020303" pitchFamily="18" charset="0"/>
              </a:rPr>
              <a:t>, asks Rotarians to strengthen the many ways that Rotary Connects the World, building the connections that allow talented, thoughtful, and generous people to unite and take meaningful action through Rotary service.</a:t>
            </a:r>
            <a:endParaRPr lang="en-US" altLang="en-US" sz="1800" dirty="0">
              <a:solidFill>
                <a:schemeClr val="bg2">
                  <a:lumMod val="10000"/>
                </a:schemeClr>
              </a:solidFill>
              <a:latin typeface="Georgia" panose="02040502050405020303" pitchFamily="18" charset="0"/>
            </a:endParaRPr>
          </a:p>
        </p:txBody>
      </p:sp>
      <p:pic>
        <p:nvPicPr>
          <p:cNvPr id="31748"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5949950" cy="4462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3F399-C16B-46CE-A8C8-25672D563D38}"/>
              </a:ext>
            </a:extLst>
          </p:cNvPr>
          <p:cNvSpPr txBox="1"/>
          <p:nvPr/>
        </p:nvSpPr>
        <p:spPr>
          <a:xfrm>
            <a:off x="38100" y="1030288"/>
            <a:ext cx="9105900" cy="5422900"/>
          </a:xfrm>
          <a:prstGeom prst="rect">
            <a:avLst/>
          </a:prstGeom>
          <a:noFill/>
        </p:spPr>
        <p:txBody>
          <a:bodyPr>
            <a:spAutoFit/>
          </a:bodyPr>
          <a:lstStyle/>
          <a:p>
            <a:pPr defTabSz="457200">
              <a:spcBef>
                <a:spcPct val="20000"/>
              </a:spcBef>
              <a:defRPr/>
            </a:pPr>
            <a:r>
              <a:rPr lang="en-US" sz="2000" u="sng" dirty="0">
                <a:solidFill>
                  <a:srgbClr val="E6E5D8">
                    <a:lumMod val="10000"/>
                  </a:srgbClr>
                </a:solidFill>
                <a:latin typeface="Georgia"/>
                <a:ea typeface="ＭＳ Ｐゴシック" charset="0"/>
              </a:rPr>
              <a:t>[</a:t>
            </a:r>
            <a:r>
              <a:rPr lang="en-US" sz="2000" i="1" u="sng" dirty="0">
                <a:solidFill>
                  <a:srgbClr val="E6E5D8">
                    <a:lumMod val="10000"/>
                  </a:srgbClr>
                </a:solidFill>
                <a:latin typeface="Georgia"/>
                <a:ea typeface="ＭＳ Ｐゴシック" charset="0"/>
              </a:rPr>
              <a:t>NAME OF CHAIR</a:t>
            </a:r>
            <a:r>
              <a:rPr lang="en-US" sz="2000" u="sng" dirty="0">
                <a:solidFill>
                  <a:srgbClr val="E6E5D8">
                    <a:lumMod val="10000"/>
                  </a:srgbClr>
                </a:solidFill>
                <a:latin typeface="Georgia"/>
                <a:ea typeface="ＭＳ Ｐゴシック" charset="0"/>
              </a:rPr>
              <a:t>]</a:t>
            </a:r>
          </a:p>
          <a:p>
            <a:pPr defTabSz="457200">
              <a:spcBef>
                <a:spcPct val="20000"/>
              </a:spcBef>
              <a:defRPr/>
            </a:pPr>
            <a:endParaRPr lang="en-US" sz="1200" u="sng"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Date of Event last year:	</a:t>
            </a:r>
            <a:r>
              <a:rPr lang="en-US" sz="1200" u="sng" dirty="0">
                <a:solidFill>
                  <a:srgbClr val="E6E5D8">
                    <a:lumMod val="10000"/>
                  </a:srgbClr>
                </a:solidFill>
                <a:latin typeface="Georgia"/>
                <a:ea typeface="ＭＳ Ｐゴシック" charset="0"/>
              </a:rPr>
              <a:t>		</a:t>
            </a:r>
            <a:r>
              <a:rPr lang="en-US" sz="1200" dirty="0">
                <a:solidFill>
                  <a:srgbClr val="E6E5D8">
                    <a:lumMod val="10000"/>
                  </a:srgbClr>
                </a:solidFill>
                <a:latin typeface="Georgia"/>
                <a:ea typeface="ＭＳ Ｐゴシック" charset="0"/>
              </a:rPr>
              <a:t>	Date of Event this year:		</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Gross receipts last year: 	$_____		Goal for this year:			$_____</a:t>
            </a:r>
          </a:p>
          <a:p>
            <a:pPr defTabSz="457200">
              <a:spcBef>
                <a:spcPct val="20000"/>
              </a:spcBef>
              <a:defRPr/>
            </a:pPr>
            <a:r>
              <a:rPr lang="en-US" sz="1200" dirty="0">
                <a:solidFill>
                  <a:srgbClr val="E6E5D8">
                    <a:lumMod val="10000"/>
                  </a:srgbClr>
                </a:solidFill>
                <a:latin typeface="Georgia"/>
                <a:ea typeface="ＭＳ Ｐゴシック" charset="0"/>
              </a:rPr>
              <a:t>Net profit last year:		$_____		Goal for this year:			$_____</a:t>
            </a:r>
          </a:p>
          <a:p>
            <a:pPr defTabSz="457200">
              <a:spcBef>
                <a:spcPct val="20000"/>
              </a:spcBef>
              <a:defRPr/>
            </a:pPr>
            <a:r>
              <a:rPr lang="en-US" sz="1200" dirty="0">
                <a:solidFill>
                  <a:srgbClr val="E6E5D8">
                    <a:lumMod val="10000"/>
                  </a:srgbClr>
                </a:solidFill>
                <a:latin typeface="Georgia"/>
                <a:ea typeface="ＭＳ Ｐゴシック" charset="0"/>
              </a:rPr>
              <a:t>Attendance last year:	______		Goal for attendance this year:	______</a:t>
            </a:r>
          </a:p>
          <a:p>
            <a:pPr defTabSz="457200">
              <a:spcBef>
                <a:spcPct val="20000"/>
              </a:spcBef>
              <a:defRPr/>
            </a:pP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Benefactor(s):		_____________________________________________________________________</a:t>
            </a:r>
          </a:p>
          <a:p>
            <a:pPr defTabSz="457200">
              <a:spcBef>
                <a:spcPct val="20000"/>
              </a:spcBef>
              <a:defRPr/>
            </a:pPr>
            <a:r>
              <a:rPr lang="en-US" sz="1200" dirty="0">
                <a:solidFill>
                  <a:srgbClr val="E6E5D8">
                    <a:lumMod val="10000"/>
                  </a:srgbClr>
                </a:solidFill>
                <a:latin typeface="Georgia"/>
                <a:ea typeface="ＭＳ Ｐゴシック" charset="0"/>
              </a:rPr>
              <a:t>Major Sponsor(s):		_____________________________________________________________________</a:t>
            </a:r>
          </a:p>
          <a:p>
            <a:pPr defTabSz="457200">
              <a:spcBef>
                <a:spcPct val="20000"/>
              </a:spcBef>
              <a:defRPr/>
            </a:pPr>
            <a:r>
              <a:rPr lang="en-US" sz="1200" dirty="0">
                <a:solidFill>
                  <a:srgbClr val="E6E5D8">
                    <a:lumMod val="10000"/>
                  </a:srgbClr>
                </a:solidFill>
                <a:latin typeface="Georgia"/>
                <a:ea typeface="ＭＳ Ｐゴシック" charset="0"/>
              </a:rPr>
              <a:t>Committee Team:		_____________________________________________________________________</a:t>
            </a:r>
          </a:p>
          <a:p>
            <a:pPr defTabSz="457200">
              <a:spcBef>
                <a:spcPct val="20000"/>
              </a:spcBef>
              <a:defRPr/>
            </a:pP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President’s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Director’s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p>
          <a:p>
            <a:pPr defTabSz="457200">
              <a:spcBef>
                <a:spcPct val="20000"/>
              </a:spcBef>
              <a:defRPr/>
            </a:pPr>
            <a:r>
              <a:rPr lang="en-US" sz="1200" dirty="0">
                <a:solidFill>
                  <a:srgbClr val="E6E5D8">
                    <a:lumMod val="10000"/>
                  </a:srgbClr>
                </a:solidFill>
                <a:latin typeface="Georgia"/>
                <a:ea typeface="ＭＳ Ｐゴシック" charset="0"/>
              </a:rPr>
              <a:t>Your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p:txBody>
      </p:sp>
      <p:sp>
        <p:nvSpPr>
          <p:cNvPr id="11366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5.25		 Fundraiser – [</a:t>
            </a:r>
            <a:r>
              <a:rPr lang="en-US" altLang="en-US" i="1">
                <a:latin typeface="Arial Narrow" pitchFamily="34" charset="0"/>
              </a:rPr>
              <a:t>#1</a:t>
            </a:r>
            <a:r>
              <a:rPr lang="en-US" altLang="en-US">
                <a:latin typeface="Arial Narrow" pitchFamily="34" charset="0"/>
              </a:rPr>
              <a:t>]</a:t>
            </a:r>
          </a:p>
        </p:txBody>
      </p:sp>
      <p:pic>
        <p:nvPicPr>
          <p:cNvPr id="1136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057275"/>
            <a:ext cx="25273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C60C20-D7E4-474D-B5D2-C17730D64557}"/>
              </a:ext>
            </a:extLst>
          </p:cNvPr>
          <p:cNvSpPr txBox="1"/>
          <p:nvPr/>
        </p:nvSpPr>
        <p:spPr>
          <a:xfrm>
            <a:off x="38100" y="1030288"/>
            <a:ext cx="9105900" cy="5422900"/>
          </a:xfrm>
          <a:prstGeom prst="rect">
            <a:avLst/>
          </a:prstGeom>
          <a:noFill/>
        </p:spPr>
        <p:txBody>
          <a:bodyPr>
            <a:spAutoFit/>
          </a:bodyPr>
          <a:lstStyle/>
          <a:p>
            <a:pPr defTabSz="457200">
              <a:spcBef>
                <a:spcPct val="20000"/>
              </a:spcBef>
              <a:defRPr/>
            </a:pPr>
            <a:r>
              <a:rPr lang="en-US" sz="2000" u="sng" dirty="0">
                <a:solidFill>
                  <a:srgbClr val="E6E5D8">
                    <a:lumMod val="10000"/>
                  </a:srgbClr>
                </a:solidFill>
                <a:latin typeface="Georgia"/>
                <a:ea typeface="ＭＳ Ｐゴシック" charset="0"/>
              </a:rPr>
              <a:t>[</a:t>
            </a:r>
            <a:r>
              <a:rPr lang="en-US" sz="2000" i="1" u="sng" dirty="0">
                <a:solidFill>
                  <a:srgbClr val="E6E5D8">
                    <a:lumMod val="10000"/>
                  </a:srgbClr>
                </a:solidFill>
                <a:latin typeface="Georgia"/>
                <a:ea typeface="ＭＳ Ｐゴシック" charset="0"/>
              </a:rPr>
              <a:t>NAME OF CHAIR</a:t>
            </a:r>
            <a:r>
              <a:rPr lang="en-US" sz="2000" u="sng" dirty="0">
                <a:solidFill>
                  <a:srgbClr val="E6E5D8">
                    <a:lumMod val="10000"/>
                  </a:srgbClr>
                </a:solidFill>
                <a:latin typeface="Georgia"/>
                <a:ea typeface="ＭＳ Ｐゴシック" charset="0"/>
              </a:rPr>
              <a:t>]</a:t>
            </a:r>
          </a:p>
          <a:p>
            <a:pPr defTabSz="457200">
              <a:spcBef>
                <a:spcPct val="20000"/>
              </a:spcBef>
              <a:defRPr/>
            </a:pPr>
            <a:endParaRPr lang="en-US" sz="1200" u="sng"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Date of Event last year:	</a:t>
            </a:r>
            <a:r>
              <a:rPr lang="en-US" sz="1200" u="sng" dirty="0">
                <a:solidFill>
                  <a:srgbClr val="E6E5D8">
                    <a:lumMod val="10000"/>
                  </a:srgbClr>
                </a:solidFill>
                <a:latin typeface="Georgia"/>
                <a:ea typeface="ＭＳ Ｐゴシック" charset="0"/>
              </a:rPr>
              <a:t>		</a:t>
            </a:r>
            <a:r>
              <a:rPr lang="en-US" sz="1200" dirty="0">
                <a:solidFill>
                  <a:srgbClr val="E6E5D8">
                    <a:lumMod val="10000"/>
                  </a:srgbClr>
                </a:solidFill>
                <a:latin typeface="Georgia"/>
                <a:ea typeface="ＭＳ Ｐゴシック" charset="0"/>
              </a:rPr>
              <a:t>	Date of Event this year:		</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Gross receipts last year: 	$_____		Goal for this year:			$_____</a:t>
            </a:r>
          </a:p>
          <a:p>
            <a:pPr defTabSz="457200">
              <a:spcBef>
                <a:spcPct val="20000"/>
              </a:spcBef>
              <a:defRPr/>
            </a:pPr>
            <a:r>
              <a:rPr lang="en-US" sz="1200" dirty="0">
                <a:solidFill>
                  <a:srgbClr val="E6E5D8">
                    <a:lumMod val="10000"/>
                  </a:srgbClr>
                </a:solidFill>
                <a:latin typeface="Georgia"/>
                <a:ea typeface="ＭＳ Ｐゴシック" charset="0"/>
              </a:rPr>
              <a:t>Net profit last year:		$_____		Goal for this year:			$_____</a:t>
            </a:r>
          </a:p>
          <a:p>
            <a:pPr defTabSz="457200">
              <a:spcBef>
                <a:spcPct val="20000"/>
              </a:spcBef>
              <a:defRPr/>
            </a:pPr>
            <a:r>
              <a:rPr lang="en-US" sz="1200" dirty="0">
                <a:solidFill>
                  <a:srgbClr val="E6E5D8">
                    <a:lumMod val="10000"/>
                  </a:srgbClr>
                </a:solidFill>
                <a:latin typeface="Georgia"/>
                <a:ea typeface="ＭＳ Ｐゴシック" charset="0"/>
              </a:rPr>
              <a:t>Attendance last year:	______		Goal for attendance this year:	______</a:t>
            </a:r>
          </a:p>
          <a:p>
            <a:pPr defTabSz="457200">
              <a:spcBef>
                <a:spcPct val="20000"/>
              </a:spcBef>
              <a:defRPr/>
            </a:pP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Benefactor(s):		_____________________________________________________________________</a:t>
            </a:r>
          </a:p>
          <a:p>
            <a:pPr defTabSz="457200">
              <a:spcBef>
                <a:spcPct val="20000"/>
              </a:spcBef>
              <a:defRPr/>
            </a:pPr>
            <a:r>
              <a:rPr lang="en-US" sz="1200" dirty="0">
                <a:solidFill>
                  <a:srgbClr val="E6E5D8">
                    <a:lumMod val="10000"/>
                  </a:srgbClr>
                </a:solidFill>
                <a:latin typeface="Georgia"/>
                <a:ea typeface="ＭＳ Ｐゴシック" charset="0"/>
              </a:rPr>
              <a:t>Major Sponsor(s):		_____________________________________________________________________</a:t>
            </a:r>
          </a:p>
          <a:p>
            <a:pPr defTabSz="457200">
              <a:spcBef>
                <a:spcPct val="20000"/>
              </a:spcBef>
              <a:defRPr/>
            </a:pPr>
            <a:r>
              <a:rPr lang="en-US" sz="1200" dirty="0">
                <a:solidFill>
                  <a:srgbClr val="E6E5D8">
                    <a:lumMod val="10000"/>
                  </a:srgbClr>
                </a:solidFill>
                <a:latin typeface="Georgia"/>
                <a:ea typeface="ＭＳ Ｐゴシック" charset="0"/>
              </a:rPr>
              <a:t>Committee Team:		_____________________________________________________________________</a:t>
            </a:r>
          </a:p>
          <a:p>
            <a:pPr defTabSz="457200">
              <a:spcBef>
                <a:spcPct val="20000"/>
              </a:spcBef>
              <a:defRPr/>
            </a:pP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President’s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Director’s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p>
          <a:p>
            <a:pPr defTabSz="457200">
              <a:spcBef>
                <a:spcPct val="20000"/>
              </a:spcBef>
              <a:defRPr/>
            </a:pPr>
            <a:r>
              <a:rPr lang="en-US" sz="1200" dirty="0">
                <a:solidFill>
                  <a:srgbClr val="E6E5D8">
                    <a:lumMod val="10000"/>
                  </a:srgbClr>
                </a:solidFill>
                <a:latin typeface="Georgia"/>
                <a:ea typeface="ＭＳ Ｐゴシック" charset="0"/>
              </a:rPr>
              <a:t>Your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p:txBody>
      </p:sp>
      <p:sp>
        <p:nvSpPr>
          <p:cNvPr id="11469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5.26		 Fundraiser – [</a:t>
            </a:r>
            <a:r>
              <a:rPr lang="en-US" altLang="en-US" i="1">
                <a:latin typeface="Arial Narrow" pitchFamily="34" charset="0"/>
              </a:rPr>
              <a:t>#2</a:t>
            </a:r>
            <a:r>
              <a:rPr lang="en-US" altLang="en-US">
                <a:latin typeface="Arial Narrow" pitchFamily="34" charset="0"/>
              </a:rPr>
              <a:t>]</a:t>
            </a:r>
          </a:p>
        </p:txBody>
      </p:sp>
      <p:pic>
        <p:nvPicPr>
          <p:cNvPr id="11469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052513"/>
            <a:ext cx="1295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AB460-7495-49B2-B91E-7CEE5110EA77}"/>
              </a:ext>
            </a:extLst>
          </p:cNvPr>
          <p:cNvSpPr txBox="1"/>
          <p:nvPr/>
        </p:nvSpPr>
        <p:spPr>
          <a:xfrm>
            <a:off x="38100" y="1030288"/>
            <a:ext cx="9105900" cy="5422900"/>
          </a:xfrm>
          <a:prstGeom prst="rect">
            <a:avLst/>
          </a:prstGeom>
          <a:noFill/>
        </p:spPr>
        <p:txBody>
          <a:bodyPr>
            <a:spAutoFit/>
          </a:bodyPr>
          <a:lstStyle/>
          <a:p>
            <a:pPr defTabSz="457200">
              <a:spcBef>
                <a:spcPct val="20000"/>
              </a:spcBef>
              <a:defRPr/>
            </a:pPr>
            <a:r>
              <a:rPr lang="en-US" sz="2000" u="sng" dirty="0">
                <a:solidFill>
                  <a:srgbClr val="E6E5D8">
                    <a:lumMod val="10000"/>
                  </a:srgbClr>
                </a:solidFill>
                <a:latin typeface="Georgia"/>
                <a:ea typeface="ＭＳ Ｐゴシック" charset="0"/>
              </a:rPr>
              <a:t>[</a:t>
            </a:r>
            <a:r>
              <a:rPr lang="en-US" sz="2000" i="1" u="sng" dirty="0">
                <a:solidFill>
                  <a:srgbClr val="E6E5D8">
                    <a:lumMod val="10000"/>
                  </a:srgbClr>
                </a:solidFill>
                <a:latin typeface="Georgia"/>
                <a:ea typeface="ＭＳ Ｐゴシック" charset="0"/>
              </a:rPr>
              <a:t>NAME OF CHAIR</a:t>
            </a:r>
            <a:r>
              <a:rPr lang="en-US" sz="2000" u="sng" dirty="0">
                <a:solidFill>
                  <a:srgbClr val="E6E5D8">
                    <a:lumMod val="10000"/>
                  </a:srgbClr>
                </a:solidFill>
                <a:latin typeface="Georgia"/>
                <a:ea typeface="ＭＳ Ｐゴシック" charset="0"/>
              </a:rPr>
              <a:t>]</a:t>
            </a:r>
          </a:p>
          <a:p>
            <a:pPr defTabSz="457200">
              <a:spcBef>
                <a:spcPct val="20000"/>
              </a:spcBef>
              <a:defRPr/>
            </a:pPr>
            <a:endParaRPr lang="en-US" sz="1200" u="sng"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Date of Event last year:	</a:t>
            </a:r>
            <a:r>
              <a:rPr lang="en-US" sz="1200" u="sng" dirty="0">
                <a:solidFill>
                  <a:srgbClr val="E6E5D8">
                    <a:lumMod val="10000"/>
                  </a:srgbClr>
                </a:solidFill>
                <a:latin typeface="Georgia"/>
                <a:ea typeface="ＭＳ Ｐゴシック" charset="0"/>
              </a:rPr>
              <a:t>		</a:t>
            </a:r>
            <a:r>
              <a:rPr lang="en-US" sz="1200" dirty="0">
                <a:solidFill>
                  <a:srgbClr val="E6E5D8">
                    <a:lumMod val="10000"/>
                  </a:srgbClr>
                </a:solidFill>
                <a:latin typeface="Georgia"/>
                <a:ea typeface="ＭＳ Ｐゴシック" charset="0"/>
              </a:rPr>
              <a:t>	Date of Event this year:		</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Gross receipts last year: 	$_____		Goal for this year:			$_____</a:t>
            </a:r>
          </a:p>
          <a:p>
            <a:pPr defTabSz="457200">
              <a:spcBef>
                <a:spcPct val="20000"/>
              </a:spcBef>
              <a:defRPr/>
            </a:pPr>
            <a:r>
              <a:rPr lang="en-US" sz="1200" dirty="0">
                <a:solidFill>
                  <a:srgbClr val="E6E5D8">
                    <a:lumMod val="10000"/>
                  </a:srgbClr>
                </a:solidFill>
                <a:latin typeface="Georgia"/>
                <a:ea typeface="ＭＳ Ｐゴシック" charset="0"/>
              </a:rPr>
              <a:t>Net profit last year:		$_____		Goal for this year:			$_____</a:t>
            </a:r>
          </a:p>
          <a:p>
            <a:pPr defTabSz="457200">
              <a:spcBef>
                <a:spcPct val="20000"/>
              </a:spcBef>
              <a:defRPr/>
            </a:pPr>
            <a:r>
              <a:rPr lang="en-US" sz="1200" dirty="0">
                <a:solidFill>
                  <a:srgbClr val="E6E5D8">
                    <a:lumMod val="10000"/>
                  </a:srgbClr>
                </a:solidFill>
                <a:latin typeface="Georgia"/>
                <a:ea typeface="ＭＳ Ｐゴシック" charset="0"/>
              </a:rPr>
              <a:t>Attendance last year:	______		Goal for attendance this year:	______</a:t>
            </a:r>
          </a:p>
          <a:p>
            <a:pPr defTabSz="457200">
              <a:spcBef>
                <a:spcPct val="20000"/>
              </a:spcBef>
              <a:defRPr/>
            </a:pP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Benefactor(s):		_____________________________________________________________________</a:t>
            </a:r>
          </a:p>
          <a:p>
            <a:pPr defTabSz="457200">
              <a:spcBef>
                <a:spcPct val="20000"/>
              </a:spcBef>
              <a:defRPr/>
            </a:pPr>
            <a:r>
              <a:rPr lang="en-US" sz="1200" dirty="0">
                <a:solidFill>
                  <a:srgbClr val="E6E5D8">
                    <a:lumMod val="10000"/>
                  </a:srgbClr>
                </a:solidFill>
                <a:latin typeface="Georgia"/>
                <a:ea typeface="ＭＳ Ｐゴシック" charset="0"/>
              </a:rPr>
              <a:t>Major Sponsor(s):		_____________________________________________________________________</a:t>
            </a:r>
          </a:p>
          <a:p>
            <a:pPr defTabSz="457200">
              <a:spcBef>
                <a:spcPct val="20000"/>
              </a:spcBef>
              <a:defRPr/>
            </a:pPr>
            <a:r>
              <a:rPr lang="en-US" sz="1200" dirty="0">
                <a:solidFill>
                  <a:srgbClr val="E6E5D8">
                    <a:lumMod val="10000"/>
                  </a:srgbClr>
                </a:solidFill>
                <a:latin typeface="Georgia"/>
                <a:ea typeface="ＭＳ Ｐゴシック" charset="0"/>
              </a:rPr>
              <a:t>Committee Team:		_____________________________________________________________________</a:t>
            </a:r>
          </a:p>
          <a:p>
            <a:pPr defTabSz="457200">
              <a:spcBef>
                <a:spcPct val="20000"/>
              </a:spcBef>
              <a:defRPr/>
            </a:pP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President’s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defTabSz="457200">
              <a:spcBef>
                <a:spcPct val="20000"/>
              </a:spcBef>
              <a:defRPr/>
            </a:pPr>
            <a:r>
              <a:rPr lang="en-US" sz="1200" dirty="0">
                <a:solidFill>
                  <a:srgbClr val="E6E5D8">
                    <a:lumMod val="10000"/>
                  </a:srgbClr>
                </a:solidFill>
                <a:latin typeface="Georgia"/>
                <a:ea typeface="ＭＳ Ｐゴシック" charset="0"/>
              </a:rPr>
              <a:t>Director’s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p>
          <a:p>
            <a:pPr defTabSz="457200">
              <a:spcBef>
                <a:spcPct val="20000"/>
              </a:spcBef>
              <a:defRPr/>
            </a:pPr>
            <a:r>
              <a:rPr lang="en-US" sz="1200" dirty="0">
                <a:solidFill>
                  <a:srgbClr val="E6E5D8">
                    <a:lumMod val="10000"/>
                  </a:srgbClr>
                </a:solidFill>
                <a:latin typeface="Georgia"/>
                <a:ea typeface="ＭＳ Ｐゴシック" charset="0"/>
              </a:rPr>
              <a:t>Your Notes (</a:t>
            </a:r>
            <a:r>
              <a:rPr lang="en-US" sz="1200" i="1" dirty="0">
                <a:solidFill>
                  <a:srgbClr val="E6E5D8">
                    <a:lumMod val="10000"/>
                  </a:srgbClr>
                </a:solidFill>
                <a:latin typeface="Georgia"/>
                <a:ea typeface="ＭＳ Ｐゴシック" charset="0"/>
              </a:rPr>
              <a:t>goals, ideas, concerns, objectives</a:t>
            </a:r>
            <a:r>
              <a:rPr lang="en-US" sz="1200" dirty="0">
                <a:solidFill>
                  <a:srgbClr val="E6E5D8">
                    <a:lumMod val="10000"/>
                  </a:srgbClr>
                </a:solidFill>
                <a:latin typeface="Georgia"/>
                <a:ea typeface="ＭＳ Ｐゴシック" charset="0"/>
              </a:rPr>
              <a:t>):</a:t>
            </a: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a:p>
            <a:pPr marL="228600" indent="-228600" defTabSz="457200">
              <a:spcBef>
                <a:spcPct val="20000"/>
              </a:spcBef>
              <a:buFont typeface="Arial" panose="020B0604020202020204" pitchFamily="34" charset="0"/>
              <a:buAutoNum type="arabicPeriod"/>
              <a:defRPr/>
            </a:pPr>
            <a:r>
              <a:rPr lang="en-US" sz="1200" dirty="0">
                <a:solidFill>
                  <a:srgbClr val="E6E5D8">
                    <a:lumMod val="10000"/>
                  </a:srgbClr>
                </a:solidFill>
                <a:latin typeface="Georgia"/>
                <a:ea typeface="ＭＳ Ｐゴシック" charset="0"/>
              </a:rPr>
              <a:t>_______________________________________________________________________________</a:t>
            </a:r>
            <a:r>
              <a:rPr lang="en-US" sz="1200" u="sng" dirty="0">
                <a:solidFill>
                  <a:srgbClr val="E6E5D8">
                    <a:lumMod val="10000"/>
                  </a:srgbClr>
                </a:solidFill>
                <a:latin typeface="Georgia"/>
                <a:ea typeface="ＭＳ Ｐゴシック" charset="0"/>
              </a:rPr>
              <a:t>		</a:t>
            </a:r>
            <a:endParaRPr lang="en-US" sz="1200" dirty="0">
              <a:solidFill>
                <a:srgbClr val="E6E5D8">
                  <a:lumMod val="10000"/>
                </a:srgbClr>
              </a:solidFill>
              <a:latin typeface="Georgia"/>
              <a:ea typeface="ＭＳ Ｐゴシック" charset="0"/>
            </a:endParaRPr>
          </a:p>
        </p:txBody>
      </p:sp>
      <p:sp>
        <p:nvSpPr>
          <p:cNvPr id="11571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5.27		 Fundraiser – [</a:t>
            </a:r>
            <a:r>
              <a:rPr lang="en-US" altLang="en-US" i="1">
                <a:latin typeface="Arial Narrow" pitchFamily="34" charset="0"/>
              </a:rPr>
              <a:t>#3</a:t>
            </a:r>
            <a:r>
              <a:rPr lang="en-US" altLang="en-US">
                <a:latin typeface="Arial Narrow" pitchFamily="34" charset="0"/>
              </a:rPr>
              <a:t>]</a:t>
            </a:r>
          </a:p>
        </p:txBody>
      </p:sp>
      <p:pic>
        <p:nvPicPr>
          <p:cNvPr id="11571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030288"/>
            <a:ext cx="2478088"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5.28		 Important Club Dates</a:t>
            </a:r>
          </a:p>
        </p:txBody>
      </p:sp>
      <p:sp>
        <p:nvSpPr>
          <p:cNvPr id="116739" name="TextBox 2"/>
          <p:cNvSpPr txBox="1">
            <a:spLocks noChangeArrowheads="1"/>
          </p:cNvSpPr>
          <p:nvPr/>
        </p:nvSpPr>
        <p:spPr bwMode="auto">
          <a:xfrm>
            <a:off x="38100" y="1030288"/>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ヒラギノ角ゴ Pro W3" pitchFamily="-84" charset="-128"/>
              </a:defRPr>
            </a:lvl1pPr>
            <a:lvl2pPr marL="742950" indent="-285750" defTabSz="457200">
              <a:defRPr sz="2400">
                <a:solidFill>
                  <a:schemeClr val="tx1"/>
                </a:solidFill>
                <a:latin typeface="Arial" pitchFamily="34" charset="0"/>
                <a:ea typeface="ヒラギノ角ゴ Pro W3" pitchFamily="-84" charset="-128"/>
              </a:defRPr>
            </a:lvl2pPr>
            <a:lvl3pPr marL="1143000" indent="-228600" defTabSz="457200">
              <a:defRPr sz="2400">
                <a:solidFill>
                  <a:schemeClr val="tx1"/>
                </a:solidFill>
                <a:latin typeface="Arial" pitchFamily="34" charset="0"/>
                <a:ea typeface="ヒラギノ角ゴ Pro W3" pitchFamily="-84" charset="-128"/>
              </a:defRPr>
            </a:lvl3pPr>
            <a:lvl4pPr marL="1600200" indent="-228600" defTabSz="457200">
              <a:defRPr sz="2400">
                <a:solidFill>
                  <a:schemeClr val="tx1"/>
                </a:solidFill>
                <a:latin typeface="Arial" pitchFamily="34" charset="0"/>
                <a:ea typeface="ヒラギノ角ゴ Pro W3" pitchFamily="-84" charset="-128"/>
              </a:defRPr>
            </a:lvl4pPr>
            <a:lvl5pPr marL="2057400" indent="-228600" defTabSz="45720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spcBef>
                <a:spcPct val="20000"/>
              </a:spcBef>
            </a:pPr>
            <a:r>
              <a:rPr lang="en-US" altLang="en-US" sz="2000">
                <a:solidFill>
                  <a:srgbClr val="FF0000"/>
                </a:solidFill>
                <a:latin typeface="Georgia" pitchFamily="18" charset="0"/>
                <a:ea typeface="MS PGothic" pitchFamily="34" charset="-128"/>
              </a:rPr>
              <a:t>[</a:t>
            </a:r>
            <a:r>
              <a:rPr lang="en-US" altLang="en-US" sz="2000" i="1">
                <a:solidFill>
                  <a:srgbClr val="FF0000"/>
                </a:solidFill>
                <a:latin typeface="Georgia" pitchFamily="18" charset="0"/>
                <a:ea typeface="MS PGothic" pitchFamily="34" charset="-128"/>
              </a:rPr>
              <a:t>List important club dates here in chronological order.  Leave space to write in TBD dates.</a:t>
            </a:r>
            <a:r>
              <a:rPr lang="en-US" altLang="en-US" sz="2000">
                <a:solidFill>
                  <a:srgbClr val="FF0000"/>
                </a:solidFill>
                <a:latin typeface="Georgia" pitchFamily="18" charset="0"/>
                <a:ea typeface="MS PGothic" pitchFamily="34" charset="-128"/>
              </a:rPr>
              <a:t>]</a:t>
            </a:r>
            <a:endParaRPr lang="en-US" altLang="en-US" sz="1200">
              <a:solidFill>
                <a:srgbClr val="FF0000"/>
              </a:solidFill>
              <a:latin typeface="Georgia" pitchFamily="18" charset="0"/>
              <a:ea typeface="MS PGothic" pitchFamily="34" charset="-128"/>
            </a:endParaRPr>
          </a:p>
          <a:p>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itchFamily="34" charset="0"/>
              </a:rPr>
              <a:t>1.5	RI President’s Message</a:t>
            </a:r>
          </a:p>
        </p:txBody>
      </p:sp>
      <p:graphicFrame>
        <p:nvGraphicFramePr>
          <p:cNvPr id="6" name="Content Placeholder 5">
            <a:extLst>
              <a:ext uri="{FF2B5EF4-FFF2-40B4-BE49-F238E27FC236}">
                <a16:creationId xmlns:a16="http://schemas.microsoft.com/office/drawing/2014/main" id="{E1A2C92D-C5AE-4C39-AEEC-BFC2A775BF04}"/>
              </a:ext>
            </a:extLst>
          </p:cNvPr>
          <p:cNvGraphicFramePr>
            <a:graphicFrameLocks noGrp="1"/>
          </p:cNvGraphicFramePr>
          <p:nvPr>
            <p:ph idx="1"/>
          </p:nvPr>
        </p:nvGraphicFramePr>
        <p:xfrm>
          <a:off x="76200" y="1066800"/>
          <a:ext cx="8991600" cy="5181600"/>
        </p:xfrm>
        <a:graphic>
          <a:graphicData uri="http://schemas.openxmlformats.org/drawingml/2006/table">
            <a:tbl>
              <a:tblPr firstRow="1" bandRow="1">
                <a:tableStyleId>{5C22544A-7EE6-4342-B048-85BDC9FD1C3A}</a:tableStyleId>
              </a:tblPr>
              <a:tblGrid>
                <a:gridCol w="8991600">
                  <a:extLst>
                    <a:ext uri="{9D8B030D-6E8A-4147-A177-3AD203B41FA5}">
                      <a16:colId xmlns:a16="http://schemas.microsoft.com/office/drawing/2014/main" val="2776293279"/>
                    </a:ext>
                  </a:extLst>
                </a:gridCol>
              </a:tblGrid>
              <a:tr h="5181600">
                <a:tc>
                  <a:txBody>
                    <a:bodyPr/>
                    <a:lstStyle/>
                    <a:p>
                      <a:r>
                        <a:rPr lang="en-US" sz="1000" b="0" i="0" u="none" strike="noStrike" kern="1200" baseline="0" dirty="0">
                          <a:solidFill>
                            <a:schemeClr val="bg2">
                              <a:lumMod val="10000"/>
                            </a:schemeClr>
                          </a:solidFill>
                          <a:latin typeface="Georgia" panose="02040502050405020303" pitchFamily="18" charset="0"/>
                          <a:ea typeface="+mn-ea"/>
                          <a:cs typeface="+mn-cs"/>
                        </a:rPr>
                        <a:t>Rotary is built on connection. When Paul Harris came to Chicago as a young lawyer, he formed Rotary for one compelling reason: to help him connect to others in a new city. More than a century later, we have at our disposal countless ways to form friendships and networks, most of which Paul Harris never dreamed. Yet Rotary’s ability to connect us remains unique — and unrivaled.  </a:t>
                      </a:r>
                    </a:p>
                    <a:p>
                      <a:endParaRPr lang="en-US" sz="1000" b="0" i="0" u="none" strike="noStrike" kern="1200" baseline="0" dirty="0">
                        <a:solidFill>
                          <a:schemeClr val="bg2">
                            <a:lumMod val="10000"/>
                          </a:schemeClr>
                        </a:solidFill>
                        <a:latin typeface="Georgia" panose="02040502050405020303" pitchFamily="18" charset="0"/>
                        <a:ea typeface="+mn-ea"/>
                        <a:cs typeface="+mn-cs"/>
                      </a:endParaRPr>
                    </a:p>
                    <a:p>
                      <a:r>
                        <a:rPr lang="en-US" sz="1000" b="0" i="0" u="none" strike="noStrike" kern="1200" baseline="0" dirty="0">
                          <a:solidFill>
                            <a:schemeClr val="bg2">
                              <a:lumMod val="10000"/>
                            </a:schemeClr>
                          </a:solidFill>
                          <a:latin typeface="Georgia" panose="02040502050405020303" pitchFamily="18" charset="0"/>
                          <a:ea typeface="+mn-ea"/>
                          <a:cs typeface="+mn-cs"/>
                        </a:rPr>
                        <a:t>Through its distinct mission and structure, Rotary International provides a way to connect to our communities, to network professionally, and to build strong and lasting relationships. Our membership connects us to a global community through our countless projects and programs, our leadership in polio eradication, and our work with and through the United Nations. Our service connects us to people who share our values, who want to take action for a better world; it connects us to people we would never otherwise meet, who are more like us than we could have imagined; and it connects us to people </a:t>
                      </a:r>
                    </a:p>
                    <a:p>
                      <a:endParaRPr lang="en-US" sz="1000" b="0" i="0" u="none" strike="noStrike" kern="1200" baseline="0" dirty="0">
                        <a:solidFill>
                          <a:schemeClr val="bg2">
                            <a:lumMod val="10000"/>
                          </a:schemeClr>
                        </a:solidFill>
                        <a:latin typeface="Georgia" panose="02040502050405020303" pitchFamily="18" charset="0"/>
                        <a:ea typeface="+mn-ea"/>
                        <a:cs typeface="+mn-cs"/>
                      </a:endParaRPr>
                    </a:p>
                    <a:p>
                      <a:r>
                        <a:rPr lang="en-US" sz="1000" b="0" i="0" u="none" strike="noStrike" kern="1200" baseline="0" dirty="0">
                          <a:solidFill>
                            <a:schemeClr val="bg2">
                              <a:lumMod val="10000"/>
                            </a:schemeClr>
                          </a:solidFill>
                          <a:latin typeface="Georgia" panose="02040502050405020303" pitchFamily="18" charset="0"/>
                          <a:ea typeface="+mn-ea"/>
                          <a:cs typeface="+mn-cs"/>
                        </a:rPr>
                        <a:t>Together, we see a world where people unite and take action to create lasting change — across the globe,  in our communities, and in ourselves who need our help, allowing us to change lives in communities around the world. As a new decade begins, we are shaping Rotary’s future. In 2019-2020, Rotary will implement its new strategic plan, respond to the innovation of the Council on Legislation, and serve in our revitalized areas of focus. But the real work of shaping Rotary’s future lies in our clubs, where our organization must do the most to adapt to today’s changing realities. </a:t>
                      </a:r>
                    </a:p>
                    <a:p>
                      <a:r>
                        <a:rPr lang="en-US" sz="1000" b="0" i="0" u="none" strike="noStrike" kern="1200" baseline="0" dirty="0">
                          <a:solidFill>
                            <a:schemeClr val="bg2">
                              <a:lumMod val="10000"/>
                            </a:schemeClr>
                          </a:solidFill>
                          <a:latin typeface="Georgia" panose="02040502050405020303" pitchFamily="18" charset="0"/>
                          <a:ea typeface="+mn-ea"/>
                          <a:cs typeface="+mn-cs"/>
                        </a:rPr>
                        <a:t> </a:t>
                      </a:r>
                    </a:p>
                    <a:p>
                      <a:r>
                        <a:rPr lang="en-US" sz="1000" b="0" i="0" u="none" strike="noStrike" kern="1200" baseline="0" dirty="0">
                          <a:solidFill>
                            <a:schemeClr val="bg2">
                              <a:lumMod val="10000"/>
                            </a:schemeClr>
                          </a:solidFill>
                          <a:latin typeface="Georgia" panose="02040502050405020303" pitchFamily="18" charset="0"/>
                          <a:ea typeface="+mn-ea"/>
                          <a:cs typeface="+mn-cs"/>
                        </a:rPr>
                        <a:t>While the club remains the core of the Rotary experience, we are now far more creative and flexible in deciding what a club can be, how it can meet, and even what can be considered a Rotary meeting. We need to be organized, strategic, and innovative in how we approach membership, forging wider and deeper connections to our communities and forming new club models to attract and engage more — and more diverse — members.  </a:t>
                      </a:r>
                    </a:p>
                    <a:p>
                      <a:endParaRPr lang="en-US" sz="1000" b="0" i="0" u="none" strike="noStrike" kern="1200" baseline="0" dirty="0">
                        <a:solidFill>
                          <a:schemeClr val="bg2">
                            <a:lumMod val="10000"/>
                          </a:schemeClr>
                        </a:solidFill>
                        <a:latin typeface="Georgia" panose="02040502050405020303" pitchFamily="18" charset="0"/>
                        <a:ea typeface="+mn-ea"/>
                        <a:cs typeface="+mn-cs"/>
                      </a:endParaRPr>
                    </a:p>
                    <a:p>
                      <a:r>
                        <a:rPr lang="en-US" sz="1000" b="0" i="0" u="none" strike="noStrike" kern="1200" baseline="0" dirty="0">
                          <a:solidFill>
                            <a:schemeClr val="bg2">
                              <a:lumMod val="10000"/>
                            </a:schemeClr>
                          </a:solidFill>
                          <a:latin typeface="Georgia" panose="02040502050405020303" pitchFamily="18" charset="0"/>
                          <a:ea typeface="+mn-ea"/>
                          <a:cs typeface="+mn-cs"/>
                        </a:rPr>
                        <a:t>Rotary is indeed a family. Yet too often, the structure of membership or the demands of leadership seem to place Rotary out of reach for today’s younger professionals. Rotary can and should be an experience that complements our families instead of competing with them. When our Rotary clubs are warm, welcoming places where service and family go hand in hand, we give family-oriented young professionals the opportunity to embrace Rotary service and model positive civic engagement. And when we make the expectations of Rotary offices realistic and manageable for busy professionals, we develop the skills and networks of a new generation of Rotarians — who will become Rotary leaders. </a:t>
                      </a:r>
                    </a:p>
                    <a:p>
                      <a:endParaRPr lang="en-US" sz="1000" b="0" i="0" u="none" strike="noStrike" kern="1200" baseline="0" dirty="0">
                        <a:solidFill>
                          <a:schemeClr val="bg2">
                            <a:lumMod val="10000"/>
                          </a:schemeClr>
                        </a:solidFill>
                        <a:latin typeface="Georgia" panose="02040502050405020303" pitchFamily="18" charset="0"/>
                        <a:ea typeface="+mn-ea"/>
                        <a:cs typeface="+mn-cs"/>
                      </a:endParaRPr>
                    </a:p>
                    <a:p>
                      <a:r>
                        <a:rPr lang="en-US" sz="1000" b="0" i="0" u="none" strike="noStrike" kern="1200" baseline="0" dirty="0">
                          <a:solidFill>
                            <a:schemeClr val="bg2">
                              <a:lumMod val="10000"/>
                            </a:schemeClr>
                          </a:solidFill>
                          <a:latin typeface="Georgia" panose="02040502050405020303" pitchFamily="18" charset="0"/>
                          <a:ea typeface="+mn-ea"/>
                          <a:cs typeface="+mn-cs"/>
                        </a:rPr>
                        <a:t>In 2019-2020, it will be our challenge to strengthen the many ways that Rotary Connects the World, building the</a:t>
                      </a:r>
                    </a:p>
                    <a:p>
                      <a:r>
                        <a:rPr lang="en-US" sz="1000" b="0" i="0" u="none" strike="noStrike" kern="1200" baseline="0" dirty="0">
                          <a:solidFill>
                            <a:schemeClr val="bg2">
                              <a:lumMod val="10000"/>
                            </a:schemeClr>
                          </a:solidFill>
                          <a:latin typeface="Georgia" panose="02040502050405020303" pitchFamily="18" charset="0"/>
                          <a:ea typeface="+mn-ea"/>
                          <a:cs typeface="+mn-cs"/>
                        </a:rPr>
                        <a:t>connections that allow talented, thoughtful, and generous people to unite and take meaningful action through Rotary service. </a:t>
                      </a:r>
                    </a:p>
                    <a:p>
                      <a:endParaRPr lang="en-US" sz="1000" b="0" i="0" u="none" strike="noStrike" kern="1200" baseline="0" dirty="0">
                        <a:solidFill>
                          <a:schemeClr val="bg2">
                            <a:lumMod val="10000"/>
                          </a:schemeClr>
                        </a:solidFill>
                        <a:latin typeface="Georgia" panose="02040502050405020303" pitchFamily="18" charset="0"/>
                        <a:ea typeface="+mn-ea"/>
                        <a:cs typeface="+mn-cs"/>
                      </a:endParaRPr>
                    </a:p>
                    <a:p>
                      <a:r>
                        <a:rPr lang="en-US" sz="1000" b="0" i="0" u="none" strike="noStrike" kern="1200" baseline="0" dirty="0">
                          <a:solidFill>
                            <a:schemeClr val="bg2">
                              <a:lumMod val="10000"/>
                            </a:schemeClr>
                          </a:solidFill>
                          <a:latin typeface="Georgia" panose="02040502050405020303" pitchFamily="18" charset="0"/>
                          <a:ea typeface="+mn-ea"/>
                          <a:cs typeface="+mn-cs"/>
                        </a:rPr>
                        <a:t>Sincerely,</a:t>
                      </a:r>
                    </a:p>
                    <a:p>
                      <a:r>
                        <a:rPr lang="en-US" sz="1000" b="0" i="0" u="none" strike="noStrike" kern="1200" baseline="0" dirty="0">
                          <a:solidFill>
                            <a:schemeClr val="bg2">
                              <a:lumMod val="10000"/>
                            </a:schemeClr>
                          </a:solidFill>
                          <a:latin typeface="Georgia" panose="02040502050405020303" pitchFamily="18" charset="0"/>
                          <a:ea typeface="+mn-ea"/>
                          <a:cs typeface="+mn-cs"/>
                        </a:rPr>
                        <a:t>Mark Daniel Maloney</a:t>
                      </a:r>
                    </a:p>
                    <a:p>
                      <a:r>
                        <a:rPr lang="en-US" sz="1000" b="0" i="0" u="none" strike="noStrike" kern="1200" baseline="0" dirty="0">
                          <a:solidFill>
                            <a:schemeClr val="bg2">
                              <a:lumMod val="10000"/>
                            </a:schemeClr>
                          </a:solidFill>
                          <a:latin typeface="Georgia" panose="02040502050405020303" pitchFamily="18" charset="0"/>
                          <a:ea typeface="+mn-ea"/>
                          <a:cs typeface="+mn-cs"/>
                        </a:rPr>
                        <a:t>President, Rotary International, 2019-2020</a:t>
                      </a:r>
                      <a:endParaRPr lang="en-US" sz="1000" dirty="0">
                        <a:solidFill>
                          <a:schemeClr val="bg2">
                            <a:lumMod val="10000"/>
                          </a:schemeClr>
                        </a:solidFill>
                        <a:latin typeface="Georgia" panose="02040502050405020303" pitchFamily="18" charset="0"/>
                      </a:endParaRPr>
                    </a:p>
                  </a:txBody>
                  <a:tcPr>
                    <a:solidFill>
                      <a:schemeClr val="bg1"/>
                    </a:solidFill>
                  </a:tcPr>
                </a:tc>
                <a:extLst>
                  <a:ext uri="{0D108BD9-81ED-4DB2-BD59-A6C34878D82A}">
                    <a16:rowId xmlns:a16="http://schemas.microsoft.com/office/drawing/2014/main" val="3622720126"/>
                  </a:ext>
                </a:extLst>
              </a:tr>
            </a:tbl>
          </a:graphicData>
        </a:graphic>
      </p:graphicFrame>
      <p:pic>
        <p:nvPicPr>
          <p:cNvPr id="327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4562475"/>
            <a:ext cx="12620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32860</TotalTime>
  <Words>7892</Words>
  <Application>Microsoft Office PowerPoint</Application>
  <PresentationFormat>On-screen Show (4:3)</PresentationFormat>
  <Paragraphs>1109</Paragraphs>
  <Slides>83</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83</vt:i4>
      </vt:variant>
    </vt:vector>
  </HeadingPairs>
  <TitlesOfParts>
    <vt:vector size="93" baseType="lpstr">
      <vt:lpstr>Arial</vt:lpstr>
      <vt:lpstr>Arial Narrow</vt:lpstr>
      <vt:lpstr>Arial Narrow Bold</vt:lpstr>
      <vt:lpstr>Calibri</vt:lpstr>
      <vt:lpstr>Georgia</vt:lpstr>
      <vt:lpstr>Times New Roman</vt:lpstr>
      <vt:lpstr>Wingdings</vt:lpstr>
      <vt:lpstr>Communications_white</vt:lpstr>
      <vt:lpstr>Custom Design</vt:lpstr>
      <vt:lpstr>2_Custom Design</vt:lpstr>
      <vt:lpstr>PowerPoint Presentation</vt:lpstr>
      <vt:lpstr>Table of Contents</vt:lpstr>
      <vt:lpstr>Table of Contents (cont.)</vt:lpstr>
      <vt:lpstr>1.0 Rotary International (“RI”)</vt:lpstr>
      <vt:lpstr>1.1 History of Rotary International</vt:lpstr>
      <vt:lpstr>1.2 What is Rotary Today</vt:lpstr>
      <vt:lpstr>1.3 Rotary International Ideals</vt:lpstr>
      <vt:lpstr>1.4 RI Theme (2019 – 2020)</vt:lpstr>
      <vt:lpstr>1.5 RI President’s Message</vt:lpstr>
      <vt:lpstr>1.6 RI Presidential Citation Objectives</vt:lpstr>
      <vt:lpstr>1.6 (cont.) RI Presidential Citation With Distinction Objectives</vt:lpstr>
      <vt:lpstr>1.7 rotary.org &amp; “My Rotary”</vt:lpstr>
      <vt:lpstr>1.7 (cont.) rotary.org &amp; “My Rotary” (cont.)</vt:lpstr>
      <vt:lpstr>1.8 RI Branding Initiative</vt:lpstr>
      <vt:lpstr>1.9 RI convention (2019)</vt:lpstr>
      <vt:lpstr>1.10  RI convention (2020)</vt:lpstr>
      <vt:lpstr>2.0 The Rotary Foundation (“TRF”)</vt:lpstr>
      <vt:lpstr>2.1 What is TRF</vt:lpstr>
      <vt:lpstr>2.2 TRF and RI Areas of Focus</vt:lpstr>
      <vt:lpstr>2.3 How TRF Supports the Fight Against Polio</vt:lpstr>
      <vt:lpstr>2.4 TRF SHARE System</vt:lpstr>
      <vt:lpstr>2.5 TRF Recognition </vt:lpstr>
      <vt:lpstr>2.6 TRF is a Top Rated Charity!</vt:lpstr>
      <vt:lpstr>2.7 TRF Ways to Give</vt:lpstr>
      <vt:lpstr>2.8 TRF Donor Forms</vt:lpstr>
      <vt:lpstr>3.0 Zone 25/26</vt:lpstr>
      <vt:lpstr>3.1 Meet Our Zone 25/26 Director</vt:lpstr>
      <vt:lpstr>3.2 Zone 25/26 Map</vt:lpstr>
      <vt:lpstr>3.3 Zone 25/26 Website</vt:lpstr>
      <vt:lpstr>4.0 District 5240</vt:lpstr>
      <vt:lpstr>4.1 District 5240 Theme (RY 2016-2017)</vt:lpstr>
      <vt:lpstr>4.2 District 5240 Map</vt:lpstr>
      <vt:lpstr>4.3  District Resources - Website</vt:lpstr>
      <vt:lpstr>4.4 District/Regional Awards</vt:lpstr>
      <vt:lpstr>4.5 District Contacts</vt:lpstr>
      <vt:lpstr>4.6  District Resources – Box.Com</vt:lpstr>
      <vt:lpstr>4.7  Practical Relevant Leadership Skills (PRLS)</vt:lpstr>
      <vt:lpstr>4.8  Rotary Youth Leadership Awards (RYLA)</vt:lpstr>
      <vt:lpstr>4.9  District Conference</vt:lpstr>
      <vt:lpstr>4.10   District Training Assembly</vt:lpstr>
      <vt:lpstr>4.11  STEPS</vt:lpstr>
      <vt:lpstr>4.12   Foundation Gala</vt:lpstr>
      <vt:lpstr>4.13   District Awards Banquet</vt:lpstr>
      <vt:lpstr>5.0 Our Club</vt:lpstr>
      <vt:lpstr>5.1 President’s Message</vt:lpstr>
      <vt:lpstr>5.2 Your Club Leadership</vt:lpstr>
      <vt:lpstr>5.3 Club Links</vt:lpstr>
      <vt:lpstr>5.4 Club’s Governing Documents</vt:lpstr>
      <vt:lpstr>5.5 Club Budget</vt:lpstr>
      <vt:lpstr>5.6 Club’s 1-Year Tactical Organizational Plan</vt:lpstr>
      <vt:lpstr>5.7 Club’s 5-Year Strategic Organizational Plan</vt:lpstr>
      <vt:lpstr>5.8 Club Awards Criteria</vt:lpstr>
      <vt:lpstr>5.9 Job Description - President</vt:lpstr>
      <vt:lpstr>5.10  Job Description - Treasurer</vt:lpstr>
      <vt:lpstr>5.11  Job Description - Secretary</vt:lpstr>
      <vt:lpstr>5.12  Job Description – Committee</vt:lpstr>
      <vt:lpstr>5.13  President’s Expectations for all Directors and Chairs</vt:lpstr>
      <vt:lpstr>5.14  Club Service</vt:lpstr>
      <vt:lpstr>5.14 (cont.) Club Service (cont)</vt:lpstr>
      <vt:lpstr>5.15  International Service</vt:lpstr>
      <vt:lpstr>5.15 (cont.)  International Service (cont)</vt:lpstr>
      <vt:lpstr>5.16  Community Service</vt:lpstr>
      <vt:lpstr>5.16 (cont.)  Community Service (cont)</vt:lpstr>
      <vt:lpstr>5.17  Vocational Service</vt:lpstr>
      <vt:lpstr>5.17 (cont.)  Vocational Service (cont)</vt:lpstr>
      <vt:lpstr>5.18  Youth Service</vt:lpstr>
      <vt:lpstr>5.18 (cont.)  Youth Service (cont)</vt:lpstr>
      <vt:lpstr>5.19  Foundation (TRF &amp; Club)</vt:lpstr>
      <vt:lpstr>5.19 (cont.)  Foundation (cont)</vt:lpstr>
      <vt:lpstr>5.20  Member Services (optional) (may also fall under club service)</vt:lpstr>
      <vt:lpstr>5.20 (cont.)  Member Services (cont)</vt:lpstr>
      <vt:lpstr>5.21  Branding, Communications, &amp; Public image</vt:lpstr>
      <vt:lpstr>5.21 (cont.)   Communications &amp; Public Image (cont)</vt:lpstr>
      <vt:lpstr>5.22  Membership</vt:lpstr>
      <vt:lpstr>5.22 (cont.)  Membership (cont)</vt:lpstr>
      <vt:lpstr>5.22 (cont.)  Membership (club elevator speech)</vt:lpstr>
      <vt:lpstr>5.23  Grants</vt:lpstr>
      <vt:lpstr>5.23 (cont.)  Grants (cont)</vt:lpstr>
      <vt:lpstr>5.24   Club Equipment Assessment</vt:lpstr>
      <vt:lpstr>5.25   Fundraiser – [#1]</vt:lpstr>
      <vt:lpstr>5.26   Fundraiser – [#2]</vt:lpstr>
      <vt:lpstr>5.27   Fundraiser – [#3]</vt:lpstr>
      <vt:lpstr>5.28   Important Club Dates</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Richard A. Grossman</cp:lastModifiedBy>
  <cp:revision>889</cp:revision>
  <cp:lastPrinted>2019-02-14T21:21:35Z</cp:lastPrinted>
  <dcterms:created xsi:type="dcterms:W3CDTF">2010-04-16T20:11:30Z</dcterms:created>
  <dcterms:modified xsi:type="dcterms:W3CDTF">2019-02-22T17:17:49Z</dcterms:modified>
</cp:coreProperties>
</file>