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" y="-3"/>
            <a:ext cx="13004805" cy="9753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>
            <p:ph type="title"/>
          </p:nvPr>
        </p:nvSpPr>
        <p:spPr>
          <a:xfrm>
            <a:off x="975358" y="2623535"/>
            <a:ext cx="11054083" cy="2903505"/>
          </a:xfrm>
          <a:prstGeom prst="rect">
            <a:avLst/>
          </a:prstGeom>
        </p:spPr>
        <p:txBody>
          <a:bodyPr lIns="66557" tIns="66557" rIns="66557" bIns="66557"/>
          <a:lstStyle>
            <a:lvl1pPr defTabSz="4572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9" name="Shape 119"/>
          <p:cNvSpPr/>
          <p:nvPr>
            <p:ph type="body" sz="half" idx="1"/>
          </p:nvPr>
        </p:nvSpPr>
        <p:spPr>
          <a:xfrm>
            <a:off x="1950716" y="5527040"/>
            <a:ext cx="9103367" cy="4226567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 defTabSz="457200">
              <a:spcBef>
                <a:spcPts val="8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457200">
              <a:spcBef>
                <a:spcPts val="8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457200">
              <a:spcBef>
                <a:spcPts val="8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457200">
              <a:spcBef>
                <a:spcPts val="8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457200">
              <a:spcBef>
                <a:spcPts val="800"/>
              </a:spcBef>
              <a:buSzTx/>
              <a:buNone/>
              <a:defRPr sz="44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xfrm>
            <a:off x="11977901" y="8882098"/>
            <a:ext cx="374415" cy="390104"/>
          </a:xfrm>
          <a:prstGeom prst="rect">
            <a:avLst/>
          </a:prstGeom>
        </p:spPr>
        <p:txBody>
          <a:bodyPr lIns="66557" tIns="66557" rIns="66557" bIns="66557"/>
          <a:lstStyle>
            <a:lvl1pPr algn="r" defTabSz="457200"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" y="-3"/>
            <a:ext cx="13004805" cy="975360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>
            <p:ph type="title"/>
          </p:nvPr>
        </p:nvSpPr>
        <p:spPr>
          <a:xfrm>
            <a:off x="975358" y="3029935"/>
            <a:ext cx="11051828" cy="2088448"/>
          </a:xfrm>
          <a:prstGeom prst="rect">
            <a:avLst/>
          </a:prstGeom>
        </p:spPr>
        <p:txBody>
          <a:bodyPr lIns="0" tIns="0" rIns="0" bIns="0"/>
          <a:lstStyle>
            <a:lvl1pPr defTabSz="457200">
              <a:defRPr sz="62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12111012" y="8882097"/>
            <a:ext cx="241301" cy="256990"/>
          </a:xfrm>
          <a:prstGeom prst="rect">
            <a:avLst/>
          </a:prstGeom>
        </p:spPr>
        <p:txBody>
          <a:bodyPr lIns="0" tIns="0" rIns="0" bIns="0"/>
          <a:lstStyle>
            <a:lvl1pPr algn="r" defTabSz="457200">
              <a:defRPr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rotary.org" TargetMode="External"/><Relationship Id="rId3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39" name="Shape 139"/>
          <p:cNvSpPr/>
          <p:nvPr>
            <p:ph type="body" sz="half" idx="1"/>
          </p:nvPr>
        </p:nvSpPr>
        <p:spPr>
          <a:xfrm>
            <a:off x="490216" y="3018294"/>
            <a:ext cx="9103367" cy="5167757"/>
          </a:xfrm>
          <a:prstGeom prst="rect">
            <a:avLst/>
          </a:prstGeom>
        </p:spPr>
        <p:txBody>
          <a:bodyPr/>
          <a:lstStyle/>
          <a:p>
            <a:pPr>
              <a:defRPr sz="4500"/>
            </a:pPr>
            <a:r>
              <a:t>Let’s celebrate by taking our contributions to the next level</a:t>
            </a:r>
          </a:p>
          <a:p>
            <a:pPr>
              <a:defRPr sz="4500"/>
            </a:pPr>
            <a:r>
              <a:t>Become: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A Sustaining Member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A Paul Harris Fellow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A Paul Harris Society Member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A Major Donor</a:t>
            </a:r>
          </a:p>
        </p:txBody>
      </p:sp>
      <p:pic>
        <p:nvPicPr>
          <p:cNvPr id="140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464816" y="3006882"/>
            <a:ext cx="10399015" cy="5425926"/>
          </a:xfrm>
          <a:prstGeom prst="rect">
            <a:avLst/>
          </a:prstGeom>
        </p:spPr>
        <p:txBody>
          <a:bodyPr/>
          <a:lstStyle/>
          <a:p>
            <a:pPr defTabSz="399591">
              <a:spcBef>
                <a:spcPts val="600"/>
              </a:spcBef>
              <a:defRPr sz="3895"/>
            </a:pPr>
            <a:r>
              <a:t>What’s it take:</a:t>
            </a:r>
          </a:p>
          <a:p>
            <a:pPr algn="l" defTabSz="399591">
              <a:spcBef>
                <a:spcPts val="600"/>
              </a:spcBef>
              <a:defRPr sz="3895">
                <a:solidFill>
                  <a:srgbClr val="174F86"/>
                </a:solidFill>
              </a:defRPr>
            </a:pPr>
            <a:r>
              <a:t>Sustaining Member - US$100 per year</a:t>
            </a:r>
          </a:p>
          <a:p>
            <a:pPr algn="l" defTabSz="399591">
              <a:spcBef>
                <a:spcPts val="600"/>
              </a:spcBef>
              <a:defRPr sz="3895">
                <a:solidFill>
                  <a:srgbClr val="174F86"/>
                </a:solidFill>
              </a:defRPr>
            </a:pPr>
            <a:r>
              <a:t>Paul Harris Fellow - donations of US$1,000+</a:t>
            </a:r>
          </a:p>
          <a:p>
            <a:pPr algn="l" defTabSz="399591">
              <a:spcBef>
                <a:spcPts val="600"/>
              </a:spcBef>
              <a:defRPr sz="3895">
                <a:solidFill>
                  <a:srgbClr val="174F86"/>
                </a:solidFill>
              </a:defRPr>
            </a:pPr>
            <a:r>
              <a:t>Paul Harris Society - US$1,000 per year</a:t>
            </a:r>
          </a:p>
          <a:p>
            <a:pPr algn="l" defTabSz="399591">
              <a:spcBef>
                <a:spcPts val="600"/>
              </a:spcBef>
              <a:defRPr sz="3895">
                <a:solidFill>
                  <a:srgbClr val="174F86"/>
                </a:solidFill>
              </a:defRPr>
            </a:pPr>
            <a:r>
              <a:t>Major Donor - donation total US$10,000+</a:t>
            </a:r>
          </a:p>
          <a:p>
            <a:pPr defTabSz="399591">
              <a:spcBef>
                <a:spcPts val="600"/>
              </a:spcBef>
              <a:defRPr sz="1425"/>
            </a:pPr>
            <a:r>
              <a:t>or</a:t>
            </a:r>
            <a:endParaRPr sz="3135"/>
          </a:p>
          <a:p>
            <a:pPr defTabSz="399591">
              <a:spcBef>
                <a:spcPts val="600"/>
              </a:spcBef>
              <a:defRPr sz="3895"/>
            </a:pPr>
            <a:r>
              <a:t>An Arch Klump Society Member </a:t>
            </a:r>
          </a:p>
          <a:p>
            <a:pPr defTabSz="399591">
              <a:spcBef>
                <a:spcPts val="600"/>
              </a:spcBef>
              <a:defRPr sz="3895"/>
            </a:pPr>
            <a:r>
              <a:t>Donating US$250,000</a:t>
            </a:r>
          </a:p>
          <a:p>
            <a:pPr defTabSz="434340">
              <a:spcBef>
                <a:spcPts val="700"/>
              </a:spcBef>
              <a:defRPr b="1" sz="1710"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solidFill>
                  <a:srgbClr val="165778"/>
                </a:solidFill>
              </a:rPr>
              <a:t>(or a commitment to do so over 3 consecutive years starting this Rotary year.)</a:t>
            </a:r>
            <a:endParaRPr>
              <a:solidFill>
                <a:srgbClr val="165778"/>
              </a:solidFill>
            </a:endParaRPr>
          </a:p>
        </p:txBody>
      </p:sp>
      <p:pic>
        <p:nvPicPr>
          <p:cNvPr id="144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47" name="Shape 147"/>
          <p:cNvSpPr/>
          <p:nvPr>
            <p:ph type="body" sz="half" idx="1"/>
          </p:nvPr>
        </p:nvSpPr>
        <p:spPr>
          <a:xfrm>
            <a:off x="490216" y="3406140"/>
            <a:ext cx="9103367" cy="4226568"/>
          </a:xfrm>
          <a:prstGeom prst="rect">
            <a:avLst/>
          </a:prstGeom>
        </p:spPr>
        <p:txBody>
          <a:bodyPr/>
          <a:lstStyle/>
          <a:p>
            <a:pPr>
              <a:defRPr sz="4500"/>
            </a:pPr>
            <a:r>
              <a:t>You may wish to become a benefactor or Bequest Society member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Leave a legacy in your will</a:t>
            </a:r>
          </a:p>
        </p:txBody>
      </p:sp>
      <p:pic>
        <p:nvPicPr>
          <p:cNvPr id="148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51" name="Shape 151"/>
          <p:cNvSpPr/>
          <p:nvPr>
            <p:ph type="body" sz="half" idx="1"/>
          </p:nvPr>
        </p:nvSpPr>
        <p:spPr>
          <a:xfrm>
            <a:off x="490216" y="3406140"/>
            <a:ext cx="9103367" cy="4226568"/>
          </a:xfrm>
          <a:prstGeom prst="rect">
            <a:avLst/>
          </a:prstGeom>
        </p:spPr>
        <p:txBody>
          <a:bodyPr/>
          <a:lstStyle/>
          <a:p>
            <a:pPr>
              <a:defRPr sz="4500"/>
            </a:pPr>
            <a:r>
              <a:t>And don’t forget PolioPlus</a:t>
            </a:r>
          </a:p>
          <a:p>
            <a:pPr>
              <a:defRPr sz="4500"/>
            </a:pPr>
            <a:r>
              <a:t>We still have some way to go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Make a donation of a minimum of $26.50 per member</a:t>
            </a:r>
          </a:p>
          <a:p>
            <a:pPr>
              <a:defRPr sz="4500"/>
            </a:pPr>
            <a:r>
              <a:t>In addition to your other giving</a:t>
            </a:r>
          </a:p>
        </p:txBody>
      </p:sp>
      <p:pic>
        <p:nvPicPr>
          <p:cNvPr id="152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312415" y="3837940"/>
            <a:ext cx="12024370" cy="4226568"/>
          </a:xfrm>
          <a:prstGeom prst="rect">
            <a:avLst/>
          </a:prstGeom>
        </p:spPr>
        <p:txBody>
          <a:bodyPr/>
          <a:lstStyle/>
          <a:p>
            <a:pPr defTabSz="452627">
              <a:spcBef>
                <a:spcPts val="700"/>
              </a:spcBef>
            </a:pPr>
            <a:r>
              <a:t>Celebrate with us at the District Conference</a:t>
            </a:r>
          </a:p>
          <a:p>
            <a:pPr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All Club Members from clubs achieving 100% of any of the above</a:t>
            </a:r>
          </a:p>
          <a:p>
            <a:pPr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(or just one new Arch Klump Society member)</a:t>
            </a:r>
            <a:r>
              <a:rPr>
                <a:solidFill>
                  <a:srgbClr val="000000"/>
                </a:solidFill>
              </a:rPr>
              <a:t> are invited to a special </a:t>
            </a:r>
            <a:endParaRPr>
              <a:solidFill>
                <a:srgbClr val="000000"/>
              </a:solidFill>
            </a:endParaRPr>
          </a:p>
          <a:p>
            <a:pPr defTabSz="452627">
              <a:spcBef>
                <a:spcPts val="700"/>
              </a:spcBef>
            </a:pPr>
            <a:r>
              <a:t>Bubbly celebration</a:t>
            </a:r>
          </a:p>
        </p:txBody>
      </p:sp>
      <p:pic>
        <p:nvPicPr>
          <p:cNvPr id="156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490216" y="3102778"/>
            <a:ext cx="9103367" cy="1356964"/>
          </a:xfrm>
          <a:prstGeom prst="rect">
            <a:avLst/>
          </a:prstGeom>
        </p:spPr>
        <p:txBody>
          <a:bodyPr/>
          <a:lstStyle/>
          <a:p>
            <a:pPr defTabSz="402336">
              <a:spcBef>
                <a:spcPts val="700"/>
              </a:spcBef>
              <a:defRPr sz="3900"/>
            </a:pPr>
            <a:r>
              <a:t>But really -</a:t>
            </a:r>
          </a:p>
          <a:p>
            <a:pPr defTabSz="402336">
              <a:spcBef>
                <a:spcPts val="700"/>
              </a:spcBef>
              <a:defRPr sz="3900"/>
            </a:pPr>
            <a:r>
              <a:t>it’s all about putting smiles on their faces</a:t>
            </a:r>
          </a:p>
        </p:txBody>
      </p:sp>
      <p:pic>
        <p:nvPicPr>
          <p:cNvPr id="160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86817" y="4530935"/>
            <a:ext cx="5110212" cy="3832660"/>
          </a:xfrm>
          <a:prstGeom prst="rect">
            <a:avLst/>
          </a:prstGeom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64" name="Shape 164"/>
          <p:cNvSpPr/>
          <p:nvPr>
            <p:ph type="body" sz="half" idx="1"/>
          </p:nvPr>
        </p:nvSpPr>
        <p:spPr>
          <a:xfrm>
            <a:off x="490216" y="3245603"/>
            <a:ext cx="9103367" cy="4801889"/>
          </a:xfrm>
          <a:prstGeom prst="rect">
            <a:avLst/>
          </a:prstGeom>
        </p:spPr>
        <p:txBody>
          <a:bodyPr/>
          <a:lstStyle/>
          <a:p>
            <a:pPr>
              <a:defRPr sz="4500"/>
            </a:pPr>
            <a:r>
              <a:t>If ever there was a year to give</a:t>
            </a:r>
          </a:p>
          <a:p>
            <a:pPr>
              <a:defRPr sz="4500"/>
            </a:pPr>
            <a:r>
              <a:t>A year to put a smile on their faces</a:t>
            </a:r>
          </a:p>
          <a:p>
            <a:pPr>
              <a:defRPr sz="4500"/>
            </a:pPr>
            <a:r>
              <a:t>A year to put a smile on your face</a:t>
            </a:r>
          </a:p>
          <a:p>
            <a:pPr>
              <a:defRPr sz="4500"/>
            </a:pPr>
            <a:r>
              <a:t>Then this is the year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Please support </a:t>
            </a:r>
          </a:p>
          <a:p>
            <a:pPr>
              <a:defRPr sz="4500">
                <a:solidFill>
                  <a:srgbClr val="174F86"/>
                </a:solidFill>
              </a:defRPr>
            </a:pPr>
            <a:r>
              <a:t>The Rotary Foundation</a:t>
            </a:r>
          </a:p>
        </p:txBody>
      </p:sp>
      <p:pic>
        <p:nvPicPr>
          <p:cNvPr id="165" name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xfrm>
            <a:off x="298090" y="1330265"/>
            <a:ext cx="9254853" cy="1920795"/>
          </a:xfrm>
          <a:prstGeom prst="rect">
            <a:avLst/>
          </a:prstGeom>
        </p:spPr>
        <p:txBody>
          <a:bodyPr/>
          <a:lstStyle/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The Rotary Foundation</a:t>
            </a:r>
          </a:p>
          <a:p>
            <a:pPr defTabSz="324611">
              <a:defRPr sz="4400">
                <a:solidFill>
                  <a:srgbClr val="174F86"/>
                </a:solidFill>
              </a:defRPr>
            </a:pPr>
            <a:r>
              <a:t>Celebrating 100 Years of doing good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xfrm>
            <a:off x="490215" y="3195647"/>
            <a:ext cx="10846097" cy="5115568"/>
          </a:xfrm>
          <a:prstGeom prst="rect">
            <a:avLst/>
          </a:prstGeom>
        </p:spPr>
        <p:txBody>
          <a:bodyPr/>
          <a:lstStyle/>
          <a:p>
            <a:pPr defTabSz="452627">
              <a:spcBef>
                <a:spcPts val="700"/>
              </a:spcBef>
            </a:pPr>
            <a:r>
              <a:t>How to give</a:t>
            </a:r>
          </a:p>
          <a:p>
            <a:pPr algn="l"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Go on-line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www.rotary.org</a:t>
            </a:r>
            <a:r>
              <a:t> - My Rotary</a:t>
            </a:r>
          </a:p>
          <a:p>
            <a:pPr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- follow the links to Foundation - Donate</a:t>
            </a:r>
          </a:p>
          <a:p>
            <a:pPr algn="l"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Sign up for Rotary Direct</a:t>
            </a:r>
          </a:p>
          <a:p>
            <a:pPr algn="l"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Transfer shares to the Foundation</a:t>
            </a:r>
          </a:p>
          <a:p>
            <a:pPr algn="l"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Write a cheque</a:t>
            </a:r>
          </a:p>
          <a:p>
            <a:pPr algn="l" defTabSz="452627">
              <a:spcBef>
                <a:spcPts val="700"/>
              </a:spcBef>
              <a:defRPr>
                <a:solidFill>
                  <a:srgbClr val="174F86"/>
                </a:solidFill>
              </a:defRPr>
            </a:pPr>
            <a:r>
              <a:t>See your club Foundation chair</a:t>
            </a:r>
          </a:p>
        </p:txBody>
      </p:sp>
      <p:pic>
        <p:nvPicPr>
          <p:cNvPr id="169" name="image1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34760" y="760758"/>
            <a:ext cx="3059809" cy="30598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