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257" r:id="rId4"/>
    <p:sldId id="281" r:id="rId5"/>
    <p:sldId id="259" r:id="rId6"/>
    <p:sldId id="258" r:id="rId7"/>
    <p:sldId id="279" r:id="rId8"/>
    <p:sldId id="280" r:id="rId9"/>
    <p:sldId id="270" r:id="rId10"/>
    <p:sldId id="261" r:id="rId11"/>
    <p:sldId id="271" r:id="rId12"/>
    <p:sldId id="272" r:id="rId13"/>
    <p:sldId id="273" r:id="rId14"/>
    <p:sldId id="274" r:id="rId15"/>
    <p:sldId id="275" r:id="rId16"/>
    <p:sldId id="278" r:id="rId17"/>
    <p:sldId id="262" r:id="rId18"/>
    <p:sldId id="277" r:id="rId19"/>
    <p:sldId id="276" r:id="rId20"/>
    <p:sldId id="282" r:id="rId21"/>
    <p:sldId id="260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458F"/>
    <a:srgbClr val="E02927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05261-6704-44AB-A7FB-C541341F3863}" v="163" dt="2024-09-27T18:42:50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73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36B60-FF16-75E9-A4AD-944FC6F37E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F1B35-0810-C772-9E7F-365F81FE0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C3D4-67D0-4DED-8A84-9B6F94FCD871}" type="datetimeFigureOut">
              <a:rPr lang="en-CA" smtClean="0"/>
              <a:t>2024-09-27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86E7-EB51-0B57-1FEF-F1DC39FDE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C04D9-0457-AF97-44FD-BEBBDBE257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D35DD-39B3-47E5-9752-25B3681C00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384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74E23-0967-F94C-886B-B9184426E05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D418A-38D3-ED49-91B3-F3E75FF8C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D418A-38D3-ED49-91B3-F3E75FF8C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f4c9b8226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2f4c9b822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f4c9b82265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f4c9b8226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8A11-9856-7716-CBEC-B90BE960D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6D13B-9A00-8B27-C1A4-D85429FA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99C-C875-02F7-DF00-14E3B5B5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A9A7-EE5B-DC25-8C1F-8A9CF8F9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2EB85-179E-146D-B9C8-9426CDC9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B158-0392-4C3D-8CBD-62DE38EB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A44FB-74F3-6AA6-64DE-DA1CBC43B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6B19-67A3-F2EE-33BB-466BC188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A0EC-1330-EC3A-5039-62BC2F43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1260-0CD0-D648-9C39-57C6AF84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13EFA-A3A5-33D4-DDD2-13957AB56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BB3D4-E030-05ED-A76E-353665DB4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180D-12D4-A891-ED44-379BD81A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B3CA9-489C-2A67-882E-28145355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C15D7-639C-DFF1-44E7-026EF61E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2729-ECA7-60AA-E0D0-CDDE8D7B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5A32-0838-4DA0-26C6-F27EF580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1A42-E6A7-ED58-D53F-F91DD672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A302-C26B-E5E2-0A9C-EA1F45B4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01CC-150E-4DB6-3E1A-66CCD660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2B80-F748-D6C3-241A-5812809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21730-1B6E-F9A6-89B6-9EB54A1F0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BF71C-1E08-3AFA-F1D4-9319DAF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2642-792D-AC39-8B3C-E8524B08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0D97-F038-BDE6-19D9-D02B60F9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D4ED-7E12-9D80-3CEB-60F87B18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71F9-90C0-A7F3-5D40-C249A8FA5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AF0F-65F0-33DF-2AE8-CCA41FAE1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ADA25-9C62-E234-67F3-410A7FF8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21996-5753-ED6D-55BE-021AD8F6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2513-3E7C-AA62-B36D-60DDD245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5CDF-D654-5D14-1265-26F257DB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E2F0A-5440-7E45-7C7A-8028CBADA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33CB8-2953-3CBB-61D7-9B073E8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05AD5-F65F-A7C0-6801-7F9D4EEA2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90E07-A0A9-F228-3E53-4776ECD2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B5EA5-0255-EB9F-96D8-C1CF609A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5ECC4-033C-5DEC-C1CF-B2A66CB2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993C8-5BBC-D519-D7A1-5A03610F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11BA-EBA5-4AD0-EAC2-DBF4BD71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7C499-A93C-7D7B-440B-9793B125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B0C4C-E1F7-CA98-969A-E0BD61B8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82092-268F-CFC9-C70C-0DC2C054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E08D2-687F-143A-94A0-67FDF943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29A38-D629-AFBE-21DA-0F00AF1E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E1AB9-0EC7-C11B-9FED-923C103B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20C-5AFF-A83C-50F6-EE71C040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CE62-3A9C-EF41-5187-4D0E63CA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D05E0-4B32-6F90-7629-DF2600BD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459EA-4711-9DFD-B0B2-103817D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E7B56-3DE2-3BD1-B258-C1A98509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1CA8-C40B-8005-A597-5E7F0C58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1853-0ABA-FB85-9875-BAFA092C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F7064-7BD6-304D-371E-BB6A349E2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AFAEE-1765-7EDA-A0EF-DBB37A02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7DA87-84BA-D753-B9F3-74C96408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CB236-2DC8-164F-12CD-71F34285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3F452-BB0C-91DD-F88C-70E24EE5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5CAE1-DD89-0C5E-D4E7-41ACD73B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A6CE5-12A2-F53E-B4C2-9516058A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D56A-FA9C-5122-0D9E-7DACEC1D7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47072-D7A5-0C43-B310-FBF2ABF6AE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46512-DD04-C1D6-285B-A8AE6F40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007F-CB1E-ADC1-8534-40DB87CA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A0D94-D517-3448-BC3A-399D542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mailto:Pat.Neuman@rotarycalgary2025.org" TargetMode="External"/><Relationship Id="rId5" Type="http://schemas.openxmlformats.org/officeDocument/2006/relationships/hyperlink" Target="https://rotarycalgary2025.org/hosting-home-hospitality-event" TargetMode="External"/><Relationship Id="rId4" Type="http://schemas.openxmlformats.org/officeDocument/2006/relationships/hyperlink" Target="https://www.visitcalgary.com/meetings/venues-and-suppliers?type=Restaurant&amp;capacity=0&amp;units=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rotarycalgary2025.org/volunteer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ark.ambrose@rotarycalgary2025.or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otarycalgary2025.org/event/western-ranch-showcase-5/regist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s://rotarycalgary2025.org/event/new-blood-with-the-calgary-civic-orchestra-2/register" TargetMode="External"/><Relationship Id="rId5" Type="http://schemas.openxmlformats.org/officeDocument/2006/relationships/hyperlink" Target="https://rotarycalgary2025.org/event/rockin-the-big-tent-3/register" TargetMode="External"/><Relationship Id="rId4" Type="http://schemas.openxmlformats.org/officeDocument/2006/relationships/hyperlink" Target="https://rotarycalgary2025.org/event/grandstand-spectacular-1/regis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mailto:linda.morris@rotarycalgary2025.org" TargetMode="External"/><Relationship Id="rId5" Type="http://schemas.openxmlformats.org/officeDocument/2006/relationships/hyperlink" Target="mailto:darcy.mykytyshyn@rotarycalgary2025.org" TargetMode="External"/><Relationship Id="rId4" Type="http://schemas.openxmlformats.org/officeDocument/2006/relationships/hyperlink" Target="mailto:miriam.mitchellbanks@rotarycalgary2025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otarycalgary2025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onvention.rotary.org/en-us/registr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convention.rotary.org/en-us/program-and-events" TargetMode="External"/><Relationship Id="rId11" Type="http://schemas.openxmlformats.org/officeDocument/2006/relationships/hyperlink" Target="https://rotarycalgary2025.org/volunteering" TargetMode="External"/><Relationship Id="rId5" Type="http://schemas.openxmlformats.org/officeDocument/2006/relationships/hyperlink" Target="https://convention.rotary.org/en-us/about/convention-promotion" TargetMode="External"/><Relationship Id="rId10" Type="http://schemas.openxmlformats.org/officeDocument/2006/relationships/hyperlink" Target="https://rotarycalgary2025.org/host-hospitality-event-landing-page" TargetMode="External"/><Relationship Id="rId4" Type="http://schemas.openxmlformats.org/officeDocument/2006/relationships/hyperlink" Target="https://convention.rotary.org/en-us/" TargetMode="External"/><Relationship Id="rId9" Type="http://schemas.openxmlformats.org/officeDocument/2006/relationships/hyperlink" Target="https://rotarycalgary2025.org/signature-even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hyperlink" Target="https://rotarycalgary2025.org/host-hospitality-event-landing-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colorful circles&#10;&#10;Description automatically generated">
            <a:extLst>
              <a:ext uri="{FF2B5EF4-FFF2-40B4-BE49-F238E27FC236}">
                <a16:creationId xmlns:a16="http://schemas.microsoft.com/office/drawing/2014/main" id="{7D566970-6976-B44B-5696-71FF8E4C6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89026"/>
            <a:ext cx="12743193" cy="7168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CF80D-5F08-F423-C59E-AAB30E0C1C9E}"/>
              </a:ext>
            </a:extLst>
          </p:cNvPr>
          <p:cNvSpPr txBox="1"/>
          <p:nvPr/>
        </p:nvSpPr>
        <p:spPr>
          <a:xfrm>
            <a:off x="310054" y="1653906"/>
            <a:ext cx="4645574" cy="248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40"/>
              </a:lnSpc>
            </a:pPr>
            <a:r>
              <a:rPr lang="en-US" sz="72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MAGIC</a:t>
            </a:r>
            <a:r>
              <a:rPr lang="en-US" sz="72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>
                <a:solidFill>
                  <a:srgbClr val="F7A81B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ALL</a:t>
            </a:r>
            <a:r>
              <a:rPr lang="en-US" sz="72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>
                <a:solidFill>
                  <a:srgbClr val="E0292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AROUND</a:t>
            </a:r>
          </a:p>
        </p:txBody>
      </p:sp>
      <p:pic>
        <p:nvPicPr>
          <p:cNvPr id="5" name="Picture 4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3B10EB28-09A4-91B0-A079-35710B26C1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2" y="4731237"/>
            <a:ext cx="3475758" cy="5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BB9C1-7443-BD5A-E1C9-FD10FBC5249F}"/>
              </a:ext>
            </a:extLst>
          </p:cNvPr>
          <p:cNvSpPr txBox="1"/>
          <p:nvPr/>
        </p:nvSpPr>
        <p:spPr>
          <a:xfrm>
            <a:off x="310054" y="3977852"/>
            <a:ext cx="484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17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D78ED-59FA-0ADB-B398-56A4C464E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6115050" cy="41272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40526D-AE3A-35C3-7FA1-6A53E605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820449" cy="1094402"/>
          </a:xfrm>
        </p:spPr>
        <p:txBody>
          <a:bodyPr/>
          <a:lstStyle/>
          <a:p>
            <a:r>
              <a:rPr lang="en-US"/>
              <a:t>Host Hospitality</a:t>
            </a:r>
            <a:br>
              <a:rPr lang="en-US"/>
            </a:br>
            <a:r>
              <a:rPr lang="en-US" sz="2000"/>
              <a:t>Pat Neuman</a:t>
            </a:r>
            <a:endParaRPr lang="en-CA" sz="200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6039748-FBF3-EBEB-B6B1-1425198E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6" y="2600325"/>
            <a:ext cx="4961502" cy="2044631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Inside the Circle..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Why Not Host a Rotarian in your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Join Fellow Rotarians to Host a Small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Consider a Club Event in your community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Outside the Circle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/>
              <a:t>Maybe a Club Event inside the Circle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B1D55E-B59C-5D52-837E-33F95D46C283}"/>
              </a:ext>
            </a:extLst>
          </p:cNvPr>
          <p:cNvSpPr/>
          <p:nvPr/>
        </p:nvSpPr>
        <p:spPr>
          <a:xfrm>
            <a:off x="1209675" y="2867025"/>
            <a:ext cx="1757698" cy="1635705"/>
          </a:xfrm>
          <a:prstGeom prst="ellipse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65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740437-826D-B46C-BCE0-421C5C6F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0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Conference Attendees are charged $50 to participate in HH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/>
              <a:t>These funds are used for Transportation To and From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/>
              <a:t>Encourage Events to work within a 5-hour window (5pm to 10pm)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/>
              <a:t>Rotarians/Rotary Clubs are encouraged to Show Their Western Hospitality by “taking care of the bill”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/>
              <a:t>If you want to plan an event in Calgary, </a:t>
            </a:r>
            <a:r>
              <a:rPr lang="en-CA" u="sng"/>
              <a:t>act fast</a:t>
            </a:r>
            <a:r>
              <a:rPr lang="en-CA"/>
              <a:t>…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/>
              <a:t>Find a Venue:	</a:t>
            </a:r>
            <a:r>
              <a:rPr lang="en-CA">
                <a:hlinkClick r:id="rId4"/>
              </a:rPr>
              <a:t>Venue Search | Tourism Calgary</a:t>
            </a:r>
            <a:endParaRPr lang="en-CA" sz="14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/>
              <a:t>Sign Up:		</a:t>
            </a:r>
            <a:r>
              <a:rPr lang="en-US">
                <a:hlinkClick r:id="rId5"/>
              </a:rPr>
              <a:t>Hosting Home Hospitality Event</a:t>
            </a:r>
            <a:endParaRPr lang="en-US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Questions:	</a:t>
            </a:r>
            <a:r>
              <a:rPr lang="en-US">
                <a:hlinkClick r:id="rId6"/>
              </a:rPr>
              <a:t>Pat.Neuman@rotarycalgary2025.org</a:t>
            </a:r>
            <a:r>
              <a:rPr lang="en-US"/>
              <a:t> </a:t>
            </a:r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09087C-3E55-175A-CD57-812803A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Host Hospitality</a:t>
            </a:r>
            <a:br>
              <a:rPr lang="en-US"/>
            </a:br>
            <a:r>
              <a:rPr lang="en-US" sz="2000"/>
              <a:t>Pat Neuman</a:t>
            </a:r>
            <a:endParaRPr lang="en-CA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3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CDDBC5-7FB2-BBFC-1155-17AA6000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4242"/>
          </a:xfrm>
        </p:spPr>
        <p:txBody>
          <a:bodyPr/>
          <a:lstStyle/>
          <a:p>
            <a:r>
              <a:rPr lang="en-US"/>
              <a:t>Volunteering</a:t>
            </a:r>
            <a:br>
              <a:rPr lang="en-US"/>
            </a:br>
            <a:endParaRPr lang="en-CA" sz="2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27FA9-0B60-7589-5920-33D98BD3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54" y="1539875"/>
            <a:ext cx="1086938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We need 2000 volunteers from start to finish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While Conference Attendees can register for a host of Volunteer Opportunities on Campus, there are many more OFF Campus opportunities as well.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Shifts are 4 hours long, Volunteer NOW and in April 2025, choose the locations and shifts from the list of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400"/>
              <a:t>Volunteering is a way for Calgary Rotarians, family and friends, to leverage the excitement of a global audience and to introduce Rotary to potential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2000"/>
              <a:t>Sign Up:		</a:t>
            </a:r>
            <a:r>
              <a:rPr lang="en-US" sz="2000">
                <a:hlinkClick r:id="rId4"/>
              </a:rPr>
              <a:t>Volunteering </a:t>
            </a:r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96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E4A25FD-A074-80F1-5341-A48A68FF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Signature Events</a:t>
            </a:r>
            <a:br>
              <a:rPr lang="en-US"/>
            </a:br>
            <a:r>
              <a:rPr lang="en-US" sz="2000"/>
              <a:t>Mark Ambrose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66158-EE2F-BC82-3B38-C86D2FCB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/>
              <a:t>Our Goal is to Knock Your Socks Off!!!</a:t>
            </a:r>
          </a:p>
          <a:p>
            <a:r>
              <a:rPr lang="en-US" sz="2400"/>
              <a:t>We’ve partnered with the Calgary Stampede to deliver a world class </a:t>
            </a:r>
            <a:r>
              <a:rPr lang="en-US" sz="2400">
                <a:hlinkClick r:id="rId4"/>
              </a:rPr>
              <a:t>Welcome to Calgary 2025</a:t>
            </a:r>
            <a:endParaRPr lang="en-US" sz="2400"/>
          </a:p>
          <a:p>
            <a:r>
              <a:rPr lang="en-US" sz="2400"/>
              <a:t>You’re </a:t>
            </a:r>
            <a:r>
              <a:rPr lang="en-US" sz="2400" err="1"/>
              <a:t>gonna</a:t>
            </a:r>
            <a:r>
              <a:rPr lang="en-US" sz="2400"/>
              <a:t> help teach the world </a:t>
            </a:r>
            <a:r>
              <a:rPr lang="en-US" sz="2400">
                <a:hlinkClick r:id="rId5"/>
              </a:rPr>
              <a:t>How to Party</a:t>
            </a:r>
            <a:endParaRPr lang="en-US" sz="2400"/>
          </a:p>
          <a:p>
            <a:r>
              <a:rPr lang="en-US" sz="2400"/>
              <a:t>We’re </a:t>
            </a:r>
            <a:r>
              <a:rPr lang="en-US" sz="2400" err="1"/>
              <a:t>gonna</a:t>
            </a:r>
            <a:r>
              <a:rPr lang="en-US" sz="2400"/>
              <a:t> show the world how </a:t>
            </a:r>
            <a:r>
              <a:rPr lang="en-US" sz="2400">
                <a:hlinkClick r:id="rId6"/>
              </a:rPr>
              <a:t>We Come Together</a:t>
            </a:r>
            <a:endParaRPr lang="en-US" sz="2400"/>
          </a:p>
          <a:p>
            <a:r>
              <a:rPr lang="en-CA" sz="2400"/>
              <a:t>We’re </a:t>
            </a:r>
            <a:r>
              <a:rPr lang="en-CA" sz="2400" err="1"/>
              <a:t>gonna</a:t>
            </a:r>
            <a:r>
              <a:rPr lang="en-CA" sz="2400"/>
              <a:t> give the world a </a:t>
            </a:r>
            <a:r>
              <a:rPr lang="en-CA" sz="2400">
                <a:hlinkClick r:id="rId7"/>
              </a:rPr>
              <a:t>Western Experience</a:t>
            </a:r>
            <a:endParaRPr lang="en-CA" sz="240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Questions:	</a:t>
            </a:r>
            <a:r>
              <a:rPr lang="en-US">
                <a:hlinkClick r:id="rId8"/>
              </a:rPr>
              <a:t>mark.ambrose@rotarycalgary2025.org</a:t>
            </a:r>
            <a:r>
              <a:rPr lang="en-US"/>
              <a:t> </a:t>
            </a:r>
            <a:endParaRPr lang="en-CA" sz="2400"/>
          </a:p>
          <a:p>
            <a:endParaRPr lang="en-CA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26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E1B3FF-5AF6-AB8A-8640-3CEDC940B32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7458F"/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image of a cogwheel and a firework&#10;&#10;Description automatically generated">
            <a:extLst>
              <a:ext uri="{FF2B5EF4-FFF2-40B4-BE49-F238E27FC236}">
                <a16:creationId xmlns:a16="http://schemas.microsoft.com/office/drawing/2014/main" id="{7CC262C2-64E3-6960-1F71-D25D394B7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4" y="6047694"/>
            <a:ext cx="2844714" cy="471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FE0AB-9EDE-C7A0-D481-AA365593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Something to Ponder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9ACE3-FCCA-4892-ECAD-85469F870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Does your Club LEVERAGE Calgary 2025 to Grow Membership?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"/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77" name="Google Shape;477;p20"/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78" name="Google Shape;478;p20" descr="A black background with a yellow object in the middl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7764" y="1843552"/>
            <a:ext cx="8262534" cy="368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0"/>
          <p:cNvSpPr/>
          <p:nvPr/>
        </p:nvSpPr>
        <p:spPr>
          <a:xfrm>
            <a:off x="6389650" y="910246"/>
            <a:ext cx="411600" cy="80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0EA84-B360-C107-9841-48A24EE2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79" y="229054"/>
            <a:ext cx="10515600" cy="1325563"/>
          </a:xfrm>
        </p:spPr>
        <p:txBody>
          <a:bodyPr/>
          <a:lstStyle/>
          <a:p>
            <a:r>
              <a:rPr lang="en-US"/>
              <a:t>Don’t Delay…</a:t>
            </a:r>
            <a:br>
              <a:rPr lang="en-US"/>
            </a:br>
            <a:r>
              <a:rPr lang="en-US"/>
              <a:t>Register TODAY…</a:t>
            </a:r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EC54B-FA46-7CCB-01B6-40674957B3C7}"/>
              </a:ext>
            </a:extLst>
          </p:cNvPr>
          <p:cNvSpPr txBox="1"/>
          <p:nvPr/>
        </p:nvSpPr>
        <p:spPr>
          <a:xfrm>
            <a:off x="805543" y="172811"/>
            <a:ext cx="896846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ptos Display"/>
              </a:rPr>
              <a:t>You heard it here first....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C5127-D151-E22E-6E83-B6E5C7E5B8DE}"/>
              </a:ext>
            </a:extLst>
          </p:cNvPr>
          <p:cNvSpPr txBox="1"/>
          <p:nvPr/>
        </p:nvSpPr>
        <p:spPr>
          <a:xfrm>
            <a:off x="808540" y="1063134"/>
            <a:ext cx="957969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Housing for District Members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District 5360 is arranging with Mount Royal University and potentially others, to provide rooming for District 5360 members traveling to the conference 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Reduced rates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3200"/>
              <a:t>You will require your own transportation to get back and forth to conference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Watch the Newsletter for details and how to book.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3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25BFA7F-FB39-80A6-C816-E5107057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/ Feedback</a:t>
            </a: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90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25BFA7F-FB39-80A6-C816-E5107057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HOC Promotions and Communication Team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73F73D-AAF6-7478-AF76-0A6D3AB4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4"/>
            <a:ext cx="10515600" cy="40250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Miriam Mitchell-Banks (Rotary Club of Calgary Centennial)</a:t>
            </a:r>
          </a:p>
          <a:p>
            <a:pPr marL="0" indent="0">
              <a:buNone/>
            </a:pPr>
            <a:r>
              <a:rPr lang="en-CA" sz="2000" dirty="0">
                <a:hlinkClick r:id="rId4"/>
              </a:rPr>
              <a:t>miriam.mitchellbanks@rotarycalgary2025.org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403.630.0898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Darcy </a:t>
            </a:r>
            <a:r>
              <a:rPr lang="en-US" sz="2000" dirty="0" err="1"/>
              <a:t>Mykytyshyn</a:t>
            </a:r>
            <a:r>
              <a:rPr lang="en-US" sz="2000" dirty="0"/>
              <a:t> (Rotary Club of Red Deer)</a:t>
            </a:r>
          </a:p>
          <a:p>
            <a:pPr marL="0" indent="0">
              <a:buNone/>
            </a:pPr>
            <a:r>
              <a:rPr lang="en-CA" sz="2000" dirty="0">
                <a:hlinkClick r:id="rId5"/>
              </a:rPr>
              <a:t>darcy.mykytyshyn@rotarycalgary2025.org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403.896.6922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Linda Morris (Rotary Club of Calgary Fish Creek)</a:t>
            </a:r>
          </a:p>
          <a:p>
            <a:pPr marL="0" indent="0">
              <a:buNone/>
            </a:pPr>
            <a:r>
              <a:rPr lang="en-CA" sz="2000" dirty="0">
                <a:hlinkClick r:id="rId6"/>
              </a:rPr>
              <a:t>linda.morris@rotarycalgary2025.org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587.224.5958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43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84540-B6CE-2914-8637-339DC7C5CF95}"/>
              </a:ext>
            </a:extLst>
          </p:cNvPr>
          <p:cNvSpPr txBox="1"/>
          <p:nvPr/>
        </p:nvSpPr>
        <p:spPr>
          <a:xfrm>
            <a:off x="392242" y="2625510"/>
            <a:ext cx="11407515" cy="91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40"/>
              </a:lnSpc>
            </a:pPr>
            <a:r>
              <a:rPr lang="en-US" sz="72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MAGIC</a:t>
            </a:r>
            <a:r>
              <a:rPr lang="en-US" sz="72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>
                <a:solidFill>
                  <a:srgbClr val="F7A81B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ALL</a:t>
            </a:r>
            <a:r>
              <a:rPr lang="en-US" sz="72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7200" b="1">
                <a:solidFill>
                  <a:srgbClr val="E0292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AROUND</a:t>
            </a:r>
          </a:p>
        </p:txBody>
      </p:sp>
      <p:pic>
        <p:nvPicPr>
          <p:cNvPr id="3" name="Picture 2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4938518D-FDF6-39EB-D838-ACBBAF0A7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132" y="5361537"/>
            <a:ext cx="4659734" cy="772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ED678-0554-45CC-9DE9-33A6200CFD66}"/>
              </a:ext>
            </a:extLst>
          </p:cNvPr>
          <p:cNvSpPr txBox="1"/>
          <p:nvPr/>
        </p:nvSpPr>
        <p:spPr>
          <a:xfrm>
            <a:off x="1628930" y="3438010"/>
            <a:ext cx="893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C83BC-2337-DAD3-6D5D-D0EAC92722BE}"/>
              </a:ext>
            </a:extLst>
          </p:cNvPr>
          <p:cNvSpPr txBox="1"/>
          <p:nvPr/>
        </p:nvSpPr>
        <p:spPr>
          <a:xfrm>
            <a:off x="4153444" y="4257526"/>
            <a:ext cx="388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24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24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18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58FB4-B663-6C20-D17D-89FAC9107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94" y="2085787"/>
            <a:ext cx="7602011" cy="2686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57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E1B3FF-5AF6-AB8A-8640-3CEDC940B32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7458F"/>
          </a:solidFill>
          <a:ln>
            <a:solidFill>
              <a:srgbClr val="1745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image of a cogwheel and a firework&#10;&#10;Description automatically generated">
            <a:extLst>
              <a:ext uri="{FF2B5EF4-FFF2-40B4-BE49-F238E27FC236}">
                <a16:creationId xmlns:a16="http://schemas.microsoft.com/office/drawing/2014/main" id="{7CC262C2-64E3-6960-1F71-D25D394B7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4" y="6047694"/>
            <a:ext cx="2844714" cy="471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FE0AB-9EDE-C7A0-D481-AA365593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  <a:endParaRPr lang="en-CA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9ACE3-FCCA-4892-ECAD-85469F8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Keeping you Informed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>
                <a:solidFill>
                  <a:schemeClr val="bg1"/>
                </a:solidFill>
              </a:rPr>
              <a:t>The Rotary Conference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Host Hospitality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Volunteering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</a:rPr>
              <a:t>Signature Events</a:t>
            </a:r>
          </a:p>
          <a:p>
            <a:pPr marL="514350" indent="-514350">
              <a:buFont typeface="+mj-lt"/>
              <a:buAutoNum type="arabicPeriod"/>
            </a:pPr>
            <a:r>
              <a:rPr lang="en-CA">
                <a:solidFill>
                  <a:schemeClr val="bg1"/>
                </a:solidFill>
              </a:rPr>
              <a:t>Something to Ponder</a:t>
            </a:r>
          </a:p>
          <a:p>
            <a:pPr marL="514350" indent="-514350">
              <a:buFont typeface="+mj-lt"/>
              <a:buAutoNum type="arabicPeriod"/>
            </a:pPr>
            <a:r>
              <a:rPr lang="en-CA">
                <a:solidFill>
                  <a:schemeClr val="bg1"/>
                </a:solidFill>
              </a:rPr>
              <a:t>Questions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2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86007A9-102E-2621-E62A-6AC58561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 Informed</a:t>
            </a:r>
            <a:endParaRPr lang="en-CA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D3013936-D0F6-D5AF-670A-7C5C354EB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659093"/>
              </p:ext>
            </p:extLst>
          </p:nvPr>
        </p:nvGraphicFramePr>
        <p:xfrm>
          <a:off x="1409700" y="1438275"/>
          <a:ext cx="4133850" cy="292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339828513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56684375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18089793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12563085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84137934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398736207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912089244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Sun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Mon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Tue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Wed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Th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Fri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Sat</a:t>
                      </a:r>
                      <a:endParaRPr lang="en-CA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4597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1661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433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189587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33058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6181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DA4F03C-9DC2-4266-7E23-6068F184D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42052"/>
              </p:ext>
            </p:extLst>
          </p:nvPr>
        </p:nvGraphicFramePr>
        <p:xfrm>
          <a:off x="2390844" y="4544920"/>
          <a:ext cx="2171632" cy="106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32">
                  <a:extLst>
                    <a:ext uri="{9D8B030D-6E8A-4147-A177-3AD203B41FA5}">
                      <a16:colId xmlns:a16="http://schemas.microsoft.com/office/drawing/2014/main" val="2037246722"/>
                    </a:ext>
                  </a:extLst>
                </a:gridCol>
              </a:tblGrid>
              <a:tr h="353896">
                <a:tc>
                  <a:txBody>
                    <a:bodyPr/>
                    <a:lstStyle/>
                    <a:p>
                      <a:r>
                        <a:rPr lang="en-US" sz="1400" b="0"/>
                        <a:t>HOC Meetings</a:t>
                      </a:r>
                      <a:endParaRPr lang="en-CA" sz="1400" b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39142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r>
                        <a:rPr lang="en-US" sz="1400" b="0"/>
                        <a:t>Club Champion Meetings</a:t>
                      </a:r>
                      <a:endParaRPr lang="en-CA" sz="1400" b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39302"/>
                  </a:ext>
                </a:extLst>
              </a:tr>
              <a:tr h="353896">
                <a:tc>
                  <a:txBody>
                    <a:bodyPr/>
                    <a:lstStyle/>
                    <a:p>
                      <a:r>
                        <a:rPr lang="en-US" sz="1400"/>
                        <a:t>HOC Newsletter</a:t>
                      </a:r>
                      <a:endParaRPr lang="en-CA" sz="14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745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532734A6-F732-48A9-D67E-DD4FE8BA2553}"/>
              </a:ext>
            </a:extLst>
          </p:cNvPr>
          <p:cNvSpPr txBox="1"/>
          <p:nvPr/>
        </p:nvSpPr>
        <p:spPr>
          <a:xfrm>
            <a:off x="6934200" y="1438275"/>
            <a:ext cx="452437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400"/>
              <a:t>Stay abreast of updates…</a:t>
            </a:r>
            <a:endParaRPr lang="en-CA" sz="2400">
              <a:hlinkClick r:id="rId4"/>
            </a:endParaRPr>
          </a:p>
          <a:p>
            <a:endParaRPr lang="en-CA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>
                <a:hlinkClick r:id="rId4"/>
              </a:rPr>
              <a:t>Official Rotary Conference Website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>
                <a:hlinkClick r:id="rId5"/>
              </a:rPr>
              <a:t>Convention promotion Materials</a:t>
            </a:r>
            <a:endParaRPr lang="en-CA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6"/>
              </a:rPr>
              <a:t>Program and Events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b="1">
                <a:hlinkClick r:id="rId7"/>
              </a:rPr>
              <a:t>Registration</a:t>
            </a:r>
            <a:endParaRPr lang="en-CA" sz="16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8"/>
              </a:rPr>
              <a:t>Calgary 2025 HOC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9"/>
              </a:rPr>
              <a:t>Signature Events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10"/>
              </a:rPr>
              <a:t>Host Hospitality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hlinkClick r:id="rId11"/>
              </a:rPr>
              <a:t>Volunteering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r>
              <a:rPr lang="en-US"/>
              <a:t>Coming Soon, HOC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Facebook, Instagram, LinkedIn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06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48DEA-A27E-19E8-37E0-8F6171FE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85" y="2129518"/>
            <a:ext cx="5953125" cy="3252787"/>
          </a:xfrm>
        </p:spPr>
        <p:txBody>
          <a:bodyPr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an exhilarating journey of worldwide connections and inspiration.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riveting discussions, learn from distinguished speakers and explore innovative and refreshing breakout sessions.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 best practices, ignite new ideas for innovative projects and form lifelong connections with like-minded community change makers from around the world.</a:t>
            </a:r>
          </a:p>
          <a:p>
            <a:endParaRPr lang="en-CA" sz="2000"/>
          </a:p>
        </p:txBody>
      </p:sp>
      <p:sp>
        <p:nvSpPr>
          <p:cNvPr id="444" name="Google Shape;444;g2f4c9b82265_0_9"/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45" name="Google Shape;445;g2f4c9b82265_0_9"/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46" name="Google Shape;446;g2f4c9b82265_0_9" descr="A black background with a yellow object in the middl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f4c9b82265_0_9"/>
          <p:cNvSpPr txBox="1"/>
          <p:nvPr/>
        </p:nvSpPr>
        <p:spPr>
          <a:xfrm>
            <a:off x="638175" y="641475"/>
            <a:ext cx="10185025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448" name="Google Shape;448;g2f4c9b82265_0_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24" y="3866792"/>
            <a:ext cx="2381249" cy="203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f4c9b82265_0_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087" y="2740723"/>
            <a:ext cx="2523773" cy="203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2f4c9b82265_0_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325" y="1705683"/>
            <a:ext cx="2381250" cy="1859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58BD3-8AB9-04B3-2D0B-2713BDE6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Rotary Conference Experience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f4c9b82265_0_17"/>
          <p:cNvSpPr txBox="1"/>
          <p:nvPr/>
        </p:nvSpPr>
        <p:spPr>
          <a:xfrm>
            <a:off x="9293087" y="6311347"/>
            <a:ext cx="268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56" name="Google Shape;456;g2f4c9b82265_0_17"/>
          <p:cNvSpPr txBox="1"/>
          <p:nvPr/>
        </p:nvSpPr>
        <p:spPr>
          <a:xfrm>
            <a:off x="7131383" y="6051344"/>
            <a:ext cx="484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57" name="Google Shape;457;g2f4c9b82265_0_17" descr="A black background with a yellow object in the middl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2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2f4c9b82265_0_17"/>
          <p:cNvSpPr txBox="1"/>
          <p:nvPr/>
        </p:nvSpPr>
        <p:spPr>
          <a:xfrm>
            <a:off x="780050" y="641475"/>
            <a:ext cx="9837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459" name="Google Shape;459;g2f4c9b82265_0_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008" y="3239430"/>
            <a:ext cx="3737751" cy="21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0D7CC-C37D-842A-0B09-64A75653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Rotary Conference Experience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FFD18-F0E5-C23A-4236-DCFED41F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650" y="1825625"/>
            <a:ext cx="5391150" cy="3965716"/>
          </a:xfrm>
        </p:spPr>
        <p:txBody>
          <a:bodyPr>
            <a:normAutofit fontScale="70000" lnSpcReduction="20000"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amazing magic is </a:t>
            </a:r>
            <a:r>
              <a:rPr lang="en-US" sz="2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fuelled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friendship in a spirit of collaboration and service above self.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Enjoying this one-of-a-kind, transformative event. Be part of the team experience, share in the magic, and help grow our Rotary Family. 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the vibrant city of Calgary, Alberta, Canada, where you will create magical lifelong memories by discovering the many sites to enjoy, a wide selection of things to do, and many culinary delights. 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other words, FUN for Everyone!  </a:t>
            </a:r>
          </a:p>
        </p:txBody>
      </p:sp>
      <p:pic>
        <p:nvPicPr>
          <p:cNvPr id="6" name="Picture 5" descr="A person standing in front of a white background&#10;&#10;Description automatically generated">
            <a:extLst>
              <a:ext uri="{FF2B5EF4-FFF2-40B4-BE49-F238E27FC236}">
                <a16:creationId xmlns:a16="http://schemas.microsoft.com/office/drawing/2014/main" id="{FF452220-C1B5-A326-8859-4EF626DCE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44" y="1761975"/>
            <a:ext cx="492908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E78E0D6-ABF0-70F1-B9ED-AB3FD76F6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064820"/>
              </p:ext>
            </p:extLst>
          </p:nvPr>
        </p:nvGraphicFramePr>
        <p:xfrm>
          <a:off x="947738" y="1420320"/>
          <a:ext cx="7134226" cy="401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846">
                  <a:extLst>
                    <a:ext uri="{9D8B030D-6E8A-4147-A177-3AD203B41FA5}">
                      <a16:colId xmlns:a16="http://schemas.microsoft.com/office/drawing/2014/main" val="3539577934"/>
                    </a:ext>
                  </a:extLst>
                </a:gridCol>
                <a:gridCol w="1267876">
                  <a:extLst>
                    <a:ext uri="{9D8B030D-6E8A-4147-A177-3AD203B41FA5}">
                      <a16:colId xmlns:a16="http://schemas.microsoft.com/office/drawing/2014/main" val="1911298649"/>
                    </a:ext>
                  </a:extLst>
                </a:gridCol>
                <a:gridCol w="1267876">
                  <a:extLst>
                    <a:ext uri="{9D8B030D-6E8A-4147-A177-3AD203B41FA5}">
                      <a16:colId xmlns:a16="http://schemas.microsoft.com/office/drawing/2014/main" val="1871915110"/>
                    </a:ext>
                  </a:extLst>
                </a:gridCol>
                <a:gridCol w="1267876">
                  <a:extLst>
                    <a:ext uri="{9D8B030D-6E8A-4147-A177-3AD203B41FA5}">
                      <a16:colId xmlns:a16="http://schemas.microsoft.com/office/drawing/2014/main" val="2516877010"/>
                    </a:ext>
                  </a:extLst>
                </a:gridCol>
                <a:gridCol w="1267876">
                  <a:extLst>
                    <a:ext uri="{9D8B030D-6E8A-4147-A177-3AD203B41FA5}">
                      <a16:colId xmlns:a16="http://schemas.microsoft.com/office/drawing/2014/main" val="147621011"/>
                    </a:ext>
                  </a:extLst>
                </a:gridCol>
                <a:gridCol w="1267876">
                  <a:extLst>
                    <a:ext uri="{9D8B030D-6E8A-4147-A177-3AD203B41FA5}">
                      <a16:colId xmlns:a16="http://schemas.microsoft.com/office/drawing/2014/main" val="1736040343"/>
                    </a:ext>
                  </a:extLst>
                </a:gridCol>
              </a:tblGrid>
              <a:tr h="530400"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 21</a:t>
                      </a:r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 22</a:t>
                      </a:r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 23</a:t>
                      </a:r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 24</a:t>
                      </a:r>
                      <a:endParaRPr lang="en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June 25</a:t>
                      </a:r>
                      <a:endParaRPr lang="en-C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015102"/>
                  </a:ext>
                </a:extLst>
              </a:tr>
              <a:tr h="653489">
                <a:tc>
                  <a:txBody>
                    <a:bodyPr/>
                    <a:lstStyle/>
                    <a:p>
                      <a:r>
                        <a:rPr lang="en-US" sz="1200"/>
                        <a:t>Morning</a:t>
                      </a:r>
                      <a:endParaRPr lang="en-CA" sz="120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Pre-Conference Activities</a:t>
                      </a:r>
                      <a:endParaRPr lang="en-CA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Opening Ceremony</a:t>
                      </a:r>
                    </a:p>
                    <a:p>
                      <a:pPr algn="ctr"/>
                      <a:r>
                        <a:rPr lang="en-US" sz="1100"/>
                        <a:t>(Group A)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General Session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General Session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General Session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41638"/>
                  </a:ext>
                </a:extLst>
              </a:tr>
              <a:tr h="530400">
                <a:tc>
                  <a:txBody>
                    <a:bodyPr/>
                    <a:lstStyle/>
                    <a:p>
                      <a:r>
                        <a:rPr lang="en-US" sz="1200"/>
                        <a:t>Midday</a:t>
                      </a:r>
                      <a:endParaRPr lang="en-CA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House of Friendship</a:t>
                      </a:r>
                      <a:endParaRPr lang="en-CA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Breakout Sessions</a:t>
                      </a:r>
                      <a:endParaRPr lang="en-CA" sz="14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Breakout Sessions</a:t>
                      </a:r>
                      <a:endParaRPr lang="en-CA" sz="14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Breakout Sessions</a:t>
                      </a:r>
                      <a:endParaRPr lang="en-CA" sz="14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183864"/>
                  </a:ext>
                </a:extLst>
              </a:tr>
              <a:tr h="653489">
                <a:tc>
                  <a:txBody>
                    <a:bodyPr/>
                    <a:lstStyle/>
                    <a:p>
                      <a:r>
                        <a:rPr lang="en-US" sz="1200"/>
                        <a:t>Afternoon</a:t>
                      </a:r>
                      <a:endParaRPr lang="en-CA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Opening Ceremony</a:t>
                      </a:r>
                    </a:p>
                    <a:p>
                      <a:pPr algn="ctr"/>
                      <a:r>
                        <a:rPr lang="en-US" sz="1100"/>
                        <a:t>(Group B)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Breakout Sessions</a:t>
                      </a:r>
                      <a:endParaRPr lang="en-CA" sz="14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Breakout Sessions</a:t>
                      </a:r>
                      <a:endParaRPr lang="en-CA" sz="14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Closing Ceremony</a:t>
                      </a:r>
                      <a:endParaRPr lang="en-CA" sz="14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6818"/>
                  </a:ext>
                </a:extLst>
              </a:tr>
              <a:tr h="1542234">
                <a:tc>
                  <a:txBody>
                    <a:bodyPr/>
                    <a:lstStyle/>
                    <a:p>
                      <a:r>
                        <a:rPr lang="en-US" sz="1200"/>
                        <a:t>Evening</a:t>
                      </a:r>
                      <a:endParaRPr lang="en-CA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Grandstand Spectacular</a:t>
                      </a:r>
                      <a:endParaRPr lang="en-CA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New Blood with Calgary Civic Symphony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1400" err="1">
                          <a:solidFill>
                            <a:schemeClr val="bg1"/>
                          </a:solidFill>
                        </a:rPr>
                        <a:t>Rockin</a:t>
                      </a: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’ The Big Tent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Host Hospitality</a:t>
                      </a:r>
                      <a:endParaRPr lang="en-CA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Western Ranch Showcase</a:t>
                      </a:r>
                      <a:endParaRPr lang="en-CA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401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0C98C4-6B94-BF35-71EE-07FEA5484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98766"/>
              </p:ext>
            </p:extLst>
          </p:nvPr>
        </p:nvGraphicFramePr>
        <p:xfrm>
          <a:off x="7116764" y="4068882"/>
          <a:ext cx="193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1625446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We’re All Together</a:t>
                      </a:r>
                      <a:endParaRPr lang="en-CA" sz="1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8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 Choose</a:t>
                      </a:r>
                      <a:endParaRPr lang="en-CA" sz="11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 Have Fun</a:t>
                      </a:r>
                      <a:endParaRPr lang="en-CA" sz="11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682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2F4501-9EE3-781D-8B4B-3BEA64D433C8}"/>
              </a:ext>
            </a:extLst>
          </p:cNvPr>
          <p:cNvSpPr txBox="1"/>
          <p:nvPr/>
        </p:nvSpPr>
        <p:spPr>
          <a:xfrm>
            <a:off x="8858250" y="1999889"/>
            <a:ext cx="2733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Connect…</a:t>
            </a:r>
          </a:p>
          <a:p>
            <a:r>
              <a:rPr lang="en-US" sz="2400"/>
              <a:t>Learn…</a:t>
            </a:r>
          </a:p>
          <a:p>
            <a:r>
              <a:rPr lang="en-US" sz="2400"/>
              <a:t>Challenge…</a:t>
            </a:r>
          </a:p>
          <a:p>
            <a:r>
              <a:rPr lang="en-US" sz="2400"/>
              <a:t>Experience…</a:t>
            </a:r>
          </a:p>
          <a:p>
            <a:endParaRPr lang="en-CA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3A6333-EDDE-EBD1-718B-A5F359528D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Rotary Conference Experience</a:t>
            </a: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14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"/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02927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convention.rotary.org </a:t>
            </a:r>
            <a:endParaRPr sz="1600" b="1">
              <a:solidFill>
                <a:srgbClr val="E02927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65" name="Google Shape;465;p4"/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7458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21-25 JUNE 2025 • CALGARY, CANADA</a:t>
            </a:r>
            <a:endParaRPr/>
          </a:p>
        </p:txBody>
      </p:sp>
      <p:pic>
        <p:nvPicPr>
          <p:cNvPr id="466" name="Google Shape;466;p4" descr="A black background with a yellow object in the middl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2" y="6047169"/>
            <a:ext cx="2820315" cy="4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"/>
          <p:cNvSpPr txBox="1"/>
          <p:nvPr/>
        </p:nvSpPr>
        <p:spPr>
          <a:xfrm>
            <a:off x="1710729" y="343045"/>
            <a:ext cx="8596668" cy="74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820"/>
              <a:buFont typeface="Play"/>
              <a:buNone/>
            </a:pPr>
            <a:r>
              <a:rPr lang="en-US" sz="1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 VENUES</a:t>
            </a:r>
            <a:br>
              <a:rPr lang="en-US" sz="15600" b="1">
                <a:latin typeface="Calibri"/>
                <a:ea typeface="Calibri"/>
                <a:cs typeface="Calibri"/>
              </a:rPr>
            </a:br>
            <a:br>
              <a:rPr lang="en-US" sz="4400" b="1">
                <a:latin typeface="Play"/>
                <a:ea typeface="Play"/>
                <a:cs typeface="Play"/>
              </a:rPr>
            </a:br>
            <a:endParaRPr sz="4400" b="1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468" name="Google Shape;468;p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874" y="2158779"/>
            <a:ext cx="3488814" cy="284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" descr="A large stadium with Scotiabank Saddledome in the backgroun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69" y="2158780"/>
            <a:ext cx="5020263" cy="282160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"/>
          <p:cNvSpPr txBox="1"/>
          <p:nvPr/>
        </p:nvSpPr>
        <p:spPr>
          <a:xfrm>
            <a:off x="1178393" y="1293948"/>
            <a:ext cx="413886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Scotiabank Saddledome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General sessions</a:t>
            </a:r>
            <a:endParaRPr/>
          </a:p>
        </p:txBody>
      </p:sp>
      <p:sp>
        <p:nvSpPr>
          <p:cNvPr id="471" name="Google Shape;471;p4"/>
          <p:cNvSpPr txBox="1"/>
          <p:nvPr/>
        </p:nvSpPr>
        <p:spPr>
          <a:xfrm>
            <a:off x="7483642" y="1293948"/>
            <a:ext cx="316901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BMO Centre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Breakout sessions, HOF…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A5C47-A19D-B0BE-CCB3-D9C25FB11383}"/>
              </a:ext>
            </a:extLst>
          </p:cNvPr>
          <p:cNvSpPr txBox="1"/>
          <p:nvPr/>
        </p:nvSpPr>
        <p:spPr>
          <a:xfrm>
            <a:off x="9293087" y="6311347"/>
            <a:ext cx="2683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err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convention.rotary.org</a:t>
            </a:r>
            <a:r>
              <a:rPr lang="en-US" sz="1600" b="1">
                <a:solidFill>
                  <a:srgbClr val="E02927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endParaRPr lang="en-US" sz="1600" b="1">
              <a:solidFill>
                <a:srgbClr val="E0292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26AC4-4C8B-1DBA-C827-A82F1422DCCD}"/>
              </a:ext>
            </a:extLst>
          </p:cNvPr>
          <p:cNvSpPr txBox="1"/>
          <p:nvPr/>
        </p:nvSpPr>
        <p:spPr>
          <a:xfrm>
            <a:off x="7131383" y="6051344"/>
            <a:ext cx="484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rgbClr val="17458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21-25 JUNE 2025 • CALGARY, CANADA</a:t>
            </a:r>
          </a:p>
        </p:txBody>
      </p:sp>
      <p:pic>
        <p:nvPicPr>
          <p:cNvPr id="4" name="Picture 3" descr="A black background with a yellow object in the middle&#10;&#10;Description automatically generated with medium confidence">
            <a:extLst>
              <a:ext uri="{FF2B5EF4-FFF2-40B4-BE49-F238E27FC236}">
                <a16:creationId xmlns:a16="http://schemas.microsoft.com/office/drawing/2014/main" id="{A1BD4E59-0E51-874E-05B5-BA828D6CB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72" y="6047169"/>
            <a:ext cx="2820315" cy="4677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EBA61E-738F-16F0-CFC9-AFB3AF8A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Host Hospitality</a:t>
            </a:r>
            <a:br>
              <a:rPr lang="en-US"/>
            </a:br>
            <a:r>
              <a:rPr lang="en-US" sz="2000"/>
              <a:t>Pat Neuman</a:t>
            </a:r>
            <a:endParaRPr lang="en-CA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C88D48-50B7-7EB8-3208-CD18815D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7" y="1690688"/>
            <a:ext cx="5949948" cy="38695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Calgary ‘96 is Remembered by Rotarians for TWO things…ONE of them is HOST HOSPITALITY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We started the tradition, and it has been carried on ever since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It was premised on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“Rotarians Hosting Rotarians”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Over time, it has evolved….Check out the Promo Video</a:t>
            </a:r>
            <a:endParaRPr lang="en-US" sz="2400">
              <a:hlinkClick r:id="rId4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>
                <a:hlinkClick r:id="rId4"/>
              </a:rPr>
              <a:t>Host Hospitality Event</a:t>
            </a:r>
            <a:endParaRPr lang="en-CA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F1177-1DE6-FAC1-D9A7-2066305C6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383" y="1059656"/>
            <a:ext cx="3399761" cy="4738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861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C0D1A1E7EBB4893114AB573EC8D53" ma:contentTypeVersion="13" ma:contentTypeDescription="Create a new document." ma:contentTypeScope="" ma:versionID="516c8ba76c70409dca8e43cb30b02d1c">
  <xsd:schema xmlns:xsd="http://www.w3.org/2001/XMLSchema" xmlns:xs="http://www.w3.org/2001/XMLSchema" xmlns:p="http://schemas.microsoft.com/office/2006/metadata/properties" xmlns:ns2="0898e7e4-c5f8-479a-b0b0-c7538f9c412c" xmlns:ns3="f0d5c401-16b9-4863-8e51-538f3814ff74" targetNamespace="http://schemas.microsoft.com/office/2006/metadata/properties" ma:root="true" ma:fieldsID="4cad26a627f95674918007bc806087eb" ns2:_="" ns3:_="">
    <xsd:import namespace="0898e7e4-c5f8-479a-b0b0-c7538f9c412c"/>
    <xsd:import namespace="f0d5c401-16b9-4863-8e51-538f3814ff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8e7e4-c5f8-479a-b0b0-c7538f9c4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a7c0f7c-6340-4a26-b985-167e18f89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5c401-16b9-4863-8e51-538f3814ff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8fd313e-ad92-4c47-a776-f4f3b201f7fc}" ma:internalName="TaxCatchAll" ma:showField="CatchAllData" ma:web="f0d5c401-16b9-4863-8e51-538f3814ff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294FE-C46B-4CE4-A873-BD757FFE6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1313F-B8AD-416C-8C1E-1D0FA5C9D376}">
  <ds:schemaRefs>
    <ds:schemaRef ds:uri="0898e7e4-c5f8-479a-b0b0-c7538f9c412c"/>
    <ds:schemaRef ds:uri="f0d5c401-16b9-4863-8e51-538f3814ff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Widescreen</PresentationFormat>
  <Paragraphs>187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Open Sans Semibold</vt:lpstr>
      <vt:lpstr>Open Sans Semibold</vt:lpstr>
      <vt:lpstr>Play</vt:lpstr>
      <vt:lpstr>Times New Roman</vt:lpstr>
      <vt:lpstr>Office Theme</vt:lpstr>
      <vt:lpstr>PowerPoint Presentation</vt:lpstr>
      <vt:lpstr>PowerPoint Presentation</vt:lpstr>
      <vt:lpstr>Agenda</vt:lpstr>
      <vt:lpstr>Keeping you Informed</vt:lpstr>
      <vt:lpstr>The Rotary Conference Experience</vt:lpstr>
      <vt:lpstr>The Rotary Conference Experience</vt:lpstr>
      <vt:lpstr>PowerPoint Presentation</vt:lpstr>
      <vt:lpstr>PowerPoint Presentation</vt:lpstr>
      <vt:lpstr>Host Hospitality Pat Neuman</vt:lpstr>
      <vt:lpstr>Host Hospitality Pat Neuman</vt:lpstr>
      <vt:lpstr>Host Hospitality Pat Neuman</vt:lpstr>
      <vt:lpstr>Volunteering </vt:lpstr>
      <vt:lpstr>Signature Events Mark Ambrose</vt:lpstr>
      <vt:lpstr>Something to Ponder</vt:lpstr>
      <vt:lpstr>Don’t Delay… Register TODAY…</vt:lpstr>
      <vt:lpstr>PowerPoint Presentation</vt:lpstr>
      <vt:lpstr>Questions / Feedback</vt:lpstr>
      <vt:lpstr>HOC Promotions and Communication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Brown</dc:creator>
  <cp:lastModifiedBy>Linda Morris</cp:lastModifiedBy>
  <cp:revision>6</cp:revision>
  <dcterms:created xsi:type="dcterms:W3CDTF">2024-03-26T15:08:25Z</dcterms:created>
  <dcterms:modified xsi:type="dcterms:W3CDTF">2024-09-27T21:06:22Z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0C954440-9D6F-4E19-A17C-0CEE9FC6FCDA</vt:lpwstr>
  </property>
  <property fmtid="{D5CDD505-2E9C-101B-9397-08002B2CF9AE}" pid="3" name="ArticulatePath">
    <vt:lpwstr>Toolkit IC25 - PPT Template FF RequestMTG_20240123-011_QC1</vt:lpwstr>
  </property>
</Properties>
</file>