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D1_9D82CAC2.xml" ContentType="application/vnd.ms-powerpoint.comments+xml"/>
  <Override PartName="/ppt/comments/modernComment_1D4_967E246A.xml" ContentType="application/vnd.ms-powerpoint.comments+xml"/>
  <Override PartName="/ppt/comments/modernComment_1D3_9D7C8287.xml" ContentType="application/vnd.ms-powerpoint.comments+xml"/>
  <Override PartName="/ppt/comments/modernComment_1D2_2A2307E5.xml" ContentType="application/vnd.ms-powerpoint.comment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comments/modernComment_1AD_3AAC3F68.xml" ContentType="application/vnd.ms-powerpoint.comment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
  </p:sldMasterIdLst>
  <p:notesMasterIdLst>
    <p:notesMasterId r:id="rId44"/>
  </p:notesMasterIdLst>
  <p:sldIdLst>
    <p:sldId id="257" r:id="rId4"/>
    <p:sldId id="259" r:id="rId5"/>
    <p:sldId id="439" r:id="rId6"/>
    <p:sldId id="471" r:id="rId7"/>
    <p:sldId id="461" r:id="rId8"/>
    <p:sldId id="441" r:id="rId9"/>
    <p:sldId id="446" r:id="rId10"/>
    <p:sldId id="445" r:id="rId11"/>
    <p:sldId id="457" r:id="rId12"/>
    <p:sldId id="458" r:id="rId13"/>
    <p:sldId id="459" r:id="rId14"/>
    <p:sldId id="460" r:id="rId15"/>
    <p:sldId id="448" r:id="rId16"/>
    <p:sldId id="462" r:id="rId17"/>
    <p:sldId id="289" r:id="rId18"/>
    <p:sldId id="455" r:id="rId19"/>
    <p:sldId id="452" r:id="rId20"/>
    <p:sldId id="456" r:id="rId21"/>
    <p:sldId id="263" r:id="rId22"/>
    <p:sldId id="276" r:id="rId23"/>
    <p:sldId id="463" r:id="rId24"/>
    <p:sldId id="464" r:id="rId25"/>
    <p:sldId id="274" r:id="rId26"/>
    <p:sldId id="280" r:id="rId27"/>
    <p:sldId id="449" r:id="rId28"/>
    <p:sldId id="465" r:id="rId29"/>
    <p:sldId id="468" r:id="rId30"/>
    <p:sldId id="467" r:id="rId31"/>
    <p:sldId id="466" r:id="rId32"/>
    <p:sldId id="450" r:id="rId33"/>
    <p:sldId id="453" r:id="rId34"/>
    <p:sldId id="469" r:id="rId35"/>
    <p:sldId id="454" r:id="rId36"/>
    <p:sldId id="327" r:id="rId37"/>
    <p:sldId id="426" r:id="rId38"/>
    <p:sldId id="429" r:id="rId39"/>
    <p:sldId id="472" r:id="rId40"/>
    <p:sldId id="475" r:id="rId41"/>
    <p:sldId id="473" r:id="rId42"/>
    <p:sldId id="474" r:id="rId43"/>
  </p:sldIdLst>
  <p:sldSz cx="12192000" cy="6858000"/>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A00306-1144-8248-135E-8B88A5DCD346}" name="Linda Morris" initials="LM" userId="S::linda.morris@rotarycalgary2025.org::2b9e1d9a-04b7-4795-b258-b83ce30328e6" providerId="AD"/>
  <p188:author id="{616DA220-41C4-F43E-EDB6-FA832355D9AF}" name="Darcy Mykytyshyn" initials="DM" userId="S::Darcy.Mykytyshyn@rotarycalgary2025.org::edf90269-abb9-404d-9d53-a2199fae2605" providerId="AD"/>
  <p188:author id="{CADED0A6-FB7B-BE5E-7FD8-856136CF72F5}" name="Mark Starratt" initials="MS" userId="S::mstarratt@starrgazeradvisory.com::4be9e3c1-78e7-45d1-895d-dd6ade0355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58F"/>
    <a:srgbClr val="000000"/>
    <a:srgbClr val="E02927"/>
    <a:srgbClr val="F7A8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C462C7-854E-A0B5-C021-8D06B12D9A85}" v="1" dt="2025-02-26T20:58:14.201"/>
    <p1510:client id="{183AF7A1-1F9B-7397-89FA-F226DEC54305}" v="59" dt="2025-02-27T13:46:43.713"/>
    <p1510:client id="{2B472F2E-423A-5FB3-2A07-913235766927}" v="185" dt="2025-02-27T04:00:27.054"/>
    <p1510:client id="{2FC27219-5754-A329-6130-CB2050543805}" v="84" dt="2025-02-26T17:24:08.333"/>
    <p1510:client id="{3CDF8CB9-66A5-8AAD-6FBB-C86DEF95C45C}" v="545" dt="2025-02-25T21:51:08.512"/>
    <p1510:client id="{517E0C9C-9D0F-5E9B-6360-5CEE8DA2F22A}" v="568" dt="2025-02-26T15:24:14.458"/>
    <p1510:client id="{68903823-E459-4885-81F1-1A6749D7FB55}" v="158" dt="2025-02-25T23:38:46.429"/>
    <p1510:client id="{69320A81-6FFF-72F9-91F9-778D81BEC66E}" v="107" dt="2025-02-26T16:06:57.861"/>
    <p1510:client id="{89A33DA6-228C-8E80-F6BD-2B39553E1FC7}" v="3097" dt="2025-02-25T21:30:32.459"/>
    <p1510:client id="{BB9ED414-CD51-0311-4108-FD0498815A73}" v="478" dt="2025-02-25T23:42:42.224"/>
    <p1510:client id="{FBBF9A78-5197-F4BE-81D5-D9AF8F11FF98}" v="2613" dt="2025-02-27T03:40:15.5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51" Type="http://schemas.microsoft.com/office/2018/10/relationships/authors" Target="authors.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s>
</file>

<file path=ppt/comments/modernComment_1AD_3AAC3F68.xml><?xml version="1.0" encoding="utf-8"?>
<p188:cmLst xmlns:a="http://schemas.openxmlformats.org/drawingml/2006/main" xmlns:r="http://schemas.openxmlformats.org/officeDocument/2006/relationships" xmlns:p188="http://schemas.microsoft.com/office/powerpoint/2018/8/main">
  <p188:cm id="{6565D098-4EE0-4690-A333-F23F92929EBD}" authorId="{48A00306-1144-8248-135E-8B88A5DCD346}" created="2025-02-25T21:41:58.734">
    <pc:sldMkLst xmlns:pc="http://schemas.microsoft.com/office/powerpoint/2013/main/command">
      <pc:docMk/>
      <pc:sldMk cId="984366952" sldId="429"/>
    </pc:sldMkLst>
    <p188:txBody>
      <a:bodyPr/>
      <a:lstStyle/>
      <a:p>
        <a:r>
          <a:rPr lang="en-US"/>
          <a:t>add fireworks picture</a:t>
        </a:r>
      </a:p>
    </p188:txBody>
  </p188:cm>
</p188:cmLst>
</file>

<file path=ppt/comments/modernComment_1D1_9D82CAC2.xml><?xml version="1.0" encoding="utf-8"?>
<p188:cmLst xmlns:a="http://schemas.openxmlformats.org/drawingml/2006/main" xmlns:r="http://schemas.openxmlformats.org/officeDocument/2006/relationships" xmlns:p188="http://schemas.microsoft.com/office/powerpoint/2018/8/main">
  <p188:cm id="{9905DAB3-1C89-4ACB-8134-168F4EAE5940}" authorId="{48A00306-1144-8248-135E-8B88A5DCD346}" created="2025-02-24T23:38:49.342">
    <pc:sldMkLst xmlns:pc="http://schemas.microsoft.com/office/powerpoint/2013/main/command">
      <pc:docMk/>
      <pc:sldMk cId="3911475881" sldId="464"/>
    </pc:sldMkLst>
    <p188:txBody>
      <a:bodyPr/>
      <a:lstStyle/>
      <a:p>
        <a:r>
          <a:rPr lang="en-US"/>
          <a:t>Needs updating</a:t>
        </a:r>
      </a:p>
    </p188:txBody>
  </p188:cm>
</p188:cmLst>
</file>

<file path=ppt/comments/modernComment_1D2_2A2307E5.xml><?xml version="1.0" encoding="utf-8"?>
<p188:cmLst xmlns:a="http://schemas.openxmlformats.org/drawingml/2006/main" xmlns:r="http://schemas.openxmlformats.org/officeDocument/2006/relationships" xmlns:p188="http://schemas.microsoft.com/office/powerpoint/2018/8/main">
  <p188:cm id="{3E48E490-A7C3-4937-817D-689353A3299B}" authorId="{48A00306-1144-8248-135E-8B88A5DCD346}" created="2025-02-24T23:38:49.342">
    <pc:sldMkLst xmlns:pc="http://schemas.microsoft.com/office/powerpoint/2013/main/command">
      <pc:docMk/>
      <pc:sldMk cId="3911475881" sldId="464"/>
    </pc:sldMkLst>
    <p188:txBody>
      <a:bodyPr/>
      <a:lstStyle/>
      <a:p>
        <a:r>
          <a:rPr lang="en-US"/>
          <a:t>Needs updating</a:t>
        </a:r>
      </a:p>
    </p188:txBody>
  </p188:cm>
</p188:cmLst>
</file>

<file path=ppt/comments/modernComment_1D3_9D7C8287.xml><?xml version="1.0" encoding="utf-8"?>
<p188:cmLst xmlns:a="http://schemas.openxmlformats.org/drawingml/2006/main" xmlns:r="http://schemas.openxmlformats.org/officeDocument/2006/relationships" xmlns:p188="http://schemas.microsoft.com/office/powerpoint/2018/8/main">
  <p188:cm id="{018F0244-DA95-424B-8581-E5F9C4601F53}" authorId="{48A00306-1144-8248-135E-8B88A5DCD346}" created="2025-02-24T23:38:49.342">
    <pc:sldMkLst xmlns:pc="http://schemas.microsoft.com/office/powerpoint/2013/main/command">
      <pc:docMk/>
      <pc:sldMk cId="3911475881" sldId="464"/>
    </pc:sldMkLst>
    <p188:txBody>
      <a:bodyPr/>
      <a:lstStyle/>
      <a:p>
        <a:r>
          <a:rPr lang="en-US"/>
          <a:t>Needs updating</a:t>
        </a:r>
      </a:p>
    </p188:txBody>
  </p188:cm>
</p188:cmLst>
</file>

<file path=ppt/comments/modernComment_1D4_967E246A.xml><?xml version="1.0" encoding="utf-8"?>
<p188:cmLst xmlns:a="http://schemas.openxmlformats.org/drawingml/2006/main" xmlns:r="http://schemas.openxmlformats.org/officeDocument/2006/relationships" xmlns:p188="http://schemas.microsoft.com/office/powerpoint/2018/8/main">
  <p188:cm id="{3AE75200-8B59-456C-8086-82650FDE5504}" authorId="{48A00306-1144-8248-135E-8B88A5DCD346}" created="2025-02-24T23:38:49.342">
    <pc:sldMkLst xmlns:pc="http://schemas.microsoft.com/office/powerpoint/2013/main/command">
      <pc:docMk/>
      <pc:sldMk cId="3911475881" sldId="464"/>
    </pc:sldMkLst>
    <p188:txBody>
      <a:bodyPr/>
      <a:lstStyle/>
      <a:p>
        <a:r>
          <a:rPr lang="en-US"/>
          <a:t>Needs updating</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474E23-0967-F94C-886B-B9184426E053}" type="datetimeFigureOut">
              <a:rPr lang="en-US" smtClean="0"/>
              <a:t>2/27/2025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9D418A-38D3-ED49-91B3-F3E75FF8C7BA}" type="slidenum">
              <a:rPr lang="en-US" smtClean="0"/>
              <a:t>‹#›</a:t>
            </a:fld>
            <a:endParaRPr lang="en-US"/>
          </a:p>
        </p:txBody>
      </p:sp>
    </p:spTree>
    <p:extLst>
      <p:ext uri="{BB962C8B-B14F-4D97-AF65-F5344CB8AC3E}">
        <p14:creationId xmlns:p14="http://schemas.microsoft.com/office/powerpoint/2010/main" val="235791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9D418A-38D3-ED49-91B3-F3E75FF8C7BA}" type="slidenum">
              <a:rPr lang="en-US" smtClean="0"/>
              <a:t>1</a:t>
            </a:fld>
            <a:endParaRPr lang="en-US"/>
          </a:p>
        </p:txBody>
      </p:sp>
    </p:spTree>
    <p:extLst>
      <p:ext uri="{BB962C8B-B14F-4D97-AF65-F5344CB8AC3E}">
        <p14:creationId xmlns:p14="http://schemas.microsoft.com/office/powerpoint/2010/main" val="1087829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a:extLst>
            <a:ext uri="{FF2B5EF4-FFF2-40B4-BE49-F238E27FC236}">
              <a16:creationId xmlns:a16="http://schemas.microsoft.com/office/drawing/2014/main" id="{03AD3599-5B07-99A0-9603-1528B2C508DF}"/>
            </a:ext>
          </a:extLst>
        </p:cNvPr>
        <p:cNvGrpSpPr/>
        <p:nvPr/>
      </p:nvGrpSpPr>
      <p:grpSpPr>
        <a:xfrm>
          <a:off x="0" y="0"/>
          <a:ext cx="0" cy="0"/>
          <a:chOff x="0" y="0"/>
          <a:chExt cx="0" cy="0"/>
        </a:xfrm>
      </p:grpSpPr>
      <p:sp>
        <p:nvSpPr>
          <p:cNvPr id="452" name="Google Shape;452;g2f4c9b82265_0_17:notes">
            <a:extLst>
              <a:ext uri="{FF2B5EF4-FFF2-40B4-BE49-F238E27FC236}">
                <a16:creationId xmlns:a16="http://schemas.microsoft.com/office/drawing/2014/main" id="{0F39930F-3DAE-0502-F5F4-F234754F2AA4}"/>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g2f4c9b82265_0_17:notes">
            <a:extLst>
              <a:ext uri="{FF2B5EF4-FFF2-40B4-BE49-F238E27FC236}">
                <a16:creationId xmlns:a16="http://schemas.microsoft.com/office/drawing/2014/main" id="{4C3ABCF4-1038-E028-94FC-B041A40C23A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9013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4" name="Google Shape;47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a:extLst>
            <a:ext uri="{FF2B5EF4-FFF2-40B4-BE49-F238E27FC236}">
              <a16:creationId xmlns:a16="http://schemas.microsoft.com/office/drawing/2014/main" id="{4944E9BC-D56E-57D1-8443-008C3C6BEA0C}"/>
            </a:ext>
          </a:extLst>
        </p:cNvPr>
        <p:cNvGrpSpPr/>
        <p:nvPr/>
      </p:nvGrpSpPr>
      <p:grpSpPr>
        <a:xfrm>
          <a:off x="0" y="0"/>
          <a:ext cx="0" cy="0"/>
          <a:chOff x="0" y="0"/>
          <a:chExt cx="0" cy="0"/>
        </a:xfrm>
      </p:grpSpPr>
      <p:sp>
        <p:nvSpPr>
          <p:cNvPr id="452" name="Google Shape;452;g2f4c9b82265_0_17:notes">
            <a:extLst>
              <a:ext uri="{FF2B5EF4-FFF2-40B4-BE49-F238E27FC236}">
                <a16:creationId xmlns:a16="http://schemas.microsoft.com/office/drawing/2014/main" id="{E3083C0A-C754-62E9-A325-D33362D01666}"/>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g2f4c9b82265_0_17:notes">
            <a:extLst>
              <a:ext uri="{FF2B5EF4-FFF2-40B4-BE49-F238E27FC236}">
                <a16:creationId xmlns:a16="http://schemas.microsoft.com/office/drawing/2014/main" id="{DF46FAD2-524A-C364-37E7-F1D94340D53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9306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a:extLst>
            <a:ext uri="{FF2B5EF4-FFF2-40B4-BE49-F238E27FC236}">
              <a16:creationId xmlns:a16="http://schemas.microsoft.com/office/drawing/2014/main" id="{0ED6C279-E6B9-5DA6-22B8-9334909C1677}"/>
            </a:ext>
          </a:extLst>
        </p:cNvPr>
        <p:cNvGrpSpPr/>
        <p:nvPr/>
      </p:nvGrpSpPr>
      <p:grpSpPr>
        <a:xfrm>
          <a:off x="0" y="0"/>
          <a:ext cx="0" cy="0"/>
          <a:chOff x="0" y="0"/>
          <a:chExt cx="0" cy="0"/>
        </a:xfrm>
      </p:grpSpPr>
      <p:sp>
        <p:nvSpPr>
          <p:cNvPr id="452" name="Google Shape;452;g2f4c9b82265_0_17:notes">
            <a:extLst>
              <a:ext uri="{FF2B5EF4-FFF2-40B4-BE49-F238E27FC236}">
                <a16:creationId xmlns:a16="http://schemas.microsoft.com/office/drawing/2014/main" id="{4835B9C4-9024-0655-ABE9-8C29F92C0814}"/>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g2f4c9b82265_0_17:notes">
            <a:extLst>
              <a:ext uri="{FF2B5EF4-FFF2-40B4-BE49-F238E27FC236}">
                <a16:creationId xmlns:a16="http://schemas.microsoft.com/office/drawing/2014/main" id="{3C0BADAA-FBAC-7841-68C7-84F05B204A8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6434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a:extLst>
            <a:ext uri="{FF2B5EF4-FFF2-40B4-BE49-F238E27FC236}">
              <a16:creationId xmlns:a16="http://schemas.microsoft.com/office/drawing/2014/main" id="{2360B33C-6CD4-8C14-177F-EB02D1860A89}"/>
            </a:ext>
          </a:extLst>
        </p:cNvPr>
        <p:cNvGrpSpPr/>
        <p:nvPr/>
      </p:nvGrpSpPr>
      <p:grpSpPr>
        <a:xfrm>
          <a:off x="0" y="0"/>
          <a:ext cx="0" cy="0"/>
          <a:chOff x="0" y="0"/>
          <a:chExt cx="0" cy="0"/>
        </a:xfrm>
      </p:grpSpPr>
      <p:sp>
        <p:nvSpPr>
          <p:cNvPr id="452" name="Google Shape;452;g2f4c9b82265_0_17:notes">
            <a:extLst>
              <a:ext uri="{FF2B5EF4-FFF2-40B4-BE49-F238E27FC236}">
                <a16:creationId xmlns:a16="http://schemas.microsoft.com/office/drawing/2014/main" id="{B3ED333A-0F8C-F3E3-C569-077CB847170D}"/>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g2f4c9b82265_0_17:notes">
            <a:extLst>
              <a:ext uri="{FF2B5EF4-FFF2-40B4-BE49-F238E27FC236}">
                <a16:creationId xmlns:a16="http://schemas.microsoft.com/office/drawing/2014/main" id="{6E4DB5D5-0D8C-87B3-1F20-B0DF2ECDA82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4193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a:extLst>
            <a:ext uri="{FF2B5EF4-FFF2-40B4-BE49-F238E27FC236}">
              <a16:creationId xmlns:a16="http://schemas.microsoft.com/office/drawing/2014/main" id="{B932C67A-68B3-A616-F1E7-4B89634475A9}"/>
            </a:ext>
          </a:extLst>
        </p:cNvPr>
        <p:cNvGrpSpPr/>
        <p:nvPr/>
      </p:nvGrpSpPr>
      <p:grpSpPr>
        <a:xfrm>
          <a:off x="0" y="0"/>
          <a:ext cx="0" cy="0"/>
          <a:chOff x="0" y="0"/>
          <a:chExt cx="0" cy="0"/>
        </a:xfrm>
      </p:grpSpPr>
      <p:sp>
        <p:nvSpPr>
          <p:cNvPr id="452" name="Google Shape;452;g2f4c9b82265_0_17:notes">
            <a:extLst>
              <a:ext uri="{FF2B5EF4-FFF2-40B4-BE49-F238E27FC236}">
                <a16:creationId xmlns:a16="http://schemas.microsoft.com/office/drawing/2014/main" id="{242A9A71-94E9-6F2F-927F-61F0361D3247}"/>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g2f4c9b82265_0_17:notes">
            <a:extLst>
              <a:ext uri="{FF2B5EF4-FFF2-40B4-BE49-F238E27FC236}">
                <a16:creationId xmlns:a16="http://schemas.microsoft.com/office/drawing/2014/main" id="{226FE904-9590-6BB4-A792-306E045E08C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0289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a:extLst>
            <a:ext uri="{FF2B5EF4-FFF2-40B4-BE49-F238E27FC236}">
              <a16:creationId xmlns:a16="http://schemas.microsoft.com/office/drawing/2014/main" id="{72F6FD3D-C5ED-0570-9198-BB61AC0E4C79}"/>
            </a:ext>
          </a:extLst>
        </p:cNvPr>
        <p:cNvGrpSpPr/>
        <p:nvPr/>
      </p:nvGrpSpPr>
      <p:grpSpPr>
        <a:xfrm>
          <a:off x="0" y="0"/>
          <a:ext cx="0" cy="0"/>
          <a:chOff x="0" y="0"/>
          <a:chExt cx="0" cy="0"/>
        </a:xfrm>
      </p:grpSpPr>
      <p:sp>
        <p:nvSpPr>
          <p:cNvPr id="452" name="Google Shape;452;g2f4c9b82265_0_17:notes">
            <a:extLst>
              <a:ext uri="{FF2B5EF4-FFF2-40B4-BE49-F238E27FC236}">
                <a16:creationId xmlns:a16="http://schemas.microsoft.com/office/drawing/2014/main" id="{0BCF522A-D40C-45BC-EB71-32F5A35B0CE3}"/>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g2f4c9b82265_0_17:notes">
            <a:extLst>
              <a:ext uri="{FF2B5EF4-FFF2-40B4-BE49-F238E27FC236}">
                <a16:creationId xmlns:a16="http://schemas.microsoft.com/office/drawing/2014/main" id="{543DE85C-A3D3-FD3A-502C-6AA06BDDF6D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4774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a:extLst>
            <a:ext uri="{FF2B5EF4-FFF2-40B4-BE49-F238E27FC236}">
              <a16:creationId xmlns:a16="http://schemas.microsoft.com/office/drawing/2014/main" id="{BD2343A7-8A63-3349-D181-CE07F39007E7}"/>
            </a:ext>
          </a:extLst>
        </p:cNvPr>
        <p:cNvGrpSpPr/>
        <p:nvPr/>
      </p:nvGrpSpPr>
      <p:grpSpPr>
        <a:xfrm>
          <a:off x="0" y="0"/>
          <a:ext cx="0" cy="0"/>
          <a:chOff x="0" y="0"/>
          <a:chExt cx="0" cy="0"/>
        </a:xfrm>
      </p:grpSpPr>
      <p:sp>
        <p:nvSpPr>
          <p:cNvPr id="452" name="Google Shape;452;g2f4c9b82265_0_17:notes">
            <a:extLst>
              <a:ext uri="{FF2B5EF4-FFF2-40B4-BE49-F238E27FC236}">
                <a16:creationId xmlns:a16="http://schemas.microsoft.com/office/drawing/2014/main" id="{2225AC26-BB75-C99C-AB05-CDF63752BC94}"/>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g2f4c9b82265_0_17:notes">
            <a:extLst>
              <a:ext uri="{FF2B5EF4-FFF2-40B4-BE49-F238E27FC236}">
                <a16:creationId xmlns:a16="http://schemas.microsoft.com/office/drawing/2014/main" id="{AAD7B063-5C63-3631-F320-9E06869E981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6236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a:extLst>
            <a:ext uri="{FF2B5EF4-FFF2-40B4-BE49-F238E27FC236}">
              <a16:creationId xmlns:a16="http://schemas.microsoft.com/office/drawing/2014/main" id="{5F012EE0-86C1-A917-A029-2E75A0C1B7FE}"/>
            </a:ext>
          </a:extLst>
        </p:cNvPr>
        <p:cNvGrpSpPr/>
        <p:nvPr/>
      </p:nvGrpSpPr>
      <p:grpSpPr>
        <a:xfrm>
          <a:off x="0" y="0"/>
          <a:ext cx="0" cy="0"/>
          <a:chOff x="0" y="0"/>
          <a:chExt cx="0" cy="0"/>
        </a:xfrm>
      </p:grpSpPr>
      <p:sp>
        <p:nvSpPr>
          <p:cNvPr id="452" name="Google Shape;452;g2f4c9b82265_0_17:notes">
            <a:extLst>
              <a:ext uri="{FF2B5EF4-FFF2-40B4-BE49-F238E27FC236}">
                <a16:creationId xmlns:a16="http://schemas.microsoft.com/office/drawing/2014/main" id="{1474530B-26FB-3D0D-3F03-56A8DA8859B1}"/>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g2f4c9b82265_0_17:notes">
            <a:extLst>
              <a:ext uri="{FF2B5EF4-FFF2-40B4-BE49-F238E27FC236}">
                <a16:creationId xmlns:a16="http://schemas.microsoft.com/office/drawing/2014/main" id="{0DCEAE6E-05BD-FB5C-B6B5-A9732B1495A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305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77CA0979-F579-4E9B-A675-1F5ABBFF00DB}" type="datetimeFigureOut">
              <a:rPr lang="en-US" dirty="0"/>
              <a:t>2/27/2025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406043212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F7E76D0F-5A12-4D0A-80B0-1A6122B61E7B}" type="datetimeFigureOut">
              <a:rPr lang="en-US" dirty="0"/>
              <a:t>2/27/2025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4201824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8B9E8C84-89CA-44AB-B0BE-5C91BAF75478}" type="datetimeFigureOut">
              <a:rPr lang="en-US" dirty="0"/>
              <a:t>2/27/2025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4088760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3E7156E-175E-4DBA-9D21-B772C320F342}" type="datetimeFigureOut">
              <a:rPr lang="en-US" dirty="0"/>
              <a:t>2/27/2025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2766257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04895F6E-3D02-4292-95D1-C62B3126321B}" type="datetimeFigureOut">
              <a:rPr lang="en-US" dirty="0"/>
              <a:t>2/27/2025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1557217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DCB5ACB-D10C-44A8-9570-124370F4CB38}" type="datetimeFigureOut">
              <a:rPr lang="en-US" dirty="0"/>
              <a:t>2/27/2025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4134084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AB8D84F4-0E7A-4BDE-98C6-AE68FB974645}" type="datetimeFigureOut">
              <a:rPr lang="en-US" dirty="0"/>
              <a:t>2/27/2025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
              </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3057401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CBEFF1D8-9801-4C4B-92F3-66C9A863BD74}" type="datetimeFigureOut">
              <a:rPr lang="en-US" dirty="0"/>
              <a:t>2/27/2025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
              </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2257005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961FE8FD-B23E-4E1A-83EF-0847EBEA0105}" type="datetimeFigureOut">
              <a:rPr lang="en-US" dirty="0"/>
              <a:t>2/27/2025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
              </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2079580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8DDF891E-A7C2-465C-AD39-8EDCB0F58E3C}" type="datetimeFigureOut">
              <a:rPr lang="en-US" dirty="0"/>
              <a:t>2/27/2025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456784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9571C769-CEC8-962A-01E6-15B0E056791E}"/>
              </a:ext>
            </a:extLst>
          </p:cNvPr>
          <p:cNvSpPr>
            <a:spLocks noGrp="1" noChangeAspect="1"/>
          </p:cNvSpPr>
          <p:nvPr>
            <p:ph type="pic" idx="1"/>
          </p:nvPr>
        </p:nvSpPr>
        <p:spPr>
          <a:xfrm>
            <a:off x="5063319" y="657103"/>
            <a:ext cx="6483687" cy="555590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F39F93E5-AFB6-485C-8E3C-32F92A07875F}" type="datetimeFigureOut">
              <a:rPr lang="en-US" dirty="0"/>
              <a:t>2/27/2025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2827747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3A332BE1-279E-4118-9FE3-7952B079A510}" type="datetimeFigureOut">
              <a:rPr lang="en-US" dirty="0"/>
              <a:t>2/27/2025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r>
              <a:rPr lang="en-US"/>
              <a:t>
              </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dirty="0"/>
              <a:t>‹#›</a:t>
            </a:fld>
            <a:endParaRPr lang="en-US"/>
          </a:p>
        </p:txBody>
      </p:sp>
    </p:spTree>
    <p:extLst>
      <p:ext uri="{BB962C8B-B14F-4D97-AF65-F5344CB8AC3E}">
        <p14:creationId xmlns:p14="http://schemas.microsoft.com/office/powerpoint/2010/main" val="2909759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hyperlink" Target="https://stayrcc.com/locations/calgar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hyperlink" Target="https://www.mtroyal.ca/CampusServices/LivingonCampu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8.png"/><Relationship Id="rId5" Type="http://schemas.openxmlformats.org/officeDocument/2006/relationships/hyperlink" Target="https://reservations.arestravel.com/hotel/list/20880?Search%5BhotelRegion%5D=m3785&amp;Search%5BcheckInDate%5D=06/20/2025&amp;Search%5BcheckOutDate%5D=06/25/2025&amp;Search%5BroomOccupancies%5D%5B0%5D%5BnumberOfAdults%5D=1&amp;Search%5BroomOccupancies%5D%5B0%5D%5Bnumber" TargetMode="External"/><Relationship Id="rId4" Type="http://schemas.openxmlformats.org/officeDocument/2006/relationships/hyperlink" Target="https://registration.experientevent.com/showROT251/"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D1_9D82CAC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D4_967E246A.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D3_9D7C828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D2_2A2307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hyperlink" Target="https://rotarycalgary2025.org/shop"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my.rotary.org/en/document/preliminary-breakout-session-schedule-2025-rotary-international-convention" TargetMode="External"/><Relationship Id="rId5" Type="http://schemas.openxmlformats.org/officeDocument/2006/relationships/hyperlink" Target="https://convention.rotary.org/en-us/speakers" TargetMode="External"/><Relationship Id="rId4" Type="http://schemas.openxmlformats.org/officeDocument/2006/relationships/hyperlink" Target="https://rotary5360.ca/page/hoc-club-champions-connection"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www.rotarycalgary2025.org/signature-events" TargetMode="Externa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hyperlink" Target="http://www.rotarycalgary2025.org/host-hospitality-event-landing-page" TargetMode="External"/><Relationship Id="rId5" Type="http://schemas.openxmlformats.org/officeDocument/2006/relationships/hyperlink" Target="http://www.rotarycalgary2025.org/volunteering" TargetMode="External"/><Relationship Id="rId4" Type="http://schemas.openxmlformats.org/officeDocument/2006/relationships/hyperlink" Target="http://convention.rotary.org/registration" TargetMode="External"/></Relationships>
</file>

<file path=ppt/slides/_rels/slide36.xml.rels><?xml version="1.0" encoding="UTF-8" standalone="yes"?>
<Relationships xmlns="http://schemas.openxmlformats.org/package/2006/relationships"><Relationship Id="rId3" Type="http://schemas.microsoft.com/office/2018/10/relationships/comments" Target="../comments/modernComment_1AD_3AAC3F68.xml"/><Relationship Id="rId2" Type="http://schemas.openxmlformats.org/officeDocument/2006/relationships/slideLayout" Target="../slideLayouts/slideLayout3.xml"/><Relationship Id="rId1" Type="http://schemas.openxmlformats.org/officeDocument/2006/relationships/tags" Target="../tags/tag16.xml"/><Relationship Id="rId5" Type="http://schemas.openxmlformats.org/officeDocument/2006/relationships/image" Target="../media/image12.jpe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in front of colorful circles&#10;&#10;Description automatically generated">
            <a:extLst>
              <a:ext uri="{FF2B5EF4-FFF2-40B4-BE49-F238E27FC236}">
                <a16:creationId xmlns:a16="http://schemas.microsoft.com/office/drawing/2014/main" id="{7D566970-6976-B44B-5696-71FF8E4C65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289026"/>
            <a:ext cx="12743193" cy="7168046"/>
          </a:xfrm>
          <a:prstGeom prst="rect">
            <a:avLst/>
          </a:prstGeom>
        </p:spPr>
      </p:pic>
      <p:sp>
        <p:nvSpPr>
          <p:cNvPr id="8" name="TextBox 7">
            <a:extLst>
              <a:ext uri="{FF2B5EF4-FFF2-40B4-BE49-F238E27FC236}">
                <a16:creationId xmlns:a16="http://schemas.microsoft.com/office/drawing/2014/main" id="{E5ACF80D-5F08-F423-C59E-AAB30E0C1C9E}"/>
              </a:ext>
            </a:extLst>
          </p:cNvPr>
          <p:cNvSpPr txBox="1"/>
          <p:nvPr/>
        </p:nvSpPr>
        <p:spPr>
          <a:xfrm>
            <a:off x="310054" y="1653906"/>
            <a:ext cx="4645574" cy="2481961"/>
          </a:xfrm>
          <a:prstGeom prst="rect">
            <a:avLst/>
          </a:prstGeom>
          <a:noFill/>
        </p:spPr>
        <p:txBody>
          <a:bodyPr wrap="square" rtlCol="0">
            <a:spAutoFit/>
          </a:bodyPr>
          <a:lstStyle/>
          <a:p>
            <a:pPr>
              <a:lnSpc>
                <a:spcPts val="6140"/>
              </a:lnSpc>
            </a:pPr>
            <a:r>
              <a:rPr lang="en-US" sz="72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MAGIC</a:t>
            </a:r>
            <a:r>
              <a:rPr lang="en-US" sz="7200" b="1">
                <a:latin typeface="Open Sans Semibold" panose="020B0606030504020204" pitchFamily="34" charset="0"/>
                <a:ea typeface="Open Sans Semibold" panose="020B0606030504020204" pitchFamily="34" charset="0"/>
                <a:cs typeface="Open Sans Semibold" panose="020B0606030504020204" pitchFamily="34" charset="0"/>
              </a:rPr>
              <a:t> </a:t>
            </a:r>
            <a:r>
              <a:rPr lang="en-US" sz="7200" b="1">
                <a:solidFill>
                  <a:srgbClr val="F7A81B"/>
                </a:solidFill>
                <a:latin typeface="Open Sans Semibold" panose="020B0606030504020204" pitchFamily="34" charset="0"/>
                <a:ea typeface="Open Sans Semibold" panose="020B0606030504020204" pitchFamily="34" charset="0"/>
                <a:cs typeface="Open Sans Semibold" panose="020B0606030504020204" pitchFamily="34" charset="0"/>
              </a:rPr>
              <a:t>ALL</a:t>
            </a:r>
            <a:r>
              <a:rPr lang="en-US" sz="7200" b="1">
                <a:latin typeface="Open Sans Semibold" panose="020B0606030504020204" pitchFamily="34" charset="0"/>
                <a:ea typeface="Open Sans Semibold" panose="020B0606030504020204" pitchFamily="34" charset="0"/>
                <a:cs typeface="Open Sans Semibold" panose="020B0606030504020204" pitchFamily="34" charset="0"/>
              </a:rPr>
              <a:t> </a:t>
            </a:r>
            <a:r>
              <a:rPr lang="en-US" sz="7200" b="1">
                <a:solidFill>
                  <a:srgbClr val="E02927"/>
                </a:solidFill>
                <a:latin typeface="Open Sans Semibold" panose="020B0606030504020204" pitchFamily="34" charset="0"/>
                <a:ea typeface="Open Sans Semibold" panose="020B0606030504020204" pitchFamily="34" charset="0"/>
                <a:cs typeface="Open Sans Semibold" panose="020B0606030504020204" pitchFamily="34" charset="0"/>
              </a:rPr>
              <a:t>AROUND</a:t>
            </a:r>
          </a:p>
        </p:txBody>
      </p:sp>
      <p:pic>
        <p:nvPicPr>
          <p:cNvPr id="5" name="Picture 4" descr="A black background with a yellow object in the middle&#10;&#10;Description automatically generated with medium confidence">
            <a:extLst>
              <a:ext uri="{FF2B5EF4-FFF2-40B4-BE49-F238E27FC236}">
                <a16:creationId xmlns:a16="http://schemas.microsoft.com/office/drawing/2014/main" id="{3B10EB28-09A4-91B0-A079-35710B26C1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9902" y="4731237"/>
            <a:ext cx="3475758" cy="576500"/>
          </a:xfrm>
          <a:prstGeom prst="rect">
            <a:avLst/>
          </a:prstGeom>
        </p:spPr>
      </p:pic>
      <p:sp>
        <p:nvSpPr>
          <p:cNvPr id="6" name="TextBox 5">
            <a:extLst>
              <a:ext uri="{FF2B5EF4-FFF2-40B4-BE49-F238E27FC236}">
                <a16:creationId xmlns:a16="http://schemas.microsoft.com/office/drawing/2014/main" id="{A24BB9C1-7443-BD5A-E1C9-FD10FBC5249F}"/>
              </a:ext>
            </a:extLst>
          </p:cNvPr>
          <p:cNvSpPr txBox="1"/>
          <p:nvPr/>
        </p:nvSpPr>
        <p:spPr>
          <a:xfrm>
            <a:off x="310054" y="3977852"/>
            <a:ext cx="4845269" cy="400110"/>
          </a:xfrm>
          <a:prstGeom prst="rect">
            <a:avLst/>
          </a:prstGeom>
          <a:noFill/>
        </p:spPr>
        <p:txBody>
          <a:bodyPr wrap="square" rtlCol="0">
            <a:spAutoFit/>
          </a:bodyPr>
          <a:lstStyle/>
          <a:p>
            <a:r>
              <a:rPr lang="en-US" sz="20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spTree>
    <p:custDataLst>
      <p:tags r:id="rId1"/>
    </p:custDataLst>
    <p:extLst>
      <p:ext uri="{BB962C8B-B14F-4D97-AF65-F5344CB8AC3E}">
        <p14:creationId xmlns:p14="http://schemas.microsoft.com/office/powerpoint/2010/main" val="1099174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05FB2-D4A2-BC91-609C-BF42A4107D8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62F6B72-9112-A7B7-89CF-7FDEA1ADBE30}"/>
              </a:ext>
            </a:extLst>
          </p:cNvPr>
          <p:cNvSpPr txBox="1"/>
          <p:nvPr/>
        </p:nvSpPr>
        <p:spPr>
          <a:xfrm>
            <a:off x="9293087" y="6311347"/>
            <a:ext cx="2683565" cy="338554"/>
          </a:xfrm>
          <a:prstGeom prst="rect">
            <a:avLst/>
          </a:prstGeom>
          <a:noFill/>
        </p:spPr>
        <p:txBody>
          <a:bodyPr wrap="square" rtlCol="0">
            <a:spAutoFit/>
          </a:bodyPr>
          <a:lstStyle/>
          <a:p>
            <a:pPr algn="r"/>
            <a:r>
              <a:rPr lang="en-US" sz="1600" b="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convention.rotary.org </a:t>
            </a:r>
            <a:endParaRPr lang="en-US" sz="1600" b="1">
              <a:solidFill>
                <a:srgbClr val="E02927"/>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3" name="TextBox 2">
            <a:extLst>
              <a:ext uri="{FF2B5EF4-FFF2-40B4-BE49-F238E27FC236}">
                <a16:creationId xmlns:a16="http://schemas.microsoft.com/office/drawing/2014/main" id="{35F90AAA-4738-E8BD-18E1-2CD0837FE107}"/>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4" name="Picture 3" descr="A black background with a yellow object in the middle&#10;&#10;Description automatically generated with medium confidence">
            <a:extLst>
              <a:ext uri="{FF2B5EF4-FFF2-40B4-BE49-F238E27FC236}">
                <a16:creationId xmlns:a16="http://schemas.microsoft.com/office/drawing/2014/main" id="{A02C708E-2A54-6E78-61FC-668C22FBDF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572" y="6047169"/>
            <a:ext cx="2820315" cy="467786"/>
          </a:xfrm>
          <a:prstGeom prst="rect">
            <a:avLst/>
          </a:prstGeom>
        </p:spPr>
      </p:pic>
      <p:graphicFrame>
        <p:nvGraphicFramePr>
          <p:cNvPr id="9" name="Content Placeholder 8">
            <a:extLst>
              <a:ext uri="{FF2B5EF4-FFF2-40B4-BE49-F238E27FC236}">
                <a16:creationId xmlns:a16="http://schemas.microsoft.com/office/drawing/2014/main" id="{560CCAED-F177-26F7-6913-5057CAB40E2E}"/>
              </a:ext>
            </a:extLst>
          </p:cNvPr>
          <p:cNvGraphicFramePr>
            <a:graphicFrameLocks noGrp="1"/>
          </p:cNvGraphicFramePr>
          <p:nvPr>
            <p:ph idx="1"/>
            <p:extLst>
              <p:ext uri="{D42A27DB-BD31-4B8C-83A1-F6EECF244321}">
                <p14:modId xmlns:p14="http://schemas.microsoft.com/office/powerpoint/2010/main" val="1125251561"/>
              </p:ext>
            </p:extLst>
          </p:nvPr>
        </p:nvGraphicFramePr>
        <p:xfrm>
          <a:off x="1559727" y="658165"/>
          <a:ext cx="9270304" cy="5102841"/>
        </p:xfrm>
        <a:graphic>
          <a:graphicData uri="http://schemas.openxmlformats.org/drawingml/2006/table">
            <a:tbl>
              <a:tblPr bandRow="1">
                <a:tableStyleId>{B301B821-A1FF-4177-AEE7-76D212191A09}</a:tableStyleId>
              </a:tblPr>
              <a:tblGrid>
                <a:gridCol w="2936474">
                  <a:extLst>
                    <a:ext uri="{9D8B030D-6E8A-4147-A177-3AD203B41FA5}">
                      <a16:colId xmlns:a16="http://schemas.microsoft.com/office/drawing/2014/main" val="3905203144"/>
                    </a:ext>
                  </a:extLst>
                </a:gridCol>
                <a:gridCol w="2238567">
                  <a:extLst>
                    <a:ext uri="{9D8B030D-6E8A-4147-A177-3AD203B41FA5}">
                      <a16:colId xmlns:a16="http://schemas.microsoft.com/office/drawing/2014/main" val="3190466405"/>
                    </a:ext>
                  </a:extLst>
                </a:gridCol>
                <a:gridCol w="1804022">
                  <a:extLst>
                    <a:ext uri="{9D8B030D-6E8A-4147-A177-3AD203B41FA5}">
                      <a16:colId xmlns:a16="http://schemas.microsoft.com/office/drawing/2014/main" val="434603056"/>
                    </a:ext>
                  </a:extLst>
                </a:gridCol>
                <a:gridCol w="2291241">
                  <a:extLst>
                    <a:ext uri="{9D8B030D-6E8A-4147-A177-3AD203B41FA5}">
                      <a16:colId xmlns:a16="http://schemas.microsoft.com/office/drawing/2014/main" val="3356320231"/>
                    </a:ext>
                  </a:extLst>
                </a:gridCol>
              </a:tblGrid>
              <a:tr h="808989">
                <a:tc>
                  <a:txBody>
                    <a:bodyPr/>
                    <a:lstStyle/>
                    <a:p>
                      <a:pPr algn="l" fontAlgn="b"/>
                      <a:r>
                        <a:rPr lang="en-US" sz="1800" b="1" u="none" strike="noStrike">
                          <a:solidFill>
                            <a:srgbClr val="000000"/>
                          </a:solidFill>
                          <a:effectLst/>
                        </a:rPr>
                        <a:t>Club Name</a:t>
                      </a:r>
                    </a:p>
                  </a:txBody>
                  <a:tcPr marL="9525" marR="9525" marT="9525" anchor="b"/>
                </a:tc>
                <a:tc>
                  <a:txBody>
                    <a:bodyPr/>
                    <a:lstStyle/>
                    <a:p>
                      <a:pPr algn="ctr" fontAlgn="b"/>
                      <a:r>
                        <a:rPr lang="en-US" sz="1800" b="1" u="none" strike="noStrike">
                          <a:solidFill>
                            <a:srgbClr val="000000"/>
                          </a:solidFill>
                          <a:effectLst/>
                        </a:rPr>
                        <a:t>Count</a:t>
                      </a:r>
                    </a:p>
                  </a:txBody>
                  <a:tcPr marL="9525" marR="9525" marT="9525" anchor="b"/>
                </a:tc>
                <a:tc>
                  <a:txBody>
                    <a:bodyPr/>
                    <a:lstStyle/>
                    <a:p>
                      <a:pPr algn="ctr" fontAlgn="b"/>
                      <a:r>
                        <a:rPr lang="en-US" sz="1800" b="1" u="none" strike="noStrike">
                          <a:solidFill>
                            <a:srgbClr val="000000"/>
                          </a:solidFill>
                          <a:effectLst/>
                        </a:rPr>
                        <a:t>Membership</a:t>
                      </a:r>
                    </a:p>
                  </a:txBody>
                  <a:tcPr marL="9525" marR="9525" marT="9525" anchor="b"/>
                </a:tc>
                <a:tc>
                  <a:txBody>
                    <a:bodyPr/>
                    <a:lstStyle/>
                    <a:p>
                      <a:pPr algn="ctr" fontAlgn="b"/>
                      <a:r>
                        <a:rPr lang="en-US" sz="1800" b="1" u="none" strike="noStrike">
                          <a:solidFill>
                            <a:srgbClr val="000000"/>
                          </a:solidFill>
                          <a:effectLst/>
                        </a:rPr>
                        <a:t>% members registered &amp; Paid</a:t>
                      </a:r>
                    </a:p>
                  </a:txBody>
                  <a:tcPr marL="9525" marR="9525" marT="9525" anchor="b"/>
                </a:tc>
                <a:extLst>
                  <a:ext uri="{0D108BD9-81ED-4DB2-BD59-A6C34878D82A}">
                    <a16:rowId xmlns:a16="http://schemas.microsoft.com/office/drawing/2014/main" val="1811120202"/>
                  </a:ext>
                </a:extLst>
              </a:tr>
              <a:tr h="357821">
                <a:tc>
                  <a:txBody>
                    <a:bodyPr/>
                    <a:lstStyle/>
                    <a:p>
                      <a:pPr algn="l" fontAlgn="b"/>
                      <a:r>
                        <a:rPr lang="en-US" sz="1800" u="none" strike="noStrike">
                          <a:solidFill>
                            <a:srgbClr val="000000"/>
                          </a:solidFill>
                          <a:effectLst/>
                        </a:rPr>
                        <a:t>Cochrane</a:t>
                      </a:r>
                    </a:p>
                  </a:txBody>
                  <a:tcPr marL="9525" marR="9525" marT="9525" anchor="b"/>
                </a:tc>
                <a:tc>
                  <a:txBody>
                    <a:bodyPr/>
                    <a:lstStyle/>
                    <a:p>
                      <a:pPr algn="ctr" fontAlgn="b"/>
                      <a:r>
                        <a:rPr lang="en-US" sz="1800" u="none" strike="noStrike">
                          <a:solidFill>
                            <a:srgbClr val="000000"/>
                          </a:solidFill>
                          <a:effectLst/>
                        </a:rPr>
                        <a:t>12</a:t>
                      </a:r>
                    </a:p>
                  </a:txBody>
                  <a:tcPr marL="9525" marR="9525" marT="9525" anchor="b"/>
                </a:tc>
                <a:tc>
                  <a:txBody>
                    <a:bodyPr/>
                    <a:lstStyle/>
                    <a:p>
                      <a:pPr algn="ctr" fontAlgn="b"/>
                      <a:r>
                        <a:rPr lang="en-US" sz="1800" u="none" strike="noStrike">
                          <a:solidFill>
                            <a:srgbClr val="000000"/>
                          </a:solidFill>
                          <a:effectLst/>
                        </a:rPr>
                        <a:t>46</a:t>
                      </a:r>
                    </a:p>
                  </a:txBody>
                  <a:tcPr marL="9525" marR="9525" marT="9525" anchor="b"/>
                </a:tc>
                <a:tc>
                  <a:txBody>
                    <a:bodyPr/>
                    <a:lstStyle/>
                    <a:p>
                      <a:pPr algn="ctr" fontAlgn="b"/>
                      <a:r>
                        <a:rPr lang="en-US" sz="1800" u="none" strike="noStrike">
                          <a:solidFill>
                            <a:srgbClr val="000000"/>
                          </a:solidFill>
                          <a:effectLst/>
                        </a:rPr>
                        <a:t>26%</a:t>
                      </a:r>
                    </a:p>
                  </a:txBody>
                  <a:tcPr marL="9525" marR="9525" marT="9525" anchor="b"/>
                </a:tc>
                <a:extLst>
                  <a:ext uri="{0D108BD9-81ED-4DB2-BD59-A6C34878D82A}">
                    <a16:rowId xmlns:a16="http://schemas.microsoft.com/office/drawing/2014/main" val="2796275995"/>
                  </a:ext>
                </a:extLst>
              </a:tr>
              <a:tr h="357821">
                <a:tc>
                  <a:txBody>
                    <a:bodyPr/>
                    <a:lstStyle/>
                    <a:p>
                      <a:pPr algn="l" fontAlgn="b"/>
                      <a:r>
                        <a:rPr lang="en-US" sz="1800" u="none" strike="noStrike">
                          <a:solidFill>
                            <a:srgbClr val="000000"/>
                          </a:solidFill>
                          <a:effectLst/>
                        </a:rPr>
                        <a:t>Cochrane Rocky Mountain</a:t>
                      </a:r>
                    </a:p>
                  </a:txBody>
                  <a:tcPr marL="9525" marR="9525" marT="9525" anchor="b"/>
                </a:tc>
                <a:tc>
                  <a:txBody>
                    <a:bodyPr/>
                    <a:lstStyle/>
                    <a:p>
                      <a:pPr algn="ctr" fontAlgn="b"/>
                      <a:r>
                        <a:rPr lang="en-US" sz="1800" u="none" strike="noStrike">
                          <a:solidFill>
                            <a:srgbClr val="000000"/>
                          </a:solidFill>
                          <a:effectLst/>
                        </a:rPr>
                        <a:t>0</a:t>
                      </a:r>
                    </a:p>
                  </a:txBody>
                  <a:tcPr marL="9525" marR="9525" marT="9525" anchor="b"/>
                </a:tc>
                <a:tc>
                  <a:txBody>
                    <a:bodyPr/>
                    <a:lstStyle/>
                    <a:p>
                      <a:pPr algn="ctr" fontAlgn="b"/>
                      <a:r>
                        <a:rPr lang="en-US" sz="1800" u="none" strike="noStrike">
                          <a:solidFill>
                            <a:srgbClr val="000000"/>
                          </a:solidFill>
                          <a:effectLst/>
                        </a:rPr>
                        <a:t>22</a:t>
                      </a:r>
                    </a:p>
                  </a:txBody>
                  <a:tcPr marL="9525" marR="9525" marT="9525" anchor="b"/>
                </a:tc>
                <a:tc>
                  <a:txBody>
                    <a:bodyPr/>
                    <a:lstStyle/>
                    <a:p>
                      <a:pPr algn="ctr" fontAlgn="b"/>
                      <a:r>
                        <a:rPr lang="en-US" sz="1800" u="none" strike="noStrike">
                          <a:solidFill>
                            <a:srgbClr val="000000"/>
                          </a:solidFill>
                          <a:effectLst/>
                        </a:rPr>
                        <a:t>0%</a:t>
                      </a:r>
                    </a:p>
                  </a:txBody>
                  <a:tcPr marL="9525" marR="9525" marT="9525" anchor="b"/>
                </a:tc>
                <a:extLst>
                  <a:ext uri="{0D108BD9-81ED-4DB2-BD59-A6C34878D82A}">
                    <a16:rowId xmlns:a16="http://schemas.microsoft.com/office/drawing/2014/main" val="502008013"/>
                  </a:ext>
                </a:extLst>
              </a:tr>
              <a:tr h="357821">
                <a:tc>
                  <a:txBody>
                    <a:bodyPr/>
                    <a:lstStyle/>
                    <a:p>
                      <a:pPr algn="l" fontAlgn="b"/>
                      <a:r>
                        <a:rPr lang="en-US" sz="1800" u="none" strike="noStrike">
                          <a:solidFill>
                            <a:srgbClr val="000000"/>
                          </a:solidFill>
                          <a:effectLst/>
                        </a:rPr>
                        <a:t>Drumheller</a:t>
                      </a:r>
                    </a:p>
                  </a:txBody>
                  <a:tcPr marL="9525" marR="9525" marT="9525" anchor="b"/>
                </a:tc>
                <a:tc>
                  <a:txBody>
                    <a:bodyPr/>
                    <a:lstStyle/>
                    <a:p>
                      <a:pPr algn="ctr" fontAlgn="b"/>
                      <a:r>
                        <a:rPr lang="en-US" sz="1800" u="none" strike="noStrike">
                          <a:solidFill>
                            <a:srgbClr val="000000"/>
                          </a:solidFill>
                          <a:effectLst/>
                        </a:rPr>
                        <a:t>3</a:t>
                      </a:r>
                    </a:p>
                  </a:txBody>
                  <a:tcPr marL="9525" marR="9525" marT="9525" anchor="b"/>
                </a:tc>
                <a:tc>
                  <a:txBody>
                    <a:bodyPr/>
                    <a:lstStyle/>
                    <a:p>
                      <a:pPr algn="ctr" fontAlgn="b"/>
                      <a:r>
                        <a:rPr lang="en-US" sz="1800" u="none" strike="noStrike">
                          <a:solidFill>
                            <a:srgbClr val="000000"/>
                          </a:solidFill>
                          <a:effectLst/>
                        </a:rPr>
                        <a:t>22</a:t>
                      </a:r>
                    </a:p>
                  </a:txBody>
                  <a:tcPr marL="9525" marR="9525" marT="9525" anchor="b"/>
                </a:tc>
                <a:tc>
                  <a:txBody>
                    <a:bodyPr/>
                    <a:lstStyle/>
                    <a:p>
                      <a:pPr algn="ctr" fontAlgn="b"/>
                      <a:r>
                        <a:rPr lang="en-US" sz="1800" u="none" strike="noStrike">
                          <a:solidFill>
                            <a:srgbClr val="000000"/>
                          </a:solidFill>
                          <a:effectLst/>
                        </a:rPr>
                        <a:t>14%</a:t>
                      </a:r>
                    </a:p>
                  </a:txBody>
                  <a:tcPr marL="9525" marR="9525" marT="9525" anchor="b"/>
                </a:tc>
                <a:extLst>
                  <a:ext uri="{0D108BD9-81ED-4DB2-BD59-A6C34878D82A}">
                    <a16:rowId xmlns:a16="http://schemas.microsoft.com/office/drawing/2014/main" val="1846305207"/>
                  </a:ext>
                </a:extLst>
              </a:tr>
              <a:tr h="357821">
                <a:tc>
                  <a:txBody>
                    <a:bodyPr/>
                    <a:lstStyle/>
                    <a:p>
                      <a:pPr algn="l" fontAlgn="b"/>
                      <a:r>
                        <a:rPr lang="en-US" sz="1800" u="none" strike="noStrike">
                          <a:solidFill>
                            <a:srgbClr val="000000"/>
                          </a:solidFill>
                          <a:effectLst/>
                        </a:rPr>
                        <a:t>Fort Macleod</a:t>
                      </a:r>
                    </a:p>
                  </a:txBody>
                  <a:tcPr marL="9525" marR="9525" marT="9525" anchor="b"/>
                </a:tc>
                <a:tc>
                  <a:txBody>
                    <a:bodyPr/>
                    <a:lstStyle/>
                    <a:p>
                      <a:pPr algn="ctr" fontAlgn="b"/>
                      <a:r>
                        <a:rPr lang="en-US" sz="1800" u="none" strike="noStrike">
                          <a:solidFill>
                            <a:srgbClr val="000000"/>
                          </a:solidFill>
                          <a:effectLst/>
                        </a:rPr>
                        <a:t>0</a:t>
                      </a:r>
                    </a:p>
                  </a:txBody>
                  <a:tcPr marL="9525" marR="9525" marT="9525" anchor="b"/>
                </a:tc>
                <a:tc>
                  <a:txBody>
                    <a:bodyPr/>
                    <a:lstStyle/>
                    <a:p>
                      <a:pPr algn="ctr" fontAlgn="b"/>
                      <a:r>
                        <a:rPr lang="en-US" sz="1800" u="none" strike="noStrike">
                          <a:solidFill>
                            <a:srgbClr val="000000"/>
                          </a:solidFill>
                          <a:effectLst/>
                        </a:rPr>
                        <a:t>7</a:t>
                      </a:r>
                    </a:p>
                  </a:txBody>
                  <a:tcPr marL="9525" marR="9525" marT="9525" anchor="b"/>
                </a:tc>
                <a:tc>
                  <a:txBody>
                    <a:bodyPr/>
                    <a:lstStyle/>
                    <a:p>
                      <a:pPr algn="ctr" fontAlgn="b"/>
                      <a:r>
                        <a:rPr lang="en-US" sz="1800" u="none" strike="noStrike">
                          <a:solidFill>
                            <a:srgbClr val="000000"/>
                          </a:solidFill>
                          <a:effectLst/>
                        </a:rPr>
                        <a:t>0%</a:t>
                      </a:r>
                    </a:p>
                  </a:txBody>
                  <a:tcPr marL="9525" marR="9525" marT="9525" anchor="b"/>
                </a:tc>
                <a:extLst>
                  <a:ext uri="{0D108BD9-81ED-4DB2-BD59-A6C34878D82A}">
                    <a16:rowId xmlns:a16="http://schemas.microsoft.com/office/drawing/2014/main" val="2613509519"/>
                  </a:ext>
                </a:extLst>
              </a:tr>
              <a:tr h="357821">
                <a:tc>
                  <a:txBody>
                    <a:bodyPr/>
                    <a:lstStyle/>
                    <a:p>
                      <a:pPr algn="l" fontAlgn="b"/>
                      <a:r>
                        <a:rPr lang="en-US" sz="1800" u="none" strike="noStrike">
                          <a:solidFill>
                            <a:srgbClr val="000000"/>
                          </a:solidFill>
                          <a:effectLst/>
                        </a:rPr>
                        <a:t>High River</a:t>
                      </a:r>
                    </a:p>
                  </a:txBody>
                  <a:tcPr marL="9525" marR="9525" marT="9525" anchor="b"/>
                </a:tc>
                <a:tc>
                  <a:txBody>
                    <a:bodyPr/>
                    <a:lstStyle/>
                    <a:p>
                      <a:pPr algn="ctr" fontAlgn="b"/>
                      <a:r>
                        <a:rPr lang="en-US" sz="1800" u="none" strike="noStrike">
                          <a:solidFill>
                            <a:srgbClr val="000000"/>
                          </a:solidFill>
                          <a:effectLst/>
                        </a:rPr>
                        <a:t>12</a:t>
                      </a:r>
                    </a:p>
                  </a:txBody>
                  <a:tcPr marL="9525" marR="9525" marT="9525" anchor="b"/>
                </a:tc>
                <a:tc>
                  <a:txBody>
                    <a:bodyPr/>
                    <a:lstStyle/>
                    <a:p>
                      <a:pPr algn="ctr" fontAlgn="b"/>
                      <a:r>
                        <a:rPr lang="en-US" sz="1800" u="none" strike="noStrike">
                          <a:solidFill>
                            <a:srgbClr val="000000"/>
                          </a:solidFill>
                          <a:effectLst/>
                        </a:rPr>
                        <a:t>27</a:t>
                      </a:r>
                    </a:p>
                  </a:txBody>
                  <a:tcPr marL="9525" marR="9525" marT="9525" anchor="b"/>
                </a:tc>
                <a:tc>
                  <a:txBody>
                    <a:bodyPr/>
                    <a:lstStyle/>
                    <a:p>
                      <a:pPr algn="ctr" fontAlgn="b"/>
                      <a:r>
                        <a:rPr lang="en-US" sz="1800" u="none" strike="noStrike">
                          <a:solidFill>
                            <a:srgbClr val="000000"/>
                          </a:solidFill>
                          <a:effectLst/>
                        </a:rPr>
                        <a:t>44%</a:t>
                      </a:r>
                    </a:p>
                  </a:txBody>
                  <a:tcPr marL="9525" marR="9525" marT="9525" anchor="b"/>
                </a:tc>
                <a:extLst>
                  <a:ext uri="{0D108BD9-81ED-4DB2-BD59-A6C34878D82A}">
                    <a16:rowId xmlns:a16="http://schemas.microsoft.com/office/drawing/2014/main" val="782990318"/>
                  </a:ext>
                </a:extLst>
              </a:tr>
              <a:tr h="357821">
                <a:tc>
                  <a:txBody>
                    <a:bodyPr/>
                    <a:lstStyle/>
                    <a:p>
                      <a:pPr algn="l" fontAlgn="b"/>
                      <a:r>
                        <a:rPr lang="en-US" sz="1800" u="none" strike="noStrike">
                          <a:solidFill>
                            <a:srgbClr val="000000"/>
                          </a:solidFill>
                          <a:effectLst/>
                        </a:rPr>
                        <a:t>Innisfail</a:t>
                      </a:r>
                    </a:p>
                  </a:txBody>
                  <a:tcPr marL="9525" marR="9525" marT="9525" anchor="b"/>
                </a:tc>
                <a:tc>
                  <a:txBody>
                    <a:bodyPr/>
                    <a:lstStyle/>
                    <a:p>
                      <a:pPr algn="ctr" fontAlgn="b"/>
                      <a:r>
                        <a:rPr lang="en-US" sz="1800" u="none" strike="noStrike">
                          <a:solidFill>
                            <a:srgbClr val="000000"/>
                          </a:solidFill>
                          <a:effectLst/>
                        </a:rPr>
                        <a:t>0</a:t>
                      </a:r>
                    </a:p>
                  </a:txBody>
                  <a:tcPr marL="9525" marR="9525" marT="9525" anchor="b"/>
                </a:tc>
                <a:tc>
                  <a:txBody>
                    <a:bodyPr/>
                    <a:lstStyle/>
                    <a:p>
                      <a:pPr algn="ctr" fontAlgn="b"/>
                      <a:r>
                        <a:rPr lang="en-US" sz="1800" u="none" strike="noStrike">
                          <a:solidFill>
                            <a:srgbClr val="000000"/>
                          </a:solidFill>
                          <a:effectLst/>
                        </a:rPr>
                        <a:t>19</a:t>
                      </a:r>
                    </a:p>
                  </a:txBody>
                  <a:tcPr marL="9525" marR="9525" marT="9525" anchor="b"/>
                </a:tc>
                <a:tc>
                  <a:txBody>
                    <a:bodyPr/>
                    <a:lstStyle/>
                    <a:p>
                      <a:pPr algn="ctr" fontAlgn="b"/>
                      <a:r>
                        <a:rPr lang="en-US" sz="1800" u="none" strike="noStrike">
                          <a:solidFill>
                            <a:srgbClr val="000000"/>
                          </a:solidFill>
                          <a:effectLst/>
                        </a:rPr>
                        <a:t>0%</a:t>
                      </a:r>
                    </a:p>
                  </a:txBody>
                  <a:tcPr marL="9525" marR="9525" marT="9525" anchor="b"/>
                </a:tc>
                <a:extLst>
                  <a:ext uri="{0D108BD9-81ED-4DB2-BD59-A6C34878D82A}">
                    <a16:rowId xmlns:a16="http://schemas.microsoft.com/office/drawing/2014/main" val="3279028107"/>
                  </a:ext>
                </a:extLst>
              </a:tr>
              <a:tr h="357821">
                <a:tc>
                  <a:txBody>
                    <a:bodyPr/>
                    <a:lstStyle/>
                    <a:p>
                      <a:pPr algn="l" fontAlgn="b"/>
                      <a:r>
                        <a:rPr lang="en-US" sz="1800" u="none" strike="noStrike">
                          <a:solidFill>
                            <a:srgbClr val="000000"/>
                          </a:solidFill>
                          <a:effectLst/>
                        </a:rPr>
                        <a:t>Kindersley</a:t>
                      </a:r>
                    </a:p>
                  </a:txBody>
                  <a:tcPr marL="9525" marR="9525" marT="9525" anchor="b"/>
                </a:tc>
                <a:tc>
                  <a:txBody>
                    <a:bodyPr/>
                    <a:lstStyle/>
                    <a:p>
                      <a:pPr algn="ctr" fontAlgn="b"/>
                      <a:r>
                        <a:rPr lang="en-US" sz="1800" u="none" strike="noStrike">
                          <a:solidFill>
                            <a:srgbClr val="000000"/>
                          </a:solidFill>
                          <a:effectLst/>
                        </a:rPr>
                        <a:t>0</a:t>
                      </a:r>
                    </a:p>
                  </a:txBody>
                  <a:tcPr marL="9525" marR="9525" marT="9525" anchor="b"/>
                </a:tc>
                <a:tc>
                  <a:txBody>
                    <a:bodyPr/>
                    <a:lstStyle/>
                    <a:p>
                      <a:pPr algn="ctr" fontAlgn="b"/>
                      <a:r>
                        <a:rPr lang="en-US" sz="1800" u="none" strike="noStrike">
                          <a:solidFill>
                            <a:srgbClr val="000000"/>
                          </a:solidFill>
                          <a:effectLst/>
                        </a:rPr>
                        <a:t>11</a:t>
                      </a:r>
                    </a:p>
                  </a:txBody>
                  <a:tcPr marL="9525" marR="9525" marT="9525" anchor="b"/>
                </a:tc>
                <a:tc>
                  <a:txBody>
                    <a:bodyPr/>
                    <a:lstStyle/>
                    <a:p>
                      <a:pPr algn="ctr" fontAlgn="b"/>
                      <a:r>
                        <a:rPr lang="en-US" sz="1800" u="none" strike="noStrike">
                          <a:solidFill>
                            <a:srgbClr val="000000"/>
                          </a:solidFill>
                          <a:effectLst/>
                        </a:rPr>
                        <a:t>0%</a:t>
                      </a:r>
                    </a:p>
                  </a:txBody>
                  <a:tcPr marL="9525" marR="9525" marT="9525" anchor="b"/>
                </a:tc>
                <a:extLst>
                  <a:ext uri="{0D108BD9-81ED-4DB2-BD59-A6C34878D82A}">
                    <a16:rowId xmlns:a16="http://schemas.microsoft.com/office/drawing/2014/main" val="1288660262"/>
                  </a:ext>
                </a:extLst>
              </a:tr>
              <a:tr h="357821">
                <a:tc>
                  <a:txBody>
                    <a:bodyPr/>
                    <a:lstStyle/>
                    <a:p>
                      <a:pPr algn="l" fontAlgn="b"/>
                      <a:r>
                        <a:rPr lang="en-US" sz="1800" u="none" strike="noStrike">
                          <a:solidFill>
                            <a:srgbClr val="000000"/>
                          </a:solidFill>
                          <a:effectLst/>
                        </a:rPr>
                        <a:t>Lacombe</a:t>
                      </a:r>
                    </a:p>
                  </a:txBody>
                  <a:tcPr marL="9525" marR="9525" marT="9525" anchor="b"/>
                </a:tc>
                <a:tc>
                  <a:txBody>
                    <a:bodyPr/>
                    <a:lstStyle/>
                    <a:p>
                      <a:pPr algn="ctr" fontAlgn="b"/>
                      <a:r>
                        <a:rPr lang="en-US" sz="1800" u="none" strike="noStrike">
                          <a:solidFill>
                            <a:srgbClr val="000000"/>
                          </a:solidFill>
                          <a:effectLst/>
                        </a:rPr>
                        <a:t>1</a:t>
                      </a:r>
                    </a:p>
                  </a:txBody>
                  <a:tcPr marL="9525" marR="9525" marT="9525" anchor="b"/>
                </a:tc>
                <a:tc>
                  <a:txBody>
                    <a:bodyPr/>
                    <a:lstStyle/>
                    <a:p>
                      <a:pPr algn="ctr" fontAlgn="b"/>
                      <a:r>
                        <a:rPr lang="en-US" sz="1800" u="none" strike="noStrike">
                          <a:solidFill>
                            <a:srgbClr val="000000"/>
                          </a:solidFill>
                          <a:effectLst/>
                        </a:rPr>
                        <a:t>18</a:t>
                      </a:r>
                    </a:p>
                  </a:txBody>
                  <a:tcPr marL="9525" marR="9525" marT="9525" anchor="b"/>
                </a:tc>
                <a:tc>
                  <a:txBody>
                    <a:bodyPr/>
                    <a:lstStyle/>
                    <a:p>
                      <a:pPr algn="ctr" fontAlgn="b"/>
                      <a:r>
                        <a:rPr lang="en-US" sz="1800" u="none" strike="noStrike">
                          <a:solidFill>
                            <a:srgbClr val="000000"/>
                          </a:solidFill>
                          <a:effectLst/>
                        </a:rPr>
                        <a:t>6%</a:t>
                      </a:r>
                    </a:p>
                  </a:txBody>
                  <a:tcPr marL="9525" marR="9525" marT="9525" anchor="b"/>
                </a:tc>
                <a:extLst>
                  <a:ext uri="{0D108BD9-81ED-4DB2-BD59-A6C34878D82A}">
                    <a16:rowId xmlns:a16="http://schemas.microsoft.com/office/drawing/2014/main" val="4162925439"/>
                  </a:ext>
                </a:extLst>
              </a:tr>
              <a:tr h="357821">
                <a:tc>
                  <a:txBody>
                    <a:bodyPr/>
                    <a:lstStyle/>
                    <a:p>
                      <a:pPr algn="l" fontAlgn="b"/>
                      <a:r>
                        <a:rPr lang="en-US" sz="1800" u="none" strike="noStrike">
                          <a:solidFill>
                            <a:srgbClr val="000000"/>
                          </a:solidFill>
                          <a:effectLst/>
                        </a:rPr>
                        <a:t>Lethbridge</a:t>
                      </a:r>
                    </a:p>
                  </a:txBody>
                  <a:tcPr marL="9525" marR="9525" marT="9525" anchor="b"/>
                </a:tc>
                <a:tc>
                  <a:txBody>
                    <a:bodyPr/>
                    <a:lstStyle/>
                    <a:p>
                      <a:pPr algn="ctr" fontAlgn="b"/>
                      <a:r>
                        <a:rPr lang="en-US" sz="1800" u="none" strike="noStrike">
                          <a:solidFill>
                            <a:srgbClr val="000000"/>
                          </a:solidFill>
                          <a:effectLst/>
                        </a:rPr>
                        <a:t>20</a:t>
                      </a:r>
                    </a:p>
                  </a:txBody>
                  <a:tcPr marL="9525" marR="9525" marT="9525" anchor="b"/>
                </a:tc>
                <a:tc>
                  <a:txBody>
                    <a:bodyPr/>
                    <a:lstStyle/>
                    <a:p>
                      <a:pPr algn="ctr" fontAlgn="b"/>
                      <a:r>
                        <a:rPr lang="en-US" sz="1800" u="none" strike="noStrike">
                          <a:solidFill>
                            <a:srgbClr val="000000"/>
                          </a:solidFill>
                          <a:effectLst/>
                        </a:rPr>
                        <a:t>78</a:t>
                      </a:r>
                    </a:p>
                  </a:txBody>
                  <a:tcPr marL="9525" marR="9525" marT="9525" anchor="b"/>
                </a:tc>
                <a:tc>
                  <a:txBody>
                    <a:bodyPr/>
                    <a:lstStyle/>
                    <a:p>
                      <a:pPr algn="ctr" fontAlgn="b"/>
                      <a:r>
                        <a:rPr lang="en-US" sz="1800" u="none" strike="noStrike">
                          <a:solidFill>
                            <a:srgbClr val="000000"/>
                          </a:solidFill>
                          <a:effectLst/>
                        </a:rPr>
                        <a:t>26%</a:t>
                      </a:r>
                    </a:p>
                  </a:txBody>
                  <a:tcPr marL="9525" marR="9525" marT="9525" anchor="b"/>
                </a:tc>
                <a:extLst>
                  <a:ext uri="{0D108BD9-81ED-4DB2-BD59-A6C34878D82A}">
                    <a16:rowId xmlns:a16="http://schemas.microsoft.com/office/drawing/2014/main" val="2023004465"/>
                  </a:ext>
                </a:extLst>
              </a:tr>
              <a:tr h="357821">
                <a:tc>
                  <a:txBody>
                    <a:bodyPr/>
                    <a:lstStyle/>
                    <a:p>
                      <a:pPr algn="l" fontAlgn="b"/>
                      <a:r>
                        <a:rPr lang="en-US" sz="1800" u="none" strike="noStrike">
                          <a:solidFill>
                            <a:srgbClr val="000000"/>
                          </a:solidFill>
                          <a:effectLst/>
                        </a:rPr>
                        <a:t>Lethbridge East</a:t>
                      </a:r>
                    </a:p>
                  </a:txBody>
                  <a:tcPr marL="9525" marR="9525" marT="9525" anchor="b"/>
                </a:tc>
                <a:tc>
                  <a:txBody>
                    <a:bodyPr/>
                    <a:lstStyle/>
                    <a:p>
                      <a:pPr algn="ctr" fontAlgn="b"/>
                      <a:r>
                        <a:rPr lang="en-US" sz="1800" u="none" strike="noStrike">
                          <a:solidFill>
                            <a:srgbClr val="000000"/>
                          </a:solidFill>
                          <a:effectLst/>
                        </a:rPr>
                        <a:t>8</a:t>
                      </a:r>
                    </a:p>
                  </a:txBody>
                  <a:tcPr marL="9525" marR="9525" marT="9525" anchor="b"/>
                </a:tc>
                <a:tc>
                  <a:txBody>
                    <a:bodyPr/>
                    <a:lstStyle/>
                    <a:p>
                      <a:pPr algn="ctr" fontAlgn="b"/>
                      <a:r>
                        <a:rPr lang="en-US" sz="1800" u="none" strike="noStrike">
                          <a:solidFill>
                            <a:srgbClr val="000000"/>
                          </a:solidFill>
                          <a:effectLst/>
                        </a:rPr>
                        <a:t>23</a:t>
                      </a:r>
                    </a:p>
                  </a:txBody>
                  <a:tcPr marL="9525" marR="9525" marT="9525" anchor="b"/>
                </a:tc>
                <a:tc>
                  <a:txBody>
                    <a:bodyPr/>
                    <a:lstStyle/>
                    <a:p>
                      <a:pPr algn="ctr" fontAlgn="b"/>
                      <a:r>
                        <a:rPr lang="en-US" sz="1800" u="none" strike="noStrike">
                          <a:solidFill>
                            <a:srgbClr val="000000"/>
                          </a:solidFill>
                          <a:effectLst/>
                        </a:rPr>
                        <a:t>35%</a:t>
                      </a:r>
                    </a:p>
                  </a:txBody>
                  <a:tcPr marL="9525" marR="9525" marT="9525" anchor="b"/>
                </a:tc>
                <a:extLst>
                  <a:ext uri="{0D108BD9-81ED-4DB2-BD59-A6C34878D82A}">
                    <a16:rowId xmlns:a16="http://schemas.microsoft.com/office/drawing/2014/main" val="3034358505"/>
                  </a:ext>
                </a:extLst>
              </a:tr>
              <a:tr h="357821">
                <a:tc>
                  <a:txBody>
                    <a:bodyPr/>
                    <a:lstStyle/>
                    <a:p>
                      <a:pPr algn="l" fontAlgn="b"/>
                      <a:r>
                        <a:rPr lang="en-US" sz="1800" u="none" strike="noStrike">
                          <a:solidFill>
                            <a:srgbClr val="000000"/>
                          </a:solidFill>
                          <a:effectLst/>
                        </a:rPr>
                        <a:t>Lethbridge Mosaic</a:t>
                      </a:r>
                    </a:p>
                  </a:txBody>
                  <a:tcPr marL="9525" marR="9525" marT="9525" anchor="b"/>
                </a:tc>
                <a:tc>
                  <a:txBody>
                    <a:bodyPr/>
                    <a:lstStyle/>
                    <a:p>
                      <a:pPr algn="ctr" fontAlgn="b"/>
                      <a:r>
                        <a:rPr lang="en-US" sz="1800" u="none" strike="noStrike">
                          <a:solidFill>
                            <a:srgbClr val="000000"/>
                          </a:solidFill>
                          <a:effectLst/>
                        </a:rPr>
                        <a:t>0</a:t>
                      </a:r>
                    </a:p>
                  </a:txBody>
                  <a:tcPr marL="9525" marR="9525" marT="9525" anchor="b"/>
                </a:tc>
                <a:tc>
                  <a:txBody>
                    <a:bodyPr/>
                    <a:lstStyle/>
                    <a:p>
                      <a:pPr algn="ctr" fontAlgn="b"/>
                      <a:r>
                        <a:rPr lang="en-US" sz="1800" u="none" strike="noStrike">
                          <a:solidFill>
                            <a:srgbClr val="000000"/>
                          </a:solidFill>
                          <a:effectLst/>
                        </a:rPr>
                        <a:t>9</a:t>
                      </a:r>
                    </a:p>
                  </a:txBody>
                  <a:tcPr marL="9525" marR="9525" marT="9525" anchor="b"/>
                </a:tc>
                <a:tc>
                  <a:txBody>
                    <a:bodyPr/>
                    <a:lstStyle/>
                    <a:p>
                      <a:pPr algn="ctr" fontAlgn="b"/>
                      <a:r>
                        <a:rPr lang="en-US" sz="1800" u="none" strike="noStrike">
                          <a:solidFill>
                            <a:srgbClr val="000000"/>
                          </a:solidFill>
                          <a:effectLst/>
                        </a:rPr>
                        <a:t>0%</a:t>
                      </a:r>
                    </a:p>
                  </a:txBody>
                  <a:tcPr marL="9525" marR="9525" marT="9525" anchor="b"/>
                </a:tc>
                <a:extLst>
                  <a:ext uri="{0D108BD9-81ED-4DB2-BD59-A6C34878D82A}">
                    <a16:rowId xmlns:a16="http://schemas.microsoft.com/office/drawing/2014/main" val="300858558"/>
                  </a:ext>
                </a:extLst>
              </a:tr>
              <a:tr h="357821">
                <a:tc>
                  <a:txBody>
                    <a:bodyPr/>
                    <a:lstStyle/>
                    <a:p>
                      <a:pPr algn="l" fontAlgn="b"/>
                      <a:r>
                        <a:rPr lang="en-US" sz="1800" u="none" strike="noStrike">
                          <a:solidFill>
                            <a:srgbClr val="000000"/>
                          </a:solidFill>
                          <a:effectLst/>
                        </a:rPr>
                        <a:t>Lethbridge Sunrise</a:t>
                      </a:r>
                    </a:p>
                  </a:txBody>
                  <a:tcPr marL="9525" marR="9525" marT="9525" anchor="b"/>
                </a:tc>
                <a:tc>
                  <a:txBody>
                    <a:bodyPr/>
                    <a:lstStyle/>
                    <a:p>
                      <a:pPr algn="ctr" fontAlgn="b"/>
                      <a:r>
                        <a:rPr lang="en-US" sz="1800" u="none" strike="noStrike">
                          <a:solidFill>
                            <a:srgbClr val="000000"/>
                          </a:solidFill>
                          <a:effectLst/>
                        </a:rPr>
                        <a:t>8</a:t>
                      </a:r>
                    </a:p>
                  </a:txBody>
                  <a:tcPr marL="9525" marR="9525" marT="9525" anchor="b"/>
                </a:tc>
                <a:tc>
                  <a:txBody>
                    <a:bodyPr/>
                    <a:lstStyle/>
                    <a:p>
                      <a:pPr algn="ctr" fontAlgn="b"/>
                      <a:r>
                        <a:rPr lang="en-US" sz="1800" u="none" strike="noStrike">
                          <a:solidFill>
                            <a:srgbClr val="000000"/>
                          </a:solidFill>
                          <a:effectLst/>
                        </a:rPr>
                        <a:t>34</a:t>
                      </a:r>
                    </a:p>
                  </a:txBody>
                  <a:tcPr marL="9525" marR="9525" marT="9525" anchor="b"/>
                </a:tc>
                <a:tc>
                  <a:txBody>
                    <a:bodyPr/>
                    <a:lstStyle/>
                    <a:p>
                      <a:pPr algn="ctr" fontAlgn="b"/>
                      <a:r>
                        <a:rPr lang="en-US" sz="1800" u="none" strike="noStrike">
                          <a:solidFill>
                            <a:srgbClr val="000000"/>
                          </a:solidFill>
                          <a:effectLst/>
                        </a:rPr>
                        <a:t>24%</a:t>
                      </a:r>
                    </a:p>
                  </a:txBody>
                  <a:tcPr marL="9525" marR="9525" marT="9525" anchor="b"/>
                </a:tc>
                <a:extLst>
                  <a:ext uri="{0D108BD9-81ED-4DB2-BD59-A6C34878D82A}">
                    <a16:rowId xmlns:a16="http://schemas.microsoft.com/office/drawing/2014/main" val="888793432"/>
                  </a:ext>
                </a:extLst>
              </a:tr>
            </a:tbl>
          </a:graphicData>
        </a:graphic>
      </p:graphicFrame>
    </p:spTree>
    <p:custDataLst>
      <p:tags r:id="rId1"/>
    </p:custDataLst>
    <p:extLst>
      <p:ext uri="{BB962C8B-B14F-4D97-AF65-F5344CB8AC3E}">
        <p14:creationId xmlns:p14="http://schemas.microsoft.com/office/powerpoint/2010/main" val="1433847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14104-13F6-4CF1-38D3-2C532C5FF95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F9B71F4-C04B-6448-6575-E868C0A73856}"/>
              </a:ext>
            </a:extLst>
          </p:cNvPr>
          <p:cNvSpPr txBox="1"/>
          <p:nvPr/>
        </p:nvSpPr>
        <p:spPr>
          <a:xfrm>
            <a:off x="9293087" y="6311347"/>
            <a:ext cx="2683565" cy="338554"/>
          </a:xfrm>
          <a:prstGeom prst="rect">
            <a:avLst/>
          </a:prstGeom>
          <a:noFill/>
        </p:spPr>
        <p:txBody>
          <a:bodyPr wrap="square" rtlCol="0">
            <a:spAutoFit/>
          </a:bodyPr>
          <a:lstStyle/>
          <a:p>
            <a:pPr algn="r"/>
            <a:r>
              <a:rPr lang="en-US" sz="1600" b="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convention.rotary.org </a:t>
            </a:r>
            <a:endParaRPr lang="en-US" sz="1600" b="1">
              <a:solidFill>
                <a:srgbClr val="E02927"/>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3" name="TextBox 2">
            <a:extLst>
              <a:ext uri="{FF2B5EF4-FFF2-40B4-BE49-F238E27FC236}">
                <a16:creationId xmlns:a16="http://schemas.microsoft.com/office/drawing/2014/main" id="{9202B2D7-1FE9-02C4-162B-E58A7C0416B2}"/>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4" name="Picture 3" descr="A black background with a yellow object in the middle&#10;&#10;Description automatically generated with medium confidence">
            <a:extLst>
              <a:ext uri="{FF2B5EF4-FFF2-40B4-BE49-F238E27FC236}">
                <a16:creationId xmlns:a16="http://schemas.microsoft.com/office/drawing/2014/main" id="{B4060D26-AFD7-C828-3B35-978B898146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572" y="6047169"/>
            <a:ext cx="2820315" cy="467786"/>
          </a:xfrm>
          <a:prstGeom prst="rect">
            <a:avLst/>
          </a:prstGeom>
        </p:spPr>
      </p:pic>
      <p:graphicFrame>
        <p:nvGraphicFramePr>
          <p:cNvPr id="8" name="Content Placeholder 7">
            <a:extLst>
              <a:ext uri="{FF2B5EF4-FFF2-40B4-BE49-F238E27FC236}">
                <a16:creationId xmlns:a16="http://schemas.microsoft.com/office/drawing/2014/main" id="{99812E72-8050-72C2-8300-80CA48173C28}"/>
              </a:ext>
            </a:extLst>
          </p:cNvPr>
          <p:cNvGraphicFramePr>
            <a:graphicFrameLocks noGrp="1"/>
          </p:cNvGraphicFramePr>
          <p:nvPr>
            <p:ph idx="1"/>
            <p:extLst>
              <p:ext uri="{D42A27DB-BD31-4B8C-83A1-F6EECF244321}">
                <p14:modId xmlns:p14="http://schemas.microsoft.com/office/powerpoint/2010/main" val="3474501202"/>
              </p:ext>
            </p:extLst>
          </p:nvPr>
        </p:nvGraphicFramePr>
        <p:xfrm>
          <a:off x="1367377" y="628573"/>
          <a:ext cx="9132898" cy="4903473"/>
        </p:xfrm>
        <a:graphic>
          <a:graphicData uri="http://schemas.openxmlformats.org/drawingml/2006/table">
            <a:tbl>
              <a:tblPr bandRow="1">
                <a:tableStyleId>{B301B821-A1FF-4177-AEE7-76D212191A09}</a:tableStyleId>
              </a:tblPr>
              <a:tblGrid>
                <a:gridCol w="3118281">
                  <a:extLst>
                    <a:ext uri="{9D8B030D-6E8A-4147-A177-3AD203B41FA5}">
                      <a16:colId xmlns:a16="http://schemas.microsoft.com/office/drawing/2014/main" val="3317946489"/>
                    </a:ext>
                  </a:extLst>
                </a:gridCol>
                <a:gridCol w="1131901">
                  <a:extLst>
                    <a:ext uri="{9D8B030D-6E8A-4147-A177-3AD203B41FA5}">
                      <a16:colId xmlns:a16="http://schemas.microsoft.com/office/drawing/2014/main" val="3526551249"/>
                    </a:ext>
                  </a:extLst>
                </a:gridCol>
                <a:gridCol w="1886503">
                  <a:extLst>
                    <a:ext uri="{9D8B030D-6E8A-4147-A177-3AD203B41FA5}">
                      <a16:colId xmlns:a16="http://schemas.microsoft.com/office/drawing/2014/main" val="4231283784"/>
                    </a:ext>
                  </a:extLst>
                </a:gridCol>
                <a:gridCol w="2996213">
                  <a:extLst>
                    <a:ext uri="{9D8B030D-6E8A-4147-A177-3AD203B41FA5}">
                      <a16:colId xmlns:a16="http://schemas.microsoft.com/office/drawing/2014/main" val="2060822495"/>
                    </a:ext>
                  </a:extLst>
                </a:gridCol>
              </a:tblGrid>
              <a:tr h="836003">
                <a:tc>
                  <a:txBody>
                    <a:bodyPr/>
                    <a:lstStyle/>
                    <a:p>
                      <a:pPr algn="l" fontAlgn="b"/>
                      <a:r>
                        <a:rPr lang="en-US" sz="1800" b="1" u="none" strike="noStrike">
                          <a:solidFill>
                            <a:srgbClr val="000000"/>
                          </a:solidFill>
                          <a:effectLst/>
                        </a:rPr>
                        <a:t>Club Name</a:t>
                      </a:r>
                    </a:p>
                  </a:txBody>
                  <a:tcPr marL="9525" marR="9525" marT="9525" anchor="b"/>
                </a:tc>
                <a:tc>
                  <a:txBody>
                    <a:bodyPr/>
                    <a:lstStyle/>
                    <a:p>
                      <a:pPr algn="ctr" fontAlgn="b"/>
                      <a:r>
                        <a:rPr lang="en-US" sz="1800" b="1" u="none" strike="noStrike">
                          <a:solidFill>
                            <a:srgbClr val="000000"/>
                          </a:solidFill>
                          <a:effectLst/>
                        </a:rPr>
                        <a:t>Count</a:t>
                      </a:r>
                    </a:p>
                  </a:txBody>
                  <a:tcPr marL="9525" marR="9525" marT="9525" anchor="b"/>
                </a:tc>
                <a:tc>
                  <a:txBody>
                    <a:bodyPr/>
                    <a:lstStyle/>
                    <a:p>
                      <a:pPr algn="ctr" fontAlgn="b"/>
                      <a:r>
                        <a:rPr lang="en-US" sz="1800" b="1" u="none" strike="noStrike">
                          <a:solidFill>
                            <a:srgbClr val="000000"/>
                          </a:solidFill>
                          <a:effectLst/>
                        </a:rPr>
                        <a:t>Membership</a:t>
                      </a:r>
                    </a:p>
                  </a:txBody>
                  <a:tcPr marL="9525" marR="9525" marT="9525" anchor="b"/>
                </a:tc>
                <a:tc>
                  <a:txBody>
                    <a:bodyPr/>
                    <a:lstStyle/>
                    <a:p>
                      <a:pPr algn="ctr" fontAlgn="b"/>
                      <a:r>
                        <a:rPr lang="en-US" sz="1800" b="1" u="none" strike="noStrike">
                          <a:solidFill>
                            <a:srgbClr val="000000"/>
                          </a:solidFill>
                          <a:effectLst/>
                        </a:rPr>
                        <a:t>% Members Registered &amp; Paid</a:t>
                      </a:r>
                    </a:p>
                  </a:txBody>
                  <a:tcPr marL="9525" marR="9525" marT="9525" anchor="b"/>
                </a:tc>
                <a:extLst>
                  <a:ext uri="{0D108BD9-81ED-4DB2-BD59-A6C34878D82A}">
                    <a16:rowId xmlns:a16="http://schemas.microsoft.com/office/drawing/2014/main" val="1993377869"/>
                  </a:ext>
                </a:extLst>
              </a:tr>
              <a:tr h="369770">
                <a:tc>
                  <a:txBody>
                    <a:bodyPr/>
                    <a:lstStyle/>
                    <a:p>
                      <a:pPr algn="l" fontAlgn="b"/>
                      <a:r>
                        <a:rPr lang="en-US" sz="1800" u="none" strike="noStrike">
                          <a:solidFill>
                            <a:srgbClr val="000000"/>
                          </a:solidFill>
                          <a:effectLst/>
                        </a:rPr>
                        <a:t>Medicine Hat</a:t>
                      </a:r>
                    </a:p>
                  </a:txBody>
                  <a:tcPr marL="9525" marR="9525" marT="9525" anchor="b"/>
                </a:tc>
                <a:tc>
                  <a:txBody>
                    <a:bodyPr/>
                    <a:lstStyle/>
                    <a:p>
                      <a:pPr algn="ctr" fontAlgn="b"/>
                      <a:r>
                        <a:rPr lang="en-US" sz="1800" u="none" strike="noStrike">
                          <a:solidFill>
                            <a:srgbClr val="000000"/>
                          </a:solidFill>
                          <a:effectLst/>
                        </a:rPr>
                        <a:t>9</a:t>
                      </a:r>
                    </a:p>
                  </a:txBody>
                  <a:tcPr marL="9525" marR="9525" marT="9525" anchor="b"/>
                </a:tc>
                <a:tc>
                  <a:txBody>
                    <a:bodyPr/>
                    <a:lstStyle/>
                    <a:p>
                      <a:pPr algn="ctr" fontAlgn="b"/>
                      <a:r>
                        <a:rPr lang="en-US" sz="1800" u="none" strike="noStrike">
                          <a:solidFill>
                            <a:srgbClr val="000000"/>
                          </a:solidFill>
                          <a:effectLst/>
                        </a:rPr>
                        <a:t>46</a:t>
                      </a:r>
                    </a:p>
                  </a:txBody>
                  <a:tcPr marL="9525" marR="9525" marT="9525" anchor="b"/>
                </a:tc>
                <a:tc>
                  <a:txBody>
                    <a:bodyPr/>
                    <a:lstStyle/>
                    <a:p>
                      <a:pPr algn="ctr" fontAlgn="b"/>
                      <a:r>
                        <a:rPr lang="en-US" sz="1800" u="none" strike="noStrike">
                          <a:solidFill>
                            <a:srgbClr val="000000"/>
                          </a:solidFill>
                          <a:effectLst/>
                        </a:rPr>
                        <a:t>20%</a:t>
                      </a:r>
                    </a:p>
                  </a:txBody>
                  <a:tcPr marL="9525" marR="9525" marT="9525" anchor="b"/>
                </a:tc>
                <a:extLst>
                  <a:ext uri="{0D108BD9-81ED-4DB2-BD59-A6C34878D82A}">
                    <a16:rowId xmlns:a16="http://schemas.microsoft.com/office/drawing/2014/main" val="587880151"/>
                  </a:ext>
                </a:extLst>
              </a:tr>
              <a:tr h="369770">
                <a:tc>
                  <a:txBody>
                    <a:bodyPr/>
                    <a:lstStyle/>
                    <a:p>
                      <a:pPr algn="l" fontAlgn="b"/>
                      <a:r>
                        <a:rPr lang="en-US" sz="1800" u="none" strike="noStrike">
                          <a:solidFill>
                            <a:srgbClr val="000000"/>
                          </a:solidFill>
                          <a:effectLst/>
                        </a:rPr>
                        <a:t>Medicine Hat (</a:t>
                      </a:r>
                      <a:r>
                        <a:rPr lang="en-US" sz="1800" u="none" strike="noStrike" err="1">
                          <a:solidFill>
                            <a:srgbClr val="000000"/>
                          </a:solidFill>
                          <a:effectLst/>
                        </a:rPr>
                        <a:t>Saamis</a:t>
                      </a:r>
                      <a:r>
                        <a:rPr lang="en-US" sz="1800" u="none" strike="noStrike">
                          <a:solidFill>
                            <a:srgbClr val="000000"/>
                          </a:solidFill>
                          <a:effectLst/>
                        </a:rPr>
                        <a:t>)</a:t>
                      </a:r>
                    </a:p>
                  </a:txBody>
                  <a:tcPr marL="9525" marR="9525" marT="9525" anchor="b"/>
                </a:tc>
                <a:tc>
                  <a:txBody>
                    <a:bodyPr/>
                    <a:lstStyle/>
                    <a:p>
                      <a:pPr algn="ctr" fontAlgn="b"/>
                      <a:r>
                        <a:rPr lang="en-US" sz="1800" u="none" strike="noStrike">
                          <a:solidFill>
                            <a:srgbClr val="000000"/>
                          </a:solidFill>
                          <a:effectLst/>
                        </a:rPr>
                        <a:t>1</a:t>
                      </a:r>
                    </a:p>
                  </a:txBody>
                  <a:tcPr marL="9525" marR="9525" marT="9525" anchor="b"/>
                </a:tc>
                <a:tc>
                  <a:txBody>
                    <a:bodyPr/>
                    <a:lstStyle/>
                    <a:p>
                      <a:pPr algn="ctr" fontAlgn="b"/>
                      <a:r>
                        <a:rPr lang="en-US" sz="1800" u="none" strike="noStrike">
                          <a:solidFill>
                            <a:srgbClr val="000000"/>
                          </a:solidFill>
                          <a:effectLst/>
                        </a:rPr>
                        <a:t>23</a:t>
                      </a:r>
                    </a:p>
                  </a:txBody>
                  <a:tcPr marL="9525" marR="9525" marT="9525" anchor="b"/>
                </a:tc>
                <a:tc>
                  <a:txBody>
                    <a:bodyPr/>
                    <a:lstStyle/>
                    <a:p>
                      <a:pPr algn="ctr" fontAlgn="b"/>
                      <a:r>
                        <a:rPr lang="en-US" sz="1800" u="none" strike="noStrike">
                          <a:solidFill>
                            <a:srgbClr val="000000"/>
                          </a:solidFill>
                          <a:effectLst/>
                        </a:rPr>
                        <a:t>4%</a:t>
                      </a:r>
                    </a:p>
                  </a:txBody>
                  <a:tcPr marL="9525" marR="9525" marT="9525" anchor="b"/>
                </a:tc>
                <a:extLst>
                  <a:ext uri="{0D108BD9-81ED-4DB2-BD59-A6C34878D82A}">
                    <a16:rowId xmlns:a16="http://schemas.microsoft.com/office/drawing/2014/main" val="3087144745"/>
                  </a:ext>
                </a:extLst>
              </a:tr>
              <a:tr h="369770">
                <a:tc>
                  <a:txBody>
                    <a:bodyPr/>
                    <a:lstStyle/>
                    <a:p>
                      <a:pPr algn="l" fontAlgn="b"/>
                      <a:r>
                        <a:rPr lang="en-US" sz="1800" u="none" strike="noStrike">
                          <a:solidFill>
                            <a:srgbClr val="000000"/>
                          </a:solidFill>
                          <a:effectLst/>
                        </a:rPr>
                        <a:t>Medicine Hat Sunrise</a:t>
                      </a:r>
                    </a:p>
                  </a:txBody>
                  <a:tcPr marL="9525" marR="9525" marT="9525" anchor="b"/>
                </a:tc>
                <a:tc>
                  <a:txBody>
                    <a:bodyPr/>
                    <a:lstStyle/>
                    <a:p>
                      <a:pPr algn="ctr" fontAlgn="b"/>
                      <a:r>
                        <a:rPr lang="en-US" sz="1800" u="none" strike="noStrike">
                          <a:solidFill>
                            <a:srgbClr val="000000"/>
                          </a:solidFill>
                          <a:effectLst/>
                        </a:rPr>
                        <a:t>2</a:t>
                      </a:r>
                    </a:p>
                  </a:txBody>
                  <a:tcPr marL="9525" marR="9525" marT="9525" anchor="b"/>
                </a:tc>
                <a:tc>
                  <a:txBody>
                    <a:bodyPr/>
                    <a:lstStyle/>
                    <a:p>
                      <a:pPr algn="ctr" fontAlgn="b"/>
                      <a:r>
                        <a:rPr lang="en-US" sz="1800" u="none" strike="noStrike">
                          <a:solidFill>
                            <a:srgbClr val="000000"/>
                          </a:solidFill>
                          <a:effectLst/>
                        </a:rPr>
                        <a:t>28</a:t>
                      </a:r>
                    </a:p>
                  </a:txBody>
                  <a:tcPr marL="9525" marR="9525" marT="9525" anchor="b"/>
                </a:tc>
                <a:tc>
                  <a:txBody>
                    <a:bodyPr/>
                    <a:lstStyle/>
                    <a:p>
                      <a:pPr algn="ctr" fontAlgn="b"/>
                      <a:r>
                        <a:rPr lang="en-US" sz="1800" u="none" strike="noStrike">
                          <a:solidFill>
                            <a:srgbClr val="000000"/>
                          </a:solidFill>
                          <a:effectLst/>
                        </a:rPr>
                        <a:t>7%</a:t>
                      </a:r>
                    </a:p>
                  </a:txBody>
                  <a:tcPr marL="9525" marR="9525" marT="9525" anchor="b"/>
                </a:tc>
                <a:extLst>
                  <a:ext uri="{0D108BD9-81ED-4DB2-BD59-A6C34878D82A}">
                    <a16:rowId xmlns:a16="http://schemas.microsoft.com/office/drawing/2014/main" val="3405901660"/>
                  </a:ext>
                </a:extLst>
              </a:tr>
              <a:tr h="369770">
                <a:tc>
                  <a:txBody>
                    <a:bodyPr/>
                    <a:lstStyle/>
                    <a:p>
                      <a:pPr algn="l" fontAlgn="b"/>
                      <a:r>
                        <a:rPr lang="en-US" sz="1800" u="none" strike="noStrike">
                          <a:solidFill>
                            <a:srgbClr val="000000"/>
                          </a:solidFill>
                          <a:effectLst/>
                        </a:rPr>
                        <a:t>Okotoks</a:t>
                      </a:r>
                    </a:p>
                  </a:txBody>
                  <a:tcPr marL="9525" marR="9525" marT="9525" anchor="b"/>
                </a:tc>
                <a:tc>
                  <a:txBody>
                    <a:bodyPr/>
                    <a:lstStyle/>
                    <a:p>
                      <a:pPr algn="ctr" fontAlgn="b"/>
                      <a:r>
                        <a:rPr lang="en-US" sz="1800" u="none" strike="noStrike">
                          <a:solidFill>
                            <a:srgbClr val="000000"/>
                          </a:solidFill>
                          <a:effectLst/>
                        </a:rPr>
                        <a:t>5</a:t>
                      </a:r>
                    </a:p>
                  </a:txBody>
                  <a:tcPr marL="9525" marR="9525" marT="9525" anchor="b"/>
                </a:tc>
                <a:tc>
                  <a:txBody>
                    <a:bodyPr/>
                    <a:lstStyle/>
                    <a:p>
                      <a:pPr algn="ctr" fontAlgn="b"/>
                      <a:r>
                        <a:rPr lang="en-US" sz="1800" u="none" strike="noStrike">
                          <a:solidFill>
                            <a:srgbClr val="000000"/>
                          </a:solidFill>
                          <a:effectLst/>
                        </a:rPr>
                        <a:t>42</a:t>
                      </a:r>
                    </a:p>
                  </a:txBody>
                  <a:tcPr marL="9525" marR="9525" marT="9525" anchor="b"/>
                </a:tc>
                <a:tc>
                  <a:txBody>
                    <a:bodyPr/>
                    <a:lstStyle/>
                    <a:p>
                      <a:pPr algn="ctr" fontAlgn="b"/>
                      <a:r>
                        <a:rPr lang="en-US" sz="1800" u="none" strike="noStrike">
                          <a:solidFill>
                            <a:srgbClr val="000000"/>
                          </a:solidFill>
                          <a:effectLst/>
                        </a:rPr>
                        <a:t>12%</a:t>
                      </a:r>
                    </a:p>
                  </a:txBody>
                  <a:tcPr marL="9525" marR="9525" marT="9525" anchor="b"/>
                </a:tc>
                <a:extLst>
                  <a:ext uri="{0D108BD9-81ED-4DB2-BD59-A6C34878D82A}">
                    <a16:rowId xmlns:a16="http://schemas.microsoft.com/office/drawing/2014/main" val="2767175280"/>
                  </a:ext>
                </a:extLst>
              </a:tr>
              <a:tr h="369770">
                <a:tc>
                  <a:txBody>
                    <a:bodyPr/>
                    <a:lstStyle/>
                    <a:p>
                      <a:pPr algn="l" fontAlgn="b"/>
                      <a:r>
                        <a:rPr lang="en-US" sz="1800" u="none" strike="noStrike">
                          <a:solidFill>
                            <a:srgbClr val="000000"/>
                          </a:solidFill>
                          <a:effectLst/>
                        </a:rPr>
                        <a:t>Olds</a:t>
                      </a:r>
                    </a:p>
                  </a:txBody>
                  <a:tcPr marL="9525" marR="9525" marT="9525" anchor="b"/>
                </a:tc>
                <a:tc>
                  <a:txBody>
                    <a:bodyPr/>
                    <a:lstStyle/>
                    <a:p>
                      <a:pPr algn="ctr" fontAlgn="b"/>
                      <a:r>
                        <a:rPr lang="en-US" sz="1800" u="none" strike="noStrike">
                          <a:solidFill>
                            <a:srgbClr val="000000"/>
                          </a:solidFill>
                          <a:effectLst/>
                        </a:rPr>
                        <a:t>6</a:t>
                      </a:r>
                    </a:p>
                  </a:txBody>
                  <a:tcPr marL="9525" marR="9525" marT="9525" anchor="b"/>
                </a:tc>
                <a:tc>
                  <a:txBody>
                    <a:bodyPr/>
                    <a:lstStyle/>
                    <a:p>
                      <a:pPr algn="ctr" fontAlgn="b"/>
                      <a:r>
                        <a:rPr lang="en-US" sz="1800" u="none" strike="noStrike">
                          <a:solidFill>
                            <a:srgbClr val="000000"/>
                          </a:solidFill>
                          <a:effectLst/>
                        </a:rPr>
                        <a:t>19</a:t>
                      </a:r>
                    </a:p>
                  </a:txBody>
                  <a:tcPr marL="9525" marR="9525" marT="9525" anchor="b"/>
                </a:tc>
                <a:tc>
                  <a:txBody>
                    <a:bodyPr/>
                    <a:lstStyle/>
                    <a:p>
                      <a:pPr algn="ctr" fontAlgn="b"/>
                      <a:r>
                        <a:rPr lang="en-US" sz="1800" u="none" strike="noStrike">
                          <a:solidFill>
                            <a:srgbClr val="000000"/>
                          </a:solidFill>
                          <a:effectLst/>
                        </a:rPr>
                        <a:t>32%</a:t>
                      </a:r>
                    </a:p>
                  </a:txBody>
                  <a:tcPr marL="9525" marR="9525" marT="9525" anchor="b"/>
                </a:tc>
                <a:extLst>
                  <a:ext uri="{0D108BD9-81ED-4DB2-BD59-A6C34878D82A}">
                    <a16:rowId xmlns:a16="http://schemas.microsoft.com/office/drawing/2014/main" val="10385303"/>
                  </a:ext>
                </a:extLst>
              </a:tr>
              <a:tr h="369770">
                <a:tc>
                  <a:txBody>
                    <a:bodyPr/>
                    <a:lstStyle/>
                    <a:p>
                      <a:pPr algn="l" fontAlgn="b"/>
                      <a:r>
                        <a:rPr lang="en-US" sz="1800" u="none" strike="noStrike">
                          <a:solidFill>
                            <a:srgbClr val="000000"/>
                          </a:solidFill>
                          <a:effectLst/>
                        </a:rPr>
                        <a:t>Peace and Education</a:t>
                      </a:r>
                    </a:p>
                  </a:txBody>
                  <a:tcPr marL="9525" marR="9525" marT="9525" anchor="b"/>
                </a:tc>
                <a:tc>
                  <a:txBody>
                    <a:bodyPr/>
                    <a:lstStyle/>
                    <a:p>
                      <a:pPr algn="ctr" fontAlgn="b"/>
                      <a:r>
                        <a:rPr lang="en-US" sz="1800" u="none" strike="noStrike">
                          <a:solidFill>
                            <a:srgbClr val="000000"/>
                          </a:solidFill>
                          <a:effectLst/>
                        </a:rPr>
                        <a:t>2</a:t>
                      </a:r>
                    </a:p>
                  </a:txBody>
                  <a:tcPr marL="9525" marR="9525" marT="9525" anchor="b"/>
                </a:tc>
                <a:tc>
                  <a:txBody>
                    <a:bodyPr/>
                    <a:lstStyle/>
                    <a:p>
                      <a:pPr algn="ctr" fontAlgn="b"/>
                      <a:endParaRPr lang="en-US" sz="1800" u="none" strike="noStrike">
                        <a:solidFill>
                          <a:srgbClr val="000000"/>
                        </a:solidFill>
                        <a:effectLst/>
                      </a:endParaRPr>
                    </a:p>
                  </a:txBody>
                  <a:tcPr marL="9525" marR="9525" marT="9525" anchor="b"/>
                </a:tc>
                <a:tc>
                  <a:txBody>
                    <a:bodyPr/>
                    <a:lstStyle/>
                    <a:p>
                      <a:pPr algn="ctr" fontAlgn="b"/>
                      <a:endParaRPr lang="en-US" sz="1800" u="none" strike="noStrike">
                        <a:solidFill>
                          <a:srgbClr val="000000"/>
                        </a:solidFill>
                        <a:effectLst/>
                      </a:endParaRPr>
                    </a:p>
                  </a:txBody>
                  <a:tcPr marL="9525" marR="9525" marT="9525" anchor="b"/>
                </a:tc>
                <a:extLst>
                  <a:ext uri="{0D108BD9-81ED-4DB2-BD59-A6C34878D82A}">
                    <a16:rowId xmlns:a16="http://schemas.microsoft.com/office/drawing/2014/main" val="3521529346"/>
                  </a:ext>
                </a:extLst>
              </a:tr>
              <a:tr h="369770">
                <a:tc>
                  <a:txBody>
                    <a:bodyPr/>
                    <a:lstStyle/>
                    <a:p>
                      <a:pPr algn="l" fontAlgn="b"/>
                      <a:r>
                        <a:rPr lang="en-US" sz="1800" u="none" strike="noStrike">
                          <a:solidFill>
                            <a:srgbClr val="000000"/>
                          </a:solidFill>
                          <a:effectLst/>
                        </a:rPr>
                        <a:t>Pincher Creek</a:t>
                      </a:r>
                    </a:p>
                  </a:txBody>
                  <a:tcPr marL="9525" marR="9525" marT="9525" anchor="b"/>
                </a:tc>
                <a:tc>
                  <a:txBody>
                    <a:bodyPr/>
                    <a:lstStyle/>
                    <a:p>
                      <a:pPr algn="ctr" fontAlgn="b"/>
                      <a:r>
                        <a:rPr lang="en-US" sz="1800" u="none" strike="noStrike">
                          <a:solidFill>
                            <a:srgbClr val="000000"/>
                          </a:solidFill>
                          <a:effectLst/>
                        </a:rPr>
                        <a:t>0</a:t>
                      </a:r>
                    </a:p>
                  </a:txBody>
                  <a:tcPr marL="9525" marR="9525" marT="9525" anchor="b"/>
                </a:tc>
                <a:tc>
                  <a:txBody>
                    <a:bodyPr/>
                    <a:lstStyle/>
                    <a:p>
                      <a:pPr algn="ctr" fontAlgn="b"/>
                      <a:r>
                        <a:rPr lang="en-US" sz="1800" u="none" strike="noStrike">
                          <a:solidFill>
                            <a:srgbClr val="000000"/>
                          </a:solidFill>
                          <a:effectLst/>
                        </a:rPr>
                        <a:t>9</a:t>
                      </a:r>
                    </a:p>
                  </a:txBody>
                  <a:tcPr marL="9525" marR="9525" marT="9525" anchor="b"/>
                </a:tc>
                <a:tc>
                  <a:txBody>
                    <a:bodyPr/>
                    <a:lstStyle/>
                    <a:p>
                      <a:pPr algn="ctr" fontAlgn="b"/>
                      <a:r>
                        <a:rPr lang="en-US" sz="1800" u="none" strike="noStrike">
                          <a:solidFill>
                            <a:srgbClr val="000000"/>
                          </a:solidFill>
                          <a:effectLst/>
                        </a:rPr>
                        <a:t>0%</a:t>
                      </a:r>
                    </a:p>
                  </a:txBody>
                  <a:tcPr marL="9525" marR="9525" marT="9525" anchor="b"/>
                </a:tc>
                <a:extLst>
                  <a:ext uri="{0D108BD9-81ED-4DB2-BD59-A6C34878D82A}">
                    <a16:rowId xmlns:a16="http://schemas.microsoft.com/office/drawing/2014/main" val="890631811"/>
                  </a:ext>
                </a:extLst>
              </a:tr>
              <a:tr h="369770">
                <a:tc>
                  <a:txBody>
                    <a:bodyPr/>
                    <a:lstStyle/>
                    <a:p>
                      <a:pPr algn="l" fontAlgn="b"/>
                      <a:r>
                        <a:rPr lang="en-US" sz="1800" u="none" strike="noStrike">
                          <a:solidFill>
                            <a:srgbClr val="000000"/>
                          </a:solidFill>
                          <a:effectLst/>
                        </a:rPr>
                        <a:t>Raymond</a:t>
                      </a:r>
                    </a:p>
                  </a:txBody>
                  <a:tcPr marL="9525" marR="9525" marT="9525" anchor="b"/>
                </a:tc>
                <a:tc>
                  <a:txBody>
                    <a:bodyPr/>
                    <a:lstStyle/>
                    <a:p>
                      <a:pPr algn="ctr" fontAlgn="b"/>
                      <a:r>
                        <a:rPr lang="en-US" sz="1800" u="none" strike="noStrike">
                          <a:solidFill>
                            <a:srgbClr val="000000"/>
                          </a:solidFill>
                          <a:effectLst/>
                        </a:rPr>
                        <a:t>1</a:t>
                      </a:r>
                    </a:p>
                  </a:txBody>
                  <a:tcPr marL="9525" marR="9525" marT="9525" anchor="b"/>
                </a:tc>
                <a:tc>
                  <a:txBody>
                    <a:bodyPr/>
                    <a:lstStyle/>
                    <a:p>
                      <a:pPr algn="ctr" fontAlgn="b"/>
                      <a:r>
                        <a:rPr lang="en-US" sz="1800" u="none" strike="noStrike">
                          <a:solidFill>
                            <a:srgbClr val="000000"/>
                          </a:solidFill>
                          <a:effectLst/>
                        </a:rPr>
                        <a:t>14</a:t>
                      </a:r>
                    </a:p>
                  </a:txBody>
                  <a:tcPr marL="9525" marR="9525" marT="9525" anchor="b"/>
                </a:tc>
                <a:tc>
                  <a:txBody>
                    <a:bodyPr/>
                    <a:lstStyle/>
                    <a:p>
                      <a:pPr algn="ctr" fontAlgn="b"/>
                      <a:r>
                        <a:rPr lang="en-US" sz="1800" u="none" strike="noStrike">
                          <a:solidFill>
                            <a:srgbClr val="000000"/>
                          </a:solidFill>
                          <a:effectLst/>
                        </a:rPr>
                        <a:t>7%</a:t>
                      </a:r>
                    </a:p>
                  </a:txBody>
                  <a:tcPr marL="9525" marR="9525" marT="9525" anchor="b"/>
                </a:tc>
                <a:extLst>
                  <a:ext uri="{0D108BD9-81ED-4DB2-BD59-A6C34878D82A}">
                    <a16:rowId xmlns:a16="http://schemas.microsoft.com/office/drawing/2014/main" val="2202828712"/>
                  </a:ext>
                </a:extLst>
              </a:tr>
              <a:tr h="369770">
                <a:tc>
                  <a:txBody>
                    <a:bodyPr/>
                    <a:lstStyle/>
                    <a:p>
                      <a:pPr algn="l" fontAlgn="b"/>
                      <a:r>
                        <a:rPr lang="en-US" sz="1800" u="none" strike="noStrike">
                          <a:solidFill>
                            <a:srgbClr val="000000"/>
                          </a:solidFill>
                          <a:effectLst/>
                        </a:rPr>
                        <a:t>Red Deer</a:t>
                      </a:r>
                    </a:p>
                  </a:txBody>
                  <a:tcPr marL="9525" marR="9525" marT="9525" anchor="b"/>
                </a:tc>
                <a:tc>
                  <a:txBody>
                    <a:bodyPr/>
                    <a:lstStyle/>
                    <a:p>
                      <a:pPr algn="ctr" fontAlgn="b"/>
                      <a:r>
                        <a:rPr lang="en-US" sz="1800" u="none" strike="noStrike">
                          <a:solidFill>
                            <a:srgbClr val="000000"/>
                          </a:solidFill>
                          <a:effectLst/>
                        </a:rPr>
                        <a:t>13</a:t>
                      </a:r>
                    </a:p>
                  </a:txBody>
                  <a:tcPr marL="9525" marR="9525" marT="9525" anchor="b"/>
                </a:tc>
                <a:tc>
                  <a:txBody>
                    <a:bodyPr/>
                    <a:lstStyle/>
                    <a:p>
                      <a:pPr algn="ctr" fontAlgn="b"/>
                      <a:r>
                        <a:rPr lang="en-US" sz="1800" u="none" strike="noStrike">
                          <a:solidFill>
                            <a:srgbClr val="000000"/>
                          </a:solidFill>
                          <a:effectLst/>
                        </a:rPr>
                        <a:t>92</a:t>
                      </a:r>
                    </a:p>
                  </a:txBody>
                  <a:tcPr marL="9525" marR="9525" marT="9525" anchor="b"/>
                </a:tc>
                <a:tc>
                  <a:txBody>
                    <a:bodyPr/>
                    <a:lstStyle/>
                    <a:p>
                      <a:pPr algn="ctr" fontAlgn="b"/>
                      <a:r>
                        <a:rPr lang="en-US" sz="1800" u="none" strike="noStrike">
                          <a:solidFill>
                            <a:srgbClr val="000000"/>
                          </a:solidFill>
                          <a:effectLst/>
                        </a:rPr>
                        <a:t>14%</a:t>
                      </a:r>
                    </a:p>
                  </a:txBody>
                  <a:tcPr marL="9525" marR="9525" marT="9525" anchor="b"/>
                </a:tc>
                <a:extLst>
                  <a:ext uri="{0D108BD9-81ED-4DB2-BD59-A6C34878D82A}">
                    <a16:rowId xmlns:a16="http://schemas.microsoft.com/office/drawing/2014/main" val="3623671409"/>
                  </a:ext>
                </a:extLst>
              </a:tr>
              <a:tr h="369770">
                <a:tc>
                  <a:txBody>
                    <a:bodyPr/>
                    <a:lstStyle/>
                    <a:p>
                      <a:pPr algn="l" fontAlgn="b"/>
                      <a:r>
                        <a:rPr lang="en-US" sz="1800" u="none" strike="noStrike">
                          <a:solidFill>
                            <a:srgbClr val="000000"/>
                          </a:solidFill>
                          <a:effectLst/>
                        </a:rPr>
                        <a:t>Red Deer East</a:t>
                      </a:r>
                    </a:p>
                  </a:txBody>
                  <a:tcPr marL="9525" marR="9525" marT="9525" anchor="b"/>
                </a:tc>
                <a:tc>
                  <a:txBody>
                    <a:bodyPr/>
                    <a:lstStyle/>
                    <a:p>
                      <a:pPr algn="ctr" fontAlgn="b"/>
                      <a:r>
                        <a:rPr lang="en-US" sz="1800" u="none" strike="noStrike">
                          <a:solidFill>
                            <a:srgbClr val="000000"/>
                          </a:solidFill>
                          <a:effectLst/>
                        </a:rPr>
                        <a:t>17</a:t>
                      </a:r>
                    </a:p>
                  </a:txBody>
                  <a:tcPr marL="9525" marR="9525" marT="9525" anchor="b"/>
                </a:tc>
                <a:tc>
                  <a:txBody>
                    <a:bodyPr/>
                    <a:lstStyle/>
                    <a:p>
                      <a:pPr algn="ctr" fontAlgn="b"/>
                      <a:r>
                        <a:rPr lang="en-US" sz="1800" u="none" strike="noStrike">
                          <a:solidFill>
                            <a:srgbClr val="000000"/>
                          </a:solidFill>
                          <a:effectLst/>
                        </a:rPr>
                        <a:t>25</a:t>
                      </a:r>
                    </a:p>
                  </a:txBody>
                  <a:tcPr marL="9525" marR="9525" marT="9525" anchor="b"/>
                </a:tc>
                <a:tc>
                  <a:txBody>
                    <a:bodyPr/>
                    <a:lstStyle/>
                    <a:p>
                      <a:pPr algn="ctr" fontAlgn="b"/>
                      <a:r>
                        <a:rPr lang="en-US" sz="1800" u="none" strike="noStrike">
                          <a:solidFill>
                            <a:srgbClr val="000000"/>
                          </a:solidFill>
                          <a:effectLst/>
                        </a:rPr>
                        <a:t>68%</a:t>
                      </a:r>
                    </a:p>
                  </a:txBody>
                  <a:tcPr marL="9525" marR="9525" marT="9525" anchor="b"/>
                </a:tc>
                <a:extLst>
                  <a:ext uri="{0D108BD9-81ED-4DB2-BD59-A6C34878D82A}">
                    <a16:rowId xmlns:a16="http://schemas.microsoft.com/office/drawing/2014/main" val="4125285073"/>
                  </a:ext>
                </a:extLst>
              </a:tr>
              <a:tr h="369770">
                <a:tc>
                  <a:txBody>
                    <a:bodyPr/>
                    <a:lstStyle/>
                    <a:p>
                      <a:pPr algn="l" fontAlgn="b"/>
                      <a:r>
                        <a:rPr lang="en-US" sz="1800" u="none" strike="noStrike">
                          <a:solidFill>
                            <a:srgbClr val="000000"/>
                          </a:solidFill>
                          <a:effectLst/>
                        </a:rPr>
                        <a:t>Red Deer Sunrise</a:t>
                      </a:r>
                    </a:p>
                  </a:txBody>
                  <a:tcPr marL="9525" marR="9525" marT="9525" anchor="b"/>
                </a:tc>
                <a:tc>
                  <a:txBody>
                    <a:bodyPr/>
                    <a:lstStyle/>
                    <a:p>
                      <a:pPr algn="ctr" fontAlgn="b"/>
                      <a:r>
                        <a:rPr lang="en-US" sz="1800" u="none" strike="noStrike">
                          <a:solidFill>
                            <a:srgbClr val="000000"/>
                          </a:solidFill>
                          <a:effectLst/>
                        </a:rPr>
                        <a:t>8</a:t>
                      </a:r>
                    </a:p>
                  </a:txBody>
                  <a:tcPr marL="9525" marR="9525" marT="9525" anchor="b"/>
                </a:tc>
                <a:tc>
                  <a:txBody>
                    <a:bodyPr/>
                    <a:lstStyle/>
                    <a:p>
                      <a:pPr algn="ctr" fontAlgn="b"/>
                      <a:r>
                        <a:rPr lang="en-US" sz="1800" u="none" strike="noStrike">
                          <a:solidFill>
                            <a:srgbClr val="000000"/>
                          </a:solidFill>
                          <a:effectLst/>
                        </a:rPr>
                        <a:t>16</a:t>
                      </a:r>
                    </a:p>
                  </a:txBody>
                  <a:tcPr marL="9525" marR="9525" marT="9525" anchor="b"/>
                </a:tc>
                <a:tc>
                  <a:txBody>
                    <a:bodyPr/>
                    <a:lstStyle/>
                    <a:p>
                      <a:pPr algn="ctr" fontAlgn="b"/>
                      <a:r>
                        <a:rPr lang="en-US" sz="1800" u="none" strike="noStrike">
                          <a:solidFill>
                            <a:srgbClr val="000000"/>
                          </a:solidFill>
                          <a:effectLst/>
                        </a:rPr>
                        <a:t>50%</a:t>
                      </a:r>
                    </a:p>
                  </a:txBody>
                  <a:tcPr marL="9525" marR="9525" marT="9525" anchor="b"/>
                </a:tc>
                <a:extLst>
                  <a:ext uri="{0D108BD9-81ED-4DB2-BD59-A6C34878D82A}">
                    <a16:rowId xmlns:a16="http://schemas.microsoft.com/office/drawing/2014/main" val="1166061016"/>
                  </a:ext>
                </a:extLst>
              </a:tr>
            </a:tbl>
          </a:graphicData>
        </a:graphic>
      </p:graphicFrame>
    </p:spTree>
    <p:custDataLst>
      <p:tags r:id="rId1"/>
    </p:custDataLst>
    <p:extLst>
      <p:ext uri="{BB962C8B-B14F-4D97-AF65-F5344CB8AC3E}">
        <p14:creationId xmlns:p14="http://schemas.microsoft.com/office/powerpoint/2010/main" val="822219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F8FEE-0BEA-9FF6-D952-2C599B76600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990A08E-5C0C-3CDC-CA59-365988370C51}"/>
              </a:ext>
            </a:extLst>
          </p:cNvPr>
          <p:cNvSpPr txBox="1"/>
          <p:nvPr/>
        </p:nvSpPr>
        <p:spPr>
          <a:xfrm>
            <a:off x="9293087" y="6311347"/>
            <a:ext cx="2683565" cy="338554"/>
          </a:xfrm>
          <a:prstGeom prst="rect">
            <a:avLst/>
          </a:prstGeom>
          <a:noFill/>
        </p:spPr>
        <p:txBody>
          <a:bodyPr wrap="square" rtlCol="0">
            <a:spAutoFit/>
          </a:bodyPr>
          <a:lstStyle/>
          <a:p>
            <a:pPr algn="r"/>
            <a:r>
              <a:rPr lang="en-US" sz="1600" b="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convention.rotary.org </a:t>
            </a:r>
            <a:endParaRPr lang="en-US" sz="1600" b="1">
              <a:solidFill>
                <a:srgbClr val="E02927"/>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3" name="TextBox 2">
            <a:extLst>
              <a:ext uri="{FF2B5EF4-FFF2-40B4-BE49-F238E27FC236}">
                <a16:creationId xmlns:a16="http://schemas.microsoft.com/office/drawing/2014/main" id="{EBB6F9BF-2896-B9F8-74DC-FD03D9686CB0}"/>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4" name="Picture 3" descr="A black background with a yellow object in the middle&#10;&#10;Description automatically generated with medium confidence">
            <a:extLst>
              <a:ext uri="{FF2B5EF4-FFF2-40B4-BE49-F238E27FC236}">
                <a16:creationId xmlns:a16="http://schemas.microsoft.com/office/drawing/2014/main" id="{E107CB1A-9C03-EFCD-F6B6-1C5749FB25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572" y="6047169"/>
            <a:ext cx="2820315" cy="467786"/>
          </a:xfrm>
          <a:prstGeom prst="rect">
            <a:avLst/>
          </a:prstGeom>
        </p:spPr>
      </p:pic>
      <p:graphicFrame>
        <p:nvGraphicFramePr>
          <p:cNvPr id="9" name="Content Placeholder 8">
            <a:extLst>
              <a:ext uri="{FF2B5EF4-FFF2-40B4-BE49-F238E27FC236}">
                <a16:creationId xmlns:a16="http://schemas.microsoft.com/office/drawing/2014/main" id="{4FC6808B-14C5-15DC-283F-6CC785C4C63A}"/>
              </a:ext>
            </a:extLst>
          </p:cNvPr>
          <p:cNvGraphicFramePr>
            <a:graphicFrameLocks noGrp="1"/>
          </p:cNvGraphicFramePr>
          <p:nvPr>
            <p:ph idx="1"/>
            <p:extLst>
              <p:ext uri="{D42A27DB-BD31-4B8C-83A1-F6EECF244321}">
                <p14:modId xmlns:p14="http://schemas.microsoft.com/office/powerpoint/2010/main" val="769094624"/>
              </p:ext>
            </p:extLst>
          </p:nvPr>
        </p:nvGraphicFramePr>
        <p:xfrm>
          <a:off x="1242873" y="606640"/>
          <a:ext cx="9121801" cy="5174381"/>
        </p:xfrm>
        <a:graphic>
          <a:graphicData uri="http://schemas.openxmlformats.org/drawingml/2006/table">
            <a:tbl>
              <a:tblPr bandRow="1">
                <a:tableStyleId>{B301B821-A1FF-4177-AEE7-76D212191A09}</a:tableStyleId>
              </a:tblPr>
              <a:tblGrid>
                <a:gridCol w="3528872">
                  <a:extLst>
                    <a:ext uri="{9D8B030D-6E8A-4147-A177-3AD203B41FA5}">
                      <a16:colId xmlns:a16="http://schemas.microsoft.com/office/drawing/2014/main" val="3357923620"/>
                    </a:ext>
                  </a:extLst>
                </a:gridCol>
                <a:gridCol w="1131901">
                  <a:extLst>
                    <a:ext uri="{9D8B030D-6E8A-4147-A177-3AD203B41FA5}">
                      <a16:colId xmlns:a16="http://schemas.microsoft.com/office/drawing/2014/main" val="2429863929"/>
                    </a:ext>
                  </a:extLst>
                </a:gridCol>
                <a:gridCol w="1498106">
                  <a:extLst>
                    <a:ext uri="{9D8B030D-6E8A-4147-A177-3AD203B41FA5}">
                      <a16:colId xmlns:a16="http://schemas.microsoft.com/office/drawing/2014/main" val="2376874539"/>
                    </a:ext>
                  </a:extLst>
                </a:gridCol>
                <a:gridCol w="2962922">
                  <a:extLst>
                    <a:ext uri="{9D8B030D-6E8A-4147-A177-3AD203B41FA5}">
                      <a16:colId xmlns:a16="http://schemas.microsoft.com/office/drawing/2014/main" val="1408809334"/>
                    </a:ext>
                  </a:extLst>
                </a:gridCol>
              </a:tblGrid>
              <a:tr h="660559">
                <a:tc>
                  <a:txBody>
                    <a:bodyPr/>
                    <a:lstStyle/>
                    <a:p>
                      <a:pPr algn="l" fontAlgn="b"/>
                      <a:r>
                        <a:rPr lang="en-US" sz="1800" b="1" u="none" strike="noStrike">
                          <a:solidFill>
                            <a:srgbClr val="000000"/>
                          </a:solidFill>
                          <a:effectLst/>
                        </a:rPr>
                        <a:t>Club Name</a:t>
                      </a:r>
                    </a:p>
                  </a:txBody>
                  <a:tcPr marL="9525" marR="9525" marT="9525" anchor="b"/>
                </a:tc>
                <a:tc>
                  <a:txBody>
                    <a:bodyPr/>
                    <a:lstStyle/>
                    <a:p>
                      <a:pPr algn="ctr" fontAlgn="b"/>
                      <a:r>
                        <a:rPr lang="en-US" sz="1800" b="1" u="none" strike="noStrike">
                          <a:solidFill>
                            <a:srgbClr val="000000"/>
                          </a:solidFill>
                          <a:effectLst/>
                        </a:rPr>
                        <a:t>Count</a:t>
                      </a:r>
                    </a:p>
                  </a:txBody>
                  <a:tcPr marL="9525" marR="9525" marT="9525" anchor="b"/>
                </a:tc>
                <a:tc>
                  <a:txBody>
                    <a:bodyPr/>
                    <a:lstStyle/>
                    <a:p>
                      <a:pPr algn="ctr" fontAlgn="b"/>
                      <a:r>
                        <a:rPr lang="en-US" sz="1800" b="1" u="none" strike="noStrike">
                          <a:solidFill>
                            <a:srgbClr val="000000"/>
                          </a:solidFill>
                          <a:effectLst/>
                        </a:rPr>
                        <a:t>Membership</a:t>
                      </a:r>
                    </a:p>
                  </a:txBody>
                  <a:tcPr marL="9525" marR="9525" marT="9525" anchor="b"/>
                </a:tc>
                <a:tc>
                  <a:txBody>
                    <a:bodyPr/>
                    <a:lstStyle/>
                    <a:p>
                      <a:pPr algn="ctr" fontAlgn="b"/>
                      <a:r>
                        <a:rPr lang="en-US" sz="1800" b="1" u="none" strike="noStrike">
                          <a:solidFill>
                            <a:srgbClr val="000000"/>
                          </a:solidFill>
                          <a:effectLst/>
                        </a:rPr>
                        <a:t>% members registered &amp; Paid</a:t>
                      </a:r>
                    </a:p>
                  </a:txBody>
                  <a:tcPr marL="9525" marR="9525" marT="9525" anchor="b"/>
                </a:tc>
                <a:extLst>
                  <a:ext uri="{0D108BD9-81ED-4DB2-BD59-A6C34878D82A}">
                    <a16:rowId xmlns:a16="http://schemas.microsoft.com/office/drawing/2014/main" val="4034451059"/>
                  </a:ext>
                </a:extLst>
              </a:tr>
              <a:tr h="361735">
                <a:tc>
                  <a:txBody>
                    <a:bodyPr/>
                    <a:lstStyle/>
                    <a:p>
                      <a:pPr algn="l" fontAlgn="b"/>
                      <a:r>
                        <a:rPr lang="en-US" sz="1800" u="none" strike="noStrike">
                          <a:solidFill>
                            <a:srgbClr val="000000"/>
                          </a:solidFill>
                          <a:effectLst/>
                        </a:rPr>
                        <a:t>Rotaract United E-Club</a:t>
                      </a:r>
                    </a:p>
                  </a:txBody>
                  <a:tcPr marL="9525" marR="9525" marT="9525" anchor="b"/>
                </a:tc>
                <a:tc>
                  <a:txBody>
                    <a:bodyPr/>
                    <a:lstStyle/>
                    <a:p>
                      <a:pPr algn="ctr" fontAlgn="b"/>
                      <a:r>
                        <a:rPr lang="en-US" sz="1800" u="none" strike="noStrike">
                          <a:solidFill>
                            <a:srgbClr val="000000"/>
                          </a:solidFill>
                          <a:effectLst/>
                        </a:rPr>
                        <a:t>3</a:t>
                      </a:r>
                    </a:p>
                  </a:txBody>
                  <a:tcPr marL="9525" marR="9525" marT="9525" anchor="b"/>
                </a:tc>
                <a:tc>
                  <a:txBody>
                    <a:bodyPr/>
                    <a:lstStyle/>
                    <a:p>
                      <a:pPr algn="ctr" fontAlgn="b"/>
                      <a:r>
                        <a:rPr lang="en-US" sz="1800" u="none" strike="noStrike">
                          <a:solidFill>
                            <a:srgbClr val="000000"/>
                          </a:solidFill>
                          <a:effectLst/>
                        </a:rPr>
                        <a:t>7</a:t>
                      </a:r>
                    </a:p>
                  </a:txBody>
                  <a:tcPr marL="9525" marR="9525" marT="9525" anchor="b"/>
                </a:tc>
                <a:tc>
                  <a:txBody>
                    <a:bodyPr/>
                    <a:lstStyle/>
                    <a:p>
                      <a:pPr algn="ctr" fontAlgn="b"/>
                      <a:r>
                        <a:rPr lang="en-US" sz="1800" u="none" strike="noStrike">
                          <a:solidFill>
                            <a:srgbClr val="000000"/>
                          </a:solidFill>
                          <a:effectLst/>
                        </a:rPr>
                        <a:t>43%</a:t>
                      </a:r>
                    </a:p>
                  </a:txBody>
                  <a:tcPr marL="9525" marR="9525" marT="9525" anchor="b"/>
                </a:tc>
                <a:extLst>
                  <a:ext uri="{0D108BD9-81ED-4DB2-BD59-A6C34878D82A}">
                    <a16:rowId xmlns:a16="http://schemas.microsoft.com/office/drawing/2014/main" val="3039770506"/>
                  </a:ext>
                </a:extLst>
              </a:tr>
              <a:tr h="361735">
                <a:tc>
                  <a:txBody>
                    <a:bodyPr/>
                    <a:lstStyle/>
                    <a:p>
                      <a:pPr algn="l" fontAlgn="b"/>
                      <a:r>
                        <a:rPr lang="en-US" sz="1800" u="none" strike="noStrike" err="1">
                          <a:solidFill>
                            <a:srgbClr val="000000"/>
                          </a:solidFill>
                          <a:effectLst/>
                        </a:rPr>
                        <a:t>Rotoract</a:t>
                      </a:r>
                      <a:r>
                        <a:rPr lang="en-US" sz="1800" u="none" strike="noStrike">
                          <a:solidFill>
                            <a:srgbClr val="000000"/>
                          </a:solidFill>
                          <a:effectLst/>
                        </a:rPr>
                        <a:t> University of Calgary</a:t>
                      </a:r>
                    </a:p>
                  </a:txBody>
                  <a:tcPr marL="9525" marR="9525" marT="9525" anchor="b"/>
                </a:tc>
                <a:tc>
                  <a:txBody>
                    <a:bodyPr/>
                    <a:lstStyle/>
                    <a:p>
                      <a:pPr algn="ctr" fontAlgn="b"/>
                      <a:r>
                        <a:rPr lang="en-US" sz="1800" u="none" strike="noStrike">
                          <a:solidFill>
                            <a:srgbClr val="000000"/>
                          </a:solidFill>
                          <a:effectLst/>
                        </a:rPr>
                        <a:t>14</a:t>
                      </a:r>
                    </a:p>
                  </a:txBody>
                  <a:tcPr marL="9525" marR="9525" marT="9525" anchor="b"/>
                </a:tc>
                <a:tc>
                  <a:txBody>
                    <a:bodyPr/>
                    <a:lstStyle/>
                    <a:p>
                      <a:pPr algn="ctr" fontAlgn="b"/>
                      <a:r>
                        <a:rPr lang="en-US" sz="1800" u="none" strike="noStrike">
                          <a:solidFill>
                            <a:srgbClr val="000000"/>
                          </a:solidFill>
                          <a:effectLst/>
                        </a:rPr>
                        <a:t>30</a:t>
                      </a:r>
                    </a:p>
                  </a:txBody>
                  <a:tcPr marL="9525" marR="9525" marT="9525" anchor="b"/>
                </a:tc>
                <a:tc>
                  <a:txBody>
                    <a:bodyPr/>
                    <a:lstStyle/>
                    <a:p>
                      <a:pPr algn="ctr" fontAlgn="b"/>
                      <a:r>
                        <a:rPr lang="en-US" sz="1800" u="none" strike="noStrike">
                          <a:solidFill>
                            <a:srgbClr val="000000"/>
                          </a:solidFill>
                          <a:effectLst/>
                        </a:rPr>
                        <a:t>47%</a:t>
                      </a:r>
                    </a:p>
                  </a:txBody>
                  <a:tcPr marL="9525" marR="9525" marT="9525" anchor="b"/>
                </a:tc>
                <a:extLst>
                  <a:ext uri="{0D108BD9-81ED-4DB2-BD59-A6C34878D82A}">
                    <a16:rowId xmlns:a16="http://schemas.microsoft.com/office/drawing/2014/main" val="3957848514"/>
                  </a:ext>
                </a:extLst>
              </a:tr>
              <a:tr h="660559">
                <a:tc>
                  <a:txBody>
                    <a:bodyPr/>
                    <a:lstStyle/>
                    <a:p>
                      <a:pPr algn="l" fontAlgn="b"/>
                      <a:r>
                        <a:rPr lang="en-US" sz="1800" u="none" strike="noStrike" err="1">
                          <a:solidFill>
                            <a:srgbClr val="000000"/>
                          </a:solidFill>
                          <a:effectLst/>
                        </a:rPr>
                        <a:t>Rotoract</a:t>
                      </a:r>
                      <a:r>
                        <a:rPr lang="en-US" sz="1800" u="none" strike="noStrike">
                          <a:solidFill>
                            <a:srgbClr val="000000"/>
                          </a:solidFill>
                          <a:effectLst/>
                        </a:rPr>
                        <a:t> University of Lethbridge</a:t>
                      </a:r>
                    </a:p>
                  </a:txBody>
                  <a:tcPr marL="9525" marR="9525" marT="9525" anchor="b"/>
                </a:tc>
                <a:tc>
                  <a:txBody>
                    <a:bodyPr/>
                    <a:lstStyle/>
                    <a:p>
                      <a:pPr algn="ctr" fontAlgn="b"/>
                      <a:r>
                        <a:rPr lang="en-US" sz="1800" u="none" strike="noStrike">
                          <a:solidFill>
                            <a:srgbClr val="000000"/>
                          </a:solidFill>
                          <a:effectLst/>
                        </a:rPr>
                        <a:t>2</a:t>
                      </a:r>
                    </a:p>
                  </a:txBody>
                  <a:tcPr marL="9525" marR="9525" marT="9525" anchor="b"/>
                </a:tc>
                <a:tc>
                  <a:txBody>
                    <a:bodyPr/>
                    <a:lstStyle/>
                    <a:p>
                      <a:pPr algn="ctr" fontAlgn="b"/>
                      <a:r>
                        <a:rPr lang="en-US" sz="1800" u="none" strike="noStrike">
                          <a:solidFill>
                            <a:srgbClr val="000000"/>
                          </a:solidFill>
                          <a:effectLst/>
                        </a:rPr>
                        <a:t>27</a:t>
                      </a:r>
                    </a:p>
                  </a:txBody>
                  <a:tcPr marL="9525" marR="9525" marT="9525" anchor="b"/>
                </a:tc>
                <a:tc>
                  <a:txBody>
                    <a:bodyPr/>
                    <a:lstStyle/>
                    <a:p>
                      <a:pPr algn="ctr" fontAlgn="b"/>
                      <a:r>
                        <a:rPr lang="en-US" sz="1800" u="none" strike="noStrike">
                          <a:solidFill>
                            <a:srgbClr val="000000"/>
                          </a:solidFill>
                          <a:effectLst/>
                        </a:rPr>
                        <a:t>7%</a:t>
                      </a:r>
                    </a:p>
                  </a:txBody>
                  <a:tcPr marL="9525" marR="9525" marT="9525" anchor="b"/>
                </a:tc>
                <a:extLst>
                  <a:ext uri="{0D108BD9-81ED-4DB2-BD59-A6C34878D82A}">
                    <a16:rowId xmlns:a16="http://schemas.microsoft.com/office/drawing/2014/main" val="2235535885"/>
                  </a:ext>
                </a:extLst>
              </a:tr>
              <a:tr h="361735">
                <a:tc>
                  <a:txBody>
                    <a:bodyPr/>
                    <a:lstStyle/>
                    <a:p>
                      <a:pPr algn="l" fontAlgn="b"/>
                      <a:r>
                        <a:rPr lang="en-US" sz="1800" u="none" strike="noStrike">
                          <a:solidFill>
                            <a:srgbClr val="000000"/>
                          </a:solidFill>
                          <a:effectLst/>
                        </a:rPr>
                        <a:t>Stettler</a:t>
                      </a:r>
                    </a:p>
                  </a:txBody>
                  <a:tcPr marL="9525" marR="9525" marT="9525" anchor="b"/>
                </a:tc>
                <a:tc>
                  <a:txBody>
                    <a:bodyPr/>
                    <a:lstStyle/>
                    <a:p>
                      <a:pPr algn="ctr" fontAlgn="b"/>
                      <a:r>
                        <a:rPr lang="en-US" sz="1800" u="none" strike="noStrike">
                          <a:solidFill>
                            <a:srgbClr val="000000"/>
                          </a:solidFill>
                          <a:effectLst/>
                        </a:rPr>
                        <a:t>1</a:t>
                      </a:r>
                    </a:p>
                  </a:txBody>
                  <a:tcPr marL="9525" marR="9525" marT="9525" anchor="b"/>
                </a:tc>
                <a:tc>
                  <a:txBody>
                    <a:bodyPr/>
                    <a:lstStyle/>
                    <a:p>
                      <a:pPr algn="ctr" fontAlgn="b"/>
                      <a:r>
                        <a:rPr lang="en-US" sz="1800" u="none" strike="noStrike">
                          <a:solidFill>
                            <a:srgbClr val="000000"/>
                          </a:solidFill>
                          <a:effectLst/>
                        </a:rPr>
                        <a:t>19</a:t>
                      </a:r>
                    </a:p>
                  </a:txBody>
                  <a:tcPr marL="9525" marR="9525" marT="9525" anchor="b"/>
                </a:tc>
                <a:tc>
                  <a:txBody>
                    <a:bodyPr/>
                    <a:lstStyle/>
                    <a:p>
                      <a:pPr algn="ctr" fontAlgn="b"/>
                      <a:r>
                        <a:rPr lang="en-US" sz="1800" u="none" strike="noStrike">
                          <a:solidFill>
                            <a:srgbClr val="000000"/>
                          </a:solidFill>
                          <a:effectLst/>
                        </a:rPr>
                        <a:t>5%</a:t>
                      </a:r>
                    </a:p>
                  </a:txBody>
                  <a:tcPr marL="9525" marR="9525" marT="9525" anchor="b"/>
                </a:tc>
                <a:extLst>
                  <a:ext uri="{0D108BD9-81ED-4DB2-BD59-A6C34878D82A}">
                    <a16:rowId xmlns:a16="http://schemas.microsoft.com/office/drawing/2014/main" val="2467583906"/>
                  </a:ext>
                </a:extLst>
              </a:tr>
              <a:tr h="361735">
                <a:tc>
                  <a:txBody>
                    <a:bodyPr/>
                    <a:lstStyle/>
                    <a:p>
                      <a:pPr algn="l" fontAlgn="b"/>
                      <a:r>
                        <a:rPr lang="en-US" sz="1800" u="none" strike="noStrike">
                          <a:solidFill>
                            <a:srgbClr val="000000"/>
                          </a:solidFill>
                          <a:effectLst/>
                        </a:rPr>
                        <a:t>Swift Current</a:t>
                      </a:r>
                    </a:p>
                  </a:txBody>
                  <a:tcPr marL="9525" marR="9525" marT="9525" anchor="b"/>
                </a:tc>
                <a:tc>
                  <a:txBody>
                    <a:bodyPr/>
                    <a:lstStyle/>
                    <a:p>
                      <a:pPr algn="ctr" fontAlgn="b"/>
                      <a:r>
                        <a:rPr lang="en-US" sz="1800" u="none" strike="noStrike">
                          <a:solidFill>
                            <a:srgbClr val="000000"/>
                          </a:solidFill>
                          <a:effectLst/>
                        </a:rPr>
                        <a:t>3</a:t>
                      </a:r>
                    </a:p>
                  </a:txBody>
                  <a:tcPr marL="9525" marR="9525" marT="9525" anchor="b"/>
                </a:tc>
                <a:tc>
                  <a:txBody>
                    <a:bodyPr/>
                    <a:lstStyle/>
                    <a:p>
                      <a:pPr algn="ctr" fontAlgn="b"/>
                      <a:r>
                        <a:rPr lang="en-US" sz="1800" u="none" strike="noStrike">
                          <a:solidFill>
                            <a:srgbClr val="000000"/>
                          </a:solidFill>
                          <a:effectLst/>
                        </a:rPr>
                        <a:t>6</a:t>
                      </a:r>
                    </a:p>
                  </a:txBody>
                  <a:tcPr marL="9525" marR="9525" marT="9525" anchor="b"/>
                </a:tc>
                <a:tc>
                  <a:txBody>
                    <a:bodyPr/>
                    <a:lstStyle/>
                    <a:p>
                      <a:pPr algn="ctr" fontAlgn="b"/>
                      <a:r>
                        <a:rPr lang="en-US" sz="1800" u="none" strike="noStrike">
                          <a:solidFill>
                            <a:srgbClr val="000000"/>
                          </a:solidFill>
                          <a:effectLst/>
                        </a:rPr>
                        <a:t>50%</a:t>
                      </a:r>
                    </a:p>
                  </a:txBody>
                  <a:tcPr marL="9525" marR="9525" marT="9525" anchor="b"/>
                </a:tc>
                <a:extLst>
                  <a:ext uri="{0D108BD9-81ED-4DB2-BD59-A6C34878D82A}">
                    <a16:rowId xmlns:a16="http://schemas.microsoft.com/office/drawing/2014/main" val="2907192657"/>
                  </a:ext>
                </a:extLst>
              </a:tr>
              <a:tr h="361735">
                <a:tc>
                  <a:txBody>
                    <a:bodyPr/>
                    <a:lstStyle/>
                    <a:p>
                      <a:pPr algn="l" fontAlgn="b"/>
                      <a:r>
                        <a:rPr lang="en-US" sz="1800" u="none" strike="noStrike">
                          <a:solidFill>
                            <a:srgbClr val="000000"/>
                          </a:solidFill>
                          <a:effectLst/>
                        </a:rPr>
                        <a:t>Sylvan Lake</a:t>
                      </a:r>
                    </a:p>
                  </a:txBody>
                  <a:tcPr marL="9525" marR="9525" marT="9525" anchor="b"/>
                </a:tc>
                <a:tc>
                  <a:txBody>
                    <a:bodyPr/>
                    <a:lstStyle/>
                    <a:p>
                      <a:pPr algn="ctr" fontAlgn="b"/>
                      <a:r>
                        <a:rPr lang="en-US" sz="1800" u="none" strike="noStrike">
                          <a:solidFill>
                            <a:srgbClr val="000000"/>
                          </a:solidFill>
                          <a:effectLst/>
                        </a:rPr>
                        <a:t>4</a:t>
                      </a:r>
                    </a:p>
                  </a:txBody>
                  <a:tcPr marL="9525" marR="9525" marT="9525" anchor="b"/>
                </a:tc>
                <a:tc>
                  <a:txBody>
                    <a:bodyPr/>
                    <a:lstStyle/>
                    <a:p>
                      <a:pPr algn="ctr" fontAlgn="b"/>
                      <a:r>
                        <a:rPr lang="en-US" sz="1800" u="none" strike="noStrike">
                          <a:solidFill>
                            <a:srgbClr val="000000"/>
                          </a:solidFill>
                          <a:effectLst/>
                        </a:rPr>
                        <a:t>17</a:t>
                      </a:r>
                    </a:p>
                  </a:txBody>
                  <a:tcPr marL="9525" marR="9525" marT="9525" anchor="b"/>
                </a:tc>
                <a:tc>
                  <a:txBody>
                    <a:bodyPr/>
                    <a:lstStyle/>
                    <a:p>
                      <a:pPr algn="ctr" fontAlgn="b"/>
                      <a:r>
                        <a:rPr lang="en-US" sz="1800" u="none" strike="noStrike">
                          <a:solidFill>
                            <a:srgbClr val="000000"/>
                          </a:solidFill>
                          <a:effectLst/>
                        </a:rPr>
                        <a:t>24%</a:t>
                      </a:r>
                    </a:p>
                  </a:txBody>
                  <a:tcPr marL="9525" marR="9525" marT="9525" anchor="b"/>
                </a:tc>
                <a:extLst>
                  <a:ext uri="{0D108BD9-81ED-4DB2-BD59-A6C34878D82A}">
                    <a16:rowId xmlns:a16="http://schemas.microsoft.com/office/drawing/2014/main" val="1254781978"/>
                  </a:ext>
                </a:extLst>
              </a:tr>
              <a:tr h="361735">
                <a:tc>
                  <a:txBody>
                    <a:bodyPr/>
                    <a:lstStyle/>
                    <a:p>
                      <a:pPr algn="l" fontAlgn="b"/>
                      <a:r>
                        <a:rPr lang="en-US" sz="1800" u="none" strike="noStrike">
                          <a:solidFill>
                            <a:srgbClr val="000000"/>
                          </a:solidFill>
                          <a:effectLst/>
                        </a:rPr>
                        <a:t>Total District 5360</a:t>
                      </a:r>
                    </a:p>
                  </a:txBody>
                  <a:tcPr marL="9525" marR="9525" marT="9525" anchor="b"/>
                </a:tc>
                <a:tc>
                  <a:txBody>
                    <a:bodyPr/>
                    <a:lstStyle/>
                    <a:p>
                      <a:pPr algn="ctr" fontAlgn="b"/>
                      <a:r>
                        <a:rPr lang="en-US" sz="1800" u="none" strike="noStrike">
                          <a:solidFill>
                            <a:srgbClr val="000000"/>
                          </a:solidFill>
                          <a:effectLst/>
                        </a:rPr>
                        <a:t>481</a:t>
                      </a:r>
                    </a:p>
                  </a:txBody>
                  <a:tcPr marL="9525" marR="9525" marT="9525" anchor="b"/>
                </a:tc>
                <a:tc>
                  <a:txBody>
                    <a:bodyPr/>
                    <a:lstStyle/>
                    <a:p>
                      <a:pPr algn="ctr" fontAlgn="b"/>
                      <a:r>
                        <a:rPr lang="en-US" sz="1800" u="none" strike="noStrike">
                          <a:solidFill>
                            <a:srgbClr val="000000"/>
                          </a:solidFill>
                          <a:effectLst/>
                        </a:rPr>
                        <a:t>1509</a:t>
                      </a:r>
                    </a:p>
                  </a:txBody>
                  <a:tcPr marL="9525" marR="9525" marT="9525" anchor="b"/>
                </a:tc>
                <a:tc>
                  <a:txBody>
                    <a:bodyPr/>
                    <a:lstStyle/>
                    <a:p>
                      <a:pPr algn="ctr" fontAlgn="b"/>
                      <a:r>
                        <a:rPr lang="en-US" sz="1800" u="none" strike="noStrike">
                          <a:solidFill>
                            <a:srgbClr val="000000"/>
                          </a:solidFill>
                          <a:effectLst/>
                        </a:rPr>
                        <a:t>32%</a:t>
                      </a:r>
                    </a:p>
                  </a:txBody>
                  <a:tcPr marL="9525" marR="9525" marT="9525" anchor="b"/>
                </a:tc>
                <a:extLst>
                  <a:ext uri="{0D108BD9-81ED-4DB2-BD59-A6C34878D82A}">
                    <a16:rowId xmlns:a16="http://schemas.microsoft.com/office/drawing/2014/main" val="454455394"/>
                  </a:ext>
                </a:extLst>
              </a:tr>
              <a:tr h="660559">
                <a:tc>
                  <a:txBody>
                    <a:bodyPr/>
                    <a:lstStyle/>
                    <a:p>
                      <a:pPr lvl="0" algn="l">
                        <a:buNone/>
                      </a:pPr>
                      <a:r>
                        <a:rPr lang="en-US" sz="1800" u="none" strike="noStrike">
                          <a:solidFill>
                            <a:srgbClr val="000000"/>
                          </a:solidFill>
                          <a:effectLst/>
                        </a:rPr>
                        <a:t>District 5360 no data shared – paid</a:t>
                      </a:r>
                    </a:p>
                  </a:txBody>
                  <a:tcPr marL="9524" marR="9524" marT="9524" anchor="b"/>
                </a:tc>
                <a:tc>
                  <a:txBody>
                    <a:bodyPr/>
                    <a:lstStyle/>
                    <a:p>
                      <a:pPr lvl="0" algn="ctr">
                        <a:buNone/>
                      </a:pPr>
                      <a:r>
                        <a:rPr lang="en-US" sz="1800" u="none" strike="noStrike">
                          <a:solidFill>
                            <a:srgbClr val="000000"/>
                          </a:solidFill>
                          <a:effectLst/>
                        </a:rPr>
                        <a:t>48</a:t>
                      </a:r>
                    </a:p>
                  </a:txBody>
                  <a:tcPr marL="9524" marR="9524" marT="9524" anchor="b"/>
                </a:tc>
                <a:tc>
                  <a:txBody>
                    <a:bodyPr/>
                    <a:lstStyle/>
                    <a:p>
                      <a:pPr lvl="0" algn="ctr">
                        <a:buNone/>
                      </a:pPr>
                      <a:endParaRPr lang="en-US" sz="1800" u="none" strike="noStrike">
                        <a:solidFill>
                          <a:srgbClr val="000000"/>
                        </a:solidFill>
                        <a:effectLst/>
                      </a:endParaRPr>
                    </a:p>
                  </a:txBody>
                  <a:tcPr marL="9524" marR="9524" marT="9524" anchor="b"/>
                </a:tc>
                <a:tc>
                  <a:txBody>
                    <a:bodyPr/>
                    <a:lstStyle/>
                    <a:p>
                      <a:pPr lvl="0" algn="ctr">
                        <a:buNone/>
                      </a:pPr>
                      <a:endParaRPr lang="en-US" sz="1800" u="none" strike="noStrike">
                        <a:solidFill>
                          <a:srgbClr val="000000"/>
                        </a:solidFill>
                        <a:effectLst/>
                      </a:endParaRPr>
                    </a:p>
                  </a:txBody>
                  <a:tcPr marL="9524" marR="9524" marT="9524" anchor="b"/>
                </a:tc>
                <a:extLst>
                  <a:ext uri="{0D108BD9-81ED-4DB2-BD59-A6C34878D82A}">
                    <a16:rowId xmlns:a16="http://schemas.microsoft.com/office/drawing/2014/main" val="4039763521"/>
                  </a:ext>
                </a:extLst>
              </a:tr>
              <a:tr h="361735">
                <a:tc>
                  <a:txBody>
                    <a:bodyPr/>
                    <a:lstStyle/>
                    <a:p>
                      <a:pPr lvl="0" algn="l">
                        <a:buNone/>
                      </a:pPr>
                      <a:r>
                        <a:rPr lang="en-US" sz="1800" b="1" u="none" strike="noStrike">
                          <a:solidFill>
                            <a:srgbClr val="000000"/>
                          </a:solidFill>
                          <a:effectLst/>
                        </a:rPr>
                        <a:t>Total District 5360 Paid</a:t>
                      </a:r>
                    </a:p>
                  </a:txBody>
                  <a:tcPr marL="9524" marR="9524" marT="9524" anchor="b"/>
                </a:tc>
                <a:tc>
                  <a:txBody>
                    <a:bodyPr/>
                    <a:lstStyle/>
                    <a:p>
                      <a:pPr lvl="0" algn="ctr">
                        <a:buNone/>
                      </a:pPr>
                      <a:r>
                        <a:rPr lang="en-US" sz="1800" b="1" u="none" strike="noStrike">
                          <a:solidFill>
                            <a:srgbClr val="000000"/>
                          </a:solidFill>
                          <a:effectLst/>
                          <a:highlight>
                            <a:srgbClr val="FFFF00"/>
                          </a:highlight>
                        </a:rPr>
                        <a:t>529</a:t>
                      </a:r>
                    </a:p>
                  </a:txBody>
                  <a:tcPr marL="9524" marR="9524" marT="9524" anchor="b"/>
                </a:tc>
                <a:tc>
                  <a:txBody>
                    <a:bodyPr/>
                    <a:lstStyle/>
                    <a:p>
                      <a:pPr lvl="0" algn="ctr">
                        <a:buNone/>
                      </a:pPr>
                      <a:r>
                        <a:rPr lang="en-US" sz="1800" b="1" u="none" strike="noStrike">
                          <a:solidFill>
                            <a:srgbClr val="000000"/>
                          </a:solidFill>
                          <a:effectLst/>
                        </a:rPr>
                        <a:t>1509</a:t>
                      </a:r>
                    </a:p>
                  </a:txBody>
                  <a:tcPr marL="9524" marR="9524" marT="9524" anchor="b"/>
                </a:tc>
                <a:tc>
                  <a:txBody>
                    <a:bodyPr/>
                    <a:lstStyle/>
                    <a:p>
                      <a:pPr lvl="0" algn="ctr">
                        <a:buNone/>
                      </a:pPr>
                      <a:r>
                        <a:rPr lang="en-US" sz="1800" b="1" u="none" strike="noStrike">
                          <a:solidFill>
                            <a:srgbClr val="000000"/>
                          </a:solidFill>
                          <a:effectLst/>
                        </a:rPr>
                        <a:t>35%</a:t>
                      </a:r>
                    </a:p>
                  </a:txBody>
                  <a:tcPr marL="9524" marR="9524" marT="9524" anchor="b"/>
                </a:tc>
                <a:extLst>
                  <a:ext uri="{0D108BD9-81ED-4DB2-BD59-A6C34878D82A}">
                    <a16:rowId xmlns:a16="http://schemas.microsoft.com/office/drawing/2014/main" val="753227834"/>
                  </a:ext>
                </a:extLst>
              </a:tr>
              <a:tr h="660559">
                <a:tc>
                  <a:txBody>
                    <a:bodyPr/>
                    <a:lstStyle/>
                    <a:p>
                      <a:pPr lvl="0" algn="l">
                        <a:buNone/>
                      </a:pPr>
                      <a:r>
                        <a:rPr lang="en-US" sz="1800" u="none" strike="noStrike">
                          <a:solidFill>
                            <a:srgbClr val="000000"/>
                          </a:solidFill>
                          <a:effectLst/>
                        </a:rPr>
                        <a:t>District 5360 Registered not paid</a:t>
                      </a:r>
                    </a:p>
                  </a:txBody>
                  <a:tcPr marL="9524" marR="9524" marT="9524" anchor="b"/>
                </a:tc>
                <a:tc>
                  <a:txBody>
                    <a:bodyPr/>
                    <a:lstStyle/>
                    <a:p>
                      <a:pPr lvl="0" algn="ctr">
                        <a:buNone/>
                      </a:pPr>
                      <a:r>
                        <a:rPr lang="en-US" sz="1800" b="1" u="none" strike="noStrike">
                          <a:solidFill>
                            <a:srgbClr val="000000"/>
                          </a:solidFill>
                          <a:effectLst/>
                        </a:rPr>
                        <a:t>10</a:t>
                      </a:r>
                    </a:p>
                  </a:txBody>
                  <a:tcPr marL="9524" marR="9524" marT="9524" anchor="b"/>
                </a:tc>
                <a:tc>
                  <a:txBody>
                    <a:bodyPr/>
                    <a:lstStyle/>
                    <a:p>
                      <a:pPr lvl="0" algn="ctr">
                        <a:buNone/>
                      </a:pPr>
                      <a:endParaRPr lang="en-US" sz="1800" u="none" strike="noStrike">
                        <a:solidFill>
                          <a:srgbClr val="000000"/>
                        </a:solidFill>
                        <a:effectLst/>
                      </a:endParaRPr>
                    </a:p>
                  </a:txBody>
                  <a:tcPr marL="9524" marR="9524" marT="9524" anchor="b"/>
                </a:tc>
                <a:tc>
                  <a:txBody>
                    <a:bodyPr/>
                    <a:lstStyle/>
                    <a:p>
                      <a:pPr lvl="0" algn="ctr">
                        <a:buNone/>
                      </a:pPr>
                      <a:endParaRPr lang="en-US" sz="1800" u="none" strike="noStrike">
                        <a:solidFill>
                          <a:srgbClr val="000000"/>
                        </a:solidFill>
                        <a:effectLst/>
                      </a:endParaRPr>
                    </a:p>
                  </a:txBody>
                  <a:tcPr marL="9524" marR="9524" marT="9524" anchor="b"/>
                </a:tc>
                <a:extLst>
                  <a:ext uri="{0D108BD9-81ED-4DB2-BD59-A6C34878D82A}">
                    <a16:rowId xmlns:a16="http://schemas.microsoft.com/office/drawing/2014/main" val="742002046"/>
                  </a:ext>
                </a:extLst>
              </a:tr>
            </a:tbl>
          </a:graphicData>
        </a:graphic>
      </p:graphicFrame>
    </p:spTree>
    <p:custDataLst>
      <p:tags r:id="rId1"/>
    </p:custDataLst>
    <p:extLst>
      <p:ext uri="{BB962C8B-B14F-4D97-AF65-F5344CB8AC3E}">
        <p14:creationId xmlns:p14="http://schemas.microsoft.com/office/powerpoint/2010/main" val="1534549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4">
          <a:extLst>
            <a:ext uri="{FF2B5EF4-FFF2-40B4-BE49-F238E27FC236}">
              <a16:creationId xmlns:a16="http://schemas.microsoft.com/office/drawing/2014/main" id="{5ABFFBD0-9E91-73D7-5C25-B2CC56F496B7}"/>
            </a:ext>
          </a:extLst>
        </p:cNvPr>
        <p:cNvGrpSpPr/>
        <p:nvPr/>
      </p:nvGrpSpPr>
      <p:grpSpPr>
        <a:xfrm>
          <a:off x="0" y="0"/>
          <a:ext cx="0" cy="0"/>
          <a:chOff x="0" y="0"/>
          <a:chExt cx="0" cy="0"/>
        </a:xfrm>
      </p:grpSpPr>
      <p:sp>
        <p:nvSpPr>
          <p:cNvPr id="455" name="Google Shape;455;g2f4c9b82265_0_17">
            <a:extLst>
              <a:ext uri="{FF2B5EF4-FFF2-40B4-BE49-F238E27FC236}">
                <a16:creationId xmlns:a16="http://schemas.microsoft.com/office/drawing/2014/main" id="{D92FD7BB-7146-B86C-F2EB-926570A9E03C}"/>
              </a:ext>
            </a:extLst>
          </p:cNvPr>
          <p:cNvSpPr txBox="1"/>
          <p:nvPr/>
        </p:nvSpPr>
        <p:spPr>
          <a:xfrm>
            <a:off x="9293087" y="6311347"/>
            <a:ext cx="2683500" cy="338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rgbClr val="E02927"/>
                </a:solidFill>
                <a:latin typeface="Open Sans SemiBold"/>
                <a:ea typeface="Open Sans SemiBold"/>
                <a:cs typeface="Open Sans SemiBold"/>
                <a:sym typeface="Open Sans SemiBold"/>
              </a:rPr>
              <a:t>convention.rotary.org </a:t>
            </a:r>
            <a:endParaRPr sz="1600" b="1">
              <a:solidFill>
                <a:srgbClr val="E02927"/>
              </a:solidFill>
              <a:latin typeface="Open Sans SemiBold"/>
              <a:ea typeface="Open Sans SemiBold"/>
              <a:cs typeface="Open Sans SemiBold"/>
              <a:sym typeface="Open Sans SemiBold"/>
            </a:endParaRPr>
          </a:p>
        </p:txBody>
      </p:sp>
      <p:sp>
        <p:nvSpPr>
          <p:cNvPr id="456" name="Google Shape;456;g2f4c9b82265_0_17">
            <a:extLst>
              <a:ext uri="{FF2B5EF4-FFF2-40B4-BE49-F238E27FC236}">
                <a16:creationId xmlns:a16="http://schemas.microsoft.com/office/drawing/2014/main" id="{1FAF2125-7FB8-3272-D08A-B0E9357A12A9}"/>
              </a:ext>
            </a:extLst>
          </p:cNvPr>
          <p:cNvSpPr txBox="1"/>
          <p:nvPr/>
        </p:nvSpPr>
        <p:spPr>
          <a:xfrm>
            <a:off x="7131383" y="6051344"/>
            <a:ext cx="4845300" cy="338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rgbClr val="17458F"/>
                </a:solidFill>
                <a:latin typeface="Open Sans SemiBold"/>
                <a:ea typeface="Open Sans SemiBold"/>
                <a:cs typeface="Open Sans SemiBold"/>
                <a:sym typeface="Open Sans SemiBold"/>
              </a:rPr>
              <a:t>21-25 JUNE 2025 • CALGARY, CANADA</a:t>
            </a:r>
            <a:endParaRPr/>
          </a:p>
        </p:txBody>
      </p:sp>
      <p:pic>
        <p:nvPicPr>
          <p:cNvPr id="457" name="Google Shape;457;g2f4c9b82265_0_17" descr="A black background with a yellow object in the middle&#10;&#10;Description automatically generated with medium confidence">
            <a:extLst>
              <a:ext uri="{FF2B5EF4-FFF2-40B4-BE49-F238E27FC236}">
                <a16:creationId xmlns:a16="http://schemas.microsoft.com/office/drawing/2014/main" id="{0C6632C2-04D7-9E11-1D9F-33A334DC785C}"/>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0572" y="6047169"/>
            <a:ext cx="2820312" cy="467786"/>
          </a:xfrm>
          <a:prstGeom prst="rect">
            <a:avLst/>
          </a:prstGeom>
          <a:noFill/>
          <a:ln>
            <a:noFill/>
          </a:ln>
        </p:spPr>
      </p:pic>
      <p:sp>
        <p:nvSpPr>
          <p:cNvPr id="458" name="Google Shape;458;g2f4c9b82265_0_17">
            <a:extLst>
              <a:ext uri="{FF2B5EF4-FFF2-40B4-BE49-F238E27FC236}">
                <a16:creationId xmlns:a16="http://schemas.microsoft.com/office/drawing/2014/main" id="{1EA2E5E1-DA1E-29E1-24BE-F212A99C9755}"/>
              </a:ext>
            </a:extLst>
          </p:cNvPr>
          <p:cNvSpPr txBox="1"/>
          <p:nvPr/>
        </p:nvSpPr>
        <p:spPr>
          <a:xfrm>
            <a:off x="2647950" y="641475"/>
            <a:ext cx="7969400" cy="552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Play"/>
              <a:buNone/>
            </a:pPr>
            <a:endParaRPr sz="4400">
              <a:solidFill>
                <a:schemeClr val="dk1"/>
              </a:solidFill>
              <a:latin typeface="Play"/>
              <a:ea typeface="Play"/>
              <a:cs typeface="Play"/>
              <a:sym typeface="Play"/>
            </a:endParaRPr>
          </a:p>
        </p:txBody>
      </p:sp>
      <p:sp>
        <p:nvSpPr>
          <p:cNvPr id="11" name="Title 10">
            <a:extLst>
              <a:ext uri="{FF2B5EF4-FFF2-40B4-BE49-F238E27FC236}">
                <a16:creationId xmlns:a16="http://schemas.microsoft.com/office/drawing/2014/main" id="{E7955CF6-E666-3488-A9F7-F31F3FD34C40}"/>
              </a:ext>
            </a:extLst>
          </p:cNvPr>
          <p:cNvSpPr>
            <a:spLocks noGrp="1"/>
          </p:cNvSpPr>
          <p:nvPr>
            <p:ph type="title"/>
          </p:nvPr>
        </p:nvSpPr>
        <p:spPr/>
        <p:txBody>
          <a:bodyPr/>
          <a:lstStyle/>
          <a:p>
            <a:r>
              <a:rPr lang="en-US"/>
              <a:t>Accommodations Update</a:t>
            </a:r>
            <a:endParaRPr lang="en-CA"/>
          </a:p>
        </p:txBody>
      </p:sp>
      <p:sp>
        <p:nvSpPr>
          <p:cNvPr id="3" name="Content Placeholder 2">
            <a:extLst>
              <a:ext uri="{FF2B5EF4-FFF2-40B4-BE49-F238E27FC236}">
                <a16:creationId xmlns:a16="http://schemas.microsoft.com/office/drawing/2014/main" id="{638BC17C-224A-8D27-8435-F8C920C83557}"/>
              </a:ext>
            </a:extLst>
          </p:cNvPr>
          <p:cNvSpPr>
            <a:spLocks noGrp="1"/>
          </p:cNvSpPr>
          <p:nvPr>
            <p:ph type="body" idx="1"/>
          </p:nvPr>
        </p:nvSpPr>
        <p:spPr>
          <a:xfrm>
            <a:off x="603380" y="2740503"/>
            <a:ext cx="8273140" cy="1384617"/>
          </a:xfrm>
        </p:spPr>
        <p:txBody>
          <a:bodyPr/>
          <a:lstStyle/>
          <a:p>
            <a:r>
              <a:rPr lang="en-CA"/>
              <a:t>Alternative Housing for District 5360 and Zones 28/32</a:t>
            </a:r>
          </a:p>
        </p:txBody>
      </p:sp>
    </p:spTree>
    <p:extLst>
      <p:ext uri="{BB962C8B-B14F-4D97-AF65-F5344CB8AC3E}">
        <p14:creationId xmlns:p14="http://schemas.microsoft.com/office/powerpoint/2010/main" val="741664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A902D-283A-C357-748F-FDAA102B26A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08F9102-4F4B-EF45-7538-D5F7B0A49A7B}"/>
              </a:ext>
            </a:extLst>
          </p:cNvPr>
          <p:cNvSpPr txBox="1"/>
          <p:nvPr/>
        </p:nvSpPr>
        <p:spPr>
          <a:xfrm>
            <a:off x="9293087" y="6311347"/>
            <a:ext cx="2683565" cy="338554"/>
          </a:xfrm>
          <a:prstGeom prst="rect">
            <a:avLst/>
          </a:prstGeom>
          <a:noFill/>
        </p:spPr>
        <p:txBody>
          <a:bodyPr wrap="square" rtlCol="0">
            <a:spAutoFit/>
          </a:bodyPr>
          <a:lstStyle/>
          <a:p>
            <a:pPr algn="r"/>
            <a:r>
              <a:rPr lang="en-US" sz="1600" b="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convention.rotary.org </a:t>
            </a:r>
            <a:endParaRPr lang="en-US" sz="1600" b="1">
              <a:solidFill>
                <a:srgbClr val="E02927"/>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3" name="TextBox 2">
            <a:extLst>
              <a:ext uri="{FF2B5EF4-FFF2-40B4-BE49-F238E27FC236}">
                <a16:creationId xmlns:a16="http://schemas.microsoft.com/office/drawing/2014/main" id="{6A53680D-B512-CFFC-D075-5593531E2511}"/>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4" name="Picture 3" descr="A black background with a yellow object in the middle&#10;&#10;Description automatically generated with medium confidence">
            <a:extLst>
              <a:ext uri="{FF2B5EF4-FFF2-40B4-BE49-F238E27FC236}">
                <a16:creationId xmlns:a16="http://schemas.microsoft.com/office/drawing/2014/main" id="{C759999C-EC42-F6F8-3FEB-11483F80F7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572" y="6047169"/>
            <a:ext cx="2820315" cy="467786"/>
          </a:xfrm>
          <a:prstGeom prst="rect">
            <a:avLst/>
          </a:prstGeom>
        </p:spPr>
      </p:pic>
      <p:sp>
        <p:nvSpPr>
          <p:cNvPr id="7" name="Title 6">
            <a:extLst>
              <a:ext uri="{FF2B5EF4-FFF2-40B4-BE49-F238E27FC236}">
                <a16:creationId xmlns:a16="http://schemas.microsoft.com/office/drawing/2014/main" id="{02867BFA-5178-1123-BF9C-81F984E5F9BC}"/>
              </a:ext>
            </a:extLst>
          </p:cNvPr>
          <p:cNvSpPr>
            <a:spLocks noGrp="1"/>
          </p:cNvSpPr>
          <p:nvPr>
            <p:ph type="title"/>
          </p:nvPr>
        </p:nvSpPr>
        <p:spPr/>
        <p:txBody>
          <a:bodyPr/>
          <a:lstStyle/>
          <a:p>
            <a:r>
              <a:rPr lang="en-US">
                <a:highlight>
                  <a:srgbClr val="FFFF00"/>
                </a:highlight>
              </a:rPr>
              <a:t>NEW</a:t>
            </a:r>
            <a:r>
              <a:rPr lang="en-US"/>
              <a:t> – Accommodation Alternative</a:t>
            </a:r>
            <a:endParaRPr lang="en-CA"/>
          </a:p>
        </p:txBody>
      </p:sp>
      <p:sp>
        <p:nvSpPr>
          <p:cNvPr id="5" name="Content Placeholder 4">
            <a:extLst>
              <a:ext uri="{FF2B5EF4-FFF2-40B4-BE49-F238E27FC236}">
                <a16:creationId xmlns:a16="http://schemas.microsoft.com/office/drawing/2014/main" id="{CBC7E98F-DC9C-2C0C-D2AB-0D4EB42D7A77}"/>
              </a:ext>
            </a:extLst>
          </p:cNvPr>
          <p:cNvSpPr>
            <a:spLocks noGrp="1"/>
          </p:cNvSpPr>
          <p:nvPr>
            <p:ph idx="1"/>
          </p:nvPr>
        </p:nvSpPr>
        <p:spPr>
          <a:xfrm>
            <a:off x="616258" y="1261601"/>
            <a:ext cx="10806343" cy="4557701"/>
          </a:xfrm>
        </p:spPr>
        <p:txBody>
          <a:bodyPr vert="horz" lIns="91440" tIns="45720" rIns="91440" bIns="45720" rtlCol="0" anchor="t">
            <a:normAutofit lnSpcReduction="10000"/>
          </a:bodyPr>
          <a:lstStyle/>
          <a:p>
            <a:pPr marL="0" indent="0">
              <a:buNone/>
            </a:pPr>
            <a:r>
              <a:rPr lang="en-US" sz="2800" b="1"/>
              <a:t>SAIT Residences</a:t>
            </a:r>
          </a:p>
          <a:p>
            <a:pPr marL="285750" indent="-285750"/>
            <a:r>
              <a:rPr lang="en-CA" sz="1800"/>
              <a:t>We have been provided a discount code for SAIT Residences - these rooms are open to the public, so they are on a first come first serve basis</a:t>
            </a:r>
          </a:p>
          <a:p>
            <a:pPr marL="285750" indent="-285750"/>
            <a:r>
              <a:rPr lang="en-CA" sz="1800"/>
              <a:t>Register with a  PROMO Code  "</a:t>
            </a:r>
            <a:r>
              <a:rPr lang="en-CA" sz="1800" b="1"/>
              <a:t>CRIC2025"</a:t>
            </a:r>
            <a:r>
              <a:rPr lang="en-CA" sz="1800"/>
              <a:t> for the suites for bookings June 20-26.   </a:t>
            </a:r>
            <a:endParaRPr lang="en-US" sz="1800"/>
          </a:p>
          <a:p>
            <a:r>
              <a:rPr lang="en-CA" sz="1600" b="1">
                <a:solidFill>
                  <a:srgbClr val="222222"/>
                </a:solidFill>
                <a:latin typeface="Open Sans"/>
                <a:ea typeface="Open Sans"/>
                <a:cs typeface="Open Sans"/>
              </a:rPr>
              <a:t>Amenities:</a:t>
            </a:r>
            <a:endParaRPr lang="en-US" sz="1600"/>
          </a:p>
          <a:p>
            <a:r>
              <a:rPr lang="en-CA" sz="1600">
                <a:solidFill>
                  <a:srgbClr val="222222"/>
                </a:solidFill>
                <a:latin typeface="Open Sans"/>
                <a:ea typeface="Open Sans"/>
                <a:cs typeface="Open Sans"/>
              </a:rPr>
              <a:t>- Four private bedrooms with double-sized extra-long mattresses</a:t>
            </a:r>
            <a:endParaRPr lang="en-CA" sz="1600"/>
          </a:p>
          <a:p>
            <a:r>
              <a:rPr lang="en-CA" sz="1600">
                <a:solidFill>
                  <a:srgbClr val="222222"/>
                </a:solidFill>
                <a:latin typeface="Open Sans"/>
                <a:ea typeface="Open Sans"/>
                <a:cs typeface="Open Sans"/>
              </a:rPr>
              <a:t>- Two private bathrooms, - Kitchen with an oven and stove top, full fridge/freezer combo, and microwave</a:t>
            </a:r>
            <a:endParaRPr lang="en-CA" sz="1600"/>
          </a:p>
          <a:p>
            <a:r>
              <a:rPr lang="en-CA" sz="1600">
                <a:solidFill>
                  <a:srgbClr val="222222"/>
                </a:solidFill>
                <a:latin typeface="Open Sans"/>
                <a:ea typeface="Open Sans"/>
                <a:cs typeface="Open Sans"/>
              </a:rPr>
              <a:t>- Wi-Fi internet, - Free parking for one vehicle per suite, - Complimentary Continental Breakfast at the dining center</a:t>
            </a:r>
            <a:endParaRPr lang="en-CA" sz="1600"/>
          </a:p>
          <a:p>
            <a:pPr marL="285750" indent="-285750"/>
            <a:r>
              <a:rPr lang="en-CA" sz="1800" b="1"/>
              <a:t>Cost with PROMO CODE is $120 for a two bedroom, or $240 for a four bedroom</a:t>
            </a:r>
            <a:endParaRPr lang="en-US" sz="1800" b="1"/>
          </a:p>
          <a:p>
            <a:pPr marL="285750" indent="-285750"/>
            <a:r>
              <a:rPr lang="en-CA" sz="1800" b="1">
                <a:solidFill>
                  <a:srgbClr val="1155CC"/>
                </a:solidFill>
                <a:latin typeface="Cambria"/>
                <a:ea typeface="Cambria"/>
                <a:cs typeface="+mn-lt"/>
                <a:hlinkClick r:id="rId4"/>
              </a:rPr>
              <a:t>BOOK</a:t>
            </a:r>
            <a:r>
              <a:rPr lang="en-CA" sz="1800" b="1">
                <a:solidFill>
                  <a:srgbClr val="1155CC"/>
                </a:solidFill>
                <a:latin typeface="Cambria"/>
                <a:ea typeface="Cambria"/>
                <a:cs typeface="+mn-lt"/>
                <a:hlinkClick r:id="rId4">
                  <a:extLst>
                    <a:ext uri="{A12FA001-AC4F-418D-AE19-62706E023703}">
                      <ahyp:hlinkClr xmlns:ahyp="http://schemas.microsoft.com/office/drawing/2018/hyperlinkcolor" val="tx"/>
                    </a:ext>
                  </a:extLst>
                </a:hlinkClick>
              </a:rPr>
              <a:t> HERE</a:t>
            </a:r>
            <a:endParaRPr lang="en-US" sz="1800" b="1" i="1">
              <a:solidFill>
                <a:srgbClr val="1155CC"/>
              </a:solidFill>
              <a:latin typeface="Cambria"/>
              <a:ea typeface="Cambria"/>
              <a:hlinkClick r:id="rId4">
                <a:extLst>
                  <a:ext uri="{A12FA001-AC4F-418D-AE19-62706E023703}">
                    <ahyp:hlinkClr xmlns:ahyp="http://schemas.microsoft.com/office/drawing/2018/hyperlinkcolor" val="tx"/>
                  </a:ext>
                </a:extLst>
              </a:hlinkClick>
            </a:endParaRPr>
          </a:p>
        </p:txBody>
      </p:sp>
    </p:spTree>
    <p:custDataLst>
      <p:tags r:id="rId1"/>
    </p:custDataLst>
    <p:extLst>
      <p:ext uri="{BB962C8B-B14F-4D97-AF65-F5344CB8AC3E}">
        <p14:creationId xmlns:p14="http://schemas.microsoft.com/office/powerpoint/2010/main" val="4063017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3A5C47-A19D-B0BE-CCB3-D9C25FB11383}"/>
              </a:ext>
            </a:extLst>
          </p:cNvPr>
          <p:cNvSpPr txBox="1"/>
          <p:nvPr/>
        </p:nvSpPr>
        <p:spPr>
          <a:xfrm>
            <a:off x="9293087" y="6311347"/>
            <a:ext cx="2683565" cy="338554"/>
          </a:xfrm>
          <a:prstGeom prst="rect">
            <a:avLst/>
          </a:prstGeom>
          <a:noFill/>
        </p:spPr>
        <p:txBody>
          <a:bodyPr wrap="square" rtlCol="0">
            <a:spAutoFit/>
          </a:bodyPr>
          <a:lstStyle/>
          <a:p>
            <a:pPr algn="r"/>
            <a:r>
              <a:rPr lang="en-US" sz="1600" b="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convention.rotary.org </a:t>
            </a:r>
            <a:endParaRPr lang="en-US" sz="1600" b="1">
              <a:solidFill>
                <a:srgbClr val="E02927"/>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3" name="TextBox 2">
            <a:extLst>
              <a:ext uri="{FF2B5EF4-FFF2-40B4-BE49-F238E27FC236}">
                <a16:creationId xmlns:a16="http://schemas.microsoft.com/office/drawing/2014/main" id="{A1326AC4-4C8B-1DBA-C827-A82F1422DCCD}"/>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4" name="Picture 3" descr="A black background with a yellow object in the middle&#10;&#10;Description automatically generated with medium confidence">
            <a:extLst>
              <a:ext uri="{FF2B5EF4-FFF2-40B4-BE49-F238E27FC236}">
                <a16:creationId xmlns:a16="http://schemas.microsoft.com/office/drawing/2014/main" id="{A1BD4E59-0E51-874E-05B5-BA828D6CBF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572" y="6047169"/>
            <a:ext cx="2820315" cy="467786"/>
          </a:xfrm>
          <a:prstGeom prst="rect">
            <a:avLst/>
          </a:prstGeom>
        </p:spPr>
      </p:pic>
      <p:sp>
        <p:nvSpPr>
          <p:cNvPr id="7" name="Title 6">
            <a:extLst>
              <a:ext uri="{FF2B5EF4-FFF2-40B4-BE49-F238E27FC236}">
                <a16:creationId xmlns:a16="http://schemas.microsoft.com/office/drawing/2014/main" id="{D25BFA7F-FB39-80A6-C816-E510705783AB}"/>
              </a:ext>
            </a:extLst>
          </p:cNvPr>
          <p:cNvSpPr>
            <a:spLocks noGrp="1"/>
          </p:cNvSpPr>
          <p:nvPr>
            <p:ph type="title"/>
          </p:nvPr>
        </p:nvSpPr>
        <p:spPr/>
        <p:txBody>
          <a:bodyPr/>
          <a:lstStyle/>
          <a:p>
            <a:r>
              <a:rPr lang="en-US"/>
              <a:t>District Accommodation</a:t>
            </a:r>
            <a:endParaRPr lang="en-CA"/>
          </a:p>
        </p:txBody>
      </p:sp>
      <p:sp>
        <p:nvSpPr>
          <p:cNvPr id="5" name="Content Placeholder 4">
            <a:extLst>
              <a:ext uri="{FF2B5EF4-FFF2-40B4-BE49-F238E27FC236}">
                <a16:creationId xmlns:a16="http://schemas.microsoft.com/office/drawing/2014/main" id="{C373F73D-AAF6-7478-AF76-0A6D3AB49365}"/>
              </a:ext>
            </a:extLst>
          </p:cNvPr>
          <p:cNvSpPr>
            <a:spLocks noGrp="1"/>
          </p:cNvSpPr>
          <p:nvPr>
            <p:ph idx="1"/>
          </p:nvPr>
        </p:nvSpPr>
        <p:spPr>
          <a:xfrm>
            <a:off x="838200" y="1683885"/>
            <a:ext cx="9904639" cy="4031844"/>
          </a:xfrm>
        </p:spPr>
        <p:txBody>
          <a:bodyPr vert="horz" lIns="91440" tIns="45720" rIns="91440" bIns="45720" rtlCol="0" anchor="t">
            <a:normAutofit fontScale="62500" lnSpcReduction="20000"/>
          </a:bodyPr>
          <a:lstStyle/>
          <a:p>
            <a:pPr marL="0" indent="0">
              <a:lnSpc>
                <a:spcPct val="140000"/>
              </a:lnSpc>
              <a:buNone/>
            </a:pPr>
            <a:r>
              <a:rPr lang="en-US" sz="4500" b="1"/>
              <a:t>Mount Royal Residences</a:t>
            </a:r>
          </a:p>
          <a:p>
            <a:pPr lvl="1"/>
            <a:r>
              <a:rPr lang="en-US" sz="2000"/>
              <a:t>350 Bedroom Units available, mostly 4-bedroom suites, majority with single beds.</a:t>
            </a:r>
          </a:p>
          <a:p>
            <a:pPr lvl="1"/>
            <a:r>
              <a:rPr lang="en-US" sz="2000"/>
              <a:t>TELL US THAT YOU ARE BOOKING FOR T</a:t>
            </a:r>
            <a:r>
              <a:rPr lang="en-US" sz="2000" b="1"/>
              <a:t>HE ROTARY CONVENTION</a:t>
            </a:r>
            <a:r>
              <a:rPr lang="en-US" sz="2000"/>
              <a:t> WHEN YOU CALL*</a:t>
            </a:r>
          </a:p>
          <a:p>
            <a:pPr lvl="1"/>
            <a:r>
              <a:rPr lang="en-US" sz="2000"/>
              <a:t>Please note that you may have to share the townhouse/apartment with other guests. If you do not wish to do that you will need to pay for all rooms in the apartment/townhouse – please try to fill with family/friends.</a:t>
            </a:r>
            <a:endParaRPr lang="en-US" sz="2000">
              <a:latin typeface="Neue Haas Grotesk Text Pro"/>
              <a:cs typeface="Times New Roman"/>
            </a:endParaRPr>
          </a:p>
          <a:p>
            <a:pPr lvl="1"/>
            <a:r>
              <a:rPr lang="en-US" sz="2000" b="1"/>
              <a:t>4 Bedroom  Apartments/Townhouses</a:t>
            </a:r>
            <a:r>
              <a:rPr lang="en-US" sz="2000"/>
              <a:t> – These have 4 individual lockable bedrooms each with a single bed, 2 full bathrooms, a full kitchen and living room. - </a:t>
            </a:r>
            <a:r>
              <a:rPr lang="en-US" sz="2000" b="1"/>
              <a:t>$59.95 per bedroom per night.</a:t>
            </a:r>
          </a:p>
          <a:p>
            <a:pPr lvl="1"/>
            <a:r>
              <a:rPr lang="en-US" sz="2000" b="1"/>
              <a:t>2 Bedroom East Townhouse </a:t>
            </a:r>
            <a:r>
              <a:rPr lang="en-US" sz="2000"/>
              <a:t>– These have 2 individual lockable bedrooms each with a single bed, 1 full bathroom, a full kitchen and living room. - </a:t>
            </a:r>
            <a:r>
              <a:rPr lang="en-US" sz="2000" b="1"/>
              <a:t>$59.95 per bedroom per night.</a:t>
            </a:r>
          </a:p>
          <a:p>
            <a:pPr lvl="1"/>
            <a:r>
              <a:rPr lang="en-US" sz="2000"/>
              <a:t>30 minutes trip by Public Transit to the Convention Campus</a:t>
            </a:r>
          </a:p>
          <a:p>
            <a:pPr lvl="1"/>
            <a:r>
              <a:rPr lang="en-US" sz="2000"/>
              <a:t>Great way for Rotarians to strengthen our camaraderie</a:t>
            </a:r>
          </a:p>
          <a:p>
            <a:pPr lvl="1"/>
            <a:r>
              <a:rPr lang="en-CA" sz="2100">
                <a:hlinkClick r:id="rId4"/>
              </a:rPr>
              <a:t>Residence Services | MRU</a:t>
            </a:r>
            <a:endParaRPr lang="en-US" sz="2100"/>
          </a:p>
          <a:p>
            <a:pPr marL="0" indent="0" algn="ctr">
              <a:buNone/>
            </a:pPr>
            <a:r>
              <a:rPr lang="en-US" sz="3500" i="1"/>
              <a:t>Act FAST….</a:t>
            </a:r>
          </a:p>
        </p:txBody>
      </p:sp>
    </p:spTree>
    <p:custDataLst>
      <p:tags r:id="rId1"/>
    </p:custDataLst>
    <p:extLst>
      <p:ext uri="{BB962C8B-B14F-4D97-AF65-F5344CB8AC3E}">
        <p14:creationId xmlns:p14="http://schemas.microsoft.com/office/powerpoint/2010/main" val="739327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A0D2C-FE0A-D687-C1F2-B7EAD709914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60141C6-3C44-DD1C-D8D4-7CF9A0831AFA}"/>
              </a:ext>
            </a:extLst>
          </p:cNvPr>
          <p:cNvSpPr txBox="1"/>
          <p:nvPr/>
        </p:nvSpPr>
        <p:spPr>
          <a:xfrm>
            <a:off x="9293087" y="6311347"/>
            <a:ext cx="2683565" cy="338554"/>
          </a:xfrm>
          <a:prstGeom prst="rect">
            <a:avLst/>
          </a:prstGeom>
          <a:noFill/>
        </p:spPr>
        <p:txBody>
          <a:bodyPr wrap="square" rtlCol="0">
            <a:spAutoFit/>
          </a:bodyPr>
          <a:lstStyle/>
          <a:p>
            <a:pPr algn="r"/>
            <a:r>
              <a:rPr lang="en-US" sz="1600" b="1" err="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convention.rotary.org</a:t>
            </a:r>
            <a:r>
              <a:rPr lang="en-US" sz="1600" b="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 </a:t>
            </a:r>
            <a:endParaRPr lang="en-US" sz="1600" b="1">
              <a:solidFill>
                <a:srgbClr val="E02927"/>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3" name="TextBox 2">
            <a:extLst>
              <a:ext uri="{FF2B5EF4-FFF2-40B4-BE49-F238E27FC236}">
                <a16:creationId xmlns:a16="http://schemas.microsoft.com/office/drawing/2014/main" id="{2CF823B5-72C3-96F3-4637-7DD59C23C835}"/>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4" name="Picture 3" descr="A black background with a yellow object in the middle&#10;&#10;Description automatically generated with medium confidence">
            <a:extLst>
              <a:ext uri="{FF2B5EF4-FFF2-40B4-BE49-F238E27FC236}">
                <a16:creationId xmlns:a16="http://schemas.microsoft.com/office/drawing/2014/main" id="{B0BEF831-85BF-1EA5-0F22-128EA1D901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572" y="6047169"/>
            <a:ext cx="2820315" cy="467786"/>
          </a:xfrm>
          <a:prstGeom prst="rect">
            <a:avLst/>
          </a:prstGeom>
        </p:spPr>
      </p:pic>
      <p:sp>
        <p:nvSpPr>
          <p:cNvPr id="5" name="Title 4">
            <a:extLst>
              <a:ext uri="{FF2B5EF4-FFF2-40B4-BE49-F238E27FC236}">
                <a16:creationId xmlns:a16="http://schemas.microsoft.com/office/drawing/2014/main" id="{8DB799C7-26A1-8A5A-BCD8-9A8996041BAD}"/>
              </a:ext>
            </a:extLst>
          </p:cNvPr>
          <p:cNvSpPr>
            <a:spLocks noGrp="1"/>
          </p:cNvSpPr>
          <p:nvPr>
            <p:ph type="title"/>
          </p:nvPr>
        </p:nvSpPr>
        <p:spPr/>
        <p:txBody>
          <a:bodyPr/>
          <a:lstStyle/>
          <a:p>
            <a:r>
              <a:rPr lang="en-US"/>
              <a:t> Accommodations </a:t>
            </a:r>
            <a:endParaRPr lang="en-CA"/>
          </a:p>
        </p:txBody>
      </p:sp>
      <p:sp>
        <p:nvSpPr>
          <p:cNvPr id="6" name="Content Placeholder 5">
            <a:extLst>
              <a:ext uri="{FF2B5EF4-FFF2-40B4-BE49-F238E27FC236}">
                <a16:creationId xmlns:a16="http://schemas.microsoft.com/office/drawing/2014/main" id="{25C27016-1D7B-1C84-3D60-74F2BFC1D515}"/>
              </a:ext>
            </a:extLst>
          </p:cNvPr>
          <p:cNvSpPr>
            <a:spLocks noGrp="1"/>
          </p:cNvSpPr>
          <p:nvPr>
            <p:ph idx="1"/>
          </p:nvPr>
        </p:nvSpPr>
        <p:spPr>
          <a:xfrm>
            <a:off x="838200" y="1825625"/>
            <a:ext cx="5151634" cy="3516937"/>
          </a:xfrm>
        </p:spPr>
        <p:txBody>
          <a:bodyPr vert="horz" lIns="91440" tIns="45720" rIns="91440" bIns="45720" rtlCol="0" anchor="t">
            <a:normAutofit/>
          </a:bodyPr>
          <a:lstStyle/>
          <a:p>
            <a:r>
              <a:rPr lang="en-US" b="1">
                <a:hlinkClick r:id="rId4"/>
              </a:rPr>
              <a:t>Rotary Room Block</a:t>
            </a:r>
            <a:r>
              <a:rPr lang="en-US" b="1"/>
              <a:t>  </a:t>
            </a:r>
          </a:p>
          <a:p>
            <a:r>
              <a:rPr lang="en-US" b="1">
                <a:hlinkClick r:id="rId5"/>
              </a:rPr>
              <a:t>Non-Rotary Room Block</a:t>
            </a:r>
            <a:endParaRPr lang="en-US" b="1"/>
          </a:p>
          <a:p>
            <a:pPr lvl="1">
              <a:buFont typeface="Courier New" panose="020B0604020202020204" pitchFamily="34" charset="0"/>
              <a:buChar char="o"/>
            </a:pPr>
            <a:r>
              <a:rPr lang="en-US"/>
              <a:t>Hotels in the following areas have been added to the Convention site:  Airdrie, Cochrane, Okotoks, High River, Canmore, Banff</a:t>
            </a:r>
          </a:p>
          <a:p>
            <a:r>
              <a:rPr lang="en-US"/>
              <a:t>Club Billets</a:t>
            </a:r>
          </a:p>
          <a:p>
            <a:pPr lvl="1">
              <a:buFont typeface="Courier New" panose="020B0604020202020204" pitchFamily="34" charset="0"/>
              <a:buChar char="o"/>
            </a:pPr>
            <a:r>
              <a:rPr lang="en-US"/>
              <a:t>Unofficial – Felipe Guerra, Lethbridge Club</a:t>
            </a:r>
          </a:p>
        </p:txBody>
      </p:sp>
      <p:pic>
        <p:nvPicPr>
          <p:cNvPr id="8" name="Picture 7">
            <a:extLst>
              <a:ext uri="{FF2B5EF4-FFF2-40B4-BE49-F238E27FC236}">
                <a16:creationId xmlns:a16="http://schemas.microsoft.com/office/drawing/2014/main" id="{E6011129-9102-AC66-41A9-F84C4227B40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96000" y="1416657"/>
            <a:ext cx="5349411" cy="3712969"/>
          </a:xfrm>
          <a:prstGeom prst="rect">
            <a:avLst/>
          </a:prstGeom>
        </p:spPr>
      </p:pic>
    </p:spTree>
    <p:custDataLst>
      <p:tags r:id="rId1"/>
    </p:custDataLst>
    <p:extLst>
      <p:ext uri="{BB962C8B-B14F-4D97-AF65-F5344CB8AC3E}">
        <p14:creationId xmlns:p14="http://schemas.microsoft.com/office/powerpoint/2010/main" val="2327970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4">
          <a:extLst>
            <a:ext uri="{FF2B5EF4-FFF2-40B4-BE49-F238E27FC236}">
              <a16:creationId xmlns:a16="http://schemas.microsoft.com/office/drawing/2014/main" id="{95FAB036-EE00-CF1D-8690-A4DBDCECFAAA}"/>
            </a:ext>
          </a:extLst>
        </p:cNvPr>
        <p:cNvGrpSpPr/>
        <p:nvPr/>
      </p:nvGrpSpPr>
      <p:grpSpPr>
        <a:xfrm>
          <a:off x="0" y="0"/>
          <a:ext cx="0" cy="0"/>
          <a:chOff x="0" y="0"/>
          <a:chExt cx="0" cy="0"/>
        </a:xfrm>
      </p:grpSpPr>
      <p:sp>
        <p:nvSpPr>
          <p:cNvPr id="455" name="Google Shape;455;g2f4c9b82265_0_17">
            <a:extLst>
              <a:ext uri="{FF2B5EF4-FFF2-40B4-BE49-F238E27FC236}">
                <a16:creationId xmlns:a16="http://schemas.microsoft.com/office/drawing/2014/main" id="{0F619E66-0B01-91DC-7C6F-74F94754DC77}"/>
              </a:ext>
            </a:extLst>
          </p:cNvPr>
          <p:cNvSpPr txBox="1"/>
          <p:nvPr/>
        </p:nvSpPr>
        <p:spPr>
          <a:xfrm>
            <a:off x="9293087" y="6311347"/>
            <a:ext cx="2683500" cy="338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rgbClr val="E02927"/>
                </a:solidFill>
                <a:latin typeface="Open Sans SemiBold"/>
                <a:ea typeface="Open Sans SemiBold"/>
                <a:cs typeface="Open Sans SemiBold"/>
                <a:sym typeface="Open Sans SemiBold"/>
              </a:rPr>
              <a:t>convention.rotary.org </a:t>
            </a:r>
            <a:endParaRPr sz="1600" b="1">
              <a:solidFill>
                <a:srgbClr val="E02927"/>
              </a:solidFill>
              <a:latin typeface="Open Sans SemiBold"/>
              <a:ea typeface="Open Sans SemiBold"/>
              <a:cs typeface="Open Sans SemiBold"/>
              <a:sym typeface="Open Sans SemiBold"/>
            </a:endParaRPr>
          </a:p>
        </p:txBody>
      </p:sp>
      <p:sp>
        <p:nvSpPr>
          <p:cNvPr id="456" name="Google Shape;456;g2f4c9b82265_0_17">
            <a:extLst>
              <a:ext uri="{FF2B5EF4-FFF2-40B4-BE49-F238E27FC236}">
                <a16:creationId xmlns:a16="http://schemas.microsoft.com/office/drawing/2014/main" id="{4E547165-7D0C-1490-C8EC-1F15BF24C500}"/>
              </a:ext>
            </a:extLst>
          </p:cNvPr>
          <p:cNvSpPr txBox="1"/>
          <p:nvPr/>
        </p:nvSpPr>
        <p:spPr>
          <a:xfrm>
            <a:off x="7131383" y="6051344"/>
            <a:ext cx="4845300" cy="338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rgbClr val="17458F"/>
                </a:solidFill>
                <a:latin typeface="Open Sans SemiBold"/>
                <a:ea typeface="Open Sans SemiBold"/>
                <a:cs typeface="Open Sans SemiBold"/>
                <a:sym typeface="Open Sans SemiBold"/>
              </a:rPr>
              <a:t>21-25 JUNE 2025 • CALGARY, CANADA</a:t>
            </a:r>
            <a:endParaRPr/>
          </a:p>
        </p:txBody>
      </p:sp>
      <p:pic>
        <p:nvPicPr>
          <p:cNvPr id="457" name="Google Shape;457;g2f4c9b82265_0_17" descr="A black background with a yellow object in the middle&#10;&#10;Description automatically generated with medium confidence">
            <a:extLst>
              <a:ext uri="{FF2B5EF4-FFF2-40B4-BE49-F238E27FC236}">
                <a16:creationId xmlns:a16="http://schemas.microsoft.com/office/drawing/2014/main" id="{9C772763-209A-802E-D130-853269DBC165}"/>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0572" y="6047169"/>
            <a:ext cx="2820312" cy="467786"/>
          </a:xfrm>
          <a:prstGeom prst="rect">
            <a:avLst/>
          </a:prstGeom>
          <a:noFill/>
          <a:ln>
            <a:noFill/>
          </a:ln>
        </p:spPr>
      </p:pic>
      <p:sp>
        <p:nvSpPr>
          <p:cNvPr id="458" name="Google Shape;458;g2f4c9b82265_0_17">
            <a:extLst>
              <a:ext uri="{FF2B5EF4-FFF2-40B4-BE49-F238E27FC236}">
                <a16:creationId xmlns:a16="http://schemas.microsoft.com/office/drawing/2014/main" id="{40F3AF12-5000-79FF-ACFF-CDB6036FCA03}"/>
              </a:ext>
            </a:extLst>
          </p:cNvPr>
          <p:cNvSpPr txBox="1"/>
          <p:nvPr/>
        </p:nvSpPr>
        <p:spPr>
          <a:xfrm>
            <a:off x="2647950" y="641475"/>
            <a:ext cx="7969400" cy="552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Play"/>
              <a:buNone/>
            </a:pPr>
            <a:endParaRPr sz="4400">
              <a:solidFill>
                <a:schemeClr val="dk1"/>
              </a:solidFill>
              <a:latin typeface="Play"/>
              <a:ea typeface="Play"/>
              <a:cs typeface="Play"/>
              <a:sym typeface="Play"/>
            </a:endParaRPr>
          </a:p>
        </p:txBody>
      </p:sp>
      <p:sp>
        <p:nvSpPr>
          <p:cNvPr id="11" name="Title 10">
            <a:extLst>
              <a:ext uri="{FF2B5EF4-FFF2-40B4-BE49-F238E27FC236}">
                <a16:creationId xmlns:a16="http://schemas.microsoft.com/office/drawing/2014/main" id="{CCD3F886-643A-CD4E-51C0-73CF920DDEE9}"/>
              </a:ext>
            </a:extLst>
          </p:cNvPr>
          <p:cNvSpPr>
            <a:spLocks noGrp="1"/>
          </p:cNvSpPr>
          <p:nvPr>
            <p:ph type="title"/>
          </p:nvPr>
        </p:nvSpPr>
        <p:spPr/>
        <p:txBody>
          <a:bodyPr/>
          <a:lstStyle/>
          <a:p>
            <a:r>
              <a:rPr lang="en-US"/>
              <a:t>Volunteer Update</a:t>
            </a:r>
            <a:endParaRPr lang="en-CA"/>
          </a:p>
        </p:txBody>
      </p:sp>
      <p:sp>
        <p:nvSpPr>
          <p:cNvPr id="3" name="Content Placeholder 2">
            <a:extLst>
              <a:ext uri="{FF2B5EF4-FFF2-40B4-BE49-F238E27FC236}">
                <a16:creationId xmlns:a16="http://schemas.microsoft.com/office/drawing/2014/main" id="{E3183837-A626-DC62-1D4D-A0FDAE3F5BFD}"/>
              </a:ext>
            </a:extLst>
          </p:cNvPr>
          <p:cNvSpPr>
            <a:spLocks noGrp="1"/>
          </p:cNvSpPr>
          <p:nvPr>
            <p:ph type="body" idx="1"/>
          </p:nvPr>
        </p:nvSpPr>
        <p:spPr>
          <a:xfrm>
            <a:off x="758739" y="3250414"/>
            <a:ext cx="8273140" cy="1384617"/>
          </a:xfrm>
        </p:spPr>
        <p:txBody>
          <a:bodyPr/>
          <a:lstStyle/>
          <a:p>
            <a:r>
              <a:rPr lang="en-CA"/>
              <a:t>February 26, 2025</a:t>
            </a:r>
            <a:endParaRPr lang="en-US"/>
          </a:p>
          <a:p>
            <a:endParaRPr lang="en-CA"/>
          </a:p>
        </p:txBody>
      </p:sp>
    </p:spTree>
    <p:extLst>
      <p:ext uri="{BB962C8B-B14F-4D97-AF65-F5344CB8AC3E}">
        <p14:creationId xmlns:p14="http://schemas.microsoft.com/office/powerpoint/2010/main" val="727100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B399D-B025-2C43-A08C-FCE40C130C8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91B012B-1F0B-CB39-E27A-D15EDA3C5FFE}"/>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5" name="Picture 4" descr="A black background with a yellow object in the middle&#10;&#10;Description automatically generated with medium confidence">
            <a:extLst>
              <a:ext uri="{FF2B5EF4-FFF2-40B4-BE49-F238E27FC236}">
                <a16:creationId xmlns:a16="http://schemas.microsoft.com/office/drawing/2014/main" id="{FD70ABC5-2162-0111-79FB-1E53145271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572" y="6047169"/>
            <a:ext cx="2820315" cy="467786"/>
          </a:xfrm>
          <a:prstGeom prst="rect">
            <a:avLst/>
          </a:prstGeom>
        </p:spPr>
      </p:pic>
      <p:sp>
        <p:nvSpPr>
          <p:cNvPr id="9" name="Title 1">
            <a:extLst>
              <a:ext uri="{FF2B5EF4-FFF2-40B4-BE49-F238E27FC236}">
                <a16:creationId xmlns:a16="http://schemas.microsoft.com/office/drawing/2014/main" id="{5022C2D3-3AE2-55FA-E7F6-BE5989E69948}"/>
              </a:ext>
            </a:extLst>
          </p:cNvPr>
          <p:cNvSpPr>
            <a:spLocks noGrp="1"/>
          </p:cNvSpPr>
          <p:nvPr>
            <p:ph type="title"/>
          </p:nvPr>
        </p:nvSpPr>
        <p:spPr>
          <a:xfrm>
            <a:off x="838199" y="365125"/>
            <a:ext cx="10722429" cy="1325563"/>
          </a:xfrm>
        </p:spPr>
        <p:txBody>
          <a:bodyPr>
            <a:normAutofit/>
          </a:bodyPr>
          <a:lstStyle/>
          <a:p>
            <a:pPr algn="ctr"/>
            <a:r>
              <a:rPr lang="en-US" sz="3600" b="1">
                <a:solidFill>
                  <a:srgbClr val="17458F"/>
                </a:solidFill>
              </a:rPr>
              <a:t>Volunteer Recruitment Update </a:t>
            </a:r>
            <a:r>
              <a:rPr lang="en-US">
                <a:solidFill>
                  <a:srgbClr val="17458F"/>
                </a:solidFill>
              </a:rPr>
              <a:t>by Club </a:t>
            </a:r>
            <a:endParaRPr lang="en-US" sz="3600" b="1">
              <a:solidFill>
                <a:srgbClr val="17458F"/>
              </a:solidFill>
            </a:endParaRPr>
          </a:p>
        </p:txBody>
      </p:sp>
      <p:graphicFrame>
        <p:nvGraphicFramePr>
          <p:cNvPr id="2" name="Table 1">
            <a:extLst>
              <a:ext uri="{FF2B5EF4-FFF2-40B4-BE49-F238E27FC236}">
                <a16:creationId xmlns:a16="http://schemas.microsoft.com/office/drawing/2014/main" id="{AD49E925-7D25-AC26-C34D-27EADAB0FEF3}"/>
              </a:ext>
            </a:extLst>
          </p:cNvPr>
          <p:cNvGraphicFramePr>
            <a:graphicFrameLocks noGrp="1"/>
          </p:cNvGraphicFramePr>
          <p:nvPr>
            <p:extLst>
              <p:ext uri="{D42A27DB-BD31-4B8C-83A1-F6EECF244321}">
                <p14:modId xmlns:p14="http://schemas.microsoft.com/office/powerpoint/2010/main" val="1562223066"/>
              </p:ext>
            </p:extLst>
          </p:nvPr>
        </p:nvGraphicFramePr>
        <p:xfrm>
          <a:off x="1027738" y="1277230"/>
          <a:ext cx="9954731" cy="3957803"/>
        </p:xfrm>
        <a:graphic>
          <a:graphicData uri="http://schemas.openxmlformats.org/drawingml/2006/table">
            <a:tbl>
              <a:tblPr firstRow="1" bandRow="1">
                <a:tableStyleId>{BC89EF96-8CEA-46FF-86C4-4CE0E7609802}</a:tableStyleId>
              </a:tblPr>
              <a:tblGrid>
                <a:gridCol w="6991164">
                  <a:extLst>
                    <a:ext uri="{9D8B030D-6E8A-4147-A177-3AD203B41FA5}">
                      <a16:colId xmlns:a16="http://schemas.microsoft.com/office/drawing/2014/main" val="479155717"/>
                    </a:ext>
                  </a:extLst>
                </a:gridCol>
                <a:gridCol w="2963567">
                  <a:extLst>
                    <a:ext uri="{9D8B030D-6E8A-4147-A177-3AD203B41FA5}">
                      <a16:colId xmlns:a16="http://schemas.microsoft.com/office/drawing/2014/main" val="1297018805"/>
                    </a:ext>
                  </a:extLst>
                </a:gridCol>
              </a:tblGrid>
              <a:tr h="425754">
                <a:tc>
                  <a:txBody>
                    <a:bodyPr/>
                    <a:lstStyle/>
                    <a:p>
                      <a:r>
                        <a:rPr lang="en-US"/>
                        <a:t>Total Number of Volunteers </a:t>
                      </a:r>
                    </a:p>
                  </a:txBody>
                  <a:tcPr/>
                </a:tc>
                <a:tc>
                  <a:txBody>
                    <a:bodyPr/>
                    <a:lstStyle/>
                    <a:p>
                      <a:endParaRPr lang="en-US"/>
                    </a:p>
                  </a:txBody>
                  <a:tcPr/>
                </a:tc>
                <a:extLst>
                  <a:ext uri="{0D108BD9-81ED-4DB2-BD59-A6C34878D82A}">
                    <a16:rowId xmlns:a16="http://schemas.microsoft.com/office/drawing/2014/main" val="3822646153"/>
                  </a:ext>
                </a:extLst>
              </a:tr>
              <a:tr h="425754">
                <a:tc>
                  <a:txBody>
                    <a:bodyPr/>
                    <a:lstStyle/>
                    <a:p>
                      <a:pPr lvl="0" algn="l">
                        <a:lnSpc>
                          <a:spcPct val="100000"/>
                        </a:lnSpc>
                        <a:spcBef>
                          <a:spcPts val="0"/>
                        </a:spcBef>
                        <a:spcAft>
                          <a:spcPts val="0"/>
                        </a:spcAft>
                        <a:buNone/>
                      </a:pPr>
                      <a:r>
                        <a:rPr lang="en-US" sz="1800" b="0" i="0" u="none" strike="noStrike" noProof="0">
                          <a:solidFill>
                            <a:srgbClr val="222222"/>
                          </a:solidFill>
                          <a:latin typeface="Tahoma"/>
                        </a:rPr>
                        <a:t>Total Rotarians District 5360 </a:t>
                      </a:r>
                    </a:p>
                  </a:txBody>
                  <a:tcPr/>
                </a:tc>
                <a:tc>
                  <a:txBody>
                    <a:bodyPr/>
                    <a:lstStyle/>
                    <a:p>
                      <a:pPr lvl="0">
                        <a:buNone/>
                      </a:pPr>
                      <a:r>
                        <a:rPr lang="en-US"/>
                        <a:t>323</a:t>
                      </a:r>
                    </a:p>
                  </a:txBody>
                  <a:tcPr/>
                </a:tc>
                <a:extLst>
                  <a:ext uri="{0D108BD9-81ED-4DB2-BD59-A6C34878D82A}">
                    <a16:rowId xmlns:a16="http://schemas.microsoft.com/office/drawing/2014/main" val="647724482"/>
                  </a:ext>
                </a:extLst>
              </a:tr>
              <a:tr h="443883">
                <a:tc>
                  <a:txBody>
                    <a:bodyPr/>
                    <a:lstStyle/>
                    <a:p>
                      <a:pPr lvl="0" algn="l">
                        <a:lnSpc>
                          <a:spcPct val="100000"/>
                        </a:lnSpc>
                        <a:spcBef>
                          <a:spcPts val="0"/>
                        </a:spcBef>
                        <a:spcAft>
                          <a:spcPts val="0"/>
                        </a:spcAft>
                        <a:buNone/>
                      </a:pPr>
                      <a:r>
                        <a:rPr lang="en-US" sz="1800" b="0" i="0" u="none" strike="noStrike" noProof="0">
                          <a:solidFill>
                            <a:srgbClr val="222222"/>
                          </a:solidFill>
                          <a:latin typeface="Tahoma"/>
                        </a:rPr>
                        <a:t>Zone 28/32 Rotarians </a:t>
                      </a:r>
                      <a:endParaRPr lang="en-US"/>
                    </a:p>
                  </a:txBody>
                  <a:tcPr/>
                </a:tc>
                <a:tc>
                  <a:txBody>
                    <a:bodyPr/>
                    <a:lstStyle/>
                    <a:p>
                      <a:pPr lvl="0" algn="l">
                        <a:lnSpc>
                          <a:spcPct val="100000"/>
                        </a:lnSpc>
                        <a:spcBef>
                          <a:spcPts val="0"/>
                        </a:spcBef>
                        <a:spcAft>
                          <a:spcPts val="0"/>
                        </a:spcAft>
                        <a:buNone/>
                      </a:pPr>
                      <a:r>
                        <a:rPr lang="en-US" sz="1800" b="0" i="0" u="none" strike="noStrike" noProof="0">
                          <a:solidFill>
                            <a:srgbClr val="222222"/>
                          </a:solidFill>
                          <a:latin typeface="Tahoma"/>
                        </a:rPr>
                        <a:t> 56</a:t>
                      </a:r>
                      <a:endParaRPr lang="en-US"/>
                    </a:p>
                  </a:txBody>
                  <a:tcPr/>
                </a:tc>
                <a:extLst>
                  <a:ext uri="{0D108BD9-81ED-4DB2-BD59-A6C34878D82A}">
                    <a16:rowId xmlns:a16="http://schemas.microsoft.com/office/drawing/2014/main" val="45340065"/>
                  </a:ext>
                </a:extLst>
              </a:tr>
              <a:tr h="425754">
                <a:tc>
                  <a:txBody>
                    <a:bodyPr/>
                    <a:lstStyle/>
                    <a:p>
                      <a:pPr lvl="0" algn="l">
                        <a:lnSpc>
                          <a:spcPct val="100000"/>
                        </a:lnSpc>
                        <a:spcBef>
                          <a:spcPts val="0"/>
                        </a:spcBef>
                        <a:spcAft>
                          <a:spcPts val="0"/>
                        </a:spcAft>
                        <a:buNone/>
                      </a:pPr>
                      <a:r>
                        <a:rPr lang="en-US" sz="1800" b="0" i="0" u="none" strike="noStrike" noProof="0">
                          <a:solidFill>
                            <a:srgbClr val="222222"/>
                          </a:solidFill>
                          <a:latin typeface="Tahoma"/>
                        </a:rPr>
                        <a:t>Other Rotarians in other Rotary Clubs</a:t>
                      </a:r>
                      <a:endParaRPr lang="en-US"/>
                    </a:p>
                  </a:txBody>
                  <a:tcPr/>
                </a:tc>
                <a:tc>
                  <a:txBody>
                    <a:bodyPr/>
                    <a:lstStyle/>
                    <a:p>
                      <a:pPr lvl="0" algn="l">
                        <a:lnSpc>
                          <a:spcPct val="100000"/>
                        </a:lnSpc>
                        <a:spcBef>
                          <a:spcPts val="0"/>
                        </a:spcBef>
                        <a:spcAft>
                          <a:spcPts val="0"/>
                        </a:spcAft>
                        <a:buNone/>
                      </a:pPr>
                      <a:r>
                        <a:rPr lang="en-US" sz="1800" b="0" i="0" u="none" strike="noStrike" noProof="0">
                          <a:solidFill>
                            <a:srgbClr val="222222"/>
                          </a:solidFill>
                          <a:latin typeface="Tahoma"/>
                        </a:rPr>
                        <a:t>178 </a:t>
                      </a:r>
                      <a:endParaRPr lang="en-US"/>
                    </a:p>
                  </a:txBody>
                  <a:tcPr/>
                </a:tc>
                <a:extLst>
                  <a:ext uri="{0D108BD9-81ED-4DB2-BD59-A6C34878D82A}">
                    <a16:rowId xmlns:a16="http://schemas.microsoft.com/office/drawing/2014/main" val="1094538"/>
                  </a:ext>
                </a:extLst>
              </a:tr>
              <a:tr h="425754">
                <a:tc>
                  <a:txBody>
                    <a:bodyPr/>
                    <a:lstStyle/>
                    <a:p>
                      <a:pPr lvl="0" algn="l">
                        <a:lnSpc>
                          <a:spcPct val="100000"/>
                        </a:lnSpc>
                        <a:spcBef>
                          <a:spcPts val="0"/>
                        </a:spcBef>
                        <a:spcAft>
                          <a:spcPts val="0"/>
                        </a:spcAft>
                        <a:buNone/>
                      </a:pPr>
                      <a:r>
                        <a:rPr lang="en-US" sz="1800" b="0" i="0" u="none" strike="noStrike" noProof="0">
                          <a:solidFill>
                            <a:srgbClr val="222222"/>
                          </a:solidFill>
                          <a:latin typeface="Tahoma"/>
                        </a:rPr>
                        <a:t>Total Rotarians </a:t>
                      </a:r>
                      <a:endParaRPr lang="en-US"/>
                    </a:p>
                  </a:txBody>
                  <a:tcPr/>
                </a:tc>
                <a:tc>
                  <a:txBody>
                    <a:bodyPr/>
                    <a:lstStyle/>
                    <a:p>
                      <a:pPr lvl="0" algn="l">
                        <a:lnSpc>
                          <a:spcPct val="100000"/>
                        </a:lnSpc>
                        <a:spcBef>
                          <a:spcPts val="0"/>
                        </a:spcBef>
                        <a:spcAft>
                          <a:spcPts val="0"/>
                        </a:spcAft>
                        <a:buNone/>
                      </a:pPr>
                      <a:r>
                        <a:rPr lang="en-US" sz="1800" b="0" i="0" u="none" strike="noStrike" noProof="0">
                          <a:solidFill>
                            <a:srgbClr val="222222"/>
                          </a:solidFill>
                          <a:latin typeface="Tahoma"/>
                        </a:rPr>
                        <a:t> 557</a:t>
                      </a:r>
                      <a:endParaRPr lang="en-US"/>
                    </a:p>
                  </a:txBody>
                  <a:tcPr/>
                </a:tc>
                <a:extLst>
                  <a:ext uri="{0D108BD9-81ED-4DB2-BD59-A6C34878D82A}">
                    <a16:rowId xmlns:a16="http://schemas.microsoft.com/office/drawing/2014/main" val="4057566743"/>
                  </a:ext>
                </a:extLst>
              </a:tr>
              <a:tr h="425754">
                <a:tc>
                  <a:txBody>
                    <a:bodyPr/>
                    <a:lstStyle/>
                    <a:p>
                      <a:pPr lvl="0" algn="l">
                        <a:lnSpc>
                          <a:spcPct val="100000"/>
                        </a:lnSpc>
                        <a:spcBef>
                          <a:spcPts val="0"/>
                        </a:spcBef>
                        <a:spcAft>
                          <a:spcPts val="0"/>
                        </a:spcAft>
                        <a:buNone/>
                      </a:pPr>
                      <a:r>
                        <a:rPr lang="en-US" sz="1800" b="0" i="0" u="none" strike="noStrike" noProof="0">
                          <a:solidFill>
                            <a:srgbClr val="222222"/>
                          </a:solidFill>
                          <a:latin typeface="Tahoma"/>
                        </a:rPr>
                        <a:t>Non-Rotarians</a:t>
                      </a:r>
                    </a:p>
                  </a:txBody>
                  <a:tcPr/>
                </a:tc>
                <a:tc>
                  <a:txBody>
                    <a:bodyPr/>
                    <a:lstStyle/>
                    <a:p>
                      <a:pPr lvl="0" algn="l">
                        <a:lnSpc>
                          <a:spcPct val="100000"/>
                        </a:lnSpc>
                        <a:spcBef>
                          <a:spcPts val="0"/>
                        </a:spcBef>
                        <a:spcAft>
                          <a:spcPts val="0"/>
                        </a:spcAft>
                        <a:buNone/>
                      </a:pPr>
                      <a:r>
                        <a:rPr lang="en-US" sz="1800" b="0" i="0" u="none" strike="noStrike" noProof="0">
                          <a:solidFill>
                            <a:srgbClr val="222222"/>
                          </a:solidFill>
                          <a:latin typeface="Tahoma"/>
                        </a:rPr>
                        <a:t> 238</a:t>
                      </a:r>
                      <a:endParaRPr lang="en-US"/>
                    </a:p>
                  </a:txBody>
                  <a:tcPr/>
                </a:tc>
                <a:extLst>
                  <a:ext uri="{0D108BD9-81ED-4DB2-BD59-A6C34878D82A}">
                    <a16:rowId xmlns:a16="http://schemas.microsoft.com/office/drawing/2014/main" val="646177478"/>
                  </a:ext>
                </a:extLst>
              </a:tr>
              <a:tr h="404466">
                <a:tc>
                  <a:txBody>
                    <a:bodyPr/>
                    <a:lstStyle/>
                    <a:p>
                      <a:pPr lvl="0" algn="l">
                        <a:lnSpc>
                          <a:spcPct val="100000"/>
                        </a:lnSpc>
                        <a:spcBef>
                          <a:spcPts val="0"/>
                        </a:spcBef>
                        <a:spcAft>
                          <a:spcPts val="0"/>
                        </a:spcAft>
                        <a:buNone/>
                      </a:pPr>
                      <a:r>
                        <a:rPr lang="en-US" sz="1800" b="0" i="0" u="none" strike="noStrike" noProof="0">
                          <a:solidFill>
                            <a:srgbClr val="222222"/>
                          </a:solidFill>
                          <a:latin typeface="Tahoma"/>
                        </a:rPr>
                        <a:t>Insufficient Info </a:t>
                      </a:r>
                      <a:endParaRPr lang="en-US"/>
                    </a:p>
                  </a:txBody>
                  <a:tcPr/>
                </a:tc>
                <a:tc>
                  <a:txBody>
                    <a:bodyPr/>
                    <a:lstStyle/>
                    <a:p>
                      <a:pPr lvl="0" algn="l">
                        <a:lnSpc>
                          <a:spcPct val="100000"/>
                        </a:lnSpc>
                        <a:spcBef>
                          <a:spcPts val="0"/>
                        </a:spcBef>
                        <a:spcAft>
                          <a:spcPts val="0"/>
                        </a:spcAft>
                        <a:buNone/>
                      </a:pPr>
                      <a:r>
                        <a:rPr lang="en-US" sz="1800" b="0" i="0" u="none" strike="noStrike" noProof="0">
                          <a:solidFill>
                            <a:srgbClr val="222222"/>
                          </a:solidFill>
                          <a:latin typeface="Tahoma"/>
                        </a:rPr>
                        <a:t>113</a:t>
                      </a:r>
                      <a:endParaRPr lang="en-US"/>
                    </a:p>
                    <a:p>
                      <a:pPr lvl="0">
                        <a:buNone/>
                      </a:pPr>
                      <a:endParaRPr lang="en-US"/>
                    </a:p>
                  </a:txBody>
                  <a:tcPr/>
                </a:tc>
                <a:extLst>
                  <a:ext uri="{0D108BD9-81ED-4DB2-BD59-A6C34878D82A}">
                    <a16:rowId xmlns:a16="http://schemas.microsoft.com/office/drawing/2014/main" val="2084493468"/>
                  </a:ext>
                </a:extLst>
              </a:tr>
              <a:tr h="745070">
                <a:tc>
                  <a:txBody>
                    <a:bodyPr/>
                    <a:lstStyle/>
                    <a:p>
                      <a:pPr lvl="0" algn="l">
                        <a:lnSpc>
                          <a:spcPct val="100000"/>
                        </a:lnSpc>
                        <a:spcBef>
                          <a:spcPts val="0"/>
                        </a:spcBef>
                        <a:spcAft>
                          <a:spcPts val="0"/>
                        </a:spcAft>
                        <a:buNone/>
                      </a:pPr>
                      <a:r>
                        <a:rPr lang="en-US" sz="1800" b="0" i="0" u="none" strike="noStrike" noProof="0">
                          <a:solidFill>
                            <a:srgbClr val="222222"/>
                          </a:solidFill>
                          <a:latin typeface="Tahoma"/>
                        </a:rPr>
                        <a:t>TOTAL Volunteer Sign-ups  </a:t>
                      </a:r>
                      <a:endParaRPr lang="en-US"/>
                    </a:p>
                    <a:p>
                      <a:pPr lvl="0">
                        <a:buNone/>
                      </a:pPr>
                      <a:endParaRPr lang="en-US"/>
                    </a:p>
                  </a:txBody>
                  <a:tcPr/>
                </a:tc>
                <a:tc>
                  <a:txBody>
                    <a:bodyPr/>
                    <a:lstStyle/>
                    <a:p>
                      <a:pPr lvl="0" algn="l">
                        <a:lnSpc>
                          <a:spcPct val="100000"/>
                        </a:lnSpc>
                        <a:spcBef>
                          <a:spcPts val="0"/>
                        </a:spcBef>
                        <a:spcAft>
                          <a:spcPts val="0"/>
                        </a:spcAft>
                        <a:buNone/>
                      </a:pPr>
                      <a:r>
                        <a:rPr lang="en-US" sz="1800" b="0" i="0" u="none" strike="noStrike" noProof="0">
                          <a:solidFill>
                            <a:srgbClr val="222222"/>
                          </a:solidFill>
                          <a:latin typeface="Tahoma"/>
                        </a:rPr>
                        <a:t> 908</a:t>
                      </a:r>
                      <a:endParaRPr lang="en-US"/>
                    </a:p>
                    <a:p>
                      <a:pPr lvl="0">
                        <a:buNone/>
                      </a:pPr>
                      <a:endParaRPr lang="en-US"/>
                    </a:p>
                  </a:txBody>
                  <a:tcPr/>
                </a:tc>
                <a:extLst>
                  <a:ext uri="{0D108BD9-81ED-4DB2-BD59-A6C34878D82A}">
                    <a16:rowId xmlns:a16="http://schemas.microsoft.com/office/drawing/2014/main" val="2487709449"/>
                  </a:ext>
                </a:extLst>
              </a:tr>
            </a:tbl>
          </a:graphicData>
        </a:graphic>
      </p:graphicFrame>
    </p:spTree>
    <p:extLst>
      <p:ext uri="{BB962C8B-B14F-4D97-AF65-F5344CB8AC3E}">
        <p14:creationId xmlns:p14="http://schemas.microsoft.com/office/powerpoint/2010/main" val="3659338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5298F-C9F1-7BE3-5A5F-B9B608C4A2A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F92CDDE-D56D-BDDB-D867-747A032B8E45}"/>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5" name="Picture 4" descr="A black background with a yellow object in the middle&#10;&#10;Description automatically generated with medium confidence">
            <a:extLst>
              <a:ext uri="{FF2B5EF4-FFF2-40B4-BE49-F238E27FC236}">
                <a16:creationId xmlns:a16="http://schemas.microsoft.com/office/drawing/2014/main" id="{1EA60DB0-74DE-2F19-0FA9-CDB73EAB11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572" y="6047169"/>
            <a:ext cx="2820315" cy="467786"/>
          </a:xfrm>
          <a:prstGeom prst="rect">
            <a:avLst/>
          </a:prstGeom>
        </p:spPr>
      </p:pic>
      <p:sp>
        <p:nvSpPr>
          <p:cNvPr id="10" name="Title 1">
            <a:extLst>
              <a:ext uri="{FF2B5EF4-FFF2-40B4-BE49-F238E27FC236}">
                <a16:creationId xmlns:a16="http://schemas.microsoft.com/office/drawing/2014/main" id="{C700AA97-6337-B33B-1B30-2C497C398666}"/>
              </a:ext>
            </a:extLst>
          </p:cNvPr>
          <p:cNvSpPr>
            <a:spLocks noGrp="1"/>
          </p:cNvSpPr>
          <p:nvPr>
            <p:ph type="title"/>
          </p:nvPr>
        </p:nvSpPr>
        <p:spPr>
          <a:xfrm>
            <a:off x="734626" y="113591"/>
            <a:ext cx="10722429" cy="1325563"/>
          </a:xfrm>
        </p:spPr>
        <p:txBody>
          <a:bodyPr>
            <a:normAutofit/>
          </a:bodyPr>
          <a:lstStyle/>
          <a:p>
            <a:pPr algn="ctr"/>
            <a:r>
              <a:rPr lang="en-US" sz="3600" b="1">
                <a:solidFill>
                  <a:srgbClr val="17458F"/>
                </a:solidFill>
              </a:rPr>
              <a:t>Volunteer Recruitment </a:t>
            </a:r>
            <a:r>
              <a:rPr lang="en-US">
                <a:solidFill>
                  <a:srgbClr val="17458F"/>
                </a:solidFill>
              </a:rPr>
              <a:t>Update</a:t>
            </a:r>
            <a:br>
              <a:rPr lang="en-US">
                <a:solidFill>
                  <a:srgbClr val="17458F"/>
                </a:solidFill>
              </a:rPr>
            </a:br>
            <a:r>
              <a:rPr lang="en-US">
                <a:solidFill>
                  <a:srgbClr val="17458F"/>
                </a:solidFill>
              </a:rPr>
              <a:t>by Club</a:t>
            </a:r>
            <a:endParaRPr lang="en-US" sz="3600" b="1">
              <a:solidFill>
                <a:srgbClr val="17458F"/>
              </a:solidFill>
            </a:endParaRPr>
          </a:p>
        </p:txBody>
      </p:sp>
      <p:graphicFrame>
        <p:nvGraphicFramePr>
          <p:cNvPr id="3" name="Content Placeholder 2">
            <a:extLst>
              <a:ext uri="{FF2B5EF4-FFF2-40B4-BE49-F238E27FC236}">
                <a16:creationId xmlns:a16="http://schemas.microsoft.com/office/drawing/2014/main" id="{6CB5FD6C-39C9-B583-517A-27BC8EE5622F}"/>
              </a:ext>
            </a:extLst>
          </p:cNvPr>
          <p:cNvGraphicFramePr>
            <a:graphicFrameLocks noGrp="1"/>
          </p:cNvGraphicFramePr>
          <p:nvPr>
            <p:ph idx="1"/>
            <p:extLst>
              <p:ext uri="{D42A27DB-BD31-4B8C-83A1-F6EECF244321}">
                <p14:modId xmlns:p14="http://schemas.microsoft.com/office/powerpoint/2010/main" val="1925973142"/>
              </p:ext>
            </p:extLst>
          </p:nvPr>
        </p:nvGraphicFramePr>
        <p:xfrm>
          <a:off x="609600" y="1381125"/>
          <a:ext cx="10653712" cy="4420569"/>
        </p:xfrm>
        <a:graphic>
          <a:graphicData uri="http://schemas.openxmlformats.org/drawingml/2006/table">
            <a:tbl>
              <a:tblPr bandRow="1">
                <a:tableStyleId>{BC89EF96-8CEA-46FF-86C4-4CE0E7609802}</a:tableStyleId>
              </a:tblPr>
              <a:tblGrid>
                <a:gridCol w="6440460">
                  <a:extLst>
                    <a:ext uri="{9D8B030D-6E8A-4147-A177-3AD203B41FA5}">
                      <a16:colId xmlns:a16="http://schemas.microsoft.com/office/drawing/2014/main" val="2513110678"/>
                    </a:ext>
                  </a:extLst>
                </a:gridCol>
                <a:gridCol w="4213252">
                  <a:extLst>
                    <a:ext uri="{9D8B030D-6E8A-4147-A177-3AD203B41FA5}">
                      <a16:colId xmlns:a16="http://schemas.microsoft.com/office/drawing/2014/main" val="2304566902"/>
                    </a:ext>
                  </a:extLst>
                </a:gridCol>
              </a:tblGrid>
              <a:tr h="897665">
                <a:tc>
                  <a:txBody>
                    <a:bodyPr/>
                    <a:lstStyle/>
                    <a:p>
                      <a:pPr algn="l" fontAlgn="base">
                        <a:lnSpc>
                          <a:spcPts val="2175"/>
                        </a:lnSpc>
                      </a:pPr>
                      <a:r>
                        <a:rPr lang="en-US" sz="2400" b="1" u="none" strike="noStrike">
                          <a:solidFill>
                            <a:srgbClr val="000000"/>
                          </a:solidFill>
                          <a:effectLst/>
                        </a:rPr>
                        <a:t>Club Name</a:t>
                      </a:r>
                      <a:endParaRPr lang="en-US" sz="2400" b="1">
                        <a:solidFill>
                          <a:srgbClr val="000000"/>
                        </a:solidFill>
                        <a:effectLst/>
                      </a:endParaRPr>
                    </a:p>
                  </a:txBody>
                  <a:tcPr marL="9525" marR="9525" marT="9525" anchor="b"/>
                </a:tc>
                <a:tc>
                  <a:txBody>
                    <a:bodyPr/>
                    <a:lstStyle/>
                    <a:p>
                      <a:pPr algn="ctr" fontAlgn="base">
                        <a:lnSpc>
                          <a:spcPts val="2175"/>
                        </a:lnSpc>
                      </a:pPr>
                      <a:r>
                        <a:rPr lang="en-US" sz="2400" b="1" u="none" strike="noStrike">
                          <a:solidFill>
                            <a:srgbClr val="000000"/>
                          </a:solidFill>
                          <a:effectLst/>
                        </a:rPr>
                        <a:t>Volunteers</a:t>
                      </a:r>
                      <a:endParaRPr lang="en-US" sz="2400" b="1">
                        <a:solidFill>
                          <a:srgbClr val="000000"/>
                        </a:solidFill>
                        <a:effectLst/>
                      </a:endParaRPr>
                    </a:p>
                  </a:txBody>
                  <a:tcPr marL="9525" marR="9525" marT="9525" anchor="b"/>
                </a:tc>
                <a:extLst>
                  <a:ext uri="{0D108BD9-81ED-4DB2-BD59-A6C34878D82A}">
                    <a16:rowId xmlns:a16="http://schemas.microsoft.com/office/drawing/2014/main" val="4142732470"/>
                  </a:ext>
                </a:extLst>
              </a:tr>
              <a:tr h="440363">
                <a:tc>
                  <a:txBody>
                    <a:bodyPr/>
                    <a:lstStyle/>
                    <a:p>
                      <a:pPr algn="l" fontAlgn="base">
                        <a:lnSpc>
                          <a:spcPts val="2175"/>
                        </a:lnSpc>
                      </a:pPr>
                      <a:r>
                        <a:rPr lang="en-US" sz="2400" u="none" strike="noStrike">
                          <a:solidFill>
                            <a:srgbClr val="000000"/>
                          </a:solidFill>
                          <a:effectLst/>
                        </a:rPr>
                        <a:t>Airdrie</a:t>
                      </a:r>
                      <a:endParaRPr lang="en-US" sz="2400">
                        <a:solidFill>
                          <a:srgbClr val="000000"/>
                        </a:solidFill>
                        <a:effectLst/>
                      </a:endParaRPr>
                    </a:p>
                  </a:txBody>
                  <a:tcPr marL="9525" marR="9525" marT="9525" anchor="b"/>
                </a:tc>
                <a:tc>
                  <a:txBody>
                    <a:bodyPr/>
                    <a:lstStyle/>
                    <a:p>
                      <a:pPr algn="ctr" fontAlgn="base">
                        <a:lnSpc>
                          <a:spcPts val="2175"/>
                        </a:lnSpc>
                      </a:pPr>
                      <a:r>
                        <a:rPr lang="en-US" sz="2400" u="none" strike="noStrike">
                          <a:solidFill>
                            <a:srgbClr val="000000"/>
                          </a:solidFill>
                          <a:effectLst/>
                        </a:rPr>
                        <a:t>2</a:t>
                      </a:r>
                      <a:endParaRPr lang="en-US" sz="2400">
                        <a:solidFill>
                          <a:srgbClr val="000000"/>
                        </a:solidFill>
                        <a:effectLst/>
                      </a:endParaRPr>
                    </a:p>
                  </a:txBody>
                  <a:tcPr marL="9525" marR="9525" marT="9525" anchor="ctr"/>
                </a:tc>
                <a:extLst>
                  <a:ext uri="{0D108BD9-81ED-4DB2-BD59-A6C34878D82A}">
                    <a16:rowId xmlns:a16="http://schemas.microsoft.com/office/drawing/2014/main" val="1085028317"/>
                  </a:ext>
                </a:extLst>
              </a:tr>
              <a:tr h="440363">
                <a:tc>
                  <a:txBody>
                    <a:bodyPr/>
                    <a:lstStyle/>
                    <a:p>
                      <a:pPr algn="l" fontAlgn="base">
                        <a:lnSpc>
                          <a:spcPts val="2175"/>
                        </a:lnSpc>
                      </a:pPr>
                      <a:r>
                        <a:rPr lang="en-US" sz="2400" u="none" strike="noStrike">
                          <a:solidFill>
                            <a:srgbClr val="000000"/>
                          </a:solidFill>
                          <a:effectLst/>
                        </a:rPr>
                        <a:t>Banff</a:t>
                      </a:r>
                      <a:endParaRPr lang="en-US" sz="2400">
                        <a:solidFill>
                          <a:srgbClr val="000000"/>
                        </a:solidFill>
                        <a:effectLst/>
                      </a:endParaRPr>
                    </a:p>
                  </a:txBody>
                  <a:tcPr marL="9525" marR="9525" marT="9525" anchor="b"/>
                </a:tc>
                <a:tc>
                  <a:txBody>
                    <a:bodyPr/>
                    <a:lstStyle/>
                    <a:p>
                      <a:pPr algn="ctr" fontAlgn="base">
                        <a:lnSpc>
                          <a:spcPts val="2175"/>
                        </a:lnSpc>
                      </a:pPr>
                      <a:r>
                        <a:rPr lang="en-US" sz="2400" u="none" strike="noStrike">
                          <a:solidFill>
                            <a:srgbClr val="000000"/>
                          </a:solidFill>
                          <a:effectLst/>
                        </a:rPr>
                        <a:t>4</a:t>
                      </a:r>
                    </a:p>
                  </a:txBody>
                  <a:tcPr marL="9525" marR="9525" marT="9525" anchor="ctr"/>
                </a:tc>
                <a:extLst>
                  <a:ext uri="{0D108BD9-81ED-4DB2-BD59-A6C34878D82A}">
                    <a16:rowId xmlns:a16="http://schemas.microsoft.com/office/drawing/2014/main" val="2921808674"/>
                  </a:ext>
                </a:extLst>
              </a:tr>
              <a:tr h="440363">
                <a:tc>
                  <a:txBody>
                    <a:bodyPr/>
                    <a:lstStyle/>
                    <a:p>
                      <a:pPr algn="l" fontAlgn="base">
                        <a:lnSpc>
                          <a:spcPts val="2175"/>
                        </a:lnSpc>
                      </a:pPr>
                      <a:r>
                        <a:rPr lang="en-US" sz="2400" u="none" strike="noStrike">
                          <a:solidFill>
                            <a:srgbClr val="000000"/>
                          </a:solidFill>
                          <a:effectLst/>
                        </a:rPr>
                        <a:t>Brooks</a:t>
                      </a:r>
                      <a:endParaRPr lang="en-US" sz="2400">
                        <a:solidFill>
                          <a:srgbClr val="000000"/>
                        </a:solidFill>
                        <a:effectLst/>
                      </a:endParaRPr>
                    </a:p>
                  </a:txBody>
                  <a:tcPr marL="9525" marR="9525" marT="9525" anchor="b"/>
                </a:tc>
                <a:tc>
                  <a:txBody>
                    <a:bodyPr/>
                    <a:lstStyle/>
                    <a:p>
                      <a:pPr algn="ctr" fontAlgn="base">
                        <a:lnSpc>
                          <a:spcPts val="2175"/>
                        </a:lnSpc>
                      </a:pPr>
                      <a:r>
                        <a:rPr lang="en-US" sz="2400" u="none" strike="noStrike">
                          <a:solidFill>
                            <a:srgbClr val="000000"/>
                          </a:solidFill>
                          <a:effectLst/>
                        </a:rPr>
                        <a:t>4</a:t>
                      </a:r>
                      <a:endParaRPr lang="en-US" sz="2400">
                        <a:solidFill>
                          <a:srgbClr val="000000"/>
                        </a:solidFill>
                        <a:effectLst/>
                      </a:endParaRPr>
                    </a:p>
                  </a:txBody>
                  <a:tcPr marL="9525" marR="9525" marT="9525" anchor="ctr"/>
                </a:tc>
                <a:extLst>
                  <a:ext uri="{0D108BD9-81ED-4DB2-BD59-A6C34878D82A}">
                    <a16:rowId xmlns:a16="http://schemas.microsoft.com/office/drawing/2014/main" val="3723706274"/>
                  </a:ext>
                </a:extLst>
              </a:tr>
              <a:tr h="440363">
                <a:tc>
                  <a:txBody>
                    <a:bodyPr/>
                    <a:lstStyle/>
                    <a:p>
                      <a:pPr algn="l" fontAlgn="base">
                        <a:lnSpc>
                          <a:spcPts val="2175"/>
                        </a:lnSpc>
                      </a:pPr>
                      <a:r>
                        <a:rPr lang="en-US" sz="2400" u="none" strike="noStrike">
                          <a:solidFill>
                            <a:srgbClr val="000000"/>
                          </a:solidFill>
                          <a:effectLst/>
                        </a:rPr>
                        <a:t>Calgary at Stampede Park</a:t>
                      </a:r>
                      <a:endParaRPr lang="en-US" sz="2400">
                        <a:solidFill>
                          <a:srgbClr val="000000"/>
                        </a:solidFill>
                        <a:effectLst/>
                      </a:endParaRPr>
                    </a:p>
                  </a:txBody>
                  <a:tcPr marL="9525" marR="9525" marT="9525" anchor="b"/>
                </a:tc>
                <a:tc>
                  <a:txBody>
                    <a:bodyPr/>
                    <a:lstStyle/>
                    <a:p>
                      <a:pPr algn="ctr" fontAlgn="base">
                        <a:lnSpc>
                          <a:spcPts val="2175"/>
                        </a:lnSpc>
                      </a:pPr>
                      <a:r>
                        <a:rPr lang="en-US" sz="2400" u="none" strike="noStrike">
                          <a:solidFill>
                            <a:srgbClr val="000000"/>
                          </a:solidFill>
                          <a:effectLst/>
                        </a:rPr>
                        <a:t>46</a:t>
                      </a:r>
                    </a:p>
                  </a:txBody>
                  <a:tcPr marL="9525" marR="9525" marT="9525" anchor="ctr"/>
                </a:tc>
                <a:extLst>
                  <a:ext uri="{0D108BD9-81ED-4DB2-BD59-A6C34878D82A}">
                    <a16:rowId xmlns:a16="http://schemas.microsoft.com/office/drawing/2014/main" val="1208187746"/>
                  </a:ext>
                </a:extLst>
              </a:tr>
              <a:tr h="440363">
                <a:tc>
                  <a:txBody>
                    <a:bodyPr/>
                    <a:lstStyle/>
                    <a:p>
                      <a:pPr algn="l" fontAlgn="base">
                        <a:lnSpc>
                          <a:spcPts val="2175"/>
                        </a:lnSpc>
                      </a:pPr>
                      <a:r>
                        <a:rPr lang="en-US" sz="2400" u="none" strike="noStrike">
                          <a:solidFill>
                            <a:srgbClr val="000000"/>
                          </a:solidFill>
                          <a:effectLst/>
                        </a:rPr>
                        <a:t>Calgary Centennial</a:t>
                      </a:r>
                      <a:endParaRPr lang="en-US" sz="2400">
                        <a:solidFill>
                          <a:srgbClr val="000000"/>
                        </a:solidFill>
                        <a:effectLst/>
                      </a:endParaRPr>
                    </a:p>
                  </a:txBody>
                  <a:tcPr marL="9525" marR="9525" marT="9525" anchor="b"/>
                </a:tc>
                <a:tc>
                  <a:txBody>
                    <a:bodyPr/>
                    <a:lstStyle/>
                    <a:p>
                      <a:pPr algn="ctr" fontAlgn="base">
                        <a:lnSpc>
                          <a:spcPts val="2175"/>
                        </a:lnSpc>
                      </a:pPr>
                      <a:r>
                        <a:rPr lang="en-US" sz="2400" u="none" strike="noStrike">
                          <a:solidFill>
                            <a:srgbClr val="000000"/>
                          </a:solidFill>
                          <a:effectLst/>
                        </a:rPr>
                        <a:t>13</a:t>
                      </a:r>
                      <a:endParaRPr lang="en-US" sz="2400">
                        <a:solidFill>
                          <a:srgbClr val="000000"/>
                        </a:solidFill>
                        <a:effectLst/>
                      </a:endParaRPr>
                    </a:p>
                  </a:txBody>
                  <a:tcPr marL="9525" marR="9525" marT="9525" anchor="ctr"/>
                </a:tc>
                <a:extLst>
                  <a:ext uri="{0D108BD9-81ED-4DB2-BD59-A6C34878D82A}">
                    <a16:rowId xmlns:a16="http://schemas.microsoft.com/office/drawing/2014/main" val="3605627100"/>
                  </a:ext>
                </a:extLst>
              </a:tr>
              <a:tr h="440363">
                <a:tc>
                  <a:txBody>
                    <a:bodyPr/>
                    <a:lstStyle/>
                    <a:p>
                      <a:pPr algn="l" fontAlgn="base">
                        <a:lnSpc>
                          <a:spcPts val="2175"/>
                        </a:lnSpc>
                      </a:pPr>
                      <a:r>
                        <a:rPr lang="en-US" sz="2400" u="none" strike="noStrike">
                          <a:solidFill>
                            <a:srgbClr val="000000"/>
                          </a:solidFill>
                          <a:effectLst/>
                        </a:rPr>
                        <a:t>Calgary Chinook</a:t>
                      </a:r>
                      <a:endParaRPr lang="en-US" sz="2400">
                        <a:solidFill>
                          <a:srgbClr val="000000"/>
                        </a:solidFill>
                        <a:effectLst/>
                      </a:endParaRPr>
                    </a:p>
                  </a:txBody>
                  <a:tcPr marL="9525" marR="9525" marT="9525" anchor="b"/>
                </a:tc>
                <a:tc>
                  <a:txBody>
                    <a:bodyPr/>
                    <a:lstStyle/>
                    <a:p>
                      <a:pPr algn="ctr" fontAlgn="base">
                        <a:lnSpc>
                          <a:spcPts val="2175"/>
                        </a:lnSpc>
                      </a:pPr>
                      <a:r>
                        <a:rPr lang="en-US" sz="2400" u="none" strike="noStrike">
                          <a:solidFill>
                            <a:srgbClr val="000000"/>
                          </a:solidFill>
                          <a:effectLst/>
                        </a:rPr>
                        <a:t>13</a:t>
                      </a:r>
                    </a:p>
                  </a:txBody>
                  <a:tcPr marL="9525" marR="9525" marT="9525" anchor="ctr"/>
                </a:tc>
                <a:extLst>
                  <a:ext uri="{0D108BD9-81ED-4DB2-BD59-A6C34878D82A}">
                    <a16:rowId xmlns:a16="http://schemas.microsoft.com/office/drawing/2014/main" val="1229308440"/>
                  </a:ext>
                </a:extLst>
              </a:tr>
              <a:tr h="440363">
                <a:tc>
                  <a:txBody>
                    <a:bodyPr/>
                    <a:lstStyle/>
                    <a:p>
                      <a:pPr algn="l" fontAlgn="base">
                        <a:lnSpc>
                          <a:spcPts val="2175"/>
                        </a:lnSpc>
                      </a:pPr>
                      <a:r>
                        <a:rPr lang="en-US" sz="2400" u="none" strike="noStrike">
                          <a:solidFill>
                            <a:srgbClr val="000000"/>
                          </a:solidFill>
                          <a:effectLst/>
                        </a:rPr>
                        <a:t>Calgary Connect</a:t>
                      </a:r>
                      <a:endParaRPr lang="en-US" sz="2400">
                        <a:solidFill>
                          <a:srgbClr val="000000"/>
                        </a:solidFill>
                        <a:effectLst/>
                      </a:endParaRPr>
                    </a:p>
                  </a:txBody>
                  <a:tcPr marL="9525" marR="9525" marT="9525" anchor="b"/>
                </a:tc>
                <a:tc>
                  <a:txBody>
                    <a:bodyPr/>
                    <a:lstStyle/>
                    <a:p>
                      <a:pPr algn="ctr" fontAlgn="base">
                        <a:lnSpc>
                          <a:spcPts val="2175"/>
                        </a:lnSpc>
                      </a:pPr>
                      <a:r>
                        <a:rPr lang="en-US" sz="2400" u="none" strike="noStrike">
                          <a:solidFill>
                            <a:srgbClr val="000000"/>
                          </a:solidFill>
                          <a:effectLst/>
                        </a:rPr>
                        <a:t>2</a:t>
                      </a:r>
                    </a:p>
                  </a:txBody>
                  <a:tcPr marL="9525" marR="9525" marT="9525" anchor="ctr"/>
                </a:tc>
                <a:extLst>
                  <a:ext uri="{0D108BD9-81ED-4DB2-BD59-A6C34878D82A}">
                    <a16:rowId xmlns:a16="http://schemas.microsoft.com/office/drawing/2014/main" val="1190640581"/>
                  </a:ext>
                </a:extLst>
              </a:tr>
              <a:tr h="440363">
                <a:tc>
                  <a:txBody>
                    <a:bodyPr/>
                    <a:lstStyle/>
                    <a:p>
                      <a:pPr algn="l" fontAlgn="base">
                        <a:lnSpc>
                          <a:spcPts val="2175"/>
                        </a:lnSpc>
                      </a:pPr>
                      <a:r>
                        <a:rPr lang="en-US" sz="2400" u="none" strike="noStrike">
                          <a:solidFill>
                            <a:srgbClr val="000000"/>
                          </a:solidFill>
                          <a:effectLst/>
                        </a:rPr>
                        <a:t>Calgary Downtown</a:t>
                      </a:r>
                      <a:endParaRPr lang="en-US" sz="2400">
                        <a:solidFill>
                          <a:srgbClr val="000000"/>
                        </a:solidFill>
                        <a:effectLst/>
                      </a:endParaRPr>
                    </a:p>
                  </a:txBody>
                  <a:tcPr marL="9525" marR="9525" marT="9525" anchor="b"/>
                </a:tc>
                <a:tc>
                  <a:txBody>
                    <a:bodyPr/>
                    <a:lstStyle/>
                    <a:p>
                      <a:pPr algn="ctr" fontAlgn="base">
                        <a:lnSpc>
                          <a:spcPts val="2175"/>
                        </a:lnSpc>
                      </a:pPr>
                      <a:r>
                        <a:rPr lang="en-US" sz="2400" u="none" strike="noStrike">
                          <a:solidFill>
                            <a:srgbClr val="000000"/>
                          </a:solidFill>
                          <a:effectLst/>
                        </a:rPr>
                        <a:t>36</a:t>
                      </a:r>
                    </a:p>
                  </a:txBody>
                  <a:tcPr marL="9525" marR="9525" marT="9525" anchor="ctr"/>
                </a:tc>
                <a:extLst>
                  <a:ext uri="{0D108BD9-81ED-4DB2-BD59-A6C34878D82A}">
                    <a16:rowId xmlns:a16="http://schemas.microsoft.com/office/drawing/2014/main" val="2834549953"/>
                  </a:ext>
                </a:extLst>
              </a:tr>
            </a:tbl>
          </a:graphicData>
        </a:graphic>
      </p:graphicFrame>
    </p:spTree>
    <p:extLst>
      <p:ext uri="{BB962C8B-B14F-4D97-AF65-F5344CB8AC3E}">
        <p14:creationId xmlns:p14="http://schemas.microsoft.com/office/powerpoint/2010/main" val="593495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E1B3FF-5AF6-AB8A-8640-3CEDC940B32B}"/>
              </a:ext>
            </a:extLst>
          </p:cNvPr>
          <p:cNvSpPr/>
          <p:nvPr/>
        </p:nvSpPr>
        <p:spPr>
          <a:xfrm>
            <a:off x="0" y="-98322"/>
            <a:ext cx="12192000" cy="6858000"/>
          </a:xfrm>
          <a:prstGeom prst="rect">
            <a:avLst/>
          </a:prstGeom>
          <a:solidFill>
            <a:srgbClr val="17458F"/>
          </a:solidFill>
          <a:ln>
            <a:solidFill>
              <a:srgbClr val="1745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and white image of a cogwheel and a firework&#10;&#10;Description automatically generated">
            <a:extLst>
              <a:ext uri="{FF2B5EF4-FFF2-40B4-BE49-F238E27FC236}">
                <a16:creationId xmlns:a16="http://schemas.microsoft.com/office/drawing/2014/main" id="{7CC262C2-64E3-6960-1F71-D25D394B7C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8874" y="6047694"/>
            <a:ext cx="2844714" cy="471833"/>
          </a:xfrm>
          <a:prstGeom prst="rect">
            <a:avLst/>
          </a:prstGeom>
        </p:spPr>
      </p:pic>
      <p:sp>
        <p:nvSpPr>
          <p:cNvPr id="2" name="TextBox 1">
            <a:extLst>
              <a:ext uri="{FF2B5EF4-FFF2-40B4-BE49-F238E27FC236}">
                <a16:creationId xmlns:a16="http://schemas.microsoft.com/office/drawing/2014/main" id="{493A5C47-A19D-B0BE-CCB3-D9C25FB11383}"/>
              </a:ext>
            </a:extLst>
          </p:cNvPr>
          <p:cNvSpPr txBox="1"/>
          <p:nvPr/>
        </p:nvSpPr>
        <p:spPr>
          <a:xfrm>
            <a:off x="9293087" y="6311347"/>
            <a:ext cx="2683565" cy="338554"/>
          </a:xfrm>
          <a:prstGeom prst="rect">
            <a:avLst/>
          </a:prstGeom>
          <a:noFill/>
        </p:spPr>
        <p:txBody>
          <a:bodyPr wrap="square" rtlCol="0">
            <a:spAutoFit/>
          </a:bodyPr>
          <a:lstStyle/>
          <a:p>
            <a:pPr algn="r"/>
            <a:r>
              <a:rPr lang="en-US" sz="1600" b="1">
                <a:solidFill>
                  <a:schemeClr val="bg1"/>
                </a:solidFill>
                <a:effectLst/>
                <a:latin typeface="Open Sans Semibold" panose="020B0606030504020204" pitchFamily="34" charset="0"/>
                <a:ea typeface="Open Sans Semibold" panose="020B0606030504020204" pitchFamily="34" charset="0"/>
                <a:cs typeface="Open Sans Semibold" panose="020B0606030504020204" pitchFamily="34" charset="0"/>
              </a:rPr>
              <a:t>convention.rotary.org </a:t>
            </a:r>
            <a:endParaRPr lang="en-US" sz="1600" b="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3" name="TextBox 2">
            <a:extLst>
              <a:ext uri="{FF2B5EF4-FFF2-40B4-BE49-F238E27FC236}">
                <a16:creationId xmlns:a16="http://schemas.microsoft.com/office/drawing/2014/main" id="{A1326AC4-4C8B-1DBA-C827-A82F1422DCCD}"/>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sp>
        <p:nvSpPr>
          <p:cNvPr id="4" name="Title 3">
            <a:extLst>
              <a:ext uri="{FF2B5EF4-FFF2-40B4-BE49-F238E27FC236}">
                <a16:creationId xmlns:a16="http://schemas.microsoft.com/office/drawing/2014/main" id="{4CFFE0AB-9EDE-C7A0-D481-AA3655939093}"/>
              </a:ext>
            </a:extLst>
          </p:cNvPr>
          <p:cNvSpPr>
            <a:spLocks noGrp="1"/>
          </p:cNvSpPr>
          <p:nvPr>
            <p:ph type="title"/>
          </p:nvPr>
        </p:nvSpPr>
        <p:spPr/>
        <p:txBody>
          <a:bodyPr/>
          <a:lstStyle/>
          <a:p>
            <a:r>
              <a:rPr lang="en-US">
                <a:solidFill>
                  <a:schemeClr val="bg1"/>
                </a:solidFill>
              </a:rPr>
              <a:t>Agenda</a:t>
            </a:r>
            <a:endParaRPr lang="en-CA">
              <a:solidFill>
                <a:schemeClr val="bg1"/>
              </a:solidFill>
            </a:endParaRPr>
          </a:p>
        </p:txBody>
      </p:sp>
      <p:sp>
        <p:nvSpPr>
          <p:cNvPr id="6" name="Content Placeholder 5">
            <a:extLst>
              <a:ext uri="{FF2B5EF4-FFF2-40B4-BE49-F238E27FC236}">
                <a16:creationId xmlns:a16="http://schemas.microsoft.com/office/drawing/2014/main" id="{BA59ACE3-FCCA-4892-ECAD-85469F870B8A}"/>
              </a:ext>
            </a:extLst>
          </p:cNvPr>
          <p:cNvSpPr>
            <a:spLocks noGrp="1"/>
          </p:cNvSpPr>
          <p:nvPr>
            <p:ph idx="1"/>
          </p:nvPr>
        </p:nvSpPr>
        <p:spPr>
          <a:xfrm>
            <a:off x="838200" y="1690688"/>
            <a:ext cx="10515600" cy="4351338"/>
          </a:xfrm>
        </p:spPr>
        <p:txBody>
          <a:bodyPr vert="horz" lIns="91440" tIns="45720" rIns="91440" bIns="45720" rtlCol="0" anchor="t">
            <a:normAutofit/>
          </a:bodyPr>
          <a:lstStyle/>
          <a:p>
            <a:pPr marL="514350" indent="-514350">
              <a:buAutoNum type="arabicPeriod"/>
            </a:pPr>
            <a:r>
              <a:rPr lang="en-US">
                <a:solidFill>
                  <a:schemeClr val="bg1"/>
                </a:solidFill>
              </a:rPr>
              <a:t>Where are we with Registrations</a:t>
            </a:r>
          </a:p>
          <a:p>
            <a:pPr marL="514350" indent="-514350">
              <a:buFont typeface="+mj-lt"/>
              <a:buAutoNum type="arabicPeriod"/>
            </a:pPr>
            <a:r>
              <a:rPr lang="en-US">
                <a:solidFill>
                  <a:schemeClr val="bg1"/>
                </a:solidFill>
              </a:rPr>
              <a:t>Accommodations Update</a:t>
            </a:r>
          </a:p>
          <a:p>
            <a:pPr marL="514350" indent="-514350">
              <a:buFont typeface="+mj-lt"/>
              <a:buAutoNum type="arabicPeriod"/>
            </a:pPr>
            <a:r>
              <a:rPr lang="en-US">
                <a:solidFill>
                  <a:schemeClr val="bg1"/>
                </a:solidFill>
              </a:rPr>
              <a:t>Volunteer Update</a:t>
            </a:r>
          </a:p>
          <a:p>
            <a:pPr marL="514350" indent="-514350">
              <a:buFont typeface="+mj-lt"/>
              <a:buAutoNum type="arabicPeriod"/>
            </a:pPr>
            <a:r>
              <a:rPr lang="en-US">
                <a:solidFill>
                  <a:schemeClr val="bg1"/>
                </a:solidFill>
              </a:rPr>
              <a:t>Host Hospitality Update</a:t>
            </a:r>
          </a:p>
          <a:p>
            <a:pPr marL="514350" indent="-514350">
              <a:buFont typeface="+mj-lt"/>
              <a:buAutoNum type="arabicPeriod"/>
            </a:pPr>
            <a:r>
              <a:rPr lang="en-CA">
                <a:solidFill>
                  <a:schemeClr val="bg1"/>
                </a:solidFill>
              </a:rPr>
              <a:t>Signature Events Update</a:t>
            </a:r>
          </a:p>
          <a:p>
            <a:pPr marL="514350" indent="-514350">
              <a:buFont typeface="+mj-lt"/>
              <a:buAutoNum type="arabicPeriod"/>
            </a:pPr>
            <a:r>
              <a:rPr lang="en-CA">
                <a:solidFill>
                  <a:schemeClr val="bg1"/>
                </a:solidFill>
              </a:rPr>
              <a:t>Help Us Help You</a:t>
            </a:r>
          </a:p>
          <a:p>
            <a:pPr marL="514350" indent="-514350">
              <a:buFont typeface="+mj-lt"/>
              <a:buAutoNum type="arabicPeriod"/>
            </a:pPr>
            <a:r>
              <a:rPr lang="en-CA">
                <a:solidFill>
                  <a:schemeClr val="bg1"/>
                </a:solidFill>
              </a:rPr>
              <a:t>The Websites to Bookmark</a:t>
            </a:r>
            <a:endParaRPr lang="en-US">
              <a:solidFill>
                <a:schemeClr val="bg1"/>
              </a:solidFill>
            </a:endParaRPr>
          </a:p>
        </p:txBody>
      </p:sp>
    </p:spTree>
    <p:custDataLst>
      <p:tags r:id="rId1"/>
    </p:custDataLst>
    <p:extLst>
      <p:ext uri="{BB962C8B-B14F-4D97-AF65-F5344CB8AC3E}">
        <p14:creationId xmlns:p14="http://schemas.microsoft.com/office/powerpoint/2010/main" val="2653291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18EA0-EC82-C38D-7D78-F7F176FFAF3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EF065C5-0598-D39E-C154-236995FC57FC}"/>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5" name="Picture 4" descr="A black background with a yellow object in the middle&#10;&#10;Description automatically generated with medium confidence">
            <a:extLst>
              <a:ext uri="{FF2B5EF4-FFF2-40B4-BE49-F238E27FC236}">
                <a16:creationId xmlns:a16="http://schemas.microsoft.com/office/drawing/2014/main" id="{28AA26FE-FA18-4AB1-647D-6CCA3586FE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572" y="6047169"/>
            <a:ext cx="2820315" cy="467786"/>
          </a:xfrm>
          <a:prstGeom prst="rect">
            <a:avLst/>
          </a:prstGeom>
        </p:spPr>
      </p:pic>
      <p:sp>
        <p:nvSpPr>
          <p:cNvPr id="10" name="Title 1">
            <a:extLst>
              <a:ext uri="{FF2B5EF4-FFF2-40B4-BE49-F238E27FC236}">
                <a16:creationId xmlns:a16="http://schemas.microsoft.com/office/drawing/2014/main" id="{47B369F4-967C-8727-3C95-8186D12098D3}"/>
              </a:ext>
            </a:extLst>
          </p:cNvPr>
          <p:cNvSpPr>
            <a:spLocks noGrp="1"/>
          </p:cNvSpPr>
          <p:nvPr>
            <p:ph type="title"/>
          </p:nvPr>
        </p:nvSpPr>
        <p:spPr>
          <a:xfrm>
            <a:off x="838199" y="365125"/>
            <a:ext cx="10722429" cy="1325563"/>
          </a:xfrm>
        </p:spPr>
        <p:txBody>
          <a:bodyPr>
            <a:normAutofit/>
          </a:bodyPr>
          <a:lstStyle/>
          <a:p>
            <a:pPr algn="ctr"/>
            <a:r>
              <a:rPr lang="en-US" sz="3600" b="1">
                <a:solidFill>
                  <a:srgbClr val="17458F"/>
                </a:solidFill>
              </a:rPr>
              <a:t>Volunteer Recruitment Update </a:t>
            </a:r>
            <a:r>
              <a:rPr lang="en-US">
                <a:solidFill>
                  <a:srgbClr val="17458F"/>
                </a:solidFill>
              </a:rPr>
              <a:t>by Club</a:t>
            </a:r>
            <a:endParaRPr lang="en-US" sz="3600" b="1">
              <a:solidFill>
                <a:srgbClr val="17458F"/>
              </a:solidFill>
            </a:endParaRPr>
          </a:p>
        </p:txBody>
      </p:sp>
      <p:sp>
        <p:nvSpPr>
          <p:cNvPr id="6" name="Content Placeholder 5">
            <a:extLst>
              <a:ext uri="{FF2B5EF4-FFF2-40B4-BE49-F238E27FC236}">
                <a16:creationId xmlns:a16="http://schemas.microsoft.com/office/drawing/2014/main" id="{0BEE53D4-C92F-7280-73C9-F03D23A65B32}"/>
              </a:ext>
            </a:extLst>
          </p:cNvPr>
          <p:cNvSpPr>
            <a:spLocks noGrp="1"/>
          </p:cNvSpPr>
          <p:nvPr>
            <p:ph idx="1"/>
          </p:nvPr>
        </p:nvSpPr>
        <p:spPr/>
        <p:txBody>
          <a:bodyPr vert="horz" lIns="91440" tIns="45720" rIns="91440" bIns="45720" rtlCol="0" anchor="t">
            <a:normAutofit/>
          </a:bodyPr>
          <a:lstStyle/>
          <a:p>
            <a:pPr marL="0" indent="0">
              <a:buNone/>
            </a:pPr>
            <a:endParaRPr lang="en-US" sz="2400"/>
          </a:p>
          <a:p>
            <a:endParaRPr lang="en-US"/>
          </a:p>
          <a:p>
            <a:endParaRPr lang="en-US"/>
          </a:p>
          <a:p>
            <a:pPr lvl="1"/>
            <a:endParaRPr lang="en-US" sz="2800"/>
          </a:p>
        </p:txBody>
      </p:sp>
      <p:graphicFrame>
        <p:nvGraphicFramePr>
          <p:cNvPr id="8" name="Table 7">
            <a:extLst>
              <a:ext uri="{FF2B5EF4-FFF2-40B4-BE49-F238E27FC236}">
                <a16:creationId xmlns:a16="http://schemas.microsoft.com/office/drawing/2014/main" id="{5E074E7E-9AE4-9651-E8A8-27824C901931}"/>
              </a:ext>
            </a:extLst>
          </p:cNvPr>
          <p:cNvGraphicFramePr>
            <a:graphicFrameLocks noGrp="1"/>
          </p:cNvGraphicFramePr>
          <p:nvPr>
            <p:extLst>
              <p:ext uri="{D42A27DB-BD31-4B8C-83A1-F6EECF244321}">
                <p14:modId xmlns:p14="http://schemas.microsoft.com/office/powerpoint/2010/main" val="1095210322"/>
              </p:ext>
            </p:extLst>
          </p:nvPr>
        </p:nvGraphicFramePr>
        <p:xfrm>
          <a:off x="1933575" y="1085850"/>
          <a:ext cx="8546087" cy="4887836"/>
        </p:xfrm>
        <a:graphic>
          <a:graphicData uri="http://schemas.openxmlformats.org/drawingml/2006/table">
            <a:tbl>
              <a:tblPr bandRow="1">
                <a:tableStyleId>{BC89EF96-8CEA-46FF-86C4-4CE0E7609802}</a:tableStyleId>
              </a:tblPr>
              <a:tblGrid>
                <a:gridCol w="4388425">
                  <a:extLst>
                    <a:ext uri="{9D8B030D-6E8A-4147-A177-3AD203B41FA5}">
                      <a16:colId xmlns:a16="http://schemas.microsoft.com/office/drawing/2014/main" val="1812280657"/>
                    </a:ext>
                  </a:extLst>
                </a:gridCol>
                <a:gridCol w="4157662">
                  <a:extLst>
                    <a:ext uri="{9D8B030D-6E8A-4147-A177-3AD203B41FA5}">
                      <a16:colId xmlns:a16="http://schemas.microsoft.com/office/drawing/2014/main" val="4031563222"/>
                    </a:ext>
                  </a:extLst>
                </a:gridCol>
              </a:tblGrid>
              <a:tr h="377148">
                <a:tc>
                  <a:txBody>
                    <a:bodyPr/>
                    <a:lstStyle/>
                    <a:p>
                      <a:pPr fontAlgn="b"/>
                      <a:r>
                        <a:rPr lang="en-US" sz="1800" b="1">
                          <a:effectLst/>
                        </a:rPr>
                        <a:t>Club Name</a:t>
                      </a:r>
                    </a:p>
                  </a:txBody>
                  <a:tcPr marL="9525" marR="9525" marT="9525" anchor="b"/>
                </a:tc>
                <a:tc>
                  <a:txBody>
                    <a:bodyPr/>
                    <a:lstStyle/>
                    <a:p>
                      <a:pPr algn="ctr" fontAlgn="ctr"/>
                      <a:r>
                        <a:rPr lang="en-US" sz="1800" b="1">
                          <a:effectLst/>
                        </a:rPr>
                        <a:t>Volunteers</a:t>
                      </a:r>
                    </a:p>
                  </a:txBody>
                  <a:tcPr marL="9525" marR="9525" marT="9525" anchor="b"/>
                </a:tc>
                <a:extLst>
                  <a:ext uri="{0D108BD9-81ED-4DB2-BD59-A6C34878D82A}">
                    <a16:rowId xmlns:a16="http://schemas.microsoft.com/office/drawing/2014/main" val="3490883218"/>
                  </a:ext>
                </a:extLst>
              </a:tr>
              <a:tr h="346976">
                <a:tc>
                  <a:txBody>
                    <a:bodyPr/>
                    <a:lstStyle/>
                    <a:p>
                      <a:pPr fontAlgn="b"/>
                      <a:r>
                        <a:rPr lang="en-US" sz="1800">
                          <a:effectLst/>
                        </a:rPr>
                        <a:t>Calgary East</a:t>
                      </a:r>
                    </a:p>
                  </a:txBody>
                  <a:tcPr marL="9525" marR="9525" marT="9525" anchor="b"/>
                </a:tc>
                <a:tc>
                  <a:txBody>
                    <a:bodyPr/>
                    <a:lstStyle/>
                    <a:p>
                      <a:pPr algn="ctr" fontAlgn="ctr"/>
                      <a:r>
                        <a:rPr lang="en-US" sz="1800">
                          <a:effectLst/>
                        </a:rPr>
                        <a:t>8</a:t>
                      </a:r>
                    </a:p>
                  </a:txBody>
                  <a:tcPr marL="9525" marR="9525" marT="9525" anchor="ctr"/>
                </a:tc>
                <a:extLst>
                  <a:ext uri="{0D108BD9-81ED-4DB2-BD59-A6C34878D82A}">
                    <a16:rowId xmlns:a16="http://schemas.microsoft.com/office/drawing/2014/main" val="3227469302"/>
                  </a:ext>
                </a:extLst>
              </a:tr>
              <a:tr h="346976">
                <a:tc>
                  <a:txBody>
                    <a:bodyPr/>
                    <a:lstStyle/>
                    <a:p>
                      <a:pPr fontAlgn="b"/>
                      <a:r>
                        <a:rPr lang="en-US" sz="1800">
                          <a:effectLst/>
                        </a:rPr>
                        <a:t>Calgary Fish Creek</a:t>
                      </a:r>
                    </a:p>
                  </a:txBody>
                  <a:tcPr marL="9525" marR="9525" marT="9525" anchor="b"/>
                </a:tc>
                <a:tc>
                  <a:txBody>
                    <a:bodyPr/>
                    <a:lstStyle/>
                    <a:p>
                      <a:pPr algn="ctr" fontAlgn="ctr"/>
                      <a:r>
                        <a:rPr lang="en-US" sz="1800">
                          <a:effectLst/>
                        </a:rPr>
                        <a:t>13</a:t>
                      </a:r>
                    </a:p>
                  </a:txBody>
                  <a:tcPr marL="9525" marR="9525" marT="9525" anchor="ctr"/>
                </a:tc>
                <a:extLst>
                  <a:ext uri="{0D108BD9-81ED-4DB2-BD59-A6C34878D82A}">
                    <a16:rowId xmlns:a16="http://schemas.microsoft.com/office/drawing/2014/main" val="4176420117"/>
                  </a:ext>
                </a:extLst>
              </a:tr>
              <a:tr h="346976">
                <a:tc>
                  <a:txBody>
                    <a:bodyPr/>
                    <a:lstStyle/>
                    <a:p>
                      <a:pPr fontAlgn="b"/>
                      <a:r>
                        <a:rPr lang="en-US" sz="1800">
                          <a:effectLst/>
                        </a:rPr>
                        <a:t>Calgary Heritage Park</a:t>
                      </a:r>
                    </a:p>
                  </a:txBody>
                  <a:tcPr marL="9525" marR="9525" marT="9525" anchor="b"/>
                </a:tc>
                <a:tc>
                  <a:txBody>
                    <a:bodyPr/>
                    <a:lstStyle/>
                    <a:p>
                      <a:pPr algn="ctr" fontAlgn="ctr"/>
                      <a:r>
                        <a:rPr lang="en-US" sz="1800">
                          <a:effectLst/>
                        </a:rPr>
                        <a:t>36</a:t>
                      </a:r>
                    </a:p>
                  </a:txBody>
                  <a:tcPr marL="9525" marR="9525" marT="9525" anchor="ctr"/>
                </a:tc>
                <a:extLst>
                  <a:ext uri="{0D108BD9-81ED-4DB2-BD59-A6C34878D82A}">
                    <a16:rowId xmlns:a16="http://schemas.microsoft.com/office/drawing/2014/main" val="2836292535"/>
                  </a:ext>
                </a:extLst>
              </a:tr>
              <a:tr h="346976">
                <a:tc>
                  <a:txBody>
                    <a:bodyPr/>
                    <a:lstStyle/>
                    <a:p>
                      <a:pPr fontAlgn="b"/>
                      <a:r>
                        <a:rPr lang="en-US" sz="1800">
                          <a:effectLst/>
                        </a:rPr>
                        <a:t>Calgary Millennium</a:t>
                      </a:r>
                    </a:p>
                  </a:txBody>
                  <a:tcPr marL="9525" marR="9525" marT="9525" anchor="b"/>
                </a:tc>
                <a:tc>
                  <a:txBody>
                    <a:bodyPr/>
                    <a:lstStyle/>
                    <a:p>
                      <a:pPr algn="ctr" fontAlgn="ctr"/>
                      <a:r>
                        <a:rPr lang="en-US" sz="1800">
                          <a:effectLst/>
                        </a:rPr>
                        <a:t>2</a:t>
                      </a:r>
                    </a:p>
                  </a:txBody>
                  <a:tcPr marL="9525" marR="9525" marT="9525" anchor="ctr"/>
                </a:tc>
                <a:extLst>
                  <a:ext uri="{0D108BD9-81ED-4DB2-BD59-A6C34878D82A}">
                    <a16:rowId xmlns:a16="http://schemas.microsoft.com/office/drawing/2014/main" val="2910332565"/>
                  </a:ext>
                </a:extLst>
              </a:tr>
              <a:tr h="346976">
                <a:tc>
                  <a:txBody>
                    <a:bodyPr/>
                    <a:lstStyle/>
                    <a:p>
                      <a:pPr fontAlgn="b"/>
                      <a:r>
                        <a:rPr lang="en-US" sz="1800">
                          <a:effectLst/>
                        </a:rPr>
                        <a:t>Calgary North</a:t>
                      </a:r>
                    </a:p>
                  </a:txBody>
                  <a:tcPr marL="9525" marR="9525" marT="9525" anchor="b"/>
                </a:tc>
                <a:tc>
                  <a:txBody>
                    <a:bodyPr/>
                    <a:lstStyle/>
                    <a:p>
                      <a:pPr algn="ctr" fontAlgn="ctr"/>
                      <a:r>
                        <a:rPr lang="en-US" sz="1800">
                          <a:effectLst/>
                        </a:rPr>
                        <a:t>16</a:t>
                      </a:r>
                    </a:p>
                  </a:txBody>
                  <a:tcPr marL="9525" marR="9525" marT="9525" anchor="ctr"/>
                </a:tc>
                <a:extLst>
                  <a:ext uri="{0D108BD9-81ED-4DB2-BD59-A6C34878D82A}">
                    <a16:rowId xmlns:a16="http://schemas.microsoft.com/office/drawing/2014/main" val="574412865"/>
                  </a:ext>
                </a:extLst>
              </a:tr>
              <a:tr h="346976">
                <a:tc>
                  <a:txBody>
                    <a:bodyPr/>
                    <a:lstStyle/>
                    <a:p>
                      <a:pPr fontAlgn="b"/>
                      <a:r>
                        <a:rPr lang="en-US" sz="1800">
                          <a:effectLst/>
                        </a:rPr>
                        <a:t>Calgary Olympic</a:t>
                      </a:r>
                    </a:p>
                  </a:txBody>
                  <a:tcPr marL="9525" marR="9525" marT="9525" anchor="b"/>
                </a:tc>
                <a:tc>
                  <a:txBody>
                    <a:bodyPr/>
                    <a:lstStyle/>
                    <a:p>
                      <a:pPr algn="ctr" fontAlgn="ctr"/>
                      <a:r>
                        <a:rPr lang="en-US" sz="1800">
                          <a:effectLst/>
                        </a:rPr>
                        <a:t>2</a:t>
                      </a:r>
                    </a:p>
                  </a:txBody>
                  <a:tcPr marL="9525" marR="9525" marT="9525" anchor="ctr"/>
                </a:tc>
                <a:extLst>
                  <a:ext uri="{0D108BD9-81ED-4DB2-BD59-A6C34878D82A}">
                    <a16:rowId xmlns:a16="http://schemas.microsoft.com/office/drawing/2014/main" val="1505780431"/>
                  </a:ext>
                </a:extLst>
              </a:tr>
              <a:tr h="346976">
                <a:tc>
                  <a:txBody>
                    <a:bodyPr/>
                    <a:lstStyle/>
                    <a:p>
                      <a:pPr fontAlgn="b"/>
                      <a:r>
                        <a:rPr lang="en-US" sz="1800">
                          <a:effectLst/>
                        </a:rPr>
                        <a:t>Calgary Sarcee</a:t>
                      </a:r>
                    </a:p>
                  </a:txBody>
                  <a:tcPr marL="9525" marR="9525" marT="9525" anchor="b"/>
                </a:tc>
                <a:tc>
                  <a:txBody>
                    <a:bodyPr/>
                    <a:lstStyle/>
                    <a:p>
                      <a:pPr algn="ctr" fontAlgn="ctr"/>
                      <a:r>
                        <a:rPr lang="en-US" sz="1800">
                          <a:effectLst/>
                        </a:rPr>
                        <a:t>0</a:t>
                      </a:r>
                    </a:p>
                  </a:txBody>
                  <a:tcPr marL="9525" marR="9525" marT="9525" anchor="ctr"/>
                </a:tc>
                <a:extLst>
                  <a:ext uri="{0D108BD9-81ED-4DB2-BD59-A6C34878D82A}">
                    <a16:rowId xmlns:a16="http://schemas.microsoft.com/office/drawing/2014/main" val="1303598439"/>
                  </a:ext>
                </a:extLst>
              </a:tr>
              <a:tr h="346976">
                <a:tc>
                  <a:txBody>
                    <a:bodyPr/>
                    <a:lstStyle/>
                    <a:p>
                      <a:pPr fontAlgn="b"/>
                      <a:r>
                        <a:rPr lang="en-US" sz="1800">
                          <a:effectLst/>
                        </a:rPr>
                        <a:t>Calgary West</a:t>
                      </a:r>
                    </a:p>
                  </a:txBody>
                  <a:tcPr marL="9525" marR="9525" marT="9525" anchor="b"/>
                </a:tc>
                <a:tc>
                  <a:txBody>
                    <a:bodyPr/>
                    <a:lstStyle/>
                    <a:p>
                      <a:pPr algn="ctr" fontAlgn="ctr"/>
                      <a:r>
                        <a:rPr lang="en-US" sz="1800">
                          <a:effectLst/>
                        </a:rPr>
                        <a:t>30</a:t>
                      </a:r>
                    </a:p>
                  </a:txBody>
                  <a:tcPr marL="9525" marR="9525" marT="9525" anchor="ctr"/>
                </a:tc>
                <a:extLst>
                  <a:ext uri="{0D108BD9-81ED-4DB2-BD59-A6C34878D82A}">
                    <a16:rowId xmlns:a16="http://schemas.microsoft.com/office/drawing/2014/main" val="558386159"/>
                  </a:ext>
                </a:extLst>
              </a:tr>
              <a:tr h="346976">
                <a:tc>
                  <a:txBody>
                    <a:bodyPr/>
                    <a:lstStyle/>
                    <a:p>
                      <a:pPr fontAlgn="b"/>
                      <a:r>
                        <a:rPr lang="en-US" sz="1800">
                          <a:effectLst/>
                        </a:rPr>
                        <a:t>Canmore</a:t>
                      </a:r>
                    </a:p>
                  </a:txBody>
                  <a:tcPr marL="9525" marR="9525" marT="9525" anchor="b"/>
                </a:tc>
                <a:tc>
                  <a:txBody>
                    <a:bodyPr/>
                    <a:lstStyle/>
                    <a:p>
                      <a:pPr algn="ctr" fontAlgn="ctr"/>
                      <a:r>
                        <a:rPr lang="en-US" sz="1800">
                          <a:effectLst/>
                        </a:rPr>
                        <a:t>8</a:t>
                      </a:r>
                    </a:p>
                  </a:txBody>
                  <a:tcPr marL="9525" marR="9525" marT="9525" anchor="ctr"/>
                </a:tc>
                <a:extLst>
                  <a:ext uri="{0D108BD9-81ED-4DB2-BD59-A6C34878D82A}">
                    <a16:rowId xmlns:a16="http://schemas.microsoft.com/office/drawing/2014/main" val="579371877"/>
                  </a:ext>
                </a:extLst>
              </a:tr>
              <a:tr h="346976">
                <a:tc>
                  <a:txBody>
                    <a:bodyPr/>
                    <a:lstStyle/>
                    <a:p>
                      <a:pPr fontAlgn="b"/>
                      <a:r>
                        <a:rPr lang="en-US" sz="1800">
                          <a:effectLst/>
                        </a:rPr>
                        <a:t>Cardston</a:t>
                      </a:r>
                    </a:p>
                  </a:txBody>
                  <a:tcPr marL="9525" marR="9525" marT="9525" anchor="b"/>
                </a:tc>
                <a:tc>
                  <a:txBody>
                    <a:bodyPr/>
                    <a:lstStyle/>
                    <a:p>
                      <a:pPr algn="ctr" fontAlgn="ctr"/>
                      <a:r>
                        <a:rPr lang="en-US" sz="1800">
                          <a:effectLst/>
                        </a:rPr>
                        <a:t>0</a:t>
                      </a:r>
                    </a:p>
                  </a:txBody>
                  <a:tcPr marL="9525" marR="9525" marT="9525" anchor="ctr"/>
                </a:tc>
                <a:extLst>
                  <a:ext uri="{0D108BD9-81ED-4DB2-BD59-A6C34878D82A}">
                    <a16:rowId xmlns:a16="http://schemas.microsoft.com/office/drawing/2014/main" val="2578853536"/>
                  </a:ext>
                </a:extLst>
              </a:tr>
              <a:tr h="346976">
                <a:tc>
                  <a:txBody>
                    <a:bodyPr/>
                    <a:lstStyle/>
                    <a:p>
                      <a:pPr fontAlgn="b"/>
                      <a:r>
                        <a:rPr lang="en-US" sz="1800">
                          <a:effectLst/>
                        </a:rPr>
                        <a:t>Chestermere</a:t>
                      </a:r>
                    </a:p>
                  </a:txBody>
                  <a:tcPr marL="9525" marR="9525" marT="9525" anchor="b"/>
                </a:tc>
                <a:tc>
                  <a:txBody>
                    <a:bodyPr/>
                    <a:lstStyle/>
                    <a:p>
                      <a:pPr algn="ctr" fontAlgn="ctr"/>
                      <a:r>
                        <a:rPr lang="en-US" sz="1800">
                          <a:effectLst/>
                        </a:rPr>
                        <a:t>1</a:t>
                      </a:r>
                    </a:p>
                  </a:txBody>
                  <a:tcPr marL="9525" marR="9525" marT="9525" anchor="ctr"/>
                </a:tc>
                <a:extLst>
                  <a:ext uri="{0D108BD9-81ED-4DB2-BD59-A6C34878D82A}">
                    <a16:rowId xmlns:a16="http://schemas.microsoft.com/office/drawing/2014/main" val="4099083713"/>
                  </a:ext>
                </a:extLst>
              </a:tr>
              <a:tr h="346976">
                <a:tc>
                  <a:txBody>
                    <a:bodyPr/>
                    <a:lstStyle/>
                    <a:p>
                      <a:pPr fontAlgn="b"/>
                      <a:r>
                        <a:rPr lang="en-US" sz="1800">
                          <a:effectLst/>
                        </a:rPr>
                        <a:t>Cochrane</a:t>
                      </a:r>
                    </a:p>
                  </a:txBody>
                  <a:tcPr marL="9525" marR="9525" marT="9525" anchor="b"/>
                </a:tc>
                <a:tc>
                  <a:txBody>
                    <a:bodyPr/>
                    <a:lstStyle/>
                    <a:p>
                      <a:pPr algn="ctr" fontAlgn="ctr"/>
                      <a:r>
                        <a:rPr lang="en-US" sz="1800">
                          <a:effectLst/>
                        </a:rPr>
                        <a:t>3</a:t>
                      </a:r>
                    </a:p>
                  </a:txBody>
                  <a:tcPr marL="9525" marR="9525" marT="9525" anchor="ctr"/>
                </a:tc>
                <a:extLst>
                  <a:ext uri="{0D108BD9-81ED-4DB2-BD59-A6C34878D82A}">
                    <a16:rowId xmlns:a16="http://schemas.microsoft.com/office/drawing/2014/main" val="300598492"/>
                  </a:ext>
                </a:extLst>
              </a:tr>
              <a:tr h="346976">
                <a:tc>
                  <a:txBody>
                    <a:bodyPr/>
                    <a:lstStyle/>
                    <a:p>
                      <a:pPr fontAlgn="b"/>
                      <a:r>
                        <a:rPr lang="en-US" sz="1800">
                          <a:effectLst/>
                        </a:rPr>
                        <a:t>Cochrane Rocky Mountain</a:t>
                      </a:r>
                    </a:p>
                  </a:txBody>
                  <a:tcPr marL="9525" marR="9525" marT="9525" anchor="b"/>
                </a:tc>
                <a:tc>
                  <a:txBody>
                    <a:bodyPr/>
                    <a:lstStyle/>
                    <a:p>
                      <a:pPr algn="ctr" fontAlgn="ctr"/>
                      <a:r>
                        <a:rPr lang="en-US" sz="1800">
                          <a:effectLst/>
                        </a:rPr>
                        <a:t>0</a:t>
                      </a:r>
                    </a:p>
                  </a:txBody>
                  <a:tcPr marL="9525" marR="9525" marT="9525" anchor="ctr"/>
                </a:tc>
                <a:extLst>
                  <a:ext uri="{0D108BD9-81ED-4DB2-BD59-A6C34878D82A}">
                    <a16:rowId xmlns:a16="http://schemas.microsoft.com/office/drawing/2014/main" val="3288134045"/>
                  </a:ext>
                </a:extLst>
              </a:tr>
            </a:tbl>
          </a:graphicData>
        </a:graphic>
      </p:graphicFrame>
    </p:spTree>
    <p:extLst>
      <p:ext uri="{BB962C8B-B14F-4D97-AF65-F5344CB8AC3E}">
        <p14:creationId xmlns:p14="http://schemas.microsoft.com/office/powerpoint/2010/main" val="4272213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030D5-040D-6FC1-0E57-19595D4DFB6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9BA2A87-96CB-5718-D723-F85C520A78E8}"/>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5" name="Picture 4" descr="A black background with a yellow object in the middle&#10;&#10;Description automatically generated with medium confidence">
            <a:extLst>
              <a:ext uri="{FF2B5EF4-FFF2-40B4-BE49-F238E27FC236}">
                <a16:creationId xmlns:a16="http://schemas.microsoft.com/office/drawing/2014/main" id="{A7AB4B23-1043-AF9B-AFD6-F26F5559FA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572" y="6047169"/>
            <a:ext cx="2820315" cy="467786"/>
          </a:xfrm>
          <a:prstGeom prst="rect">
            <a:avLst/>
          </a:prstGeom>
        </p:spPr>
      </p:pic>
      <p:sp>
        <p:nvSpPr>
          <p:cNvPr id="10" name="Title 1">
            <a:extLst>
              <a:ext uri="{FF2B5EF4-FFF2-40B4-BE49-F238E27FC236}">
                <a16:creationId xmlns:a16="http://schemas.microsoft.com/office/drawing/2014/main" id="{EFAD298D-0904-A59E-0894-BC2A51AC8D25}"/>
              </a:ext>
            </a:extLst>
          </p:cNvPr>
          <p:cNvSpPr>
            <a:spLocks noGrp="1"/>
          </p:cNvSpPr>
          <p:nvPr>
            <p:ph type="title"/>
          </p:nvPr>
        </p:nvSpPr>
        <p:spPr>
          <a:xfrm>
            <a:off x="838199" y="365125"/>
            <a:ext cx="10722429" cy="1325563"/>
          </a:xfrm>
        </p:spPr>
        <p:txBody>
          <a:bodyPr>
            <a:normAutofit/>
          </a:bodyPr>
          <a:lstStyle/>
          <a:p>
            <a:pPr algn="ctr"/>
            <a:r>
              <a:rPr lang="en-US" sz="3600" b="1">
                <a:solidFill>
                  <a:srgbClr val="17458F"/>
                </a:solidFill>
              </a:rPr>
              <a:t>Volunteer Recruitment Update </a:t>
            </a:r>
            <a:r>
              <a:rPr lang="en-US">
                <a:solidFill>
                  <a:srgbClr val="17458F"/>
                </a:solidFill>
              </a:rPr>
              <a:t>by Club</a:t>
            </a:r>
            <a:endParaRPr lang="en-US" sz="3600" b="1">
              <a:solidFill>
                <a:srgbClr val="17458F"/>
              </a:solidFill>
            </a:endParaRPr>
          </a:p>
        </p:txBody>
      </p:sp>
      <p:sp>
        <p:nvSpPr>
          <p:cNvPr id="6" name="Content Placeholder 5">
            <a:extLst>
              <a:ext uri="{FF2B5EF4-FFF2-40B4-BE49-F238E27FC236}">
                <a16:creationId xmlns:a16="http://schemas.microsoft.com/office/drawing/2014/main" id="{198DE81C-1D34-6DFD-D4A5-FB428CB1C55B}"/>
              </a:ext>
            </a:extLst>
          </p:cNvPr>
          <p:cNvSpPr>
            <a:spLocks noGrp="1"/>
          </p:cNvSpPr>
          <p:nvPr>
            <p:ph idx="1"/>
          </p:nvPr>
        </p:nvSpPr>
        <p:spPr/>
        <p:txBody>
          <a:bodyPr vert="horz" lIns="91440" tIns="45720" rIns="91440" bIns="45720" rtlCol="0" anchor="t">
            <a:normAutofit/>
          </a:bodyPr>
          <a:lstStyle/>
          <a:p>
            <a:pPr marL="0" indent="0">
              <a:buNone/>
            </a:pPr>
            <a:endParaRPr lang="en-US" sz="2400"/>
          </a:p>
          <a:p>
            <a:endParaRPr lang="en-US"/>
          </a:p>
          <a:p>
            <a:endParaRPr lang="en-US"/>
          </a:p>
          <a:p>
            <a:pPr lvl="1"/>
            <a:endParaRPr lang="en-US" sz="2800"/>
          </a:p>
        </p:txBody>
      </p:sp>
      <p:graphicFrame>
        <p:nvGraphicFramePr>
          <p:cNvPr id="3" name="Table 2">
            <a:extLst>
              <a:ext uri="{FF2B5EF4-FFF2-40B4-BE49-F238E27FC236}">
                <a16:creationId xmlns:a16="http://schemas.microsoft.com/office/drawing/2014/main" id="{79341446-22FF-5155-8DE4-0B115DC3FCE9}"/>
              </a:ext>
            </a:extLst>
          </p:cNvPr>
          <p:cNvGraphicFramePr>
            <a:graphicFrameLocks noGrp="1"/>
          </p:cNvGraphicFramePr>
          <p:nvPr>
            <p:extLst>
              <p:ext uri="{D42A27DB-BD31-4B8C-83A1-F6EECF244321}">
                <p14:modId xmlns:p14="http://schemas.microsoft.com/office/powerpoint/2010/main" val="1876757296"/>
              </p:ext>
            </p:extLst>
          </p:nvPr>
        </p:nvGraphicFramePr>
        <p:xfrm>
          <a:off x="1708951" y="1131903"/>
          <a:ext cx="8395432" cy="4761519"/>
        </p:xfrm>
        <a:graphic>
          <a:graphicData uri="http://schemas.openxmlformats.org/drawingml/2006/table">
            <a:tbl>
              <a:tblPr bandRow="1">
                <a:tableStyleId>{BC89EF96-8CEA-46FF-86C4-4CE0E7609802}</a:tableStyleId>
              </a:tblPr>
              <a:tblGrid>
                <a:gridCol w="5074574">
                  <a:extLst>
                    <a:ext uri="{9D8B030D-6E8A-4147-A177-3AD203B41FA5}">
                      <a16:colId xmlns:a16="http://schemas.microsoft.com/office/drawing/2014/main" val="1406126694"/>
                    </a:ext>
                  </a:extLst>
                </a:gridCol>
                <a:gridCol w="3320858">
                  <a:extLst>
                    <a:ext uri="{9D8B030D-6E8A-4147-A177-3AD203B41FA5}">
                      <a16:colId xmlns:a16="http://schemas.microsoft.com/office/drawing/2014/main" val="2010541682"/>
                    </a:ext>
                  </a:extLst>
                </a:gridCol>
              </a:tblGrid>
              <a:tr h="477174">
                <a:tc>
                  <a:txBody>
                    <a:bodyPr/>
                    <a:lstStyle/>
                    <a:p>
                      <a:pPr fontAlgn="b"/>
                      <a:r>
                        <a:rPr lang="en-US" sz="1800" b="1">
                          <a:effectLst/>
                        </a:rPr>
                        <a:t>Club Name</a:t>
                      </a:r>
                    </a:p>
                  </a:txBody>
                  <a:tcPr marL="9525" marR="9525" marT="9525" anchor="b"/>
                </a:tc>
                <a:tc>
                  <a:txBody>
                    <a:bodyPr/>
                    <a:lstStyle/>
                    <a:p>
                      <a:pPr algn="ctr" fontAlgn="ctr"/>
                      <a:r>
                        <a:rPr lang="en-US" sz="1800" b="1">
                          <a:effectLst/>
                        </a:rPr>
                        <a:t>Volunteers</a:t>
                      </a:r>
                    </a:p>
                  </a:txBody>
                  <a:tcPr marL="9525" marR="9525" marT="9525" anchor="b"/>
                </a:tc>
                <a:extLst>
                  <a:ext uri="{0D108BD9-81ED-4DB2-BD59-A6C34878D82A}">
                    <a16:rowId xmlns:a16="http://schemas.microsoft.com/office/drawing/2014/main" val="3093359373"/>
                  </a:ext>
                </a:extLst>
              </a:tr>
              <a:tr h="190500">
                <a:tc>
                  <a:txBody>
                    <a:bodyPr/>
                    <a:lstStyle/>
                    <a:p>
                      <a:pPr fontAlgn="b"/>
                      <a:r>
                        <a:rPr lang="en-US" sz="1800">
                          <a:effectLst/>
                        </a:rPr>
                        <a:t>Drumheller</a:t>
                      </a:r>
                    </a:p>
                  </a:txBody>
                  <a:tcPr marL="9525" marR="9525" marT="9525" anchor="b"/>
                </a:tc>
                <a:tc>
                  <a:txBody>
                    <a:bodyPr/>
                    <a:lstStyle/>
                    <a:p>
                      <a:pPr algn="ctr" fontAlgn="ctr"/>
                      <a:r>
                        <a:rPr lang="en-US" sz="1800">
                          <a:effectLst/>
                        </a:rPr>
                        <a:t>5</a:t>
                      </a:r>
                    </a:p>
                  </a:txBody>
                  <a:tcPr marL="9525" marR="9525" marT="9525" anchor="ctr"/>
                </a:tc>
                <a:extLst>
                  <a:ext uri="{0D108BD9-81ED-4DB2-BD59-A6C34878D82A}">
                    <a16:rowId xmlns:a16="http://schemas.microsoft.com/office/drawing/2014/main" val="4261278862"/>
                  </a:ext>
                </a:extLst>
              </a:tr>
              <a:tr h="190500">
                <a:tc>
                  <a:txBody>
                    <a:bodyPr/>
                    <a:lstStyle/>
                    <a:p>
                      <a:pPr fontAlgn="b"/>
                      <a:r>
                        <a:rPr lang="en-US" sz="1800">
                          <a:effectLst/>
                        </a:rPr>
                        <a:t>Fort Macleod</a:t>
                      </a:r>
                    </a:p>
                  </a:txBody>
                  <a:tcPr marL="9525" marR="9525" marT="9525" anchor="b"/>
                </a:tc>
                <a:tc>
                  <a:txBody>
                    <a:bodyPr/>
                    <a:lstStyle/>
                    <a:p>
                      <a:pPr algn="ctr" fontAlgn="ctr"/>
                      <a:r>
                        <a:rPr lang="en-US" sz="1800">
                          <a:effectLst/>
                        </a:rPr>
                        <a:t>0</a:t>
                      </a:r>
                    </a:p>
                  </a:txBody>
                  <a:tcPr marL="9525" marR="9525" marT="9525" anchor="ctr"/>
                </a:tc>
                <a:extLst>
                  <a:ext uri="{0D108BD9-81ED-4DB2-BD59-A6C34878D82A}">
                    <a16:rowId xmlns:a16="http://schemas.microsoft.com/office/drawing/2014/main" val="4198565662"/>
                  </a:ext>
                </a:extLst>
              </a:tr>
              <a:tr h="190500">
                <a:tc>
                  <a:txBody>
                    <a:bodyPr/>
                    <a:lstStyle/>
                    <a:p>
                      <a:pPr fontAlgn="b"/>
                      <a:r>
                        <a:rPr lang="en-US" sz="1800">
                          <a:effectLst/>
                        </a:rPr>
                        <a:t>High River</a:t>
                      </a:r>
                    </a:p>
                  </a:txBody>
                  <a:tcPr marL="9525" marR="9525" marT="9525" anchor="b"/>
                </a:tc>
                <a:tc>
                  <a:txBody>
                    <a:bodyPr/>
                    <a:lstStyle/>
                    <a:p>
                      <a:pPr algn="ctr" fontAlgn="ctr"/>
                      <a:r>
                        <a:rPr lang="en-US" sz="1800">
                          <a:effectLst/>
                        </a:rPr>
                        <a:t>7</a:t>
                      </a:r>
                    </a:p>
                  </a:txBody>
                  <a:tcPr marL="9525" marR="9525" marT="9525" anchor="ctr"/>
                </a:tc>
                <a:extLst>
                  <a:ext uri="{0D108BD9-81ED-4DB2-BD59-A6C34878D82A}">
                    <a16:rowId xmlns:a16="http://schemas.microsoft.com/office/drawing/2014/main" val="765061548"/>
                  </a:ext>
                </a:extLst>
              </a:tr>
              <a:tr h="190500">
                <a:tc>
                  <a:txBody>
                    <a:bodyPr/>
                    <a:lstStyle/>
                    <a:p>
                      <a:pPr fontAlgn="b"/>
                      <a:r>
                        <a:rPr lang="en-US" sz="1800">
                          <a:effectLst/>
                        </a:rPr>
                        <a:t>Innisfail</a:t>
                      </a:r>
                    </a:p>
                  </a:txBody>
                  <a:tcPr marL="9525" marR="9525" marT="9525" anchor="b"/>
                </a:tc>
                <a:tc>
                  <a:txBody>
                    <a:bodyPr/>
                    <a:lstStyle/>
                    <a:p>
                      <a:pPr algn="ctr" fontAlgn="ctr"/>
                      <a:r>
                        <a:rPr lang="en-US" sz="1800">
                          <a:effectLst/>
                        </a:rPr>
                        <a:t>0</a:t>
                      </a:r>
                    </a:p>
                  </a:txBody>
                  <a:tcPr marL="9525" marR="9525" marT="9525" anchor="ctr"/>
                </a:tc>
                <a:extLst>
                  <a:ext uri="{0D108BD9-81ED-4DB2-BD59-A6C34878D82A}">
                    <a16:rowId xmlns:a16="http://schemas.microsoft.com/office/drawing/2014/main" val="1719687957"/>
                  </a:ext>
                </a:extLst>
              </a:tr>
              <a:tr h="190500">
                <a:tc>
                  <a:txBody>
                    <a:bodyPr/>
                    <a:lstStyle/>
                    <a:p>
                      <a:pPr fontAlgn="b"/>
                      <a:r>
                        <a:rPr lang="en-US" sz="1800">
                          <a:effectLst/>
                        </a:rPr>
                        <a:t>Kindersley</a:t>
                      </a:r>
                    </a:p>
                  </a:txBody>
                  <a:tcPr marL="9525" marR="9525" marT="9525" anchor="b"/>
                </a:tc>
                <a:tc>
                  <a:txBody>
                    <a:bodyPr/>
                    <a:lstStyle/>
                    <a:p>
                      <a:pPr algn="ctr" fontAlgn="ctr"/>
                      <a:r>
                        <a:rPr lang="en-US" sz="1800">
                          <a:effectLst/>
                        </a:rPr>
                        <a:t>1</a:t>
                      </a:r>
                    </a:p>
                  </a:txBody>
                  <a:tcPr marL="9525" marR="9525" marT="9525" anchor="ctr"/>
                </a:tc>
                <a:extLst>
                  <a:ext uri="{0D108BD9-81ED-4DB2-BD59-A6C34878D82A}">
                    <a16:rowId xmlns:a16="http://schemas.microsoft.com/office/drawing/2014/main" val="4112132921"/>
                  </a:ext>
                </a:extLst>
              </a:tr>
              <a:tr h="190500">
                <a:tc>
                  <a:txBody>
                    <a:bodyPr/>
                    <a:lstStyle/>
                    <a:p>
                      <a:pPr fontAlgn="b"/>
                      <a:r>
                        <a:rPr lang="en-US" sz="1800">
                          <a:effectLst/>
                        </a:rPr>
                        <a:t>Lacombe</a:t>
                      </a:r>
                    </a:p>
                  </a:txBody>
                  <a:tcPr marL="9525" marR="9525" marT="9525" anchor="b"/>
                </a:tc>
                <a:tc>
                  <a:txBody>
                    <a:bodyPr/>
                    <a:lstStyle/>
                    <a:p>
                      <a:pPr algn="ctr" fontAlgn="ctr"/>
                      <a:r>
                        <a:rPr lang="en-US" sz="1800">
                          <a:effectLst/>
                        </a:rPr>
                        <a:t>1</a:t>
                      </a:r>
                    </a:p>
                  </a:txBody>
                  <a:tcPr marL="9525" marR="9525" marT="9525" anchor="ctr"/>
                </a:tc>
                <a:extLst>
                  <a:ext uri="{0D108BD9-81ED-4DB2-BD59-A6C34878D82A}">
                    <a16:rowId xmlns:a16="http://schemas.microsoft.com/office/drawing/2014/main" val="3529544247"/>
                  </a:ext>
                </a:extLst>
              </a:tr>
              <a:tr h="190500">
                <a:tc>
                  <a:txBody>
                    <a:bodyPr/>
                    <a:lstStyle/>
                    <a:p>
                      <a:pPr fontAlgn="b"/>
                      <a:r>
                        <a:rPr lang="en-US" sz="1800">
                          <a:effectLst/>
                        </a:rPr>
                        <a:t>Lethbridge</a:t>
                      </a:r>
                    </a:p>
                  </a:txBody>
                  <a:tcPr marL="9525" marR="9525" marT="9525" anchor="b"/>
                </a:tc>
                <a:tc>
                  <a:txBody>
                    <a:bodyPr/>
                    <a:lstStyle/>
                    <a:p>
                      <a:pPr algn="ctr" fontAlgn="ctr"/>
                      <a:r>
                        <a:rPr lang="en-US" sz="1800">
                          <a:effectLst/>
                        </a:rPr>
                        <a:t>1</a:t>
                      </a:r>
                    </a:p>
                  </a:txBody>
                  <a:tcPr marL="9525" marR="9525" marT="9525" anchor="ctr"/>
                </a:tc>
                <a:extLst>
                  <a:ext uri="{0D108BD9-81ED-4DB2-BD59-A6C34878D82A}">
                    <a16:rowId xmlns:a16="http://schemas.microsoft.com/office/drawing/2014/main" val="2342868242"/>
                  </a:ext>
                </a:extLst>
              </a:tr>
              <a:tr h="190500">
                <a:tc>
                  <a:txBody>
                    <a:bodyPr/>
                    <a:lstStyle/>
                    <a:p>
                      <a:pPr fontAlgn="b"/>
                      <a:r>
                        <a:rPr lang="en-US" sz="1800">
                          <a:effectLst/>
                        </a:rPr>
                        <a:t>Lethbridge East</a:t>
                      </a:r>
                    </a:p>
                  </a:txBody>
                  <a:tcPr marL="9525" marR="9525" marT="9525" anchor="b"/>
                </a:tc>
                <a:tc>
                  <a:txBody>
                    <a:bodyPr/>
                    <a:lstStyle/>
                    <a:p>
                      <a:pPr algn="ctr" fontAlgn="ctr"/>
                      <a:r>
                        <a:rPr lang="en-US" sz="1800">
                          <a:effectLst/>
                        </a:rPr>
                        <a:t>4</a:t>
                      </a:r>
                    </a:p>
                  </a:txBody>
                  <a:tcPr marL="9525" marR="9525" marT="9525" anchor="ctr"/>
                </a:tc>
                <a:extLst>
                  <a:ext uri="{0D108BD9-81ED-4DB2-BD59-A6C34878D82A}">
                    <a16:rowId xmlns:a16="http://schemas.microsoft.com/office/drawing/2014/main" val="1671058154"/>
                  </a:ext>
                </a:extLst>
              </a:tr>
              <a:tr h="190500">
                <a:tc>
                  <a:txBody>
                    <a:bodyPr/>
                    <a:lstStyle/>
                    <a:p>
                      <a:pPr fontAlgn="b"/>
                      <a:r>
                        <a:rPr lang="en-US" sz="1800">
                          <a:effectLst/>
                        </a:rPr>
                        <a:t>Lethbridge Mosaic</a:t>
                      </a:r>
                    </a:p>
                  </a:txBody>
                  <a:tcPr marL="9525" marR="9525" marT="9525" anchor="b"/>
                </a:tc>
                <a:tc>
                  <a:txBody>
                    <a:bodyPr/>
                    <a:lstStyle/>
                    <a:p>
                      <a:pPr algn="ctr" fontAlgn="ctr"/>
                      <a:r>
                        <a:rPr lang="en-US" sz="1800">
                          <a:effectLst/>
                        </a:rPr>
                        <a:t>1</a:t>
                      </a:r>
                    </a:p>
                  </a:txBody>
                  <a:tcPr marL="9525" marR="9525" marT="9525" anchor="ctr"/>
                </a:tc>
                <a:extLst>
                  <a:ext uri="{0D108BD9-81ED-4DB2-BD59-A6C34878D82A}">
                    <a16:rowId xmlns:a16="http://schemas.microsoft.com/office/drawing/2014/main" val="627234752"/>
                  </a:ext>
                </a:extLst>
              </a:tr>
              <a:tr h="190500">
                <a:tc>
                  <a:txBody>
                    <a:bodyPr/>
                    <a:lstStyle/>
                    <a:p>
                      <a:pPr fontAlgn="b"/>
                      <a:r>
                        <a:rPr lang="en-US" sz="1800">
                          <a:effectLst/>
                        </a:rPr>
                        <a:t>Lethbridge Sunrise</a:t>
                      </a:r>
                    </a:p>
                  </a:txBody>
                  <a:tcPr marL="9525" marR="9525" marT="9525" anchor="b"/>
                </a:tc>
                <a:tc>
                  <a:txBody>
                    <a:bodyPr/>
                    <a:lstStyle/>
                    <a:p>
                      <a:pPr algn="ctr" fontAlgn="ctr"/>
                      <a:r>
                        <a:rPr lang="en-US" sz="1800">
                          <a:effectLst/>
                        </a:rPr>
                        <a:t>3</a:t>
                      </a:r>
                    </a:p>
                  </a:txBody>
                  <a:tcPr marL="9525" marR="9525" marT="9525" anchor="ctr"/>
                </a:tc>
                <a:extLst>
                  <a:ext uri="{0D108BD9-81ED-4DB2-BD59-A6C34878D82A}">
                    <a16:rowId xmlns:a16="http://schemas.microsoft.com/office/drawing/2014/main" val="1254489806"/>
                  </a:ext>
                </a:extLst>
              </a:tr>
              <a:tr h="190500">
                <a:tc>
                  <a:txBody>
                    <a:bodyPr/>
                    <a:lstStyle/>
                    <a:p>
                      <a:pPr fontAlgn="b"/>
                      <a:r>
                        <a:rPr lang="en-US" sz="1800">
                          <a:effectLst/>
                        </a:rPr>
                        <a:t>Medicine Hat</a:t>
                      </a:r>
                    </a:p>
                  </a:txBody>
                  <a:tcPr marL="9525" marR="9525" marT="9525" anchor="b"/>
                </a:tc>
                <a:tc>
                  <a:txBody>
                    <a:bodyPr/>
                    <a:lstStyle/>
                    <a:p>
                      <a:pPr algn="ctr" fontAlgn="ctr"/>
                      <a:r>
                        <a:rPr lang="en-US" sz="1800">
                          <a:effectLst/>
                        </a:rPr>
                        <a:t>2</a:t>
                      </a:r>
                    </a:p>
                  </a:txBody>
                  <a:tcPr marL="9525" marR="9525" marT="9525" anchor="ctr"/>
                </a:tc>
                <a:extLst>
                  <a:ext uri="{0D108BD9-81ED-4DB2-BD59-A6C34878D82A}">
                    <a16:rowId xmlns:a16="http://schemas.microsoft.com/office/drawing/2014/main" val="2545468378"/>
                  </a:ext>
                </a:extLst>
              </a:tr>
              <a:tr h="190500">
                <a:tc>
                  <a:txBody>
                    <a:bodyPr/>
                    <a:lstStyle/>
                    <a:p>
                      <a:pPr fontAlgn="b"/>
                      <a:r>
                        <a:rPr lang="en-US" sz="1800">
                          <a:effectLst/>
                        </a:rPr>
                        <a:t>Medicine Hat (</a:t>
                      </a:r>
                      <a:r>
                        <a:rPr lang="en-US" sz="1800" err="1">
                          <a:effectLst/>
                        </a:rPr>
                        <a:t>Saamis</a:t>
                      </a:r>
                      <a:r>
                        <a:rPr lang="en-US" sz="1800">
                          <a:effectLst/>
                        </a:rPr>
                        <a:t>)</a:t>
                      </a:r>
                    </a:p>
                  </a:txBody>
                  <a:tcPr marL="9525" marR="9525" marT="9525" anchor="b"/>
                </a:tc>
                <a:tc>
                  <a:txBody>
                    <a:bodyPr/>
                    <a:lstStyle/>
                    <a:p>
                      <a:pPr algn="ctr" fontAlgn="ctr"/>
                      <a:r>
                        <a:rPr lang="en-US" sz="1800">
                          <a:effectLst/>
                        </a:rPr>
                        <a:t>0</a:t>
                      </a:r>
                    </a:p>
                  </a:txBody>
                  <a:tcPr marL="9525" marR="9525" marT="9525" anchor="ctr"/>
                </a:tc>
                <a:extLst>
                  <a:ext uri="{0D108BD9-81ED-4DB2-BD59-A6C34878D82A}">
                    <a16:rowId xmlns:a16="http://schemas.microsoft.com/office/drawing/2014/main" val="3504325926"/>
                  </a:ext>
                </a:extLst>
              </a:tr>
              <a:tr h="190500">
                <a:tc>
                  <a:txBody>
                    <a:bodyPr/>
                    <a:lstStyle/>
                    <a:p>
                      <a:pPr fontAlgn="b"/>
                      <a:r>
                        <a:rPr lang="en-US" sz="1800">
                          <a:effectLst/>
                        </a:rPr>
                        <a:t>Medicine Hat Sunrise</a:t>
                      </a:r>
                    </a:p>
                  </a:txBody>
                  <a:tcPr marL="9525" marR="9525" marT="9525" anchor="b"/>
                </a:tc>
                <a:tc>
                  <a:txBody>
                    <a:bodyPr/>
                    <a:lstStyle/>
                    <a:p>
                      <a:pPr algn="ctr" fontAlgn="ctr"/>
                      <a:r>
                        <a:rPr lang="en-US" sz="1800">
                          <a:effectLst/>
                        </a:rPr>
                        <a:t>0</a:t>
                      </a:r>
                    </a:p>
                  </a:txBody>
                  <a:tcPr marL="9525" marR="9525" marT="9525" anchor="ctr"/>
                </a:tc>
                <a:extLst>
                  <a:ext uri="{0D108BD9-81ED-4DB2-BD59-A6C34878D82A}">
                    <a16:rowId xmlns:a16="http://schemas.microsoft.com/office/drawing/2014/main" val="783149736"/>
                  </a:ext>
                </a:extLst>
              </a:tr>
            </a:tbl>
          </a:graphicData>
        </a:graphic>
      </p:graphicFrame>
    </p:spTree>
    <p:extLst>
      <p:ext uri="{BB962C8B-B14F-4D97-AF65-F5344CB8AC3E}">
        <p14:creationId xmlns:p14="http://schemas.microsoft.com/office/powerpoint/2010/main" val="319537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7032B-B55C-6C48-F7CC-76455F5F8F3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73C1B0D-2B17-537E-53A9-4191566E7FEB}"/>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5" name="Picture 4" descr="A black background with a yellow object in the middle&#10;&#10;Description automatically generated with medium confidence">
            <a:extLst>
              <a:ext uri="{FF2B5EF4-FFF2-40B4-BE49-F238E27FC236}">
                <a16:creationId xmlns:a16="http://schemas.microsoft.com/office/drawing/2014/main" id="{C81AEE50-CED1-ED80-2F0A-24382243C4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572" y="6047169"/>
            <a:ext cx="2820315" cy="467786"/>
          </a:xfrm>
          <a:prstGeom prst="rect">
            <a:avLst/>
          </a:prstGeom>
        </p:spPr>
      </p:pic>
      <p:sp>
        <p:nvSpPr>
          <p:cNvPr id="10" name="Title 1">
            <a:extLst>
              <a:ext uri="{FF2B5EF4-FFF2-40B4-BE49-F238E27FC236}">
                <a16:creationId xmlns:a16="http://schemas.microsoft.com/office/drawing/2014/main" id="{74937D88-3097-03DD-D558-4E2F0367DFD4}"/>
              </a:ext>
            </a:extLst>
          </p:cNvPr>
          <p:cNvSpPr>
            <a:spLocks noGrp="1"/>
          </p:cNvSpPr>
          <p:nvPr>
            <p:ph type="title"/>
          </p:nvPr>
        </p:nvSpPr>
        <p:spPr>
          <a:xfrm>
            <a:off x="838199" y="365125"/>
            <a:ext cx="10722429" cy="1325563"/>
          </a:xfrm>
        </p:spPr>
        <p:txBody>
          <a:bodyPr>
            <a:normAutofit/>
          </a:bodyPr>
          <a:lstStyle/>
          <a:p>
            <a:pPr algn="ctr"/>
            <a:r>
              <a:rPr lang="en-US" sz="3600" b="1">
                <a:solidFill>
                  <a:srgbClr val="17458F"/>
                </a:solidFill>
              </a:rPr>
              <a:t>Volunteer Recruitment Update </a:t>
            </a:r>
            <a:r>
              <a:rPr lang="en-US">
                <a:solidFill>
                  <a:srgbClr val="17458F"/>
                </a:solidFill>
              </a:rPr>
              <a:t>by Club</a:t>
            </a:r>
            <a:endParaRPr lang="en-US" sz="3600" b="1">
              <a:solidFill>
                <a:srgbClr val="17458F"/>
              </a:solidFill>
            </a:endParaRPr>
          </a:p>
        </p:txBody>
      </p:sp>
      <p:sp>
        <p:nvSpPr>
          <p:cNvPr id="6" name="Content Placeholder 5">
            <a:extLst>
              <a:ext uri="{FF2B5EF4-FFF2-40B4-BE49-F238E27FC236}">
                <a16:creationId xmlns:a16="http://schemas.microsoft.com/office/drawing/2014/main" id="{F85FB526-68C2-ADE8-B8A6-C4866871CB9E}"/>
              </a:ext>
            </a:extLst>
          </p:cNvPr>
          <p:cNvSpPr>
            <a:spLocks noGrp="1"/>
          </p:cNvSpPr>
          <p:nvPr>
            <p:ph idx="1"/>
          </p:nvPr>
        </p:nvSpPr>
        <p:spPr/>
        <p:txBody>
          <a:bodyPr vert="horz" lIns="91440" tIns="45720" rIns="91440" bIns="45720" rtlCol="0" anchor="t">
            <a:normAutofit/>
          </a:bodyPr>
          <a:lstStyle/>
          <a:p>
            <a:pPr marL="0" indent="0">
              <a:buNone/>
            </a:pPr>
            <a:endParaRPr lang="en-US" sz="2400"/>
          </a:p>
          <a:p>
            <a:endParaRPr lang="en-US"/>
          </a:p>
          <a:p>
            <a:endParaRPr lang="en-US"/>
          </a:p>
          <a:p>
            <a:pPr lvl="1"/>
            <a:endParaRPr lang="en-US" sz="2800"/>
          </a:p>
        </p:txBody>
      </p:sp>
      <p:graphicFrame>
        <p:nvGraphicFramePr>
          <p:cNvPr id="7" name="Table 6">
            <a:extLst>
              <a:ext uri="{FF2B5EF4-FFF2-40B4-BE49-F238E27FC236}">
                <a16:creationId xmlns:a16="http://schemas.microsoft.com/office/drawing/2014/main" id="{8E9F273C-0ABE-8A70-9C44-EC14C9DD21BA}"/>
              </a:ext>
            </a:extLst>
          </p:cNvPr>
          <p:cNvGraphicFramePr>
            <a:graphicFrameLocks noGrp="1"/>
          </p:cNvGraphicFramePr>
          <p:nvPr>
            <p:extLst>
              <p:ext uri="{D42A27DB-BD31-4B8C-83A1-F6EECF244321}">
                <p14:modId xmlns:p14="http://schemas.microsoft.com/office/powerpoint/2010/main" val="3419397638"/>
              </p:ext>
            </p:extLst>
          </p:nvPr>
        </p:nvGraphicFramePr>
        <p:xfrm>
          <a:off x="2334904" y="1296004"/>
          <a:ext cx="8036860" cy="4365371"/>
        </p:xfrm>
        <a:graphic>
          <a:graphicData uri="http://schemas.openxmlformats.org/drawingml/2006/table">
            <a:tbl>
              <a:tblPr bandRow="1">
                <a:tableStyleId>{BC89EF96-8CEA-46FF-86C4-4CE0E7609802}</a:tableStyleId>
              </a:tblPr>
              <a:tblGrid>
                <a:gridCol w="4860212">
                  <a:extLst>
                    <a:ext uri="{9D8B030D-6E8A-4147-A177-3AD203B41FA5}">
                      <a16:colId xmlns:a16="http://schemas.microsoft.com/office/drawing/2014/main" val="1468838513"/>
                    </a:ext>
                  </a:extLst>
                </a:gridCol>
                <a:gridCol w="3176648">
                  <a:extLst>
                    <a:ext uri="{9D8B030D-6E8A-4147-A177-3AD203B41FA5}">
                      <a16:colId xmlns:a16="http://schemas.microsoft.com/office/drawing/2014/main" val="3558560507"/>
                    </a:ext>
                  </a:extLst>
                </a:gridCol>
              </a:tblGrid>
              <a:tr h="410592">
                <a:tc>
                  <a:txBody>
                    <a:bodyPr/>
                    <a:lstStyle/>
                    <a:p>
                      <a:pPr fontAlgn="b"/>
                      <a:r>
                        <a:rPr lang="en-US" sz="1800" b="1">
                          <a:effectLst/>
                        </a:rPr>
                        <a:t>Club Name</a:t>
                      </a:r>
                    </a:p>
                  </a:txBody>
                  <a:tcPr marL="9525" marR="9525" marT="9525" anchor="b"/>
                </a:tc>
                <a:tc>
                  <a:txBody>
                    <a:bodyPr/>
                    <a:lstStyle/>
                    <a:p>
                      <a:pPr algn="ctr" fontAlgn="ctr"/>
                      <a:r>
                        <a:rPr lang="en-US" sz="1800" b="1">
                          <a:effectLst/>
                        </a:rPr>
                        <a:t>Volunteers</a:t>
                      </a:r>
                    </a:p>
                  </a:txBody>
                  <a:tcPr marL="9525" marR="9525" marT="9525" anchor="b"/>
                </a:tc>
                <a:extLst>
                  <a:ext uri="{0D108BD9-81ED-4DB2-BD59-A6C34878D82A}">
                    <a16:rowId xmlns:a16="http://schemas.microsoft.com/office/drawing/2014/main" val="3453495772"/>
                  </a:ext>
                </a:extLst>
              </a:tr>
              <a:tr h="190500">
                <a:tc>
                  <a:txBody>
                    <a:bodyPr/>
                    <a:lstStyle/>
                    <a:p>
                      <a:pPr fontAlgn="b"/>
                      <a:r>
                        <a:rPr lang="en-US" sz="1800">
                          <a:effectLst/>
                        </a:rPr>
                        <a:t>Okotoks</a:t>
                      </a:r>
                    </a:p>
                  </a:txBody>
                  <a:tcPr marL="9525" marR="9525" marT="9525" anchor="b"/>
                </a:tc>
                <a:tc>
                  <a:txBody>
                    <a:bodyPr/>
                    <a:lstStyle/>
                    <a:p>
                      <a:pPr algn="ctr" fontAlgn="ctr"/>
                      <a:r>
                        <a:rPr lang="en-US" sz="1800">
                          <a:effectLst/>
                        </a:rPr>
                        <a:t>4</a:t>
                      </a:r>
                    </a:p>
                  </a:txBody>
                  <a:tcPr marL="9525" marR="9525" marT="9525" anchor="ctr"/>
                </a:tc>
                <a:extLst>
                  <a:ext uri="{0D108BD9-81ED-4DB2-BD59-A6C34878D82A}">
                    <a16:rowId xmlns:a16="http://schemas.microsoft.com/office/drawing/2014/main" val="3899369611"/>
                  </a:ext>
                </a:extLst>
              </a:tr>
              <a:tr h="190500">
                <a:tc>
                  <a:txBody>
                    <a:bodyPr/>
                    <a:lstStyle/>
                    <a:p>
                      <a:pPr fontAlgn="b"/>
                      <a:r>
                        <a:rPr lang="en-US" sz="1800">
                          <a:effectLst/>
                        </a:rPr>
                        <a:t>Olds</a:t>
                      </a:r>
                    </a:p>
                  </a:txBody>
                  <a:tcPr marL="9525" marR="9525" marT="9525" anchor="b"/>
                </a:tc>
                <a:tc>
                  <a:txBody>
                    <a:bodyPr/>
                    <a:lstStyle/>
                    <a:p>
                      <a:pPr algn="ctr" fontAlgn="ctr"/>
                      <a:r>
                        <a:rPr lang="en-US" sz="1800">
                          <a:effectLst/>
                        </a:rPr>
                        <a:t>4</a:t>
                      </a:r>
                    </a:p>
                  </a:txBody>
                  <a:tcPr marL="9525" marR="9525" marT="9525" anchor="ctr"/>
                </a:tc>
                <a:extLst>
                  <a:ext uri="{0D108BD9-81ED-4DB2-BD59-A6C34878D82A}">
                    <a16:rowId xmlns:a16="http://schemas.microsoft.com/office/drawing/2014/main" val="4071383813"/>
                  </a:ext>
                </a:extLst>
              </a:tr>
              <a:tr h="190500">
                <a:tc>
                  <a:txBody>
                    <a:bodyPr/>
                    <a:lstStyle/>
                    <a:p>
                      <a:pPr fontAlgn="b"/>
                      <a:r>
                        <a:rPr lang="en-US" sz="1800">
                          <a:effectLst/>
                        </a:rPr>
                        <a:t>Pincher Creek</a:t>
                      </a:r>
                    </a:p>
                  </a:txBody>
                  <a:tcPr marL="9525" marR="9525" marT="9525" anchor="b"/>
                </a:tc>
                <a:tc>
                  <a:txBody>
                    <a:bodyPr/>
                    <a:lstStyle/>
                    <a:p>
                      <a:pPr algn="ctr" fontAlgn="ctr"/>
                      <a:r>
                        <a:rPr lang="en-US" sz="1800">
                          <a:effectLst/>
                        </a:rPr>
                        <a:t>1</a:t>
                      </a:r>
                    </a:p>
                  </a:txBody>
                  <a:tcPr marL="9525" marR="9525" marT="9525" anchor="ctr"/>
                </a:tc>
                <a:extLst>
                  <a:ext uri="{0D108BD9-81ED-4DB2-BD59-A6C34878D82A}">
                    <a16:rowId xmlns:a16="http://schemas.microsoft.com/office/drawing/2014/main" val="1517972977"/>
                  </a:ext>
                </a:extLst>
              </a:tr>
              <a:tr h="190500">
                <a:tc>
                  <a:txBody>
                    <a:bodyPr/>
                    <a:lstStyle/>
                    <a:p>
                      <a:pPr fontAlgn="b"/>
                      <a:r>
                        <a:rPr lang="en-US" sz="1800">
                          <a:effectLst/>
                        </a:rPr>
                        <a:t>Raymond</a:t>
                      </a:r>
                    </a:p>
                  </a:txBody>
                  <a:tcPr marL="9525" marR="9525" marT="9525" anchor="b"/>
                </a:tc>
                <a:tc>
                  <a:txBody>
                    <a:bodyPr/>
                    <a:lstStyle/>
                    <a:p>
                      <a:pPr algn="ctr" fontAlgn="ctr"/>
                      <a:r>
                        <a:rPr lang="en-US" sz="1800">
                          <a:effectLst/>
                        </a:rPr>
                        <a:t>4</a:t>
                      </a:r>
                    </a:p>
                  </a:txBody>
                  <a:tcPr marL="9525" marR="9525" marT="9525" anchor="ctr"/>
                </a:tc>
                <a:extLst>
                  <a:ext uri="{0D108BD9-81ED-4DB2-BD59-A6C34878D82A}">
                    <a16:rowId xmlns:a16="http://schemas.microsoft.com/office/drawing/2014/main" val="3139237489"/>
                  </a:ext>
                </a:extLst>
              </a:tr>
              <a:tr h="190500">
                <a:tc>
                  <a:txBody>
                    <a:bodyPr/>
                    <a:lstStyle/>
                    <a:p>
                      <a:pPr fontAlgn="b"/>
                      <a:r>
                        <a:rPr lang="en-US" sz="1800">
                          <a:effectLst/>
                        </a:rPr>
                        <a:t>Red Deer</a:t>
                      </a:r>
                    </a:p>
                  </a:txBody>
                  <a:tcPr marL="9525" marR="9525" marT="9525" anchor="b"/>
                </a:tc>
                <a:tc>
                  <a:txBody>
                    <a:bodyPr/>
                    <a:lstStyle/>
                    <a:p>
                      <a:pPr algn="ctr" fontAlgn="ctr"/>
                      <a:r>
                        <a:rPr lang="en-US" sz="1800">
                          <a:effectLst/>
                        </a:rPr>
                        <a:t>6</a:t>
                      </a:r>
                    </a:p>
                  </a:txBody>
                  <a:tcPr marL="9525" marR="9525" marT="9525" anchor="ctr"/>
                </a:tc>
                <a:extLst>
                  <a:ext uri="{0D108BD9-81ED-4DB2-BD59-A6C34878D82A}">
                    <a16:rowId xmlns:a16="http://schemas.microsoft.com/office/drawing/2014/main" val="699876929"/>
                  </a:ext>
                </a:extLst>
              </a:tr>
              <a:tr h="190500">
                <a:tc>
                  <a:txBody>
                    <a:bodyPr/>
                    <a:lstStyle/>
                    <a:p>
                      <a:pPr fontAlgn="b"/>
                      <a:r>
                        <a:rPr lang="en-US" sz="1800">
                          <a:effectLst/>
                        </a:rPr>
                        <a:t>Red Deer East</a:t>
                      </a:r>
                    </a:p>
                  </a:txBody>
                  <a:tcPr marL="9525" marR="9525" marT="9525" anchor="b"/>
                </a:tc>
                <a:tc>
                  <a:txBody>
                    <a:bodyPr/>
                    <a:lstStyle/>
                    <a:p>
                      <a:pPr algn="ctr" fontAlgn="ctr"/>
                      <a:r>
                        <a:rPr lang="en-US" sz="1800">
                          <a:effectLst/>
                        </a:rPr>
                        <a:t>10</a:t>
                      </a:r>
                    </a:p>
                  </a:txBody>
                  <a:tcPr marL="9525" marR="9525" marT="9525" anchor="ctr"/>
                </a:tc>
                <a:extLst>
                  <a:ext uri="{0D108BD9-81ED-4DB2-BD59-A6C34878D82A}">
                    <a16:rowId xmlns:a16="http://schemas.microsoft.com/office/drawing/2014/main" val="1064787414"/>
                  </a:ext>
                </a:extLst>
              </a:tr>
              <a:tr h="190500">
                <a:tc>
                  <a:txBody>
                    <a:bodyPr/>
                    <a:lstStyle/>
                    <a:p>
                      <a:pPr fontAlgn="b"/>
                      <a:r>
                        <a:rPr lang="en-US" sz="1800">
                          <a:effectLst/>
                        </a:rPr>
                        <a:t>Red Deer Sunrise</a:t>
                      </a:r>
                    </a:p>
                  </a:txBody>
                  <a:tcPr marL="9525" marR="9525" marT="9525" anchor="b"/>
                </a:tc>
                <a:tc>
                  <a:txBody>
                    <a:bodyPr/>
                    <a:lstStyle/>
                    <a:p>
                      <a:pPr algn="ctr" fontAlgn="ctr"/>
                      <a:r>
                        <a:rPr lang="en-US" sz="1800">
                          <a:effectLst/>
                        </a:rPr>
                        <a:t>1</a:t>
                      </a:r>
                    </a:p>
                  </a:txBody>
                  <a:tcPr marL="9525" marR="9525" marT="9525" anchor="ctr"/>
                </a:tc>
                <a:extLst>
                  <a:ext uri="{0D108BD9-81ED-4DB2-BD59-A6C34878D82A}">
                    <a16:rowId xmlns:a16="http://schemas.microsoft.com/office/drawing/2014/main" val="1351872954"/>
                  </a:ext>
                </a:extLst>
              </a:tr>
              <a:tr h="190500">
                <a:tc>
                  <a:txBody>
                    <a:bodyPr/>
                    <a:lstStyle/>
                    <a:p>
                      <a:pPr fontAlgn="b"/>
                      <a:r>
                        <a:rPr lang="en-US" sz="1800">
                          <a:effectLst/>
                        </a:rPr>
                        <a:t>Rotaract Clubs</a:t>
                      </a:r>
                    </a:p>
                  </a:txBody>
                  <a:tcPr marL="9525" marR="9525" marT="9525" anchor="b"/>
                </a:tc>
                <a:tc>
                  <a:txBody>
                    <a:bodyPr/>
                    <a:lstStyle/>
                    <a:p>
                      <a:pPr algn="ctr" fontAlgn="ctr"/>
                      <a:r>
                        <a:rPr lang="en-US" sz="1800">
                          <a:effectLst/>
                        </a:rPr>
                        <a:t>44</a:t>
                      </a:r>
                    </a:p>
                  </a:txBody>
                  <a:tcPr marL="9525" marR="9525" marT="9525" anchor="ctr"/>
                </a:tc>
                <a:extLst>
                  <a:ext uri="{0D108BD9-81ED-4DB2-BD59-A6C34878D82A}">
                    <a16:rowId xmlns:a16="http://schemas.microsoft.com/office/drawing/2014/main" val="3782807565"/>
                  </a:ext>
                </a:extLst>
              </a:tr>
              <a:tr h="190500">
                <a:tc>
                  <a:txBody>
                    <a:bodyPr/>
                    <a:lstStyle/>
                    <a:p>
                      <a:pPr lvl="0">
                        <a:buNone/>
                      </a:pPr>
                      <a:r>
                        <a:rPr lang="en-US" sz="1800">
                          <a:effectLst/>
                        </a:rPr>
                        <a:t>Stettler</a:t>
                      </a:r>
                    </a:p>
                  </a:txBody>
                  <a:tcPr marL="9524" marR="9524" marT="9524" anchor="b"/>
                </a:tc>
                <a:tc>
                  <a:txBody>
                    <a:bodyPr/>
                    <a:lstStyle/>
                    <a:p>
                      <a:pPr lvl="0" algn="ctr">
                        <a:buNone/>
                      </a:pPr>
                      <a:r>
                        <a:rPr lang="en-US" sz="1800">
                          <a:effectLst/>
                        </a:rPr>
                        <a:t>1</a:t>
                      </a:r>
                    </a:p>
                  </a:txBody>
                  <a:tcPr marL="9524" marR="9524" marT="9524" anchor="ctr"/>
                </a:tc>
                <a:extLst>
                  <a:ext uri="{0D108BD9-81ED-4DB2-BD59-A6C34878D82A}">
                    <a16:rowId xmlns:a16="http://schemas.microsoft.com/office/drawing/2014/main" val="3410496225"/>
                  </a:ext>
                </a:extLst>
              </a:tr>
              <a:tr h="190500">
                <a:tc>
                  <a:txBody>
                    <a:bodyPr/>
                    <a:lstStyle/>
                    <a:p>
                      <a:pPr fontAlgn="b"/>
                      <a:r>
                        <a:rPr lang="en-US" sz="1800">
                          <a:effectLst/>
                        </a:rPr>
                        <a:t>Swift Current</a:t>
                      </a:r>
                    </a:p>
                  </a:txBody>
                  <a:tcPr marL="9525" marR="9525" marT="9525" anchor="b"/>
                </a:tc>
                <a:tc>
                  <a:txBody>
                    <a:bodyPr/>
                    <a:lstStyle/>
                    <a:p>
                      <a:pPr algn="ctr" fontAlgn="ctr"/>
                      <a:r>
                        <a:rPr lang="en-US" sz="1800">
                          <a:effectLst/>
                        </a:rPr>
                        <a:t>1</a:t>
                      </a:r>
                    </a:p>
                  </a:txBody>
                  <a:tcPr marL="9525" marR="9525" marT="9525" anchor="ctr"/>
                </a:tc>
                <a:extLst>
                  <a:ext uri="{0D108BD9-81ED-4DB2-BD59-A6C34878D82A}">
                    <a16:rowId xmlns:a16="http://schemas.microsoft.com/office/drawing/2014/main" val="3321749941"/>
                  </a:ext>
                </a:extLst>
              </a:tr>
              <a:tr h="190500">
                <a:tc>
                  <a:txBody>
                    <a:bodyPr/>
                    <a:lstStyle/>
                    <a:p>
                      <a:pPr fontAlgn="b"/>
                      <a:r>
                        <a:rPr lang="en-US" sz="1800">
                          <a:effectLst/>
                        </a:rPr>
                        <a:t>Sylvan Lake</a:t>
                      </a:r>
                    </a:p>
                  </a:txBody>
                  <a:tcPr marL="9525" marR="9525" marT="9525" anchor="b"/>
                </a:tc>
                <a:tc>
                  <a:txBody>
                    <a:bodyPr/>
                    <a:lstStyle/>
                    <a:p>
                      <a:pPr algn="ctr" fontAlgn="ctr"/>
                      <a:r>
                        <a:rPr lang="en-US" sz="1800">
                          <a:effectLst/>
                        </a:rPr>
                        <a:t>1</a:t>
                      </a:r>
                    </a:p>
                  </a:txBody>
                  <a:tcPr marL="9525" marR="9525" marT="9525" anchor="ctr"/>
                </a:tc>
                <a:extLst>
                  <a:ext uri="{0D108BD9-81ED-4DB2-BD59-A6C34878D82A}">
                    <a16:rowId xmlns:a16="http://schemas.microsoft.com/office/drawing/2014/main" val="1867711294"/>
                  </a:ext>
                </a:extLst>
              </a:tr>
              <a:tr h="190500">
                <a:tc>
                  <a:txBody>
                    <a:bodyPr/>
                    <a:lstStyle/>
                    <a:p>
                      <a:pPr fontAlgn="b"/>
                      <a:r>
                        <a:rPr lang="en-US" sz="1800">
                          <a:effectLst/>
                        </a:rPr>
                        <a:t>Total District 5360</a:t>
                      </a:r>
                    </a:p>
                  </a:txBody>
                  <a:tcPr marL="9525" marR="9525" marT="9525" anchor="b"/>
                </a:tc>
                <a:tc>
                  <a:txBody>
                    <a:bodyPr/>
                    <a:lstStyle/>
                    <a:p>
                      <a:pPr algn="ctr" fontAlgn="ctr"/>
                      <a:r>
                        <a:rPr lang="en-US" sz="1800">
                          <a:effectLst/>
                        </a:rPr>
                        <a:t>323</a:t>
                      </a:r>
                    </a:p>
                  </a:txBody>
                  <a:tcPr marL="9525" marR="9525" marT="9525" anchor="ctr"/>
                </a:tc>
                <a:extLst>
                  <a:ext uri="{0D108BD9-81ED-4DB2-BD59-A6C34878D82A}">
                    <a16:rowId xmlns:a16="http://schemas.microsoft.com/office/drawing/2014/main" val="649603340"/>
                  </a:ext>
                </a:extLst>
              </a:tr>
            </a:tbl>
          </a:graphicData>
        </a:graphic>
      </p:graphicFrame>
    </p:spTree>
    <p:extLst>
      <p:ext uri="{BB962C8B-B14F-4D97-AF65-F5344CB8AC3E}">
        <p14:creationId xmlns:p14="http://schemas.microsoft.com/office/powerpoint/2010/main" val="3911475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390C2-662A-4F4B-3901-91DCC494A5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8880D8-893C-6C26-B22F-B09D9DE81482}"/>
              </a:ext>
            </a:extLst>
          </p:cNvPr>
          <p:cNvSpPr>
            <a:spLocks noGrp="1"/>
          </p:cNvSpPr>
          <p:nvPr>
            <p:ph type="title"/>
          </p:nvPr>
        </p:nvSpPr>
        <p:spPr>
          <a:xfrm>
            <a:off x="838199" y="365125"/>
            <a:ext cx="10722429" cy="1325563"/>
          </a:xfrm>
        </p:spPr>
        <p:txBody>
          <a:bodyPr>
            <a:normAutofit/>
          </a:bodyPr>
          <a:lstStyle/>
          <a:p>
            <a:r>
              <a:rPr lang="en-US" sz="3600" b="1">
                <a:solidFill>
                  <a:srgbClr val="17458F"/>
                </a:solidFill>
              </a:rPr>
              <a:t>HOC 2025 Volunteer Opportunities</a:t>
            </a:r>
          </a:p>
        </p:txBody>
      </p:sp>
      <p:sp>
        <p:nvSpPr>
          <p:cNvPr id="15" name="Rectangle 3">
            <a:extLst>
              <a:ext uri="{FF2B5EF4-FFF2-40B4-BE49-F238E27FC236}">
                <a16:creationId xmlns:a16="http://schemas.microsoft.com/office/drawing/2014/main" id="{576146DB-7AF5-D50C-6CB3-3F2D4C70AD95}"/>
              </a:ext>
            </a:extLst>
          </p:cNvPr>
          <p:cNvSpPr>
            <a:spLocks noGrp="1" noChangeArrowheads="1"/>
          </p:cNvSpPr>
          <p:nvPr>
            <p:ph idx="1"/>
          </p:nvPr>
        </p:nvSpPr>
        <p:spPr bwMode="auto">
          <a:xfrm>
            <a:off x="568700" y="1043361"/>
            <a:ext cx="10352314" cy="5181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lang="en-US" sz="2800" b="1">
                <a:latin typeface="Calibri" panose="020F0502020204030204" pitchFamily="34" charset="0"/>
                <a:ea typeface="Calibri" panose="020F0502020204030204" pitchFamily="34" charset="0"/>
                <a:cs typeface="Calibri" panose="020F0502020204030204" pitchFamily="34" charset="0"/>
              </a:rPr>
              <a:t>None of the following HOC 2025 Volunteer Opportunities require you to register for the RI Convention</a:t>
            </a:r>
          </a:p>
          <a:p>
            <a:pPr eaLnBrk="0" fontAlgn="base" hangingPunct="0">
              <a:lnSpc>
                <a:spcPct val="100000"/>
              </a:lnSpc>
              <a:spcBef>
                <a:spcPct val="0"/>
              </a:spcBef>
              <a:spcAft>
                <a:spcPct val="0"/>
              </a:spcAft>
            </a:pPr>
            <a:endPar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a:buFont typeface="Arial" panose="020B0604020202020204" pitchFamily="34" charset="0"/>
              <a:buChar char="•"/>
            </a:pPr>
            <a:r>
              <a:rPr lang="en-US" b="0" i="0">
                <a:solidFill>
                  <a:srgbClr val="222222"/>
                </a:solidFill>
                <a:effectLst/>
                <a:latin typeface="Arial" panose="020B0604020202020204" pitchFamily="34" charset="0"/>
              </a:rPr>
              <a:t>C-Train Platforms</a:t>
            </a:r>
          </a:p>
          <a:p>
            <a:pPr algn="l">
              <a:buFont typeface="Arial" panose="020B0604020202020204" pitchFamily="34" charset="0"/>
              <a:buChar char="•"/>
            </a:pPr>
            <a:r>
              <a:rPr lang="en-US" b="0" i="0">
                <a:solidFill>
                  <a:srgbClr val="222222"/>
                </a:solidFill>
                <a:effectLst/>
                <a:latin typeface="Arial" panose="020B0604020202020204" pitchFamily="34" charset="0"/>
              </a:rPr>
              <a:t>Calgary International Airport</a:t>
            </a:r>
          </a:p>
          <a:p>
            <a:pPr algn="l">
              <a:buFont typeface="Arial" panose="020B0604020202020204" pitchFamily="34" charset="0"/>
              <a:buChar char="•"/>
            </a:pPr>
            <a:r>
              <a:rPr lang="en-US" b="0" i="0">
                <a:solidFill>
                  <a:srgbClr val="222222"/>
                </a:solidFill>
                <a:effectLst/>
                <a:latin typeface="Arial" panose="020B0604020202020204" pitchFamily="34" charset="0"/>
              </a:rPr>
              <a:t>Calgary Pathway to Convention Campus</a:t>
            </a:r>
          </a:p>
          <a:p>
            <a:pPr algn="l">
              <a:buFont typeface="Arial" panose="020B0604020202020204" pitchFamily="34" charset="0"/>
              <a:buChar char="•"/>
            </a:pPr>
            <a:r>
              <a:rPr lang="en-US" b="0" i="0">
                <a:solidFill>
                  <a:srgbClr val="222222"/>
                </a:solidFill>
                <a:effectLst/>
                <a:latin typeface="Arial" panose="020B0604020202020204" pitchFamily="34" charset="0"/>
              </a:rPr>
              <a:t>Convention Grounds</a:t>
            </a:r>
          </a:p>
          <a:p>
            <a:pPr algn="l">
              <a:buFont typeface="Arial" panose="020B0604020202020204" pitchFamily="34" charset="0"/>
              <a:buChar char="•"/>
            </a:pPr>
            <a:r>
              <a:rPr lang="en-US" b="0" i="0">
                <a:solidFill>
                  <a:srgbClr val="222222"/>
                </a:solidFill>
                <a:effectLst/>
                <a:latin typeface="Arial" panose="020B0604020202020204" pitchFamily="34" charset="0"/>
              </a:rPr>
              <a:t>Hotels</a:t>
            </a:r>
          </a:p>
          <a:p>
            <a:pPr algn="l">
              <a:buFont typeface="Arial" panose="020B0604020202020204" pitchFamily="34" charset="0"/>
              <a:buChar char="•"/>
            </a:pPr>
            <a:r>
              <a:rPr lang="en-US" b="0" i="0">
                <a:solidFill>
                  <a:srgbClr val="222222"/>
                </a:solidFill>
                <a:effectLst/>
                <a:latin typeface="Arial" panose="020B0604020202020204" pitchFamily="34" charset="0"/>
              </a:rPr>
              <a:t>Signature Events</a:t>
            </a:r>
          </a:p>
          <a:p>
            <a:pPr algn="l">
              <a:buFont typeface="Arial" panose="020B0604020202020204" pitchFamily="34" charset="0"/>
              <a:buChar char="•"/>
            </a:pPr>
            <a:r>
              <a:rPr lang="en-US" b="0" i="0">
                <a:solidFill>
                  <a:srgbClr val="222222"/>
                </a:solidFill>
                <a:effectLst/>
                <a:latin typeface="Arial" panose="020B0604020202020204" pitchFamily="34" charset="0"/>
              </a:rPr>
              <a:t>Uniform Distribution</a:t>
            </a:r>
            <a:endParaRPr kumimoji="0" lang="en-US" altLang="en-US"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327A47C-B72E-D4FF-09DF-1E825F97AD31}"/>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5" name="Picture 4" descr="A black background with a yellow object in the middle&#10;&#10;Description automatically generated with medium confidence">
            <a:extLst>
              <a:ext uri="{FF2B5EF4-FFF2-40B4-BE49-F238E27FC236}">
                <a16:creationId xmlns:a16="http://schemas.microsoft.com/office/drawing/2014/main" id="{2D261EBA-243E-2806-F7D3-97B92D7956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572" y="6047169"/>
            <a:ext cx="2820315" cy="467786"/>
          </a:xfrm>
          <a:prstGeom prst="rect">
            <a:avLst/>
          </a:prstGeom>
        </p:spPr>
      </p:pic>
    </p:spTree>
    <p:extLst>
      <p:ext uri="{BB962C8B-B14F-4D97-AF65-F5344CB8AC3E}">
        <p14:creationId xmlns:p14="http://schemas.microsoft.com/office/powerpoint/2010/main" val="370980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C9ED1-B87B-0051-D7C8-2FAD80F982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A82995-E72D-D32A-1B9C-0231B8EBF90A}"/>
              </a:ext>
            </a:extLst>
          </p:cNvPr>
          <p:cNvSpPr>
            <a:spLocks noGrp="1"/>
          </p:cNvSpPr>
          <p:nvPr>
            <p:ph type="title"/>
          </p:nvPr>
        </p:nvSpPr>
        <p:spPr>
          <a:xfrm>
            <a:off x="838199" y="365125"/>
            <a:ext cx="10722429" cy="1325563"/>
          </a:xfrm>
        </p:spPr>
        <p:txBody>
          <a:bodyPr>
            <a:normAutofit/>
          </a:bodyPr>
          <a:lstStyle/>
          <a:p>
            <a:r>
              <a:rPr lang="en-US" sz="3600" b="1">
                <a:solidFill>
                  <a:srgbClr val="17458F"/>
                </a:solidFill>
              </a:rPr>
              <a:t>HOC 2025 Volunteer Opportunities</a:t>
            </a:r>
          </a:p>
        </p:txBody>
      </p:sp>
      <p:sp>
        <p:nvSpPr>
          <p:cNvPr id="15" name="Rectangle 3">
            <a:extLst>
              <a:ext uri="{FF2B5EF4-FFF2-40B4-BE49-F238E27FC236}">
                <a16:creationId xmlns:a16="http://schemas.microsoft.com/office/drawing/2014/main" id="{C57B14DA-0B08-24BB-D4AC-CB3F6152DD88}"/>
              </a:ext>
            </a:extLst>
          </p:cNvPr>
          <p:cNvSpPr>
            <a:spLocks noGrp="1" noChangeArrowheads="1"/>
          </p:cNvSpPr>
          <p:nvPr>
            <p:ph idx="1"/>
          </p:nvPr>
        </p:nvSpPr>
        <p:spPr bwMode="auto">
          <a:xfrm>
            <a:off x="563336" y="1234615"/>
            <a:ext cx="10352314"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lang="en-US" sz="2800" b="1">
                <a:latin typeface="Calibri"/>
                <a:ea typeface="Calibri"/>
                <a:cs typeface="Calibri"/>
              </a:rPr>
              <a:t>Convention Campus (</a:t>
            </a:r>
            <a:r>
              <a:rPr lang="en-US" sz="2800" b="1" err="1">
                <a:latin typeface="Calibri"/>
                <a:ea typeface="Calibri"/>
                <a:cs typeface="Calibri"/>
              </a:rPr>
              <a:t>ScotiaBank</a:t>
            </a:r>
            <a:r>
              <a:rPr lang="en-US" sz="2800" b="1">
                <a:latin typeface="Calibri"/>
                <a:ea typeface="Calibri"/>
                <a:cs typeface="Calibri"/>
              </a:rPr>
              <a:t> </a:t>
            </a:r>
            <a:r>
              <a:rPr lang="en-US" sz="2800" b="1" err="1">
                <a:latin typeface="Calibri"/>
                <a:ea typeface="Calibri"/>
                <a:cs typeface="Calibri"/>
              </a:rPr>
              <a:t>Saddledome</a:t>
            </a:r>
            <a:r>
              <a:rPr lang="en-US" sz="2800" b="1">
                <a:latin typeface="Calibri"/>
                <a:ea typeface="Calibri"/>
                <a:cs typeface="Calibri"/>
              </a:rPr>
              <a:t> &amp; BMO Centre)</a:t>
            </a:r>
          </a:p>
          <a:p>
            <a:pPr lvl="1" eaLnBrk="0" fontAlgn="base" hangingPunct="0">
              <a:lnSpc>
                <a:spcPct val="100000"/>
              </a:lnSpc>
              <a:spcBef>
                <a:spcPct val="0"/>
              </a:spcBef>
              <a:spcAft>
                <a:spcPct val="0"/>
              </a:spcAft>
            </a:pPr>
            <a:endParaRPr lang="en-US">
              <a:latin typeface="Calibri"/>
              <a:ea typeface="Calibri"/>
              <a:cs typeface="Calibri"/>
            </a:endParaRPr>
          </a:p>
          <a:p>
            <a:pPr lvl="1">
              <a:lnSpc>
                <a:spcPct val="100000"/>
              </a:lnSpc>
              <a:spcBef>
                <a:spcPct val="0"/>
              </a:spcBef>
              <a:spcAft>
                <a:spcPct val="0"/>
              </a:spcAft>
            </a:pPr>
            <a:endParaRPr lang="en-US">
              <a:latin typeface="Calibri"/>
              <a:ea typeface="Calibri"/>
              <a:cs typeface="Calibri"/>
            </a:endParaRPr>
          </a:p>
          <a:p>
            <a:pPr lvl="1">
              <a:lnSpc>
                <a:spcPct val="100000"/>
              </a:lnSpc>
              <a:spcBef>
                <a:spcPct val="0"/>
              </a:spcBef>
              <a:spcAft>
                <a:spcPct val="0"/>
              </a:spcAft>
            </a:pPr>
            <a:r>
              <a:rPr lang="en-US" sz="2800">
                <a:latin typeface="Calibri"/>
                <a:ea typeface="Calibri"/>
                <a:cs typeface="Calibri"/>
              </a:rPr>
              <a:t>Registration,</a:t>
            </a:r>
            <a:endParaRPr lang="en-US" sz="2800">
              <a:latin typeface="Neue Haas Grotesk Text Pro"/>
              <a:ea typeface="Calibri"/>
              <a:cs typeface="Calibri"/>
            </a:endParaRPr>
          </a:p>
          <a:p>
            <a:pPr lvl="1">
              <a:lnSpc>
                <a:spcPct val="100000"/>
              </a:lnSpc>
              <a:spcBef>
                <a:spcPct val="0"/>
              </a:spcBef>
              <a:spcAft>
                <a:spcPct val="0"/>
              </a:spcAft>
            </a:pPr>
            <a:r>
              <a:rPr lang="en-US" sz="2800">
                <a:latin typeface="Calibri"/>
                <a:ea typeface="Calibri"/>
                <a:cs typeface="Calibri"/>
              </a:rPr>
              <a:t>General or Breakout sessions, </a:t>
            </a:r>
            <a:endParaRPr lang="en-US" sz="2800">
              <a:latin typeface="Neue Haas Grotesk Text Pro"/>
              <a:ea typeface="Calibri"/>
              <a:cs typeface="Calibri"/>
            </a:endParaRPr>
          </a:p>
          <a:p>
            <a:pPr lvl="1">
              <a:lnSpc>
                <a:spcPct val="100000"/>
              </a:lnSpc>
              <a:spcBef>
                <a:spcPct val="0"/>
              </a:spcBef>
              <a:spcAft>
                <a:spcPct val="0"/>
              </a:spcAft>
            </a:pPr>
            <a:r>
              <a:rPr lang="en-US" sz="2800">
                <a:latin typeface="Calibri"/>
                <a:ea typeface="Calibri"/>
                <a:cs typeface="Calibri"/>
              </a:rPr>
              <a:t>House of Friendship </a:t>
            </a:r>
            <a:endParaRPr lang="en-US" sz="2800">
              <a:latin typeface="Neue Haas Grotesk Text Pro"/>
              <a:ea typeface="Calibri"/>
              <a:cs typeface="Calibri"/>
            </a:endParaRPr>
          </a:p>
          <a:p>
            <a:pPr lvl="1">
              <a:lnSpc>
                <a:spcPct val="100000"/>
              </a:lnSpc>
              <a:spcBef>
                <a:spcPct val="0"/>
              </a:spcBef>
              <a:spcAft>
                <a:spcPct val="0"/>
              </a:spcAft>
            </a:pPr>
            <a:endParaRPr lang="en-US" sz="2800">
              <a:latin typeface="Calibri"/>
              <a:ea typeface="Calibri"/>
              <a:cs typeface="Calibri"/>
            </a:endParaRPr>
          </a:p>
          <a:p>
            <a:pPr marL="228600" lvl="1" indent="0">
              <a:lnSpc>
                <a:spcPct val="100000"/>
              </a:lnSpc>
              <a:spcBef>
                <a:spcPct val="0"/>
              </a:spcBef>
              <a:spcAft>
                <a:spcPct val="0"/>
              </a:spcAft>
              <a:buNone/>
            </a:pPr>
            <a:r>
              <a:rPr lang="en-US" sz="2800" b="1">
                <a:latin typeface="Calibri"/>
                <a:ea typeface="Calibri"/>
                <a:cs typeface="Calibri"/>
              </a:rPr>
              <a:t>require a paid registration to volunteer for these roles</a:t>
            </a:r>
            <a:endParaRPr lang="en-US" sz="2800" b="1"/>
          </a:p>
          <a:p>
            <a:pPr eaLnBrk="0" fontAlgn="base" hangingPunct="0">
              <a:lnSpc>
                <a:spcPct val="100000"/>
              </a:lnSpc>
              <a:spcBef>
                <a:spcPct val="0"/>
              </a:spcBef>
              <a:spcAft>
                <a:spcPct val="0"/>
              </a:spcAft>
            </a:pPr>
            <a:endParaRPr kumimoji="0" lang="en-US" altLang="en-US"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BF81F3F-B728-0CD1-1CBE-63655412261A}"/>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5" name="Picture 4" descr="A black background with a yellow object in the middle&#10;&#10;Description automatically generated with medium confidence">
            <a:extLst>
              <a:ext uri="{FF2B5EF4-FFF2-40B4-BE49-F238E27FC236}">
                <a16:creationId xmlns:a16="http://schemas.microsoft.com/office/drawing/2014/main" id="{91986829-481F-4FD8-CE37-723B255E04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572" y="6047169"/>
            <a:ext cx="2820315" cy="467786"/>
          </a:xfrm>
          <a:prstGeom prst="rect">
            <a:avLst/>
          </a:prstGeom>
        </p:spPr>
      </p:pic>
    </p:spTree>
    <p:extLst>
      <p:ext uri="{BB962C8B-B14F-4D97-AF65-F5344CB8AC3E}">
        <p14:creationId xmlns:p14="http://schemas.microsoft.com/office/powerpoint/2010/main" val="2048170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4">
          <a:extLst>
            <a:ext uri="{FF2B5EF4-FFF2-40B4-BE49-F238E27FC236}">
              <a16:creationId xmlns:a16="http://schemas.microsoft.com/office/drawing/2014/main" id="{14FD02B7-61F2-7A81-9DF3-7AA3454A302B}"/>
            </a:ext>
          </a:extLst>
        </p:cNvPr>
        <p:cNvGrpSpPr/>
        <p:nvPr/>
      </p:nvGrpSpPr>
      <p:grpSpPr>
        <a:xfrm>
          <a:off x="0" y="0"/>
          <a:ext cx="0" cy="0"/>
          <a:chOff x="0" y="0"/>
          <a:chExt cx="0" cy="0"/>
        </a:xfrm>
      </p:grpSpPr>
      <p:sp>
        <p:nvSpPr>
          <p:cNvPr id="455" name="Google Shape;455;g2f4c9b82265_0_17">
            <a:extLst>
              <a:ext uri="{FF2B5EF4-FFF2-40B4-BE49-F238E27FC236}">
                <a16:creationId xmlns:a16="http://schemas.microsoft.com/office/drawing/2014/main" id="{AEF91EC0-7BD7-2392-2F46-642FDD3A1E01}"/>
              </a:ext>
            </a:extLst>
          </p:cNvPr>
          <p:cNvSpPr txBox="1"/>
          <p:nvPr/>
        </p:nvSpPr>
        <p:spPr>
          <a:xfrm>
            <a:off x="9293087" y="6311347"/>
            <a:ext cx="2683500" cy="338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rgbClr val="E02927"/>
                </a:solidFill>
                <a:latin typeface="Open Sans SemiBold"/>
                <a:ea typeface="Open Sans SemiBold"/>
                <a:cs typeface="Open Sans SemiBold"/>
                <a:sym typeface="Open Sans SemiBold"/>
              </a:rPr>
              <a:t>convention.rotary.org </a:t>
            </a:r>
            <a:endParaRPr sz="1600" b="1">
              <a:solidFill>
                <a:srgbClr val="E02927"/>
              </a:solidFill>
              <a:latin typeface="Open Sans SemiBold"/>
              <a:ea typeface="Open Sans SemiBold"/>
              <a:cs typeface="Open Sans SemiBold"/>
              <a:sym typeface="Open Sans SemiBold"/>
            </a:endParaRPr>
          </a:p>
        </p:txBody>
      </p:sp>
      <p:sp>
        <p:nvSpPr>
          <p:cNvPr id="456" name="Google Shape;456;g2f4c9b82265_0_17">
            <a:extLst>
              <a:ext uri="{FF2B5EF4-FFF2-40B4-BE49-F238E27FC236}">
                <a16:creationId xmlns:a16="http://schemas.microsoft.com/office/drawing/2014/main" id="{9DAFFED8-9163-5037-DCEF-C4F471B33993}"/>
              </a:ext>
            </a:extLst>
          </p:cNvPr>
          <p:cNvSpPr txBox="1"/>
          <p:nvPr/>
        </p:nvSpPr>
        <p:spPr>
          <a:xfrm>
            <a:off x="7131383" y="6051344"/>
            <a:ext cx="4845300" cy="338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rgbClr val="17458F"/>
                </a:solidFill>
                <a:latin typeface="Open Sans SemiBold"/>
                <a:ea typeface="Open Sans SemiBold"/>
                <a:cs typeface="Open Sans SemiBold"/>
                <a:sym typeface="Open Sans SemiBold"/>
              </a:rPr>
              <a:t>21-25 JUNE 2025 • CALGARY, CANADA</a:t>
            </a:r>
            <a:endParaRPr/>
          </a:p>
        </p:txBody>
      </p:sp>
      <p:pic>
        <p:nvPicPr>
          <p:cNvPr id="457" name="Google Shape;457;g2f4c9b82265_0_17" descr="A black background with a yellow object in the middle&#10;&#10;Description automatically generated with medium confidence">
            <a:extLst>
              <a:ext uri="{FF2B5EF4-FFF2-40B4-BE49-F238E27FC236}">
                <a16:creationId xmlns:a16="http://schemas.microsoft.com/office/drawing/2014/main" id="{01BEBF0B-C006-01D6-DD80-A6878414419F}"/>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0572" y="6047169"/>
            <a:ext cx="2820312" cy="467786"/>
          </a:xfrm>
          <a:prstGeom prst="rect">
            <a:avLst/>
          </a:prstGeom>
          <a:noFill/>
          <a:ln>
            <a:noFill/>
          </a:ln>
        </p:spPr>
      </p:pic>
      <p:sp>
        <p:nvSpPr>
          <p:cNvPr id="458" name="Google Shape;458;g2f4c9b82265_0_17">
            <a:extLst>
              <a:ext uri="{FF2B5EF4-FFF2-40B4-BE49-F238E27FC236}">
                <a16:creationId xmlns:a16="http://schemas.microsoft.com/office/drawing/2014/main" id="{B84E1F13-1AA8-644E-5988-1DEA4504FEC7}"/>
              </a:ext>
            </a:extLst>
          </p:cNvPr>
          <p:cNvSpPr txBox="1"/>
          <p:nvPr/>
        </p:nvSpPr>
        <p:spPr>
          <a:xfrm>
            <a:off x="2647950" y="641475"/>
            <a:ext cx="7969400" cy="552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Play"/>
              <a:buNone/>
            </a:pPr>
            <a:endParaRPr sz="4400">
              <a:solidFill>
                <a:schemeClr val="dk1"/>
              </a:solidFill>
              <a:latin typeface="Play"/>
              <a:ea typeface="Play"/>
              <a:cs typeface="Play"/>
              <a:sym typeface="Play"/>
            </a:endParaRPr>
          </a:p>
        </p:txBody>
      </p:sp>
      <p:sp>
        <p:nvSpPr>
          <p:cNvPr id="11" name="Title 10">
            <a:extLst>
              <a:ext uri="{FF2B5EF4-FFF2-40B4-BE49-F238E27FC236}">
                <a16:creationId xmlns:a16="http://schemas.microsoft.com/office/drawing/2014/main" id="{AB9BB96E-6085-2736-574A-B76F80249DBD}"/>
              </a:ext>
            </a:extLst>
          </p:cNvPr>
          <p:cNvSpPr>
            <a:spLocks noGrp="1"/>
          </p:cNvSpPr>
          <p:nvPr>
            <p:ph type="title"/>
          </p:nvPr>
        </p:nvSpPr>
        <p:spPr/>
        <p:txBody>
          <a:bodyPr/>
          <a:lstStyle/>
          <a:p>
            <a:r>
              <a:rPr lang="en-US"/>
              <a:t>Host Hospitality Update</a:t>
            </a:r>
            <a:endParaRPr lang="en-CA"/>
          </a:p>
        </p:txBody>
      </p:sp>
      <p:sp>
        <p:nvSpPr>
          <p:cNvPr id="3" name="Content Placeholder 2">
            <a:extLst>
              <a:ext uri="{FF2B5EF4-FFF2-40B4-BE49-F238E27FC236}">
                <a16:creationId xmlns:a16="http://schemas.microsoft.com/office/drawing/2014/main" id="{185BB1F1-6648-3FA9-D3E9-34519BBACA81}"/>
              </a:ext>
            </a:extLst>
          </p:cNvPr>
          <p:cNvSpPr>
            <a:spLocks noGrp="1"/>
          </p:cNvSpPr>
          <p:nvPr>
            <p:ph type="body" idx="1"/>
          </p:nvPr>
        </p:nvSpPr>
        <p:spPr>
          <a:xfrm>
            <a:off x="529399" y="2917502"/>
            <a:ext cx="8273140" cy="1384617"/>
          </a:xfrm>
        </p:spPr>
        <p:txBody>
          <a:bodyPr/>
          <a:lstStyle/>
          <a:p>
            <a:r>
              <a:rPr lang="en-CA"/>
              <a:t>Thanks to all the Rotarians and Clubs who have planned to host our guests!  This event is one of the fondest memories many have from the 1996 RI International Convention, last time in Calgary!</a:t>
            </a:r>
          </a:p>
        </p:txBody>
      </p:sp>
    </p:spTree>
    <p:extLst>
      <p:ext uri="{BB962C8B-B14F-4D97-AF65-F5344CB8AC3E}">
        <p14:creationId xmlns:p14="http://schemas.microsoft.com/office/powerpoint/2010/main" val="2141439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98C88-F4FB-468B-2A77-4A69BA323F7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89968F7-F967-AAE4-48D6-9C9897F27B00}"/>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5" name="Picture 4" descr="A black background with a yellow object in the middle&#10;&#10;Description automatically generated with medium confidence">
            <a:extLst>
              <a:ext uri="{FF2B5EF4-FFF2-40B4-BE49-F238E27FC236}">
                <a16:creationId xmlns:a16="http://schemas.microsoft.com/office/drawing/2014/main" id="{622DEDD8-2FEF-73E0-1550-9C820ADA72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572" y="6047169"/>
            <a:ext cx="2820315" cy="467786"/>
          </a:xfrm>
          <a:prstGeom prst="rect">
            <a:avLst/>
          </a:prstGeom>
        </p:spPr>
      </p:pic>
      <p:sp>
        <p:nvSpPr>
          <p:cNvPr id="10" name="Title 1">
            <a:extLst>
              <a:ext uri="{FF2B5EF4-FFF2-40B4-BE49-F238E27FC236}">
                <a16:creationId xmlns:a16="http://schemas.microsoft.com/office/drawing/2014/main" id="{D7627941-DA97-AA31-9DFE-F7F98A9197A2}"/>
              </a:ext>
            </a:extLst>
          </p:cNvPr>
          <p:cNvSpPr>
            <a:spLocks noGrp="1"/>
          </p:cNvSpPr>
          <p:nvPr>
            <p:ph type="title"/>
          </p:nvPr>
        </p:nvSpPr>
        <p:spPr>
          <a:xfrm>
            <a:off x="838199" y="365125"/>
            <a:ext cx="10722429" cy="1325563"/>
          </a:xfrm>
        </p:spPr>
        <p:txBody>
          <a:bodyPr>
            <a:normAutofit/>
          </a:bodyPr>
          <a:lstStyle/>
          <a:p>
            <a:pPr algn="ctr"/>
            <a:r>
              <a:rPr lang="en-US">
                <a:solidFill>
                  <a:srgbClr val="17458F"/>
                </a:solidFill>
              </a:rPr>
              <a:t>Host Hospitality </a:t>
            </a:r>
            <a:r>
              <a:rPr lang="en-US" sz="3600" b="1">
                <a:solidFill>
                  <a:srgbClr val="17458F"/>
                </a:solidFill>
              </a:rPr>
              <a:t>Update </a:t>
            </a:r>
          </a:p>
        </p:txBody>
      </p:sp>
      <p:sp>
        <p:nvSpPr>
          <p:cNvPr id="6" name="Content Placeholder 5">
            <a:extLst>
              <a:ext uri="{FF2B5EF4-FFF2-40B4-BE49-F238E27FC236}">
                <a16:creationId xmlns:a16="http://schemas.microsoft.com/office/drawing/2014/main" id="{81D3E114-4220-724C-D156-3930D81A98E7}"/>
              </a:ext>
            </a:extLst>
          </p:cNvPr>
          <p:cNvSpPr>
            <a:spLocks noGrp="1"/>
          </p:cNvSpPr>
          <p:nvPr>
            <p:ph idx="1"/>
          </p:nvPr>
        </p:nvSpPr>
        <p:spPr/>
        <p:txBody>
          <a:bodyPr vert="horz" lIns="91440" tIns="45720" rIns="91440" bIns="45720" rtlCol="0" anchor="t">
            <a:normAutofit/>
          </a:bodyPr>
          <a:lstStyle/>
          <a:p>
            <a:pPr marL="0" indent="0">
              <a:buNone/>
            </a:pPr>
            <a:endParaRPr lang="en-US" sz="2400"/>
          </a:p>
          <a:p>
            <a:endParaRPr lang="en-US"/>
          </a:p>
          <a:p>
            <a:endParaRPr lang="en-US"/>
          </a:p>
          <a:p>
            <a:pPr lvl="1"/>
            <a:endParaRPr lang="en-US" sz="2800"/>
          </a:p>
        </p:txBody>
      </p:sp>
      <p:sp>
        <p:nvSpPr>
          <p:cNvPr id="2" name="TextBox 1">
            <a:extLst>
              <a:ext uri="{FF2B5EF4-FFF2-40B4-BE49-F238E27FC236}">
                <a16:creationId xmlns:a16="http://schemas.microsoft.com/office/drawing/2014/main" id="{7CEFD90C-DCB5-C350-2AFE-08AAB3436E44}"/>
              </a:ext>
            </a:extLst>
          </p:cNvPr>
          <p:cNvSpPr txBox="1"/>
          <p:nvPr/>
        </p:nvSpPr>
        <p:spPr>
          <a:xfrm>
            <a:off x="1628138" y="1499601"/>
            <a:ext cx="8897635"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Registered Attendees (Feb. 21, 2025)</a:t>
            </a:r>
          </a:p>
          <a:p>
            <a:endParaRPr lang="en-US" sz="2800"/>
          </a:p>
          <a:p>
            <a:pPr marL="457200" indent="-457200">
              <a:buFont typeface="Arial"/>
              <a:buChar char="•"/>
            </a:pPr>
            <a:r>
              <a:rPr lang="en-US" sz="2800"/>
              <a:t>1716 attendees registered and paid and growing </a:t>
            </a:r>
          </a:p>
          <a:p>
            <a:pPr marL="457200" indent="-457200">
              <a:buFont typeface="Arial"/>
              <a:buChar char="•"/>
            </a:pPr>
            <a:endParaRPr lang="en-US" sz="2800"/>
          </a:p>
          <a:p>
            <a:r>
              <a:rPr lang="en-US" sz="2800"/>
              <a:t>Host "seats" available (Feb. 21, 2025)</a:t>
            </a:r>
          </a:p>
          <a:p>
            <a:endParaRPr lang="en-US" sz="2800"/>
          </a:p>
          <a:p>
            <a:pPr marL="457200" indent="-457200">
              <a:buFont typeface="Arial"/>
              <a:buChar char="•"/>
            </a:pPr>
            <a:r>
              <a:rPr lang="en-US" sz="2800"/>
              <a:t>2033 available spots by Hosts and growing</a:t>
            </a:r>
          </a:p>
          <a:p>
            <a:pPr marL="457200" indent="-457200">
              <a:buFont typeface="Arial"/>
              <a:buChar char="•"/>
            </a:pPr>
            <a:endParaRPr lang="en-US" sz="2800"/>
          </a:p>
          <a:p>
            <a:r>
              <a:rPr lang="en-US" sz="2800"/>
              <a:t>Cut-off April 20th, 2025</a:t>
            </a:r>
          </a:p>
        </p:txBody>
      </p:sp>
    </p:spTree>
    <p:extLst>
      <p:ext uri="{BB962C8B-B14F-4D97-AF65-F5344CB8AC3E}">
        <p14:creationId xmlns:p14="http://schemas.microsoft.com/office/powerpoint/2010/main" val="2642594498"/>
      </p:ext>
    </p:extLst>
  </p:cSld>
  <p:clrMapOvr>
    <a:masterClrMapping/>
  </p:clrMapOvr>
  <p:extLst>
    <p:ext uri="{6950BFC3-D8DA-4A85-94F7-54DA5524770B}">
      <p188:commentRel xmlns:p188="http://schemas.microsoft.com/office/powerpoint/2018/8/main" r:id="rId2"/>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78826-1397-4C56-CEA5-E1689D4FCCE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B7348F2-8C68-08B7-8900-EB7A1AB965E0}"/>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5" name="Picture 4" descr="A black background with a yellow object in the middle&#10;&#10;Description automatically generated with medium confidence">
            <a:extLst>
              <a:ext uri="{FF2B5EF4-FFF2-40B4-BE49-F238E27FC236}">
                <a16:creationId xmlns:a16="http://schemas.microsoft.com/office/drawing/2014/main" id="{EEA4F854-D443-6F99-496B-FB25EC7A9C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572" y="6047169"/>
            <a:ext cx="2820315" cy="467786"/>
          </a:xfrm>
          <a:prstGeom prst="rect">
            <a:avLst/>
          </a:prstGeom>
        </p:spPr>
      </p:pic>
      <p:sp>
        <p:nvSpPr>
          <p:cNvPr id="10" name="Title 1">
            <a:extLst>
              <a:ext uri="{FF2B5EF4-FFF2-40B4-BE49-F238E27FC236}">
                <a16:creationId xmlns:a16="http://schemas.microsoft.com/office/drawing/2014/main" id="{6C80187B-B9CB-5619-F8A8-FA75B943C06A}"/>
              </a:ext>
            </a:extLst>
          </p:cNvPr>
          <p:cNvSpPr>
            <a:spLocks noGrp="1"/>
          </p:cNvSpPr>
          <p:nvPr>
            <p:ph type="title"/>
          </p:nvPr>
        </p:nvSpPr>
        <p:spPr>
          <a:xfrm>
            <a:off x="838199" y="365125"/>
            <a:ext cx="10722429" cy="1325563"/>
          </a:xfrm>
        </p:spPr>
        <p:txBody>
          <a:bodyPr>
            <a:normAutofit/>
          </a:bodyPr>
          <a:lstStyle/>
          <a:p>
            <a:pPr algn="ctr"/>
            <a:r>
              <a:rPr lang="en-US">
                <a:solidFill>
                  <a:srgbClr val="17458F"/>
                </a:solidFill>
              </a:rPr>
              <a:t>Host Hospitality -</a:t>
            </a:r>
            <a:r>
              <a:rPr lang="en-US" sz="3600" b="1">
                <a:solidFill>
                  <a:srgbClr val="17458F"/>
                </a:solidFill>
              </a:rPr>
              <a:t> </a:t>
            </a:r>
            <a:r>
              <a:rPr lang="en-US">
                <a:solidFill>
                  <a:srgbClr val="17458F"/>
                </a:solidFill>
              </a:rPr>
              <a:t>What type of events?</a:t>
            </a:r>
            <a:endParaRPr lang="en-US" sz="3600" b="1">
              <a:solidFill>
                <a:srgbClr val="17458F"/>
              </a:solidFill>
            </a:endParaRPr>
          </a:p>
        </p:txBody>
      </p:sp>
      <p:sp>
        <p:nvSpPr>
          <p:cNvPr id="6" name="Content Placeholder 5">
            <a:extLst>
              <a:ext uri="{FF2B5EF4-FFF2-40B4-BE49-F238E27FC236}">
                <a16:creationId xmlns:a16="http://schemas.microsoft.com/office/drawing/2014/main" id="{6143D591-0F87-108B-62E6-DD9A5173C4D6}"/>
              </a:ext>
            </a:extLst>
          </p:cNvPr>
          <p:cNvSpPr>
            <a:spLocks noGrp="1"/>
          </p:cNvSpPr>
          <p:nvPr>
            <p:ph idx="1"/>
          </p:nvPr>
        </p:nvSpPr>
        <p:spPr/>
        <p:txBody>
          <a:bodyPr vert="horz" lIns="91440" tIns="45720" rIns="91440" bIns="45720" rtlCol="0" anchor="t">
            <a:normAutofit/>
          </a:bodyPr>
          <a:lstStyle/>
          <a:p>
            <a:pPr marL="0" indent="0">
              <a:buNone/>
            </a:pPr>
            <a:endParaRPr lang="en-US" sz="2400"/>
          </a:p>
          <a:p>
            <a:endParaRPr lang="en-US"/>
          </a:p>
          <a:p>
            <a:endParaRPr lang="en-US"/>
          </a:p>
          <a:p>
            <a:pPr lvl="1"/>
            <a:endParaRPr lang="en-US" sz="2800"/>
          </a:p>
        </p:txBody>
      </p:sp>
      <p:sp>
        <p:nvSpPr>
          <p:cNvPr id="2" name="TextBox 1">
            <a:extLst>
              <a:ext uri="{FF2B5EF4-FFF2-40B4-BE49-F238E27FC236}">
                <a16:creationId xmlns:a16="http://schemas.microsoft.com/office/drawing/2014/main" id="{9BF2ED39-45DA-E71F-8595-115FBFD1398F}"/>
              </a:ext>
            </a:extLst>
          </p:cNvPr>
          <p:cNvSpPr txBox="1"/>
          <p:nvPr/>
        </p:nvSpPr>
        <p:spPr>
          <a:xfrm>
            <a:off x="1266222" y="1313858"/>
            <a:ext cx="9340374"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t>53 Home Hosted events by Rotarians and Friends </a:t>
            </a:r>
          </a:p>
          <a:p>
            <a:pPr marL="800100" lvl="1" indent="-342900">
              <a:buFont typeface="Courier New"/>
              <a:buChar char="o"/>
            </a:pPr>
            <a:r>
              <a:rPr lang="en-US" sz="4000"/>
              <a:t>Total 591 Guests</a:t>
            </a:r>
          </a:p>
          <a:p>
            <a:endParaRPr lang="en-US" sz="4000"/>
          </a:p>
          <a:p>
            <a:r>
              <a:rPr lang="en-US" sz="4000"/>
              <a:t>14 Club Hosted events </a:t>
            </a:r>
          </a:p>
          <a:p>
            <a:pPr marL="800100" lvl="1" indent="-342900">
              <a:buFont typeface="Courier New"/>
              <a:buChar char="o"/>
            </a:pPr>
            <a:r>
              <a:rPr lang="en-US" sz="4000"/>
              <a:t>Total 1442 guests</a:t>
            </a:r>
          </a:p>
          <a:p>
            <a:pPr marL="342900" indent="-342900">
              <a:buFont typeface="Arial"/>
              <a:buChar char="•"/>
            </a:pPr>
            <a:endParaRPr lang="en-US" sz="1600"/>
          </a:p>
          <a:p>
            <a:pPr marL="342900" indent="-342900">
              <a:buFont typeface="Arial"/>
              <a:buChar char="•"/>
            </a:pPr>
            <a:r>
              <a:rPr lang="en-US" sz="1600"/>
              <a:t>As of February 21, 2025</a:t>
            </a:r>
          </a:p>
        </p:txBody>
      </p:sp>
    </p:spTree>
    <p:extLst>
      <p:ext uri="{BB962C8B-B14F-4D97-AF65-F5344CB8AC3E}">
        <p14:creationId xmlns:p14="http://schemas.microsoft.com/office/powerpoint/2010/main" val="2524849258"/>
      </p:ext>
    </p:extLst>
  </p:cSld>
  <p:clrMapOvr>
    <a:masterClrMapping/>
  </p:clrMapOvr>
  <p:extLst>
    <p:ext uri="{6950BFC3-D8DA-4A85-94F7-54DA5524770B}">
      <p188:commentRel xmlns:p188="http://schemas.microsoft.com/office/powerpoint/2018/8/main" r:id="rId2"/>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7768B-8FCF-5C3F-470D-B162BFCF13C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D7AB754-BB5F-BBB2-9B0C-3904CF57CFF6}"/>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5" name="Picture 4" descr="A black background with a yellow object in the middle&#10;&#10;Description automatically generated with medium confidence">
            <a:extLst>
              <a:ext uri="{FF2B5EF4-FFF2-40B4-BE49-F238E27FC236}">
                <a16:creationId xmlns:a16="http://schemas.microsoft.com/office/drawing/2014/main" id="{C6A2C06D-64D9-183C-3EE8-90A9793230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572" y="6047169"/>
            <a:ext cx="2820315" cy="467786"/>
          </a:xfrm>
          <a:prstGeom prst="rect">
            <a:avLst/>
          </a:prstGeom>
        </p:spPr>
      </p:pic>
      <p:sp>
        <p:nvSpPr>
          <p:cNvPr id="10" name="Title 1">
            <a:extLst>
              <a:ext uri="{FF2B5EF4-FFF2-40B4-BE49-F238E27FC236}">
                <a16:creationId xmlns:a16="http://schemas.microsoft.com/office/drawing/2014/main" id="{D98FE521-FDCF-02BE-3CA4-55B79FD11937}"/>
              </a:ext>
            </a:extLst>
          </p:cNvPr>
          <p:cNvSpPr>
            <a:spLocks noGrp="1"/>
          </p:cNvSpPr>
          <p:nvPr>
            <p:ph type="title"/>
          </p:nvPr>
        </p:nvSpPr>
        <p:spPr>
          <a:xfrm>
            <a:off x="838199" y="365125"/>
            <a:ext cx="10722429" cy="1325563"/>
          </a:xfrm>
        </p:spPr>
        <p:txBody>
          <a:bodyPr>
            <a:normAutofit/>
          </a:bodyPr>
          <a:lstStyle/>
          <a:p>
            <a:pPr algn="ctr"/>
            <a:r>
              <a:rPr lang="en-US">
                <a:solidFill>
                  <a:srgbClr val="17458F"/>
                </a:solidFill>
              </a:rPr>
              <a:t>Host Hospitality </a:t>
            </a:r>
            <a:r>
              <a:rPr lang="en-US" sz="3600" b="1">
                <a:solidFill>
                  <a:srgbClr val="17458F"/>
                </a:solidFill>
              </a:rPr>
              <a:t>Update </a:t>
            </a:r>
          </a:p>
        </p:txBody>
      </p:sp>
      <p:sp>
        <p:nvSpPr>
          <p:cNvPr id="6" name="Content Placeholder 5">
            <a:extLst>
              <a:ext uri="{FF2B5EF4-FFF2-40B4-BE49-F238E27FC236}">
                <a16:creationId xmlns:a16="http://schemas.microsoft.com/office/drawing/2014/main" id="{746917C4-0606-BB62-B538-C78E270C2FCB}"/>
              </a:ext>
            </a:extLst>
          </p:cNvPr>
          <p:cNvSpPr>
            <a:spLocks noGrp="1"/>
          </p:cNvSpPr>
          <p:nvPr>
            <p:ph idx="1"/>
          </p:nvPr>
        </p:nvSpPr>
        <p:spPr/>
        <p:txBody>
          <a:bodyPr vert="horz" lIns="91440" tIns="45720" rIns="91440" bIns="45720" rtlCol="0" anchor="t">
            <a:normAutofit/>
          </a:bodyPr>
          <a:lstStyle/>
          <a:p>
            <a:pPr marL="0" indent="0">
              <a:buNone/>
            </a:pPr>
            <a:endParaRPr lang="en-US" sz="2400"/>
          </a:p>
          <a:p>
            <a:endParaRPr lang="en-US"/>
          </a:p>
          <a:p>
            <a:endParaRPr lang="en-US"/>
          </a:p>
          <a:p>
            <a:pPr lvl="1"/>
            <a:endParaRPr lang="en-US" sz="2800"/>
          </a:p>
        </p:txBody>
      </p:sp>
      <p:sp>
        <p:nvSpPr>
          <p:cNvPr id="2" name="TextBox 1">
            <a:extLst>
              <a:ext uri="{FF2B5EF4-FFF2-40B4-BE49-F238E27FC236}">
                <a16:creationId xmlns:a16="http://schemas.microsoft.com/office/drawing/2014/main" id="{7E45CE4C-7302-1405-FD23-B09D10565015}"/>
              </a:ext>
            </a:extLst>
          </p:cNvPr>
          <p:cNvSpPr txBox="1"/>
          <p:nvPr/>
        </p:nvSpPr>
        <p:spPr>
          <a:xfrm>
            <a:off x="608963" y="861426"/>
            <a:ext cx="10688335" cy="57554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Some of the events we have heard are being planned, with anywhere from</a:t>
            </a:r>
          </a:p>
          <a:p>
            <a:r>
              <a:rPr lang="en-US" sz="2400">
                <a:ea typeface="+mn-lt"/>
                <a:cs typeface="+mn-lt"/>
              </a:rPr>
              <a:t>4 to 250 guests:</a:t>
            </a:r>
          </a:p>
          <a:p>
            <a:pPr marL="457200" indent="-457200">
              <a:buFont typeface="Arial"/>
              <a:buChar char="•"/>
            </a:pPr>
            <a:r>
              <a:rPr lang="en-US" sz="2400">
                <a:ea typeface="+mn-lt"/>
                <a:cs typeface="+mn-lt"/>
              </a:rPr>
              <a:t>Meals at members' homes, </a:t>
            </a:r>
          </a:p>
          <a:p>
            <a:pPr marL="457200" indent="-457200">
              <a:buFont typeface="Arial"/>
              <a:buChar char="•"/>
            </a:pPr>
            <a:r>
              <a:rPr lang="en-US" sz="2400">
                <a:ea typeface="+mn-lt"/>
                <a:cs typeface="+mn-lt"/>
              </a:rPr>
              <a:t>A pig roast overlooking the Rocky Mountains, </a:t>
            </a:r>
          </a:p>
          <a:p>
            <a:pPr marL="457200" indent="-457200">
              <a:buFont typeface="Arial"/>
              <a:buChar char="•"/>
            </a:pPr>
            <a:r>
              <a:rPr lang="en-US" sz="2400">
                <a:ea typeface="+mn-lt"/>
                <a:cs typeface="+mn-lt"/>
              </a:rPr>
              <a:t>Beef BBQs, </a:t>
            </a:r>
          </a:p>
          <a:p>
            <a:pPr marL="457200" indent="-457200">
              <a:buFont typeface="Arial"/>
              <a:buChar char="•"/>
            </a:pPr>
            <a:r>
              <a:rPr lang="en-US" sz="2400">
                <a:ea typeface="+mn-lt"/>
                <a:cs typeface="+mn-lt"/>
              </a:rPr>
              <a:t>Calf roping, </a:t>
            </a:r>
          </a:p>
          <a:p>
            <a:pPr marL="457200" indent="-457200">
              <a:buFont typeface="Arial"/>
              <a:buChar char="•"/>
            </a:pPr>
            <a:r>
              <a:rPr lang="en-US" sz="2400">
                <a:ea typeface="+mn-lt"/>
                <a:cs typeface="+mn-lt"/>
              </a:rPr>
              <a:t>Western games, </a:t>
            </a:r>
          </a:p>
          <a:p>
            <a:pPr marL="457200" indent="-457200">
              <a:buFont typeface="Arial"/>
              <a:buChar char="•"/>
            </a:pPr>
            <a:r>
              <a:rPr lang="en-US" sz="2400">
                <a:ea typeface="+mn-lt"/>
                <a:cs typeface="+mn-lt"/>
              </a:rPr>
              <a:t>Dinners at local restaurants and golf clubs, </a:t>
            </a:r>
          </a:p>
          <a:p>
            <a:pPr marL="457200" indent="-457200">
              <a:buFont typeface="Arial"/>
              <a:buChar char="•"/>
            </a:pPr>
            <a:r>
              <a:rPr lang="en-US" sz="2400">
                <a:ea typeface="+mn-lt"/>
                <a:cs typeface="+mn-lt"/>
              </a:rPr>
              <a:t>A Western shoot-out, </a:t>
            </a:r>
          </a:p>
          <a:p>
            <a:pPr marL="457200" indent="-457200">
              <a:buFont typeface="Arial"/>
              <a:buChar char="•"/>
            </a:pPr>
            <a:r>
              <a:rPr lang="en-US" sz="2400">
                <a:ea typeface="+mn-lt"/>
                <a:cs typeface="+mn-lt"/>
              </a:rPr>
              <a:t>Line dancing lessons, </a:t>
            </a:r>
          </a:p>
          <a:p>
            <a:pPr marL="457200" indent="-457200">
              <a:buFont typeface="Arial"/>
              <a:buChar char="•"/>
            </a:pPr>
            <a:r>
              <a:rPr lang="en-US" sz="2400">
                <a:ea typeface="+mn-lt"/>
                <a:cs typeface="+mn-lt"/>
              </a:rPr>
              <a:t>Live music, </a:t>
            </a:r>
          </a:p>
          <a:p>
            <a:pPr marL="457200" indent="-457200">
              <a:buFont typeface="Arial"/>
              <a:buChar char="•"/>
            </a:pPr>
            <a:r>
              <a:rPr lang="en-US" sz="2400">
                <a:ea typeface="+mn-lt"/>
                <a:cs typeface="+mn-lt"/>
              </a:rPr>
              <a:t>Tours of facilities and Rotary Parks,</a:t>
            </a:r>
          </a:p>
          <a:p>
            <a:r>
              <a:rPr lang="en-US" sz="2400">
                <a:ea typeface="+mn-lt"/>
                <a:cs typeface="+mn-lt"/>
              </a:rPr>
              <a:t>and most of all, good food and Western Hospitality at its best!" </a:t>
            </a:r>
            <a:endParaRPr lang="en-US" sz="2400"/>
          </a:p>
          <a:p>
            <a:pPr marL="457200" indent="-457200">
              <a:buFont typeface="Arial"/>
              <a:buChar char="•"/>
            </a:pPr>
            <a:endParaRPr lang="en-US" sz="2800"/>
          </a:p>
          <a:p>
            <a:endParaRPr lang="en-US" sz="2800"/>
          </a:p>
        </p:txBody>
      </p:sp>
    </p:spTree>
    <p:extLst>
      <p:ext uri="{BB962C8B-B14F-4D97-AF65-F5344CB8AC3E}">
        <p14:creationId xmlns:p14="http://schemas.microsoft.com/office/powerpoint/2010/main" val="2642182791"/>
      </p:ext>
    </p:extLst>
  </p:cSld>
  <p:clrMapOvr>
    <a:masterClrMapping/>
  </p:clrMapOvr>
  <p:extLst>
    <p:ext uri="{6950BFC3-D8DA-4A85-94F7-54DA5524770B}">
      <p188:commentRel xmlns:p188="http://schemas.microsoft.com/office/powerpoint/2018/8/main" r:id="rId2"/>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F9ECC-F3CA-8184-AD79-85375A0B8DC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56B84D8-602A-D21C-D834-A8882ADEA84E}"/>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5" name="Picture 4" descr="A black background with a yellow object in the middle&#10;&#10;Description automatically generated with medium confidence">
            <a:extLst>
              <a:ext uri="{FF2B5EF4-FFF2-40B4-BE49-F238E27FC236}">
                <a16:creationId xmlns:a16="http://schemas.microsoft.com/office/drawing/2014/main" id="{E99465A2-681D-D95E-2880-16C14318DA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572" y="6047169"/>
            <a:ext cx="2820315" cy="467786"/>
          </a:xfrm>
          <a:prstGeom prst="rect">
            <a:avLst/>
          </a:prstGeom>
        </p:spPr>
      </p:pic>
      <p:sp>
        <p:nvSpPr>
          <p:cNvPr id="10" name="Title 1">
            <a:extLst>
              <a:ext uri="{FF2B5EF4-FFF2-40B4-BE49-F238E27FC236}">
                <a16:creationId xmlns:a16="http://schemas.microsoft.com/office/drawing/2014/main" id="{74B6FC3F-799C-6622-553D-620349DEF0B8}"/>
              </a:ext>
            </a:extLst>
          </p:cNvPr>
          <p:cNvSpPr>
            <a:spLocks noGrp="1"/>
          </p:cNvSpPr>
          <p:nvPr>
            <p:ph type="title"/>
          </p:nvPr>
        </p:nvSpPr>
        <p:spPr>
          <a:xfrm>
            <a:off x="838199" y="365125"/>
            <a:ext cx="10722429" cy="1325563"/>
          </a:xfrm>
        </p:spPr>
        <p:txBody>
          <a:bodyPr>
            <a:normAutofit/>
          </a:bodyPr>
          <a:lstStyle/>
          <a:p>
            <a:pPr algn="ctr"/>
            <a:r>
              <a:rPr lang="en-US">
                <a:solidFill>
                  <a:srgbClr val="17458F"/>
                </a:solidFill>
              </a:rPr>
              <a:t>Host Hospitality -</a:t>
            </a:r>
            <a:r>
              <a:rPr lang="en-US" sz="3600" b="1">
                <a:solidFill>
                  <a:srgbClr val="17458F"/>
                </a:solidFill>
              </a:rPr>
              <a:t> </a:t>
            </a:r>
            <a:r>
              <a:rPr lang="en-US">
                <a:solidFill>
                  <a:srgbClr val="17458F"/>
                </a:solidFill>
              </a:rPr>
              <a:t>Who is hosting? </a:t>
            </a:r>
            <a:endParaRPr lang="en-US" sz="3600" b="1">
              <a:solidFill>
                <a:srgbClr val="17458F"/>
              </a:solidFill>
            </a:endParaRPr>
          </a:p>
        </p:txBody>
      </p:sp>
      <p:sp>
        <p:nvSpPr>
          <p:cNvPr id="6" name="Content Placeholder 5">
            <a:extLst>
              <a:ext uri="{FF2B5EF4-FFF2-40B4-BE49-F238E27FC236}">
                <a16:creationId xmlns:a16="http://schemas.microsoft.com/office/drawing/2014/main" id="{4C65ACF3-C91D-355A-493E-4F56503E381E}"/>
              </a:ext>
            </a:extLst>
          </p:cNvPr>
          <p:cNvSpPr>
            <a:spLocks noGrp="1"/>
          </p:cNvSpPr>
          <p:nvPr>
            <p:ph idx="1"/>
          </p:nvPr>
        </p:nvSpPr>
        <p:spPr/>
        <p:txBody>
          <a:bodyPr vert="horz" lIns="91440" tIns="45720" rIns="91440" bIns="45720" rtlCol="0" anchor="t">
            <a:normAutofit/>
          </a:bodyPr>
          <a:lstStyle/>
          <a:p>
            <a:pPr marL="0" indent="0">
              <a:buNone/>
            </a:pPr>
            <a:endParaRPr lang="en-US" sz="2400"/>
          </a:p>
          <a:p>
            <a:endParaRPr lang="en-US"/>
          </a:p>
          <a:p>
            <a:endParaRPr lang="en-US"/>
          </a:p>
          <a:p>
            <a:pPr lvl="1"/>
            <a:endParaRPr lang="en-US" sz="2800"/>
          </a:p>
        </p:txBody>
      </p:sp>
      <p:graphicFrame>
        <p:nvGraphicFramePr>
          <p:cNvPr id="9" name="Table 8">
            <a:extLst>
              <a:ext uri="{FF2B5EF4-FFF2-40B4-BE49-F238E27FC236}">
                <a16:creationId xmlns:a16="http://schemas.microsoft.com/office/drawing/2014/main" id="{9E1CF092-0270-4830-2920-C0055BE04021}"/>
              </a:ext>
            </a:extLst>
          </p:cNvPr>
          <p:cNvGraphicFramePr>
            <a:graphicFrameLocks noGrp="1"/>
          </p:cNvGraphicFramePr>
          <p:nvPr>
            <p:extLst>
              <p:ext uri="{D42A27DB-BD31-4B8C-83A1-F6EECF244321}">
                <p14:modId xmlns:p14="http://schemas.microsoft.com/office/powerpoint/2010/main" val="2051515693"/>
              </p:ext>
            </p:extLst>
          </p:nvPr>
        </p:nvGraphicFramePr>
        <p:xfrm>
          <a:off x="733425" y="1219200"/>
          <a:ext cx="4696874" cy="4613168"/>
        </p:xfrm>
        <a:graphic>
          <a:graphicData uri="http://schemas.openxmlformats.org/drawingml/2006/table">
            <a:tbl>
              <a:tblPr bandRow="1">
                <a:tableStyleId>{5C22544A-7EE6-4342-B048-85BDC9FD1C3A}</a:tableStyleId>
              </a:tblPr>
              <a:tblGrid>
                <a:gridCol w="3074318">
                  <a:extLst>
                    <a:ext uri="{9D8B030D-6E8A-4147-A177-3AD203B41FA5}">
                      <a16:colId xmlns:a16="http://schemas.microsoft.com/office/drawing/2014/main" val="4085430019"/>
                    </a:ext>
                  </a:extLst>
                </a:gridCol>
                <a:gridCol w="1622556">
                  <a:extLst>
                    <a:ext uri="{9D8B030D-6E8A-4147-A177-3AD203B41FA5}">
                      <a16:colId xmlns:a16="http://schemas.microsoft.com/office/drawing/2014/main" val="1808362709"/>
                    </a:ext>
                  </a:extLst>
                </a:gridCol>
              </a:tblGrid>
              <a:tr h="461317">
                <a:tc>
                  <a:txBody>
                    <a:bodyPr/>
                    <a:lstStyle/>
                    <a:p>
                      <a:pPr algn="l" fontAlgn="b"/>
                      <a:r>
                        <a:rPr lang="en-US" sz="2000" b="1" i="0" u="none" strike="noStrike">
                          <a:solidFill>
                            <a:srgbClr val="000000"/>
                          </a:solidFill>
                          <a:effectLst/>
                          <a:latin typeface="Aptos Narrow"/>
                        </a:rPr>
                        <a:t>Sum of # People</a:t>
                      </a:r>
                    </a:p>
                  </a:txBody>
                  <a:tcPr marL="9525" marR="9525" marT="9525" marB="0" anchor="b">
                    <a:lnL>
                      <a:noFill/>
                    </a:lnL>
                    <a:lnR>
                      <a:noFill/>
                    </a:lnR>
                    <a:lnT>
                      <a:noFill/>
                    </a:lnT>
                    <a:lnB>
                      <a:noFill/>
                    </a:lnB>
                    <a:solidFill>
                      <a:srgbClr val="C0E6F5"/>
                    </a:solidFill>
                  </a:tcPr>
                </a:tc>
                <a:tc>
                  <a:txBody>
                    <a:bodyPr/>
                    <a:lstStyle/>
                    <a:p>
                      <a:pPr algn="l" fontAlgn="b"/>
                      <a:endParaRPr lang="en-US" sz="2000" b="1" i="0" u="none" strike="noStrike">
                        <a:solidFill>
                          <a:srgbClr val="000000"/>
                        </a:solidFill>
                        <a:effectLst/>
                        <a:latin typeface="Aptos Narrow"/>
                      </a:endParaRPr>
                    </a:p>
                  </a:txBody>
                  <a:tcPr marL="9525" marR="9525" marT="9525" marB="0" anchor="b">
                    <a:lnL>
                      <a:noFill/>
                    </a:lnL>
                    <a:lnR>
                      <a:noFill/>
                    </a:lnR>
                    <a:lnT>
                      <a:noFill/>
                    </a:lnT>
                    <a:lnB>
                      <a:noFill/>
                    </a:lnB>
                    <a:solidFill>
                      <a:srgbClr val="C0E6F5"/>
                    </a:solidFill>
                  </a:tcPr>
                </a:tc>
                <a:extLst>
                  <a:ext uri="{0D108BD9-81ED-4DB2-BD59-A6C34878D82A}">
                    <a16:rowId xmlns:a16="http://schemas.microsoft.com/office/drawing/2014/main" val="529875661"/>
                  </a:ext>
                </a:extLst>
              </a:tr>
              <a:tr h="377441">
                <a:tc>
                  <a:txBody>
                    <a:bodyPr/>
                    <a:lstStyle/>
                    <a:p>
                      <a:pPr algn="l" fontAlgn="b"/>
                      <a:r>
                        <a:rPr lang="en-US" sz="2000" b="1" i="0" u="none" strike="noStrike">
                          <a:solidFill>
                            <a:srgbClr val="000000"/>
                          </a:solidFill>
                          <a:effectLst/>
                          <a:latin typeface="Aptos Narrow"/>
                        </a:rPr>
                        <a:t>Row Labels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0E6F5"/>
                    </a:solidFill>
                  </a:tcPr>
                </a:tc>
                <a:tc>
                  <a:txBody>
                    <a:bodyPr/>
                    <a:lstStyle/>
                    <a:p>
                      <a:pPr algn="ctr" fontAlgn="b"/>
                      <a:r>
                        <a:rPr lang="en-US" sz="2000" b="1" i="0" u="none" strike="noStrike">
                          <a:solidFill>
                            <a:srgbClr val="000000"/>
                          </a:solidFill>
                          <a:effectLst/>
                          <a:latin typeface="Aptos Narrow"/>
                        </a:rPr>
                        <a:t>Grand Total</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566820517"/>
                  </a:ext>
                </a:extLst>
              </a:tr>
              <a:tr h="377441">
                <a:tc>
                  <a:txBody>
                    <a:bodyPr/>
                    <a:lstStyle/>
                    <a:p>
                      <a:pPr algn="l" fontAlgn="b"/>
                      <a:r>
                        <a:rPr lang="en-US" sz="2000" b="0" i="0" u="none" strike="noStrike">
                          <a:solidFill>
                            <a:srgbClr val="000000"/>
                          </a:solidFill>
                          <a:effectLst/>
                          <a:latin typeface="Aptos Narrow"/>
                        </a:rPr>
                        <a:t>Calgary Centennial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Aptos Narrow"/>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7846201"/>
                  </a:ext>
                </a:extLst>
              </a:tr>
              <a:tr h="377441">
                <a:tc>
                  <a:txBody>
                    <a:bodyPr/>
                    <a:lstStyle/>
                    <a:p>
                      <a:pPr algn="l" fontAlgn="b"/>
                      <a:r>
                        <a:rPr lang="en-US" sz="2000" b="0" i="0" u="none" strike="noStrike">
                          <a:solidFill>
                            <a:srgbClr val="000000"/>
                          </a:solidFill>
                          <a:effectLst/>
                          <a:latin typeface="Aptos Narrow"/>
                        </a:rPr>
                        <a:t>Calgary Chinook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Aptos Narrow"/>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1057950"/>
                  </a:ext>
                </a:extLst>
              </a:tr>
              <a:tr h="377441">
                <a:tc>
                  <a:txBody>
                    <a:bodyPr/>
                    <a:lstStyle/>
                    <a:p>
                      <a:pPr algn="l" fontAlgn="b"/>
                      <a:r>
                        <a:rPr lang="en-US" sz="2000" b="0" i="0" u="none" strike="noStrike">
                          <a:solidFill>
                            <a:srgbClr val="000000"/>
                          </a:solidFill>
                          <a:effectLst/>
                          <a:latin typeface="Aptos Narrow"/>
                        </a:rPr>
                        <a:t>Calgary Connect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Aptos Narrow"/>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5856203"/>
                  </a:ext>
                </a:extLst>
              </a:tr>
              <a:tr h="377441">
                <a:tc>
                  <a:txBody>
                    <a:bodyPr/>
                    <a:lstStyle/>
                    <a:p>
                      <a:pPr algn="l" fontAlgn="b"/>
                      <a:r>
                        <a:rPr lang="en-US" sz="2000" b="0" i="0" u="none" strike="noStrike">
                          <a:solidFill>
                            <a:srgbClr val="000000"/>
                          </a:solidFill>
                          <a:effectLst/>
                          <a:latin typeface="Aptos Narrow"/>
                        </a:rPr>
                        <a:t>Calgary Downtown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Aptos Narrow"/>
                        </a:rPr>
                        <a:t>274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4284289"/>
                  </a:ext>
                </a:extLst>
              </a:tr>
              <a:tr h="377441">
                <a:tc>
                  <a:txBody>
                    <a:bodyPr/>
                    <a:lstStyle/>
                    <a:p>
                      <a:pPr algn="l" fontAlgn="b"/>
                      <a:r>
                        <a:rPr lang="en-US" sz="2000" b="0" i="0" u="none" strike="noStrike">
                          <a:solidFill>
                            <a:srgbClr val="000000"/>
                          </a:solidFill>
                          <a:effectLst/>
                          <a:latin typeface="Aptos Narrow"/>
                        </a:rPr>
                        <a:t>Calgary East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Aptos Narrow"/>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3378548"/>
                  </a:ext>
                </a:extLst>
              </a:tr>
              <a:tr h="377441">
                <a:tc>
                  <a:txBody>
                    <a:bodyPr/>
                    <a:lstStyle/>
                    <a:p>
                      <a:pPr algn="l" fontAlgn="b"/>
                      <a:r>
                        <a:rPr lang="en-US" sz="2000" b="0" i="0" u="none" strike="noStrike">
                          <a:solidFill>
                            <a:srgbClr val="000000"/>
                          </a:solidFill>
                          <a:effectLst/>
                          <a:latin typeface="Aptos Narrow"/>
                        </a:rPr>
                        <a:t>Calgary Fish Creek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Aptos Narrow"/>
                        </a:rPr>
                        <a:t>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5350324"/>
                  </a:ext>
                </a:extLst>
              </a:tr>
              <a:tr h="377441">
                <a:tc>
                  <a:txBody>
                    <a:bodyPr/>
                    <a:lstStyle/>
                    <a:p>
                      <a:pPr algn="l" fontAlgn="b"/>
                      <a:r>
                        <a:rPr lang="en-US" sz="2000" b="0" i="0" u="none" strike="noStrike">
                          <a:solidFill>
                            <a:srgbClr val="000000"/>
                          </a:solidFill>
                          <a:effectLst/>
                          <a:latin typeface="Aptos Narrow"/>
                        </a:rPr>
                        <a:t>Calgary Heritage Park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Aptos Narrow"/>
                        </a:rPr>
                        <a:t>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9178630"/>
                  </a:ext>
                </a:extLst>
              </a:tr>
              <a:tr h="377441">
                <a:tc>
                  <a:txBody>
                    <a:bodyPr/>
                    <a:lstStyle/>
                    <a:p>
                      <a:pPr algn="l" fontAlgn="b"/>
                      <a:r>
                        <a:rPr lang="en-US" sz="2000" b="0" i="0" u="none" strike="noStrike">
                          <a:solidFill>
                            <a:srgbClr val="000000"/>
                          </a:solidFill>
                          <a:effectLst/>
                          <a:latin typeface="Aptos Narrow"/>
                        </a:rPr>
                        <a:t>Calgary Millenium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Aptos Narrow"/>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1258984"/>
                  </a:ext>
                </a:extLst>
              </a:tr>
              <a:tr h="377441">
                <a:tc>
                  <a:txBody>
                    <a:bodyPr/>
                    <a:lstStyle/>
                    <a:p>
                      <a:pPr algn="l" fontAlgn="b"/>
                      <a:r>
                        <a:rPr lang="en-US" sz="2000" b="0" i="0" u="none" strike="noStrike">
                          <a:solidFill>
                            <a:srgbClr val="000000"/>
                          </a:solidFill>
                          <a:effectLst/>
                          <a:latin typeface="Aptos Narrow"/>
                        </a:rPr>
                        <a:t>Calgary North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Aptos Narrow"/>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9006656"/>
                  </a:ext>
                </a:extLst>
              </a:tr>
              <a:tr h="377441">
                <a:tc>
                  <a:txBody>
                    <a:bodyPr/>
                    <a:lstStyle/>
                    <a:p>
                      <a:pPr algn="l" fontAlgn="b"/>
                      <a:r>
                        <a:rPr lang="en-US" sz="2000" b="0" i="0" u="none" strike="noStrike">
                          <a:solidFill>
                            <a:srgbClr val="000000"/>
                          </a:solidFill>
                          <a:effectLst/>
                          <a:latin typeface="Aptos Narrow"/>
                        </a:rPr>
                        <a:t>Calgary Olympic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Aptos Narrow"/>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1053750"/>
                  </a:ext>
                </a:extLst>
              </a:tr>
            </a:tbl>
          </a:graphicData>
        </a:graphic>
      </p:graphicFrame>
      <p:graphicFrame>
        <p:nvGraphicFramePr>
          <p:cNvPr id="12" name="Table 11">
            <a:extLst>
              <a:ext uri="{FF2B5EF4-FFF2-40B4-BE49-F238E27FC236}">
                <a16:creationId xmlns:a16="http://schemas.microsoft.com/office/drawing/2014/main" id="{D0F42361-BA19-7550-625C-FF8C2CDA7FF7}"/>
              </a:ext>
            </a:extLst>
          </p:cNvPr>
          <p:cNvGraphicFramePr>
            <a:graphicFrameLocks noGrp="1"/>
          </p:cNvGraphicFramePr>
          <p:nvPr>
            <p:extLst>
              <p:ext uri="{D42A27DB-BD31-4B8C-83A1-F6EECF244321}">
                <p14:modId xmlns:p14="http://schemas.microsoft.com/office/powerpoint/2010/main" val="2078017235"/>
              </p:ext>
            </p:extLst>
          </p:nvPr>
        </p:nvGraphicFramePr>
        <p:xfrm>
          <a:off x="6086475" y="1247775"/>
          <a:ext cx="4761908" cy="4714875"/>
        </p:xfrm>
        <a:graphic>
          <a:graphicData uri="http://schemas.openxmlformats.org/drawingml/2006/table">
            <a:tbl>
              <a:tblPr bandRow="1">
                <a:tableStyleId>{5C22544A-7EE6-4342-B048-85BDC9FD1C3A}</a:tableStyleId>
              </a:tblPr>
              <a:tblGrid>
                <a:gridCol w="3114675">
                  <a:extLst>
                    <a:ext uri="{9D8B030D-6E8A-4147-A177-3AD203B41FA5}">
                      <a16:colId xmlns:a16="http://schemas.microsoft.com/office/drawing/2014/main" val="4025155980"/>
                    </a:ext>
                  </a:extLst>
                </a:gridCol>
                <a:gridCol w="1647233">
                  <a:extLst>
                    <a:ext uri="{9D8B030D-6E8A-4147-A177-3AD203B41FA5}">
                      <a16:colId xmlns:a16="http://schemas.microsoft.com/office/drawing/2014/main" val="800463796"/>
                    </a:ext>
                  </a:extLst>
                </a:gridCol>
              </a:tblGrid>
              <a:tr h="304898">
                <a:tc>
                  <a:txBody>
                    <a:bodyPr/>
                    <a:lstStyle/>
                    <a:p>
                      <a:pPr algn="l" fontAlgn="b"/>
                      <a:r>
                        <a:rPr lang="en-US" sz="2000" b="1" i="0" u="none" strike="noStrike">
                          <a:solidFill>
                            <a:srgbClr val="000000"/>
                          </a:solidFill>
                          <a:effectLst/>
                          <a:latin typeface="Aptos Narrow"/>
                        </a:rPr>
                        <a:t>Sum of # People</a:t>
                      </a:r>
                    </a:p>
                  </a:txBody>
                  <a:tcPr marL="9525" marR="9525" marT="9525" marB="0" anchor="b">
                    <a:lnL>
                      <a:noFill/>
                    </a:lnL>
                    <a:lnR>
                      <a:noFill/>
                    </a:lnR>
                    <a:lnT>
                      <a:noFill/>
                    </a:lnT>
                    <a:lnB>
                      <a:noFill/>
                    </a:lnB>
                    <a:solidFill>
                      <a:srgbClr val="C0E6F5"/>
                    </a:solidFill>
                  </a:tcPr>
                </a:tc>
                <a:tc>
                  <a:txBody>
                    <a:bodyPr/>
                    <a:lstStyle/>
                    <a:p>
                      <a:pPr algn="l" fontAlgn="b"/>
                      <a:endParaRPr lang="en-US" sz="2000" b="1" i="0" u="none" strike="noStrike">
                        <a:solidFill>
                          <a:srgbClr val="000000"/>
                        </a:solidFill>
                        <a:effectLst/>
                        <a:latin typeface="Aptos Narrow"/>
                      </a:endParaRPr>
                    </a:p>
                  </a:txBody>
                  <a:tcPr marL="9525" marR="9525" marT="9525" marB="0" anchor="b">
                    <a:lnL>
                      <a:noFill/>
                    </a:lnL>
                    <a:lnR>
                      <a:noFill/>
                    </a:lnR>
                    <a:lnT>
                      <a:noFill/>
                    </a:lnT>
                    <a:lnB>
                      <a:noFill/>
                    </a:lnB>
                    <a:solidFill>
                      <a:srgbClr val="C0E6F5"/>
                    </a:solidFill>
                  </a:tcPr>
                </a:tc>
                <a:extLst>
                  <a:ext uri="{0D108BD9-81ED-4DB2-BD59-A6C34878D82A}">
                    <a16:rowId xmlns:a16="http://schemas.microsoft.com/office/drawing/2014/main" val="2440711536"/>
                  </a:ext>
                </a:extLst>
              </a:tr>
              <a:tr h="304898">
                <a:tc>
                  <a:txBody>
                    <a:bodyPr/>
                    <a:lstStyle/>
                    <a:p>
                      <a:pPr algn="l" fontAlgn="b"/>
                      <a:r>
                        <a:rPr lang="en-US" sz="2000" b="1" i="0" u="none" strike="noStrike">
                          <a:solidFill>
                            <a:srgbClr val="000000"/>
                          </a:solidFill>
                          <a:effectLst/>
                          <a:latin typeface="Aptos Narrow"/>
                        </a:rPr>
                        <a:t>Row Labels</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ctr" fontAlgn="b"/>
                      <a:r>
                        <a:rPr lang="en-US" sz="2000" b="1" i="0" u="none" strike="noStrike">
                          <a:solidFill>
                            <a:srgbClr val="000000"/>
                          </a:solidFill>
                          <a:effectLst/>
                          <a:latin typeface="Aptos Narrow"/>
                        </a:rPr>
                        <a:t>Grand Total</a:t>
                      </a:r>
                    </a:p>
                  </a:txBody>
                  <a:tcPr marL="9525" marR="9525" marT="9525"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1641810279"/>
                  </a:ext>
                </a:extLst>
              </a:tr>
              <a:tr h="304898">
                <a:tc>
                  <a:txBody>
                    <a:bodyPr/>
                    <a:lstStyle/>
                    <a:p>
                      <a:pPr algn="l" fontAlgn="b"/>
                      <a:r>
                        <a:rPr lang="en-US" sz="2000" b="0" i="0" u="none" strike="noStrike">
                          <a:solidFill>
                            <a:srgbClr val="000000"/>
                          </a:solidFill>
                          <a:effectLst/>
                          <a:latin typeface="Aptos Narrow"/>
                        </a:rPr>
                        <a:t>Calgary Stampede Park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Aptos Narrow"/>
                        </a:rPr>
                        <a:t>805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4678219"/>
                  </a:ext>
                </a:extLst>
              </a:tr>
              <a:tr h="304898">
                <a:tc>
                  <a:txBody>
                    <a:bodyPr/>
                    <a:lstStyle/>
                    <a:p>
                      <a:pPr algn="l" fontAlgn="b"/>
                      <a:r>
                        <a:rPr lang="en-US" sz="2000" b="0" i="0" u="none" strike="noStrike">
                          <a:solidFill>
                            <a:srgbClr val="000000"/>
                          </a:solidFill>
                          <a:effectLst/>
                          <a:latin typeface="Aptos Narrow"/>
                        </a:rPr>
                        <a:t>Calgary West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Aptos Narrow"/>
                        </a:rPr>
                        <a:t>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3591334"/>
                  </a:ext>
                </a:extLst>
              </a:tr>
              <a:tr h="304898">
                <a:tc>
                  <a:txBody>
                    <a:bodyPr/>
                    <a:lstStyle/>
                    <a:p>
                      <a:pPr algn="l" fontAlgn="b"/>
                      <a:r>
                        <a:rPr lang="en-US" sz="2000" b="0" i="0" u="none" strike="noStrike">
                          <a:solidFill>
                            <a:srgbClr val="000000"/>
                          </a:solidFill>
                          <a:effectLst/>
                          <a:latin typeface="Aptos Narrow"/>
                        </a:rPr>
                        <a:t>Canmore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Aptos Narrow"/>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168209"/>
                  </a:ext>
                </a:extLst>
              </a:tr>
              <a:tr h="304898">
                <a:tc>
                  <a:txBody>
                    <a:bodyPr/>
                    <a:lstStyle/>
                    <a:p>
                      <a:pPr algn="l" fontAlgn="b"/>
                      <a:r>
                        <a:rPr lang="en-US" sz="2000" b="0" i="0" u="none" strike="noStrike">
                          <a:solidFill>
                            <a:srgbClr val="000000"/>
                          </a:solidFill>
                          <a:effectLst/>
                          <a:latin typeface="Aptos Narrow"/>
                        </a:rPr>
                        <a:t>Chestermere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Aptos Narrow"/>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5784275"/>
                  </a:ext>
                </a:extLst>
              </a:tr>
              <a:tr h="304898">
                <a:tc>
                  <a:txBody>
                    <a:bodyPr/>
                    <a:lstStyle/>
                    <a:p>
                      <a:pPr algn="l" fontAlgn="b"/>
                      <a:r>
                        <a:rPr lang="en-US" sz="2000" b="0" i="0" u="none" strike="noStrike">
                          <a:solidFill>
                            <a:srgbClr val="000000"/>
                          </a:solidFill>
                          <a:effectLst/>
                          <a:latin typeface="Aptos Narrow"/>
                        </a:rPr>
                        <a:t>Cochrane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Aptos Narrow"/>
                        </a:rPr>
                        <a:t>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9829214"/>
                  </a:ext>
                </a:extLst>
              </a:tr>
              <a:tr h="304898">
                <a:tc>
                  <a:txBody>
                    <a:bodyPr/>
                    <a:lstStyle/>
                    <a:p>
                      <a:pPr algn="l" fontAlgn="b"/>
                      <a:r>
                        <a:rPr lang="en-US" sz="2000" b="0" i="0" u="none" strike="noStrike">
                          <a:solidFill>
                            <a:srgbClr val="000000"/>
                          </a:solidFill>
                          <a:effectLst/>
                          <a:latin typeface="Aptos Narrow"/>
                        </a:rPr>
                        <a:t>Drumheller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Aptos Narrow"/>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9732211"/>
                  </a:ext>
                </a:extLst>
              </a:tr>
              <a:tr h="304898">
                <a:tc>
                  <a:txBody>
                    <a:bodyPr/>
                    <a:lstStyle/>
                    <a:p>
                      <a:pPr algn="l" fontAlgn="b"/>
                      <a:r>
                        <a:rPr lang="en-US" sz="2000" b="0" i="0" u="none" strike="noStrike">
                          <a:solidFill>
                            <a:srgbClr val="000000"/>
                          </a:solidFill>
                          <a:effectLst/>
                          <a:latin typeface="Aptos Narrow"/>
                        </a:rPr>
                        <a:t>Friends of Rotarian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Aptos Narrow"/>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8633487"/>
                  </a:ext>
                </a:extLst>
              </a:tr>
              <a:tr h="304898">
                <a:tc>
                  <a:txBody>
                    <a:bodyPr/>
                    <a:lstStyle/>
                    <a:p>
                      <a:pPr algn="l" fontAlgn="b"/>
                      <a:r>
                        <a:rPr lang="en-US" sz="2000" b="0" i="0" u="none" strike="noStrike">
                          <a:solidFill>
                            <a:srgbClr val="000000"/>
                          </a:solidFill>
                          <a:effectLst/>
                          <a:latin typeface="Aptos Narrow"/>
                        </a:rPr>
                        <a:t>High River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Aptos Narrow"/>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7263247"/>
                  </a:ext>
                </a:extLst>
              </a:tr>
              <a:tr h="304898">
                <a:tc>
                  <a:txBody>
                    <a:bodyPr/>
                    <a:lstStyle/>
                    <a:p>
                      <a:pPr algn="l" fontAlgn="b"/>
                      <a:r>
                        <a:rPr lang="en-US" sz="2000" b="0" i="0" u="none" strike="noStrike">
                          <a:solidFill>
                            <a:srgbClr val="000000"/>
                          </a:solidFill>
                          <a:effectLst/>
                          <a:latin typeface="Aptos Narrow"/>
                        </a:rPr>
                        <a:t>Innisfail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Aptos Narrow"/>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6613008"/>
                  </a:ext>
                </a:extLst>
              </a:tr>
              <a:tr h="304898">
                <a:tc>
                  <a:txBody>
                    <a:bodyPr/>
                    <a:lstStyle/>
                    <a:p>
                      <a:pPr algn="l" fontAlgn="b"/>
                      <a:r>
                        <a:rPr lang="en-US" sz="2000" b="0" i="0" u="none" strike="noStrike">
                          <a:solidFill>
                            <a:srgbClr val="000000"/>
                          </a:solidFill>
                          <a:effectLst/>
                          <a:latin typeface="Aptos Narrow"/>
                        </a:rPr>
                        <a:t>Olds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Aptos Narrow"/>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1647891"/>
                  </a:ext>
                </a:extLst>
              </a:tr>
              <a:tr h="304898">
                <a:tc>
                  <a:txBody>
                    <a:bodyPr/>
                    <a:lstStyle/>
                    <a:p>
                      <a:pPr algn="l" fontAlgn="b"/>
                      <a:r>
                        <a:rPr lang="en-US" sz="2000" b="0" i="0" u="none" strike="noStrike">
                          <a:solidFill>
                            <a:srgbClr val="000000"/>
                          </a:solidFill>
                          <a:effectLst/>
                          <a:latin typeface="Aptos Narrow"/>
                        </a:rPr>
                        <a:t>Red Deer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Aptos Narrow"/>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7821533"/>
                  </a:ext>
                </a:extLst>
              </a:tr>
              <a:tr h="304898">
                <a:tc>
                  <a:txBody>
                    <a:bodyPr/>
                    <a:lstStyle/>
                    <a:p>
                      <a:pPr algn="l" fontAlgn="b"/>
                      <a:endParaRPr lang="en-US" sz="2000" b="0" i="0" u="none" strike="noStrike">
                        <a:solidFill>
                          <a:srgbClr val="000000"/>
                        </a:solidFill>
                        <a:effectLst/>
                        <a:latin typeface="Aptos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2000" b="0" i="0" u="none" strike="noStrike">
                        <a:solidFill>
                          <a:srgbClr val="000000"/>
                        </a:solidFill>
                        <a:effectLst/>
                        <a:latin typeface="Aptos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9549783"/>
                  </a:ext>
                </a:extLst>
              </a:tr>
              <a:tr h="304898">
                <a:tc>
                  <a:txBody>
                    <a:bodyPr/>
                    <a:lstStyle/>
                    <a:p>
                      <a:pPr algn="l" fontAlgn="b"/>
                      <a:r>
                        <a:rPr lang="en-US" sz="2000" b="1" i="0" u="none" strike="noStrike">
                          <a:solidFill>
                            <a:srgbClr val="000000"/>
                          </a:solidFill>
                          <a:effectLst/>
                          <a:latin typeface="Aptos Narrow"/>
                        </a:rPr>
                        <a:t>Grand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1" i="0" u="none" strike="noStrike">
                          <a:solidFill>
                            <a:srgbClr val="000000"/>
                          </a:solidFill>
                          <a:effectLst/>
                          <a:latin typeface="Aptos Narrow"/>
                        </a:rPr>
                        <a:t>2033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0212863"/>
                  </a:ext>
                </a:extLst>
              </a:tr>
            </a:tbl>
          </a:graphicData>
        </a:graphic>
      </p:graphicFrame>
    </p:spTree>
    <p:extLst>
      <p:ext uri="{BB962C8B-B14F-4D97-AF65-F5344CB8AC3E}">
        <p14:creationId xmlns:p14="http://schemas.microsoft.com/office/powerpoint/2010/main" val="706938853"/>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9CEEE-C40E-99CB-E848-7FABACEEA66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33D2D77-3588-8555-D792-0B6132217147}"/>
              </a:ext>
            </a:extLst>
          </p:cNvPr>
          <p:cNvSpPr txBox="1"/>
          <p:nvPr/>
        </p:nvSpPr>
        <p:spPr>
          <a:xfrm>
            <a:off x="9293087" y="6311347"/>
            <a:ext cx="2683565" cy="338554"/>
          </a:xfrm>
          <a:prstGeom prst="rect">
            <a:avLst/>
          </a:prstGeom>
          <a:noFill/>
        </p:spPr>
        <p:txBody>
          <a:bodyPr wrap="square" rtlCol="0">
            <a:spAutoFit/>
          </a:bodyPr>
          <a:lstStyle/>
          <a:p>
            <a:pPr algn="r"/>
            <a:r>
              <a:rPr lang="en-US" sz="1600" b="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convention.rotary.org </a:t>
            </a:r>
            <a:endParaRPr lang="en-US" sz="1600" b="1">
              <a:solidFill>
                <a:srgbClr val="E02927"/>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3" name="TextBox 2">
            <a:extLst>
              <a:ext uri="{FF2B5EF4-FFF2-40B4-BE49-F238E27FC236}">
                <a16:creationId xmlns:a16="http://schemas.microsoft.com/office/drawing/2014/main" id="{C345DC9F-ACF3-FA98-D485-B5393079F14B}"/>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4" name="Picture 3" descr="A black background with a yellow object in the middle&#10;&#10;Description automatically generated with medium confidence">
            <a:extLst>
              <a:ext uri="{FF2B5EF4-FFF2-40B4-BE49-F238E27FC236}">
                <a16:creationId xmlns:a16="http://schemas.microsoft.com/office/drawing/2014/main" id="{0BFB49C7-BC11-1BC3-9407-D3719B141A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572" y="6047169"/>
            <a:ext cx="2820315" cy="467786"/>
          </a:xfrm>
          <a:prstGeom prst="rect">
            <a:avLst/>
          </a:prstGeom>
        </p:spPr>
      </p:pic>
      <p:sp>
        <p:nvSpPr>
          <p:cNvPr id="7" name="Title 6">
            <a:extLst>
              <a:ext uri="{FF2B5EF4-FFF2-40B4-BE49-F238E27FC236}">
                <a16:creationId xmlns:a16="http://schemas.microsoft.com/office/drawing/2014/main" id="{EE5CF45F-1A03-BF93-AABD-803009D83E7D}"/>
              </a:ext>
            </a:extLst>
          </p:cNvPr>
          <p:cNvSpPr>
            <a:spLocks noGrp="1"/>
          </p:cNvSpPr>
          <p:nvPr>
            <p:ph type="title"/>
          </p:nvPr>
        </p:nvSpPr>
        <p:spPr/>
        <p:txBody>
          <a:bodyPr/>
          <a:lstStyle/>
          <a:p>
            <a:r>
              <a:rPr lang="en-US"/>
              <a:t>Registrations Update</a:t>
            </a:r>
          </a:p>
        </p:txBody>
      </p:sp>
      <p:sp>
        <p:nvSpPr>
          <p:cNvPr id="8" name="Text Placeholder 7">
            <a:extLst>
              <a:ext uri="{FF2B5EF4-FFF2-40B4-BE49-F238E27FC236}">
                <a16:creationId xmlns:a16="http://schemas.microsoft.com/office/drawing/2014/main" id="{890FE99E-BB07-D2AD-3240-5D960160E79D}"/>
              </a:ext>
            </a:extLst>
          </p:cNvPr>
          <p:cNvSpPr>
            <a:spLocks noGrp="1"/>
          </p:cNvSpPr>
          <p:nvPr>
            <p:ph type="body" idx="1"/>
          </p:nvPr>
        </p:nvSpPr>
        <p:spPr>
          <a:xfrm>
            <a:off x="780933" y="2732550"/>
            <a:ext cx="8273140" cy="1384617"/>
          </a:xfrm>
        </p:spPr>
        <p:txBody>
          <a:bodyPr vert="horz" lIns="91440" tIns="45720" rIns="91440" bIns="45720" rtlCol="0" anchor="t">
            <a:normAutofit/>
          </a:bodyPr>
          <a:lstStyle/>
          <a:p>
            <a:r>
              <a:rPr lang="en-CA" sz="4400"/>
              <a:t>    </a:t>
            </a:r>
            <a:r>
              <a:rPr lang="en-CA" sz="6000"/>
              <a:t>113 days to go!</a:t>
            </a:r>
            <a:r>
              <a:rPr lang="en-CA" sz="4400"/>
              <a:t> </a:t>
            </a:r>
          </a:p>
        </p:txBody>
      </p:sp>
      <p:pic>
        <p:nvPicPr>
          <p:cNvPr id="5" name="Picture 4" descr="Stopwatch with time motion blur">
            <a:extLst>
              <a:ext uri="{FF2B5EF4-FFF2-40B4-BE49-F238E27FC236}">
                <a16:creationId xmlns:a16="http://schemas.microsoft.com/office/drawing/2014/main" id="{329D7F07-AB90-05EA-0499-953B1504AD3C}"/>
              </a:ext>
            </a:extLst>
          </p:cNvPr>
          <p:cNvPicPr>
            <a:picLocks noChangeAspect="1"/>
          </p:cNvPicPr>
          <p:nvPr/>
        </p:nvPicPr>
        <p:blipFill>
          <a:blip r:embed="rId4"/>
          <a:stretch>
            <a:fillRect/>
          </a:stretch>
        </p:blipFill>
        <p:spPr>
          <a:xfrm>
            <a:off x="6753224" y="1254578"/>
            <a:ext cx="2808515" cy="4165147"/>
          </a:xfrm>
          <a:prstGeom prst="rect">
            <a:avLst/>
          </a:prstGeom>
        </p:spPr>
      </p:pic>
    </p:spTree>
    <p:custDataLst>
      <p:tags r:id="rId1"/>
    </p:custDataLst>
    <p:extLst>
      <p:ext uri="{BB962C8B-B14F-4D97-AF65-F5344CB8AC3E}">
        <p14:creationId xmlns:p14="http://schemas.microsoft.com/office/powerpoint/2010/main" val="3285363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4">
          <a:extLst>
            <a:ext uri="{FF2B5EF4-FFF2-40B4-BE49-F238E27FC236}">
              <a16:creationId xmlns:a16="http://schemas.microsoft.com/office/drawing/2014/main" id="{43C39FAD-C382-A895-55C5-2FC22B0063CF}"/>
            </a:ext>
          </a:extLst>
        </p:cNvPr>
        <p:cNvGrpSpPr/>
        <p:nvPr/>
      </p:nvGrpSpPr>
      <p:grpSpPr>
        <a:xfrm>
          <a:off x="0" y="0"/>
          <a:ext cx="0" cy="0"/>
          <a:chOff x="0" y="0"/>
          <a:chExt cx="0" cy="0"/>
        </a:xfrm>
      </p:grpSpPr>
      <p:sp>
        <p:nvSpPr>
          <p:cNvPr id="455" name="Google Shape;455;g2f4c9b82265_0_17">
            <a:extLst>
              <a:ext uri="{FF2B5EF4-FFF2-40B4-BE49-F238E27FC236}">
                <a16:creationId xmlns:a16="http://schemas.microsoft.com/office/drawing/2014/main" id="{EBB512C6-4BC8-E5BB-1472-EC4346E890B5}"/>
              </a:ext>
            </a:extLst>
          </p:cNvPr>
          <p:cNvSpPr txBox="1"/>
          <p:nvPr/>
        </p:nvSpPr>
        <p:spPr>
          <a:xfrm>
            <a:off x="9293087" y="6311347"/>
            <a:ext cx="2683500" cy="338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rgbClr val="E02927"/>
                </a:solidFill>
                <a:latin typeface="Open Sans SemiBold"/>
                <a:ea typeface="Open Sans SemiBold"/>
                <a:cs typeface="Open Sans SemiBold"/>
                <a:sym typeface="Open Sans SemiBold"/>
              </a:rPr>
              <a:t>convention.rotary.org </a:t>
            </a:r>
            <a:endParaRPr sz="1600" b="1">
              <a:solidFill>
                <a:srgbClr val="E02927"/>
              </a:solidFill>
              <a:latin typeface="Open Sans SemiBold"/>
              <a:ea typeface="Open Sans SemiBold"/>
              <a:cs typeface="Open Sans SemiBold"/>
              <a:sym typeface="Open Sans SemiBold"/>
            </a:endParaRPr>
          </a:p>
        </p:txBody>
      </p:sp>
      <p:sp>
        <p:nvSpPr>
          <p:cNvPr id="456" name="Google Shape;456;g2f4c9b82265_0_17">
            <a:extLst>
              <a:ext uri="{FF2B5EF4-FFF2-40B4-BE49-F238E27FC236}">
                <a16:creationId xmlns:a16="http://schemas.microsoft.com/office/drawing/2014/main" id="{C81C9DDF-BFE1-EC56-57B5-586813FF88A6}"/>
              </a:ext>
            </a:extLst>
          </p:cNvPr>
          <p:cNvSpPr txBox="1"/>
          <p:nvPr/>
        </p:nvSpPr>
        <p:spPr>
          <a:xfrm>
            <a:off x="7131383" y="6051344"/>
            <a:ext cx="4845300" cy="338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rgbClr val="17458F"/>
                </a:solidFill>
                <a:latin typeface="Open Sans SemiBold"/>
                <a:ea typeface="Open Sans SemiBold"/>
                <a:cs typeface="Open Sans SemiBold"/>
                <a:sym typeface="Open Sans SemiBold"/>
              </a:rPr>
              <a:t>21-25 JUNE 2025 • CALGARY, CANADA</a:t>
            </a:r>
            <a:endParaRPr/>
          </a:p>
        </p:txBody>
      </p:sp>
      <p:pic>
        <p:nvPicPr>
          <p:cNvPr id="457" name="Google Shape;457;g2f4c9b82265_0_17" descr="A black background with a yellow object in the middle&#10;&#10;Description automatically generated with medium confidence">
            <a:extLst>
              <a:ext uri="{FF2B5EF4-FFF2-40B4-BE49-F238E27FC236}">
                <a16:creationId xmlns:a16="http://schemas.microsoft.com/office/drawing/2014/main" id="{AC37DC57-FFE9-89DF-8DB1-B483798EA785}"/>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0572" y="6047169"/>
            <a:ext cx="2820312" cy="467786"/>
          </a:xfrm>
          <a:prstGeom prst="rect">
            <a:avLst/>
          </a:prstGeom>
          <a:noFill/>
          <a:ln>
            <a:noFill/>
          </a:ln>
        </p:spPr>
      </p:pic>
      <p:sp>
        <p:nvSpPr>
          <p:cNvPr id="458" name="Google Shape;458;g2f4c9b82265_0_17">
            <a:extLst>
              <a:ext uri="{FF2B5EF4-FFF2-40B4-BE49-F238E27FC236}">
                <a16:creationId xmlns:a16="http://schemas.microsoft.com/office/drawing/2014/main" id="{5916612D-7E10-8CCE-92CE-0052F28DFB2E}"/>
              </a:ext>
            </a:extLst>
          </p:cNvPr>
          <p:cNvSpPr txBox="1"/>
          <p:nvPr/>
        </p:nvSpPr>
        <p:spPr>
          <a:xfrm>
            <a:off x="2647950" y="641475"/>
            <a:ext cx="7969400" cy="552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Play"/>
              <a:buNone/>
            </a:pPr>
            <a:endParaRPr sz="4400">
              <a:solidFill>
                <a:schemeClr val="dk1"/>
              </a:solidFill>
              <a:latin typeface="Play"/>
              <a:ea typeface="Play"/>
              <a:cs typeface="Play"/>
              <a:sym typeface="Play"/>
            </a:endParaRPr>
          </a:p>
        </p:txBody>
      </p:sp>
      <p:sp>
        <p:nvSpPr>
          <p:cNvPr id="11" name="Title 10">
            <a:extLst>
              <a:ext uri="{FF2B5EF4-FFF2-40B4-BE49-F238E27FC236}">
                <a16:creationId xmlns:a16="http://schemas.microsoft.com/office/drawing/2014/main" id="{C96575FF-D5AD-4C0A-CCBD-5F18E52BA361}"/>
              </a:ext>
            </a:extLst>
          </p:cNvPr>
          <p:cNvSpPr>
            <a:spLocks noGrp="1"/>
          </p:cNvSpPr>
          <p:nvPr>
            <p:ph type="title"/>
          </p:nvPr>
        </p:nvSpPr>
        <p:spPr/>
        <p:txBody>
          <a:bodyPr/>
          <a:lstStyle/>
          <a:p>
            <a:r>
              <a:rPr lang="en-US"/>
              <a:t>Signature Events Update</a:t>
            </a:r>
            <a:endParaRPr lang="en-CA"/>
          </a:p>
        </p:txBody>
      </p:sp>
      <p:sp>
        <p:nvSpPr>
          <p:cNvPr id="3" name="Content Placeholder 2">
            <a:extLst>
              <a:ext uri="{FF2B5EF4-FFF2-40B4-BE49-F238E27FC236}">
                <a16:creationId xmlns:a16="http://schemas.microsoft.com/office/drawing/2014/main" id="{F2B25BF0-5932-380A-8446-71592ADED9F2}"/>
              </a:ext>
            </a:extLst>
          </p:cNvPr>
          <p:cNvSpPr>
            <a:spLocks noGrp="1"/>
          </p:cNvSpPr>
          <p:nvPr>
            <p:ph type="body" idx="1"/>
          </p:nvPr>
        </p:nvSpPr>
        <p:spPr>
          <a:xfrm>
            <a:off x="684759" y="3538939"/>
            <a:ext cx="8273140" cy="1384617"/>
          </a:xfrm>
        </p:spPr>
        <p:txBody>
          <a:bodyPr/>
          <a:lstStyle/>
          <a:p>
            <a:r>
              <a:rPr lang="en-CA"/>
              <a:t>Get your Party on!!</a:t>
            </a:r>
          </a:p>
        </p:txBody>
      </p:sp>
    </p:spTree>
    <p:extLst>
      <p:ext uri="{BB962C8B-B14F-4D97-AF65-F5344CB8AC3E}">
        <p14:creationId xmlns:p14="http://schemas.microsoft.com/office/powerpoint/2010/main" val="2846940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88E70-DF1B-8790-A6EA-FE1BF0295D8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5F378F6-82F8-1D3F-B2D7-B65AE1F539A7}"/>
              </a:ext>
            </a:extLst>
          </p:cNvPr>
          <p:cNvSpPr txBox="1"/>
          <p:nvPr/>
        </p:nvSpPr>
        <p:spPr>
          <a:xfrm>
            <a:off x="9293087" y="6311347"/>
            <a:ext cx="2683565" cy="338554"/>
          </a:xfrm>
          <a:prstGeom prst="rect">
            <a:avLst/>
          </a:prstGeom>
          <a:noFill/>
        </p:spPr>
        <p:txBody>
          <a:bodyPr wrap="square" rtlCol="0">
            <a:spAutoFit/>
          </a:bodyPr>
          <a:lstStyle/>
          <a:p>
            <a:pPr algn="r"/>
            <a:r>
              <a:rPr lang="en-US" sz="1600" b="1" err="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convention.rotary.org</a:t>
            </a:r>
            <a:r>
              <a:rPr lang="en-US" sz="1600" b="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 </a:t>
            </a:r>
            <a:endParaRPr lang="en-US" sz="1600" b="1">
              <a:solidFill>
                <a:srgbClr val="E02927"/>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3" name="TextBox 2">
            <a:extLst>
              <a:ext uri="{FF2B5EF4-FFF2-40B4-BE49-F238E27FC236}">
                <a16:creationId xmlns:a16="http://schemas.microsoft.com/office/drawing/2014/main" id="{820801C5-AC35-5C30-A39C-2E107BB74B6D}"/>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4" name="Picture 3" descr="A black background with a yellow object in the middle&#10;&#10;Description automatically generated with medium confidence">
            <a:extLst>
              <a:ext uri="{FF2B5EF4-FFF2-40B4-BE49-F238E27FC236}">
                <a16:creationId xmlns:a16="http://schemas.microsoft.com/office/drawing/2014/main" id="{C2CAC6FB-F854-E4C0-D3D0-676A335553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572" y="6047169"/>
            <a:ext cx="2820315" cy="467786"/>
          </a:xfrm>
          <a:prstGeom prst="rect">
            <a:avLst/>
          </a:prstGeom>
        </p:spPr>
      </p:pic>
      <p:sp>
        <p:nvSpPr>
          <p:cNvPr id="5" name="Title 4">
            <a:extLst>
              <a:ext uri="{FF2B5EF4-FFF2-40B4-BE49-F238E27FC236}">
                <a16:creationId xmlns:a16="http://schemas.microsoft.com/office/drawing/2014/main" id="{B74D0EAE-732F-DB51-F777-98B0E9CF2C95}"/>
              </a:ext>
            </a:extLst>
          </p:cNvPr>
          <p:cNvSpPr>
            <a:spLocks noGrp="1"/>
          </p:cNvSpPr>
          <p:nvPr>
            <p:ph type="title"/>
          </p:nvPr>
        </p:nvSpPr>
        <p:spPr/>
        <p:txBody>
          <a:bodyPr/>
          <a:lstStyle/>
          <a:p>
            <a:r>
              <a:rPr lang="en-US"/>
              <a:t>Signature Events</a:t>
            </a:r>
            <a:endParaRPr lang="en-CA"/>
          </a:p>
        </p:txBody>
      </p:sp>
      <p:sp>
        <p:nvSpPr>
          <p:cNvPr id="6" name="Content Placeholder 5">
            <a:extLst>
              <a:ext uri="{FF2B5EF4-FFF2-40B4-BE49-F238E27FC236}">
                <a16:creationId xmlns:a16="http://schemas.microsoft.com/office/drawing/2014/main" id="{9F85A3F3-E6F0-168E-3D26-73E2381FBB28}"/>
              </a:ext>
            </a:extLst>
          </p:cNvPr>
          <p:cNvSpPr>
            <a:spLocks noGrp="1"/>
          </p:cNvSpPr>
          <p:nvPr>
            <p:ph idx="1"/>
          </p:nvPr>
        </p:nvSpPr>
        <p:spPr>
          <a:xfrm>
            <a:off x="612647" y="1293843"/>
            <a:ext cx="10653579" cy="4593828"/>
          </a:xfrm>
        </p:spPr>
        <p:txBody>
          <a:bodyPr vert="horz" lIns="91440" tIns="45720" rIns="91440" bIns="45720" rtlCol="0" anchor="t">
            <a:normAutofit fontScale="92500" lnSpcReduction="10000"/>
          </a:bodyPr>
          <a:lstStyle/>
          <a:p>
            <a:pPr marL="0" indent="0">
              <a:buNone/>
            </a:pPr>
            <a:r>
              <a:rPr lang="en-US" b="1"/>
              <a:t>Saturday, June 21, 2025</a:t>
            </a:r>
          </a:p>
          <a:p>
            <a:pPr marL="0" indent="0">
              <a:buNone/>
            </a:pPr>
            <a:r>
              <a:rPr lang="en-US"/>
              <a:t>Grandstand Spectacular</a:t>
            </a:r>
          </a:p>
          <a:p>
            <a:pPr lvl="1"/>
            <a:r>
              <a:rPr lang="en-US"/>
              <a:t>Soft Launch for the Convention</a:t>
            </a:r>
          </a:p>
          <a:p>
            <a:pPr lvl="1"/>
            <a:r>
              <a:rPr lang="en-US"/>
              <a:t>White Hat Ceremony, buy your </a:t>
            </a:r>
            <a:r>
              <a:rPr lang="en-US" b="1">
                <a:hlinkClick r:id="rId4"/>
              </a:rPr>
              <a:t>WHITE HAT</a:t>
            </a:r>
          </a:p>
          <a:p>
            <a:pPr lvl="1"/>
            <a:r>
              <a:rPr lang="en-US"/>
              <a:t>Stampede Qualifiers for the Indian Bareback Racer</a:t>
            </a:r>
          </a:p>
          <a:p>
            <a:pPr lvl="1"/>
            <a:r>
              <a:rPr lang="en-US"/>
              <a:t>Fireworks, entertainment and more.....</a:t>
            </a:r>
          </a:p>
          <a:p>
            <a:pPr marL="0" indent="0">
              <a:buNone/>
            </a:pPr>
            <a:r>
              <a:rPr lang="en-US" b="1"/>
              <a:t>Sunday June 22, 2025</a:t>
            </a:r>
          </a:p>
          <a:p>
            <a:r>
              <a:rPr lang="en-US"/>
              <a:t>Pancake for Polio Breakfast (tentative date, to be confirmed)- </a:t>
            </a:r>
            <a:r>
              <a:rPr lang="en-US" b="1"/>
              <a:t>for registrants only</a:t>
            </a:r>
          </a:p>
          <a:p>
            <a:pPr lvl="1"/>
            <a:r>
              <a:rPr lang="en-US"/>
              <a:t>This will be a free breakfast for all, with the appreciation of donations to Polio Eradication</a:t>
            </a:r>
          </a:p>
          <a:p>
            <a:r>
              <a:rPr lang="en-US"/>
              <a:t>New Blood with the Calgary Civic Symphony at the Jubilee (assigned seating)</a:t>
            </a:r>
          </a:p>
          <a:p>
            <a:r>
              <a:rPr lang="en-US" err="1"/>
              <a:t>Rockin</a:t>
            </a:r>
            <a:r>
              <a:rPr lang="en-US"/>
              <a:t>' the Big Four Roadhouse – History of Canadian music by "Rock the Nation".</a:t>
            </a:r>
          </a:p>
          <a:p>
            <a:pPr lvl="1"/>
            <a:endParaRPr lang="en-US"/>
          </a:p>
          <a:p>
            <a:pPr lvl="1"/>
            <a:endParaRPr lang="en-US"/>
          </a:p>
          <a:p>
            <a:pPr lvl="1"/>
            <a:endParaRPr lang="en-US"/>
          </a:p>
          <a:p>
            <a:endParaRPr lang="en-US"/>
          </a:p>
        </p:txBody>
      </p:sp>
    </p:spTree>
    <p:custDataLst>
      <p:tags r:id="rId1"/>
    </p:custDataLst>
    <p:extLst>
      <p:ext uri="{BB962C8B-B14F-4D97-AF65-F5344CB8AC3E}">
        <p14:creationId xmlns:p14="http://schemas.microsoft.com/office/powerpoint/2010/main" val="1278705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9CBD1-C6C5-5F96-AD06-BCBDA21149C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DA39CD5-274B-44A9-A1D1-C8B8BB7DA26C}"/>
              </a:ext>
            </a:extLst>
          </p:cNvPr>
          <p:cNvSpPr txBox="1"/>
          <p:nvPr/>
        </p:nvSpPr>
        <p:spPr>
          <a:xfrm>
            <a:off x="9293087" y="6311347"/>
            <a:ext cx="2683565" cy="338554"/>
          </a:xfrm>
          <a:prstGeom prst="rect">
            <a:avLst/>
          </a:prstGeom>
          <a:noFill/>
        </p:spPr>
        <p:txBody>
          <a:bodyPr wrap="square" rtlCol="0">
            <a:spAutoFit/>
          </a:bodyPr>
          <a:lstStyle/>
          <a:p>
            <a:pPr algn="r"/>
            <a:r>
              <a:rPr lang="en-US" sz="1600" b="1" err="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convention.rotary.org</a:t>
            </a:r>
            <a:r>
              <a:rPr lang="en-US" sz="1600" b="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 </a:t>
            </a:r>
            <a:endParaRPr lang="en-US" sz="1600" b="1">
              <a:solidFill>
                <a:srgbClr val="E02927"/>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3" name="TextBox 2">
            <a:extLst>
              <a:ext uri="{FF2B5EF4-FFF2-40B4-BE49-F238E27FC236}">
                <a16:creationId xmlns:a16="http://schemas.microsoft.com/office/drawing/2014/main" id="{01D7AC51-6E58-205E-6F9F-57D85D3332E7}"/>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4" name="Picture 3" descr="A black background with a yellow object in the middle&#10;&#10;Description automatically generated with medium confidence">
            <a:extLst>
              <a:ext uri="{FF2B5EF4-FFF2-40B4-BE49-F238E27FC236}">
                <a16:creationId xmlns:a16="http://schemas.microsoft.com/office/drawing/2014/main" id="{05C17A09-7E25-C418-F983-F1A3FA93D8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572" y="6047169"/>
            <a:ext cx="2820315" cy="467786"/>
          </a:xfrm>
          <a:prstGeom prst="rect">
            <a:avLst/>
          </a:prstGeom>
        </p:spPr>
      </p:pic>
      <p:sp>
        <p:nvSpPr>
          <p:cNvPr id="5" name="Title 4">
            <a:extLst>
              <a:ext uri="{FF2B5EF4-FFF2-40B4-BE49-F238E27FC236}">
                <a16:creationId xmlns:a16="http://schemas.microsoft.com/office/drawing/2014/main" id="{31B186C7-2282-1E3D-204D-160F026AEC03}"/>
              </a:ext>
            </a:extLst>
          </p:cNvPr>
          <p:cNvSpPr>
            <a:spLocks noGrp="1"/>
          </p:cNvSpPr>
          <p:nvPr>
            <p:ph type="title"/>
          </p:nvPr>
        </p:nvSpPr>
        <p:spPr/>
        <p:txBody>
          <a:bodyPr/>
          <a:lstStyle/>
          <a:p>
            <a:r>
              <a:rPr lang="en-US"/>
              <a:t>Signature Events</a:t>
            </a:r>
            <a:endParaRPr lang="en-CA"/>
          </a:p>
        </p:txBody>
      </p:sp>
      <p:sp>
        <p:nvSpPr>
          <p:cNvPr id="6" name="Content Placeholder 5">
            <a:extLst>
              <a:ext uri="{FF2B5EF4-FFF2-40B4-BE49-F238E27FC236}">
                <a16:creationId xmlns:a16="http://schemas.microsoft.com/office/drawing/2014/main" id="{3EA83D48-6241-3E9F-E1FB-6FC1C6C64FDE}"/>
              </a:ext>
            </a:extLst>
          </p:cNvPr>
          <p:cNvSpPr>
            <a:spLocks noGrp="1"/>
          </p:cNvSpPr>
          <p:nvPr>
            <p:ph idx="1"/>
          </p:nvPr>
        </p:nvSpPr>
        <p:spPr>
          <a:xfrm>
            <a:off x="612647" y="1397416"/>
            <a:ext cx="10653579" cy="3861421"/>
          </a:xfrm>
        </p:spPr>
        <p:txBody>
          <a:bodyPr vert="horz" lIns="91440" tIns="45720" rIns="91440" bIns="45720" rtlCol="0" anchor="t">
            <a:normAutofit/>
          </a:bodyPr>
          <a:lstStyle/>
          <a:p>
            <a:pPr marL="0" indent="0">
              <a:buNone/>
            </a:pPr>
            <a:r>
              <a:rPr lang="en-US" b="1"/>
              <a:t>Monday June 23, 2025</a:t>
            </a:r>
          </a:p>
          <a:p>
            <a:pPr marL="0" indent="0">
              <a:buNone/>
            </a:pPr>
            <a:r>
              <a:rPr lang="en-US"/>
              <a:t>Host Hospitality</a:t>
            </a:r>
          </a:p>
          <a:p>
            <a:pPr marL="342900" indent="-342900"/>
            <a:r>
              <a:rPr lang="en-US"/>
              <a:t>Home hospitality</a:t>
            </a:r>
          </a:p>
          <a:p>
            <a:pPr marL="342900" indent="-342900"/>
            <a:r>
              <a:rPr lang="en-US"/>
              <a:t>Club organized group hospitality events</a:t>
            </a:r>
          </a:p>
          <a:p>
            <a:pPr marL="0" indent="0">
              <a:buNone/>
            </a:pPr>
            <a:r>
              <a:rPr lang="en-US" b="1"/>
              <a:t>Tuesday June 24, 2025</a:t>
            </a:r>
          </a:p>
          <a:p>
            <a:r>
              <a:rPr lang="en-US"/>
              <a:t>Western Showcase</a:t>
            </a:r>
          </a:p>
          <a:p>
            <a:pPr lvl="1"/>
            <a:r>
              <a:rPr lang="en-US" sz="2000"/>
              <a:t>a night filled with thrilling rodeo demos, cowboy poetry, and live entertainment, promising unforgettable memories for all! </a:t>
            </a:r>
          </a:p>
          <a:p>
            <a:pPr marL="228600" lvl="1" indent="0">
              <a:buNone/>
            </a:pPr>
            <a:endParaRPr lang="en-US"/>
          </a:p>
          <a:p>
            <a:pPr lvl="1"/>
            <a:endParaRPr lang="en-US"/>
          </a:p>
          <a:p>
            <a:endParaRPr lang="en-US"/>
          </a:p>
        </p:txBody>
      </p:sp>
    </p:spTree>
    <p:custDataLst>
      <p:tags r:id="rId1"/>
    </p:custDataLst>
    <p:extLst>
      <p:ext uri="{BB962C8B-B14F-4D97-AF65-F5344CB8AC3E}">
        <p14:creationId xmlns:p14="http://schemas.microsoft.com/office/powerpoint/2010/main" val="453817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73DD-3AF4-DA95-EE93-8F682F03BDB7}"/>
              </a:ext>
            </a:extLst>
          </p:cNvPr>
          <p:cNvSpPr>
            <a:spLocks noGrp="1"/>
          </p:cNvSpPr>
          <p:nvPr>
            <p:ph type="title"/>
          </p:nvPr>
        </p:nvSpPr>
        <p:spPr/>
        <p:txBody>
          <a:bodyPr/>
          <a:lstStyle/>
          <a:p>
            <a:r>
              <a:rPr lang="en-US"/>
              <a:t>Post Convention Party</a:t>
            </a:r>
            <a:endParaRPr lang="en-CA"/>
          </a:p>
        </p:txBody>
      </p:sp>
      <p:sp>
        <p:nvSpPr>
          <p:cNvPr id="3" name="Content Placeholder 2">
            <a:extLst>
              <a:ext uri="{FF2B5EF4-FFF2-40B4-BE49-F238E27FC236}">
                <a16:creationId xmlns:a16="http://schemas.microsoft.com/office/drawing/2014/main" id="{A345C9E5-664B-C5DE-BD79-801B09031895}"/>
              </a:ext>
            </a:extLst>
          </p:cNvPr>
          <p:cNvSpPr>
            <a:spLocks noGrp="1"/>
          </p:cNvSpPr>
          <p:nvPr>
            <p:ph idx="1"/>
          </p:nvPr>
        </p:nvSpPr>
        <p:spPr>
          <a:xfrm>
            <a:off x="838200" y="1690688"/>
            <a:ext cx="5593422" cy="4351338"/>
          </a:xfrm>
        </p:spPr>
        <p:txBody>
          <a:bodyPr vert="horz" lIns="91440" tIns="45720" rIns="91440" bIns="45720" rtlCol="0" anchor="t">
            <a:normAutofit/>
          </a:bodyPr>
          <a:lstStyle/>
          <a:p>
            <a:r>
              <a:rPr lang="en-US"/>
              <a:t>For ALL D5360 </a:t>
            </a:r>
            <a:r>
              <a:rPr lang="en-US" u="sng"/>
              <a:t>delegates</a:t>
            </a:r>
            <a:r>
              <a:rPr lang="en-US"/>
              <a:t> and </a:t>
            </a:r>
            <a:r>
              <a:rPr lang="en-US" u="sng"/>
              <a:t>volunteers</a:t>
            </a:r>
            <a:r>
              <a:rPr lang="en-US"/>
              <a:t> at the convention</a:t>
            </a:r>
          </a:p>
          <a:p>
            <a:r>
              <a:rPr lang="en-US"/>
              <a:t>Walking distance of Convention Campus</a:t>
            </a:r>
          </a:p>
          <a:p>
            <a:r>
              <a:rPr lang="en-US"/>
              <a:t>Hors d’oeuvres , Champaign, Cash Bar</a:t>
            </a:r>
          </a:p>
          <a:p>
            <a:endParaRPr lang="en-US"/>
          </a:p>
          <a:p>
            <a:pPr marL="0" indent="0">
              <a:buNone/>
            </a:pPr>
            <a:r>
              <a:rPr lang="en-US"/>
              <a:t>This is your </a:t>
            </a:r>
            <a:r>
              <a:rPr lang="en-US" b="1"/>
              <a:t>District Conference replacement.</a:t>
            </a:r>
          </a:p>
          <a:p>
            <a:endParaRPr lang="en-CA"/>
          </a:p>
        </p:txBody>
      </p:sp>
      <p:pic>
        <p:nvPicPr>
          <p:cNvPr id="5" name="Picture 4" descr="A plate of food on a table&#10;&#10;Description automatically generated">
            <a:extLst>
              <a:ext uri="{FF2B5EF4-FFF2-40B4-BE49-F238E27FC236}">
                <a16:creationId xmlns:a16="http://schemas.microsoft.com/office/drawing/2014/main" id="{77CBBF9E-469E-8B83-2324-1FC7655F782A}"/>
              </a:ext>
            </a:extLst>
          </p:cNvPr>
          <p:cNvPicPr>
            <a:picLocks noChangeAspect="1"/>
          </p:cNvPicPr>
          <p:nvPr/>
        </p:nvPicPr>
        <p:blipFill>
          <a:blip r:embed="rId2"/>
          <a:stretch>
            <a:fillRect/>
          </a:stretch>
        </p:blipFill>
        <p:spPr>
          <a:xfrm>
            <a:off x="6843016" y="1690688"/>
            <a:ext cx="3940175" cy="3940175"/>
          </a:xfrm>
          <a:prstGeom prst="rect">
            <a:avLst/>
          </a:prstGeom>
        </p:spPr>
      </p:pic>
    </p:spTree>
    <p:extLst>
      <p:ext uri="{BB962C8B-B14F-4D97-AF65-F5344CB8AC3E}">
        <p14:creationId xmlns:p14="http://schemas.microsoft.com/office/powerpoint/2010/main" val="1049851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4">
          <a:extLst>
            <a:ext uri="{FF2B5EF4-FFF2-40B4-BE49-F238E27FC236}">
              <a16:creationId xmlns:a16="http://schemas.microsoft.com/office/drawing/2014/main" id="{F0020251-E6C7-D24D-0E34-806C7388FA9D}"/>
            </a:ext>
          </a:extLst>
        </p:cNvPr>
        <p:cNvGrpSpPr/>
        <p:nvPr/>
      </p:nvGrpSpPr>
      <p:grpSpPr>
        <a:xfrm>
          <a:off x="0" y="0"/>
          <a:ext cx="0" cy="0"/>
          <a:chOff x="0" y="0"/>
          <a:chExt cx="0" cy="0"/>
        </a:xfrm>
      </p:grpSpPr>
      <p:sp>
        <p:nvSpPr>
          <p:cNvPr id="455" name="Google Shape;455;g2f4c9b82265_0_17">
            <a:extLst>
              <a:ext uri="{FF2B5EF4-FFF2-40B4-BE49-F238E27FC236}">
                <a16:creationId xmlns:a16="http://schemas.microsoft.com/office/drawing/2014/main" id="{E8B74C40-9F3F-F4F8-4B0C-23E20430BE1F}"/>
              </a:ext>
            </a:extLst>
          </p:cNvPr>
          <p:cNvSpPr txBox="1"/>
          <p:nvPr/>
        </p:nvSpPr>
        <p:spPr>
          <a:xfrm>
            <a:off x="9293087" y="6311347"/>
            <a:ext cx="2683500" cy="338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rgbClr val="E02927"/>
                </a:solidFill>
                <a:latin typeface="Open Sans SemiBold"/>
                <a:ea typeface="Open Sans SemiBold"/>
                <a:cs typeface="Open Sans SemiBold"/>
                <a:sym typeface="Open Sans SemiBold"/>
              </a:rPr>
              <a:t>convention.rotary.org </a:t>
            </a:r>
            <a:endParaRPr sz="1600" b="1">
              <a:solidFill>
                <a:srgbClr val="E02927"/>
              </a:solidFill>
              <a:latin typeface="Open Sans SemiBold"/>
              <a:ea typeface="Open Sans SemiBold"/>
              <a:cs typeface="Open Sans SemiBold"/>
              <a:sym typeface="Open Sans SemiBold"/>
            </a:endParaRPr>
          </a:p>
        </p:txBody>
      </p:sp>
      <p:sp>
        <p:nvSpPr>
          <p:cNvPr id="456" name="Google Shape;456;g2f4c9b82265_0_17">
            <a:extLst>
              <a:ext uri="{FF2B5EF4-FFF2-40B4-BE49-F238E27FC236}">
                <a16:creationId xmlns:a16="http://schemas.microsoft.com/office/drawing/2014/main" id="{0B935EA8-5EC2-3EDF-4B6F-48A13BF8A16C}"/>
              </a:ext>
            </a:extLst>
          </p:cNvPr>
          <p:cNvSpPr txBox="1"/>
          <p:nvPr/>
        </p:nvSpPr>
        <p:spPr>
          <a:xfrm>
            <a:off x="7131383" y="6051344"/>
            <a:ext cx="4845300" cy="338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rgbClr val="17458F"/>
                </a:solidFill>
                <a:latin typeface="Open Sans SemiBold"/>
                <a:ea typeface="Open Sans SemiBold"/>
                <a:cs typeface="Open Sans SemiBold"/>
                <a:sym typeface="Open Sans SemiBold"/>
              </a:rPr>
              <a:t>21-25 JUNE 2025 • CALGARY, CANADA</a:t>
            </a:r>
            <a:endParaRPr/>
          </a:p>
        </p:txBody>
      </p:sp>
      <p:pic>
        <p:nvPicPr>
          <p:cNvPr id="457" name="Google Shape;457;g2f4c9b82265_0_17" descr="A black background with a yellow object in the middle&#10;&#10;Description automatically generated with medium confidence">
            <a:extLst>
              <a:ext uri="{FF2B5EF4-FFF2-40B4-BE49-F238E27FC236}">
                <a16:creationId xmlns:a16="http://schemas.microsoft.com/office/drawing/2014/main" id="{97CB2D8A-E7CB-064F-838D-4B76181C90C8}"/>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0572" y="6047169"/>
            <a:ext cx="2820312" cy="467786"/>
          </a:xfrm>
          <a:prstGeom prst="rect">
            <a:avLst/>
          </a:prstGeom>
          <a:noFill/>
          <a:ln>
            <a:noFill/>
          </a:ln>
        </p:spPr>
      </p:pic>
      <p:sp>
        <p:nvSpPr>
          <p:cNvPr id="458" name="Google Shape;458;g2f4c9b82265_0_17">
            <a:extLst>
              <a:ext uri="{FF2B5EF4-FFF2-40B4-BE49-F238E27FC236}">
                <a16:creationId xmlns:a16="http://schemas.microsoft.com/office/drawing/2014/main" id="{EBA4E84B-60F1-BD4B-0EF1-41FC7E538F2B}"/>
              </a:ext>
            </a:extLst>
          </p:cNvPr>
          <p:cNvSpPr txBox="1"/>
          <p:nvPr/>
        </p:nvSpPr>
        <p:spPr>
          <a:xfrm>
            <a:off x="2647950" y="641475"/>
            <a:ext cx="7969400" cy="552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Play"/>
              <a:buNone/>
            </a:pPr>
            <a:endParaRPr sz="4400">
              <a:solidFill>
                <a:schemeClr val="dk1"/>
              </a:solidFill>
              <a:latin typeface="Play"/>
              <a:ea typeface="Play"/>
              <a:cs typeface="Play"/>
              <a:sym typeface="Play"/>
            </a:endParaRPr>
          </a:p>
        </p:txBody>
      </p:sp>
      <p:sp>
        <p:nvSpPr>
          <p:cNvPr id="11" name="Title 10">
            <a:extLst>
              <a:ext uri="{FF2B5EF4-FFF2-40B4-BE49-F238E27FC236}">
                <a16:creationId xmlns:a16="http://schemas.microsoft.com/office/drawing/2014/main" id="{8471FE7F-B795-8617-C458-46884A71461C}"/>
              </a:ext>
            </a:extLst>
          </p:cNvPr>
          <p:cNvSpPr>
            <a:spLocks noGrp="1"/>
          </p:cNvSpPr>
          <p:nvPr>
            <p:ph type="title"/>
          </p:nvPr>
        </p:nvSpPr>
        <p:spPr>
          <a:xfrm>
            <a:off x="651006" y="467891"/>
            <a:ext cx="8273140" cy="4008859"/>
          </a:xfrm>
        </p:spPr>
        <p:txBody>
          <a:bodyPr/>
          <a:lstStyle/>
          <a:p>
            <a:r>
              <a:rPr lang="en-US"/>
              <a:t>Help Us Help You</a:t>
            </a:r>
            <a:endParaRPr lang="en-CA"/>
          </a:p>
        </p:txBody>
      </p:sp>
      <p:sp>
        <p:nvSpPr>
          <p:cNvPr id="3" name="Content Placeholder 2">
            <a:extLst>
              <a:ext uri="{FF2B5EF4-FFF2-40B4-BE49-F238E27FC236}">
                <a16:creationId xmlns:a16="http://schemas.microsoft.com/office/drawing/2014/main" id="{2C094688-1C5D-4DF1-8E5D-E71E7A591E52}"/>
              </a:ext>
            </a:extLst>
          </p:cNvPr>
          <p:cNvSpPr>
            <a:spLocks noGrp="1"/>
          </p:cNvSpPr>
          <p:nvPr>
            <p:ph type="body" idx="1"/>
          </p:nvPr>
        </p:nvSpPr>
        <p:spPr>
          <a:xfrm>
            <a:off x="1159779" y="1368085"/>
            <a:ext cx="5025988" cy="4494442"/>
          </a:xfrm>
        </p:spPr>
        <p:txBody>
          <a:bodyPr>
            <a:normAutofit/>
          </a:bodyPr>
          <a:lstStyle/>
          <a:p>
            <a:r>
              <a:rPr lang="en-US"/>
              <a:t>Do you know we have a District Page </a:t>
            </a:r>
            <a:r>
              <a:rPr lang="en-US" b="1"/>
              <a:t>SPECIFICALLY FOR YOU?</a:t>
            </a:r>
          </a:p>
          <a:p>
            <a:r>
              <a:rPr lang="en-US" b="1">
                <a:hlinkClick r:id="rId4"/>
              </a:rPr>
              <a:t>CLUB CHAMPIONS CONNECT</a:t>
            </a:r>
          </a:p>
          <a:p>
            <a:endParaRPr lang="en-US" b="1"/>
          </a:p>
          <a:p>
            <a:r>
              <a:rPr lang="en-US"/>
              <a:t>Convention.rotary.org - updates are being added regularly:</a:t>
            </a:r>
          </a:p>
          <a:p>
            <a:r>
              <a:rPr lang="en-US" b="1">
                <a:hlinkClick r:id="rId5"/>
              </a:rPr>
              <a:t>SPEAKERS</a:t>
            </a:r>
            <a:r>
              <a:rPr lang="en-US"/>
              <a:t> are being announced!</a:t>
            </a:r>
          </a:p>
          <a:p>
            <a:r>
              <a:rPr lang="en-US" b="1">
                <a:hlinkClick r:id="rId6"/>
              </a:rPr>
              <a:t>BREAKOUT SESSIONS</a:t>
            </a:r>
            <a:r>
              <a:rPr lang="en-US"/>
              <a:t> are being scheduled!</a:t>
            </a:r>
          </a:p>
          <a:p>
            <a:endParaRPr lang="en-US"/>
          </a:p>
        </p:txBody>
      </p:sp>
      <p:pic>
        <p:nvPicPr>
          <p:cNvPr id="4" name="Picture 3" descr="A screenshot of a website&#10;&#10;AI-generated content may be incorrect.">
            <a:extLst>
              <a:ext uri="{FF2B5EF4-FFF2-40B4-BE49-F238E27FC236}">
                <a16:creationId xmlns:a16="http://schemas.microsoft.com/office/drawing/2014/main" id="{EE996812-6FDF-CC1E-6AFF-25AE9ADBC7FE}"/>
              </a:ext>
            </a:extLst>
          </p:cNvPr>
          <p:cNvPicPr>
            <a:picLocks noChangeAspect="1"/>
          </p:cNvPicPr>
          <p:nvPr/>
        </p:nvPicPr>
        <p:blipFill>
          <a:blip r:embed="rId7"/>
          <a:stretch>
            <a:fillRect/>
          </a:stretch>
        </p:blipFill>
        <p:spPr>
          <a:xfrm>
            <a:off x="6298152" y="1348157"/>
            <a:ext cx="5676900" cy="3629025"/>
          </a:xfrm>
          <a:prstGeom prst="rect">
            <a:avLst/>
          </a:prstGeom>
        </p:spPr>
      </p:pic>
      <p:pic>
        <p:nvPicPr>
          <p:cNvPr id="5" name="Picture 4">
            <a:extLst>
              <a:ext uri="{FF2B5EF4-FFF2-40B4-BE49-F238E27FC236}">
                <a16:creationId xmlns:a16="http://schemas.microsoft.com/office/drawing/2014/main" id="{5FDFB8E3-3B1A-622F-A19B-15B5537F8446}"/>
              </a:ext>
            </a:extLst>
          </p:cNvPr>
          <p:cNvPicPr>
            <a:picLocks noChangeAspect="1"/>
          </p:cNvPicPr>
          <p:nvPr/>
        </p:nvPicPr>
        <p:blipFill>
          <a:blip r:embed="rId8"/>
          <a:stretch>
            <a:fillRect/>
          </a:stretch>
        </p:blipFill>
        <p:spPr>
          <a:xfrm>
            <a:off x="9700843" y="2896063"/>
            <a:ext cx="1660587" cy="259487"/>
          </a:xfrm>
          <a:prstGeom prst="rect">
            <a:avLst/>
          </a:prstGeom>
        </p:spPr>
      </p:pic>
    </p:spTree>
    <p:extLst>
      <p:ext uri="{BB962C8B-B14F-4D97-AF65-F5344CB8AC3E}">
        <p14:creationId xmlns:p14="http://schemas.microsoft.com/office/powerpoint/2010/main" val="230283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68688-E057-FD21-423A-3DAA28A5320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3949E15-9167-B3BE-84BD-DB6E496584B9}"/>
              </a:ext>
            </a:extLst>
          </p:cNvPr>
          <p:cNvSpPr txBox="1"/>
          <p:nvPr/>
        </p:nvSpPr>
        <p:spPr>
          <a:xfrm>
            <a:off x="9293087" y="6311347"/>
            <a:ext cx="2683565" cy="338554"/>
          </a:xfrm>
          <a:prstGeom prst="rect">
            <a:avLst/>
          </a:prstGeom>
          <a:noFill/>
        </p:spPr>
        <p:txBody>
          <a:bodyPr wrap="square" rtlCol="0">
            <a:spAutoFit/>
          </a:bodyPr>
          <a:lstStyle/>
          <a:p>
            <a:pPr algn="r"/>
            <a:r>
              <a:rPr lang="en-US" sz="1600" b="1" err="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convention.rotary.org</a:t>
            </a:r>
            <a:r>
              <a:rPr lang="en-US" sz="1600" b="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 </a:t>
            </a:r>
            <a:endParaRPr lang="en-US" sz="1600" b="1">
              <a:solidFill>
                <a:srgbClr val="E02927"/>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3" name="TextBox 2">
            <a:extLst>
              <a:ext uri="{FF2B5EF4-FFF2-40B4-BE49-F238E27FC236}">
                <a16:creationId xmlns:a16="http://schemas.microsoft.com/office/drawing/2014/main" id="{79847018-FBB4-54AD-2A43-E167F721ACD4}"/>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4" name="Picture 3" descr="A black background with a yellow object in the middle&#10;&#10;Description automatically generated with medium confidence">
            <a:extLst>
              <a:ext uri="{FF2B5EF4-FFF2-40B4-BE49-F238E27FC236}">
                <a16:creationId xmlns:a16="http://schemas.microsoft.com/office/drawing/2014/main" id="{B11E9221-1C63-49A6-28DF-62C2AF6A4E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572" y="6047169"/>
            <a:ext cx="2820315" cy="467786"/>
          </a:xfrm>
          <a:prstGeom prst="rect">
            <a:avLst/>
          </a:prstGeom>
        </p:spPr>
      </p:pic>
      <p:sp>
        <p:nvSpPr>
          <p:cNvPr id="5" name="Title 4">
            <a:extLst>
              <a:ext uri="{FF2B5EF4-FFF2-40B4-BE49-F238E27FC236}">
                <a16:creationId xmlns:a16="http://schemas.microsoft.com/office/drawing/2014/main" id="{EC0BE82F-6E67-F6E9-3BFA-4ED2515AECD0}"/>
              </a:ext>
            </a:extLst>
          </p:cNvPr>
          <p:cNvSpPr>
            <a:spLocks noGrp="1"/>
          </p:cNvSpPr>
          <p:nvPr>
            <p:ph type="title"/>
          </p:nvPr>
        </p:nvSpPr>
        <p:spPr/>
        <p:txBody>
          <a:bodyPr/>
          <a:lstStyle/>
          <a:p>
            <a:r>
              <a:rPr lang="en-US"/>
              <a:t>CALL TO ACTION – GET REGISTERED!</a:t>
            </a:r>
          </a:p>
        </p:txBody>
      </p:sp>
      <p:sp>
        <p:nvSpPr>
          <p:cNvPr id="6" name="Content Placeholder 5">
            <a:extLst>
              <a:ext uri="{FF2B5EF4-FFF2-40B4-BE49-F238E27FC236}">
                <a16:creationId xmlns:a16="http://schemas.microsoft.com/office/drawing/2014/main" id="{2D20773C-AC08-9CD5-3846-30FCF36C8090}"/>
              </a:ext>
            </a:extLst>
          </p:cNvPr>
          <p:cNvSpPr>
            <a:spLocks noGrp="1"/>
          </p:cNvSpPr>
          <p:nvPr>
            <p:ph idx="1"/>
          </p:nvPr>
        </p:nvSpPr>
        <p:spPr/>
        <p:txBody>
          <a:bodyPr>
            <a:normAutofit/>
          </a:bodyPr>
          <a:lstStyle/>
          <a:p>
            <a:pPr marL="0" indent="0">
              <a:buNone/>
            </a:pPr>
            <a:r>
              <a:rPr lang="en-US"/>
              <a:t>Convention Registration</a:t>
            </a:r>
          </a:p>
          <a:p>
            <a:pPr lvl="1"/>
            <a:r>
              <a:rPr lang="en-CA" sz="2000">
                <a:hlinkClick r:id="rId4"/>
              </a:rPr>
              <a:t>convention.rotary.org/registration</a:t>
            </a:r>
            <a:r>
              <a:rPr lang="en-CA" sz="2000"/>
              <a:t> </a:t>
            </a:r>
            <a:endParaRPr lang="en-US" sz="2000"/>
          </a:p>
          <a:p>
            <a:pPr marL="0" indent="0">
              <a:buNone/>
            </a:pPr>
            <a:r>
              <a:rPr lang="en-US"/>
              <a:t>Volunteer Registration</a:t>
            </a:r>
          </a:p>
          <a:p>
            <a:pPr lvl="1"/>
            <a:r>
              <a:rPr lang="en-US" sz="2000">
                <a:hlinkClick r:id="rId5"/>
              </a:rPr>
              <a:t>www.rotarycalgary2025.org/volunteering</a:t>
            </a:r>
            <a:r>
              <a:rPr lang="en-US" sz="2000"/>
              <a:t> </a:t>
            </a:r>
          </a:p>
          <a:p>
            <a:pPr marL="0" indent="0">
              <a:buNone/>
            </a:pPr>
            <a:r>
              <a:rPr lang="en-US"/>
              <a:t>Host Hospitality Registration</a:t>
            </a:r>
          </a:p>
          <a:p>
            <a:pPr lvl="1"/>
            <a:r>
              <a:rPr lang="en-US" sz="2000">
                <a:hlinkClick r:id="rId6"/>
              </a:rPr>
              <a:t>www.rotarycalgary2025.org/host-hospitality-event-landing-page</a:t>
            </a:r>
            <a:r>
              <a:rPr lang="en-US" sz="2000"/>
              <a:t> </a:t>
            </a:r>
          </a:p>
          <a:p>
            <a:pPr marL="0" indent="0">
              <a:buNone/>
            </a:pPr>
            <a:r>
              <a:rPr lang="en-US"/>
              <a:t>Signature Events</a:t>
            </a:r>
          </a:p>
          <a:p>
            <a:pPr lvl="1"/>
            <a:r>
              <a:rPr lang="en-US" sz="2000">
                <a:hlinkClick r:id="rId7"/>
              </a:rPr>
              <a:t>www.rotarycalgary2025.org/signature-events</a:t>
            </a:r>
            <a:endParaRPr lang="en-US" sz="2000"/>
          </a:p>
          <a:p>
            <a:pPr lvl="1"/>
            <a:endParaRPr lang="en-US"/>
          </a:p>
        </p:txBody>
      </p:sp>
    </p:spTree>
    <p:custDataLst>
      <p:tags r:id="rId1"/>
    </p:custDataLst>
    <p:extLst>
      <p:ext uri="{BB962C8B-B14F-4D97-AF65-F5344CB8AC3E}">
        <p14:creationId xmlns:p14="http://schemas.microsoft.com/office/powerpoint/2010/main" val="12165357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F0B83-3423-4AB4-75C2-9B3D3DC11CC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226E7D1-EB11-2688-6F75-DFDE24F751E5}"/>
              </a:ext>
            </a:extLst>
          </p:cNvPr>
          <p:cNvSpPr txBox="1"/>
          <p:nvPr/>
        </p:nvSpPr>
        <p:spPr>
          <a:xfrm>
            <a:off x="9293087" y="6311347"/>
            <a:ext cx="2683565" cy="338554"/>
          </a:xfrm>
          <a:prstGeom prst="rect">
            <a:avLst/>
          </a:prstGeom>
          <a:noFill/>
        </p:spPr>
        <p:txBody>
          <a:bodyPr wrap="square" rtlCol="0">
            <a:spAutoFit/>
          </a:bodyPr>
          <a:lstStyle/>
          <a:p>
            <a:pPr algn="r"/>
            <a:r>
              <a:rPr lang="en-US" sz="1600" b="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convention.rotary.org </a:t>
            </a:r>
            <a:endParaRPr lang="en-US" sz="1600" b="1">
              <a:solidFill>
                <a:srgbClr val="E02927"/>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3" name="TextBox 2">
            <a:extLst>
              <a:ext uri="{FF2B5EF4-FFF2-40B4-BE49-F238E27FC236}">
                <a16:creationId xmlns:a16="http://schemas.microsoft.com/office/drawing/2014/main" id="{B4A5DCC7-5E3A-DACA-6CC3-6DD81CCABB8A}"/>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4" name="Picture 3" descr="A black background with a yellow object in the middle&#10;&#10;Description automatically generated with medium confidence">
            <a:extLst>
              <a:ext uri="{FF2B5EF4-FFF2-40B4-BE49-F238E27FC236}">
                <a16:creationId xmlns:a16="http://schemas.microsoft.com/office/drawing/2014/main" id="{AAA72294-AE58-158D-66FA-075A1BEF16E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0572" y="6047169"/>
            <a:ext cx="2820315" cy="467786"/>
          </a:xfrm>
          <a:prstGeom prst="rect">
            <a:avLst/>
          </a:prstGeom>
        </p:spPr>
      </p:pic>
      <p:sp>
        <p:nvSpPr>
          <p:cNvPr id="6" name="Title 5">
            <a:extLst>
              <a:ext uri="{FF2B5EF4-FFF2-40B4-BE49-F238E27FC236}">
                <a16:creationId xmlns:a16="http://schemas.microsoft.com/office/drawing/2014/main" id="{B758EB8D-E340-D063-67F3-53996DD914BE}"/>
              </a:ext>
            </a:extLst>
          </p:cNvPr>
          <p:cNvSpPr>
            <a:spLocks noGrp="1"/>
          </p:cNvSpPr>
          <p:nvPr>
            <p:ph type="title"/>
          </p:nvPr>
        </p:nvSpPr>
        <p:spPr>
          <a:xfrm>
            <a:off x="1710458" y="399583"/>
            <a:ext cx="9122226" cy="1317912"/>
          </a:xfrm>
        </p:spPr>
        <p:txBody>
          <a:bodyPr>
            <a:normAutofit fontScale="90000"/>
          </a:bodyPr>
          <a:lstStyle/>
          <a:p>
            <a:pPr algn="ctr"/>
            <a:r>
              <a:rPr lang="en-US" sz="3200">
                <a:solidFill>
                  <a:srgbClr val="0070C0"/>
                </a:solidFill>
              </a:rPr>
              <a:t>THIS IS A CHANCE OF A LIFETIME</a:t>
            </a:r>
            <a:br>
              <a:rPr lang="en-US" sz="3200">
                <a:solidFill>
                  <a:srgbClr val="0070C0"/>
                </a:solidFill>
              </a:rPr>
            </a:br>
            <a:r>
              <a:rPr lang="en-US" sz="3200">
                <a:solidFill>
                  <a:srgbClr val="0070C0"/>
                </a:solidFill>
              </a:rPr>
              <a:t>OUR CONVENTION</a:t>
            </a:r>
            <a:br>
              <a:rPr lang="en-US" sz="3200">
                <a:solidFill>
                  <a:srgbClr val="0070C0"/>
                </a:solidFill>
              </a:rPr>
            </a:br>
            <a:r>
              <a:rPr lang="en-US" sz="3200">
                <a:solidFill>
                  <a:srgbClr val="0070C0"/>
                </a:solidFill>
              </a:rPr>
              <a:t>OUR Moment to Shine ON THE WORLD STAGE</a:t>
            </a:r>
            <a:r>
              <a:rPr lang="en-US" sz="3200"/>
              <a:t> </a:t>
            </a:r>
            <a:endParaRPr lang="en-CA" sz="3200"/>
          </a:p>
        </p:txBody>
      </p:sp>
      <p:sp>
        <p:nvSpPr>
          <p:cNvPr id="14" name="Text Placeholder 13">
            <a:extLst>
              <a:ext uri="{FF2B5EF4-FFF2-40B4-BE49-F238E27FC236}">
                <a16:creationId xmlns:a16="http://schemas.microsoft.com/office/drawing/2014/main" id="{DC0C6972-58FA-6B2D-7B88-C0C100B1572D}"/>
              </a:ext>
            </a:extLst>
          </p:cNvPr>
          <p:cNvSpPr txBox="1">
            <a:spLocks/>
          </p:cNvSpPr>
          <p:nvPr/>
        </p:nvSpPr>
        <p:spPr>
          <a:xfrm>
            <a:off x="857613" y="5366214"/>
            <a:ext cx="10480766" cy="659811"/>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gn="ctr"/>
            <a:r>
              <a:rPr lang="en-US" b="1">
                <a:solidFill>
                  <a:srgbClr val="0070C0"/>
                </a:solidFill>
              </a:rPr>
              <a:t>AS WE HOST THE ROTARY WORLD</a:t>
            </a:r>
            <a:endParaRPr lang="en-CA" b="1">
              <a:solidFill>
                <a:srgbClr val="0070C0"/>
              </a:solidFill>
            </a:endParaRPr>
          </a:p>
        </p:txBody>
      </p:sp>
      <p:pic>
        <p:nvPicPr>
          <p:cNvPr id="5" name="Picture 4" descr="Fireworks in the sky over a city&#10;&#10;AI-generated content may be incorrect.">
            <a:extLst>
              <a:ext uri="{FF2B5EF4-FFF2-40B4-BE49-F238E27FC236}">
                <a16:creationId xmlns:a16="http://schemas.microsoft.com/office/drawing/2014/main" id="{5EC6046C-7280-19BA-D578-7D8E5C22A038}"/>
              </a:ext>
            </a:extLst>
          </p:cNvPr>
          <p:cNvPicPr>
            <a:picLocks noChangeAspect="1"/>
          </p:cNvPicPr>
          <p:nvPr/>
        </p:nvPicPr>
        <p:blipFill>
          <a:blip r:embed="rId5"/>
          <a:stretch>
            <a:fillRect/>
          </a:stretch>
        </p:blipFill>
        <p:spPr>
          <a:xfrm>
            <a:off x="3396757" y="1776548"/>
            <a:ext cx="5764245" cy="3526972"/>
          </a:xfrm>
          <a:prstGeom prst="rect">
            <a:avLst/>
          </a:prstGeom>
        </p:spPr>
      </p:pic>
    </p:spTree>
    <p:custDataLst>
      <p:tags r:id="rId1"/>
    </p:custDataLst>
    <p:extLst>
      <p:ext uri="{BB962C8B-B14F-4D97-AF65-F5344CB8AC3E}">
        <p14:creationId xmlns:p14="http://schemas.microsoft.com/office/powerpoint/2010/main" val="984366952"/>
      </p:ext>
    </p:extLst>
  </p:cSld>
  <p:clrMapOvr>
    <a:masterClrMapping/>
  </p:clrMapOvr>
  <p:extLst>
    <p:ext uri="{6950BFC3-D8DA-4A85-94F7-54DA5524770B}">
      <p188:commentRel xmlns:p188="http://schemas.microsoft.com/office/powerpoint/2018/8/main" r:id="rId3"/>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6741E-F433-6317-848B-67D6142DC2B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C287B3C-41D3-3371-2FD0-37C55765F652}"/>
              </a:ext>
            </a:extLst>
          </p:cNvPr>
          <p:cNvSpPr txBox="1"/>
          <p:nvPr/>
        </p:nvSpPr>
        <p:spPr>
          <a:xfrm>
            <a:off x="9293087" y="6311347"/>
            <a:ext cx="2683565" cy="338554"/>
          </a:xfrm>
          <a:prstGeom prst="rect">
            <a:avLst/>
          </a:prstGeom>
          <a:noFill/>
        </p:spPr>
        <p:txBody>
          <a:bodyPr wrap="square" rtlCol="0">
            <a:spAutoFit/>
          </a:bodyPr>
          <a:lstStyle/>
          <a:p>
            <a:pPr algn="r"/>
            <a:r>
              <a:rPr lang="en-US" sz="1600" b="1" err="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convention.rotary.org</a:t>
            </a:r>
            <a:r>
              <a:rPr lang="en-US" sz="1600" b="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 </a:t>
            </a:r>
            <a:endParaRPr lang="en-US" sz="1600" b="1">
              <a:solidFill>
                <a:srgbClr val="E02927"/>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3" name="TextBox 2">
            <a:extLst>
              <a:ext uri="{FF2B5EF4-FFF2-40B4-BE49-F238E27FC236}">
                <a16:creationId xmlns:a16="http://schemas.microsoft.com/office/drawing/2014/main" id="{B2BC8B8A-925C-7CB7-A71F-2930248EF620}"/>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4" name="Picture 3" descr="A black background with a yellow object in the middle&#10;&#10;Description automatically generated with medium confidence">
            <a:extLst>
              <a:ext uri="{FF2B5EF4-FFF2-40B4-BE49-F238E27FC236}">
                <a16:creationId xmlns:a16="http://schemas.microsoft.com/office/drawing/2014/main" id="{A9D98815-E8E3-9B67-D34C-4707429467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572" y="6047169"/>
            <a:ext cx="2820315" cy="467786"/>
          </a:xfrm>
          <a:prstGeom prst="rect">
            <a:avLst/>
          </a:prstGeom>
        </p:spPr>
      </p:pic>
      <p:sp>
        <p:nvSpPr>
          <p:cNvPr id="5" name="Title 4">
            <a:extLst>
              <a:ext uri="{FF2B5EF4-FFF2-40B4-BE49-F238E27FC236}">
                <a16:creationId xmlns:a16="http://schemas.microsoft.com/office/drawing/2014/main" id="{246ABD22-9475-3DBE-2567-4A9471D8E879}"/>
              </a:ext>
            </a:extLst>
          </p:cNvPr>
          <p:cNvSpPr>
            <a:spLocks noGrp="1"/>
          </p:cNvSpPr>
          <p:nvPr>
            <p:ph type="title"/>
          </p:nvPr>
        </p:nvSpPr>
        <p:spPr/>
        <p:txBody>
          <a:bodyPr/>
          <a:lstStyle/>
          <a:p>
            <a:r>
              <a:rPr lang="en-US"/>
              <a:t>Q&amp;A</a:t>
            </a:r>
          </a:p>
        </p:txBody>
      </p:sp>
      <p:sp>
        <p:nvSpPr>
          <p:cNvPr id="6" name="Content Placeholder 5">
            <a:extLst>
              <a:ext uri="{FF2B5EF4-FFF2-40B4-BE49-F238E27FC236}">
                <a16:creationId xmlns:a16="http://schemas.microsoft.com/office/drawing/2014/main" id="{F8CAAF2E-7DAE-24A4-1039-9C3409785A02}"/>
              </a:ext>
            </a:extLst>
          </p:cNvPr>
          <p:cNvSpPr>
            <a:spLocks noGrp="1"/>
          </p:cNvSpPr>
          <p:nvPr>
            <p:ph idx="1"/>
          </p:nvPr>
        </p:nvSpPr>
        <p:spPr>
          <a:xfrm>
            <a:off x="612647" y="1134507"/>
            <a:ext cx="10653579" cy="4593828"/>
          </a:xfrm>
        </p:spPr>
        <p:txBody>
          <a:bodyPr vert="horz" lIns="91440" tIns="45720" rIns="91440" bIns="45720" rtlCol="0" anchor="t">
            <a:normAutofit lnSpcReduction="10000"/>
          </a:bodyPr>
          <a:lstStyle/>
          <a:p>
            <a:pPr lvl="1"/>
            <a:r>
              <a:rPr lang="en-US" sz="2400" dirty="0"/>
              <a:t>Volunteering</a:t>
            </a:r>
          </a:p>
          <a:p>
            <a:pPr lvl="3"/>
            <a:r>
              <a:rPr lang="en-US" sz="2000" dirty="0"/>
              <a:t>Need more communication and Clarity on the Volunteering.  People are waiting to put their hand up.  For Example:</a:t>
            </a:r>
          </a:p>
          <a:p>
            <a:pPr lvl="4"/>
            <a:r>
              <a:rPr lang="en-US" sz="1800" dirty="0"/>
              <a:t>Does everyone get a hat?</a:t>
            </a:r>
          </a:p>
          <a:p>
            <a:pPr lvl="4"/>
            <a:r>
              <a:rPr lang="en-US" sz="1800" dirty="0"/>
              <a:t> </a:t>
            </a:r>
            <a:r>
              <a:rPr lang="en-US" sz="1800" dirty="0">
                <a:solidFill>
                  <a:srgbClr val="0070C0"/>
                </a:solidFill>
              </a:rPr>
              <a:t>Priority goes to those who do 2 shifts, we don't have enough for everyone.</a:t>
            </a:r>
            <a:r>
              <a:rPr lang="en-US" sz="600" dirty="0">
                <a:solidFill>
                  <a:srgbClr val="0070C0"/>
                </a:solidFill>
              </a:rPr>
              <a:t> </a:t>
            </a:r>
          </a:p>
          <a:p>
            <a:pPr lvl="4"/>
            <a:r>
              <a:rPr lang="en-US" sz="1800" dirty="0"/>
              <a:t>When do you pick up the Hats?  </a:t>
            </a:r>
            <a:endParaRPr lang="en-US" dirty="0"/>
          </a:p>
          <a:p>
            <a:pPr lvl="4"/>
            <a:r>
              <a:rPr lang="en-US" sz="1800" dirty="0">
                <a:solidFill>
                  <a:srgbClr val="0070C0"/>
                </a:solidFill>
              </a:rPr>
              <a:t>A week or so before the convention.</a:t>
            </a:r>
          </a:p>
          <a:p>
            <a:pPr lvl="4"/>
            <a:r>
              <a:rPr lang="en-US" sz="1800" dirty="0"/>
              <a:t>Can I have it for Saturday night event?</a:t>
            </a:r>
          </a:p>
          <a:p>
            <a:pPr lvl="4"/>
            <a:r>
              <a:rPr lang="en-US" sz="1800" dirty="0">
                <a:solidFill>
                  <a:srgbClr val="0070C0"/>
                </a:solidFill>
                <a:ea typeface="+mn-lt"/>
                <a:cs typeface="+mn-lt"/>
              </a:rPr>
              <a:t>Not unless you have down 2 shifts prior to the Saturday night event.  And you might not be able to watch any  event if you are volunteering for the event.</a:t>
            </a:r>
            <a:endParaRPr lang="en-US" sz="1800">
              <a:solidFill>
                <a:srgbClr val="0070C0"/>
              </a:solidFill>
            </a:endParaRPr>
          </a:p>
          <a:p>
            <a:pPr lvl="4"/>
            <a:r>
              <a:rPr lang="en-US" sz="1800" dirty="0"/>
              <a:t>What is the Timeline of shifts – even a rough estimate</a:t>
            </a:r>
          </a:p>
          <a:p>
            <a:pPr lvl="4"/>
            <a:r>
              <a:rPr lang="en-US" sz="1800" dirty="0">
                <a:solidFill>
                  <a:srgbClr val="0070C0"/>
                </a:solidFill>
                <a:ea typeface="+mn-lt"/>
                <a:cs typeface="+mn-lt"/>
              </a:rPr>
              <a:t>Breaking the day into 3 shifts 3-5 hours each.</a:t>
            </a:r>
            <a:endParaRPr lang="en-US" sz="1800">
              <a:solidFill>
                <a:srgbClr val="0070C0"/>
              </a:solidFill>
            </a:endParaRPr>
          </a:p>
          <a:p>
            <a:pPr lvl="4"/>
            <a:endParaRPr lang="en-US" sz="1800"/>
          </a:p>
          <a:p>
            <a:pPr marL="914400" lvl="4" indent="0">
              <a:buNone/>
            </a:pPr>
            <a:endParaRPr lang="en-US" sz="1800"/>
          </a:p>
        </p:txBody>
      </p:sp>
    </p:spTree>
    <p:custDataLst>
      <p:tags r:id="rId1"/>
    </p:custDataLst>
    <p:extLst>
      <p:ext uri="{BB962C8B-B14F-4D97-AF65-F5344CB8AC3E}">
        <p14:creationId xmlns:p14="http://schemas.microsoft.com/office/powerpoint/2010/main" val="1310642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8A20D-7BBC-AEFE-54D6-AF345D46855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CBDB0AE-A195-E360-F89A-97603F5F2E7A}"/>
              </a:ext>
            </a:extLst>
          </p:cNvPr>
          <p:cNvSpPr txBox="1"/>
          <p:nvPr/>
        </p:nvSpPr>
        <p:spPr>
          <a:xfrm>
            <a:off x="9293087" y="6311347"/>
            <a:ext cx="2683565" cy="338554"/>
          </a:xfrm>
          <a:prstGeom prst="rect">
            <a:avLst/>
          </a:prstGeom>
          <a:noFill/>
        </p:spPr>
        <p:txBody>
          <a:bodyPr wrap="square" rtlCol="0">
            <a:spAutoFit/>
          </a:bodyPr>
          <a:lstStyle/>
          <a:p>
            <a:pPr algn="r"/>
            <a:r>
              <a:rPr lang="en-US" sz="1600" b="1" err="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convention.rotary.org</a:t>
            </a:r>
            <a:r>
              <a:rPr lang="en-US" sz="1600" b="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 </a:t>
            </a:r>
            <a:endParaRPr lang="en-US" sz="1600" b="1">
              <a:solidFill>
                <a:srgbClr val="E02927"/>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3" name="TextBox 2">
            <a:extLst>
              <a:ext uri="{FF2B5EF4-FFF2-40B4-BE49-F238E27FC236}">
                <a16:creationId xmlns:a16="http://schemas.microsoft.com/office/drawing/2014/main" id="{6EFD8760-1B1A-10B1-1B82-194E416D73E0}"/>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4" name="Picture 3" descr="A black background with a yellow object in the middle&#10;&#10;Description automatically generated with medium confidence">
            <a:extLst>
              <a:ext uri="{FF2B5EF4-FFF2-40B4-BE49-F238E27FC236}">
                <a16:creationId xmlns:a16="http://schemas.microsoft.com/office/drawing/2014/main" id="{01AA25B4-30D2-B524-4440-7FE5907B63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572" y="6047169"/>
            <a:ext cx="2820315" cy="467786"/>
          </a:xfrm>
          <a:prstGeom prst="rect">
            <a:avLst/>
          </a:prstGeom>
        </p:spPr>
      </p:pic>
      <p:sp>
        <p:nvSpPr>
          <p:cNvPr id="5" name="Title 4">
            <a:extLst>
              <a:ext uri="{FF2B5EF4-FFF2-40B4-BE49-F238E27FC236}">
                <a16:creationId xmlns:a16="http://schemas.microsoft.com/office/drawing/2014/main" id="{1B56975B-920B-9E94-CE2E-3F01EFB93CC6}"/>
              </a:ext>
            </a:extLst>
          </p:cNvPr>
          <p:cNvSpPr>
            <a:spLocks noGrp="1"/>
          </p:cNvSpPr>
          <p:nvPr>
            <p:ph type="title"/>
          </p:nvPr>
        </p:nvSpPr>
        <p:spPr/>
        <p:txBody>
          <a:bodyPr/>
          <a:lstStyle/>
          <a:p>
            <a:r>
              <a:rPr lang="en-US"/>
              <a:t>Q&amp;A</a:t>
            </a:r>
          </a:p>
        </p:txBody>
      </p:sp>
      <p:sp>
        <p:nvSpPr>
          <p:cNvPr id="6" name="Content Placeholder 5">
            <a:extLst>
              <a:ext uri="{FF2B5EF4-FFF2-40B4-BE49-F238E27FC236}">
                <a16:creationId xmlns:a16="http://schemas.microsoft.com/office/drawing/2014/main" id="{01305520-D5EB-BB5B-C5E3-B3C6F9C16A31}"/>
              </a:ext>
            </a:extLst>
          </p:cNvPr>
          <p:cNvSpPr>
            <a:spLocks noGrp="1"/>
          </p:cNvSpPr>
          <p:nvPr>
            <p:ph idx="1"/>
          </p:nvPr>
        </p:nvSpPr>
        <p:spPr>
          <a:xfrm>
            <a:off x="612647" y="1134507"/>
            <a:ext cx="10653579" cy="4593828"/>
          </a:xfrm>
        </p:spPr>
        <p:txBody>
          <a:bodyPr vert="horz" lIns="91440" tIns="45720" rIns="91440" bIns="45720" rtlCol="0" anchor="t">
            <a:normAutofit fontScale="85000" lnSpcReduction="20000"/>
          </a:bodyPr>
          <a:lstStyle/>
          <a:p>
            <a:pPr lvl="1"/>
            <a:r>
              <a:rPr lang="en-US" sz="2400" dirty="0"/>
              <a:t>Volunteering</a:t>
            </a:r>
          </a:p>
          <a:p>
            <a:pPr lvl="4"/>
            <a:r>
              <a:rPr lang="en-US" sz="1800" dirty="0"/>
              <a:t>Locations – when will volunteers know what they can sign up for.</a:t>
            </a:r>
          </a:p>
          <a:p>
            <a:pPr lvl="4"/>
            <a:r>
              <a:rPr lang="en-US" sz="1800" dirty="0">
                <a:solidFill>
                  <a:srgbClr val="0070C0"/>
                </a:solidFill>
                <a:ea typeface="+mn-lt"/>
                <a:cs typeface="+mn-lt"/>
              </a:rPr>
              <a:t>Airport, Transit stations, Signature events, Downtown, Convention, Hotels.  Specific locations and times will be provided late May.</a:t>
            </a:r>
            <a:endParaRPr lang="en-US" sz="1800" dirty="0">
              <a:solidFill>
                <a:srgbClr val="0070C0"/>
              </a:solidFill>
            </a:endParaRPr>
          </a:p>
          <a:p>
            <a:pPr lvl="4"/>
            <a:r>
              <a:rPr lang="en-US" sz="1800" dirty="0"/>
              <a:t>What do the volunteers need to do</a:t>
            </a:r>
          </a:p>
          <a:p>
            <a:pPr lvl="4"/>
            <a:r>
              <a:rPr lang="en-US" sz="1800" dirty="0">
                <a:solidFill>
                  <a:srgbClr val="0070C0"/>
                </a:solidFill>
                <a:ea typeface="+mn-lt"/>
                <a:cs typeface="+mn-lt"/>
              </a:rPr>
              <a:t>It will be given to them in the training. Mostly provide guidance and show Canadian hospitality to delegates.</a:t>
            </a:r>
            <a:endParaRPr lang="en-US" sz="1800">
              <a:solidFill>
                <a:srgbClr val="0070C0"/>
              </a:solidFill>
            </a:endParaRPr>
          </a:p>
          <a:p>
            <a:pPr lvl="4"/>
            <a:r>
              <a:rPr lang="en-US" sz="1800" dirty="0"/>
              <a:t>Where do they pick up their stuff, and when (earliest)</a:t>
            </a:r>
          </a:p>
          <a:p>
            <a:pPr lvl="4"/>
            <a:r>
              <a:rPr lang="en-US" sz="1800" dirty="0">
                <a:solidFill>
                  <a:srgbClr val="0070C0"/>
                </a:solidFill>
                <a:ea typeface="+mn-lt"/>
                <a:cs typeface="+mn-lt"/>
              </a:rPr>
              <a:t>Depends on where they will be volunteering, some will be delivered  ( like the airport) and some will have to get picked up from Tourism Calgary ( 1 week before) or at the Big Four during the convention.</a:t>
            </a:r>
            <a:endParaRPr lang="en-US" sz="1800">
              <a:solidFill>
                <a:srgbClr val="0070C0"/>
              </a:solidFill>
            </a:endParaRPr>
          </a:p>
          <a:p>
            <a:pPr lvl="3"/>
            <a:r>
              <a:rPr lang="en-US" sz="2000" dirty="0"/>
              <a:t>Cheat sheet to solicit friends and family to volunteer – they were told they would get that at the last meeting.</a:t>
            </a:r>
          </a:p>
          <a:p>
            <a:pPr lvl="3"/>
            <a:r>
              <a:rPr lang="en-US" sz="2000" dirty="0">
                <a:solidFill>
                  <a:srgbClr val="0070C0"/>
                </a:solidFill>
                <a:ea typeface="+mn-lt"/>
                <a:cs typeface="+mn-lt"/>
              </a:rPr>
              <a:t>The Website has everything needed about locations to volunteer. I think Rotarians know how to talk volunteering without any cheating :)   Will ask Rick </a:t>
            </a:r>
            <a:r>
              <a:rPr lang="en-US" sz="2000" err="1">
                <a:solidFill>
                  <a:srgbClr val="0070C0"/>
                </a:solidFill>
                <a:ea typeface="+mn-lt"/>
                <a:cs typeface="+mn-lt"/>
              </a:rPr>
              <a:t>Istead</a:t>
            </a:r>
            <a:r>
              <a:rPr lang="en-US" sz="2000" dirty="0">
                <a:solidFill>
                  <a:srgbClr val="0070C0"/>
                </a:solidFill>
                <a:ea typeface="+mn-lt"/>
                <a:cs typeface="+mn-lt"/>
              </a:rPr>
              <a:t> to comment or provide something.</a:t>
            </a:r>
            <a:endParaRPr lang="en-US" sz="2000">
              <a:solidFill>
                <a:srgbClr val="0070C0"/>
              </a:solidFill>
            </a:endParaRPr>
          </a:p>
          <a:p>
            <a:pPr lvl="4"/>
            <a:endParaRPr lang="en-US" sz="1800" dirty="0">
              <a:solidFill>
                <a:srgbClr val="0070C0"/>
              </a:solidFill>
            </a:endParaRPr>
          </a:p>
          <a:p>
            <a:pPr marL="914400" lvl="4" indent="0">
              <a:buNone/>
            </a:pPr>
            <a:endParaRPr lang="en-US" sz="1800"/>
          </a:p>
        </p:txBody>
      </p:sp>
    </p:spTree>
    <p:custDataLst>
      <p:tags r:id="rId1"/>
    </p:custDataLst>
    <p:extLst>
      <p:ext uri="{BB962C8B-B14F-4D97-AF65-F5344CB8AC3E}">
        <p14:creationId xmlns:p14="http://schemas.microsoft.com/office/powerpoint/2010/main" val="3992193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3FF0A-FEC2-855E-976F-8881E524937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EAB4875-F30B-92AB-069F-9A8742F191BD}"/>
              </a:ext>
            </a:extLst>
          </p:cNvPr>
          <p:cNvSpPr txBox="1"/>
          <p:nvPr/>
        </p:nvSpPr>
        <p:spPr>
          <a:xfrm>
            <a:off x="9293087" y="6311347"/>
            <a:ext cx="2683565" cy="338554"/>
          </a:xfrm>
          <a:prstGeom prst="rect">
            <a:avLst/>
          </a:prstGeom>
          <a:noFill/>
        </p:spPr>
        <p:txBody>
          <a:bodyPr wrap="square" rtlCol="0">
            <a:spAutoFit/>
          </a:bodyPr>
          <a:lstStyle/>
          <a:p>
            <a:pPr algn="r"/>
            <a:r>
              <a:rPr lang="en-US" sz="1600" b="1" err="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convention.rotary.org</a:t>
            </a:r>
            <a:r>
              <a:rPr lang="en-US" sz="1600" b="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 </a:t>
            </a:r>
            <a:endParaRPr lang="en-US" sz="1600" b="1">
              <a:solidFill>
                <a:srgbClr val="E02927"/>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3" name="TextBox 2">
            <a:extLst>
              <a:ext uri="{FF2B5EF4-FFF2-40B4-BE49-F238E27FC236}">
                <a16:creationId xmlns:a16="http://schemas.microsoft.com/office/drawing/2014/main" id="{4FB45B20-D34B-3400-6A01-3A4E5E2A934D}"/>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4" name="Picture 3" descr="A black background with a yellow object in the middle&#10;&#10;Description automatically generated with medium confidence">
            <a:extLst>
              <a:ext uri="{FF2B5EF4-FFF2-40B4-BE49-F238E27FC236}">
                <a16:creationId xmlns:a16="http://schemas.microsoft.com/office/drawing/2014/main" id="{B7AC824A-81EC-A0A3-7D6E-4B8139E57F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572" y="6047169"/>
            <a:ext cx="2820315" cy="467786"/>
          </a:xfrm>
          <a:prstGeom prst="rect">
            <a:avLst/>
          </a:prstGeom>
        </p:spPr>
      </p:pic>
      <p:sp>
        <p:nvSpPr>
          <p:cNvPr id="5" name="Title 4">
            <a:extLst>
              <a:ext uri="{FF2B5EF4-FFF2-40B4-BE49-F238E27FC236}">
                <a16:creationId xmlns:a16="http://schemas.microsoft.com/office/drawing/2014/main" id="{56AD0040-5FB9-9CAA-9E79-678757E7371D}"/>
              </a:ext>
            </a:extLst>
          </p:cNvPr>
          <p:cNvSpPr>
            <a:spLocks noGrp="1"/>
          </p:cNvSpPr>
          <p:nvPr>
            <p:ph type="title"/>
          </p:nvPr>
        </p:nvSpPr>
        <p:spPr/>
        <p:txBody>
          <a:bodyPr/>
          <a:lstStyle/>
          <a:p>
            <a:r>
              <a:rPr lang="en-US"/>
              <a:t>Q&amp;A</a:t>
            </a:r>
          </a:p>
        </p:txBody>
      </p:sp>
      <p:sp>
        <p:nvSpPr>
          <p:cNvPr id="6" name="Content Placeholder 5">
            <a:extLst>
              <a:ext uri="{FF2B5EF4-FFF2-40B4-BE49-F238E27FC236}">
                <a16:creationId xmlns:a16="http://schemas.microsoft.com/office/drawing/2014/main" id="{1EFFA933-5A41-20DE-4E00-B7EEC20D360A}"/>
              </a:ext>
            </a:extLst>
          </p:cNvPr>
          <p:cNvSpPr>
            <a:spLocks noGrp="1"/>
          </p:cNvSpPr>
          <p:nvPr>
            <p:ph idx="1"/>
          </p:nvPr>
        </p:nvSpPr>
        <p:spPr>
          <a:xfrm>
            <a:off x="612647" y="1305957"/>
            <a:ext cx="10653579" cy="4593828"/>
          </a:xfrm>
        </p:spPr>
        <p:txBody>
          <a:bodyPr vert="horz" lIns="91440" tIns="45720" rIns="91440" bIns="45720" rtlCol="0" anchor="t">
            <a:normAutofit/>
          </a:bodyPr>
          <a:lstStyle/>
          <a:p>
            <a:pPr lvl="3"/>
            <a:endParaRPr lang="en-US" sz="2000"/>
          </a:p>
          <a:p>
            <a:pPr marL="914400" lvl="4" indent="0">
              <a:buNone/>
            </a:pPr>
            <a:endParaRPr lang="en-US" sz="1800"/>
          </a:p>
        </p:txBody>
      </p:sp>
      <p:sp>
        <p:nvSpPr>
          <p:cNvPr id="7" name="TextBox 6">
            <a:extLst>
              <a:ext uri="{FF2B5EF4-FFF2-40B4-BE49-F238E27FC236}">
                <a16:creationId xmlns:a16="http://schemas.microsoft.com/office/drawing/2014/main" id="{1ABE153C-0BE8-632D-46C3-ACB2A111BD6A}"/>
              </a:ext>
            </a:extLst>
          </p:cNvPr>
          <p:cNvSpPr txBox="1"/>
          <p:nvPr/>
        </p:nvSpPr>
        <p:spPr>
          <a:xfrm>
            <a:off x="899760" y="1356782"/>
            <a:ext cx="1054005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a:buChar char="•"/>
            </a:pPr>
            <a:r>
              <a:rPr lang="en-US" dirty="0"/>
              <a:t>Registration</a:t>
            </a:r>
          </a:p>
          <a:p>
            <a:pPr marL="742950" lvl="1" indent="-285750">
              <a:buFont typeface="Courier New"/>
              <a:buChar char="o"/>
            </a:pPr>
            <a:r>
              <a:rPr lang="en-US" dirty="0"/>
              <a:t>How do non-Rotarians register, it was not clear.</a:t>
            </a:r>
          </a:p>
          <a:p>
            <a:pPr marL="1200150" lvl="2" indent="-285750">
              <a:buFont typeface="Wingdings"/>
              <a:buChar char="§"/>
            </a:pPr>
            <a:r>
              <a:rPr lang="en-US" dirty="0">
                <a:solidFill>
                  <a:srgbClr val="0070C0"/>
                </a:solidFill>
              </a:rPr>
              <a:t>They need to create a "My Rotary Account" </a:t>
            </a:r>
          </a:p>
          <a:p>
            <a:pPr marL="1200150" lvl="2" indent="-285750">
              <a:buFont typeface="Wingdings"/>
              <a:buChar char="§"/>
            </a:pPr>
            <a:r>
              <a:rPr lang="en-US" dirty="0">
                <a:solidFill>
                  <a:srgbClr val="0070C0"/>
                </a:solidFill>
              </a:rPr>
              <a:t>See FAQs on the HOC website  rotarycalgary2025.org</a:t>
            </a:r>
          </a:p>
          <a:p>
            <a:pPr marL="742950" lvl="1" indent="-285750">
              <a:buFont typeface="Courier New"/>
              <a:buChar char="o"/>
            </a:pPr>
            <a:endParaRPr lang="en-US"/>
          </a:p>
          <a:p>
            <a:pPr marL="285750" indent="-285750">
              <a:buFont typeface="Arial"/>
              <a:buChar char="•"/>
            </a:pPr>
            <a:r>
              <a:rPr lang="en-US" dirty="0"/>
              <a:t>Signature Events</a:t>
            </a:r>
          </a:p>
          <a:p>
            <a:pPr marL="742950" lvl="1" indent="-285750">
              <a:buFont typeface="Courier New"/>
              <a:buChar char="o"/>
            </a:pPr>
            <a:r>
              <a:rPr lang="en-US" dirty="0"/>
              <a:t>Can youth under 18 attend the Signature events</a:t>
            </a:r>
          </a:p>
          <a:p>
            <a:pPr marL="1200150" lvl="2" indent="-285750">
              <a:buFont typeface="Wingdings"/>
              <a:buChar char="§"/>
            </a:pPr>
            <a:r>
              <a:rPr lang="en-US" dirty="0">
                <a:solidFill>
                  <a:srgbClr val="0070C0"/>
                </a:solidFill>
              </a:rPr>
              <a:t>Yes, they can go to all but the </a:t>
            </a:r>
            <a:r>
              <a:rPr lang="en-US" err="1">
                <a:solidFill>
                  <a:srgbClr val="0070C0"/>
                </a:solidFill>
              </a:rPr>
              <a:t>Rockin</a:t>
            </a:r>
            <a:r>
              <a:rPr lang="en-US" dirty="0">
                <a:solidFill>
                  <a:srgbClr val="0070C0"/>
                </a:solidFill>
              </a:rPr>
              <a:t>' The Big Four Roadhouse (bar).</a:t>
            </a:r>
          </a:p>
          <a:p>
            <a:pPr marL="1200150" lvl="2" indent="-285750">
              <a:buFont typeface="Wingdings"/>
              <a:buChar char="§"/>
            </a:pPr>
            <a:endParaRPr lang="en-US"/>
          </a:p>
          <a:p>
            <a:pPr marL="285750" indent="-285750">
              <a:buFont typeface="Arial"/>
              <a:buChar char="•"/>
            </a:pPr>
            <a:r>
              <a:rPr lang="en-US" dirty="0"/>
              <a:t>Clarity on the Buses for Host Hospitality</a:t>
            </a:r>
          </a:p>
          <a:p>
            <a:pPr marL="742950" lvl="1" indent="-285750">
              <a:buFont typeface="Courier New"/>
              <a:buChar char="o"/>
            </a:pPr>
            <a:r>
              <a:rPr lang="en-US" dirty="0">
                <a:solidFill>
                  <a:srgbClr val="0070C0"/>
                </a:solidFill>
              </a:rPr>
              <a:t>Buses will be set up to carry guests but leave a couple of seats for the Host Club hosts to ride with them.  i.e. 55 seat bus, 50 guests, 2 – 3 hosts.</a:t>
            </a:r>
          </a:p>
          <a:p>
            <a:pPr marL="742950" lvl="1" indent="-285750">
              <a:buFont typeface="Courier New"/>
              <a:buChar char="o"/>
            </a:pPr>
            <a:endParaRPr lang="en-US" dirty="0">
              <a:solidFill>
                <a:srgbClr val="FF0000"/>
              </a:solidFill>
            </a:endParaRPr>
          </a:p>
          <a:p>
            <a:pPr marL="285750" indent="-285750">
              <a:buFont typeface="Arial"/>
              <a:buChar char="•"/>
            </a:pPr>
            <a:r>
              <a:rPr lang="en-US" dirty="0"/>
              <a:t>Clarity on the Host </a:t>
            </a:r>
            <a:r>
              <a:rPr lang="en-US" dirty="0" err="1"/>
              <a:t>Hospitalty</a:t>
            </a:r>
            <a:r>
              <a:rPr lang="en-US" dirty="0"/>
              <a:t> Volunteers for the event.</a:t>
            </a:r>
          </a:p>
          <a:p>
            <a:pPr marL="742950" lvl="1" indent="-285750">
              <a:buFont typeface="Courier New"/>
              <a:buChar char="o"/>
            </a:pPr>
            <a:r>
              <a:rPr lang="en-US" dirty="0">
                <a:solidFill>
                  <a:srgbClr val="0070C0"/>
                </a:solidFill>
              </a:rPr>
              <a:t>These are Club volunteers and do not have to sign up to the Volunteering website.  We expect Clubs to have their members and friends volunteer to pull the event off.</a:t>
            </a:r>
          </a:p>
        </p:txBody>
      </p:sp>
    </p:spTree>
    <p:custDataLst>
      <p:tags r:id="rId1"/>
    </p:custDataLst>
    <p:extLst>
      <p:ext uri="{BB962C8B-B14F-4D97-AF65-F5344CB8AC3E}">
        <p14:creationId xmlns:p14="http://schemas.microsoft.com/office/powerpoint/2010/main" val="4155609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20"/>
          <p:cNvSpPr txBox="1"/>
          <p:nvPr/>
        </p:nvSpPr>
        <p:spPr>
          <a:xfrm>
            <a:off x="9293087" y="6311347"/>
            <a:ext cx="2683500" cy="338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rgbClr val="E02927"/>
                </a:solidFill>
                <a:latin typeface="Open Sans SemiBold"/>
                <a:ea typeface="Open Sans SemiBold"/>
                <a:cs typeface="Open Sans SemiBold"/>
                <a:sym typeface="Open Sans SemiBold"/>
              </a:rPr>
              <a:t>convention.rotary.org </a:t>
            </a:r>
            <a:endParaRPr sz="1600" b="1">
              <a:solidFill>
                <a:srgbClr val="E02927"/>
              </a:solidFill>
              <a:latin typeface="Open Sans SemiBold"/>
              <a:ea typeface="Open Sans SemiBold"/>
              <a:cs typeface="Open Sans SemiBold"/>
              <a:sym typeface="Open Sans SemiBold"/>
            </a:endParaRPr>
          </a:p>
        </p:txBody>
      </p:sp>
      <p:sp>
        <p:nvSpPr>
          <p:cNvPr id="477" name="Google Shape;477;p20"/>
          <p:cNvSpPr txBox="1"/>
          <p:nvPr/>
        </p:nvSpPr>
        <p:spPr>
          <a:xfrm>
            <a:off x="7131383" y="6051344"/>
            <a:ext cx="4845300" cy="338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rgbClr val="17458F"/>
                </a:solidFill>
                <a:latin typeface="Open Sans SemiBold"/>
                <a:ea typeface="Open Sans SemiBold"/>
                <a:cs typeface="Open Sans SemiBold"/>
                <a:sym typeface="Open Sans SemiBold"/>
              </a:rPr>
              <a:t>21-25 JUNE 2025 • CALGARY, CANADA</a:t>
            </a:r>
            <a:endParaRPr/>
          </a:p>
        </p:txBody>
      </p:sp>
      <p:pic>
        <p:nvPicPr>
          <p:cNvPr id="478" name="Google Shape;478;p20" descr="A black background with a yellow object in the middle&#10;&#10;Description automatically generated with medium confidenc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0572" y="6047169"/>
            <a:ext cx="2820312" cy="467786"/>
          </a:xfrm>
          <a:prstGeom prst="rect">
            <a:avLst/>
          </a:prstGeom>
          <a:noFill/>
          <a:ln>
            <a:noFill/>
          </a:ln>
        </p:spPr>
      </p:pic>
      <p:pic>
        <p:nvPicPr>
          <p:cNvPr id="480" name="Google Shape;480;p20"/>
          <p:cNvPicPr preferRelativeResize="0"/>
          <p:nvPr/>
        </p:nvPicPr>
        <p:blipFill rotWithShape="1">
          <a:blip r:embed="rId4">
            <a:alphaModFix/>
          </a:blip>
          <a:srcRect/>
          <a:stretch/>
        </p:blipFill>
        <p:spPr>
          <a:xfrm>
            <a:off x="2467764" y="1843552"/>
            <a:ext cx="8262534" cy="3687771"/>
          </a:xfrm>
          <a:prstGeom prst="rect">
            <a:avLst/>
          </a:prstGeom>
          <a:noFill/>
          <a:ln>
            <a:noFill/>
          </a:ln>
        </p:spPr>
      </p:pic>
      <p:sp>
        <p:nvSpPr>
          <p:cNvPr id="481" name="Google Shape;481;p20"/>
          <p:cNvSpPr/>
          <p:nvPr/>
        </p:nvSpPr>
        <p:spPr>
          <a:xfrm>
            <a:off x="9739421" y="875481"/>
            <a:ext cx="411600" cy="801600"/>
          </a:xfrm>
          <a:prstGeom prst="down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 name="Title 2">
            <a:extLst>
              <a:ext uri="{FF2B5EF4-FFF2-40B4-BE49-F238E27FC236}">
                <a16:creationId xmlns:a16="http://schemas.microsoft.com/office/drawing/2014/main" id="{20C0EA84-B360-C107-9841-48A24EE2E638}"/>
              </a:ext>
            </a:extLst>
          </p:cNvPr>
          <p:cNvSpPr>
            <a:spLocks noGrp="1"/>
          </p:cNvSpPr>
          <p:nvPr>
            <p:ph type="title"/>
          </p:nvPr>
        </p:nvSpPr>
        <p:spPr/>
        <p:txBody>
          <a:bodyPr/>
          <a:lstStyle/>
          <a:p>
            <a:r>
              <a:rPr lang="en-US"/>
              <a:t>The Price – USD goes up April 1</a:t>
            </a:r>
            <a:endParaRPr lang="en-CA"/>
          </a:p>
        </p:txBody>
      </p:sp>
    </p:spTree>
    <p:extLst>
      <p:ext uri="{BB962C8B-B14F-4D97-AF65-F5344CB8AC3E}">
        <p14:creationId xmlns:p14="http://schemas.microsoft.com/office/powerpoint/2010/main" val="12586571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284B7-7945-08BE-0C1D-2569D3B784C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36B3A8F-12E1-8EF9-CF50-1AFC2B7EC6DE}"/>
              </a:ext>
            </a:extLst>
          </p:cNvPr>
          <p:cNvSpPr txBox="1"/>
          <p:nvPr/>
        </p:nvSpPr>
        <p:spPr>
          <a:xfrm>
            <a:off x="9293087" y="6311347"/>
            <a:ext cx="2683565" cy="338554"/>
          </a:xfrm>
          <a:prstGeom prst="rect">
            <a:avLst/>
          </a:prstGeom>
          <a:noFill/>
        </p:spPr>
        <p:txBody>
          <a:bodyPr wrap="square" rtlCol="0">
            <a:spAutoFit/>
          </a:bodyPr>
          <a:lstStyle/>
          <a:p>
            <a:pPr algn="r"/>
            <a:r>
              <a:rPr lang="en-US" sz="1600" b="1" err="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convention.rotary.org</a:t>
            </a:r>
            <a:r>
              <a:rPr lang="en-US" sz="1600" b="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 </a:t>
            </a:r>
            <a:endParaRPr lang="en-US" sz="1600" b="1">
              <a:solidFill>
                <a:srgbClr val="E02927"/>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3" name="TextBox 2">
            <a:extLst>
              <a:ext uri="{FF2B5EF4-FFF2-40B4-BE49-F238E27FC236}">
                <a16:creationId xmlns:a16="http://schemas.microsoft.com/office/drawing/2014/main" id="{01D8EB94-ADBA-983E-40F8-861A63A5B5B6}"/>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4" name="Picture 3" descr="A black background with a yellow object in the middle&#10;&#10;Description automatically generated with medium confidence">
            <a:extLst>
              <a:ext uri="{FF2B5EF4-FFF2-40B4-BE49-F238E27FC236}">
                <a16:creationId xmlns:a16="http://schemas.microsoft.com/office/drawing/2014/main" id="{380D3A7B-371F-65C8-BB3A-6D1CE5495A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572" y="6047169"/>
            <a:ext cx="2820315" cy="467786"/>
          </a:xfrm>
          <a:prstGeom prst="rect">
            <a:avLst/>
          </a:prstGeom>
        </p:spPr>
      </p:pic>
      <p:sp>
        <p:nvSpPr>
          <p:cNvPr id="5" name="Title 4">
            <a:extLst>
              <a:ext uri="{FF2B5EF4-FFF2-40B4-BE49-F238E27FC236}">
                <a16:creationId xmlns:a16="http://schemas.microsoft.com/office/drawing/2014/main" id="{044AA743-7000-38E5-0F0A-6DD41BF50AB3}"/>
              </a:ext>
            </a:extLst>
          </p:cNvPr>
          <p:cNvSpPr>
            <a:spLocks noGrp="1"/>
          </p:cNvSpPr>
          <p:nvPr>
            <p:ph type="title"/>
          </p:nvPr>
        </p:nvSpPr>
        <p:spPr/>
        <p:txBody>
          <a:bodyPr/>
          <a:lstStyle/>
          <a:p>
            <a:r>
              <a:rPr lang="en-US"/>
              <a:t>Q&amp;A</a:t>
            </a:r>
          </a:p>
        </p:txBody>
      </p:sp>
      <p:sp>
        <p:nvSpPr>
          <p:cNvPr id="6" name="Content Placeholder 5">
            <a:extLst>
              <a:ext uri="{FF2B5EF4-FFF2-40B4-BE49-F238E27FC236}">
                <a16:creationId xmlns:a16="http://schemas.microsoft.com/office/drawing/2014/main" id="{8962CB4C-E9D6-3F52-842B-040FB96EA38A}"/>
              </a:ext>
            </a:extLst>
          </p:cNvPr>
          <p:cNvSpPr>
            <a:spLocks noGrp="1"/>
          </p:cNvSpPr>
          <p:nvPr>
            <p:ph idx="1"/>
          </p:nvPr>
        </p:nvSpPr>
        <p:spPr>
          <a:xfrm>
            <a:off x="612647" y="1305957"/>
            <a:ext cx="10653579" cy="4593828"/>
          </a:xfrm>
        </p:spPr>
        <p:txBody>
          <a:bodyPr vert="horz" lIns="91440" tIns="45720" rIns="91440" bIns="45720" rtlCol="0" anchor="t">
            <a:normAutofit/>
          </a:bodyPr>
          <a:lstStyle/>
          <a:p>
            <a:pPr lvl="3"/>
            <a:endParaRPr lang="en-US" sz="2000"/>
          </a:p>
          <a:p>
            <a:pPr marL="914400" lvl="4" indent="0">
              <a:buNone/>
            </a:pPr>
            <a:endParaRPr lang="en-US" sz="1800"/>
          </a:p>
        </p:txBody>
      </p:sp>
      <p:sp>
        <p:nvSpPr>
          <p:cNvPr id="7" name="TextBox 6">
            <a:extLst>
              <a:ext uri="{FF2B5EF4-FFF2-40B4-BE49-F238E27FC236}">
                <a16:creationId xmlns:a16="http://schemas.microsoft.com/office/drawing/2014/main" id="{93EA86EA-CFA4-D4B9-3012-2C13C94E1B2D}"/>
              </a:ext>
            </a:extLst>
          </p:cNvPr>
          <p:cNvSpPr txBox="1"/>
          <p:nvPr/>
        </p:nvSpPr>
        <p:spPr>
          <a:xfrm>
            <a:off x="899760" y="1356782"/>
            <a:ext cx="1054005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a:buChar char="•"/>
            </a:pPr>
            <a:r>
              <a:rPr lang="en-US" dirty="0"/>
              <a:t>Accommodations</a:t>
            </a:r>
          </a:p>
          <a:p>
            <a:pPr marL="742950" lvl="1" indent="-285750">
              <a:buFont typeface="Courier New"/>
              <a:buChar char="o"/>
            </a:pPr>
            <a:r>
              <a:rPr lang="en-US" dirty="0"/>
              <a:t>Are their Shuttle Buses from MRU to the Convention Site</a:t>
            </a:r>
          </a:p>
          <a:p>
            <a:pPr marL="1200150" lvl="2" indent="-285750">
              <a:buFont typeface="Wingdings"/>
              <a:buChar char="§"/>
            </a:pPr>
            <a:r>
              <a:rPr lang="en-US" dirty="0">
                <a:solidFill>
                  <a:srgbClr val="0070C0"/>
                </a:solidFill>
              </a:rPr>
              <a:t>There are no Shuttle Buses from MRU or SAIT</a:t>
            </a:r>
          </a:p>
          <a:p>
            <a:pPr marL="1200150" lvl="2" indent="-285750">
              <a:buFont typeface="Wingdings"/>
              <a:buChar char="§"/>
            </a:pPr>
            <a:r>
              <a:rPr lang="en-US" dirty="0">
                <a:solidFill>
                  <a:srgbClr val="0070C0"/>
                </a:solidFill>
              </a:rPr>
              <a:t>Transit available – free with Badges.</a:t>
            </a:r>
          </a:p>
          <a:p>
            <a:pPr marL="742950" lvl="1" indent="-285750">
              <a:buFont typeface="Courier New"/>
              <a:buChar char="o"/>
            </a:pPr>
            <a:endParaRPr lang="en-US"/>
          </a:p>
          <a:p>
            <a:pPr marL="742950" lvl="1" indent="-285750">
              <a:buFont typeface="Courier New"/>
              <a:buChar char="o"/>
            </a:pPr>
            <a:r>
              <a:rPr lang="en-US" dirty="0"/>
              <a:t>When will these accommodations be open to the Zone.</a:t>
            </a:r>
          </a:p>
          <a:p>
            <a:pPr marL="1200150" lvl="2" indent="-285750">
              <a:buFont typeface="Wingdings"/>
              <a:buChar char="§"/>
            </a:pPr>
            <a:r>
              <a:rPr lang="en-US" dirty="0">
                <a:solidFill>
                  <a:srgbClr val="0070C0"/>
                </a:solidFill>
              </a:rPr>
              <a:t>MRU will be announced in the next Zone newsletter, and SAIT will be announced shortly after.  </a:t>
            </a:r>
          </a:p>
          <a:p>
            <a:pPr marL="1200150" lvl="2" indent="-285750">
              <a:buFont typeface="Wingdings"/>
              <a:buChar char="§"/>
            </a:pPr>
            <a:r>
              <a:rPr lang="en-US" dirty="0">
                <a:solidFill>
                  <a:srgbClr val="0070C0"/>
                </a:solidFill>
              </a:rPr>
              <a:t>MRU availability has also already been shared with 5370 and 5550</a:t>
            </a:r>
          </a:p>
          <a:p>
            <a:pPr marL="1200150" lvl="2" indent="-285750">
              <a:buFont typeface="Wingdings"/>
              <a:buChar char="§"/>
            </a:pPr>
            <a:r>
              <a:rPr lang="en-US" dirty="0">
                <a:solidFill>
                  <a:srgbClr val="0070C0"/>
                </a:solidFill>
              </a:rPr>
              <a:t>SAIT will be shared with 4370 and 550 with the next Newsletter – going out in the next few days.</a:t>
            </a:r>
          </a:p>
          <a:p>
            <a:pPr marL="1200150" lvl="2" indent="-285750">
              <a:buFont typeface="Wingdings"/>
              <a:buChar char="§"/>
            </a:pPr>
            <a:endParaRPr lang="en-US"/>
          </a:p>
        </p:txBody>
      </p:sp>
    </p:spTree>
    <p:custDataLst>
      <p:tags r:id="rId1"/>
    </p:custDataLst>
    <p:extLst>
      <p:ext uri="{BB962C8B-B14F-4D97-AF65-F5344CB8AC3E}">
        <p14:creationId xmlns:p14="http://schemas.microsoft.com/office/powerpoint/2010/main" val="712670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4">
          <a:extLst>
            <a:ext uri="{FF2B5EF4-FFF2-40B4-BE49-F238E27FC236}">
              <a16:creationId xmlns:a16="http://schemas.microsoft.com/office/drawing/2014/main" id="{320AC738-5B10-D32D-529C-BB085CF1F57C}"/>
            </a:ext>
          </a:extLst>
        </p:cNvPr>
        <p:cNvGrpSpPr/>
        <p:nvPr/>
      </p:nvGrpSpPr>
      <p:grpSpPr>
        <a:xfrm>
          <a:off x="0" y="0"/>
          <a:ext cx="0" cy="0"/>
          <a:chOff x="0" y="0"/>
          <a:chExt cx="0" cy="0"/>
        </a:xfrm>
      </p:grpSpPr>
      <p:sp>
        <p:nvSpPr>
          <p:cNvPr id="455" name="Google Shape;455;g2f4c9b82265_0_17">
            <a:extLst>
              <a:ext uri="{FF2B5EF4-FFF2-40B4-BE49-F238E27FC236}">
                <a16:creationId xmlns:a16="http://schemas.microsoft.com/office/drawing/2014/main" id="{15926EDE-24BB-CA30-2431-598DA0A7A072}"/>
              </a:ext>
            </a:extLst>
          </p:cNvPr>
          <p:cNvSpPr txBox="1"/>
          <p:nvPr/>
        </p:nvSpPr>
        <p:spPr>
          <a:xfrm>
            <a:off x="9293087" y="6311347"/>
            <a:ext cx="2683500" cy="338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rgbClr val="E02927"/>
                </a:solidFill>
                <a:latin typeface="Open Sans SemiBold"/>
                <a:ea typeface="Open Sans SemiBold"/>
                <a:cs typeface="Open Sans SemiBold"/>
                <a:sym typeface="Open Sans SemiBold"/>
              </a:rPr>
              <a:t>convention.rotary.org </a:t>
            </a:r>
            <a:endParaRPr sz="1600" b="1">
              <a:solidFill>
                <a:srgbClr val="E02927"/>
              </a:solidFill>
              <a:latin typeface="Open Sans SemiBold"/>
              <a:ea typeface="Open Sans SemiBold"/>
              <a:cs typeface="Open Sans SemiBold"/>
              <a:sym typeface="Open Sans SemiBold"/>
            </a:endParaRPr>
          </a:p>
        </p:txBody>
      </p:sp>
      <p:sp>
        <p:nvSpPr>
          <p:cNvPr id="456" name="Google Shape;456;g2f4c9b82265_0_17">
            <a:extLst>
              <a:ext uri="{FF2B5EF4-FFF2-40B4-BE49-F238E27FC236}">
                <a16:creationId xmlns:a16="http://schemas.microsoft.com/office/drawing/2014/main" id="{5D97D477-499C-108B-E90E-2B48407CB642}"/>
              </a:ext>
            </a:extLst>
          </p:cNvPr>
          <p:cNvSpPr txBox="1"/>
          <p:nvPr/>
        </p:nvSpPr>
        <p:spPr>
          <a:xfrm>
            <a:off x="7131383" y="6051344"/>
            <a:ext cx="4845300" cy="338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rgbClr val="17458F"/>
                </a:solidFill>
                <a:latin typeface="Open Sans SemiBold"/>
                <a:ea typeface="Open Sans SemiBold"/>
                <a:cs typeface="Open Sans SemiBold"/>
                <a:sym typeface="Open Sans SemiBold"/>
              </a:rPr>
              <a:t>21-25 JUNE 2025 • CALGARY, CANADA</a:t>
            </a:r>
            <a:endParaRPr/>
          </a:p>
        </p:txBody>
      </p:sp>
      <p:pic>
        <p:nvPicPr>
          <p:cNvPr id="457" name="Google Shape;457;g2f4c9b82265_0_17" descr="A black background with a yellow object in the middle&#10;&#10;Description automatically generated with medium confidence">
            <a:extLst>
              <a:ext uri="{FF2B5EF4-FFF2-40B4-BE49-F238E27FC236}">
                <a16:creationId xmlns:a16="http://schemas.microsoft.com/office/drawing/2014/main" id="{368DA3D5-B988-BBE7-AA4F-EE20C75EF5D4}"/>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0572" y="6047169"/>
            <a:ext cx="2820312" cy="467786"/>
          </a:xfrm>
          <a:prstGeom prst="rect">
            <a:avLst/>
          </a:prstGeom>
          <a:noFill/>
          <a:ln>
            <a:noFill/>
          </a:ln>
        </p:spPr>
      </p:pic>
      <p:sp>
        <p:nvSpPr>
          <p:cNvPr id="11" name="Title 10">
            <a:extLst>
              <a:ext uri="{FF2B5EF4-FFF2-40B4-BE49-F238E27FC236}">
                <a16:creationId xmlns:a16="http://schemas.microsoft.com/office/drawing/2014/main" id="{B930DBD1-8244-B69A-BBD8-6F28C439C5D8}"/>
              </a:ext>
            </a:extLst>
          </p:cNvPr>
          <p:cNvSpPr>
            <a:spLocks noGrp="1"/>
          </p:cNvSpPr>
          <p:nvPr>
            <p:ph type="title"/>
          </p:nvPr>
        </p:nvSpPr>
        <p:spPr>
          <a:xfrm>
            <a:off x="839788" y="457200"/>
            <a:ext cx="4849596" cy="688832"/>
          </a:xfrm>
        </p:spPr>
        <p:txBody>
          <a:bodyPr/>
          <a:lstStyle/>
          <a:p>
            <a:r>
              <a:rPr lang="en-US"/>
              <a:t>Convention Registrations</a:t>
            </a:r>
          </a:p>
        </p:txBody>
      </p:sp>
      <p:graphicFrame>
        <p:nvGraphicFramePr>
          <p:cNvPr id="5" name="Table 4">
            <a:extLst>
              <a:ext uri="{FF2B5EF4-FFF2-40B4-BE49-F238E27FC236}">
                <a16:creationId xmlns:a16="http://schemas.microsoft.com/office/drawing/2014/main" id="{388FE018-397A-E318-0BAB-FDFC9FB91C9D}"/>
              </a:ext>
            </a:extLst>
          </p:cNvPr>
          <p:cNvGraphicFramePr>
            <a:graphicFrameLocks noGrp="1"/>
          </p:cNvGraphicFramePr>
          <p:nvPr>
            <p:extLst>
              <p:ext uri="{D42A27DB-BD31-4B8C-83A1-F6EECF244321}">
                <p14:modId xmlns:p14="http://schemas.microsoft.com/office/powerpoint/2010/main" val="944265474"/>
              </p:ext>
            </p:extLst>
          </p:nvPr>
        </p:nvGraphicFramePr>
        <p:xfrm>
          <a:off x="6512259" y="1467326"/>
          <a:ext cx="4514520" cy="3708400"/>
        </p:xfrm>
        <a:graphic>
          <a:graphicData uri="http://schemas.openxmlformats.org/drawingml/2006/table">
            <a:tbl>
              <a:tblPr firstRow="1" bandRow="1">
                <a:effectLst>
                  <a:reflection blurRad="6350" stA="52000" endA="300" endPos="35000" dir="5400000" sy="-100000" algn="bl" rotWithShape="0"/>
                </a:effectLst>
                <a:tableStyleId>{5C22544A-7EE6-4342-B048-85BDC9FD1C3A}</a:tableStyleId>
              </a:tblPr>
              <a:tblGrid>
                <a:gridCol w="1504840">
                  <a:extLst>
                    <a:ext uri="{9D8B030D-6E8A-4147-A177-3AD203B41FA5}">
                      <a16:colId xmlns:a16="http://schemas.microsoft.com/office/drawing/2014/main" val="1915248571"/>
                    </a:ext>
                  </a:extLst>
                </a:gridCol>
                <a:gridCol w="1504840">
                  <a:extLst>
                    <a:ext uri="{9D8B030D-6E8A-4147-A177-3AD203B41FA5}">
                      <a16:colId xmlns:a16="http://schemas.microsoft.com/office/drawing/2014/main" val="292711175"/>
                    </a:ext>
                  </a:extLst>
                </a:gridCol>
                <a:gridCol w="1504840">
                  <a:extLst>
                    <a:ext uri="{9D8B030D-6E8A-4147-A177-3AD203B41FA5}">
                      <a16:colId xmlns:a16="http://schemas.microsoft.com/office/drawing/2014/main" val="2025878897"/>
                    </a:ext>
                  </a:extLst>
                </a:gridCol>
              </a:tblGrid>
              <a:tr h="370840">
                <a:tc>
                  <a:txBody>
                    <a:bodyPr/>
                    <a:lstStyle/>
                    <a:p>
                      <a:pPr algn="ctr"/>
                      <a:r>
                        <a:rPr lang="en-US"/>
                        <a:t>Year</a:t>
                      </a:r>
                      <a:endParaRPr lang="en-CA"/>
                    </a:p>
                  </a:txBody>
                  <a:tcPr/>
                </a:tc>
                <a:tc>
                  <a:txBody>
                    <a:bodyPr/>
                    <a:lstStyle/>
                    <a:p>
                      <a:pPr algn="ctr"/>
                      <a:r>
                        <a:rPr lang="en-US"/>
                        <a:t>City</a:t>
                      </a:r>
                      <a:endParaRPr lang="en-CA"/>
                    </a:p>
                  </a:txBody>
                  <a:tcPr/>
                </a:tc>
                <a:tc>
                  <a:txBody>
                    <a:bodyPr/>
                    <a:lstStyle/>
                    <a:p>
                      <a:pPr algn="ctr"/>
                      <a:r>
                        <a:rPr lang="en-US"/>
                        <a:t>Attendance</a:t>
                      </a:r>
                      <a:endParaRPr lang="en-CA"/>
                    </a:p>
                  </a:txBody>
                  <a:tcPr/>
                </a:tc>
                <a:extLst>
                  <a:ext uri="{0D108BD9-81ED-4DB2-BD59-A6C34878D82A}">
                    <a16:rowId xmlns:a16="http://schemas.microsoft.com/office/drawing/2014/main" val="2735257742"/>
                  </a:ext>
                </a:extLst>
              </a:tr>
              <a:tr h="370840">
                <a:tc>
                  <a:txBody>
                    <a:bodyPr/>
                    <a:lstStyle/>
                    <a:p>
                      <a:pPr algn="ctr"/>
                      <a:r>
                        <a:rPr lang="en-US" sz="1800" b="1"/>
                        <a:t>2024</a:t>
                      </a:r>
                      <a:endParaRPr lang="en-CA" sz="1800" b="1"/>
                    </a:p>
                  </a:txBody>
                  <a:tcPr/>
                </a:tc>
                <a:tc>
                  <a:txBody>
                    <a:bodyPr/>
                    <a:lstStyle/>
                    <a:p>
                      <a:pPr algn="ctr"/>
                      <a:r>
                        <a:rPr lang="en-US" sz="1800" b="1"/>
                        <a:t>Calgary</a:t>
                      </a:r>
                      <a:endParaRPr lang="en-CA" sz="1800" b="1"/>
                    </a:p>
                  </a:txBody>
                  <a:tcPr/>
                </a:tc>
                <a:tc>
                  <a:txBody>
                    <a:bodyPr/>
                    <a:lstStyle/>
                    <a:p>
                      <a:pPr algn="ctr"/>
                      <a:endParaRPr lang="en-CA" sz="1800" b="1"/>
                    </a:p>
                  </a:txBody>
                  <a:tcPr/>
                </a:tc>
                <a:extLst>
                  <a:ext uri="{0D108BD9-81ED-4DB2-BD59-A6C34878D82A}">
                    <a16:rowId xmlns:a16="http://schemas.microsoft.com/office/drawing/2014/main" val="2321600761"/>
                  </a:ext>
                </a:extLst>
              </a:tr>
              <a:tr h="370840">
                <a:tc>
                  <a:txBody>
                    <a:bodyPr/>
                    <a:lstStyle/>
                    <a:p>
                      <a:pPr algn="ctr"/>
                      <a:r>
                        <a:rPr lang="en-US"/>
                        <a:t>2018</a:t>
                      </a:r>
                      <a:endParaRPr lang="en-CA"/>
                    </a:p>
                  </a:txBody>
                  <a:tcPr/>
                </a:tc>
                <a:tc>
                  <a:txBody>
                    <a:bodyPr/>
                    <a:lstStyle/>
                    <a:p>
                      <a:pPr algn="ctr"/>
                      <a:r>
                        <a:rPr lang="en-US"/>
                        <a:t>Toronto</a:t>
                      </a:r>
                      <a:endParaRPr lang="en-CA"/>
                    </a:p>
                  </a:txBody>
                  <a:tcPr/>
                </a:tc>
                <a:tc>
                  <a:txBody>
                    <a:bodyPr/>
                    <a:lstStyle/>
                    <a:p>
                      <a:pPr algn="ctr"/>
                      <a:r>
                        <a:rPr lang="en-US"/>
                        <a:t>25,188</a:t>
                      </a:r>
                      <a:endParaRPr lang="en-CA"/>
                    </a:p>
                  </a:txBody>
                  <a:tcPr/>
                </a:tc>
                <a:extLst>
                  <a:ext uri="{0D108BD9-81ED-4DB2-BD59-A6C34878D82A}">
                    <a16:rowId xmlns:a16="http://schemas.microsoft.com/office/drawing/2014/main" val="2938054070"/>
                  </a:ext>
                </a:extLst>
              </a:tr>
              <a:tr h="370840">
                <a:tc>
                  <a:txBody>
                    <a:bodyPr/>
                    <a:lstStyle/>
                    <a:p>
                      <a:pPr algn="ctr"/>
                      <a:r>
                        <a:rPr lang="en-US"/>
                        <a:t>2010</a:t>
                      </a:r>
                      <a:endParaRPr lang="en-CA"/>
                    </a:p>
                  </a:txBody>
                  <a:tcPr/>
                </a:tc>
                <a:tc>
                  <a:txBody>
                    <a:bodyPr/>
                    <a:lstStyle/>
                    <a:p>
                      <a:pPr algn="ctr"/>
                      <a:r>
                        <a:rPr lang="en-US"/>
                        <a:t>Montreal</a:t>
                      </a:r>
                      <a:endParaRPr lang="en-CA"/>
                    </a:p>
                  </a:txBody>
                  <a:tcPr/>
                </a:tc>
                <a:tc>
                  <a:txBody>
                    <a:bodyPr/>
                    <a:lstStyle/>
                    <a:p>
                      <a:pPr algn="ctr"/>
                      <a:r>
                        <a:rPr lang="en-US"/>
                        <a:t>17,909</a:t>
                      </a:r>
                      <a:endParaRPr lang="en-CA"/>
                    </a:p>
                  </a:txBody>
                  <a:tcPr/>
                </a:tc>
                <a:extLst>
                  <a:ext uri="{0D108BD9-81ED-4DB2-BD59-A6C34878D82A}">
                    <a16:rowId xmlns:a16="http://schemas.microsoft.com/office/drawing/2014/main" val="1412217036"/>
                  </a:ext>
                </a:extLst>
              </a:tr>
              <a:tr h="370840">
                <a:tc>
                  <a:txBody>
                    <a:bodyPr/>
                    <a:lstStyle/>
                    <a:p>
                      <a:pPr algn="ctr"/>
                      <a:r>
                        <a:rPr lang="en-US" b="1"/>
                        <a:t>1996</a:t>
                      </a:r>
                      <a:endParaRPr lang="en-CA" b="1"/>
                    </a:p>
                  </a:txBody>
                  <a:tcPr/>
                </a:tc>
                <a:tc>
                  <a:txBody>
                    <a:bodyPr/>
                    <a:lstStyle/>
                    <a:p>
                      <a:pPr algn="ctr"/>
                      <a:r>
                        <a:rPr lang="en-US" b="1"/>
                        <a:t>Calgary</a:t>
                      </a:r>
                      <a:endParaRPr lang="en-CA" b="1"/>
                    </a:p>
                  </a:txBody>
                  <a:tcPr/>
                </a:tc>
                <a:tc>
                  <a:txBody>
                    <a:bodyPr/>
                    <a:lstStyle/>
                    <a:p>
                      <a:pPr algn="ctr"/>
                      <a:r>
                        <a:rPr lang="en-US" b="1"/>
                        <a:t>24,963</a:t>
                      </a:r>
                      <a:endParaRPr lang="en-CA" b="1"/>
                    </a:p>
                  </a:txBody>
                  <a:tcPr/>
                </a:tc>
                <a:extLst>
                  <a:ext uri="{0D108BD9-81ED-4DB2-BD59-A6C34878D82A}">
                    <a16:rowId xmlns:a16="http://schemas.microsoft.com/office/drawing/2014/main" val="4147716879"/>
                  </a:ext>
                </a:extLst>
              </a:tr>
              <a:tr h="370840">
                <a:tc>
                  <a:txBody>
                    <a:bodyPr/>
                    <a:lstStyle/>
                    <a:p>
                      <a:pPr algn="ctr"/>
                      <a:r>
                        <a:rPr lang="en-US"/>
                        <a:t>1983</a:t>
                      </a:r>
                      <a:endParaRPr lang="en-CA"/>
                    </a:p>
                  </a:txBody>
                  <a:tcPr/>
                </a:tc>
                <a:tc>
                  <a:txBody>
                    <a:bodyPr/>
                    <a:lstStyle/>
                    <a:p>
                      <a:pPr algn="ctr"/>
                      <a:r>
                        <a:rPr lang="en-US"/>
                        <a:t>Toronto</a:t>
                      </a:r>
                      <a:endParaRPr lang="en-CA"/>
                    </a:p>
                  </a:txBody>
                  <a:tcPr/>
                </a:tc>
                <a:tc>
                  <a:txBody>
                    <a:bodyPr/>
                    <a:lstStyle/>
                    <a:p>
                      <a:pPr algn="ctr"/>
                      <a:r>
                        <a:rPr lang="en-US"/>
                        <a:t>16,250</a:t>
                      </a:r>
                      <a:endParaRPr lang="en-CA"/>
                    </a:p>
                  </a:txBody>
                  <a:tcPr/>
                </a:tc>
                <a:extLst>
                  <a:ext uri="{0D108BD9-81ED-4DB2-BD59-A6C34878D82A}">
                    <a16:rowId xmlns:a16="http://schemas.microsoft.com/office/drawing/2014/main" val="786286725"/>
                  </a:ext>
                </a:extLst>
              </a:tr>
              <a:tr h="370840">
                <a:tc>
                  <a:txBody>
                    <a:bodyPr/>
                    <a:lstStyle/>
                    <a:p>
                      <a:pPr algn="ctr"/>
                      <a:r>
                        <a:rPr lang="en-US"/>
                        <a:t>1975</a:t>
                      </a:r>
                      <a:endParaRPr lang="en-CA"/>
                    </a:p>
                  </a:txBody>
                  <a:tcPr/>
                </a:tc>
                <a:tc>
                  <a:txBody>
                    <a:bodyPr/>
                    <a:lstStyle/>
                    <a:p>
                      <a:pPr algn="ctr"/>
                      <a:r>
                        <a:rPr lang="en-US"/>
                        <a:t>Montreal</a:t>
                      </a:r>
                      <a:endParaRPr lang="en-CA"/>
                    </a:p>
                  </a:txBody>
                  <a:tcPr/>
                </a:tc>
                <a:tc>
                  <a:txBody>
                    <a:bodyPr/>
                    <a:lstStyle/>
                    <a:p>
                      <a:pPr algn="ctr"/>
                      <a:r>
                        <a:rPr lang="en-US"/>
                        <a:t>12,975</a:t>
                      </a:r>
                      <a:endParaRPr lang="en-CA"/>
                    </a:p>
                  </a:txBody>
                  <a:tcPr/>
                </a:tc>
                <a:extLst>
                  <a:ext uri="{0D108BD9-81ED-4DB2-BD59-A6C34878D82A}">
                    <a16:rowId xmlns:a16="http://schemas.microsoft.com/office/drawing/2014/main" val="3108527204"/>
                  </a:ext>
                </a:extLst>
              </a:tr>
              <a:tr h="370840">
                <a:tc>
                  <a:txBody>
                    <a:bodyPr/>
                    <a:lstStyle/>
                    <a:p>
                      <a:pPr algn="ctr"/>
                      <a:r>
                        <a:rPr lang="en-US"/>
                        <a:t>1964</a:t>
                      </a:r>
                      <a:endParaRPr lang="en-CA"/>
                    </a:p>
                  </a:txBody>
                  <a:tcPr/>
                </a:tc>
                <a:tc>
                  <a:txBody>
                    <a:bodyPr/>
                    <a:lstStyle/>
                    <a:p>
                      <a:pPr algn="ctr"/>
                      <a:r>
                        <a:rPr lang="en-US"/>
                        <a:t>Toronto</a:t>
                      </a:r>
                      <a:endParaRPr lang="en-CA"/>
                    </a:p>
                  </a:txBody>
                  <a:tcPr/>
                </a:tc>
                <a:tc>
                  <a:txBody>
                    <a:bodyPr/>
                    <a:lstStyle/>
                    <a:p>
                      <a:pPr algn="ctr"/>
                      <a:r>
                        <a:rPr lang="en-US"/>
                        <a:t>14,661</a:t>
                      </a:r>
                      <a:endParaRPr lang="en-CA"/>
                    </a:p>
                  </a:txBody>
                  <a:tcPr/>
                </a:tc>
                <a:extLst>
                  <a:ext uri="{0D108BD9-81ED-4DB2-BD59-A6C34878D82A}">
                    <a16:rowId xmlns:a16="http://schemas.microsoft.com/office/drawing/2014/main" val="1868232137"/>
                  </a:ext>
                </a:extLst>
              </a:tr>
              <a:tr h="370840">
                <a:tc>
                  <a:txBody>
                    <a:bodyPr/>
                    <a:lstStyle/>
                    <a:p>
                      <a:pPr algn="ctr"/>
                      <a:r>
                        <a:rPr lang="en-US"/>
                        <a:t>1942</a:t>
                      </a:r>
                      <a:endParaRPr lang="en-CA"/>
                    </a:p>
                  </a:txBody>
                  <a:tcPr/>
                </a:tc>
                <a:tc>
                  <a:txBody>
                    <a:bodyPr/>
                    <a:lstStyle/>
                    <a:p>
                      <a:pPr algn="ctr"/>
                      <a:r>
                        <a:rPr lang="en-US"/>
                        <a:t>Toronto</a:t>
                      </a:r>
                      <a:endParaRPr lang="en-CA"/>
                    </a:p>
                  </a:txBody>
                  <a:tcPr/>
                </a:tc>
                <a:tc>
                  <a:txBody>
                    <a:bodyPr/>
                    <a:lstStyle/>
                    <a:p>
                      <a:pPr algn="ctr"/>
                      <a:r>
                        <a:rPr lang="en-US"/>
                        <a:t>6,599</a:t>
                      </a:r>
                      <a:endParaRPr lang="en-CA"/>
                    </a:p>
                  </a:txBody>
                  <a:tcPr/>
                </a:tc>
                <a:extLst>
                  <a:ext uri="{0D108BD9-81ED-4DB2-BD59-A6C34878D82A}">
                    <a16:rowId xmlns:a16="http://schemas.microsoft.com/office/drawing/2014/main" val="958067044"/>
                  </a:ext>
                </a:extLst>
              </a:tr>
              <a:tr h="370840">
                <a:tc>
                  <a:txBody>
                    <a:bodyPr/>
                    <a:lstStyle/>
                    <a:p>
                      <a:pPr algn="ctr"/>
                      <a:r>
                        <a:rPr lang="en-US"/>
                        <a:t>1942</a:t>
                      </a:r>
                      <a:endParaRPr lang="en-CA"/>
                    </a:p>
                  </a:txBody>
                  <a:tcPr/>
                </a:tc>
                <a:tc>
                  <a:txBody>
                    <a:bodyPr/>
                    <a:lstStyle/>
                    <a:p>
                      <a:pPr algn="ctr"/>
                      <a:r>
                        <a:rPr lang="en-US"/>
                        <a:t>Toronto</a:t>
                      </a:r>
                      <a:endParaRPr lang="en-CA"/>
                    </a:p>
                  </a:txBody>
                  <a:tcPr/>
                </a:tc>
                <a:tc>
                  <a:txBody>
                    <a:bodyPr/>
                    <a:lstStyle/>
                    <a:p>
                      <a:pPr algn="ctr"/>
                      <a:r>
                        <a:rPr lang="en-US"/>
                        <a:t>9,173</a:t>
                      </a:r>
                      <a:endParaRPr lang="en-CA"/>
                    </a:p>
                  </a:txBody>
                  <a:tcPr/>
                </a:tc>
                <a:extLst>
                  <a:ext uri="{0D108BD9-81ED-4DB2-BD59-A6C34878D82A}">
                    <a16:rowId xmlns:a16="http://schemas.microsoft.com/office/drawing/2014/main" val="4024247545"/>
                  </a:ext>
                </a:extLst>
              </a:tr>
            </a:tbl>
          </a:graphicData>
        </a:graphic>
      </p:graphicFrame>
      <p:sp>
        <p:nvSpPr>
          <p:cNvPr id="6" name="TextBox 5">
            <a:extLst>
              <a:ext uri="{FF2B5EF4-FFF2-40B4-BE49-F238E27FC236}">
                <a16:creationId xmlns:a16="http://schemas.microsoft.com/office/drawing/2014/main" id="{9861566C-DD99-84FC-D29C-2B9B30DAAED9}"/>
              </a:ext>
            </a:extLst>
          </p:cNvPr>
          <p:cNvSpPr txBox="1"/>
          <p:nvPr/>
        </p:nvSpPr>
        <p:spPr>
          <a:xfrm>
            <a:off x="6512258" y="798595"/>
            <a:ext cx="4512400" cy="707886"/>
          </a:xfrm>
          <a:prstGeom prst="rect">
            <a:avLst/>
          </a:prstGeom>
          <a:solidFill>
            <a:schemeClr val="accent2">
              <a:lumMod val="40000"/>
              <a:lumOff val="60000"/>
            </a:schemeClr>
          </a:solidFill>
        </p:spPr>
        <p:txBody>
          <a:bodyPr wrap="square" rtlCol="0">
            <a:spAutoFit/>
          </a:bodyPr>
          <a:lstStyle/>
          <a:p>
            <a:pPr algn="ctr"/>
            <a:r>
              <a:rPr lang="en-US" sz="2000" b="1"/>
              <a:t>Canadian Hosted </a:t>
            </a:r>
          </a:p>
          <a:p>
            <a:pPr algn="ctr"/>
            <a:r>
              <a:rPr lang="en-US" sz="2000" b="1"/>
              <a:t>Convention Attendance</a:t>
            </a:r>
            <a:endParaRPr lang="en-CA" sz="2000" b="1"/>
          </a:p>
        </p:txBody>
      </p:sp>
      <p:sp>
        <p:nvSpPr>
          <p:cNvPr id="7" name="TextBox 6">
            <a:extLst>
              <a:ext uri="{FF2B5EF4-FFF2-40B4-BE49-F238E27FC236}">
                <a16:creationId xmlns:a16="http://schemas.microsoft.com/office/drawing/2014/main" id="{A3D5C250-F454-0668-B146-B2741174BD35}"/>
              </a:ext>
            </a:extLst>
          </p:cNvPr>
          <p:cNvSpPr txBox="1"/>
          <p:nvPr/>
        </p:nvSpPr>
        <p:spPr>
          <a:xfrm>
            <a:off x="484681" y="1166758"/>
            <a:ext cx="5550233" cy="4431983"/>
          </a:xfrm>
          <a:prstGeom prst="rect">
            <a:avLst/>
          </a:prstGeom>
          <a:noFill/>
        </p:spPr>
        <p:txBody>
          <a:bodyPr wrap="square" lIns="91440" tIns="45720" rIns="91440" bIns="45720" rtlCol="0" anchor="t">
            <a:spAutoFit/>
          </a:bodyPr>
          <a:lstStyle/>
          <a:p>
            <a:r>
              <a:rPr lang="en-US" b="1"/>
              <a:t>Worldwide paid</a:t>
            </a:r>
          </a:p>
          <a:p>
            <a:pPr algn="ctr"/>
            <a:r>
              <a:rPr lang="en-US" sz="3600"/>
              <a:t>15,135 registered and paid attendees</a:t>
            </a:r>
          </a:p>
          <a:p>
            <a:endParaRPr lang="en-US"/>
          </a:p>
          <a:p>
            <a:r>
              <a:rPr lang="en-US" b="1"/>
              <a:t>Worldwide Unpaid and growing</a:t>
            </a:r>
          </a:p>
          <a:p>
            <a:r>
              <a:rPr lang="en-US"/>
              <a:t>(Promotions focusing on converting)</a:t>
            </a:r>
          </a:p>
          <a:p>
            <a:endParaRPr lang="en-US"/>
          </a:p>
          <a:p>
            <a:pPr algn="ctr"/>
            <a:r>
              <a:rPr lang="en-US" sz="3600"/>
              <a:t>16,526 and growing</a:t>
            </a:r>
          </a:p>
          <a:p>
            <a:pPr algn="ctr"/>
            <a:endParaRPr lang="en-US" sz="3600"/>
          </a:p>
          <a:p>
            <a:pPr marL="571500" indent="-571500">
              <a:buFont typeface="Arial"/>
              <a:buChar char="•"/>
            </a:pPr>
            <a:r>
              <a:rPr lang="en-US" sz="2400"/>
              <a:t>Visa requirements</a:t>
            </a:r>
          </a:p>
          <a:p>
            <a:pPr marL="571500" indent="-571500">
              <a:buFont typeface="Arial"/>
              <a:buChar char="•"/>
            </a:pPr>
            <a:r>
              <a:rPr lang="en-US" sz="2400"/>
              <a:t>Accommodations</a:t>
            </a:r>
          </a:p>
        </p:txBody>
      </p:sp>
    </p:spTree>
    <p:extLst>
      <p:ext uri="{BB962C8B-B14F-4D97-AF65-F5344CB8AC3E}">
        <p14:creationId xmlns:p14="http://schemas.microsoft.com/office/powerpoint/2010/main" val="3447766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4">
          <a:extLst>
            <a:ext uri="{FF2B5EF4-FFF2-40B4-BE49-F238E27FC236}">
              <a16:creationId xmlns:a16="http://schemas.microsoft.com/office/drawing/2014/main" id="{16A65D67-A8BC-7372-5D3E-20158796FA02}"/>
            </a:ext>
          </a:extLst>
        </p:cNvPr>
        <p:cNvGrpSpPr/>
        <p:nvPr/>
      </p:nvGrpSpPr>
      <p:grpSpPr>
        <a:xfrm>
          <a:off x="0" y="0"/>
          <a:ext cx="0" cy="0"/>
          <a:chOff x="0" y="0"/>
          <a:chExt cx="0" cy="0"/>
        </a:xfrm>
      </p:grpSpPr>
      <p:sp>
        <p:nvSpPr>
          <p:cNvPr id="455" name="Google Shape;455;g2f4c9b82265_0_17">
            <a:extLst>
              <a:ext uri="{FF2B5EF4-FFF2-40B4-BE49-F238E27FC236}">
                <a16:creationId xmlns:a16="http://schemas.microsoft.com/office/drawing/2014/main" id="{B867D0D1-545C-348E-CB46-75232880B5BE}"/>
              </a:ext>
            </a:extLst>
          </p:cNvPr>
          <p:cNvSpPr txBox="1"/>
          <p:nvPr/>
        </p:nvSpPr>
        <p:spPr>
          <a:xfrm>
            <a:off x="9293087" y="6311347"/>
            <a:ext cx="2683500" cy="338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rgbClr val="E02927"/>
                </a:solidFill>
                <a:latin typeface="Open Sans SemiBold"/>
                <a:ea typeface="Open Sans SemiBold"/>
                <a:cs typeface="Open Sans SemiBold"/>
                <a:sym typeface="Open Sans SemiBold"/>
              </a:rPr>
              <a:t>convention.rotary.org </a:t>
            </a:r>
            <a:endParaRPr sz="1600" b="1">
              <a:solidFill>
                <a:srgbClr val="E02927"/>
              </a:solidFill>
              <a:latin typeface="Open Sans SemiBold"/>
              <a:ea typeface="Open Sans SemiBold"/>
              <a:cs typeface="Open Sans SemiBold"/>
              <a:sym typeface="Open Sans SemiBold"/>
            </a:endParaRPr>
          </a:p>
        </p:txBody>
      </p:sp>
      <p:sp>
        <p:nvSpPr>
          <p:cNvPr id="456" name="Google Shape;456;g2f4c9b82265_0_17">
            <a:extLst>
              <a:ext uri="{FF2B5EF4-FFF2-40B4-BE49-F238E27FC236}">
                <a16:creationId xmlns:a16="http://schemas.microsoft.com/office/drawing/2014/main" id="{17C3C12D-87D5-EC20-DD56-984A68965455}"/>
              </a:ext>
            </a:extLst>
          </p:cNvPr>
          <p:cNvSpPr txBox="1"/>
          <p:nvPr/>
        </p:nvSpPr>
        <p:spPr>
          <a:xfrm>
            <a:off x="7131383" y="6051344"/>
            <a:ext cx="4845300" cy="338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rgbClr val="17458F"/>
                </a:solidFill>
                <a:latin typeface="Open Sans SemiBold"/>
                <a:ea typeface="Open Sans SemiBold"/>
                <a:cs typeface="Open Sans SemiBold"/>
                <a:sym typeface="Open Sans SemiBold"/>
              </a:rPr>
              <a:t>21-25 JUNE 2025 • CALGARY, CANADA</a:t>
            </a:r>
            <a:endParaRPr/>
          </a:p>
        </p:txBody>
      </p:sp>
      <p:pic>
        <p:nvPicPr>
          <p:cNvPr id="457" name="Google Shape;457;g2f4c9b82265_0_17" descr="A black background with a yellow object in the middle&#10;&#10;Description automatically generated with medium confidence">
            <a:extLst>
              <a:ext uri="{FF2B5EF4-FFF2-40B4-BE49-F238E27FC236}">
                <a16:creationId xmlns:a16="http://schemas.microsoft.com/office/drawing/2014/main" id="{AFB66DD6-044A-824D-AB00-ED1FF8A7B996}"/>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0572" y="6047169"/>
            <a:ext cx="2820312" cy="467786"/>
          </a:xfrm>
          <a:prstGeom prst="rect">
            <a:avLst/>
          </a:prstGeom>
          <a:noFill/>
          <a:ln>
            <a:noFill/>
          </a:ln>
        </p:spPr>
      </p:pic>
      <p:sp>
        <p:nvSpPr>
          <p:cNvPr id="11" name="Title 10">
            <a:extLst>
              <a:ext uri="{FF2B5EF4-FFF2-40B4-BE49-F238E27FC236}">
                <a16:creationId xmlns:a16="http://schemas.microsoft.com/office/drawing/2014/main" id="{9B582C63-DDC8-46C8-6E3A-85AAC0251E60}"/>
              </a:ext>
            </a:extLst>
          </p:cNvPr>
          <p:cNvSpPr>
            <a:spLocks noGrp="1"/>
          </p:cNvSpPr>
          <p:nvPr>
            <p:ph type="title"/>
          </p:nvPr>
        </p:nvSpPr>
        <p:spPr>
          <a:xfrm>
            <a:off x="839788" y="457200"/>
            <a:ext cx="4464897" cy="555667"/>
          </a:xfrm>
        </p:spPr>
        <p:txBody>
          <a:bodyPr>
            <a:normAutofit fontScale="90000"/>
          </a:bodyPr>
          <a:lstStyle/>
          <a:p>
            <a:r>
              <a:rPr lang="en-US"/>
              <a:t>The District &amp; Zone Goals</a:t>
            </a:r>
            <a:br>
              <a:rPr lang="en-US"/>
            </a:br>
            <a:endParaRPr lang="en-CA" sz="1200"/>
          </a:p>
        </p:txBody>
      </p:sp>
      <p:graphicFrame>
        <p:nvGraphicFramePr>
          <p:cNvPr id="5" name="Table 4">
            <a:extLst>
              <a:ext uri="{FF2B5EF4-FFF2-40B4-BE49-F238E27FC236}">
                <a16:creationId xmlns:a16="http://schemas.microsoft.com/office/drawing/2014/main" id="{AB4A4927-90C4-BB4B-0D46-0834F9830CBD}"/>
              </a:ext>
            </a:extLst>
          </p:cNvPr>
          <p:cNvGraphicFramePr>
            <a:graphicFrameLocks noGrp="1"/>
          </p:cNvGraphicFramePr>
          <p:nvPr>
            <p:extLst>
              <p:ext uri="{D42A27DB-BD31-4B8C-83A1-F6EECF244321}">
                <p14:modId xmlns:p14="http://schemas.microsoft.com/office/powerpoint/2010/main" val="1674140597"/>
              </p:ext>
            </p:extLst>
          </p:nvPr>
        </p:nvGraphicFramePr>
        <p:xfrm>
          <a:off x="6512259" y="1467326"/>
          <a:ext cx="4440435" cy="3977640"/>
        </p:xfrm>
        <a:graphic>
          <a:graphicData uri="http://schemas.openxmlformats.org/drawingml/2006/table">
            <a:tbl>
              <a:tblPr firstRow="1" bandRow="1">
                <a:effectLst>
                  <a:reflection blurRad="6350" stA="52000" endA="300" endPos="35000" dir="5400000" sy="-100000" algn="bl" rotWithShape="0"/>
                </a:effectLst>
                <a:tableStyleId>{5C22544A-7EE6-4342-B048-85BDC9FD1C3A}</a:tableStyleId>
              </a:tblPr>
              <a:tblGrid>
                <a:gridCol w="1480145">
                  <a:extLst>
                    <a:ext uri="{9D8B030D-6E8A-4147-A177-3AD203B41FA5}">
                      <a16:colId xmlns:a16="http://schemas.microsoft.com/office/drawing/2014/main" val="1915248571"/>
                    </a:ext>
                  </a:extLst>
                </a:gridCol>
                <a:gridCol w="1480145">
                  <a:extLst>
                    <a:ext uri="{9D8B030D-6E8A-4147-A177-3AD203B41FA5}">
                      <a16:colId xmlns:a16="http://schemas.microsoft.com/office/drawing/2014/main" val="292711175"/>
                    </a:ext>
                  </a:extLst>
                </a:gridCol>
                <a:gridCol w="1480145">
                  <a:extLst>
                    <a:ext uri="{9D8B030D-6E8A-4147-A177-3AD203B41FA5}">
                      <a16:colId xmlns:a16="http://schemas.microsoft.com/office/drawing/2014/main" val="2025878897"/>
                    </a:ext>
                  </a:extLst>
                </a:gridCol>
              </a:tblGrid>
              <a:tr h="370840">
                <a:tc>
                  <a:txBody>
                    <a:bodyPr/>
                    <a:lstStyle/>
                    <a:p>
                      <a:pPr algn="ctr"/>
                      <a:r>
                        <a:rPr lang="en-US"/>
                        <a:t>Year</a:t>
                      </a:r>
                      <a:endParaRPr lang="en-CA"/>
                    </a:p>
                  </a:txBody>
                  <a:tcPr/>
                </a:tc>
                <a:tc>
                  <a:txBody>
                    <a:bodyPr/>
                    <a:lstStyle/>
                    <a:p>
                      <a:pPr algn="ctr"/>
                      <a:r>
                        <a:rPr lang="en-US"/>
                        <a:t>City</a:t>
                      </a:r>
                      <a:endParaRPr lang="en-CA"/>
                    </a:p>
                  </a:txBody>
                  <a:tcPr/>
                </a:tc>
                <a:tc>
                  <a:txBody>
                    <a:bodyPr/>
                    <a:lstStyle/>
                    <a:p>
                      <a:pPr algn="ctr"/>
                      <a:r>
                        <a:rPr lang="en-US"/>
                        <a:t>Attendance</a:t>
                      </a:r>
                      <a:endParaRPr lang="en-CA"/>
                    </a:p>
                  </a:txBody>
                  <a:tcPr/>
                </a:tc>
                <a:extLst>
                  <a:ext uri="{0D108BD9-81ED-4DB2-BD59-A6C34878D82A}">
                    <a16:rowId xmlns:a16="http://schemas.microsoft.com/office/drawing/2014/main" val="2735257742"/>
                  </a:ext>
                </a:extLst>
              </a:tr>
              <a:tr h="370840">
                <a:tc>
                  <a:txBody>
                    <a:bodyPr/>
                    <a:lstStyle/>
                    <a:p>
                      <a:pPr algn="ctr"/>
                      <a:r>
                        <a:rPr lang="en-US" sz="1800" b="1"/>
                        <a:t>2024</a:t>
                      </a:r>
                      <a:endParaRPr lang="en-CA" sz="1800" b="1"/>
                    </a:p>
                  </a:txBody>
                  <a:tcPr/>
                </a:tc>
                <a:tc>
                  <a:txBody>
                    <a:bodyPr/>
                    <a:lstStyle/>
                    <a:p>
                      <a:pPr algn="ctr"/>
                      <a:r>
                        <a:rPr lang="en-US" sz="1800" b="1"/>
                        <a:t>Calgary</a:t>
                      </a:r>
                      <a:endParaRPr lang="en-CA" sz="1800" b="1"/>
                    </a:p>
                  </a:txBody>
                  <a:tcPr/>
                </a:tc>
                <a:tc>
                  <a:txBody>
                    <a:bodyPr/>
                    <a:lstStyle/>
                    <a:p>
                      <a:pPr algn="ctr"/>
                      <a:endParaRPr lang="en-CA" sz="1800" b="1"/>
                    </a:p>
                  </a:txBody>
                  <a:tcPr/>
                </a:tc>
                <a:extLst>
                  <a:ext uri="{0D108BD9-81ED-4DB2-BD59-A6C34878D82A}">
                    <a16:rowId xmlns:a16="http://schemas.microsoft.com/office/drawing/2014/main" val="2321600761"/>
                  </a:ext>
                </a:extLst>
              </a:tr>
              <a:tr h="370840">
                <a:tc>
                  <a:txBody>
                    <a:bodyPr/>
                    <a:lstStyle/>
                    <a:p>
                      <a:pPr algn="ctr"/>
                      <a:r>
                        <a:rPr lang="en-US"/>
                        <a:t>2018</a:t>
                      </a:r>
                      <a:endParaRPr lang="en-CA"/>
                    </a:p>
                  </a:txBody>
                  <a:tcPr/>
                </a:tc>
                <a:tc>
                  <a:txBody>
                    <a:bodyPr/>
                    <a:lstStyle/>
                    <a:p>
                      <a:pPr algn="ctr"/>
                      <a:r>
                        <a:rPr lang="en-US"/>
                        <a:t>Toronto</a:t>
                      </a:r>
                      <a:endParaRPr lang="en-CA"/>
                    </a:p>
                  </a:txBody>
                  <a:tcPr/>
                </a:tc>
                <a:tc>
                  <a:txBody>
                    <a:bodyPr/>
                    <a:lstStyle/>
                    <a:p>
                      <a:pPr algn="ctr"/>
                      <a:r>
                        <a:rPr lang="en-US"/>
                        <a:t>25,188</a:t>
                      </a:r>
                      <a:endParaRPr lang="en-CA"/>
                    </a:p>
                  </a:txBody>
                  <a:tcPr/>
                </a:tc>
                <a:extLst>
                  <a:ext uri="{0D108BD9-81ED-4DB2-BD59-A6C34878D82A}">
                    <a16:rowId xmlns:a16="http://schemas.microsoft.com/office/drawing/2014/main" val="2938054070"/>
                  </a:ext>
                </a:extLst>
              </a:tr>
              <a:tr h="370840">
                <a:tc>
                  <a:txBody>
                    <a:bodyPr/>
                    <a:lstStyle/>
                    <a:p>
                      <a:pPr algn="ctr"/>
                      <a:r>
                        <a:rPr lang="en-US"/>
                        <a:t>2010</a:t>
                      </a:r>
                      <a:endParaRPr lang="en-CA"/>
                    </a:p>
                  </a:txBody>
                  <a:tcPr/>
                </a:tc>
                <a:tc>
                  <a:txBody>
                    <a:bodyPr/>
                    <a:lstStyle/>
                    <a:p>
                      <a:pPr algn="ctr"/>
                      <a:r>
                        <a:rPr lang="en-US"/>
                        <a:t>Montreal</a:t>
                      </a:r>
                      <a:endParaRPr lang="en-CA"/>
                    </a:p>
                  </a:txBody>
                  <a:tcPr/>
                </a:tc>
                <a:tc>
                  <a:txBody>
                    <a:bodyPr/>
                    <a:lstStyle/>
                    <a:p>
                      <a:pPr algn="ctr"/>
                      <a:r>
                        <a:rPr lang="en-US"/>
                        <a:t>17,909</a:t>
                      </a:r>
                      <a:endParaRPr lang="en-CA"/>
                    </a:p>
                  </a:txBody>
                  <a:tcPr/>
                </a:tc>
                <a:extLst>
                  <a:ext uri="{0D108BD9-81ED-4DB2-BD59-A6C34878D82A}">
                    <a16:rowId xmlns:a16="http://schemas.microsoft.com/office/drawing/2014/main" val="1412217036"/>
                  </a:ext>
                </a:extLst>
              </a:tr>
              <a:tr h="370840">
                <a:tc>
                  <a:txBody>
                    <a:bodyPr/>
                    <a:lstStyle/>
                    <a:p>
                      <a:pPr algn="ctr"/>
                      <a:r>
                        <a:rPr lang="en-US" b="1"/>
                        <a:t>1996</a:t>
                      </a:r>
                      <a:endParaRPr lang="en-CA" b="1"/>
                    </a:p>
                  </a:txBody>
                  <a:tcPr/>
                </a:tc>
                <a:tc>
                  <a:txBody>
                    <a:bodyPr/>
                    <a:lstStyle/>
                    <a:p>
                      <a:pPr algn="ctr"/>
                      <a:r>
                        <a:rPr lang="en-US" b="1"/>
                        <a:t>Calgary</a:t>
                      </a:r>
                      <a:endParaRPr lang="en-CA" b="1"/>
                    </a:p>
                  </a:txBody>
                  <a:tcPr/>
                </a:tc>
                <a:tc>
                  <a:txBody>
                    <a:bodyPr/>
                    <a:lstStyle/>
                    <a:p>
                      <a:pPr algn="ctr"/>
                      <a:r>
                        <a:rPr lang="en-US" b="1"/>
                        <a:t>24,963</a:t>
                      </a:r>
                      <a:endParaRPr lang="en-CA" b="1"/>
                    </a:p>
                  </a:txBody>
                  <a:tcPr/>
                </a:tc>
                <a:extLst>
                  <a:ext uri="{0D108BD9-81ED-4DB2-BD59-A6C34878D82A}">
                    <a16:rowId xmlns:a16="http://schemas.microsoft.com/office/drawing/2014/main" val="4147716879"/>
                  </a:ext>
                </a:extLst>
              </a:tr>
              <a:tr h="370840">
                <a:tc>
                  <a:txBody>
                    <a:bodyPr/>
                    <a:lstStyle/>
                    <a:p>
                      <a:pPr algn="ctr"/>
                      <a:r>
                        <a:rPr lang="en-US"/>
                        <a:t>1983</a:t>
                      </a:r>
                      <a:endParaRPr lang="en-CA"/>
                    </a:p>
                  </a:txBody>
                  <a:tcPr/>
                </a:tc>
                <a:tc>
                  <a:txBody>
                    <a:bodyPr/>
                    <a:lstStyle/>
                    <a:p>
                      <a:pPr algn="ctr"/>
                      <a:r>
                        <a:rPr lang="en-US"/>
                        <a:t>Toronto</a:t>
                      </a:r>
                      <a:endParaRPr lang="en-CA"/>
                    </a:p>
                  </a:txBody>
                  <a:tcPr/>
                </a:tc>
                <a:tc>
                  <a:txBody>
                    <a:bodyPr/>
                    <a:lstStyle/>
                    <a:p>
                      <a:pPr algn="ctr"/>
                      <a:r>
                        <a:rPr lang="en-US"/>
                        <a:t>16,250</a:t>
                      </a:r>
                      <a:endParaRPr lang="en-CA"/>
                    </a:p>
                  </a:txBody>
                  <a:tcPr/>
                </a:tc>
                <a:extLst>
                  <a:ext uri="{0D108BD9-81ED-4DB2-BD59-A6C34878D82A}">
                    <a16:rowId xmlns:a16="http://schemas.microsoft.com/office/drawing/2014/main" val="786286725"/>
                  </a:ext>
                </a:extLst>
              </a:tr>
              <a:tr h="370840">
                <a:tc>
                  <a:txBody>
                    <a:bodyPr/>
                    <a:lstStyle/>
                    <a:p>
                      <a:pPr algn="ctr"/>
                      <a:r>
                        <a:rPr lang="en-US"/>
                        <a:t>1975</a:t>
                      </a:r>
                      <a:endParaRPr lang="en-CA"/>
                    </a:p>
                  </a:txBody>
                  <a:tcPr/>
                </a:tc>
                <a:tc>
                  <a:txBody>
                    <a:bodyPr/>
                    <a:lstStyle/>
                    <a:p>
                      <a:pPr algn="ctr"/>
                      <a:r>
                        <a:rPr lang="en-US"/>
                        <a:t>Montreal</a:t>
                      </a:r>
                      <a:endParaRPr lang="en-CA"/>
                    </a:p>
                  </a:txBody>
                  <a:tcPr/>
                </a:tc>
                <a:tc>
                  <a:txBody>
                    <a:bodyPr/>
                    <a:lstStyle/>
                    <a:p>
                      <a:pPr algn="ctr"/>
                      <a:r>
                        <a:rPr lang="en-US"/>
                        <a:t>12,975</a:t>
                      </a:r>
                      <a:endParaRPr lang="en-CA"/>
                    </a:p>
                  </a:txBody>
                  <a:tcPr/>
                </a:tc>
                <a:extLst>
                  <a:ext uri="{0D108BD9-81ED-4DB2-BD59-A6C34878D82A}">
                    <a16:rowId xmlns:a16="http://schemas.microsoft.com/office/drawing/2014/main" val="3108527204"/>
                  </a:ext>
                </a:extLst>
              </a:tr>
              <a:tr h="370840">
                <a:tc>
                  <a:txBody>
                    <a:bodyPr/>
                    <a:lstStyle/>
                    <a:p>
                      <a:pPr algn="ctr"/>
                      <a:r>
                        <a:rPr lang="en-US"/>
                        <a:t>1964</a:t>
                      </a:r>
                      <a:endParaRPr lang="en-CA"/>
                    </a:p>
                  </a:txBody>
                  <a:tcPr/>
                </a:tc>
                <a:tc>
                  <a:txBody>
                    <a:bodyPr/>
                    <a:lstStyle/>
                    <a:p>
                      <a:pPr algn="ctr"/>
                      <a:r>
                        <a:rPr lang="en-US"/>
                        <a:t>Toronto</a:t>
                      </a:r>
                      <a:endParaRPr lang="en-CA"/>
                    </a:p>
                  </a:txBody>
                  <a:tcPr/>
                </a:tc>
                <a:tc>
                  <a:txBody>
                    <a:bodyPr/>
                    <a:lstStyle/>
                    <a:p>
                      <a:pPr algn="ctr"/>
                      <a:r>
                        <a:rPr lang="en-US"/>
                        <a:t>14,661</a:t>
                      </a:r>
                      <a:endParaRPr lang="en-CA"/>
                    </a:p>
                  </a:txBody>
                  <a:tcPr/>
                </a:tc>
                <a:extLst>
                  <a:ext uri="{0D108BD9-81ED-4DB2-BD59-A6C34878D82A}">
                    <a16:rowId xmlns:a16="http://schemas.microsoft.com/office/drawing/2014/main" val="1868232137"/>
                  </a:ext>
                </a:extLst>
              </a:tr>
              <a:tr h="370840">
                <a:tc>
                  <a:txBody>
                    <a:bodyPr/>
                    <a:lstStyle/>
                    <a:p>
                      <a:pPr algn="ctr"/>
                      <a:r>
                        <a:rPr lang="en-US"/>
                        <a:t>1942</a:t>
                      </a:r>
                      <a:endParaRPr lang="en-CA"/>
                    </a:p>
                  </a:txBody>
                  <a:tcPr/>
                </a:tc>
                <a:tc>
                  <a:txBody>
                    <a:bodyPr/>
                    <a:lstStyle/>
                    <a:p>
                      <a:pPr algn="ctr"/>
                      <a:r>
                        <a:rPr lang="en-US"/>
                        <a:t>Toronto</a:t>
                      </a:r>
                      <a:endParaRPr lang="en-CA"/>
                    </a:p>
                  </a:txBody>
                  <a:tcPr/>
                </a:tc>
                <a:tc>
                  <a:txBody>
                    <a:bodyPr/>
                    <a:lstStyle/>
                    <a:p>
                      <a:pPr algn="ctr"/>
                      <a:r>
                        <a:rPr lang="en-US"/>
                        <a:t>6,599</a:t>
                      </a:r>
                      <a:endParaRPr lang="en-CA"/>
                    </a:p>
                  </a:txBody>
                  <a:tcPr/>
                </a:tc>
                <a:extLst>
                  <a:ext uri="{0D108BD9-81ED-4DB2-BD59-A6C34878D82A}">
                    <a16:rowId xmlns:a16="http://schemas.microsoft.com/office/drawing/2014/main" val="958067044"/>
                  </a:ext>
                </a:extLst>
              </a:tr>
              <a:tr h="370840">
                <a:tc>
                  <a:txBody>
                    <a:bodyPr/>
                    <a:lstStyle/>
                    <a:p>
                      <a:pPr algn="ctr"/>
                      <a:r>
                        <a:rPr lang="en-US"/>
                        <a:t>1942</a:t>
                      </a:r>
                      <a:endParaRPr lang="en-CA"/>
                    </a:p>
                  </a:txBody>
                  <a:tcPr/>
                </a:tc>
                <a:tc>
                  <a:txBody>
                    <a:bodyPr/>
                    <a:lstStyle/>
                    <a:p>
                      <a:pPr algn="ctr"/>
                      <a:r>
                        <a:rPr lang="en-US"/>
                        <a:t>Toronto</a:t>
                      </a:r>
                      <a:endParaRPr lang="en-CA"/>
                    </a:p>
                  </a:txBody>
                  <a:tcPr/>
                </a:tc>
                <a:tc>
                  <a:txBody>
                    <a:bodyPr/>
                    <a:lstStyle/>
                    <a:p>
                      <a:pPr algn="ctr"/>
                      <a:r>
                        <a:rPr lang="en-US"/>
                        <a:t>9,173</a:t>
                      </a:r>
                      <a:endParaRPr lang="en-CA"/>
                    </a:p>
                  </a:txBody>
                  <a:tcPr/>
                </a:tc>
                <a:extLst>
                  <a:ext uri="{0D108BD9-81ED-4DB2-BD59-A6C34878D82A}">
                    <a16:rowId xmlns:a16="http://schemas.microsoft.com/office/drawing/2014/main" val="4024247545"/>
                  </a:ext>
                </a:extLst>
              </a:tr>
            </a:tbl>
          </a:graphicData>
        </a:graphic>
      </p:graphicFrame>
      <p:sp>
        <p:nvSpPr>
          <p:cNvPr id="6" name="TextBox 5">
            <a:extLst>
              <a:ext uri="{FF2B5EF4-FFF2-40B4-BE49-F238E27FC236}">
                <a16:creationId xmlns:a16="http://schemas.microsoft.com/office/drawing/2014/main" id="{376E3115-BA97-3F0B-26ED-3FB76D816814}"/>
              </a:ext>
            </a:extLst>
          </p:cNvPr>
          <p:cNvSpPr txBox="1"/>
          <p:nvPr/>
        </p:nvSpPr>
        <p:spPr>
          <a:xfrm>
            <a:off x="6512258" y="735096"/>
            <a:ext cx="4459483" cy="729052"/>
          </a:xfrm>
          <a:prstGeom prst="rect">
            <a:avLst/>
          </a:prstGeom>
          <a:solidFill>
            <a:schemeClr val="accent2">
              <a:lumMod val="40000"/>
              <a:lumOff val="60000"/>
            </a:schemeClr>
          </a:solidFill>
        </p:spPr>
        <p:txBody>
          <a:bodyPr wrap="square" rtlCol="0">
            <a:spAutoFit/>
          </a:bodyPr>
          <a:lstStyle/>
          <a:p>
            <a:pPr algn="ctr"/>
            <a:r>
              <a:rPr lang="en-US" sz="2000" b="1"/>
              <a:t>Canadian Hosted </a:t>
            </a:r>
          </a:p>
          <a:p>
            <a:pPr algn="ctr"/>
            <a:r>
              <a:rPr lang="en-US" sz="2000" b="1"/>
              <a:t>Convention Attendance</a:t>
            </a:r>
            <a:endParaRPr lang="en-CA" sz="2000" b="1"/>
          </a:p>
        </p:txBody>
      </p:sp>
      <p:sp>
        <p:nvSpPr>
          <p:cNvPr id="7" name="TextBox 6">
            <a:extLst>
              <a:ext uri="{FF2B5EF4-FFF2-40B4-BE49-F238E27FC236}">
                <a16:creationId xmlns:a16="http://schemas.microsoft.com/office/drawing/2014/main" id="{50D1448D-468F-D919-0543-B4FF100AB577}"/>
              </a:ext>
            </a:extLst>
          </p:cNvPr>
          <p:cNvSpPr txBox="1"/>
          <p:nvPr/>
        </p:nvSpPr>
        <p:spPr>
          <a:xfrm>
            <a:off x="839788" y="1344311"/>
            <a:ext cx="5550233" cy="3970318"/>
          </a:xfrm>
          <a:prstGeom prst="rect">
            <a:avLst/>
          </a:prstGeom>
          <a:noFill/>
        </p:spPr>
        <p:txBody>
          <a:bodyPr wrap="square" lIns="91440" tIns="45720" rIns="91440" bIns="45720" rtlCol="0" anchor="t">
            <a:spAutoFit/>
          </a:bodyPr>
          <a:lstStyle/>
          <a:p>
            <a:r>
              <a:rPr lang="en-US"/>
              <a:t>District 5360</a:t>
            </a:r>
          </a:p>
          <a:p>
            <a:r>
              <a:rPr lang="en-US" sz="3600"/>
              <a:t>1000 attendees</a:t>
            </a:r>
          </a:p>
          <a:p>
            <a:r>
              <a:rPr lang="en-US"/>
              <a:t>Zone 28</a:t>
            </a:r>
          </a:p>
          <a:p>
            <a:pPr algn="ctr"/>
            <a:r>
              <a:rPr lang="en-US" sz="3600"/>
              <a:t>100% of Clubs in Canada</a:t>
            </a:r>
          </a:p>
          <a:p>
            <a:r>
              <a:rPr lang="en-US"/>
              <a:t>Zone 32</a:t>
            </a:r>
          </a:p>
          <a:p>
            <a:r>
              <a:rPr lang="en-US" sz="3600"/>
              <a:t>1 Club / district</a:t>
            </a:r>
          </a:p>
          <a:p>
            <a:r>
              <a:rPr lang="en-US"/>
              <a:t>HOC</a:t>
            </a:r>
          </a:p>
          <a:p>
            <a:r>
              <a:rPr lang="en-US" sz="3600"/>
              <a:t>Best Attended Convention in Canada</a:t>
            </a:r>
            <a:endParaRPr lang="en-CA" sz="3600"/>
          </a:p>
        </p:txBody>
      </p:sp>
    </p:spTree>
    <p:extLst>
      <p:ext uri="{BB962C8B-B14F-4D97-AF65-F5344CB8AC3E}">
        <p14:creationId xmlns:p14="http://schemas.microsoft.com/office/powerpoint/2010/main" val="2615852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4">
          <a:extLst>
            <a:ext uri="{FF2B5EF4-FFF2-40B4-BE49-F238E27FC236}">
              <a16:creationId xmlns:a16="http://schemas.microsoft.com/office/drawing/2014/main" id="{0BAF7756-0821-0530-106C-69C5A3962E5C}"/>
            </a:ext>
          </a:extLst>
        </p:cNvPr>
        <p:cNvGrpSpPr/>
        <p:nvPr/>
      </p:nvGrpSpPr>
      <p:grpSpPr>
        <a:xfrm>
          <a:off x="0" y="0"/>
          <a:ext cx="0" cy="0"/>
          <a:chOff x="0" y="0"/>
          <a:chExt cx="0" cy="0"/>
        </a:xfrm>
      </p:grpSpPr>
      <p:sp>
        <p:nvSpPr>
          <p:cNvPr id="455" name="Google Shape;455;g2f4c9b82265_0_17">
            <a:extLst>
              <a:ext uri="{FF2B5EF4-FFF2-40B4-BE49-F238E27FC236}">
                <a16:creationId xmlns:a16="http://schemas.microsoft.com/office/drawing/2014/main" id="{731913CB-895E-6D69-572F-E8C9F29F1DA2}"/>
              </a:ext>
            </a:extLst>
          </p:cNvPr>
          <p:cNvSpPr txBox="1"/>
          <p:nvPr/>
        </p:nvSpPr>
        <p:spPr>
          <a:xfrm>
            <a:off x="9293087" y="6311347"/>
            <a:ext cx="2683500" cy="338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rgbClr val="E02927"/>
                </a:solidFill>
                <a:latin typeface="Open Sans SemiBold"/>
                <a:ea typeface="Open Sans SemiBold"/>
                <a:cs typeface="Open Sans SemiBold"/>
                <a:sym typeface="Open Sans SemiBold"/>
              </a:rPr>
              <a:t>convention.rotary.org </a:t>
            </a:r>
            <a:endParaRPr sz="1600" b="1">
              <a:solidFill>
                <a:srgbClr val="E02927"/>
              </a:solidFill>
              <a:latin typeface="Open Sans SemiBold"/>
              <a:ea typeface="Open Sans SemiBold"/>
              <a:cs typeface="Open Sans SemiBold"/>
              <a:sym typeface="Open Sans SemiBold"/>
            </a:endParaRPr>
          </a:p>
        </p:txBody>
      </p:sp>
      <p:sp>
        <p:nvSpPr>
          <p:cNvPr id="456" name="Google Shape;456;g2f4c9b82265_0_17">
            <a:extLst>
              <a:ext uri="{FF2B5EF4-FFF2-40B4-BE49-F238E27FC236}">
                <a16:creationId xmlns:a16="http://schemas.microsoft.com/office/drawing/2014/main" id="{0CFA82B7-AE3B-04AB-E392-AD4B80FBD076}"/>
              </a:ext>
            </a:extLst>
          </p:cNvPr>
          <p:cNvSpPr txBox="1"/>
          <p:nvPr/>
        </p:nvSpPr>
        <p:spPr>
          <a:xfrm>
            <a:off x="7131383" y="6051344"/>
            <a:ext cx="4845300" cy="338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rgbClr val="17458F"/>
                </a:solidFill>
                <a:latin typeface="Open Sans SemiBold"/>
                <a:ea typeface="Open Sans SemiBold"/>
                <a:cs typeface="Open Sans SemiBold"/>
                <a:sym typeface="Open Sans SemiBold"/>
              </a:rPr>
              <a:t>21-25 JUNE 2025 • CALGARY, CANADA</a:t>
            </a:r>
            <a:endParaRPr/>
          </a:p>
        </p:txBody>
      </p:sp>
      <p:pic>
        <p:nvPicPr>
          <p:cNvPr id="457" name="Google Shape;457;g2f4c9b82265_0_17" descr="A black background with a yellow object in the middle&#10;&#10;Description automatically generated with medium confidence">
            <a:extLst>
              <a:ext uri="{FF2B5EF4-FFF2-40B4-BE49-F238E27FC236}">
                <a16:creationId xmlns:a16="http://schemas.microsoft.com/office/drawing/2014/main" id="{D4C3B7B7-4748-C452-5B24-9A1805776DF5}"/>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0572" y="6047169"/>
            <a:ext cx="2820312" cy="467786"/>
          </a:xfrm>
          <a:prstGeom prst="rect">
            <a:avLst/>
          </a:prstGeom>
          <a:noFill/>
          <a:ln>
            <a:noFill/>
          </a:ln>
        </p:spPr>
      </p:pic>
      <p:sp>
        <p:nvSpPr>
          <p:cNvPr id="11" name="Title 10">
            <a:extLst>
              <a:ext uri="{FF2B5EF4-FFF2-40B4-BE49-F238E27FC236}">
                <a16:creationId xmlns:a16="http://schemas.microsoft.com/office/drawing/2014/main" id="{2239E2F2-C323-97FB-1E0A-133D553B33C6}"/>
              </a:ext>
            </a:extLst>
          </p:cNvPr>
          <p:cNvSpPr>
            <a:spLocks noGrp="1"/>
          </p:cNvSpPr>
          <p:nvPr>
            <p:ph type="title"/>
          </p:nvPr>
        </p:nvSpPr>
        <p:spPr>
          <a:xfrm>
            <a:off x="839788" y="457200"/>
            <a:ext cx="3932237" cy="1006948"/>
          </a:xfrm>
        </p:spPr>
        <p:txBody>
          <a:bodyPr/>
          <a:lstStyle/>
          <a:p>
            <a:r>
              <a:rPr lang="en-US"/>
              <a:t>The Numbers - 5360</a:t>
            </a:r>
            <a:br>
              <a:rPr lang="en-US"/>
            </a:br>
            <a:r>
              <a:rPr lang="en-US" sz="1200"/>
              <a:t>As of Feb 18, 2025</a:t>
            </a:r>
            <a:endParaRPr lang="en-CA" sz="1200"/>
          </a:p>
        </p:txBody>
      </p:sp>
      <p:graphicFrame>
        <p:nvGraphicFramePr>
          <p:cNvPr id="5" name="Table 4">
            <a:extLst>
              <a:ext uri="{FF2B5EF4-FFF2-40B4-BE49-F238E27FC236}">
                <a16:creationId xmlns:a16="http://schemas.microsoft.com/office/drawing/2014/main" id="{953E1EFC-FD6C-6F0E-0949-B0F9E045C3BE}"/>
              </a:ext>
            </a:extLst>
          </p:cNvPr>
          <p:cNvGraphicFramePr>
            <a:graphicFrameLocks noGrp="1"/>
          </p:cNvGraphicFramePr>
          <p:nvPr>
            <p:extLst>
              <p:ext uri="{D42A27DB-BD31-4B8C-83A1-F6EECF244321}">
                <p14:modId xmlns:p14="http://schemas.microsoft.com/office/powerpoint/2010/main" val="737706314"/>
              </p:ext>
            </p:extLst>
          </p:nvPr>
        </p:nvGraphicFramePr>
        <p:xfrm>
          <a:off x="6512259" y="1467326"/>
          <a:ext cx="4419265" cy="3708400"/>
        </p:xfrm>
        <a:graphic>
          <a:graphicData uri="http://schemas.openxmlformats.org/drawingml/2006/table">
            <a:tbl>
              <a:tblPr firstRow="1" bandRow="1">
                <a:effectLst>
                  <a:reflection blurRad="6350" stA="52000" endA="300" endPos="35000" dir="5400000" sy="-100000" algn="bl" rotWithShape="0"/>
                </a:effectLst>
                <a:tableStyleId>{5C22544A-7EE6-4342-B048-85BDC9FD1C3A}</a:tableStyleId>
              </a:tblPr>
              <a:tblGrid>
                <a:gridCol w="1473088">
                  <a:extLst>
                    <a:ext uri="{9D8B030D-6E8A-4147-A177-3AD203B41FA5}">
                      <a16:colId xmlns:a16="http://schemas.microsoft.com/office/drawing/2014/main" val="1915248571"/>
                    </a:ext>
                  </a:extLst>
                </a:gridCol>
                <a:gridCol w="1407583">
                  <a:extLst>
                    <a:ext uri="{9D8B030D-6E8A-4147-A177-3AD203B41FA5}">
                      <a16:colId xmlns:a16="http://schemas.microsoft.com/office/drawing/2014/main" val="292711175"/>
                    </a:ext>
                  </a:extLst>
                </a:gridCol>
                <a:gridCol w="1538594">
                  <a:extLst>
                    <a:ext uri="{9D8B030D-6E8A-4147-A177-3AD203B41FA5}">
                      <a16:colId xmlns:a16="http://schemas.microsoft.com/office/drawing/2014/main" val="2025878897"/>
                    </a:ext>
                  </a:extLst>
                </a:gridCol>
              </a:tblGrid>
              <a:tr h="370840">
                <a:tc>
                  <a:txBody>
                    <a:bodyPr/>
                    <a:lstStyle/>
                    <a:p>
                      <a:pPr algn="ctr"/>
                      <a:r>
                        <a:rPr lang="en-US"/>
                        <a:t>Year</a:t>
                      </a:r>
                      <a:endParaRPr lang="en-CA"/>
                    </a:p>
                  </a:txBody>
                  <a:tcPr/>
                </a:tc>
                <a:tc>
                  <a:txBody>
                    <a:bodyPr/>
                    <a:lstStyle/>
                    <a:p>
                      <a:pPr algn="ctr"/>
                      <a:r>
                        <a:rPr lang="en-US"/>
                        <a:t>City</a:t>
                      </a:r>
                      <a:endParaRPr lang="en-CA"/>
                    </a:p>
                  </a:txBody>
                  <a:tcPr/>
                </a:tc>
                <a:tc>
                  <a:txBody>
                    <a:bodyPr/>
                    <a:lstStyle/>
                    <a:p>
                      <a:pPr algn="ctr"/>
                      <a:r>
                        <a:rPr lang="en-US"/>
                        <a:t>Attendance</a:t>
                      </a:r>
                      <a:endParaRPr lang="en-CA"/>
                    </a:p>
                  </a:txBody>
                  <a:tcPr/>
                </a:tc>
                <a:extLst>
                  <a:ext uri="{0D108BD9-81ED-4DB2-BD59-A6C34878D82A}">
                    <a16:rowId xmlns:a16="http://schemas.microsoft.com/office/drawing/2014/main" val="2735257742"/>
                  </a:ext>
                </a:extLst>
              </a:tr>
              <a:tr h="370840">
                <a:tc>
                  <a:txBody>
                    <a:bodyPr/>
                    <a:lstStyle/>
                    <a:p>
                      <a:pPr algn="ctr"/>
                      <a:r>
                        <a:rPr lang="en-US" sz="1800" b="1"/>
                        <a:t>2024</a:t>
                      </a:r>
                      <a:endParaRPr lang="en-CA" sz="1800" b="1"/>
                    </a:p>
                  </a:txBody>
                  <a:tcPr/>
                </a:tc>
                <a:tc>
                  <a:txBody>
                    <a:bodyPr/>
                    <a:lstStyle/>
                    <a:p>
                      <a:pPr algn="ctr"/>
                      <a:r>
                        <a:rPr lang="en-US" sz="1800" b="1"/>
                        <a:t>Calgary</a:t>
                      </a:r>
                      <a:endParaRPr lang="en-CA" sz="1800" b="1"/>
                    </a:p>
                  </a:txBody>
                  <a:tcPr/>
                </a:tc>
                <a:tc>
                  <a:txBody>
                    <a:bodyPr/>
                    <a:lstStyle/>
                    <a:p>
                      <a:pPr algn="ctr"/>
                      <a:endParaRPr lang="en-CA" sz="1800" b="1"/>
                    </a:p>
                  </a:txBody>
                  <a:tcPr/>
                </a:tc>
                <a:extLst>
                  <a:ext uri="{0D108BD9-81ED-4DB2-BD59-A6C34878D82A}">
                    <a16:rowId xmlns:a16="http://schemas.microsoft.com/office/drawing/2014/main" val="2321600761"/>
                  </a:ext>
                </a:extLst>
              </a:tr>
              <a:tr h="370840">
                <a:tc>
                  <a:txBody>
                    <a:bodyPr/>
                    <a:lstStyle/>
                    <a:p>
                      <a:pPr algn="ctr"/>
                      <a:r>
                        <a:rPr lang="en-US"/>
                        <a:t>2018</a:t>
                      </a:r>
                      <a:endParaRPr lang="en-CA"/>
                    </a:p>
                  </a:txBody>
                  <a:tcPr/>
                </a:tc>
                <a:tc>
                  <a:txBody>
                    <a:bodyPr/>
                    <a:lstStyle/>
                    <a:p>
                      <a:pPr algn="ctr"/>
                      <a:r>
                        <a:rPr lang="en-US"/>
                        <a:t>Toronto</a:t>
                      </a:r>
                      <a:endParaRPr lang="en-CA"/>
                    </a:p>
                  </a:txBody>
                  <a:tcPr/>
                </a:tc>
                <a:tc>
                  <a:txBody>
                    <a:bodyPr/>
                    <a:lstStyle/>
                    <a:p>
                      <a:pPr algn="ctr"/>
                      <a:r>
                        <a:rPr lang="en-US"/>
                        <a:t>25,188</a:t>
                      </a:r>
                      <a:endParaRPr lang="en-CA"/>
                    </a:p>
                  </a:txBody>
                  <a:tcPr/>
                </a:tc>
                <a:extLst>
                  <a:ext uri="{0D108BD9-81ED-4DB2-BD59-A6C34878D82A}">
                    <a16:rowId xmlns:a16="http://schemas.microsoft.com/office/drawing/2014/main" val="2938054070"/>
                  </a:ext>
                </a:extLst>
              </a:tr>
              <a:tr h="370840">
                <a:tc>
                  <a:txBody>
                    <a:bodyPr/>
                    <a:lstStyle/>
                    <a:p>
                      <a:pPr algn="ctr"/>
                      <a:r>
                        <a:rPr lang="en-US"/>
                        <a:t>2010</a:t>
                      </a:r>
                      <a:endParaRPr lang="en-CA"/>
                    </a:p>
                  </a:txBody>
                  <a:tcPr/>
                </a:tc>
                <a:tc>
                  <a:txBody>
                    <a:bodyPr/>
                    <a:lstStyle/>
                    <a:p>
                      <a:pPr algn="ctr"/>
                      <a:r>
                        <a:rPr lang="en-US"/>
                        <a:t>Montreal</a:t>
                      </a:r>
                      <a:endParaRPr lang="en-CA"/>
                    </a:p>
                  </a:txBody>
                  <a:tcPr/>
                </a:tc>
                <a:tc>
                  <a:txBody>
                    <a:bodyPr/>
                    <a:lstStyle/>
                    <a:p>
                      <a:pPr algn="ctr"/>
                      <a:r>
                        <a:rPr lang="en-US"/>
                        <a:t>17,909</a:t>
                      </a:r>
                      <a:endParaRPr lang="en-CA"/>
                    </a:p>
                  </a:txBody>
                  <a:tcPr/>
                </a:tc>
                <a:extLst>
                  <a:ext uri="{0D108BD9-81ED-4DB2-BD59-A6C34878D82A}">
                    <a16:rowId xmlns:a16="http://schemas.microsoft.com/office/drawing/2014/main" val="1412217036"/>
                  </a:ext>
                </a:extLst>
              </a:tr>
              <a:tr h="370840">
                <a:tc>
                  <a:txBody>
                    <a:bodyPr/>
                    <a:lstStyle/>
                    <a:p>
                      <a:pPr algn="ctr"/>
                      <a:r>
                        <a:rPr lang="en-US" b="1"/>
                        <a:t>1996</a:t>
                      </a:r>
                      <a:endParaRPr lang="en-CA" b="1"/>
                    </a:p>
                  </a:txBody>
                  <a:tcPr/>
                </a:tc>
                <a:tc>
                  <a:txBody>
                    <a:bodyPr/>
                    <a:lstStyle/>
                    <a:p>
                      <a:pPr algn="ctr"/>
                      <a:r>
                        <a:rPr lang="en-US" b="1"/>
                        <a:t>Calgary</a:t>
                      </a:r>
                      <a:endParaRPr lang="en-CA" b="1"/>
                    </a:p>
                  </a:txBody>
                  <a:tcPr/>
                </a:tc>
                <a:tc>
                  <a:txBody>
                    <a:bodyPr/>
                    <a:lstStyle/>
                    <a:p>
                      <a:pPr algn="ctr"/>
                      <a:r>
                        <a:rPr lang="en-US" b="1"/>
                        <a:t>24,963</a:t>
                      </a:r>
                      <a:endParaRPr lang="en-CA" b="1"/>
                    </a:p>
                  </a:txBody>
                  <a:tcPr/>
                </a:tc>
                <a:extLst>
                  <a:ext uri="{0D108BD9-81ED-4DB2-BD59-A6C34878D82A}">
                    <a16:rowId xmlns:a16="http://schemas.microsoft.com/office/drawing/2014/main" val="4147716879"/>
                  </a:ext>
                </a:extLst>
              </a:tr>
              <a:tr h="370840">
                <a:tc>
                  <a:txBody>
                    <a:bodyPr/>
                    <a:lstStyle/>
                    <a:p>
                      <a:pPr algn="ctr"/>
                      <a:r>
                        <a:rPr lang="en-US"/>
                        <a:t>1983</a:t>
                      </a:r>
                      <a:endParaRPr lang="en-CA"/>
                    </a:p>
                  </a:txBody>
                  <a:tcPr/>
                </a:tc>
                <a:tc>
                  <a:txBody>
                    <a:bodyPr/>
                    <a:lstStyle/>
                    <a:p>
                      <a:pPr algn="ctr"/>
                      <a:r>
                        <a:rPr lang="en-US"/>
                        <a:t>Toronto</a:t>
                      </a:r>
                      <a:endParaRPr lang="en-CA"/>
                    </a:p>
                  </a:txBody>
                  <a:tcPr/>
                </a:tc>
                <a:tc>
                  <a:txBody>
                    <a:bodyPr/>
                    <a:lstStyle/>
                    <a:p>
                      <a:pPr algn="ctr"/>
                      <a:r>
                        <a:rPr lang="en-US"/>
                        <a:t>16,250</a:t>
                      </a:r>
                      <a:endParaRPr lang="en-CA"/>
                    </a:p>
                  </a:txBody>
                  <a:tcPr/>
                </a:tc>
                <a:extLst>
                  <a:ext uri="{0D108BD9-81ED-4DB2-BD59-A6C34878D82A}">
                    <a16:rowId xmlns:a16="http://schemas.microsoft.com/office/drawing/2014/main" val="786286725"/>
                  </a:ext>
                </a:extLst>
              </a:tr>
              <a:tr h="370840">
                <a:tc>
                  <a:txBody>
                    <a:bodyPr/>
                    <a:lstStyle/>
                    <a:p>
                      <a:pPr algn="ctr"/>
                      <a:r>
                        <a:rPr lang="en-US"/>
                        <a:t>1975</a:t>
                      </a:r>
                      <a:endParaRPr lang="en-CA"/>
                    </a:p>
                  </a:txBody>
                  <a:tcPr/>
                </a:tc>
                <a:tc>
                  <a:txBody>
                    <a:bodyPr/>
                    <a:lstStyle/>
                    <a:p>
                      <a:pPr algn="ctr"/>
                      <a:r>
                        <a:rPr lang="en-US"/>
                        <a:t>Montreal</a:t>
                      </a:r>
                      <a:endParaRPr lang="en-CA"/>
                    </a:p>
                  </a:txBody>
                  <a:tcPr/>
                </a:tc>
                <a:tc>
                  <a:txBody>
                    <a:bodyPr/>
                    <a:lstStyle/>
                    <a:p>
                      <a:pPr algn="ctr"/>
                      <a:r>
                        <a:rPr lang="en-US"/>
                        <a:t>12,975</a:t>
                      </a:r>
                      <a:endParaRPr lang="en-CA"/>
                    </a:p>
                  </a:txBody>
                  <a:tcPr/>
                </a:tc>
                <a:extLst>
                  <a:ext uri="{0D108BD9-81ED-4DB2-BD59-A6C34878D82A}">
                    <a16:rowId xmlns:a16="http://schemas.microsoft.com/office/drawing/2014/main" val="3108527204"/>
                  </a:ext>
                </a:extLst>
              </a:tr>
              <a:tr h="370840">
                <a:tc>
                  <a:txBody>
                    <a:bodyPr/>
                    <a:lstStyle/>
                    <a:p>
                      <a:pPr algn="ctr"/>
                      <a:r>
                        <a:rPr lang="en-US"/>
                        <a:t>1964</a:t>
                      </a:r>
                      <a:endParaRPr lang="en-CA"/>
                    </a:p>
                  </a:txBody>
                  <a:tcPr/>
                </a:tc>
                <a:tc>
                  <a:txBody>
                    <a:bodyPr/>
                    <a:lstStyle/>
                    <a:p>
                      <a:pPr algn="ctr"/>
                      <a:r>
                        <a:rPr lang="en-US"/>
                        <a:t>Toronto</a:t>
                      </a:r>
                      <a:endParaRPr lang="en-CA"/>
                    </a:p>
                  </a:txBody>
                  <a:tcPr/>
                </a:tc>
                <a:tc>
                  <a:txBody>
                    <a:bodyPr/>
                    <a:lstStyle/>
                    <a:p>
                      <a:pPr algn="ctr"/>
                      <a:r>
                        <a:rPr lang="en-US"/>
                        <a:t>14,661</a:t>
                      </a:r>
                      <a:endParaRPr lang="en-CA"/>
                    </a:p>
                  </a:txBody>
                  <a:tcPr/>
                </a:tc>
                <a:extLst>
                  <a:ext uri="{0D108BD9-81ED-4DB2-BD59-A6C34878D82A}">
                    <a16:rowId xmlns:a16="http://schemas.microsoft.com/office/drawing/2014/main" val="1868232137"/>
                  </a:ext>
                </a:extLst>
              </a:tr>
              <a:tr h="370840">
                <a:tc>
                  <a:txBody>
                    <a:bodyPr/>
                    <a:lstStyle/>
                    <a:p>
                      <a:pPr algn="ctr"/>
                      <a:r>
                        <a:rPr lang="en-US"/>
                        <a:t>1942</a:t>
                      </a:r>
                      <a:endParaRPr lang="en-CA"/>
                    </a:p>
                  </a:txBody>
                  <a:tcPr/>
                </a:tc>
                <a:tc>
                  <a:txBody>
                    <a:bodyPr/>
                    <a:lstStyle/>
                    <a:p>
                      <a:pPr algn="ctr"/>
                      <a:r>
                        <a:rPr lang="en-US"/>
                        <a:t>Toronto</a:t>
                      </a:r>
                      <a:endParaRPr lang="en-CA"/>
                    </a:p>
                  </a:txBody>
                  <a:tcPr/>
                </a:tc>
                <a:tc>
                  <a:txBody>
                    <a:bodyPr/>
                    <a:lstStyle/>
                    <a:p>
                      <a:pPr algn="ctr"/>
                      <a:r>
                        <a:rPr lang="en-US"/>
                        <a:t>6,599</a:t>
                      </a:r>
                      <a:endParaRPr lang="en-CA"/>
                    </a:p>
                  </a:txBody>
                  <a:tcPr/>
                </a:tc>
                <a:extLst>
                  <a:ext uri="{0D108BD9-81ED-4DB2-BD59-A6C34878D82A}">
                    <a16:rowId xmlns:a16="http://schemas.microsoft.com/office/drawing/2014/main" val="958067044"/>
                  </a:ext>
                </a:extLst>
              </a:tr>
              <a:tr h="370840">
                <a:tc>
                  <a:txBody>
                    <a:bodyPr/>
                    <a:lstStyle/>
                    <a:p>
                      <a:pPr algn="ctr"/>
                      <a:r>
                        <a:rPr lang="en-US"/>
                        <a:t>1942</a:t>
                      </a:r>
                      <a:endParaRPr lang="en-CA"/>
                    </a:p>
                  </a:txBody>
                  <a:tcPr/>
                </a:tc>
                <a:tc>
                  <a:txBody>
                    <a:bodyPr/>
                    <a:lstStyle/>
                    <a:p>
                      <a:pPr algn="ctr"/>
                      <a:r>
                        <a:rPr lang="en-US"/>
                        <a:t>Toronto</a:t>
                      </a:r>
                      <a:endParaRPr lang="en-CA"/>
                    </a:p>
                  </a:txBody>
                  <a:tcPr/>
                </a:tc>
                <a:tc>
                  <a:txBody>
                    <a:bodyPr/>
                    <a:lstStyle/>
                    <a:p>
                      <a:pPr algn="ctr"/>
                      <a:r>
                        <a:rPr lang="en-US"/>
                        <a:t>9,173</a:t>
                      </a:r>
                      <a:endParaRPr lang="en-CA"/>
                    </a:p>
                  </a:txBody>
                  <a:tcPr/>
                </a:tc>
                <a:extLst>
                  <a:ext uri="{0D108BD9-81ED-4DB2-BD59-A6C34878D82A}">
                    <a16:rowId xmlns:a16="http://schemas.microsoft.com/office/drawing/2014/main" val="4024247545"/>
                  </a:ext>
                </a:extLst>
              </a:tr>
            </a:tbl>
          </a:graphicData>
        </a:graphic>
      </p:graphicFrame>
      <p:sp>
        <p:nvSpPr>
          <p:cNvPr id="6" name="TextBox 5">
            <a:extLst>
              <a:ext uri="{FF2B5EF4-FFF2-40B4-BE49-F238E27FC236}">
                <a16:creationId xmlns:a16="http://schemas.microsoft.com/office/drawing/2014/main" id="{650FC4DD-5CF8-A1C7-7950-47E60534B995}"/>
              </a:ext>
            </a:extLst>
          </p:cNvPr>
          <p:cNvSpPr txBox="1"/>
          <p:nvPr/>
        </p:nvSpPr>
        <p:spPr>
          <a:xfrm>
            <a:off x="6512258" y="756262"/>
            <a:ext cx="4417150" cy="707886"/>
          </a:xfrm>
          <a:prstGeom prst="rect">
            <a:avLst/>
          </a:prstGeom>
          <a:solidFill>
            <a:schemeClr val="accent2">
              <a:lumMod val="40000"/>
              <a:lumOff val="60000"/>
            </a:schemeClr>
          </a:solidFill>
        </p:spPr>
        <p:txBody>
          <a:bodyPr wrap="square" rtlCol="0">
            <a:spAutoFit/>
          </a:bodyPr>
          <a:lstStyle/>
          <a:p>
            <a:pPr algn="ctr"/>
            <a:r>
              <a:rPr lang="en-US" sz="2000" b="1"/>
              <a:t>Canadian Hosted </a:t>
            </a:r>
          </a:p>
          <a:p>
            <a:pPr algn="ctr"/>
            <a:r>
              <a:rPr lang="en-US" sz="2000" b="1"/>
              <a:t>Convention Attendance</a:t>
            </a:r>
            <a:endParaRPr lang="en-CA" sz="2000" b="1"/>
          </a:p>
        </p:txBody>
      </p:sp>
      <p:sp>
        <p:nvSpPr>
          <p:cNvPr id="7" name="TextBox 6">
            <a:extLst>
              <a:ext uri="{FF2B5EF4-FFF2-40B4-BE49-F238E27FC236}">
                <a16:creationId xmlns:a16="http://schemas.microsoft.com/office/drawing/2014/main" id="{89EC8CC9-E2A4-026E-1E43-B309407ACA19}"/>
              </a:ext>
            </a:extLst>
          </p:cNvPr>
          <p:cNvSpPr txBox="1"/>
          <p:nvPr/>
        </p:nvSpPr>
        <p:spPr>
          <a:xfrm>
            <a:off x="543866" y="1649099"/>
            <a:ext cx="5550233" cy="3570208"/>
          </a:xfrm>
          <a:prstGeom prst="rect">
            <a:avLst/>
          </a:prstGeom>
          <a:noFill/>
        </p:spPr>
        <p:txBody>
          <a:bodyPr wrap="square" lIns="91440" tIns="45720" rIns="91440" bIns="45720" rtlCol="0" anchor="t">
            <a:spAutoFit/>
          </a:bodyPr>
          <a:lstStyle/>
          <a:p>
            <a:r>
              <a:rPr lang="en-US" sz="1600"/>
              <a:t>Registered &amp; Paid Rotarians  (529 of 1509)</a:t>
            </a:r>
          </a:p>
          <a:p>
            <a:pPr algn="ctr"/>
            <a:r>
              <a:rPr lang="en-US" sz="5400"/>
              <a:t>35% </a:t>
            </a:r>
          </a:p>
          <a:p>
            <a:r>
              <a:rPr lang="en-US" sz="1600"/>
              <a:t>Percentage of District Attendance Goal (529/1000)</a:t>
            </a:r>
          </a:p>
          <a:p>
            <a:pPr algn="ctr"/>
            <a:r>
              <a:rPr lang="en-US" sz="5400"/>
              <a:t>53%</a:t>
            </a:r>
          </a:p>
          <a:p>
            <a:r>
              <a:rPr lang="en-US" sz="1600"/>
              <a:t>Clubs Represented (39 of 47)</a:t>
            </a:r>
          </a:p>
          <a:p>
            <a:pPr algn="ctr"/>
            <a:r>
              <a:rPr lang="en-US" sz="5400"/>
              <a:t>83%</a:t>
            </a:r>
          </a:p>
          <a:p>
            <a:endParaRPr lang="en-US" sz="1600"/>
          </a:p>
        </p:txBody>
      </p:sp>
    </p:spTree>
    <p:extLst>
      <p:ext uri="{BB962C8B-B14F-4D97-AF65-F5344CB8AC3E}">
        <p14:creationId xmlns:p14="http://schemas.microsoft.com/office/powerpoint/2010/main" val="2601000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2F8E3-CEA3-1194-B441-6724F2B0F28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60D404C-FB0C-BA61-EE5E-0B73F596244C}"/>
              </a:ext>
            </a:extLst>
          </p:cNvPr>
          <p:cNvSpPr txBox="1"/>
          <p:nvPr/>
        </p:nvSpPr>
        <p:spPr>
          <a:xfrm>
            <a:off x="9293087" y="6311347"/>
            <a:ext cx="2683565" cy="338554"/>
          </a:xfrm>
          <a:prstGeom prst="rect">
            <a:avLst/>
          </a:prstGeom>
          <a:noFill/>
        </p:spPr>
        <p:txBody>
          <a:bodyPr wrap="square" rtlCol="0">
            <a:spAutoFit/>
          </a:bodyPr>
          <a:lstStyle/>
          <a:p>
            <a:pPr algn="r"/>
            <a:r>
              <a:rPr lang="en-US" sz="1600" b="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convention.rotary.org </a:t>
            </a:r>
            <a:endParaRPr lang="en-US" sz="1600" b="1">
              <a:solidFill>
                <a:srgbClr val="E02927"/>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3" name="TextBox 2">
            <a:extLst>
              <a:ext uri="{FF2B5EF4-FFF2-40B4-BE49-F238E27FC236}">
                <a16:creationId xmlns:a16="http://schemas.microsoft.com/office/drawing/2014/main" id="{E9D69AEC-2304-5182-42FB-370ECA28A882}"/>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4" name="Picture 3" descr="A black background with a yellow object in the middle&#10;&#10;Description automatically generated with medium confidence">
            <a:extLst>
              <a:ext uri="{FF2B5EF4-FFF2-40B4-BE49-F238E27FC236}">
                <a16:creationId xmlns:a16="http://schemas.microsoft.com/office/drawing/2014/main" id="{D993BF7E-F57F-875C-4018-E8D0F5FBEE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572" y="6047169"/>
            <a:ext cx="2820315" cy="467786"/>
          </a:xfrm>
          <a:prstGeom prst="rect">
            <a:avLst/>
          </a:prstGeom>
        </p:spPr>
      </p:pic>
      <p:sp>
        <p:nvSpPr>
          <p:cNvPr id="11" name="Title 3">
            <a:extLst>
              <a:ext uri="{FF2B5EF4-FFF2-40B4-BE49-F238E27FC236}">
                <a16:creationId xmlns:a16="http://schemas.microsoft.com/office/drawing/2014/main" id="{1C4A33B5-2A87-E8F1-0E47-11387B669107}"/>
              </a:ext>
            </a:extLst>
          </p:cNvPr>
          <p:cNvSpPr>
            <a:spLocks noGrp="1"/>
          </p:cNvSpPr>
          <p:nvPr>
            <p:ph type="title"/>
          </p:nvPr>
        </p:nvSpPr>
        <p:spPr/>
        <p:txBody>
          <a:bodyPr/>
          <a:lstStyle/>
          <a:p>
            <a:r>
              <a:rPr lang="en-US" dirty="0"/>
              <a:t>Registrations - Closer to Home, by Club </a:t>
            </a:r>
            <a:br>
              <a:rPr lang="en-US" dirty="0"/>
            </a:br>
            <a:r>
              <a:rPr lang="en-US" sz="1800" dirty="0"/>
              <a:t>As of February 19, 2025</a:t>
            </a:r>
          </a:p>
        </p:txBody>
      </p:sp>
      <p:graphicFrame>
        <p:nvGraphicFramePr>
          <p:cNvPr id="10" name="Content Placeholder 9">
            <a:extLst>
              <a:ext uri="{FF2B5EF4-FFF2-40B4-BE49-F238E27FC236}">
                <a16:creationId xmlns:a16="http://schemas.microsoft.com/office/drawing/2014/main" id="{D326042C-38A6-32DD-3330-8A851267C8B1}"/>
              </a:ext>
            </a:extLst>
          </p:cNvPr>
          <p:cNvGraphicFramePr>
            <a:graphicFrameLocks noGrp="1"/>
          </p:cNvGraphicFramePr>
          <p:nvPr>
            <p:ph idx="1"/>
            <p:extLst>
              <p:ext uri="{D42A27DB-BD31-4B8C-83A1-F6EECF244321}">
                <p14:modId xmlns:p14="http://schemas.microsoft.com/office/powerpoint/2010/main" val="1276242568"/>
              </p:ext>
            </p:extLst>
          </p:nvPr>
        </p:nvGraphicFramePr>
        <p:xfrm>
          <a:off x="1387929" y="1669143"/>
          <a:ext cx="9114314" cy="3850005"/>
        </p:xfrm>
        <a:graphic>
          <a:graphicData uri="http://schemas.openxmlformats.org/drawingml/2006/table">
            <a:tbl>
              <a:tblPr bandRow="1">
                <a:tableStyleId>{B301B821-A1FF-4177-AEE7-76D212191A09}</a:tableStyleId>
              </a:tblPr>
              <a:tblGrid>
                <a:gridCol w="3373514">
                  <a:extLst>
                    <a:ext uri="{9D8B030D-6E8A-4147-A177-3AD203B41FA5}">
                      <a16:colId xmlns:a16="http://schemas.microsoft.com/office/drawing/2014/main" val="144033913"/>
                    </a:ext>
                  </a:extLst>
                </a:gridCol>
                <a:gridCol w="1531398">
                  <a:extLst>
                    <a:ext uri="{9D8B030D-6E8A-4147-A177-3AD203B41FA5}">
                      <a16:colId xmlns:a16="http://schemas.microsoft.com/office/drawing/2014/main" val="3255410295"/>
                    </a:ext>
                  </a:extLst>
                </a:gridCol>
                <a:gridCol w="1609077">
                  <a:extLst>
                    <a:ext uri="{9D8B030D-6E8A-4147-A177-3AD203B41FA5}">
                      <a16:colId xmlns:a16="http://schemas.microsoft.com/office/drawing/2014/main" val="2743835351"/>
                    </a:ext>
                  </a:extLst>
                </a:gridCol>
                <a:gridCol w="2600325">
                  <a:extLst>
                    <a:ext uri="{9D8B030D-6E8A-4147-A177-3AD203B41FA5}">
                      <a16:colId xmlns:a16="http://schemas.microsoft.com/office/drawing/2014/main" val="1669335239"/>
                    </a:ext>
                  </a:extLst>
                </a:gridCol>
              </a:tblGrid>
              <a:tr h="742950">
                <a:tc>
                  <a:txBody>
                    <a:bodyPr/>
                    <a:lstStyle/>
                    <a:p>
                      <a:pPr algn="l" fontAlgn="base">
                        <a:lnSpc>
                          <a:spcPts val="2400"/>
                        </a:lnSpc>
                      </a:pPr>
                      <a:r>
                        <a:rPr lang="en-US" sz="2000" b="1" u="none" strike="noStrike">
                          <a:solidFill>
                            <a:srgbClr val="000000"/>
                          </a:solidFill>
                          <a:effectLst/>
                        </a:rPr>
                        <a:t>Club Name</a:t>
                      </a:r>
                      <a:endParaRPr lang="en-US" b="1">
                        <a:solidFill>
                          <a:srgbClr val="000000"/>
                        </a:solidFill>
                        <a:effectLst/>
                      </a:endParaRPr>
                    </a:p>
                  </a:txBody>
                  <a:tcPr marL="9525" marR="9525" marT="9525" anchor="b"/>
                </a:tc>
                <a:tc>
                  <a:txBody>
                    <a:bodyPr/>
                    <a:lstStyle/>
                    <a:p>
                      <a:pPr algn="l" fontAlgn="base">
                        <a:lnSpc>
                          <a:spcPts val="2400"/>
                        </a:lnSpc>
                      </a:pPr>
                      <a:r>
                        <a:rPr lang="en-US" sz="2000" b="1" u="none" strike="noStrike">
                          <a:solidFill>
                            <a:srgbClr val="000000"/>
                          </a:solidFill>
                          <a:effectLst/>
                        </a:rPr>
                        <a:t>Reg. &amp; Paid</a:t>
                      </a:r>
                      <a:endParaRPr lang="en-US" b="1">
                        <a:solidFill>
                          <a:srgbClr val="000000"/>
                        </a:solidFill>
                        <a:effectLst/>
                      </a:endParaRPr>
                    </a:p>
                  </a:txBody>
                  <a:tcPr marL="9525" marR="9525" marT="9525" anchor="b"/>
                </a:tc>
                <a:tc>
                  <a:txBody>
                    <a:bodyPr/>
                    <a:lstStyle/>
                    <a:p>
                      <a:pPr algn="ctr" fontAlgn="base">
                        <a:lnSpc>
                          <a:spcPts val="2400"/>
                        </a:lnSpc>
                      </a:pPr>
                      <a:r>
                        <a:rPr lang="en-US" sz="2000" b="1" u="none" strike="noStrike">
                          <a:solidFill>
                            <a:srgbClr val="000000"/>
                          </a:solidFill>
                          <a:effectLst/>
                        </a:rPr>
                        <a:t>Membership</a:t>
                      </a:r>
                      <a:endParaRPr lang="en-US" b="1">
                        <a:solidFill>
                          <a:srgbClr val="000000"/>
                        </a:solidFill>
                        <a:effectLst/>
                      </a:endParaRPr>
                    </a:p>
                  </a:txBody>
                  <a:tcPr marL="9525" marR="9525" marT="9525" anchor="b"/>
                </a:tc>
                <a:tc>
                  <a:txBody>
                    <a:bodyPr/>
                    <a:lstStyle/>
                    <a:p>
                      <a:pPr algn="ctr" fontAlgn="base">
                        <a:lnSpc>
                          <a:spcPts val="2400"/>
                        </a:lnSpc>
                      </a:pPr>
                      <a:r>
                        <a:rPr lang="en-US" sz="2000" b="1" u="none" strike="noStrike">
                          <a:solidFill>
                            <a:srgbClr val="000000"/>
                          </a:solidFill>
                          <a:effectLst/>
                        </a:rPr>
                        <a:t>% of membership Reg. And Pd.</a:t>
                      </a:r>
                      <a:endParaRPr lang="en-US" b="1">
                        <a:solidFill>
                          <a:srgbClr val="000000"/>
                        </a:solidFill>
                        <a:effectLst/>
                      </a:endParaRPr>
                    </a:p>
                  </a:txBody>
                  <a:tcPr marL="9525" marR="9525" marT="9525" anchor="b"/>
                </a:tc>
                <a:extLst>
                  <a:ext uri="{0D108BD9-81ED-4DB2-BD59-A6C34878D82A}">
                    <a16:rowId xmlns:a16="http://schemas.microsoft.com/office/drawing/2014/main" val="3405282010"/>
                  </a:ext>
                </a:extLst>
              </a:tr>
              <a:tr h="190500">
                <a:tc>
                  <a:txBody>
                    <a:bodyPr/>
                    <a:lstStyle/>
                    <a:p>
                      <a:pPr algn="l" fontAlgn="base">
                        <a:lnSpc>
                          <a:spcPts val="2400"/>
                        </a:lnSpc>
                      </a:pPr>
                      <a:r>
                        <a:rPr lang="en-US" sz="2000" u="none" strike="noStrike">
                          <a:solidFill>
                            <a:srgbClr val="000000"/>
                          </a:solidFill>
                          <a:effectLst/>
                        </a:rPr>
                        <a:t>Airdrie</a:t>
                      </a:r>
                      <a:endParaRPr lang="en-US">
                        <a:solidFill>
                          <a:srgbClr val="000000"/>
                        </a:solidFill>
                        <a:effectLst/>
                      </a:endParaRPr>
                    </a:p>
                  </a:txBody>
                  <a:tcPr marL="9525" marR="9525" marT="9525" anchor="b"/>
                </a:tc>
                <a:tc>
                  <a:txBody>
                    <a:bodyPr/>
                    <a:lstStyle/>
                    <a:p>
                      <a:pPr algn="r" fontAlgn="base">
                        <a:lnSpc>
                          <a:spcPts val="2400"/>
                        </a:lnSpc>
                      </a:pPr>
                      <a:r>
                        <a:rPr lang="en-US" sz="2000" u="none" strike="noStrike">
                          <a:solidFill>
                            <a:srgbClr val="000000"/>
                          </a:solidFill>
                          <a:effectLst/>
                        </a:rPr>
                        <a:t>3</a:t>
                      </a:r>
                      <a:endParaRPr lang="en-US">
                        <a:solidFill>
                          <a:srgbClr val="000000"/>
                        </a:solidFill>
                        <a:effectLst/>
                      </a:endParaRPr>
                    </a:p>
                  </a:txBody>
                  <a:tcPr marL="9525" marR="9525" marT="9525" anchor="b"/>
                </a:tc>
                <a:tc>
                  <a:txBody>
                    <a:bodyPr/>
                    <a:lstStyle/>
                    <a:p>
                      <a:pPr algn="r" fontAlgn="base">
                        <a:lnSpc>
                          <a:spcPts val="2400"/>
                        </a:lnSpc>
                      </a:pPr>
                      <a:r>
                        <a:rPr lang="en-US" sz="2000" u="none" strike="noStrike">
                          <a:solidFill>
                            <a:srgbClr val="000000"/>
                          </a:solidFill>
                          <a:effectLst/>
                        </a:rPr>
                        <a:t>16</a:t>
                      </a:r>
                      <a:endParaRPr lang="en-US">
                        <a:solidFill>
                          <a:srgbClr val="000000"/>
                        </a:solidFill>
                        <a:effectLst/>
                      </a:endParaRPr>
                    </a:p>
                  </a:txBody>
                  <a:tcPr marL="9525" marR="9525" marT="9525" anchor="b"/>
                </a:tc>
                <a:tc>
                  <a:txBody>
                    <a:bodyPr/>
                    <a:lstStyle/>
                    <a:p>
                      <a:pPr algn="ctr" fontAlgn="base">
                        <a:lnSpc>
                          <a:spcPts val="2400"/>
                        </a:lnSpc>
                      </a:pPr>
                      <a:r>
                        <a:rPr lang="en-US" sz="2000" u="none" strike="noStrike">
                          <a:solidFill>
                            <a:srgbClr val="000000"/>
                          </a:solidFill>
                          <a:effectLst/>
                        </a:rPr>
                        <a:t>19%</a:t>
                      </a:r>
                      <a:endParaRPr lang="en-US">
                        <a:solidFill>
                          <a:srgbClr val="000000"/>
                        </a:solidFill>
                        <a:effectLst/>
                      </a:endParaRPr>
                    </a:p>
                  </a:txBody>
                  <a:tcPr marL="9525" marR="9525" marT="9525" anchor="b"/>
                </a:tc>
                <a:extLst>
                  <a:ext uri="{0D108BD9-81ED-4DB2-BD59-A6C34878D82A}">
                    <a16:rowId xmlns:a16="http://schemas.microsoft.com/office/drawing/2014/main" val="2402053655"/>
                  </a:ext>
                </a:extLst>
              </a:tr>
              <a:tr h="190500">
                <a:tc>
                  <a:txBody>
                    <a:bodyPr/>
                    <a:lstStyle/>
                    <a:p>
                      <a:pPr algn="l" fontAlgn="base">
                        <a:lnSpc>
                          <a:spcPts val="2400"/>
                        </a:lnSpc>
                      </a:pPr>
                      <a:r>
                        <a:rPr lang="en-US" sz="2000" u="none" strike="noStrike">
                          <a:solidFill>
                            <a:srgbClr val="000000"/>
                          </a:solidFill>
                          <a:effectLst/>
                        </a:rPr>
                        <a:t>Banff</a:t>
                      </a:r>
                      <a:endParaRPr lang="en-US">
                        <a:solidFill>
                          <a:srgbClr val="000000"/>
                        </a:solidFill>
                        <a:effectLst/>
                      </a:endParaRPr>
                    </a:p>
                  </a:txBody>
                  <a:tcPr marL="9525" marR="9525" marT="9525" anchor="b"/>
                </a:tc>
                <a:tc>
                  <a:txBody>
                    <a:bodyPr/>
                    <a:lstStyle/>
                    <a:p>
                      <a:pPr algn="r" fontAlgn="base">
                        <a:lnSpc>
                          <a:spcPts val="2400"/>
                        </a:lnSpc>
                      </a:pPr>
                      <a:r>
                        <a:rPr lang="en-US" sz="2000" u="none" strike="noStrike">
                          <a:solidFill>
                            <a:srgbClr val="000000"/>
                          </a:solidFill>
                          <a:effectLst/>
                        </a:rPr>
                        <a:t>0</a:t>
                      </a:r>
                      <a:endParaRPr lang="en-US">
                        <a:solidFill>
                          <a:srgbClr val="000000"/>
                        </a:solidFill>
                        <a:effectLst/>
                      </a:endParaRPr>
                    </a:p>
                  </a:txBody>
                  <a:tcPr marL="9525" marR="9525" marT="9525" anchor="b"/>
                </a:tc>
                <a:tc>
                  <a:txBody>
                    <a:bodyPr/>
                    <a:lstStyle/>
                    <a:p>
                      <a:pPr algn="r" fontAlgn="base">
                        <a:lnSpc>
                          <a:spcPts val="2400"/>
                        </a:lnSpc>
                      </a:pPr>
                      <a:r>
                        <a:rPr lang="en-US" sz="2000" u="none" strike="noStrike">
                          <a:solidFill>
                            <a:srgbClr val="000000"/>
                          </a:solidFill>
                          <a:effectLst/>
                        </a:rPr>
                        <a:t>11</a:t>
                      </a:r>
                      <a:endParaRPr lang="en-US">
                        <a:solidFill>
                          <a:srgbClr val="000000"/>
                        </a:solidFill>
                        <a:effectLst/>
                      </a:endParaRPr>
                    </a:p>
                  </a:txBody>
                  <a:tcPr marL="9525" marR="9525" marT="9525" anchor="b"/>
                </a:tc>
                <a:tc>
                  <a:txBody>
                    <a:bodyPr/>
                    <a:lstStyle/>
                    <a:p>
                      <a:pPr algn="ctr" fontAlgn="base">
                        <a:lnSpc>
                          <a:spcPts val="2400"/>
                        </a:lnSpc>
                      </a:pPr>
                      <a:r>
                        <a:rPr lang="en-US" sz="2000" u="none" strike="noStrike">
                          <a:solidFill>
                            <a:srgbClr val="000000"/>
                          </a:solidFill>
                          <a:effectLst/>
                        </a:rPr>
                        <a:t>0%</a:t>
                      </a:r>
                      <a:endParaRPr lang="en-US">
                        <a:solidFill>
                          <a:srgbClr val="000000"/>
                        </a:solidFill>
                        <a:effectLst/>
                      </a:endParaRPr>
                    </a:p>
                  </a:txBody>
                  <a:tcPr marL="9525" marR="9525" marT="9525" anchor="b"/>
                </a:tc>
                <a:extLst>
                  <a:ext uri="{0D108BD9-81ED-4DB2-BD59-A6C34878D82A}">
                    <a16:rowId xmlns:a16="http://schemas.microsoft.com/office/drawing/2014/main" val="2968722954"/>
                  </a:ext>
                </a:extLst>
              </a:tr>
              <a:tr h="190500">
                <a:tc>
                  <a:txBody>
                    <a:bodyPr/>
                    <a:lstStyle/>
                    <a:p>
                      <a:pPr algn="l" fontAlgn="base">
                        <a:lnSpc>
                          <a:spcPts val="2400"/>
                        </a:lnSpc>
                      </a:pPr>
                      <a:r>
                        <a:rPr lang="en-US" sz="2000" u="none" strike="noStrike">
                          <a:solidFill>
                            <a:srgbClr val="000000"/>
                          </a:solidFill>
                          <a:effectLst/>
                        </a:rPr>
                        <a:t>Brooks</a:t>
                      </a:r>
                      <a:endParaRPr lang="en-US">
                        <a:solidFill>
                          <a:srgbClr val="000000"/>
                        </a:solidFill>
                        <a:effectLst/>
                      </a:endParaRPr>
                    </a:p>
                  </a:txBody>
                  <a:tcPr marL="9525" marR="9525" marT="9525" anchor="b"/>
                </a:tc>
                <a:tc>
                  <a:txBody>
                    <a:bodyPr/>
                    <a:lstStyle/>
                    <a:p>
                      <a:pPr algn="r" fontAlgn="base">
                        <a:lnSpc>
                          <a:spcPts val="2400"/>
                        </a:lnSpc>
                      </a:pPr>
                      <a:r>
                        <a:rPr lang="en-US" sz="2000" u="none" strike="noStrike">
                          <a:solidFill>
                            <a:srgbClr val="000000"/>
                          </a:solidFill>
                          <a:effectLst/>
                        </a:rPr>
                        <a:t>4</a:t>
                      </a:r>
                      <a:endParaRPr lang="en-US">
                        <a:solidFill>
                          <a:srgbClr val="000000"/>
                        </a:solidFill>
                        <a:effectLst/>
                      </a:endParaRPr>
                    </a:p>
                  </a:txBody>
                  <a:tcPr marL="9525" marR="9525" marT="9525" anchor="b"/>
                </a:tc>
                <a:tc>
                  <a:txBody>
                    <a:bodyPr/>
                    <a:lstStyle/>
                    <a:p>
                      <a:pPr algn="r" fontAlgn="base">
                        <a:lnSpc>
                          <a:spcPts val="2400"/>
                        </a:lnSpc>
                      </a:pPr>
                      <a:r>
                        <a:rPr lang="en-US" sz="2000" u="none" strike="noStrike">
                          <a:solidFill>
                            <a:srgbClr val="000000"/>
                          </a:solidFill>
                          <a:effectLst/>
                        </a:rPr>
                        <a:t>11</a:t>
                      </a:r>
                      <a:endParaRPr lang="en-US">
                        <a:solidFill>
                          <a:srgbClr val="000000"/>
                        </a:solidFill>
                        <a:effectLst/>
                      </a:endParaRPr>
                    </a:p>
                  </a:txBody>
                  <a:tcPr marL="9525" marR="9525" marT="9525" anchor="b"/>
                </a:tc>
                <a:tc>
                  <a:txBody>
                    <a:bodyPr/>
                    <a:lstStyle/>
                    <a:p>
                      <a:pPr algn="ctr" fontAlgn="base">
                        <a:lnSpc>
                          <a:spcPts val="2400"/>
                        </a:lnSpc>
                      </a:pPr>
                      <a:r>
                        <a:rPr lang="en-US" sz="2000" u="none" strike="noStrike">
                          <a:solidFill>
                            <a:srgbClr val="000000"/>
                          </a:solidFill>
                          <a:effectLst/>
                        </a:rPr>
                        <a:t>36%</a:t>
                      </a:r>
                      <a:endParaRPr lang="en-US">
                        <a:solidFill>
                          <a:srgbClr val="000000"/>
                        </a:solidFill>
                        <a:effectLst/>
                      </a:endParaRPr>
                    </a:p>
                  </a:txBody>
                  <a:tcPr marL="9525" marR="9525" marT="9525" anchor="b"/>
                </a:tc>
                <a:extLst>
                  <a:ext uri="{0D108BD9-81ED-4DB2-BD59-A6C34878D82A}">
                    <a16:rowId xmlns:a16="http://schemas.microsoft.com/office/drawing/2014/main" val="4038075444"/>
                  </a:ext>
                </a:extLst>
              </a:tr>
              <a:tr h="190500">
                <a:tc>
                  <a:txBody>
                    <a:bodyPr/>
                    <a:lstStyle/>
                    <a:p>
                      <a:pPr algn="l" fontAlgn="base">
                        <a:lnSpc>
                          <a:spcPts val="2400"/>
                        </a:lnSpc>
                      </a:pPr>
                      <a:r>
                        <a:rPr lang="en-US" sz="2000" u="none" strike="noStrike">
                          <a:solidFill>
                            <a:srgbClr val="000000"/>
                          </a:solidFill>
                          <a:effectLst/>
                        </a:rPr>
                        <a:t>Calgary at Stampede Park</a:t>
                      </a:r>
                      <a:endParaRPr lang="en-US">
                        <a:solidFill>
                          <a:srgbClr val="000000"/>
                        </a:solidFill>
                        <a:effectLst/>
                      </a:endParaRPr>
                    </a:p>
                  </a:txBody>
                  <a:tcPr marL="9525" marR="9525" marT="9525" anchor="b"/>
                </a:tc>
                <a:tc>
                  <a:txBody>
                    <a:bodyPr/>
                    <a:lstStyle/>
                    <a:p>
                      <a:pPr algn="r" fontAlgn="base">
                        <a:lnSpc>
                          <a:spcPts val="2400"/>
                        </a:lnSpc>
                      </a:pPr>
                      <a:r>
                        <a:rPr lang="en-US" sz="2000" u="none" strike="noStrike">
                          <a:solidFill>
                            <a:srgbClr val="000000"/>
                          </a:solidFill>
                          <a:effectLst/>
                        </a:rPr>
                        <a:t>93</a:t>
                      </a:r>
                      <a:endParaRPr lang="en-US">
                        <a:solidFill>
                          <a:srgbClr val="000000"/>
                        </a:solidFill>
                        <a:effectLst/>
                      </a:endParaRPr>
                    </a:p>
                  </a:txBody>
                  <a:tcPr marL="9525" marR="9525" marT="9525" anchor="b"/>
                </a:tc>
                <a:tc>
                  <a:txBody>
                    <a:bodyPr/>
                    <a:lstStyle/>
                    <a:p>
                      <a:pPr algn="r" fontAlgn="base">
                        <a:lnSpc>
                          <a:spcPts val="2400"/>
                        </a:lnSpc>
                      </a:pPr>
                      <a:r>
                        <a:rPr lang="en-US" sz="2000" u="none" strike="noStrike">
                          <a:solidFill>
                            <a:srgbClr val="000000"/>
                          </a:solidFill>
                          <a:effectLst/>
                        </a:rPr>
                        <a:t>129</a:t>
                      </a:r>
                      <a:endParaRPr lang="en-US">
                        <a:solidFill>
                          <a:srgbClr val="000000"/>
                        </a:solidFill>
                        <a:effectLst/>
                      </a:endParaRPr>
                    </a:p>
                  </a:txBody>
                  <a:tcPr marL="9525" marR="9525" marT="9525" anchor="b"/>
                </a:tc>
                <a:tc>
                  <a:txBody>
                    <a:bodyPr/>
                    <a:lstStyle/>
                    <a:p>
                      <a:pPr algn="ctr" fontAlgn="base">
                        <a:lnSpc>
                          <a:spcPts val="2400"/>
                        </a:lnSpc>
                      </a:pPr>
                      <a:r>
                        <a:rPr lang="en-US" sz="2000" u="none" strike="noStrike">
                          <a:solidFill>
                            <a:srgbClr val="000000"/>
                          </a:solidFill>
                          <a:effectLst/>
                        </a:rPr>
                        <a:t>72%</a:t>
                      </a:r>
                      <a:endParaRPr lang="en-US">
                        <a:solidFill>
                          <a:srgbClr val="000000"/>
                        </a:solidFill>
                        <a:effectLst/>
                      </a:endParaRPr>
                    </a:p>
                  </a:txBody>
                  <a:tcPr marL="9525" marR="9525" marT="9525" anchor="b"/>
                </a:tc>
                <a:extLst>
                  <a:ext uri="{0D108BD9-81ED-4DB2-BD59-A6C34878D82A}">
                    <a16:rowId xmlns:a16="http://schemas.microsoft.com/office/drawing/2014/main" val="87279235"/>
                  </a:ext>
                </a:extLst>
              </a:tr>
              <a:tr h="190500">
                <a:tc>
                  <a:txBody>
                    <a:bodyPr/>
                    <a:lstStyle/>
                    <a:p>
                      <a:pPr algn="l" fontAlgn="base">
                        <a:lnSpc>
                          <a:spcPts val="2400"/>
                        </a:lnSpc>
                      </a:pPr>
                      <a:r>
                        <a:rPr lang="en-US" sz="2000" u="none" strike="noStrike">
                          <a:solidFill>
                            <a:srgbClr val="000000"/>
                          </a:solidFill>
                          <a:effectLst/>
                        </a:rPr>
                        <a:t>Calgary Centennial</a:t>
                      </a:r>
                      <a:endParaRPr lang="en-US">
                        <a:solidFill>
                          <a:srgbClr val="000000"/>
                        </a:solidFill>
                        <a:effectLst/>
                      </a:endParaRPr>
                    </a:p>
                  </a:txBody>
                  <a:tcPr marL="9525" marR="9525" marT="9525" anchor="b"/>
                </a:tc>
                <a:tc>
                  <a:txBody>
                    <a:bodyPr/>
                    <a:lstStyle/>
                    <a:p>
                      <a:pPr algn="r" fontAlgn="base">
                        <a:lnSpc>
                          <a:spcPts val="2400"/>
                        </a:lnSpc>
                      </a:pPr>
                      <a:r>
                        <a:rPr lang="en-US" sz="2000" u="none" strike="noStrike">
                          <a:solidFill>
                            <a:srgbClr val="000000"/>
                          </a:solidFill>
                          <a:effectLst/>
                        </a:rPr>
                        <a:t>12</a:t>
                      </a:r>
                      <a:endParaRPr lang="en-US">
                        <a:solidFill>
                          <a:srgbClr val="000000"/>
                        </a:solidFill>
                        <a:effectLst/>
                      </a:endParaRPr>
                    </a:p>
                  </a:txBody>
                  <a:tcPr marL="9525" marR="9525" marT="9525" anchor="b"/>
                </a:tc>
                <a:tc>
                  <a:txBody>
                    <a:bodyPr/>
                    <a:lstStyle/>
                    <a:p>
                      <a:pPr algn="r" fontAlgn="base">
                        <a:lnSpc>
                          <a:spcPts val="2400"/>
                        </a:lnSpc>
                      </a:pPr>
                      <a:r>
                        <a:rPr lang="en-US" sz="2000" u="none" strike="noStrike">
                          <a:solidFill>
                            <a:srgbClr val="000000"/>
                          </a:solidFill>
                          <a:effectLst/>
                        </a:rPr>
                        <a:t>31</a:t>
                      </a:r>
                      <a:endParaRPr lang="en-US">
                        <a:solidFill>
                          <a:srgbClr val="000000"/>
                        </a:solidFill>
                        <a:effectLst/>
                      </a:endParaRPr>
                    </a:p>
                  </a:txBody>
                  <a:tcPr marL="9525" marR="9525" marT="9525" anchor="b"/>
                </a:tc>
                <a:tc>
                  <a:txBody>
                    <a:bodyPr/>
                    <a:lstStyle/>
                    <a:p>
                      <a:pPr algn="ctr" fontAlgn="base">
                        <a:lnSpc>
                          <a:spcPts val="2400"/>
                        </a:lnSpc>
                      </a:pPr>
                      <a:r>
                        <a:rPr lang="en-US" sz="2000" u="none" strike="noStrike">
                          <a:solidFill>
                            <a:srgbClr val="000000"/>
                          </a:solidFill>
                          <a:effectLst/>
                        </a:rPr>
                        <a:t>39%</a:t>
                      </a:r>
                      <a:endParaRPr lang="en-US">
                        <a:solidFill>
                          <a:srgbClr val="000000"/>
                        </a:solidFill>
                        <a:effectLst/>
                      </a:endParaRPr>
                    </a:p>
                  </a:txBody>
                  <a:tcPr marL="9525" marR="9525" marT="9525" anchor="b"/>
                </a:tc>
                <a:extLst>
                  <a:ext uri="{0D108BD9-81ED-4DB2-BD59-A6C34878D82A}">
                    <a16:rowId xmlns:a16="http://schemas.microsoft.com/office/drawing/2014/main" val="1800452270"/>
                  </a:ext>
                </a:extLst>
              </a:tr>
              <a:tr h="190500">
                <a:tc>
                  <a:txBody>
                    <a:bodyPr/>
                    <a:lstStyle/>
                    <a:p>
                      <a:pPr algn="l" fontAlgn="base">
                        <a:lnSpc>
                          <a:spcPts val="2400"/>
                        </a:lnSpc>
                      </a:pPr>
                      <a:r>
                        <a:rPr lang="en-US" sz="2000" u="none" strike="noStrike">
                          <a:solidFill>
                            <a:srgbClr val="000000"/>
                          </a:solidFill>
                          <a:effectLst/>
                        </a:rPr>
                        <a:t>Calgary Chinook</a:t>
                      </a:r>
                      <a:endParaRPr lang="en-US">
                        <a:solidFill>
                          <a:srgbClr val="000000"/>
                        </a:solidFill>
                        <a:effectLst/>
                      </a:endParaRPr>
                    </a:p>
                  </a:txBody>
                  <a:tcPr marL="9525" marR="9525" marT="9525" anchor="b"/>
                </a:tc>
                <a:tc>
                  <a:txBody>
                    <a:bodyPr/>
                    <a:lstStyle/>
                    <a:p>
                      <a:pPr algn="r" fontAlgn="base">
                        <a:lnSpc>
                          <a:spcPts val="2400"/>
                        </a:lnSpc>
                      </a:pPr>
                      <a:r>
                        <a:rPr lang="en-US" sz="2000" u="none" strike="noStrike">
                          <a:solidFill>
                            <a:srgbClr val="000000"/>
                          </a:solidFill>
                          <a:effectLst/>
                        </a:rPr>
                        <a:t>12</a:t>
                      </a:r>
                      <a:endParaRPr lang="en-US">
                        <a:solidFill>
                          <a:srgbClr val="000000"/>
                        </a:solidFill>
                        <a:effectLst/>
                      </a:endParaRPr>
                    </a:p>
                  </a:txBody>
                  <a:tcPr marL="9525" marR="9525" marT="9525" anchor="b"/>
                </a:tc>
                <a:tc>
                  <a:txBody>
                    <a:bodyPr/>
                    <a:lstStyle/>
                    <a:p>
                      <a:pPr algn="r" fontAlgn="base">
                        <a:lnSpc>
                          <a:spcPts val="2400"/>
                        </a:lnSpc>
                      </a:pPr>
                      <a:r>
                        <a:rPr lang="en-US" sz="2000" u="none" strike="noStrike">
                          <a:solidFill>
                            <a:srgbClr val="000000"/>
                          </a:solidFill>
                          <a:effectLst/>
                        </a:rPr>
                        <a:t>45</a:t>
                      </a:r>
                      <a:endParaRPr lang="en-US">
                        <a:solidFill>
                          <a:srgbClr val="000000"/>
                        </a:solidFill>
                        <a:effectLst/>
                      </a:endParaRPr>
                    </a:p>
                  </a:txBody>
                  <a:tcPr marL="9525" marR="9525" marT="9525" anchor="b"/>
                </a:tc>
                <a:tc>
                  <a:txBody>
                    <a:bodyPr/>
                    <a:lstStyle/>
                    <a:p>
                      <a:pPr algn="ctr" fontAlgn="base">
                        <a:lnSpc>
                          <a:spcPts val="2400"/>
                        </a:lnSpc>
                      </a:pPr>
                      <a:r>
                        <a:rPr lang="en-US" sz="2000" u="none" strike="noStrike">
                          <a:solidFill>
                            <a:srgbClr val="000000"/>
                          </a:solidFill>
                          <a:effectLst/>
                        </a:rPr>
                        <a:t>27%</a:t>
                      </a:r>
                      <a:endParaRPr lang="en-US">
                        <a:solidFill>
                          <a:srgbClr val="000000"/>
                        </a:solidFill>
                        <a:effectLst/>
                      </a:endParaRPr>
                    </a:p>
                  </a:txBody>
                  <a:tcPr marL="9525" marR="9525" marT="9525" anchor="b"/>
                </a:tc>
                <a:extLst>
                  <a:ext uri="{0D108BD9-81ED-4DB2-BD59-A6C34878D82A}">
                    <a16:rowId xmlns:a16="http://schemas.microsoft.com/office/drawing/2014/main" val="2623046069"/>
                  </a:ext>
                </a:extLst>
              </a:tr>
              <a:tr h="190500">
                <a:tc>
                  <a:txBody>
                    <a:bodyPr/>
                    <a:lstStyle/>
                    <a:p>
                      <a:pPr algn="l" fontAlgn="base">
                        <a:lnSpc>
                          <a:spcPts val="2400"/>
                        </a:lnSpc>
                      </a:pPr>
                      <a:r>
                        <a:rPr lang="en-US" sz="2000" u="none" strike="noStrike">
                          <a:solidFill>
                            <a:srgbClr val="000000"/>
                          </a:solidFill>
                          <a:effectLst/>
                        </a:rPr>
                        <a:t>Calgary Connect</a:t>
                      </a:r>
                      <a:endParaRPr lang="en-US">
                        <a:solidFill>
                          <a:srgbClr val="000000"/>
                        </a:solidFill>
                        <a:effectLst/>
                      </a:endParaRPr>
                    </a:p>
                  </a:txBody>
                  <a:tcPr marL="9525" marR="9525" marT="9525" anchor="b"/>
                </a:tc>
                <a:tc>
                  <a:txBody>
                    <a:bodyPr/>
                    <a:lstStyle/>
                    <a:p>
                      <a:pPr algn="r" fontAlgn="base">
                        <a:lnSpc>
                          <a:spcPts val="2400"/>
                        </a:lnSpc>
                      </a:pPr>
                      <a:r>
                        <a:rPr lang="en-US" sz="2000" u="none" strike="noStrike">
                          <a:solidFill>
                            <a:srgbClr val="000000"/>
                          </a:solidFill>
                          <a:effectLst/>
                        </a:rPr>
                        <a:t>4</a:t>
                      </a:r>
                      <a:endParaRPr lang="en-US">
                        <a:solidFill>
                          <a:srgbClr val="000000"/>
                        </a:solidFill>
                        <a:effectLst/>
                      </a:endParaRPr>
                    </a:p>
                  </a:txBody>
                  <a:tcPr marL="9525" marR="9525" marT="9525" anchor="b"/>
                </a:tc>
                <a:tc>
                  <a:txBody>
                    <a:bodyPr/>
                    <a:lstStyle/>
                    <a:p>
                      <a:pPr algn="r" fontAlgn="base">
                        <a:lnSpc>
                          <a:spcPts val="2400"/>
                        </a:lnSpc>
                      </a:pPr>
                      <a:r>
                        <a:rPr lang="en-US" sz="2000" u="none" strike="noStrike">
                          <a:solidFill>
                            <a:srgbClr val="000000"/>
                          </a:solidFill>
                          <a:effectLst/>
                        </a:rPr>
                        <a:t>12</a:t>
                      </a:r>
                      <a:endParaRPr lang="en-US">
                        <a:solidFill>
                          <a:srgbClr val="000000"/>
                        </a:solidFill>
                        <a:effectLst/>
                      </a:endParaRPr>
                    </a:p>
                  </a:txBody>
                  <a:tcPr marL="9525" marR="9525" marT="9525" anchor="b"/>
                </a:tc>
                <a:tc>
                  <a:txBody>
                    <a:bodyPr/>
                    <a:lstStyle/>
                    <a:p>
                      <a:pPr algn="ctr" fontAlgn="base">
                        <a:lnSpc>
                          <a:spcPts val="2400"/>
                        </a:lnSpc>
                      </a:pPr>
                      <a:r>
                        <a:rPr lang="en-US" sz="2000" u="none" strike="noStrike">
                          <a:solidFill>
                            <a:srgbClr val="000000"/>
                          </a:solidFill>
                          <a:effectLst/>
                        </a:rPr>
                        <a:t>33%</a:t>
                      </a:r>
                      <a:endParaRPr lang="en-US">
                        <a:solidFill>
                          <a:srgbClr val="000000"/>
                        </a:solidFill>
                        <a:effectLst/>
                      </a:endParaRPr>
                    </a:p>
                  </a:txBody>
                  <a:tcPr marL="9525" marR="9525" marT="9525" anchor="b"/>
                </a:tc>
                <a:extLst>
                  <a:ext uri="{0D108BD9-81ED-4DB2-BD59-A6C34878D82A}">
                    <a16:rowId xmlns:a16="http://schemas.microsoft.com/office/drawing/2014/main" val="1485649749"/>
                  </a:ext>
                </a:extLst>
              </a:tr>
              <a:tr h="190500">
                <a:tc>
                  <a:txBody>
                    <a:bodyPr/>
                    <a:lstStyle/>
                    <a:p>
                      <a:pPr algn="l" fontAlgn="base">
                        <a:lnSpc>
                          <a:spcPts val="2400"/>
                        </a:lnSpc>
                      </a:pPr>
                      <a:r>
                        <a:rPr lang="en-US" sz="2000" u="none" strike="noStrike">
                          <a:solidFill>
                            <a:srgbClr val="000000"/>
                          </a:solidFill>
                          <a:effectLst/>
                        </a:rPr>
                        <a:t>Calgary Downtown</a:t>
                      </a:r>
                      <a:endParaRPr lang="en-US">
                        <a:solidFill>
                          <a:srgbClr val="000000"/>
                        </a:solidFill>
                        <a:effectLst/>
                      </a:endParaRPr>
                    </a:p>
                  </a:txBody>
                  <a:tcPr marL="9525" marR="9525" marT="9525" anchor="b"/>
                </a:tc>
                <a:tc>
                  <a:txBody>
                    <a:bodyPr/>
                    <a:lstStyle/>
                    <a:p>
                      <a:pPr algn="r" fontAlgn="base">
                        <a:lnSpc>
                          <a:spcPts val="2400"/>
                        </a:lnSpc>
                      </a:pPr>
                      <a:r>
                        <a:rPr lang="en-US" sz="2000" u="none" strike="noStrike">
                          <a:solidFill>
                            <a:srgbClr val="000000"/>
                          </a:solidFill>
                          <a:effectLst/>
                        </a:rPr>
                        <a:t>47</a:t>
                      </a:r>
                      <a:endParaRPr lang="en-US">
                        <a:solidFill>
                          <a:srgbClr val="000000"/>
                        </a:solidFill>
                        <a:effectLst/>
                      </a:endParaRPr>
                    </a:p>
                  </a:txBody>
                  <a:tcPr marL="9525" marR="9525" marT="9525" anchor="b"/>
                </a:tc>
                <a:tc>
                  <a:txBody>
                    <a:bodyPr/>
                    <a:lstStyle/>
                    <a:p>
                      <a:pPr algn="r" fontAlgn="base">
                        <a:lnSpc>
                          <a:spcPts val="2400"/>
                        </a:lnSpc>
                      </a:pPr>
                      <a:r>
                        <a:rPr lang="en-US" sz="2000" u="none" strike="noStrike">
                          <a:solidFill>
                            <a:srgbClr val="000000"/>
                          </a:solidFill>
                          <a:effectLst/>
                        </a:rPr>
                        <a:t>125</a:t>
                      </a:r>
                      <a:endParaRPr lang="en-US">
                        <a:solidFill>
                          <a:srgbClr val="000000"/>
                        </a:solidFill>
                        <a:effectLst/>
                      </a:endParaRPr>
                    </a:p>
                  </a:txBody>
                  <a:tcPr marL="9525" marR="9525" marT="9525" anchor="b"/>
                </a:tc>
                <a:tc>
                  <a:txBody>
                    <a:bodyPr/>
                    <a:lstStyle/>
                    <a:p>
                      <a:pPr algn="ctr" fontAlgn="base">
                        <a:lnSpc>
                          <a:spcPts val="2400"/>
                        </a:lnSpc>
                      </a:pPr>
                      <a:r>
                        <a:rPr lang="en-US" sz="2000" u="none" strike="noStrike">
                          <a:solidFill>
                            <a:srgbClr val="000000"/>
                          </a:solidFill>
                          <a:effectLst/>
                        </a:rPr>
                        <a:t>38%</a:t>
                      </a:r>
                      <a:endParaRPr lang="en-US">
                        <a:solidFill>
                          <a:srgbClr val="000000"/>
                        </a:solidFill>
                        <a:effectLst/>
                      </a:endParaRPr>
                    </a:p>
                  </a:txBody>
                  <a:tcPr marL="9525" marR="9525" marT="9525" anchor="b"/>
                </a:tc>
                <a:extLst>
                  <a:ext uri="{0D108BD9-81ED-4DB2-BD59-A6C34878D82A}">
                    <a16:rowId xmlns:a16="http://schemas.microsoft.com/office/drawing/2014/main" val="637420891"/>
                  </a:ext>
                </a:extLst>
              </a:tr>
            </a:tbl>
          </a:graphicData>
        </a:graphic>
      </p:graphicFrame>
    </p:spTree>
    <p:custDataLst>
      <p:tags r:id="rId1"/>
    </p:custDataLst>
    <p:extLst>
      <p:ext uri="{BB962C8B-B14F-4D97-AF65-F5344CB8AC3E}">
        <p14:creationId xmlns:p14="http://schemas.microsoft.com/office/powerpoint/2010/main" val="732994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990E2-A8ED-B437-8539-6B7084B874A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211B521-1497-5879-1CE0-3EB74FDC126B}"/>
              </a:ext>
            </a:extLst>
          </p:cNvPr>
          <p:cNvSpPr txBox="1"/>
          <p:nvPr/>
        </p:nvSpPr>
        <p:spPr>
          <a:xfrm>
            <a:off x="9293087" y="6311347"/>
            <a:ext cx="2683565" cy="338554"/>
          </a:xfrm>
          <a:prstGeom prst="rect">
            <a:avLst/>
          </a:prstGeom>
          <a:noFill/>
        </p:spPr>
        <p:txBody>
          <a:bodyPr wrap="square" rtlCol="0">
            <a:spAutoFit/>
          </a:bodyPr>
          <a:lstStyle/>
          <a:p>
            <a:pPr algn="r"/>
            <a:r>
              <a:rPr lang="en-US" sz="1600" b="1">
                <a:solidFill>
                  <a:srgbClr val="E02927"/>
                </a:solidFill>
                <a:effectLst/>
                <a:latin typeface="Open Sans Semibold" panose="020B0606030504020204" pitchFamily="34" charset="0"/>
                <a:ea typeface="Open Sans Semibold" panose="020B0606030504020204" pitchFamily="34" charset="0"/>
                <a:cs typeface="Open Sans Semibold" panose="020B0606030504020204" pitchFamily="34" charset="0"/>
              </a:rPr>
              <a:t>convention.rotary.org </a:t>
            </a:r>
            <a:endParaRPr lang="en-US" sz="1600" b="1">
              <a:solidFill>
                <a:srgbClr val="E02927"/>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3" name="TextBox 2">
            <a:extLst>
              <a:ext uri="{FF2B5EF4-FFF2-40B4-BE49-F238E27FC236}">
                <a16:creationId xmlns:a16="http://schemas.microsoft.com/office/drawing/2014/main" id="{25D6051C-52AE-C054-84CB-39AE29D39A2C}"/>
              </a:ext>
            </a:extLst>
          </p:cNvPr>
          <p:cNvSpPr txBox="1"/>
          <p:nvPr/>
        </p:nvSpPr>
        <p:spPr>
          <a:xfrm>
            <a:off x="7131383" y="6051344"/>
            <a:ext cx="4845269" cy="338554"/>
          </a:xfrm>
          <a:prstGeom prst="rect">
            <a:avLst/>
          </a:prstGeom>
          <a:noFill/>
        </p:spPr>
        <p:txBody>
          <a:bodyPr wrap="square" rtlCol="0">
            <a:spAutoFit/>
          </a:bodyPr>
          <a:lstStyle/>
          <a:p>
            <a:pPr algn="r"/>
            <a:r>
              <a:rPr lang="en-US" sz="1600" b="1">
                <a:solidFill>
                  <a:srgbClr val="17458F"/>
                </a:solidFill>
                <a:latin typeface="Open Sans Semibold" panose="020B0606030504020204" pitchFamily="34" charset="0"/>
                <a:ea typeface="Open Sans Semibold" panose="020B0606030504020204" pitchFamily="34" charset="0"/>
                <a:cs typeface="Open Sans Semibold" panose="020B0606030504020204" pitchFamily="34" charset="0"/>
              </a:rPr>
              <a:t>21-25 JUNE 2025 • CALGARY, CANADA</a:t>
            </a:r>
          </a:p>
        </p:txBody>
      </p:sp>
      <p:pic>
        <p:nvPicPr>
          <p:cNvPr id="4" name="Picture 3" descr="A black background with a yellow object in the middle&#10;&#10;Description automatically generated with medium confidence">
            <a:extLst>
              <a:ext uri="{FF2B5EF4-FFF2-40B4-BE49-F238E27FC236}">
                <a16:creationId xmlns:a16="http://schemas.microsoft.com/office/drawing/2014/main" id="{788EBECF-9B7E-B44B-1792-3EA5616FC9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572" y="6047169"/>
            <a:ext cx="2820315" cy="467786"/>
          </a:xfrm>
          <a:prstGeom prst="rect">
            <a:avLst/>
          </a:prstGeom>
        </p:spPr>
      </p:pic>
      <p:graphicFrame>
        <p:nvGraphicFramePr>
          <p:cNvPr id="16" name="Table 15">
            <a:extLst>
              <a:ext uri="{FF2B5EF4-FFF2-40B4-BE49-F238E27FC236}">
                <a16:creationId xmlns:a16="http://schemas.microsoft.com/office/drawing/2014/main" id="{3CEB47F3-0D86-20F7-5DA4-2927CBC80C88}"/>
              </a:ext>
            </a:extLst>
          </p:cNvPr>
          <p:cNvGraphicFramePr>
            <a:graphicFrameLocks noGrp="1"/>
          </p:cNvGraphicFramePr>
          <p:nvPr>
            <p:extLst>
              <p:ext uri="{D42A27DB-BD31-4B8C-83A1-F6EECF244321}">
                <p14:modId xmlns:p14="http://schemas.microsoft.com/office/powerpoint/2010/main" val="4188763335"/>
              </p:ext>
            </p:extLst>
          </p:nvPr>
        </p:nvGraphicFramePr>
        <p:xfrm>
          <a:off x="1087514" y="702815"/>
          <a:ext cx="9994859" cy="4930140"/>
        </p:xfrm>
        <a:graphic>
          <a:graphicData uri="http://schemas.openxmlformats.org/drawingml/2006/table">
            <a:tbl>
              <a:tblPr bandRow="1">
                <a:tableStyleId>{B301B821-A1FF-4177-AEE7-76D212191A09}</a:tableStyleId>
              </a:tblPr>
              <a:tblGrid>
                <a:gridCol w="4057616">
                  <a:extLst>
                    <a:ext uri="{9D8B030D-6E8A-4147-A177-3AD203B41FA5}">
                      <a16:colId xmlns:a16="http://schemas.microsoft.com/office/drawing/2014/main" val="4089430270"/>
                    </a:ext>
                  </a:extLst>
                </a:gridCol>
                <a:gridCol w="1432098">
                  <a:extLst>
                    <a:ext uri="{9D8B030D-6E8A-4147-A177-3AD203B41FA5}">
                      <a16:colId xmlns:a16="http://schemas.microsoft.com/office/drawing/2014/main" val="2834292009"/>
                    </a:ext>
                  </a:extLst>
                </a:gridCol>
                <a:gridCol w="2297326">
                  <a:extLst>
                    <a:ext uri="{9D8B030D-6E8A-4147-A177-3AD203B41FA5}">
                      <a16:colId xmlns:a16="http://schemas.microsoft.com/office/drawing/2014/main" val="929183553"/>
                    </a:ext>
                  </a:extLst>
                </a:gridCol>
                <a:gridCol w="2207819">
                  <a:extLst>
                    <a:ext uri="{9D8B030D-6E8A-4147-A177-3AD203B41FA5}">
                      <a16:colId xmlns:a16="http://schemas.microsoft.com/office/drawing/2014/main" val="3846603438"/>
                    </a:ext>
                  </a:extLst>
                </a:gridCol>
              </a:tblGrid>
              <a:tr h="757237">
                <a:tc>
                  <a:txBody>
                    <a:bodyPr/>
                    <a:lstStyle/>
                    <a:p>
                      <a:pPr marL="0" lvl="0" algn="l" defTabSz="914400">
                        <a:lnSpc>
                          <a:spcPts val="2400"/>
                        </a:lnSpc>
                        <a:buNone/>
                      </a:pPr>
                      <a:r>
                        <a:rPr lang="en-US" sz="2000" b="1" i="0" u="none" strike="noStrike" kern="1200" noProof="0">
                          <a:solidFill>
                            <a:srgbClr val="000000"/>
                          </a:solidFill>
                          <a:effectLst/>
                        </a:rPr>
                        <a:t>Club</a:t>
                      </a:r>
                    </a:p>
                  </a:txBody>
                  <a:tcPr marL="9525" marR="9525" marT="9525" anchor="b"/>
                </a:tc>
                <a:tc>
                  <a:txBody>
                    <a:bodyPr/>
                    <a:lstStyle/>
                    <a:p>
                      <a:pPr lvl="0" algn="l">
                        <a:lnSpc>
                          <a:spcPts val="2400"/>
                        </a:lnSpc>
                        <a:buNone/>
                      </a:pPr>
                      <a:r>
                        <a:rPr lang="en-US" sz="2000" b="1" u="none" strike="noStrike">
                          <a:solidFill>
                            <a:srgbClr val="000000"/>
                          </a:solidFill>
                          <a:effectLst/>
                        </a:rPr>
                        <a:t>Reg. &amp; Paid</a:t>
                      </a:r>
                      <a:endParaRPr lang="en-US" sz="2000" b="1" i="0" u="none" strike="noStrike" kern="1200" noProof="0">
                        <a:solidFill>
                          <a:srgbClr val="000000"/>
                        </a:solidFill>
                        <a:effectLst/>
                        <a:latin typeface="Neue Haas Grotesk Text Pro"/>
                      </a:endParaRPr>
                    </a:p>
                  </a:txBody>
                  <a:tcPr marL="9525" marR="9525" marT="9525" anchor="b"/>
                </a:tc>
                <a:tc>
                  <a:txBody>
                    <a:bodyPr/>
                    <a:lstStyle/>
                    <a:p>
                      <a:pPr lvl="0" algn="ctr" defTabSz="914400">
                        <a:lnSpc>
                          <a:spcPts val="2400"/>
                        </a:lnSpc>
                        <a:buNone/>
                      </a:pPr>
                      <a:r>
                        <a:rPr lang="en-US" sz="2000" b="1" u="none" strike="noStrike">
                          <a:solidFill>
                            <a:srgbClr val="000000"/>
                          </a:solidFill>
                          <a:effectLst/>
                        </a:rPr>
                        <a:t>Membership</a:t>
                      </a:r>
                      <a:endParaRPr lang="en-US" b="1">
                        <a:solidFill>
                          <a:srgbClr val="000000"/>
                        </a:solidFill>
                        <a:effectLst/>
                      </a:endParaRPr>
                    </a:p>
                  </a:txBody>
                  <a:tcPr marL="9525" marR="9525" marT="9525" anchor="b"/>
                </a:tc>
                <a:tc>
                  <a:txBody>
                    <a:bodyPr/>
                    <a:lstStyle/>
                    <a:p>
                      <a:pPr lvl="0" algn="ctr">
                        <a:lnSpc>
                          <a:spcPts val="2400"/>
                        </a:lnSpc>
                        <a:buNone/>
                      </a:pPr>
                      <a:r>
                        <a:rPr lang="en-US" sz="2000" b="1" u="none" strike="noStrike">
                          <a:solidFill>
                            <a:srgbClr val="000000"/>
                          </a:solidFill>
                          <a:effectLst/>
                        </a:rPr>
                        <a:t>% of membership </a:t>
                      </a:r>
                      <a:endParaRPr lang="en-US" b="1">
                        <a:solidFill>
                          <a:srgbClr val="000000"/>
                        </a:solidFill>
                        <a:effectLst/>
                      </a:endParaRPr>
                    </a:p>
                    <a:p>
                      <a:pPr lvl="0" algn="ctr">
                        <a:lnSpc>
                          <a:spcPts val="2400"/>
                        </a:lnSpc>
                        <a:buNone/>
                      </a:pPr>
                      <a:r>
                        <a:rPr lang="en-US" sz="2000" b="1" u="none" strike="noStrike">
                          <a:solidFill>
                            <a:srgbClr val="000000"/>
                          </a:solidFill>
                          <a:effectLst/>
                        </a:rPr>
                        <a:t>Reg. And Pd.</a:t>
                      </a:r>
                      <a:endParaRPr lang="en-US" b="1">
                        <a:solidFill>
                          <a:srgbClr val="000000"/>
                        </a:solidFill>
                        <a:effectLst/>
                      </a:endParaRPr>
                    </a:p>
                  </a:txBody>
                  <a:tcPr marL="9525" marR="9525" marT="9525" anchor="b"/>
                </a:tc>
                <a:extLst>
                  <a:ext uri="{0D108BD9-81ED-4DB2-BD59-A6C34878D82A}">
                    <a16:rowId xmlns:a16="http://schemas.microsoft.com/office/drawing/2014/main" val="4155797995"/>
                  </a:ext>
                </a:extLst>
              </a:tr>
              <a:tr h="286413">
                <a:tc>
                  <a:txBody>
                    <a:bodyPr/>
                    <a:lstStyle/>
                    <a:p>
                      <a:pPr marL="0" algn="l" defTabSz="914400" rtl="0" eaLnBrk="1" fontAlgn="base" latinLnBrk="0" hangingPunct="1">
                        <a:lnSpc>
                          <a:spcPts val="2400"/>
                        </a:lnSpc>
                      </a:pPr>
                      <a:r>
                        <a:rPr lang="en-US" sz="2000" u="none" strike="noStrike" kern="1200">
                          <a:solidFill>
                            <a:srgbClr val="000000"/>
                          </a:solidFill>
                          <a:effectLst/>
                        </a:rPr>
                        <a:t>Calgary East</a:t>
                      </a:r>
                    </a:p>
                  </a:txBody>
                  <a:tcPr marL="9525" marR="9525" marT="9525" anchor="b"/>
                </a:tc>
                <a:tc>
                  <a:txBody>
                    <a:bodyPr/>
                    <a:lstStyle/>
                    <a:p>
                      <a:pPr marL="0" algn="ctr" defTabSz="914400" rtl="0" eaLnBrk="1" fontAlgn="base" latinLnBrk="0" hangingPunct="1">
                        <a:lnSpc>
                          <a:spcPts val="2400"/>
                        </a:lnSpc>
                      </a:pPr>
                      <a:r>
                        <a:rPr lang="en-US" sz="2000" u="none" strike="noStrike" kern="1200">
                          <a:solidFill>
                            <a:srgbClr val="000000"/>
                          </a:solidFill>
                          <a:effectLst/>
                        </a:rPr>
                        <a:t>11</a:t>
                      </a:r>
                    </a:p>
                  </a:txBody>
                  <a:tcPr marL="9525" marR="9525" marT="9525" anchor="b"/>
                </a:tc>
                <a:tc>
                  <a:txBody>
                    <a:bodyPr/>
                    <a:lstStyle/>
                    <a:p>
                      <a:pPr marL="0" algn="ctr" defTabSz="914400" rtl="0" eaLnBrk="1" fontAlgn="base" latinLnBrk="0" hangingPunct="1">
                        <a:lnSpc>
                          <a:spcPts val="2400"/>
                        </a:lnSpc>
                      </a:pPr>
                      <a:r>
                        <a:rPr lang="en-US" sz="2000" u="none" strike="noStrike" kern="1200">
                          <a:solidFill>
                            <a:srgbClr val="000000"/>
                          </a:solidFill>
                          <a:effectLst/>
                        </a:rPr>
                        <a:t>29</a:t>
                      </a:r>
                    </a:p>
                  </a:txBody>
                  <a:tcPr marL="9525" marR="9525" marT="9525" anchor="b"/>
                </a:tc>
                <a:tc>
                  <a:txBody>
                    <a:bodyPr/>
                    <a:lstStyle/>
                    <a:p>
                      <a:pPr marL="0" algn="ctr" defTabSz="914400" rtl="0" eaLnBrk="1" fontAlgn="base" latinLnBrk="0" hangingPunct="1">
                        <a:lnSpc>
                          <a:spcPts val="2400"/>
                        </a:lnSpc>
                      </a:pPr>
                      <a:r>
                        <a:rPr lang="en-US" sz="2000" u="none" strike="noStrike" kern="1200">
                          <a:solidFill>
                            <a:srgbClr val="000000"/>
                          </a:solidFill>
                          <a:effectLst/>
                        </a:rPr>
                        <a:t>38%</a:t>
                      </a:r>
                    </a:p>
                  </a:txBody>
                  <a:tcPr marL="9525" marR="9525" marT="9525" anchor="b"/>
                </a:tc>
                <a:extLst>
                  <a:ext uri="{0D108BD9-81ED-4DB2-BD59-A6C34878D82A}">
                    <a16:rowId xmlns:a16="http://schemas.microsoft.com/office/drawing/2014/main" val="3245910888"/>
                  </a:ext>
                </a:extLst>
              </a:tr>
              <a:tr h="286413">
                <a:tc>
                  <a:txBody>
                    <a:bodyPr/>
                    <a:lstStyle/>
                    <a:p>
                      <a:pPr marL="0" algn="l" defTabSz="914400" rtl="0" eaLnBrk="1" fontAlgn="base" latinLnBrk="0" hangingPunct="1">
                        <a:lnSpc>
                          <a:spcPts val="2400"/>
                        </a:lnSpc>
                      </a:pPr>
                      <a:r>
                        <a:rPr lang="en-US" sz="2000" u="none" strike="noStrike" kern="1200">
                          <a:solidFill>
                            <a:srgbClr val="000000"/>
                          </a:solidFill>
                          <a:effectLst/>
                        </a:rPr>
                        <a:t>Calgary Fish Creek</a:t>
                      </a:r>
                    </a:p>
                  </a:txBody>
                  <a:tcPr marL="9525" marR="9525" marT="9525" anchor="b"/>
                </a:tc>
                <a:tc>
                  <a:txBody>
                    <a:bodyPr/>
                    <a:lstStyle/>
                    <a:p>
                      <a:pPr marL="0" algn="ctr" defTabSz="914400" rtl="0" eaLnBrk="1" fontAlgn="base" latinLnBrk="0" hangingPunct="1">
                        <a:lnSpc>
                          <a:spcPts val="2400"/>
                        </a:lnSpc>
                      </a:pPr>
                      <a:r>
                        <a:rPr lang="en-US" sz="2000" u="none" strike="noStrike" kern="1200">
                          <a:solidFill>
                            <a:srgbClr val="000000"/>
                          </a:solidFill>
                          <a:effectLst/>
                        </a:rPr>
                        <a:t>25</a:t>
                      </a:r>
                    </a:p>
                  </a:txBody>
                  <a:tcPr marL="9525" marR="9525" marT="9525" anchor="b"/>
                </a:tc>
                <a:tc>
                  <a:txBody>
                    <a:bodyPr/>
                    <a:lstStyle/>
                    <a:p>
                      <a:pPr marL="0" algn="ctr" defTabSz="914400" rtl="0" eaLnBrk="1" fontAlgn="base" latinLnBrk="0" hangingPunct="1">
                        <a:lnSpc>
                          <a:spcPts val="2400"/>
                        </a:lnSpc>
                      </a:pPr>
                      <a:r>
                        <a:rPr lang="en-US" sz="2000" u="none" strike="noStrike" kern="1200">
                          <a:solidFill>
                            <a:srgbClr val="000000"/>
                          </a:solidFill>
                          <a:effectLst/>
                        </a:rPr>
                        <a:t>34</a:t>
                      </a:r>
                    </a:p>
                  </a:txBody>
                  <a:tcPr marL="9525" marR="9525" marT="9525" anchor="b"/>
                </a:tc>
                <a:tc>
                  <a:txBody>
                    <a:bodyPr/>
                    <a:lstStyle/>
                    <a:p>
                      <a:pPr marL="0" algn="ctr" defTabSz="914400" rtl="0" eaLnBrk="1" fontAlgn="base" latinLnBrk="0" hangingPunct="1">
                        <a:lnSpc>
                          <a:spcPts val="2400"/>
                        </a:lnSpc>
                      </a:pPr>
                      <a:r>
                        <a:rPr lang="en-US" sz="2000" u="none" strike="noStrike" kern="1200">
                          <a:solidFill>
                            <a:srgbClr val="000000"/>
                          </a:solidFill>
                          <a:effectLst/>
                        </a:rPr>
                        <a:t>74%</a:t>
                      </a:r>
                    </a:p>
                  </a:txBody>
                  <a:tcPr marL="9525" marR="9525" marT="9525" anchor="b"/>
                </a:tc>
                <a:extLst>
                  <a:ext uri="{0D108BD9-81ED-4DB2-BD59-A6C34878D82A}">
                    <a16:rowId xmlns:a16="http://schemas.microsoft.com/office/drawing/2014/main" val="3967497943"/>
                  </a:ext>
                </a:extLst>
              </a:tr>
              <a:tr h="286413">
                <a:tc>
                  <a:txBody>
                    <a:bodyPr/>
                    <a:lstStyle/>
                    <a:p>
                      <a:pPr marL="0" algn="l" defTabSz="914400" rtl="0" eaLnBrk="1" fontAlgn="base" latinLnBrk="0" hangingPunct="1">
                        <a:lnSpc>
                          <a:spcPts val="2400"/>
                        </a:lnSpc>
                      </a:pPr>
                      <a:r>
                        <a:rPr lang="en-US" sz="2000" u="none" strike="noStrike" kern="1200">
                          <a:solidFill>
                            <a:srgbClr val="000000"/>
                          </a:solidFill>
                          <a:effectLst/>
                        </a:rPr>
                        <a:t>Calgary Heritage Park</a:t>
                      </a:r>
                    </a:p>
                  </a:txBody>
                  <a:tcPr marL="9525" marR="9525" marT="9525" anchor="b"/>
                </a:tc>
                <a:tc>
                  <a:txBody>
                    <a:bodyPr/>
                    <a:lstStyle/>
                    <a:p>
                      <a:pPr marL="0" algn="ctr" defTabSz="914400" rtl="0" eaLnBrk="1" fontAlgn="base" latinLnBrk="0" hangingPunct="1">
                        <a:lnSpc>
                          <a:spcPts val="2400"/>
                        </a:lnSpc>
                      </a:pPr>
                      <a:r>
                        <a:rPr lang="en-US" sz="2000" u="none" strike="noStrike" kern="1200">
                          <a:solidFill>
                            <a:srgbClr val="000000"/>
                          </a:solidFill>
                          <a:effectLst/>
                        </a:rPr>
                        <a:t>35</a:t>
                      </a:r>
                    </a:p>
                  </a:txBody>
                  <a:tcPr marL="9525" marR="9525" marT="9525" anchor="b"/>
                </a:tc>
                <a:tc>
                  <a:txBody>
                    <a:bodyPr/>
                    <a:lstStyle/>
                    <a:p>
                      <a:pPr marL="0" algn="ctr" defTabSz="914400" rtl="0" eaLnBrk="1" fontAlgn="base" latinLnBrk="0" hangingPunct="1">
                        <a:lnSpc>
                          <a:spcPts val="2400"/>
                        </a:lnSpc>
                      </a:pPr>
                      <a:r>
                        <a:rPr lang="en-US" sz="2000" u="none" strike="noStrike" kern="1200">
                          <a:solidFill>
                            <a:srgbClr val="000000"/>
                          </a:solidFill>
                          <a:effectLst/>
                        </a:rPr>
                        <a:t>61</a:t>
                      </a:r>
                    </a:p>
                  </a:txBody>
                  <a:tcPr marL="9525" marR="9525" marT="9525" anchor="b"/>
                </a:tc>
                <a:tc>
                  <a:txBody>
                    <a:bodyPr/>
                    <a:lstStyle/>
                    <a:p>
                      <a:pPr marL="0" algn="ctr" defTabSz="914400" rtl="0" eaLnBrk="1" fontAlgn="base" latinLnBrk="0" hangingPunct="1">
                        <a:lnSpc>
                          <a:spcPts val="2400"/>
                        </a:lnSpc>
                      </a:pPr>
                      <a:r>
                        <a:rPr lang="en-US" sz="2000" u="none" strike="noStrike" kern="1200">
                          <a:solidFill>
                            <a:srgbClr val="000000"/>
                          </a:solidFill>
                          <a:effectLst/>
                        </a:rPr>
                        <a:t>57%</a:t>
                      </a:r>
                    </a:p>
                  </a:txBody>
                  <a:tcPr marL="9525" marR="9525" marT="9525" anchor="b"/>
                </a:tc>
                <a:extLst>
                  <a:ext uri="{0D108BD9-81ED-4DB2-BD59-A6C34878D82A}">
                    <a16:rowId xmlns:a16="http://schemas.microsoft.com/office/drawing/2014/main" val="1793854075"/>
                  </a:ext>
                </a:extLst>
              </a:tr>
              <a:tr h="286413">
                <a:tc>
                  <a:txBody>
                    <a:bodyPr/>
                    <a:lstStyle/>
                    <a:p>
                      <a:pPr marL="0" algn="l" defTabSz="914400" rtl="0" eaLnBrk="1" fontAlgn="base" latinLnBrk="0" hangingPunct="1">
                        <a:lnSpc>
                          <a:spcPts val="2400"/>
                        </a:lnSpc>
                      </a:pPr>
                      <a:r>
                        <a:rPr lang="en-US" sz="2000" u="none" strike="noStrike" kern="1200">
                          <a:solidFill>
                            <a:srgbClr val="000000"/>
                          </a:solidFill>
                          <a:effectLst/>
                        </a:rPr>
                        <a:t>Calgary Millennium</a:t>
                      </a:r>
                    </a:p>
                  </a:txBody>
                  <a:tcPr marL="9525" marR="9525" marT="9525" anchor="b"/>
                </a:tc>
                <a:tc>
                  <a:txBody>
                    <a:bodyPr/>
                    <a:lstStyle/>
                    <a:p>
                      <a:pPr marL="0" algn="ctr" defTabSz="914400" rtl="0" eaLnBrk="1" fontAlgn="base" latinLnBrk="0" hangingPunct="1">
                        <a:lnSpc>
                          <a:spcPts val="2400"/>
                        </a:lnSpc>
                      </a:pPr>
                      <a:r>
                        <a:rPr lang="en-US" sz="2000" u="none" strike="noStrike" kern="1200">
                          <a:solidFill>
                            <a:srgbClr val="000000"/>
                          </a:solidFill>
                          <a:effectLst/>
                        </a:rPr>
                        <a:t>2</a:t>
                      </a:r>
                    </a:p>
                  </a:txBody>
                  <a:tcPr marL="9525" marR="9525" marT="9525" anchor="b"/>
                </a:tc>
                <a:tc>
                  <a:txBody>
                    <a:bodyPr/>
                    <a:lstStyle/>
                    <a:p>
                      <a:pPr marL="0" algn="ctr" defTabSz="914400" rtl="0" eaLnBrk="1" fontAlgn="base" latinLnBrk="0" hangingPunct="1">
                        <a:lnSpc>
                          <a:spcPts val="2400"/>
                        </a:lnSpc>
                      </a:pPr>
                      <a:r>
                        <a:rPr lang="en-US" sz="2000" u="none" strike="noStrike" kern="1200">
                          <a:solidFill>
                            <a:srgbClr val="000000"/>
                          </a:solidFill>
                          <a:effectLst/>
                        </a:rPr>
                        <a:t>15</a:t>
                      </a:r>
                    </a:p>
                  </a:txBody>
                  <a:tcPr marL="9525" marR="9525" marT="9525" anchor="b"/>
                </a:tc>
                <a:tc>
                  <a:txBody>
                    <a:bodyPr/>
                    <a:lstStyle/>
                    <a:p>
                      <a:pPr marL="0" algn="ctr" defTabSz="914400" rtl="0" eaLnBrk="1" fontAlgn="base" latinLnBrk="0" hangingPunct="1">
                        <a:lnSpc>
                          <a:spcPts val="2400"/>
                        </a:lnSpc>
                      </a:pPr>
                      <a:r>
                        <a:rPr lang="en-US" sz="2000" u="none" strike="noStrike" kern="1200">
                          <a:solidFill>
                            <a:srgbClr val="000000"/>
                          </a:solidFill>
                          <a:effectLst/>
                        </a:rPr>
                        <a:t>13%</a:t>
                      </a:r>
                    </a:p>
                  </a:txBody>
                  <a:tcPr marL="9525" marR="9525" marT="9525" anchor="b"/>
                </a:tc>
                <a:extLst>
                  <a:ext uri="{0D108BD9-81ED-4DB2-BD59-A6C34878D82A}">
                    <a16:rowId xmlns:a16="http://schemas.microsoft.com/office/drawing/2014/main" val="4225706541"/>
                  </a:ext>
                </a:extLst>
              </a:tr>
              <a:tr h="286413">
                <a:tc>
                  <a:txBody>
                    <a:bodyPr/>
                    <a:lstStyle/>
                    <a:p>
                      <a:pPr marL="0" algn="l" defTabSz="914400" rtl="0" eaLnBrk="1" fontAlgn="base" latinLnBrk="0" hangingPunct="1">
                        <a:lnSpc>
                          <a:spcPts val="2400"/>
                        </a:lnSpc>
                      </a:pPr>
                      <a:r>
                        <a:rPr lang="en-US" sz="2000" u="none" strike="noStrike" kern="1200">
                          <a:solidFill>
                            <a:srgbClr val="000000"/>
                          </a:solidFill>
                          <a:effectLst/>
                        </a:rPr>
                        <a:t>Calgary North</a:t>
                      </a:r>
                    </a:p>
                  </a:txBody>
                  <a:tcPr marL="9525" marR="9525" marT="9525" anchor="b"/>
                </a:tc>
                <a:tc>
                  <a:txBody>
                    <a:bodyPr/>
                    <a:lstStyle/>
                    <a:p>
                      <a:pPr marL="0" algn="ctr" defTabSz="914400" rtl="0" eaLnBrk="1" fontAlgn="base" latinLnBrk="0" hangingPunct="1">
                        <a:lnSpc>
                          <a:spcPts val="2400"/>
                        </a:lnSpc>
                      </a:pPr>
                      <a:r>
                        <a:rPr lang="en-US" sz="2000" u="none" strike="noStrike" kern="1200">
                          <a:solidFill>
                            <a:srgbClr val="000000"/>
                          </a:solidFill>
                          <a:effectLst/>
                        </a:rPr>
                        <a:t>15</a:t>
                      </a:r>
                    </a:p>
                  </a:txBody>
                  <a:tcPr marL="9525" marR="9525" marT="9525" anchor="b"/>
                </a:tc>
                <a:tc>
                  <a:txBody>
                    <a:bodyPr/>
                    <a:lstStyle/>
                    <a:p>
                      <a:pPr marL="0" algn="ctr" defTabSz="914400" rtl="0" eaLnBrk="1" fontAlgn="base" latinLnBrk="0" hangingPunct="1">
                        <a:lnSpc>
                          <a:spcPts val="2400"/>
                        </a:lnSpc>
                      </a:pPr>
                      <a:r>
                        <a:rPr lang="en-US" sz="2000" u="none" strike="noStrike" kern="1200">
                          <a:solidFill>
                            <a:srgbClr val="000000"/>
                          </a:solidFill>
                          <a:effectLst/>
                        </a:rPr>
                        <a:t>37</a:t>
                      </a:r>
                    </a:p>
                  </a:txBody>
                  <a:tcPr marL="9525" marR="9525" marT="9525" anchor="b"/>
                </a:tc>
                <a:tc>
                  <a:txBody>
                    <a:bodyPr/>
                    <a:lstStyle/>
                    <a:p>
                      <a:pPr marL="0" algn="ctr" defTabSz="914400" rtl="0" eaLnBrk="1" fontAlgn="base" latinLnBrk="0" hangingPunct="1">
                        <a:lnSpc>
                          <a:spcPts val="2400"/>
                        </a:lnSpc>
                      </a:pPr>
                      <a:r>
                        <a:rPr lang="en-US" sz="2000" u="none" strike="noStrike" kern="1200">
                          <a:solidFill>
                            <a:srgbClr val="000000"/>
                          </a:solidFill>
                          <a:effectLst/>
                        </a:rPr>
                        <a:t>41%</a:t>
                      </a:r>
                    </a:p>
                  </a:txBody>
                  <a:tcPr marL="9525" marR="9525" marT="9525" anchor="b"/>
                </a:tc>
                <a:extLst>
                  <a:ext uri="{0D108BD9-81ED-4DB2-BD59-A6C34878D82A}">
                    <a16:rowId xmlns:a16="http://schemas.microsoft.com/office/drawing/2014/main" val="299859040"/>
                  </a:ext>
                </a:extLst>
              </a:tr>
              <a:tr h="286413">
                <a:tc>
                  <a:txBody>
                    <a:bodyPr/>
                    <a:lstStyle/>
                    <a:p>
                      <a:pPr marL="0" algn="l" defTabSz="914400" rtl="0" eaLnBrk="1" fontAlgn="base" latinLnBrk="0" hangingPunct="1">
                        <a:lnSpc>
                          <a:spcPts val="2400"/>
                        </a:lnSpc>
                      </a:pPr>
                      <a:r>
                        <a:rPr lang="en-US" sz="2000" u="none" strike="noStrike" kern="1200">
                          <a:solidFill>
                            <a:srgbClr val="000000"/>
                          </a:solidFill>
                          <a:effectLst/>
                        </a:rPr>
                        <a:t>Calgary Olympic</a:t>
                      </a:r>
                    </a:p>
                  </a:txBody>
                  <a:tcPr marL="9525" marR="9525" marT="9525" anchor="b"/>
                </a:tc>
                <a:tc>
                  <a:txBody>
                    <a:bodyPr/>
                    <a:lstStyle/>
                    <a:p>
                      <a:pPr marL="0" algn="ctr" defTabSz="914400" rtl="0" eaLnBrk="1" fontAlgn="base" latinLnBrk="0" hangingPunct="1">
                        <a:lnSpc>
                          <a:spcPts val="2400"/>
                        </a:lnSpc>
                      </a:pPr>
                      <a:r>
                        <a:rPr lang="en-US" sz="2000" u="none" strike="noStrike" kern="1200">
                          <a:solidFill>
                            <a:srgbClr val="000000"/>
                          </a:solidFill>
                          <a:effectLst/>
                        </a:rPr>
                        <a:t>10</a:t>
                      </a:r>
                    </a:p>
                  </a:txBody>
                  <a:tcPr marL="9525" marR="9525" marT="9525" anchor="b"/>
                </a:tc>
                <a:tc>
                  <a:txBody>
                    <a:bodyPr/>
                    <a:lstStyle/>
                    <a:p>
                      <a:pPr marL="0" algn="ctr" defTabSz="914400" rtl="0" eaLnBrk="1" fontAlgn="base" latinLnBrk="0" hangingPunct="1">
                        <a:lnSpc>
                          <a:spcPts val="2400"/>
                        </a:lnSpc>
                      </a:pPr>
                      <a:r>
                        <a:rPr lang="en-US" sz="2000" u="none" strike="noStrike" kern="1200">
                          <a:solidFill>
                            <a:srgbClr val="000000"/>
                          </a:solidFill>
                          <a:effectLst/>
                        </a:rPr>
                        <a:t>12</a:t>
                      </a:r>
                    </a:p>
                  </a:txBody>
                  <a:tcPr marL="9525" marR="9525" marT="9525" anchor="b"/>
                </a:tc>
                <a:tc>
                  <a:txBody>
                    <a:bodyPr/>
                    <a:lstStyle/>
                    <a:p>
                      <a:pPr marL="0" algn="ctr" defTabSz="914400" rtl="0" eaLnBrk="1" fontAlgn="base" latinLnBrk="0" hangingPunct="1">
                        <a:lnSpc>
                          <a:spcPts val="2400"/>
                        </a:lnSpc>
                      </a:pPr>
                      <a:r>
                        <a:rPr lang="en-US" sz="2000" u="none" strike="noStrike" kern="1200">
                          <a:solidFill>
                            <a:srgbClr val="000000"/>
                          </a:solidFill>
                          <a:effectLst/>
                        </a:rPr>
                        <a:t>83%</a:t>
                      </a:r>
                    </a:p>
                  </a:txBody>
                  <a:tcPr marL="9525" marR="9525" marT="9525" anchor="b"/>
                </a:tc>
                <a:extLst>
                  <a:ext uri="{0D108BD9-81ED-4DB2-BD59-A6C34878D82A}">
                    <a16:rowId xmlns:a16="http://schemas.microsoft.com/office/drawing/2014/main" val="2578014757"/>
                  </a:ext>
                </a:extLst>
              </a:tr>
              <a:tr h="286413">
                <a:tc>
                  <a:txBody>
                    <a:bodyPr/>
                    <a:lstStyle/>
                    <a:p>
                      <a:pPr marL="0" algn="l" defTabSz="914400" rtl="0" eaLnBrk="1" fontAlgn="base" latinLnBrk="0" hangingPunct="1">
                        <a:lnSpc>
                          <a:spcPts val="2400"/>
                        </a:lnSpc>
                      </a:pPr>
                      <a:r>
                        <a:rPr lang="en-US" sz="2000" u="none" strike="noStrike" kern="1200">
                          <a:solidFill>
                            <a:srgbClr val="000000"/>
                          </a:solidFill>
                          <a:effectLst/>
                        </a:rPr>
                        <a:t>Calgary Sarcee</a:t>
                      </a:r>
                    </a:p>
                  </a:txBody>
                  <a:tcPr marL="9525" marR="9525" marT="9525" anchor="b"/>
                </a:tc>
                <a:tc>
                  <a:txBody>
                    <a:bodyPr/>
                    <a:lstStyle/>
                    <a:p>
                      <a:pPr marL="0" algn="ctr" defTabSz="914400" rtl="0" eaLnBrk="1" fontAlgn="base" latinLnBrk="0" hangingPunct="1">
                        <a:lnSpc>
                          <a:spcPts val="2400"/>
                        </a:lnSpc>
                      </a:pPr>
                      <a:r>
                        <a:rPr lang="en-US" sz="2000" u="none" strike="noStrike" kern="1200">
                          <a:solidFill>
                            <a:srgbClr val="000000"/>
                          </a:solidFill>
                          <a:effectLst/>
                        </a:rPr>
                        <a:t>0</a:t>
                      </a:r>
                    </a:p>
                  </a:txBody>
                  <a:tcPr marL="9525" marR="9525" marT="9525" anchor="b"/>
                </a:tc>
                <a:tc>
                  <a:txBody>
                    <a:bodyPr/>
                    <a:lstStyle/>
                    <a:p>
                      <a:pPr marL="0" algn="ctr" defTabSz="914400" rtl="0" eaLnBrk="1" fontAlgn="base" latinLnBrk="0" hangingPunct="1">
                        <a:lnSpc>
                          <a:spcPts val="2400"/>
                        </a:lnSpc>
                      </a:pPr>
                      <a:r>
                        <a:rPr lang="en-US" sz="2000" u="none" strike="noStrike" kern="1200">
                          <a:solidFill>
                            <a:srgbClr val="000000"/>
                          </a:solidFill>
                          <a:effectLst/>
                        </a:rPr>
                        <a:t>6</a:t>
                      </a:r>
                    </a:p>
                  </a:txBody>
                  <a:tcPr marL="9525" marR="9525" marT="9525" anchor="b"/>
                </a:tc>
                <a:tc>
                  <a:txBody>
                    <a:bodyPr/>
                    <a:lstStyle/>
                    <a:p>
                      <a:pPr marL="0" algn="ctr" defTabSz="914400" rtl="0" eaLnBrk="1" fontAlgn="base" latinLnBrk="0" hangingPunct="1">
                        <a:lnSpc>
                          <a:spcPts val="2400"/>
                        </a:lnSpc>
                      </a:pPr>
                      <a:r>
                        <a:rPr lang="en-US" sz="2000" u="none" strike="noStrike" kern="1200">
                          <a:solidFill>
                            <a:srgbClr val="000000"/>
                          </a:solidFill>
                          <a:effectLst/>
                        </a:rPr>
                        <a:t>0%</a:t>
                      </a:r>
                    </a:p>
                  </a:txBody>
                  <a:tcPr marL="9525" marR="9525" marT="9525" anchor="b"/>
                </a:tc>
                <a:extLst>
                  <a:ext uri="{0D108BD9-81ED-4DB2-BD59-A6C34878D82A}">
                    <a16:rowId xmlns:a16="http://schemas.microsoft.com/office/drawing/2014/main" val="1907234638"/>
                  </a:ext>
                </a:extLst>
              </a:tr>
              <a:tr h="286413">
                <a:tc>
                  <a:txBody>
                    <a:bodyPr/>
                    <a:lstStyle/>
                    <a:p>
                      <a:pPr marL="0" algn="l" defTabSz="914400" rtl="0" eaLnBrk="1" fontAlgn="base" latinLnBrk="0" hangingPunct="1">
                        <a:lnSpc>
                          <a:spcPts val="2400"/>
                        </a:lnSpc>
                      </a:pPr>
                      <a:r>
                        <a:rPr lang="en-US" sz="2000" u="none" strike="noStrike" kern="1200">
                          <a:solidFill>
                            <a:srgbClr val="000000"/>
                          </a:solidFill>
                          <a:effectLst/>
                        </a:rPr>
                        <a:t>Calgary West</a:t>
                      </a:r>
                    </a:p>
                  </a:txBody>
                  <a:tcPr marL="9525" marR="9525" marT="9525" anchor="b"/>
                </a:tc>
                <a:tc>
                  <a:txBody>
                    <a:bodyPr/>
                    <a:lstStyle/>
                    <a:p>
                      <a:pPr marL="0" algn="ctr" defTabSz="914400" rtl="0" eaLnBrk="1" fontAlgn="base" latinLnBrk="0" hangingPunct="1">
                        <a:lnSpc>
                          <a:spcPts val="2400"/>
                        </a:lnSpc>
                      </a:pPr>
                      <a:r>
                        <a:rPr lang="en-US" sz="2000" u="none" strike="noStrike" kern="1200">
                          <a:solidFill>
                            <a:srgbClr val="000000"/>
                          </a:solidFill>
                          <a:effectLst/>
                        </a:rPr>
                        <a:t>25</a:t>
                      </a:r>
                    </a:p>
                  </a:txBody>
                  <a:tcPr marL="9525" marR="9525" marT="9525" anchor="b"/>
                </a:tc>
                <a:tc>
                  <a:txBody>
                    <a:bodyPr/>
                    <a:lstStyle/>
                    <a:p>
                      <a:pPr marL="0" algn="ctr" defTabSz="914400" rtl="0" eaLnBrk="1" fontAlgn="base" latinLnBrk="0" hangingPunct="1">
                        <a:lnSpc>
                          <a:spcPts val="2400"/>
                        </a:lnSpc>
                      </a:pPr>
                      <a:r>
                        <a:rPr lang="en-US" sz="2000" u="none" strike="noStrike" kern="1200">
                          <a:solidFill>
                            <a:srgbClr val="000000"/>
                          </a:solidFill>
                          <a:effectLst/>
                        </a:rPr>
                        <a:t>67</a:t>
                      </a:r>
                    </a:p>
                  </a:txBody>
                  <a:tcPr marL="9525" marR="9525" marT="9525" anchor="b"/>
                </a:tc>
                <a:tc>
                  <a:txBody>
                    <a:bodyPr/>
                    <a:lstStyle/>
                    <a:p>
                      <a:pPr marL="0" algn="ctr" defTabSz="914400" rtl="0" eaLnBrk="1" fontAlgn="base" latinLnBrk="0" hangingPunct="1">
                        <a:lnSpc>
                          <a:spcPts val="2400"/>
                        </a:lnSpc>
                      </a:pPr>
                      <a:r>
                        <a:rPr lang="en-US" sz="2000" u="none" strike="noStrike" kern="1200">
                          <a:solidFill>
                            <a:srgbClr val="000000"/>
                          </a:solidFill>
                          <a:effectLst/>
                        </a:rPr>
                        <a:t>37%</a:t>
                      </a:r>
                    </a:p>
                  </a:txBody>
                  <a:tcPr marL="9525" marR="9525" marT="9525" anchor="b"/>
                </a:tc>
                <a:extLst>
                  <a:ext uri="{0D108BD9-81ED-4DB2-BD59-A6C34878D82A}">
                    <a16:rowId xmlns:a16="http://schemas.microsoft.com/office/drawing/2014/main" val="131177941"/>
                  </a:ext>
                </a:extLst>
              </a:tr>
              <a:tr h="286413">
                <a:tc>
                  <a:txBody>
                    <a:bodyPr/>
                    <a:lstStyle/>
                    <a:p>
                      <a:pPr marL="0" algn="l" defTabSz="914400" rtl="0" eaLnBrk="1" fontAlgn="base" latinLnBrk="0" hangingPunct="1">
                        <a:lnSpc>
                          <a:spcPts val="2400"/>
                        </a:lnSpc>
                      </a:pPr>
                      <a:r>
                        <a:rPr lang="en-US" sz="2000" u="none" strike="noStrike" kern="1200">
                          <a:solidFill>
                            <a:srgbClr val="000000"/>
                          </a:solidFill>
                          <a:effectLst/>
                        </a:rPr>
                        <a:t>Canmore</a:t>
                      </a:r>
                    </a:p>
                  </a:txBody>
                  <a:tcPr marL="9525" marR="9525" marT="9525" anchor="b"/>
                </a:tc>
                <a:tc>
                  <a:txBody>
                    <a:bodyPr/>
                    <a:lstStyle/>
                    <a:p>
                      <a:pPr marL="0" algn="ctr" defTabSz="914400" rtl="0" eaLnBrk="1" fontAlgn="base" latinLnBrk="0" hangingPunct="1">
                        <a:lnSpc>
                          <a:spcPts val="2400"/>
                        </a:lnSpc>
                      </a:pPr>
                      <a:r>
                        <a:rPr lang="en-US" sz="2000" u="none" strike="noStrike" kern="1200">
                          <a:solidFill>
                            <a:srgbClr val="000000"/>
                          </a:solidFill>
                          <a:effectLst/>
                        </a:rPr>
                        <a:t>25</a:t>
                      </a:r>
                    </a:p>
                  </a:txBody>
                  <a:tcPr marL="9525" marR="9525" marT="9525" anchor="b"/>
                </a:tc>
                <a:tc>
                  <a:txBody>
                    <a:bodyPr/>
                    <a:lstStyle/>
                    <a:p>
                      <a:pPr marL="0" algn="ctr" defTabSz="914400" rtl="0" eaLnBrk="1" fontAlgn="base" latinLnBrk="0" hangingPunct="1">
                        <a:lnSpc>
                          <a:spcPts val="2400"/>
                        </a:lnSpc>
                      </a:pPr>
                      <a:r>
                        <a:rPr lang="en-US" sz="2000" u="none" strike="noStrike" kern="1200">
                          <a:solidFill>
                            <a:srgbClr val="000000"/>
                          </a:solidFill>
                          <a:effectLst/>
                        </a:rPr>
                        <a:t>100</a:t>
                      </a:r>
                    </a:p>
                  </a:txBody>
                  <a:tcPr marL="9525" marR="9525" marT="9525" anchor="b"/>
                </a:tc>
                <a:tc>
                  <a:txBody>
                    <a:bodyPr/>
                    <a:lstStyle/>
                    <a:p>
                      <a:pPr marL="0" algn="ctr" defTabSz="914400" rtl="0" eaLnBrk="1" fontAlgn="base" latinLnBrk="0" hangingPunct="1">
                        <a:lnSpc>
                          <a:spcPts val="2400"/>
                        </a:lnSpc>
                      </a:pPr>
                      <a:r>
                        <a:rPr lang="en-US" sz="2000" u="none" strike="noStrike" kern="1200">
                          <a:solidFill>
                            <a:srgbClr val="000000"/>
                          </a:solidFill>
                          <a:effectLst/>
                        </a:rPr>
                        <a:t>25%</a:t>
                      </a:r>
                    </a:p>
                  </a:txBody>
                  <a:tcPr marL="9525" marR="9525" marT="9525" anchor="b"/>
                </a:tc>
                <a:extLst>
                  <a:ext uri="{0D108BD9-81ED-4DB2-BD59-A6C34878D82A}">
                    <a16:rowId xmlns:a16="http://schemas.microsoft.com/office/drawing/2014/main" val="926551708"/>
                  </a:ext>
                </a:extLst>
              </a:tr>
              <a:tr h="286413">
                <a:tc>
                  <a:txBody>
                    <a:bodyPr/>
                    <a:lstStyle/>
                    <a:p>
                      <a:pPr marL="0" algn="l" defTabSz="914400" rtl="0" eaLnBrk="1" fontAlgn="base" latinLnBrk="0" hangingPunct="1">
                        <a:lnSpc>
                          <a:spcPts val="2400"/>
                        </a:lnSpc>
                      </a:pPr>
                      <a:r>
                        <a:rPr lang="en-US" sz="2000" u="none" strike="noStrike" kern="1200">
                          <a:solidFill>
                            <a:srgbClr val="000000"/>
                          </a:solidFill>
                          <a:effectLst/>
                        </a:rPr>
                        <a:t>Cardston</a:t>
                      </a:r>
                    </a:p>
                  </a:txBody>
                  <a:tcPr marL="9525" marR="9525" marT="9525" anchor="b"/>
                </a:tc>
                <a:tc>
                  <a:txBody>
                    <a:bodyPr/>
                    <a:lstStyle/>
                    <a:p>
                      <a:pPr marL="0" algn="ctr" defTabSz="914400" rtl="0" eaLnBrk="1" fontAlgn="base" latinLnBrk="0" hangingPunct="1">
                        <a:lnSpc>
                          <a:spcPts val="2400"/>
                        </a:lnSpc>
                      </a:pPr>
                      <a:r>
                        <a:rPr lang="en-US" sz="2000" u="none" strike="noStrike" kern="1200">
                          <a:solidFill>
                            <a:srgbClr val="000000"/>
                          </a:solidFill>
                          <a:effectLst/>
                        </a:rPr>
                        <a:t>1</a:t>
                      </a:r>
                    </a:p>
                  </a:txBody>
                  <a:tcPr marL="9525" marR="9525" marT="9525" anchor="b"/>
                </a:tc>
                <a:tc>
                  <a:txBody>
                    <a:bodyPr/>
                    <a:lstStyle/>
                    <a:p>
                      <a:pPr marL="0" algn="ctr" defTabSz="914400" rtl="0" eaLnBrk="1" fontAlgn="base" latinLnBrk="0" hangingPunct="1">
                        <a:lnSpc>
                          <a:spcPts val="2400"/>
                        </a:lnSpc>
                      </a:pPr>
                      <a:r>
                        <a:rPr lang="en-US" sz="2000" u="none" strike="noStrike" kern="1200">
                          <a:solidFill>
                            <a:srgbClr val="000000"/>
                          </a:solidFill>
                          <a:effectLst/>
                        </a:rPr>
                        <a:t>20</a:t>
                      </a:r>
                    </a:p>
                  </a:txBody>
                  <a:tcPr marL="9525" marR="9525" marT="9525" anchor="b"/>
                </a:tc>
                <a:tc>
                  <a:txBody>
                    <a:bodyPr/>
                    <a:lstStyle/>
                    <a:p>
                      <a:pPr marL="0" algn="ctr" defTabSz="914400" rtl="0" eaLnBrk="1" fontAlgn="base" latinLnBrk="0" hangingPunct="1">
                        <a:lnSpc>
                          <a:spcPts val="2400"/>
                        </a:lnSpc>
                      </a:pPr>
                      <a:r>
                        <a:rPr lang="en-US" sz="2000" u="none" strike="noStrike" kern="1200">
                          <a:solidFill>
                            <a:srgbClr val="000000"/>
                          </a:solidFill>
                          <a:effectLst/>
                        </a:rPr>
                        <a:t>5%</a:t>
                      </a:r>
                    </a:p>
                  </a:txBody>
                  <a:tcPr marL="9525" marR="9525" marT="9525" anchor="b"/>
                </a:tc>
                <a:extLst>
                  <a:ext uri="{0D108BD9-81ED-4DB2-BD59-A6C34878D82A}">
                    <a16:rowId xmlns:a16="http://schemas.microsoft.com/office/drawing/2014/main" val="1194566261"/>
                  </a:ext>
                </a:extLst>
              </a:tr>
              <a:tr h="286413">
                <a:tc>
                  <a:txBody>
                    <a:bodyPr/>
                    <a:lstStyle/>
                    <a:p>
                      <a:pPr marL="0" algn="l" defTabSz="914400" rtl="0" eaLnBrk="1" fontAlgn="base" latinLnBrk="0" hangingPunct="1">
                        <a:lnSpc>
                          <a:spcPts val="2400"/>
                        </a:lnSpc>
                      </a:pPr>
                      <a:r>
                        <a:rPr lang="en-US" sz="2000" u="none" strike="noStrike" kern="1200">
                          <a:solidFill>
                            <a:srgbClr val="000000"/>
                          </a:solidFill>
                          <a:effectLst/>
                        </a:rPr>
                        <a:t>Chestermere</a:t>
                      </a:r>
                    </a:p>
                  </a:txBody>
                  <a:tcPr marL="9525" marR="9525" marT="9525" anchor="b"/>
                </a:tc>
                <a:tc>
                  <a:txBody>
                    <a:bodyPr/>
                    <a:lstStyle/>
                    <a:p>
                      <a:pPr marL="0" algn="ctr" defTabSz="914400" rtl="0" eaLnBrk="1" fontAlgn="base" latinLnBrk="0" hangingPunct="1">
                        <a:lnSpc>
                          <a:spcPts val="2400"/>
                        </a:lnSpc>
                      </a:pPr>
                      <a:r>
                        <a:rPr lang="en-US" sz="2000" u="none" strike="noStrike" kern="1200">
                          <a:solidFill>
                            <a:srgbClr val="000000"/>
                          </a:solidFill>
                          <a:effectLst/>
                        </a:rPr>
                        <a:t>2</a:t>
                      </a:r>
                    </a:p>
                  </a:txBody>
                  <a:tcPr marL="9525" marR="9525" marT="9525" anchor="b"/>
                </a:tc>
                <a:tc>
                  <a:txBody>
                    <a:bodyPr/>
                    <a:lstStyle/>
                    <a:p>
                      <a:pPr marL="0" algn="ctr" defTabSz="914400" rtl="0" eaLnBrk="1" fontAlgn="base" latinLnBrk="0" hangingPunct="1">
                        <a:lnSpc>
                          <a:spcPts val="2400"/>
                        </a:lnSpc>
                      </a:pPr>
                      <a:r>
                        <a:rPr lang="en-US" sz="2000" u="none" strike="noStrike" kern="1200">
                          <a:solidFill>
                            <a:srgbClr val="000000"/>
                          </a:solidFill>
                          <a:effectLst/>
                        </a:rPr>
                        <a:t>12</a:t>
                      </a:r>
                    </a:p>
                  </a:txBody>
                  <a:tcPr marL="9525" marR="9525" marT="9525" anchor="b"/>
                </a:tc>
                <a:tc>
                  <a:txBody>
                    <a:bodyPr/>
                    <a:lstStyle/>
                    <a:p>
                      <a:pPr marL="0" algn="ctr" defTabSz="914400" rtl="0" eaLnBrk="1" fontAlgn="base" latinLnBrk="0" hangingPunct="1">
                        <a:lnSpc>
                          <a:spcPts val="2400"/>
                        </a:lnSpc>
                      </a:pPr>
                      <a:r>
                        <a:rPr lang="en-US" sz="2000" u="none" strike="noStrike" kern="1200">
                          <a:solidFill>
                            <a:srgbClr val="000000"/>
                          </a:solidFill>
                          <a:effectLst/>
                        </a:rPr>
                        <a:t>17%</a:t>
                      </a:r>
                    </a:p>
                  </a:txBody>
                  <a:tcPr marL="9525" marR="9525" marT="9525" anchor="b"/>
                </a:tc>
                <a:extLst>
                  <a:ext uri="{0D108BD9-81ED-4DB2-BD59-A6C34878D82A}">
                    <a16:rowId xmlns:a16="http://schemas.microsoft.com/office/drawing/2014/main" val="3181833139"/>
                  </a:ext>
                </a:extLst>
              </a:tr>
            </a:tbl>
          </a:graphicData>
        </a:graphic>
      </p:graphicFrame>
    </p:spTree>
    <p:custDataLst>
      <p:tags r:id="rId1"/>
    </p:custDataLst>
    <p:extLst>
      <p:ext uri="{BB962C8B-B14F-4D97-AF65-F5344CB8AC3E}">
        <p14:creationId xmlns:p14="http://schemas.microsoft.com/office/powerpoint/2010/main" val="13669229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VanillaVTI">
  <a:themeElements>
    <a:clrScheme name="VanillaVTI">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VanillaVTI">
      <a:majorFont>
        <a:latin typeface="Neue Haas Grotesk Text Pro"/>
        <a:ea typeface=""/>
        <a:cs typeface=""/>
      </a:majorFont>
      <a:minorFont>
        <a:latin typeface="Neue Haas Grotesk Text Pro"/>
        <a:ea typeface=""/>
        <a:cs typeface=""/>
      </a:minorFont>
    </a:fontScheme>
    <a:fmtScheme name="Vanilla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AACC6CF0-9F86-48CC-9C4E-CA578EE0A0A0}" vid="{3BDE51FE-56D6-4100-AFB5-5B4AEDCE2E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9FC0D1A1E7EBB4893114AB573EC8D53" ma:contentTypeVersion="13" ma:contentTypeDescription="Create a new document." ma:contentTypeScope="" ma:versionID="516c8ba76c70409dca8e43cb30b02d1c">
  <xsd:schema xmlns:xsd="http://www.w3.org/2001/XMLSchema" xmlns:xs="http://www.w3.org/2001/XMLSchema" xmlns:p="http://schemas.microsoft.com/office/2006/metadata/properties" xmlns:ns2="0898e7e4-c5f8-479a-b0b0-c7538f9c412c" xmlns:ns3="f0d5c401-16b9-4863-8e51-538f3814ff74" targetNamespace="http://schemas.microsoft.com/office/2006/metadata/properties" ma:root="true" ma:fieldsID="4cad26a627f95674918007bc806087eb" ns2:_="" ns3:_="">
    <xsd:import namespace="0898e7e4-c5f8-479a-b0b0-c7538f9c412c"/>
    <xsd:import namespace="f0d5c401-16b9-4863-8e51-538f3814ff7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98e7e4-c5f8-479a-b0b0-c7538f9c41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a7c0f7c-6340-4a26-b985-167e18f8979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d5c401-16b9-4863-8e51-538f3814ff74"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8fd313e-ad92-4c47-a776-f4f3b201f7fc}" ma:internalName="TaxCatchAll" ma:showField="CatchAllData" ma:web="f0d5c401-16b9-4863-8e51-538f3814ff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B294FE-C46B-4CE4-A873-BD757FFE6547}">
  <ds:schemaRefs>
    <ds:schemaRef ds:uri="http://schemas.microsoft.com/sharepoint/v3/contenttype/forms"/>
  </ds:schemaRefs>
</ds:datastoreItem>
</file>

<file path=customXml/itemProps2.xml><?xml version="1.0" encoding="utf-8"?>
<ds:datastoreItem xmlns:ds="http://schemas.openxmlformats.org/officeDocument/2006/customXml" ds:itemID="{7401313F-B8AD-416C-8C1E-1D0FA5C9D376}">
  <ds:schemaRefs>
    <ds:schemaRef ds:uri="0898e7e4-c5f8-479a-b0b0-c7538f9c412c"/>
    <ds:schemaRef ds:uri="f0d5c401-16b9-4863-8e51-538f3814ff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40</Slides>
  <Notes>10</Notes>
  <HiddenSlides>0</HiddenSlide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VanillaVTI</vt:lpstr>
      <vt:lpstr>PowerPoint Presentation</vt:lpstr>
      <vt:lpstr>Agenda</vt:lpstr>
      <vt:lpstr>Registrations Update</vt:lpstr>
      <vt:lpstr>The Price – USD goes up April 1</vt:lpstr>
      <vt:lpstr>Convention Registrations</vt:lpstr>
      <vt:lpstr>The District &amp; Zone Goals </vt:lpstr>
      <vt:lpstr>The Numbers - 5360 As of Feb 18, 2025</vt:lpstr>
      <vt:lpstr>Registrations - Closer to Home, by Club  As of February 19, 2025</vt:lpstr>
      <vt:lpstr>PowerPoint Presentation</vt:lpstr>
      <vt:lpstr>PowerPoint Presentation</vt:lpstr>
      <vt:lpstr>PowerPoint Presentation</vt:lpstr>
      <vt:lpstr>PowerPoint Presentation</vt:lpstr>
      <vt:lpstr>Accommodations Update</vt:lpstr>
      <vt:lpstr>NEW – Accommodation Alternative</vt:lpstr>
      <vt:lpstr>District Accommodation</vt:lpstr>
      <vt:lpstr> Accommodations </vt:lpstr>
      <vt:lpstr>Volunteer Update</vt:lpstr>
      <vt:lpstr>Volunteer Recruitment Update by Club </vt:lpstr>
      <vt:lpstr>Volunteer Recruitment Update by Club</vt:lpstr>
      <vt:lpstr>Volunteer Recruitment Update by Club</vt:lpstr>
      <vt:lpstr>Volunteer Recruitment Update by Club</vt:lpstr>
      <vt:lpstr>Volunteer Recruitment Update by Club</vt:lpstr>
      <vt:lpstr>HOC 2025 Volunteer Opportunities</vt:lpstr>
      <vt:lpstr>HOC 2025 Volunteer Opportunities</vt:lpstr>
      <vt:lpstr>Host Hospitality Update</vt:lpstr>
      <vt:lpstr>Host Hospitality Update </vt:lpstr>
      <vt:lpstr>Host Hospitality - What type of events?</vt:lpstr>
      <vt:lpstr>Host Hospitality Update </vt:lpstr>
      <vt:lpstr>Host Hospitality - Who is hosting? </vt:lpstr>
      <vt:lpstr>Signature Events Update</vt:lpstr>
      <vt:lpstr>Signature Events</vt:lpstr>
      <vt:lpstr>Signature Events</vt:lpstr>
      <vt:lpstr>Post Convention Party</vt:lpstr>
      <vt:lpstr>Help Us Help You</vt:lpstr>
      <vt:lpstr>CALL TO ACTION – GET REGISTERED!</vt:lpstr>
      <vt:lpstr>THIS IS A CHANCE OF A LIFETIME OUR CONVENTION OUR Moment to Shine ON THE WORLD STAGE </vt:lpstr>
      <vt:lpstr>Q&amp;A</vt:lpstr>
      <vt:lpstr>Q&amp;A</vt:lpstr>
      <vt:lpstr>Q&amp;A</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Brown</dc:creator>
  <cp:revision>68</cp:revision>
  <dcterms:created xsi:type="dcterms:W3CDTF">2024-03-26T15:08:25Z</dcterms:created>
  <dcterms:modified xsi:type="dcterms:W3CDTF">2025-02-27T13:52:07Z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0C954440-9D6F-4E19-A17C-0CEE9FC6FCDA</vt:lpwstr>
  </property>
  <property fmtid="{D5CDD505-2E9C-101B-9397-08002B2CF9AE}" pid="3" name="ArticulatePath">
    <vt:lpwstr>Toolkit IC25 - PPT Template FF RequestMTG_20240123-011_QC1</vt:lpwstr>
  </property>
</Properties>
</file>