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6"/>
  </p:notesMasterIdLst>
  <p:sldIdLst>
    <p:sldId id="319" r:id="rId4"/>
    <p:sldId id="281" r:id="rId5"/>
    <p:sldId id="259" r:id="rId6"/>
    <p:sldId id="314" r:id="rId7"/>
    <p:sldId id="276" r:id="rId8"/>
    <p:sldId id="318" r:id="rId9"/>
    <p:sldId id="258" r:id="rId10"/>
    <p:sldId id="304" r:id="rId11"/>
    <p:sldId id="261" r:id="rId12"/>
    <p:sldId id="305" r:id="rId13"/>
    <p:sldId id="306" r:id="rId14"/>
    <p:sldId id="307" r:id="rId15"/>
    <p:sldId id="308" r:id="rId16"/>
    <p:sldId id="309" r:id="rId17"/>
    <p:sldId id="284" r:id="rId18"/>
    <p:sldId id="286" r:id="rId19"/>
    <p:sldId id="288" r:id="rId20"/>
    <p:sldId id="289" r:id="rId21"/>
    <p:sldId id="302" r:id="rId22"/>
    <p:sldId id="290" r:id="rId23"/>
    <p:sldId id="301" r:id="rId24"/>
    <p:sldId id="299" r:id="rId25"/>
    <p:sldId id="312" r:id="rId26"/>
    <p:sldId id="295" r:id="rId27"/>
    <p:sldId id="287" r:id="rId28"/>
    <p:sldId id="285" r:id="rId29"/>
    <p:sldId id="310" r:id="rId30"/>
    <p:sldId id="316" r:id="rId31"/>
    <p:sldId id="262" r:id="rId32"/>
    <p:sldId id="298" r:id="rId33"/>
    <p:sldId id="282" r:id="rId34"/>
    <p:sldId id="260"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DA220-41C4-F43E-EDB6-FA832355D9AF}" name="Darcy Mykytyshyn" initials="DM" userId="S::Darcy.Mykytyshyn@rotarycalgary2025.org::edf90269-abb9-404d-9d53-a2199fae2605" providerId="AD"/>
  <p188:author id="{CADED0A6-FB7B-BE5E-7FD8-856136CF72F5}" name="Mark Starratt" initials="MS" userId="S::mstarratt@starrgazeradvisory.com::4be9e3c1-78e7-45d1-895d-dd6ade035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00000"/>
    <a:srgbClr val="E02927"/>
    <a:srgbClr val="F7A81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57839-3774-4291-B767-718B014D2CD4}" v="640" dt="2024-10-30T20:23:5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74E23-0967-F94C-886B-B9184426E053}"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418A-38D3-ED49-91B3-F3E75FF8C7BA}" type="slidenum">
              <a:rPr lang="en-US" smtClean="0"/>
              <a:t>‹#›</a:t>
            </a:fld>
            <a:endParaRPr lang="en-US"/>
          </a:p>
        </p:txBody>
      </p:sp>
    </p:spTree>
    <p:extLst>
      <p:ext uri="{BB962C8B-B14F-4D97-AF65-F5344CB8AC3E}">
        <p14:creationId xmlns:p14="http://schemas.microsoft.com/office/powerpoint/2010/main" val="235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8A11-9856-7716-CBEC-B90BE960D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16D13B-9A00-8B27-C1A4-D85429FAA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9699C-C875-02F7-DF00-14E3B5B589D2}"/>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1483A9A7-EE5B-DC25-8C1F-8A9CF8F96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2EB85-179E-146D-B9C8-9426CDC962F3}"/>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277468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B158-0392-4C3D-8CBD-62DE38EBB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A44FB-74F3-6AA6-64DE-DA1CBC43B3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06B19-67A3-F2EE-33BB-466BC18896E7}"/>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4A95A0EC-1330-EC3A-5039-62BC2F43D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B1260-0CD0-D648-9C39-57C6AF84A924}"/>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96956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13EFA-A3A5-33D4-DDD2-13957AB56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7BB3D4-E030-05ED-A76E-353665DB4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4180D-12D4-A891-ED44-379BD81AE2C1}"/>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A38B3CA9-489C-2A67-882E-28145355A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C15D7-639C-DFF1-44E7-026EF61E1547}"/>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205687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2729-ECA7-60AA-E0D0-CDDE8D7B2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C5A32-0838-4DA0-26C6-F27EF5806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F1A42-E6A7-ED58-D53F-F91DD672CA47}"/>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4955A302-C26B-E5E2-0A9C-EA1F45B4D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501CC-150E-4DB6-3E1A-66CCD660DD28}"/>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05899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2B80-F748-D6C3-241A-58128095E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21730-1B6E-F9A6-89B6-9EB54A1F0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BF71C-1E08-3AFA-F1D4-9319DAF72A21}"/>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15D62642-792D-AC39-8B3C-E8524B081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10D97-F038-BDE6-19D9-D02B60F98F7C}"/>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255167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4ED-7E12-9D80-3CEB-60F87B183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171F9-90C0-A7F3-5D40-C249A8FA51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AAF0F-65F0-33DF-2AE8-CCA41FAE1E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CADA25-9C62-E234-67F3-410A7FF82981}"/>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6" name="Footer Placeholder 5">
            <a:extLst>
              <a:ext uri="{FF2B5EF4-FFF2-40B4-BE49-F238E27FC236}">
                <a16:creationId xmlns:a16="http://schemas.microsoft.com/office/drawing/2014/main" id="{03221996-5753-ED6D-55BE-021AD8F6B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52513-3E7C-AA62-B36D-60DDD245A57B}"/>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372570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5CDF-D654-5D14-1265-26F257DB4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E2F0A-5440-7E45-7C7A-8028CBADA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733CB8-2953-3CBB-61D7-9B073E8AF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05AD5-F65F-A7C0-6801-7F9D4EEA2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A90E07-A0A9-F228-3E53-4776ECD2A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AB5EA5-0255-EB9F-96D8-C1CF609AEF86}"/>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8" name="Footer Placeholder 7">
            <a:extLst>
              <a:ext uri="{FF2B5EF4-FFF2-40B4-BE49-F238E27FC236}">
                <a16:creationId xmlns:a16="http://schemas.microsoft.com/office/drawing/2014/main" id="{5215ECC4-033C-5DEC-C1CF-B2A66CB2A3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993C8-5BBC-D519-D7A1-5A03610F196A}"/>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78761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11BA-EBA5-4AD0-EAC2-DBF4BD7166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7C499-A93C-7D7B-440B-9793B1256139}"/>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4" name="Footer Placeholder 3">
            <a:extLst>
              <a:ext uri="{FF2B5EF4-FFF2-40B4-BE49-F238E27FC236}">
                <a16:creationId xmlns:a16="http://schemas.microsoft.com/office/drawing/2014/main" id="{3B1B0C4C-E1F7-CA98-969A-E0BD61B80E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82092-268F-CFC9-C70C-0DC2C054204F}"/>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248703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E08D2-687F-143A-94A0-67FDF943CC5D}"/>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3" name="Footer Placeholder 2">
            <a:extLst>
              <a:ext uri="{FF2B5EF4-FFF2-40B4-BE49-F238E27FC236}">
                <a16:creationId xmlns:a16="http://schemas.microsoft.com/office/drawing/2014/main" id="{A3F29A38-D629-AFBE-21DA-0F00AF1E8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AE1AB9-0EC7-C11B-9FED-923C103B1D29}"/>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57776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620C-5AFF-A83C-50F6-EE71C0406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2CE62-3A9C-EF41-5187-4D0E63CAF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FD05E0-4B32-6F90-7629-DF2600BD9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459EA-4711-9DFD-B0B2-103817D4F13A}"/>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6" name="Footer Placeholder 5">
            <a:extLst>
              <a:ext uri="{FF2B5EF4-FFF2-40B4-BE49-F238E27FC236}">
                <a16:creationId xmlns:a16="http://schemas.microsoft.com/office/drawing/2014/main" id="{55AE7B56-3DE2-3BD1-B258-C1A985097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11CA8-C40B-8005-A597-5E7F0C58551F}"/>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63482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1853-0ABA-FB85-9875-BAFA092C0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EF7064-7BD6-304D-371E-BB6A349E26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9AFAEE-1765-7EDA-A0EF-DBB37A025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97DA87-84BA-D753-B9F3-74C964087A0B}"/>
              </a:ext>
            </a:extLst>
          </p:cNvPr>
          <p:cNvSpPr>
            <a:spLocks noGrp="1"/>
          </p:cNvSpPr>
          <p:nvPr>
            <p:ph type="dt" sz="half" idx="10"/>
          </p:nvPr>
        </p:nvSpPr>
        <p:spPr/>
        <p:txBody>
          <a:bodyPr/>
          <a:lstStyle/>
          <a:p>
            <a:fld id="{0FB47072-D7A5-0C43-B310-FBF2ABF6AECE}" type="datetimeFigureOut">
              <a:rPr lang="en-US" smtClean="0"/>
              <a:t>10/30/2024</a:t>
            </a:fld>
            <a:endParaRPr lang="en-US"/>
          </a:p>
        </p:txBody>
      </p:sp>
      <p:sp>
        <p:nvSpPr>
          <p:cNvPr id="6" name="Footer Placeholder 5">
            <a:extLst>
              <a:ext uri="{FF2B5EF4-FFF2-40B4-BE49-F238E27FC236}">
                <a16:creationId xmlns:a16="http://schemas.microsoft.com/office/drawing/2014/main" id="{FA5CB236-2DC8-164F-12CD-71F342854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3F452-BB0C-91DD-F88C-70E24EE5F34C}"/>
              </a:ext>
            </a:extLst>
          </p:cNvPr>
          <p:cNvSpPr>
            <a:spLocks noGrp="1"/>
          </p:cNvSpPr>
          <p:nvPr>
            <p:ph type="sldNum" sz="quarter" idx="12"/>
          </p:nvPr>
        </p:nvSpPr>
        <p:spPr/>
        <p:txBody>
          <a:bodyPr/>
          <a:lstStyle/>
          <a:p>
            <a:fld id="{348A0D94-D517-3448-BC3A-399D5424F967}" type="slidenum">
              <a:rPr lang="en-US" smtClean="0"/>
              <a:t>‹#›</a:t>
            </a:fld>
            <a:endParaRPr lang="en-US"/>
          </a:p>
        </p:txBody>
      </p:sp>
    </p:spTree>
    <p:extLst>
      <p:ext uri="{BB962C8B-B14F-4D97-AF65-F5344CB8AC3E}">
        <p14:creationId xmlns:p14="http://schemas.microsoft.com/office/powerpoint/2010/main" val="168081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5CAE1-DD89-0C5E-D4E7-41ACD73BE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A6CE5-12A2-F53E-B4C2-9516058AA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0D56A-FA9C-5122-0D9E-7DACEC1D7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B47072-D7A5-0C43-B310-FBF2ABF6AECE}" type="datetimeFigureOut">
              <a:rPr lang="en-US" smtClean="0"/>
              <a:t>10/30/2024</a:t>
            </a:fld>
            <a:endParaRPr lang="en-US"/>
          </a:p>
        </p:txBody>
      </p:sp>
      <p:sp>
        <p:nvSpPr>
          <p:cNvPr id="5" name="Footer Placeholder 4">
            <a:extLst>
              <a:ext uri="{FF2B5EF4-FFF2-40B4-BE49-F238E27FC236}">
                <a16:creationId xmlns:a16="http://schemas.microsoft.com/office/drawing/2014/main" id="{B6146512-DD04-C1D6-285B-A8AE6F40F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52007F-CB1E-ADC1-8534-40DB87CA1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8A0D94-D517-3448-BC3A-399D5424F967}" type="slidenum">
              <a:rPr lang="en-US" smtClean="0"/>
              <a:t>‹#›</a:t>
            </a:fld>
            <a:endParaRPr lang="en-US"/>
          </a:p>
        </p:txBody>
      </p:sp>
    </p:spTree>
    <p:extLst>
      <p:ext uri="{BB962C8B-B14F-4D97-AF65-F5344CB8AC3E}">
        <p14:creationId xmlns:p14="http://schemas.microsoft.com/office/powerpoint/2010/main" val="138700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my.rotary.org/en/document/presentation-2025-rotary-international-convention" TargetMode="External"/><Relationship Id="rId13" Type="http://schemas.openxmlformats.org/officeDocument/2006/relationships/image" Target="../media/image9.jpeg"/><Relationship Id="rId3" Type="http://schemas.openxmlformats.org/officeDocument/2006/relationships/hyperlink" Target="https://my.rotary.org/en/document/promotional-postcard-2025-rotary-international-convention" TargetMode="External"/><Relationship Id="rId7" Type="http://schemas.openxmlformats.org/officeDocument/2006/relationships/hyperlink" Target="https://my.rotary.org/en/document/promotional-virtual-backgrounds-2025-rotary-international-convention" TargetMode="External"/><Relationship Id="rId12" Type="http://schemas.openxmlformats.org/officeDocument/2006/relationships/hyperlink" Target="https://rotary.webdamdb.com/directdownload.php?ti=227587270&amp;tok=tY28jFWXFpgZWTr5XJTN3QRR&amp;token=$2y$10$u0tiZyCLm7nas382LFxR7e.F8xAeMEkhX/xJZJhw3c.Bx.ManlRu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my.rotary.org/en/document/social-media-graphics-2025-rotary-international-convention" TargetMode="External"/><Relationship Id="rId11" Type="http://schemas.openxmlformats.org/officeDocument/2006/relationships/hyperlink" Target="https://my.rotary.org/en/document/branding-guidelines-2025-rotary-international-convention" TargetMode="External"/><Relationship Id="rId5" Type="http://schemas.openxmlformats.org/officeDocument/2006/relationships/hyperlink" Target="https://my.rotary.org/en/document/website-banners-2025-rotary-international-convention" TargetMode="External"/><Relationship Id="rId10" Type="http://schemas.openxmlformats.org/officeDocument/2006/relationships/hyperlink" Target="https://my.rotary.org/en/document/logos-2025-rotary-international-convention" TargetMode="External"/><Relationship Id="rId4" Type="http://schemas.openxmlformats.org/officeDocument/2006/relationships/hyperlink" Target="https://my.rotary.org/en/document/roll-up-banners-2025-rotary-international-convention" TargetMode="External"/><Relationship Id="rId9" Type="http://schemas.openxmlformats.org/officeDocument/2006/relationships/hyperlink" Target="https://my.rotary.org/en/document/promotional-flyer-2025-rotary-international-conven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hyperlink" Target="https://www.rotary.org/en/news-featur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hyperlink" Target="https://www.mtroyal.ca/CampusServices/LivingonCamp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rotarycalgary2025.org/volunteering" TargetMode="External"/><Relationship Id="rId5" Type="http://schemas.openxmlformats.org/officeDocument/2006/relationships/hyperlink" Target="mailto:promotions@rotarycalgary2025.org" TargetMode="External"/><Relationship Id="rId4" Type="http://schemas.openxmlformats.org/officeDocument/2006/relationships/hyperlink" Target="mailto:melaniedaletodd@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hyperlink" Target="https://rotarycalgary2025.org/signature-event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hyperlink" Target="https://rotarycalgary2025.org/host-hospitality-event-landing-page" TargetMode="External"/><Relationship Id="rId4" Type="http://schemas.openxmlformats.org/officeDocument/2006/relationships/hyperlink" Target="https://rotarycalgary2025.org/event/host-hospitality-evening-4/regis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hyperlink" Target="https://rotarycalgary2025.org/pre-and-post-tou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mailto:promotions@rotarycalgary2025.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rotarycalgary2025.org/" TargetMode="External"/><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www.rotary5360.ca/page/hoc-club-champions-connection" TargetMode="External"/><Relationship Id="rId5" Type="http://schemas.openxmlformats.org/officeDocument/2006/relationships/hyperlink" Target="https://convention.rotary.org/en-us/"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linda.morris@rotarycalgary2025.org"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mailto:darcy.mykytyshyn@rotarycalgary2025.org" TargetMode="External"/><Relationship Id="rId5" Type="http://schemas.openxmlformats.org/officeDocument/2006/relationships/hyperlink" Target="mailto:miriam.mitchellbanks@rotarycalgary2025.org" TargetMode="External"/><Relationship Id="rId4" Type="http://schemas.openxmlformats.org/officeDocument/2006/relationships/hyperlink" Target="mailto:promotions@rotarycalgary2025.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mailto:m.k.bedell@comcast.net" TargetMode="External"/><Relationship Id="rId5" Type="http://schemas.openxmlformats.org/officeDocument/2006/relationships/hyperlink" Target="mailto:vavrek6@gmail.com"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72CF-F6D8-635D-2A37-2121C8E86F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B4DD85-5AF1-8043-3F16-D9B2B8D7BD37}"/>
              </a:ext>
            </a:extLst>
          </p:cNvPr>
          <p:cNvSpPr txBox="1"/>
          <p:nvPr/>
        </p:nvSpPr>
        <p:spPr>
          <a:xfrm>
            <a:off x="392242" y="2625510"/>
            <a:ext cx="11407515" cy="917431"/>
          </a:xfrm>
          <a:prstGeom prst="rect">
            <a:avLst/>
          </a:prstGeom>
          <a:noFill/>
        </p:spPr>
        <p:txBody>
          <a:bodyPr wrap="square" rtlCol="0">
            <a:spAutoFit/>
          </a:bodyPr>
          <a:lstStyle/>
          <a:p>
            <a:pPr algn="ctr">
              <a:lnSpc>
                <a:spcPts val="6140"/>
              </a:lnSpc>
            </a:pPr>
            <a:r>
              <a:rPr lang="en-US" sz="72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MAGIC</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F7A81B"/>
                </a:solidFill>
                <a:latin typeface="Open Sans Semibold" panose="020B0606030504020204" pitchFamily="34" charset="0"/>
                <a:ea typeface="Open Sans Semibold" panose="020B0606030504020204" pitchFamily="34" charset="0"/>
                <a:cs typeface="Open Sans Semibold" panose="020B0606030504020204" pitchFamily="34" charset="0"/>
              </a:rPr>
              <a:t>ALL</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rPr>
              <a:t>AROUND</a:t>
            </a:r>
          </a:p>
        </p:txBody>
      </p:sp>
      <p:pic>
        <p:nvPicPr>
          <p:cNvPr id="3" name="Picture 2" descr="A black background with a yellow object in the middle&#10;&#10;Description automatically generated with medium confidence">
            <a:extLst>
              <a:ext uri="{FF2B5EF4-FFF2-40B4-BE49-F238E27FC236}">
                <a16:creationId xmlns:a16="http://schemas.microsoft.com/office/drawing/2014/main" id="{6F5E0905-2E1E-923F-C69C-C5CCD574B3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6132" y="5361537"/>
            <a:ext cx="4659734" cy="772878"/>
          </a:xfrm>
          <a:prstGeom prst="rect">
            <a:avLst/>
          </a:prstGeom>
        </p:spPr>
      </p:pic>
      <p:sp>
        <p:nvSpPr>
          <p:cNvPr id="4" name="TextBox 3">
            <a:extLst>
              <a:ext uri="{FF2B5EF4-FFF2-40B4-BE49-F238E27FC236}">
                <a16:creationId xmlns:a16="http://schemas.microsoft.com/office/drawing/2014/main" id="{B4ECA2CE-D92B-0307-527E-F2564B11FE5B}"/>
              </a:ext>
            </a:extLst>
          </p:cNvPr>
          <p:cNvSpPr txBox="1"/>
          <p:nvPr/>
        </p:nvSpPr>
        <p:spPr>
          <a:xfrm>
            <a:off x="1628930" y="3438010"/>
            <a:ext cx="8934138" cy="646331"/>
          </a:xfrm>
          <a:prstGeom prst="rect">
            <a:avLst/>
          </a:prstGeom>
          <a:noFill/>
        </p:spPr>
        <p:txBody>
          <a:bodyPr wrap="square" rtlCol="0">
            <a:spAutoFit/>
          </a:bodyPr>
          <a:lstStyle/>
          <a:p>
            <a:pPr algn="ctr"/>
            <a:r>
              <a:rPr lang="en-US" sz="3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
        <p:nvSpPr>
          <p:cNvPr id="5" name="TextBox 4">
            <a:extLst>
              <a:ext uri="{FF2B5EF4-FFF2-40B4-BE49-F238E27FC236}">
                <a16:creationId xmlns:a16="http://schemas.microsoft.com/office/drawing/2014/main" id="{CB0326E8-0139-CE84-721D-4D51A89190C1}"/>
              </a:ext>
            </a:extLst>
          </p:cNvPr>
          <p:cNvSpPr txBox="1"/>
          <p:nvPr/>
        </p:nvSpPr>
        <p:spPr>
          <a:xfrm>
            <a:off x="4153444" y="4257526"/>
            <a:ext cx="3885112" cy="461665"/>
          </a:xfrm>
          <a:prstGeom prst="rect">
            <a:avLst/>
          </a:prstGeom>
          <a:noFill/>
        </p:spPr>
        <p:txBody>
          <a:bodyPr wrap="square" rtlCol="0">
            <a:spAutoFit/>
          </a:bodyPr>
          <a:lstStyle/>
          <a:p>
            <a:pPr algn="ctr"/>
            <a:r>
              <a:rPr lang="en-US" sz="24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24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custDataLst>
      <p:tags r:id="rId1"/>
    </p:custDataLst>
    <p:extLst>
      <p:ext uri="{BB962C8B-B14F-4D97-AF65-F5344CB8AC3E}">
        <p14:creationId xmlns:p14="http://schemas.microsoft.com/office/powerpoint/2010/main" val="280998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EEE259FA-541F-2FB3-ADF8-74D2549C278A}"/>
              </a:ext>
            </a:extLst>
          </p:cNvPr>
          <p:cNvSpPr>
            <a:spLocks noGrp="1"/>
          </p:cNvSpPr>
          <p:nvPr>
            <p:ph type="title"/>
          </p:nvPr>
        </p:nvSpPr>
        <p:spPr/>
        <p:txBody>
          <a:bodyPr/>
          <a:lstStyle/>
          <a:p>
            <a:r>
              <a:rPr lang="en-US"/>
              <a:t>Promotion Tools…We are using all of them!</a:t>
            </a:r>
          </a:p>
        </p:txBody>
      </p:sp>
      <p:sp>
        <p:nvSpPr>
          <p:cNvPr id="6" name="Content Placeholder 5">
            <a:extLst>
              <a:ext uri="{FF2B5EF4-FFF2-40B4-BE49-F238E27FC236}">
                <a16:creationId xmlns:a16="http://schemas.microsoft.com/office/drawing/2014/main" id="{3F678E75-410B-C0DD-359C-254551A00674}"/>
              </a:ext>
            </a:extLst>
          </p:cNvPr>
          <p:cNvSpPr>
            <a:spLocks noGrp="1"/>
          </p:cNvSpPr>
          <p:nvPr>
            <p:ph idx="1"/>
          </p:nvPr>
        </p:nvSpPr>
        <p:spPr>
          <a:xfrm>
            <a:off x="838200" y="1639611"/>
            <a:ext cx="10515600" cy="4351338"/>
          </a:xfrm>
        </p:spPr>
        <p:txBody>
          <a:bodyPr>
            <a:normAutofit fontScale="92500" lnSpcReduction="10000"/>
          </a:bodyPr>
          <a:lstStyle/>
          <a:p>
            <a:pPr marL="0" indent="0">
              <a:buNone/>
            </a:pPr>
            <a:r>
              <a:rPr lang="en-US"/>
              <a:t>Thanks for all the promotion tools that the HOC has provided: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Postcard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Roll-up banners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Website banners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Social media graphics</a:t>
            </a:r>
            <a:r>
              <a:rPr lang="en-US" sz="1800" kern="100">
                <a:effectLst/>
                <a:latin typeface="Aptos" panose="020B0004020202020204" pitchFamily="34" charset="0"/>
                <a:ea typeface="Aptos" panose="020B0004020202020204" pitchFamily="34" charset="0"/>
                <a:cs typeface="Times New Roman" panose="02020603050405020304" pitchFamily="18" charset="0"/>
              </a:rPr>
              <a:t> (Facebook, Instagram, Twitter, and LinkedIn)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Convention virtual backgrounds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PowerPoint template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Flyer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Convention logos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Logos</a:t>
            </a:r>
            <a:r>
              <a:rPr lang="en-US" sz="1800" kern="100">
                <a:effectLst/>
                <a:latin typeface="Aptos" panose="020B0004020202020204" pitchFamily="34" charset="0"/>
                <a:ea typeface="Aptos" panose="020B0004020202020204" pitchFamily="34" charset="0"/>
                <a:cs typeface="Times New Roman" panose="02020603050405020304" pitchFamily="18" charset="0"/>
              </a:rPr>
              <a:t> and </a:t>
            </a: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Brand guidelines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Promotional video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Video</a:t>
            </a:r>
            <a:r>
              <a:rPr lang="en-US" sz="1800" b="1" kern="100">
                <a:effectLst/>
                <a:latin typeface="Aptos" panose="020B0004020202020204" pitchFamily="34" charset="0"/>
                <a:ea typeface="Aptos" panose="020B0004020202020204" pitchFamily="34" charset="0"/>
                <a:cs typeface="Times New Roman" panose="02020603050405020304" pitchFamily="18" charset="0"/>
              </a:rPr>
              <a:t> </a:t>
            </a:r>
            <a:r>
              <a:rPr lang="en-US" sz="18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The Videos are amazing and get people excited about Calgary.romotion ideas</a:t>
            </a:r>
            <a:endParaRPr lang="en-US" sz="1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a:p>
        </p:txBody>
      </p:sp>
      <p:pic>
        <p:nvPicPr>
          <p:cNvPr id="4098" name="Picture 2" descr="Performance vs Promotion">
            <a:extLst>
              <a:ext uri="{FF2B5EF4-FFF2-40B4-BE49-F238E27FC236}">
                <a16:creationId xmlns:a16="http://schemas.microsoft.com/office/drawing/2014/main" id="{E409DE65-0417-B1DC-08A9-079270A9D244}"/>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534400" y="2965174"/>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9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EEE259FA-541F-2FB3-ADF8-74D2549C278A}"/>
              </a:ext>
            </a:extLst>
          </p:cNvPr>
          <p:cNvSpPr>
            <a:spLocks noGrp="1"/>
          </p:cNvSpPr>
          <p:nvPr>
            <p:ph type="title"/>
          </p:nvPr>
        </p:nvSpPr>
        <p:spPr/>
        <p:txBody>
          <a:bodyPr/>
          <a:lstStyle/>
          <a:p>
            <a:r>
              <a:rPr lang="en-US"/>
              <a:t>Testimonials Example:</a:t>
            </a:r>
          </a:p>
        </p:txBody>
      </p:sp>
      <p:sp>
        <p:nvSpPr>
          <p:cNvPr id="6" name="Content Placeholder 5">
            <a:extLst>
              <a:ext uri="{FF2B5EF4-FFF2-40B4-BE49-F238E27FC236}">
                <a16:creationId xmlns:a16="http://schemas.microsoft.com/office/drawing/2014/main" id="{3F678E75-410B-C0DD-359C-254551A00674}"/>
              </a:ext>
            </a:extLst>
          </p:cNvPr>
          <p:cNvSpPr>
            <a:spLocks noGrp="1"/>
          </p:cNvSpPr>
          <p:nvPr>
            <p:ph idx="1"/>
          </p:nvPr>
        </p:nvSpPr>
        <p:spPr>
          <a:xfrm>
            <a:off x="838200" y="1639611"/>
            <a:ext cx="10515600" cy="4351338"/>
          </a:xfrm>
        </p:spPr>
        <p:txBody>
          <a:bodyPr>
            <a:normAutofit lnSpcReduction="10000"/>
          </a:bodyPr>
          <a:lstStyle/>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World Polio Day on October 24, 2024, we asked Past Rotary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International Vice President and Rotary Foundation Trustee Mike McGovern, the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International Polio Plus Committee chair, why every Rotarian should attend a Rotary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convention.  He replied:</a:t>
            </a:r>
          </a:p>
          <a:p>
            <a:pPr marL="0" marR="0" indent="0">
              <a:lnSpc>
                <a:spcPct val="107000"/>
              </a:lnSpc>
              <a:spcBef>
                <a:spcPts val="0"/>
              </a:spcBef>
              <a:spcAft>
                <a:spcPts val="800"/>
              </a:spcAft>
              <a:buNone/>
            </a:pP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“I can’t wait to go to Calgary. I’ve been to about 25 conventions and somehow I</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missed the last one (1996) everyone raved about how much fun it was all they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learned and how it made them be better Rotarian so I’m looking forward to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a:effectLst/>
                <a:latin typeface="Aptos" panose="020B0004020202020204" pitchFamily="34" charset="0"/>
                <a:ea typeface="Aptos" panose="020B0004020202020204" pitchFamily="34" charset="0"/>
                <a:cs typeface="Times New Roman" panose="02020603050405020304" pitchFamily="18" charset="0"/>
              </a:rPr>
              <a:t>seeing a lot of Rotary friends new and old in Calgary. And it’s important to be there because you’ll get the best speakers in the world on polio eradication, and you’ll hear the very latest news that we finally move forward to completing the task to End Polio Now.”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b="1">
                <a:effectLst/>
                <a:latin typeface="Aptos" panose="020B0004020202020204" pitchFamily="34" charset="0"/>
                <a:ea typeface="Aptos" panose="020B0004020202020204" pitchFamily="34" charset="0"/>
                <a:cs typeface="Times New Roman" panose="02020603050405020304" pitchFamily="18" charset="0"/>
              </a:rPr>
              <a:t>Take ACTION: Register </a:t>
            </a:r>
            <a:endParaRPr lang="en-US"/>
          </a:p>
        </p:txBody>
      </p:sp>
      <p:pic>
        <p:nvPicPr>
          <p:cNvPr id="5122" name="Picture 2" descr="Michael McGovern - Rotary Zones 33/34 ...">
            <a:extLst>
              <a:ext uri="{FF2B5EF4-FFF2-40B4-BE49-F238E27FC236}">
                <a16:creationId xmlns:a16="http://schemas.microsoft.com/office/drawing/2014/main" id="{D402F5F0-6D8A-33C9-B891-385C52AC7E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3087" y="195069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8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EEE259FA-541F-2FB3-ADF8-74D2549C278A}"/>
              </a:ext>
            </a:extLst>
          </p:cNvPr>
          <p:cNvSpPr>
            <a:spLocks noGrp="1"/>
          </p:cNvSpPr>
          <p:nvPr>
            <p:ph type="title"/>
          </p:nvPr>
        </p:nvSpPr>
        <p:spPr/>
        <p:txBody>
          <a:bodyPr/>
          <a:lstStyle/>
          <a:p>
            <a:r>
              <a:rPr lang="en-US"/>
              <a:t>New Members</a:t>
            </a:r>
          </a:p>
        </p:txBody>
      </p:sp>
      <p:pic>
        <p:nvPicPr>
          <p:cNvPr id="6146" name="Picture 2" descr="New Member Welcome Pack | District 9910">
            <a:extLst>
              <a:ext uri="{FF2B5EF4-FFF2-40B4-BE49-F238E27FC236}">
                <a16:creationId xmlns:a16="http://schemas.microsoft.com/office/drawing/2014/main" id="{2FED0255-569C-75D9-4475-7838D3357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288" y="1744137"/>
            <a:ext cx="4813423" cy="40472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Members | Rotary Club of Lima">
            <a:extLst>
              <a:ext uri="{FF2B5EF4-FFF2-40B4-BE49-F238E27FC236}">
                <a16:creationId xmlns:a16="http://schemas.microsoft.com/office/drawing/2014/main" id="{C97F61E9-D0F6-DF31-CE9F-9DE34FE6C0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02711" y="674509"/>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hil Landry - ERC Newest Member ...">
            <a:extLst>
              <a:ext uri="{FF2B5EF4-FFF2-40B4-BE49-F238E27FC236}">
                <a16:creationId xmlns:a16="http://schemas.microsoft.com/office/drawing/2014/main" id="{C9C83559-AD62-6D10-DA20-F55FAA7A66E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3585916"/>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9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EEE259FA-541F-2FB3-ADF8-74D2549C278A}"/>
              </a:ext>
            </a:extLst>
          </p:cNvPr>
          <p:cNvSpPr>
            <a:spLocks noGrp="1"/>
          </p:cNvSpPr>
          <p:nvPr>
            <p:ph type="title"/>
          </p:nvPr>
        </p:nvSpPr>
        <p:spPr/>
        <p:txBody>
          <a:bodyPr>
            <a:normAutofit/>
          </a:bodyPr>
          <a:lstStyle/>
          <a:p>
            <a:r>
              <a:rPr lang="en-US" sz="3600">
                <a:effectLst/>
                <a:latin typeface="Aptos" panose="020B0004020202020204" pitchFamily="34" charset="0"/>
                <a:ea typeface="Aptos" panose="020B0004020202020204" pitchFamily="34" charset="0"/>
                <a:cs typeface="Times New Roman" panose="02020603050405020304" pitchFamily="18" charset="0"/>
              </a:rPr>
              <a:t>D5360 Rotarians are the BEST! </a:t>
            </a:r>
            <a:endParaRPr lang="en-US" sz="3600"/>
          </a:p>
        </p:txBody>
      </p:sp>
      <p:pic>
        <p:nvPicPr>
          <p:cNvPr id="6" name="Picture 5">
            <a:extLst>
              <a:ext uri="{FF2B5EF4-FFF2-40B4-BE49-F238E27FC236}">
                <a16:creationId xmlns:a16="http://schemas.microsoft.com/office/drawing/2014/main" id="{9794F4F9-40C3-E542-67EA-CEE2FD176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398319"/>
            <a:ext cx="5039096" cy="3779322"/>
          </a:xfrm>
          <a:prstGeom prst="rect">
            <a:avLst/>
          </a:prstGeom>
        </p:spPr>
      </p:pic>
      <p:pic>
        <p:nvPicPr>
          <p:cNvPr id="7" name="Picture 6">
            <a:extLst>
              <a:ext uri="{FF2B5EF4-FFF2-40B4-BE49-F238E27FC236}">
                <a16:creationId xmlns:a16="http://schemas.microsoft.com/office/drawing/2014/main" id="{15F42255-F47E-D018-145A-05945091349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4704" y="1400025"/>
            <a:ext cx="5039096" cy="3777615"/>
          </a:xfrm>
          <a:prstGeom prst="rect">
            <a:avLst/>
          </a:prstGeom>
          <a:noFill/>
          <a:ln>
            <a:noFill/>
          </a:ln>
        </p:spPr>
      </p:pic>
    </p:spTree>
    <p:extLst>
      <p:ext uri="{BB962C8B-B14F-4D97-AF65-F5344CB8AC3E}">
        <p14:creationId xmlns:p14="http://schemas.microsoft.com/office/powerpoint/2010/main" val="35527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6781-A300-006C-A4E6-00A7F59E4B80}"/>
              </a:ext>
            </a:extLst>
          </p:cNvPr>
          <p:cNvSpPr>
            <a:spLocks noGrp="1"/>
          </p:cNvSpPr>
          <p:nvPr>
            <p:ph type="title"/>
          </p:nvPr>
        </p:nvSpPr>
        <p:spPr/>
        <p:txBody>
          <a:bodyPr/>
          <a:lstStyle/>
          <a:p>
            <a:r>
              <a:rPr lang="en-US"/>
              <a:t>White Hat</a:t>
            </a:r>
          </a:p>
        </p:txBody>
      </p:sp>
      <p:pic>
        <p:nvPicPr>
          <p:cNvPr id="7176" name="Picture 8" descr="Calgary White Hat Awards | Tourism Calgary">
            <a:extLst>
              <a:ext uri="{FF2B5EF4-FFF2-40B4-BE49-F238E27FC236}">
                <a16:creationId xmlns:a16="http://schemas.microsoft.com/office/drawing/2014/main" id="{C1A9D052-BEE0-3260-BFD1-A70778374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97" y="1236341"/>
            <a:ext cx="6154709" cy="4095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a yellow object in the middle&#10;&#10;Description automatically generated with medium confidence">
            <a:extLst>
              <a:ext uri="{FF2B5EF4-FFF2-40B4-BE49-F238E27FC236}">
                <a16:creationId xmlns:a16="http://schemas.microsoft.com/office/drawing/2014/main" id="{4F3EA815-FFDA-5DA9-EA0A-F67A31319789}"/>
              </a:ext>
            </a:extLst>
          </p:cNvPr>
          <p:cNvPicPr>
            <a:picLocks noChangeAspect="1"/>
          </p:cNvPicPr>
          <p:nvPr/>
        </p:nvPicPr>
        <p:blipFill>
          <a:blip r:embed="rId3"/>
          <a:stretch>
            <a:fillRect/>
          </a:stretch>
        </p:blipFill>
        <p:spPr>
          <a:xfrm>
            <a:off x="4310084" y="5719997"/>
            <a:ext cx="4659734" cy="772878"/>
          </a:xfrm>
          <a:prstGeom prst="rect">
            <a:avLst/>
          </a:prstGeom>
        </p:spPr>
      </p:pic>
    </p:spTree>
    <p:extLst>
      <p:ext uri="{BB962C8B-B14F-4D97-AF65-F5344CB8AC3E}">
        <p14:creationId xmlns:p14="http://schemas.microsoft.com/office/powerpoint/2010/main" val="383636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Updates from RI</a:t>
            </a:r>
            <a:endParaRPr lang="en-CA"/>
          </a:p>
        </p:txBody>
      </p:sp>
    </p:spTree>
    <p:custDataLst>
      <p:tags r:id="rId1"/>
    </p:custDataLst>
    <p:extLst>
      <p:ext uri="{BB962C8B-B14F-4D97-AF65-F5344CB8AC3E}">
        <p14:creationId xmlns:p14="http://schemas.microsoft.com/office/powerpoint/2010/main" val="37878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pPr algn="r"/>
            <a:r>
              <a:rPr lang="en-US"/>
              <a:t>Updates from RI</a:t>
            </a:r>
            <a:endParaRPr lang="en-CA"/>
          </a:p>
        </p:txBody>
      </p:sp>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200" y="1416479"/>
            <a:ext cx="4514850" cy="4025041"/>
          </a:xfrm>
        </p:spPr>
        <p:txBody>
          <a:bodyPr vert="horz" lIns="91440" tIns="45720" rIns="91440" bIns="45720" rtlCol="0" anchor="t">
            <a:normAutofit fontScale="85000" lnSpcReduction="10000"/>
          </a:bodyPr>
          <a:lstStyle/>
          <a:p>
            <a:r>
              <a:rPr lang="en-US" sz="2400"/>
              <a:t>RI was in Calgary last week…everything is looking GREAT!!!</a:t>
            </a:r>
          </a:p>
          <a:p>
            <a:r>
              <a:rPr lang="en-US" sz="2400"/>
              <a:t>CONNECTION is the reason Rotarians attend the RI Convention</a:t>
            </a:r>
          </a:p>
          <a:p>
            <a:r>
              <a:rPr lang="en-US" sz="2400"/>
              <a:t>Applicants for Breakout Sections closed Oct 14th, there was a record 367 applications for 70 spots.</a:t>
            </a:r>
          </a:p>
          <a:p>
            <a:r>
              <a:rPr lang="en-US" sz="2400"/>
              <a:t>You can find Convention news in:</a:t>
            </a:r>
          </a:p>
          <a:p>
            <a:pPr lvl="1"/>
            <a:r>
              <a:rPr lang="en-US" sz="2000"/>
              <a:t>Rotary Magazine</a:t>
            </a:r>
          </a:p>
          <a:p>
            <a:pPr lvl="1"/>
            <a:r>
              <a:rPr lang="en-US" sz="2000"/>
              <a:t>Rotary Canada Magazine</a:t>
            </a:r>
          </a:p>
          <a:p>
            <a:pPr lvl="1"/>
            <a:r>
              <a:rPr lang="en-CA" sz="2000">
                <a:hlinkClick r:id="rId4"/>
              </a:rPr>
              <a:t>News &amp; Features | Rotary International</a:t>
            </a:r>
            <a:endParaRPr lang="en-US" sz="2800"/>
          </a:p>
          <a:p>
            <a:r>
              <a:rPr lang="en-CA" sz="2400"/>
              <a:t>New videos coming soon to help support recruitment efforts.</a:t>
            </a:r>
          </a:p>
          <a:p>
            <a:pPr marL="0" indent="0">
              <a:buNone/>
            </a:pPr>
            <a:endParaRPr lang="en-CA" sz="2000"/>
          </a:p>
        </p:txBody>
      </p:sp>
      <p:pic>
        <p:nvPicPr>
          <p:cNvPr id="9" name="Picture 8">
            <a:extLst>
              <a:ext uri="{FF2B5EF4-FFF2-40B4-BE49-F238E27FC236}">
                <a16:creationId xmlns:a16="http://schemas.microsoft.com/office/drawing/2014/main" id="{B37CE0F2-C5DD-BB10-443D-7813FB144C7F}"/>
              </a:ext>
            </a:extLst>
          </p:cNvPr>
          <p:cNvPicPr>
            <a:picLocks noChangeAspect="1"/>
          </p:cNvPicPr>
          <p:nvPr/>
        </p:nvPicPr>
        <p:blipFill>
          <a:blip r:embed="rId5"/>
          <a:stretch>
            <a:fillRect/>
          </a:stretch>
        </p:blipFill>
        <p:spPr>
          <a:xfrm>
            <a:off x="5523769" y="2266949"/>
            <a:ext cx="5830031" cy="2724151"/>
          </a:xfrm>
          <a:prstGeom prst="rect">
            <a:avLst/>
          </a:prstGeom>
        </p:spPr>
      </p:pic>
    </p:spTree>
    <p:custDataLst>
      <p:tags r:id="rId1"/>
    </p:custDataLst>
    <p:extLst>
      <p:ext uri="{BB962C8B-B14F-4D97-AF65-F5344CB8AC3E}">
        <p14:creationId xmlns:p14="http://schemas.microsoft.com/office/powerpoint/2010/main" val="273783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Accommodation</a:t>
            </a:r>
            <a:endParaRPr lang="en-CA"/>
          </a:p>
        </p:txBody>
      </p:sp>
    </p:spTree>
    <p:custDataLst>
      <p:tags r:id="rId1"/>
    </p:custDataLst>
    <p:extLst>
      <p:ext uri="{BB962C8B-B14F-4D97-AF65-F5344CB8AC3E}">
        <p14:creationId xmlns:p14="http://schemas.microsoft.com/office/powerpoint/2010/main" val="244622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District Accommodation</a:t>
            </a:r>
            <a:endParaRPr lang="en-CA"/>
          </a:p>
        </p:txBody>
      </p:sp>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200" y="1690688"/>
            <a:ext cx="5257800" cy="4025041"/>
          </a:xfrm>
        </p:spPr>
        <p:txBody>
          <a:bodyPr vert="horz" lIns="91440" tIns="45720" rIns="91440" bIns="45720" rtlCol="0" anchor="t">
            <a:normAutofit fontScale="92500" lnSpcReduction="20000"/>
          </a:bodyPr>
          <a:lstStyle/>
          <a:p>
            <a:pPr marL="0" indent="0">
              <a:buNone/>
            </a:pPr>
            <a:r>
              <a:rPr lang="en-US" sz="2400" dirty="0"/>
              <a:t>Mount Royal Residences</a:t>
            </a:r>
          </a:p>
          <a:p>
            <a:pPr lvl="1"/>
            <a:r>
              <a:rPr lang="en-US" sz="2000" dirty="0"/>
              <a:t>300 Units available</a:t>
            </a:r>
          </a:p>
          <a:p>
            <a:pPr lvl="1"/>
            <a:r>
              <a:rPr lang="en-US" sz="2000" dirty="0"/>
              <a:t>30 minutes trip by Public Transit to the Convention Campus</a:t>
            </a:r>
          </a:p>
          <a:p>
            <a:pPr lvl="1"/>
            <a:r>
              <a:rPr lang="en-US" sz="2000" dirty="0"/>
              <a:t>Great way for 5360 /5370 Rotarians to strengthen our camaraderie</a:t>
            </a:r>
          </a:p>
          <a:p>
            <a:pPr lvl="1"/>
            <a:r>
              <a:rPr lang="en-CA" sz="2100" dirty="0">
                <a:hlinkClick r:id="rId4"/>
              </a:rPr>
              <a:t>Residence Services | MRU</a:t>
            </a:r>
            <a:endParaRPr lang="en-US" sz="2100" dirty="0"/>
          </a:p>
          <a:p>
            <a:pPr marL="0" indent="0">
              <a:buNone/>
            </a:pPr>
            <a:r>
              <a:rPr lang="en-US" sz="2400" dirty="0"/>
              <a:t>SAIT Residents</a:t>
            </a:r>
          </a:p>
          <a:p>
            <a:pPr lvl="1"/>
            <a:r>
              <a:rPr lang="en-US" sz="2000" dirty="0"/>
              <a:t>Information coming soon</a:t>
            </a:r>
          </a:p>
          <a:p>
            <a:pPr marL="0" indent="0">
              <a:buNone/>
            </a:pPr>
            <a:r>
              <a:rPr lang="en-US" sz="2400" dirty="0"/>
              <a:t>University of Calgary Residences</a:t>
            </a:r>
          </a:p>
          <a:p>
            <a:pPr lvl="1"/>
            <a:r>
              <a:rPr lang="en-US" sz="2000" dirty="0"/>
              <a:t>Information coming soon</a:t>
            </a:r>
          </a:p>
          <a:p>
            <a:pPr marL="0" indent="0" algn="ctr">
              <a:buNone/>
            </a:pPr>
            <a:endParaRPr lang="en-US" sz="2400" dirty="0"/>
          </a:p>
          <a:p>
            <a:pPr marL="0" indent="0" algn="ctr">
              <a:buNone/>
            </a:pPr>
            <a:r>
              <a:rPr lang="en-US" sz="3500" i="1" dirty="0"/>
              <a:t>Act FAST….</a:t>
            </a:r>
          </a:p>
        </p:txBody>
      </p:sp>
      <p:pic>
        <p:nvPicPr>
          <p:cNvPr id="8" name="Picture 7">
            <a:extLst>
              <a:ext uri="{FF2B5EF4-FFF2-40B4-BE49-F238E27FC236}">
                <a16:creationId xmlns:a16="http://schemas.microsoft.com/office/drawing/2014/main" id="{560613B0-31BC-315D-4BC3-FC2539EFD04A}"/>
              </a:ext>
            </a:extLst>
          </p:cNvPr>
          <p:cNvPicPr>
            <a:picLocks noChangeAspect="1"/>
          </p:cNvPicPr>
          <p:nvPr/>
        </p:nvPicPr>
        <p:blipFill>
          <a:blip r:embed="rId5"/>
          <a:stretch>
            <a:fillRect/>
          </a:stretch>
        </p:blipFill>
        <p:spPr>
          <a:xfrm>
            <a:off x="6286239" y="1694493"/>
            <a:ext cx="5067561" cy="3907163"/>
          </a:xfrm>
          <a:prstGeom prst="rect">
            <a:avLst/>
          </a:prstGeom>
        </p:spPr>
      </p:pic>
    </p:spTree>
    <p:custDataLst>
      <p:tags r:id="rId1"/>
    </p:custDataLst>
    <p:extLst>
      <p:ext uri="{BB962C8B-B14F-4D97-AF65-F5344CB8AC3E}">
        <p14:creationId xmlns:p14="http://schemas.microsoft.com/office/powerpoint/2010/main" val="73932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RI Room Block</a:t>
            </a:r>
            <a:endParaRPr lang="en-CA"/>
          </a:p>
        </p:txBody>
      </p:sp>
      <p:pic>
        <p:nvPicPr>
          <p:cNvPr id="9" name="Picture 8">
            <a:extLst>
              <a:ext uri="{FF2B5EF4-FFF2-40B4-BE49-F238E27FC236}">
                <a16:creationId xmlns:a16="http://schemas.microsoft.com/office/drawing/2014/main" id="{384CAE41-089A-E6BA-FFB3-B601DF7CDC47}"/>
              </a:ext>
            </a:extLst>
          </p:cNvPr>
          <p:cNvPicPr>
            <a:picLocks noChangeAspect="1"/>
          </p:cNvPicPr>
          <p:nvPr/>
        </p:nvPicPr>
        <p:blipFill>
          <a:blip r:embed="rId4"/>
          <a:stretch>
            <a:fillRect/>
          </a:stretch>
        </p:blipFill>
        <p:spPr>
          <a:xfrm>
            <a:off x="838200" y="1735690"/>
            <a:ext cx="4747056" cy="3386619"/>
          </a:xfrm>
          <a:prstGeom prst="rect">
            <a:avLst/>
          </a:prstGeom>
        </p:spPr>
      </p:pic>
      <p:graphicFrame>
        <p:nvGraphicFramePr>
          <p:cNvPr id="12" name="Content Placeholder 11">
            <a:extLst>
              <a:ext uri="{FF2B5EF4-FFF2-40B4-BE49-F238E27FC236}">
                <a16:creationId xmlns:a16="http://schemas.microsoft.com/office/drawing/2014/main" id="{697A869F-8EEC-C458-BA18-A07D63DA385B}"/>
              </a:ext>
            </a:extLst>
          </p:cNvPr>
          <p:cNvGraphicFramePr>
            <a:graphicFrameLocks noGrp="1"/>
          </p:cNvGraphicFramePr>
          <p:nvPr>
            <p:ph idx="1"/>
            <p:extLst>
              <p:ext uri="{D42A27DB-BD31-4B8C-83A1-F6EECF244321}">
                <p14:modId xmlns:p14="http://schemas.microsoft.com/office/powerpoint/2010/main" val="3629595499"/>
              </p:ext>
            </p:extLst>
          </p:nvPr>
        </p:nvGraphicFramePr>
        <p:xfrm>
          <a:off x="5871410" y="1826259"/>
          <a:ext cx="5482390" cy="3205480"/>
        </p:xfrm>
        <a:graphic>
          <a:graphicData uri="http://schemas.openxmlformats.org/drawingml/2006/table">
            <a:tbl>
              <a:tblPr firstRow="1" bandRow="1">
                <a:tableStyleId>{5C22544A-7EE6-4342-B048-85BDC9FD1C3A}</a:tableStyleId>
              </a:tblPr>
              <a:tblGrid>
                <a:gridCol w="1732548">
                  <a:extLst>
                    <a:ext uri="{9D8B030D-6E8A-4147-A177-3AD203B41FA5}">
                      <a16:colId xmlns:a16="http://schemas.microsoft.com/office/drawing/2014/main" val="1139696863"/>
                    </a:ext>
                  </a:extLst>
                </a:gridCol>
                <a:gridCol w="3749842">
                  <a:extLst>
                    <a:ext uri="{9D8B030D-6E8A-4147-A177-3AD203B41FA5}">
                      <a16:colId xmlns:a16="http://schemas.microsoft.com/office/drawing/2014/main" val="2858759697"/>
                    </a:ext>
                  </a:extLst>
                </a:gridCol>
              </a:tblGrid>
              <a:tr h="370840">
                <a:tc>
                  <a:txBody>
                    <a:bodyPr/>
                    <a:lstStyle/>
                    <a:p>
                      <a:r>
                        <a:rPr lang="en-US"/>
                        <a:t>Date</a:t>
                      </a:r>
                      <a:endParaRPr lang="en-CA"/>
                    </a:p>
                  </a:txBody>
                  <a:tcPr/>
                </a:tc>
                <a:tc>
                  <a:txBody>
                    <a:bodyPr/>
                    <a:lstStyle/>
                    <a:p>
                      <a:endParaRPr lang="en-CA"/>
                    </a:p>
                  </a:txBody>
                  <a:tcPr/>
                </a:tc>
                <a:extLst>
                  <a:ext uri="{0D108BD9-81ED-4DB2-BD59-A6C34878D82A}">
                    <a16:rowId xmlns:a16="http://schemas.microsoft.com/office/drawing/2014/main" val="3059618037"/>
                  </a:ext>
                </a:extLst>
              </a:tr>
              <a:tr h="370840">
                <a:tc>
                  <a:txBody>
                    <a:bodyPr/>
                    <a:lstStyle/>
                    <a:p>
                      <a:pPr algn="ctr"/>
                      <a:r>
                        <a:rPr lang="en-US"/>
                        <a:t>Oct 30</a:t>
                      </a:r>
                      <a:r>
                        <a:rPr lang="en-US" baseline="30000"/>
                        <a:t>th</a:t>
                      </a:r>
                      <a:endParaRPr lang="en-CA"/>
                    </a:p>
                  </a:txBody>
                  <a:tcPr anchor="ctr"/>
                </a:tc>
                <a:tc>
                  <a:txBody>
                    <a:bodyPr/>
                    <a:lstStyle/>
                    <a:p>
                      <a:r>
                        <a:rPr lang="en-US"/>
                        <a:t>Last Day to Reduce or Adjust Room Blocks without Penalty</a:t>
                      </a:r>
                      <a:endParaRPr lang="en-CA"/>
                    </a:p>
                  </a:txBody>
                  <a:tcPr anchor="ctr"/>
                </a:tc>
                <a:extLst>
                  <a:ext uri="{0D108BD9-81ED-4DB2-BD59-A6C34878D82A}">
                    <a16:rowId xmlns:a16="http://schemas.microsoft.com/office/drawing/2014/main" val="439709938"/>
                  </a:ext>
                </a:extLst>
              </a:tr>
              <a:tr h="370840">
                <a:tc>
                  <a:txBody>
                    <a:bodyPr/>
                    <a:lstStyle/>
                    <a:p>
                      <a:pPr algn="ctr"/>
                      <a:r>
                        <a:rPr lang="en-US" b="1">
                          <a:solidFill>
                            <a:schemeClr val="bg1"/>
                          </a:solidFill>
                        </a:rPr>
                        <a:t>Nov 13</a:t>
                      </a:r>
                      <a:r>
                        <a:rPr lang="en-US" b="1" baseline="30000">
                          <a:solidFill>
                            <a:schemeClr val="bg1"/>
                          </a:solidFill>
                        </a:rPr>
                        <a:t>th</a:t>
                      </a:r>
                      <a:endParaRPr lang="en-CA" b="1">
                        <a:solidFill>
                          <a:schemeClr val="bg1"/>
                        </a:solidFill>
                      </a:endParaRPr>
                    </a:p>
                  </a:txBody>
                  <a:tcPr anchor="ctr">
                    <a:solidFill>
                      <a:srgbClr val="FF0000"/>
                    </a:solidFill>
                  </a:tcPr>
                </a:tc>
                <a:tc>
                  <a:txBody>
                    <a:bodyPr/>
                    <a:lstStyle/>
                    <a:p>
                      <a:r>
                        <a:rPr lang="en-US" b="1">
                          <a:solidFill>
                            <a:schemeClr val="bg1"/>
                          </a:solidFill>
                        </a:rPr>
                        <a:t>2-night deposit required for each of the held rooms in a block, otherwise room released</a:t>
                      </a:r>
                      <a:endParaRPr lang="en-CA" b="1">
                        <a:solidFill>
                          <a:schemeClr val="bg1"/>
                        </a:solidFill>
                      </a:endParaRPr>
                    </a:p>
                  </a:txBody>
                  <a:tcPr anchor="ctr">
                    <a:solidFill>
                      <a:srgbClr val="FF0000"/>
                    </a:solidFill>
                  </a:tcPr>
                </a:tc>
                <a:extLst>
                  <a:ext uri="{0D108BD9-81ED-4DB2-BD59-A6C34878D82A}">
                    <a16:rowId xmlns:a16="http://schemas.microsoft.com/office/drawing/2014/main" val="2872756512"/>
                  </a:ext>
                </a:extLst>
              </a:tr>
              <a:tr h="370840">
                <a:tc>
                  <a:txBody>
                    <a:bodyPr/>
                    <a:lstStyle/>
                    <a:p>
                      <a:pPr algn="ctr"/>
                      <a:r>
                        <a:rPr lang="en-US"/>
                        <a:t>Mar 19</a:t>
                      </a:r>
                      <a:r>
                        <a:rPr lang="en-US" baseline="30000"/>
                        <a:t>th</a:t>
                      </a:r>
                      <a:endParaRPr lang="en-CA"/>
                    </a:p>
                  </a:txBody>
                  <a:tcPr anchor="ctr"/>
                </a:tc>
                <a:tc>
                  <a:txBody>
                    <a:bodyPr/>
                    <a:lstStyle/>
                    <a:p>
                      <a:r>
                        <a:rPr lang="en-US"/>
                        <a:t>Last Day to PROVIDE names on Reserved Rooms</a:t>
                      </a:r>
                      <a:endParaRPr lang="en-CA"/>
                    </a:p>
                  </a:txBody>
                  <a:tcPr anchor="ctr"/>
                </a:tc>
                <a:extLst>
                  <a:ext uri="{0D108BD9-81ED-4DB2-BD59-A6C34878D82A}">
                    <a16:rowId xmlns:a16="http://schemas.microsoft.com/office/drawing/2014/main" val="2219109242"/>
                  </a:ext>
                </a:extLst>
              </a:tr>
              <a:tr h="370840">
                <a:tc>
                  <a:txBody>
                    <a:bodyPr/>
                    <a:lstStyle/>
                    <a:p>
                      <a:pPr algn="ctr"/>
                      <a:r>
                        <a:rPr lang="en-US"/>
                        <a:t>May 29</a:t>
                      </a:r>
                      <a:r>
                        <a:rPr lang="en-US" baseline="30000"/>
                        <a:t>th</a:t>
                      </a:r>
                      <a:endParaRPr lang="en-CA"/>
                    </a:p>
                  </a:txBody>
                  <a:tcPr anchor="ctr"/>
                </a:tc>
                <a:tc>
                  <a:txBody>
                    <a:bodyPr/>
                    <a:lstStyle/>
                    <a:p>
                      <a:r>
                        <a:rPr lang="en-US"/>
                        <a:t>Last Day to CHANGE names on reserved rooms</a:t>
                      </a:r>
                      <a:endParaRPr lang="en-CA"/>
                    </a:p>
                  </a:txBody>
                  <a:tcPr anchor="ctr"/>
                </a:tc>
                <a:extLst>
                  <a:ext uri="{0D108BD9-81ED-4DB2-BD59-A6C34878D82A}">
                    <a16:rowId xmlns:a16="http://schemas.microsoft.com/office/drawing/2014/main" val="1860355008"/>
                  </a:ext>
                </a:extLst>
              </a:tr>
            </a:tbl>
          </a:graphicData>
        </a:graphic>
      </p:graphicFrame>
    </p:spTree>
    <p:custDataLst>
      <p:tags r:id="rId1"/>
    </p:custDataLst>
    <p:extLst>
      <p:ext uri="{BB962C8B-B14F-4D97-AF65-F5344CB8AC3E}">
        <p14:creationId xmlns:p14="http://schemas.microsoft.com/office/powerpoint/2010/main" val="133634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pic>
        <p:nvPicPr>
          <p:cNvPr id="7" name="Picture 6">
            <a:extLst>
              <a:ext uri="{FF2B5EF4-FFF2-40B4-BE49-F238E27FC236}">
                <a16:creationId xmlns:a16="http://schemas.microsoft.com/office/drawing/2014/main" id="{357B2A33-BD1A-1895-48C5-98B0283C1310}"/>
              </a:ext>
            </a:extLst>
          </p:cNvPr>
          <p:cNvPicPr>
            <a:picLocks noChangeAspect="1"/>
          </p:cNvPicPr>
          <p:nvPr/>
        </p:nvPicPr>
        <p:blipFill>
          <a:blip r:embed="rId4"/>
          <a:stretch>
            <a:fillRect/>
          </a:stretch>
        </p:blipFill>
        <p:spPr>
          <a:xfrm>
            <a:off x="2190205" y="2047682"/>
            <a:ext cx="7811590" cy="2762636"/>
          </a:xfrm>
          <a:prstGeom prst="rect">
            <a:avLst/>
          </a:prstGeom>
        </p:spPr>
      </p:pic>
    </p:spTree>
    <p:custDataLst>
      <p:tags r:id="rId1"/>
    </p:custDataLst>
    <p:extLst>
      <p:ext uri="{BB962C8B-B14F-4D97-AF65-F5344CB8AC3E}">
        <p14:creationId xmlns:p14="http://schemas.microsoft.com/office/powerpoint/2010/main" val="181579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200" y="1416479"/>
            <a:ext cx="10515599" cy="4025041"/>
          </a:xfrm>
        </p:spPr>
        <p:txBody>
          <a:bodyPr vert="horz" lIns="91440" tIns="45720" rIns="91440" bIns="45720" rtlCol="0" anchor="t">
            <a:normAutofit lnSpcReduction="10000"/>
          </a:bodyPr>
          <a:lstStyle/>
          <a:p>
            <a:pPr marL="0" indent="0">
              <a:buNone/>
            </a:pPr>
            <a:r>
              <a:rPr lang="en-US" sz="2400"/>
              <a:t>Sponsorship Team</a:t>
            </a:r>
          </a:p>
          <a:p>
            <a:pPr lvl="1"/>
            <a:r>
              <a:rPr lang="en-US" sz="2000"/>
              <a:t>Community Engagement Volunteers from the Across the District</a:t>
            </a:r>
          </a:p>
          <a:p>
            <a:pPr lvl="1"/>
            <a:r>
              <a:rPr lang="en-US" sz="2000">
                <a:hlinkClick r:id="rId4"/>
              </a:rPr>
              <a:t>melaniedaletodd@gmail.com</a:t>
            </a:r>
            <a:r>
              <a:rPr lang="en-US" sz="2000"/>
              <a:t> </a:t>
            </a:r>
          </a:p>
          <a:p>
            <a:pPr marL="0" indent="0">
              <a:buNone/>
            </a:pPr>
            <a:r>
              <a:rPr lang="en-US" sz="2400"/>
              <a:t>Promotions and Marketing</a:t>
            </a:r>
          </a:p>
          <a:p>
            <a:pPr lvl="1"/>
            <a:r>
              <a:rPr lang="en-US" sz="2000"/>
              <a:t>Content creation</a:t>
            </a:r>
          </a:p>
          <a:p>
            <a:pPr lvl="1"/>
            <a:r>
              <a:rPr lang="en-US" sz="2000"/>
              <a:t>Social Media Management</a:t>
            </a:r>
          </a:p>
          <a:p>
            <a:pPr lvl="1"/>
            <a:r>
              <a:rPr lang="en-US" sz="2000"/>
              <a:t>Website development</a:t>
            </a:r>
          </a:p>
          <a:p>
            <a:pPr lvl="1"/>
            <a:r>
              <a:rPr lang="en-US" sz="2000"/>
              <a:t>Language Translation</a:t>
            </a:r>
          </a:p>
          <a:p>
            <a:pPr lvl="1"/>
            <a:r>
              <a:rPr lang="en-US" sz="2000">
                <a:hlinkClick r:id="rId5"/>
              </a:rPr>
              <a:t>promotions@rotarycalgary2025.org </a:t>
            </a:r>
            <a:endParaRPr lang="en-US" sz="2000"/>
          </a:p>
          <a:p>
            <a:pPr marL="0" indent="0">
              <a:buNone/>
            </a:pPr>
            <a:r>
              <a:rPr lang="en-US"/>
              <a:t>Convention</a:t>
            </a:r>
          </a:p>
          <a:p>
            <a:pPr lvl="1"/>
            <a:r>
              <a:rPr lang="en-CA" sz="2000">
                <a:hlinkClick r:id="rId6"/>
              </a:rPr>
              <a:t>Volunteering | Calgary 2025 HOC</a:t>
            </a:r>
            <a:endParaRPr lang="en-US" sz="2000"/>
          </a:p>
        </p:txBody>
      </p:sp>
      <p:pic>
        <p:nvPicPr>
          <p:cNvPr id="10" name="Picture 9">
            <a:hlinkClick r:id="rId6"/>
            <a:extLst>
              <a:ext uri="{FF2B5EF4-FFF2-40B4-BE49-F238E27FC236}">
                <a16:creationId xmlns:a16="http://schemas.microsoft.com/office/drawing/2014/main" id="{070A06F4-B7EB-1DF5-CF7C-EAE3023A63AF}"/>
              </a:ext>
            </a:extLst>
          </p:cNvPr>
          <p:cNvPicPr>
            <a:picLocks noChangeAspect="1"/>
          </p:cNvPicPr>
          <p:nvPr/>
        </p:nvPicPr>
        <p:blipFill>
          <a:blip r:embed="rId7"/>
          <a:stretch>
            <a:fillRect/>
          </a:stretch>
        </p:blipFill>
        <p:spPr>
          <a:xfrm>
            <a:off x="0" y="-7386"/>
            <a:ext cx="12192000" cy="950976"/>
          </a:xfrm>
          <a:prstGeom prst="rect">
            <a:avLst/>
          </a:prstGeom>
        </p:spPr>
      </p:pic>
    </p:spTree>
    <p:custDataLst>
      <p:tags r:id="rId1"/>
    </p:custDataLst>
    <p:extLst>
      <p:ext uri="{BB962C8B-B14F-4D97-AF65-F5344CB8AC3E}">
        <p14:creationId xmlns:p14="http://schemas.microsoft.com/office/powerpoint/2010/main" val="254628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676275" y="1899873"/>
            <a:ext cx="10668000" cy="3058254"/>
          </a:xfrm>
        </p:spPr>
        <p:txBody>
          <a:bodyPr vert="horz" lIns="91440" tIns="45720" rIns="91440" bIns="45720" rtlCol="0" anchor="t">
            <a:normAutofit lnSpcReduction="10000"/>
          </a:bodyPr>
          <a:lstStyle/>
          <a:p>
            <a:r>
              <a:rPr lang="en-US" sz="2400" dirty="0"/>
              <a:t>New Blood With the Calgary Symphony Orchestra</a:t>
            </a:r>
          </a:p>
          <a:p>
            <a:pPr lvl="1"/>
            <a:r>
              <a:rPr lang="en-US" sz="2000" dirty="0"/>
              <a:t>Venue Change:	Jubilee Auditorium</a:t>
            </a:r>
          </a:p>
          <a:p>
            <a:r>
              <a:rPr lang="en-US" sz="2400" dirty="0"/>
              <a:t>Grandstand Show</a:t>
            </a:r>
          </a:p>
          <a:p>
            <a:pPr lvl="1"/>
            <a:r>
              <a:rPr lang="en-US" sz="2000" dirty="0"/>
              <a:t>Indian Relay Race is a qualifying event for Calgary Stampede</a:t>
            </a:r>
          </a:p>
          <a:p>
            <a:pPr lvl="1"/>
            <a:r>
              <a:rPr lang="en-US" sz="2000" dirty="0"/>
              <a:t>9 Top US teams will be competing – you are seeing the “Best of the Best”</a:t>
            </a:r>
          </a:p>
          <a:p>
            <a:r>
              <a:rPr lang="en-US" sz="2400" dirty="0"/>
              <a:t>New Promotional videos are coming to the HOC Website</a:t>
            </a:r>
          </a:p>
          <a:p>
            <a:r>
              <a:rPr lang="en-US" sz="2400" dirty="0"/>
              <a:t>Exploring Additional Food and Beverage packages as part of our Signature Events</a:t>
            </a:r>
            <a:endParaRPr lang="en-US" sz="2100" dirty="0"/>
          </a:p>
        </p:txBody>
      </p:sp>
      <p:pic>
        <p:nvPicPr>
          <p:cNvPr id="9" name="Picture 8">
            <a:hlinkClick r:id="rId4"/>
            <a:extLst>
              <a:ext uri="{FF2B5EF4-FFF2-40B4-BE49-F238E27FC236}">
                <a16:creationId xmlns:a16="http://schemas.microsoft.com/office/drawing/2014/main" id="{C2144252-A0D8-2770-03EF-0160488F720A}"/>
              </a:ext>
            </a:extLst>
          </p:cNvPr>
          <p:cNvPicPr>
            <a:picLocks noChangeAspect="1"/>
          </p:cNvPicPr>
          <p:nvPr/>
        </p:nvPicPr>
        <p:blipFill>
          <a:blip r:embed="rId5"/>
          <a:srcRect t="27647" b="15386"/>
          <a:stretch/>
        </p:blipFill>
        <p:spPr>
          <a:xfrm>
            <a:off x="0" y="0"/>
            <a:ext cx="12192000" cy="962584"/>
          </a:xfrm>
          <a:prstGeom prst="rect">
            <a:avLst/>
          </a:prstGeom>
        </p:spPr>
      </p:pic>
    </p:spTree>
    <p:custDataLst>
      <p:tags r:id="rId1"/>
    </p:custDataLst>
    <p:extLst>
      <p:ext uri="{BB962C8B-B14F-4D97-AF65-F5344CB8AC3E}">
        <p14:creationId xmlns:p14="http://schemas.microsoft.com/office/powerpoint/2010/main" val="102960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199" y="1690688"/>
            <a:ext cx="10515599" cy="4025041"/>
          </a:xfrm>
        </p:spPr>
        <p:txBody>
          <a:bodyPr vert="horz" lIns="91440" tIns="45720" rIns="91440" bIns="45720" rtlCol="0" anchor="t">
            <a:normAutofit/>
          </a:bodyPr>
          <a:lstStyle/>
          <a:p>
            <a:r>
              <a:rPr lang="en-US" sz="2400"/>
              <a:t>Some digits…</a:t>
            </a:r>
          </a:p>
          <a:p>
            <a:pPr lvl="1"/>
            <a:r>
              <a:rPr lang="en-US" sz="2000"/>
              <a:t>531 seats have been entered through the website</a:t>
            </a:r>
          </a:p>
          <a:p>
            <a:pPr lvl="1"/>
            <a:r>
              <a:rPr lang="en-US" sz="2000"/>
              <a:t>700 seats have been verbally committed (we need those entered on the site) </a:t>
            </a:r>
          </a:p>
          <a:p>
            <a:pPr lvl="1"/>
            <a:r>
              <a:rPr lang="en-US" sz="2000"/>
              <a:t>4,000 more seats is what we believe will be required to meet demand</a:t>
            </a:r>
          </a:p>
          <a:p>
            <a:r>
              <a:rPr lang="en-US" sz="2400"/>
              <a:t>It is VERY IMPORTANT that you register your willingness to host on the website at </a:t>
            </a:r>
            <a:r>
              <a:rPr lang="en-US" sz="2400">
                <a:hlinkClick r:id="rId4"/>
              </a:rPr>
              <a:t>Host Hospitality Evening | Calgary 2025 HOC</a:t>
            </a:r>
            <a:endParaRPr lang="en-US" sz="2400"/>
          </a:p>
          <a:p>
            <a:r>
              <a:rPr lang="en-US" sz="2400"/>
              <a:t>Suggestions:</a:t>
            </a:r>
          </a:p>
          <a:p>
            <a:pPr lvl="1"/>
            <a:r>
              <a:rPr lang="en-US" sz="2000"/>
              <a:t>Create a signup sheet in your club of interested Rotarians</a:t>
            </a:r>
          </a:p>
          <a:p>
            <a:pPr lvl="1"/>
            <a:r>
              <a:rPr lang="en-US" sz="2000"/>
              <a:t>Where it makes sense, pair up Rotarians to host together</a:t>
            </a:r>
          </a:p>
        </p:txBody>
      </p:sp>
      <p:pic>
        <p:nvPicPr>
          <p:cNvPr id="12" name="Picture 11">
            <a:hlinkClick r:id="rId5"/>
            <a:extLst>
              <a:ext uri="{FF2B5EF4-FFF2-40B4-BE49-F238E27FC236}">
                <a16:creationId xmlns:a16="http://schemas.microsoft.com/office/drawing/2014/main" id="{A2ECBC89-8887-3D36-4A73-295E82256EE9}"/>
              </a:ext>
            </a:extLst>
          </p:cNvPr>
          <p:cNvPicPr>
            <a:picLocks noChangeAspect="1"/>
          </p:cNvPicPr>
          <p:nvPr/>
        </p:nvPicPr>
        <p:blipFill>
          <a:blip r:embed="rId6"/>
          <a:srcRect t="7089" b="4680"/>
          <a:stretch/>
        </p:blipFill>
        <p:spPr>
          <a:xfrm>
            <a:off x="0" y="-8348"/>
            <a:ext cx="12390547" cy="952900"/>
          </a:xfrm>
          <a:prstGeom prst="rect">
            <a:avLst/>
          </a:prstGeom>
        </p:spPr>
      </p:pic>
    </p:spTree>
    <p:custDataLst>
      <p:tags r:id="rId1"/>
    </p:custDataLst>
    <p:extLst>
      <p:ext uri="{BB962C8B-B14F-4D97-AF65-F5344CB8AC3E}">
        <p14:creationId xmlns:p14="http://schemas.microsoft.com/office/powerpoint/2010/main" val="420837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685800" y="1790700"/>
            <a:ext cx="10668000" cy="2828925"/>
          </a:xfrm>
        </p:spPr>
        <p:txBody>
          <a:bodyPr vert="horz" lIns="91440" tIns="45720" rIns="91440" bIns="45720" rtlCol="0" anchor="t">
            <a:normAutofit/>
          </a:bodyPr>
          <a:lstStyle/>
          <a:p>
            <a:r>
              <a:rPr lang="en-US" sz="2400"/>
              <a:t>Currently 7 Vocational/Fellowship Tours under consideration</a:t>
            </a:r>
          </a:p>
          <a:p>
            <a:pPr lvl="1"/>
            <a:r>
              <a:rPr lang="en-US" sz="2000"/>
              <a:t>Lethbridge proposing an Agriculture Tour</a:t>
            </a:r>
          </a:p>
          <a:p>
            <a:pPr lvl="1"/>
            <a:r>
              <a:rPr lang="en-US" sz="2000"/>
              <a:t>Olds is proposing an Agriculture Tour</a:t>
            </a:r>
          </a:p>
          <a:p>
            <a:pPr lvl="1"/>
            <a:r>
              <a:rPr lang="en-US" sz="2000"/>
              <a:t>Red Deer is proposing a Fellowship Tour</a:t>
            </a:r>
          </a:p>
          <a:p>
            <a:pPr lvl="1"/>
            <a:r>
              <a:rPr lang="en-US" sz="2000"/>
              <a:t>Calgary Economic Development is proposing 4 Tours</a:t>
            </a:r>
          </a:p>
          <a:p>
            <a:r>
              <a:rPr lang="en-US" sz="2400"/>
              <a:t>Deadline for Tours to be on the HOC Site is December 1</a:t>
            </a:r>
            <a:r>
              <a:rPr lang="en-US" sz="2400" baseline="30000"/>
              <a:t>st</a:t>
            </a:r>
            <a:r>
              <a:rPr lang="en-US" sz="2400"/>
              <a:t> </a:t>
            </a:r>
          </a:p>
          <a:p>
            <a:r>
              <a:rPr lang="en-US" sz="2400"/>
              <a:t>A Third-Party Operator is being used to manage the tours</a:t>
            </a:r>
            <a:endParaRPr lang="en-US" sz="2100"/>
          </a:p>
        </p:txBody>
      </p:sp>
      <p:pic>
        <p:nvPicPr>
          <p:cNvPr id="7" name="Picture 6">
            <a:hlinkClick r:id="rId4"/>
            <a:extLst>
              <a:ext uri="{FF2B5EF4-FFF2-40B4-BE49-F238E27FC236}">
                <a16:creationId xmlns:a16="http://schemas.microsoft.com/office/drawing/2014/main" id="{DA9D6FBF-B2EE-C541-39DB-D369840EC312}"/>
              </a:ext>
            </a:extLst>
          </p:cNvPr>
          <p:cNvPicPr>
            <a:picLocks noChangeAspect="1"/>
          </p:cNvPicPr>
          <p:nvPr/>
        </p:nvPicPr>
        <p:blipFill>
          <a:blip r:embed="rId5"/>
          <a:srcRect t="6837" b="7682"/>
          <a:stretch/>
        </p:blipFill>
        <p:spPr>
          <a:xfrm>
            <a:off x="0" y="0"/>
            <a:ext cx="12192000" cy="952500"/>
          </a:xfrm>
          <a:prstGeom prst="rect">
            <a:avLst/>
          </a:prstGeom>
        </p:spPr>
      </p:pic>
    </p:spTree>
    <p:custDataLst>
      <p:tags r:id="rId1"/>
    </p:custDataLst>
    <p:extLst>
      <p:ext uri="{BB962C8B-B14F-4D97-AF65-F5344CB8AC3E}">
        <p14:creationId xmlns:p14="http://schemas.microsoft.com/office/powerpoint/2010/main" val="133797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You Saw it Here First…</a:t>
            </a:r>
            <a:endParaRPr lang="en-CA"/>
          </a:p>
        </p:txBody>
      </p:sp>
    </p:spTree>
    <p:custDataLst>
      <p:tags r:id="rId1"/>
    </p:custDataLst>
    <p:extLst>
      <p:ext uri="{BB962C8B-B14F-4D97-AF65-F5344CB8AC3E}">
        <p14:creationId xmlns:p14="http://schemas.microsoft.com/office/powerpoint/2010/main" val="442830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You Saw it Here First…</a:t>
            </a:r>
            <a:endParaRPr lang="en-CA"/>
          </a:p>
        </p:txBody>
      </p:sp>
      <p:pic>
        <p:nvPicPr>
          <p:cNvPr id="10" name="Picture 9">
            <a:extLst>
              <a:ext uri="{FF2B5EF4-FFF2-40B4-BE49-F238E27FC236}">
                <a16:creationId xmlns:a16="http://schemas.microsoft.com/office/drawing/2014/main" id="{1BA936E0-DE58-CCD5-AFDE-B5BD3A4BAF13}"/>
              </a:ext>
            </a:extLst>
          </p:cNvPr>
          <p:cNvPicPr>
            <a:picLocks noChangeAspect="1"/>
          </p:cNvPicPr>
          <p:nvPr/>
        </p:nvPicPr>
        <p:blipFill>
          <a:blip r:embed="rId4"/>
          <a:srcRect r="34236"/>
          <a:stretch/>
        </p:blipFill>
        <p:spPr>
          <a:xfrm>
            <a:off x="838200" y="1690688"/>
            <a:ext cx="5416069" cy="3444927"/>
          </a:xfrm>
          <a:prstGeom prst="rect">
            <a:avLst/>
          </a:prstGeom>
        </p:spPr>
      </p:pic>
      <p:sp>
        <p:nvSpPr>
          <p:cNvPr id="11" name="TextBox 10">
            <a:extLst>
              <a:ext uri="{FF2B5EF4-FFF2-40B4-BE49-F238E27FC236}">
                <a16:creationId xmlns:a16="http://schemas.microsoft.com/office/drawing/2014/main" id="{66081748-8DED-5BCF-2CBA-CA878280BC12}"/>
              </a:ext>
            </a:extLst>
          </p:cNvPr>
          <p:cNvSpPr txBox="1"/>
          <p:nvPr/>
        </p:nvSpPr>
        <p:spPr>
          <a:xfrm>
            <a:off x="7181878" y="2891017"/>
            <a:ext cx="4222417" cy="1077218"/>
          </a:xfrm>
          <a:prstGeom prst="rect">
            <a:avLst/>
          </a:prstGeom>
          <a:noFill/>
        </p:spPr>
        <p:txBody>
          <a:bodyPr wrap="square" rtlCol="0">
            <a:spAutoFit/>
          </a:bodyPr>
          <a:lstStyle/>
          <a:p>
            <a:r>
              <a:rPr lang="en-US" sz="2400" dirty="0"/>
              <a:t>Home Page for Champions</a:t>
            </a:r>
          </a:p>
          <a:p>
            <a:pPr marL="800100" lvl="1" indent="-342900">
              <a:buFont typeface="Arial" panose="020B0604020202020204" pitchFamily="34" charset="0"/>
              <a:buChar char="•"/>
            </a:pPr>
            <a:r>
              <a:rPr lang="en-US" sz="2000" dirty="0"/>
              <a:t>Newsletter Archive</a:t>
            </a:r>
          </a:p>
          <a:p>
            <a:pPr marL="800100" lvl="1" indent="-342900">
              <a:buFont typeface="Arial" panose="020B0604020202020204" pitchFamily="34" charset="0"/>
              <a:buChar char="•"/>
            </a:pPr>
            <a:r>
              <a:rPr lang="en-US" sz="2000" dirty="0"/>
              <a:t>Slide Deck Archive</a:t>
            </a:r>
            <a:endParaRPr lang="en-CA" sz="2000" dirty="0"/>
          </a:p>
        </p:txBody>
      </p:sp>
    </p:spTree>
    <p:custDataLst>
      <p:tags r:id="rId1"/>
    </p:custDataLst>
    <p:extLst>
      <p:ext uri="{BB962C8B-B14F-4D97-AF65-F5344CB8AC3E}">
        <p14:creationId xmlns:p14="http://schemas.microsoft.com/office/powerpoint/2010/main" val="338018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Questions / Feedback</a:t>
            </a:r>
            <a:endParaRPr lang="en-CA"/>
          </a:p>
        </p:txBody>
      </p:sp>
    </p:spTree>
    <p:custDataLst>
      <p:tags r:id="rId1"/>
    </p:custDataLst>
    <p:extLst>
      <p:ext uri="{BB962C8B-B14F-4D97-AF65-F5344CB8AC3E}">
        <p14:creationId xmlns:p14="http://schemas.microsoft.com/office/powerpoint/2010/main" val="271475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6" name="Title 5">
            <a:extLst>
              <a:ext uri="{FF2B5EF4-FFF2-40B4-BE49-F238E27FC236}">
                <a16:creationId xmlns:a16="http://schemas.microsoft.com/office/drawing/2014/main" id="{01A06861-C77B-ABDA-411D-008971323962}"/>
              </a:ext>
            </a:extLst>
          </p:cNvPr>
          <p:cNvSpPr>
            <a:spLocks noGrp="1"/>
          </p:cNvSpPr>
          <p:nvPr>
            <p:ph type="title"/>
          </p:nvPr>
        </p:nvSpPr>
        <p:spPr/>
        <p:txBody>
          <a:bodyPr/>
          <a:lstStyle/>
          <a:p>
            <a:r>
              <a:rPr lang="en-US" dirty="0"/>
              <a:t>Calls to Action</a:t>
            </a:r>
            <a:br>
              <a:rPr lang="en-US" dirty="0"/>
            </a:br>
            <a:r>
              <a:rPr lang="en-US" sz="2400" dirty="0">
                <a:hlinkClick r:id="rId4"/>
              </a:rPr>
              <a:t>promotions@rotarycalgary2025.org</a:t>
            </a:r>
            <a:endParaRPr lang="en-CA" sz="2400" dirty="0"/>
          </a:p>
        </p:txBody>
      </p:sp>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p:txBody>
          <a:bodyPr vert="horz" lIns="91440" tIns="45720" rIns="91440" bIns="45720" rtlCol="0" anchor="t">
            <a:normAutofit/>
          </a:bodyPr>
          <a:lstStyle/>
          <a:p>
            <a:r>
              <a:rPr lang="en-US" sz="2400"/>
              <a:t>Talk to your President about getting some agenda time </a:t>
            </a:r>
            <a:r>
              <a:rPr lang="en-US" sz="2400" u="sng"/>
              <a:t>TWICE a month </a:t>
            </a:r>
            <a:r>
              <a:rPr lang="en-US" sz="2400"/>
              <a:t>to provide updates and encourage Rotarians to register</a:t>
            </a:r>
          </a:p>
          <a:p>
            <a:r>
              <a:rPr lang="en-US" sz="2400"/>
              <a:t>Talk to your board about setting some fun, competitive targets for club participation in Convention</a:t>
            </a:r>
          </a:p>
          <a:p>
            <a:r>
              <a:rPr lang="en-US" sz="2400"/>
              <a:t>Remind attendees to book their accommodation ASAP</a:t>
            </a:r>
          </a:p>
          <a:p>
            <a:r>
              <a:rPr lang="en-US" sz="2400"/>
              <a:t>Take the lead in organizing your Club’s Host Hospitality program</a:t>
            </a:r>
          </a:p>
          <a:p>
            <a:r>
              <a:rPr lang="en-US" sz="2400"/>
              <a:t>Collect questions/feedback for the HOC and share it with Miriam, Linda or Darcy</a:t>
            </a:r>
          </a:p>
          <a:p>
            <a:r>
              <a:rPr lang="en-US" sz="2400"/>
              <a:t>Tell us about what your club is planning with a quick synopsis</a:t>
            </a:r>
            <a:endParaRPr lang="en-US" sz="2100"/>
          </a:p>
        </p:txBody>
      </p:sp>
    </p:spTree>
    <p:custDataLst>
      <p:tags r:id="rId1"/>
    </p:custDataLst>
    <p:extLst>
      <p:ext uri="{BB962C8B-B14F-4D97-AF65-F5344CB8AC3E}">
        <p14:creationId xmlns:p14="http://schemas.microsoft.com/office/powerpoint/2010/main" val="196278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AA481-E5A0-31E4-DAED-565A36132DF7}"/>
            </a:ext>
          </a:extLst>
        </p:cNvPr>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C58471FD-3662-5A04-CDE0-0A02B10BB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a:extLst>
              <a:ext uri="{FF2B5EF4-FFF2-40B4-BE49-F238E27FC236}">
                <a16:creationId xmlns:a16="http://schemas.microsoft.com/office/drawing/2014/main" id="{5EF40A8D-D92C-AFE5-7CE6-C8363146F8B3}"/>
              </a:ext>
            </a:extLst>
          </p:cNvPr>
          <p:cNvPicPr>
            <a:picLocks noChangeAspect="1"/>
          </p:cNvPicPr>
          <p:nvPr/>
        </p:nvPicPr>
        <p:blipFill>
          <a:blip r:embed="rId3"/>
          <a:stretch>
            <a:fillRect/>
          </a:stretch>
        </p:blipFill>
        <p:spPr>
          <a:xfrm>
            <a:off x="3959871" y="2842286"/>
            <a:ext cx="5207879" cy="4015714"/>
          </a:xfrm>
          <a:prstGeom prst="rect">
            <a:avLst/>
          </a:prstGeom>
          <a:ln>
            <a:noFill/>
          </a:ln>
          <a:effectLst>
            <a:softEdge rad="112500"/>
          </a:effectLst>
        </p:spPr>
      </p:pic>
      <p:sp>
        <p:nvSpPr>
          <p:cNvPr id="6" name="TextBox 5">
            <a:extLst>
              <a:ext uri="{FF2B5EF4-FFF2-40B4-BE49-F238E27FC236}">
                <a16:creationId xmlns:a16="http://schemas.microsoft.com/office/drawing/2014/main" id="{664B34E3-C197-4964-9D79-596597216588}"/>
              </a:ext>
            </a:extLst>
          </p:cNvPr>
          <p:cNvSpPr txBox="1"/>
          <p:nvPr/>
        </p:nvSpPr>
        <p:spPr>
          <a:xfrm>
            <a:off x="4921321" y="1489753"/>
            <a:ext cx="6513816" cy="1077218"/>
          </a:xfrm>
          <a:prstGeom prst="rect">
            <a:avLst/>
          </a:prstGeom>
          <a:noFill/>
        </p:spPr>
        <p:txBody>
          <a:bodyPr wrap="square" rtlCol="0">
            <a:spAutoFit/>
          </a:bodyPr>
          <a:lstStyle/>
          <a:p>
            <a:r>
              <a:rPr lang="en-US" sz="3200" b="1">
                <a:solidFill>
                  <a:srgbClr val="FF0000"/>
                </a:solidFill>
                <a:latin typeface="Arial Black" panose="020B0A04020102020204" pitchFamily="34" charset="0"/>
              </a:rPr>
              <a:t>No Bull!!</a:t>
            </a:r>
          </a:p>
          <a:p>
            <a:r>
              <a:rPr lang="en-US" sz="3200" b="1">
                <a:solidFill>
                  <a:srgbClr val="FF0000"/>
                </a:solidFill>
                <a:latin typeface="Arial Black" panose="020B0A04020102020204" pitchFamily="34" charset="0"/>
              </a:rPr>
              <a:t>Price Increases Dec. 16</a:t>
            </a:r>
            <a:r>
              <a:rPr lang="en-US" sz="3200" b="1" baseline="30000">
                <a:solidFill>
                  <a:srgbClr val="FF0000"/>
                </a:solidFill>
                <a:latin typeface="Arial Black" panose="020B0A04020102020204" pitchFamily="34" charset="0"/>
              </a:rPr>
              <a:t>th</a:t>
            </a:r>
            <a:r>
              <a:rPr lang="en-US" sz="3200" b="1">
                <a:solidFill>
                  <a:srgbClr val="FF0000"/>
                </a:solidFill>
                <a:latin typeface="Arial Black" panose="020B0A04020102020204" pitchFamily="34" charset="0"/>
              </a:rPr>
              <a:t>!!!!!</a:t>
            </a:r>
          </a:p>
        </p:txBody>
      </p:sp>
    </p:spTree>
    <p:extLst>
      <p:ext uri="{BB962C8B-B14F-4D97-AF65-F5344CB8AC3E}">
        <p14:creationId xmlns:p14="http://schemas.microsoft.com/office/powerpoint/2010/main" val="138667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77" name="Google Shape;477;p20"/>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78" name="Google Shape;478;p20" descr="A black background with a yellow object in the middle&#10;&#10;Description automatically generated with medium confidence"/>
          <p:cNvPicPr preferRelativeResize="0"/>
          <p:nvPr/>
        </p:nvPicPr>
        <p:blipFill rotWithShape="1">
          <a:blip r:embed="rId3">
            <a:alphaModFix/>
          </a:blip>
          <a:srcRect/>
          <a:stretch/>
        </p:blipFill>
        <p:spPr>
          <a:xfrm>
            <a:off x="300572" y="6047169"/>
            <a:ext cx="2820312" cy="467786"/>
          </a:xfrm>
          <a:prstGeom prst="rect">
            <a:avLst/>
          </a:prstGeom>
          <a:noFill/>
          <a:ln>
            <a:noFill/>
          </a:ln>
        </p:spPr>
      </p:pic>
      <p:pic>
        <p:nvPicPr>
          <p:cNvPr id="480" name="Google Shape;480;p20"/>
          <p:cNvPicPr preferRelativeResize="0"/>
          <p:nvPr/>
        </p:nvPicPr>
        <p:blipFill rotWithShape="1">
          <a:blip r:embed="rId4">
            <a:alphaModFix/>
          </a:blip>
          <a:srcRect/>
          <a:stretch/>
        </p:blipFill>
        <p:spPr>
          <a:xfrm>
            <a:off x="2467764" y="1843552"/>
            <a:ext cx="8262534" cy="3687771"/>
          </a:xfrm>
          <a:prstGeom prst="rect">
            <a:avLst/>
          </a:prstGeom>
          <a:noFill/>
          <a:ln>
            <a:noFill/>
          </a:ln>
        </p:spPr>
      </p:pic>
      <p:sp>
        <p:nvSpPr>
          <p:cNvPr id="481" name="Google Shape;481;p20"/>
          <p:cNvSpPr/>
          <p:nvPr/>
        </p:nvSpPr>
        <p:spPr>
          <a:xfrm>
            <a:off x="6389650" y="910246"/>
            <a:ext cx="411600" cy="801600"/>
          </a:xfrm>
          <a:prstGeom prst="down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itle 2">
            <a:extLst>
              <a:ext uri="{FF2B5EF4-FFF2-40B4-BE49-F238E27FC236}">
                <a16:creationId xmlns:a16="http://schemas.microsoft.com/office/drawing/2014/main" id="{20C0EA84-B360-C107-9841-48A24EE2E638}"/>
              </a:ext>
            </a:extLst>
          </p:cNvPr>
          <p:cNvSpPr>
            <a:spLocks noGrp="1"/>
          </p:cNvSpPr>
          <p:nvPr>
            <p:ph type="title"/>
          </p:nvPr>
        </p:nvSpPr>
        <p:spPr>
          <a:xfrm>
            <a:off x="797379" y="229054"/>
            <a:ext cx="10515600" cy="1325563"/>
          </a:xfrm>
        </p:spPr>
        <p:txBody>
          <a:bodyPr/>
          <a:lstStyle/>
          <a:p>
            <a:r>
              <a:rPr lang="en-US"/>
              <a:t>The Best Day to purchase your Registration is…TODAY</a:t>
            </a: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E1B3FF-5AF6-AB8A-8640-3CEDC940B32B}"/>
              </a:ext>
            </a:extLst>
          </p:cNvPr>
          <p:cNvSpPr/>
          <p:nvPr/>
        </p:nvSpPr>
        <p:spPr>
          <a:xfrm>
            <a:off x="1" y="0"/>
            <a:ext cx="12192000" cy="6858000"/>
          </a:xfrm>
          <a:prstGeom prst="rect">
            <a:avLst/>
          </a:prstGeom>
          <a:solidFill>
            <a:srgbClr val="17458F"/>
          </a:solidFill>
          <a:ln>
            <a:solidFill>
              <a:srgbClr val="174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image of a cogwheel and a firework&#10;&#10;Description automatically generated">
            <a:extLst>
              <a:ext uri="{FF2B5EF4-FFF2-40B4-BE49-F238E27FC236}">
                <a16:creationId xmlns:a16="http://schemas.microsoft.com/office/drawing/2014/main" id="{7CC262C2-64E3-6960-1F71-D25D394B7C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874" y="6047694"/>
            <a:ext cx="2844714" cy="471833"/>
          </a:xfrm>
          <a:prstGeom prst="rect">
            <a:avLst/>
          </a:prstGeom>
        </p:spPr>
      </p:pic>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
        <p:nvSpPr>
          <p:cNvPr id="4" name="Title 3">
            <a:extLst>
              <a:ext uri="{FF2B5EF4-FFF2-40B4-BE49-F238E27FC236}">
                <a16:creationId xmlns:a16="http://schemas.microsoft.com/office/drawing/2014/main" id="{4CFFE0AB-9EDE-C7A0-D481-AA3655939093}"/>
              </a:ext>
            </a:extLst>
          </p:cNvPr>
          <p:cNvSpPr>
            <a:spLocks noGrp="1"/>
          </p:cNvSpPr>
          <p:nvPr>
            <p:ph type="title"/>
          </p:nvPr>
        </p:nvSpPr>
        <p:spPr/>
        <p:txBody>
          <a:bodyPr/>
          <a:lstStyle/>
          <a:p>
            <a:r>
              <a:rPr lang="en-US">
                <a:solidFill>
                  <a:schemeClr val="bg1"/>
                </a:solidFill>
              </a:rPr>
              <a:t>Agenda</a:t>
            </a:r>
            <a:endParaRPr lang="en-CA">
              <a:solidFill>
                <a:schemeClr val="bg1"/>
              </a:solidFill>
            </a:endParaRPr>
          </a:p>
        </p:txBody>
      </p:sp>
      <p:sp>
        <p:nvSpPr>
          <p:cNvPr id="6" name="Content Placeholder 5">
            <a:extLst>
              <a:ext uri="{FF2B5EF4-FFF2-40B4-BE49-F238E27FC236}">
                <a16:creationId xmlns:a16="http://schemas.microsoft.com/office/drawing/2014/main" id="{BA59ACE3-FCCA-4892-ECAD-85469F870B8A}"/>
              </a:ext>
            </a:extLst>
          </p:cNvPr>
          <p:cNvSpPr>
            <a:spLocks noGrp="1"/>
          </p:cNvSpPr>
          <p:nvPr>
            <p:ph idx="1"/>
          </p:nvPr>
        </p:nvSpPr>
        <p:spPr>
          <a:xfrm>
            <a:off x="838200" y="1690688"/>
            <a:ext cx="10515600" cy="4351338"/>
          </a:xfrm>
        </p:spPr>
        <p:txBody>
          <a:bodyPr>
            <a:normAutofit fontScale="85000" lnSpcReduction="20000"/>
          </a:bodyPr>
          <a:lstStyle/>
          <a:p>
            <a:pPr marL="514350" indent="-514350">
              <a:buFont typeface="+mj-lt"/>
              <a:buAutoNum type="arabicPeriod"/>
            </a:pPr>
            <a:r>
              <a:rPr lang="en-US">
                <a:solidFill>
                  <a:schemeClr val="bg1"/>
                </a:solidFill>
              </a:rPr>
              <a:t>Last Month’s “Something to Ponder”</a:t>
            </a:r>
          </a:p>
          <a:p>
            <a:pPr marL="514350" indent="-514350">
              <a:buFont typeface="+mj-lt"/>
              <a:buAutoNum type="arabicPeriod"/>
            </a:pPr>
            <a:r>
              <a:rPr lang="en-US" sz="3900" b="1">
                <a:solidFill>
                  <a:schemeClr val="bg1"/>
                </a:solidFill>
              </a:rPr>
              <a:t>Attendance Targets (Guest Speakers)</a:t>
            </a:r>
          </a:p>
          <a:p>
            <a:pPr marL="514350" indent="-514350">
              <a:buFont typeface="+mj-lt"/>
              <a:buAutoNum type="arabicPeriod"/>
            </a:pPr>
            <a:r>
              <a:rPr lang="en-US">
                <a:solidFill>
                  <a:schemeClr val="bg1"/>
                </a:solidFill>
              </a:rPr>
              <a:t>Updates from RI</a:t>
            </a:r>
          </a:p>
          <a:p>
            <a:pPr marL="514350" indent="-514350">
              <a:buFont typeface="+mj-lt"/>
              <a:buAutoNum type="arabicPeriod"/>
            </a:pPr>
            <a:r>
              <a:rPr lang="en-US">
                <a:solidFill>
                  <a:schemeClr val="bg1"/>
                </a:solidFill>
              </a:rPr>
              <a:t>Accommodation</a:t>
            </a:r>
          </a:p>
          <a:p>
            <a:pPr marL="514350" indent="-514350">
              <a:buFont typeface="+mj-lt"/>
              <a:buAutoNum type="arabicPeriod"/>
            </a:pPr>
            <a:r>
              <a:rPr lang="en-US">
                <a:solidFill>
                  <a:schemeClr val="bg1"/>
                </a:solidFill>
              </a:rPr>
              <a:t>Volunteering</a:t>
            </a:r>
          </a:p>
          <a:p>
            <a:pPr marL="514350" indent="-514350">
              <a:buFont typeface="+mj-lt"/>
              <a:buAutoNum type="arabicPeriod"/>
            </a:pPr>
            <a:r>
              <a:rPr lang="en-US">
                <a:solidFill>
                  <a:schemeClr val="bg1"/>
                </a:solidFill>
              </a:rPr>
              <a:t>Signature Events</a:t>
            </a:r>
          </a:p>
          <a:p>
            <a:pPr marL="514350" indent="-514350">
              <a:buFont typeface="+mj-lt"/>
              <a:buAutoNum type="arabicPeriod"/>
            </a:pPr>
            <a:r>
              <a:rPr lang="en-US">
                <a:solidFill>
                  <a:schemeClr val="bg1"/>
                </a:solidFill>
              </a:rPr>
              <a:t>Host Hospitality</a:t>
            </a:r>
          </a:p>
          <a:p>
            <a:pPr marL="514350" indent="-514350">
              <a:buFont typeface="+mj-lt"/>
              <a:buAutoNum type="arabicPeriod"/>
            </a:pPr>
            <a:r>
              <a:rPr lang="en-US">
                <a:solidFill>
                  <a:schemeClr val="bg1"/>
                </a:solidFill>
              </a:rPr>
              <a:t>Post-Convention Tours</a:t>
            </a:r>
          </a:p>
          <a:p>
            <a:pPr marL="514350" indent="-514350">
              <a:buFont typeface="+mj-lt"/>
              <a:buAutoNum type="arabicPeriod"/>
            </a:pPr>
            <a:r>
              <a:rPr lang="en-US">
                <a:solidFill>
                  <a:schemeClr val="bg1"/>
                </a:solidFill>
              </a:rPr>
              <a:t>You Saw it Here First…</a:t>
            </a:r>
          </a:p>
          <a:p>
            <a:pPr marL="514350" indent="-514350">
              <a:buFont typeface="+mj-lt"/>
              <a:buAutoNum type="arabicPeriod"/>
            </a:pPr>
            <a:r>
              <a:rPr lang="en-CA">
                <a:solidFill>
                  <a:schemeClr val="bg1"/>
                </a:solidFill>
              </a:rPr>
              <a:t>Questions/Feedback</a:t>
            </a:r>
          </a:p>
          <a:p>
            <a:pPr marL="514350" indent="-514350">
              <a:buFont typeface="+mj-lt"/>
              <a:buAutoNum type="arabicPeriod"/>
            </a:pPr>
            <a:r>
              <a:rPr lang="en-CA">
                <a:solidFill>
                  <a:schemeClr val="bg1"/>
                </a:solidFill>
              </a:rPr>
              <a:t>Calls to Action</a:t>
            </a:r>
            <a:endParaRPr lang="en-US">
              <a:solidFill>
                <a:schemeClr val="bg1"/>
              </a:solidFill>
            </a:endParaRPr>
          </a:p>
        </p:txBody>
      </p:sp>
    </p:spTree>
    <p:custDataLst>
      <p:tags r:id="rId1"/>
    </p:custDataLst>
    <p:extLst>
      <p:ext uri="{BB962C8B-B14F-4D97-AF65-F5344CB8AC3E}">
        <p14:creationId xmlns:p14="http://schemas.microsoft.com/office/powerpoint/2010/main" val="265329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DCBAD9-9A91-2D09-9E60-89DF5A194760}"/>
              </a:ext>
            </a:extLst>
          </p:cNvPr>
          <p:cNvGrpSpPr/>
          <p:nvPr/>
        </p:nvGrpSpPr>
        <p:grpSpPr>
          <a:xfrm>
            <a:off x="0" y="2624242"/>
            <a:ext cx="12192000" cy="1919183"/>
            <a:chOff x="0" y="2938567"/>
            <a:chExt cx="12192000" cy="1919183"/>
          </a:xfrm>
        </p:grpSpPr>
        <p:pic>
          <p:nvPicPr>
            <p:cNvPr id="6" name="Picture 5">
              <a:extLst>
                <a:ext uri="{FF2B5EF4-FFF2-40B4-BE49-F238E27FC236}">
                  <a16:creationId xmlns:a16="http://schemas.microsoft.com/office/drawing/2014/main" id="{EC18A41E-DDF4-F92F-8674-0D9D3526DCC5}"/>
                </a:ext>
              </a:extLst>
            </p:cNvPr>
            <p:cNvPicPr>
              <a:picLocks noChangeAspect="1"/>
            </p:cNvPicPr>
            <p:nvPr/>
          </p:nvPicPr>
          <p:blipFill>
            <a:blip r:embed="rId2"/>
            <a:srcRect b="20779"/>
            <a:stretch/>
          </p:blipFill>
          <p:spPr>
            <a:xfrm>
              <a:off x="0" y="3275029"/>
              <a:ext cx="12192000" cy="1582721"/>
            </a:xfrm>
            <a:prstGeom prst="rect">
              <a:avLst/>
            </a:prstGeom>
          </p:spPr>
        </p:pic>
        <p:sp>
          <p:nvSpPr>
            <p:cNvPr id="7" name="TextBox 6">
              <a:extLst>
                <a:ext uri="{FF2B5EF4-FFF2-40B4-BE49-F238E27FC236}">
                  <a16:creationId xmlns:a16="http://schemas.microsoft.com/office/drawing/2014/main" id="{0F291A32-CB14-9478-B3CF-5FEA6C4199D5}"/>
                </a:ext>
              </a:extLst>
            </p:cNvPr>
            <p:cNvSpPr txBox="1"/>
            <p:nvPr/>
          </p:nvSpPr>
          <p:spPr>
            <a:xfrm>
              <a:off x="0" y="2938567"/>
              <a:ext cx="12192000" cy="369332"/>
            </a:xfrm>
            <a:prstGeom prst="rect">
              <a:avLst/>
            </a:prstGeom>
            <a:solidFill>
              <a:schemeClr val="tx1"/>
            </a:solidFill>
          </p:spPr>
          <p:txBody>
            <a:bodyPr wrap="square" rtlCol="0">
              <a:spAutoFit/>
            </a:bodyPr>
            <a:lstStyle/>
            <a:p>
              <a:r>
                <a:rPr lang="en-US" b="1">
                  <a:solidFill>
                    <a:schemeClr val="bg1"/>
                  </a:solidFill>
                  <a:hlinkClick r:id="rId3">
                    <a:extLst>
                      <a:ext uri="{A12FA001-AC4F-418D-AE19-62706E023703}">
                        <ahyp:hlinkClr xmlns:ahyp="http://schemas.microsoft.com/office/drawing/2018/hyperlinkcolor" val="tx"/>
                      </a:ext>
                    </a:extLst>
                  </a:hlinkClick>
                </a:rPr>
                <a:t>Calgary 2025 HOC (rotarycalgary2025.org)</a:t>
              </a:r>
              <a:endParaRPr lang="en-CA" b="1">
                <a:solidFill>
                  <a:schemeClr val="bg1"/>
                </a:solidFill>
              </a:endParaRPr>
            </a:p>
          </p:txBody>
        </p:sp>
      </p:grpSp>
      <p:grpSp>
        <p:nvGrpSpPr>
          <p:cNvPr id="8" name="Group 7">
            <a:extLst>
              <a:ext uri="{FF2B5EF4-FFF2-40B4-BE49-F238E27FC236}">
                <a16:creationId xmlns:a16="http://schemas.microsoft.com/office/drawing/2014/main" id="{C84288A6-A92B-BC24-7990-33638F78D53C}"/>
              </a:ext>
            </a:extLst>
          </p:cNvPr>
          <p:cNvGrpSpPr/>
          <p:nvPr/>
        </p:nvGrpSpPr>
        <p:grpSpPr>
          <a:xfrm>
            <a:off x="0" y="274628"/>
            <a:ext cx="12192000" cy="2223017"/>
            <a:chOff x="0" y="651056"/>
            <a:chExt cx="12192000" cy="2223017"/>
          </a:xfrm>
        </p:grpSpPr>
        <p:pic>
          <p:nvPicPr>
            <p:cNvPr id="9" name="Picture 8">
              <a:extLst>
                <a:ext uri="{FF2B5EF4-FFF2-40B4-BE49-F238E27FC236}">
                  <a16:creationId xmlns:a16="http://schemas.microsoft.com/office/drawing/2014/main" id="{ED31E66A-9B9F-22A0-07EE-AF445ECB7943}"/>
                </a:ext>
              </a:extLst>
            </p:cNvPr>
            <p:cNvPicPr>
              <a:picLocks noChangeAspect="1"/>
            </p:cNvPicPr>
            <p:nvPr/>
          </p:nvPicPr>
          <p:blipFill>
            <a:blip r:embed="rId4"/>
            <a:srcRect t="11224" b="13481"/>
            <a:stretch/>
          </p:blipFill>
          <p:spPr>
            <a:xfrm>
              <a:off x="0" y="969052"/>
              <a:ext cx="12192000" cy="1905021"/>
            </a:xfrm>
            <a:prstGeom prst="rect">
              <a:avLst/>
            </a:prstGeom>
          </p:spPr>
        </p:pic>
        <p:sp>
          <p:nvSpPr>
            <p:cNvPr id="10" name="TextBox 9">
              <a:extLst>
                <a:ext uri="{FF2B5EF4-FFF2-40B4-BE49-F238E27FC236}">
                  <a16:creationId xmlns:a16="http://schemas.microsoft.com/office/drawing/2014/main" id="{64234CCA-F374-FFF1-9A7D-F0E63FE1206C}"/>
                </a:ext>
              </a:extLst>
            </p:cNvPr>
            <p:cNvSpPr txBox="1"/>
            <p:nvPr/>
          </p:nvSpPr>
          <p:spPr>
            <a:xfrm>
              <a:off x="0" y="651056"/>
              <a:ext cx="12192000" cy="369332"/>
            </a:xfrm>
            <a:prstGeom prst="rect">
              <a:avLst/>
            </a:prstGeom>
            <a:solidFill>
              <a:schemeClr val="tx1"/>
            </a:solidFill>
          </p:spPr>
          <p:txBody>
            <a:bodyPr wrap="square" rtlCol="0">
              <a:spAutoFit/>
            </a:bodyPr>
            <a:lstStyle/>
            <a:p>
              <a:r>
                <a:rPr lang="en-CA" b="1">
                  <a:solidFill>
                    <a:schemeClr val="bg1"/>
                  </a:solidFill>
                  <a:hlinkClick r:id="rId5">
                    <a:extLst>
                      <a:ext uri="{A12FA001-AC4F-418D-AE19-62706E023703}">
                        <ahyp:hlinkClr xmlns:ahyp="http://schemas.microsoft.com/office/drawing/2018/hyperlinkcolor" val="tx"/>
                      </a:ext>
                    </a:extLst>
                  </a:hlinkClick>
                </a:rPr>
                <a:t>Rotary Convention</a:t>
              </a:r>
              <a:endParaRPr lang="en-CA" b="1">
                <a:solidFill>
                  <a:schemeClr val="bg1"/>
                </a:solidFill>
              </a:endParaRPr>
            </a:p>
          </p:txBody>
        </p:sp>
      </p:grpSp>
      <p:sp>
        <p:nvSpPr>
          <p:cNvPr id="11" name="TextBox 10">
            <a:extLst>
              <a:ext uri="{FF2B5EF4-FFF2-40B4-BE49-F238E27FC236}">
                <a16:creationId xmlns:a16="http://schemas.microsoft.com/office/drawing/2014/main" id="{07144175-8AE8-7254-75A4-D9BE8C7CC639}"/>
              </a:ext>
            </a:extLst>
          </p:cNvPr>
          <p:cNvSpPr txBox="1"/>
          <p:nvPr/>
        </p:nvSpPr>
        <p:spPr>
          <a:xfrm>
            <a:off x="0" y="4695221"/>
            <a:ext cx="12192000" cy="369332"/>
          </a:xfrm>
          <a:prstGeom prst="rect">
            <a:avLst/>
          </a:prstGeom>
          <a:solidFill>
            <a:schemeClr val="tx1"/>
          </a:solidFill>
        </p:spPr>
        <p:txBody>
          <a:bodyPr wrap="square" rtlCol="0">
            <a:spAutoFit/>
          </a:bodyPr>
          <a:lstStyle/>
          <a:p>
            <a:r>
              <a:rPr lang="en-CA" b="1" dirty="0">
                <a:solidFill>
                  <a:schemeClr val="bg1"/>
                </a:solidFill>
                <a:hlinkClick r:id="rId6">
                  <a:extLst>
                    <a:ext uri="{A12FA001-AC4F-418D-AE19-62706E023703}">
                      <ahyp:hlinkClr xmlns:ahyp="http://schemas.microsoft.com/office/drawing/2018/hyperlinkcolor" val="tx"/>
                    </a:ext>
                  </a:extLst>
                </a:hlinkClick>
              </a:rPr>
              <a:t>Home Page of Champions</a:t>
            </a:r>
            <a:endParaRPr lang="en-CA" b="1" dirty="0">
              <a:solidFill>
                <a:schemeClr val="bg1"/>
              </a:solidFill>
            </a:endParaRPr>
          </a:p>
        </p:txBody>
      </p:sp>
      <p:pic>
        <p:nvPicPr>
          <p:cNvPr id="13" name="Picture 12">
            <a:extLst>
              <a:ext uri="{FF2B5EF4-FFF2-40B4-BE49-F238E27FC236}">
                <a16:creationId xmlns:a16="http://schemas.microsoft.com/office/drawing/2014/main" id="{2F26511C-71A1-2115-CB36-35FAB5547E9C}"/>
              </a:ext>
            </a:extLst>
          </p:cNvPr>
          <p:cNvPicPr>
            <a:picLocks noChangeAspect="1"/>
          </p:cNvPicPr>
          <p:nvPr/>
        </p:nvPicPr>
        <p:blipFill>
          <a:blip r:embed="rId7"/>
          <a:stretch>
            <a:fillRect/>
          </a:stretch>
        </p:blipFill>
        <p:spPr>
          <a:xfrm>
            <a:off x="0" y="5089188"/>
            <a:ext cx="12192000" cy="1447275"/>
          </a:xfrm>
          <a:prstGeom prst="rect">
            <a:avLst/>
          </a:prstGeom>
        </p:spPr>
      </p:pic>
    </p:spTree>
    <p:extLst>
      <p:ext uri="{BB962C8B-B14F-4D97-AF65-F5344CB8AC3E}">
        <p14:creationId xmlns:p14="http://schemas.microsoft.com/office/powerpoint/2010/main" val="393618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HOC Promotions and Communication Team</a:t>
            </a:r>
            <a:endParaRPr lang="en-CA"/>
          </a:p>
        </p:txBody>
      </p:sp>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200" y="1762124"/>
            <a:ext cx="10515600" cy="4025041"/>
          </a:xfrm>
        </p:spPr>
        <p:txBody>
          <a:bodyPr vert="horz" lIns="91440" tIns="45720" rIns="91440" bIns="45720" rtlCol="0" anchor="t">
            <a:normAutofit/>
          </a:bodyPr>
          <a:lstStyle/>
          <a:p>
            <a:pPr marL="0" indent="0">
              <a:lnSpc>
                <a:spcPct val="100000"/>
              </a:lnSpc>
              <a:spcBef>
                <a:spcPts val="0"/>
              </a:spcBef>
              <a:buNone/>
            </a:pPr>
            <a:r>
              <a:rPr lang="en-CA" sz="3200" dirty="0">
                <a:hlinkClick r:id="rId4"/>
              </a:rPr>
              <a:t>promotions@rotarycalgary2025.org</a:t>
            </a:r>
            <a:endParaRPr lang="en-US" sz="4400" dirty="0"/>
          </a:p>
          <a:p>
            <a:pPr marL="0" indent="0">
              <a:lnSpc>
                <a:spcPct val="100000"/>
              </a:lnSpc>
              <a:spcBef>
                <a:spcPts val="0"/>
              </a:spcBef>
              <a:buNone/>
            </a:pPr>
            <a:endParaRPr lang="en-US" sz="1600" dirty="0"/>
          </a:p>
          <a:p>
            <a:pPr marL="0" indent="0">
              <a:lnSpc>
                <a:spcPct val="100000"/>
              </a:lnSpc>
              <a:spcBef>
                <a:spcPts val="0"/>
              </a:spcBef>
              <a:buNone/>
            </a:pPr>
            <a:r>
              <a:rPr lang="en-US" sz="1600" dirty="0"/>
              <a:t>Miriam Mitchell-Banks (Rotary Club of Calgary Centennial)</a:t>
            </a:r>
          </a:p>
          <a:p>
            <a:pPr marL="0" indent="0">
              <a:lnSpc>
                <a:spcPct val="100000"/>
              </a:lnSpc>
              <a:spcBef>
                <a:spcPts val="0"/>
              </a:spcBef>
              <a:buNone/>
            </a:pPr>
            <a:r>
              <a:rPr lang="en-CA" sz="1600" dirty="0">
                <a:hlinkClick r:id="rId5"/>
              </a:rPr>
              <a:t>miriam.mitchellbanks@rotarycalgary2025.org</a:t>
            </a:r>
            <a:endParaRPr lang="en-US" sz="1600" dirty="0"/>
          </a:p>
          <a:p>
            <a:pPr marL="0" indent="0">
              <a:lnSpc>
                <a:spcPct val="100000"/>
              </a:lnSpc>
              <a:spcBef>
                <a:spcPts val="0"/>
              </a:spcBef>
              <a:buNone/>
            </a:pPr>
            <a:r>
              <a:rPr lang="en-US" sz="1600" dirty="0"/>
              <a:t>403.630.0898</a:t>
            </a:r>
          </a:p>
          <a:p>
            <a:pPr marL="0" indent="0">
              <a:lnSpc>
                <a:spcPct val="100000"/>
              </a:lnSpc>
              <a:spcBef>
                <a:spcPts val="0"/>
              </a:spcBef>
              <a:buNone/>
            </a:pPr>
            <a:endParaRPr lang="en-US" sz="1600" dirty="0"/>
          </a:p>
          <a:p>
            <a:pPr marL="0" indent="0">
              <a:lnSpc>
                <a:spcPct val="100000"/>
              </a:lnSpc>
              <a:spcBef>
                <a:spcPts val="0"/>
              </a:spcBef>
              <a:buNone/>
            </a:pPr>
            <a:r>
              <a:rPr lang="en-US" sz="1600" dirty="0"/>
              <a:t>Darcy Mykytyshyn (Rotary Club of Red Deer)</a:t>
            </a:r>
          </a:p>
          <a:p>
            <a:pPr marL="0" indent="0">
              <a:lnSpc>
                <a:spcPct val="100000"/>
              </a:lnSpc>
              <a:spcBef>
                <a:spcPts val="0"/>
              </a:spcBef>
              <a:buNone/>
            </a:pPr>
            <a:r>
              <a:rPr lang="en-CA" sz="1600" dirty="0">
                <a:hlinkClick r:id="rId6"/>
              </a:rPr>
              <a:t>darcy.mykytyshyn@rotarycalgary2025.org</a:t>
            </a:r>
            <a:endParaRPr lang="en-CA" sz="1600" dirty="0"/>
          </a:p>
          <a:p>
            <a:pPr marL="0" indent="0">
              <a:lnSpc>
                <a:spcPct val="100000"/>
              </a:lnSpc>
              <a:spcBef>
                <a:spcPts val="0"/>
              </a:spcBef>
              <a:buNone/>
            </a:pPr>
            <a:r>
              <a:rPr lang="en-CA" sz="1600" dirty="0"/>
              <a:t>403.896.6922</a:t>
            </a:r>
          </a:p>
          <a:p>
            <a:pPr marL="0" indent="0">
              <a:lnSpc>
                <a:spcPct val="100000"/>
              </a:lnSpc>
              <a:spcBef>
                <a:spcPts val="0"/>
              </a:spcBef>
              <a:buNone/>
            </a:pPr>
            <a:endParaRPr lang="en-CA" sz="1600" dirty="0"/>
          </a:p>
          <a:p>
            <a:pPr marL="0" indent="0">
              <a:lnSpc>
                <a:spcPct val="100000"/>
              </a:lnSpc>
              <a:spcBef>
                <a:spcPts val="0"/>
              </a:spcBef>
              <a:buNone/>
            </a:pPr>
            <a:r>
              <a:rPr lang="en-CA" sz="1600" dirty="0"/>
              <a:t>Linda Morris (Rotary Club of Calgary Fish Creek)</a:t>
            </a:r>
          </a:p>
          <a:p>
            <a:pPr marL="0" indent="0">
              <a:lnSpc>
                <a:spcPct val="100000"/>
              </a:lnSpc>
              <a:spcBef>
                <a:spcPts val="0"/>
              </a:spcBef>
              <a:buNone/>
            </a:pPr>
            <a:r>
              <a:rPr lang="en-CA" sz="1600" dirty="0">
                <a:hlinkClick r:id="rId7"/>
              </a:rPr>
              <a:t>info@rotarycalgary2025.org</a:t>
            </a:r>
            <a:endParaRPr lang="en-CA" sz="1600" dirty="0"/>
          </a:p>
          <a:p>
            <a:pPr marL="0" indent="0">
              <a:lnSpc>
                <a:spcPct val="100000"/>
              </a:lnSpc>
              <a:spcBef>
                <a:spcPts val="0"/>
              </a:spcBef>
              <a:buNone/>
            </a:pPr>
            <a:r>
              <a:rPr lang="en-CA" sz="1600" dirty="0"/>
              <a:t>587.224.5958</a:t>
            </a:r>
          </a:p>
          <a:p>
            <a:pPr marL="0" indent="0">
              <a:lnSpc>
                <a:spcPct val="100000"/>
              </a:lnSpc>
              <a:spcBef>
                <a:spcPts val="0"/>
              </a:spcBef>
              <a:buNone/>
            </a:pPr>
            <a:endParaRPr lang="en-CA" sz="2000" dirty="0"/>
          </a:p>
        </p:txBody>
      </p:sp>
    </p:spTree>
    <p:custDataLst>
      <p:tags r:id="rId1"/>
    </p:custDataLst>
    <p:extLst>
      <p:ext uri="{BB962C8B-B14F-4D97-AF65-F5344CB8AC3E}">
        <p14:creationId xmlns:p14="http://schemas.microsoft.com/office/powerpoint/2010/main" val="230743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84540-B6CE-2914-8637-339DC7C5CF95}"/>
              </a:ext>
            </a:extLst>
          </p:cNvPr>
          <p:cNvSpPr txBox="1"/>
          <p:nvPr/>
        </p:nvSpPr>
        <p:spPr>
          <a:xfrm>
            <a:off x="392242" y="2625510"/>
            <a:ext cx="11407515" cy="917431"/>
          </a:xfrm>
          <a:prstGeom prst="rect">
            <a:avLst/>
          </a:prstGeom>
          <a:noFill/>
        </p:spPr>
        <p:txBody>
          <a:bodyPr wrap="square" rtlCol="0">
            <a:spAutoFit/>
          </a:bodyPr>
          <a:lstStyle/>
          <a:p>
            <a:pPr algn="ctr">
              <a:lnSpc>
                <a:spcPts val="6140"/>
              </a:lnSpc>
            </a:pPr>
            <a:r>
              <a:rPr lang="en-US" sz="72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MAGIC</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F7A81B"/>
                </a:solidFill>
                <a:latin typeface="Open Sans Semibold" panose="020B0606030504020204" pitchFamily="34" charset="0"/>
                <a:ea typeface="Open Sans Semibold" panose="020B0606030504020204" pitchFamily="34" charset="0"/>
                <a:cs typeface="Open Sans Semibold" panose="020B0606030504020204" pitchFamily="34" charset="0"/>
              </a:rPr>
              <a:t>ALL</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rPr>
              <a:t>AROUND</a:t>
            </a:r>
          </a:p>
        </p:txBody>
      </p:sp>
      <p:pic>
        <p:nvPicPr>
          <p:cNvPr id="3" name="Picture 2" descr="A black background with a yellow object in the middle&#10;&#10;Description automatically generated with medium confidence">
            <a:extLst>
              <a:ext uri="{FF2B5EF4-FFF2-40B4-BE49-F238E27FC236}">
                <a16:creationId xmlns:a16="http://schemas.microsoft.com/office/drawing/2014/main" id="{4938518D-FDF6-39EB-D838-ACBBAF0A70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6132" y="5361537"/>
            <a:ext cx="4659734" cy="772878"/>
          </a:xfrm>
          <a:prstGeom prst="rect">
            <a:avLst/>
          </a:prstGeom>
        </p:spPr>
      </p:pic>
      <p:sp>
        <p:nvSpPr>
          <p:cNvPr id="4" name="TextBox 3">
            <a:extLst>
              <a:ext uri="{FF2B5EF4-FFF2-40B4-BE49-F238E27FC236}">
                <a16:creationId xmlns:a16="http://schemas.microsoft.com/office/drawing/2014/main" id="{61BED678-0554-45CC-9DE9-33A6200CFD66}"/>
              </a:ext>
            </a:extLst>
          </p:cNvPr>
          <p:cNvSpPr txBox="1"/>
          <p:nvPr/>
        </p:nvSpPr>
        <p:spPr>
          <a:xfrm>
            <a:off x="1628930" y="3438010"/>
            <a:ext cx="8934138" cy="646331"/>
          </a:xfrm>
          <a:prstGeom prst="rect">
            <a:avLst/>
          </a:prstGeom>
          <a:noFill/>
        </p:spPr>
        <p:txBody>
          <a:bodyPr wrap="square" rtlCol="0">
            <a:spAutoFit/>
          </a:bodyPr>
          <a:lstStyle/>
          <a:p>
            <a:pPr algn="ctr"/>
            <a:r>
              <a:rPr lang="en-US" sz="3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
        <p:nvSpPr>
          <p:cNvPr id="5" name="TextBox 4">
            <a:extLst>
              <a:ext uri="{FF2B5EF4-FFF2-40B4-BE49-F238E27FC236}">
                <a16:creationId xmlns:a16="http://schemas.microsoft.com/office/drawing/2014/main" id="{CD7C83BC-2337-DAD3-6D5D-D0EAC92722BE}"/>
              </a:ext>
            </a:extLst>
          </p:cNvPr>
          <p:cNvSpPr txBox="1"/>
          <p:nvPr/>
        </p:nvSpPr>
        <p:spPr>
          <a:xfrm>
            <a:off x="4153444" y="4257526"/>
            <a:ext cx="3885112" cy="461665"/>
          </a:xfrm>
          <a:prstGeom prst="rect">
            <a:avLst/>
          </a:prstGeom>
          <a:noFill/>
        </p:spPr>
        <p:txBody>
          <a:bodyPr wrap="square" rtlCol="0">
            <a:spAutoFit/>
          </a:bodyPr>
          <a:lstStyle/>
          <a:p>
            <a:pPr algn="ctr"/>
            <a:r>
              <a:rPr lang="en-US" sz="24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24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custDataLst>
      <p:tags r:id="rId1"/>
    </p:custDataLst>
    <p:extLst>
      <p:ext uri="{BB962C8B-B14F-4D97-AF65-F5344CB8AC3E}">
        <p14:creationId xmlns:p14="http://schemas.microsoft.com/office/powerpoint/2010/main" val="118218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E1B3FF-5AF6-AB8A-8640-3CEDC940B32B}"/>
              </a:ext>
            </a:extLst>
          </p:cNvPr>
          <p:cNvSpPr/>
          <p:nvPr/>
        </p:nvSpPr>
        <p:spPr>
          <a:xfrm>
            <a:off x="1" y="0"/>
            <a:ext cx="12192000" cy="6858000"/>
          </a:xfrm>
          <a:prstGeom prst="rect">
            <a:avLst/>
          </a:prstGeom>
          <a:solidFill>
            <a:srgbClr val="17458F"/>
          </a:solidFill>
          <a:ln>
            <a:solidFill>
              <a:srgbClr val="174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image of a cogwheel and a firework&#10;&#10;Description automatically generated">
            <a:extLst>
              <a:ext uri="{FF2B5EF4-FFF2-40B4-BE49-F238E27FC236}">
                <a16:creationId xmlns:a16="http://schemas.microsoft.com/office/drawing/2014/main" id="{7CC262C2-64E3-6960-1F71-D25D394B7C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874" y="6047694"/>
            <a:ext cx="2844714" cy="471833"/>
          </a:xfrm>
          <a:prstGeom prst="rect">
            <a:avLst/>
          </a:prstGeom>
        </p:spPr>
      </p:pic>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
        <p:nvSpPr>
          <p:cNvPr id="4" name="Title 3">
            <a:extLst>
              <a:ext uri="{FF2B5EF4-FFF2-40B4-BE49-F238E27FC236}">
                <a16:creationId xmlns:a16="http://schemas.microsoft.com/office/drawing/2014/main" id="{4CFFE0AB-9EDE-C7A0-D481-AA3655939093}"/>
              </a:ext>
            </a:extLst>
          </p:cNvPr>
          <p:cNvSpPr>
            <a:spLocks noGrp="1"/>
          </p:cNvSpPr>
          <p:nvPr>
            <p:ph type="title"/>
          </p:nvPr>
        </p:nvSpPr>
        <p:spPr/>
        <p:txBody>
          <a:bodyPr/>
          <a:lstStyle/>
          <a:p>
            <a:r>
              <a:rPr lang="en-US">
                <a:solidFill>
                  <a:schemeClr val="bg1"/>
                </a:solidFill>
              </a:rPr>
              <a:t>“Something to Ponder”</a:t>
            </a:r>
            <a:endParaRPr lang="en-CA">
              <a:solidFill>
                <a:schemeClr val="bg1"/>
              </a:solidFill>
            </a:endParaRPr>
          </a:p>
        </p:txBody>
      </p:sp>
      <p:sp>
        <p:nvSpPr>
          <p:cNvPr id="6" name="Content Placeholder 5">
            <a:extLst>
              <a:ext uri="{FF2B5EF4-FFF2-40B4-BE49-F238E27FC236}">
                <a16:creationId xmlns:a16="http://schemas.microsoft.com/office/drawing/2014/main" id="{BA59ACE3-FCCA-4892-ECAD-85469F870B8A}"/>
              </a:ext>
            </a:extLst>
          </p:cNvPr>
          <p:cNvSpPr>
            <a:spLocks noGrp="1"/>
          </p:cNvSpPr>
          <p:nvPr>
            <p:ph type="body" idx="1"/>
          </p:nvPr>
        </p:nvSpPr>
        <p:spPr/>
        <p:txBody>
          <a:bodyPr>
            <a:normAutofit/>
          </a:bodyPr>
          <a:lstStyle/>
          <a:p>
            <a:r>
              <a:rPr lang="en-US">
                <a:solidFill>
                  <a:schemeClr val="bg1"/>
                </a:solidFill>
              </a:rPr>
              <a:t>How Does your Club LEVERAGE Calgary 2025 to Grow Membership?</a:t>
            </a:r>
          </a:p>
        </p:txBody>
      </p:sp>
    </p:spTree>
    <p:custDataLst>
      <p:tags r:id="rId1"/>
    </p:custDataLst>
    <p:extLst>
      <p:ext uri="{BB962C8B-B14F-4D97-AF65-F5344CB8AC3E}">
        <p14:creationId xmlns:p14="http://schemas.microsoft.com/office/powerpoint/2010/main" val="331563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a:xfrm>
            <a:off x="831850" y="1709738"/>
            <a:ext cx="5626100" cy="2852737"/>
          </a:xfrm>
        </p:spPr>
        <p:txBody>
          <a:bodyPr/>
          <a:lstStyle/>
          <a:p>
            <a:r>
              <a:rPr lang="en-US"/>
              <a:t>Zone and District Targets</a:t>
            </a:r>
            <a:endParaRPr lang="en-CA"/>
          </a:p>
        </p:txBody>
      </p:sp>
      <p:sp>
        <p:nvSpPr>
          <p:cNvPr id="5" name="Text Placeholder 4">
            <a:extLst>
              <a:ext uri="{FF2B5EF4-FFF2-40B4-BE49-F238E27FC236}">
                <a16:creationId xmlns:a16="http://schemas.microsoft.com/office/drawing/2014/main" id="{5120F47D-D55B-2C55-B24D-CFE26A2D6739}"/>
              </a:ext>
            </a:extLst>
          </p:cNvPr>
          <p:cNvSpPr>
            <a:spLocks noGrp="1"/>
          </p:cNvSpPr>
          <p:nvPr>
            <p:ph type="body" idx="1"/>
          </p:nvPr>
        </p:nvSpPr>
        <p:spPr/>
        <p:txBody>
          <a:bodyPr/>
          <a:lstStyle/>
          <a:p>
            <a:r>
              <a:rPr lang="en-US"/>
              <a:t>Christina Hassan, District Governor (5360)</a:t>
            </a:r>
          </a:p>
          <a:p>
            <a:r>
              <a:rPr lang="en-US"/>
              <a:t>Marilyn Bedell, Zone 32 Promotions Ambassador</a:t>
            </a:r>
            <a:endParaRPr lang="en-CA"/>
          </a:p>
        </p:txBody>
      </p:sp>
      <p:graphicFrame>
        <p:nvGraphicFramePr>
          <p:cNvPr id="6" name="Table 5">
            <a:extLst>
              <a:ext uri="{FF2B5EF4-FFF2-40B4-BE49-F238E27FC236}">
                <a16:creationId xmlns:a16="http://schemas.microsoft.com/office/drawing/2014/main" id="{F52693B2-6DD0-3207-3CD5-39A23934069D}"/>
              </a:ext>
            </a:extLst>
          </p:cNvPr>
          <p:cNvGraphicFramePr>
            <a:graphicFrameLocks noGrp="1"/>
          </p:cNvGraphicFramePr>
          <p:nvPr>
            <p:extLst>
              <p:ext uri="{D42A27DB-BD31-4B8C-83A1-F6EECF244321}">
                <p14:modId xmlns:p14="http://schemas.microsoft.com/office/powerpoint/2010/main" val="949272728"/>
              </p:ext>
            </p:extLst>
          </p:nvPr>
        </p:nvGraphicFramePr>
        <p:xfrm>
          <a:off x="7131384" y="1467326"/>
          <a:ext cx="4228767" cy="370840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409589">
                  <a:extLst>
                    <a:ext uri="{9D8B030D-6E8A-4147-A177-3AD203B41FA5}">
                      <a16:colId xmlns:a16="http://schemas.microsoft.com/office/drawing/2014/main" val="1915248571"/>
                    </a:ext>
                  </a:extLst>
                </a:gridCol>
                <a:gridCol w="1409589">
                  <a:extLst>
                    <a:ext uri="{9D8B030D-6E8A-4147-A177-3AD203B41FA5}">
                      <a16:colId xmlns:a16="http://schemas.microsoft.com/office/drawing/2014/main" val="292711175"/>
                    </a:ext>
                  </a:extLst>
                </a:gridCol>
                <a:gridCol w="1409589">
                  <a:extLst>
                    <a:ext uri="{9D8B030D-6E8A-4147-A177-3AD203B41FA5}">
                      <a16:colId xmlns:a16="http://schemas.microsoft.com/office/drawing/2014/main" val="2025878897"/>
                    </a:ext>
                  </a:extLst>
                </a:gridCol>
              </a:tblGrid>
              <a:tr h="370840">
                <a:tc>
                  <a:txBody>
                    <a:bodyPr/>
                    <a:lstStyle/>
                    <a:p>
                      <a:pPr algn="ctr"/>
                      <a:r>
                        <a:rPr lang="en-US"/>
                        <a:t>Year</a:t>
                      </a:r>
                      <a:endParaRPr lang="en-CA"/>
                    </a:p>
                  </a:txBody>
                  <a:tcPr/>
                </a:tc>
                <a:tc>
                  <a:txBody>
                    <a:bodyPr/>
                    <a:lstStyle/>
                    <a:p>
                      <a:pPr algn="ctr"/>
                      <a:r>
                        <a:rPr lang="en-US"/>
                        <a:t>City</a:t>
                      </a:r>
                      <a:endParaRPr lang="en-CA"/>
                    </a:p>
                  </a:txBody>
                  <a:tcPr/>
                </a:tc>
                <a:tc>
                  <a:txBody>
                    <a:bodyPr/>
                    <a:lstStyle/>
                    <a:p>
                      <a:pPr algn="ctr"/>
                      <a:r>
                        <a:rPr lang="en-US"/>
                        <a:t>Attendance</a:t>
                      </a:r>
                      <a:endParaRPr lang="en-CA"/>
                    </a:p>
                  </a:txBody>
                  <a:tcPr/>
                </a:tc>
                <a:extLst>
                  <a:ext uri="{0D108BD9-81ED-4DB2-BD59-A6C34878D82A}">
                    <a16:rowId xmlns:a16="http://schemas.microsoft.com/office/drawing/2014/main" val="2735257742"/>
                  </a:ext>
                </a:extLst>
              </a:tr>
              <a:tr h="370840">
                <a:tc>
                  <a:txBody>
                    <a:bodyPr/>
                    <a:lstStyle/>
                    <a:p>
                      <a:pPr algn="ctr"/>
                      <a:r>
                        <a:rPr lang="en-US" sz="1800" b="1"/>
                        <a:t>2024</a:t>
                      </a:r>
                      <a:endParaRPr lang="en-CA" sz="1800" b="1"/>
                    </a:p>
                  </a:txBody>
                  <a:tcPr/>
                </a:tc>
                <a:tc>
                  <a:txBody>
                    <a:bodyPr/>
                    <a:lstStyle/>
                    <a:p>
                      <a:pPr algn="ctr"/>
                      <a:r>
                        <a:rPr lang="en-US" sz="1800" b="1"/>
                        <a:t>Calgary</a:t>
                      </a:r>
                      <a:endParaRPr lang="en-CA" sz="1800" b="1"/>
                    </a:p>
                  </a:txBody>
                  <a:tcPr/>
                </a:tc>
                <a:tc>
                  <a:txBody>
                    <a:bodyPr/>
                    <a:lstStyle/>
                    <a:p>
                      <a:pPr algn="ctr"/>
                      <a:endParaRPr lang="en-CA" sz="1800" b="1"/>
                    </a:p>
                  </a:txBody>
                  <a:tcPr/>
                </a:tc>
                <a:extLst>
                  <a:ext uri="{0D108BD9-81ED-4DB2-BD59-A6C34878D82A}">
                    <a16:rowId xmlns:a16="http://schemas.microsoft.com/office/drawing/2014/main" val="2321600761"/>
                  </a:ext>
                </a:extLst>
              </a:tr>
              <a:tr h="370840">
                <a:tc>
                  <a:txBody>
                    <a:bodyPr/>
                    <a:lstStyle/>
                    <a:p>
                      <a:pPr algn="ctr"/>
                      <a:r>
                        <a:rPr lang="en-US"/>
                        <a:t>2018</a:t>
                      </a:r>
                      <a:endParaRPr lang="en-CA"/>
                    </a:p>
                  </a:txBody>
                  <a:tcPr/>
                </a:tc>
                <a:tc>
                  <a:txBody>
                    <a:bodyPr/>
                    <a:lstStyle/>
                    <a:p>
                      <a:pPr algn="ctr"/>
                      <a:r>
                        <a:rPr lang="en-US"/>
                        <a:t>Toronto</a:t>
                      </a:r>
                      <a:endParaRPr lang="en-CA"/>
                    </a:p>
                  </a:txBody>
                  <a:tcPr/>
                </a:tc>
                <a:tc>
                  <a:txBody>
                    <a:bodyPr/>
                    <a:lstStyle/>
                    <a:p>
                      <a:pPr algn="ctr"/>
                      <a:r>
                        <a:rPr lang="en-US"/>
                        <a:t>25,188</a:t>
                      </a:r>
                      <a:endParaRPr lang="en-CA"/>
                    </a:p>
                  </a:txBody>
                  <a:tcPr/>
                </a:tc>
                <a:extLst>
                  <a:ext uri="{0D108BD9-81ED-4DB2-BD59-A6C34878D82A}">
                    <a16:rowId xmlns:a16="http://schemas.microsoft.com/office/drawing/2014/main" val="2938054070"/>
                  </a:ext>
                </a:extLst>
              </a:tr>
              <a:tr h="370840">
                <a:tc>
                  <a:txBody>
                    <a:bodyPr/>
                    <a:lstStyle/>
                    <a:p>
                      <a:pPr algn="ctr"/>
                      <a:r>
                        <a:rPr lang="en-US"/>
                        <a:t>2010</a:t>
                      </a:r>
                      <a:endParaRPr lang="en-CA"/>
                    </a:p>
                  </a:txBody>
                  <a:tcPr/>
                </a:tc>
                <a:tc>
                  <a:txBody>
                    <a:bodyPr/>
                    <a:lstStyle/>
                    <a:p>
                      <a:pPr algn="ctr"/>
                      <a:r>
                        <a:rPr lang="en-US"/>
                        <a:t>Montreal</a:t>
                      </a:r>
                      <a:endParaRPr lang="en-CA"/>
                    </a:p>
                  </a:txBody>
                  <a:tcPr/>
                </a:tc>
                <a:tc>
                  <a:txBody>
                    <a:bodyPr/>
                    <a:lstStyle/>
                    <a:p>
                      <a:pPr algn="ctr"/>
                      <a:r>
                        <a:rPr lang="en-US"/>
                        <a:t>17,909</a:t>
                      </a:r>
                      <a:endParaRPr lang="en-CA"/>
                    </a:p>
                  </a:txBody>
                  <a:tcPr/>
                </a:tc>
                <a:extLst>
                  <a:ext uri="{0D108BD9-81ED-4DB2-BD59-A6C34878D82A}">
                    <a16:rowId xmlns:a16="http://schemas.microsoft.com/office/drawing/2014/main" val="1412217036"/>
                  </a:ext>
                </a:extLst>
              </a:tr>
              <a:tr h="370840">
                <a:tc>
                  <a:txBody>
                    <a:bodyPr/>
                    <a:lstStyle/>
                    <a:p>
                      <a:pPr algn="ctr"/>
                      <a:r>
                        <a:rPr lang="en-US" b="1"/>
                        <a:t>1996</a:t>
                      </a:r>
                      <a:endParaRPr lang="en-CA" b="1"/>
                    </a:p>
                  </a:txBody>
                  <a:tcPr/>
                </a:tc>
                <a:tc>
                  <a:txBody>
                    <a:bodyPr/>
                    <a:lstStyle/>
                    <a:p>
                      <a:pPr algn="ctr"/>
                      <a:r>
                        <a:rPr lang="en-US" b="1"/>
                        <a:t>Calgary</a:t>
                      </a:r>
                      <a:endParaRPr lang="en-CA" b="1"/>
                    </a:p>
                  </a:txBody>
                  <a:tcPr/>
                </a:tc>
                <a:tc>
                  <a:txBody>
                    <a:bodyPr/>
                    <a:lstStyle/>
                    <a:p>
                      <a:pPr algn="ctr"/>
                      <a:r>
                        <a:rPr lang="en-US" b="1"/>
                        <a:t>24,963</a:t>
                      </a:r>
                      <a:endParaRPr lang="en-CA" b="1"/>
                    </a:p>
                  </a:txBody>
                  <a:tcPr/>
                </a:tc>
                <a:extLst>
                  <a:ext uri="{0D108BD9-81ED-4DB2-BD59-A6C34878D82A}">
                    <a16:rowId xmlns:a16="http://schemas.microsoft.com/office/drawing/2014/main" val="4147716879"/>
                  </a:ext>
                </a:extLst>
              </a:tr>
              <a:tr h="370840">
                <a:tc>
                  <a:txBody>
                    <a:bodyPr/>
                    <a:lstStyle/>
                    <a:p>
                      <a:pPr algn="ctr"/>
                      <a:r>
                        <a:rPr lang="en-US"/>
                        <a:t>1983</a:t>
                      </a:r>
                      <a:endParaRPr lang="en-CA"/>
                    </a:p>
                  </a:txBody>
                  <a:tcPr/>
                </a:tc>
                <a:tc>
                  <a:txBody>
                    <a:bodyPr/>
                    <a:lstStyle/>
                    <a:p>
                      <a:pPr algn="ctr"/>
                      <a:r>
                        <a:rPr lang="en-US"/>
                        <a:t>Toronto</a:t>
                      </a:r>
                      <a:endParaRPr lang="en-CA"/>
                    </a:p>
                  </a:txBody>
                  <a:tcPr/>
                </a:tc>
                <a:tc>
                  <a:txBody>
                    <a:bodyPr/>
                    <a:lstStyle/>
                    <a:p>
                      <a:pPr algn="ctr"/>
                      <a:r>
                        <a:rPr lang="en-US"/>
                        <a:t>16,250</a:t>
                      </a:r>
                      <a:endParaRPr lang="en-CA"/>
                    </a:p>
                  </a:txBody>
                  <a:tcPr/>
                </a:tc>
                <a:extLst>
                  <a:ext uri="{0D108BD9-81ED-4DB2-BD59-A6C34878D82A}">
                    <a16:rowId xmlns:a16="http://schemas.microsoft.com/office/drawing/2014/main" val="786286725"/>
                  </a:ext>
                </a:extLst>
              </a:tr>
              <a:tr h="370840">
                <a:tc>
                  <a:txBody>
                    <a:bodyPr/>
                    <a:lstStyle/>
                    <a:p>
                      <a:pPr algn="ctr"/>
                      <a:r>
                        <a:rPr lang="en-US"/>
                        <a:t>1975</a:t>
                      </a:r>
                      <a:endParaRPr lang="en-CA"/>
                    </a:p>
                  </a:txBody>
                  <a:tcPr/>
                </a:tc>
                <a:tc>
                  <a:txBody>
                    <a:bodyPr/>
                    <a:lstStyle/>
                    <a:p>
                      <a:pPr algn="ctr"/>
                      <a:r>
                        <a:rPr lang="en-US"/>
                        <a:t>Montreal</a:t>
                      </a:r>
                      <a:endParaRPr lang="en-CA"/>
                    </a:p>
                  </a:txBody>
                  <a:tcPr/>
                </a:tc>
                <a:tc>
                  <a:txBody>
                    <a:bodyPr/>
                    <a:lstStyle/>
                    <a:p>
                      <a:pPr algn="ctr"/>
                      <a:r>
                        <a:rPr lang="en-US"/>
                        <a:t>12,975</a:t>
                      </a:r>
                      <a:endParaRPr lang="en-CA"/>
                    </a:p>
                  </a:txBody>
                  <a:tcPr/>
                </a:tc>
                <a:extLst>
                  <a:ext uri="{0D108BD9-81ED-4DB2-BD59-A6C34878D82A}">
                    <a16:rowId xmlns:a16="http://schemas.microsoft.com/office/drawing/2014/main" val="3108527204"/>
                  </a:ext>
                </a:extLst>
              </a:tr>
              <a:tr h="370840">
                <a:tc>
                  <a:txBody>
                    <a:bodyPr/>
                    <a:lstStyle/>
                    <a:p>
                      <a:pPr algn="ctr"/>
                      <a:r>
                        <a:rPr lang="en-US"/>
                        <a:t>1964</a:t>
                      </a:r>
                      <a:endParaRPr lang="en-CA"/>
                    </a:p>
                  </a:txBody>
                  <a:tcPr/>
                </a:tc>
                <a:tc>
                  <a:txBody>
                    <a:bodyPr/>
                    <a:lstStyle/>
                    <a:p>
                      <a:pPr algn="ctr"/>
                      <a:r>
                        <a:rPr lang="en-US"/>
                        <a:t>Toronto</a:t>
                      </a:r>
                      <a:endParaRPr lang="en-CA"/>
                    </a:p>
                  </a:txBody>
                  <a:tcPr/>
                </a:tc>
                <a:tc>
                  <a:txBody>
                    <a:bodyPr/>
                    <a:lstStyle/>
                    <a:p>
                      <a:pPr algn="ctr"/>
                      <a:r>
                        <a:rPr lang="en-US"/>
                        <a:t>14,661</a:t>
                      </a:r>
                      <a:endParaRPr lang="en-CA"/>
                    </a:p>
                  </a:txBody>
                  <a:tcPr/>
                </a:tc>
                <a:extLst>
                  <a:ext uri="{0D108BD9-81ED-4DB2-BD59-A6C34878D82A}">
                    <a16:rowId xmlns:a16="http://schemas.microsoft.com/office/drawing/2014/main" val="1868232137"/>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6,599</a:t>
                      </a:r>
                      <a:endParaRPr lang="en-CA"/>
                    </a:p>
                  </a:txBody>
                  <a:tcPr/>
                </a:tc>
                <a:extLst>
                  <a:ext uri="{0D108BD9-81ED-4DB2-BD59-A6C34878D82A}">
                    <a16:rowId xmlns:a16="http://schemas.microsoft.com/office/drawing/2014/main" val="958067044"/>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9,173</a:t>
                      </a:r>
                      <a:endParaRPr lang="en-CA"/>
                    </a:p>
                  </a:txBody>
                  <a:tcPr/>
                </a:tc>
                <a:extLst>
                  <a:ext uri="{0D108BD9-81ED-4DB2-BD59-A6C34878D82A}">
                    <a16:rowId xmlns:a16="http://schemas.microsoft.com/office/drawing/2014/main" val="4024247545"/>
                  </a:ext>
                </a:extLst>
              </a:tr>
            </a:tbl>
          </a:graphicData>
        </a:graphic>
      </p:graphicFrame>
      <p:sp>
        <p:nvSpPr>
          <p:cNvPr id="8" name="TextBox 7">
            <a:extLst>
              <a:ext uri="{FF2B5EF4-FFF2-40B4-BE49-F238E27FC236}">
                <a16:creationId xmlns:a16="http://schemas.microsoft.com/office/drawing/2014/main" id="{3D659FE1-2175-36BE-F631-16010EBD2A86}"/>
              </a:ext>
            </a:extLst>
          </p:cNvPr>
          <p:cNvSpPr txBox="1"/>
          <p:nvPr/>
        </p:nvSpPr>
        <p:spPr>
          <a:xfrm>
            <a:off x="7131383" y="756262"/>
            <a:ext cx="4216067" cy="707886"/>
          </a:xfrm>
          <a:prstGeom prst="rect">
            <a:avLst/>
          </a:prstGeom>
          <a:solidFill>
            <a:schemeClr val="accent2">
              <a:lumMod val="40000"/>
              <a:lumOff val="60000"/>
            </a:schemeClr>
          </a:solidFill>
        </p:spPr>
        <p:txBody>
          <a:bodyPr wrap="square" rtlCol="0">
            <a:spAutoFit/>
          </a:bodyPr>
          <a:lstStyle/>
          <a:p>
            <a:pPr algn="ctr"/>
            <a:r>
              <a:rPr lang="en-US" sz="2000" b="1"/>
              <a:t>Canadian Hosted </a:t>
            </a:r>
          </a:p>
          <a:p>
            <a:pPr algn="ctr"/>
            <a:r>
              <a:rPr lang="en-US" sz="2000" b="1"/>
              <a:t>Conference Attendance</a:t>
            </a:r>
            <a:endParaRPr lang="en-CA" sz="2000" b="1"/>
          </a:p>
        </p:txBody>
      </p:sp>
    </p:spTree>
    <p:custDataLst>
      <p:tags r:id="rId1"/>
    </p:custDataLst>
    <p:extLst>
      <p:ext uri="{BB962C8B-B14F-4D97-AF65-F5344CB8AC3E}">
        <p14:creationId xmlns:p14="http://schemas.microsoft.com/office/powerpoint/2010/main" val="56290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pic>
        <p:nvPicPr>
          <p:cNvPr id="1026" name="Picture 2">
            <a:extLst>
              <a:ext uri="{FF2B5EF4-FFF2-40B4-BE49-F238E27FC236}">
                <a16:creationId xmlns:a16="http://schemas.microsoft.com/office/drawing/2014/main" id="{BD2A7D1E-F39E-F482-F16A-6AA68E1C8298}"/>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58143" y="468102"/>
            <a:ext cx="8875713" cy="5019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6D98C4-196D-F075-5FC1-0CA35B516B8D}"/>
              </a:ext>
            </a:extLst>
          </p:cNvPr>
          <p:cNvSpPr txBox="1"/>
          <p:nvPr/>
        </p:nvSpPr>
        <p:spPr>
          <a:xfrm>
            <a:off x="1658143" y="5097941"/>
            <a:ext cx="4552157" cy="800219"/>
          </a:xfrm>
          <a:prstGeom prst="rect">
            <a:avLst/>
          </a:prstGeom>
          <a:noFill/>
        </p:spPr>
        <p:txBody>
          <a:bodyPr wrap="square" rtlCol="0">
            <a:spAutoFit/>
          </a:bodyPr>
          <a:lstStyle/>
          <a:p>
            <a:pPr marL="0" indent="0">
              <a:lnSpc>
                <a:spcPct val="100000"/>
              </a:lnSpc>
              <a:spcBef>
                <a:spcPts val="0"/>
              </a:spcBef>
              <a:buNone/>
            </a:pPr>
            <a:r>
              <a:rPr lang="en-US"/>
              <a:t>Tracey Vavrek, Rotary Club of Heritage Park</a:t>
            </a:r>
          </a:p>
          <a:p>
            <a:pPr marL="0" indent="0">
              <a:lnSpc>
                <a:spcPct val="100000"/>
              </a:lnSpc>
              <a:spcBef>
                <a:spcPts val="0"/>
              </a:spcBef>
              <a:buNone/>
            </a:pPr>
            <a:r>
              <a:rPr lang="en-CA" sz="1400"/>
              <a:t>Zone 28 RIC25 Promotions Ambassador</a:t>
            </a:r>
          </a:p>
          <a:p>
            <a:pPr marL="0" indent="0">
              <a:lnSpc>
                <a:spcPct val="100000"/>
              </a:lnSpc>
              <a:spcBef>
                <a:spcPts val="0"/>
              </a:spcBef>
              <a:buNone/>
            </a:pPr>
            <a:r>
              <a:rPr lang="en-CA" sz="1400">
                <a:hlinkClick r:id="rId5"/>
              </a:rPr>
              <a:t>vavrek6@gmail.com</a:t>
            </a:r>
            <a:r>
              <a:rPr lang="en-CA" sz="1400"/>
              <a:t> </a:t>
            </a:r>
          </a:p>
        </p:txBody>
      </p:sp>
      <p:sp>
        <p:nvSpPr>
          <p:cNvPr id="11" name="TextBox 10">
            <a:extLst>
              <a:ext uri="{FF2B5EF4-FFF2-40B4-BE49-F238E27FC236}">
                <a16:creationId xmlns:a16="http://schemas.microsoft.com/office/drawing/2014/main" id="{676CC23E-66B1-5FE8-901E-B1932B083FCB}"/>
              </a:ext>
            </a:extLst>
          </p:cNvPr>
          <p:cNvSpPr txBox="1"/>
          <p:nvPr/>
        </p:nvSpPr>
        <p:spPr>
          <a:xfrm>
            <a:off x="6210300" y="5097941"/>
            <a:ext cx="4552157" cy="800219"/>
          </a:xfrm>
          <a:prstGeom prst="rect">
            <a:avLst/>
          </a:prstGeom>
          <a:noFill/>
        </p:spPr>
        <p:txBody>
          <a:bodyPr wrap="square" rtlCol="0">
            <a:spAutoFit/>
          </a:bodyPr>
          <a:lstStyle/>
          <a:p>
            <a:pPr marL="0" indent="0" algn="r">
              <a:lnSpc>
                <a:spcPct val="100000"/>
              </a:lnSpc>
              <a:spcBef>
                <a:spcPts val="0"/>
              </a:spcBef>
              <a:buNone/>
            </a:pPr>
            <a:r>
              <a:rPr lang="en-US"/>
              <a:t>Marilyn Bedell, Rotary Club of Lebanon (NH)</a:t>
            </a:r>
          </a:p>
          <a:p>
            <a:pPr marL="0" indent="0" algn="r">
              <a:lnSpc>
                <a:spcPct val="100000"/>
              </a:lnSpc>
              <a:spcBef>
                <a:spcPts val="0"/>
              </a:spcBef>
              <a:buNone/>
            </a:pPr>
            <a:r>
              <a:rPr lang="en-CA" sz="1400"/>
              <a:t>Zone 32 RIC25 Promotions Ambassador</a:t>
            </a:r>
          </a:p>
          <a:p>
            <a:pPr marL="0" indent="0" algn="r">
              <a:lnSpc>
                <a:spcPct val="100000"/>
              </a:lnSpc>
              <a:spcBef>
                <a:spcPts val="0"/>
              </a:spcBef>
              <a:buNone/>
            </a:pPr>
            <a:r>
              <a:rPr lang="en-CA" sz="1400">
                <a:hlinkClick r:id="rId6"/>
              </a:rPr>
              <a:t>m.k.bedell@comcast.net</a:t>
            </a:r>
            <a:r>
              <a:rPr lang="en-CA" sz="1400"/>
              <a:t> </a:t>
            </a:r>
          </a:p>
        </p:txBody>
      </p:sp>
    </p:spTree>
    <p:custDataLst>
      <p:tags r:id="rId1"/>
    </p:custDataLst>
    <p:extLst>
      <p:ext uri="{BB962C8B-B14F-4D97-AF65-F5344CB8AC3E}">
        <p14:creationId xmlns:p14="http://schemas.microsoft.com/office/powerpoint/2010/main" val="420335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extBox 4">
            <a:extLst>
              <a:ext uri="{FF2B5EF4-FFF2-40B4-BE49-F238E27FC236}">
                <a16:creationId xmlns:a16="http://schemas.microsoft.com/office/drawing/2014/main" id="{0B6780E5-5476-1329-ED65-5137A2D2EEE7}"/>
              </a:ext>
            </a:extLst>
          </p:cNvPr>
          <p:cNvSpPr txBox="1"/>
          <p:nvPr/>
        </p:nvSpPr>
        <p:spPr>
          <a:xfrm>
            <a:off x="1816926" y="1268665"/>
            <a:ext cx="8614902" cy="4320670"/>
          </a:xfrm>
          <a:prstGeom prst="rect">
            <a:avLst/>
          </a:prstGeom>
          <a:noFill/>
        </p:spPr>
        <p:txBody>
          <a:bodyPr wrap="square" rtlCol="0">
            <a:spAutoFit/>
          </a:bodyPr>
          <a:lstStyle/>
          <a:p>
            <a:pPr marR="0" lvl="0">
              <a:lnSpc>
                <a:spcPct val="107000"/>
              </a:lnSpc>
              <a:spcBef>
                <a:spcPts val="0"/>
              </a:spcBef>
              <a:spcAft>
                <a:spcPts val="800"/>
              </a:spcAft>
              <a:buSzPts val="1000"/>
              <a:tabLst>
                <a:tab pos="457200" algn="l"/>
              </a:tabLst>
            </a:pPr>
            <a:r>
              <a:rPr lang="en-US" sz="2400" kern="100">
                <a:effectLst/>
                <a:latin typeface="Aptos" panose="020B0004020202020204" pitchFamily="34" charset="0"/>
                <a:ea typeface="Aptos" panose="020B0004020202020204" pitchFamily="34" charset="0"/>
                <a:cs typeface="Times New Roman" panose="02020603050405020304" pitchFamily="18" charset="0"/>
              </a:rPr>
              <a:t>I plan to cover: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a:latin typeface="Aptos" panose="020B0004020202020204" pitchFamily="34" charset="0"/>
                <a:ea typeface="Aptos" panose="020B0004020202020204" pitchFamily="34" charset="0"/>
                <a:cs typeface="Times New Roman" panose="02020603050405020304" pitchFamily="18" charset="0"/>
              </a:rPr>
              <a:t>Share </a:t>
            </a:r>
            <a:r>
              <a:rPr lang="en-US" sz="2400" kern="100">
                <a:effectLst/>
                <a:latin typeface="Aptos" panose="020B0004020202020204" pitchFamily="34" charset="0"/>
                <a:ea typeface="Aptos" panose="020B0004020202020204" pitchFamily="34" charset="0"/>
                <a:cs typeface="Times New Roman" panose="02020603050405020304" pitchFamily="18" charset="0"/>
              </a:rPr>
              <a:t>Zone &amp; District goals for registration for Calgary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a:effectLst/>
                <a:latin typeface="Aptos" panose="020B0004020202020204" pitchFamily="34" charset="0"/>
                <a:ea typeface="Aptos" panose="020B0004020202020204" pitchFamily="34" charset="0"/>
                <a:cs typeface="Times New Roman" panose="02020603050405020304" pitchFamily="18" charset="0"/>
              </a:rPr>
              <a:t>Describe what District Leaders and our Promotion Team are hearing about Rotarians enthusiasm for the Convention.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a:effectLst/>
                <a:latin typeface="Aptos" panose="020B0004020202020204" pitchFamily="34" charset="0"/>
                <a:ea typeface="Aptos" panose="020B0004020202020204" pitchFamily="34" charset="0"/>
                <a:cs typeface="Times New Roman" panose="02020603050405020304" pitchFamily="18" charset="0"/>
              </a:rPr>
              <a:t>Provide information about wha</a:t>
            </a:r>
            <a:r>
              <a:rPr lang="en-US" sz="2400" kern="100">
                <a:latin typeface="Aptos" panose="020B0004020202020204" pitchFamily="34" charset="0"/>
                <a:ea typeface="Aptos" panose="020B0004020202020204" pitchFamily="34" charset="0"/>
                <a:cs typeface="Times New Roman" panose="02020603050405020304" pitchFamily="18" charset="0"/>
              </a:rPr>
              <a:t>t </a:t>
            </a:r>
            <a:r>
              <a:rPr lang="en-US" sz="2400" kern="100">
                <a:effectLst/>
                <a:latin typeface="Aptos" panose="020B0004020202020204" pitchFamily="34" charset="0"/>
                <a:ea typeface="Aptos" panose="020B0004020202020204" pitchFamily="34" charset="0"/>
                <a:cs typeface="Times New Roman" panose="02020603050405020304" pitchFamily="18" charset="0"/>
              </a:rPr>
              <a:t>we believe folks are hoping to experience when they come to Calgary.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a:latin typeface="Aptos" panose="020B0004020202020204" pitchFamily="34" charset="0"/>
                <a:ea typeface="Aptos" panose="020B0004020202020204" pitchFamily="34" charset="0"/>
                <a:cs typeface="Times New Roman" panose="02020603050405020304" pitchFamily="18" charset="0"/>
              </a:rPr>
              <a:t>Offer a few s</a:t>
            </a:r>
            <a:r>
              <a:rPr lang="en-US" sz="2400">
                <a:effectLst/>
                <a:latin typeface="Aptos" panose="020B0004020202020204" pitchFamily="34" charset="0"/>
                <a:ea typeface="Aptos" panose="020B0004020202020204" pitchFamily="34" charset="0"/>
                <a:cs typeface="Times New Roman" panose="02020603050405020304" pitchFamily="18" charset="0"/>
              </a:rPr>
              <a:t>uggestions for D5360 Club Champions to deliver an awesome experience</a:t>
            </a:r>
            <a:endParaRPr lang="en-US" sz="2400"/>
          </a:p>
          <a:p>
            <a:endParaRPr lang="en-US"/>
          </a:p>
          <a:p>
            <a:endParaRPr lang="en-US"/>
          </a:p>
        </p:txBody>
      </p:sp>
      <p:sp>
        <p:nvSpPr>
          <p:cNvPr id="6" name="Title 1">
            <a:extLst>
              <a:ext uri="{FF2B5EF4-FFF2-40B4-BE49-F238E27FC236}">
                <a16:creationId xmlns:a16="http://schemas.microsoft.com/office/drawing/2014/main" id="{A2190295-047E-8260-4F06-B574C38462E8}"/>
              </a:ext>
            </a:extLst>
          </p:cNvPr>
          <p:cNvSpPr txBox="1">
            <a:spLocks/>
          </p:cNvSpPr>
          <p:nvPr/>
        </p:nvSpPr>
        <p:spPr>
          <a:xfrm>
            <a:off x="2498582" y="285251"/>
            <a:ext cx="7933246" cy="552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Promotion Update</a:t>
            </a:r>
          </a:p>
        </p:txBody>
      </p:sp>
      <p:pic>
        <p:nvPicPr>
          <p:cNvPr id="3074" name="Picture 2">
            <a:extLst>
              <a:ext uri="{FF2B5EF4-FFF2-40B4-BE49-F238E27FC236}">
                <a16:creationId xmlns:a16="http://schemas.microsoft.com/office/drawing/2014/main" id="{6618CDFD-A21E-E6DB-B4E9-7D07051A8F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6509" y="5033550"/>
            <a:ext cx="2147454" cy="120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6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sp>
        <p:nvSpPr>
          <p:cNvPr id="5" name="TextBox 4">
            <a:extLst>
              <a:ext uri="{FF2B5EF4-FFF2-40B4-BE49-F238E27FC236}">
                <a16:creationId xmlns:a16="http://schemas.microsoft.com/office/drawing/2014/main" id="{0B6780E5-5476-1329-ED65-5137A2D2EEE7}"/>
              </a:ext>
            </a:extLst>
          </p:cNvPr>
          <p:cNvSpPr txBox="1"/>
          <p:nvPr/>
        </p:nvSpPr>
        <p:spPr>
          <a:xfrm>
            <a:off x="1816926" y="1253006"/>
            <a:ext cx="8614902" cy="4254883"/>
          </a:xfrm>
          <a:prstGeom prst="rect">
            <a:avLst/>
          </a:prstGeom>
          <a:noFill/>
        </p:spPr>
        <p:txBody>
          <a:bodyPr wrap="square" lIns="91440" tIns="45720" rIns="91440" bIns="45720" rtlCol="0" anchor="t">
            <a:spAutoFit/>
          </a:bodyPr>
          <a:lstStyle/>
          <a:p>
            <a:pPr marR="0" lvl="0">
              <a:lnSpc>
                <a:spcPct val="107000"/>
              </a:lnSpc>
              <a:spcBef>
                <a:spcPts val="0"/>
              </a:spcBef>
              <a:spcAft>
                <a:spcPts val="800"/>
              </a:spcAft>
              <a:buSzPts val="1000"/>
              <a:tabLst>
                <a:tab pos="457200" algn="l"/>
              </a:tabLst>
            </a:pPr>
            <a:r>
              <a:rPr lang="en-US" sz="3600" kern="100">
                <a:effectLst/>
                <a:latin typeface="Aptos"/>
                <a:ea typeface="Aptos" panose="020B0004020202020204" pitchFamily="34" charset="0"/>
                <a:cs typeface="Times New Roman"/>
              </a:rPr>
              <a:t>Zone 28</a:t>
            </a:r>
          </a:p>
          <a:p>
            <a:pPr marR="0" lvl="0">
              <a:lnSpc>
                <a:spcPct val="107000"/>
              </a:lnSpc>
              <a:spcBef>
                <a:spcPts val="0"/>
              </a:spcBef>
              <a:spcAft>
                <a:spcPts val="800"/>
              </a:spcAft>
              <a:buSzPts val="1000"/>
              <a:tabLst>
                <a:tab pos="457200" algn="l"/>
              </a:tabLst>
            </a:pPr>
            <a:r>
              <a:rPr lang="en-US" sz="2800">
                <a:effectLst/>
                <a:latin typeface="Aptos"/>
                <a:ea typeface="Aptos" panose="020B0004020202020204" pitchFamily="34" charset="0"/>
                <a:cs typeface="Times New Roman"/>
              </a:rPr>
              <a:t>100% clubs in Canada will be represented</a:t>
            </a:r>
            <a:endParaRPr lang="en-US" sz="2800" kern="100">
              <a:latin typeface="Aptos"/>
              <a:ea typeface="Aptos" panose="020B0004020202020204" pitchFamily="34" charset="0"/>
              <a:cs typeface="Times New Roman"/>
            </a:endParaRPr>
          </a:p>
          <a:p>
            <a:pPr marR="0" lvl="0">
              <a:lnSpc>
                <a:spcPct val="107000"/>
              </a:lnSpc>
              <a:spcBef>
                <a:spcPts val="0"/>
              </a:spcBef>
              <a:spcAft>
                <a:spcPts val="800"/>
              </a:spcAft>
              <a:buSzPts val="1000"/>
              <a:tabLst>
                <a:tab pos="457200" algn="l"/>
              </a:tabLst>
            </a:pPr>
            <a:endParaRPr lang="en-US" sz="2400" kern="100">
              <a:latin typeface="Aptos" panose="020B000402020202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3600" kern="100">
                <a:latin typeface="Aptos"/>
                <a:cs typeface="Times New Roman"/>
              </a:rPr>
              <a:t>Zone 32</a:t>
            </a:r>
          </a:p>
          <a:p>
            <a:pPr marR="0" lvl="0">
              <a:lnSpc>
                <a:spcPct val="107000"/>
              </a:lnSpc>
              <a:spcBef>
                <a:spcPts val="0"/>
              </a:spcBef>
              <a:spcAft>
                <a:spcPts val="800"/>
              </a:spcAft>
              <a:buSzPts val="1000"/>
              <a:tabLst>
                <a:tab pos="457200" algn="l"/>
              </a:tabLst>
            </a:pPr>
            <a:r>
              <a:rPr lang="en-US" sz="2800" kern="100">
                <a:latin typeface="Aptos"/>
                <a:cs typeface="Times New Roman"/>
              </a:rPr>
              <a:t>Every District will have more than the equivalate of 1 attendee/clubs in the District</a:t>
            </a:r>
            <a:r>
              <a:rPr lang="en-US" sz="3600" kern="100">
                <a:latin typeface="Aptos"/>
                <a:cs typeface="Times New Roman"/>
              </a:rPr>
              <a:t>.</a:t>
            </a:r>
            <a:endParaRPr lang="en-US" sz="3600">
              <a:latin typeface="Aptos"/>
              <a:cs typeface="Times New Roman"/>
            </a:endParaRPr>
          </a:p>
          <a:p>
            <a:endParaRPr lang="en-US"/>
          </a:p>
          <a:p>
            <a:endParaRPr lang="en-US"/>
          </a:p>
        </p:txBody>
      </p:sp>
      <p:sp>
        <p:nvSpPr>
          <p:cNvPr id="6" name="Title 1">
            <a:extLst>
              <a:ext uri="{FF2B5EF4-FFF2-40B4-BE49-F238E27FC236}">
                <a16:creationId xmlns:a16="http://schemas.microsoft.com/office/drawing/2014/main" id="{A2190295-047E-8260-4F06-B574C38462E8}"/>
              </a:ext>
            </a:extLst>
          </p:cNvPr>
          <p:cNvSpPr txBox="1">
            <a:spLocks/>
          </p:cNvSpPr>
          <p:nvPr/>
        </p:nvSpPr>
        <p:spPr>
          <a:xfrm>
            <a:off x="2498582" y="285251"/>
            <a:ext cx="7933246" cy="552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Goals</a:t>
            </a:r>
          </a:p>
        </p:txBody>
      </p:sp>
      <p:pic>
        <p:nvPicPr>
          <p:cNvPr id="1026" name="Picture 2" descr="6 Reasons Why Goal Setting Doesn't Work ...">
            <a:extLst>
              <a:ext uri="{FF2B5EF4-FFF2-40B4-BE49-F238E27FC236}">
                <a16:creationId xmlns:a16="http://schemas.microsoft.com/office/drawing/2014/main" id="{C543242B-C852-9516-0532-F5EC09BFB8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76422" y="83760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7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2"/>
          <a:stretch>
            <a:fillRect/>
          </a:stretch>
        </p:blipFill>
        <p:spPr>
          <a:xfrm>
            <a:off x="300572" y="6047169"/>
            <a:ext cx="2820315" cy="467786"/>
          </a:xfrm>
          <a:prstGeom prst="rect">
            <a:avLst/>
          </a:prstGeom>
        </p:spPr>
      </p:pic>
      <p:pic>
        <p:nvPicPr>
          <p:cNvPr id="2050" name="Picture 2" descr="Reclaiming Enthusiasm - The Center for ...">
            <a:extLst>
              <a:ext uri="{FF2B5EF4-FFF2-40B4-BE49-F238E27FC236}">
                <a16:creationId xmlns:a16="http://schemas.microsoft.com/office/drawing/2014/main" id="{58D9BE74-61C2-3E77-E292-4DC565527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052" y="689513"/>
            <a:ext cx="7705893" cy="437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ADECFF-E7C4-730F-CFC2-E66FEC9083DC}"/>
              </a:ext>
            </a:extLst>
          </p:cNvPr>
          <p:cNvSpPr txBox="1"/>
          <p:nvPr/>
        </p:nvSpPr>
        <p:spPr>
          <a:xfrm>
            <a:off x="6095999" y="5189634"/>
            <a:ext cx="6004956" cy="369332"/>
          </a:xfrm>
          <a:prstGeom prst="rect">
            <a:avLst/>
          </a:prstGeom>
          <a:noFill/>
        </p:spPr>
        <p:txBody>
          <a:bodyPr wrap="square" rtlCol="0">
            <a:spAutoFit/>
          </a:bodyPr>
          <a:lstStyle/>
          <a:p>
            <a:pPr algn="ctr"/>
            <a:r>
              <a:rPr lang="en-US" b="0" i="0">
                <a:solidFill>
                  <a:srgbClr val="75757A"/>
                </a:solidFill>
                <a:effectLst/>
                <a:latin typeface="Roboto" panose="02000000000000000000" pitchFamily="2" charset="0"/>
              </a:rPr>
              <a:t>Creator: Korisnik | Credit: laufer - stock.adobe.com</a:t>
            </a:r>
            <a:endParaRPr lang="en-US"/>
          </a:p>
        </p:txBody>
      </p:sp>
    </p:spTree>
    <p:extLst>
      <p:ext uri="{BB962C8B-B14F-4D97-AF65-F5344CB8AC3E}">
        <p14:creationId xmlns:p14="http://schemas.microsoft.com/office/powerpoint/2010/main" val="632272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FC0D1A1E7EBB4893114AB573EC8D53" ma:contentTypeVersion="13" ma:contentTypeDescription="Create a new document." ma:contentTypeScope="" ma:versionID="516c8ba76c70409dca8e43cb30b02d1c">
  <xsd:schema xmlns:xsd="http://www.w3.org/2001/XMLSchema" xmlns:xs="http://www.w3.org/2001/XMLSchema" xmlns:p="http://schemas.microsoft.com/office/2006/metadata/properties" xmlns:ns2="0898e7e4-c5f8-479a-b0b0-c7538f9c412c" xmlns:ns3="f0d5c401-16b9-4863-8e51-538f3814ff74" targetNamespace="http://schemas.microsoft.com/office/2006/metadata/properties" ma:root="true" ma:fieldsID="4cad26a627f95674918007bc806087eb" ns2:_="" ns3:_="">
    <xsd:import namespace="0898e7e4-c5f8-479a-b0b0-c7538f9c412c"/>
    <xsd:import namespace="f0d5c401-16b9-4863-8e51-538f3814ff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8e7e4-c5f8-479a-b0b0-c7538f9c4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7c0f7c-6340-4a26-b985-167e18f8979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d5c401-16b9-4863-8e51-538f3814ff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8fd313e-ad92-4c47-a776-f4f3b201f7fc}" ma:internalName="TaxCatchAll" ma:showField="CatchAllData" ma:web="f0d5c401-16b9-4863-8e51-538f3814f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294FE-C46B-4CE4-A873-BD757FFE6547}">
  <ds:schemaRefs>
    <ds:schemaRef ds:uri="http://schemas.microsoft.com/sharepoint/v3/contenttype/forms"/>
  </ds:schemaRefs>
</ds:datastoreItem>
</file>

<file path=customXml/itemProps2.xml><?xml version="1.0" encoding="utf-8"?>
<ds:datastoreItem xmlns:ds="http://schemas.openxmlformats.org/officeDocument/2006/customXml" ds:itemID="{7401313F-B8AD-416C-8C1E-1D0FA5C9D376}">
  <ds:schemaRefs>
    <ds:schemaRef ds:uri="0898e7e4-c5f8-479a-b0b0-c7538f9c412c"/>
    <ds:schemaRef ds:uri="f0d5c401-16b9-4863-8e51-538f3814ff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Widescreen</PresentationFormat>
  <Paragraphs>253</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Arial Black</vt:lpstr>
      <vt:lpstr>Open Sans Semibold</vt:lpstr>
      <vt:lpstr>Open Sans Semibold</vt:lpstr>
      <vt:lpstr>Roboto</vt:lpstr>
      <vt:lpstr>Symbol</vt:lpstr>
      <vt:lpstr>Office Theme</vt:lpstr>
      <vt:lpstr>PowerPoint Presentation</vt:lpstr>
      <vt:lpstr>PowerPoint Presentation</vt:lpstr>
      <vt:lpstr>Agenda</vt:lpstr>
      <vt:lpstr>“Something to Ponder”</vt:lpstr>
      <vt:lpstr>Zone and District Targets</vt:lpstr>
      <vt:lpstr>PowerPoint Presentation</vt:lpstr>
      <vt:lpstr>PowerPoint Presentation</vt:lpstr>
      <vt:lpstr>PowerPoint Presentation</vt:lpstr>
      <vt:lpstr>PowerPoint Presentation</vt:lpstr>
      <vt:lpstr>Promotion Tools…We are using all of them!</vt:lpstr>
      <vt:lpstr>Testimonials Example:</vt:lpstr>
      <vt:lpstr>New Members</vt:lpstr>
      <vt:lpstr>D5360 Rotarians are the BEST! </vt:lpstr>
      <vt:lpstr>White Hat</vt:lpstr>
      <vt:lpstr>Updates from RI</vt:lpstr>
      <vt:lpstr>Updates from RI</vt:lpstr>
      <vt:lpstr>Accommodation</vt:lpstr>
      <vt:lpstr>District Accommodation</vt:lpstr>
      <vt:lpstr>RI Room Block</vt:lpstr>
      <vt:lpstr>PowerPoint Presentation</vt:lpstr>
      <vt:lpstr>PowerPoint Presentation</vt:lpstr>
      <vt:lpstr>PowerPoint Presentation</vt:lpstr>
      <vt:lpstr>PowerPoint Presentation</vt:lpstr>
      <vt:lpstr>You Saw it Here First…</vt:lpstr>
      <vt:lpstr>You Saw it Here First…</vt:lpstr>
      <vt:lpstr>Questions / Feedback</vt:lpstr>
      <vt:lpstr>Calls to Action promotions@rotarycalgary2025.org</vt:lpstr>
      <vt:lpstr>PowerPoint Presentation</vt:lpstr>
      <vt:lpstr>The Best Day to purchase your Registration is…TODAY</vt:lpstr>
      <vt:lpstr>PowerPoint Presentation</vt:lpstr>
      <vt:lpstr>HOC Promotions and Communication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Brown</dc:creator>
  <cp:lastModifiedBy>Linda Morris</cp:lastModifiedBy>
  <cp:revision>10</cp:revision>
  <dcterms:created xsi:type="dcterms:W3CDTF">2024-03-26T15:08:25Z</dcterms:created>
  <dcterms:modified xsi:type="dcterms:W3CDTF">2024-10-31T02:25:46Z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0C954440-9D6F-4E19-A17C-0CEE9FC6FCDA</vt:lpwstr>
  </property>
  <property fmtid="{D5CDD505-2E9C-101B-9397-08002B2CF9AE}" pid="3" name="ArticulatePath">
    <vt:lpwstr>Toolkit IC25 - PPT Template FF RequestMTG_20240123-011_QC1</vt:lpwstr>
  </property>
</Properties>
</file>