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41"/>
  </p:notesMasterIdLst>
  <p:sldIdLst>
    <p:sldId id="257" r:id="rId4"/>
    <p:sldId id="281" r:id="rId5"/>
    <p:sldId id="259" r:id="rId6"/>
    <p:sldId id="439" r:id="rId7"/>
    <p:sldId id="443" r:id="rId8"/>
    <p:sldId id="445" r:id="rId9"/>
    <p:sldId id="438" r:id="rId10"/>
    <p:sldId id="444" r:id="rId11"/>
    <p:sldId id="441" r:id="rId12"/>
    <p:sldId id="446" r:id="rId13"/>
    <p:sldId id="447" r:id="rId14"/>
    <p:sldId id="448" r:id="rId15"/>
    <p:sldId id="289" r:id="rId16"/>
    <p:sldId id="455" r:id="rId17"/>
    <p:sldId id="452" r:id="rId18"/>
    <p:sldId id="275" r:id="rId19"/>
    <p:sldId id="272" r:id="rId20"/>
    <p:sldId id="456" r:id="rId21"/>
    <p:sldId id="263" r:id="rId22"/>
    <p:sldId id="276" r:id="rId23"/>
    <p:sldId id="277" r:id="rId24"/>
    <p:sldId id="278" r:id="rId25"/>
    <p:sldId id="279" r:id="rId26"/>
    <p:sldId id="270" r:id="rId27"/>
    <p:sldId id="271" r:id="rId28"/>
    <p:sldId id="274" r:id="rId29"/>
    <p:sldId id="280" r:id="rId30"/>
    <p:sldId id="449" r:id="rId31"/>
    <p:sldId id="450" r:id="rId32"/>
    <p:sldId id="453" r:id="rId33"/>
    <p:sldId id="454" r:id="rId34"/>
    <p:sldId id="327" r:id="rId35"/>
    <p:sldId id="262" r:id="rId36"/>
    <p:sldId id="310" r:id="rId37"/>
    <p:sldId id="426" r:id="rId38"/>
    <p:sldId id="451" r:id="rId39"/>
    <p:sldId id="429" r:id="rId40"/>
  </p:sldIdLst>
  <p:sldSz cx="12192000" cy="6858000"/>
  <p:notesSz cx="6858000" cy="9144000"/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16DA220-41C4-F43E-EDB6-FA832355D9AF}" name="Darcy Mykytyshyn" initials="DM" userId="S::Darcy.Mykytyshyn@rotarycalgary2025.org::edf90269-abb9-404d-9d53-a2199fae2605" providerId="AD"/>
  <p188:author id="{CADED0A6-FB7B-BE5E-7FD8-856136CF72F5}" name="Mark Starratt" initials="MS" userId="S::mstarratt@starrgazeradvisory.com::4be9e3c1-78e7-45d1-895d-dd6ade03550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58F"/>
    <a:srgbClr val="000000"/>
    <a:srgbClr val="E02927"/>
    <a:srgbClr val="F7A8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C78F64-963C-46C2-847D-3BD8C2BC9588}" v="2" dt="2025-01-22T22:59:37.717"/>
    <p1510:client id="{FE1A6B18-B43C-438C-BD8F-C6642290D7DB}" v="90" dt="2025-01-23T02:07:24.2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4660"/>
  </p:normalViewPr>
  <p:slideViewPr>
    <p:cSldViewPr snapToGrid="0">
      <p:cViewPr varScale="1">
        <p:scale>
          <a:sx n="97" d="100"/>
          <a:sy n="97" d="100"/>
        </p:scale>
        <p:origin x="84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gs" Target="tags/tag1.xml"/><Relationship Id="rId47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Relationship Id="rId48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74E23-0967-F94C-886B-B9184426E053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D418A-38D3-ED49-91B3-F3E75FF8C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1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9D418A-38D3-ED49-91B3-F3E75FF8C7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29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>
          <a:extLst>
            <a:ext uri="{FF2B5EF4-FFF2-40B4-BE49-F238E27FC236}">
              <a16:creationId xmlns:a16="http://schemas.microsoft.com/office/drawing/2014/main" id="{0ED6C279-E6B9-5DA6-22B8-9334909C1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2f4c9b82265_0_17:notes">
            <a:extLst>
              <a:ext uri="{FF2B5EF4-FFF2-40B4-BE49-F238E27FC236}">
                <a16:creationId xmlns:a16="http://schemas.microsoft.com/office/drawing/2014/main" id="{4835B9C4-9024-0655-ABE9-8C29F92C08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g2f4c9b82265_0_17:notes">
            <a:extLst>
              <a:ext uri="{FF2B5EF4-FFF2-40B4-BE49-F238E27FC236}">
                <a16:creationId xmlns:a16="http://schemas.microsoft.com/office/drawing/2014/main" id="{3C0BADAA-FBAC-7841-68C7-84F05B204A8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6434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>
          <a:extLst>
            <a:ext uri="{FF2B5EF4-FFF2-40B4-BE49-F238E27FC236}">
              <a16:creationId xmlns:a16="http://schemas.microsoft.com/office/drawing/2014/main" id="{2360B33C-6CD4-8C14-177F-EB02D1860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2f4c9b82265_0_17:notes">
            <a:extLst>
              <a:ext uri="{FF2B5EF4-FFF2-40B4-BE49-F238E27FC236}">
                <a16:creationId xmlns:a16="http://schemas.microsoft.com/office/drawing/2014/main" id="{B3ED333A-0F8C-F3E3-C569-077CB84717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g2f4c9b82265_0_17:notes">
            <a:extLst>
              <a:ext uri="{FF2B5EF4-FFF2-40B4-BE49-F238E27FC236}">
                <a16:creationId xmlns:a16="http://schemas.microsoft.com/office/drawing/2014/main" id="{6E4DB5D5-0D8C-87B3-1F20-B0DF2ECDA82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4193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>
          <a:extLst>
            <a:ext uri="{FF2B5EF4-FFF2-40B4-BE49-F238E27FC236}">
              <a16:creationId xmlns:a16="http://schemas.microsoft.com/office/drawing/2014/main" id="{B932C67A-68B3-A616-F1E7-4B8963447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2f4c9b82265_0_17:notes">
            <a:extLst>
              <a:ext uri="{FF2B5EF4-FFF2-40B4-BE49-F238E27FC236}">
                <a16:creationId xmlns:a16="http://schemas.microsoft.com/office/drawing/2014/main" id="{242A9A71-94E9-6F2F-927F-61F0361D32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g2f4c9b82265_0_17:notes">
            <a:extLst>
              <a:ext uri="{FF2B5EF4-FFF2-40B4-BE49-F238E27FC236}">
                <a16:creationId xmlns:a16="http://schemas.microsoft.com/office/drawing/2014/main" id="{226FE904-9590-6BB4-A792-306E045E08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0289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>
          <a:extLst>
            <a:ext uri="{FF2B5EF4-FFF2-40B4-BE49-F238E27FC236}">
              <a16:creationId xmlns:a16="http://schemas.microsoft.com/office/drawing/2014/main" id="{72F6FD3D-C5ED-0570-9198-BB61AC0E4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2f4c9b82265_0_17:notes">
            <a:extLst>
              <a:ext uri="{FF2B5EF4-FFF2-40B4-BE49-F238E27FC236}">
                <a16:creationId xmlns:a16="http://schemas.microsoft.com/office/drawing/2014/main" id="{0BCF522A-D40C-45BC-EB71-32F5A35B0CE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g2f4c9b82265_0_17:notes">
            <a:extLst>
              <a:ext uri="{FF2B5EF4-FFF2-40B4-BE49-F238E27FC236}">
                <a16:creationId xmlns:a16="http://schemas.microsoft.com/office/drawing/2014/main" id="{543DE85C-A3D3-FD3A-502C-6AA06BDDF6D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4774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>
          <a:extLst>
            <a:ext uri="{FF2B5EF4-FFF2-40B4-BE49-F238E27FC236}">
              <a16:creationId xmlns:a16="http://schemas.microsoft.com/office/drawing/2014/main" id="{BD2343A7-8A63-3349-D181-CE07F3900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2f4c9b82265_0_17:notes">
            <a:extLst>
              <a:ext uri="{FF2B5EF4-FFF2-40B4-BE49-F238E27FC236}">
                <a16:creationId xmlns:a16="http://schemas.microsoft.com/office/drawing/2014/main" id="{2225AC26-BB75-C99C-AB05-CDF63752BC9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g2f4c9b82265_0_17:notes">
            <a:extLst>
              <a:ext uri="{FF2B5EF4-FFF2-40B4-BE49-F238E27FC236}">
                <a16:creationId xmlns:a16="http://schemas.microsoft.com/office/drawing/2014/main" id="{AAD7B063-5C63-3631-F320-9E06869E98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6236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>
          <a:extLst>
            <a:ext uri="{FF2B5EF4-FFF2-40B4-BE49-F238E27FC236}">
              <a16:creationId xmlns:a16="http://schemas.microsoft.com/office/drawing/2014/main" id="{5F012EE0-86C1-A917-A029-2E75A0C1B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2f4c9b82265_0_17:notes">
            <a:extLst>
              <a:ext uri="{FF2B5EF4-FFF2-40B4-BE49-F238E27FC236}">
                <a16:creationId xmlns:a16="http://schemas.microsoft.com/office/drawing/2014/main" id="{1474530B-26FB-3D0D-3F03-56A8DA8859B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g2f4c9b82265_0_17:notes">
            <a:extLst>
              <a:ext uri="{FF2B5EF4-FFF2-40B4-BE49-F238E27FC236}">
                <a16:creationId xmlns:a16="http://schemas.microsoft.com/office/drawing/2014/main" id="{0DCEAE6E-05BD-FB5C-B6B5-A9732B1495A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305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>
          <a:extLst>
            <a:ext uri="{FF2B5EF4-FFF2-40B4-BE49-F238E27FC236}">
              <a16:creationId xmlns:a16="http://schemas.microsoft.com/office/drawing/2014/main" id="{03AD3599-5B07-99A0-9603-1528B2C50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2f4c9b82265_0_17:notes">
            <a:extLst>
              <a:ext uri="{FF2B5EF4-FFF2-40B4-BE49-F238E27FC236}">
                <a16:creationId xmlns:a16="http://schemas.microsoft.com/office/drawing/2014/main" id="{0F39930F-3DAE-0502-F5F4-F234754F2A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g2f4c9b82265_0_17:notes">
            <a:extLst>
              <a:ext uri="{FF2B5EF4-FFF2-40B4-BE49-F238E27FC236}">
                <a16:creationId xmlns:a16="http://schemas.microsoft.com/office/drawing/2014/main" id="{4C3ABCF4-1038-E028-94FC-B041A40C23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9013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F8A11-9856-7716-CBEC-B90BE960DF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16D13B-9A00-8B27-C1A4-D85429FAA4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9699C-C875-02F7-DF00-14E3B5B58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7072-D7A5-0C43-B310-FBF2ABF6AECE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3A9A7-EE5B-DC25-8C1F-8A9CF8F9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2EB85-179E-146D-B9C8-9426CDC96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0D94-D517-3448-BC3A-399D5424F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86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0B158-0392-4C3D-8CBD-62DE38EBB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BA44FB-74F3-6AA6-64DE-DA1CBC43B3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E06B19-67A3-F2EE-33BB-466BC1889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7072-D7A5-0C43-B310-FBF2ABF6AECE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5A0EC-1330-EC3A-5039-62BC2F43D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B1260-0CD0-D648-9C39-57C6AF84A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0D94-D517-3448-BC3A-399D5424F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6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713EFA-A3A5-33D4-DDD2-13957AB563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7BB3D4-E030-05ED-A76E-353665DB4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4180D-12D4-A891-ED44-379BD81A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7072-D7A5-0C43-B310-FBF2ABF6AECE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B3CA9-489C-2A67-882E-28145355A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C15D7-639C-DFF1-44E7-026EF61E1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0D94-D517-3448-BC3A-399D5424F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7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52729-ECA7-60AA-E0D0-CDDE8D7B2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C5A32-0838-4DA0-26C6-F27EF5806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F1A42-E6A7-ED58-D53F-F91DD672C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7072-D7A5-0C43-B310-FBF2ABF6AECE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5A302-C26B-E5E2-0A9C-EA1F45B4D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501CC-150E-4DB6-3E1A-66CCD660D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0D94-D517-3448-BC3A-399D5424F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96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72B80-F748-D6C3-241A-58128095E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C21730-1B6E-F9A6-89B6-9EB54A1F0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BF71C-1E08-3AFA-F1D4-9319DAF7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7072-D7A5-0C43-B310-FBF2ABF6AECE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62642-792D-AC39-8B3C-E8524B081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10D97-F038-BDE6-19D9-D02B60F98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0D94-D517-3448-BC3A-399D5424F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79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6D4ED-7E12-9D80-3CEB-60F87B183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171F9-90C0-A7F3-5D40-C249A8FA51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5AAF0F-65F0-33DF-2AE8-CCA41FAE1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CADA25-9C62-E234-67F3-410A7FF82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7072-D7A5-0C43-B310-FBF2ABF6AECE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21996-5753-ED6D-55BE-021AD8F6B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452513-3E7C-AA62-B36D-60DDD245A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0D94-D517-3448-BC3A-399D5424F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00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85CDF-D654-5D14-1265-26F257DB4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E2F0A-5440-7E45-7C7A-8028CBADAF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733CB8-2953-3CBB-61D7-9B073E8AFD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105AD5-F65F-A7C0-6801-7F9D4EEA2C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A90E07-A0A9-F228-3E53-4776ECD2A9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AB5EA5-0255-EB9F-96D8-C1CF609AE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7072-D7A5-0C43-B310-FBF2ABF6AECE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15ECC4-033C-5DEC-C1CF-B2A66CB2A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9993C8-5BBC-D519-D7A1-5A03610F1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0D94-D517-3448-BC3A-399D5424F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10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411BA-EBA5-4AD0-EAC2-DBF4BD716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27C499-A93C-7D7B-440B-9793B1256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7072-D7A5-0C43-B310-FBF2ABF6AECE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1B0C4C-E1F7-CA98-969A-E0BD61B80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382092-268F-CFC9-C70C-0DC2C0542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0D94-D517-3448-BC3A-399D5424F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36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AE08D2-687F-143A-94A0-67FDF943C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7072-D7A5-0C43-B310-FBF2ABF6AECE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F29A38-D629-AFBE-21DA-0F00AF1E8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AE1AB9-0EC7-C11B-9FED-923C103B1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0D94-D517-3448-BC3A-399D5424F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64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0620C-5AFF-A83C-50F6-EE71C0406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2CE62-3A9C-EF41-5187-4D0E63CAF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FD05E0-4B32-6F90-7629-DF2600BD98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C459EA-4711-9DFD-B0B2-103817D4F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7072-D7A5-0C43-B310-FBF2ABF6AECE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AE7B56-3DE2-3BD1-B258-C1A985097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A11CA8-C40B-8005-A597-5E7F0C585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0D94-D517-3448-BC3A-399D5424F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25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51853-0ABA-FB85-9875-BAFA092C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EF7064-7BD6-304D-371E-BB6A349E26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9AFAEE-1765-7EDA-A0EF-DBB37A02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97DA87-84BA-D753-B9F3-74C964087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7072-D7A5-0C43-B310-FBF2ABF6AECE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5CB236-2DC8-164F-12CD-71F342854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73F452-BB0C-91DD-F88C-70E24EE5F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0D94-D517-3448-BC3A-399D5424F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16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35CAE1-DD89-0C5E-D4E7-41ACD73BE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A6CE5-12A2-F53E-B4C2-9516058AA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0D56A-FA9C-5122-0D9E-7DACEC1D76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B47072-D7A5-0C43-B310-FBF2ABF6AECE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46512-DD04-C1D6-285B-A8AE6F40F9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2007F-CB1E-ADC1-8534-40DB87CA13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8A0D94-D517-3448-BC3A-399D5424F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0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7.png"/><Relationship Id="rId4" Type="http://schemas.openxmlformats.org/officeDocument/2006/relationships/hyperlink" Target="https://www.mtroyal.ca/CampusServices/LivingonCampus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4" Type="http://schemas.openxmlformats.org/officeDocument/2006/relationships/hyperlink" Target="https://convention.rotary.org/en-us/registration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://www.rotarycalgary2025.org/signature-events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hyperlink" Target="http://www.rotarycalgary2025.org/host-hospitality-event-landing-page" TargetMode="External"/><Relationship Id="rId5" Type="http://schemas.openxmlformats.org/officeDocument/2006/relationships/hyperlink" Target="http://www.rotarycalgary2025.org/volunteering" TargetMode="External"/><Relationship Id="rId4" Type="http://schemas.openxmlformats.org/officeDocument/2006/relationships/hyperlink" Target="http://convention.rotary.org/registration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hyperlink" Target="https://links.clubrunner.email/ls/click?upn=u001.NgBQiVwMj7cLXWFWY-2FDWu0HsNvzdTHu7LhwdqYEuoJt9sO7HiocSW22Y3P82PziNpcQEXFPRTVirf1sQr-2FOFpQ-3D-3DEVuV_A3nRQoop3xGTTNLdbAlLJeU69-2BodC1dT3MFwkADNSuY6geaKHuQX9CkSQB-2FMkSgKdUbk3Yv3PUHzSzoW1JClRXhbw-2Fz1RhASVhvaky5zNfxAfTxRVD-2B0sbdZUz6ACpFkRx-2Bps1188ZPDnYSWKDNyanqbl5JwoYcdZwTx54IO-2FqM-2FsUElVuDiaih4szq8yWSze2Go3vNzyor2fzFS9v0xNg93z3yigvPGDokUEBos8cdEHy03gAYROrcpDjo-2FWP2l17Fq6f1-2BXR5CQe3Zfg-2BoCoidwKBF5i5U4QY1dnFlduhcI5IjaF1JAExGoDRsOWCKEKQv1rStvlO1JYQ7yZqif5hu0CNIWyR-2BGwSuPzxgj1w-3D" TargetMode="External"/><Relationship Id="rId4" Type="http://schemas.openxmlformats.org/officeDocument/2006/relationships/image" Target="../media/image12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front of colorful circles&#10;&#10;Description automatically generated">
            <a:extLst>
              <a:ext uri="{FF2B5EF4-FFF2-40B4-BE49-F238E27FC236}">
                <a16:creationId xmlns:a16="http://schemas.microsoft.com/office/drawing/2014/main" id="{7D566970-6976-B44B-5696-71FF8E4C65C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289026"/>
            <a:ext cx="12743193" cy="71680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ACF80D-5F08-F423-C59E-AAB30E0C1C9E}"/>
              </a:ext>
            </a:extLst>
          </p:cNvPr>
          <p:cNvSpPr txBox="1"/>
          <p:nvPr/>
        </p:nvSpPr>
        <p:spPr>
          <a:xfrm>
            <a:off x="310054" y="1653906"/>
            <a:ext cx="4645574" cy="2481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140"/>
              </a:lnSpc>
            </a:pPr>
            <a:r>
              <a:rPr lang="en-US" sz="7200" b="1" dirty="0">
                <a:solidFill>
                  <a:srgbClr val="17458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MAGIC</a:t>
            </a:r>
            <a:r>
              <a:rPr lang="en-US" sz="72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r>
              <a:rPr lang="en-US" sz="7200" b="1" dirty="0">
                <a:solidFill>
                  <a:srgbClr val="F7A81B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ALL</a:t>
            </a:r>
            <a:r>
              <a:rPr lang="en-US" sz="72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r>
              <a:rPr lang="en-US" sz="7200" b="1" dirty="0">
                <a:solidFill>
                  <a:srgbClr val="E02927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AROUND</a:t>
            </a:r>
          </a:p>
        </p:txBody>
      </p:sp>
      <p:pic>
        <p:nvPicPr>
          <p:cNvPr id="5" name="Picture 4" descr="A black background with a yellow object in the middle&#10;&#10;Description automatically generated with medium confidence">
            <a:extLst>
              <a:ext uri="{FF2B5EF4-FFF2-40B4-BE49-F238E27FC236}">
                <a16:creationId xmlns:a16="http://schemas.microsoft.com/office/drawing/2014/main" id="{3B10EB28-09A4-91B0-A079-35710B26C10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902" y="4731237"/>
            <a:ext cx="3475758" cy="576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4BB9C1-7443-BD5A-E1C9-FD10FBC5249F}"/>
              </a:ext>
            </a:extLst>
          </p:cNvPr>
          <p:cNvSpPr txBox="1"/>
          <p:nvPr/>
        </p:nvSpPr>
        <p:spPr>
          <a:xfrm>
            <a:off x="310054" y="3977852"/>
            <a:ext cx="4845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17458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21-25 JUNE 2025 • CALGARY, CANADA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9174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>
          <a:extLst>
            <a:ext uri="{FF2B5EF4-FFF2-40B4-BE49-F238E27FC236}">
              <a16:creationId xmlns:a16="http://schemas.microsoft.com/office/drawing/2014/main" id="{0BAF7756-0821-0530-106C-69C5A3962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2f4c9b82265_0_17">
            <a:extLst>
              <a:ext uri="{FF2B5EF4-FFF2-40B4-BE49-F238E27FC236}">
                <a16:creationId xmlns:a16="http://schemas.microsoft.com/office/drawing/2014/main" id="{731913CB-895E-6D69-572F-E8C9F29F1DA2}"/>
              </a:ext>
            </a:extLst>
          </p:cNvPr>
          <p:cNvSpPr txBox="1"/>
          <p:nvPr/>
        </p:nvSpPr>
        <p:spPr>
          <a:xfrm>
            <a:off x="9293087" y="6311347"/>
            <a:ext cx="2683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E02927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convention.rotary.org </a:t>
            </a:r>
            <a:endParaRPr sz="1600" b="1">
              <a:solidFill>
                <a:srgbClr val="E02927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456" name="Google Shape;456;g2f4c9b82265_0_17">
            <a:extLst>
              <a:ext uri="{FF2B5EF4-FFF2-40B4-BE49-F238E27FC236}">
                <a16:creationId xmlns:a16="http://schemas.microsoft.com/office/drawing/2014/main" id="{0CFA82B7-AE3B-04AB-E392-AD4B80FBD076}"/>
              </a:ext>
            </a:extLst>
          </p:cNvPr>
          <p:cNvSpPr txBox="1"/>
          <p:nvPr/>
        </p:nvSpPr>
        <p:spPr>
          <a:xfrm>
            <a:off x="7131383" y="6051344"/>
            <a:ext cx="4845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17458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21-25 JUNE 2025 • CALGARY, CANADA</a:t>
            </a:r>
            <a:endParaRPr/>
          </a:p>
        </p:txBody>
      </p:sp>
      <p:pic>
        <p:nvPicPr>
          <p:cNvPr id="457" name="Google Shape;457;g2f4c9b82265_0_17" descr="A black background with a yellow object in the middle&#10;&#10;Description automatically generated with medium confidence">
            <a:extLst>
              <a:ext uri="{FF2B5EF4-FFF2-40B4-BE49-F238E27FC236}">
                <a16:creationId xmlns:a16="http://schemas.microsoft.com/office/drawing/2014/main" id="{D4C3B7B7-4748-C452-5B24-9A1805776DF5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572" y="6047169"/>
            <a:ext cx="2820312" cy="46778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2239E2F2-C323-97FB-1E0A-133D553B3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06948"/>
          </a:xfrm>
        </p:spPr>
        <p:txBody>
          <a:bodyPr/>
          <a:lstStyle/>
          <a:p>
            <a:r>
              <a:rPr lang="en-US" dirty="0"/>
              <a:t>The Numbers</a:t>
            </a:r>
            <a:br>
              <a:rPr lang="en-US" dirty="0"/>
            </a:br>
            <a:r>
              <a:rPr lang="en-US" sz="1200" dirty="0"/>
              <a:t>As of Jan 20, 2025</a:t>
            </a:r>
            <a:endParaRPr lang="en-CA" sz="12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53E1EFC-FD6C-6F0E-0949-B0F9E045C3BE}"/>
              </a:ext>
            </a:extLst>
          </p:cNvPr>
          <p:cNvGraphicFramePr>
            <a:graphicFrameLocks noGrp="1"/>
          </p:cNvGraphicFramePr>
          <p:nvPr/>
        </p:nvGraphicFramePr>
        <p:xfrm>
          <a:off x="6512259" y="1467326"/>
          <a:ext cx="4228767" cy="370840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1409589">
                  <a:extLst>
                    <a:ext uri="{9D8B030D-6E8A-4147-A177-3AD203B41FA5}">
                      <a16:colId xmlns:a16="http://schemas.microsoft.com/office/drawing/2014/main" val="1915248571"/>
                    </a:ext>
                  </a:extLst>
                </a:gridCol>
                <a:gridCol w="1409589">
                  <a:extLst>
                    <a:ext uri="{9D8B030D-6E8A-4147-A177-3AD203B41FA5}">
                      <a16:colId xmlns:a16="http://schemas.microsoft.com/office/drawing/2014/main" val="292711175"/>
                    </a:ext>
                  </a:extLst>
                </a:gridCol>
                <a:gridCol w="1409589">
                  <a:extLst>
                    <a:ext uri="{9D8B030D-6E8A-4147-A177-3AD203B41FA5}">
                      <a16:colId xmlns:a16="http://schemas.microsoft.com/office/drawing/2014/main" val="20258788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Year</a:t>
                      </a:r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City</a:t>
                      </a:r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Attendance</a:t>
                      </a:r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257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2024</a:t>
                      </a:r>
                      <a:endParaRPr lang="en-CA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Calgary</a:t>
                      </a:r>
                      <a:endParaRPr lang="en-CA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600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2018</a:t>
                      </a:r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Toronto</a:t>
                      </a:r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25,188</a:t>
                      </a:r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054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Montreal</a:t>
                      </a:r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17,909</a:t>
                      </a:r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2217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1996</a:t>
                      </a:r>
                      <a:endParaRPr lang="en-CA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Calgary</a:t>
                      </a:r>
                      <a:endParaRPr lang="en-CA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24,963</a:t>
                      </a:r>
                      <a:endParaRPr lang="en-CA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716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1983</a:t>
                      </a:r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Toronto</a:t>
                      </a:r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16,250</a:t>
                      </a:r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286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1975</a:t>
                      </a:r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Montreal</a:t>
                      </a:r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12,975</a:t>
                      </a:r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527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1964</a:t>
                      </a:r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Toronto</a:t>
                      </a:r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14,661</a:t>
                      </a:r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232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1942</a:t>
                      </a:r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Toronto</a:t>
                      </a:r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6,599</a:t>
                      </a:r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067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1942</a:t>
                      </a:r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Toronto</a:t>
                      </a:r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9,173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24754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50FC4DD-5CF8-A1C7-7950-47E60534B995}"/>
              </a:ext>
            </a:extLst>
          </p:cNvPr>
          <p:cNvSpPr txBox="1"/>
          <p:nvPr/>
        </p:nvSpPr>
        <p:spPr>
          <a:xfrm>
            <a:off x="6512258" y="756262"/>
            <a:ext cx="4216067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Canadian Hosted </a:t>
            </a:r>
          </a:p>
          <a:p>
            <a:pPr algn="ctr"/>
            <a:r>
              <a:rPr lang="en-US" sz="2000" b="1" dirty="0"/>
              <a:t>Convention Attendance</a:t>
            </a:r>
            <a:endParaRPr lang="en-CA" sz="2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EC8CC9-E2A4-026E-1E43-B309407ACA19}"/>
              </a:ext>
            </a:extLst>
          </p:cNvPr>
          <p:cNvSpPr txBox="1"/>
          <p:nvPr/>
        </p:nvSpPr>
        <p:spPr>
          <a:xfrm>
            <a:off x="839788" y="1464148"/>
            <a:ext cx="555023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Registered Rotarians from 5360 (450 of 1654)</a:t>
            </a:r>
          </a:p>
          <a:p>
            <a:pPr algn="ctr"/>
            <a:r>
              <a:rPr lang="en-US" sz="5400" dirty="0"/>
              <a:t>27% </a:t>
            </a:r>
          </a:p>
          <a:p>
            <a:r>
              <a:rPr lang="en-US" sz="1600" dirty="0"/>
              <a:t>Percentage of District Attendance Goal (450/1000)</a:t>
            </a:r>
          </a:p>
          <a:p>
            <a:pPr algn="ctr"/>
            <a:r>
              <a:rPr lang="en-US" sz="5400" dirty="0"/>
              <a:t>45%</a:t>
            </a:r>
          </a:p>
          <a:p>
            <a:r>
              <a:rPr lang="en-US" sz="1600" dirty="0"/>
              <a:t>Clubs Represented (40 of 40)</a:t>
            </a:r>
          </a:p>
          <a:p>
            <a:pPr algn="ctr"/>
            <a:r>
              <a:rPr lang="en-US" sz="5400" dirty="0"/>
              <a:t>100%</a:t>
            </a:r>
          </a:p>
          <a:p>
            <a:r>
              <a:rPr lang="en-US" sz="1600" dirty="0"/>
              <a:t>5360 Rotarians Representation of ZONE 28 (450/2159)</a:t>
            </a:r>
          </a:p>
          <a:p>
            <a:pPr algn="ctr"/>
            <a:r>
              <a:rPr lang="en-US" sz="5400" dirty="0"/>
              <a:t>21%</a:t>
            </a:r>
            <a:endParaRPr lang="en-CA" sz="5400" dirty="0"/>
          </a:p>
        </p:txBody>
      </p:sp>
    </p:spTree>
    <p:extLst>
      <p:ext uri="{BB962C8B-B14F-4D97-AF65-F5344CB8AC3E}">
        <p14:creationId xmlns:p14="http://schemas.microsoft.com/office/powerpoint/2010/main" val="2601000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65AE0-45FB-FB93-0D44-74FB04401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6AE06E-E19E-5B8B-9FEC-78CD09EED336}"/>
              </a:ext>
            </a:extLst>
          </p:cNvPr>
          <p:cNvSpPr txBox="1"/>
          <p:nvPr/>
        </p:nvSpPr>
        <p:spPr>
          <a:xfrm>
            <a:off x="9293087" y="6311347"/>
            <a:ext cx="2683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rgbClr val="E02927"/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convention.rotary.org </a:t>
            </a:r>
            <a:endParaRPr lang="en-US" sz="1600" b="1">
              <a:solidFill>
                <a:srgbClr val="E02927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805D7C-E8D4-308E-8E65-ABA2A85B1F39}"/>
              </a:ext>
            </a:extLst>
          </p:cNvPr>
          <p:cNvSpPr txBox="1"/>
          <p:nvPr/>
        </p:nvSpPr>
        <p:spPr>
          <a:xfrm>
            <a:off x="7131383" y="6051344"/>
            <a:ext cx="4845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rgbClr val="17458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21-25 JUNE 2025 • CALGARY, CANADA</a:t>
            </a:r>
          </a:p>
        </p:txBody>
      </p:sp>
      <p:pic>
        <p:nvPicPr>
          <p:cNvPr id="4" name="Picture 3" descr="A black background with a yellow object in the middle&#10;&#10;Description automatically generated with medium confidence">
            <a:extLst>
              <a:ext uri="{FF2B5EF4-FFF2-40B4-BE49-F238E27FC236}">
                <a16:creationId xmlns:a16="http://schemas.microsoft.com/office/drawing/2014/main" id="{0C53CD85-CB47-97E1-43FE-9204DF27F6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572" y="6047169"/>
            <a:ext cx="2820315" cy="467786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47F60F68-3916-35D1-6E65-DBB1615CE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z="4400" dirty="0"/>
              <a:t>Promotional Efforts</a:t>
            </a:r>
            <a:endParaRPr lang="en-CA" sz="28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8744B08-8389-3055-19E5-4D6D65CE4435}"/>
              </a:ext>
            </a:extLst>
          </p:cNvPr>
          <p:cNvSpPr/>
          <p:nvPr/>
        </p:nvSpPr>
        <p:spPr>
          <a:xfrm>
            <a:off x="1122787" y="1878982"/>
            <a:ext cx="3195484" cy="311682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New Registrations</a:t>
            </a:r>
            <a:endParaRPr lang="en-CA" sz="28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DC2829D-02A3-DC76-9D72-B9C549A6293B}"/>
              </a:ext>
            </a:extLst>
          </p:cNvPr>
          <p:cNvSpPr/>
          <p:nvPr/>
        </p:nvSpPr>
        <p:spPr>
          <a:xfrm>
            <a:off x="4498258" y="1878982"/>
            <a:ext cx="3195484" cy="311682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Get Ready</a:t>
            </a:r>
            <a:endParaRPr lang="en-CA" sz="28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8ED7E2F-5BDB-40CB-55B3-61B396B10A53}"/>
              </a:ext>
            </a:extLst>
          </p:cNvPr>
          <p:cNvSpPr/>
          <p:nvPr/>
        </p:nvSpPr>
        <p:spPr>
          <a:xfrm>
            <a:off x="7873729" y="1878982"/>
            <a:ext cx="3195484" cy="311682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We’re Coming Calgary</a:t>
            </a:r>
            <a:endParaRPr lang="en-CA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4508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>
          <a:extLst>
            <a:ext uri="{FF2B5EF4-FFF2-40B4-BE49-F238E27FC236}">
              <a16:creationId xmlns:a16="http://schemas.microsoft.com/office/drawing/2014/main" id="{5ABFFBD0-9E91-73D7-5C25-B2CC56F49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2f4c9b82265_0_17">
            <a:extLst>
              <a:ext uri="{FF2B5EF4-FFF2-40B4-BE49-F238E27FC236}">
                <a16:creationId xmlns:a16="http://schemas.microsoft.com/office/drawing/2014/main" id="{D92FD7BB-7146-B86C-F2EB-926570A9E03C}"/>
              </a:ext>
            </a:extLst>
          </p:cNvPr>
          <p:cNvSpPr txBox="1"/>
          <p:nvPr/>
        </p:nvSpPr>
        <p:spPr>
          <a:xfrm>
            <a:off x="9293087" y="6311347"/>
            <a:ext cx="2683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E02927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convention.rotary.org </a:t>
            </a:r>
            <a:endParaRPr sz="1600" b="1">
              <a:solidFill>
                <a:srgbClr val="E02927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456" name="Google Shape;456;g2f4c9b82265_0_17">
            <a:extLst>
              <a:ext uri="{FF2B5EF4-FFF2-40B4-BE49-F238E27FC236}">
                <a16:creationId xmlns:a16="http://schemas.microsoft.com/office/drawing/2014/main" id="{1FAF2125-7FB8-3272-D08A-B0E9357A12A9}"/>
              </a:ext>
            </a:extLst>
          </p:cNvPr>
          <p:cNvSpPr txBox="1"/>
          <p:nvPr/>
        </p:nvSpPr>
        <p:spPr>
          <a:xfrm>
            <a:off x="7131383" y="6051344"/>
            <a:ext cx="4845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17458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21-25 JUNE 2025 • CALGARY, CANADA</a:t>
            </a:r>
            <a:endParaRPr/>
          </a:p>
        </p:txBody>
      </p:sp>
      <p:pic>
        <p:nvPicPr>
          <p:cNvPr id="457" name="Google Shape;457;g2f4c9b82265_0_17" descr="A black background with a yellow object in the middle&#10;&#10;Description automatically generated with medium confidence">
            <a:extLst>
              <a:ext uri="{FF2B5EF4-FFF2-40B4-BE49-F238E27FC236}">
                <a16:creationId xmlns:a16="http://schemas.microsoft.com/office/drawing/2014/main" id="{0C6632C2-04D7-9E11-1D9F-33A334DC785C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572" y="6047169"/>
            <a:ext cx="2820312" cy="467786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g2f4c9b82265_0_17">
            <a:extLst>
              <a:ext uri="{FF2B5EF4-FFF2-40B4-BE49-F238E27FC236}">
                <a16:creationId xmlns:a16="http://schemas.microsoft.com/office/drawing/2014/main" id="{1EA2E5E1-DA1E-29E1-24BE-F212A99C9755}"/>
              </a:ext>
            </a:extLst>
          </p:cNvPr>
          <p:cNvSpPr txBox="1"/>
          <p:nvPr/>
        </p:nvSpPr>
        <p:spPr>
          <a:xfrm>
            <a:off x="2647950" y="641475"/>
            <a:ext cx="79694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endParaRPr sz="44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7955CF6-E666-3488-A9F7-F31F3FD34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Accommodations Update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BC17C-224A-8D27-8435-F8C920C835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41664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3A5C47-A19D-B0BE-CCB3-D9C25FB11383}"/>
              </a:ext>
            </a:extLst>
          </p:cNvPr>
          <p:cNvSpPr txBox="1"/>
          <p:nvPr/>
        </p:nvSpPr>
        <p:spPr>
          <a:xfrm>
            <a:off x="9293087" y="6311347"/>
            <a:ext cx="2683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rgbClr val="E02927"/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convention.rotary.org </a:t>
            </a:r>
            <a:endParaRPr lang="en-US" sz="1600" b="1">
              <a:solidFill>
                <a:srgbClr val="E02927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326AC4-4C8B-1DBA-C827-A82F1422DCCD}"/>
              </a:ext>
            </a:extLst>
          </p:cNvPr>
          <p:cNvSpPr txBox="1"/>
          <p:nvPr/>
        </p:nvSpPr>
        <p:spPr>
          <a:xfrm>
            <a:off x="7131383" y="6051344"/>
            <a:ext cx="4845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rgbClr val="17458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21-25 JUNE 2025 • CALGARY, CANADA</a:t>
            </a:r>
          </a:p>
        </p:txBody>
      </p:sp>
      <p:pic>
        <p:nvPicPr>
          <p:cNvPr id="4" name="Picture 3" descr="A black background with a yellow object in the middle&#10;&#10;Description automatically generated with medium confidence">
            <a:extLst>
              <a:ext uri="{FF2B5EF4-FFF2-40B4-BE49-F238E27FC236}">
                <a16:creationId xmlns:a16="http://schemas.microsoft.com/office/drawing/2014/main" id="{A1BD4E59-0E51-874E-05B5-BA828D6CBF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572" y="6047169"/>
            <a:ext cx="2820315" cy="467786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D25BFA7F-FB39-80A6-C816-E51070578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 Accommodation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73F73D-AAF6-7478-AF76-0A6D3AB49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257800" cy="402504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/>
              <a:t>Mount Royal Residences</a:t>
            </a:r>
          </a:p>
          <a:p>
            <a:pPr lvl="1"/>
            <a:r>
              <a:rPr lang="en-US" sz="2000" dirty="0"/>
              <a:t>350 Units available</a:t>
            </a:r>
          </a:p>
          <a:p>
            <a:pPr lvl="1"/>
            <a:r>
              <a:rPr lang="en-US" sz="2000" dirty="0"/>
              <a:t>30 minutes trip by Public Transit to the Convention Campus</a:t>
            </a:r>
          </a:p>
          <a:p>
            <a:pPr lvl="1"/>
            <a:r>
              <a:rPr lang="en-US" sz="2000" dirty="0"/>
              <a:t>Great way for 5360 /5370 Rotarians to strengthen our camaraderie</a:t>
            </a:r>
          </a:p>
          <a:p>
            <a:pPr lvl="1"/>
            <a:r>
              <a:rPr lang="en-CA" sz="2100" dirty="0">
                <a:hlinkClick r:id="rId4"/>
              </a:rPr>
              <a:t>Residence Services | MRU</a:t>
            </a:r>
            <a:endParaRPr lang="en-US" sz="2100" dirty="0"/>
          </a:p>
          <a:p>
            <a:pPr marL="0" indent="0">
              <a:buNone/>
            </a:pPr>
            <a:r>
              <a:rPr lang="en-US" sz="2400" dirty="0"/>
              <a:t>SAIT Residents</a:t>
            </a:r>
          </a:p>
          <a:p>
            <a:pPr lvl="1"/>
            <a:r>
              <a:rPr lang="en-US" sz="2000" dirty="0"/>
              <a:t>Information coming soon</a:t>
            </a:r>
          </a:p>
          <a:p>
            <a:pPr marL="0" indent="0">
              <a:buNone/>
            </a:pPr>
            <a:r>
              <a:rPr lang="en-US" sz="2400" dirty="0"/>
              <a:t>University of Calgary Residences</a:t>
            </a:r>
          </a:p>
          <a:p>
            <a:pPr lvl="1"/>
            <a:r>
              <a:rPr lang="en-US" sz="2000" dirty="0"/>
              <a:t>Information coming soon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3500" i="1" dirty="0"/>
              <a:t>Act FAST….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0613B0-31BC-315D-4BC3-FC2539EFD04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239" y="1694493"/>
            <a:ext cx="5067561" cy="39071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9327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8A0D2C-FE0A-D687-C1F2-B7EAD7099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0141C6-3C44-DD1C-D8D4-7CF9A0831AFA}"/>
              </a:ext>
            </a:extLst>
          </p:cNvPr>
          <p:cNvSpPr txBox="1"/>
          <p:nvPr/>
        </p:nvSpPr>
        <p:spPr>
          <a:xfrm>
            <a:off x="9293087" y="6311347"/>
            <a:ext cx="2683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err="1">
                <a:solidFill>
                  <a:srgbClr val="E02927"/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convention.rotary.org</a:t>
            </a:r>
            <a:r>
              <a:rPr lang="en-US" sz="1600" b="1">
                <a:solidFill>
                  <a:srgbClr val="E02927"/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endParaRPr lang="en-US" sz="1600" b="1">
              <a:solidFill>
                <a:srgbClr val="E02927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F823B5-72C3-96F3-4637-7DD59C23C835}"/>
              </a:ext>
            </a:extLst>
          </p:cNvPr>
          <p:cNvSpPr txBox="1"/>
          <p:nvPr/>
        </p:nvSpPr>
        <p:spPr>
          <a:xfrm>
            <a:off x="7131383" y="6051344"/>
            <a:ext cx="4845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rgbClr val="17458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21-25 JUNE 2025 • CALGARY, CANADA</a:t>
            </a:r>
          </a:p>
        </p:txBody>
      </p:sp>
      <p:pic>
        <p:nvPicPr>
          <p:cNvPr id="4" name="Picture 3" descr="A black background with a yellow object in the middle&#10;&#10;Description automatically generated with medium confidence">
            <a:extLst>
              <a:ext uri="{FF2B5EF4-FFF2-40B4-BE49-F238E27FC236}">
                <a16:creationId xmlns:a16="http://schemas.microsoft.com/office/drawing/2014/main" id="{B0BEF831-85BF-1EA5-0F22-128EA1D901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572" y="6047169"/>
            <a:ext cx="2820315" cy="46778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DB799C7-26A1-8A5A-BCD8-9A8996041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 Accommodations</a:t>
            </a:r>
            <a:endParaRPr lang="en-C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C27016-1D7B-1C84-3D60-74F2BFC1D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51634" cy="3516937"/>
          </a:xfrm>
        </p:spPr>
        <p:txBody>
          <a:bodyPr>
            <a:normAutofit/>
          </a:bodyPr>
          <a:lstStyle/>
          <a:p>
            <a:r>
              <a:rPr lang="en-US" dirty="0"/>
              <a:t>Rotary Room Block</a:t>
            </a:r>
          </a:p>
          <a:p>
            <a:r>
              <a:rPr lang="en-US" dirty="0"/>
              <a:t>Non-Rotary Room Block</a:t>
            </a:r>
          </a:p>
          <a:p>
            <a:r>
              <a:rPr lang="en-US" dirty="0"/>
              <a:t>Moving Attendees from Airdrie, Cochrane, Okotoks, High River, Canmore, Banff</a:t>
            </a:r>
          </a:p>
          <a:p>
            <a:r>
              <a:rPr lang="en-US" dirty="0"/>
              <a:t>Club Billets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011129-9102-AC66-41A9-F84C4227B40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416657"/>
            <a:ext cx="5349411" cy="37129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7970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>
          <a:extLst>
            <a:ext uri="{FF2B5EF4-FFF2-40B4-BE49-F238E27FC236}">
              <a16:creationId xmlns:a16="http://schemas.microsoft.com/office/drawing/2014/main" id="{95FAB036-EE00-CF1D-8690-A4DBDCECF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2f4c9b82265_0_17">
            <a:extLst>
              <a:ext uri="{FF2B5EF4-FFF2-40B4-BE49-F238E27FC236}">
                <a16:creationId xmlns:a16="http://schemas.microsoft.com/office/drawing/2014/main" id="{0F619E66-0B01-91DC-7C6F-74F94754DC77}"/>
              </a:ext>
            </a:extLst>
          </p:cNvPr>
          <p:cNvSpPr txBox="1"/>
          <p:nvPr/>
        </p:nvSpPr>
        <p:spPr>
          <a:xfrm>
            <a:off x="9293087" y="6311347"/>
            <a:ext cx="2683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E02927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convention.rotary.org </a:t>
            </a:r>
            <a:endParaRPr sz="1600" b="1">
              <a:solidFill>
                <a:srgbClr val="E02927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456" name="Google Shape;456;g2f4c9b82265_0_17">
            <a:extLst>
              <a:ext uri="{FF2B5EF4-FFF2-40B4-BE49-F238E27FC236}">
                <a16:creationId xmlns:a16="http://schemas.microsoft.com/office/drawing/2014/main" id="{4E547165-7D0C-1490-C8EC-1F15BF24C500}"/>
              </a:ext>
            </a:extLst>
          </p:cNvPr>
          <p:cNvSpPr txBox="1"/>
          <p:nvPr/>
        </p:nvSpPr>
        <p:spPr>
          <a:xfrm>
            <a:off x="7131383" y="6051344"/>
            <a:ext cx="4845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17458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21-25 JUNE 2025 • CALGARY, CANADA</a:t>
            </a:r>
            <a:endParaRPr/>
          </a:p>
        </p:txBody>
      </p:sp>
      <p:pic>
        <p:nvPicPr>
          <p:cNvPr id="457" name="Google Shape;457;g2f4c9b82265_0_17" descr="A black background with a yellow object in the middle&#10;&#10;Description automatically generated with medium confidence">
            <a:extLst>
              <a:ext uri="{FF2B5EF4-FFF2-40B4-BE49-F238E27FC236}">
                <a16:creationId xmlns:a16="http://schemas.microsoft.com/office/drawing/2014/main" id="{9C772763-209A-802E-D130-853269DBC165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572" y="6047169"/>
            <a:ext cx="2820312" cy="467786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g2f4c9b82265_0_17">
            <a:extLst>
              <a:ext uri="{FF2B5EF4-FFF2-40B4-BE49-F238E27FC236}">
                <a16:creationId xmlns:a16="http://schemas.microsoft.com/office/drawing/2014/main" id="{40F3AF12-5000-79FF-ACFF-CDB6036FCA03}"/>
              </a:ext>
            </a:extLst>
          </p:cNvPr>
          <p:cNvSpPr txBox="1"/>
          <p:nvPr/>
        </p:nvSpPr>
        <p:spPr>
          <a:xfrm>
            <a:off x="2647950" y="641475"/>
            <a:ext cx="79694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endParaRPr sz="44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CD3F886-643A-CD4E-51C0-73CF920DD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Volunteer Update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83837-A626-DC62-1D4D-A0FDAE3F5B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27100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AB7F6A-13D7-D97A-96AE-8C8DE3182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AF0D4-C3AE-A12C-7964-CEAD738B7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77651"/>
            <a:ext cx="10722429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17458F"/>
                </a:solidFill>
              </a:rPr>
              <a:t>Volunteer Recruitment Update (17/01/25)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04DBE2-F85B-E1E3-CF14-C3F991B7FCE3}"/>
              </a:ext>
            </a:extLst>
          </p:cNvPr>
          <p:cNvSpPr txBox="1"/>
          <p:nvPr/>
        </p:nvSpPr>
        <p:spPr>
          <a:xfrm>
            <a:off x="7131383" y="6051344"/>
            <a:ext cx="4845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17458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21-25 JUNE 2025 • CALGARY, CANADA</a:t>
            </a:r>
          </a:p>
        </p:txBody>
      </p:sp>
      <p:pic>
        <p:nvPicPr>
          <p:cNvPr id="5" name="Picture 4" descr="A black background with a yellow object in the middle&#10;&#10;Description automatically generated with medium confidence">
            <a:extLst>
              <a:ext uri="{FF2B5EF4-FFF2-40B4-BE49-F238E27FC236}">
                <a16:creationId xmlns:a16="http://schemas.microsoft.com/office/drawing/2014/main" id="{033CD11F-04D8-E39A-CF70-04D76FC43B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572" y="6047169"/>
            <a:ext cx="2820315" cy="46778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C87A89A-764A-C479-0AA8-ACA8394A0B5D}"/>
              </a:ext>
            </a:extLst>
          </p:cNvPr>
          <p:cNvSpPr/>
          <p:nvPr/>
        </p:nvSpPr>
        <p:spPr>
          <a:xfrm>
            <a:off x="4334000" y="1678489"/>
            <a:ext cx="3118986" cy="19164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Estimated Volunteer Shifts</a:t>
            </a:r>
          </a:p>
          <a:p>
            <a:pPr algn="ctr"/>
            <a:r>
              <a:rPr lang="en-US" sz="3200" b="1" dirty="0"/>
              <a:t>~1000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77205B-24D2-9300-5612-8945404D31AA}"/>
              </a:ext>
            </a:extLst>
          </p:cNvPr>
          <p:cNvSpPr/>
          <p:nvPr/>
        </p:nvSpPr>
        <p:spPr>
          <a:xfrm>
            <a:off x="7452986" y="3528161"/>
            <a:ext cx="2475988" cy="16242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Supporting Volunteers</a:t>
            </a:r>
          </a:p>
          <a:p>
            <a:pPr algn="ctr"/>
            <a:r>
              <a:rPr lang="en-US" sz="3200" b="1" dirty="0"/>
              <a:t>500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24C887-F2E1-DEE7-54C4-BB1E325190D4}"/>
              </a:ext>
            </a:extLst>
          </p:cNvPr>
          <p:cNvSpPr/>
          <p:nvPr/>
        </p:nvSpPr>
        <p:spPr>
          <a:xfrm>
            <a:off x="2049047" y="3528161"/>
            <a:ext cx="2354893" cy="16513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Rotarian Volunteers</a:t>
            </a:r>
          </a:p>
          <a:p>
            <a:pPr algn="ctr"/>
            <a:r>
              <a:rPr lang="en-US" sz="3200" b="1" dirty="0"/>
              <a:t>500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2511D4A-6316-FC90-82CC-247C2CF68749}"/>
              </a:ext>
            </a:extLst>
          </p:cNvPr>
          <p:cNvCxnSpPr/>
          <p:nvPr/>
        </p:nvCxnSpPr>
        <p:spPr>
          <a:xfrm>
            <a:off x="8004131" y="2480153"/>
            <a:ext cx="964505" cy="0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D9B20D2-3F4A-5AE9-249D-38CB61BA4359}"/>
              </a:ext>
            </a:extLst>
          </p:cNvPr>
          <p:cNvSpPr txBox="1"/>
          <p:nvPr/>
        </p:nvSpPr>
        <p:spPr>
          <a:xfrm>
            <a:off x="9144000" y="2179530"/>
            <a:ext cx="2897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Currently 1595</a:t>
            </a:r>
          </a:p>
        </p:txBody>
      </p:sp>
    </p:spTree>
    <p:extLst>
      <p:ext uri="{BB962C8B-B14F-4D97-AF65-F5344CB8AC3E}">
        <p14:creationId xmlns:p14="http://schemas.microsoft.com/office/powerpoint/2010/main" val="410230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4858E-40EE-DE78-EBC2-63654F259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85880-E418-D0F3-BAE2-5645BF7C3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22429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17458F"/>
                </a:solidFill>
              </a:rPr>
              <a:t>Volunteer Recruitment Update (17/01/25)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C8AA6A-DF09-41C1-FDDB-19E44D795C7A}"/>
              </a:ext>
            </a:extLst>
          </p:cNvPr>
          <p:cNvSpPr txBox="1"/>
          <p:nvPr/>
        </p:nvSpPr>
        <p:spPr>
          <a:xfrm>
            <a:off x="7131383" y="6051344"/>
            <a:ext cx="4845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17458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21-25 JUNE 2025 • CALGARY, CANADA</a:t>
            </a:r>
          </a:p>
        </p:txBody>
      </p:sp>
      <p:pic>
        <p:nvPicPr>
          <p:cNvPr id="5" name="Picture 4" descr="A black background with a yellow object in the middle&#10;&#10;Description automatically generated with medium confidence">
            <a:extLst>
              <a:ext uri="{FF2B5EF4-FFF2-40B4-BE49-F238E27FC236}">
                <a16:creationId xmlns:a16="http://schemas.microsoft.com/office/drawing/2014/main" id="{608405BA-A0F4-D0C0-1D46-BD8434FEFB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572" y="6047169"/>
            <a:ext cx="2820315" cy="46778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87D38A6-D6F9-7F5A-10CA-B78907B1E081}"/>
              </a:ext>
            </a:extLst>
          </p:cNvPr>
          <p:cNvSpPr/>
          <p:nvPr/>
        </p:nvSpPr>
        <p:spPr>
          <a:xfrm>
            <a:off x="1966590" y="1492687"/>
            <a:ext cx="2354893" cy="16513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Rotarian Volunteers</a:t>
            </a:r>
          </a:p>
          <a:p>
            <a:pPr algn="ctr"/>
            <a:r>
              <a:rPr lang="en-US" sz="3200" b="1" dirty="0"/>
              <a:t>500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6213D5-0EE6-5897-E251-6DEC589FA10C}"/>
              </a:ext>
            </a:extLst>
          </p:cNvPr>
          <p:cNvSpPr/>
          <p:nvPr/>
        </p:nvSpPr>
        <p:spPr>
          <a:xfrm>
            <a:off x="6943584" y="1519827"/>
            <a:ext cx="2475988" cy="16242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Supporting Volunteers</a:t>
            </a:r>
          </a:p>
          <a:p>
            <a:pPr algn="ctr"/>
            <a:r>
              <a:rPr lang="en-US" sz="3200" b="1" dirty="0"/>
              <a:t>500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1393CA-0A56-A1D1-0BEA-2EFD2D714DF5}"/>
              </a:ext>
            </a:extLst>
          </p:cNvPr>
          <p:cNvSpPr txBox="1"/>
          <p:nvPr/>
        </p:nvSpPr>
        <p:spPr>
          <a:xfrm>
            <a:off x="1037578" y="3294349"/>
            <a:ext cx="42463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District 5360 (75%)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Zone 28-32 (15%)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Other Rotarians (10%)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735D1F-9104-8366-2614-E5DDAD0B1AA8}"/>
              </a:ext>
            </a:extLst>
          </p:cNvPr>
          <p:cNvSpPr txBox="1"/>
          <p:nvPr/>
        </p:nvSpPr>
        <p:spPr>
          <a:xfrm>
            <a:off x="6302673" y="3296437"/>
            <a:ext cx="53465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Local Volunteer organizations i.e. Calgary Stampede, Cenovus, Toastmasters, Bethany Care,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Rotary family, friends &amp; neighbors</a:t>
            </a:r>
          </a:p>
        </p:txBody>
      </p:sp>
    </p:spTree>
    <p:extLst>
      <p:ext uri="{BB962C8B-B14F-4D97-AF65-F5344CB8AC3E}">
        <p14:creationId xmlns:p14="http://schemas.microsoft.com/office/powerpoint/2010/main" val="3832329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B399D-B025-2C43-A08C-FCE40C130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91B012B-1F0B-CB39-E27A-D15EDA3C5FFE}"/>
              </a:ext>
            </a:extLst>
          </p:cNvPr>
          <p:cNvSpPr txBox="1"/>
          <p:nvPr/>
        </p:nvSpPr>
        <p:spPr>
          <a:xfrm>
            <a:off x="7131383" y="6051344"/>
            <a:ext cx="4845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17458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21-25 JUNE 2025 • CALGARY, CANADA</a:t>
            </a:r>
          </a:p>
        </p:txBody>
      </p:sp>
      <p:pic>
        <p:nvPicPr>
          <p:cNvPr id="5" name="Picture 4" descr="A black background with a yellow object in the middle&#10;&#10;Description automatically generated with medium confidence">
            <a:extLst>
              <a:ext uri="{FF2B5EF4-FFF2-40B4-BE49-F238E27FC236}">
                <a16:creationId xmlns:a16="http://schemas.microsoft.com/office/drawing/2014/main" id="{FD70ABC5-2162-0111-79FB-1E53145271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572" y="6047169"/>
            <a:ext cx="2820315" cy="467786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0D926B-5CA3-3E1F-970F-1EB30A064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86" y="1825625"/>
            <a:ext cx="11334398" cy="4351338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11200" b="1" i="0" dirty="0">
                <a:solidFill>
                  <a:srgbClr val="222222"/>
                </a:solidFill>
                <a:effectLst/>
                <a:latin typeface="tahoma" panose="020B0604030504040204" pitchFamily="34" charset="0"/>
              </a:rPr>
              <a:t>Rotary Volunteer Sign-ups</a:t>
            </a:r>
          </a:p>
          <a:p>
            <a:pPr marL="0" indent="0" algn="l">
              <a:buNone/>
            </a:pPr>
            <a:endParaRPr lang="en-US" sz="4000" i="0" dirty="0">
              <a:solidFill>
                <a:srgbClr val="222222"/>
              </a:solidFill>
              <a:effectLst/>
              <a:latin typeface="tahoma" panose="020B0604030504040204" pitchFamily="34" charset="0"/>
            </a:endParaRPr>
          </a:p>
          <a:p>
            <a:pPr lvl="1"/>
            <a:r>
              <a:rPr lang="en-US" sz="9600" i="0" dirty="0">
                <a:solidFill>
                  <a:srgbClr val="222222"/>
                </a:solidFill>
                <a:effectLst/>
                <a:latin typeface="tahoma" panose="020B0604030504040204" pitchFamily="34" charset="0"/>
              </a:rPr>
              <a:t># of District 5360 Rotary/Rotaract Clubs – </a:t>
            </a:r>
            <a:r>
              <a:rPr lang="en-US" sz="9600" b="1" i="0" dirty="0">
                <a:solidFill>
                  <a:srgbClr val="222222"/>
                </a:solidFill>
                <a:effectLst/>
                <a:latin typeface="tahoma" panose="020B0604030504040204" pitchFamily="34" charset="0"/>
              </a:rPr>
              <a:t>47</a:t>
            </a:r>
          </a:p>
          <a:p>
            <a:pPr lvl="1"/>
            <a:r>
              <a:rPr lang="en-US" sz="96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</a:rPr>
              <a:t># of Clubs with Volunteer Sign-ups - </a:t>
            </a:r>
            <a:r>
              <a:rPr lang="en-US" sz="9600" b="1" i="0" dirty="0">
                <a:solidFill>
                  <a:srgbClr val="222222"/>
                </a:solidFill>
                <a:effectLst/>
                <a:latin typeface="tahoma" panose="020B0604030504040204" pitchFamily="34" charset="0"/>
              </a:rPr>
              <a:t>38 </a:t>
            </a:r>
            <a:r>
              <a:rPr lang="en-US" sz="96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</a:rPr>
              <a:t>(</a:t>
            </a:r>
            <a:r>
              <a:rPr lang="en-US" sz="9600" dirty="0">
                <a:solidFill>
                  <a:srgbClr val="222222"/>
                </a:solidFill>
                <a:latin typeface="tahoma" panose="020B0604030504040204" pitchFamily="34" charset="0"/>
              </a:rPr>
              <a:t>81</a:t>
            </a:r>
            <a:r>
              <a:rPr lang="en-US" sz="96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</a:rPr>
              <a:t>%)</a:t>
            </a:r>
          </a:p>
          <a:p>
            <a:pPr lvl="1"/>
            <a:r>
              <a:rPr lang="en-US" sz="96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</a:rPr>
              <a:t># of District 5360 Rotary/Rotaract Club Volunteer Sign-ups – </a:t>
            </a:r>
            <a:r>
              <a:rPr lang="en-US" sz="11200" b="1" i="0" dirty="0">
                <a:solidFill>
                  <a:srgbClr val="17458F"/>
                </a:solidFill>
                <a:effectLst/>
                <a:latin typeface="tahoma" panose="020B0604030504040204" pitchFamily="34" charset="0"/>
              </a:rPr>
              <a:t>299</a:t>
            </a:r>
          </a:p>
          <a:p>
            <a:pPr lvl="1"/>
            <a:endParaRPr lang="en-US" sz="11200" b="1" i="0" dirty="0">
              <a:solidFill>
                <a:srgbClr val="17458F"/>
              </a:solidFill>
              <a:effectLst/>
              <a:latin typeface="tahoma" panose="020B0604030504040204" pitchFamily="34" charset="0"/>
            </a:endParaRPr>
          </a:p>
          <a:p>
            <a:pPr lvl="1"/>
            <a:endParaRPr lang="en-US" sz="9600" b="1" i="0" dirty="0">
              <a:solidFill>
                <a:srgbClr val="222222"/>
              </a:solidFill>
              <a:effectLst/>
              <a:latin typeface="tahoma" panose="020B0604030504040204" pitchFamily="34" charset="0"/>
            </a:endParaRPr>
          </a:p>
          <a:p>
            <a:pPr lvl="1"/>
            <a:r>
              <a:rPr lang="en-US" sz="9600" dirty="0">
                <a:solidFill>
                  <a:srgbClr val="222222"/>
                </a:solidFill>
                <a:latin typeface="tahoma" panose="020B0604030504040204" pitchFamily="34" charset="0"/>
              </a:rPr>
              <a:t># of Zone 28 Rotary/Rotaract Clubs Volunteer Sign-ups - </a:t>
            </a:r>
            <a:r>
              <a:rPr lang="en-US" sz="9600" b="1" dirty="0">
                <a:solidFill>
                  <a:srgbClr val="222222"/>
                </a:solidFill>
                <a:latin typeface="tahoma" panose="020B0604030504040204" pitchFamily="34" charset="0"/>
              </a:rPr>
              <a:t>35</a:t>
            </a:r>
          </a:p>
          <a:p>
            <a:pPr lvl="1"/>
            <a:r>
              <a:rPr lang="en-US" sz="9600" dirty="0">
                <a:solidFill>
                  <a:srgbClr val="222222"/>
                </a:solidFill>
                <a:latin typeface="tahoma" panose="020B0604030504040204" pitchFamily="34" charset="0"/>
              </a:rPr>
              <a:t># of Zone 32 Rotary/Rotaract Clubs Volunteer Sign-ups - </a:t>
            </a:r>
            <a:r>
              <a:rPr lang="en-US" sz="9600" b="1" dirty="0">
                <a:solidFill>
                  <a:srgbClr val="222222"/>
                </a:solidFill>
                <a:latin typeface="tahoma" panose="020B0604030504040204" pitchFamily="34" charset="0"/>
              </a:rPr>
              <a:t>17</a:t>
            </a:r>
          </a:p>
          <a:p>
            <a:pPr lvl="1"/>
            <a:r>
              <a:rPr lang="en-US" sz="9600" dirty="0">
                <a:solidFill>
                  <a:srgbClr val="222222"/>
                </a:solidFill>
                <a:latin typeface="tahoma" panose="020B0604030504040204" pitchFamily="34" charset="0"/>
              </a:rPr>
              <a:t># of Other Rotary/Rotaract Clubs Volunteer Sign-ups – </a:t>
            </a:r>
            <a:r>
              <a:rPr lang="en-US" sz="9600" b="1" dirty="0">
                <a:solidFill>
                  <a:srgbClr val="222222"/>
                </a:solidFill>
                <a:latin typeface="tahoma" panose="020B0604030504040204" pitchFamily="34" charset="0"/>
              </a:rPr>
              <a:t>138 (28 countries)</a:t>
            </a:r>
          </a:p>
          <a:p>
            <a:pPr lvl="1"/>
            <a:r>
              <a:rPr lang="en-US" sz="9600" dirty="0">
                <a:solidFill>
                  <a:srgbClr val="222222"/>
                </a:solidFill>
                <a:latin typeface="tahoma" panose="020B0604030504040204" pitchFamily="34" charset="0"/>
              </a:rPr>
              <a:t>TOTAL Rotary Volunteer Sign-ups - </a:t>
            </a:r>
            <a:r>
              <a:rPr lang="en-US" sz="9600" b="1" dirty="0">
                <a:solidFill>
                  <a:srgbClr val="222222"/>
                </a:solidFill>
                <a:latin typeface="tahoma" panose="020B0604030504040204" pitchFamily="34" charset="0"/>
              </a:rPr>
              <a:t>489</a:t>
            </a:r>
          </a:p>
          <a:p>
            <a:pPr lvl="1"/>
            <a:r>
              <a:rPr lang="en-US" sz="9600" b="1" dirty="0">
                <a:solidFill>
                  <a:srgbClr val="222222"/>
                </a:solidFill>
                <a:latin typeface="tahoma" panose="020B0604030504040204" pitchFamily="34" charset="0"/>
              </a:rPr>
              <a:t>TOTAL Volunteer Sign-ups - 800</a:t>
            </a:r>
            <a:endParaRPr lang="en-US" sz="9600" dirty="0">
              <a:solidFill>
                <a:srgbClr val="222222"/>
              </a:solidFill>
              <a:latin typeface="tahoma" panose="020B060403050404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022C2D3-3AE2-55FA-E7F6-BE5989E69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22429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17458F"/>
                </a:solidFill>
              </a:rPr>
              <a:t>Volunteer Recruitment Update (17/01/25)</a:t>
            </a:r>
          </a:p>
        </p:txBody>
      </p:sp>
    </p:spTree>
    <p:extLst>
      <p:ext uri="{BB962C8B-B14F-4D97-AF65-F5344CB8AC3E}">
        <p14:creationId xmlns:p14="http://schemas.microsoft.com/office/powerpoint/2010/main" val="3659338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F5298F-C9F1-7BE3-5A5F-B9B608C4A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92CDDE-D56D-BDDB-D867-747A032B8E45}"/>
              </a:ext>
            </a:extLst>
          </p:cNvPr>
          <p:cNvSpPr txBox="1"/>
          <p:nvPr/>
        </p:nvSpPr>
        <p:spPr>
          <a:xfrm>
            <a:off x="7131383" y="6051344"/>
            <a:ext cx="4845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17458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21-25 JUNE 2025 • CALGARY, CANADA</a:t>
            </a:r>
          </a:p>
        </p:txBody>
      </p:sp>
      <p:pic>
        <p:nvPicPr>
          <p:cNvPr id="5" name="Picture 4" descr="A black background with a yellow object in the middle&#10;&#10;Description automatically generated with medium confidence">
            <a:extLst>
              <a:ext uri="{FF2B5EF4-FFF2-40B4-BE49-F238E27FC236}">
                <a16:creationId xmlns:a16="http://schemas.microsoft.com/office/drawing/2014/main" id="{1EA60DB0-74DE-2F19-0FA9-CDB73EAB11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572" y="6047169"/>
            <a:ext cx="2820315" cy="467786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E452FF-ECB5-840E-320F-64F1D8288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Clubs with &gt; 40 Volunteer Sign-ups (1)</a:t>
            </a:r>
          </a:p>
          <a:p>
            <a:pPr lvl="1"/>
            <a:r>
              <a:rPr lang="en-US" sz="2800" dirty="0"/>
              <a:t>Calgary at Stampede Park (42)</a:t>
            </a:r>
          </a:p>
          <a:p>
            <a:pPr lvl="1"/>
            <a:endParaRPr lang="en-US" dirty="0"/>
          </a:p>
          <a:p>
            <a:r>
              <a:rPr lang="en-US" b="1" dirty="0"/>
              <a:t>Clubs with &gt; 30 Volunteer Sign-ups (2)</a:t>
            </a:r>
          </a:p>
          <a:p>
            <a:pPr lvl="1"/>
            <a:r>
              <a:rPr lang="en-US" sz="2800" dirty="0"/>
              <a:t>Calgary Heritage Park (36)</a:t>
            </a:r>
          </a:p>
          <a:p>
            <a:pPr lvl="1"/>
            <a:r>
              <a:rPr lang="en-US" sz="2800" dirty="0"/>
              <a:t>Calgary Downtown (33)</a:t>
            </a:r>
          </a:p>
          <a:p>
            <a:endParaRPr lang="en-US" sz="2400" dirty="0"/>
          </a:p>
          <a:p>
            <a:r>
              <a:rPr lang="en-US" b="1" dirty="0"/>
              <a:t>Clubs with &gt; 20 Volunteer Sign-ups (2)</a:t>
            </a:r>
          </a:p>
          <a:p>
            <a:pPr lvl="1"/>
            <a:r>
              <a:rPr lang="en-US" sz="2800" dirty="0"/>
              <a:t>Calgary West (26)</a:t>
            </a:r>
          </a:p>
          <a:p>
            <a:pPr lvl="1"/>
            <a:r>
              <a:rPr lang="en-US" sz="2800" dirty="0"/>
              <a:t>Rotaract </a:t>
            </a:r>
            <a:r>
              <a:rPr lang="en-US" sz="2800" dirty="0" err="1"/>
              <a:t>UofC</a:t>
            </a:r>
            <a:r>
              <a:rPr lang="en-US" sz="2800" dirty="0"/>
              <a:t> (23)</a:t>
            </a:r>
          </a:p>
          <a:p>
            <a:endParaRPr lang="en-US" dirty="0"/>
          </a:p>
          <a:p>
            <a:pPr lvl="1"/>
            <a:endParaRPr lang="en-US" sz="2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0AA97-6337-B33B-1B30-2C497C398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22429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17458F"/>
                </a:solidFill>
              </a:rPr>
              <a:t>Volunteer Recruitment Update (17/01/25)</a:t>
            </a:r>
          </a:p>
        </p:txBody>
      </p:sp>
    </p:spTree>
    <p:extLst>
      <p:ext uri="{BB962C8B-B14F-4D97-AF65-F5344CB8AC3E}">
        <p14:creationId xmlns:p14="http://schemas.microsoft.com/office/powerpoint/2010/main" val="593495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3A5C47-A19D-B0BE-CCB3-D9C25FB11383}"/>
              </a:ext>
            </a:extLst>
          </p:cNvPr>
          <p:cNvSpPr txBox="1"/>
          <p:nvPr/>
        </p:nvSpPr>
        <p:spPr>
          <a:xfrm>
            <a:off x="9293087" y="6311347"/>
            <a:ext cx="2683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E02927"/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convention.rotary.org </a:t>
            </a:r>
            <a:endParaRPr lang="en-US" sz="1600" b="1" dirty="0">
              <a:solidFill>
                <a:srgbClr val="E02927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326AC4-4C8B-1DBA-C827-A82F1422DCCD}"/>
              </a:ext>
            </a:extLst>
          </p:cNvPr>
          <p:cNvSpPr txBox="1"/>
          <p:nvPr/>
        </p:nvSpPr>
        <p:spPr>
          <a:xfrm>
            <a:off x="7131383" y="6051344"/>
            <a:ext cx="4845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rgbClr val="17458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21-25 JUNE 2025 • CALGARY, CANADA</a:t>
            </a:r>
          </a:p>
        </p:txBody>
      </p:sp>
      <p:pic>
        <p:nvPicPr>
          <p:cNvPr id="4" name="Picture 3" descr="A black background with a yellow object in the middle&#10;&#10;Description automatically generated with medium confidence">
            <a:extLst>
              <a:ext uri="{FF2B5EF4-FFF2-40B4-BE49-F238E27FC236}">
                <a16:creationId xmlns:a16="http://schemas.microsoft.com/office/drawing/2014/main" id="{A1BD4E59-0E51-874E-05B5-BA828D6CBF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572" y="6047169"/>
            <a:ext cx="2820315" cy="4677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9DF7D2-786D-0729-2ECF-BAA7C7F5479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5927" y="1975162"/>
            <a:ext cx="7600146" cy="28490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5794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18EA0-EC82-C38D-7D78-F7F176FFA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EF065C5-0598-D39E-C154-236995FC57FC}"/>
              </a:ext>
            </a:extLst>
          </p:cNvPr>
          <p:cNvSpPr txBox="1"/>
          <p:nvPr/>
        </p:nvSpPr>
        <p:spPr>
          <a:xfrm>
            <a:off x="7131383" y="6051344"/>
            <a:ext cx="4845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17458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21-25 JUNE 2025 • CALGARY, CANADA</a:t>
            </a:r>
          </a:p>
        </p:txBody>
      </p:sp>
      <p:pic>
        <p:nvPicPr>
          <p:cNvPr id="5" name="Picture 4" descr="A black background with a yellow object in the middle&#10;&#10;Description automatically generated with medium confidence">
            <a:extLst>
              <a:ext uri="{FF2B5EF4-FFF2-40B4-BE49-F238E27FC236}">
                <a16:creationId xmlns:a16="http://schemas.microsoft.com/office/drawing/2014/main" id="{28AA26FE-FA18-4AB1-647D-6CCA3586FE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572" y="6047169"/>
            <a:ext cx="2820315" cy="467786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EE53D4-C92F-7280-73C9-F03D23A65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Clubs with &gt; 10 Volunteer Sign-ups (4)</a:t>
            </a:r>
          </a:p>
          <a:p>
            <a:pPr lvl="1"/>
            <a:r>
              <a:rPr lang="en-US" sz="2800" dirty="0"/>
              <a:t>Calgary North (15)</a:t>
            </a:r>
          </a:p>
          <a:p>
            <a:pPr lvl="1"/>
            <a:r>
              <a:rPr lang="en-US" sz="2800" dirty="0"/>
              <a:t>Calgary Centennial (13)</a:t>
            </a:r>
          </a:p>
          <a:p>
            <a:pPr lvl="1"/>
            <a:r>
              <a:rPr lang="en-US" sz="2800" dirty="0"/>
              <a:t>Calgary Fish Creek (13)</a:t>
            </a:r>
          </a:p>
          <a:p>
            <a:pPr lvl="1"/>
            <a:r>
              <a:rPr lang="en-US" sz="2800" dirty="0"/>
              <a:t>Calgary Chinook (12)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sz="2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7B369F4-967C-8727-3C95-8186D1209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22429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17458F"/>
                </a:solidFill>
              </a:rPr>
              <a:t>Volunteer Recruitment Update (17/01/25)</a:t>
            </a:r>
          </a:p>
        </p:txBody>
      </p:sp>
    </p:spTree>
    <p:extLst>
      <p:ext uri="{BB962C8B-B14F-4D97-AF65-F5344CB8AC3E}">
        <p14:creationId xmlns:p14="http://schemas.microsoft.com/office/powerpoint/2010/main" val="4272213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1C5B6-4638-C659-A3A2-7ED98568F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13A2C9-0874-48BB-6D2C-E47D844B310A}"/>
              </a:ext>
            </a:extLst>
          </p:cNvPr>
          <p:cNvSpPr txBox="1"/>
          <p:nvPr/>
        </p:nvSpPr>
        <p:spPr>
          <a:xfrm>
            <a:off x="7131383" y="6051344"/>
            <a:ext cx="4845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17458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21-25 JUNE 2025 • CALGARY, CANADA</a:t>
            </a:r>
          </a:p>
        </p:txBody>
      </p:sp>
      <p:pic>
        <p:nvPicPr>
          <p:cNvPr id="5" name="Picture 4" descr="A black background with a yellow object in the middle&#10;&#10;Description automatically generated with medium confidence">
            <a:extLst>
              <a:ext uri="{FF2B5EF4-FFF2-40B4-BE49-F238E27FC236}">
                <a16:creationId xmlns:a16="http://schemas.microsoft.com/office/drawing/2014/main" id="{9C8C0C5B-C0EA-C5A8-1F26-E7B61B1176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572" y="6047169"/>
            <a:ext cx="2820315" cy="467786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23FABF-B11C-BA2E-4D41-145B2FB02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Clubs with &gt; 5 Volunteer Sign-ups (7)</a:t>
            </a:r>
          </a:p>
          <a:p>
            <a:pPr lvl="1"/>
            <a:r>
              <a:rPr lang="en-US" sz="2800" dirty="0"/>
              <a:t>Calgary East (8)</a:t>
            </a:r>
          </a:p>
          <a:p>
            <a:pPr lvl="1"/>
            <a:r>
              <a:rPr lang="en-US" sz="2800" dirty="0"/>
              <a:t>Canmore (7)</a:t>
            </a:r>
          </a:p>
          <a:p>
            <a:pPr lvl="1"/>
            <a:r>
              <a:rPr lang="en-US" sz="2800" dirty="0"/>
              <a:t>Red Deer East (7)</a:t>
            </a:r>
          </a:p>
          <a:p>
            <a:pPr lvl="1"/>
            <a:r>
              <a:rPr lang="en-US" sz="2800" dirty="0"/>
              <a:t>Red Deer (6)</a:t>
            </a:r>
          </a:p>
          <a:p>
            <a:pPr lvl="1"/>
            <a:r>
              <a:rPr lang="en-US" sz="2800" dirty="0"/>
              <a:t>Drumheller (5)</a:t>
            </a:r>
          </a:p>
          <a:p>
            <a:pPr lvl="1"/>
            <a:r>
              <a:rPr lang="en-US" sz="2800" dirty="0"/>
              <a:t>High River (5)</a:t>
            </a:r>
          </a:p>
          <a:p>
            <a:pPr lvl="1"/>
            <a:r>
              <a:rPr lang="en-US" sz="2800" dirty="0"/>
              <a:t>Rotaract United (5)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sz="2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35416AB-833F-B340-BBCA-0EFEB652E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22429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17458F"/>
                </a:solidFill>
              </a:rPr>
              <a:t>Volunteer Recruitment Update (17/01/25)</a:t>
            </a:r>
          </a:p>
        </p:txBody>
      </p:sp>
    </p:spTree>
    <p:extLst>
      <p:ext uri="{BB962C8B-B14F-4D97-AF65-F5344CB8AC3E}">
        <p14:creationId xmlns:p14="http://schemas.microsoft.com/office/powerpoint/2010/main" val="3286637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BB05E-C792-97B0-54FF-8335A1FE5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CF34E1D-83D7-B0B5-3640-2259A3D641E8}"/>
              </a:ext>
            </a:extLst>
          </p:cNvPr>
          <p:cNvSpPr txBox="1"/>
          <p:nvPr/>
        </p:nvSpPr>
        <p:spPr>
          <a:xfrm>
            <a:off x="7131383" y="6051344"/>
            <a:ext cx="4845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17458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21-25 JUNE 2025 • CALGARY, CANADA</a:t>
            </a:r>
          </a:p>
        </p:txBody>
      </p:sp>
      <p:pic>
        <p:nvPicPr>
          <p:cNvPr id="5" name="Picture 4" descr="A black background with a yellow object in the middle&#10;&#10;Description automatically generated with medium confidence">
            <a:extLst>
              <a:ext uri="{FF2B5EF4-FFF2-40B4-BE49-F238E27FC236}">
                <a16:creationId xmlns:a16="http://schemas.microsoft.com/office/drawing/2014/main" id="{4A0C4EA0-45F0-0C78-6A22-A8AE309485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572" y="6047169"/>
            <a:ext cx="2820315" cy="467786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3AC32B-C3C7-2E54-EDB8-A37D8EA7D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Clubs with &gt; 1 Volunteer Sign-ups (22)</a:t>
            </a:r>
          </a:p>
          <a:p>
            <a:pPr lvl="1"/>
            <a:r>
              <a:rPr lang="en-US" sz="2800" dirty="0"/>
              <a:t>Brooks, Okotoks, Olds, Raymond (4)</a:t>
            </a:r>
          </a:p>
          <a:p>
            <a:pPr lvl="1"/>
            <a:r>
              <a:rPr lang="en-US" sz="2800" dirty="0"/>
              <a:t>Cochrane, Lethbridge Sunrise (3)</a:t>
            </a:r>
          </a:p>
          <a:p>
            <a:pPr lvl="1"/>
            <a:r>
              <a:rPr lang="en-US" sz="2800" dirty="0"/>
              <a:t>Airdrie, Calgary Connect, Calgary Millennium, Calgary Olympic, Medicine Hat (2)</a:t>
            </a:r>
          </a:p>
          <a:p>
            <a:pPr lvl="1"/>
            <a:r>
              <a:rPr lang="en-US" sz="2800" dirty="0"/>
              <a:t>Chestermere, Lacombe, Lethbridge, Lethbridge East, Lethbridge Mosaic, Pincher Creek, Red Deer Sunrise, Rotaract UofL, Stettler, Swift Current, Sylvan Lake (1)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sz="2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2F1BB73-812B-EE26-D47B-312D70398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22429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17458F"/>
                </a:solidFill>
              </a:rPr>
              <a:t>Volunteer Recruitment Update (17/01/25)</a:t>
            </a:r>
          </a:p>
        </p:txBody>
      </p:sp>
    </p:spTree>
    <p:extLst>
      <p:ext uri="{BB962C8B-B14F-4D97-AF65-F5344CB8AC3E}">
        <p14:creationId xmlns:p14="http://schemas.microsoft.com/office/powerpoint/2010/main" val="3175946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9C71FB-3833-6806-3BC4-4CC2E1870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AC0DDE-B15A-7A12-8F23-018AAFF85BA7}"/>
              </a:ext>
            </a:extLst>
          </p:cNvPr>
          <p:cNvSpPr txBox="1"/>
          <p:nvPr/>
        </p:nvSpPr>
        <p:spPr>
          <a:xfrm>
            <a:off x="7131383" y="6051344"/>
            <a:ext cx="4845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17458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21-25 JUNE 2025 • CALGARY, CANADA</a:t>
            </a:r>
          </a:p>
        </p:txBody>
      </p:sp>
      <p:pic>
        <p:nvPicPr>
          <p:cNvPr id="5" name="Picture 4" descr="A black background with a yellow object in the middle&#10;&#10;Description automatically generated with medium confidence">
            <a:extLst>
              <a:ext uri="{FF2B5EF4-FFF2-40B4-BE49-F238E27FC236}">
                <a16:creationId xmlns:a16="http://schemas.microsoft.com/office/drawing/2014/main" id="{5D476254-7E5D-783E-F1E9-D9B5B8E25E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572" y="6047169"/>
            <a:ext cx="2820315" cy="467786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06CFB2-E64D-6982-5DD4-D02DEB2A2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Other Rotary/Rotaract Volunteer Sign-ups</a:t>
            </a:r>
          </a:p>
          <a:p>
            <a:pPr lvl="1"/>
            <a:r>
              <a:rPr lang="en-US" sz="2800" dirty="0"/>
              <a:t>Zone 28 (35)</a:t>
            </a:r>
          </a:p>
          <a:p>
            <a:pPr lvl="1"/>
            <a:r>
              <a:rPr lang="en-US" sz="2800" dirty="0"/>
              <a:t>Zone 32 (17)</a:t>
            </a:r>
          </a:p>
          <a:p>
            <a:pPr lvl="1"/>
            <a:r>
              <a:rPr lang="en-US" sz="2800" dirty="0"/>
              <a:t>Other Rotaract Clubs (13)</a:t>
            </a:r>
          </a:p>
          <a:p>
            <a:pPr lvl="1"/>
            <a:r>
              <a:rPr lang="en-US" sz="2800" dirty="0"/>
              <a:t>Other Rotary Clubs (125)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AE0D94D-C158-7038-9F66-324B196CC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22429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17458F"/>
                </a:solidFill>
              </a:rPr>
              <a:t>Volunteer Recruitment Update (17/01/25)</a:t>
            </a:r>
          </a:p>
        </p:txBody>
      </p:sp>
    </p:spTree>
    <p:extLst>
      <p:ext uri="{BB962C8B-B14F-4D97-AF65-F5344CB8AC3E}">
        <p14:creationId xmlns:p14="http://schemas.microsoft.com/office/powerpoint/2010/main" val="30678057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C93324-893C-69EB-4712-BE2FCD7EE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97082-8915-E835-25CD-5ACEF2537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22429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7458F"/>
                </a:solidFill>
              </a:rPr>
              <a:t>Monthly Volunteer Recruitment Update (Internal)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4E29B5-0076-9765-F557-ECFE655B08A1}"/>
              </a:ext>
            </a:extLst>
          </p:cNvPr>
          <p:cNvSpPr txBox="1"/>
          <p:nvPr/>
        </p:nvSpPr>
        <p:spPr>
          <a:xfrm>
            <a:off x="7131383" y="6051344"/>
            <a:ext cx="4845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17458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21-25 JUNE 2025 • CALGARY, CANADA</a:t>
            </a:r>
          </a:p>
        </p:txBody>
      </p:sp>
      <p:pic>
        <p:nvPicPr>
          <p:cNvPr id="5" name="Picture 4" descr="A black background with a yellow object in the middle&#10;&#10;Description automatically generated with medium confidence">
            <a:extLst>
              <a:ext uri="{FF2B5EF4-FFF2-40B4-BE49-F238E27FC236}">
                <a16:creationId xmlns:a16="http://schemas.microsoft.com/office/drawing/2014/main" id="{4F6D6FAA-03AB-13CC-1AD8-D6B39DE117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572" y="6047169"/>
            <a:ext cx="2820315" cy="467786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E2ABFA-9107-CB1D-7419-750745A5A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600" cy="4351338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222222"/>
                </a:solidFill>
                <a:latin typeface="tahoma" panose="020B0604030504040204" pitchFamily="34" charset="0"/>
              </a:rPr>
              <a:t>Next Steps</a:t>
            </a:r>
            <a:endParaRPr lang="en-US" b="1" i="0" dirty="0">
              <a:solidFill>
                <a:srgbClr val="222222"/>
              </a:solidFill>
              <a:effectLst/>
              <a:latin typeface="tahoma" panose="020B0604030504040204" pitchFamily="34" charset="0"/>
            </a:endParaRPr>
          </a:p>
          <a:p>
            <a:pPr marL="0" indent="0" algn="l">
              <a:buNone/>
            </a:pPr>
            <a:endParaRPr lang="en-US" sz="2400" i="0" dirty="0">
              <a:solidFill>
                <a:srgbClr val="222222"/>
              </a:solidFill>
              <a:effectLst/>
              <a:latin typeface="tahoma" panose="020B0604030504040204" pitchFamily="34" charset="0"/>
            </a:endParaRPr>
          </a:p>
          <a:p>
            <a:pPr lvl="1"/>
            <a:r>
              <a:rPr lang="en-US" b="1" dirty="0">
                <a:solidFill>
                  <a:srgbClr val="222222"/>
                </a:solidFill>
                <a:latin typeface="tahoma" panose="020B0604030504040204" pitchFamily="34" charset="0"/>
              </a:rPr>
              <a:t>Club Champions to continue to promote volunteer opportunities with their members;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tahoma" panose="020B0604030504040204" pitchFamily="34" charset="0"/>
              </a:rPr>
              <a:t>Clubs to set vo</a:t>
            </a:r>
            <a:r>
              <a:rPr lang="en-US" dirty="0">
                <a:solidFill>
                  <a:srgbClr val="222222"/>
                </a:solidFill>
                <a:latin typeface="tahoma" panose="020B0604030504040204" pitchFamily="34" charset="0"/>
              </a:rPr>
              <a:t>lunteer sign-up goals if you haven’t already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tahoma" panose="020B0604030504040204" pitchFamily="34" charset="0"/>
              </a:rPr>
              <a:t>Clubs who currently have no volunteer sign-ups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>
                <a:solidFill>
                  <a:srgbClr val="222222"/>
                </a:solidFill>
                <a:latin typeface="tahoma" panose="020B0604030504040204" pitchFamily="34" charset="0"/>
              </a:rPr>
              <a:t>Clubs which have the potential for more volunteer sign-ups based on their goal</a:t>
            </a:r>
            <a:endParaRPr lang="en-US" b="0" i="0" dirty="0">
              <a:solidFill>
                <a:srgbClr val="222222"/>
              </a:solidFill>
              <a:effectLst/>
              <a:latin typeface="tahoma" panose="020B0604030504040204" pitchFamily="34" charset="0"/>
            </a:endParaRPr>
          </a:p>
          <a:p>
            <a:pPr lvl="1"/>
            <a:endParaRPr lang="en-US" sz="1800" b="0" i="0" dirty="0">
              <a:solidFill>
                <a:srgbClr val="222222"/>
              </a:solidFill>
              <a:effectLst/>
              <a:latin typeface="tahoma" panose="020B0604030504040204" pitchFamily="34" charset="0"/>
            </a:endParaRPr>
          </a:p>
          <a:p>
            <a:pPr lvl="1"/>
            <a:r>
              <a:rPr lang="en-US" b="1" dirty="0">
                <a:solidFill>
                  <a:srgbClr val="222222"/>
                </a:solidFill>
                <a:latin typeface="tahoma" panose="020B0604030504040204" pitchFamily="34" charset="0"/>
              </a:rPr>
              <a:t>Encourage Calgary &amp; Area Rotarians who have signed up to volunteer to reach out to their family, friends, neighbors, work colleagues to promote volunteer opportunities</a:t>
            </a:r>
          </a:p>
          <a:p>
            <a:pPr lvl="1"/>
            <a:endParaRPr lang="en-US" b="0" i="0" dirty="0">
              <a:solidFill>
                <a:srgbClr val="222222"/>
              </a:solidFill>
              <a:effectLst/>
              <a:latin typeface="tahoma" panose="020B0604030504040204" pitchFamily="34" charset="0"/>
            </a:endParaRPr>
          </a:p>
          <a:p>
            <a:pPr lvl="1"/>
            <a:endParaRPr lang="en-US" b="1" i="0" dirty="0">
              <a:solidFill>
                <a:srgbClr val="222222"/>
              </a:solidFill>
              <a:effectLst/>
              <a:latin typeface="tahoma" panose="020B0604030504040204" pitchFamily="34" charset="0"/>
            </a:endParaRPr>
          </a:p>
          <a:p>
            <a:pPr lvl="1"/>
            <a:endParaRPr lang="en-US" sz="2600" dirty="0">
              <a:solidFill>
                <a:srgbClr val="222222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226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B570E9-3C6D-9E05-1835-2B6D9D4CB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583EB-A0C0-BEB2-0D9D-2209A1C75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22429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7458F"/>
                </a:solidFill>
              </a:rPr>
              <a:t>Monthly Volunteer Recruitment Update (Internal)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453D7E-190D-0215-9BAC-81CFC5020977}"/>
              </a:ext>
            </a:extLst>
          </p:cNvPr>
          <p:cNvSpPr txBox="1"/>
          <p:nvPr/>
        </p:nvSpPr>
        <p:spPr>
          <a:xfrm>
            <a:off x="7131383" y="6051344"/>
            <a:ext cx="4845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17458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21-25 JUNE 2025 • CALGARY, CANADA</a:t>
            </a:r>
          </a:p>
        </p:txBody>
      </p:sp>
      <p:pic>
        <p:nvPicPr>
          <p:cNvPr id="5" name="Picture 4" descr="A black background with a yellow object in the middle&#10;&#10;Description automatically generated with medium confidence">
            <a:extLst>
              <a:ext uri="{FF2B5EF4-FFF2-40B4-BE49-F238E27FC236}">
                <a16:creationId xmlns:a16="http://schemas.microsoft.com/office/drawing/2014/main" id="{3BD2A0AC-1E56-5E21-CE20-B5D1F171A93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572" y="6047169"/>
            <a:ext cx="2820315" cy="467786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092F9F3-719A-3424-102E-075F21230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600" cy="4351338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222222"/>
                </a:solidFill>
                <a:latin typeface="tahoma" panose="020B0604030504040204" pitchFamily="34" charset="0"/>
              </a:rPr>
              <a:t>Next Steps</a:t>
            </a:r>
            <a:endParaRPr lang="en-US" b="1" i="0" dirty="0">
              <a:solidFill>
                <a:srgbClr val="222222"/>
              </a:solidFill>
              <a:effectLst/>
              <a:latin typeface="tahoma" panose="020B0604030504040204" pitchFamily="34" charset="0"/>
            </a:endParaRPr>
          </a:p>
          <a:p>
            <a:pPr marL="0" indent="0" algn="l">
              <a:buNone/>
            </a:pPr>
            <a:endParaRPr lang="en-US" sz="2400" i="0" dirty="0">
              <a:solidFill>
                <a:srgbClr val="222222"/>
              </a:solidFill>
              <a:effectLst/>
              <a:latin typeface="tahoma" panose="020B0604030504040204" pitchFamily="34" charset="0"/>
            </a:endParaRPr>
          </a:p>
          <a:p>
            <a:pPr lvl="1"/>
            <a:r>
              <a:rPr lang="en-US" dirty="0">
                <a:solidFill>
                  <a:srgbClr val="222222"/>
                </a:solidFill>
                <a:latin typeface="tahoma" panose="020B0604030504040204" pitchFamily="34" charset="0"/>
              </a:rPr>
              <a:t>Work with the Zone 28 &amp; 32 Convention Champions to continue to promote volunteer opportunities with their members who have registered for or are planning to register for the Calgary Convention;</a:t>
            </a:r>
          </a:p>
          <a:p>
            <a:pPr lvl="1"/>
            <a:endParaRPr lang="en-US" dirty="0">
              <a:solidFill>
                <a:srgbClr val="222222"/>
              </a:solidFill>
              <a:latin typeface="tahoma" panose="020B0604030504040204" pitchFamily="34" charset="0"/>
            </a:endParaRPr>
          </a:p>
          <a:p>
            <a:pPr lvl="1"/>
            <a:r>
              <a:rPr lang="en-US" i="0" dirty="0">
                <a:solidFill>
                  <a:srgbClr val="222222"/>
                </a:solidFill>
                <a:effectLst/>
                <a:latin typeface="tahoma" panose="020B0604030504040204" pitchFamily="34" charset="0"/>
              </a:rPr>
              <a:t>Volunteer shift schedules, position descriptions and training in development.</a:t>
            </a:r>
          </a:p>
          <a:p>
            <a:pPr lvl="1"/>
            <a:endParaRPr lang="en-US" dirty="0">
              <a:solidFill>
                <a:srgbClr val="222222"/>
              </a:solidFill>
              <a:latin typeface="tahoma" panose="020B0604030504040204" pitchFamily="34" charset="0"/>
            </a:endParaRPr>
          </a:p>
          <a:p>
            <a:pPr lvl="1"/>
            <a:r>
              <a:rPr lang="en-US" i="0" dirty="0">
                <a:solidFill>
                  <a:srgbClr val="222222"/>
                </a:solidFill>
                <a:effectLst/>
                <a:latin typeface="tahoma" panose="020B0604030504040204" pitchFamily="34" charset="0"/>
              </a:rPr>
              <a:t>Expect to launch volunteer shift schedules in May</a:t>
            </a:r>
          </a:p>
          <a:p>
            <a:pPr lvl="1"/>
            <a:endParaRPr lang="en-US" b="1" i="0" dirty="0">
              <a:solidFill>
                <a:srgbClr val="222222"/>
              </a:solidFill>
              <a:effectLst/>
              <a:latin typeface="tahoma" panose="020B0604030504040204" pitchFamily="34" charset="0"/>
            </a:endParaRPr>
          </a:p>
          <a:p>
            <a:pPr lvl="1"/>
            <a:endParaRPr lang="en-US" sz="2600" dirty="0">
              <a:solidFill>
                <a:srgbClr val="222222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922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1390C2-662A-4F4B-3901-91DCC494A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880D8-893C-6C26-B22F-B09D9DE81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22429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7458F"/>
                </a:solidFill>
              </a:rPr>
              <a:t>HOC 2025 Volunteer Opportunities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27A47C-B72E-D4FF-09DF-1E825F97AD31}"/>
              </a:ext>
            </a:extLst>
          </p:cNvPr>
          <p:cNvSpPr txBox="1"/>
          <p:nvPr/>
        </p:nvSpPr>
        <p:spPr>
          <a:xfrm>
            <a:off x="7131383" y="6051344"/>
            <a:ext cx="4845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17458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21-25 JUNE 2025 • CALGARY, CANADA</a:t>
            </a:r>
          </a:p>
        </p:txBody>
      </p:sp>
      <p:pic>
        <p:nvPicPr>
          <p:cNvPr id="5" name="Picture 4" descr="A black background with a yellow object in the middle&#10;&#10;Description automatically generated with medium confidence">
            <a:extLst>
              <a:ext uri="{FF2B5EF4-FFF2-40B4-BE49-F238E27FC236}">
                <a16:creationId xmlns:a16="http://schemas.microsoft.com/office/drawing/2014/main" id="{2D261EBA-243E-2806-F7D3-97B92D7956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572" y="6047169"/>
            <a:ext cx="2820315" cy="467786"/>
          </a:xfrm>
          <a:prstGeom prst="rect">
            <a:avLst/>
          </a:prstGeom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id="{576146DB-7AF5-D50C-6CB3-3F2D4C70AD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20486" y="1287497"/>
            <a:ext cx="10352314" cy="5181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None of the following HOC 2025 Volunteer Opportunities require you to register for the RI Convention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C-Train Platforms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Calgary International Airport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Calgary Pathway to Convention Campus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Convention Grounds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Hotels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Signature Events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Uniform Distribution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808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C9ED1-B87B-0051-D7C8-2FAD80F98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82995-E72D-D32A-1B9C-0231B8EBF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22429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7458F"/>
                </a:solidFill>
              </a:rPr>
              <a:t>HOC 2025 Volunteer Opportunities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F81F3F-B728-0CD1-1CBE-63655412261A}"/>
              </a:ext>
            </a:extLst>
          </p:cNvPr>
          <p:cNvSpPr txBox="1"/>
          <p:nvPr/>
        </p:nvSpPr>
        <p:spPr>
          <a:xfrm>
            <a:off x="7131383" y="6051344"/>
            <a:ext cx="4845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17458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21-25 JUNE 2025 • CALGARY, CANADA</a:t>
            </a:r>
          </a:p>
        </p:txBody>
      </p:sp>
      <p:pic>
        <p:nvPicPr>
          <p:cNvPr id="5" name="Picture 4" descr="A black background with a yellow object in the middle&#10;&#10;Description automatically generated with medium confidence">
            <a:extLst>
              <a:ext uri="{FF2B5EF4-FFF2-40B4-BE49-F238E27FC236}">
                <a16:creationId xmlns:a16="http://schemas.microsoft.com/office/drawing/2014/main" id="{91986829-481F-4FD8-CE37-723B255E04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572" y="6047169"/>
            <a:ext cx="2820315" cy="467786"/>
          </a:xfrm>
          <a:prstGeom prst="rect">
            <a:avLst/>
          </a:prstGeom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id="{C57B14DA-0B08-24BB-D4AC-CB3F6152DD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20486" y="1639187"/>
            <a:ext cx="10352314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Convention Campus (ScotiaBank Saddledome &amp; BMO Centre)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Registration, General or Breakout sessions, House of Friendship require a paid registration to volunteer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1708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>
          <a:extLst>
            <a:ext uri="{FF2B5EF4-FFF2-40B4-BE49-F238E27FC236}">
              <a16:creationId xmlns:a16="http://schemas.microsoft.com/office/drawing/2014/main" id="{14FD02B7-61F2-7A81-9DF3-7AA3454A3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2f4c9b82265_0_17">
            <a:extLst>
              <a:ext uri="{FF2B5EF4-FFF2-40B4-BE49-F238E27FC236}">
                <a16:creationId xmlns:a16="http://schemas.microsoft.com/office/drawing/2014/main" id="{AEF91EC0-7BD7-2392-2F46-642FDD3A1E01}"/>
              </a:ext>
            </a:extLst>
          </p:cNvPr>
          <p:cNvSpPr txBox="1"/>
          <p:nvPr/>
        </p:nvSpPr>
        <p:spPr>
          <a:xfrm>
            <a:off x="9293087" y="6311347"/>
            <a:ext cx="2683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E02927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convention.rotary.org </a:t>
            </a:r>
            <a:endParaRPr sz="1600" b="1">
              <a:solidFill>
                <a:srgbClr val="E02927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456" name="Google Shape;456;g2f4c9b82265_0_17">
            <a:extLst>
              <a:ext uri="{FF2B5EF4-FFF2-40B4-BE49-F238E27FC236}">
                <a16:creationId xmlns:a16="http://schemas.microsoft.com/office/drawing/2014/main" id="{9DAFFED8-9163-5037-DCEF-C4F471B33993}"/>
              </a:ext>
            </a:extLst>
          </p:cNvPr>
          <p:cNvSpPr txBox="1"/>
          <p:nvPr/>
        </p:nvSpPr>
        <p:spPr>
          <a:xfrm>
            <a:off x="7131383" y="6051344"/>
            <a:ext cx="4845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17458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21-25 JUNE 2025 • CALGARY, CANADA</a:t>
            </a:r>
            <a:endParaRPr/>
          </a:p>
        </p:txBody>
      </p:sp>
      <p:pic>
        <p:nvPicPr>
          <p:cNvPr id="457" name="Google Shape;457;g2f4c9b82265_0_17" descr="A black background with a yellow object in the middle&#10;&#10;Description automatically generated with medium confidence">
            <a:extLst>
              <a:ext uri="{FF2B5EF4-FFF2-40B4-BE49-F238E27FC236}">
                <a16:creationId xmlns:a16="http://schemas.microsoft.com/office/drawing/2014/main" id="{01BEBF0B-C006-01D6-DD80-A6878414419F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572" y="6047169"/>
            <a:ext cx="2820312" cy="467786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g2f4c9b82265_0_17">
            <a:extLst>
              <a:ext uri="{FF2B5EF4-FFF2-40B4-BE49-F238E27FC236}">
                <a16:creationId xmlns:a16="http://schemas.microsoft.com/office/drawing/2014/main" id="{B84E1F13-1AA8-644E-5988-1DEA4504FEC7}"/>
              </a:ext>
            </a:extLst>
          </p:cNvPr>
          <p:cNvSpPr txBox="1"/>
          <p:nvPr/>
        </p:nvSpPr>
        <p:spPr>
          <a:xfrm>
            <a:off x="2647950" y="641475"/>
            <a:ext cx="79694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endParaRPr sz="44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B9BB96E-6085-2736-574A-B76F80249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 Hospitality Update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BB1F1-6648-3FA9-D3E9-34519BBACA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414393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>
          <a:extLst>
            <a:ext uri="{FF2B5EF4-FFF2-40B4-BE49-F238E27FC236}">
              <a16:creationId xmlns:a16="http://schemas.microsoft.com/office/drawing/2014/main" id="{43C39FAD-C382-A895-55C5-2FC22B006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2f4c9b82265_0_17">
            <a:extLst>
              <a:ext uri="{FF2B5EF4-FFF2-40B4-BE49-F238E27FC236}">
                <a16:creationId xmlns:a16="http://schemas.microsoft.com/office/drawing/2014/main" id="{EBB512C6-4BC8-E5BB-1472-EC4346E890B5}"/>
              </a:ext>
            </a:extLst>
          </p:cNvPr>
          <p:cNvSpPr txBox="1"/>
          <p:nvPr/>
        </p:nvSpPr>
        <p:spPr>
          <a:xfrm>
            <a:off x="9293087" y="6311347"/>
            <a:ext cx="2683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E02927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convention.rotary.org </a:t>
            </a:r>
            <a:endParaRPr sz="1600" b="1">
              <a:solidFill>
                <a:srgbClr val="E02927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456" name="Google Shape;456;g2f4c9b82265_0_17">
            <a:extLst>
              <a:ext uri="{FF2B5EF4-FFF2-40B4-BE49-F238E27FC236}">
                <a16:creationId xmlns:a16="http://schemas.microsoft.com/office/drawing/2014/main" id="{C81C9DDF-BFE1-EC56-57B5-586813FF88A6}"/>
              </a:ext>
            </a:extLst>
          </p:cNvPr>
          <p:cNvSpPr txBox="1"/>
          <p:nvPr/>
        </p:nvSpPr>
        <p:spPr>
          <a:xfrm>
            <a:off x="7131383" y="6051344"/>
            <a:ext cx="4845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17458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21-25 JUNE 2025 • CALGARY, CANADA</a:t>
            </a:r>
            <a:endParaRPr/>
          </a:p>
        </p:txBody>
      </p:sp>
      <p:pic>
        <p:nvPicPr>
          <p:cNvPr id="457" name="Google Shape;457;g2f4c9b82265_0_17" descr="A black background with a yellow object in the middle&#10;&#10;Description automatically generated with medium confidence">
            <a:extLst>
              <a:ext uri="{FF2B5EF4-FFF2-40B4-BE49-F238E27FC236}">
                <a16:creationId xmlns:a16="http://schemas.microsoft.com/office/drawing/2014/main" id="{AC37DC57-FFE9-89DF-8DB1-B483798EA785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572" y="6047169"/>
            <a:ext cx="2820312" cy="467786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g2f4c9b82265_0_17">
            <a:extLst>
              <a:ext uri="{FF2B5EF4-FFF2-40B4-BE49-F238E27FC236}">
                <a16:creationId xmlns:a16="http://schemas.microsoft.com/office/drawing/2014/main" id="{5916612D-7E10-8CCE-92CE-0052F28DFB2E}"/>
              </a:ext>
            </a:extLst>
          </p:cNvPr>
          <p:cNvSpPr txBox="1"/>
          <p:nvPr/>
        </p:nvSpPr>
        <p:spPr>
          <a:xfrm>
            <a:off x="2647950" y="641475"/>
            <a:ext cx="79694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endParaRPr sz="44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96575FF-D5AD-4C0A-CCBD-5F18E52BA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Signature Events Update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25BF0-5932-380A-8446-71592ADED9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46940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FE1B3FF-5AF6-AB8A-8640-3CEDC940B32B}"/>
              </a:ext>
            </a:extLst>
          </p:cNvPr>
          <p:cNvSpPr/>
          <p:nvPr/>
        </p:nvSpPr>
        <p:spPr>
          <a:xfrm>
            <a:off x="0" y="-98322"/>
            <a:ext cx="12192000" cy="6858000"/>
          </a:xfrm>
          <a:prstGeom prst="rect">
            <a:avLst/>
          </a:prstGeom>
          <a:solidFill>
            <a:srgbClr val="17458F"/>
          </a:solidFill>
          <a:ln>
            <a:solidFill>
              <a:srgbClr val="17458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and white image of a cogwheel and a firework&#10;&#10;Description automatically generated">
            <a:extLst>
              <a:ext uri="{FF2B5EF4-FFF2-40B4-BE49-F238E27FC236}">
                <a16:creationId xmlns:a16="http://schemas.microsoft.com/office/drawing/2014/main" id="{7CC262C2-64E3-6960-1F71-D25D394B7C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874" y="6047694"/>
            <a:ext cx="2844714" cy="4718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3A5C47-A19D-B0BE-CCB3-D9C25FB11383}"/>
              </a:ext>
            </a:extLst>
          </p:cNvPr>
          <p:cNvSpPr txBox="1"/>
          <p:nvPr/>
        </p:nvSpPr>
        <p:spPr>
          <a:xfrm>
            <a:off x="9293087" y="6311347"/>
            <a:ext cx="2683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chemeClr val="bg1"/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convention.rotary.org </a:t>
            </a:r>
            <a:endParaRPr lang="en-US" sz="1600" b="1">
              <a:solidFill>
                <a:schemeClr val="bg1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326AC4-4C8B-1DBA-C827-A82F1422DCCD}"/>
              </a:ext>
            </a:extLst>
          </p:cNvPr>
          <p:cNvSpPr txBox="1"/>
          <p:nvPr/>
        </p:nvSpPr>
        <p:spPr>
          <a:xfrm>
            <a:off x="7131383" y="6051344"/>
            <a:ext cx="4845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21-25 JUNE 2025 • CALGARY, CANADA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FFE0AB-9EDE-C7A0-D481-AA3655939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Agenda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59ACE3-FCCA-4892-ECAD-85469F870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Convention Goals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Promotions Update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Accommodations Update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Volunteer Update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Host Hospitality Update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chemeClr val="bg1"/>
                </a:solidFill>
              </a:rPr>
              <a:t>Signature Events Update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chemeClr val="bg1"/>
                </a:solidFill>
              </a:rPr>
              <a:t>Help Us Help You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chemeClr val="bg1"/>
                </a:solidFill>
              </a:rPr>
              <a:t>The Websites to Bookmark</a:t>
            </a:r>
            <a:endParaRPr 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32910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88E70-DF1B-8790-A6EA-FE1BF0295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F378F6-82F8-1D3F-B2D7-B65AE1F539A7}"/>
              </a:ext>
            </a:extLst>
          </p:cNvPr>
          <p:cNvSpPr txBox="1"/>
          <p:nvPr/>
        </p:nvSpPr>
        <p:spPr>
          <a:xfrm>
            <a:off x="9293087" y="6311347"/>
            <a:ext cx="2683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err="1">
                <a:solidFill>
                  <a:srgbClr val="E02927"/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convention.rotary.org</a:t>
            </a:r>
            <a:r>
              <a:rPr lang="en-US" sz="1600" b="1">
                <a:solidFill>
                  <a:srgbClr val="E02927"/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endParaRPr lang="en-US" sz="1600" b="1">
              <a:solidFill>
                <a:srgbClr val="E02927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0801C5-AC35-5C30-A39C-2E107BB74B6D}"/>
              </a:ext>
            </a:extLst>
          </p:cNvPr>
          <p:cNvSpPr txBox="1"/>
          <p:nvPr/>
        </p:nvSpPr>
        <p:spPr>
          <a:xfrm>
            <a:off x="7131383" y="6051344"/>
            <a:ext cx="4845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rgbClr val="17458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21-25 JUNE 2025 • CALGARY, CANADA</a:t>
            </a:r>
          </a:p>
        </p:txBody>
      </p:sp>
      <p:pic>
        <p:nvPicPr>
          <p:cNvPr id="4" name="Picture 3" descr="A black background with a yellow object in the middle&#10;&#10;Description automatically generated with medium confidence">
            <a:extLst>
              <a:ext uri="{FF2B5EF4-FFF2-40B4-BE49-F238E27FC236}">
                <a16:creationId xmlns:a16="http://schemas.microsoft.com/office/drawing/2014/main" id="{C2CAC6FB-F854-E4C0-D3D0-676A335553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572" y="6047169"/>
            <a:ext cx="2820315" cy="46778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74D0EAE-732F-DB51-F777-98B0E9CF2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Signature Events</a:t>
            </a:r>
            <a:endParaRPr lang="en-C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85A3F3-E6F0-168E-3D26-73E2381FB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Pancake for Polio Breakfast…more details to come</a:t>
            </a:r>
          </a:p>
          <a:p>
            <a:r>
              <a:rPr lang="en-US" dirty="0"/>
              <a:t>White Hat Ceremony at the Grandstand Show</a:t>
            </a:r>
          </a:p>
          <a:p>
            <a:r>
              <a:rPr lang="en-US"/>
              <a:t>Tickets are on Sale now</a:t>
            </a:r>
            <a:endParaRPr lang="en-US" dirty="0"/>
          </a:p>
          <a:p>
            <a:pPr lvl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87059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73DD-3AF4-DA95-EE93-8F682F03B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Convention Party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5C9E5-664B-C5DE-BD79-801B09031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593422" cy="4351338"/>
          </a:xfrm>
        </p:spPr>
        <p:txBody>
          <a:bodyPr/>
          <a:lstStyle/>
          <a:p>
            <a:r>
              <a:rPr lang="en-US" dirty="0"/>
              <a:t>For ALL D5360 </a:t>
            </a:r>
            <a:r>
              <a:rPr lang="en-US" u="sng" dirty="0"/>
              <a:t>delegates</a:t>
            </a:r>
            <a:r>
              <a:rPr lang="en-US" dirty="0"/>
              <a:t> and </a:t>
            </a:r>
            <a:r>
              <a:rPr lang="en-US" u="sng" dirty="0"/>
              <a:t>volunteers</a:t>
            </a:r>
            <a:r>
              <a:rPr lang="en-US" dirty="0"/>
              <a:t> at the convention</a:t>
            </a:r>
          </a:p>
          <a:p>
            <a:r>
              <a:rPr lang="en-US" dirty="0"/>
              <a:t>Walking distance of Convention Campus</a:t>
            </a:r>
          </a:p>
          <a:p>
            <a:r>
              <a:rPr lang="en-US" dirty="0"/>
              <a:t>Hors d’oeuvres , Champaign, Cash Bar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This is your </a:t>
            </a:r>
            <a:r>
              <a:rPr lang="en-US" b="1" dirty="0"/>
              <a:t>District Convention</a:t>
            </a:r>
          </a:p>
          <a:p>
            <a:endParaRPr lang="en-CA" dirty="0"/>
          </a:p>
        </p:txBody>
      </p:sp>
      <p:pic>
        <p:nvPicPr>
          <p:cNvPr id="5" name="Picture 4" descr="A plate of food on a table&#10;&#10;Description automatically generated">
            <a:extLst>
              <a:ext uri="{FF2B5EF4-FFF2-40B4-BE49-F238E27FC236}">
                <a16:creationId xmlns:a16="http://schemas.microsoft.com/office/drawing/2014/main" id="{77CBBF9E-469E-8B83-2324-1FC7655F7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3016" y="1690688"/>
            <a:ext cx="3940175" cy="394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8516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>
          <a:extLst>
            <a:ext uri="{FF2B5EF4-FFF2-40B4-BE49-F238E27FC236}">
              <a16:creationId xmlns:a16="http://schemas.microsoft.com/office/drawing/2014/main" id="{F0020251-E6C7-D24D-0E34-806C7388F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2f4c9b82265_0_17">
            <a:extLst>
              <a:ext uri="{FF2B5EF4-FFF2-40B4-BE49-F238E27FC236}">
                <a16:creationId xmlns:a16="http://schemas.microsoft.com/office/drawing/2014/main" id="{E8B74C40-9F3F-F4F8-4B0C-23E20430BE1F}"/>
              </a:ext>
            </a:extLst>
          </p:cNvPr>
          <p:cNvSpPr txBox="1"/>
          <p:nvPr/>
        </p:nvSpPr>
        <p:spPr>
          <a:xfrm>
            <a:off x="9293087" y="6311347"/>
            <a:ext cx="2683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E02927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convention.rotary.org </a:t>
            </a:r>
            <a:endParaRPr sz="1600" b="1">
              <a:solidFill>
                <a:srgbClr val="E02927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456" name="Google Shape;456;g2f4c9b82265_0_17">
            <a:extLst>
              <a:ext uri="{FF2B5EF4-FFF2-40B4-BE49-F238E27FC236}">
                <a16:creationId xmlns:a16="http://schemas.microsoft.com/office/drawing/2014/main" id="{0B935EA8-5EC2-3EDF-4B6F-48A13BF8A16C}"/>
              </a:ext>
            </a:extLst>
          </p:cNvPr>
          <p:cNvSpPr txBox="1"/>
          <p:nvPr/>
        </p:nvSpPr>
        <p:spPr>
          <a:xfrm>
            <a:off x="7131383" y="6051344"/>
            <a:ext cx="4845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17458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21-25 JUNE 2025 • CALGARY, CANADA</a:t>
            </a:r>
            <a:endParaRPr/>
          </a:p>
        </p:txBody>
      </p:sp>
      <p:pic>
        <p:nvPicPr>
          <p:cNvPr id="457" name="Google Shape;457;g2f4c9b82265_0_17" descr="A black background with a yellow object in the middle&#10;&#10;Description automatically generated with medium confidence">
            <a:extLst>
              <a:ext uri="{FF2B5EF4-FFF2-40B4-BE49-F238E27FC236}">
                <a16:creationId xmlns:a16="http://schemas.microsoft.com/office/drawing/2014/main" id="{97CB2D8A-E7CB-064F-838D-4B76181C90C8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572" y="6047169"/>
            <a:ext cx="2820312" cy="467786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g2f4c9b82265_0_17">
            <a:extLst>
              <a:ext uri="{FF2B5EF4-FFF2-40B4-BE49-F238E27FC236}">
                <a16:creationId xmlns:a16="http://schemas.microsoft.com/office/drawing/2014/main" id="{EBA4E84B-60F1-BD4B-0EF1-41FC7E538F2B}"/>
              </a:ext>
            </a:extLst>
          </p:cNvPr>
          <p:cNvSpPr txBox="1"/>
          <p:nvPr/>
        </p:nvSpPr>
        <p:spPr>
          <a:xfrm>
            <a:off x="2647950" y="641475"/>
            <a:ext cx="79694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endParaRPr sz="44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471FE7F-B795-8617-C458-46884A714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 Us Help You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94688-1C5D-4DF1-8E5D-E71E7A591E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Tell us what you are hearing from your clubs.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02834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0"/>
          <p:cNvSpPr txBox="1"/>
          <p:nvPr/>
        </p:nvSpPr>
        <p:spPr>
          <a:xfrm>
            <a:off x="9293087" y="6311347"/>
            <a:ext cx="2683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E02927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convention.rotary.org </a:t>
            </a:r>
            <a:endParaRPr sz="1600" b="1">
              <a:solidFill>
                <a:srgbClr val="E02927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477" name="Google Shape;477;p20"/>
          <p:cNvSpPr txBox="1"/>
          <p:nvPr/>
        </p:nvSpPr>
        <p:spPr>
          <a:xfrm>
            <a:off x="7131383" y="6051344"/>
            <a:ext cx="4845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17458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21-25 JUNE 2025 • CALGARY, CANADA</a:t>
            </a:r>
            <a:endParaRPr/>
          </a:p>
        </p:txBody>
      </p:sp>
      <p:pic>
        <p:nvPicPr>
          <p:cNvPr id="478" name="Google Shape;478;p20" descr="A black background with a yellow object in the middle&#10;&#10;Description automatically generated with medium confidence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572" y="6047169"/>
            <a:ext cx="2820312" cy="467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67764" y="1843552"/>
            <a:ext cx="8262534" cy="3687771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20"/>
          <p:cNvSpPr/>
          <p:nvPr/>
        </p:nvSpPr>
        <p:spPr>
          <a:xfrm>
            <a:off x="8208617" y="889088"/>
            <a:ext cx="411600" cy="801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C0EA84-B360-C107-9841-48A24EE2E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Price</a:t>
            </a:r>
            <a:endParaRPr lang="en-CA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3A5C47-A19D-B0BE-CCB3-D9C25FB11383}"/>
              </a:ext>
            </a:extLst>
          </p:cNvPr>
          <p:cNvSpPr txBox="1"/>
          <p:nvPr/>
        </p:nvSpPr>
        <p:spPr>
          <a:xfrm>
            <a:off x="9293087" y="6311347"/>
            <a:ext cx="2683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rgbClr val="E02927"/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convention.rotary.org </a:t>
            </a:r>
            <a:endParaRPr lang="en-US" sz="1600" b="1">
              <a:solidFill>
                <a:srgbClr val="E02927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326AC4-4C8B-1DBA-C827-A82F1422DCCD}"/>
              </a:ext>
            </a:extLst>
          </p:cNvPr>
          <p:cNvSpPr txBox="1"/>
          <p:nvPr/>
        </p:nvSpPr>
        <p:spPr>
          <a:xfrm>
            <a:off x="7131383" y="6051344"/>
            <a:ext cx="4845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rgbClr val="17458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21-25 JUNE 2025 • CALGARY, CANADA</a:t>
            </a:r>
          </a:p>
        </p:txBody>
      </p:sp>
      <p:pic>
        <p:nvPicPr>
          <p:cNvPr id="4" name="Picture 3" descr="A black background with a yellow object in the middle&#10;&#10;Description automatically generated with medium confidence">
            <a:extLst>
              <a:ext uri="{FF2B5EF4-FFF2-40B4-BE49-F238E27FC236}">
                <a16:creationId xmlns:a16="http://schemas.microsoft.com/office/drawing/2014/main" id="{A1BD4E59-0E51-874E-05B5-BA828D6CBF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572" y="6047169"/>
            <a:ext cx="2820315" cy="467786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01A06861-C77B-ABDA-411D-008971323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</p:spPr>
        <p:txBody>
          <a:bodyPr/>
          <a:lstStyle/>
          <a:p>
            <a:r>
              <a:rPr lang="en-US" dirty="0"/>
              <a:t>Call to Action</a:t>
            </a:r>
            <a:endParaRPr lang="en-CA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73F73D-AAF6-7478-AF76-0A6D3AB493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29001"/>
            <a:ext cx="10515600" cy="26606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CA" sz="4800" dirty="0">
                <a:hlinkClick r:id="rId4"/>
              </a:rPr>
              <a:t>Register TODAY</a:t>
            </a:r>
            <a:endParaRPr lang="en-US" sz="6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27886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68688-E057-FD21-423A-3DAA28A53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949E15-9167-B3BE-84BD-DB6E496584B9}"/>
              </a:ext>
            </a:extLst>
          </p:cNvPr>
          <p:cNvSpPr txBox="1"/>
          <p:nvPr/>
        </p:nvSpPr>
        <p:spPr>
          <a:xfrm>
            <a:off x="9293087" y="6311347"/>
            <a:ext cx="2683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err="1">
                <a:solidFill>
                  <a:srgbClr val="E02927"/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convention.rotary.org</a:t>
            </a:r>
            <a:r>
              <a:rPr lang="en-US" sz="1600" b="1">
                <a:solidFill>
                  <a:srgbClr val="E02927"/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endParaRPr lang="en-US" sz="1600" b="1">
              <a:solidFill>
                <a:srgbClr val="E02927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847018-FBB4-54AD-2A43-E167F721ACD4}"/>
              </a:ext>
            </a:extLst>
          </p:cNvPr>
          <p:cNvSpPr txBox="1"/>
          <p:nvPr/>
        </p:nvSpPr>
        <p:spPr>
          <a:xfrm>
            <a:off x="7131383" y="6051344"/>
            <a:ext cx="4845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rgbClr val="17458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21-25 JUNE 2025 • CALGARY, CANADA</a:t>
            </a:r>
          </a:p>
        </p:txBody>
      </p:sp>
      <p:pic>
        <p:nvPicPr>
          <p:cNvPr id="4" name="Picture 3" descr="A black background with a yellow object in the middle&#10;&#10;Description automatically generated with medium confidence">
            <a:extLst>
              <a:ext uri="{FF2B5EF4-FFF2-40B4-BE49-F238E27FC236}">
                <a16:creationId xmlns:a16="http://schemas.microsoft.com/office/drawing/2014/main" id="{B11E9221-1C63-49A6-28DF-62C2AF6A4E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572" y="6047169"/>
            <a:ext cx="2820315" cy="46778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C0BE82F-6E67-F6E9-3BFA-4ED2515AE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Register</a:t>
            </a:r>
            <a:endParaRPr lang="en-C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20773C-AC08-9CD5-3846-30FCF36C8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Convention Registration</a:t>
            </a:r>
          </a:p>
          <a:p>
            <a:pPr lvl="1"/>
            <a:r>
              <a:rPr lang="en-CA" sz="2000" dirty="0">
                <a:hlinkClick r:id="rId4"/>
              </a:rPr>
              <a:t>convention.rotary.org/registration</a:t>
            </a:r>
            <a:r>
              <a:rPr lang="en-CA" sz="2000" dirty="0"/>
              <a:t> </a:t>
            </a:r>
            <a:endParaRPr lang="en-US" sz="2000" dirty="0"/>
          </a:p>
          <a:p>
            <a:pPr marL="0" indent="0">
              <a:buNone/>
            </a:pPr>
            <a:r>
              <a:rPr lang="en-US" dirty="0"/>
              <a:t>Volunteer Registration</a:t>
            </a:r>
          </a:p>
          <a:p>
            <a:pPr lvl="1"/>
            <a:r>
              <a:rPr lang="en-US" sz="2000" dirty="0">
                <a:hlinkClick r:id="rId5"/>
              </a:rPr>
              <a:t>www.rotarycalgary2025.org/volunteering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dirty="0"/>
              <a:t>Host Hospitality Registration</a:t>
            </a:r>
          </a:p>
          <a:p>
            <a:pPr lvl="1"/>
            <a:r>
              <a:rPr lang="en-US" sz="2000" dirty="0">
                <a:hlinkClick r:id="rId6"/>
              </a:rPr>
              <a:t>www.rotarycalgary2025.org/host-hospitality-event-landing-page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dirty="0"/>
              <a:t>Signature Events</a:t>
            </a:r>
          </a:p>
          <a:p>
            <a:pPr lvl="1"/>
            <a:r>
              <a:rPr lang="en-US" sz="2000" dirty="0">
                <a:hlinkClick r:id="rId7"/>
              </a:rPr>
              <a:t>www.rotarycalgary2025.org/signature-events</a:t>
            </a:r>
            <a:endParaRPr lang="en-US" sz="2000" dirty="0"/>
          </a:p>
          <a:p>
            <a:pPr lvl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65357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948D93-B11C-DBEE-A1DF-6CA0DBC8A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6BD029-6D4F-FA9B-1A9E-F48376066EC9}"/>
              </a:ext>
            </a:extLst>
          </p:cNvPr>
          <p:cNvSpPr txBox="1"/>
          <p:nvPr/>
        </p:nvSpPr>
        <p:spPr>
          <a:xfrm>
            <a:off x="9293087" y="6311347"/>
            <a:ext cx="2683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err="1">
                <a:solidFill>
                  <a:srgbClr val="E02927"/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convention.rotary.org</a:t>
            </a:r>
            <a:r>
              <a:rPr lang="en-US" sz="1600" b="1">
                <a:solidFill>
                  <a:srgbClr val="E02927"/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endParaRPr lang="en-US" sz="1600" b="1">
              <a:solidFill>
                <a:srgbClr val="E02927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DA7CBA-BC5F-0B31-5452-40DCE215C664}"/>
              </a:ext>
            </a:extLst>
          </p:cNvPr>
          <p:cNvSpPr txBox="1"/>
          <p:nvPr/>
        </p:nvSpPr>
        <p:spPr>
          <a:xfrm>
            <a:off x="7131383" y="6051344"/>
            <a:ext cx="4845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rgbClr val="17458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21-25 JUNE 2025 • CALGARY, CANADA</a:t>
            </a:r>
          </a:p>
        </p:txBody>
      </p:sp>
      <p:pic>
        <p:nvPicPr>
          <p:cNvPr id="4" name="Picture 3" descr="A black background with a yellow object in the middle&#10;&#10;Description automatically generated with medium confidence">
            <a:extLst>
              <a:ext uri="{FF2B5EF4-FFF2-40B4-BE49-F238E27FC236}">
                <a16:creationId xmlns:a16="http://schemas.microsoft.com/office/drawing/2014/main" id="{9A921375-E313-4A84-EF48-20D64FF6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572" y="6047169"/>
            <a:ext cx="2820315" cy="46778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7159C2F-D2BE-0DD1-CBA6-EB59ACEFD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 Q&amp;A With the Co-Chairs</a:t>
            </a:r>
            <a:endParaRPr lang="en-CA" dirty="0"/>
          </a:p>
        </p:txBody>
      </p:sp>
      <p:pic>
        <p:nvPicPr>
          <p:cNvPr id="15" name="Content Placeholder 14" descr="Hourglass and a calendar">
            <a:extLst>
              <a:ext uri="{FF2B5EF4-FFF2-40B4-BE49-F238E27FC236}">
                <a16:creationId xmlns:a16="http://schemas.microsoft.com/office/drawing/2014/main" id="{53016328-F1E9-8BD8-FBB6-2853DFEF15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452072" y="2227041"/>
            <a:ext cx="4901728" cy="3283775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7782A5-4638-45B7-C624-750A78A88FB8}"/>
              </a:ext>
            </a:extLst>
          </p:cNvPr>
          <p:cNvSpPr txBox="1"/>
          <p:nvPr/>
        </p:nvSpPr>
        <p:spPr>
          <a:xfrm>
            <a:off x="1081849" y="2714766"/>
            <a:ext cx="5191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January 29, 2025</a:t>
            </a:r>
          </a:p>
          <a:p>
            <a:r>
              <a:rPr lang="en-US" sz="3600" dirty="0"/>
              <a:t>7:00pm to 8:00pm</a:t>
            </a:r>
          </a:p>
          <a:p>
            <a:r>
              <a:rPr lang="en-US" sz="3600" dirty="0"/>
              <a:t>Please </a:t>
            </a:r>
            <a:r>
              <a:rPr lang="en-US" sz="3600" dirty="0">
                <a:hlinkClick r:id="rId5"/>
              </a:rPr>
              <a:t>REGISTER</a:t>
            </a:r>
            <a:endParaRPr lang="en-US" sz="3600" dirty="0"/>
          </a:p>
          <a:p>
            <a:endParaRPr lang="en-CA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96657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1F0B83-3423-4AB4-75C2-9B3D3DC11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26E7D1-EB11-2688-6F75-DFDE24F751E5}"/>
              </a:ext>
            </a:extLst>
          </p:cNvPr>
          <p:cNvSpPr txBox="1"/>
          <p:nvPr/>
        </p:nvSpPr>
        <p:spPr>
          <a:xfrm>
            <a:off x="9293087" y="6311347"/>
            <a:ext cx="2683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rgbClr val="E02927"/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convention.rotary.org </a:t>
            </a:r>
            <a:endParaRPr lang="en-US" sz="1600" b="1">
              <a:solidFill>
                <a:srgbClr val="E02927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A5DCC7-5E3A-DACA-6CC3-6DD81CCABB8A}"/>
              </a:ext>
            </a:extLst>
          </p:cNvPr>
          <p:cNvSpPr txBox="1"/>
          <p:nvPr/>
        </p:nvSpPr>
        <p:spPr>
          <a:xfrm>
            <a:off x="7131383" y="6051344"/>
            <a:ext cx="4845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rgbClr val="17458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21-25 JUNE 2025 • CALGARY, CANADA</a:t>
            </a:r>
          </a:p>
        </p:txBody>
      </p:sp>
      <p:pic>
        <p:nvPicPr>
          <p:cNvPr id="4" name="Picture 3" descr="A black background with a yellow object in the middle&#10;&#10;Description automatically generated with medium confidence">
            <a:extLst>
              <a:ext uri="{FF2B5EF4-FFF2-40B4-BE49-F238E27FC236}">
                <a16:creationId xmlns:a16="http://schemas.microsoft.com/office/drawing/2014/main" id="{AAA72294-AE58-158D-66FA-075A1BEF16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572" y="6047169"/>
            <a:ext cx="2820315" cy="467786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758EB8D-E340-D063-67F3-53996DD91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This is OUR Moment to Shine!!!</a:t>
            </a:r>
            <a:endParaRPr lang="en-CA" sz="240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C0C6972-58FA-6B2D-7B88-C0C100B1572D}"/>
              </a:ext>
            </a:extLst>
          </p:cNvPr>
          <p:cNvSpPr txBox="1">
            <a:spLocks/>
          </p:cNvSpPr>
          <p:nvPr/>
        </p:nvSpPr>
        <p:spPr>
          <a:xfrm>
            <a:off x="844550" y="4416980"/>
            <a:ext cx="105156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Let’s show the WORLD how we WORK HARD, PLAY HARD, and SERVE HARD</a:t>
            </a:r>
            <a:endParaRPr lang="en-CA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9B0B187-587A-B9F8-A406-A8DAE5854B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3243" y="754501"/>
            <a:ext cx="6373114" cy="25435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4366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9CEEE-C40E-99CB-E848-7FABACEEA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3D2D77-3588-8555-D792-0B6132217147}"/>
              </a:ext>
            </a:extLst>
          </p:cNvPr>
          <p:cNvSpPr txBox="1"/>
          <p:nvPr/>
        </p:nvSpPr>
        <p:spPr>
          <a:xfrm>
            <a:off x="9293087" y="6311347"/>
            <a:ext cx="2683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rgbClr val="E02927"/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convention.rotary.org </a:t>
            </a:r>
            <a:endParaRPr lang="en-US" sz="1600" b="1">
              <a:solidFill>
                <a:srgbClr val="E02927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45DC9F-ACF3-FA98-D485-B5393079F14B}"/>
              </a:ext>
            </a:extLst>
          </p:cNvPr>
          <p:cNvSpPr txBox="1"/>
          <p:nvPr/>
        </p:nvSpPr>
        <p:spPr>
          <a:xfrm>
            <a:off x="7131383" y="6051344"/>
            <a:ext cx="4845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rgbClr val="17458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21-25 JUNE 2025 • CALGARY, CANADA</a:t>
            </a:r>
          </a:p>
        </p:txBody>
      </p:sp>
      <p:pic>
        <p:nvPicPr>
          <p:cNvPr id="4" name="Picture 3" descr="A black background with a yellow object in the middle&#10;&#10;Description automatically generated with medium confidence">
            <a:extLst>
              <a:ext uri="{FF2B5EF4-FFF2-40B4-BE49-F238E27FC236}">
                <a16:creationId xmlns:a16="http://schemas.microsoft.com/office/drawing/2014/main" id="{0BFB49C7-BC11-1BC3-9407-D3719B141A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572" y="6047169"/>
            <a:ext cx="2820315" cy="467786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EE5CF45F-1A03-BF93-AABD-803009D83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Convention Goals</a:t>
            </a:r>
            <a:endParaRPr lang="en-CA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0FE99E-BB07-D2AD-3240-5D960160E7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5363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7E87D-7DB1-FCD5-C472-CA38B3548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744198-0CDA-B34D-8ED1-A4B4F7709E46}"/>
              </a:ext>
            </a:extLst>
          </p:cNvPr>
          <p:cNvSpPr txBox="1"/>
          <p:nvPr/>
        </p:nvSpPr>
        <p:spPr>
          <a:xfrm>
            <a:off x="9293087" y="6311347"/>
            <a:ext cx="2683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rgbClr val="E02927"/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convention.rotary.org </a:t>
            </a:r>
            <a:endParaRPr lang="en-US" sz="1600" b="1">
              <a:solidFill>
                <a:srgbClr val="E02927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8D2B23-416C-D908-E8BC-880A35BD7ABA}"/>
              </a:ext>
            </a:extLst>
          </p:cNvPr>
          <p:cNvSpPr txBox="1"/>
          <p:nvPr/>
        </p:nvSpPr>
        <p:spPr>
          <a:xfrm>
            <a:off x="7131383" y="6051344"/>
            <a:ext cx="4845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rgbClr val="17458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21-25 JUNE 2025 • CALGARY, CANADA</a:t>
            </a:r>
          </a:p>
        </p:txBody>
      </p:sp>
      <p:pic>
        <p:nvPicPr>
          <p:cNvPr id="4" name="Picture 3" descr="A black background with a yellow object in the middle&#10;&#10;Description automatically generated with medium confidence">
            <a:extLst>
              <a:ext uri="{FF2B5EF4-FFF2-40B4-BE49-F238E27FC236}">
                <a16:creationId xmlns:a16="http://schemas.microsoft.com/office/drawing/2014/main" id="{D4DE28ED-A323-91B7-7252-39A32EEB5DF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572" y="6047169"/>
            <a:ext cx="2820315" cy="467786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D717C79E-CEF2-E159-DF70-6002AFFFC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z="4400" dirty="0"/>
              <a:t>HOC Desired Outcomes</a:t>
            </a:r>
            <a:br>
              <a:rPr lang="en-US" sz="4400" dirty="0"/>
            </a:br>
            <a:r>
              <a:rPr lang="en-US" sz="2800" dirty="0"/>
              <a:t>Bid Document</a:t>
            </a:r>
            <a:endParaRPr lang="en-CA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11012DAE-32C8-A746-E946-95E9FFE28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5830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Community Engagement:</a:t>
            </a:r>
          </a:p>
          <a:p>
            <a:pPr lvl="1"/>
            <a:r>
              <a:rPr lang="en-US" dirty="0"/>
              <a:t>Bring the Rotary convention experience to non-Rotarian citizens through initiatives like "Painting the Town Blue.“</a:t>
            </a:r>
          </a:p>
          <a:p>
            <a:pPr lvl="1"/>
            <a:r>
              <a:rPr lang="en-US" dirty="0"/>
              <a:t>Host pre-convention community events, such as festivals and fundraising activities, to increase local awareness and involvement.</a:t>
            </a:r>
          </a:p>
          <a:p>
            <a:r>
              <a:rPr lang="en-US" b="1" dirty="0"/>
              <a:t>Building Rotary Locally:</a:t>
            </a:r>
          </a:p>
          <a:p>
            <a:pPr lvl="1"/>
            <a:r>
              <a:rPr lang="en-US" dirty="0"/>
              <a:t>Use the convention to inspire a 20% membership growth within District 5360.</a:t>
            </a:r>
          </a:p>
          <a:p>
            <a:pPr lvl="1"/>
            <a:r>
              <a:rPr lang="en-US" dirty="0"/>
              <a:t>Launch local campaigns to raise awareness about Rotary’s mission and impact.</a:t>
            </a:r>
          </a:p>
          <a:p>
            <a:pPr lvl="1"/>
            <a:r>
              <a:rPr lang="en-US" dirty="0"/>
              <a:t>Organize events like “Why I am a Rotarian” to deepen connections and attract members.</a:t>
            </a:r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2807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42F8E3-CEA3-1194-B441-6724F2B0F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0D404C-FB0C-BA61-EE5E-0B73F596244C}"/>
              </a:ext>
            </a:extLst>
          </p:cNvPr>
          <p:cNvSpPr txBox="1"/>
          <p:nvPr/>
        </p:nvSpPr>
        <p:spPr>
          <a:xfrm>
            <a:off x="9293087" y="6311347"/>
            <a:ext cx="2683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rgbClr val="E02927"/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convention.rotary.org </a:t>
            </a:r>
            <a:endParaRPr lang="en-US" sz="1600" b="1">
              <a:solidFill>
                <a:srgbClr val="E02927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D69AEC-2304-5182-42FB-370ECA28A882}"/>
              </a:ext>
            </a:extLst>
          </p:cNvPr>
          <p:cNvSpPr txBox="1"/>
          <p:nvPr/>
        </p:nvSpPr>
        <p:spPr>
          <a:xfrm>
            <a:off x="7131383" y="6051344"/>
            <a:ext cx="4845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rgbClr val="17458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21-25 JUNE 2025 • CALGARY, CANADA</a:t>
            </a:r>
          </a:p>
        </p:txBody>
      </p:sp>
      <p:pic>
        <p:nvPicPr>
          <p:cNvPr id="4" name="Picture 3" descr="A black background with a yellow object in the middle&#10;&#10;Description automatically generated with medium confidence">
            <a:extLst>
              <a:ext uri="{FF2B5EF4-FFF2-40B4-BE49-F238E27FC236}">
                <a16:creationId xmlns:a16="http://schemas.microsoft.com/office/drawing/2014/main" id="{D993BF7E-F57F-875C-4018-E8D0F5FBEE1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572" y="6047169"/>
            <a:ext cx="2820315" cy="467786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1C4A33B5-2A87-E8F1-0E47-11387B669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z="4400" dirty="0"/>
              <a:t>HOC Desired Outcomes</a:t>
            </a:r>
            <a:br>
              <a:rPr lang="en-US" sz="4400" dirty="0"/>
            </a:br>
            <a:r>
              <a:rPr lang="en-US" sz="2800" dirty="0"/>
              <a:t>Bid Document</a:t>
            </a:r>
            <a:endParaRPr lang="en-CA" sz="2800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78B04BB9-1E49-E03B-8CF4-E6E01EF96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5830"/>
            <a:ext cx="10515600" cy="4351338"/>
          </a:xfrm>
        </p:spPr>
        <p:txBody>
          <a:bodyPr>
            <a:normAutofit/>
          </a:bodyPr>
          <a:lstStyle/>
          <a:p>
            <a:r>
              <a:rPr lang="en-US" b="1" dirty="0"/>
              <a:t>Lasting Impact and Legacy Projects:</a:t>
            </a:r>
          </a:p>
          <a:p>
            <a:pPr lvl="1"/>
            <a:r>
              <a:rPr lang="en-US" dirty="0"/>
              <a:t>Establish a $1,000,000 Convention Legacy Fund to fund community projects.</a:t>
            </a:r>
          </a:p>
          <a:p>
            <a:pPr lvl="1"/>
            <a:r>
              <a:rPr lang="en-US" dirty="0"/>
              <a:t>Implement hands-on community service projects to engage attendees and locals.</a:t>
            </a:r>
          </a:p>
          <a:p>
            <a:r>
              <a:rPr lang="en-US" b="1" dirty="0"/>
              <a:t>Youth and Education Initiatives:</a:t>
            </a:r>
          </a:p>
          <a:p>
            <a:pPr lvl="1"/>
            <a:r>
              <a:rPr lang="en-US" dirty="0"/>
              <a:t>Introduce leadership curriculums in schools to promote Rotary’s values.</a:t>
            </a:r>
          </a:p>
          <a:p>
            <a:pPr lvl="1"/>
            <a:r>
              <a:rPr lang="en-US" dirty="0"/>
              <a:t>Develop a district-wide stay-in-school scholarship program.</a:t>
            </a:r>
          </a:p>
          <a:p>
            <a:pPr lvl="1"/>
            <a:r>
              <a:rPr lang="en-US" dirty="0"/>
              <a:t>Create an online platform for youth to share ideas and initiatives.</a:t>
            </a:r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2994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BB2F59-9B3C-7788-5AA6-C4A326295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F38C58-857C-ACE9-01EB-222FC8BA1536}"/>
              </a:ext>
            </a:extLst>
          </p:cNvPr>
          <p:cNvSpPr txBox="1"/>
          <p:nvPr/>
        </p:nvSpPr>
        <p:spPr>
          <a:xfrm>
            <a:off x="9293087" y="6311347"/>
            <a:ext cx="2683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rgbClr val="E02927"/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convention.rotary.org </a:t>
            </a:r>
            <a:endParaRPr lang="en-US" sz="1600" b="1">
              <a:solidFill>
                <a:srgbClr val="E02927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F0E54A-F7FA-8CEB-350B-AABA205A8D4E}"/>
              </a:ext>
            </a:extLst>
          </p:cNvPr>
          <p:cNvSpPr txBox="1"/>
          <p:nvPr/>
        </p:nvSpPr>
        <p:spPr>
          <a:xfrm>
            <a:off x="7131383" y="6051344"/>
            <a:ext cx="4845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rgbClr val="17458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21-25 JUNE 2025 • CALGARY, CANADA</a:t>
            </a:r>
          </a:p>
        </p:txBody>
      </p:sp>
      <p:pic>
        <p:nvPicPr>
          <p:cNvPr id="4" name="Picture 3" descr="A black background with a yellow object in the middle&#10;&#10;Description automatically generated with medium confidence">
            <a:extLst>
              <a:ext uri="{FF2B5EF4-FFF2-40B4-BE49-F238E27FC236}">
                <a16:creationId xmlns:a16="http://schemas.microsoft.com/office/drawing/2014/main" id="{0B8BA4F8-2C6E-D7CE-4BD4-D56AF1480B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572" y="6047169"/>
            <a:ext cx="2820315" cy="467786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EC3CE768-472F-52C0-9D36-904D642B6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z="4400" dirty="0"/>
              <a:t>HOC Desired Outcomes</a:t>
            </a:r>
            <a:br>
              <a:rPr lang="en-US" sz="4400" dirty="0"/>
            </a:br>
            <a:r>
              <a:rPr lang="en-US" sz="2800" dirty="0"/>
              <a:t>Bid Document</a:t>
            </a:r>
            <a:endParaRPr lang="en-CA" sz="2800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243E4912-80BA-97D6-6C7F-70C0B6239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5830"/>
            <a:ext cx="10515600" cy="4351338"/>
          </a:xfrm>
        </p:spPr>
        <p:txBody>
          <a:bodyPr>
            <a:normAutofit/>
          </a:bodyPr>
          <a:lstStyle/>
          <a:p>
            <a:r>
              <a:rPr lang="en-US" b="1" dirty="0"/>
              <a:t>Showcase Calgary’s Strengths</a:t>
            </a:r>
          </a:p>
          <a:p>
            <a:pPr lvl="1"/>
            <a:r>
              <a:rPr lang="en-US" dirty="0"/>
              <a:t>Highlight Calgary’s ability to host world-class events and its culture of volunteerism.</a:t>
            </a:r>
          </a:p>
          <a:p>
            <a:pPr lvl="1"/>
            <a:r>
              <a:rPr lang="en-US" dirty="0"/>
              <a:t>Celebrate the city’s unique heritage through special events, such as the "World’s Largest Barbeque."</a:t>
            </a:r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2598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1B291-0A11-8A44-7206-8023FE667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3F705C-C1F7-2EFE-7BAC-4992C5DD63E6}"/>
              </a:ext>
            </a:extLst>
          </p:cNvPr>
          <p:cNvSpPr txBox="1"/>
          <p:nvPr/>
        </p:nvSpPr>
        <p:spPr>
          <a:xfrm>
            <a:off x="9293087" y="6311347"/>
            <a:ext cx="2683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rgbClr val="E02927"/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convention.rotary.org </a:t>
            </a:r>
            <a:endParaRPr lang="en-US" sz="1600" b="1">
              <a:solidFill>
                <a:srgbClr val="E02927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BCE4A7-0593-824F-6D9A-402C5EB82CC1}"/>
              </a:ext>
            </a:extLst>
          </p:cNvPr>
          <p:cNvSpPr txBox="1"/>
          <p:nvPr/>
        </p:nvSpPr>
        <p:spPr>
          <a:xfrm>
            <a:off x="7131383" y="6051344"/>
            <a:ext cx="4845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rgbClr val="17458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21-25 JUNE 2025 • CALGARY, CANADA</a:t>
            </a:r>
          </a:p>
        </p:txBody>
      </p:sp>
      <p:pic>
        <p:nvPicPr>
          <p:cNvPr id="4" name="Picture 3" descr="A black background with a yellow object in the middle&#10;&#10;Description automatically generated with medium confidence">
            <a:extLst>
              <a:ext uri="{FF2B5EF4-FFF2-40B4-BE49-F238E27FC236}">
                <a16:creationId xmlns:a16="http://schemas.microsoft.com/office/drawing/2014/main" id="{BD62DAA1-009D-B529-AEFC-1D7A000696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572" y="6047169"/>
            <a:ext cx="2820315" cy="467786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59EB2F27-E4D3-2DBE-64E0-AE570449A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z="4400" dirty="0"/>
              <a:t>HOC Desired Outcomes</a:t>
            </a:r>
            <a:br>
              <a:rPr lang="en-US" sz="4400" dirty="0"/>
            </a:br>
            <a:r>
              <a:rPr lang="en-US" sz="2800" dirty="0"/>
              <a:t>As things have evolved…</a:t>
            </a:r>
            <a:endParaRPr lang="en-CA" sz="2800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B56C4F1E-F4EB-32B2-2625-103B08F5E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5830"/>
            <a:ext cx="10515600" cy="4351338"/>
          </a:xfrm>
        </p:spPr>
        <p:txBody>
          <a:bodyPr>
            <a:normAutofit/>
          </a:bodyPr>
          <a:lstStyle/>
          <a:p>
            <a:r>
              <a:rPr lang="en-US" b="1"/>
              <a:t>Legacy </a:t>
            </a:r>
            <a:r>
              <a:rPr lang="en-US" b="1" dirty="0"/>
              <a:t>and Future Conventions:</a:t>
            </a:r>
          </a:p>
          <a:p>
            <a:pPr lvl="1"/>
            <a:r>
              <a:rPr lang="en-US" dirty="0"/>
              <a:t>Create a legacy model that other host cities can replicate.</a:t>
            </a:r>
          </a:p>
          <a:p>
            <a:pPr lvl="1"/>
            <a:r>
              <a:rPr lang="en-US" dirty="0"/>
              <a:t>Build frameworks for continuous improvement in future conventions</a:t>
            </a:r>
          </a:p>
          <a:p>
            <a:pPr lvl="1"/>
            <a:r>
              <a:rPr lang="en-US" dirty="0"/>
              <a:t>Demonstrate how local engagement can enhance the convention experience and drive attendance</a:t>
            </a:r>
          </a:p>
          <a:p>
            <a:pPr lvl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4885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>
          <a:extLst>
            <a:ext uri="{FF2B5EF4-FFF2-40B4-BE49-F238E27FC236}">
              <a16:creationId xmlns:a16="http://schemas.microsoft.com/office/drawing/2014/main" id="{16A65D67-A8BC-7372-5D3E-20158796F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2f4c9b82265_0_17">
            <a:extLst>
              <a:ext uri="{FF2B5EF4-FFF2-40B4-BE49-F238E27FC236}">
                <a16:creationId xmlns:a16="http://schemas.microsoft.com/office/drawing/2014/main" id="{B867D0D1-545C-348E-CB46-75232880B5BE}"/>
              </a:ext>
            </a:extLst>
          </p:cNvPr>
          <p:cNvSpPr txBox="1"/>
          <p:nvPr/>
        </p:nvSpPr>
        <p:spPr>
          <a:xfrm>
            <a:off x="9293087" y="6311347"/>
            <a:ext cx="2683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E02927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convention.rotary.org </a:t>
            </a:r>
            <a:endParaRPr sz="1600" b="1">
              <a:solidFill>
                <a:srgbClr val="E02927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456" name="Google Shape;456;g2f4c9b82265_0_17">
            <a:extLst>
              <a:ext uri="{FF2B5EF4-FFF2-40B4-BE49-F238E27FC236}">
                <a16:creationId xmlns:a16="http://schemas.microsoft.com/office/drawing/2014/main" id="{17C3C12D-87D5-EC20-DD56-984A68965455}"/>
              </a:ext>
            </a:extLst>
          </p:cNvPr>
          <p:cNvSpPr txBox="1"/>
          <p:nvPr/>
        </p:nvSpPr>
        <p:spPr>
          <a:xfrm>
            <a:off x="7131383" y="6051344"/>
            <a:ext cx="4845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17458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21-25 JUNE 2025 • CALGARY, CANADA</a:t>
            </a:r>
            <a:endParaRPr/>
          </a:p>
        </p:txBody>
      </p:sp>
      <p:pic>
        <p:nvPicPr>
          <p:cNvPr id="457" name="Google Shape;457;g2f4c9b82265_0_17" descr="A black background with a yellow object in the middle&#10;&#10;Description automatically generated with medium confidence">
            <a:extLst>
              <a:ext uri="{FF2B5EF4-FFF2-40B4-BE49-F238E27FC236}">
                <a16:creationId xmlns:a16="http://schemas.microsoft.com/office/drawing/2014/main" id="{AFB66DD6-044A-824D-AB00-ED1FF8A7B996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572" y="6047169"/>
            <a:ext cx="2820312" cy="46778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9B582C63-DDC8-46C8-6E3A-85AAC0251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06948"/>
          </a:xfrm>
        </p:spPr>
        <p:txBody>
          <a:bodyPr/>
          <a:lstStyle/>
          <a:p>
            <a:r>
              <a:rPr lang="en-US" dirty="0"/>
              <a:t>The Goals</a:t>
            </a:r>
            <a:br>
              <a:rPr lang="en-US" dirty="0"/>
            </a:br>
            <a:endParaRPr lang="en-CA" sz="12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B4A4927-90C4-BB4B-0D46-0834F9830CBD}"/>
              </a:ext>
            </a:extLst>
          </p:cNvPr>
          <p:cNvGraphicFramePr>
            <a:graphicFrameLocks noGrp="1"/>
          </p:cNvGraphicFramePr>
          <p:nvPr/>
        </p:nvGraphicFramePr>
        <p:xfrm>
          <a:off x="6512259" y="1467326"/>
          <a:ext cx="4228767" cy="370840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1409589">
                  <a:extLst>
                    <a:ext uri="{9D8B030D-6E8A-4147-A177-3AD203B41FA5}">
                      <a16:colId xmlns:a16="http://schemas.microsoft.com/office/drawing/2014/main" val="1915248571"/>
                    </a:ext>
                  </a:extLst>
                </a:gridCol>
                <a:gridCol w="1409589">
                  <a:extLst>
                    <a:ext uri="{9D8B030D-6E8A-4147-A177-3AD203B41FA5}">
                      <a16:colId xmlns:a16="http://schemas.microsoft.com/office/drawing/2014/main" val="292711175"/>
                    </a:ext>
                  </a:extLst>
                </a:gridCol>
                <a:gridCol w="1409589">
                  <a:extLst>
                    <a:ext uri="{9D8B030D-6E8A-4147-A177-3AD203B41FA5}">
                      <a16:colId xmlns:a16="http://schemas.microsoft.com/office/drawing/2014/main" val="20258788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Year</a:t>
                      </a:r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City</a:t>
                      </a:r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Attendance</a:t>
                      </a:r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257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2024</a:t>
                      </a:r>
                      <a:endParaRPr lang="en-CA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Calgary</a:t>
                      </a:r>
                      <a:endParaRPr lang="en-CA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600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2018</a:t>
                      </a:r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Toronto</a:t>
                      </a:r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25,188</a:t>
                      </a:r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054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Montreal</a:t>
                      </a:r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17,909</a:t>
                      </a:r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2217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1996</a:t>
                      </a:r>
                      <a:endParaRPr lang="en-CA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Calgary</a:t>
                      </a:r>
                      <a:endParaRPr lang="en-CA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24,963</a:t>
                      </a:r>
                      <a:endParaRPr lang="en-CA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716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1983</a:t>
                      </a:r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Toronto</a:t>
                      </a:r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16,250</a:t>
                      </a:r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286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1975</a:t>
                      </a:r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Montreal</a:t>
                      </a:r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12,975</a:t>
                      </a:r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527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1964</a:t>
                      </a:r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Toronto</a:t>
                      </a:r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14,661</a:t>
                      </a:r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232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1942</a:t>
                      </a:r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Toronto</a:t>
                      </a:r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6,599</a:t>
                      </a:r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067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1942</a:t>
                      </a:r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Toronto</a:t>
                      </a:r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9,173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24754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76E3115-BA97-3F0B-26ED-3FB76D816814}"/>
              </a:ext>
            </a:extLst>
          </p:cNvPr>
          <p:cNvSpPr txBox="1"/>
          <p:nvPr/>
        </p:nvSpPr>
        <p:spPr>
          <a:xfrm>
            <a:off x="6512258" y="756262"/>
            <a:ext cx="4216067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Canadian Hosted </a:t>
            </a:r>
          </a:p>
          <a:p>
            <a:pPr algn="ctr"/>
            <a:r>
              <a:rPr lang="en-US" sz="2000" b="1" dirty="0"/>
              <a:t>Convention Attendance</a:t>
            </a:r>
            <a:endParaRPr lang="en-CA" sz="2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D1448D-468F-D919-0543-B4FF100AB577}"/>
              </a:ext>
            </a:extLst>
          </p:cNvPr>
          <p:cNvSpPr txBox="1"/>
          <p:nvPr/>
        </p:nvSpPr>
        <p:spPr>
          <a:xfrm>
            <a:off x="839788" y="1344311"/>
            <a:ext cx="55502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District 5360</a:t>
            </a:r>
          </a:p>
          <a:p>
            <a:pPr algn="ctr"/>
            <a:r>
              <a:rPr lang="en-US" sz="3600" dirty="0"/>
              <a:t>1000 attendees</a:t>
            </a:r>
          </a:p>
          <a:p>
            <a:r>
              <a:rPr lang="en-US" dirty="0"/>
              <a:t>Zone 28</a:t>
            </a:r>
          </a:p>
          <a:p>
            <a:pPr algn="ctr"/>
            <a:r>
              <a:rPr lang="en-US" sz="3600" dirty="0"/>
              <a:t>100% of Clubs in Canada</a:t>
            </a:r>
          </a:p>
          <a:p>
            <a:r>
              <a:rPr lang="en-US" dirty="0"/>
              <a:t>Zone 32</a:t>
            </a:r>
          </a:p>
          <a:p>
            <a:pPr algn="ctr"/>
            <a:r>
              <a:rPr lang="en-US" sz="3600" dirty="0"/>
              <a:t>1 Club / district</a:t>
            </a:r>
          </a:p>
          <a:p>
            <a:r>
              <a:rPr lang="en-US" dirty="0"/>
              <a:t>HOC</a:t>
            </a:r>
          </a:p>
          <a:p>
            <a:pPr algn="ctr"/>
            <a:r>
              <a:rPr lang="en-US" sz="3600" dirty="0"/>
              <a:t>Best Attended Convention in Canada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26158529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FC0D1A1E7EBB4893114AB573EC8D53" ma:contentTypeVersion="13" ma:contentTypeDescription="Create a new document." ma:contentTypeScope="" ma:versionID="516c8ba76c70409dca8e43cb30b02d1c">
  <xsd:schema xmlns:xsd="http://www.w3.org/2001/XMLSchema" xmlns:xs="http://www.w3.org/2001/XMLSchema" xmlns:p="http://schemas.microsoft.com/office/2006/metadata/properties" xmlns:ns2="0898e7e4-c5f8-479a-b0b0-c7538f9c412c" xmlns:ns3="f0d5c401-16b9-4863-8e51-538f3814ff74" targetNamespace="http://schemas.microsoft.com/office/2006/metadata/properties" ma:root="true" ma:fieldsID="4cad26a627f95674918007bc806087eb" ns2:_="" ns3:_="">
    <xsd:import namespace="0898e7e4-c5f8-479a-b0b0-c7538f9c412c"/>
    <xsd:import namespace="f0d5c401-16b9-4863-8e51-538f3814ff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98e7e4-c5f8-479a-b0b0-c7538f9c41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fa7c0f7c-6340-4a26-b985-167e18f897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d5c401-16b9-4863-8e51-538f3814ff74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58fd313e-ad92-4c47-a776-f4f3b201f7fc}" ma:internalName="TaxCatchAll" ma:showField="CatchAllData" ma:web="f0d5c401-16b9-4863-8e51-538f3814ff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401313F-B8AD-416C-8C1E-1D0FA5C9D376}">
  <ds:schemaRefs>
    <ds:schemaRef ds:uri="0898e7e4-c5f8-479a-b0b0-c7538f9c412c"/>
    <ds:schemaRef ds:uri="f0d5c401-16b9-4863-8e51-538f3814ff7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CB294FE-C46B-4CE4-A873-BD757FFE654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1655</Words>
  <Application>Microsoft Office PowerPoint</Application>
  <PresentationFormat>Widescreen</PresentationFormat>
  <Paragraphs>335</Paragraphs>
  <Slides>37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Aptos</vt:lpstr>
      <vt:lpstr>Aptos Display</vt:lpstr>
      <vt:lpstr>Arial</vt:lpstr>
      <vt:lpstr>Calibri</vt:lpstr>
      <vt:lpstr>Open Sans Semibold</vt:lpstr>
      <vt:lpstr>Open Sans Semibold</vt:lpstr>
      <vt:lpstr>Play</vt:lpstr>
      <vt:lpstr>tahoma</vt:lpstr>
      <vt:lpstr>Office Theme</vt:lpstr>
      <vt:lpstr>PowerPoint Presentation</vt:lpstr>
      <vt:lpstr>PowerPoint Presentation</vt:lpstr>
      <vt:lpstr>Agenda</vt:lpstr>
      <vt:lpstr>Convention Goals</vt:lpstr>
      <vt:lpstr>HOC Desired Outcomes Bid Document</vt:lpstr>
      <vt:lpstr>HOC Desired Outcomes Bid Document</vt:lpstr>
      <vt:lpstr>HOC Desired Outcomes Bid Document</vt:lpstr>
      <vt:lpstr>HOC Desired Outcomes As things have evolved…</vt:lpstr>
      <vt:lpstr>The Goals </vt:lpstr>
      <vt:lpstr>The Numbers As of Jan 20, 2025</vt:lpstr>
      <vt:lpstr>Promotional Efforts</vt:lpstr>
      <vt:lpstr>Accommodations Update</vt:lpstr>
      <vt:lpstr>District Accommodation</vt:lpstr>
      <vt:lpstr>District Accommodations</vt:lpstr>
      <vt:lpstr>Volunteer Update</vt:lpstr>
      <vt:lpstr>Volunteer Recruitment Update (17/01/25)</vt:lpstr>
      <vt:lpstr>Volunteer Recruitment Update (17/01/25)</vt:lpstr>
      <vt:lpstr>Volunteer Recruitment Update (17/01/25)</vt:lpstr>
      <vt:lpstr>Volunteer Recruitment Update (17/01/25)</vt:lpstr>
      <vt:lpstr>Volunteer Recruitment Update (17/01/25)</vt:lpstr>
      <vt:lpstr>Volunteer Recruitment Update (17/01/25)</vt:lpstr>
      <vt:lpstr>Volunteer Recruitment Update (17/01/25)</vt:lpstr>
      <vt:lpstr>Volunteer Recruitment Update (17/01/25)</vt:lpstr>
      <vt:lpstr>Monthly Volunteer Recruitment Update (Internal)</vt:lpstr>
      <vt:lpstr>Monthly Volunteer Recruitment Update (Internal)</vt:lpstr>
      <vt:lpstr>HOC 2025 Volunteer Opportunities</vt:lpstr>
      <vt:lpstr>HOC 2025 Volunteer Opportunities</vt:lpstr>
      <vt:lpstr>Host Hospitality Update</vt:lpstr>
      <vt:lpstr>Signature Events Update</vt:lpstr>
      <vt:lpstr>Signature Events</vt:lpstr>
      <vt:lpstr>Post Convention Party</vt:lpstr>
      <vt:lpstr>Help Us Help You</vt:lpstr>
      <vt:lpstr>The Price</vt:lpstr>
      <vt:lpstr>Call to Action</vt:lpstr>
      <vt:lpstr>How to Register</vt:lpstr>
      <vt:lpstr>District Q&amp;A With the Co-Chairs</vt:lpstr>
      <vt:lpstr>This is OUR Moment to Shine!!!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Brown</dc:creator>
  <cp:lastModifiedBy>Linda Morris</cp:lastModifiedBy>
  <cp:revision>10</cp:revision>
  <dcterms:created xsi:type="dcterms:W3CDTF">2024-03-26T15:08:25Z</dcterms:created>
  <dcterms:modified xsi:type="dcterms:W3CDTF">2025-01-23T14:54:12Z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0C954440-9D6F-4E19-A17C-0CEE9FC6FCDA</vt:lpwstr>
  </property>
  <property fmtid="{D5CDD505-2E9C-101B-9397-08002B2CF9AE}" pid="3" name="ArticulatePath">
    <vt:lpwstr>Toolkit IC25 - PPT Template FF RequestMTG_20240123-011_QC1</vt:lpwstr>
  </property>
</Properties>
</file>