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Lst>
  <p:notesMasterIdLst>
    <p:notesMasterId r:id="rId9"/>
  </p:notesMasterIdLst>
  <p:handoutMasterIdLst>
    <p:handoutMasterId r:id="rId10"/>
  </p:handoutMasterIdLst>
  <p:sldIdLst>
    <p:sldId id="2145707191" r:id="rId3"/>
    <p:sldId id="2145706943" r:id="rId4"/>
    <p:sldId id="2145707378" r:id="rId5"/>
    <p:sldId id="2145707052" r:id="rId6"/>
    <p:sldId id="2145707182" r:id="rId7"/>
    <p:sldId id="5861" r:id="rId8"/>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47"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4" autoAdjust="0"/>
    <p:restoredTop sz="97653" autoAdjust="0"/>
  </p:normalViewPr>
  <p:slideViewPr>
    <p:cSldViewPr showGuides="1">
      <p:cViewPr varScale="1">
        <p:scale>
          <a:sx n="114" d="100"/>
          <a:sy n="114" d="100"/>
        </p:scale>
        <p:origin x="408" y="96"/>
      </p:cViewPr>
      <p:guideLst>
        <p:guide orient="horz" pos="4247"/>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03/08/2023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03/08/2023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03/08/2023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03/08/2023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03/08/2023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03/08/2023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03/08/2023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03/08/2023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03/08/2023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03/08/2023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03/08/2023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03/08/2023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03/08/2023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03/08/2023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03/08/2023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03/08/2023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03/08/2023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03/08/2023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03/08/2023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03/08/2023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03/08/2023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03/08/2023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03/08/2023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03/08/2023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03/08/2023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03/08/2023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03/08/2023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03/08/2023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03/08/2023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03/08/2023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03/08/2023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polioeradication.org/wp-content/uploads/2016/09/Reporting-and-Classification-of-VDPVs_Aug2016_EN.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hyperlink" Target="https://extranet.who.int/polis/public/CaseCount.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BA2D59-D528-3CA2-638A-5523744DA30E}"/>
              </a:ext>
            </a:extLst>
          </p:cNvPr>
          <p:cNvPicPr>
            <a:picLocks noChangeAspect="1"/>
          </p:cNvPicPr>
          <p:nvPr/>
        </p:nvPicPr>
        <p:blipFill>
          <a:blip r:embed="rId3"/>
          <a:stretch>
            <a:fillRect/>
          </a:stretch>
        </p:blipFill>
        <p:spPr>
          <a:xfrm>
            <a:off x="263352" y="1071905"/>
            <a:ext cx="11665296" cy="2711529"/>
          </a:xfrm>
          <a:prstGeom prst="rect">
            <a:avLst/>
          </a:prstGeom>
        </p:spPr>
      </p:pic>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a:t>
            </a:r>
            <a:r>
              <a:rPr lang="en-GB" altLang="fr-FR" sz="1100" b="0" dirty="0">
                <a:solidFill>
                  <a:srgbClr val="000000"/>
                </a:solidFill>
                <a:cs typeface="Calibri" panose="020F0502020204030204" pitchFamily="34" charset="0"/>
              </a:rPr>
              <a:t>01 Aug</a:t>
            </a: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leteit">
            <a:extLst>
              <a:ext uri="{FF2B5EF4-FFF2-40B4-BE49-F238E27FC236}">
                <a16:creationId xmlns:a16="http://schemas.microsoft.com/office/drawing/2014/main" id="{0744E21E-7591-F143-90B4-360195995771}"/>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lang="en-US" altLang="fr-FR" sz="1100" dirty="0">
                <a:cs typeface="Arial" pitchFamily="34" charset="0"/>
              </a:rPr>
              <a:t>01</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Aug.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a:t>
            </a:r>
            <a:r>
              <a:rPr lang="en-US" altLang="fr-FR" sz="1000" dirty="0">
                <a:cs typeface="Arial" pitchFamily="34" charset="0"/>
              </a:rPr>
              <a:t>2 Aug.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2022 to </a:t>
            </a:r>
            <a:r>
              <a:rPr lang="en-US" altLang="fr-FR" sz="1000" dirty="0">
                <a:cs typeface="Arial" pitchFamily="34" charset="0"/>
              </a:rPr>
              <a:t>01</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Aug.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C842124E-D84D-4EBE-9FA0-4A1EF0BF79FC}"/>
              </a:ext>
            </a:extLst>
          </p:cNvPr>
          <p:cNvPicPr>
            <a:picLocks noChangeAspect="1"/>
          </p:cNvPicPr>
          <p:nvPr/>
        </p:nvPicPr>
        <p:blipFill>
          <a:blip r:embed="rId5"/>
          <a:stretch>
            <a:fillRect/>
          </a:stretch>
        </p:blipFill>
        <p:spPr>
          <a:xfrm>
            <a:off x="246566" y="1891688"/>
            <a:ext cx="1692536" cy="4715484"/>
          </a:xfrm>
          <a:prstGeom prst="rect">
            <a:avLst/>
          </a:prstGeom>
          <a:ln>
            <a:solidFill>
              <a:schemeClr val="bg1">
                <a:lumMod val="75000"/>
              </a:schemeClr>
            </a:solidFill>
          </a:ln>
        </p:spPr>
      </p:pic>
      <p:sp>
        <p:nvSpPr>
          <p:cNvPr id="7" name="Text Box 7">
            <a:extLst>
              <a:ext uri="{FF2B5EF4-FFF2-40B4-BE49-F238E27FC236}">
                <a16:creationId xmlns:a16="http://schemas.microsoft.com/office/drawing/2014/main" id="{A8E2C141-84FC-8C4A-6084-C92E18703FF9}"/>
              </a:ext>
            </a:extLst>
          </p:cNvPr>
          <p:cNvSpPr txBox="1">
            <a:spLocks noChangeArrowheads="1"/>
          </p:cNvSpPr>
          <p:nvPr/>
        </p:nvSpPr>
        <p:spPr bwMode="auto">
          <a:xfrm>
            <a:off x="2460538" y="6187552"/>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8" name="Rectangle 7">
            <a:extLst>
              <a:ext uri="{FF2B5EF4-FFF2-40B4-BE49-F238E27FC236}">
                <a16:creationId xmlns:a16="http://schemas.microsoft.com/office/drawing/2014/main" id="{38162821-FDE5-B82B-4D95-A228738DAC2C}"/>
              </a:ext>
            </a:extLst>
          </p:cNvPr>
          <p:cNvSpPr>
            <a:spLocks noChangeArrowheads="1"/>
          </p:cNvSpPr>
          <p:nvPr/>
        </p:nvSpPr>
        <p:spPr bwMode="auto">
          <a:xfrm>
            <a:off x="2222169" y="6233711"/>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9" name="Group 8">
            <a:extLst>
              <a:ext uri="{FF2B5EF4-FFF2-40B4-BE49-F238E27FC236}">
                <a16:creationId xmlns:a16="http://schemas.microsoft.com/office/drawing/2014/main" id="{7B80FFC8-CD4F-6156-9601-24CF1AD8614C}"/>
              </a:ext>
            </a:extLst>
          </p:cNvPr>
          <p:cNvGrpSpPr/>
          <p:nvPr/>
        </p:nvGrpSpPr>
        <p:grpSpPr>
          <a:xfrm>
            <a:off x="7896200" y="5229282"/>
            <a:ext cx="2084209" cy="1308970"/>
            <a:chOff x="7559521" y="5126902"/>
            <a:chExt cx="2084209" cy="1308970"/>
          </a:xfrm>
        </p:grpSpPr>
        <p:pic>
          <p:nvPicPr>
            <p:cNvPr id="10" name="Picture 9">
              <a:extLst>
                <a:ext uri="{FF2B5EF4-FFF2-40B4-BE49-F238E27FC236}">
                  <a16:creationId xmlns:a16="http://schemas.microsoft.com/office/drawing/2014/main" id="{8E886C22-4581-22CE-BE09-C8EE983F3B7F}"/>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11" name="Rectangle 10">
              <a:extLst>
                <a:ext uri="{FF2B5EF4-FFF2-40B4-BE49-F238E27FC236}">
                  <a16:creationId xmlns:a16="http://schemas.microsoft.com/office/drawing/2014/main" id="{D0207CE7-01BF-3227-39A2-4B789AAB0BD4}"/>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8710429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leteit">
            <a:extLst>
              <a:ext uri="{FF2B5EF4-FFF2-40B4-BE49-F238E27FC236}">
                <a16:creationId xmlns:a16="http://schemas.microsoft.com/office/drawing/2014/main" id="{E6F204C1-347D-96ED-FC7B-2C994C5435B1}"/>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01 Aug.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02 Feb. 2023 to </a:t>
            </a:r>
            <a:r>
              <a:rPr lang="en-US" altLang="fr-FR" sz="1000" dirty="0">
                <a:cs typeface="Arial" pitchFamily="34" charset="0"/>
              </a:rPr>
              <a:t>01</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Aug.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2" name="Picture 1">
            <a:extLst>
              <a:ext uri="{FF2B5EF4-FFF2-40B4-BE49-F238E27FC236}">
                <a16:creationId xmlns:a16="http://schemas.microsoft.com/office/drawing/2014/main" id="{0906FEE4-2B1E-C698-F02C-E79489744B38}"/>
              </a:ext>
            </a:extLst>
          </p:cNvPr>
          <p:cNvPicPr>
            <a:picLocks noChangeAspect="1"/>
          </p:cNvPicPr>
          <p:nvPr/>
        </p:nvPicPr>
        <p:blipFill>
          <a:blip r:embed="rId5"/>
          <a:stretch>
            <a:fillRect/>
          </a:stretch>
        </p:blipFill>
        <p:spPr>
          <a:xfrm>
            <a:off x="184135" y="3448375"/>
            <a:ext cx="1656446" cy="3124481"/>
          </a:xfrm>
          <a:prstGeom prst="rect">
            <a:avLst/>
          </a:prstGeom>
          <a:ln>
            <a:solidFill>
              <a:schemeClr val="bg1">
                <a:lumMod val="75000"/>
              </a:schemeClr>
            </a:solidFill>
          </a:ln>
        </p:spPr>
      </p:pic>
      <p:sp>
        <p:nvSpPr>
          <p:cNvPr id="3" name="Text Box 7">
            <a:extLst>
              <a:ext uri="{FF2B5EF4-FFF2-40B4-BE49-F238E27FC236}">
                <a16:creationId xmlns:a16="http://schemas.microsoft.com/office/drawing/2014/main" id="{4EDB8DE5-6128-408E-2322-54804AE12AAD}"/>
              </a:ext>
            </a:extLst>
          </p:cNvPr>
          <p:cNvSpPr txBox="1">
            <a:spLocks noChangeArrowheads="1"/>
          </p:cNvSpPr>
          <p:nvPr/>
        </p:nvSpPr>
        <p:spPr bwMode="auto">
          <a:xfrm>
            <a:off x="2460538" y="6187552"/>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4" name="Rectangle 3">
            <a:extLst>
              <a:ext uri="{FF2B5EF4-FFF2-40B4-BE49-F238E27FC236}">
                <a16:creationId xmlns:a16="http://schemas.microsoft.com/office/drawing/2014/main" id="{2272D4FF-0862-0901-7969-361912A6EBB1}"/>
              </a:ext>
            </a:extLst>
          </p:cNvPr>
          <p:cNvSpPr>
            <a:spLocks noChangeArrowheads="1"/>
          </p:cNvSpPr>
          <p:nvPr/>
        </p:nvSpPr>
        <p:spPr bwMode="auto">
          <a:xfrm>
            <a:off x="2222169" y="6233711"/>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5" name="Group 4">
            <a:extLst>
              <a:ext uri="{FF2B5EF4-FFF2-40B4-BE49-F238E27FC236}">
                <a16:creationId xmlns:a16="http://schemas.microsoft.com/office/drawing/2014/main" id="{A06A71BC-1C2C-7B52-3229-B7B51330CA6C}"/>
              </a:ext>
            </a:extLst>
          </p:cNvPr>
          <p:cNvGrpSpPr/>
          <p:nvPr/>
        </p:nvGrpSpPr>
        <p:grpSpPr>
          <a:xfrm>
            <a:off x="7896200" y="5229282"/>
            <a:ext cx="2084209" cy="1308970"/>
            <a:chOff x="7559521" y="5126902"/>
            <a:chExt cx="2084209" cy="1308970"/>
          </a:xfrm>
        </p:grpSpPr>
        <p:pic>
          <p:nvPicPr>
            <p:cNvPr id="9" name="Picture 8">
              <a:extLst>
                <a:ext uri="{FF2B5EF4-FFF2-40B4-BE49-F238E27FC236}">
                  <a16:creationId xmlns:a16="http://schemas.microsoft.com/office/drawing/2014/main" id="{02EA3C8B-F88C-08A2-EEFD-07596316704D}"/>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10" name="Rectangle 9">
              <a:extLst>
                <a:ext uri="{FF2B5EF4-FFF2-40B4-BE49-F238E27FC236}">
                  <a16:creationId xmlns:a16="http://schemas.microsoft.com/office/drawing/2014/main" id="{2FF65D72-5203-4BD3-0E54-9E1649474164}"/>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8444362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620E7E-DDC1-210D-2076-9461578D2A2C}"/>
              </a:ext>
            </a:extLst>
          </p:cNvPr>
          <p:cNvPicPr>
            <a:picLocks noChangeAspect="1"/>
          </p:cNvPicPr>
          <p:nvPr/>
        </p:nvPicPr>
        <p:blipFill>
          <a:blip r:embed="rId3"/>
          <a:stretch>
            <a:fillRect/>
          </a:stretch>
        </p:blipFill>
        <p:spPr>
          <a:xfrm>
            <a:off x="250371" y="819150"/>
            <a:ext cx="11684534" cy="4978270"/>
          </a:xfrm>
          <a:prstGeom prst="rect">
            <a:avLst/>
          </a:prstGeom>
        </p:spPr>
      </p:pic>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01 Aug. 2023</a:t>
            </a:r>
          </a:p>
        </p:txBody>
      </p:sp>
    </p:spTree>
    <p:extLst>
      <p:ext uri="{BB962C8B-B14F-4D97-AF65-F5344CB8AC3E}">
        <p14:creationId xmlns:p14="http://schemas.microsoft.com/office/powerpoint/2010/main" val="7622030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6C9456-A181-6566-9ADB-91FFBBFBBCAA}"/>
              </a:ext>
            </a:extLst>
          </p:cNvPr>
          <p:cNvPicPr>
            <a:picLocks noChangeAspect="1"/>
          </p:cNvPicPr>
          <p:nvPr/>
        </p:nvPicPr>
        <p:blipFill>
          <a:blip r:embed="rId3"/>
          <a:stretch>
            <a:fillRect/>
          </a:stretch>
        </p:blipFill>
        <p:spPr>
          <a:xfrm>
            <a:off x="100531" y="30554"/>
            <a:ext cx="10044955" cy="6749690"/>
          </a:xfrm>
          <a:prstGeom prst="rect">
            <a:avLst/>
          </a:prstGeom>
        </p:spPr>
      </p:pic>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a:t>
            </a:r>
            <a:r>
              <a:rPr lang="en-GB" altLang="fr-FR" sz="1100" b="0" dirty="0">
                <a:cs typeface="Calibri" pitchFamily="34" charset="0"/>
              </a:rPr>
              <a:t>01</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Aug. 2023</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4"/>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five children (4 in 2022 and 1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Tree>
    <p:extLst>
      <p:ext uri="{BB962C8B-B14F-4D97-AF65-F5344CB8AC3E}">
        <p14:creationId xmlns:p14="http://schemas.microsoft.com/office/powerpoint/2010/main" val="175301033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3FDA60-39E1-CD07-AAA4-320913B6D400}"/>
              </a:ext>
            </a:extLst>
          </p:cNvPr>
          <p:cNvPicPr>
            <a:picLocks noChangeAspect="1"/>
          </p:cNvPicPr>
          <p:nvPr/>
        </p:nvPicPr>
        <p:blipFill>
          <a:blip r:embed="rId3"/>
          <a:stretch>
            <a:fillRect/>
          </a:stretch>
        </p:blipFill>
        <p:spPr>
          <a:xfrm>
            <a:off x="263352" y="847481"/>
            <a:ext cx="11506200" cy="2887418"/>
          </a:xfrm>
          <a:prstGeom prst="rect">
            <a:avLst/>
          </a:prstGeom>
        </p:spPr>
      </p:pic>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01 Aug</a:t>
            </a:r>
            <a:r>
              <a:rPr lang="en-GB" altLang="en-US" sz="2400" dirty="0"/>
              <a:t>.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02 Aug. </a:t>
            </a:r>
            <a:r>
              <a:rPr lang="en-GB" altLang="en-US" sz="1100" b="0" dirty="0">
                <a:solidFill>
                  <a:srgbClr val="000000"/>
                </a:solidFill>
                <a:latin typeface="Calibri" panose="020F0502020204030204" pitchFamily="34" charset="0"/>
                <a:cs typeface="Calibri" panose="020F0502020204030204" pitchFamily="34" charset="0"/>
              </a:rPr>
              <a:t>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a:t>
            </a:r>
            <a:r>
              <a:rPr lang="en-GB" altLang="en-US" sz="1100" b="0" dirty="0">
                <a:solidFill>
                  <a:srgbClr val="000000"/>
                </a:solidFill>
                <a:latin typeface="Calibri" panose="020F0502020204030204" pitchFamily="34" charset="0"/>
                <a:cs typeface="Calibri" panose="020F0502020204030204" pitchFamily="34" charset="0"/>
              </a:rPr>
              <a:t>01 Aug</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lang="en-GB" altLang="en-US" sz="1100" b="0" dirty="0">
                <a:solidFill>
                  <a:srgbClr val="000000"/>
                </a:solidFill>
                <a:latin typeface="Calibri" panose="020F0502020204030204" pitchFamily="34" charset="0"/>
                <a:cs typeface="Calibri" panose="020F0502020204030204" pitchFamily="34" charset="0"/>
              </a:rPr>
              <a:t>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4"/>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217025</TotalTime>
  <Words>415</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Calibri (Body)</vt:lpstr>
      <vt:lpstr>Calibri Light</vt:lpstr>
      <vt:lpstr>5_Office Theme</vt:lpstr>
      <vt:lpstr>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TRAORE, Mohamed Alimou</cp:lastModifiedBy>
  <cp:revision>8761</cp:revision>
  <cp:lastPrinted>2017-07-20T13:27:25Z</cp:lastPrinted>
  <dcterms:created xsi:type="dcterms:W3CDTF">2006-05-08T10:56:49Z</dcterms:created>
  <dcterms:modified xsi:type="dcterms:W3CDTF">2023-08-03T14:01:48Z</dcterms:modified>
</cp:coreProperties>
</file>