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60" r:id="rId3"/>
  </p:sldMasterIdLst>
  <p:notesMasterIdLst>
    <p:notesMasterId r:id="rId10"/>
  </p:notesMasterIdLst>
  <p:handoutMasterIdLst>
    <p:handoutMasterId r:id="rId11"/>
  </p:handoutMasterIdLst>
  <p:sldIdLst>
    <p:sldId id="2145707191" r:id="rId4"/>
    <p:sldId id="2145707626" r:id="rId5"/>
    <p:sldId id="2145707627" r:id="rId6"/>
    <p:sldId id="2145707628" r:id="rId7"/>
    <p:sldId id="2145707428"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4" autoAdjust="0"/>
    <p:restoredTop sz="97653" autoAdjust="0"/>
  </p:normalViewPr>
  <p:slideViewPr>
    <p:cSldViewPr showGuides="1">
      <p:cViewPr varScale="1">
        <p:scale>
          <a:sx n="159" d="100"/>
          <a:sy n="159" d="100"/>
        </p:scale>
        <p:origin x="2670" y="114"/>
      </p:cViewPr>
      <p:guideLst>
        <p:guide orient="horz" pos="432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07/12/2023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07/12/2023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07/12/2023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07/12/2023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07/12/2023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07/12/2023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07/12/2023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07/12/2023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07/12/2023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07/12/2023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07/12/2023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07/12/2023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07/12/2023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07/12/2023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07/12/2023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07/12/2023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07/12/2023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07/12/2023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07/12/2023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07/12/2023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07/12/2023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07/12/2023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07/12/2023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07/12/2023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86679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07/12/2023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648893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07/12/2023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93939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07/12/2023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962851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07/12/2023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253998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07/12/2023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301387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07/12/2023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1883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07/12/2023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07/12/2023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733326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07/12/2023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4174866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07/12/2023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477802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07/12/2023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3971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07/12/2023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07/12/2023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07/12/2023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07/12/2023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07/12/2023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07/12/2023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07/12/2023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07/12/2023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2133110320"/>
      </p:ext>
    </p:extLst>
  </p:cSld>
  <p:clrMap bg1="lt1" tx1="dk1" bg2="lt2" tx2="dk2" accent1="accent1" accent2="accent2" accent3="accent3" accent4="accent4" accent5="accent5" accent6="accent6" hlink="hlink" folHlink="folHlink"/>
  <p:sldLayoutIdLst>
    <p:sldLayoutId id="2147497461" r:id="rId1"/>
    <p:sldLayoutId id="2147497462" r:id="rId2"/>
    <p:sldLayoutId id="2147497463" r:id="rId3"/>
    <p:sldLayoutId id="2147497464" r:id="rId4"/>
    <p:sldLayoutId id="2147497465" r:id="rId5"/>
    <p:sldLayoutId id="2147497466" r:id="rId6"/>
    <p:sldLayoutId id="2147497467" r:id="rId7"/>
    <p:sldLayoutId id="2147497468" r:id="rId8"/>
    <p:sldLayoutId id="2147497469" r:id="rId9"/>
    <p:sldLayoutId id="2147497470" r:id="rId10"/>
    <p:sldLayoutId id="2147497471"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pPr marL="0" marR="0" lvl="0" indent="0" algn="ctr" defTabSz="914400" rtl="0" eaLnBrk="1" fontAlgn="auto" latinLnBrk="0" hangingPunct="0">
              <a:lnSpc>
                <a:spcPct val="9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Highlights of New Wild Poliovirus and cVDPV Positives</a:t>
            </a:r>
            <a:b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br>
            <a:r>
              <a:rPr kumimoji="0" lang="en-GB" altLang="en-US" sz="2800" b="0" i="0" u="none" strike="noStrike" kern="1200" cap="none" spc="0" normalizeH="0" baseline="0" noProof="0" dirty="0">
                <a:ln>
                  <a:noFill/>
                </a:ln>
                <a:solidFill>
                  <a:srgbClr val="0099CC"/>
                </a:solidFill>
                <a:effectLst/>
                <a:uLnTx/>
                <a:uFillTx/>
                <a:latin typeface="Calibri (Body)"/>
                <a:ea typeface="+mj-ea"/>
                <a:cs typeface="+mj-cs"/>
              </a:rPr>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a:t>
            </a:r>
            <a:r>
              <a:rPr kumimoji="0" lang="en-GB" altLang="fr-FR"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of 05 Dec. </a:t>
            </a: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85B86B81-1C8D-476E-A75B-573258B6EC53}"/>
              </a:ext>
            </a:extLst>
          </p:cNvPr>
          <p:cNvPicPr>
            <a:picLocks noChangeAspect="1"/>
          </p:cNvPicPr>
          <p:nvPr/>
        </p:nvPicPr>
        <p:blipFill>
          <a:blip r:embed="rId4"/>
          <a:stretch>
            <a:fillRect/>
          </a:stretch>
        </p:blipFill>
        <p:spPr>
          <a:xfrm>
            <a:off x="479376" y="1102461"/>
            <a:ext cx="11352584" cy="3426391"/>
          </a:xfrm>
          <a:prstGeom prst="rect">
            <a:avLst/>
          </a:prstGeom>
        </p:spPr>
      </p:pic>
    </p:spTree>
    <p:extLst>
      <p:ext uri="{BB962C8B-B14F-4D97-AF65-F5344CB8AC3E}">
        <p14:creationId xmlns:p14="http://schemas.microsoft.com/office/powerpoint/2010/main" val="367899879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leteit">
            <a:extLst>
              <a:ext uri="{FF2B5EF4-FFF2-40B4-BE49-F238E27FC236}">
                <a16:creationId xmlns:a16="http://schemas.microsoft.com/office/drawing/2014/main" id="{71396B15-07E6-4E9F-8021-99BE5B162114}"/>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fr-CH"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05 </a:t>
            </a:r>
            <a:r>
              <a:rPr kumimoji="0" lang="fr-CH" altLang="fr-FR" sz="1100" b="0" i="0" u="none" strike="noStrike" kern="1200" cap="none" spc="0" normalizeH="0" baseline="0" noProof="0" dirty="0" err="1">
                <a:ln>
                  <a:noFill/>
                </a:ln>
                <a:solidFill>
                  <a:srgbClr val="000000"/>
                </a:solidFill>
                <a:effectLst/>
                <a:uLnTx/>
                <a:uFillTx/>
                <a:latin typeface="Calibri" pitchFamily="34" charset="0"/>
                <a:ea typeface="+mn-ea"/>
                <a:cs typeface="Arial" pitchFamily="34" charset="0"/>
              </a:rPr>
              <a:t>Dec</a:t>
            </a:r>
            <a:r>
              <a:rPr kumimoji="0" lang="fr-CH"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2023</a:t>
            </a:r>
            <a:endPar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06 Dec. 2022 to 05 Dec.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4" name="Picture 3">
            <a:extLst>
              <a:ext uri="{FF2B5EF4-FFF2-40B4-BE49-F238E27FC236}">
                <a16:creationId xmlns:a16="http://schemas.microsoft.com/office/drawing/2014/main" id="{EB9D61E2-3945-4960-9A25-39823508BA1F}"/>
              </a:ext>
            </a:extLst>
          </p:cNvPr>
          <p:cNvPicPr>
            <a:picLocks noChangeAspect="1"/>
          </p:cNvPicPr>
          <p:nvPr/>
        </p:nvPicPr>
        <p:blipFill>
          <a:blip r:embed="rId5"/>
          <a:stretch>
            <a:fillRect/>
          </a:stretch>
        </p:blipFill>
        <p:spPr>
          <a:xfrm>
            <a:off x="312173" y="2309051"/>
            <a:ext cx="1826278" cy="4298124"/>
          </a:xfrm>
          <a:prstGeom prst="rect">
            <a:avLst/>
          </a:prstGeom>
          <a:ln>
            <a:solidFill>
              <a:schemeClr val="bg1">
                <a:lumMod val="65000"/>
              </a:schemeClr>
            </a:solidFill>
          </a:ln>
        </p:spPr>
      </p:pic>
      <p:sp>
        <p:nvSpPr>
          <p:cNvPr id="11" name="Text Box 7">
            <a:extLst>
              <a:ext uri="{FF2B5EF4-FFF2-40B4-BE49-F238E27FC236}">
                <a16:creationId xmlns:a16="http://schemas.microsoft.com/office/drawing/2014/main" id="{45CC20FE-C7AD-4AF0-841F-AEE34B44F2DE}"/>
              </a:ext>
            </a:extLst>
          </p:cNvPr>
          <p:cNvSpPr txBox="1">
            <a:spLocks noChangeArrowheads="1"/>
          </p:cNvSpPr>
          <p:nvPr/>
        </p:nvSpPr>
        <p:spPr bwMode="auto">
          <a:xfrm>
            <a:off x="2639616"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5" name="Rectangle 14">
            <a:extLst>
              <a:ext uri="{FF2B5EF4-FFF2-40B4-BE49-F238E27FC236}">
                <a16:creationId xmlns:a16="http://schemas.microsoft.com/office/drawing/2014/main" id="{648F1D11-98F8-410E-B033-AA408A8E5063}"/>
              </a:ext>
            </a:extLst>
          </p:cNvPr>
          <p:cNvSpPr>
            <a:spLocks noChangeArrowheads="1"/>
          </p:cNvSpPr>
          <p:nvPr/>
        </p:nvSpPr>
        <p:spPr bwMode="auto">
          <a:xfrm>
            <a:off x="240124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18" name="Group 17">
            <a:extLst>
              <a:ext uri="{FF2B5EF4-FFF2-40B4-BE49-F238E27FC236}">
                <a16:creationId xmlns:a16="http://schemas.microsoft.com/office/drawing/2014/main" id="{8F311C80-F6E7-4E79-91BB-FA4505CABDF1}"/>
              </a:ext>
            </a:extLst>
          </p:cNvPr>
          <p:cNvGrpSpPr/>
          <p:nvPr/>
        </p:nvGrpSpPr>
        <p:grpSpPr>
          <a:xfrm>
            <a:off x="7896200" y="5229282"/>
            <a:ext cx="2084209" cy="1308970"/>
            <a:chOff x="7559521" y="5126902"/>
            <a:chExt cx="2084209" cy="1308970"/>
          </a:xfrm>
        </p:grpSpPr>
        <p:pic>
          <p:nvPicPr>
            <p:cNvPr id="19" name="Picture 18">
              <a:extLst>
                <a:ext uri="{FF2B5EF4-FFF2-40B4-BE49-F238E27FC236}">
                  <a16:creationId xmlns:a16="http://schemas.microsoft.com/office/drawing/2014/main" id="{575F5950-3740-4970-846B-692AD4FBC3B6}"/>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20" name="Rectangle 19">
              <a:extLst>
                <a:ext uri="{FF2B5EF4-FFF2-40B4-BE49-F238E27FC236}">
                  <a16:creationId xmlns:a16="http://schemas.microsoft.com/office/drawing/2014/main" id="{CAA74C41-2731-4CB2-9C81-52780D2A3CDE}"/>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3120258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leteit">
            <a:extLst>
              <a:ext uri="{FF2B5EF4-FFF2-40B4-BE49-F238E27FC236}">
                <a16:creationId xmlns:a16="http://schemas.microsoft.com/office/drawing/2014/main" id="{4A6E0D8C-9DA9-45F7-8A9E-4032D2E96C25}"/>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05 Dec.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06 Jun. 2023 to 05 Dec.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3" name="Picture 2">
            <a:extLst>
              <a:ext uri="{FF2B5EF4-FFF2-40B4-BE49-F238E27FC236}">
                <a16:creationId xmlns:a16="http://schemas.microsoft.com/office/drawing/2014/main" id="{9C03B2C6-DF0F-4E61-AE33-904258EDB5AF}"/>
              </a:ext>
            </a:extLst>
          </p:cNvPr>
          <p:cNvPicPr>
            <a:picLocks noChangeAspect="1"/>
          </p:cNvPicPr>
          <p:nvPr/>
        </p:nvPicPr>
        <p:blipFill>
          <a:blip r:embed="rId5"/>
          <a:stretch>
            <a:fillRect/>
          </a:stretch>
        </p:blipFill>
        <p:spPr>
          <a:xfrm>
            <a:off x="284119" y="3844664"/>
            <a:ext cx="1710508" cy="2762511"/>
          </a:xfrm>
          <a:prstGeom prst="rect">
            <a:avLst/>
          </a:prstGeom>
          <a:ln>
            <a:solidFill>
              <a:schemeClr val="bg1">
                <a:lumMod val="65000"/>
              </a:schemeClr>
            </a:solidFill>
          </a:ln>
        </p:spPr>
      </p:pic>
      <p:sp>
        <p:nvSpPr>
          <p:cNvPr id="13" name="Text Box 7">
            <a:extLst>
              <a:ext uri="{FF2B5EF4-FFF2-40B4-BE49-F238E27FC236}">
                <a16:creationId xmlns:a16="http://schemas.microsoft.com/office/drawing/2014/main" id="{B15A5F85-A009-4217-95A8-CE8F0535FD35}"/>
              </a:ext>
            </a:extLst>
          </p:cNvPr>
          <p:cNvSpPr txBox="1">
            <a:spLocks noChangeArrowheads="1"/>
          </p:cNvSpPr>
          <p:nvPr/>
        </p:nvSpPr>
        <p:spPr bwMode="auto">
          <a:xfrm>
            <a:off x="2639616" y="6187837"/>
            <a:ext cx="1555069"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mn-cs"/>
              </a:rPr>
              <a:t>Endemic country (WPV1)</a:t>
            </a:r>
          </a:p>
        </p:txBody>
      </p:sp>
      <p:sp>
        <p:nvSpPr>
          <p:cNvPr id="14" name="Rectangle 13">
            <a:extLst>
              <a:ext uri="{FF2B5EF4-FFF2-40B4-BE49-F238E27FC236}">
                <a16:creationId xmlns:a16="http://schemas.microsoft.com/office/drawing/2014/main" id="{AEB33FBE-C391-4E7F-B07C-C5635993AC61}"/>
              </a:ext>
            </a:extLst>
          </p:cNvPr>
          <p:cNvSpPr>
            <a:spLocks noChangeArrowheads="1"/>
          </p:cNvSpPr>
          <p:nvPr/>
        </p:nvSpPr>
        <p:spPr bwMode="auto">
          <a:xfrm>
            <a:off x="2401247" y="6233996"/>
            <a:ext cx="168041" cy="144583"/>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grpSp>
        <p:nvGrpSpPr>
          <p:cNvPr id="15" name="Group 14">
            <a:extLst>
              <a:ext uri="{FF2B5EF4-FFF2-40B4-BE49-F238E27FC236}">
                <a16:creationId xmlns:a16="http://schemas.microsoft.com/office/drawing/2014/main" id="{6D4C43DE-65AD-4C6E-B8AB-8DE6227C4912}"/>
              </a:ext>
            </a:extLst>
          </p:cNvPr>
          <p:cNvGrpSpPr/>
          <p:nvPr/>
        </p:nvGrpSpPr>
        <p:grpSpPr>
          <a:xfrm>
            <a:off x="7896200" y="5229282"/>
            <a:ext cx="2084209" cy="1308970"/>
            <a:chOff x="7559521" y="5126902"/>
            <a:chExt cx="2084209" cy="1308970"/>
          </a:xfrm>
        </p:grpSpPr>
        <p:pic>
          <p:nvPicPr>
            <p:cNvPr id="18" name="Picture 17">
              <a:extLst>
                <a:ext uri="{FF2B5EF4-FFF2-40B4-BE49-F238E27FC236}">
                  <a16:creationId xmlns:a16="http://schemas.microsoft.com/office/drawing/2014/main" id="{301369C2-50B3-4855-977D-ACA1B18E27F5}"/>
                </a:ext>
              </a:extLst>
            </p:cNvPr>
            <p:cNvPicPr>
              <a:picLocks noChangeAspect="1"/>
            </p:cNvPicPr>
            <p:nvPr/>
          </p:nvPicPr>
          <p:blipFill>
            <a:blip r:embed="rId6"/>
            <a:stretch>
              <a:fillRect/>
            </a:stretch>
          </p:blipFill>
          <p:spPr>
            <a:xfrm>
              <a:off x="7559521" y="5126902"/>
              <a:ext cx="2084209" cy="1308970"/>
            </a:xfrm>
            <a:prstGeom prst="rect">
              <a:avLst/>
            </a:prstGeom>
            <a:ln>
              <a:solidFill>
                <a:sysClr val="window" lastClr="FFFFFF">
                  <a:lumMod val="65000"/>
                </a:sysClr>
              </a:solidFill>
            </a:ln>
          </p:spPr>
        </p:pic>
        <p:sp>
          <p:nvSpPr>
            <p:cNvPr id="19" name="Rectangle 18">
              <a:extLst>
                <a:ext uri="{FF2B5EF4-FFF2-40B4-BE49-F238E27FC236}">
                  <a16:creationId xmlns:a16="http://schemas.microsoft.com/office/drawing/2014/main" id="{A34C98E2-C4BB-4B4C-A333-8D5C2C8CD1AE}"/>
                </a:ext>
              </a:extLst>
            </p:cNvPr>
            <p:cNvSpPr/>
            <p:nvPr/>
          </p:nvSpPr>
          <p:spPr>
            <a:xfrm>
              <a:off x="8400256" y="5622053"/>
              <a:ext cx="895006" cy="648072"/>
            </a:xfrm>
            <a:prstGeom prst="rect">
              <a:avLst/>
            </a:prstGeom>
            <a:noFill/>
            <a:ln w="31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72197831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05 Dec. 2023</a:t>
            </a:r>
          </a:p>
        </p:txBody>
      </p:sp>
      <p:pic>
        <p:nvPicPr>
          <p:cNvPr id="3" name="Picture 2">
            <a:extLst>
              <a:ext uri="{FF2B5EF4-FFF2-40B4-BE49-F238E27FC236}">
                <a16:creationId xmlns:a16="http://schemas.microsoft.com/office/drawing/2014/main" id="{6457592D-F5DA-4789-B193-92E52B79B801}"/>
              </a:ext>
            </a:extLst>
          </p:cNvPr>
          <p:cNvPicPr>
            <a:picLocks noChangeAspect="1"/>
          </p:cNvPicPr>
          <p:nvPr/>
        </p:nvPicPr>
        <p:blipFill>
          <a:blip r:embed="rId4"/>
          <a:stretch>
            <a:fillRect/>
          </a:stretch>
        </p:blipFill>
        <p:spPr>
          <a:xfrm>
            <a:off x="363537" y="831850"/>
            <a:ext cx="11494025" cy="4775200"/>
          </a:xfrm>
          <a:prstGeom prst="rect">
            <a:avLst/>
          </a:prstGeom>
        </p:spPr>
      </p:pic>
    </p:spTree>
    <p:extLst>
      <p:ext uri="{BB962C8B-B14F-4D97-AF65-F5344CB8AC3E}">
        <p14:creationId xmlns:p14="http://schemas.microsoft.com/office/powerpoint/2010/main" val="89658718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05 Dec. 2023</a:t>
            </a:r>
          </a:p>
        </p:txBody>
      </p:sp>
      <p:sp>
        <p:nvSpPr>
          <p:cNvPr id="7" name="Text Box 2"/>
          <p:cNvSpPr txBox="1">
            <a:spLocks noChangeArrowheads="1"/>
          </p:cNvSpPr>
          <p:nvPr/>
        </p:nvSpPr>
        <p:spPr bwMode="auto">
          <a:xfrm>
            <a:off x="10207205" y="2630267"/>
            <a:ext cx="1984795" cy="147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five children (4 in 2022 and 1 in 2023)</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5E26CB11-34B3-4CE5-AB7C-606891F2362F}"/>
              </a:ext>
            </a:extLst>
          </p:cNvPr>
          <p:cNvPicPr>
            <a:picLocks noChangeAspect="1"/>
          </p:cNvPicPr>
          <p:nvPr/>
        </p:nvPicPr>
        <p:blipFill>
          <a:blip r:embed="rId5"/>
          <a:stretch>
            <a:fillRect/>
          </a:stretch>
        </p:blipFill>
        <p:spPr>
          <a:xfrm>
            <a:off x="320176" y="114300"/>
            <a:ext cx="9887028" cy="6648450"/>
          </a:xfrm>
          <a:prstGeom prst="rect">
            <a:avLst/>
          </a:prstGeom>
        </p:spPr>
      </p:pic>
    </p:spTree>
    <p:extLst>
      <p:ext uri="{BB962C8B-B14F-4D97-AF65-F5344CB8AC3E}">
        <p14:creationId xmlns:p14="http://schemas.microsoft.com/office/powerpoint/2010/main" val="336576019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a:t>
            </a:r>
            <a:r>
              <a:rPr lang="en-GB" altLang="en-US" sz="2400" dirty="0"/>
              <a:t>05 Dec.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06 Dec. </a:t>
            </a:r>
            <a:r>
              <a:rPr lang="en-GB" altLang="en-US" sz="1100" b="0" dirty="0">
                <a:solidFill>
                  <a:srgbClr val="000000"/>
                </a:solidFill>
                <a:latin typeface="Calibri" panose="020F0502020204030204" pitchFamily="34" charset="0"/>
                <a:cs typeface="Calibri" panose="020F0502020204030204" pitchFamily="34" charset="0"/>
              </a:rPr>
              <a:t>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of 05 Dec. </a:t>
            </a:r>
            <a:r>
              <a:rPr lang="en-GB" altLang="en-US" sz="1100" b="0" dirty="0">
                <a:solidFill>
                  <a:srgbClr val="000000"/>
                </a:solidFill>
                <a:latin typeface="Calibri" panose="020F0502020204030204" pitchFamily="34" charset="0"/>
                <a:cs typeface="Calibri" panose="020F0502020204030204" pitchFamily="34" charset="0"/>
              </a:rPr>
              <a:t>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78709235-9292-4FFB-B96A-9A56FFE27B51}"/>
              </a:ext>
            </a:extLst>
          </p:cNvPr>
          <p:cNvPicPr>
            <a:picLocks noChangeAspect="1"/>
          </p:cNvPicPr>
          <p:nvPr/>
        </p:nvPicPr>
        <p:blipFill>
          <a:blip r:embed="rId6"/>
          <a:stretch>
            <a:fillRect/>
          </a:stretch>
        </p:blipFill>
        <p:spPr>
          <a:xfrm>
            <a:off x="384175" y="871424"/>
            <a:ext cx="11506200" cy="2771775"/>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221042</TotalTime>
  <Words>415</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4_Office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8811</cp:revision>
  <cp:lastPrinted>2017-07-20T13:27:25Z</cp:lastPrinted>
  <dcterms:created xsi:type="dcterms:W3CDTF">2006-05-08T10:56:49Z</dcterms:created>
  <dcterms:modified xsi:type="dcterms:W3CDTF">2023-12-07T15:44:27Z</dcterms:modified>
</cp:coreProperties>
</file>