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 id="2147497460" r:id="rId3"/>
  </p:sldMasterIdLst>
  <p:notesMasterIdLst>
    <p:notesMasterId r:id="rId10"/>
  </p:notesMasterIdLst>
  <p:handoutMasterIdLst>
    <p:handoutMasterId r:id="rId11"/>
  </p:handoutMasterIdLst>
  <p:sldIdLst>
    <p:sldId id="2145707191" r:id="rId4"/>
    <p:sldId id="2145707622" r:id="rId5"/>
    <p:sldId id="2145707623" r:id="rId6"/>
    <p:sldId id="2145707624" r:id="rId7"/>
    <p:sldId id="2145707428" r:id="rId8"/>
    <p:sldId id="5861" r:id="rId9"/>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320"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4" autoAdjust="0"/>
    <p:restoredTop sz="97653" autoAdjust="0"/>
  </p:normalViewPr>
  <p:slideViewPr>
    <p:cSldViewPr showGuides="1">
      <p:cViewPr varScale="1">
        <p:scale>
          <a:sx n="159" d="100"/>
          <a:sy n="159" d="100"/>
        </p:scale>
        <p:origin x="2670" y="114"/>
      </p:cViewPr>
      <p:guideLst>
        <p:guide orient="horz" pos="432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23/11/2023</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23/11/2023</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23/11/2023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23/11/2023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23/11/2023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23/11/2023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23/11/2023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23/11/2023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23/11/2023</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23/11/2023</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23/11/2023</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23/11/2023</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23/11/2023</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23/11/2023</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23/11/2023</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23/11/2023</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23/11/2023</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23/11/2023</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23/11/2023</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23/11/2023</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23/11/2023</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23/11/2023</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23/11/2023</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86679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648893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23/11/2023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93939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23/11/2023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962851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23/11/2023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253998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23/11/2023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301387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23/11/2023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1883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23/11/2023</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23/11/2023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73332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23/11/2023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4174866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477802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53971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23/11/2023</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23/11/2023</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23/11/2023</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23/11/2023</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23/11/2023</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23/11/2023</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23/11/2023</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23/11/2023</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2133110320"/>
      </p:ext>
    </p:extLst>
  </p:cSld>
  <p:clrMap bg1="lt1" tx1="dk1" bg2="lt2" tx2="dk2" accent1="accent1" accent2="accent2" accent3="accent3" accent4="accent4" accent5="accent5" accent6="accent6" hlink="hlink" folHlink="folHlink"/>
  <p:sldLayoutIdLst>
    <p:sldLayoutId id="2147497461" r:id="rId1"/>
    <p:sldLayoutId id="2147497462" r:id="rId2"/>
    <p:sldLayoutId id="2147497463" r:id="rId3"/>
    <p:sldLayoutId id="2147497464" r:id="rId4"/>
    <p:sldLayoutId id="2147497465" r:id="rId5"/>
    <p:sldLayoutId id="2147497466" r:id="rId6"/>
    <p:sldLayoutId id="2147497467" r:id="rId7"/>
    <p:sldLayoutId id="2147497468" r:id="rId8"/>
    <p:sldLayoutId id="2147497469" r:id="rId9"/>
    <p:sldLayoutId id="2147497470" r:id="rId10"/>
    <p:sldLayoutId id="2147497471"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2023.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Highlights of New Wild Poliovirus and cVDPV Positives</a:t>
            </a:r>
            <a:b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b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sp>
        <p:nvSpPr>
          <p:cNvPr id="20485" name="Date Placeholder 3">
            <a:extLst>
              <a:ext uri="{FF2B5EF4-FFF2-40B4-BE49-F238E27FC236}">
                <a16:creationId xmlns:a16="http://schemas.microsoft.com/office/drawing/2014/main" id="{43AAF368-F039-403B-B1A0-AB17F073F34C}"/>
              </a:ext>
            </a:extLst>
          </p:cNvPr>
          <p:cNvSpPr txBox="1">
            <a:spLocks/>
          </p:cNvSpPr>
          <p:nvPr/>
        </p:nvSpPr>
        <p:spPr bwMode="auto">
          <a:xfrm>
            <a:off x="9423400" y="6563576"/>
            <a:ext cx="2768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39775"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38238"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38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10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082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654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26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798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in WHO HQ as of 21 Nov. 2023</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02EEA0AD-63B9-48CC-8680-9CE03907C450}"/>
              </a:ext>
            </a:extLst>
          </p:cNvPr>
          <p:cNvPicPr>
            <a:picLocks noChangeAspect="1"/>
          </p:cNvPicPr>
          <p:nvPr/>
        </p:nvPicPr>
        <p:blipFill>
          <a:blip r:embed="rId4"/>
          <a:stretch>
            <a:fillRect/>
          </a:stretch>
        </p:blipFill>
        <p:spPr>
          <a:xfrm>
            <a:off x="1440011" y="1469632"/>
            <a:ext cx="9264352" cy="725137"/>
          </a:xfrm>
          <a:prstGeom prst="rect">
            <a:avLst/>
          </a:prstGeom>
        </p:spPr>
      </p:pic>
    </p:spTree>
    <p:extLst>
      <p:ext uri="{BB962C8B-B14F-4D97-AF65-F5344CB8AC3E}">
        <p14:creationId xmlns:p14="http://schemas.microsoft.com/office/powerpoint/2010/main" val="367899879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eleteit">
            <a:extLst>
              <a:ext uri="{FF2B5EF4-FFF2-40B4-BE49-F238E27FC236}">
                <a16:creationId xmlns:a16="http://schemas.microsoft.com/office/drawing/2014/main" id="{F9E8193F-9CEC-4663-B57A-52CBD4A04B21}"/>
              </a:ext>
            </a:extLst>
          </p:cNvPr>
          <p:cNvPicPr>
            <a:picLocks/>
          </p:cNvPicPr>
          <p:nvPr/>
        </p:nvPicPr>
        <p:blipFill>
          <a:blip r:embed="rId3"/>
          <a:stretch>
            <a:fillRect/>
          </a:stretch>
        </p:blipFill>
        <p:spPr>
          <a:xfrm>
            <a:off x="540000" y="547200"/>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21 </a:t>
            </a:r>
            <a:r>
              <a:rPr kumimoji="0" lang="fr-CH"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Nov. 2023</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22 Nov. 2022 to 21 Nov.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8" name="Picture 7">
            <a:extLst>
              <a:ext uri="{FF2B5EF4-FFF2-40B4-BE49-F238E27FC236}">
                <a16:creationId xmlns:a16="http://schemas.microsoft.com/office/drawing/2014/main" id="{227FE643-B559-425D-8D61-72B22E0B8D7A}"/>
              </a:ext>
            </a:extLst>
          </p:cNvPr>
          <p:cNvPicPr>
            <a:picLocks noChangeAspect="1"/>
          </p:cNvPicPr>
          <p:nvPr/>
        </p:nvPicPr>
        <p:blipFill>
          <a:blip r:embed="rId5"/>
          <a:stretch>
            <a:fillRect/>
          </a:stretch>
        </p:blipFill>
        <p:spPr>
          <a:xfrm>
            <a:off x="255805" y="2072984"/>
            <a:ext cx="1832123" cy="4465268"/>
          </a:xfrm>
          <a:prstGeom prst="rect">
            <a:avLst/>
          </a:prstGeom>
          <a:ln>
            <a:solidFill>
              <a:schemeClr val="bg1">
                <a:lumMod val="65000"/>
              </a:schemeClr>
            </a:solidFill>
          </a:ln>
        </p:spPr>
      </p:pic>
      <p:sp>
        <p:nvSpPr>
          <p:cNvPr id="11" name="Text Box 7">
            <a:extLst>
              <a:ext uri="{FF2B5EF4-FFF2-40B4-BE49-F238E27FC236}">
                <a16:creationId xmlns:a16="http://schemas.microsoft.com/office/drawing/2014/main" id="{343EA7CE-74E8-4FBD-B0C4-F43E0065F869}"/>
              </a:ext>
            </a:extLst>
          </p:cNvPr>
          <p:cNvSpPr txBox="1">
            <a:spLocks noChangeArrowheads="1"/>
          </p:cNvSpPr>
          <p:nvPr/>
        </p:nvSpPr>
        <p:spPr bwMode="auto">
          <a:xfrm>
            <a:off x="2639616" y="6187837"/>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15" name="Rectangle 14">
            <a:extLst>
              <a:ext uri="{FF2B5EF4-FFF2-40B4-BE49-F238E27FC236}">
                <a16:creationId xmlns:a16="http://schemas.microsoft.com/office/drawing/2014/main" id="{999195C5-EB21-4C0F-A944-3528635A74E5}"/>
              </a:ext>
            </a:extLst>
          </p:cNvPr>
          <p:cNvSpPr>
            <a:spLocks noChangeArrowheads="1"/>
          </p:cNvSpPr>
          <p:nvPr/>
        </p:nvSpPr>
        <p:spPr bwMode="auto">
          <a:xfrm>
            <a:off x="240124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18" name="Group 17">
            <a:extLst>
              <a:ext uri="{FF2B5EF4-FFF2-40B4-BE49-F238E27FC236}">
                <a16:creationId xmlns:a16="http://schemas.microsoft.com/office/drawing/2014/main" id="{90C39DD9-7868-438F-8879-21405E8739FE}"/>
              </a:ext>
            </a:extLst>
          </p:cNvPr>
          <p:cNvGrpSpPr/>
          <p:nvPr/>
        </p:nvGrpSpPr>
        <p:grpSpPr>
          <a:xfrm>
            <a:off x="7896200" y="5229282"/>
            <a:ext cx="2084209" cy="1308970"/>
            <a:chOff x="7559521" y="5126902"/>
            <a:chExt cx="2084209" cy="1308970"/>
          </a:xfrm>
        </p:grpSpPr>
        <p:pic>
          <p:nvPicPr>
            <p:cNvPr id="19" name="Picture 18">
              <a:extLst>
                <a:ext uri="{FF2B5EF4-FFF2-40B4-BE49-F238E27FC236}">
                  <a16:creationId xmlns:a16="http://schemas.microsoft.com/office/drawing/2014/main" id="{DEE6D65F-ABD1-4214-94E5-D50A1C59A388}"/>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20" name="Rectangle 19">
              <a:extLst>
                <a:ext uri="{FF2B5EF4-FFF2-40B4-BE49-F238E27FC236}">
                  <a16:creationId xmlns:a16="http://schemas.microsoft.com/office/drawing/2014/main" id="{10994883-2AA5-47D7-917C-271E0C306872}"/>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16352127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eleteit">
            <a:extLst>
              <a:ext uri="{FF2B5EF4-FFF2-40B4-BE49-F238E27FC236}">
                <a16:creationId xmlns:a16="http://schemas.microsoft.com/office/drawing/2014/main" id="{74479AEE-E870-49DB-B213-C0B75558E37A}"/>
              </a:ext>
            </a:extLst>
          </p:cNvPr>
          <p:cNvPicPr>
            <a:picLocks/>
          </p:cNvPicPr>
          <p:nvPr/>
        </p:nvPicPr>
        <p:blipFill>
          <a:blip r:embed="rId3"/>
          <a:stretch>
            <a:fillRect/>
          </a:stretch>
        </p:blipFill>
        <p:spPr>
          <a:xfrm>
            <a:off x="539260" y="547485"/>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21 Nov.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2023</a:t>
            </a: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1" name="Rectangle 25">
            <a:extLst>
              <a:ext uri="{FF2B5EF4-FFF2-40B4-BE49-F238E27FC236}">
                <a16:creationId xmlns:a16="http://schemas.microsoft.com/office/drawing/2014/main" id="{9F386A8F-31FA-4D2F-A456-506C04A00852}"/>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22 May 2023 to 21 Nov.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10" name="Picture 9">
            <a:extLst>
              <a:ext uri="{FF2B5EF4-FFF2-40B4-BE49-F238E27FC236}">
                <a16:creationId xmlns:a16="http://schemas.microsoft.com/office/drawing/2014/main" id="{24C678FC-8341-434A-B638-E5F7DBBAB072}"/>
              </a:ext>
            </a:extLst>
          </p:cNvPr>
          <p:cNvPicPr>
            <a:picLocks noChangeAspect="1"/>
          </p:cNvPicPr>
          <p:nvPr/>
        </p:nvPicPr>
        <p:blipFill>
          <a:blip r:embed="rId5"/>
          <a:stretch>
            <a:fillRect/>
          </a:stretch>
        </p:blipFill>
        <p:spPr>
          <a:xfrm>
            <a:off x="221490" y="3581115"/>
            <a:ext cx="1779080" cy="3023600"/>
          </a:xfrm>
          <a:prstGeom prst="rect">
            <a:avLst/>
          </a:prstGeom>
          <a:ln>
            <a:solidFill>
              <a:schemeClr val="bg1">
                <a:lumMod val="65000"/>
              </a:schemeClr>
            </a:solidFill>
          </a:ln>
        </p:spPr>
      </p:pic>
      <p:sp>
        <p:nvSpPr>
          <p:cNvPr id="13" name="Text Box 7">
            <a:extLst>
              <a:ext uri="{FF2B5EF4-FFF2-40B4-BE49-F238E27FC236}">
                <a16:creationId xmlns:a16="http://schemas.microsoft.com/office/drawing/2014/main" id="{4A4EE2DF-F2D9-4293-A444-5AA5D4ABE049}"/>
              </a:ext>
            </a:extLst>
          </p:cNvPr>
          <p:cNvSpPr txBox="1">
            <a:spLocks noChangeArrowheads="1"/>
          </p:cNvSpPr>
          <p:nvPr/>
        </p:nvSpPr>
        <p:spPr bwMode="auto">
          <a:xfrm>
            <a:off x="2639616" y="6187837"/>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14" name="Rectangle 13">
            <a:extLst>
              <a:ext uri="{FF2B5EF4-FFF2-40B4-BE49-F238E27FC236}">
                <a16:creationId xmlns:a16="http://schemas.microsoft.com/office/drawing/2014/main" id="{823D54C3-3CF1-4047-B73D-8087BB8D17BF}"/>
              </a:ext>
            </a:extLst>
          </p:cNvPr>
          <p:cNvSpPr>
            <a:spLocks noChangeArrowheads="1"/>
          </p:cNvSpPr>
          <p:nvPr/>
        </p:nvSpPr>
        <p:spPr bwMode="auto">
          <a:xfrm>
            <a:off x="240124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15" name="Group 14">
            <a:extLst>
              <a:ext uri="{FF2B5EF4-FFF2-40B4-BE49-F238E27FC236}">
                <a16:creationId xmlns:a16="http://schemas.microsoft.com/office/drawing/2014/main" id="{9767074F-65D9-4513-B345-FFBA09C20885}"/>
              </a:ext>
            </a:extLst>
          </p:cNvPr>
          <p:cNvGrpSpPr/>
          <p:nvPr/>
        </p:nvGrpSpPr>
        <p:grpSpPr>
          <a:xfrm>
            <a:off x="7896200" y="5229282"/>
            <a:ext cx="2084209" cy="1308970"/>
            <a:chOff x="7559521" y="5126902"/>
            <a:chExt cx="2084209" cy="1308970"/>
          </a:xfrm>
        </p:grpSpPr>
        <p:pic>
          <p:nvPicPr>
            <p:cNvPr id="18" name="Picture 17">
              <a:extLst>
                <a:ext uri="{FF2B5EF4-FFF2-40B4-BE49-F238E27FC236}">
                  <a16:creationId xmlns:a16="http://schemas.microsoft.com/office/drawing/2014/main" id="{D7BD61A3-1956-4DE3-9710-2ADA0BBE2568}"/>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19" name="Rectangle 18">
              <a:extLst>
                <a:ext uri="{FF2B5EF4-FFF2-40B4-BE49-F238E27FC236}">
                  <a16:creationId xmlns:a16="http://schemas.microsoft.com/office/drawing/2014/main" id="{DB26A8BE-F384-4B40-AA3D-9E557FF0BA4D}"/>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40412218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2017 - 2023</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21 Nov. 2023</a:t>
            </a:r>
          </a:p>
        </p:txBody>
      </p:sp>
      <p:pic>
        <p:nvPicPr>
          <p:cNvPr id="2" name="Picture 1">
            <a:extLst>
              <a:ext uri="{FF2B5EF4-FFF2-40B4-BE49-F238E27FC236}">
                <a16:creationId xmlns:a16="http://schemas.microsoft.com/office/drawing/2014/main" id="{7678032E-EBA9-4424-B2E3-130C58C076D6}"/>
              </a:ext>
            </a:extLst>
          </p:cNvPr>
          <p:cNvPicPr>
            <a:picLocks noChangeAspect="1"/>
          </p:cNvPicPr>
          <p:nvPr/>
        </p:nvPicPr>
        <p:blipFill>
          <a:blip r:embed="rId4"/>
          <a:stretch>
            <a:fillRect/>
          </a:stretch>
        </p:blipFill>
        <p:spPr>
          <a:xfrm>
            <a:off x="547687" y="854640"/>
            <a:ext cx="11096625" cy="4610100"/>
          </a:xfrm>
          <a:prstGeom prst="rect">
            <a:avLst/>
          </a:prstGeom>
        </p:spPr>
      </p:pic>
    </p:spTree>
    <p:extLst>
      <p:ext uri="{BB962C8B-B14F-4D97-AF65-F5344CB8AC3E}">
        <p14:creationId xmlns:p14="http://schemas.microsoft.com/office/powerpoint/2010/main" val="17605248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21 Nov. 2023</a:t>
            </a:r>
          </a:p>
        </p:txBody>
      </p:sp>
      <p:sp>
        <p:nvSpPr>
          <p:cNvPr id="7" name="Text Box 2"/>
          <p:cNvSpPr txBox="1">
            <a:spLocks noChangeArrowheads="1"/>
          </p:cNvSpPr>
          <p:nvPr/>
        </p:nvSpPr>
        <p:spPr bwMode="auto">
          <a:xfrm>
            <a:off x="10207205" y="2630267"/>
            <a:ext cx="1984795" cy="147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five children (4 in 2022 and 1 in 2023)</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B4B51E61-87F6-49A3-97CC-E7825BCEE79E}"/>
              </a:ext>
            </a:extLst>
          </p:cNvPr>
          <p:cNvPicPr>
            <a:picLocks noChangeAspect="1"/>
          </p:cNvPicPr>
          <p:nvPr/>
        </p:nvPicPr>
        <p:blipFill>
          <a:blip r:embed="rId5"/>
          <a:stretch>
            <a:fillRect/>
          </a:stretch>
        </p:blipFill>
        <p:spPr>
          <a:xfrm>
            <a:off x="119064" y="118998"/>
            <a:ext cx="10088140" cy="6632531"/>
          </a:xfrm>
          <a:prstGeom prst="rect">
            <a:avLst/>
          </a:prstGeom>
        </p:spPr>
      </p:pic>
    </p:spTree>
    <p:extLst>
      <p:ext uri="{BB962C8B-B14F-4D97-AF65-F5344CB8AC3E}">
        <p14:creationId xmlns:p14="http://schemas.microsoft.com/office/powerpoint/2010/main" val="336576019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2022 &amp; 2023: 01 Jan. to </a:t>
            </a:r>
            <a:r>
              <a:rPr lang="en-GB" altLang="en-US" sz="2400" dirty="0"/>
              <a:t>21 Nov. </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2023*</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for 2022 as of 22 Nov. </a:t>
            </a:r>
            <a:r>
              <a:rPr lang="en-GB" altLang="en-US" sz="1100" b="0" dirty="0">
                <a:solidFill>
                  <a:srgbClr val="000000"/>
                </a:solidFill>
                <a:latin typeface="Calibri" panose="020F0502020204030204" pitchFamily="34" charset="0"/>
                <a:cs typeface="Calibri" panose="020F0502020204030204" pitchFamily="34" charset="0"/>
              </a:rPr>
              <a:t>2022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for 2023 as of 21 Nov. </a:t>
            </a:r>
            <a:r>
              <a:rPr lang="en-GB" altLang="en-US" sz="1100" b="0" dirty="0">
                <a:solidFill>
                  <a:srgbClr val="000000"/>
                </a:solidFill>
                <a:latin typeface="Calibri" panose="020F0502020204030204" pitchFamily="34" charset="0"/>
                <a:cs typeface="Calibri" panose="020F0502020204030204" pitchFamily="34" charset="0"/>
              </a:rPr>
              <a:t>2023</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0AE21291-DCB3-4898-8C9C-83756B65D68B}"/>
              </a:ext>
            </a:extLst>
          </p:cNvPr>
          <p:cNvPicPr>
            <a:picLocks noChangeAspect="1"/>
          </p:cNvPicPr>
          <p:nvPr/>
        </p:nvPicPr>
        <p:blipFill>
          <a:blip r:embed="rId6"/>
          <a:stretch>
            <a:fillRect/>
          </a:stretch>
        </p:blipFill>
        <p:spPr>
          <a:xfrm>
            <a:off x="304627" y="832802"/>
            <a:ext cx="11665296" cy="2800194"/>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220558</TotalTime>
  <Words>414</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(Body)</vt:lpstr>
      <vt:lpstr>Calibri Light</vt:lpstr>
      <vt:lpstr>5_Office Theme</vt:lpstr>
      <vt:lpstr>Office Theme</vt:lpstr>
      <vt:lpstr>4_Office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JOSSERAND DUFOUR, Sandrine</cp:lastModifiedBy>
  <cp:revision>8807</cp:revision>
  <cp:lastPrinted>2017-07-20T13:27:25Z</cp:lastPrinted>
  <dcterms:created xsi:type="dcterms:W3CDTF">2006-05-08T10:56:49Z</dcterms:created>
  <dcterms:modified xsi:type="dcterms:W3CDTF">2023-11-23T13:54:51Z</dcterms:modified>
</cp:coreProperties>
</file>