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436" r:id="rId5"/>
    <p:sldId id="2145706944" r:id="rId6"/>
    <p:sldId id="2145707427"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63" autoAdjust="0"/>
    <p:restoredTop sz="97653" autoAdjust="0"/>
  </p:normalViewPr>
  <p:slideViewPr>
    <p:cSldViewPr showGuides="1">
      <p:cViewPr varScale="1">
        <p:scale>
          <a:sx n="110" d="100"/>
          <a:sy n="110" d="100"/>
        </p:scale>
        <p:origin x="1128" y="108"/>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07/09/2023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07/09/2023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07/09/2023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07/09/2023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07/09/2023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07/09/2023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07/09/2023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07/09/2023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07/09/2023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07/09/2023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07/09/2023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07/09/2023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07/09/2023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07/09/2023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07/09/2023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07/09/2023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07/09/2023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07/09/2023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07/09/2023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07/09/2023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07/09/2023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07/09/2023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07/09/2023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07/09/2023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07/09/2023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07/09/2023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07/09/2023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07/09/2023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07/09/2023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07/09/2023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07/09/2023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07/09/2023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hyperlink" Target="http://polioeradication.org/wp-content/uploads/2016/09/Reporting-and-Classification-of-VDPVs_Aug2016_E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hyperlink" Target="https://extranet.who.int/polis/public/CaseCoun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B116A-101F-E96E-0DDF-6A72CE63C619}"/>
              </a:ext>
            </a:extLst>
          </p:cNvPr>
          <p:cNvPicPr>
            <a:picLocks noChangeAspect="1"/>
          </p:cNvPicPr>
          <p:nvPr/>
        </p:nvPicPr>
        <p:blipFill>
          <a:blip r:embed="rId3"/>
          <a:stretch>
            <a:fillRect/>
          </a:stretch>
        </p:blipFill>
        <p:spPr>
          <a:xfrm>
            <a:off x="342483" y="1071906"/>
            <a:ext cx="11280576" cy="4288680"/>
          </a:xfrm>
          <a:prstGeom prst="rect">
            <a:avLst/>
          </a:prstGeom>
        </p:spPr>
      </p:pic>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a:t>
            </a:r>
            <a:r>
              <a:rPr lang="en-GB" altLang="fr-FR" sz="1100" b="0" dirty="0">
                <a:solidFill>
                  <a:srgbClr val="000000"/>
                </a:solidFill>
                <a:cs typeface="Calibri" panose="020F0502020204030204" pitchFamily="34" charset="0"/>
              </a:rPr>
              <a:t>05 Sep</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eteit">
            <a:extLst>
              <a:ext uri="{FF2B5EF4-FFF2-40B4-BE49-F238E27FC236}">
                <a16:creationId xmlns:a16="http://schemas.microsoft.com/office/drawing/2014/main" id="{4B493FBA-9612-0C31-2BFE-60DF435960BB}"/>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a:solidFill>
                  <a:srgbClr val="0099CC"/>
                </a:solidFill>
                <a:latin typeface="Calibri (Body)"/>
              </a:rPr>
              <a:t>Global WPV1 &amp; cVDPV Cases</a:t>
            </a:r>
            <a:r>
              <a:rPr lang="en-GB" altLang="en-US" sz="2200" baseline="30000">
                <a:solidFill>
                  <a:srgbClr val="0099CC"/>
                </a:solidFill>
                <a:latin typeface="Calibri (Body)"/>
              </a:rPr>
              <a:t>1</a:t>
            </a:r>
            <a:r>
              <a:rPr lang="en-GB" altLang="en-US" sz="2200">
                <a:solidFill>
                  <a:srgbClr val="0099CC"/>
                </a:solidFill>
                <a:latin typeface="Calibri (Body)"/>
              </a:rPr>
              <a:t>, Previous 12 Months</a:t>
            </a:r>
            <a:r>
              <a:rPr lang="en-GB" altLang="en-US" sz="2200" baseline="3000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a:ln>
                  <a:noFill/>
                </a:ln>
                <a:solidFill>
                  <a:srgbClr val="000000"/>
                </a:solidFill>
                <a:effectLst/>
                <a:uLnTx/>
                <a:uFillTx/>
                <a:latin typeface="Calibri" pitchFamily="34" charset="0"/>
                <a:ea typeface="+mn-ea"/>
                <a:cs typeface="Arial" pitchFamily="34" charset="0"/>
              </a:rPr>
              <a:t>05 Sep. </a:t>
            </a: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06 Sep. 2022 to 05 Sep. 2023</a:t>
            </a:r>
            <a:endPar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7FEA2908-0857-3DF2-B193-383447F83E5E}"/>
              </a:ext>
            </a:extLst>
          </p:cNvPr>
          <p:cNvPicPr>
            <a:picLocks noChangeAspect="1"/>
          </p:cNvPicPr>
          <p:nvPr/>
        </p:nvPicPr>
        <p:blipFill>
          <a:blip r:embed="rId5"/>
          <a:stretch>
            <a:fillRect/>
          </a:stretch>
        </p:blipFill>
        <p:spPr>
          <a:xfrm>
            <a:off x="264674" y="1982047"/>
            <a:ext cx="1660040" cy="4624952"/>
          </a:xfrm>
          <a:prstGeom prst="rect">
            <a:avLst/>
          </a:prstGeom>
          <a:ln>
            <a:solidFill>
              <a:schemeClr val="bg1">
                <a:lumMod val="75000"/>
              </a:schemeClr>
            </a:solidFill>
          </a:ln>
        </p:spPr>
      </p:pic>
      <p:grpSp>
        <p:nvGrpSpPr>
          <p:cNvPr id="3" name="Group 2">
            <a:extLst>
              <a:ext uri="{FF2B5EF4-FFF2-40B4-BE49-F238E27FC236}">
                <a16:creationId xmlns:a16="http://schemas.microsoft.com/office/drawing/2014/main" id="{3AF49F5B-3CE3-00E3-5F29-C3E52B18DE6B}"/>
              </a:ext>
            </a:extLst>
          </p:cNvPr>
          <p:cNvGrpSpPr/>
          <p:nvPr/>
        </p:nvGrpSpPr>
        <p:grpSpPr>
          <a:xfrm>
            <a:off x="7896200" y="5229282"/>
            <a:ext cx="2084209" cy="1308970"/>
            <a:chOff x="7559521" y="5126902"/>
            <a:chExt cx="2084209" cy="1308970"/>
          </a:xfrm>
        </p:grpSpPr>
        <p:pic>
          <p:nvPicPr>
            <p:cNvPr id="4" name="Picture 3">
              <a:extLst>
                <a:ext uri="{FF2B5EF4-FFF2-40B4-BE49-F238E27FC236}">
                  <a16:creationId xmlns:a16="http://schemas.microsoft.com/office/drawing/2014/main" id="{449BF5CF-5B98-F332-23E2-601C8339ECDB}"/>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5" name="Rectangle 4">
              <a:extLst>
                <a:ext uri="{FF2B5EF4-FFF2-40B4-BE49-F238E27FC236}">
                  <a16:creationId xmlns:a16="http://schemas.microsoft.com/office/drawing/2014/main" id="{9FADA2A2-A1E0-3A00-46A9-9FF39EC28A66}"/>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 name="Text Box 7">
            <a:extLst>
              <a:ext uri="{FF2B5EF4-FFF2-40B4-BE49-F238E27FC236}">
                <a16:creationId xmlns:a16="http://schemas.microsoft.com/office/drawing/2014/main" id="{3AABDEB1-C1C8-6C15-B93D-66D6295113C6}"/>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8" name="Rectangle 7">
            <a:extLst>
              <a:ext uri="{FF2B5EF4-FFF2-40B4-BE49-F238E27FC236}">
                <a16:creationId xmlns:a16="http://schemas.microsoft.com/office/drawing/2014/main" id="{41CEA7D9-1E61-D875-4812-461463D4DA08}"/>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90609089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EF3D4321-2743-5354-E8E3-B79D17A4235D}"/>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a:solidFill>
                  <a:srgbClr val="0099CC"/>
                </a:solidFill>
                <a:latin typeface="Calibri (Body)"/>
              </a:rPr>
              <a:t>Global WPV1 &amp; cVDPV Cases</a:t>
            </a:r>
            <a:r>
              <a:rPr lang="en-GB" altLang="en-US" sz="2200" baseline="30000">
                <a:solidFill>
                  <a:srgbClr val="0099CC"/>
                </a:solidFill>
                <a:latin typeface="Calibri (Body)"/>
              </a:rPr>
              <a:t>1</a:t>
            </a:r>
            <a:r>
              <a:rPr lang="en-GB" altLang="en-US" sz="2200">
                <a:solidFill>
                  <a:srgbClr val="0099CC"/>
                </a:solidFill>
                <a:latin typeface="Calibri (Body)"/>
              </a:rPr>
              <a:t>, Previous 6 Months</a:t>
            </a:r>
            <a:r>
              <a:rPr lang="en-GB" altLang="en-US" sz="2200" baseline="3000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a:ln>
                  <a:noFill/>
                </a:ln>
                <a:solidFill>
                  <a:srgbClr val="000000"/>
                </a:solidFill>
                <a:effectLst/>
                <a:uLnTx/>
                <a:uFillTx/>
                <a:latin typeface="Calibri" pitchFamily="34" charset="0"/>
                <a:ea typeface="+mn-ea"/>
                <a:cs typeface="Arial" pitchFamily="34" charset="0"/>
              </a:rPr>
              <a:t>05 Sep. </a:t>
            </a: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rPr>
              <a:t>: 06 Mar. 2023 to 05 Sep. 2023</a:t>
            </a:r>
            <a:endParaRPr kumimoji="0" lang="en-GB" altLang="fr-FR"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2CC64D38-2C93-E828-AA96-D66BD8636AC6}"/>
              </a:ext>
            </a:extLst>
          </p:cNvPr>
          <p:cNvPicPr>
            <a:picLocks noChangeAspect="1"/>
          </p:cNvPicPr>
          <p:nvPr/>
        </p:nvPicPr>
        <p:blipFill>
          <a:blip r:embed="rId5"/>
          <a:stretch>
            <a:fillRect/>
          </a:stretch>
        </p:blipFill>
        <p:spPr>
          <a:xfrm>
            <a:off x="211295" y="3143469"/>
            <a:ext cx="1756830" cy="3463705"/>
          </a:xfrm>
          <a:prstGeom prst="rect">
            <a:avLst/>
          </a:prstGeom>
          <a:ln>
            <a:solidFill>
              <a:schemeClr val="bg1">
                <a:lumMod val="75000"/>
              </a:schemeClr>
            </a:solidFill>
          </a:ln>
        </p:spPr>
      </p:pic>
      <p:grpSp>
        <p:nvGrpSpPr>
          <p:cNvPr id="3" name="Group 2">
            <a:extLst>
              <a:ext uri="{FF2B5EF4-FFF2-40B4-BE49-F238E27FC236}">
                <a16:creationId xmlns:a16="http://schemas.microsoft.com/office/drawing/2014/main" id="{708B0013-7885-894C-9C46-09E20CB39322}"/>
              </a:ext>
            </a:extLst>
          </p:cNvPr>
          <p:cNvGrpSpPr/>
          <p:nvPr/>
        </p:nvGrpSpPr>
        <p:grpSpPr>
          <a:xfrm>
            <a:off x="7896200" y="5229282"/>
            <a:ext cx="2084209" cy="1308970"/>
            <a:chOff x="7559521" y="5126902"/>
            <a:chExt cx="2084209" cy="1308970"/>
          </a:xfrm>
        </p:grpSpPr>
        <p:pic>
          <p:nvPicPr>
            <p:cNvPr id="5" name="Picture 4">
              <a:extLst>
                <a:ext uri="{FF2B5EF4-FFF2-40B4-BE49-F238E27FC236}">
                  <a16:creationId xmlns:a16="http://schemas.microsoft.com/office/drawing/2014/main" id="{6C2AB309-E63B-0278-9ABF-9A18F80EBDDC}"/>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8" name="Rectangle 7">
              <a:extLst>
                <a:ext uri="{FF2B5EF4-FFF2-40B4-BE49-F238E27FC236}">
                  <a16:creationId xmlns:a16="http://schemas.microsoft.com/office/drawing/2014/main" id="{5A24502E-EEEA-9F21-E0A4-CB1506C10DB8}"/>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 name="Text Box 7">
            <a:extLst>
              <a:ext uri="{FF2B5EF4-FFF2-40B4-BE49-F238E27FC236}">
                <a16:creationId xmlns:a16="http://schemas.microsoft.com/office/drawing/2014/main" id="{95174BDC-08F6-3EC1-C933-3497C1ABB3C5}"/>
              </a:ext>
            </a:extLst>
          </p:cNvPr>
          <p:cNvSpPr txBox="1">
            <a:spLocks noChangeArrowheads="1"/>
          </p:cNvSpPr>
          <p:nvPr/>
        </p:nvSpPr>
        <p:spPr bwMode="auto">
          <a:xfrm>
            <a:off x="2460538" y="6187552"/>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0" name="Rectangle 9">
            <a:extLst>
              <a:ext uri="{FF2B5EF4-FFF2-40B4-BE49-F238E27FC236}">
                <a16:creationId xmlns:a16="http://schemas.microsoft.com/office/drawing/2014/main" id="{2867A51A-F61B-BF86-0B9D-56155296D5D6}"/>
              </a:ext>
            </a:extLst>
          </p:cNvPr>
          <p:cNvSpPr>
            <a:spLocks noChangeArrowheads="1"/>
          </p:cNvSpPr>
          <p:nvPr/>
        </p:nvSpPr>
        <p:spPr bwMode="auto">
          <a:xfrm>
            <a:off x="2222169" y="6233711"/>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0BE057-A219-35F4-E323-9FAC6C2B056F}"/>
              </a:ext>
            </a:extLst>
          </p:cNvPr>
          <p:cNvPicPr>
            <a:picLocks noChangeAspect="1"/>
          </p:cNvPicPr>
          <p:nvPr/>
        </p:nvPicPr>
        <p:blipFill>
          <a:blip r:embed="rId3"/>
          <a:stretch>
            <a:fillRect/>
          </a:stretch>
        </p:blipFill>
        <p:spPr>
          <a:xfrm>
            <a:off x="343677" y="678921"/>
            <a:ext cx="11504643" cy="4981646"/>
          </a:xfrm>
          <a:prstGeom prst="rect">
            <a:avLst/>
          </a:prstGeom>
        </p:spPr>
      </p:pic>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Data in WHO HQ as of 05 Sep. 2023</a:t>
            </a:r>
          </a:p>
        </p:txBody>
      </p:sp>
    </p:spTree>
    <p:extLst>
      <p:ext uri="{BB962C8B-B14F-4D97-AF65-F5344CB8AC3E}">
        <p14:creationId xmlns:p14="http://schemas.microsoft.com/office/powerpoint/2010/main" val="41725834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F11185D-09EF-1569-58CC-0C5AD811C3BC}"/>
              </a:ext>
            </a:extLst>
          </p:cNvPr>
          <p:cNvPicPr>
            <a:picLocks noChangeAspect="1"/>
          </p:cNvPicPr>
          <p:nvPr/>
        </p:nvPicPr>
        <p:blipFill rotWithShape="1">
          <a:blip r:embed="rId3"/>
          <a:srcRect l="1664"/>
          <a:stretch/>
        </p:blipFill>
        <p:spPr>
          <a:xfrm>
            <a:off x="147782" y="110836"/>
            <a:ext cx="10059422" cy="6650181"/>
          </a:xfrm>
          <a:prstGeom prst="rect">
            <a:avLst/>
          </a:prstGeom>
        </p:spPr>
      </p:pic>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a:ln>
                  <a:noFill/>
                </a:ln>
                <a:solidFill>
                  <a:srgbClr val="000000"/>
                </a:solidFill>
                <a:effectLst/>
                <a:uLnTx/>
                <a:uFillTx/>
                <a:latin typeface="Calibri" pitchFamily="34" charset="0"/>
                <a:ea typeface="+mn-ea"/>
                <a:cs typeface="Calibri" pitchFamily="34" charset="0"/>
              </a:rPr>
              <a:t>as of 05 Sep.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a:ln>
                  <a:noFill/>
                </a:ln>
                <a:solidFill>
                  <a:srgbClr val="000000"/>
                </a:solidFill>
                <a:effectLst/>
                <a:uLnTx/>
                <a:uFillTx/>
                <a:latin typeface="Calibri" pitchFamily="34" charset="0"/>
                <a:ea typeface="+mn-ea"/>
                <a:cs typeface="Arial" pitchFamily="34" charset="0"/>
                <a:hlinkClick r:id="rId4"/>
              </a:rPr>
              <a:t>http://polioeradication.org/wp-content/uploads/2016/09/Reporting-and-Classification-of-VDPVs_Aug2016_EN.pdf</a:t>
            </a:r>
            <a:r>
              <a:rPr kumimoji="0" lang="en-GB" altLang="en-US" sz="900" b="0" i="0" u="none" strike="noStrike" kern="1200" cap="none" spc="0" normalizeH="0" baseline="0" noProof="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287693-5FC3-D80E-7FBB-9BF45902A8FA}"/>
              </a:ext>
            </a:extLst>
          </p:cNvPr>
          <p:cNvPicPr>
            <a:picLocks noChangeAspect="1"/>
          </p:cNvPicPr>
          <p:nvPr/>
        </p:nvPicPr>
        <p:blipFill>
          <a:blip r:embed="rId3"/>
          <a:stretch>
            <a:fillRect/>
          </a:stretch>
        </p:blipFill>
        <p:spPr>
          <a:xfrm>
            <a:off x="342900" y="795998"/>
            <a:ext cx="11506200" cy="2784593"/>
          </a:xfrm>
          <a:prstGeom prst="rect">
            <a:avLst/>
          </a:prstGeom>
        </p:spPr>
      </p:pic>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05 Sep.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06 Sep.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05 Sep.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217529</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TRAORE, Mohamed Alimou</cp:lastModifiedBy>
  <cp:revision>8776</cp:revision>
  <cp:lastPrinted>2017-07-20T13:27:25Z</cp:lastPrinted>
  <dcterms:created xsi:type="dcterms:W3CDTF">2006-05-08T10:56:49Z</dcterms:created>
  <dcterms:modified xsi:type="dcterms:W3CDTF">2023-09-07T08:37:06Z</dcterms:modified>
</cp:coreProperties>
</file>