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1" r:id="rId2"/>
    <p:sldId id="2562" r:id="rId3"/>
    <p:sldId id="2608" r:id="rId4"/>
    <p:sldId id="2564" r:id="rId5"/>
    <p:sldId id="2585" r:id="rId6"/>
    <p:sldId id="2586" r:id="rId7"/>
    <p:sldId id="2587" r:id="rId8"/>
    <p:sldId id="2596" r:id="rId9"/>
    <p:sldId id="2589" r:id="rId10"/>
    <p:sldId id="2592" r:id="rId11"/>
    <p:sldId id="2604" r:id="rId12"/>
    <p:sldId id="2593" r:id="rId13"/>
    <p:sldId id="2595" r:id="rId14"/>
    <p:sldId id="2606" r:id="rId15"/>
    <p:sldId id="2603" r:id="rId16"/>
    <p:sldId id="2602" r:id="rId1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46A3"/>
    <a:srgbClr val="FFBD1D"/>
    <a:srgbClr val="FEB907"/>
    <a:srgbClr val="FDB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674"/>
  </p:normalViewPr>
  <p:slideViewPr>
    <p:cSldViewPr snapToGrid="0">
      <p:cViewPr varScale="1">
        <p:scale>
          <a:sx n="104" d="100"/>
          <a:sy n="104" d="100"/>
        </p:scale>
        <p:origin x="20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5E50249-FA09-4425-AB85-9DBD4EB581F1}" type="datetimeFigureOut">
              <a:rPr lang="en-US" smtClean="0"/>
              <a:t>6/30/26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54DEDC0-FE15-4E9D-A68C-93FBBEFAC7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7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AI-generated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6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CF787-F4A9-BDE2-6E32-5AF5FC40F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2D74C8-24B6-9D74-DB0A-6C18C63CB9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F0DEE-0BBB-D3FF-78C3-643BAB6BD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B413C-6DCA-D64C-6B15-AB186087C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990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17F05-8E40-68C3-6933-1209EDFAC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2E6408-4A88-5738-BB81-1C694C29E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603775-9B06-FFB8-4689-0BCE3EBE7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CA7AA-2DC8-09AD-2776-FFD02EFC9B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984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C0E9E-7FCA-FEE9-2C29-EDB433AE1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551068-B5DA-2BD0-72DD-E7B1CB3D4B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477B44-5B2F-E847-CD95-671E270C9D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8473A-8897-53B8-3F00-67C92571E9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98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B26F5-8E0C-5888-7EEB-CFCE6FAF0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07A8E5-79D5-8C4E-15FB-EB059B825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E1AFFE-4C85-087E-9C6D-A0789B40C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BDD03-39AC-33AA-A45A-08B4A5F42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21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67973-C673-CE76-87B8-568D97991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389409-4CB4-F198-DC3E-843A6788E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6B642F-F4D6-1056-715E-850FA0845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04EA0-2F47-32DF-3E81-C41201ED63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68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419AB-84C6-13FF-DCCE-2AEEB756B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7251C-5F94-FEC8-2820-7181DED52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E09F2B-2B4E-E745-198A-75B601A43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77D00-EE4F-B005-19AD-FEEB577B01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78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Rotary Club Branding and Color Significance
 Crafting an Elegant Slide Header
 Designing a Distinctive Slide Footer
 Creating Eye-Catching Headline Styles
 Tips for Maintaining a Simple and Cohesive Template 
 Image source: AI-generated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1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7F19A-25A9-EFB2-3998-522F14D01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C01C76-9AF5-E890-99C2-67045DBDB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BF9295-15D3-D66A-6DAF-BC8A043C1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B5659-2B6A-4710-CE56-E33BA7B8E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468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173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2E6A2-2181-BE71-D5D2-AB5F8588F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95B98-711B-15A2-9ACD-101EA6128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A61033-F751-C477-10B5-2DC51ACD4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469C3-0D91-A8FA-6E1F-B70F2C1F1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76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95038-6B76-673A-B302-CB5724BDD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2263ED-0502-F433-F3AD-43C1FE2617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B2753E-B896-5C09-EAA9-1E41291194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C79B6-DC92-A2DC-7272-A5E562B2E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37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AF809-C180-02D1-C454-5AF71C104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67CAF2-0EA6-E989-8E83-DD99406FB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CC0CA4-109A-A418-A169-3A0B6480D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FC9FA-135A-B401-3413-414F1CACE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24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D2F68-4BF9-0846-2E10-37583739F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370A38-03CE-5B45-CE37-D61DEAD64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EE644F-5EEC-D14A-9B9A-C67F1846A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4A612-63F3-7DBE-1DA5-16917CF42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29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DF7D6-D888-92D4-978A-7B047823A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197078-3CAD-00B1-418B-42868653F6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D6B3F3-1270-022F-3352-45FAAAD7A5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21089-BE62-09AB-44B5-68EBA519C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0AF21-B934-4A4A-A3C6-67791132B71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5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9" y="5172773"/>
            <a:ext cx="9906001" cy="77082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400" dirty="0">
                <a:latin typeface="+mj-lt"/>
                <a:cs typeface="Mongolian Baiti" panose="03000500000000000000" pitchFamily="66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4600446"/>
            <a:ext cx="9906001" cy="39830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1" i="0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1" y="685800"/>
            <a:ext cx="9906000" cy="3716559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 sz="10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fld id="{2953A48D-8978-4B7F-8BA5-7DDC44F9988C}" type="datetime1">
              <a:rPr lang="en-US" smtClean="0"/>
              <a:t>6/30/26</a:t>
            </a:fld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sz="1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008A96-F52F-AB95-8185-940BB21AA15B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018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685801"/>
            <a:ext cx="7896860" cy="52578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74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5943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D7CA4D-0419-44B1-A572-E2F0F89C5403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11AFC6-EF52-5259-7C78-95BA7A9EDD6E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061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685801"/>
            <a:ext cx="7896860" cy="525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5943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86A8F3-65F3-4EB9-869C-76CEE4BDD77C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11AFC6-EF52-5259-7C78-95BA7A9EDD6E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772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4343400" cy="52578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685801"/>
            <a:ext cx="4953000" cy="5257800"/>
          </a:xfrm>
        </p:spPr>
        <p:txBody>
          <a:bodyPr anchor="ctr">
            <a:normAutofit/>
          </a:bodyPr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1800"/>
            </a:lvl1pPr>
            <a:lvl2pPr marL="685800" indent="-457200">
              <a:buClr>
                <a:schemeClr val="accent1"/>
              </a:buClr>
              <a:buFont typeface="+mj-lt"/>
              <a:buAutoNum type="arabicPeriod"/>
              <a:defRPr sz="1800"/>
            </a:lvl2pPr>
            <a:lvl3pPr marL="800100" indent="-342900">
              <a:buClr>
                <a:schemeClr val="accent1"/>
              </a:buClr>
              <a:buFont typeface="+mj-lt"/>
              <a:buAutoNum type="arabicPeriod"/>
              <a:defRPr sz="1800"/>
            </a:lvl3pPr>
            <a:lvl4pPr marL="1028700" indent="-342900">
              <a:buClr>
                <a:schemeClr val="accent1"/>
              </a:buClr>
              <a:buFont typeface="+mj-lt"/>
              <a:buAutoNum type="arabicPeriod"/>
              <a:defRPr sz="1800"/>
            </a:lvl4pPr>
            <a:lvl5pPr marL="1257300" indent="-342900">
              <a:buClr>
                <a:schemeClr val="accent1"/>
              </a:buClr>
              <a:buFont typeface="+mj-lt"/>
              <a:buAutoNum type="arabicPeriod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8B41A39F-C131-47B8-AEC1-526A80C18BBA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EAC3E4-34A4-BAF1-4CEC-F3578B7F2602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272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492" y="685800"/>
            <a:ext cx="5916508" cy="170536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26684C-23E4-F6A1-5A03-70AE7BEA72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3000" y="685800"/>
            <a:ext cx="3277475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32493" y="2574043"/>
            <a:ext cx="5916507" cy="3369557"/>
          </a:xfrm>
        </p:spPr>
        <p:txBody>
          <a:bodyPr>
            <a:normAutofit/>
          </a:bodyPr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1800"/>
            </a:lvl1pPr>
            <a:lvl2pPr marL="571500" indent="-342900">
              <a:buClr>
                <a:schemeClr val="accent1"/>
              </a:buClr>
              <a:buFont typeface="+mj-lt"/>
              <a:buAutoNum type="arabicPeriod"/>
              <a:defRPr sz="1800"/>
            </a:lvl2pPr>
            <a:lvl3pPr marL="800100" indent="-342900">
              <a:buClr>
                <a:schemeClr val="accent1"/>
              </a:buClr>
              <a:buFont typeface="+mj-lt"/>
              <a:buAutoNum type="arabicPeriod"/>
              <a:defRPr sz="1800"/>
            </a:lvl3pPr>
            <a:lvl4pPr marL="1028700" indent="-342900">
              <a:buClr>
                <a:schemeClr val="accent1"/>
              </a:buClr>
              <a:buFont typeface="+mj-lt"/>
              <a:buAutoNum type="arabicPeriod"/>
              <a:defRPr sz="1800"/>
            </a:lvl4pPr>
            <a:lvl5pPr>
              <a:buClr>
                <a:schemeClr val="accent1"/>
              </a:buClr>
              <a:buFont typeface="+mj-lt"/>
              <a:buAutoNum type="arabicPeriod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600" cy="457200"/>
          </a:xfrm>
        </p:spPr>
        <p:txBody>
          <a:bodyPr/>
          <a:lstStyle/>
          <a:p>
            <a:fld id="{A877CDC7-E2DA-405F-BDB4-4ED43CAA16E6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522FD4-D873-5880-85CA-819074029061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809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95FE81-352A-04EE-D805-C0A4E2382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438397"/>
            <a:ext cx="6623435" cy="115642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25ECE14C-6B0B-4298-B34D-766A34529CDF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8EE849E-3DB2-6D09-829E-63D97DAF47AC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53380E56-1E9F-BBE4-3737-14FD20DDE33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3000" y="3777702"/>
            <a:ext cx="4659735" cy="1632498"/>
          </a:xfrm>
        </p:spPr>
        <p:txBody>
          <a:bodyPr/>
          <a:lstStyle>
            <a:lvl1pPr>
              <a:spcBef>
                <a:spcPts val="0"/>
              </a:spcBef>
              <a:buNone/>
              <a:defRPr/>
            </a:lvl1pPr>
            <a:lvl2pPr>
              <a:spcBef>
                <a:spcPts val="0"/>
              </a:spcBef>
              <a:buNone/>
              <a:defRPr/>
            </a:lvl2pPr>
            <a:lvl3pPr>
              <a:spcBef>
                <a:spcPts val="0"/>
              </a:spcBef>
              <a:buNone/>
              <a:defRPr/>
            </a:lvl3pPr>
            <a:lvl4pPr>
              <a:spcBef>
                <a:spcPts val="0"/>
              </a:spcBef>
              <a:buNone/>
              <a:defRPr/>
            </a:lvl4pPr>
            <a:lvl5pPr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828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3506558" cy="345689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2777" y="685800"/>
            <a:ext cx="4956175" cy="346121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D76CF820-C7DB-421D-8FD6-C430A9B1C2AC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F077C1-74FA-7247-9C7C-6A14D1FE584B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618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71" y="2102780"/>
            <a:ext cx="3923455" cy="3840819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97941" y="685800"/>
            <a:ext cx="5251059" cy="52578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F0E63EA5-332D-4604-BD2D-34B00B234EDE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0DACAA-0808-2D60-12F2-52C968353E1D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056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702859"/>
            <a:ext cx="3048000" cy="521933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28417" y="724270"/>
            <a:ext cx="6120583" cy="521933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05145CA3-1D95-48B1-8239-73BFDAEAE6AF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3579D9-BC9D-2B0D-42FA-B8F3791ECB88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761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07549"/>
            <a:ext cx="2590800" cy="523605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817" y="708184"/>
            <a:ext cx="6603184" cy="52354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1B80F9BF-B0F8-4A9E-9210-E35AD48EB15E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2C2954-C801-2F12-6B41-2D0F2CDE9027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492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931" y="719137"/>
            <a:ext cx="2717068" cy="1858941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CA946DA-5AE8-39E2-3ADD-B8F06308C1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0" y="685800"/>
            <a:ext cx="6476915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6957" y="2793033"/>
            <a:ext cx="2717068" cy="283304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lang="en-US" dirty="0"/>
            </a:lvl1pPr>
            <a:lvl2pPr marL="228600" indent="0">
              <a:spcBef>
                <a:spcPts val="0"/>
              </a:spcBef>
              <a:buNone/>
              <a:defRPr lang="en-US" dirty="0"/>
            </a:lvl2pPr>
            <a:lvl3pPr marL="457200" indent="0">
              <a:spcBef>
                <a:spcPts val="0"/>
              </a:spcBef>
              <a:buNone/>
              <a:defRPr lang="en-US" dirty="0"/>
            </a:lvl3pPr>
            <a:lvl4pPr marL="685800" indent="0">
              <a:spcBef>
                <a:spcPts val="0"/>
              </a:spcBef>
              <a:buNone/>
              <a:defRPr lang="en-US" dirty="0"/>
            </a:lvl4pPr>
            <a:lvl5pPr marL="914400" indent="0">
              <a:spcBef>
                <a:spcPts val="0"/>
              </a:spcBef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1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48450" y="6400800"/>
            <a:ext cx="995575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30F05D-1D3B-4C2E-9FFA-DE29ED956270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4025" y="6400800"/>
            <a:ext cx="995575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AC5C24-4394-5215-8F84-119942C28BC5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489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1905008"/>
            <a:ext cx="9906001" cy="4038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A767-B18A-4D25-AB71-95C362FFA6CA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99ED41-DFA2-8D2F-7F31-B856DB6B81A4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995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1"/>
            <a:ext cx="2717067" cy="1892277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B3FABB3D-30D3-4F01-12AE-0D719370027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43000" y="2793033"/>
            <a:ext cx="2717068" cy="283304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lang="en-US" dirty="0"/>
            </a:lvl1pPr>
            <a:lvl2pPr marL="228600" indent="0">
              <a:spcBef>
                <a:spcPts val="0"/>
              </a:spcBef>
              <a:buNone/>
              <a:defRPr lang="en-US" dirty="0"/>
            </a:lvl2pPr>
            <a:lvl3pPr marL="457200" indent="0">
              <a:spcBef>
                <a:spcPts val="0"/>
              </a:spcBef>
              <a:buNone/>
              <a:defRPr lang="en-US" dirty="0"/>
            </a:lvl3pPr>
            <a:lvl4pPr marL="685800" indent="0">
              <a:spcBef>
                <a:spcPts val="0"/>
              </a:spcBef>
              <a:buNone/>
              <a:defRPr lang="en-US" dirty="0"/>
            </a:lvl4pPr>
            <a:lvl5pPr marL="914400" indent="0">
              <a:spcBef>
                <a:spcPts val="0"/>
              </a:spcBef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DF247FF5-7041-6BAC-2B24-D38B5823FD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85" y="685800"/>
            <a:ext cx="6476915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399" y="6400800"/>
            <a:ext cx="9906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B2FE6D2-B81D-4429-A41B-DCED2913EA16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2B7EA7-2EEF-FFC6-041D-2A5C43637244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393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762" y="4495800"/>
            <a:ext cx="3209368" cy="14478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0" y="685799"/>
            <a:ext cx="9901238" cy="3595045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87" y="4495800"/>
            <a:ext cx="6476914" cy="1430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lang="en-US" dirty="0"/>
            </a:lvl1pPr>
            <a:lvl2pPr marL="228600" indent="0">
              <a:spcBef>
                <a:spcPts val="0"/>
              </a:spcBef>
              <a:buNone/>
              <a:defRPr lang="en-US" dirty="0"/>
            </a:lvl2pPr>
            <a:lvl3pPr marL="457200" indent="0">
              <a:spcBef>
                <a:spcPts val="0"/>
              </a:spcBef>
              <a:buNone/>
              <a:defRPr lang="en-US" dirty="0"/>
            </a:lvl3pPr>
            <a:lvl4pPr marL="685800" indent="0">
              <a:spcBef>
                <a:spcPts val="0"/>
              </a:spcBef>
              <a:buNone/>
              <a:defRPr lang="en-US" dirty="0"/>
            </a:lvl4pPr>
            <a:lvl5pPr marL="914400" indent="0">
              <a:spcBef>
                <a:spcPts val="0"/>
              </a:spcBef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2A986E4C-26E7-40BC-8DDD-DE3A2F7C8B9D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A47364-66B2-3B4D-6600-100245734C9A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818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7489" y="685799"/>
            <a:ext cx="3620525" cy="92754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0" y="685800"/>
            <a:ext cx="5562600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17617" y="1828299"/>
            <a:ext cx="3620524" cy="4115301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1" y="6400800"/>
            <a:ext cx="594359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36428" y="6400800"/>
            <a:ext cx="1001586" cy="457200"/>
          </a:xfrm>
        </p:spPr>
        <p:txBody>
          <a:bodyPr/>
          <a:lstStyle/>
          <a:p>
            <a:fld id="{F14D5DAB-1E00-43FC-9445-DAAD2ACAC73A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38014" y="6400800"/>
            <a:ext cx="1001586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7BBF56-9F54-91F7-8B07-3836137799C1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670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685800"/>
            <a:ext cx="3620524" cy="92754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46DECC9-7986-BB68-7725-C840C27A8E9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43000" y="1828299"/>
            <a:ext cx="3620524" cy="4115301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7AACE2C-717B-D303-9874-EEBCB1CCD9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86400" y="685800"/>
            <a:ext cx="5562600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0" y="6400800"/>
            <a:ext cx="594359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8401" y="6400800"/>
            <a:ext cx="990598" cy="457200"/>
          </a:xfrm>
        </p:spPr>
        <p:txBody>
          <a:bodyPr/>
          <a:lstStyle/>
          <a:p>
            <a:fld id="{4989F924-B50F-4860-B10F-D52036B96E39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598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B0D76A-CF8F-ABF7-FD42-BC815738E318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112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1" y="685800"/>
            <a:ext cx="4546423" cy="9144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73F0A7D-AD36-9BC0-CF3C-1985F17450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3336" y="685800"/>
            <a:ext cx="4637225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92241" y="1828300"/>
            <a:ext cx="4556759" cy="4115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1" y="6404316"/>
            <a:ext cx="5943600" cy="4536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4316"/>
            <a:ext cx="990600" cy="453684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D02379D-477C-47F0-9322-3E7981CF2222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4316"/>
            <a:ext cx="990600" cy="453684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0D0403-0661-B304-FC30-17B8CEC938C8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81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40" y="685800"/>
            <a:ext cx="4513154" cy="9144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08C86B72-855F-890D-47EC-5A46EA634C5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64740" y="1828300"/>
            <a:ext cx="4513154" cy="4115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CBB37A90-5561-8836-19D2-B4DFB635D8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9910" y="685800"/>
            <a:ext cx="4637225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1" y="6400800"/>
            <a:ext cx="5943599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6535" y="6400800"/>
            <a:ext cx="990600" cy="457200"/>
          </a:xfrm>
        </p:spPr>
        <p:txBody>
          <a:bodyPr/>
          <a:lstStyle/>
          <a:p>
            <a:fld id="{30FBF84D-747E-4A2D-B74C-0D1ADB9D978A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599" cy="45720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804DAD-5BC0-9FC5-EC18-CDBE0EE36A98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742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3662043"/>
            <a:ext cx="2667001" cy="2281557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2999" y="685800"/>
            <a:ext cx="9906001" cy="2757531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24956" y="3662043"/>
            <a:ext cx="7024044" cy="2281557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412F17FE-50B5-4F97-A5FE-D47BC058140D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1B40F4D-4FD2-324C-CFF2-ADA23A35CFBC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341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707477"/>
            <a:ext cx="2743106" cy="233045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01063" y="707476"/>
            <a:ext cx="6947938" cy="268582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B92F6E-55FC-C88B-734D-26D3B9923E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2999" y="3607498"/>
            <a:ext cx="9906001" cy="2330455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600" cy="457200"/>
          </a:xfrm>
        </p:spPr>
        <p:txBody>
          <a:bodyPr/>
          <a:lstStyle/>
          <a:p>
            <a:fld id="{398629FA-33AC-4B91-9F50-6A34C73DB4A5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599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6F4162-8B6A-031F-A186-63503EB5CF2B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463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685801"/>
            <a:ext cx="2667001" cy="52578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24956" y="685800"/>
            <a:ext cx="7024044" cy="2757531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24956" y="3662043"/>
            <a:ext cx="7024044" cy="2281557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4C54EB15-C6E9-4FB2-A00E-83F3272DC203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2BAF7E-DB4B-FC77-1D4B-2907E790CFE1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867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553" y="702859"/>
            <a:ext cx="5744447" cy="90986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F6718FE-EF5C-5023-A98D-91BFEF2C03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0" y="702859"/>
            <a:ext cx="3417453" cy="5240741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5739" y="1828299"/>
            <a:ext cx="5737784" cy="4115301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1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2921" y="6400800"/>
            <a:ext cx="990601" cy="457200"/>
          </a:xfrm>
        </p:spPr>
        <p:txBody>
          <a:bodyPr/>
          <a:lstStyle/>
          <a:p>
            <a:fld id="{F35C560A-6694-4C54-932B-EBD007D80457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34F062-E526-E361-D4BD-72E769199F9A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04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2327554"/>
            <a:ext cx="3914086" cy="365636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8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4817" y="685799"/>
            <a:ext cx="3174160" cy="1458873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i="0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9104" y="685800"/>
            <a:ext cx="5258080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2400" y="6400800"/>
            <a:ext cx="5943600" cy="4536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58400" y="6400800"/>
            <a:ext cx="990600" cy="453602"/>
          </a:xfrm>
        </p:spPr>
        <p:txBody>
          <a:bodyPr/>
          <a:lstStyle/>
          <a:p>
            <a:fld id="{8529DE94-2476-477B-981E-08C53D89AC9B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14B7BE-0A4F-0031-AC74-6519ACD526D2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690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02859"/>
            <a:ext cx="5744448" cy="89486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3000" y="1843924"/>
            <a:ext cx="5744447" cy="409967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D5B6C620-74FA-0279-5BC5-97091F2D26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31547" y="702859"/>
            <a:ext cx="3417453" cy="5240741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0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8399" y="6400800"/>
            <a:ext cx="990600" cy="457200"/>
          </a:xfrm>
        </p:spPr>
        <p:txBody>
          <a:bodyPr/>
          <a:lstStyle/>
          <a:p>
            <a:fld id="{101DF975-D0C4-475F-9F7C-B84D5C6D229B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D60DA1-4793-4BB1-35F1-0A144685020B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575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85799"/>
            <a:ext cx="9905999" cy="948457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70936" y="1849212"/>
            <a:ext cx="4569056" cy="4094387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F64025-FA05-CC42-8294-F944BC95DD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52008" y="1849212"/>
            <a:ext cx="4596992" cy="4094388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1" y="6400800"/>
            <a:ext cx="594359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FD9AFD03-FE9C-40DF-B862-03968B25C24F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599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77AF9D-3C1B-C06E-8ED0-0E93CB299E0C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919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9906000" cy="94845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3000" y="1849213"/>
            <a:ext cx="3886200" cy="4094387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A5194B-746E-D0FD-A7D1-71D10560B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1216" y="1849213"/>
            <a:ext cx="5307785" cy="4094387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0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2FD384AD-C61A-48D6-93CC-8F2E0CDBE1F5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599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68E299-4F76-11A9-0401-93911962B31C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274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9906000" cy="94183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F64025-FA05-CC42-8294-F944BC95DD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0" y="1855838"/>
            <a:ext cx="4678055" cy="4087762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69855" y="1855839"/>
            <a:ext cx="4479145" cy="408776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flipH="1">
            <a:off x="152400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8400" y="6400800"/>
            <a:ext cx="990600" cy="457200"/>
          </a:xfrm>
        </p:spPr>
        <p:txBody>
          <a:bodyPr/>
          <a:lstStyle/>
          <a:p>
            <a:fld id="{614BD192-03A5-4A45-AA3A-3048777F9DA1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5B70AA-3B93-7622-1DFB-94A2304AD14A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84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168" y="685801"/>
            <a:ext cx="6416832" cy="91440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0" y="685800"/>
            <a:ext cx="2777152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32168" y="1828299"/>
            <a:ext cx="6416832" cy="4115300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0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8400" y="6400800"/>
            <a:ext cx="990600" cy="457200"/>
          </a:xfrm>
        </p:spPr>
        <p:txBody>
          <a:bodyPr/>
          <a:lstStyle/>
          <a:p>
            <a:fld id="{688BF943-8E28-4DFB-B0DE-F00AF9279F8D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39A83E-B0F1-03F6-74AC-D67E31FB9868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333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94998"/>
            <a:ext cx="6407304" cy="91440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2999" y="1828299"/>
            <a:ext cx="6407305" cy="41153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A0F08A51-DDF0-F904-C832-37321BA8D0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71848" y="685800"/>
            <a:ext cx="2777152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0" y="6400800"/>
            <a:ext cx="594359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8400" y="6400800"/>
            <a:ext cx="990600" cy="457200"/>
          </a:xfrm>
        </p:spPr>
        <p:txBody>
          <a:bodyPr/>
          <a:lstStyle/>
          <a:p>
            <a:fld id="{14FE1444-BD57-4488-BC66-780B65504E47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00A44A-2759-A2C2-08DC-0AAFC6B55096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378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8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720467"/>
            <a:ext cx="3517146" cy="1628481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1" y="2563904"/>
            <a:ext cx="3517146" cy="3379695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72162" y="685801"/>
            <a:ext cx="5676838" cy="52578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2C7D6AC0-AFBC-4BF8-914C-3A003B9A62FD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EC98E67-C3DE-1B21-ADC4-8C5E2F6367F0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646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129" y="709098"/>
            <a:ext cx="2491239" cy="1639852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72128" y="2563905"/>
            <a:ext cx="2491239" cy="3379695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5384" y="685800"/>
            <a:ext cx="6673616" cy="52578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599" cy="457200"/>
          </a:xfrm>
        </p:spPr>
        <p:txBody>
          <a:bodyPr/>
          <a:lstStyle/>
          <a:p>
            <a:fld id="{2DA2328B-B1E6-45A4-86CF-8A83B4DA9E96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70BF570-92F5-4B04-EE32-8093EAC2D175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044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243865"/>
            <a:ext cx="9906000" cy="709673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6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1"/>
            <a:ext cx="9906000" cy="4329860"/>
          </a:xfrm>
        </p:spPr>
        <p:txBody>
          <a:bodyPr anchor="t">
            <a:normAutofit/>
          </a:bodyPr>
          <a:lstStyle>
            <a:lvl1pPr marL="0" indent="0" algn="ctr">
              <a:lnSpc>
                <a:spcPct val="90000"/>
              </a:lnSpc>
              <a:buNone/>
              <a:defRPr sz="25000" b="0">
                <a:solidFill>
                  <a:schemeClr val="bg1"/>
                </a:solidFill>
                <a:latin typeface="+mj-lt"/>
                <a:cs typeface="Mongolian Baiti" panose="03000500000000000000" pitchFamily="66" charset="0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38E9D8-4FC1-4DAE-99E4-835FCD288395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7AB40-CE07-6773-F477-107BB694C7B9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454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0">
            <a:extLst>
              <a:ext uri="{FF2B5EF4-FFF2-40B4-BE49-F238E27FC236}">
                <a16:creationId xmlns:a16="http://schemas.microsoft.com/office/drawing/2014/main" id="{3CD651BA-50FB-2DF6-3F6E-69C4FCD7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4609809"/>
            <a:ext cx="4953001" cy="1343730"/>
          </a:xfrm>
        </p:spPr>
        <p:txBody>
          <a:bodyPr anchor="b"/>
          <a:lstStyle>
            <a:lvl1pPr>
              <a:lnSpc>
                <a:spcPct val="110000"/>
              </a:lnSpc>
              <a:defRPr sz="2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FCA4E528-A76C-88B7-F866-78D030A514D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143000" y="685801"/>
            <a:ext cx="9906000" cy="3276600"/>
          </a:xfrm>
        </p:spPr>
        <p:txBody>
          <a:bodyPr anchor="b"/>
          <a:lstStyle>
            <a:lvl1pPr>
              <a:lnSpc>
                <a:spcPct val="90000"/>
              </a:lnSpc>
              <a:buNone/>
              <a:defRPr sz="27000">
                <a:solidFill>
                  <a:schemeClr val="tx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BAEB1E-5971-4FE0-8556-E58B94C51D44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EA5BF1-23C2-0F30-7510-43650AEC4DE0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2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8017" y="2015442"/>
            <a:ext cx="4240984" cy="396024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4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8016" y="685800"/>
            <a:ext cx="3755116" cy="1114678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i="0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1A639AF-317A-79DF-3175-64C726EA31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3001" y="685800"/>
            <a:ext cx="4952999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1" y="6400800"/>
            <a:ext cx="594359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C51F7A3-E7CB-4889-B172-A123C630DC51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8BDBFD-5D03-F89B-C880-B0D233D5D482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255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0">
            <a:extLst>
              <a:ext uri="{FF2B5EF4-FFF2-40B4-BE49-F238E27FC236}">
                <a16:creationId xmlns:a16="http://schemas.microsoft.com/office/drawing/2014/main" id="{C3DADE7F-E67E-CAEA-8072-B9514E6E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85800"/>
            <a:ext cx="2895601" cy="5267739"/>
          </a:xfrm>
        </p:spPr>
        <p:txBody>
          <a:bodyPr anchor="ctr"/>
          <a:lstStyle>
            <a:lvl1pPr>
              <a:lnSpc>
                <a:spcPct val="110000"/>
              </a:lnSpc>
              <a:defRPr sz="2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64D4B29D-DD33-F8A0-6077-D56DBC08D2D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143000" y="685800"/>
            <a:ext cx="6781800" cy="4191001"/>
          </a:xfrm>
        </p:spPr>
        <p:txBody>
          <a:bodyPr anchor="b"/>
          <a:lstStyle>
            <a:lvl1pPr>
              <a:lnSpc>
                <a:spcPct val="90000"/>
              </a:lnSpc>
              <a:buNone/>
              <a:defRPr sz="20000">
                <a:solidFill>
                  <a:schemeClr val="accent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39DFF5D4-4547-4361-B250-BFE60A41E1A4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02FC57-F63B-DF9D-9ACC-AC4696C03769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509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 4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1D15B53-A6D4-5307-3354-15A2A777AAD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143000" y="715425"/>
            <a:ext cx="9906000" cy="4217987"/>
          </a:xfrm>
        </p:spPr>
        <p:txBody>
          <a:bodyPr/>
          <a:lstStyle>
            <a:lvl1pPr>
              <a:lnSpc>
                <a:spcPct val="90000"/>
              </a:lnSpc>
              <a:buNone/>
              <a:defRPr sz="27000"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99B2AA-EA1F-4808-8C25-C8FD26324E26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D6B5B7-21A5-3BED-394A-5383E64E7DF5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53B1AF28-7C69-5D76-E7F7-FF9768CC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166360"/>
            <a:ext cx="8759952" cy="786384"/>
          </a:xfrm>
        </p:spPr>
        <p:txBody>
          <a:bodyPr/>
          <a:lstStyle>
            <a:lvl1pPr>
              <a:lnSpc>
                <a:spcPct val="11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230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0"/>
            <a:ext cx="9906000" cy="5257800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buNone/>
              <a:defRPr sz="5400" b="0">
                <a:solidFill>
                  <a:schemeClr val="bg1"/>
                </a:solidFill>
                <a:latin typeface="+mj-lt"/>
                <a:cs typeface="Mongolian Baiti" panose="03000500000000000000" pitchFamily="66" charset="0"/>
              </a:defRPr>
            </a:lvl1pPr>
            <a:lvl2pPr marL="228600" indent="0">
              <a:lnSpc>
                <a:spcPct val="90000"/>
              </a:lnSpc>
              <a:buNone/>
              <a:defRPr sz="5400" b="0">
                <a:solidFill>
                  <a:schemeClr val="bg1"/>
                </a:solidFill>
                <a:latin typeface="+mj-lt"/>
                <a:cs typeface="Mongolian Baiti" panose="03000500000000000000" pitchFamily="66" charset="0"/>
              </a:defRPr>
            </a:lvl2pPr>
            <a:lvl3pPr marL="457200" indent="0">
              <a:lnSpc>
                <a:spcPct val="90000"/>
              </a:lnSpc>
              <a:buNone/>
              <a:defRPr sz="5400" b="0">
                <a:solidFill>
                  <a:schemeClr val="bg1"/>
                </a:solidFill>
                <a:latin typeface="+mj-lt"/>
                <a:cs typeface="Mongolian Baiti" panose="03000500000000000000" pitchFamily="66" charset="0"/>
              </a:defRPr>
            </a:lvl3pPr>
            <a:lvl4pPr marL="685800" indent="0">
              <a:lnSpc>
                <a:spcPct val="90000"/>
              </a:lnSpc>
              <a:buNone/>
              <a:defRPr sz="5400" b="0">
                <a:solidFill>
                  <a:schemeClr val="bg1"/>
                </a:solidFill>
                <a:latin typeface="+mj-lt"/>
                <a:cs typeface="Mongolian Baiti" panose="03000500000000000000" pitchFamily="66" charset="0"/>
              </a:defRPr>
            </a:lvl4pPr>
            <a:lvl5pPr marL="914400" indent="0">
              <a:lnSpc>
                <a:spcPct val="90000"/>
              </a:lnSpc>
              <a:buNone/>
              <a:defRPr sz="5400" b="0">
                <a:solidFill>
                  <a:schemeClr val="bg1"/>
                </a:solidFill>
                <a:latin typeface="+mj-lt"/>
                <a:cs typeface="Mongolian Baiti" panose="03000500000000000000" pitchFamily="66" charset="0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C9FE2-6DE5-4BD7-B30C-85A8ECDF0918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E59E0B-DA31-573A-9F4C-606FE4AAB022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884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0"/>
            <a:ext cx="10439400" cy="5257800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buNone/>
              <a:defRPr sz="5400" b="0">
                <a:solidFill>
                  <a:schemeClr val="tx1"/>
                </a:solidFill>
                <a:latin typeface="+mj-lt"/>
                <a:cs typeface="Mongolian Baiti" panose="03000500000000000000" pitchFamily="66" charset="0"/>
              </a:defRPr>
            </a:lvl1pPr>
            <a:lvl2pPr marL="228600" indent="0">
              <a:lnSpc>
                <a:spcPct val="90000"/>
              </a:lnSpc>
              <a:buNone/>
              <a:defRPr sz="5400" b="0">
                <a:solidFill>
                  <a:schemeClr val="tx1"/>
                </a:solidFill>
                <a:latin typeface="+mj-lt"/>
                <a:cs typeface="Mongolian Baiti" panose="03000500000000000000" pitchFamily="66" charset="0"/>
              </a:defRPr>
            </a:lvl2pPr>
            <a:lvl3pPr marL="457200" indent="0">
              <a:lnSpc>
                <a:spcPct val="90000"/>
              </a:lnSpc>
              <a:buNone/>
              <a:defRPr sz="5400" b="0">
                <a:solidFill>
                  <a:schemeClr val="tx1"/>
                </a:solidFill>
                <a:latin typeface="+mj-lt"/>
                <a:cs typeface="Mongolian Baiti" panose="03000500000000000000" pitchFamily="66" charset="0"/>
              </a:defRPr>
            </a:lvl3pPr>
            <a:lvl4pPr marL="685800" indent="0">
              <a:lnSpc>
                <a:spcPct val="90000"/>
              </a:lnSpc>
              <a:buNone/>
              <a:defRPr sz="5400" b="0">
                <a:solidFill>
                  <a:schemeClr val="tx1"/>
                </a:solidFill>
                <a:latin typeface="+mj-lt"/>
                <a:cs typeface="Mongolian Baiti" panose="03000500000000000000" pitchFamily="66" charset="0"/>
              </a:defRPr>
            </a:lvl4pPr>
            <a:lvl5pPr marL="914400" indent="0">
              <a:lnSpc>
                <a:spcPct val="90000"/>
              </a:lnSpc>
              <a:buNone/>
              <a:defRPr sz="5400" b="0">
                <a:solidFill>
                  <a:schemeClr val="tx1"/>
                </a:solidFill>
                <a:latin typeface="+mj-lt"/>
                <a:cs typeface="Mongolian Baiti" panose="03000500000000000000" pitchFamily="66" charset="0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00D39FB3-A85A-4123-936A-B01B34283303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01FFB5-9AC9-5608-D38C-31B179F100FD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749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1"/>
            <a:ext cx="9906000" cy="5257799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5400" b="0">
                <a:latin typeface="+mj-lt"/>
                <a:cs typeface="Mongolian Baiti" panose="03000500000000000000" pitchFamily="66" charset="0"/>
              </a:defRPr>
            </a:lvl1pPr>
            <a:lvl2pPr marL="228600" indent="0">
              <a:lnSpc>
                <a:spcPct val="90000"/>
              </a:lnSpc>
              <a:buNone/>
              <a:defRPr sz="5400" b="0">
                <a:latin typeface="+mj-lt"/>
                <a:cs typeface="Mongolian Baiti" panose="03000500000000000000" pitchFamily="66" charset="0"/>
              </a:defRPr>
            </a:lvl2pPr>
            <a:lvl3pPr marL="457200" indent="0">
              <a:lnSpc>
                <a:spcPct val="90000"/>
              </a:lnSpc>
              <a:buNone/>
              <a:defRPr sz="5400" b="0">
                <a:latin typeface="+mj-lt"/>
                <a:cs typeface="Mongolian Baiti" panose="03000500000000000000" pitchFamily="66" charset="0"/>
              </a:defRPr>
            </a:lvl3pPr>
            <a:lvl4pPr marL="685800" indent="0">
              <a:lnSpc>
                <a:spcPct val="90000"/>
              </a:lnSpc>
              <a:buNone/>
              <a:defRPr sz="5400" b="0">
                <a:latin typeface="+mj-lt"/>
                <a:cs typeface="Mongolian Baiti" panose="03000500000000000000" pitchFamily="66" charset="0"/>
              </a:defRPr>
            </a:lvl4pPr>
            <a:lvl5pPr marL="914400" indent="0">
              <a:lnSpc>
                <a:spcPct val="90000"/>
              </a:lnSpc>
              <a:buNone/>
              <a:defRPr sz="5400" b="0">
                <a:latin typeface="+mj-lt"/>
                <a:cs typeface="Mongolian Baiti" panose="03000500000000000000" pitchFamily="66" charset="0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594359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600" cy="457200"/>
          </a:xfrm>
        </p:spPr>
        <p:txBody>
          <a:bodyPr/>
          <a:lstStyle/>
          <a:p>
            <a:fld id="{A70944E6-539A-4BC8-B250-092F2CE95E90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6CE4C6-A657-5805-17C1-DFBE412C51BD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28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5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0"/>
            <a:ext cx="9906000" cy="52578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lnSpc>
                <a:spcPct val="90000"/>
              </a:lnSpc>
              <a:buNone/>
              <a:defRPr lang="en-US" sz="5400" b="1" dirty="0">
                <a:solidFill>
                  <a:schemeClr val="bg1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buNone/>
              <a:defRPr lang="en-US" sz="5400" b="1" dirty="0">
                <a:solidFill>
                  <a:schemeClr val="bg1"/>
                </a:solidFill>
                <a:latin typeface="+mn-lt"/>
              </a:defRPr>
            </a:lvl2pPr>
            <a:lvl3pPr marL="457200" indent="0">
              <a:lnSpc>
                <a:spcPct val="90000"/>
              </a:lnSpc>
              <a:buNone/>
              <a:defRPr lang="en-US" sz="5400" b="1" dirty="0">
                <a:solidFill>
                  <a:schemeClr val="bg1"/>
                </a:solidFill>
                <a:latin typeface="+mn-lt"/>
              </a:defRPr>
            </a:lvl3pPr>
            <a:lvl4pPr marL="685800" indent="0">
              <a:lnSpc>
                <a:spcPct val="90000"/>
              </a:lnSpc>
              <a:buNone/>
              <a:defRPr lang="en-US" sz="5400" b="1" dirty="0">
                <a:solidFill>
                  <a:schemeClr val="bg1"/>
                </a:solidFill>
                <a:latin typeface="+mn-lt"/>
              </a:defRPr>
            </a:lvl4pPr>
            <a:lvl5pPr marL="914400" indent="0">
              <a:lnSpc>
                <a:spcPct val="90000"/>
              </a:lnSpc>
              <a:buNone/>
              <a:defRPr lang="en-US" sz="5400" b="1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0B6F89-4209-4DBA-AE92-A89C4CA08C29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45B696-5A62-5895-72D9-DC0A3B3E2F89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517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5029200"/>
            <a:ext cx="9906000" cy="914400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000" b="1" i="0" spc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0"/>
            <a:ext cx="9906000" cy="4114800"/>
          </a:xfrm>
        </p:spPr>
        <p:txBody>
          <a:bodyPr anchor="b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5400">
                <a:latin typeface="+mj-lt"/>
                <a:cs typeface="Mongolian Baiti" panose="03000500000000000000" pitchFamily="66" charset="0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9C85BD29-F703-441C-BA70-A68EA51BEFAB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33729E-38D5-A1E3-A590-6B649D520DE4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132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4955722"/>
            <a:ext cx="9906000" cy="987878"/>
          </a:xfrm>
        </p:spPr>
        <p:txBody>
          <a:bodyPr anchor="ctr">
            <a:normAutofit/>
          </a:bodyPr>
          <a:lstStyle>
            <a:lvl1pPr algn="r">
              <a:lnSpc>
                <a:spcPct val="120000"/>
              </a:lnSpc>
              <a:defRPr sz="2000" b="1" i="0" spc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0"/>
            <a:ext cx="9906000" cy="3950208"/>
          </a:xfrm>
        </p:spPr>
        <p:txBody>
          <a:bodyPr anchor="t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  <a:latin typeface="+mj-lt"/>
                <a:cs typeface="Mongolian Baiti" panose="03000500000000000000" pitchFamily="66" charset="0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5B9CFA-6593-4507-A356-FB73387E9819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B597FC-DDBE-CAE6-D19E-43EBC6822347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184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7468" y="5029200"/>
            <a:ext cx="6341532" cy="914399"/>
          </a:xfrm>
        </p:spPr>
        <p:txBody>
          <a:bodyPr anchor="b">
            <a:normAutofit/>
          </a:bodyPr>
          <a:lstStyle>
            <a:lvl1pPr algn="r">
              <a:lnSpc>
                <a:spcPct val="120000"/>
              </a:lnSpc>
              <a:defRPr sz="2000" b="1" i="0" spc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0"/>
            <a:ext cx="9906000" cy="407398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10000"/>
              </a:lnSpc>
              <a:spcBef>
                <a:spcPts val="0"/>
              </a:spcBef>
              <a:buNone/>
              <a:defRPr sz="5400">
                <a:latin typeface="+mj-lt"/>
                <a:cs typeface="Mongolian Baiti" panose="03000500000000000000" pitchFamily="66" charset="0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6DF2A675-1020-4672-8497-CDB1190FE408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0B72BA-2488-6234-EBE9-5F35F28FB990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9755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9906000" cy="1828800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2729555"/>
            <a:ext cx="9906000" cy="32140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22860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2pPr>
            <a:lvl3pPr marL="45720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3pPr>
            <a:lvl4pPr marL="68580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4pPr>
            <a:lvl5pPr marL="91440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21EF61-A901-4AB4-9C45-C45E4D36F49E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7917D3-DF16-9257-206A-EC4725B68DB8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381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2990" y="2827402"/>
            <a:ext cx="3736010" cy="28455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4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2988" y="1521399"/>
            <a:ext cx="3729915" cy="112312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1A639AF-317A-79DF-3175-64C726EA31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3000" y="685800"/>
            <a:ext cx="5457968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1" y="6400800"/>
            <a:ext cx="594359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D8177C5-BD9A-4D23-83AF-F5B841ADF3F2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6E54C3-5CBC-D17E-9D7C-4FF681AFB45B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118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78617"/>
            <a:ext cx="8430767" cy="1842020"/>
          </a:xfrm>
        </p:spPr>
        <p:txBody>
          <a:bodyPr anchor="b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3128" y="4335592"/>
            <a:ext cx="8430639" cy="160800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22860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45720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3pPr>
            <a:lvl4pPr marL="68580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91440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9C0E38-0B6C-4F02-AE7F-390E700470CD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72AAFA-E5BE-EBA1-7C6C-D6C7CA13C4A9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417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1036"/>
            <a:ext cx="9906000" cy="999861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7D5A5-84C3-7EDE-A8EB-2DE057DE46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2999" y="1825625"/>
            <a:ext cx="4544695" cy="4117975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54150AE-A7C6-D328-35D7-F5B840930E3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4305" y="1825625"/>
            <a:ext cx="4544695" cy="4117975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833FF731-0671-4E16-83B5-1527EB111BED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8B40A4-AD32-3681-054F-B1104A95BB77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413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9906000" cy="85790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685735"/>
            <a:ext cx="454152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00" b="1" i="0" cap="all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6AAF7-C632-FCD0-6A60-E0EA4A52F2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3000" y="2387600"/>
            <a:ext cx="4541838" cy="3556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8116" y="1685735"/>
            <a:ext cx="454152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00" b="1" i="0" cap="all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D998360-6973-27D8-8B08-ACAE10572B3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7162" y="2387600"/>
            <a:ext cx="4541838" cy="3556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0522869C-8080-4F99-8FAC-1725E6C242DF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E3AABC-393D-6A10-85E1-3DA5FCF6F287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599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9906000" cy="112403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8DF9FB6F-4F0B-43F9-AF69-3B0CAC3B888F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7143C1-3BF7-2821-826F-7956E68E4ED2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414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00E5B50F-7E5E-430D-954F-DEC2717D2CC8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2C6766-0277-BD60-47A7-70F9C799649E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7415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740" y="685801"/>
            <a:ext cx="3595634" cy="180858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6740" y="2743200"/>
            <a:ext cx="3595634" cy="32004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7" y="685801"/>
            <a:ext cx="5943599" cy="525779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F5570C49-D89B-4A85-81F2-2955DCD49ED2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52DA44-7B78-2397-2B78-AD0FE8DE32E7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6700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692" y="685801"/>
            <a:ext cx="3595634" cy="1823162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6692" y="2743200"/>
            <a:ext cx="3595634" cy="3200400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334000" y="685802"/>
            <a:ext cx="5701308" cy="5257798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E6CFD80B-F9FB-4989-A4EB-DBB19E6671FD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420CDB-B7DC-0296-6DF4-02A4E776627C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941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097452"/>
            <a:ext cx="9906000" cy="38742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693821"/>
            <a:ext cx="7794754" cy="1200698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493D0-2A08-42DB-964D-2E1108D4CB76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0F3FF5-645F-9896-EB7A-64D903F77542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373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03564"/>
            <a:ext cx="9140954" cy="283672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80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923173"/>
            <a:ext cx="7388353" cy="101498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b="1" i="0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1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57C23FB3-0824-43FF-8EA1-707169FC13FA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599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985B18-7603-5E0E-67B4-DFB03DB2AA5C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7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94490"/>
            <a:ext cx="8229600" cy="2379013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2" y="3962400"/>
            <a:ext cx="7588155" cy="10293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D26C4EF4-1425-499B-9B0A-3303E07CFD10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01BC5C-C61F-D922-112D-C75F31142522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29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685801"/>
            <a:ext cx="7896860" cy="52578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5943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FD4B53-E1EA-4DC9-BEB9-493B5BDE9305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11AFC6-EF52-5259-7C78-95BA7A9EDD6E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687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98501"/>
            <a:ext cx="9906000" cy="10185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999" y="1902460"/>
            <a:ext cx="9906001" cy="4041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3929" y="6400800"/>
            <a:ext cx="2155071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 b="1" i="0">
                <a:solidFill>
                  <a:schemeClr val="tx1"/>
                </a:solidFill>
                <a:latin typeface="+mj-lt"/>
                <a:cs typeface="Mongolian Baiti" panose="03000500000000000000" pitchFamily="66" charset="0"/>
              </a:defRPr>
            </a:lvl1pPr>
          </a:lstStyle>
          <a:p>
            <a:fld id="{8FD589F1-8A4C-4250-9180-4AE033388C26}" type="datetime1">
              <a:rPr lang="en-US" smtClean="0"/>
              <a:t>6/30/26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00800"/>
            <a:ext cx="5943599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 b="1" i="0">
                <a:solidFill>
                  <a:schemeClr val="tx1"/>
                </a:solidFill>
                <a:latin typeface="+mj-lt"/>
                <a:cs typeface="Mongolian Baiti" panose="03000500000000000000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000" y="6400800"/>
            <a:ext cx="990599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 b="1" i="0">
                <a:solidFill>
                  <a:schemeClr val="accent1"/>
                </a:solidFill>
                <a:latin typeface="+mj-lt"/>
                <a:cs typeface="Mongolian Baiti" panose="03000500000000000000" pitchFamily="66" charset="0"/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44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0" i="0" kern="1200" spc="0" baseline="0">
          <a:solidFill>
            <a:schemeClr val="tx1"/>
          </a:solidFill>
          <a:latin typeface="+mj-lt"/>
          <a:ea typeface="+mj-ea"/>
          <a:cs typeface="Mongolian Baiti" panose="03000500000000000000" pitchFamily="66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3" orient="horz" pos="2160" userDrawn="1">
          <p15:clr>
            <a:srgbClr val="F26B43"/>
          </p15:clr>
        </p15:guide>
        <p15:guide id="24" pos="3840" userDrawn="1">
          <p15:clr>
            <a:srgbClr val="F26B43"/>
          </p15:clr>
        </p15:guide>
        <p15:guide id="25" pos="7584" userDrawn="1">
          <p15:clr>
            <a:srgbClr val="F26B43"/>
          </p15:clr>
        </p15:guide>
        <p15:guide id="26" pos="96" userDrawn="1">
          <p15:clr>
            <a:srgbClr val="F26B43"/>
          </p15:clr>
        </p15:guide>
        <p15:guide id="27" pos="720" userDrawn="1">
          <p15:clr>
            <a:srgbClr val="F26B43"/>
          </p15:clr>
        </p15:guide>
        <p15:guide id="28" pos="6960" userDrawn="1">
          <p15:clr>
            <a:srgbClr val="F26B43"/>
          </p15:clr>
        </p15:guide>
        <p15:guide id="29" orient="horz" pos="4032" userDrawn="1">
          <p15:clr>
            <a:srgbClr val="F26B43"/>
          </p15:clr>
        </p15:guide>
        <p15:guide id="30" orient="horz" pos="432" userDrawn="1">
          <p15:clr>
            <a:srgbClr val="F26B43"/>
          </p15:clr>
        </p15:guide>
        <p15:guide id="31" orient="horz" pos="3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24711-4DFF-518A-8C4F-FF43F6FA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AutoShape 2" descr="Generated image 1">
            <a:extLst>
              <a:ext uri="{FF2B5EF4-FFF2-40B4-BE49-F238E27FC236}">
                <a16:creationId xmlns:a16="http://schemas.microsoft.com/office/drawing/2014/main" id="{EA13CE00-048A-427A-0B48-D6DDF510FA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B07780-173C-F692-AEB4-708318568B4B}"/>
              </a:ext>
            </a:extLst>
          </p:cNvPr>
          <p:cNvSpPr txBox="1"/>
          <p:nvPr/>
        </p:nvSpPr>
        <p:spPr>
          <a:xfrm>
            <a:off x="590737" y="2611904"/>
            <a:ext cx="3794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MEMBERSHIP</a:t>
            </a:r>
          </a:p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GROWTH</a:t>
            </a:r>
          </a:p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CAMPAIGN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51054E-550C-9F6A-845B-C23EEF488720}"/>
              </a:ext>
            </a:extLst>
          </p:cNvPr>
          <p:cNvSpPr txBox="1"/>
          <p:nvPr/>
        </p:nvSpPr>
        <p:spPr>
          <a:xfrm>
            <a:off x="1231663" y="4944962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District 5390 - 2026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856490-1867-3AE3-76A8-D99FC4A6317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34" y="0"/>
            <a:ext cx="7340566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E92358-83F1-90CA-4C79-3E27BFE09563}"/>
              </a:ext>
            </a:extLst>
          </p:cNvPr>
          <p:cNvSpPr txBox="1"/>
          <p:nvPr/>
        </p:nvSpPr>
        <p:spPr>
          <a:xfrm>
            <a:off x="1231663" y="5620395"/>
            <a:ext cx="231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646A3"/>
                </a:solidFill>
              </a:rPr>
              <a:t>Thanks for being a </a:t>
            </a:r>
          </a:p>
          <a:p>
            <a:pPr algn="ctr"/>
            <a:r>
              <a:rPr lang="en-US" b="1" dirty="0">
                <a:solidFill>
                  <a:srgbClr val="0646A3"/>
                </a:solidFill>
              </a:rPr>
              <a:t>_______ Rotarian!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28CEC-8943-0E5A-741A-51D4C9FE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48" y="862629"/>
            <a:ext cx="3150138" cy="117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2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A112-9A29-EDC7-8936-53D423CBB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C470F-75AA-E3FD-EDDC-2F383E7E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0409F-7099-8FFC-0B83-8F96E318F3BA}"/>
              </a:ext>
            </a:extLst>
          </p:cNvPr>
          <p:cNvSpPr txBox="1"/>
          <p:nvPr/>
        </p:nvSpPr>
        <p:spPr>
          <a:xfrm>
            <a:off x="4878328" y="571815"/>
            <a:ext cx="8231813" cy="10057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Elevator Pitch</a:t>
            </a:r>
            <a:endParaRPr lang="en-US" dirty="0"/>
          </a:p>
        </p:txBody>
      </p:sp>
      <p:sp>
        <p:nvSpPr>
          <p:cNvPr id="5" name="AutoShape 2" descr="Generated image">
            <a:extLst>
              <a:ext uri="{FF2B5EF4-FFF2-40B4-BE49-F238E27FC236}">
                <a16:creationId xmlns:a16="http://schemas.microsoft.com/office/drawing/2014/main" id="{DB15A677-E100-17C5-0613-261CF548F6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9AA8F-278D-79F5-CA1A-41BB192949AA}"/>
              </a:ext>
            </a:extLst>
          </p:cNvPr>
          <p:cNvSpPr txBox="1"/>
          <p:nvPr/>
        </p:nvSpPr>
        <p:spPr>
          <a:xfrm>
            <a:off x="4878731" y="1882151"/>
            <a:ext cx="6665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646A3"/>
                </a:solidFill>
              </a:rPr>
              <a:t>Simple, Standard Pitch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E88DE9-61A6-1A47-17DD-E2DB04E1B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50A21E-4556-B909-8167-4F26B5E98035}"/>
              </a:ext>
            </a:extLst>
          </p:cNvPr>
          <p:cNvSpPr txBox="1"/>
          <p:nvPr/>
        </p:nvSpPr>
        <p:spPr>
          <a:xfrm>
            <a:off x="4946751" y="5387441"/>
            <a:ext cx="6856301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Everyone comes to Rotary for a different reason. </a:t>
            </a:r>
          </a:p>
          <a:p>
            <a:pPr algn="ctr"/>
            <a:r>
              <a:rPr lang="en-US" sz="2000" i="1" dirty="0"/>
              <a:t>Find out theirs and start there</a:t>
            </a:r>
            <a:r>
              <a:rPr lang="en-US" i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889591-72E5-E652-47E1-AC4B718C3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8770" y="352015"/>
            <a:ext cx="2273549" cy="7025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787879-3BB0-745E-D7CC-5BCD03A663D4}"/>
              </a:ext>
            </a:extLst>
          </p:cNvPr>
          <p:cNvSpPr txBox="1"/>
          <p:nvPr/>
        </p:nvSpPr>
        <p:spPr>
          <a:xfrm>
            <a:off x="4834787" y="2813176"/>
            <a:ext cx="66655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Rotary is a group of people who come together to serve their community, build meaningful relationships, and grow personally and professionally, while having fun and making a real difference. </a:t>
            </a:r>
          </a:p>
        </p:txBody>
      </p:sp>
    </p:spTree>
    <p:extLst>
      <p:ext uri="{BB962C8B-B14F-4D97-AF65-F5344CB8AC3E}">
        <p14:creationId xmlns:p14="http://schemas.microsoft.com/office/powerpoint/2010/main" val="17578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88FB2-7402-8554-B969-08855C81A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F8547-0497-3BF2-76CA-20E5B3B1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AutoShape 2" descr="Generated image">
            <a:extLst>
              <a:ext uri="{FF2B5EF4-FFF2-40B4-BE49-F238E27FC236}">
                <a16:creationId xmlns:a16="http://schemas.microsoft.com/office/drawing/2014/main" id="{1475107E-2929-4A83-A7F3-E4172C17B4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911777-A535-A2D9-D758-A4D039E53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770" y="352015"/>
            <a:ext cx="2273549" cy="70250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1C07A2F-D0AC-E0B7-05E4-DCF4A9307ED0}"/>
              </a:ext>
            </a:extLst>
          </p:cNvPr>
          <p:cNvGrpSpPr/>
          <p:nvPr/>
        </p:nvGrpSpPr>
        <p:grpSpPr>
          <a:xfrm>
            <a:off x="0" y="644490"/>
            <a:ext cx="10641821" cy="2255198"/>
            <a:chOff x="0" y="644490"/>
            <a:chExt cx="10641821" cy="225519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C87BA8-CDF6-78D7-8E34-BAA816E3C7D7}"/>
                </a:ext>
              </a:extLst>
            </p:cNvPr>
            <p:cNvSpPr txBox="1"/>
            <p:nvPr/>
          </p:nvSpPr>
          <p:spPr>
            <a:xfrm>
              <a:off x="1231355" y="1206917"/>
              <a:ext cx="9410466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</a:rPr>
                <a:t>Light Bulb Moment: </a:t>
              </a:r>
            </a:p>
            <a:p>
              <a:r>
                <a:rPr lang="en-US" sz="2400" b="1" dirty="0">
                  <a:solidFill>
                    <a:srgbClr val="0646A3"/>
                  </a:solidFill>
                </a:rPr>
                <a:t>Successful marketing isn’t about talking; it’s about listening enough to understand what matters most to the other person. </a:t>
              </a:r>
            </a:p>
            <a:p>
              <a:endParaRPr lang="en-US" dirty="0"/>
            </a:p>
            <a:p>
              <a:r>
                <a:rPr lang="en-US" dirty="0"/>
                <a:t>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F5752A-6D53-8F11-B656-83B925B54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4490"/>
              <a:ext cx="1477251" cy="221587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46C2122-9609-5336-E90F-C5172BAFBFA2}"/>
              </a:ext>
            </a:extLst>
          </p:cNvPr>
          <p:cNvSpPr txBox="1"/>
          <p:nvPr/>
        </p:nvSpPr>
        <p:spPr>
          <a:xfrm>
            <a:off x="1359731" y="2581384"/>
            <a:ext cx="35628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“Why should you </a:t>
            </a:r>
          </a:p>
          <a:p>
            <a:pPr algn="ctr"/>
            <a:r>
              <a:rPr lang="en-US" sz="2000" b="1" dirty="0"/>
              <a:t>join Rotary”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6D7AFF-7FB1-B06E-A305-5DE78706DE7D}"/>
              </a:ext>
            </a:extLst>
          </p:cNvPr>
          <p:cNvSpPr txBox="1"/>
          <p:nvPr/>
        </p:nvSpPr>
        <p:spPr>
          <a:xfrm>
            <a:off x="1231355" y="3718322"/>
            <a:ext cx="112490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would you like to make a bigger impact in your work or with your family?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does service to your community play into your dreams or ambitions?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kind of people are you surrounding yourself with to be happy and successful?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could envision the perfect community, what would it look 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would be worthwhile to learn or know about your community every week?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you ever felt what it is like to give selflessly?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makes you feel most energized outside of family and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would make joining Rotary a valuable investment for you?</a:t>
            </a:r>
          </a:p>
          <a:p>
            <a:r>
              <a:rPr lang="en-US" dirty="0"/>
              <a:t> 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A4D06E4-8A44-BB0F-6792-CD11B14BA08F}"/>
              </a:ext>
            </a:extLst>
          </p:cNvPr>
          <p:cNvSpPr/>
          <p:nvPr/>
        </p:nvSpPr>
        <p:spPr>
          <a:xfrm rot="5400000">
            <a:off x="4445360" y="2743303"/>
            <a:ext cx="570457" cy="384048"/>
          </a:xfrm>
          <a:prstGeom prst="triangle">
            <a:avLst/>
          </a:prstGeom>
          <a:solidFill>
            <a:srgbClr val="FFB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BAF81B-5FEC-51A6-1093-A22448BE9612}"/>
              </a:ext>
            </a:extLst>
          </p:cNvPr>
          <p:cNvSpPr txBox="1"/>
          <p:nvPr/>
        </p:nvSpPr>
        <p:spPr>
          <a:xfrm>
            <a:off x="5000216" y="2603166"/>
            <a:ext cx="416061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“What are you looking to build in your life right now?”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6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AD9D9-50E2-850E-81FD-858638EF5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04AFB-3393-3852-63E0-1A1E3F7C8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68915-5363-674B-5CCB-DFFFD5A9DBF0}"/>
              </a:ext>
            </a:extLst>
          </p:cNvPr>
          <p:cNvSpPr txBox="1"/>
          <p:nvPr/>
        </p:nvSpPr>
        <p:spPr>
          <a:xfrm>
            <a:off x="401694" y="252056"/>
            <a:ext cx="4391025" cy="10057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Who to Invite?</a:t>
            </a:r>
            <a:endParaRPr lang="en-US" dirty="0"/>
          </a:p>
        </p:txBody>
      </p:sp>
      <p:sp>
        <p:nvSpPr>
          <p:cNvPr id="5" name="AutoShape 2" descr="Generated image">
            <a:extLst>
              <a:ext uri="{FF2B5EF4-FFF2-40B4-BE49-F238E27FC236}">
                <a16:creationId xmlns:a16="http://schemas.microsoft.com/office/drawing/2014/main" id="{06130DFB-0F84-24C7-082C-22F2B5F576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11FDA-9CB3-1486-30B3-21455D4D7FB6}"/>
              </a:ext>
            </a:extLst>
          </p:cNvPr>
          <p:cNvSpPr txBox="1"/>
          <p:nvPr/>
        </p:nvSpPr>
        <p:spPr>
          <a:xfrm>
            <a:off x="470384" y="1261122"/>
            <a:ext cx="4253643" cy="1669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Ideal Rotarians come in all forms and backgrounds. 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intentionally seek new members who broaden our diversity of experiences, perspectives, and knowledge.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85F4ED-D0CC-8185-DCAA-33CE6114A1BA}"/>
              </a:ext>
            </a:extLst>
          </p:cNvPr>
          <p:cNvSpPr/>
          <p:nvPr/>
        </p:nvSpPr>
        <p:spPr>
          <a:xfrm>
            <a:off x="5137188" y="146618"/>
            <a:ext cx="6721963" cy="64344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5CDCC1-848F-0D44-56B8-25B217C032AD}"/>
              </a:ext>
            </a:extLst>
          </p:cNvPr>
          <p:cNvSpPr txBox="1"/>
          <p:nvPr/>
        </p:nvSpPr>
        <p:spPr>
          <a:xfrm>
            <a:off x="5226944" y="326893"/>
            <a:ext cx="6407813" cy="6073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Demonstrats Service Above Self: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placing the needs of others and the good of the community ahead of personal gain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Commit</a:t>
            </a:r>
            <a:r>
              <a:rPr lang="en-US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 to</a:t>
            </a: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Four-Way Test: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commitment that our actions be truthful, fair, constructive and of benefit to those involved.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Supports International Concepts</a:t>
            </a:r>
            <a:r>
              <a:rPr lang="en-US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bringing people together to provide humanitarian service, promote integrity, and advance goodwill and peace in communities around the world.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Serves Youth At-Risk Youth: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including a commitment to our programs with the Partnership for Children and supporting the </a:t>
            </a:r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Sunrise Children’s Home.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Works Toward a Common Goal: </a:t>
            </a:r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Rotary brings people together from different backgrounds and perspectives who set aside personal agendas and politics to focus on serving others and advancing shared club goals.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Has  Fun: 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Enjoy building fellowship, forming friendships, and having fun while serving alongside others.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Has and Gives of Their </a:t>
            </a:r>
            <a:r>
              <a:rPr lang="en-US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</a:t>
            </a: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ability to give time to Rotary by attending meetings and activities, including weekly morning meetings.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B2F139-2E4D-394D-3282-CBEE89D4E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245" y="5984270"/>
            <a:ext cx="2273549" cy="7025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0D1BA8-E2FC-60C3-B2EE-88526341C29F}"/>
              </a:ext>
            </a:extLst>
          </p:cNvPr>
          <p:cNvSpPr txBox="1"/>
          <p:nvPr/>
        </p:nvSpPr>
        <p:spPr>
          <a:xfrm>
            <a:off x="470383" y="3464191"/>
            <a:ext cx="4253643" cy="1986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dirty="0"/>
              <a:t>We also recognize that Rotary requires a meaningful commitment of time, talent, and resources and that our mission resonates most strongly with individuals who share our purpose and values.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3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93A69-19CE-0F4C-BF24-5865BC592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6DA1C-F1EB-A086-9EB3-24413E6CA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9D6AC6-CBA2-61BB-932C-5ACA285926E3}"/>
              </a:ext>
            </a:extLst>
          </p:cNvPr>
          <p:cNvSpPr txBox="1"/>
          <p:nvPr/>
        </p:nvSpPr>
        <p:spPr>
          <a:xfrm>
            <a:off x="401694" y="263276"/>
            <a:ext cx="5541906" cy="10057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Where to look?</a:t>
            </a:r>
            <a:endParaRPr lang="en-US" dirty="0"/>
          </a:p>
        </p:txBody>
      </p:sp>
      <p:sp>
        <p:nvSpPr>
          <p:cNvPr id="5" name="AutoShape 2" descr="Generated image">
            <a:extLst>
              <a:ext uri="{FF2B5EF4-FFF2-40B4-BE49-F238E27FC236}">
                <a16:creationId xmlns:a16="http://schemas.microsoft.com/office/drawing/2014/main" id="{23406196-5096-6921-758B-8AB7E3A49F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34B4EC-1F30-2F73-7C6D-E6D548E294FD}"/>
              </a:ext>
            </a:extLst>
          </p:cNvPr>
          <p:cNvSpPr txBox="1"/>
          <p:nvPr/>
        </p:nvSpPr>
        <p:spPr>
          <a:xfrm>
            <a:off x="317547" y="1269056"/>
            <a:ext cx="11456646" cy="6226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en-US" sz="3200" dirty="0"/>
              <a:t>Friends</a:t>
            </a:r>
          </a:p>
          <a:p>
            <a:pPr marL="342900" indent="-342900">
              <a:buBlip>
                <a:blip r:embed="rId3"/>
              </a:buBlip>
            </a:pPr>
            <a:r>
              <a:rPr lang="en-US" sz="3200" dirty="0"/>
              <a:t>Family</a:t>
            </a:r>
          </a:p>
          <a:p>
            <a:pPr marL="342900" indent="-342900">
              <a:buBlip>
                <a:blip r:embed="rId3"/>
              </a:buBlip>
            </a:pPr>
            <a:r>
              <a:rPr lang="en-US" sz="3200" dirty="0"/>
              <a:t>Work Colleagues / Employees</a:t>
            </a:r>
          </a:p>
          <a:p>
            <a:pPr marL="342900" indent="-342900">
              <a:buBlip>
                <a:blip r:embed="rId3"/>
              </a:buBlip>
            </a:pPr>
            <a:r>
              <a:rPr lang="en-US" sz="3200" dirty="0"/>
              <a:t>Customers &amp; Suppliers</a:t>
            </a:r>
          </a:p>
          <a:p>
            <a:pPr marL="342900" indent="-342900">
              <a:buBlip>
                <a:blip r:embed="rId3"/>
              </a:buBlip>
            </a:pPr>
            <a:r>
              <a:rPr lang="en-US" sz="3200" dirty="0"/>
              <a:t>Neighbors</a:t>
            </a:r>
          </a:p>
          <a:p>
            <a:pPr marL="342900" indent="-342900">
              <a:buBlip>
                <a:blip r:embed="rId3"/>
              </a:buBlip>
            </a:pPr>
            <a:r>
              <a:rPr lang="en-US" sz="3200" dirty="0"/>
              <a:t>Other Community Groups</a:t>
            </a:r>
          </a:p>
          <a:p>
            <a:pPr marL="342900" indent="-342900">
              <a:buBlip>
                <a:blip r:embed="rId3"/>
              </a:buBlip>
            </a:pPr>
            <a:r>
              <a:rPr lang="en-US" sz="3200" dirty="0"/>
              <a:t>Church </a:t>
            </a:r>
          </a:p>
          <a:p>
            <a:pPr marL="342900" indent="-342900">
              <a:buBlip>
                <a:blip r:embed="rId3"/>
              </a:buBlip>
            </a:pPr>
            <a:r>
              <a:rPr lang="en-US" sz="3200" dirty="0"/>
              <a:t>Associations &amp; Conferences</a:t>
            </a:r>
          </a:p>
          <a:p>
            <a:endParaRPr lang="en-US" sz="3200" i="1" dirty="0"/>
          </a:p>
          <a:p>
            <a:r>
              <a:rPr lang="en-US" sz="3200" i="1" dirty="0"/>
              <a:t>	         </a:t>
            </a:r>
            <a:r>
              <a:rPr lang="en-US" sz="3200" dirty="0"/>
              <a:t>Where else?</a:t>
            </a:r>
          </a:p>
          <a:p>
            <a:endParaRPr lang="en-US" sz="2400" b="1" dirty="0">
              <a:solidFill>
                <a:srgbClr val="0646A3"/>
              </a:solidFill>
            </a:endParaRPr>
          </a:p>
          <a:p>
            <a:endParaRPr lang="en-US" sz="2400" dirty="0"/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Blip>
                <a:blip r:embed="rId3"/>
              </a:buBlip>
            </a:pP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B369F-E09A-CC31-64F0-1D1F92917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782F2F-2D98-362C-A5AF-DBC0019ED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672" y="263276"/>
            <a:ext cx="2273549" cy="7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00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F84AB-91D9-A1C4-638F-1E1F9CFBF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0E2BF-C918-4C3D-1886-070D898C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F55D4-D945-F0A3-347B-A220B77004F6}"/>
              </a:ext>
            </a:extLst>
          </p:cNvPr>
          <p:cNvSpPr txBox="1"/>
          <p:nvPr/>
        </p:nvSpPr>
        <p:spPr>
          <a:xfrm>
            <a:off x="401694" y="263276"/>
            <a:ext cx="5541906" cy="10057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Costs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A91F6E-9B12-5E53-1E98-E86EFA771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770" y="352015"/>
            <a:ext cx="2273549" cy="7025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9B3C20E-2F9C-14BE-669B-15A7FC2BF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843235"/>
              </p:ext>
            </p:extLst>
          </p:nvPr>
        </p:nvGraphicFramePr>
        <p:xfrm>
          <a:off x="870145" y="1606016"/>
          <a:ext cx="10146910" cy="3473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2792">
                  <a:extLst>
                    <a:ext uri="{9D8B030D-6E8A-4147-A177-3AD203B41FA5}">
                      <a16:colId xmlns:a16="http://schemas.microsoft.com/office/drawing/2014/main" val="532776205"/>
                    </a:ext>
                  </a:extLst>
                </a:gridCol>
                <a:gridCol w="3362059">
                  <a:extLst>
                    <a:ext uri="{9D8B030D-6E8A-4147-A177-3AD203B41FA5}">
                      <a16:colId xmlns:a16="http://schemas.microsoft.com/office/drawing/2014/main" val="4119090251"/>
                    </a:ext>
                  </a:extLst>
                </a:gridCol>
                <a:gridCol w="3362059">
                  <a:extLst>
                    <a:ext uri="{9D8B030D-6E8A-4147-A177-3AD203B41FA5}">
                      <a16:colId xmlns:a16="http://schemas.microsoft.com/office/drawing/2014/main" val="2452560606"/>
                    </a:ext>
                  </a:extLst>
                </a:gridCol>
              </a:tblGrid>
              <a:tr h="83158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ANNUAL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COMPARISON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045775"/>
                  </a:ext>
                </a:extLst>
              </a:tr>
              <a:tr h="97877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Regular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$412.50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646A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2859577"/>
                  </a:ext>
                </a:extLst>
              </a:tr>
              <a:tr h="83158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Associate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$182.50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646A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156921"/>
                  </a:ext>
                </a:extLst>
              </a:tr>
              <a:tr h="83158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Originations 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with Multiple Members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$825 for 2</a:t>
                      </a:r>
                    </a:p>
                    <a:p>
                      <a:pPr algn="ctr"/>
                      <a:r>
                        <a:rPr lang="en-US" dirty="0"/>
                        <a:t>$1108 for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646A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6050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F3D453D-EF30-1E87-E639-4E811B18A364}"/>
              </a:ext>
            </a:extLst>
          </p:cNvPr>
          <p:cNvSpPr txBox="1"/>
          <p:nvPr/>
        </p:nvSpPr>
        <p:spPr>
          <a:xfrm>
            <a:off x="819501" y="6475511"/>
            <a:ext cx="4830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*Associate Members Requires board review and approval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61F4C-F0CE-3145-FDC5-9DA652390B32}"/>
              </a:ext>
            </a:extLst>
          </p:cNvPr>
          <p:cNvSpPr txBox="1"/>
          <p:nvPr/>
        </p:nvSpPr>
        <p:spPr>
          <a:xfrm>
            <a:off x="2158589" y="5496438"/>
            <a:ext cx="7570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Rotary is affordable and worth it!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7081C8-0CFB-C9A1-298F-FB5795006708}"/>
              </a:ext>
            </a:extLst>
          </p:cNvPr>
          <p:cNvSpPr txBox="1"/>
          <p:nvPr/>
        </p:nvSpPr>
        <p:spPr>
          <a:xfrm>
            <a:off x="7893541" y="2555709"/>
            <a:ext cx="2890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646A3"/>
                </a:solidFill>
              </a:rPr>
              <a:t>Less than an annual </a:t>
            </a:r>
            <a:br>
              <a:rPr lang="en-US" b="1" dirty="0">
                <a:solidFill>
                  <a:srgbClr val="0646A3"/>
                </a:solidFill>
              </a:rPr>
            </a:br>
            <a:r>
              <a:rPr lang="en-US" b="1" dirty="0">
                <a:solidFill>
                  <a:srgbClr val="0646A3"/>
                </a:solidFill>
              </a:rPr>
              <a:t>gym membership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3052F-6276-6611-329A-D7F112AEBC25}"/>
              </a:ext>
            </a:extLst>
          </p:cNvPr>
          <p:cNvSpPr txBox="1"/>
          <p:nvPr/>
        </p:nvSpPr>
        <p:spPr>
          <a:xfrm>
            <a:off x="7689032" y="3505402"/>
            <a:ext cx="3328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646A3"/>
                </a:solidFill>
              </a:rPr>
              <a:t>Less than a year of </a:t>
            </a:r>
          </a:p>
          <a:p>
            <a:pPr algn="ctr"/>
            <a:r>
              <a:rPr lang="en-US" b="1" dirty="0">
                <a:solidFill>
                  <a:srgbClr val="0646A3"/>
                </a:solidFill>
              </a:rPr>
              <a:t>Netflix Standard (no ads)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3E7260-16AA-A2E7-72B7-F2A90360A2D5}"/>
              </a:ext>
            </a:extLst>
          </p:cNvPr>
          <p:cNvSpPr txBox="1"/>
          <p:nvPr/>
        </p:nvSpPr>
        <p:spPr>
          <a:xfrm>
            <a:off x="7781345" y="4318498"/>
            <a:ext cx="30026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646A3"/>
                </a:solidFill>
              </a:rPr>
              <a:t>Less than 1 day of </a:t>
            </a:r>
          </a:p>
          <a:p>
            <a:pPr algn="ctr"/>
            <a:r>
              <a:rPr lang="en-US" b="1" dirty="0">
                <a:solidFill>
                  <a:srgbClr val="0646A3"/>
                </a:solidFill>
              </a:rPr>
              <a:t>corporate training</a:t>
            </a:r>
          </a:p>
        </p:txBody>
      </p:sp>
    </p:spTree>
    <p:extLst>
      <p:ext uri="{BB962C8B-B14F-4D97-AF65-F5344CB8AC3E}">
        <p14:creationId xmlns:p14="http://schemas.microsoft.com/office/powerpoint/2010/main" val="42877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792C7-70B7-1C0C-07BB-F5737C4FF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2572C-B744-968F-7738-FB362F33E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6D659A-F56A-2518-2F43-5F857FF94BC1}"/>
              </a:ext>
            </a:extLst>
          </p:cNvPr>
          <p:cNvSpPr txBox="1"/>
          <p:nvPr/>
        </p:nvSpPr>
        <p:spPr>
          <a:xfrm>
            <a:off x="401694" y="263276"/>
            <a:ext cx="5541906" cy="10057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Personal Plan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F2F72B-1844-C9E2-E9F4-79DFE96DB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770" y="352015"/>
            <a:ext cx="2273549" cy="702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677695-6B4D-6727-01F1-207BB2735D3C}"/>
              </a:ext>
            </a:extLst>
          </p:cNvPr>
          <p:cNvSpPr txBox="1"/>
          <p:nvPr/>
        </p:nvSpPr>
        <p:spPr>
          <a:xfrm>
            <a:off x="441644" y="2305615"/>
            <a:ext cx="113876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Who are three people that would make good Rotarians?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Where are two places you could look?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Who could you ask, “What are you trying to achieve”?</a:t>
            </a:r>
          </a:p>
        </p:txBody>
      </p:sp>
    </p:spTree>
    <p:extLst>
      <p:ext uri="{BB962C8B-B14F-4D97-AF65-F5344CB8AC3E}">
        <p14:creationId xmlns:p14="http://schemas.microsoft.com/office/powerpoint/2010/main" val="1853390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96BA3-9327-5F49-777D-87C6D659F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44146-BE2F-0A33-BA88-4F966B1E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1BCD5-B684-8295-DBD6-908C56A4A0BF}"/>
              </a:ext>
            </a:extLst>
          </p:cNvPr>
          <p:cNvSpPr txBox="1"/>
          <p:nvPr/>
        </p:nvSpPr>
        <p:spPr>
          <a:xfrm>
            <a:off x="2599753" y="5411450"/>
            <a:ext cx="6992492" cy="1446550"/>
          </a:xfrm>
          <a:prstGeom prst="rect">
            <a:avLst/>
          </a:prstGeom>
          <a:solidFill>
            <a:srgbClr val="FFBD1D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We are the best because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you are the best!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F3A50-FA1C-B39D-5688-4D2C46A22D65}"/>
              </a:ext>
            </a:extLst>
          </p:cNvPr>
          <p:cNvSpPr txBox="1"/>
          <p:nvPr/>
        </p:nvSpPr>
        <p:spPr>
          <a:xfrm>
            <a:off x="4628985" y="214468"/>
            <a:ext cx="3205173" cy="769441"/>
          </a:xfrm>
          <a:prstGeom prst="rect">
            <a:avLst/>
          </a:prstGeom>
          <a:solidFill>
            <a:srgbClr val="0646A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1DB562-227D-0F5E-DEF0-5336A2E64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52" y="1965450"/>
            <a:ext cx="7413901" cy="275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86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EA53C7-E133-49E5-86DA-665B2E1E05B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36C0-766A-110E-56E5-B7AEAC13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9E6E8-A3FB-4575-A528-6B5912AAE39C}"/>
              </a:ext>
            </a:extLst>
          </p:cNvPr>
          <p:cNvSpPr txBox="1"/>
          <p:nvPr/>
        </p:nvSpPr>
        <p:spPr>
          <a:xfrm>
            <a:off x="5343525" y="1343025"/>
            <a:ext cx="6477000" cy="609600"/>
          </a:xfrm>
          <a:prstGeom prst="rect">
            <a:avLst/>
          </a:prstGeom>
          <a:noFill/>
        </p:spPr>
        <p:txBody>
          <a:bodyPr wrap="square" rtlCol="0">
            <a:normAutofit fontScale="85000" lnSpcReduction="20000"/>
          </a:bodyPr>
          <a:lstStyle/>
          <a:p>
            <a:pPr marL="0" algn="l">
              <a:buNone/>
            </a:pPr>
            <a:r>
              <a:rPr sz="4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Agenda</a:t>
            </a:r>
            <a:r>
              <a:rPr dirty="0">
                <a:effectLst/>
              </a:rPr>
              <a:t>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88DB3A-9A14-435E-860A-8714A0894C38}"/>
              </a:ext>
            </a:extLst>
          </p:cNvPr>
          <p:cNvSpPr txBox="1"/>
          <p:nvPr/>
        </p:nvSpPr>
        <p:spPr>
          <a:xfrm>
            <a:off x="5343525" y="2333626"/>
            <a:ext cx="6477000" cy="566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400" dirty="0">
                <a:solidFill>
                  <a:srgbClr val="000000"/>
                </a:solidFill>
                <a:latin typeface="Avenir"/>
              </a:rPr>
              <a:t>Why does membership matter? </a:t>
            </a:r>
          </a:p>
          <a:p>
            <a:pPr marL="342900" indent="-342900">
              <a:buBlip>
                <a:blip r:embed="rId4"/>
              </a:buBlip>
            </a:pPr>
            <a:endParaRPr lang="en-US" sz="2400" dirty="0">
              <a:solidFill>
                <a:srgbClr val="000000"/>
              </a:solidFill>
              <a:latin typeface="Avenir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99A6D5-45F6-D59F-FAE8-BF67F3B591E3}"/>
              </a:ext>
            </a:extLst>
          </p:cNvPr>
          <p:cNvCxnSpPr>
            <a:cxnSpLocks/>
          </p:cNvCxnSpPr>
          <p:nvPr/>
        </p:nvCxnSpPr>
        <p:spPr>
          <a:xfrm>
            <a:off x="0" y="6400800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EB9911-D8C0-5E84-02B6-1CEC331CEBE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03B187-5F2F-ECE8-83A2-A9213A8CABEF}"/>
              </a:ext>
            </a:extLst>
          </p:cNvPr>
          <p:cNvSpPr txBox="1"/>
          <p:nvPr/>
        </p:nvSpPr>
        <p:spPr>
          <a:xfrm>
            <a:off x="5343525" y="4407043"/>
            <a:ext cx="6477000" cy="776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400" dirty="0">
                <a:solidFill>
                  <a:srgbClr val="000000"/>
                </a:solidFill>
                <a:latin typeface="Avenir"/>
              </a:rPr>
              <a:t>Where do I find future Rotarians?</a:t>
            </a:r>
          </a:p>
          <a:p>
            <a:pPr lvl="1"/>
            <a:endParaRPr lang="en-US" sz="2400" dirty="0">
              <a:solidFill>
                <a:srgbClr val="000000"/>
              </a:solidFill>
              <a:latin typeface="Aveni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5FEA0A-85FF-D1F8-C47B-12A63B4DCFF8}"/>
              </a:ext>
            </a:extLst>
          </p:cNvPr>
          <p:cNvSpPr txBox="1"/>
          <p:nvPr/>
        </p:nvSpPr>
        <p:spPr>
          <a:xfrm>
            <a:off x="5343525" y="3016744"/>
            <a:ext cx="6477000" cy="4868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400" dirty="0">
                <a:solidFill>
                  <a:srgbClr val="000000"/>
                </a:solidFill>
                <a:latin typeface="Avenir"/>
              </a:rPr>
              <a:t>Why invite someone to Rotary?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7E354-CC3B-0729-3CEB-32FB40B8E6BF}"/>
              </a:ext>
            </a:extLst>
          </p:cNvPr>
          <p:cNvSpPr txBox="1"/>
          <p:nvPr/>
        </p:nvSpPr>
        <p:spPr>
          <a:xfrm>
            <a:off x="5343525" y="3689897"/>
            <a:ext cx="6477000" cy="4868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400" dirty="0">
                <a:solidFill>
                  <a:srgbClr val="000000"/>
                </a:solidFill>
                <a:latin typeface="Avenir"/>
              </a:rPr>
              <a:t>Who makes a good Rotarian?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ABF2C-D9B0-A694-3B7B-9806F9E75DAF}"/>
              </a:ext>
            </a:extLst>
          </p:cNvPr>
          <p:cNvSpPr txBox="1"/>
          <p:nvPr/>
        </p:nvSpPr>
        <p:spPr>
          <a:xfrm>
            <a:off x="5343525" y="5099150"/>
            <a:ext cx="6477000" cy="549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400" dirty="0">
                <a:solidFill>
                  <a:srgbClr val="000000"/>
                </a:solidFill>
                <a:latin typeface="Avenir"/>
              </a:rPr>
              <a:t>How do I engage someone?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9A51DE-2925-4AB6-EC7E-773933D81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4900" y="421191"/>
            <a:ext cx="23241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11F89-645D-2821-A5B8-8E9597CAA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97C05-BD89-67C9-3103-51B84785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1449A6-1614-B7D6-30D7-BFDDE7D959FE}"/>
              </a:ext>
            </a:extLst>
          </p:cNvPr>
          <p:cNvSpPr txBox="1"/>
          <p:nvPr/>
        </p:nvSpPr>
        <p:spPr>
          <a:xfrm>
            <a:off x="630345" y="595836"/>
            <a:ext cx="5604174" cy="10057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Membership Plan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C4C8DB-E6E5-6B9D-870E-B2337D2404A4}"/>
              </a:ext>
            </a:extLst>
          </p:cNvPr>
          <p:cNvSpPr txBox="1"/>
          <p:nvPr/>
        </p:nvSpPr>
        <p:spPr>
          <a:xfrm>
            <a:off x="171553" y="1959857"/>
            <a:ext cx="5056795" cy="7716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3"/>
              </a:buBlip>
            </a:pPr>
            <a:r>
              <a:rPr lang="en-US" sz="3600" dirty="0">
                <a:solidFill>
                  <a:srgbClr val="000000"/>
                </a:solidFill>
                <a:latin typeface="Avenir"/>
              </a:rPr>
              <a:t>Grow membership by </a:t>
            </a:r>
            <a:r>
              <a:rPr lang="en-US" sz="3600" b="1" dirty="0">
                <a:solidFill>
                  <a:srgbClr val="0646A3"/>
                </a:solidFill>
                <a:latin typeface="Avenir"/>
              </a:rPr>
              <a:t>__% </a:t>
            </a:r>
            <a:r>
              <a:rPr lang="en-US" sz="3600" dirty="0">
                <a:solidFill>
                  <a:srgbClr val="000000"/>
                </a:solidFill>
                <a:latin typeface="Avenir"/>
              </a:rPr>
              <a:t>by ____</a:t>
            </a:r>
          </a:p>
          <a:p>
            <a:pPr lvl="1"/>
            <a:endParaRPr lang="en-US" sz="3600" dirty="0">
              <a:solidFill>
                <a:srgbClr val="000000"/>
              </a:solidFill>
              <a:latin typeface="Avenir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00DF8C-0807-89AC-7571-A1DF4EDD1AB4}"/>
              </a:ext>
            </a:extLst>
          </p:cNvPr>
          <p:cNvSpPr txBox="1"/>
          <p:nvPr/>
        </p:nvSpPr>
        <p:spPr>
          <a:xfrm>
            <a:off x="5444826" y="1967799"/>
            <a:ext cx="5604174" cy="7716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3"/>
              </a:buBlip>
            </a:pPr>
            <a:r>
              <a:rPr lang="en-US" sz="3600" dirty="0">
                <a:solidFill>
                  <a:srgbClr val="000000"/>
                </a:solidFill>
                <a:latin typeface="Avenir"/>
              </a:rPr>
              <a:t>Find active, passionate colleagues  </a:t>
            </a:r>
          </a:p>
          <a:p>
            <a:pPr marL="800100" lvl="1" indent="-342900">
              <a:buBlip>
                <a:blip r:embed="rId3"/>
              </a:buBlip>
            </a:pPr>
            <a:endParaRPr lang="en-US" sz="3600" dirty="0">
              <a:solidFill>
                <a:srgbClr val="000000"/>
              </a:solidFill>
              <a:latin typeface="Aveni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BF65F-DD88-544F-E5D8-EFFF844E05DE}"/>
              </a:ext>
            </a:extLst>
          </p:cNvPr>
          <p:cNvSpPr txBox="1"/>
          <p:nvPr/>
        </p:nvSpPr>
        <p:spPr>
          <a:xfrm>
            <a:off x="5416792" y="4395867"/>
            <a:ext cx="5604174" cy="7716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3"/>
              </a:buBlip>
            </a:pPr>
            <a:r>
              <a:rPr lang="en-US" sz="3600" dirty="0">
                <a:solidFill>
                  <a:srgbClr val="000000"/>
                </a:solidFill>
                <a:latin typeface="Avenir"/>
              </a:rPr>
              <a:t>Diversify and deepen bench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BEDAB-4660-0A55-466F-26FDEFEE3112}"/>
              </a:ext>
            </a:extLst>
          </p:cNvPr>
          <p:cNvSpPr txBox="1"/>
          <p:nvPr/>
        </p:nvSpPr>
        <p:spPr>
          <a:xfrm>
            <a:off x="143519" y="4395868"/>
            <a:ext cx="5056795" cy="7716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3"/>
              </a:buBlip>
            </a:pPr>
            <a:r>
              <a:rPr lang="en-US" sz="3600" dirty="0">
                <a:solidFill>
                  <a:srgbClr val="000000"/>
                </a:solidFill>
                <a:latin typeface="Avenir"/>
              </a:rPr>
              <a:t>Enhance membership growth skills</a:t>
            </a:r>
          </a:p>
          <a:p>
            <a:pPr marL="800100" lvl="1" indent="-342900">
              <a:buBlip>
                <a:blip r:embed="rId3"/>
              </a:buBlip>
            </a:pPr>
            <a:endParaRPr lang="en-US" sz="3600" dirty="0">
              <a:solidFill>
                <a:srgbClr val="000000"/>
              </a:solidFill>
              <a:latin typeface="Aveni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60D360-AC24-F796-D32B-A3110D28C2F8}"/>
              </a:ext>
            </a:extLst>
          </p:cNvPr>
          <p:cNvSpPr txBox="1"/>
          <p:nvPr/>
        </p:nvSpPr>
        <p:spPr>
          <a:xfrm>
            <a:off x="143519" y="3388147"/>
            <a:ext cx="5800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646A3"/>
                </a:solidFill>
              </a:rPr>
              <a:t>We currently have __ active members. </a:t>
            </a:r>
            <a:br>
              <a:rPr lang="en-US" sz="2000" dirty="0">
                <a:solidFill>
                  <a:srgbClr val="0646A3"/>
                </a:solidFill>
              </a:rPr>
            </a:br>
            <a:r>
              <a:rPr lang="en-US" sz="2000" dirty="0">
                <a:solidFill>
                  <a:srgbClr val="0646A3"/>
                </a:solidFill>
              </a:rPr>
              <a:t>This would be an increase to __ members.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E9E85-8DFB-7995-4F13-11F61D647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074" y="537234"/>
            <a:ext cx="23241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8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0B767-F4EA-1CD6-68EA-761A038E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3F2C23-DBA3-4D3F-93DE-246F4D00254E}"/>
              </a:ext>
            </a:extLst>
          </p:cNvPr>
          <p:cNvSpPr txBox="1"/>
          <p:nvPr/>
        </p:nvSpPr>
        <p:spPr>
          <a:xfrm>
            <a:off x="619125" y="579007"/>
            <a:ext cx="5604174" cy="10057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Membership Matters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AEF86F-BA9B-BE38-1900-37E9DD056689}"/>
              </a:ext>
            </a:extLst>
          </p:cNvPr>
          <p:cNvSpPr txBox="1"/>
          <p:nvPr/>
        </p:nvSpPr>
        <p:spPr>
          <a:xfrm>
            <a:off x="918180" y="3931002"/>
            <a:ext cx="4498458" cy="748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3"/>
              </a:buBlip>
            </a:pPr>
            <a:r>
              <a:rPr lang="en-US" sz="3600" dirty="0">
                <a:solidFill>
                  <a:srgbClr val="000000"/>
                </a:solidFill>
                <a:latin typeface="Avenir"/>
              </a:rPr>
              <a:t>Amplifies impact</a:t>
            </a:r>
          </a:p>
          <a:p>
            <a:pPr marL="800100" lvl="1" indent="-342900">
              <a:buBlip>
                <a:blip r:embed="rId3"/>
              </a:buBlip>
            </a:pPr>
            <a:endParaRPr lang="en-US" sz="3600" dirty="0">
              <a:solidFill>
                <a:srgbClr val="000000"/>
              </a:solidFill>
              <a:latin typeface="Avenir"/>
            </a:endParaRPr>
          </a:p>
          <a:p>
            <a:pPr lvl="1"/>
            <a:endParaRPr lang="en-US" sz="2400" dirty="0">
              <a:solidFill>
                <a:srgbClr val="000000"/>
              </a:solidFill>
              <a:latin typeface="Aveni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964F74-068E-0DED-B6D1-DC2D322B5A48}"/>
              </a:ext>
            </a:extLst>
          </p:cNvPr>
          <p:cNvSpPr txBox="1"/>
          <p:nvPr/>
        </p:nvSpPr>
        <p:spPr>
          <a:xfrm>
            <a:off x="5416638" y="3105957"/>
            <a:ext cx="6477000" cy="599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3"/>
              </a:buBlip>
            </a:pPr>
            <a:r>
              <a:rPr lang="en-US" sz="3600" dirty="0">
                <a:solidFill>
                  <a:srgbClr val="000000"/>
                </a:solidFill>
                <a:latin typeface="Avenir"/>
              </a:rPr>
              <a:t>Builds sustainability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B35678-EDF1-68D3-ECCE-C1567C60D6C2}"/>
              </a:ext>
            </a:extLst>
          </p:cNvPr>
          <p:cNvSpPr txBox="1"/>
          <p:nvPr/>
        </p:nvSpPr>
        <p:spPr>
          <a:xfrm>
            <a:off x="619125" y="1890508"/>
            <a:ext cx="6273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club with vibrant, growing membership…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8A2E5D-EB22-558A-7F57-0CF922030A88}"/>
              </a:ext>
            </a:extLst>
          </p:cNvPr>
          <p:cNvSpPr txBox="1"/>
          <p:nvPr/>
        </p:nvSpPr>
        <p:spPr>
          <a:xfrm>
            <a:off x="918180" y="3053772"/>
            <a:ext cx="4707116" cy="7716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3"/>
              </a:buBlip>
            </a:pPr>
            <a:r>
              <a:rPr lang="en-US" sz="3600" dirty="0">
                <a:solidFill>
                  <a:srgbClr val="000000"/>
                </a:solidFill>
                <a:latin typeface="Avenir"/>
              </a:rPr>
              <a:t>Ensures vitality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384FE-B300-173B-4D0B-57E24E3B8FE9}"/>
              </a:ext>
            </a:extLst>
          </p:cNvPr>
          <p:cNvSpPr txBox="1"/>
          <p:nvPr/>
        </p:nvSpPr>
        <p:spPr>
          <a:xfrm>
            <a:off x="918180" y="4876959"/>
            <a:ext cx="4498458" cy="750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3"/>
              </a:buBlip>
            </a:pPr>
            <a:r>
              <a:rPr lang="en-US" sz="3600" dirty="0">
                <a:solidFill>
                  <a:srgbClr val="000000"/>
                </a:solidFill>
                <a:latin typeface="Avenir"/>
              </a:rPr>
              <a:t>Broadens reach</a:t>
            </a:r>
          </a:p>
          <a:p>
            <a:pPr marL="800100" lvl="1" indent="-342900">
              <a:buBlip>
                <a:blip r:embed="rId3"/>
              </a:buBlip>
            </a:pPr>
            <a:endParaRPr lang="en-US" sz="2400" dirty="0">
              <a:solidFill>
                <a:srgbClr val="000000"/>
              </a:solidFill>
              <a:latin typeface="Avenir"/>
            </a:endParaRPr>
          </a:p>
          <a:p>
            <a:pPr marL="800100" lvl="1" indent="-342900">
              <a:buBlip>
                <a:blip r:embed="rId3"/>
              </a:buBlip>
            </a:pPr>
            <a:endParaRPr lang="en-US" sz="2400" dirty="0">
              <a:solidFill>
                <a:srgbClr val="000000"/>
              </a:solidFill>
              <a:latin typeface="Aveni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AF50B-C8BF-283F-1C4C-E043DC0EB94B}"/>
              </a:ext>
            </a:extLst>
          </p:cNvPr>
          <p:cNvSpPr txBox="1"/>
          <p:nvPr/>
        </p:nvSpPr>
        <p:spPr>
          <a:xfrm>
            <a:off x="5416638" y="3941755"/>
            <a:ext cx="4927311" cy="6371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3"/>
              </a:buBlip>
            </a:pPr>
            <a:r>
              <a:rPr lang="en-US" sz="3600" dirty="0">
                <a:solidFill>
                  <a:srgbClr val="000000"/>
                </a:solidFill>
                <a:latin typeface="Avenir"/>
              </a:rPr>
              <a:t>Mitigates problems</a:t>
            </a:r>
          </a:p>
          <a:p>
            <a:pPr lvl="1"/>
            <a:endParaRPr lang="en-US" sz="3600" dirty="0">
              <a:solidFill>
                <a:srgbClr val="000000"/>
              </a:solidFill>
              <a:latin typeface="Aveni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51B795-7A12-91A0-00D2-7DC924C82524}"/>
              </a:ext>
            </a:extLst>
          </p:cNvPr>
          <p:cNvSpPr txBox="1"/>
          <p:nvPr/>
        </p:nvSpPr>
        <p:spPr>
          <a:xfrm>
            <a:off x="5416638" y="4871915"/>
            <a:ext cx="6477000" cy="6371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3"/>
              </a:buBlip>
            </a:pPr>
            <a:r>
              <a:rPr lang="en-US" sz="3600" dirty="0">
                <a:solidFill>
                  <a:srgbClr val="000000"/>
                </a:solidFill>
                <a:latin typeface="Avenir"/>
              </a:rPr>
              <a:t>Enables Excellence</a:t>
            </a:r>
          </a:p>
          <a:p>
            <a:pPr lvl="1"/>
            <a:endParaRPr lang="en-US" sz="2400" dirty="0">
              <a:solidFill>
                <a:srgbClr val="000000"/>
              </a:solidFill>
              <a:latin typeface="Aveni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1C6E4-129E-4B8A-6E8A-D3E362D8A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293" y="579007"/>
            <a:ext cx="23241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7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" grpId="0"/>
      <p:bldP spid="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F5E02-6632-6A00-CB16-67BAEFA91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AED6E-6D3B-8F05-8031-D48EBABC7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290178-19F7-2B9F-2C14-342866822C6C}"/>
              </a:ext>
            </a:extLst>
          </p:cNvPr>
          <p:cNvSpPr txBox="1"/>
          <p:nvPr/>
        </p:nvSpPr>
        <p:spPr>
          <a:xfrm>
            <a:off x="619125" y="581025"/>
            <a:ext cx="5604174" cy="10057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Rotary Trends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4F24CC-6D86-20C0-FFC1-51F5FA0BA379}"/>
              </a:ext>
            </a:extLst>
          </p:cNvPr>
          <p:cNvGrpSpPr/>
          <p:nvPr/>
        </p:nvGrpSpPr>
        <p:grpSpPr>
          <a:xfrm>
            <a:off x="741611" y="1871832"/>
            <a:ext cx="2410660" cy="2054742"/>
            <a:chOff x="741611" y="1871832"/>
            <a:chExt cx="2410660" cy="20547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227115-4AB7-400A-B56F-F341B9CD3C40}"/>
                </a:ext>
              </a:extLst>
            </p:cNvPr>
            <p:cNvSpPr txBox="1"/>
            <p:nvPr/>
          </p:nvSpPr>
          <p:spPr>
            <a:xfrm>
              <a:off x="1032733" y="1871832"/>
              <a:ext cx="164339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0646A3"/>
                  </a:solidFill>
                </a:rPr>
                <a:t>60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4FF122-1616-A997-307D-CCDEED92DCDC}"/>
                </a:ext>
              </a:extLst>
            </p:cNvPr>
            <p:cNvSpPr txBox="1"/>
            <p:nvPr/>
          </p:nvSpPr>
          <p:spPr>
            <a:xfrm>
              <a:off x="741611" y="3280243"/>
              <a:ext cx="2410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Current average age </a:t>
              </a:r>
            </a:p>
            <a:p>
              <a:pPr algn="ctr"/>
              <a:r>
                <a:rPr lang="en-US" dirty="0"/>
                <a:t>of a Rotarian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70DF8F2-A55B-30A2-EF08-C694FE19E47D}"/>
              </a:ext>
            </a:extLst>
          </p:cNvPr>
          <p:cNvSpPr txBox="1"/>
          <p:nvPr/>
        </p:nvSpPr>
        <p:spPr>
          <a:xfrm>
            <a:off x="1125242" y="4074045"/>
            <a:ext cx="16433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BD1D"/>
                </a:solidFill>
              </a:rPr>
              <a:t>64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C6531-6A18-B8D9-8FCB-549AC576E600}"/>
              </a:ext>
            </a:extLst>
          </p:cNvPr>
          <p:cNvSpPr txBox="1"/>
          <p:nvPr/>
        </p:nvSpPr>
        <p:spPr>
          <a:xfrm>
            <a:off x="988666" y="5380265"/>
            <a:ext cx="191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Average in 2010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46A6A3-7C7F-2229-5CA1-DC76B44B1731}"/>
              </a:ext>
            </a:extLst>
          </p:cNvPr>
          <p:cNvGrpSpPr/>
          <p:nvPr/>
        </p:nvGrpSpPr>
        <p:grpSpPr>
          <a:xfrm>
            <a:off x="3835432" y="1904106"/>
            <a:ext cx="3788217" cy="1894226"/>
            <a:chOff x="3735006" y="1904106"/>
            <a:chExt cx="3788217" cy="18942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C78B7E-440C-773E-8960-D23D1B2CDC88}"/>
                </a:ext>
              </a:extLst>
            </p:cNvPr>
            <p:cNvSpPr txBox="1"/>
            <p:nvPr/>
          </p:nvSpPr>
          <p:spPr>
            <a:xfrm>
              <a:off x="3735006" y="1904106"/>
              <a:ext cx="378821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0646A3"/>
                  </a:solidFill>
                </a:rPr>
                <a:t>1.21M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D63381-096C-A790-8CA8-1B670B66D95C}"/>
                </a:ext>
              </a:extLst>
            </p:cNvPr>
            <p:cNvSpPr txBox="1"/>
            <p:nvPr/>
          </p:nvSpPr>
          <p:spPr>
            <a:xfrm>
              <a:off x="4335105" y="3429000"/>
              <a:ext cx="2913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Current # Active Rotarians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11554E5-3ECC-9502-6312-8A3F1815FE33}"/>
              </a:ext>
            </a:extLst>
          </p:cNvPr>
          <p:cNvSpPr txBox="1"/>
          <p:nvPr/>
        </p:nvSpPr>
        <p:spPr>
          <a:xfrm>
            <a:off x="4772764" y="5380265"/>
            <a:ext cx="200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Rotarians in 1980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4B4A0-0EFF-758A-21E1-5ED4F29E2639}"/>
              </a:ext>
            </a:extLst>
          </p:cNvPr>
          <p:cNvSpPr txBox="1"/>
          <p:nvPr/>
        </p:nvSpPr>
        <p:spPr>
          <a:xfrm>
            <a:off x="4253584" y="4035158"/>
            <a:ext cx="30444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BD1D"/>
                </a:solidFill>
              </a:rPr>
              <a:t>850k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DAE218-F9C1-D77C-9236-891E41180405}"/>
              </a:ext>
            </a:extLst>
          </p:cNvPr>
          <p:cNvGrpSpPr/>
          <p:nvPr/>
        </p:nvGrpSpPr>
        <p:grpSpPr>
          <a:xfrm>
            <a:off x="8782950" y="1904106"/>
            <a:ext cx="2315057" cy="1894226"/>
            <a:chOff x="8782950" y="1904106"/>
            <a:chExt cx="2315057" cy="189422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94F153-4D2D-2182-7D44-4232C2A11FD0}"/>
                </a:ext>
              </a:extLst>
            </p:cNvPr>
            <p:cNvSpPr txBox="1"/>
            <p:nvPr/>
          </p:nvSpPr>
          <p:spPr>
            <a:xfrm>
              <a:off x="8782950" y="1904106"/>
              <a:ext cx="231505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0646A3"/>
                  </a:solidFill>
                </a:rPr>
                <a:t>35k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95A1DB-EBD2-B468-FDF1-7D56E13FCD49}"/>
                </a:ext>
              </a:extLst>
            </p:cNvPr>
            <p:cNvSpPr txBox="1"/>
            <p:nvPr/>
          </p:nvSpPr>
          <p:spPr>
            <a:xfrm>
              <a:off x="9019873" y="3429000"/>
              <a:ext cx="1841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Current # Clubs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759E4A8-3FDF-2D5A-8756-AD3391DB7CB0}"/>
              </a:ext>
            </a:extLst>
          </p:cNvPr>
          <p:cNvSpPr txBox="1"/>
          <p:nvPr/>
        </p:nvSpPr>
        <p:spPr>
          <a:xfrm>
            <a:off x="9120381" y="5335929"/>
            <a:ext cx="164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Clubs in 1980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2C632E-5F7F-8CE2-D399-0756E9CA3876}"/>
              </a:ext>
            </a:extLst>
          </p:cNvPr>
          <p:cNvSpPr txBox="1"/>
          <p:nvPr/>
        </p:nvSpPr>
        <p:spPr>
          <a:xfrm>
            <a:off x="8782950" y="3889379"/>
            <a:ext cx="23150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BD1D"/>
                </a:solidFill>
              </a:rPr>
              <a:t>18k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A42F25-848F-70E6-F209-BBADA3DEA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161" y="501783"/>
            <a:ext cx="23241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5" grpId="0"/>
      <p:bldP spid="7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450E7-7A8A-5878-AC3B-0E7EB0453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EA0B3-4D56-1533-A640-BE5BA0CB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37F04-4E56-4869-DF76-BC1192710507}"/>
              </a:ext>
            </a:extLst>
          </p:cNvPr>
          <p:cNvSpPr txBox="1"/>
          <p:nvPr/>
        </p:nvSpPr>
        <p:spPr>
          <a:xfrm>
            <a:off x="619125" y="581025"/>
            <a:ext cx="5604174" cy="10057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Rotary Trends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00395C-3FB4-7C06-1CD9-1DE1587D907E}"/>
              </a:ext>
            </a:extLst>
          </p:cNvPr>
          <p:cNvSpPr txBox="1"/>
          <p:nvPr/>
        </p:nvSpPr>
        <p:spPr>
          <a:xfrm>
            <a:off x="777955" y="1788314"/>
            <a:ext cx="2864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646A3"/>
                </a:solidFill>
              </a:rPr>
              <a:t>$.45B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5CE37A-EE57-FEB8-E76A-E09375ACFCEB}"/>
              </a:ext>
            </a:extLst>
          </p:cNvPr>
          <p:cNvSpPr txBox="1"/>
          <p:nvPr/>
        </p:nvSpPr>
        <p:spPr>
          <a:xfrm>
            <a:off x="1351028" y="3222656"/>
            <a:ext cx="192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RI Annual 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063F3-660F-4F5D-421C-FB048B22064E}"/>
              </a:ext>
            </a:extLst>
          </p:cNvPr>
          <p:cNvSpPr txBox="1"/>
          <p:nvPr/>
        </p:nvSpPr>
        <p:spPr>
          <a:xfrm>
            <a:off x="1455544" y="5208027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Giving in 1980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6A62E-9BD9-0E15-B0F5-BF2355EAB0DB}"/>
              </a:ext>
            </a:extLst>
          </p:cNvPr>
          <p:cNvSpPr txBox="1"/>
          <p:nvPr/>
        </p:nvSpPr>
        <p:spPr>
          <a:xfrm>
            <a:off x="349257" y="3826001"/>
            <a:ext cx="3470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BD1D"/>
                </a:solidFill>
              </a:rPr>
              <a:t>~$50M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397AF6-A2E9-4C4E-F62A-B2DD0CC5EF29}"/>
              </a:ext>
            </a:extLst>
          </p:cNvPr>
          <p:cNvGrpSpPr/>
          <p:nvPr/>
        </p:nvGrpSpPr>
        <p:grpSpPr>
          <a:xfrm>
            <a:off x="5137051" y="1742465"/>
            <a:ext cx="1991251" cy="1936263"/>
            <a:chOff x="9138743" y="1931651"/>
            <a:chExt cx="1991251" cy="19362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6EE5B2-CD1B-840F-FDC1-9484A9B95E3E}"/>
                </a:ext>
              </a:extLst>
            </p:cNvPr>
            <p:cNvSpPr txBox="1"/>
            <p:nvPr/>
          </p:nvSpPr>
          <p:spPr>
            <a:xfrm>
              <a:off x="9138743" y="1931651"/>
              <a:ext cx="199125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0646A3"/>
                  </a:solidFill>
                </a:rPr>
                <a:t>$5B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758B83-BE58-7DD9-461D-B8F21F09E9F7}"/>
                </a:ext>
              </a:extLst>
            </p:cNvPr>
            <p:cNvSpPr txBox="1"/>
            <p:nvPr/>
          </p:nvSpPr>
          <p:spPr>
            <a:xfrm>
              <a:off x="9327109" y="3498582"/>
              <a:ext cx="1713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RI Endowment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276BE7A-4485-B44E-CF9A-36F899565803}"/>
              </a:ext>
            </a:extLst>
          </p:cNvPr>
          <p:cNvSpPr txBox="1"/>
          <p:nvPr/>
        </p:nvSpPr>
        <p:spPr>
          <a:xfrm>
            <a:off x="5070580" y="5173601"/>
            <a:ext cx="230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Endowment in 1980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B0E1C-778C-B72B-DCD0-14BE10FF382E}"/>
              </a:ext>
            </a:extLst>
          </p:cNvPr>
          <p:cNvSpPr txBox="1"/>
          <p:nvPr/>
        </p:nvSpPr>
        <p:spPr>
          <a:xfrm>
            <a:off x="4622428" y="3826000"/>
            <a:ext cx="2884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BD1D"/>
                </a:solidFill>
              </a:rPr>
              <a:t>~$.8B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EF6A21-8EE4-2F56-0707-CE8A9EF027D7}"/>
              </a:ext>
            </a:extLst>
          </p:cNvPr>
          <p:cNvGrpSpPr/>
          <p:nvPr/>
        </p:nvGrpSpPr>
        <p:grpSpPr>
          <a:xfrm>
            <a:off x="8907997" y="1740446"/>
            <a:ext cx="1976952" cy="1873220"/>
            <a:chOff x="9153043" y="1930336"/>
            <a:chExt cx="1976952" cy="187322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01125B-3C5A-420E-FCBF-918BC4E70D5C}"/>
                </a:ext>
              </a:extLst>
            </p:cNvPr>
            <p:cNvSpPr txBox="1"/>
            <p:nvPr/>
          </p:nvSpPr>
          <p:spPr>
            <a:xfrm>
              <a:off x="9445718" y="1930336"/>
              <a:ext cx="13773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0646A3"/>
                  </a:solidFill>
                </a:rPr>
                <a:t>44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62DB82-DC30-87CE-6436-FF450EEF0A6A}"/>
                </a:ext>
              </a:extLst>
            </p:cNvPr>
            <p:cNvSpPr txBox="1"/>
            <p:nvPr/>
          </p:nvSpPr>
          <p:spPr>
            <a:xfrm>
              <a:off x="9153043" y="3434224"/>
              <a:ext cx="197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Polio Cases 2025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646952B-350A-43EB-99AD-7B8B2FCBDB42}"/>
              </a:ext>
            </a:extLst>
          </p:cNvPr>
          <p:cNvSpPr txBox="1"/>
          <p:nvPr/>
        </p:nvSpPr>
        <p:spPr>
          <a:xfrm>
            <a:off x="8782963" y="5208027"/>
            <a:ext cx="222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Polio Cases in 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94336B-866C-6CEF-FB98-9486B5299271}"/>
              </a:ext>
            </a:extLst>
          </p:cNvPr>
          <p:cNvSpPr txBox="1"/>
          <p:nvPr/>
        </p:nvSpPr>
        <p:spPr>
          <a:xfrm>
            <a:off x="8634749" y="3826000"/>
            <a:ext cx="2523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BD1D"/>
                </a:solidFill>
              </a:rPr>
              <a:t>300k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49D836-D023-1A2A-E989-5EB288D76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734" y="528455"/>
            <a:ext cx="23241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4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A95D7-671A-3F87-70C3-CBEDA7CF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5D5F0-1EC9-E3F9-E882-CA954677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C280E2-0585-645D-D61F-3FB714BDBE12}"/>
              </a:ext>
            </a:extLst>
          </p:cNvPr>
          <p:cNvSpPr txBox="1"/>
          <p:nvPr/>
        </p:nvSpPr>
        <p:spPr>
          <a:xfrm>
            <a:off x="619125" y="581025"/>
            <a:ext cx="5604174" cy="10057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Rotary Trends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D514E6-6E76-85EB-5644-BDD54436B2E3}"/>
              </a:ext>
            </a:extLst>
          </p:cNvPr>
          <p:cNvSpPr txBox="1"/>
          <p:nvPr/>
        </p:nvSpPr>
        <p:spPr>
          <a:xfrm>
            <a:off x="403790" y="2772943"/>
            <a:ext cx="9888925" cy="6010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3"/>
              </a:buBlip>
            </a:pPr>
            <a:r>
              <a:rPr lang="en-US" sz="3200" b="1" dirty="0">
                <a:solidFill>
                  <a:srgbClr val="0646A3"/>
                </a:solidFill>
                <a:latin typeface="Avenir"/>
              </a:rPr>
              <a:t>Successfully Evolving</a:t>
            </a:r>
            <a:endParaRPr lang="en-US" sz="3200" dirty="0">
              <a:solidFill>
                <a:srgbClr val="000000"/>
              </a:solidFill>
              <a:latin typeface="Avenir"/>
            </a:endParaRPr>
          </a:p>
          <a:p>
            <a:pPr marL="800100" lvl="1" indent="-342900">
              <a:buBlip>
                <a:blip r:embed="rId3"/>
              </a:buBlip>
            </a:pPr>
            <a:endParaRPr lang="en-US" sz="3200" dirty="0">
              <a:solidFill>
                <a:srgbClr val="000000"/>
              </a:solidFill>
              <a:latin typeface="Aveni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7A7906-F7F1-A315-71F2-D003548633C4}"/>
              </a:ext>
            </a:extLst>
          </p:cNvPr>
          <p:cNvSpPr txBox="1"/>
          <p:nvPr/>
        </p:nvSpPr>
        <p:spPr>
          <a:xfrm>
            <a:off x="868680" y="1795153"/>
            <a:ext cx="2585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BD1D"/>
                </a:solidFill>
              </a:rPr>
              <a:t>Rotary is…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D90D66-2910-529E-74DB-62639FC8CED3}"/>
              </a:ext>
            </a:extLst>
          </p:cNvPr>
          <p:cNvGrpSpPr/>
          <p:nvPr/>
        </p:nvGrpSpPr>
        <p:grpSpPr>
          <a:xfrm>
            <a:off x="6158786" y="1680282"/>
            <a:ext cx="5503208" cy="4160961"/>
            <a:chOff x="6141424" y="1674495"/>
            <a:chExt cx="5503208" cy="41609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6B6FDF1-C196-9199-981D-B1B83E83D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1424" y="1674495"/>
              <a:ext cx="5503208" cy="41609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216E10-F801-EF72-96F0-D75316C5C288}"/>
                </a:ext>
              </a:extLst>
            </p:cNvPr>
            <p:cNvSpPr txBox="1"/>
            <p:nvPr/>
          </p:nvSpPr>
          <p:spPr>
            <a:xfrm>
              <a:off x="7360920" y="1674495"/>
              <a:ext cx="32115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       Rotary Membership      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C255775-0C54-B8F1-2F02-7B5E02EE12D2}"/>
              </a:ext>
            </a:extLst>
          </p:cNvPr>
          <p:cNvSpPr txBox="1"/>
          <p:nvPr/>
        </p:nvSpPr>
        <p:spPr>
          <a:xfrm>
            <a:off x="8777048" y="4115014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BD1D"/>
                </a:solidFill>
              </a:rPr>
              <a:t>$1.21 Million</a:t>
            </a:r>
          </a:p>
          <a:p>
            <a:pPr algn="ctr"/>
            <a:r>
              <a:rPr lang="en-US" sz="2400" b="1" dirty="0">
                <a:solidFill>
                  <a:srgbClr val="FFBD1D"/>
                </a:solidFill>
              </a:rPr>
              <a:t>Strong!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850C9-BCD5-E7A6-7CBF-8C90CBFE0ABB}"/>
              </a:ext>
            </a:extLst>
          </p:cNvPr>
          <p:cNvSpPr txBox="1"/>
          <p:nvPr/>
        </p:nvSpPr>
        <p:spPr>
          <a:xfrm>
            <a:off x="403789" y="3633410"/>
            <a:ext cx="9888925" cy="701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3"/>
              </a:buBlip>
            </a:pPr>
            <a:r>
              <a:rPr lang="en-US" sz="3200" b="1" dirty="0">
                <a:solidFill>
                  <a:srgbClr val="0646A3"/>
                </a:solidFill>
                <a:latin typeface="Avenir"/>
              </a:rPr>
              <a:t>Increasing Momentum</a:t>
            </a:r>
          </a:p>
          <a:p>
            <a:pPr lvl="1"/>
            <a:endParaRPr lang="en-US" sz="3200" dirty="0">
              <a:solidFill>
                <a:srgbClr val="000000"/>
              </a:solidFill>
              <a:latin typeface="Aveni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1B7AE-DA0C-3B24-C393-05DD58EA914D}"/>
              </a:ext>
            </a:extLst>
          </p:cNvPr>
          <p:cNvSpPr txBox="1"/>
          <p:nvPr/>
        </p:nvSpPr>
        <p:spPr>
          <a:xfrm>
            <a:off x="403788" y="4593059"/>
            <a:ext cx="9888925" cy="701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>
              <a:buBlip>
                <a:blip r:embed="rId3"/>
              </a:buBlip>
            </a:pPr>
            <a:r>
              <a:rPr lang="en-US" sz="3200" b="1" dirty="0">
                <a:solidFill>
                  <a:srgbClr val="0646A3"/>
                </a:solidFill>
                <a:latin typeface="Avenir"/>
              </a:rPr>
              <a:t>Elevating Global Impact</a:t>
            </a:r>
            <a:endParaRPr lang="en-US" sz="2400" dirty="0">
              <a:solidFill>
                <a:srgbClr val="000000"/>
              </a:solidFill>
              <a:latin typeface="Avenir"/>
            </a:endParaRPr>
          </a:p>
          <a:p>
            <a:pPr lvl="1"/>
            <a:endParaRPr lang="en-US" sz="2400" dirty="0">
              <a:solidFill>
                <a:srgbClr val="000000"/>
              </a:solidFill>
              <a:latin typeface="Aveni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96656-3DC1-1A6F-DF4F-1E40BBFAE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992" y="444843"/>
            <a:ext cx="23241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3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30F71-871D-7810-07A9-BA23E63E5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978C5-811D-7A3C-3AC6-F373F5DF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91644F-EC05-5682-D0E8-5CCAD5F1BA95}"/>
              </a:ext>
            </a:extLst>
          </p:cNvPr>
          <p:cNvSpPr txBox="1"/>
          <p:nvPr/>
        </p:nvSpPr>
        <p:spPr>
          <a:xfrm>
            <a:off x="401694" y="252055"/>
            <a:ext cx="5846706" cy="210406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Common Theme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2DC55-FBBA-A2D4-9DF9-035DF6E62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71" y="2050484"/>
            <a:ext cx="4461377" cy="1378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7E1A02-37F0-3465-EF07-1690FFD889EA}"/>
              </a:ext>
            </a:extLst>
          </p:cNvPr>
          <p:cNvSpPr txBox="1"/>
          <p:nvPr/>
        </p:nvSpPr>
        <p:spPr>
          <a:xfrm>
            <a:off x="1529589" y="3878944"/>
            <a:ext cx="35285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Meet great people. </a:t>
            </a:r>
          </a:p>
          <a:p>
            <a:pPr algn="ctr"/>
            <a:r>
              <a:rPr lang="en-US" dirty="0"/>
              <a:t>Do meaningful things, together.</a:t>
            </a:r>
          </a:p>
          <a:p>
            <a:pPr algn="ctr"/>
            <a:r>
              <a:rPr lang="en-US" dirty="0"/>
              <a:t>Make our World a better place. </a:t>
            </a:r>
          </a:p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FFBA55-3102-4591-D965-7EBA2179A0A3}"/>
              </a:ext>
            </a:extLst>
          </p:cNvPr>
          <p:cNvGrpSpPr/>
          <p:nvPr/>
        </p:nvGrpSpPr>
        <p:grpSpPr>
          <a:xfrm>
            <a:off x="5632048" y="1843891"/>
            <a:ext cx="5846706" cy="3542335"/>
            <a:chOff x="5632048" y="1843891"/>
            <a:chExt cx="5846706" cy="3542335"/>
          </a:xfrm>
        </p:grpSpPr>
        <p:sp>
          <p:nvSpPr>
            <p:cNvPr id="5" name="AutoShape 2" descr="Generated image">
              <a:extLst>
                <a:ext uri="{FF2B5EF4-FFF2-40B4-BE49-F238E27FC236}">
                  <a16:creationId xmlns:a16="http://schemas.microsoft.com/office/drawing/2014/main" id="{CB175C00-441A-045A-A1FB-114FDBD8D04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32048" y="3310259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81E2C9-2974-A888-1C27-C758AFD8C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848" y="1843891"/>
              <a:ext cx="5487146" cy="354233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9A13C0-89E3-5CE7-95E2-F4527FB2F7CF}"/>
                </a:ext>
              </a:extLst>
            </p:cNvPr>
            <p:cNvSpPr/>
            <p:nvPr/>
          </p:nvSpPr>
          <p:spPr>
            <a:xfrm>
              <a:off x="6055589" y="1912947"/>
              <a:ext cx="5423165" cy="3433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7200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CCDF-9DE2-1C36-D5DB-A3EF05649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F2DB-39A5-3AA6-D12B-0A9547A32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96A332-00BD-425F-A83E-E43F7C406D50}"/>
              </a:ext>
            </a:extLst>
          </p:cNvPr>
          <p:cNvSpPr txBox="1"/>
          <p:nvPr/>
        </p:nvSpPr>
        <p:spPr>
          <a:xfrm>
            <a:off x="401694" y="252056"/>
            <a:ext cx="4391025" cy="10057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Why Invite?</a:t>
            </a:r>
            <a:endParaRPr lang="en-US" dirty="0"/>
          </a:p>
        </p:txBody>
      </p:sp>
      <p:sp>
        <p:nvSpPr>
          <p:cNvPr id="5" name="AutoShape 2" descr="Generated image">
            <a:extLst>
              <a:ext uri="{FF2B5EF4-FFF2-40B4-BE49-F238E27FC236}">
                <a16:creationId xmlns:a16="http://schemas.microsoft.com/office/drawing/2014/main" id="{EC6968B1-022C-9482-7023-864E710C1D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B20551-15F8-A0B0-8098-D1443B859A61}"/>
              </a:ext>
            </a:extLst>
          </p:cNvPr>
          <p:cNvSpPr txBox="1"/>
          <p:nvPr/>
        </p:nvSpPr>
        <p:spPr>
          <a:xfrm>
            <a:off x="6703148" y="1896323"/>
            <a:ext cx="4841151" cy="3370153"/>
          </a:xfrm>
          <a:prstGeom prst="rect">
            <a:avLst/>
          </a:prstGeom>
          <a:solidFill>
            <a:srgbClr val="0646A3">
              <a:alpha val="80000"/>
            </a:srgbClr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rgbClr val="FFBD1D"/>
                </a:solidFill>
              </a:rPr>
              <a:t>“When you serve with Rotary, you’re not just changing lives, you’re enriching your own.</a:t>
            </a:r>
          </a:p>
          <a:p>
            <a:r>
              <a:rPr lang="en-US" sz="2400" b="1" dirty="0">
                <a:solidFill>
                  <a:srgbClr val="FFBD1D"/>
                </a:solidFill>
              </a:rPr>
              <a:t> </a:t>
            </a:r>
          </a:p>
          <a:p>
            <a:r>
              <a:rPr lang="en-US" sz="2400" b="1" dirty="0">
                <a:solidFill>
                  <a:srgbClr val="FFBD1D"/>
                </a:solidFill>
              </a:rPr>
              <a:t>Service transforms the server. ”</a:t>
            </a:r>
          </a:p>
          <a:p>
            <a:endParaRPr lang="en-US" dirty="0">
              <a:solidFill>
                <a:srgbClr val="FFBD1D"/>
              </a:solidFill>
            </a:endParaRPr>
          </a:p>
          <a:p>
            <a:pPr marL="2571750" lvl="5" indent="-285750">
              <a:buFontTx/>
              <a:buChar char="-"/>
            </a:pPr>
            <a:r>
              <a:rPr lang="en-US" dirty="0">
                <a:solidFill>
                  <a:srgbClr val="FFBD1D"/>
                </a:solidFill>
              </a:rPr>
              <a:t>John Hewko</a:t>
            </a:r>
          </a:p>
          <a:p>
            <a:r>
              <a:rPr lang="en-US" sz="1100" dirty="0">
                <a:solidFill>
                  <a:srgbClr val="FFBD1D"/>
                </a:solidFill>
              </a:rPr>
              <a:t>        		                      RI General Secretary, 2011</a:t>
            </a:r>
          </a:p>
          <a:p>
            <a:endParaRPr lang="en-US" sz="1100" dirty="0">
              <a:solidFill>
                <a:srgbClr val="FFBD1D"/>
              </a:solidFill>
            </a:endParaRPr>
          </a:p>
          <a:p>
            <a:endParaRPr lang="en-US" sz="1100" dirty="0">
              <a:solidFill>
                <a:srgbClr val="FFBD1D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CA474-F0F6-20B6-7722-03D7F937F422}"/>
              </a:ext>
            </a:extLst>
          </p:cNvPr>
          <p:cNvSpPr txBox="1"/>
          <p:nvPr/>
        </p:nvSpPr>
        <p:spPr>
          <a:xfrm>
            <a:off x="401694" y="2012314"/>
            <a:ext cx="6100674" cy="3741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buBlip>
                <a:blip r:embed="rId3"/>
              </a:buBlip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Connect with Community</a:t>
            </a:r>
          </a:p>
          <a:p>
            <a:pPr marL="342900" marR="0" lvl="0" indent="-342900">
              <a:lnSpc>
                <a:spcPct val="115000"/>
              </a:lnSpc>
              <a:buBlip>
                <a:blip r:embed="rId3"/>
              </a:buBlip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Make a Meaningful Difference</a:t>
            </a:r>
          </a:p>
          <a:p>
            <a:pPr marL="342900" marR="0" lvl="0" indent="-342900">
              <a:lnSpc>
                <a:spcPct val="115000"/>
              </a:lnSpc>
              <a:buBlip>
                <a:blip r:embed="rId3"/>
              </a:buBlip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Grow Personally &amp; Professionally</a:t>
            </a:r>
          </a:p>
          <a:p>
            <a:pPr marL="342900" marR="0" lvl="0" indent="-342900">
              <a:lnSpc>
                <a:spcPct val="115000"/>
              </a:lnSpc>
              <a:buBlip>
                <a:blip r:embed="rId3"/>
              </a:buBlip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Building Lasting Relationships</a:t>
            </a:r>
          </a:p>
          <a:p>
            <a:pPr marL="342900" marR="0" lvl="0" indent="-342900">
              <a:lnSpc>
                <a:spcPct val="115000"/>
              </a:lnSpc>
              <a:buBlip>
                <a:blip r:embed="rId3"/>
              </a:buBlip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Part of Something Enduring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Blip>
                <a:blip r:embed="rId3"/>
              </a:buBlip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Have Fun &amp; Good Fellowship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Blip>
                <a:blip r:embed="rId3"/>
              </a:buBlip>
            </a:pPr>
            <a:endParaRPr lang="en-US" sz="2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498A7D-4B60-B58E-7CA5-CA438730A389}"/>
              </a:ext>
            </a:extLst>
          </p:cNvPr>
          <p:cNvSpPr txBox="1"/>
          <p:nvPr/>
        </p:nvSpPr>
        <p:spPr>
          <a:xfrm>
            <a:off x="2433554" y="6046857"/>
            <a:ext cx="6856301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Everyone comes to Rotary for a different reason. </a:t>
            </a:r>
          </a:p>
          <a:p>
            <a:pPr algn="ctr"/>
            <a:r>
              <a:rPr lang="en-US" sz="2000" i="1" dirty="0"/>
              <a:t>Find out theirs and start there</a:t>
            </a:r>
            <a:r>
              <a:rPr lang="en-US" i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615486-89BB-E4C9-EC26-933EE2C84E66}"/>
              </a:ext>
            </a:extLst>
          </p:cNvPr>
          <p:cNvSpPr txBox="1"/>
          <p:nvPr/>
        </p:nvSpPr>
        <p:spPr>
          <a:xfrm>
            <a:off x="401694" y="1257836"/>
            <a:ext cx="4853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Rotary is a gift that helps people: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D28FC-1BBF-66A2-485F-F728D01F5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805" y="252056"/>
            <a:ext cx="23241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7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theme/theme1.xml><?xml version="1.0" encoding="utf-8"?>
<a:theme xmlns:a="http://schemas.openxmlformats.org/drawingml/2006/main" name="Quick study">
  <a:themeElements>
    <a:clrScheme name="Custom 2">
      <a:dk1>
        <a:srgbClr val="000000"/>
      </a:dk1>
      <a:lt1>
        <a:srgbClr val="FFFFFF"/>
      </a:lt1>
      <a:dk2>
        <a:srgbClr val="6B6969"/>
      </a:dk2>
      <a:lt2>
        <a:srgbClr val="FFFEFA"/>
      </a:lt2>
      <a:accent1>
        <a:srgbClr val="DDA151"/>
      </a:accent1>
      <a:accent2>
        <a:srgbClr val="FFD33F"/>
      </a:accent2>
      <a:accent3>
        <a:srgbClr val="E0D9BE"/>
      </a:accent3>
      <a:accent4>
        <a:srgbClr val="0FAE60"/>
      </a:accent4>
      <a:accent5>
        <a:srgbClr val="2B8AD4"/>
      </a:accent5>
      <a:accent6>
        <a:srgbClr val="E1612E"/>
      </a:accent6>
      <a:hlink>
        <a:srgbClr val="467886"/>
      </a:hlink>
      <a:folHlink>
        <a:srgbClr val="96607D"/>
      </a:folHlink>
    </a:clrScheme>
    <a:fontScheme name="Quick study">
      <a:majorFont>
        <a:latin typeface="Mongolian Bait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ick Study_win32_SD_V4" id="{62319037-9F07-4567-B4F2-AF117ABC5CCB}" vid="{0BC39864-9F70-40C9-9CA9-1A6913D50B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3802</TotalTime>
  <Words>945</Words>
  <Application>Microsoft Office PowerPoint</Application>
  <PresentationFormat>Widescreen</PresentationFormat>
  <Paragraphs>186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Quick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Warden</dc:creator>
  <cp:lastModifiedBy>Kyle Waterman</cp:lastModifiedBy>
  <cp:revision>7</cp:revision>
  <cp:lastPrinted>2026-04-01T21:33:00Z</cp:lastPrinted>
  <dcterms:created xsi:type="dcterms:W3CDTF">2026-02-10T17:09:40Z</dcterms:created>
  <dcterms:modified xsi:type="dcterms:W3CDTF">2026-06-30T21:19:20Z</dcterms:modified>
</cp:coreProperties>
</file>