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27" r:id="rId1"/>
    <p:sldMasterId id="2147483700" r:id="rId2"/>
  </p:sldMasterIdLst>
  <p:notesMasterIdLst>
    <p:notesMasterId r:id="rId20"/>
  </p:notesMasterIdLst>
  <p:handoutMasterIdLst>
    <p:handoutMasterId r:id="rId21"/>
  </p:handoutMasterIdLst>
  <p:sldIdLst>
    <p:sldId id="361" r:id="rId3"/>
    <p:sldId id="377" r:id="rId4"/>
    <p:sldId id="375" r:id="rId5"/>
    <p:sldId id="364" r:id="rId6"/>
    <p:sldId id="363" r:id="rId7"/>
    <p:sldId id="365" r:id="rId8"/>
    <p:sldId id="367" r:id="rId9"/>
    <p:sldId id="366" r:id="rId10"/>
    <p:sldId id="369" r:id="rId11"/>
    <p:sldId id="378" r:id="rId12"/>
    <p:sldId id="379" r:id="rId13"/>
    <p:sldId id="380" r:id="rId14"/>
    <p:sldId id="368" r:id="rId15"/>
    <p:sldId id="370" r:id="rId16"/>
    <p:sldId id="376" r:id="rId17"/>
    <p:sldId id="373" r:id="rId18"/>
    <p:sldId id="374" r:id="rId19"/>
  </p:sldIdLst>
  <p:sldSz cx="9144000" cy="6858000" type="screen4x3"/>
  <p:notesSz cx="7102475" cy="9388475"/>
  <p:defaultTextStyle>
    <a:defPPr>
      <a:defRPr lang="en-US"/>
    </a:defPPr>
    <a:lvl1pPr algn="l" rtl="0" fontAlgn="base">
      <a:spcBef>
        <a:spcPct val="0"/>
      </a:spcBef>
      <a:spcAft>
        <a:spcPct val="0"/>
      </a:spcAft>
      <a:defRPr sz="2400" kern="1200">
        <a:solidFill>
          <a:schemeClr val="tx1"/>
        </a:solidFill>
        <a:latin typeface="Arial" pitchFamily="-105" charset="0"/>
        <a:ea typeface="ヒラギノ角ゴ Pro W3" pitchFamily="-105" charset="-128"/>
        <a:cs typeface="ヒラギノ角ゴ Pro W3" pitchFamily="-105" charset="-128"/>
      </a:defRPr>
    </a:lvl1pPr>
    <a:lvl2pPr marL="457200" algn="l" rtl="0" fontAlgn="base">
      <a:spcBef>
        <a:spcPct val="0"/>
      </a:spcBef>
      <a:spcAft>
        <a:spcPct val="0"/>
      </a:spcAft>
      <a:defRPr sz="2400" kern="1200">
        <a:solidFill>
          <a:schemeClr val="tx1"/>
        </a:solidFill>
        <a:latin typeface="Arial" pitchFamily="-105" charset="0"/>
        <a:ea typeface="ヒラギノ角ゴ Pro W3" pitchFamily="-105" charset="-128"/>
        <a:cs typeface="ヒラギノ角ゴ Pro W3" pitchFamily="-105" charset="-128"/>
      </a:defRPr>
    </a:lvl2pPr>
    <a:lvl3pPr marL="914400" algn="l" rtl="0" fontAlgn="base">
      <a:spcBef>
        <a:spcPct val="0"/>
      </a:spcBef>
      <a:spcAft>
        <a:spcPct val="0"/>
      </a:spcAft>
      <a:defRPr sz="2400" kern="1200">
        <a:solidFill>
          <a:schemeClr val="tx1"/>
        </a:solidFill>
        <a:latin typeface="Arial" pitchFamily="-105" charset="0"/>
        <a:ea typeface="ヒラギノ角ゴ Pro W3" pitchFamily="-105" charset="-128"/>
        <a:cs typeface="ヒラギノ角ゴ Pro W3" pitchFamily="-105" charset="-128"/>
      </a:defRPr>
    </a:lvl3pPr>
    <a:lvl4pPr marL="1371600" algn="l" rtl="0" fontAlgn="base">
      <a:spcBef>
        <a:spcPct val="0"/>
      </a:spcBef>
      <a:spcAft>
        <a:spcPct val="0"/>
      </a:spcAft>
      <a:defRPr sz="2400" kern="1200">
        <a:solidFill>
          <a:schemeClr val="tx1"/>
        </a:solidFill>
        <a:latin typeface="Arial" pitchFamily="-105" charset="0"/>
        <a:ea typeface="ヒラギノ角ゴ Pro W3" pitchFamily="-105" charset="-128"/>
        <a:cs typeface="ヒラギノ角ゴ Pro W3" pitchFamily="-105" charset="-128"/>
      </a:defRPr>
    </a:lvl4pPr>
    <a:lvl5pPr marL="1828800" algn="l" rtl="0" fontAlgn="base">
      <a:spcBef>
        <a:spcPct val="0"/>
      </a:spcBef>
      <a:spcAft>
        <a:spcPct val="0"/>
      </a:spcAft>
      <a:defRPr sz="2400" kern="1200">
        <a:solidFill>
          <a:schemeClr val="tx1"/>
        </a:solidFill>
        <a:latin typeface="Arial" pitchFamily="-105" charset="0"/>
        <a:ea typeface="ヒラギノ角ゴ Pro W3" pitchFamily="-105" charset="-128"/>
        <a:cs typeface="ヒラギノ角ゴ Pro W3" pitchFamily="-105" charset="-128"/>
      </a:defRPr>
    </a:lvl5pPr>
    <a:lvl6pPr marL="2286000" algn="l" defTabSz="457200" rtl="0" eaLnBrk="1" latinLnBrk="0" hangingPunct="1">
      <a:defRPr sz="2400" kern="1200">
        <a:solidFill>
          <a:schemeClr val="tx1"/>
        </a:solidFill>
        <a:latin typeface="Arial" pitchFamily="-105" charset="0"/>
        <a:ea typeface="ヒラギノ角ゴ Pro W3" pitchFamily="-105" charset="-128"/>
        <a:cs typeface="ヒラギノ角ゴ Pro W3" pitchFamily="-105" charset="-128"/>
      </a:defRPr>
    </a:lvl6pPr>
    <a:lvl7pPr marL="2743200" algn="l" defTabSz="457200" rtl="0" eaLnBrk="1" latinLnBrk="0" hangingPunct="1">
      <a:defRPr sz="2400" kern="1200">
        <a:solidFill>
          <a:schemeClr val="tx1"/>
        </a:solidFill>
        <a:latin typeface="Arial" pitchFamily="-105" charset="0"/>
        <a:ea typeface="ヒラギノ角ゴ Pro W3" pitchFamily="-105" charset="-128"/>
        <a:cs typeface="ヒラギノ角ゴ Pro W3" pitchFamily="-105" charset="-128"/>
      </a:defRPr>
    </a:lvl7pPr>
    <a:lvl8pPr marL="3200400" algn="l" defTabSz="457200" rtl="0" eaLnBrk="1" latinLnBrk="0" hangingPunct="1">
      <a:defRPr sz="2400" kern="1200">
        <a:solidFill>
          <a:schemeClr val="tx1"/>
        </a:solidFill>
        <a:latin typeface="Arial" pitchFamily="-105" charset="0"/>
        <a:ea typeface="ヒラギノ角ゴ Pro W3" pitchFamily="-105" charset="-128"/>
        <a:cs typeface="ヒラギノ角ゴ Pro W3" pitchFamily="-105" charset="-128"/>
      </a:defRPr>
    </a:lvl8pPr>
    <a:lvl9pPr marL="3657600" algn="l" defTabSz="457200" rtl="0" eaLnBrk="1" latinLnBrk="0" hangingPunct="1">
      <a:defRPr sz="2400" kern="1200">
        <a:solidFill>
          <a:schemeClr val="tx1"/>
        </a:solidFill>
        <a:latin typeface="Arial" pitchFamily="-105" charset="0"/>
        <a:ea typeface="ヒラギノ角ゴ Pro W3" pitchFamily="-105" charset="-128"/>
        <a:cs typeface="ヒラギノ角ゴ Pro W3" pitchFamily="-105" charset="-128"/>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57">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46C"/>
    <a:srgbClr val="687D90"/>
    <a:srgbClr val="58585A"/>
    <a:srgbClr val="005DAA"/>
    <a:srgbClr val="FF7600"/>
    <a:srgbClr val="D91B5C"/>
    <a:srgbClr val="872175"/>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54" autoAdjust="0"/>
    <p:restoredTop sz="86394" autoAdjust="0"/>
  </p:normalViewPr>
  <p:slideViewPr>
    <p:cSldViewPr>
      <p:cViewPr>
        <p:scale>
          <a:sx n="66" d="100"/>
          <a:sy n="66" d="100"/>
        </p:scale>
        <p:origin x="-1008" y="-32"/>
      </p:cViewPr>
      <p:guideLst>
        <p:guide orient="horz" pos="2160"/>
        <p:guide pos="2880"/>
      </p:guideLst>
    </p:cSldViewPr>
  </p:slideViewPr>
  <p:outlineViewPr>
    <p:cViewPr>
      <p:scale>
        <a:sx n="75" d="100"/>
        <a:sy n="75" d="100"/>
      </p:scale>
      <p:origin x="0" y="-81752"/>
    </p:cViewPr>
  </p:outlineViewPr>
  <p:notesTextViewPr>
    <p:cViewPr>
      <p:scale>
        <a:sx n="100" d="100"/>
        <a:sy n="100" d="100"/>
      </p:scale>
      <p:origin x="0" y="0"/>
    </p:cViewPr>
  </p:notesTextViewPr>
  <p:sorterViewPr>
    <p:cViewPr varScale="1">
      <p:scale>
        <a:sx n="100" d="100"/>
        <a:sy n="100" d="100"/>
      </p:scale>
      <p:origin x="0" y="1248"/>
    </p:cViewPr>
  </p:sorterViewPr>
  <p:notesViewPr>
    <p:cSldViewPr>
      <p:cViewPr varScale="1">
        <p:scale>
          <a:sx n="159" d="100"/>
          <a:sy n="159" d="100"/>
        </p:scale>
        <p:origin x="-6480" y="-104"/>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78383" cy="469745"/>
          </a:xfrm>
          <a:prstGeom prst="rect">
            <a:avLst/>
          </a:prstGeom>
          <a:noFill/>
          <a:ln w="9525">
            <a:noFill/>
            <a:miter lim="800000"/>
            <a:headEnd/>
            <a:tailEnd/>
          </a:ln>
        </p:spPr>
        <p:txBody>
          <a:bodyPr vert="horz" wrap="square" lIns="94221" tIns="47111" rIns="94221" bIns="47111" numCol="1" anchor="t" anchorCtr="0" compatLnSpc="1">
            <a:prstTxWarp prst="textNoShape">
              <a:avLst/>
            </a:prstTxWarp>
          </a:bodyPr>
          <a:lstStyle>
            <a:lvl1pPr defTabSz="942300"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dirty="0"/>
          </a:p>
        </p:txBody>
      </p:sp>
      <p:sp>
        <p:nvSpPr>
          <p:cNvPr id="19459" name="Rectangle 3"/>
          <p:cNvSpPr>
            <a:spLocks noGrp="1" noChangeArrowheads="1"/>
          </p:cNvSpPr>
          <p:nvPr>
            <p:ph type="dt" sz="quarter" idx="1"/>
          </p:nvPr>
        </p:nvSpPr>
        <p:spPr bwMode="auto">
          <a:xfrm>
            <a:off x="4024093" y="0"/>
            <a:ext cx="3078383" cy="469745"/>
          </a:xfrm>
          <a:prstGeom prst="rect">
            <a:avLst/>
          </a:prstGeom>
          <a:noFill/>
          <a:ln w="9525">
            <a:noFill/>
            <a:miter lim="800000"/>
            <a:headEnd/>
            <a:tailEnd/>
          </a:ln>
        </p:spPr>
        <p:txBody>
          <a:bodyPr vert="horz" wrap="square" lIns="94221" tIns="47111" rIns="94221" bIns="47111" numCol="1" anchor="t" anchorCtr="0" compatLnSpc="1">
            <a:prstTxWarp prst="textNoShape">
              <a:avLst/>
            </a:prstTxWarp>
          </a:bodyPr>
          <a:lstStyle>
            <a:lvl1pPr algn="r" defTabSz="942300"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dirty="0"/>
          </a:p>
        </p:txBody>
      </p:sp>
      <p:sp>
        <p:nvSpPr>
          <p:cNvPr id="19460" name="Rectangle 4"/>
          <p:cNvSpPr>
            <a:spLocks noGrp="1" noChangeArrowheads="1"/>
          </p:cNvSpPr>
          <p:nvPr>
            <p:ph type="ftr" sz="quarter" idx="2"/>
          </p:nvPr>
        </p:nvSpPr>
        <p:spPr bwMode="auto">
          <a:xfrm>
            <a:off x="0" y="8918732"/>
            <a:ext cx="3078383" cy="469744"/>
          </a:xfrm>
          <a:prstGeom prst="rect">
            <a:avLst/>
          </a:prstGeom>
          <a:noFill/>
          <a:ln w="9525">
            <a:noFill/>
            <a:miter lim="800000"/>
            <a:headEnd/>
            <a:tailEnd/>
          </a:ln>
        </p:spPr>
        <p:txBody>
          <a:bodyPr vert="horz" wrap="square" lIns="94221" tIns="47111" rIns="94221" bIns="47111" numCol="1" anchor="b" anchorCtr="0" compatLnSpc="1">
            <a:prstTxWarp prst="textNoShape">
              <a:avLst/>
            </a:prstTxWarp>
          </a:bodyPr>
          <a:lstStyle>
            <a:lvl1pPr defTabSz="942300"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dirty="0"/>
          </a:p>
        </p:txBody>
      </p:sp>
      <p:sp>
        <p:nvSpPr>
          <p:cNvPr id="19461" name="Rectangle 5"/>
          <p:cNvSpPr>
            <a:spLocks noGrp="1" noChangeArrowheads="1"/>
          </p:cNvSpPr>
          <p:nvPr>
            <p:ph type="sldNum" sz="quarter" idx="3"/>
          </p:nvPr>
        </p:nvSpPr>
        <p:spPr bwMode="auto">
          <a:xfrm>
            <a:off x="4024093" y="8918732"/>
            <a:ext cx="3078383" cy="469744"/>
          </a:xfrm>
          <a:prstGeom prst="rect">
            <a:avLst/>
          </a:prstGeom>
          <a:noFill/>
          <a:ln w="9525">
            <a:noFill/>
            <a:miter lim="800000"/>
            <a:headEnd/>
            <a:tailEnd/>
          </a:ln>
        </p:spPr>
        <p:txBody>
          <a:bodyPr vert="horz" wrap="square" lIns="94221" tIns="47111" rIns="94221" bIns="47111" numCol="1" anchor="b" anchorCtr="0" compatLnSpc="1">
            <a:prstTxWarp prst="textNoShape">
              <a:avLst/>
            </a:prstTxWarp>
          </a:bodyPr>
          <a:lstStyle>
            <a:lvl1pPr algn="r" defTabSz="942300" eaLnBrk="0" hangingPunct="0">
              <a:defRPr sz="1200"/>
            </a:lvl1pPr>
          </a:lstStyle>
          <a:p>
            <a:fld id="{6E7BF343-E69E-514C-B333-30E4A88B93B1}" type="slidenum">
              <a:rPr lang="en-US"/>
              <a:pPr/>
              <a:t>‹#›</a:t>
            </a:fld>
            <a:endParaRPr lang="en-US" dirty="0"/>
          </a:p>
        </p:txBody>
      </p:sp>
    </p:spTree>
    <p:extLst>
      <p:ext uri="{BB962C8B-B14F-4D97-AF65-F5344CB8AC3E}">
        <p14:creationId xmlns:p14="http://schemas.microsoft.com/office/powerpoint/2010/main" val="742115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8383" cy="469745"/>
          </a:xfrm>
          <a:prstGeom prst="rect">
            <a:avLst/>
          </a:prstGeom>
          <a:noFill/>
          <a:ln w="9525">
            <a:noFill/>
            <a:miter lim="800000"/>
            <a:headEnd/>
            <a:tailEnd/>
          </a:ln>
        </p:spPr>
        <p:txBody>
          <a:bodyPr vert="horz" wrap="square" lIns="94221" tIns="47111" rIns="94221" bIns="47111" numCol="1" anchor="t" anchorCtr="0" compatLnSpc="1">
            <a:prstTxWarp prst="textNoShape">
              <a:avLst/>
            </a:prstTxWarp>
          </a:bodyPr>
          <a:lstStyle>
            <a:lvl1pPr defTabSz="942300"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dirty="0"/>
          </a:p>
        </p:txBody>
      </p:sp>
      <p:sp>
        <p:nvSpPr>
          <p:cNvPr id="3075" name="Rectangle 3"/>
          <p:cNvSpPr>
            <a:spLocks noGrp="1" noChangeArrowheads="1"/>
          </p:cNvSpPr>
          <p:nvPr>
            <p:ph type="dt" idx="1"/>
          </p:nvPr>
        </p:nvSpPr>
        <p:spPr bwMode="auto">
          <a:xfrm>
            <a:off x="4024093" y="0"/>
            <a:ext cx="3078383" cy="469745"/>
          </a:xfrm>
          <a:prstGeom prst="rect">
            <a:avLst/>
          </a:prstGeom>
          <a:noFill/>
          <a:ln w="9525">
            <a:noFill/>
            <a:miter lim="800000"/>
            <a:headEnd/>
            <a:tailEnd/>
          </a:ln>
        </p:spPr>
        <p:txBody>
          <a:bodyPr vert="horz" wrap="square" lIns="94221" tIns="47111" rIns="94221" bIns="47111" numCol="1" anchor="t" anchorCtr="0" compatLnSpc="1">
            <a:prstTxWarp prst="textNoShape">
              <a:avLst/>
            </a:prstTxWarp>
          </a:bodyPr>
          <a:lstStyle>
            <a:lvl1pPr algn="r" defTabSz="942300"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1203325" y="703263"/>
            <a:ext cx="4695825" cy="352107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47320" y="4460167"/>
            <a:ext cx="5207838" cy="4224494"/>
          </a:xfrm>
          <a:prstGeom prst="rect">
            <a:avLst/>
          </a:prstGeom>
          <a:noFill/>
          <a:ln w="9525">
            <a:noFill/>
            <a:miter lim="800000"/>
            <a:headEnd/>
            <a:tailEnd/>
          </a:ln>
        </p:spPr>
        <p:txBody>
          <a:bodyPr vert="horz" wrap="square" lIns="94221" tIns="47111" rIns="94221" bIns="4711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918732"/>
            <a:ext cx="3078383" cy="469744"/>
          </a:xfrm>
          <a:prstGeom prst="rect">
            <a:avLst/>
          </a:prstGeom>
          <a:noFill/>
          <a:ln w="9525">
            <a:noFill/>
            <a:miter lim="800000"/>
            <a:headEnd/>
            <a:tailEnd/>
          </a:ln>
        </p:spPr>
        <p:txBody>
          <a:bodyPr vert="horz" wrap="square" lIns="94221" tIns="47111" rIns="94221" bIns="47111" numCol="1" anchor="b" anchorCtr="0" compatLnSpc="1">
            <a:prstTxWarp prst="textNoShape">
              <a:avLst/>
            </a:prstTxWarp>
          </a:bodyPr>
          <a:lstStyle>
            <a:lvl1pPr defTabSz="942300"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dirty="0"/>
          </a:p>
        </p:txBody>
      </p:sp>
      <p:sp>
        <p:nvSpPr>
          <p:cNvPr id="3079" name="Rectangle 7"/>
          <p:cNvSpPr>
            <a:spLocks noGrp="1" noChangeArrowheads="1"/>
          </p:cNvSpPr>
          <p:nvPr>
            <p:ph type="sldNum" sz="quarter" idx="5"/>
          </p:nvPr>
        </p:nvSpPr>
        <p:spPr bwMode="auto">
          <a:xfrm>
            <a:off x="4024093" y="8918732"/>
            <a:ext cx="3078383" cy="469744"/>
          </a:xfrm>
          <a:prstGeom prst="rect">
            <a:avLst/>
          </a:prstGeom>
          <a:noFill/>
          <a:ln w="9525">
            <a:noFill/>
            <a:miter lim="800000"/>
            <a:headEnd/>
            <a:tailEnd/>
          </a:ln>
        </p:spPr>
        <p:txBody>
          <a:bodyPr vert="horz" wrap="square" lIns="94221" tIns="47111" rIns="94221" bIns="47111" numCol="1" anchor="b" anchorCtr="0" compatLnSpc="1">
            <a:prstTxWarp prst="textNoShape">
              <a:avLst/>
            </a:prstTxWarp>
          </a:bodyPr>
          <a:lstStyle>
            <a:lvl1pPr algn="r" defTabSz="942300" eaLnBrk="0" hangingPunct="0">
              <a:defRPr sz="1200"/>
            </a:lvl1pPr>
          </a:lstStyle>
          <a:p>
            <a:fld id="{4302C60C-FB6C-6A4E-805F-8B14D738931A}" type="slidenum">
              <a:rPr lang="en-US"/>
              <a:pPr/>
              <a:t>‹#›</a:t>
            </a:fld>
            <a:endParaRPr lang="en-US" dirty="0"/>
          </a:p>
        </p:txBody>
      </p:sp>
    </p:spTree>
    <p:extLst>
      <p:ext uri="{BB962C8B-B14F-4D97-AF65-F5344CB8AC3E}">
        <p14:creationId xmlns:p14="http://schemas.microsoft.com/office/powerpoint/2010/main" val="2669597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1pPr>
    <a:lvl2pPr marL="4572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2pPr>
    <a:lvl3pPr marL="9144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3pPr>
    <a:lvl4pPr marL="13716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4pPr>
    <a:lvl5pPr marL="18288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a:spLocks noGrp="1" noChangeArrowheads="1"/>
          </p:cNvSpPr>
          <p:nvPr>
            <p:ph type="sldNum" sz="quarter" idx="5"/>
          </p:nvPr>
        </p:nvSpPr>
        <p:spPr>
          <a:noFill/>
        </p:spPr>
        <p:txBody>
          <a:bodyPr/>
          <a:lstStyle/>
          <a:p>
            <a:fld id="{2EABB1BF-63AA-8945-B6ED-2A71B0609BC5}" type="slidenum">
              <a:rPr lang="en-US"/>
              <a:pPr/>
              <a:t>1</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a:ln/>
        </p:spPr>
        <p:txBody>
          <a:bodyPr/>
          <a:lstStyle/>
          <a:p>
            <a:pPr eaLnBrk="1" hangingPunct="1"/>
            <a:r>
              <a:rPr lang="en-US" dirty="0">
                <a:latin typeface="Arial" pitchFamily="-105" charset="0"/>
                <a:ea typeface="ヒラギノ角ゴ Pro W3" pitchFamily="-105" charset="-128"/>
                <a:cs typeface="ヒラギノ角ゴ Pro W3" pitchFamily="-105" charset="-128"/>
              </a:rPr>
              <a:t>Welcome to District 5470 District Grant</a:t>
            </a:r>
            <a:r>
              <a:rPr lang="en-US" baseline="0" dirty="0">
                <a:latin typeface="Arial" pitchFamily="-105" charset="0"/>
                <a:ea typeface="ヒラギノ角ゴ Pro W3" pitchFamily="-105" charset="-128"/>
                <a:cs typeface="ヒラギノ角ゴ Pro W3" pitchFamily="-105" charset="-128"/>
              </a:rPr>
              <a:t> training.</a:t>
            </a:r>
          </a:p>
          <a:p>
            <a:pPr eaLnBrk="1" hangingPunct="1"/>
            <a:r>
              <a:rPr lang="en-US" baseline="0" dirty="0">
                <a:latin typeface="Arial" pitchFamily="-105" charset="0"/>
                <a:ea typeface="ヒラギノ角ゴ Pro W3" pitchFamily="-105" charset="-128"/>
                <a:cs typeface="ヒラギノ角ゴ Pro W3" pitchFamily="-105" charset="-128"/>
              </a:rPr>
              <a:t>This training is part of the requirement to get your club certified to apply for grants from your District Designated funds.</a:t>
            </a:r>
          </a:p>
          <a:p>
            <a:pPr eaLnBrk="1" hangingPunct="1"/>
            <a:endParaRPr lang="en-US" baseline="0" dirty="0">
              <a:latin typeface="Arial" pitchFamily="-105" charset="0"/>
              <a:ea typeface="ヒラギノ角ゴ Pro W3" pitchFamily="-105" charset="-128"/>
              <a:cs typeface="ヒラギノ角ゴ Pro W3" pitchFamily="-105" charset="-128"/>
            </a:endParaRPr>
          </a:p>
          <a:p>
            <a:pPr eaLnBrk="1" hangingPunct="1"/>
            <a:r>
              <a:rPr lang="en-US" baseline="0" dirty="0">
                <a:latin typeface="Arial" pitchFamily="-105" charset="0"/>
                <a:ea typeface="ヒラギノ角ゴ Pro W3" pitchFamily="-105" charset="-128"/>
                <a:cs typeface="ヒラギノ角ゴ Pro W3" pitchFamily="-105" charset="-128"/>
              </a:rPr>
              <a:t>District Grants are a simple way to do smaller projects focusing on the areas your club wants to support. The criteria for approval is broader than Global Grants and the approval process is faster.</a:t>
            </a:r>
          </a:p>
          <a:p>
            <a:pPr eaLnBrk="1" hangingPunct="1"/>
            <a:endParaRPr lang="en-US" baseline="0" dirty="0">
              <a:latin typeface="Arial" pitchFamily="-105" charset="0"/>
              <a:ea typeface="ヒラギノ角ゴ Pro W3" pitchFamily="-105" charset="-128"/>
              <a:cs typeface="ヒラギノ角ゴ Pro W3" pitchFamily="-105" charset="-128"/>
            </a:endParaRPr>
          </a:p>
          <a:p>
            <a:pPr eaLnBrk="1" hangingPunct="1"/>
            <a:r>
              <a:rPr lang="en-US" baseline="0" dirty="0">
                <a:latin typeface="Arial" pitchFamily="-105" charset="0"/>
                <a:ea typeface="ヒラギノ角ゴ Pro W3" pitchFamily="-105" charset="-128"/>
                <a:cs typeface="ヒラギノ角ゴ Pro W3" pitchFamily="-105" charset="-128"/>
              </a:rPr>
              <a:t>The basic Rotary Foundation criteria states that District Grants must align with The Rotary Foundation Mission which is to advance world understanding, goodwill, and peace through the improvement of health, the support of education, and the alleviation of poverty.</a:t>
            </a:r>
          </a:p>
          <a:p>
            <a:pPr eaLnBrk="1" hangingPunct="1"/>
            <a:endParaRPr lang="en-US" baseline="0" dirty="0">
              <a:latin typeface="Arial" pitchFamily="-105" charset="0"/>
              <a:ea typeface="ヒラギノ角ゴ Pro W3" pitchFamily="-105" charset="-128"/>
              <a:cs typeface="ヒラギノ角ゴ Pro W3" pitchFamily="-105" charset="-128"/>
            </a:endParaRPr>
          </a:p>
          <a:p>
            <a:pPr eaLnBrk="1" hangingPunct="1"/>
            <a:r>
              <a:rPr lang="en-US" baseline="0" dirty="0">
                <a:latin typeface="Arial" pitchFamily="-105" charset="0"/>
                <a:ea typeface="ヒラギノ角ゴ Pro W3" pitchFamily="-105" charset="-128"/>
                <a:cs typeface="ヒラギノ角ゴ Pro W3" pitchFamily="-105" charset="-128"/>
              </a:rPr>
              <a:t>Each District can make additional requirements based on the Disticts needs and goals.</a:t>
            </a:r>
            <a:endParaRPr lang="en-US" dirty="0">
              <a:latin typeface="Arial" pitchFamily="-105" charset="0"/>
              <a:ea typeface="ヒラギノ角ゴ Pro W3" pitchFamily="-105" charset="-128"/>
              <a:cs typeface="ヒラギノ角ゴ Pro W3" pitchFamily="-105" charset="-128"/>
            </a:endParaRPr>
          </a:p>
        </p:txBody>
      </p:sp>
    </p:spTree>
    <p:extLst>
      <p:ext uri="{BB962C8B-B14F-4D97-AF65-F5344CB8AC3E}">
        <p14:creationId xmlns:p14="http://schemas.microsoft.com/office/powerpoint/2010/main" val="3336403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02C60C-FB6C-6A4E-805F-8B14D738931A}" type="slidenum">
              <a:rPr lang="en-US" smtClean="0"/>
              <a:pPr/>
              <a:t>10</a:t>
            </a:fld>
            <a:endParaRPr lang="en-US" dirty="0"/>
          </a:p>
        </p:txBody>
      </p:sp>
    </p:spTree>
    <p:extLst>
      <p:ext uri="{BB962C8B-B14F-4D97-AF65-F5344CB8AC3E}">
        <p14:creationId xmlns:p14="http://schemas.microsoft.com/office/powerpoint/2010/main" val="3623762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02C60C-FB6C-6A4E-805F-8B14D738931A}" type="slidenum">
              <a:rPr lang="en-US" smtClean="0"/>
              <a:pPr/>
              <a:t>12</a:t>
            </a:fld>
            <a:endParaRPr lang="en-US" dirty="0"/>
          </a:p>
        </p:txBody>
      </p:sp>
    </p:spTree>
    <p:extLst>
      <p:ext uri="{BB962C8B-B14F-4D97-AF65-F5344CB8AC3E}">
        <p14:creationId xmlns:p14="http://schemas.microsoft.com/office/powerpoint/2010/main" val="1089546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r>
              <a:rPr lang="en-US" dirty="0">
                <a:latin typeface="Arial" pitchFamily="-105" charset="0"/>
                <a:ea typeface="ヒラギノ角ゴ Pro W3" pitchFamily="-105" charset="-128"/>
                <a:cs typeface="ヒラギノ角ゴ Pro W3" pitchFamily="-105" charset="-128"/>
              </a:rPr>
              <a:t>Here is a copy of the Grant Proposal form that</a:t>
            </a:r>
            <a:r>
              <a:rPr lang="en-US" baseline="0" dirty="0">
                <a:latin typeface="Arial" pitchFamily="-105" charset="0"/>
                <a:ea typeface="ヒラギノ角ゴ Pro W3" pitchFamily="-105" charset="-128"/>
                <a:cs typeface="ヒラギノ角ゴ Pro W3" pitchFamily="-105" charset="-128"/>
              </a:rPr>
              <a:t> is posted on the District website. Please download this form, fill it out with the pertinent information for your project and submit it to the District Grant chair.</a:t>
            </a:r>
            <a:endParaRPr lang="en-US" dirty="0">
              <a:latin typeface="Arial" pitchFamily="-105" charset="0"/>
              <a:ea typeface="ヒラギノ角ゴ Pro W3" pitchFamily="-105" charset="-128"/>
              <a:cs typeface="ヒラギノ角ゴ Pro W3" pitchFamily="-105" charset="-128"/>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13</a:t>
            </a:fld>
            <a:endParaRPr lang="en-US" dirty="0"/>
          </a:p>
        </p:txBody>
      </p:sp>
    </p:spTree>
    <p:extLst>
      <p:ext uri="{BB962C8B-B14F-4D97-AF65-F5344CB8AC3E}">
        <p14:creationId xmlns:p14="http://schemas.microsoft.com/office/powerpoint/2010/main" val="3506932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r>
              <a:rPr lang="en-US" dirty="0">
                <a:latin typeface="Arial" pitchFamily="-105" charset="0"/>
                <a:ea typeface="ヒラギノ角ゴ Pro W3" pitchFamily="-105" charset="-128"/>
                <a:cs typeface="ヒラギノ角ゴ Pro W3" pitchFamily="-105" charset="-128"/>
              </a:rPr>
              <a:t>Here is a copy of the Final report that is posted on the District website. This report is required to be submitted within</a:t>
            </a:r>
            <a:r>
              <a:rPr lang="en-US" baseline="0" dirty="0">
                <a:latin typeface="Arial" pitchFamily="-105" charset="0"/>
                <a:ea typeface="ヒラギノ角ゴ Pro W3" pitchFamily="-105" charset="-128"/>
                <a:cs typeface="ヒラギノ角ゴ Pro W3" pitchFamily="-105" charset="-128"/>
              </a:rPr>
              <a:t> 30 days of completing your project. If these reports are not submitted the District will not be eligible for ant type of grant funds in the future.</a:t>
            </a:r>
            <a:endParaRPr lang="en-US" dirty="0">
              <a:latin typeface="Arial" pitchFamily="-105" charset="0"/>
              <a:ea typeface="ヒラギノ角ゴ Pro W3" pitchFamily="-105" charset="-128"/>
              <a:cs typeface="ヒラギノ角ゴ Pro W3" pitchFamily="-105" charset="-128"/>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14</a:t>
            </a:fld>
            <a:endParaRPr lang="en-US" dirty="0"/>
          </a:p>
        </p:txBody>
      </p:sp>
    </p:spTree>
    <p:extLst>
      <p:ext uri="{BB962C8B-B14F-4D97-AF65-F5344CB8AC3E}">
        <p14:creationId xmlns:p14="http://schemas.microsoft.com/office/powerpoint/2010/main" val="4131174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r>
              <a:rPr lang="en-US" dirty="0">
                <a:latin typeface="Arial" pitchFamily="-105" charset="0"/>
                <a:ea typeface="ヒラギノ角ゴ Pro W3" pitchFamily="-105" charset="-128"/>
                <a:cs typeface="ヒラギノ角ゴ Pro W3" pitchFamily="-105" charset="-128"/>
              </a:rPr>
              <a:t>Here is the link to the memorandum of understanding required by all clubs requesting District funds.</a:t>
            </a: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15</a:t>
            </a:fld>
            <a:endParaRPr lang="en-US" dirty="0"/>
          </a:p>
        </p:txBody>
      </p:sp>
    </p:spTree>
    <p:extLst>
      <p:ext uri="{BB962C8B-B14F-4D97-AF65-F5344CB8AC3E}">
        <p14:creationId xmlns:p14="http://schemas.microsoft.com/office/powerpoint/2010/main" val="332055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r>
              <a:rPr lang="en-US" dirty="0">
                <a:latin typeface="Arial" pitchFamily="-105" charset="0"/>
                <a:ea typeface="ヒラギノ角ゴ Pro W3" pitchFamily="-105" charset="-128"/>
                <a:cs typeface="ヒラギノ角ゴ Pro W3" pitchFamily="-105" charset="-128"/>
              </a:rPr>
              <a:t>Here is your current District Grants committee. If you are interested in becoming a committee member please contact the District Grant chair.</a:t>
            </a: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16</a:t>
            </a:fld>
            <a:endParaRPr lang="en-US" dirty="0"/>
          </a:p>
        </p:txBody>
      </p:sp>
    </p:spTree>
    <p:extLst>
      <p:ext uri="{BB962C8B-B14F-4D97-AF65-F5344CB8AC3E}">
        <p14:creationId xmlns:p14="http://schemas.microsoft.com/office/powerpoint/2010/main" val="3330047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r>
              <a:rPr lang="en-US" dirty="0">
                <a:latin typeface="Arial" pitchFamily="-105" charset="0"/>
                <a:ea typeface="ヒラギノ角ゴ Pro W3" pitchFamily="-105" charset="-128"/>
                <a:cs typeface="ヒラギノ角ゴ Pro W3" pitchFamily="-105" charset="-128"/>
              </a:rPr>
              <a:t>If you have any questions about District grants please contact the</a:t>
            </a:r>
            <a:r>
              <a:rPr lang="en-US" baseline="0" dirty="0">
                <a:latin typeface="Arial" pitchFamily="-105" charset="0"/>
                <a:ea typeface="ヒラギノ角ゴ Pro W3" pitchFamily="-105" charset="-128"/>
                <a:cs typeface="ヒラギノ角ゴ Pro W3" pitchFamily="-105" charset="-128"/>
              </a:rPr>
              <a:t> current District Grants chair. This information is updated annually.</a:t>
            </a:r>
            <a:endParaRPr lang="en-US" dirty="0">
              <a:latin typeface="Arial" pitchFamily="-105" charset="0"/>
              <a:ea typeface="ヒラギノ角ゴ Pro W3" pitchFamily="-105" charset="-128"/>
              <a:cs typeface="ヒラギノ角ゴ Pro W3" pitchFamily="-105" charset="-128"/>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17</a:t>
            </a:fld>
            <a:endParaRPr lang="en-US" dirty="0"/>
          </a:p>
        </p:txBody>
      </p:sp>
    </p:spTree>
    <p:extLst>
      <p:ext uri="{BB962C8B-B14F-4D97-AF65-F5344CB8AC3E}">
        <p14:creationId xmlns:p14="http://schemas.microsoft.com/office/powerpoint/2010/main" val="1549432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endParaRPr lang="en-US" dirty="0">
              <a:latin typeface="Arial" pitchFamily="-105" charset="0"/>
              <a:ea typeface="ヒラギノ角ゴ Pro W3" pitchFamily="-105" charset="-128"/>
              <a:cs typeface="ヒラギノ角ゴ Pro W3" pitchFamily="-105" charset="-128"/>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2</a:t>
            </a:fld>
            <a:endParaRPr lang="en-US" dirty="0"/>
          </a:p>
        </p:txBody>
      </p:sp>
    </p:spTree>
    <p:extLst>
      <p:ext uri="{BB962C8B-B14F-4D97-AF65-F5344CB8AC3E}">
        <p14:creationId xmlns:p14="http://schemas.microsoft.com/office/powerpoint/2010/main" val="1726766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a:buFontTx/>
              <a:buNone/>
            </a:pPr>
            <a:r>
              <a:rPr lang="en-US" sz="1200" b="1" dirty="0">
                <a:solidFill>
                  <a:srgbClr val="000000"/>
                </a:solidFill>
                <a:latin typeface="Arial" pitchFamily="34" charset="0"/>
                <a:ea typeface="ＭＳ Ｐゴシック" pitchFamily="34" charset="-128"/>
                <a:cs typeface="Arial" pitchFamily="34" charset="0"/>
              </a:rPr>
              <a:t>What are district grants?</a:t>
            </a:r>
          </a:p>
          <a:p>
            <a:pPr>
              <a:buFontTx/>
              <a:buNone/>
            </a:pPr>
            <a:r>
              <a:rPr lang="en-US" sz="1200" dirty="0">
                <a:solidFill>
                  <a:srgbClr val="000000"/>
                </a:solidFill>
                <a:latin typeface="Arial" pitchFamily="34" charset="0"/>
                <a:ea typeface="ＭＳ Ｐゴシック" pitchFamily="34" charset="-128"/>
                <a:cs typeface="Arial" pitchFamily="34" charset="0"/>
              </a:rPr>
              <a:t>District grants fund smaller, short-term activities that address needs in both your local community and communities worldwide. Each District gets to choose which activities it will fund with these grants.</a:t>
            </a:r>
          </a:p>
          <a:p>
            <a:pPr>
              <a:buFontTx/>
              <a:buNone/>
            </a:pPr>
            <a:endParaRPr lang="en-US" sz="1200" dirty="0">
              <a:solidFill>
                <a:srgbClr val="000000"/>
              </a:solidFill>
              <a:latin typeface="Arial" pitchFamily="34" charset="0"/>
              <a:ea typeface="ＭＳ Ｐゴシック" pitchFamily="34" charset="-128"/>
              <a:cs typeface="Arial" pitchFamily="34" charset="0"/>
            </a:endParaRPr>
          </a:p>
          <a:p>
            <a:pPr>
              <a:buFontTx/>
              <a:buNone/>
            </a:pPr>
            <a:r>
              <a:rPr lang="en-US" sz="1200" dirty="0">
                <a:solidFill>
                  <a:srgbClr val="000000"/>
                </a:solidFill>
                <a:latin typeface="Arial" pitchFamily="34" charset="0"/>
                <a:ea typeface="ＭＳ Ｐゴシック" pitchFamily="34" charset="-128"/>
                <a:cs typeface="Arial" pitchFamily="34" charset="0"/>
              </a:rPr>
              <a:t>You can use district grants to fund a variety of activities which will be determined by the District Grant Committee, including:</a:t>
            </a:r>
          </a:p>
          <a:p>
            <a:r>
              <a:rPr lang="en-US" sz="1200" dirty="0">
                <a:solidFill>
                  <a:srgbClr val="000000"/>
                </a:solidFill>
                <a:latin typeface="Arial" pitchFamily="34" charset="0"/>
                <a:ea typeface="ＭＳ Ｐゴシック" pitchFamily="34" charset="-128"/>
                <a:cs typeface="Arial" pitchFamily="34" charset="0"/>
              </a:rPr>
              <a:t>Humanitarian projects, disaster recovery efforts, scholarships for any level, length of time, location, or area of study (District Grant Committee discretion).</a:t>
            </a:r>
          </a:p>
          <a:p>
            <a:endParaRPr lang="en-US" sz="1200" dirty="0">
              <a:solidFill>
                <a:srgbClr val="000000"/>
              </a:solidFill>
              <a:latin typeface="Arial" pitchFamily="34" charset="0"/>
              <a:ea typeface="ＭＳ Ｐゴシック" pitchFamily="34" charset="-128"/>
              <a:cs typeface="Arial" pitchFamily="34" charset="0"/>
            </a:endParaRPr>
          </a:p>
          <a:p>
            <a:r>
              <a:rPr lang="en-US" sz="1200" dirty="0">
                <a:solidFill>
                  <a:srgbClr val="000000"/>
                </a:solidFill>
                <a:latin typeface="Arial" pitchFamily="34" charset="0"/>
                <a:ea typeface="ＭＳ Ｐゴシック" pitchFamily="34" charset="-128"/>
                <a:cs typeface="Arial" pitchFamily="34" charset="0"/>
              </a:rPr>
              <a:t>District Grants and funded as a block grant. This means that each year the</a:t>
            </a:r>
            <a:r>
              <a:rPr lang="en-US" sz="1200" baseline="0" dirty="0">
                <a:solidFill>
                  <a:srgbClr val="000000"/>
                </a:solidFill>
                <a:latin typeface="Arial" pitchFamily="34" charset="0"/>
                <a:ea typeface="ＭＳ Ｐゴシック" pitchFamily="34" charset="-128"/>
                <a:cs typeface="Arial" pitchFamily="34" charset="0"/>
              </a:rPr>
              <a:t> District Grants committee will ask for grants requests from the District. This typically occurs during the last quarter of the current Rotary year for the upcoming Rotary year. Once we have a list of proposed projects that have been approved by the District Grant committee the District Grant  Chair can apply for the entire annual District Grant budget. </a:t>
            </a:r>
          </a:p>
          <a:p>
            <a:endParaRPr lang="en-US" sz="1200" dirty="0">
              <a:solidFill>
                <a:srgbClr val="000000"/>
              </a:solidFill>
              <a:latin typeface="Arial" pitchFamily="34" charset="0"/>
              <a:ea typeface="ＭＳ Ｐゴシック" pitchFamily="34" charset="-128"/>
              <a:cs typeface="Arial" pitchFamily="34" charset="0"/>
            </a:endParaRPr>
          </a:p>
          <a:p>
            <a:r>
              <a:rPr lang="en-US" sz="1200" dirty="0">
                <a:solidFill>
                  <a:srgbClr val="000000"/>
                </a:solidFill>
                <a:latin typeface="Arial" pitchFamily="34" charset="0"/>
                <a:ea typeface="ＭＳ Ｐゴシック" pitchFamily="34" charset="-128"/>
                <a:cs typeface="Arial" pitchFamily="34" charset="0"/>
              </a:rPr>
              <a:t>Districts must be </a:t>
            </a:r>
            <a:r>
              <a:rPr lang="en-US" sz="1200" i="1" u="sng" dirty="0">
                <a:solidFill>
                  <a:srgbClr val="000000"/>
                </a:solidFill>
                <a:latin typeface="Arial" pitchFamily="34" charset="0"/>
                <a:ea typeface="ＭＳ Ｐゴシック" pitchFamily="34" charset="-128"/>
                <a:cs typeface="Arial" pitchFamily="34" charset="0"/>
              </a:rPr>
              <a:t>qualified</a:t>
            </a:r>
            <a:r>
              <a:rPr lang="en-US" sz="1200" dirty="0">
                <a:solidFill>
                  <a:srgbClr val="000000"/>
                </a:solidFill>
                <a:latin typeface="Arial" pitchFamily="34" charset="0"/>
                <a:ea typeface="ＭＳ Ｐゴシック" pitchFamily="34" charset="-128"/>
                <a:cs typeface="Arial" pitchFamily="34" charset="0"/>
              </a:rPr>
              <a:t> before they can administer district grants. This means that all TRF requirements for existing grants must have</a:t>
            </a:r>
            <a:r>
              <a:rPr lang="en-US" sz="1200" baseline="0" dirty="0">
                <a:solidFill>
                  <a:srgbClr val="000000"/>
                </a:solidFill>
                <a:latin typeface="Arial" pitchFamily="34" charset="0"/>
                <a:ea typeface="ＭＳ Ｐゴシック" pitchFamily="34" charset="-128"/>
                <a:cs typeface="Arial" pitchFamily="34" charset="0"/>
              </a:rPr>
              <a:t> been met before we can apply for the next years round of funding. A District that is not qualified cannot apply for any RF grant funding until the requirements have been met.</a:t>
            </a:r>
            <a:endParaRPr lang="en-US" dirty="0">
              <a:latin typeface="Arial" pitchFamily="-105" charset="0"/>
              <a:ea typeface="ヒラギノ角ゴ Pro W3" pitchFamily="-105" charset="-128"/>
              <a:cs typeface="ヒラギノ角ゴ Pro W3" pitchFamily="-105" charset="-128"/>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3</a:t>
            </a:fld>
            <a:endParaRPr lang="en-US" dirty="0"/>
          </a:p>
        </p:txBody>
      </p:sp>
    </p:spTree>
    <p:extLst>
      <p:ext uri="{BB962C8B-B14F-4D97-AF65-F5344CB8AC3E}">
        <p14:creationId xmlns:p14="http://schemas.microsoft.com/office/powerpoint/2010/main" val="2437486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lvl="0" defTabSz="914400">
              <a:buFontTx/>
              <a:buNone/>
            </a:pPr>
            <a:r>
              <a:rPr lang="en-US" sz="1800" kern="0" dirty="0">
                <a:solidFill>
                  <a:srgbClr val="000000"/>
                </a:solidFill>
                <a:latin typeface="Arial"/>
                <a:ea typeface="ＭＳ Ｐゴシック" pitchFamily="34" charset="-128"/>
                <a:cs typeface="Arial"/>
              </a:rPr>
              <a:t>All District Grant requests for </a:t>
            </a:r>
            <a:r>
              <a:rPr lang="en-US" sz="1800" b="1" i="1" kern="0" dirty="0">
                <a:solidFill>
                  <a:srgbClr val="000000"/>
                </a:solidFill>
                <a:latin typeface="Arial"/>
                <a:ea typeface="ＭＳ Ｐゴシック" pitchFamily="34" charset="-128"/>
                <a:cs typeface="Arial"/>
              </a:rPr>
              <a:t>initial</a:t>
            </a:r>
            <a:r>
              <a:rPr lang="en-US" sz="1800" kern="0" dirty="0">
                <a:solidFill>
                  <a:srgbClr val="000000"/>
                </a:solidFill>
                <a:latin typeface="Arial"/>
                <a:ea typeface="ＭＳ Ｐゴシック" pitchFamily="34" charset="-128"/>
                <a:cs typeface="Arial"/>
              </a:rPr>
              <a:t> consideration need to be submitted to the District 5470 District Grant chair by a date determined by the District,</a:t>
            </a:r>
            <a:r>
              <a:rPr lang="en-US" sz="1800" kern="0" baseline="0" dirty="0">
                <a:solidFill>
                  <a:srgbClr val="000000"/>
                </a:solidFill>
                <a:latin typeface="Arial"/>
                <a:ea typeface="ＭＳ Ｐゴシック" pitchFamily="34" charset="-128"/>
                <a:cs typeface="Arial"/>
              </a:rPr>
              <a:t> typically due in late June. The total budget for the District will be determined annually by the District Foundation committee.</a:t>
            </a:r>
          </a:p>
          <a:p>
            <a:pPr lvl="0" defTabSz="914400">
              <a:buFontTx/>
              <a:buNone/>
            </a:pPr>
            <a:endParaRPr lang="en-US" sz="1800" b="1" kern="0" dirty="0">
              <a:solidFill>
                <a:srgbClr val="000000"/>
              </a:solidFill>
              <a:latin typeface="Arial"/>
              <a:ea typeface="ＭＳ Ｐゴシック" pitchFamily="34" charset="-128"/>
              <a:cs typeface="Arial"/>
            </a:endParaRPr>
          </a:p>
          <a:p>
            <a:pPr lvl="1" defTabSz="914400">
              <a:buFontTx/>
              <a:buNone/>
            </a:pPr>
            <a:r>
              <a:rPr lang="en-US" sz="1800" i="1" kern="0" dirty="0">
                <a:solidFill>
                  <a:srgbClr val="000000"/>
                </a:solidFill>
                <a:latin typeface="Arial"/>
                <a:ea typeface="ＭＳ Ｐゴシック" pitchFamily="34" charset="-128"/>
                <a:cs typeface="Arial"/>
              </a:rPr>
              <a:t>The total District Grant 2016-2017 Budget is $84,000 </a:t>
            </a:r>
          </a:p>
          <a:p>
            <a:pPr lvl="1" algn="l" defTabSz="914400">
              <a:buFontTx/>
              <a:buNone/>
            </a:pPr>
            <a:endParaRPr lang="en-US" sz="1800" i="1" kern="0" dirty="0">
              <a:solidFill>
                <a:srgbClr val="000000"/>
              </a:solidFill>
              <a:latin typeface="Arial"/>
              <a:ea typeface="ＭＳ Ｐゴシック" pitchFamily="34" charset="-128"/>
              <a:cs typeface="Arial"/>
            </a:endParaRPr>
          </a:p>
          <a:p>
            <a:pPr marL="285750" lvl="0" indent="-285750" defTabSz="914400">
              <a:buFont typeface="Arial" charset="0"/>
              <a:buChar char="•"/>
            </a:pPr>
            <a:r>
              <a:rPr lang="en-US" sz="1800" kern="0" dirty="0">
                <a:solidFill>
                  <a:srgbClr val="000000"/>
                </a:solidFill>
                <a:latin typeface="Arial"/>
                <a:ea typeface="ＭＳ Ｐゴシック" pitchFamily="34" charset="-128"/>
                <a:cs typeface="Arial"/>
              </a:rPr>
              <a:t>Grants must support the MISSION of TRF: “The mission of The Rotary Foundation (TRF) is to enable Rotarians to advance world understanding, goodwill, and peace through the improvement of health, the support of education, and the alleviation of poverty.</a:t>
            </a:r>
          </a:p>
          <a:p>
            <a:pPr marL="285750" lvl="0" indent="-285750" defTabSz="914400">
              <a:buFont typeface="Arial" charset="0"/>
              <a:buChar char="•"/>
            </a:pPr>
            <a:r>
              <a:rPr lang="en-US" sz="1800" kern="0" dirty="0">
                <a:solidFill>
                  <a:srgbClr val="000000"/>
                </a:solidFill>
                <a:latin typeface="Arial"/>
                <a:ea typeface="ＭＳ Ｐゴシック" pitchFamily="34" charset="-128"/>
                <a:cs typeface="Arial"/>
              </a:rPr>
              <a:t>There is no minimum budget for a grant request</a:t>
            </a:r>
          </a:p>
          <a:p>
            <a:pPr marL="285750" lvl="0" indent="-285750" defTabSz="914400">
              <a:buFont typeface="Arial" charset="0"/>
              <a:buChar char="•"/>
            </a:pPr>
            <a:r>
              <a:rPr lang="en-US" sz="1800" kern="0" dirty="0">
                <a:solidFill>
                  <a:srgbClr val="000000"/>
                </a:solidFill>
                <a:latin typeface="Arial"/>
                <a:ea typeface="ＭＳ Ｐゴシック" pitchFamily="34" charset="-128"/>
                <a:cs typeface="Arial"/>
              </a:rPr>
              <a:t>Grants typically have a short term impact</a:t>
            </a:r>
            <a:r>
              <a:rPr lang="en-US" sz="1800" kern="0" baseline="0" dirty="0">
                <a:solidFill>
                  <a:srgbClr val="000000"/>
                </a:solidFill>
                <a:latin typeface="Arial"/>
                <a:ea typeface="ＭＳ Ｐゴシック" pitchFamily="34" charset="-128"/>
                <a:cs typeface="Arial"/>
              </a:rPr>
              <a:t> and </a:t>
            </a:r>
            <a:r>
              <a:rPr lang="en-US" sz="1800" kern="0" dirty="0">
                <a:solidFill>
                  <a:srgbClr val="000000"/>
                </a:solidFill>
                <a:latin typeface="Arial"/>
                <a:ea typeface="ＭＳ Ｐゴシック" pitchFamily="34" charset="-128"/>
                <a:cs typeface="Arial"/>
              </a:rPr>
              <a:t>can be local or international</a:t>
            </a:r>
          </a:p>
          <a:p>
            <a:pPr marL="285750" lvl="0" indent="-285750" defTabSz="914400">
              <a:buFont typeface="Arial" charset="0"/>
              <a:buChar char="•"/>
            </a:pPr>
            <a:r>
              <a:rPr lang="en-US" sz="1800" kern="0" dirty="0">
                <a:solidFill>
                  <a:srgbClr val="000000"/>
                </a:solidFill>
                <a:latin typeface="Arial"/>
                <a:ea typeface="ＭＳ Ｐゴシック" pitchFamily="34" charset="-128"/>
                <a:cs typeface="Arial"/>
              </a:rPr>
              <a:t>They can support scholars for any level of study locally or internationally</a:t>
            </a:r>
          </a:p>
          <a:p>
            <a:pPr marL="285750" lvl="0" indent="-285750" defTabSz="914400">
              <a:buFont typeface="Arial" charset="0"/>
              <a:buChar char="•"/>
            </a:pPr>
            <a:r>
              <a:rPr lang="en-US" sz="1800" kern="0" dirty="0">
                <a:solidFill>
                  <a:srgbClr val="000000"/>
                </a:solidFill>
                <a:latin typeface="Arial"/>
                <a:ea typeface="ＭＳ Ｐゴシック" pitchFamily="34" charset="-128"/>
                <a:cs typeface="Arial"/>
              </a:rPr>
              <a:t>Grants must have some level of active Rotarian involvement </a:t>
            </a:r>
          </a:p>
          <a:p>
            <a:pPr marL="285750" lvl="0" indent="-285750" defTabSz="914400">
              <a:buFont typeface="Arial" charset="0"/>
              <a:buChar char="•"/>
            </a:pPr>
            <a:r>
              <a:rPr lang="en-US" sz="1800" kern="0" dirty="0">
                <a:solidFill>
                  <a:srgbClr val="000000"/>
                </a:solidFill>
                <a:latin typeface="Arial"/>
                <a:ea typeface="ＭＳ Ｐゴシック" pitchFamily="34" charset="-128"/>
                <a:cs typeface="Arial"/>
              </a:rPr>
              <a:t>They must adhere to grant terms and conditions. The Club is financially responsible to see that the project is completed or money will have to be returned to RI</a:t>
            </a:r>
          </a:p>
          <a:p>
            <a:endParaRPr lang="en-US" dirty="0">
              <a:latin typeface="Arial" pitchFamily="-105" charset="0"/>
              <a:ea typeface="ヒラギノ角ゴ Pro W3" pitchFamily="-105" charset="-128"/>
              <a:cs typeface="ヒラギノ角ゴ Pro W3" pitchFamily="-105" charset="-128"/>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4</a:t>
            </a:fld>
            <a:endParaRPr lang="en-US" dirty="0"/>
          </a:p>
        </p:txBody>
      </p:sp>
    </p:spTree>
    <p:extLst>
      <p:ext uri="{BB962C8B-B14F-4D97-AF65-F5344CB8AC3E}">
        <p14:creationId xmlns:p14="http://schemas.microsoft.com/office/powerpoint/2010/main" val="1968650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lvl="0" defTabSz="914400" eaLnBrk="1" hangingPunct="1">
              <a:buFontTx/>
              <a:buNone/>
            </a:pPr>
            <a:r>
              <a:rPr lang="en-US" sz="1200" kern="0" dirty="0">
                <a:solidFill>
                  <a:srgbClr val="000000"/>
                </a:solidFill>
                <a:latin typeface="Arial"/>
                <a:cs typeface="Arial"/>
              </a:rPr>
              <a:t>Grant</a:t>
            </a:r>
            <a:r>
              <a:rPr lang="en-US" sz="1200" kern="0" baseline="0" dirty="0">
                <a:solidFill>
                  <a:srgbClr val="000000"/>
                </a:solidFill>
                <a:latin typeface="Arial"/>
                <a:cs typeface="Arial"/>
              </a:rPr>
              <a:t>s must </a:t>
            </a:r>
            <a:r>
              <a:rPr lang="en-US" sz="1200" kern="0" dirty="0">
                <a:solidFill>
                  <a:srgbClr val="000000"/>
                </a:solidFill>
                <a:latin typeface="Arial"/>
                <a:cs typeface="Arial"/>
              </a:rPr>
              <a:t>Demonstrate cultural sensitivity, in</a:t>
            </a:r>
            <a:r>
              <a:rPr lang="en-US" sz="1200" kern="0" baseline="0" dirty="0">
                <a:solidFill>
                  <a:srgbClr val="000000"/>
                </a:solidFill>
                <a:latin typeface="Arial"/>
                <a:cs typeface="Arial"/>
              </a:rPr>
              <a:t> other words they should take into account their local areas needs.</a:t>
            </a:r>
            <a:endParaRPr lang="en-US" sz="1200" kern="0" dirty="0">
              <a:solidFill>
                <a:srgbClr val="000000"/>
              </a:solidFill>
              <a:latin typeface="Arial"/>
              <a:cs typeface="Arial"/>
            </a:endParaRPr>
          </a:p>
          <a:p>
            <a:pPr lvl="0" defTabSz="914400" eaLnBrk="1" hangingPunct="1">
              <a:buFontTx/>
              <a:buNone/>
            </a:pPr>
            <a:r>
              <a:rPr lang="en-US" sz="1200" kern="0" dirty="0">
                <a:solidFill>
                  <a:srgbClr val="000000"/>
                </a:solidFill>
                <a:latin typeface="Arial"/>
                <a:cs typeface="Arial"/>
              </a:rPr>
              <a:t>Grant activities must align with TRF stewardship guidelines for example show</a:t>
            </a:r>
            <a:r>
              <a:rPr lang="en-US" sz="1200" kern="0" baseline="0" dirty="0">
                <a:solidFill>
                  <a:srgbClr val="000000"/>
                </a:solidFill>
                <a:latin typeface="Arial"/>
                <a:cs typeface="Arial"/>
              </a:rPr>
              <a:t> no favoritism or conflict of interest.</a:t>
            </a:r>
            <a:endParaRPr lang="en-US" sz="1200" kern="0" dirty="0">
              <a:solidFill>
                <a:srgbClr val="000000"/>
              </a:solidFill>
              <a:latin typeface="Arial"/>
              <a:cs typeface="Arial"/>
            </a:endParaRPr>
          </a:p>
          <a:p>
            <a:pPr marL="0" lvl="0" indent="0" defTabSz="914400" eaLnBrk="1" hangingPunct="1">
              <a:buNone/>
            </a:pPr>
            <a:r>
              <a:rPr lang="en-US" sz="1200" kern="0" dirty="0">
                <a:solidFill>
                  <a:srgbClr val="000000"/>
                </a:solidFill>
                <a:latin typeface="Arial"/>
                <a:cs typeface="Arial"/>
              </a:rPr>
              <a:t>The committee may use additional information when reviewing grants for approval for example:</a:t>
            </a:r>
          </a:p>
          <a:p>
            <a:pPr marL="0" lvl="0" indent="0" defTabSz="914400" eaLnBrk="1" hangingPunct="1">
              <a:buNone/>
            </a:pPr>
            <a:r>
              <a:rPr lang="en-US" sz="1200" kern="0" dirty="0">
                <a:solidFill>
                  <a:srgbClr val="000000"/>
                </a:solidFill>
                <a:latin typeface="Arial"/>
                <a:cs typeface="Arial"/>
              </a:rPr>
              <a:t>Does</a:t>
            </a:r>
            <a:r>
              <a:rPr lang="en-US" sz="1200" kern="0" baseline="0" dirty="0">
                <a:solidFill>
                  <a:srgbClr val="000000"/>
                </a:solidFill>
                <a:latin typeface="Arial"/>
                <a:cs typeface="Arial"/>
              </a:rPr>
              <a:t> the club c</a:t>
            </a:r>
            <a:r>
              <a:rPr lang="en-US" sz="1200" kern="0" dirty="0">
                <a:solidFill>
                  <a:srgbClr val="000000"/>
                </a:solidFill>
                <a:latin typeface="Arial"/>
                <a:cs typeface="Arial"/>
              </a:rPr>
              <a:t>ontribute to TRF,</a:t>
            </a:r>
            <a:r>
              <a:rPr lang="en-US" sz="1200" kern="0" baseline="0" dirty="0">
                <a:solidFill>
                  <a:srgbClr val="000000"/>
                </a:solidFill>
                <a:latin typeface="Arial"/>
                <a:cs typeface="Arial"/>
              </a:rPr>
              <a:t> is the club a</a:t>
            </a:r>
            <a:r>
              <a:rPr lang="en-US" sz="1200" kern="0" dirty="0">
                <a:solidFill>
                  <a:srgbClr val="000000"/>
                </a:solidFill>
                <a:latin typeface="Arial"/>
                <a:cs typeface="Arial"/>
              </a:rPr>
              <a:t>ctive in the District</a:t>
            </a:r>
            <a:r>
              <a:rPr lang="en-US" sz="1200" kern="0" baseline="0" dirty="0">
                <a:solidFill>
                  <a:srgbClr val="000000"/>
                </a:solidFill>
                <a:latin typeface="Arial"/>
                <a:cs typeface="Arial"/>
              </a:rPr>
              <a:t> and are m</a:t>
            </a:r>
            <a:r>
              <a:rPr lang="en-US" sz="1200" kern="0" dirty="0">
                <a:solidFill>
                  <a:srgbClr val="000000"/>
                </a:solidFill>
                <a:latin typeface="Arial"/>
                <a:cs typeface="Arial"/>
              </a:rPr>
              <a:t>ultiple clubs participating</a:t>
            </a:r>
            <a:r>
              <a:rPr lang="en-US" sz="1200" kern="0" baseline="0" dirty="0">
                <a:solidFill>
                  <a:srgbClr val="000000"/>
                </a:solidFill>
                <a:latin typeface="Arial"/>
                <a:cs typeface="Arial"/>
              </a:rPr>
              <a:t> in the project?</a:t>
            </a:r>
            <a:endParaRPr lang="en-US" sz="1200" kern="0" dirty="0">
              <a:solidFill>
                <a:srgbClr val="000000"/>
              </a:solidFill>
              <a:latin typeface="Arial"/>
              <a:cs typeface="Arial"/>
            </a:endParaRPr>
          </a:p>
          <a:p>
            <a:endParaRPr lang="en-US" dirty="0">
              <a:latin typeface="Arial" pitchFamily="-105" charset="0"/>
              <a:ea typeface="ヒラギノ角ゴ Pro W3" pitchFamily="-105" charset="-128"/>
              <a:cs typeface="ヒラギノ角ゴ Pro W3" pitchFamily="-105" charset="-128"/>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5</a:t>
            </a:fld>
            <a:endParaRPr lang="en-US" dirty="0"/>
          </a:p>
        </p:txBody>
      </p:sp>
    </p:spTree>
    <p:extLst>
      <p:ext uri="{BB962C8B-B14F-4D97-AF65-F5344CB8AC3E}">
        <p14:creationId xmlns:p14="http://schemas.microsoft.com/office/powerpoint/2010/main" val="3203346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marL="171450" lvl="0" indent="-171450" defTabSz="914400">
              <a:buFont typeface="Arial" charset="0"/>
              <a:buChar char="•"/>
            </a:pPr>
            <a:r>
              <a:rPr lang="en-US" sz="1200" kern="0" dirty="0">
                <a:solidFill>
                  <a:srgbClr val="000000"/>
                </a:solidFill>
                <a:latin typeface="Arial"/>
                <a:ea typeface="ＭＳ Ｐゴシック" pitchFamily="34" charset="-128"/>
                <a:cs typeface="Arial"/>
              </a:rPr>
              <a:t>All Clubs must be certified </a:t>
            </a:r>
            <a:r>
              <a:rPr lang="en-US" sz="1200" b="1" kern="0" dirty="0">
                <a:solidFill>
                  <a:srgbClr val="000000"/>
                </a:solidFill>
                <a:latin typeface="Arial"/>
                <a:ea typeface="ＭＳ Ｐゴシック" pitchFamily="34" charset="-128"/>
                <a:cs typeface="Arial"/>
              </a:rPr>
              <a:t>annually </a:t>
            </a:r>
            <a:r>
              <a:rPr lang="en-US" sz="1200" kern="0" dirty="0">
                <a:solidFill>
                  <a:srgbClr val="000000"/>
                </a:solidFill>
                <a:latin typeface="Arial"/>
                <a:ea typeface="ＭＳ Ｐゴシック" pitchFamily="34" charset="-128"/>
                <a:cs typeface="Arial"/>
              </a:rPr>
              <a:t>by attending an in-person district provided training or this web training</a:t>
            </a:r>
          </a:p>
          <a:p>
            <a:pPr marL="171450" lvl="0" indent="-171450" defTabSz="914400">
              <a:buFont typeface="Arial" charset="0"/>
              <a:buChar char="•"/>
            </a:pPr>
            <a:r>
              <a:rPr lang="en-US" sz="1200" kern="0" dirty="0">
                <a:solidFill>
                  <a:srgbClr val="000000"/>
                </a:solidFill>
                <a:latin typeface="Arial"/>
                <a:ea typeface="ＭＳ Ｐゴシック" pitchFamily="34" charset="-128"/>
                <a:cs typeface="Arial"/>
              </a:rPr>
              <a:t>The club president and president elect (or club officer) must sign an memorandum of understanding (MOU)</a:t>
            </a:r>
            <a:r>
              <a:rPr lang="en-US" sz="1200" kern="0" baseline="0" dirty="0">
                <a:solidFill>
                  <a:srgbClr val="000000"/>
                </a:solidFill>
                <a:latin typeface="Arial"/>
                <a:ea typeface="ＭＳ Ｐゴシック" pitchFamily="34" charset="-128"/>
                <a:cs typeface="Arial"/>
              </a:rPr>
              <a:t> and </a:t>
            </a:r>
            <a:r>
              <a:rPr lang="en-US" sz="1200" kern="0" dirty="0">
                <a:solidFill>
                  <a:srgbClr val="000000"/>
                </a:solidFill>
                <a:latin typeface="Arial"/>
                <a:ea typeface="ＭＳ Ｐゴシック" pitchFamily="34" charset="-128"/>
                <a:cs typeface="Arial"/>
              </a:rPr>
              <a:t>send it to the Global Grants chair </a:t>
            </a:r>
          </a:p>
          <a:p>
            <a:pPr marL="171450" lvl="0" indent="-171450" defTabSz="914400">
              <a:buFont typeface="Arial" charset="0"/>
              <a:buChar char="•"/>
            </a:pPr>
            <a:r>
              <a:rPr lang="en-US" sz="1200" kern="0" dirty="0">
                <a:solidFill>
                  <a:srgbClr val="000000"/>
                </a:solidFill>
                <a:latin typeface="Arial"/>
                <a:ea typeface="ＭＳ Ｐゴシック" pitchFamily="34" charset="-128"/>
                <a:cs typeface="Arial"/>
              </a:rPr>
              <a:t>District and Clubs must have a spending plan</a:t>
            </a:r>
            <a:r>
              <a:rPr lang="en-US" sz="1200" kern="0" baseline="0" dirty="0">
                <a:solidFill>
                  <a:srgbClr val="000000"/>
                </a:solidFill>
                <a:latin typeface="Arial"/>
                <a:ea typeface="ＭＳ Ｐゴシック" pitchFamily="34" charset="-128"/>
                <a:cs typeface="Arial"/>
              </a:rPr>
              <a:t> for the grants. These can be very simple.</a:t>
            </a:r>
            <a:endParaRPr lang="en-US" sz="1200" kern="0" dirty="0">
              <a:solidFill>
                <a:srgbClr val="000000"/>
              </a:solidFill>
              <a:latin typeface="Arial"/>
              <a:ea typeface="ＭＳ Ｐゴシック" pitchFamily="34" charset="-128"/>
              <a:cs typeface="Arial"/>
            </a:endParaRPr>
          </a:p>
          <a:p>
            <a:pPr marL="171450" lvl="0" indent="-171450" defTabSz="914400">
              <a:buFont typeface="Arial" charset="0"/>
              <a:buChar char="•"/>
            </a:pPr>
            <a:r>
              <a:rPr lang="en-US" sz="1200" kern="0" dirty="0">
                <a:solidFill>
                  <a:srgbClr val="000000"/>
                </a:solidFill>
                <a:latin typeface="Arial"/>
                <a:ea typeface="ＭＳ Ｐゴシック" pitchFamily="34" charset="-128"/>
                <a:cs typeface="Arial"/>
              </a:rPr>
              <a:t>All documents supporting grants must be retained.</a:t>
            </a:r>
          </a:p>
          <a:p>
            <a:pPr marL="171450" lvl="0" indent="-171450" defTabSz="914400">
              <a:buFont typeface="Arial" charset="0"/>
              <a:buChar char="•"/>
            </a:pPr>
            <a:r>
              <a:rPr lang="en-US" sz="1200" kern="0" dirty="0">
                <a:solidFill>
                  <a:srgbClr val="000000"/>
                </a:solidFill>
                <a:latin typeface="Arial"/>
                <a:ea typeface="ＭＳ Ｐゴシック" pitchFamily="34" charset="-128"/>
                <a:cs typeface="Arial"/>
              </a:rPr>
              <a:t>All cash receipts must be kept for 5 years.</a:t>
            </a:r>
          </a:p>
          <a:p>
            <a:pPr marL="171450" lvl="0" indent="-171450" defTabSz="914400">
              <a:buFont typeface="Arial" charset="0"/>
              <a:buChar char="•"/>
            </a:pPr>
            <a:r>
              <a:rPr lang="en-US" sz="1200" kern="0" dirty="0">
                <a:solidFill>
                  <a:srgbClr val="000000"/>
                </a:solidFill>
                <a:latin typeface="Arial"/>
                <a:ea typeface="ＭＳ Ｐゴシック" pitchFamily="34" charset="-128"/>
                <a:cs typeface="Arial"/>
              </a:rPr>
              <a:t>The District must have a financial review of all grants</a:t>
            </a:r>
            <a:r>
              <a:rPr lang="en-US" sz="1200" kern="0" baseline="0" dirty="0">
                <a:solidFill>
                  <a:srgbClr val="000000"/>
                </a:solidFill>
                <a:latin typeface="Arial"/>
                <a:ea typeface="ＭＳ Ｐゴシック" pitchFamily="34" charset="-128"/>
                <a:cs typeface="Arial"/>
              </a:rPr>
              <a:t> and </a:t>
            </a:r>
            <a:r>
              <a:rPr lang="en-US" sz="1200" kern="0" dirty="0">
                <a:solidFill>
                  <a:srgbClr val="000000"/>
                </a:solidFill>
                <a:latin typeface="Arial"/>
                <a:ea typeface="ＭＳ Ｐゴシック" pitchFamily="34" charset="-128"/>
                <a:cs typeface="Arial"/>
              </a:rPr>
              <a:t>accounts annually. This review is performed</a:t>
            </a:r>
            <a:r>
              <a:rPr lang="en-US" sz="1200" kern="0" baseline="0" dirty="0">
                <a:solidFill>
                  <a:srgbClr val="000000"/>
                </a:solidFill>
                <a:latin typeface="Arial"/>
                <a:ea typeface="ＭＳ Ｐゴシック" pitchFamily="34" charset="-128"/>
                <a:cs typeface="Arial"/>
              </a:rPr>
              <a:t> by another District to ensure objectivity.</a:t>
            </a:r>
            <a:endParaRPr lang="en-US" sz="1200" kern="0" dirty="0">
              <a:solidFill>
                <a:srgbClr val="000000"/>
              </a:solidFill>
              <a:latin typeface="Arial"/>
              <a:ea typeface="ＭＳ Ｐゴシック" pitchFamily="34" charset="-128"/>
              <a:cs typeface="Arial"/>
            </a:endParaRPr>
          </a:p>
          <a:p>
            <a:endParaRPr lang="en-US" dirty="0">
              <a:latin typeface="Arial" pitchFamily="-105" charset="0"/>
              <a:ea typeface="ヒラギノ角ゴ Pro W3" pitchFamily="-105" charset="-128"/>
              <a:cs typeface="ヒラギノ角ゴ Pro W3" pitchFamily="-105" charset="-128"/>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6</a:t>
            </a:fld>
            <a:endParaRPr lang="en-US" dirty="0"/>
          </a:p>
        </p:txBody>
      </p:sp>
    </p:spTree>
    <p:extLst>
      <p:ext uri="{BB962C8B-B14F-4D97-AF65-F5344CB8AC3E}">
        <p14:creationId xmlns:p14="http://schemas.microsoft.com/office/powerpoint/2010/main" val="778378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marL="457200" lvl="0" indent="-457200" defTabSz="914400">
              <a:buFontTx/>
              <a:buChar char="•"/>
              <a:defRPr/>
            </a:pPr>
            <a:r>
              <a:rPr lang="en-US" sz="1800" kern="0" dirty="0">
                <a:solidFill>
                  <a:srgbClr val="000000"/>
                </a:solidFill>
                <a:latin typeface="Arial"/>
                <a:ea typeface="ＭＳ Ｐゴシック" pitchFamily="34" charset="-128"/>
                <a:cs typeface="Arial"/>
              </a:rPr>
              <a:t>There is no minimum award amount for a District grant, regardless of activity type. </a:t>
            </a:r>
          </a:p>
          <a:p>
            <a:pPr marL="457200" lvl="0" indent="-457200" defTabSz="914400">
              <a:buFontTx/>
              <a:buChar char="•"/>
              <a:defRPr/>
            </a:pPr>
            <a:r>
              <a:rPr lang="en-US" sz="1800" kern="0" dirty="0">
                <a:solidFill>
                  <a:srgbClr val="000000"/>
                </a:solidFill>
                <a:latin typeface="Arial"/>
                <a:ea typeface="ＭＳ Ｐゴシック" pitchFamily="34" charset="-128"/>
                <a:cs typeface="Arial"/>
              </a:rPr>
              <a:t>The maximum per club District Grant amount for each year will be set by the District Grant committee. If the budget allows, the District will attempt to match dollar for dollar the clubs contribution. </a:t>
            </a:r>
          </a:p>
          <a:p>
            <a:pPr marL="457200" lvl="0" indent="-457200" defTabSz="914400">
              <a:buFontTx/>
              <a:buChar char="•"/>
              <a:defRPr/>
            </a:pPr>
            <a:r>
              <a:rPr lang="en-US" sz="1800" kern="0" dirty="0">
                <a:solidFill>
                  <a:srgbClr val="000000"/>
                </a:solidFill>
                <a:latin typeface="Arial"/>
                <a:ea typeface="ＭＳ Ｐゴシック" pitchFamily="34" charset="-128"/>
                <a:cs typeface="Arial"/>
              </a:rPr>
              <a:t>There is no limit to the number of grants a club can apply for however the total of all grant applications cannot exceed the club maximum amount</a:t>
            </a:r>
            <a:r>
              <a:rPr lang="en-US" sz="1800" kern="0" baseline="0" dirty="0">
                <a:solidFill>
                  <a:srgbClr val="000000"/>
                </a:solidFill>
                <a:latin typeface="Arial"/>
                <a:ea typeface="ＭＳ Ｐゴシック" pitchFamily="34" charset="-128"/>
                <a:cs typeface="Arial"/>
              </a:rPr>
              <a:t> set by the District.</a:t>
            </a:r>
            <a:endParaRPr lang="en-US" sz="1800" kern="0" dirty="0">
              <a:solidFill>
                <a:srgbClr val="000000"/>
              </a:solidFill>
              <a:latin typeface="Arial"/>
              <a:ea typeface="ＭＳ Ｐゴシック" pitchFamily="34" charset="-128"/>
              <a:cs typeface="Arial"/>
            </a:endParaRPr>
          </a:p>
          <a:p>
            <a:pPr marL="457200" lvl="0" indent="-457200" defTabSz="914400">
              <a:buFontTx/>
              <a:buChar char="•"/>
              <a:defRPr/>
            </a:pPr>
            <a:r>
              <a:rPr lang="en-US" sz="1800" kern="0" dirty="0">
                <a:solidFill>
                  <a:srgbClr val="000000"/>
                </a:solidFill>
                <a:latin typeface="Arial"/>
                <a:ea typeface="ＭＳ Ｐゴシック" pitchFamily="34" charset="-128"/>
                <a:cs typeface="Arial"/>
              </a:rPr>
              <a:t>If  grant requests exceed budget the committee may apply a pro-rata match</a:t>
            </a:r>
            <a:r>
              <a:rPr lang="en-US" sz="1800" kern="0" baseline="0" dirty="0">
                <a:solidFill>
                  <a:srgbClr val="000000"/>
                </a:solidFill>
                <a:latin typeface="Arial"/>
                <a:ea typeface="ＭＳ Ｐゴシック" pitchFamily="34" charset="-128"/>
                <a:cs typeface="Arial"/>
              </a:rPr>
              <a:t> for example, if we have a budget of $50,000 and requests of $100,000 we might match 50% of the grant request</a:t>
            </a:r>
            <a:endParaRPr lang="en-US" sz="1800" kern="0" dirty="0">
              <a:solidFill>
                <a:srgbClr val="000000"/>
              </a:solidFill>
              <a:latin typeface="Arial"/>
              <a:ea typeface="ＭＳ Ｐゴシック" pitchFamily="34" charset="-128"/>
              <a:cs typeface="Arial"/>
            </a:endParaRPr>
          </a:p>
          <a:p>
            <a:pPr marL="457200" lvl="0" indent="-457200" defTabSz="914400">
              <a:buFontTx/>
              <a:buChar char="•"/>
              <a:defRPr/>
            </a:pPr>
            <a:r>
              <a:rPr lang="en-US" sz="1800" kern="0" dirty="0">
                <a:solidFill>
                  <a:srgbClr val="000000"/>
                </a:solidFill>
                <a:latin typeface="Arial"/>
                <a:ea typeface="ＭＳ Ｐゴシック" pitchFamily="34" charset="-128"/>
                <a:cs typeface="Arial"/>
              </a:rPr>
              <a:t>The</a:t>
            </a:r>
            <a:r>
              <a:rPr lang="en-US" sz="1800" kern="0" baseline="0" dirty="0">
                <a:solidFill>
                  <a:srgbClr val="000000"/>
                </a:solidFill>
                <a:latin typeface="Arial"/>
                <a:ea typeface="ＭＳ Ｐゴシック" pitchFamily="34" charset="-128"/>
                <a:cs typeface="Arial"/>
              </a:rPr>
              <a:t> District may make additional funds available for multiple club grant proposals, for example, if the club maximum set by the District is $3,000 we may increase the available funds for each additional club participating in the project. This increase has typically been an additional $1,000 per club up to three clubs total.</a:t>
            </a:r>
            <a:endParaRPr lang="en-US" sz="1800" kern="0" dirty="0">
              <a:solidFill>
                <a:srgbClr val="000000"/>
              </a:solidFill>
              <a:latin typeface="Arial"/>
              <a:ea typeface="ＭＳ Ｐゴシック" pitchFamily="34" charset="-128"/>
              <a:cs typeface="Arial"/>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7</a:t>
            </a:fld>
            <a:endParaRPr lang="en-US" dirty="0"/>
          </a:p>
        </p:txBody>
      </p:sp>
    </p:spTree>
    <p:extLst>
      <p:ext uri="{BB962C8B-B14F-4D97-AF65-F5344CB8AC3E}">
        <p14:creationId xmlns:p14="http://schemas.microsoft.com/office/powerpoint/2010/main" val="714127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lvl="0" defTabSz="914400" eaLnBrk="1" hangingPunct="1">
              <a:buFontTx/>
              <a:buNone/>
              <a:defRPr/>
            </a:pPr>
            <a:r>
              <a:rPr lang="en-US" sz="1200" kern="0" dirty="0">
                <a:solidFill>
                  <a:srgbClr val="000000"/>
                </a:solidFill>
                <a:latin typeface="Arial"/>
                <a:cs typeface="Arial"/>
              </a:rPr>
              <a:t>Here are some examples of past District Grants:</a:t>
            </a:r>
          </a:p>
          <a:p>
            <a:pPr lvl="0" defTabSz="914400" eaLnBrk="1" hangingPunct="1">
              <a:buFontTx/>
              <a:buChar char="•"/>
              <a:defRPr/>
            </a:pPr>
            <a:r>
              <a:rPr lang="en-US" sz="1200" kern="0" dirty="0">
                <a:solidFill>
                  <a:srgbClr val="000000"/>
                </a:solidFill>
                <a:latin typeface="Arial"/>
                <a:cs typeface="Arial"/>
              </a:rPr>
              <a:t>$11,365 for a bicycle library</a:t>
            </a:r>
          </a:p>
          <a:p>
            <a:pPr lvl="0" defTabSz="914400" eaLnBrk="1" hangingPunct="1">
              <a:buFontTx/>
              <a:buChar char="•"/>
              <a:defRPr/>
            </a:pPr>
            <a:r>
              <a:rPr lang="en-US" sz="1200" kern="0" dirty="0">
                <a:solidFill>
                  <a:srgbClr val="000000"/>
                </a:solidFill>
                <a:latin typeface="Arial"/>
                <a:cs typeface="Arial"/>
              </a:rPr>
              <a:t>$2,500 to purchase a defibrillator</a:t>
            </a:r>
          </a:p>
          <a:p>
            <a:pPr lvl="0" defTabSz="914400" eaLnBrk="1" hangingPunct="1">
              <a:buFontTx/>
              <a:buChar char="•"/>
              <a:defRPr/>
            </a:pPr>
            <a:r>
              <a:rPr lang="en-US" sz="1200" kern="0" dirty="0">
                <a:solidFill>
                  <a:srgbClr val="000000"/>
                </a:solidFill>
                <a:latin typeface="Arial"/>
                <a:cs typeface="Arial"/>
              </a:rPr>
              <a:t>$20,000 to provide a summer enrichment program.</a:t>
            </a:r>
          </a:p>
          <a:p>
            <a:pPr lvl="0" defTabSz="914400" eaLnBrk="1" hangingPunct="1">
              <a:buFontTx/>
              <a:buChar char="•"/>
              <a:defRPr/>
            </a:pPr>
            <a:r>
              <a:rPr lang="en-US" sz="1200" kern="0" dirty="0">
                <a:solidFill>
                  <a:srgbClr val="000000"/>
                </a:solidFill>
                <a:latin typeface="Arial"/>
                <a:cs typeface="Arial"/>
              </a:rPr>
              <a:t>$2,000 to start a community garden</a:t>
            </a:r>
          </a:p>
          <a:p>
            <a:pPr lvl="0" defTabSz="914400" eaLnBrk="1" hangingPunct="1">
              <a:buFontTx/>
              <a:buChar char="•"/>
              <a:defRPr/>
            </a:pPr>
            <a:r>
              <a:rPr lang="en-US" sz="1200" kern="0" dirty="0">
                <a:solidFill>
                  <a:srgbClr val="000000"/>
                </a:solidFill>
                <a:latin typeface="Arial"/>
                <a:cs typeface="Arial"/>
              </a:rPr>
              <a:t>$1,500 for computers for VITA (tax prep service)</a:t>
            </a:r>
          </a:p>
          <a:p>
            <a:pPr lvl="0" defTabSz="914400" eaLnBrk="1" hangingPunct="1">
              <a:buFontTx/>
              <a:buChar char="•"/>
              <a:defRPr/>
            </a:pPr>
            <a:r>
              <a:rPr lang="en-US" sz="1200" kern="0" dirty="0">
                <a:solidFill>
                  <a:srgbClr val="000000"/>
                </a:solidFill>
                <a:latin typeface="Arial"/>
                <a:cs typeface="Arial"/>
              </a:rPr>
              <a:t>$5,380 to equip a 4H club meeting space </a:t>
            </a:r>
          </a:p>
          <a:p>
            <a:pPr lvl="0" defTabSz="914400" eaLnBrk="1" hangingPunct="1">
              <a:buFontTx/>
              <a:buChar char="•"/>
              <a:defRPr/>
            </a:pPr>
            <a:r>
              <a:rPr lang="en-US" sz="1200" kern="0" dirty="0">
                <a:solidFill>
                  <a:srgbClr val="000000"/>
                </a:solidFill>
                <a:latin typeface="Arial"/>
                <a:cs typeface="Arial"/>
              </a:rPr>
              <a:t>$10,228 for dental equipment in Armenia</a:t>
            </a:r>
          </a:p>
          <a:p>
            <a:pPr lvl="0" defTabSz="914400" eaLnBrk="1" hangingPunct="1">
              <a:buFontTx/>
              <a:buChar char="•"/>
              <a:defRPr/>
            </a:pPr>
            <a:r>
              <a:rPr lang="en-US" sz="1200" kern="0" dirty="0">
                <a:solidFill>
                  <a:srgbClr val="000000"/>
                </a:solidFill>
                <a:latin typeface="Arial"/>
                <a:cs typeface="Arial"/>
              </a:rPr>
              <a:t>Potential International Grants with successful past experience</a:t>
            </a:r>
          </a:p>
          <a:p>
            <a:pPr lvl="0" defTabSz="914400" eaLnBrk="1" hangingPunct="1">
              <a:buFontTx/>
              <a:buChar char="•"/>
              <a:defRPr/>
            </a:pPr>
            <a:endParaRPr lang="en-US" sz="1200" kern="0" dirty="0">
              <a:solidFill>
                <a:srgbClr val="000000"/>
              </a:solidFill>
              <a:latin typeface="Arial"/>
              <a:cs typeface="Arial"/>
            </a:endParaRPr>
          </a:p>
          <a:p>
            <a:pPr marL="0" lvl="0" indent="0" defTabSz="914400" eaLnBrk="1" hangingPunct="1">
              <a:buNone/>
              <a:defRPr/>
            </a:pPr>
            <a:r>
              <a:rPr lang="en-US" sz="1200" i="1" kern="0" dirty="0">
                <a:solidFill>
                  <a:srgbClr val="000000"/>
                </a:solidFill>
                <a:latin typeface="Arial"/>
                <a:cs typeface="Arial"/>
              </a:rPr>
              <a:t>These grant amounts represent the total contributions from The Clubs, District 5470, and additional contributors combined.</a:t>
            </a:r>
            <a:endParaRPr lang="en-US" sz="1800" i="1" kern="0" dirty="0">
              <a:solidFill>
                <a:srgbClr val="000000"/>
              </a:solidFill>
              <a:latin typeface="Arial"/>
              <a:cs typeface="Arial"/>
            </a:endParaRPr>
          </a:p>
          <a:p>
            <a:endParaRPr lang="en-US" dirty="0">
              <a:latin typeface="Arial" pitchFamily="-105" charset="0"/>
              <a:ea typeface="ヒラギノ角ゴ Pro W3" pitchFamily="-105" charset="-128"/>
              <a:cs typeface="ヒラギノ角ゴ Pro W3" pitchFamily="-105" charset="-128"/>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8</a:t>
            </a:fld>
            <a:endParaRPr lang="en-US" dirty="0"/>
          </a:p>
        </p:txBody>
      </p:sp>
    </p:spTree>
    <p:extLst>
      <p:ext uri="{BB962C8B-B14F-4D97-AF65-F5344CB8AC3E}">
        <p14:creationId xmlns:p14="http://schemas.microsoft.com/office/powerpoint/2010/main" val="2137381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lvl="0" defTabSz="914400">
              <a:buFontTx/>
              <a:buNone/>
            </a:pPr>
            <a:r>
              <a:rPr lang="en-US" sz="2000" kern="0" dirty="0">
                <a:solidFill>
                  <a:srgbClr val="000000"/>
                </a:solidFill>
                <a:latin typeface="Arial"/>
                <a:cs typeface="Arial"/>
              </a:rPr>
              <a:t>Additional considerations:</a:t>
            </a:r>
          </a:p>
          <a:p>
            <a:pPr lvl="0" defTabSz="914400">
              <a:buFontTx/>
              <a:buChar char="•"/>
            </a:pPr>
            <a:r>
              <a:rPr lang="en-US" sz="2000" kern="0" dirty="0">
                <a:solidFill>
                  <a:srgbClr val="000000"/>
                </a:solidFill>
                <a:latin typeface="Arial"/>
                <a:cs typeface="Arial"/>
              </a:rPr>
              <a:t>Grants </a:t>
            </a:r>
            <a:r>
              <a:rPr lang="en-US" sz="2000" i="1" kern="0" dirty="0">
                <a:solidFill>
                  <a:srgbClr val="000000"/>
                </a:solidFill>
                <a:latin typeface="Arial"/>
                <a:cs typeface="Arial"/>
              </a:rPr>
              <a:t>can</a:t>
            </a:r>
            <a:r>
              <a:rPr lang="en-US" sz="2000" kern="0" dirty="0">
                <a:solidFill>
                  <a:srgbClr val="000000"/>
                </a:solidFill>
                <a:latin typeface="Arial"/>
                <a:cs typeface="Arial"/>
              </a:rPr>
              <a:t> be accepted during the Rotary year.</a:t>
            </a:r>
            <a:r>
              <a:rPr lang="en-US" sz="2000" kern="0" baseline="0" dirty="0">
                <a:solidFill>
                  <a:srgbClr val="000000"/>
                </a:solidFill>
                <a:latin typeface="Arial"/>
                <a:cs typeface="Arial"/>
              </a:rPr>
              <a:t> Throughout the year clubs may find that they are unable to do their project. The funds earmarked for these project could then become available for other projects within the District.</a:t>
            </a:r>
            <a:endParaRPr lang="en-US" sz="2000" kern="0" dirty="0">
              <a:solidFill>
                <a:srgbClr val="000000"/>
              </a:solidFill>
              <a:latin typeface="Arial"/>
              <a:cs typeface="Arial"/>
            </a:endParaRPr>
          </a:p>
          <a:p>
            <a:pPr lvl="0" defTabSz="914400">
              <a:buFontTx/>
              <a:buChar char="•"/>
            </a:pPr>
            <a:r>
              <a:rPr lang="en-US" sz="2000" kern="0" dirty="0">
                <a:solidFill>
                  <a:srgbClr val="000000"/>
                </a:solidFill>
                <a:latin typeface="Arial"/>
                <a:cs typeface="Arial"/>
              </a:rPr>
              <a:t>Funding for the District Account timing</a:t>
            </a:r>
            <a:r>
              <a:rPr lang="en-US" sz="2000" kern="0" baseline="0" dirty="0">
                <a:solidFill>
                  <a:srgbClr val="000000"/>
                </a:solidFill>
                <a:latin typeface="Arial"/>
                <a:cs typeface="Arial"/>
              </a:rPr>
              <a:t> is important for clubs to understand. The block grant the District requests has to be approved by TRF, the District Governor, and the District Foundation chair before TRF will send funds to the District.. The District Grant committee will meet in July to review the grant requests. Once the committee has a group of approved requests the District Grant Chair submits the request online to TRF. When the block grant has been approved TRF will send a check to the District checking account to be dispersed to the clubs for their projects. The District matching contribution for the club grants should be requested at the same time that the club is ready to fund the project with their own money. Remember, District matching contributions are for matching club funds contributions only, not any other funding source.</a:t>
            </a:r>
            <a:endParaRPr lang="en-US" sz="2000" kern="0" dirty="0">
              <a:solidFill>
                <a:srgbClr val="000000"/>
              </a:solidFill>
              <a:latin typeface="Arial"/>
              <a:cs typeface="Arial"/>
            </a:endParaRPr>
          </a:p>
          <a:p>
            <a:pPr lvl="0" defTabSz="914400">
              <a:buFontTx/>
              <a:buChar char="•"/>
            </a:pPr>
            <a:r>
              <a:rPr lang="en-US" sz="2000" kern="0" dirty="0">
                <a:solidFill>
                  <a:srgbClr val="000000"/>
                </a:solidFill>
                <a:latin typeface="Arial"/>
                <a:cs typeface="Arial"/>
              </a:rPr>
              <a:t>District</a:t>
            </a:r>
            <a:r>
              <a:rPr lang="en-US" sz="2000" kern="0" baseline="0" dirty="0">
                <a:solidFill>
                  <a:srgbClr val="000000"/>
                </a:solidFill>
                <a:latin typeface="Arial"/>
                <a:cs typeface="Arial"/>
              </a:rPr>
              <a:t> matching funds are only available for expenses incurred after the block grant has been approved by TRF. Any expenses incurred before that approval will not be eligible for matching funds.</a:t>
            </a:r>
            <a:endParaRPr lang="en-US" sz="2000" kern="0" dirty="0">
              <a:solidFill>
                <a:srgbClr val="000000"/>
              </a:solidFill>
              <a:latin typeface="Arial"/>
              <a:cs typeface="Arial"/>
            </a:endParaRPr>
          </a:p>
          <a:p>
            <a:pPr lvl="0" defTabSz="914400">
              <a:buFontTx/>
              <a:buChar char="•"/>
            </a:pPr>
            <a:r>
              <a:rPr lang="en-US" sz="2000" kern="0" dirty="0">
                <a:solidFill>
                  <a:srgbClr val="000000"/>
                </a:solidFill>
                <a:latin typeface="Arial"/>
                <a:cs typeface="Arial"/>
              </a:rPr>
              <a:t>Applications submitted</a:t>
            </a:r>
            <a:r>
              <a:rPr lang="en-US" sz="2000" kern="0" baseline="0" dirty="0">
                <a:solidFill>
                  <a:srgbClr val="000000"/>
                </a:solidFill>
                <a:latin typeface="Arial"/>
                <a:cs typeface="Arial"/>
              </a:rPr>
              <a:t> for District grant should be preferably presented as</a:t>
            </a:r>
            <a:r>
              <a:rPr lang="en-US" sz="2000" kern="0" dirty="0">
                <a:solidFill>
                  <a:srgbClr val="000000"/>
                </a:solidFill>
                <a:latin typeface="Arial"/>
                <a:cs typeface="Arial"/>
              </a:rPr>
              <a:t> editable files (Word docs., etc.) This makes for easier submission by the District Grant chair to TRF. These applications and the final reports will be posted annually to the District website.</a:t>
            </a:r>
          </a:p>
          <a:p>
            <a:pPr lvl="0" defTabSz="914400">
              <a:buFontTx/>
              <a:buChar char="•"/>
            </a:pPr>
            <a:r>
              <a:rPr lang="en-US" sz="2000" kern="0" dirty="0">
                <a:solidFill>
                  <a:srgbClr val="000000"/>
                </a:solidFill>
                <a:latin typeface="Arial"/>
                <a:cs typeface="Arial"/>
              </a:rPr>
              <a:t>Each year the budgeted amount for the District and for club projects will be posted to the District website. Please refer to the District website for updated content and guidelines.</a:t>
            </a:r>
          </a:p>
          <a:p>
            <a:endParaRPr lang="en-US" dirty="0">
              <a:latin typeface="Arial" pitchFamily="-105" charset="0"/>
              <a:ea typeface="ヒラギノ角ゴ Pro W3" pitchFamily="-105" charset="-128"/>
              <a:cs typeface="ヒラギノ角ゴ Pro W3" pitchFamily="-105" charset="-128"/>
            </a:endParaRPr>
          </a:p>
        </p:txBody>
      </p:sp>
      <p:sp>
        <p:nvSpPr>
          <p:cNvPr id="15363" name="Slide Number Placeholder 3"/>
          <p:cNvSpPr>
            <a:spLocks noGrp="1"/>
          </p:cNvSpPr>
          <p:nvPr>
            <p:ph type="sldNum" sz="quarter" idx="5"/>
          </p:nvPr>
        </p:nvSpPr>
        <p:spPr>
          <a:noFill/>
        </p:spPr>
        <p:txBody>
          <a:bodyPr/>
          <a:lstStyle/>
          <a:p>
            <a:fld id="{EA4CB48E-04C3-4648-A061-5A3CCF6D374A}" type="slidenum">
              <a:rPr lang="en-US"/>
              <a:pPr/>
              <a:t>9</a:t>
            </a:fld>
            <a:endParaRPr lang="en-US" dirty="0"/>
          </a:p>
        </p:txBody>
      </p:sp>
    </p:spTree>
    <p:extLst>
      <p:ext uri="{BB962C8B-B14F-4D97-AF65-F5344CB8AC3E}">
        <p14:creationId xmlns:p14="http://schemas.microsoft.com/office/powerpoint/2010/main" val="3977863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rgbClr val="00246C"/>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rgbClr val="FFFFFF"/>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dirty="0"/>
          </a:p>
        </p:txBody>
      </p:sp>
      <p:sp>
        <p:nvSpPr>
          <p:cNvPr id="5" name="Rectangle 4"/>
          <p:cNvSpPr/>
          <p:nvPr userDrawn="1"/>
        </p:nvSpPr>
        <p:spPr>
          <a:xfrm>
            <a:off x="-76200" y="457200"/>
            <a:ext cx="9296400" cy="533400"/>
          </a:xfrm>
          <a:prstGeom prst="rect">
            <a:avLst/>
          </a:prstGeom>
          <a:solidFill>
            <a:srgbClr val="00246C"/>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dirty="0"/>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FFFFFF"/>
                </a:solidFill>
                <a:latin typeface="Georgia"/>
                <a:cs typeface="Georgia"/>
              </a:defRPr>
            </a:lvl1pPr>
            <a:lvl2pPr>
              <a:defRPr sz="2600">
                <a:solidFill>
                  <a:srgbClr val="FFFFFF"/>
                </a:solidFill>
                <a:latin typeface="Georgia"/>
                <a:cs typeface="Georgia"/>
              </a:defRPr>
            </a:lvl2pPr>
            <a:lvl3pPr>
              <a:defRPr sz="2200">
                <a:solidFill>
                  <a:srgbClr val="FFFFFF"/>
                </a:solidFill>
                <a:latin typeface="Georgia"/>
                <a:cs typeface="Georgia"/>
              </a:defRPr>
            </a:lvl3pPr>
            <a:lvl4pPr>
              <a:defRPr sz="1800">
                <a:solidFill>
                  <a:srgbClr val="FFFFFF"/>
                </a:solidFill>
                <a:latin typeface="Georgia"/>
                <a:cs typeface="Georgia"/>
              </a:defRPr>
            </a:lvl4pPr>
            <a:lvl5pPr>
              <a:defRPr sz="1600">
                <a:solidFill>
                  <a:srgbClr val="FFFFFF"/>
                </a:solidFill>
                <a:latin typeface="Georgia"/>
                <a:cs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dirty="0"/>
          </a:p>
        </p:txBody>
      </p:sp>
      <p:sp>
        <p:nvSpPr>
          <p:cNvPr id="4" name="Rectangle 3"/>
          <p:cNvSpPr/>
          <p:nvPr userDrawn="1"/>
        </p:nvSpPr>
        <p:spPr>
          <a:xfrm>
            <a:off x="-152400" y="2667000"/>
            <a:ext cx="9525000" cy="1600200"/>
          </a:xfrm>
          <a:prstGeom prst="rect">
            <a:avLst/>
          </a:prstGeom>
          <a:solidFill>
            <a:srgbClr val="00246C"/>
          </a:solidFill>
          <a:ln>
            <a:noFill/>
          </a:ln>
          <a:effectLst>
            <a:outerShdw blurRad="88900" dist="61087" dir="5400000" rotWithShape="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dirty="0"/>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dirty="0"/>
          </a:p>
        </p:txBody>
      </p:sp>
      <p:sp>
        <p:nvSpPr>
          <p:cNvPr id="5" name="Rectangle 4"/>
          <p:cNvSpPr/>
          <p:nvPr userDrawn="1"/>
        </p:nvSpPr>
        <p:spPr>
          <a:xfrm>
            <a:off x="-76200" y="457200"/>
            <a:ext cx="9296400" cy="533400"/>
          </a:xfrm>
          <a:prstGeom prst="rect">
            <a:avLst/>
          </a:prstGeom>
          <a:solidFill>
            <a:srgbClr val="00246C"/>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dirty="0"/>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FFFFFF"/>
                </a:solidFill>
                <a:latin typeface="Georgia"/>
                <a:cs typeface="Georgia"/>
              </a:defRPr>
            </a:lvl1pPr>
            <a:lvl2pPr>
              <a:defRPr sz="2600">
                <a:solidFill>
                  <a:srgbClr val="FFFFFF"/>
                </a:solidFill>
                <a:latin typeface="Georgia"/>
                <a:cs typeface="Georgia"/>
              </a:defRPr>
            </a:lvl2pPr>
            <a:lvl3pPr>
              <a:defRPr sz="2200">
                <a:solidFill>
                  <a:srgbClr val="FFFFFF"/>
                </a:solidFill>
                <a:latin typeface="Georgia"/>
                <a:cs typeface="Georgia"/>
              </a:defRPr>
            </a:lvl3pPr>
            <a:lvl4pPr>
              <a:defRPr sz="1800">
                <a:solidFill>
                  <a:srgbClr val="FFFFFF"/>
                </a:solidFill>
                <a:latin typeface="Georgia"/>
                <a:cs typeface="Georgia"/>
              </a:defRPr>
            </a:lvl4pPr>
            <a:lvl5pPr>
              <a:defRPr sz="1600">
                <a:solidFill>
                  <a:srgbClr val="FFFFFF"/>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687D90"/>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6"/>
          <a:srcRect/>
          <a:stretch>
            <a:fillRect/>
          </a:stretch>
        </p:blipFill>
        <p:spPr bwMode="auto">
          <a:xfrm>
            <a:off x="458788" y="6165850"/>
            <a:ext cx="1216025" cy="457200"/>
          </a:xfrm>
          <a:prstGeom prst="rect">
            <a:avLst/>
          </a:prstGeom>
          <a:noFill/>
          <a:ln w="9525">
            <a:noFill/>
            <a:miter lim="800000"/>
            <a:headEnd/>
            <a:tailEnd/>
          </a:ln>
        </p:spPr>
      </p:pic>
      <p:pic>
        <p:nvPicPr>
          <p:cNvPr id="1027" name="Picture 4"/>
          <p:cNvPicPr>
            <a:picLocks noChangeAspect="1"/>
          </p:cNvPicPr>
          <p:nvPr/>
        </p:nvPicPr>
        <p:blipFill>
          <a:blip r:embed="rId7"/>
          <a:srcRect/>
          <a:stretch>
            <a:fillRect/>
          </a:stretch>
        </p:blipFill>
        <p:spPr bwMode="auto">
          <a:xfrm>
            <a:off x="5791200" y="152400"/>
            <a:ext cx="2667000" cy="2667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4" r:id="rId4"/>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105"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pitchFamily="-105"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pitchFamily="-105"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pitchFamily="-105"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pitchFamily="-105"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687D90"/>
        </a:solidFill>
        <a:effectLst/>
      </p:bgPr>
    </p:bg>
    <p:spTree>
      <p:nvGrpSpPr>
        <p:cNvPr id="1" name=""/>
        <p:cNvGrpSpPr/>
        <p:nvPr/>
      </p:nvGrpSpPr>
      <p:grpSpPr>
        <a:xfrm>
          <a:off x="0" y="0"/>
          <a:ext cx="0" cy="0"/>
          <a:chOff x="0" y="0"/>
          <a:chExt cx="0" cy="0"/>
        </a:xfrm>
      </p:grpSpPr>
      <p:pic>
        <p:nvPicPr>
          <p:cNvPr id="3074" name="Picture 3"/>
          <p:cNvPicPr>
            <a:picLocks noChangeAspect="1"/>
          </p:cNvPicPr>
          <p:nvPr/>
        </p:nvPicPr>
        <p:blipFill>
          <a:blip r:embed="rId5"/>
          <a:srcRect/>
          <a:stretch>
            <a:fillRect/>
          </a:stretch>
        </p:blipFill>
        <p:spPr bwMode="auto">
          <a:xfrm>
            <a:off x="458788" y="6165850"/>
            <a:ext cx="1216025" cy="457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3" r:id="rId3"/>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105"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105"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105"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105"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105"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2819400"/>
            <a:ext cx="9753600" cy="990600"/>
          </a:xfrm>
          <a:prstGeom prst="rect">
            <a:avLst/>
          </a:prstGeom>
          <a:solidFill>
            <a:srgbClr val="00246C"/>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dirty="0"/>
          </a:p>
        </p:txBody>
      </p:sp>
      <p:sp>
        <p:nvSpPr>
          <p:cNvPr id="2" name="Title 1"/>
          <p:cNvSpPr>
            <a:spLocks noGrp="1"/>
          </p:cNvSpPr>
          <p:nvPr>
            <p:ph type="ctrTitle"/>
          </p:nvPr>
        </p:nvSpPr>
        <p:spPr>
          <a:xfrm>
            <a:off x="-152400" y="2819400"/>
            <a:ext cx="9296400" cy="990600"/>
          </a:xfrm>
        </p:spPr>
        <p:txBody>
          <a:bodyPr/>
          <a:lstStyle/>
          <a:p>
            <a:pPr eaLnBrk="1" fontAlgn="auto" hangingPunct="1">
              <a:spcAft>
                <a:spcPts val="0"/>
              </a:spcAft>
              <a:defRPr/>
            </a:pPr>
            <a:r>
              <a:rPr lang="en-US" dirty="0"/>
              <a:t>District 5470 Rotary Foundation Seminar</a:t>
            </a:r>
            <a:endParaRPr lang="en-US" dirty="0">
              <a:ea typeface="+mj-ea"/>
            </a:endParaRPr>
          </a:p>
        </p:txBody>
      </p:sp>
      <p:sp>
        <p:nvSpPr>
          <p:cNvPr id="8196" name="Subtitle 3"/>
          <p:cNvSpPr>
            <a:spLocks noGrp="1"/>
          </p:cNvSpPr>
          <p:nvPr>
            <p:ph type="subTitle" idx="1"/>
          </p:nvPr>
        </p:nvSpPr>
        <p:spPr bwMode="auto">
          <a:xfrm>
            <a:off x="457200" y="4267200"/>
            <a:ext cx="6400800" cy="1524000"/>
          </a:xfrm>
          <a:noFill/>
          <a:ln>
            <a:miter lim="800000"/>
            <a:headEnd/>
            <a:tailEnd/>
          </a:ln>
        </p:spPr>
        <p:txBody>
          <a:bodyPr vert="horz" wrap="square" numCol="1" anchor="t" anchorCtr="0" compatLnSpc="1">
            <a:prstTxWarp prst="textNoShape">
              <a:avLst/>
            </a:prstTxWarp>
            <a:normAutofit/>
          </a:bodyPr>
          <a:lstStyle/>
          <a:p>
            <a:pPr eaLnBrk="1" hangingPunct="1">
              <a:spcBef>
                <a:spcPct val="0"/>
              </a:spcBef>
            </a:pPr>
            <a:r>
              <a:rPr lang="en-US" sz="2400" b="1" dirty="0">
                <a:solidFill>
                  <a:schemeClr val="bg1"/>
                </a:solidFill>
                <a:latin typeface="Arial"/>
                <a:ea typeface="ヒラギノ角ゴ Pro W3" pitchFamily="-105" charset="-128"/>
                <a:cs typeface="Arial"/>
              </a:rPr>
              <a:t>District Grants 2019-2020</a:t>
            </a:r>
          </a:p>
          <a:p>
            <a:pPr eaLnBrk="1" hangingPunct="1">
              <a:spcBef>
                <a:spcPct val="0"/>
              </a:spcBef>
            </a:pPr>
            <a:r>
              <a:rPr lang="en-US" sz="2400" b="1" dirty="0">
                <a:solidFill>
                  <a:schemeClr val="bg1"/>
                </a:solidFill>
                <a:latin typeface="Arial"/>
                <a:ea typeface="ヒラギノ角ゴ Pro W3" pitchFamily="-105" charset="-128"/>
                <a:cs typeface="Arial"/>
              </a:rPr>
              <a:t>Prepared by Aaron Tice</a:t>
            </a:r>
          </a:p>
          <a:p>
            <a:pPr eaLnBrk="1" hangingPunct="1">
              <a:spcBef>
                <a:spcPct val="0"/>
              </a:spcBef>
            </a:pPr>
            <a:r>
              <a:rPr lang="en-US" sz="2400" b="1" dirty="0">
                <a:solidFill>
                  <a:schemeClr val="bg1"/>
                </a:solidFill>
                <a:latin typeface="Arial"/>
                <a:ea typeface="ヒラギノ角ゴ Pro W3" pitchFamily="-105" charset="-128"/>
                <a:cs typeface="Arial"/>
              </a:rPr>
              <a:t>District Grants Chair – Aaron Tice</a:t>
            </a:r>
          </a:p>
          <a:p>
            <a:pPr eaLnBrk="1" hangingPunct="1">
              <a:spcBef>
                <a:spcPct val="0"/>
              </a:spcBef>
            </a:pPr>
            <a:r>
              <a:rPr lang="en-US" sz="2400" b="1" dirty="0">
                <a:solidFill>
                  <a:schemeClr val="bg1"/>
                </a:solidFill>
                <a:latin typeface="Arial"/>
                <a:ea typeface="ヒラギノ角ゴ Pro W3" pitchFamily="-105" charset="-128"/>
                <a:cs typeface="Arial"/>
              </a:rPr>
              <a:t>November 2019– Alamosa, CO</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DATES</a:t>
            </a:r>
          </a:p>
        </p:txBody>
      </p:sp>
      <p:sp>
        <p:nvSpPr>
          <p:cNvPr id="3" name="Content Placeholder 2"/>
          <p:cNvSpPr>
            <a:spLocks noGrp="1"/>
          </p:cNvSpPr>
          <p:nvPr>
            <p:ph idx="1"/>
          </p:nvPr>
        </p:nvSpPr>
        <p:spPr/>
        <p:txBody>
          <a:bodyPr/>
          <a:lstStyle/>
          <a:p>
            <a:r>
              <a:rPr lang="en-US" dirty="0">
                <a:latin typeface="Arial"/>
                <a:cs typeface="Arial"/>
              </a:rPr>
              <a:t>June 1</a:t>
            </a:r>
            <a:r>
              <a:rPr lang="en-US" baseline="30000" dirty="0">
                <a:latin typeface="Arial"/>
                <a:cs typeface="Arial"/>
              </a:rPr>
              <a:t>st</a:t>
            </a:r>
            <a:r>
              <a:rPr lang="en-US" dirty="0">
                <a:latin typeface="Arial"/>
                <a:cs typeface="Arial"/>
              </a:rPr>
              <a:t> deadline for early District Grant Proposals.</a:t>
            </a:r>
          </a:p>
          <a:p>
            <a:r>
              <a:rPr lang="en-US" dirty="0">
                <a:latin typeface="Arial"/>
                <a:cs typeface="Arial"/>
              </a:rPr>
              <a:t>Early July-Block Grant Submittal to RI</a:t>
            </a:r>
          </a:p>
          <a:p>
            <a:r>
              <a:rPr lang="en-US" dirty="0">
                <a:latin typeface="Arial"/>
                <a:cs typeface="Arial"/>
              </a:rPr>
              <a:t>Mid July-Block Grant approval by RI.</a:t>
            </a:r>
          </a:p>
          <a:p>
            <a:r>
              <a:rPr lang="en-US" dirty="0">
                <a:latin typeface="Arial"/>
                <a:cs typeface="Arial"/>
              </a:rPr>
              <a:t>Mid July- Funding of Block Grant by RI.</a:t>
            </a:r>
          </a:p>
          <a:p>
            <a:r>
              <a:rPr lang="en-US" dirty="0">
                <a:latin typeface="Arial"/>
                <a:cs typeface="Arial"/>
              </a:rPr>
              <a:t>December 31</a:t>
            </a:r>
            <a:r>
              <a:rPr lang="en-US" baseline="30000" dirty="0">
                <a:latin typeface="Arial"/>
                <a:cs typeface="Arial"/>
              </a:rPr>
              <a:t>st</a:t>
            </a:r>
            <a:r>
              <a:rPr lang="en-US" dirty="0">
                <a:latin typeface="Arial"/>
                <a:cs typeface="Arial"/>
              </a:rPr>
              <a:t>, opening up second round of grants, no limits per club.</a:t>
            </a:r>
          </a:p>
        </p:txBody>
      </p:sp>
    </p:spTree>
    <p:extLst>
      <p:ext uri="{BB962C8B-B14F-4D97-AF65-F5344CB8AC3E}">
        <p14:creationId xmlns:p14="http://schemas.microsoft.com/office/powerpoint/2010/main" val="2521899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Will Do</a:t>
            </a:r>
          </a:p>
        </p:txBody>
      </p:sp>
      <p:sp>
        <p:nvSpPr>
          <p:cNvPr id="3" name="Content Placeholder 2"/>
          <p:cNvSpPr>
            <a:spLocks noGrp="1"/>
          </p:cNvSpPr>
          <p:nvPr>
            <p:ph idx="1"/>
          </p:nvPr>
        </p:nvSpPr>
        <p:spPr/>
        <p:txBody>
          <a:bodyPr/>
          <a:lstStyle/>
          <a:p>
            <a:endParaRPr lang="en-US" dirty="0"/>
          </a:p>
          <a:p>
            <a:endParaRPr lang="en-US" dirty="0"/>
          </a:p>
          <a:p>
            <a:r>
              <a:rPr lang="en-US" dirty="0"/>
              <a:t>Help develop your proposal.</a:t>
            </a:r>
          </a:p>
          <a:p>
            <a:r>
              <a:rPr lang="en-US" dirty="0"/>
              <a:t>Welcome ALL proposals.</a:t>
            </a:r>
          </a:p>
          <a:p>
            <a:r>
              <a:rPr lang="en-US" dirty="0"/>
              <a:t>Promptly review your proposals.</a:t>
            </a:r>
          </a:p>
          <a:p>
            <a:r>
              <a:rPr lang="en-US" dirty="0"/>
              <a:t>Manage relationship with RI.</a:t>
            </a:r>
          </a:p>
          <a:p>
            <a:r>
              <a:rPr lang="en-US" dirty="0"/>
              <a:t>Provide links to forms (www.rotary5470.org/sitepage/district-grants)</a:t>
            </a:r>
          </a:p>
          <a:p>
            <a:endParaRPr lang="en-US" dirty="0"/>
          </a:p>
        </p:txBody>
      </p:sp>
      <p:pic>
        <p:nvPicPr>
          <p:cNvPr id="4" name="Picture 4"/>
          <p:cNvPicPr>
            <a:picLocks noChangeAspect="1"/>
          </p:cNvPicPr>
          <p:nvPr/>
        </p:nvPicPr>
        <p:blipFill>
          <a:blip r:embed="rId2"/>
          <a:srcRect/>
          <a:stretch>
            <a:fillRect/>
          </a:stretch>
        </p:blipFill>
        <p:spPr bwMode="auto">
          <a:xfrm>
            <a:off x="6477000" y="0"/>
            <a:ext cx="2209800" cy="2209800"/>
          </a:xfrm>
          <a:prstGeom prst="rect">
            <a:avLst/>
          </a:prstGeom>
          <a:noFill/>
          <a:ln w="9525">
            <a:noFill/>
            <a:miter lim="800000"/>
            <a:headEnd/>
            <a:tailEnd/>
          </a:ln>
        </p:spPr>
      </p:pic>
    </p:spTree>
    <p:extLst>
      <p:ext uri="{BB962C8B-B14F-4D97-AF65-F5344CB8AC3E}">
        <p14:creationId xmlns:p14="http://schemas.microsoft.com/office/powerpoint/2010/main" val="1888824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Responsibilities</a:t>
            </a:r>
          </a:p>
        </p:txBody>
      </p:sp>
      <p:sp>
        <p:nvSpPr>
          <p:cNvPr id="3" name="Content Placeholder 2"/>
          <p:cNvSpPr>
            <a:spLocks noGrp="1"/>
          </p:cNvSpPr>
          <p:nvPr>
            <p:ph idx="1"/>
          </p:nvPr>
        </p:nvSpPr>
        <p:spPr/>
        <p:txBody>
          <a:bodyPr/>
          <a:lstStyle/>
          <a:p>
            <a:endParaRPr lang="en-US" dirty="0"/>
          </a:p>
          <a:p>
            <a:r>
              <a:rPr lang="en-US" dirty="0"/>
              <a:t>Know how grants work.</a:t>
            </a:r>
          </a:p>
          <a:p>
            <a:r>
              <a:rPr lang="en-US" dirty="0"/>
              <a:t>Know your project.</a:t>
            </a:r>
          </a:p>
          <a:p>
            <a:r>
              <a:rPr lang="en-US" dirty="0"/>
              <a:t>Become your club’s grant writer.</a:t>
            </a:r>
          </a:p>
          <a:p>
            <a:r>
              <a:rPr lang="en-US" dirty="0"/>
              <a:t>Join the committee</a:t>
            </a:r>
          </a:p>
          <a:p>
            <a:r>
              <a:rPr lang="en-US" dirty="0"/>
              <a:t>Keep your records and receipts.</a:t>
            </a:r>
          </a:p>
          <a:p>
            <a:r>
              <a:rPr lang="en-US" dirty="0"/>
              <a:t>File the proper forms-Correctly.</a:t>
            </a:r>
          </a:p>
          <a:p>
            <a:pPr lvl="1"/>
            <a:r>
              <a:rPr lang="en-US" u="sng" dirty="0">
                <a:solidFill>
                  <a:srgbClr val="FF0000"/>
                </a:solidFill>
              </a:rPr>
              <a:t>Proposal, Final Report, MOU etc.</a:t>
            </a:r>
          </a:p>
        </p:txBody>
      </p:sp>
      <p:pic>
        <p:nvPicPr>
          <p:cNvPr id="4" name="Picture 4"/>
          <p:cNvPicPr>
            <a:picLocks noChangeAspect="1"/>
          </p:cNvPicPr>
          <p:nvPr/>
        </p:nvPicPr>
        <p:blipFill>
          <a:blip r:embed="rId3"/>
          <a:srcRect/>
          <a:stretch>
            <a:fillRect/>
          </a:stretch>
        </p:blipFill>
        <p:spPr bwMode="auto">
          <a:xfrm>
            <a:off x="6477000" y="0"/>
            <a:ext cx="2209800" cy="2209800"/>
          </a:xfrm>
          <a:prstGeom prst="rect">
            <a:avLst/>
          </a:prstGeom>
          <a:noFill/>
          <a:ln w="9525">
            <a:noFill/>
            <a:miter lim="800000"/>
            <a:headEnd/>
            <a:tailEnd/>
          </a:ln>
        </p:spPr>
      </p:pic>
    </p:spTree>
    <p:extLst>
      <p:ext uri="{BB962C8B-B14F-4D97-AF65-F5344CB8AC3E}">
        <p14:creationId xmlns:p14="http://schemas.microsoft.com/office/powerpoint/2010/main" val="197235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 Proposal Form</a:t>
            </a:r>
            <a:endParaRPr lang="en-US" sz="2800" b="1" u="sng" dirty="0">
              <a:solidFill>
                <a:schemeClr val="accent1"/>
              </a:solidFill>
              <a:latin typeface="Georgia" pitchFamily="-105" charset="0"/>
              <a:ea typeface="Georgia" pitchFamily="-105" charset="0"/>
              <a:cs typeface="Georgia" pitchFamily="-105" charset="0"/>
            </a:endParaRPr>
          </a:p>
        </p:txBody>
      </p:sp>
      <p:pic>
        <p:nvPicPr>
          <p:cNvPr id="5" name="Picture 4" descr="MOU.pdf"/>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alphaModFix/>
              </a:blip>
              <a:stretch>
                <a:fillRect/>
              </a:stretch>
            </p:blipFill>
          </mc:Choice>
          <mc:Fallback>
            <p:blipFill>
              <a:blip r:embed="rId4">
                <a:alphaModFix/>
              </a:blip>
              <a:stretch>
                <a:fillRect/>
              </a:stretch>
            </p:blipFill>
          </mc:Fallback>
        </mc:AlternateContent>
        <p:spPr>
          <a:xfrm>
            <a:off x="2743200" y="1164516"/>
            <a:ext cx="4023305" cy="5693484"/>
          </a:xfrm>
          <a:prstGeom prst="rect">
            <a:avLst/>
          </a:prstGeom>
          <a:solidFill>
            <a:schemeClr val="bg1"/>
          </a:solidFill>
        </p:spPr>
      </p:pic>
    </p:spTree>
    <p:extLst>
      <p:ext uri="{BB962C8B-B14F-4D97-AF65-F5344CB8AC3E}">
        <p14:creationId xmlns:p14="http://schemas.microsoft.com/office/powerpoint/2010/main" val="2786515814"/>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 Final Report</a:t>
            </a:r>
            <a:endParaRPr lang="en-US" sz="2800" b="1" u="sng" dirty="0">
              <a:solidFill>
                <a:schemeClr val="accent1"/>
              </a:solidFill>
              <a:latin typeface="Georgia" pitchFamily="-105" charset="0"/>
              <a:ea typeface="Georgia" pitchFamily="-105" charset="0"/>
              <a:cs typeface="Georgia" pitchFamily="-105" charset="0"/>
            </a:endParaRPr>
          </a:p>
        </p:txBody>
      </p:sp>
      <p:pic>
        <p:nvPicPr>
          <p:cNvPr id="10" name="Picture 9" descr="Report.jpg"/>
          <p:cNvPicPr>
            <a:picLocks noChangeAspect="1"/>
          </p:cNvPicPr>
          <p:nvPr/>
        </p:nvPicPr>
        <p:blipFill>
          <a:blip r:embed="rId3"/>
          <a:stretch>
            <a:fillRect/>
          </a:stretch>
        </p:blipFill>
        <p:spPr>
          <a:xfrm>
            <a:off x="2819400" y="1041738"/>
            <a:ext cx="4269988" cy="5816262"/>
          </a:xfrm>
          <a:prstGeom prst="rect">
            <a:avLst/>
          </a:prstGeom>
        </p:spPr>
      </p:pic>
    </p:spTree>
    <p:extLst>
      <p:ext uri="{BB962C8B-B14F-4D97-AF65-F5344CB8AC3E}">
        <p14:creationId xmlns:p14="http://schemas.microsoft.com/office/powerpoint/2010/main" val="282713856"/>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415925" y="1295400"/>
            <a:ext cx="7966075" cy="4419600"/>
          </a:xfrm>
        </p:spPr>
        <p:txBody>
          <a:bodyPr vert="horz" wrap="square" lIns="0" tIns="0" rIns="0" bIns="0" numCol="1" anchor="t" anchorCtr="0" compatLnSpc="1">
            <a:prstTxWarp prst="textNoShape">
              <a:avLst/>
            </a:prstTxWarp>
          </a:bodyPr>
          <a:lstStyle/>
          <a:p>
            <a:pPr marL="0" indent="0" algn="ctr">
              <a:buNone/>
            </a:pPr>
            <a:r>
              <a:rPr lang="en-US" sz="2800" b="1" dirty="0">
                <a:solidFill>
                  <a:srgbClr val="000000"/>
                </a:solidFill>
                <a:latin typeface="Arial" pitchFamily="34" charset="0"/>
                <a:ea typeface="ＭＳ Ｐゴシック" pitchFamily="34" charset="-128"/>
                <a:cs typeface="Arial" pitchFamily="34" charset="0"/>
              </a:rPr>
              <a:t>  </a:t>
            </a:r>
          </a:p>
          <a:p>
            <a:pPr marL="0" indent="0" algn="ctr">
              <a:buNone/>
            </a:pPr>
            <a:r>
              <a:rPr lang="en-US" sz="2800" b="1" dirty="0">
                <a:solidFill>
                  <a:srgbClr val="000000"/>
                </a:solidFill>
                <a:latin typeface="Arial" pitchFamily="34" charset="0"/>
                <a:ea typeface="ＭＳ Ｐゴシック" pitchFamily="34" charset="-128"/>
                <a:cs typeface="Arial" pitchFamily="34" charset="0"/>
              </a:rPr>
              <a:t> </a:t>
            </a:r>
            <a:r>
              <a:rPr lang="en-US" sz="2800" b="1" dirty="0">
                <a:latin typeface="Arial" pitchFamily="34" charset="0"/>
                <a:ea typeface="ＭＳ Ｐゴシック" pitchFamily="34" charset="-128"/>
                <a:cs typeface="Arial" pitchFamily="34" charset="0"/>
              </a:rPr>
              <a:t>Memorandum of Understanding (M.O.U.)                              Go to the District 5470 Web Page</a:t>
            </a:r>
          </a:p>
          <a:p>
            <a:pPr marL="0" indent="0" algn="ctr">
              <a:buNone/>
            </a:pPr>
            <a:endParaRPr lang="en-US" sz="2800" b="1" dirty="0">
              <a:latin typeface="Arial" pitchFamily="34" charset="0"/>
              <a:ea typeface="ＭＳ Ｐゴシック" pitchFamily="34" charset="-128"/>
              <a:cs typeface="Arial" pitchFamily="34" charset="0"/>
            </a:endParaRPr>
          </a:p>
          <a:p>
            <a:pPr marL="0" indent="0" algn="ctr">
              <a:buNone/>
            </a:pPr>
            <a:r>
              <a:rPr lang="en-US" sz="2800" b="1" dirty="0">
                <a:latin typeface="Arial" pitchFamily="34" charset="0"/>
                <a:ea typeface="ＭＳ Ｐゴシック" pitchFamily="34" charset="-128"/>
                <a:cs typeface="Arial" pitchFamily="34" charset="0"/>
              </a:rPr>
              <a:t>www.rotary5470.org/sitepage/district-grants</a:t>
            </a:r>
          </a:p>
          <a:p>
            <a:pPr marL="0" indent="0" eaLnBrk="1" hangingPunct="1">
              <a:buNone/>
            </a:pPr>
            <a:endParaRPr lang="en-US" sz="1200" dirty="0">
              <a:latin typeface="Georgia" pitchFamily="-105" charset="0"/>
              <a:ea typeface="Georgia" pitchFamily="-105" charset="0"/>
              <a:cs typeface="Georgia" pitchFamily="-105" charset="0"/>
            </a:endParaRPr>
          </a:p>
        </p:txBody>
      </p:sp>
    </p:spTree>
    <p:extLst>
      <p:ext uri="{BB962C8B-B14F-4D97-AF65-F5344CB8AC3E}">
        <p14:creationId xmlns:p14="http://schemas.microsoft.com/office/powerpoint/2010/main" val="1450485785"/>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 Committee</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415925" y="1295400"/>
            <a:ext cx="7966075" cy="4419600"/>
          </a:xfrm>
        </p:spPr>
        <p:txBody>
          <a:bodyPr vert="horz" wrap="square" lIns="0" tIns="0" rIns="0" bIns="0" numCol="1" anchor="t" anchorCtr="0" compatLnSpc="1">
            <a:prstTxWarp prst="textNoShape">
              <a:avLst/>
            </a:prstTxWarp>
          </a:bodyPr>
          <a:lstStyle/>
          <a:p>
            <a:pPr marL="0" lvl="0" indent="0" algn="ctr" defTabSz="914400" eaLnBrk="1" hangingPunct="1">
              <a:buNone/>
            </a:pPr>
            <a:r>
              <a:rPr lang="en-US" sz="2400" b="1" kern="0" dirty="0">
                <a:latin typeface="Arial"/>
                <a:cs typeface="Arial"/>
              </a:rPr>
              <a:t>Aaron Tice (Chair) RC of Grand Junction</a:t>
            </a:r>
          </a:p>
          <a:p>
            <a:pPr marL="0" lvl="0" indent="0" algn="ctr" defTabSz="914400" eaLnBrk="1" hangingPunct="1">
              <a:buNone/>
            </a:pPr>
            <a:r>
              <a:rPr lang="en-US" sz="2400" b="1" kern="0" dirty="0">
                <a:latin typeface="Arial"/>
                <a:cs typeface="Arial"/>
              </a:rPr>
              <a:t>Ann Harris (District Grants Chair) RC of Roaring Fork?</a:t>
            </a:r>
          </a:p>
          <a:p>
            <a:pPr marL="0" indent="0" algn="ctr" defTabSz="914400" eaLnBrk="1" hangingPunct="1">
              <a:buNone/>
            </a:pPr>
            <a:r>
              <a:rPr lang="en-US" sz="2400" b="1" kern="0" dirty="0">
                <a:latin typeface="Arial"/>
                <a:cs typeface="Arial"/>
              </a:rPr>
              <a:t>Dawn Marsh RC of ?</a:t>
            </a:r>
          </a:p>
          <a:p>
            <a:pPr marL="0" indent="0" algn="ctr" defTabSz="914400" eaLnBrk="1" hangingPunct="1">
              <a:buNone/>
            </a:pPr>
            <a:r>
              <a:rPr lang="en-US" sz="2400" b="1" kern="0" dirty="0">
                <a:latin typeface="Arial"/>
                <a:cs typeface="Arial"/>
              </a:rPr>
              <a:t>Chris Unfug RC of Grand Junction</a:t>
            </a:r>
          </a:p>
          <a:p>
            <a:pPr marL="0" lvl="0" indent="0" algn="ctr" defTabSz="914400" eaLnBrk="1" hangingPunct="1">
              <a:buNone/>
            </a:pPr>
            <a:r>
              <a:rPr lang="en-US" sz="2400" b="1" kern="0" dirty="0" err="1">
                <a:latin typeface="Arial"/>
                <a:cs typeface="Arial"/>
              </a:rPr>
              <a:t>Chessa</a:t>
            </a:r>
            <a:r>
              <a:rPr lang="en-US" sz="2400" b="1" kern="0" dirty="0">
                <a:latin typeface="Arial"/>
                <a:cs typeface="Arial"/>
              </a:rPr>
              <a:t> Gill RC of Durango</a:t>
            </a:r>
          </a:p>
          <a:p>
            <a:pPr marL="0" lvl="0" indent="0" algn="ctr" defTabSz="914400" eaLnBrk="1" hangingPunct="1">
              <a:buNone/>
            </a:pPr>
            <a:r>
              <a:rPr lang="en-US" sz="2400" b="1" kern="0" dirty="0">
                <a:latin typeface="Arial"/>
                <a:cs typeface="Arial"/>
              </a:rPr>
              <a:t>Tish Nelson RC of Pine River Valley Centennial</a:t>
            </a:r>
          </a:p>
          <a:p>
            <a:pPr marL="0" indent="0" algn="ctr" defTabSz="914400" eaLnBrk="1" hangingPunct="1">
              <a:buNone/>
            </a:pPr>
            <a:r>
              <a:rPr lang="en-US" sz="2400" b="1" kern="0" dirty="0">
                <a:latin typeface="Arial"/>
                <a:cs typeface="Arial"/>
              </a:rPr>
              <a:t>Cliff Anson RC of Grand Junction</a:t>
            </a:r>
          </a:p>
          <a:p>
            <a:pPr marL="0" lvl="0" indent="0" algn="ctr" defTabSz="914400" eaLnBrk="1" hangingPunct="1">
              <a:buNone/>
            </a:pPr>
            <a:r>
              <a:rPr lang="en-US" sz="2400" b="1" u="sng" kern="0" dirty="0">
                <a:latin typeface="Arial"/>
                <a:cs typeface="Arial"/>
              </a:rPr>
              <a:t>YOUR NAME COULD BE HERE!!!! </a:t>
            </a:r>
          </a:p>
          <a:p>
            <a:pPr marL="0" lvl="0" indent="0" algn="ctr" defTabSz="914400" eaLnBrk="1" hangingPunct="1">
              <a:buNone/>
            </a:pPr>
            <a:r>
              <a:rPr lang="en-US" sz="2400" b="1" u="sng" kern="0" dirty="0">
                <a:latin typeface="Arial"/>
                <a:cs typeface="Arial"/>
              </a:rPr>
              <a:t>JOIN THE COMMITTEE</a:t>
            </a:r>
          </a:p>
          <a:p>
            <a:pPr marL="0" indent="0" eaLnBrk="1" hangingPunct="1"/>
            <a:endParaRPr lang="en-US" sz="1600" dirty="0">
              <a:solidFill>
                <a:srgbClr val="58585A"/>
              </a:solidFill>
              <a:latin typeface="Georgia" pitchFamily="-105" charset="0"/>
              <a:ea typeface="Georgia" pitchFamily="-105" charset="0"/>
              <a:cs typeface="Georgia" pitchFamily="-105" charset="0"/>
            </a:endParaRPr>
          </a:p>
        </p:txBody>
      </p:sp>
    </p:spTree>
    <p:extLst>
      <p:ext uri="{BB962C8B-B14F-4D97-AF65-F5344CB8AC3E}">
        <p14:creationId xmlns:p14="http://schemas.microsoft.com/office/powerpoint/2010/main" val="162052680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500"/>
                            </p:stCondLst>
                            <p:childTnLst>
                              <p:par>
                                <p:cTn id="9" presetID="10" presetClass="entr" presetSubtype="0"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3000"/>
                            </p:stCondLst>
                            <p:childTnLst>
                              <p:par>
                                <p:cTn id="13" presetID="10" presetClass="entr" presetSubtype="0"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4500"/>
                            </p:stCondLst>
                            <p:childTnLst>
                              <p:par>
                                <p:cTn id="17" presetID="10" presetClass="entr" presetSubtype="0"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6000"/>
                            </p:stCondLst>
                            <p:childTnLst>
                              <p:par>
                                <p:cTn id="21" presetID="10" presetClass="entr" presetSubtype="0"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7500"/>
                            </p:stCondLst>
                            <p:childTnLst>
                              <p:par>
                                <p:cTn id="25" presetID="10" presetClass="entr" presetSubtype="0"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par>
                          <p:cTn id="28" fill="hold">
                            <p:stCondLst>
                              <p:cond delay="9000"/>
                            </p:stCondLst>
                            <p:childTnLst>
                              <p:par>
                                <p:cTn id="29" presetID="10" presetClass="entr" presetSubtype="0" fill="hold"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par>
                          <p:cTn id="32" fill="hold">
                            <p:stCondLst>
                              <p:cond delay="10500"/>
                            </p:stCondLst>
                            <p:childTnLst>
                              <p:par>
                                <p:cTn id="33" presetID="10" presetClass="entr" presetSubtype="0" fill="hold" nodeType="afterEffect">
                                  <p:stCondLst>
                                    <p:cond delay="50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childTnLst>
                                </p:cTn>
                              </p:par>
                            </p:childTnLst>
                          </p:cTn>
                        </p:par>
                        <p:par>
                          <p:cTn id="36" fill="hold">
                            <p:stCondLst>
                              <p:cond delay="12000"/>
                            </p:stCondLst>
                            <p:childTnLst>
                              <p:par>
                                <p:cTn id="37" presetID="10" presetClass="entr" presetSubtype="0" fill="hold" nodeType="afterEffect">
                                  <p:stCondLst>
                                    <p:cond delay="50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 Questions?</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415925" y="1295400"/>
            <a:ext cx="7966075" cy="4419600"/>
          </a:xfrm>
        </p:spPr>
        <p:txBody>
          <a:bodyPr vert="horz" wrap="square" lIns="0" tIns="0" rIns="0" bIns="0" numCol="1" anchor="t" anchorCtr="0" compatLnSpc="1">
            <a:prstTxWarp prst="textNoShape">
              <a:avLst/>
            </a:prstTxWarp>
          </a:bodyPr>
          <a:lstStyle/>
          <a:p>
            <a:pPr marL="0" lvl="0" indent="0" algn="ctr" defTabSz="914400" eaLnBrk="1" hangingPunct="1">
              <a:buNone/>
            </a:pPr>
            <a:endParaRPr lang="en-US" sz="2400" kern="0" dirty="0">
              <a:solidFill>
                <a:srgbClr val="000000"/>
              </a:solidFill>
              <a:latin typeface="Arial"/>
              <a:cs typeface="Arial"/>
            </a:endParaRPr>
          </a:p>
          <a:p>
            <a:pPr marL="0" lvl="0" indent="0" algn="ctr" defTabSz="914400" eaLnBrk="1" hangingPunct="1">
              <a:buNone/>
            </a:pPr>
            <a:endParaRPr lang="en-US" sz="2400" kern="0" dirty="0">
              <a:solidFill>
                <a:srgbClr val="000000"/>
              </a:solidFill>
              <a:latin typeface="Arial"/>
              <a:cs typeface="Arial"/>
            </a:endParaRPr>
          </a:p>
          <a:p>
            <a:pPr marL="0" lvl="0" indent="0" algn="ctr" defTabSz="914400" eaLnBrk="1" hangingPunct="1">
              <a:buNone/>
            </a:pPr>
            <a:r>
              <a:rPr lang="en-US" sz="2800" b="1" kern="0" dirty="0">
                <a:latin typeface="Arial"/>
                <a:cs typeface="Arial"/>
              </a:rPr>
              <a:t>District Grant Chair: Aaron Tice</a:t>
            </a:r>
          </a:p>
          <a:p>
            <a:pPr marL="0" lvl="0" indent="0" algn="ctr" defTabSz="914400" eaLnBrk="1" hangingPunct="1">
              <a:buNone/>
            </a:pPr>
            <a:r>
              <a:rPr lang="en-US" sz="2800" b="1" kern="0" dirty="0">
                <a:latin typeface="Arial"/>
                <a:cs typeface="Arial"/>
              </a:rPr>
              <a:t>360-713-3060</a:t>
            </a:r>
          </a:p>
          <a:p>
            <a:pPr marL="0" lvl="0" indent="0" algn="ctr" defTabSz="914400" eaLnBrk="1" hangingPunct="1">
              <a:buNone/>
            </a:pPr>
            <a:r>
              <a:rPr lang="en-US" sz="2800" b="1" kern="0" dirty="0" err="1">
                <a:latin typeface="Arial"/>
                <a:cs typeface="Arial"/>
              </a:rPr>
              <a:t>Aaron.Tice@gmail.com</a:t>
            </a:r>
            <a:endParaRPr lang="en-US" sz="2800" b="1" kern="0" dirty="0">
              <a:latin typeface="Arial"/>
              <a:cs typeface="Arial"/>
            </a:endParaRPr>
          </a:p>
          <a:p>
            <a:pPr marL="0" indent="0" eaLnBrk="1" hangingPunct="1"/>
            <a:endParaRPr lang="en-US" sz="1600" dirty="0">
              <a:solidFill>
                <a:srgbClr val="58585A"/>
              </a:solidFill>
              <a:latin typeface="Georgia" pitchFamily="-105" charset="0"/>
              <a:ea typeface="Georgia" pitchFamily="-105" charset="0"/>
              <a:cs typeface="Georgia" pitchFamily="-105" charset="0"/>
            </a:endParaRPr>
          </a:p>
        </p:txBody>
      </p:sp>
    </p:spTree>
    <p:extLst>
      <p:ext uri="{BB962C8B-B14F-4D97-AF65-F5344CB8AC3E}">
        <p14:creationId xmlns:p14="http://schemas.microsoft.com/office/powerpoint/2010/main" val="79203514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par>
                          <p:cTn id="8" fill="hold">
                            <p:stCondLst>
                              <p:cond delay="1500"/>
                            </p:stCondLst>
                            <p:childTnLst>
                              <p:par>
                                <p:cTn id="9" presetID="10" presetClass="entr" presetSubtype="0" fill="hold" nodeType="afterEffect">
                                  <p:stCondLst>
                                    <p:cond delay="50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1000"/>
                                        <p:tgtEl>
                                          <p:spTgt spid="3">
                                            <p:txEl>
                                              <p:pRg st="3" end="3"/>
                                            </p:txEl>
                                          </p:spTgt>
                                        </p:tgtEl>
                                      </p:cBhvr>
                                    </p:animEffect>
                                  </p:childTnLst>
                                </p:cTn>
                              </p:par>
                            </p:childTnLst>
                          </p:cTn>
                        </p:par>
                        <p:par>
                          <p:cTn id="12" fill="hold">
                            <p:stCondLst>
                              <p:cond delay="3000"/>
                            </p:stCondLst>
                            <p:childTnLst>
                              <p:par>
                                <p:cTn id="13" presetID="10" presetClass="entr" presetSubtype="0" fill="hold" nodeType="afterEffect">
                                  <p:stCondLst>
                                    <p:cond delay="50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381000" y="533400"/>
            <a:ext cx="8382000" cy="457200"/>
          </a:xfrm>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 TRF Mission</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415925" y="1295400"/>
            <a:ext cx="7966075" cy="4419600"/>
          </a:xfrm>
        </p:spPr>
        <p:txBody>
          <a:bodyPr vert="horz" wrap="square" lIns="0" tIns="0" rIns="0" bIns="0" numCol="1" anchor="t" anchorCtr="0" compatLnSpc="1">
            <a:prstTxWarp prst="textNoShape">
              <a:avLst/>
            </a:prstTxWarp>
          </a:bodyPr>
          <a:lstStyle/>
          <a:p>
            <a:pPr marL="0" indent="0">
              <a:buNone/>
            </a:pPr>
            <a:endParaRPr lang="en-US" sz="2000" dirty="0">
              <a:solidFill>
                <a:srgbClr val="000000"/>
              </a:solidFill>
              <a:latin typeface="Arial" pitchFamily="34" charset="0"/>
              <a:ea typeface="ＭＳ Ｐゴシック" pitchFamily="34" charset="-128"/>
              <a:cs typeface="Arial" pitchFamily="34" charset="0"/>
            </a:endParaRPr>
          </a:p>
          <a:p>
            <a:pPr marL="0" indent="0">
              <a:buNone/>
            </a:pPr>
            <a:endParaRPr lang="en-US" sz="2000" dirty="0">
              <a:solidFill>
                <a:srgbClr val="000000"/>
              </a:solidFill>
              <a:latin typeface="Arial" pitchFamily="34" charset="0"/>
              <a:ea typeface="ＭＳ Ｐゴシック" pitchFamily="34" charset="-128"/>
              <a:cs typeface="Arial" pitchFamily="34" charset="0"/>
            </a:endParaRPr>
          </a:p>
          <a:p>
            <a:pPr marL="0" indent="0">
              <a:buNone/>
            </a:pPr>
            <a:endParaRPr lang="en-US" sz="2000" dirty="0">
              <a:solidFill>
                <a:srgbClr val="000000"/>
              </a:solidFill>
              <a:latin typeface="Arial" pitchFamily="34" charset="0"/>
              <a:ea typeface="ＭＳ Ｐゴシック" pitchFamily="34" charset="-128"/>
              <a:cs typeface="Arial" pitchFamily="34" charset="0"/>
            </a:endParaRPr>
          </a:p>
          <a:p>
            <a:pPr marL="0" indent="0">
              <a:buNone/>
            </a:pPr>
            <a:endParaRPr lang="en-US" sz="2000" dirty="0">
              <a:solidFill>
                <a:srgbClr val="000000"/>
              </a:solidFill>
              <a:latin typeface="Arial" pitchFamily="34" charset="0"/>
              <a:ea typeface="ＭＳ Ｐゴシック" pitchFamily="34" charset="-128"/>
              <a:cs typeface="Arial" pitchFamily="34" charset="0"/>
            </a:endParaRPr>
          </a:p>
          <a:p>
            <a:pPr marL="0" indent="0">
              <a:buNone/>
            </a:pPr>
            <a:endParaRPr lang="en-US" sz="2000" dirty="0">
              <a:solidFill>
                <a:srgbClr val="000000"/>
              </a:solidFill>
              <a:latin typeface="Arial" pitchFamily="34" charset="0"/>
              <a:ea typeface="ＭＳ Ｐゴシック" pitchFamily="34" charset="-128"/>
              <a:cs typeface="Arial" pitchFamily="34" charset="0"/>
            </a:endParaRPr>
          </a:p>
          <a:p>
            <a:pPr marL="0" indent="0">
              <a:buNone/>
            </a:pPr>
            <a:r>
              <a:rPr lang="en-US" sz="2800" b="1" dirty="0"/>
              <a:t>The mission of  The Rotary Foundation (TRF) is to enable Rotarians to advance world understanding, goodwill, and peace through the improvement of health, the support of education, and the alleviation of poverty.</a:t>
            </a:r>
          </a:p>
          <a:p>
            <a:pPr marL="0" indent="0" eaLnBrk="1" hangingPunct="1"/>
            <a:endParaRPr lang="en-US" sz="1600" dirty="0">
              <a:solidFill>
                <a:srgbClr val="58585A"/>
              </a:solidFill>
              <a:latin typeface="Georgia" pitchFamily="-105" charset="0"/>
              <a:ea typeface="Georgia" pitchFamily="-105" charset="0"/>
              <a:cs typeface="Georgia" pitchFamily="-105" charset="0"/>
            </a:endParaRPr>
          </a:p>
        </p:txBody>
      </p:sp>
    </p:spTree>
    <p:extLst>
      <p:ext uri="{BB962C8B-B14F-4D97-AF65-F5344CB8AC3E}">
        <p14:creationId xmlns:p14="http://schemas.microsoft.com/office/powerpoint/2010/main" val="145444954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381000" y="1295400"/>
            <a:ext cx="7966075" cy="3962400"/>
          </a:xfrm>
        </p:spPr>
        <p:txBody>
          <a:bodyPr vert="horz" wrap="square" lIns="0" tIns="0" rIns="0" bIns="0" numCol="1" anchor="t" anchorCtr="0" compatLnSpc="1">
            <a:prstTxWarp prst="textNoShape">
              <a:avLst/>
            </a:prstTxWarp>
          </a:bodyPr>
          <a:lstStyle/>
          <a:p>
            <a:pPr>
              <a:buFontTx/>
              <a:buNone/>
            </a:pPr>
            <a:endParaRPr lang="en-US" sz="2400" b="1" dirty="0">
              <a:solidFill>
                <a:srgbClr val="000000"/>
              </a:solidFill>
              <a:latin typeface="Arial" pitchFamily="34" charset="0"/>
              <a:ea typeface="ＭＳ Ｐゴシック" pitchFamily="34" charset="-128"/>
              <a:cs typeface="Arial" pitchFamily="34" charset="0"/>
            </a:endParaRPr>
          </a:p>
          <a:p>
            <a:pPr>
              <a:buFontTx/>
              <a:buNone/>
            </a:pPr>
            <a:r>
              <a:rPr lang="en-US" sz="2800" b="1" dirty="0">
                <a:solidFill>
                  <a:schemeClr val="bg1"/>
                </a:solidFill>
                <a:latin typeface="Arial" pitchFamily="34" charset="0"/>
                <a:ea typeface="ＭＳ Ｐゴシック" pitchFamily="34" charset="-128"/>
                <a:cs typeface="Arial" pitchFamily="34" charset="0"/>
              </a:rPr>
              <a:t>What are district grants?</a:t>
            </a:r>
          </a:p>
          <a:p>
            <a:pPr>
              <a:buFontTx/>
              <a:buNone/>
            </a:pPr>
            <a:endParaRPr lang="en-US" sz="2400" b="1" dirty="0">
              <a:solidFill>
                <a:schemeClr val="bg1"/>
              </a:solidFill>
              <a:latin typeface="Arial" pitchFamily="34" charset="0"/>
              <a:ea typeface="ＭＳ Ｐゴシック" pitchFamily="34" charset="-128"/>
              <a:cs typeface="Arial" pitchFamily="34" charset="0"/>
            </a:endParaRPr>
          </a:p>
          <a:p>
            <a:r>
              <a:rPr lang="en-US" sz="2400" b="1" dirty="0">
                <a:solidFill>
                  <a:schemeClr val="bg1"/>
                </a:solidFill>
                <a:latin typeface="Arial" pitchFamily="34" charset="0"/>
                <a:ea typeface="ＭＳ Ｐゴシック" pitchFamily="34" charset="-128"/>
                <a:cs typeface="Arial" pitchFamily="34" charset="0"/>
              </a:rPr>
              <a:t>District grants fund smaller, short-term activities that can address needs in both local and worldwide communities.</a:t>
            </a:r>
          </a:p>
          <a:p>
            <a:r>
              <a:rPr lang="en-US" sz="2400" b="1" dirty="0">
                <a:solidFill>
                  <a:schemeClr val="bg1"/>
                </a:solidFill>
                <a:latin typeface="Arial" pitchFamily="34" charset="0"/>
                <a:ea typeface="ＭＳ Ｐゴシック" pitchFamily="34" charset="-128"/>
                <a:cs typeface="Arial" pitchFamily="34" charset="0"/>
              </a:rPr>
              <a:t>District Grant Committees choose which activities to fund.</a:t>
            </a:r>
            <a:endParaRPr lang="en-US" sz="2000" b="1" dirty="0">
              <a:solidFill>
                <a:schemeClr val="bg1"/>
              </a:solidFill>
              <a:latin typeface="Arial" pitchFamily="34" charset="0"/>
              <a:ea typeface="ＭＳ Ｐゴシック" pitchFamily="34" charset="-128"/>
              <a:cs typeface="Arial" pitchFamily="34" charset="0"/>
            </a:endParaRPr>
          </a:p>
          <a:p>
            <a:r>
              <a:rPr lang="en-US" sz="2400" b="1" dirty="0">
                <a:solidFill>
                  <a:schemeClr val="bg1"/>
                </a:solidFill>
                <a:latin typeface="Arial" pitchFamily="34" charset="0"/>
                <a:ea typeface="ＭＳ Ｐゴシック" pitchFamily="34" charset="-128"/>
                <a:cs typeface="Arial" pitchFamily="34" charset="0"/>
              </a:rPr>
              <a:t>District Grants are funded as a block grant.</a:t>
            </a:r>
          </a:p>
          <a:p>
            <a:r>
              <a:rPr lang="en-US" sz="2400" b="1" dirty="0">
                <a:solidFill>
                  <a:schemeClr val="bg1"/>
                </a:solidFill>
                <a:latin typeface="Arial" pitchFamily="34" charset="0"/>
                <a:ea typeface="ＭＳ Ｐゴシック" pitchFamily="34" charset="-128"/>
                <a:cs typeface="Arial" pitchFamily="34" charset="0"/>
              </a:rPr>
              <a:t>Districts must be </a:t>
            </a:r>
            <a:r>
              <a:rPr lang="en-US" sz="2400" b="1" i="1" u="sng" dirty="0">
                <a:solidFill>
                  <a:schemeClr val="bg1"/>
                </a:solidFill>
                <a:latin typeface="Arial" pitchFamily="34" charset="0"/>
                <a:ea typeface="ＭＳ Ｐゴシック" pitchFamily="34" charset="-128"/>
                <a:cs typeface="Arial" pitchFamily="34" charset="0"/>
              </a:rPr>
              <a:t>qualified</a:t>
            </a:r>
            <a:r>
              <a:rPr lang="en-US" sz="2400" b="1" dirty="0">
                <a:solidFill>
                  <a:schemeClr val="bg1"/>
                </a:solidFill>
                <a:latin typeface="Arial" pitchFamily="34" charset="0"/>
                <a:ea typeface="ＭＳ Ｐゴシック" pitchFamily="34" charset="-128"/>
                <a:cs typeface="Arial" pitchFamily="34" charset="0"/>
              </a:rPr>
              <a:t> to administer district grants</a:t>
            </a:r>
            <a:r>
              <a:rPr lang="en-US" sz="2400" b="1" dirty="0">
                <a:latin typeface="Arial" pitchFamily="34" charset="0"/>
                <a:ea typeface="ＭＳ Ｐゴシック" pitchFamily="34" charset="-128"/>
                <a:cs typeface="Arial" pitchFamily="34" charset="0"/>
              </a:rPr>
              <a:t>.</a:t>
            </a:r>
            <a:endParaRPr lang="en-US" sz="2400" b="1" dirty="0">
              <a:solidFill>
                <a:srgbClr val="000000"/>
              </a:solidFill>
              <a:latin typeface="Arial" pitchFamily="34" charset="0"/>
              <a:ea typeface="ＭＳ Ｐゴシック" pitchFamily="34" charset="-128"/>
              <a:cs typeface="Arial" pitchFamily="34" charset="0"/>
            </a:endParaRPr>
          </a:p>
          <a:p>
            <a:pPr marL="0" indent="0" eaLnBrk="1" hangingPunct="1"/>
            <a:r>
              <a:rPr lang="en-US" sz="1800" dirty="0">
                <a:solidFill>
                  <a:srgbClr val="58585A"/>
                </a:solidFill>
                <a:latin typeface="Georgia" pitchFamily="-105" charset="0"/>
                <a:ea typeface="Georgia" pitchFamily="-105" charset="0"/>
                <a:cs typeface="Georgia" pitchFamily="-105" charset="0"/>
              </a:rPr>
              <a:t> </a:t>
            </a:r>
          </a:p>
        </p:txBody>
      </p:sp>
    </p:spTree>
    <p:extLst>
      <p:ext uri="{BB962C8B-B14F-4D97-AF65-F5344CB8AC3E}">
        <p14:creationId xmlns:p14="http://schemas.microsoft.com/office/powerpoint/2010/main" val="295338359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par>
                          <p:cTn id="8" fill="hold">
                            <p:stCondLst>
                              <p:cond delay="1500"/>
                            </p:stCondLst>
                            <p:childTnLst>
                              <p:par>
                                <p:cTn id="9" presetID="10" presetClass="entr" presetSubtype="0" fill="hold" nodeType="afterEffect">
                                  <p:stCondLst>
                                    <p:cond delay="50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1000"/>
                                        <p:tgtEl>
                                          <p:spTgt spid="3">
                                            <p:txEl>
                                              <p:pRg st="3" end="3"/>
                                            </p:txEl>
                                          </p:spTgt>
                                        </p:tgtEl>
                                      </p:cBhvr>
                                    </p:animEffect>
                                  </p:childTnLst>
                                </p:cTn>
                              </p:par>
                            </p:childTnLst>
                          </p:cTn>
                        </p:par>
                        <p:par>
                          <p:cTn id="12" fill="hold">
                            <p:stCondLst>
                              <p:cond delay="3000"/>
                            </p:stCondLst>
                            <p:childTnLst>
                              <p:par>
                                <p:cTn id="13" presetID="10" presetClass="entr" presetSubtype="0" fill="hold" nodeType="afterEffect">
                                  <p:stCondLst>
                                    <p:cond delay="50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1000"/>
                                        <p:tgtEl>
                                          <p:spTgt spid="3">
                                            <p:txEl>
                                              <p:pRg st="4" end="4"/>
                                            </p:txEl>
                                          </p:spTgt>
                                        </p:tgtEl>
                                      </p:cBhvr>
                                    </p:animEffect>
                                  </p:childTnLst>
                                </p:cTn>
                              </p:par>
                            </p:childTnLst>
                          </p:cTn>
                        </p:par>
                        <p:par>
                          <p:cTn id="16" fill="hold">
                            <p:stCondLst>
                              <p:cond delay="4500"/>
                            </p:stCondLst>
                            <p:childTnLst>
                              <p:par>
                                <p:cTn id="17" presetID="10" presetClass="entr" presetSubtype="0" fill="hold" nodeType="afterEffect">
                                  <p:stCondLst>
                                    <p:cond delay="50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childTnLst>
                                </p:cTn>
                              </p:par>
                            </p:childTnLst>
                          </p:cTn>
                        </p:par>
                        <p:par>
                          <p:cTn id="20" fill="hold">
                            <p:stCondLst>
                              <p:cond delay="6000"/>
                            </p:stCondLst>
                            <p:childTnLst>
                              <p:par>
                                <p:cTn id="21" presetID="10" presetClass="entr" presetSubtype="0" fill="hold" nodeType="afterEffect">
                                  <p:stCondLst>
                                    <p:cond delay="50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1000"/>
                                        <p:tgtEl>
                                          <p:spTgt spid="3">
                                            <p:txEl>
                                              <p:pRg st="6" end="6"/>
                                            </p:txEl>
                                          </p:spTgt>
                                        </p:tgtEl>
                                      </p:cBhvr>
                                    </p:animEffect>
                                  </p:childTnLst>
                                </p:cTn>
                              </p:par>
                            </p:childTnLst>
                          </p:cTn>
                        </p:par>
                        <p:par>
                          <p:cTn id="24" fill="hold">
                            <p:stCondLst>
                              <p:cond delay="7500"/>
                            </p:stCondLst>
                            <p:childTnLst>
                              <p:par>
                                <p:cTn id="25" presetID="10" presetClass="entr" presetSubtype="0" fill="hold" nodeType="afterEffect">
                                  <p:stCondLst>
                                    <p:cond delay="50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415925" y="1295400"/>
            <a:ext cx="7966075" cy="4876800"/>
          </a:xfrm>
        </p:spPr>
        <p:txBody>
          <a:bodyPr vert="horz" wrap="square" lIns="0" tIns="0" rIns="0" bIns="0" numCol="1" anchor="t" anchorCtr="0" compatLnSpc="1">
            <a:prstTxWarp prst="textNoShape">
              <a:avLst/>
            </a:prstTxWarp>
          </a:bodyPr>
          <a:lstStyle/>
          <a:p>
            <a:pPr lvl="0" defTabSz="914400">
              <a:buNone/>
            </a:pPr>
            <a:endParaRPr lang="en-US" sz="1800" b="1" i="1" kern="0" dirty="0">
              <a:latin typeface="Arial"/>
              <a:ea typeface="ＭＳ Ｐゴシック" pitchFamily="34" charset="-128"/>
              <a:cs typeface="Arial"/>
            </a:endParaRPr>
          </a:p>
          <a:p>
            <a:pPr marL="800100" lvl="1" indent="-342900" defTabSz="914400">
              <a:buNone/>
            </a:pPr>
            <a:endParaRPr lang="en-US" sz="1000" b="1" i="1" kern="0" dirty="0">
              <a:latin typeface="Arial"/>
              <a:ea typeface="ＭＳ Ｐゴシック" pitchFamily="34" charset="-128"/>
              <a:cs typeface="Arial"/>
            </a:endParaRPr>
          </a:p>
          <a:p>
            <a:pPr marL="400050" defTabSz="914400">
              <a:buNone/>
            </a:pPr>
            <a:r>
              <a:rPr lang="en-US" sz="2200" b="1" kern="0" dirty="0">
                <a:latin typeface="Arial"/>
                <a:ea typeface="ＭＳ Ｐゴシック" pitchFamily="34" charset="-128"/>
                <a:cs typeface="Arial"/>
              </a:rPr>
              <a:t>District Grants:</a:t>
            </a:r>
          </a:p>
          <a:p>
            <a:pPr marL="514350" indent="-457200" defTabSz="914400">
              <a:buFont typeface="+mj-lt"/>
              <a:buAutoNum type="arabicPeriod"/>
            </a:pPr>
            <a:r>
              <a:rPr lang="en-US" sz="2000" b="1" kern="0" dirty="0">
                <a:latin typeface="Arial"/>
                <a:ea typeface="ＭＳ Ｐゴシック" pitchFamily="34" charset="-128"/>
                <a:cs typeface="Arial"/>
              </a:rPr>
              <a:t>Must support the MISSION of TRF, refer to previous slide </a:t>
            </a:r>
          </a:p>
          <a:p>
            <a:pPr marL="514350" indent="-457200" defTabSz="914400">
              <a:buFont typeface="+mj-lt"/>
              <a:buAutoNum type="arabicPeriod"/>
            </a:pPr>
            <a:r>
              <a:rPr lang="en-US" sz="2000" b="1" kern="0" dirty="0">
                <a:latin typeface="Arial"/>
                <a:ea typeface="ＭＳ Ｐゴシック" pitchFamily="34" charset="-128"/>
                <a:cs typeface="Arial"/>
              </a:rPr>
              <a:t>Require no minimum budget, as opposed to Global Grants</a:t>
            </a:r>
          </a:p>
          <a:p>
            <a:pPr marL="514350" indent="-457200" defTabSz="914400">
              <a:buFont typeface="+mj-lt"/>
              <a:buAutoNum type="arabicPeriod"/>
            </a:pPr>
            <a:r>
              <a:rPr lang="en-US" sz="2000" b="1" kern="0" dirty="0">
                <a:latin typeface="Arial"/>
                <a:ea typeface="ＭＳ Ｐゴシック" pitchFamily="34" charset="-128"/>
                <a:cs typeface="Arial"/>
              </a:rPr>
              <a:t>Provide a short term impact - can be local or international</a:t>
            </a:r>
          </a:p>
          <a:p>
            <a:pPr marL="914400" lvl="1" indent="-457200" defTabSz="914400">
              <a:buFont typeface="+mj-lt"/>
              <a:buAutoNum type="arabicPeriod"/>
            </a:pPr>
            <a:r>
              <a:rPr lang="en-US" sz="1600" b="1" kern="0" dirty="0">
                <a:latin typeface="Arial"/>
                <a:ea typeface="ＭＳ Ｐゴシック" pitchFamily="34" charset="-128"/>
                <a:cs typeface="Arial"/>
              </a:rPr>
              <a:t>International Water Grants may be subject to additional scrutiny for sustainability.</a:t>
            </a:r>
          </a:p>
          <a:p>
            <a:pPr marL="514350" indent="-457200" defTabSz="914400">
              <a:buFont typeface="+mj-lt"/>
              <a:buAutoNum type="arabicPeriod"/>
            </a:pPr>
            <a:r>
              <a:rPr lang="en-US" sz="2000" b="1" kern="0" dirty="0">
                <a:latin typeface="Arial"/>
                <a:ea typeface="ＭＳ Ｐゴシック" pitchFamily="34" charset="-128"/>
                <a:cs typeface="Arial"/>
              </a:rPr>
              <a:t>Can support scholarships for any level of study locally or internationally - this will be a committee decision. </a:t>
            </a:r>
          </a:p>
          <a:p>
            <a:pPr marL="514350" indent="-457200" defTabSz="914400">
              <a:buFont typeface="+mj-lt"/>
              <a:buAutoNum type="arabicPeriod"/>
            </a:pPr>
            <a:r>
              <a:rPr lang="en-US" sz="2000" b="1" kern="0" dirty="0">
                <a:latin typeface="Arial"/>
                <a:ea typeface="ＭＳ Ｐゴシック" pitchFamily="34" charset="-128"/>
                <a:cs typeface="Arial"/>
              </a:rPr>
              <a:t>Require active Rotarian involvement in delivering the grant.</a:t>
            </a:r>
          </a:p>
          <a:p>
            <a:pPr marL="514350" indent="-457200" defTabSz="914400">
              <a:buFont typeface="+mj-lt"/>
              <a:buAutoNum type="arabicPeriod"/>
            </a:pPr>
            <a:r>
              <a:rPr lang="en-US" sz="2000" b="1" kern="0" dirty="0">
                <a:latin typeface="Arial"/>
                <a:ea typeface="ＭＳ Ｐゴシック" pitchFamily="34" charset="-128"/>
                <a:cs typeface="Arial"/>
              </a:rPr>
              <a:t>Must adhere to grant terms and conditions (MOU).</a:t>
            </a:r>
          </a:p>
          <a:p>
            <a:pPr marL="514350" indent="-457200" defTabSz="914400">
              <a:buFont typeface="+mj-lt"/>
              <a:buAutoNum type="arabicPeriod"/>
            </a:pPr>
            <a:r>
              <a:rPr lang="en-US" sz="2000" b="1" kern="0" dirty="0">
                <a:latin typeface="Arial"/>
                <a:ea typeface="ＭＳ Ｐゴシック" pitchFamily="34" charset="-128"/>
                <a:cs typeface="Arial"/>
              </a:rPr>
              <a:t>Each Club is financially responsible for the project</a:t>
            </a:r>
          </a:p>
          <a:p>
            <a:pPr marL="514350" indent="-457200" defTabSz="914400">
              <a:buFont typeface="+mj-lt"/>
              <a:buAutoNum type="arabicPeriod"/>
            </a:pPr>
            <a:r>
              <a:rPr lang="en-US" sz="2000" b="1" kern="0" dirty="0">
                <a:latin typeface="Arial"/>
                <a:ea typeface="ＭＳ Ｐゴシック" pitchFamily="34" charset="-128"/>
                <a:cs typeface="Arial"/>
              </a:rPr>
              <a:t>All expenses must be documented or funds may have to be returned.</a:t>
            </a:r>
          </a:p>
          <a:p>
            <a:pPr marL="0" indent="0" eaLnBrk="1" hangingPunct="1"/>
            <a:endParaRPr lang="en-US" sz="1600" dirty="0">
              <a:solidFill>
                <a:srgbClr val="58585A"/>
              </a:solidFill>
              <a:latin typeface="Georgia" pitchFamily="-105" charset="0"/>
              <a:ea typeface="Georgia" pitchFamily="-105" charset="0"/>
              <a:cs typeface="Georgia" pitchFamily="-105" charset="0"/>
            </a:endParaRPr>
          </a:p>
        </p:txBody>
      </p:sp>
      <p:pic>
        <p:nvPicPr>
          <p:cNvPr id="4" name="Picture 4"/>
          <p:cNvPicPr>
            <a:picLocks noChangeAspect="1"/>
          </p:cNvPicPr>
          <p:nvPr/>
        </p:nvPicPr>
        <p:blipFill>
          <a:blip r:embed="rId3"/>
          <a:srcRect/>
          <a:stretch>
            <a:fillRect/>
          </a:stretch>
        </p:blipFill>
        <p:spPr bwMode="auto">
          <a:xfrm>
            <a:off x="6172200" y="152400"/>
            <a:ext cx="1905000" cy="1905000"/>
          </a:xfrm>
          <a:prstGeom prst="rect">
            <a:avLst/>
          </a:prstGeom>
          <a:noFill/>
          <a:ln w="9525">
            <a:noFill/>
            <a:miter lim="800000"/>
            <a:headEnd/>
            <a:tailEnd/>
          </a:ln>
        </p:spPr>
      </p:pic>
    </p:spTree>
    <p:extLst>
      <p:ext uri="{BB962C8B-B14F-4D97-AF65-F5344CB8AC3E}">
        <p14:creationId xmlns:p14="http://schemas.microsoft.com/office/powerpoint/2010/main" val="238556230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par>
                          <p:cTn id="8" fill="hold">
                            <p:stCondLst>
                              <p:cond delay="1500"/>
                            </p:stCondLst>
                            <p:childTnLst>
                              <p:par>
                                <p:cTn id="9" presetID="10" presetClass="entr" presetSubtype="0" fill="hold" nodeType="afterEffect">
                                  <p:stCondLst>
                                    <p:cond delay="50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1000"/>
                                        <p:tgtEl>
                                          <p:spTgt spid="3">
                                            <p:txEl>
                                              <p:pRg st="3" end="3"/>
                                            </p:txEl>
                                          </p:spTgt>
                                        </p:tgtEl>
                                      </p:cBhvr>
                                    </p:animEffect>
                                  </p:childTnLst>
                                </p:cTn>
                              </p:par>
                            </p:childTnLst>
                          </p:cTn>
                        </p:par>
                        <p:par>
                          <p:cTn id="12" fill="hold">
                            <p:stCondLst>
                              <p:cond delay="3000"/>
                            </p:stCondLst>
                            <p:childTnLst>
                              <p:par>
                                <p:cTn id="13" presetID="10" presetClass="entr" presetSubtype="0" fill="hold" nodeType="afterEffect">
                                  <p:stCondLst>
                                    <p:cond delay="50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1000"/>
                                        <p:tgtEl>
                                          <p:spTgt spid="3">
                                            <p:txEl>
                                              <p:pRg st="4" end="4"/>
                                            </p:txEl>
                                          </p:spTgt>
                                        </p:tgtEl>
                                      </p:cBhvr>
                                    </p:animEffect>
                                  </p:childTnLst>
                                </p:cTn>
                              </p:par>
                            </p:childTnLst>
                          </p:cTn>
                        </p:par>
                        <p:par>
                          <p:cTn id="16" fill="hold">
                            <p:stCondLst>
                              <p:cond delay="4500"/>
                            </p:stCondLst>
                            <p:childTnLst>
                              <p:par>
                                <p:cTn id="17" presetID="10" presetClass="entr" presetSubtype="0" fill="hold" nodeType="afterEffect">
                                  <p:stCondLst>
                                    <p:cond delay="50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childTnLst>
                                </p:cTn>
                              </p:par>
                            </p:childTnLst>
                          </p:cTn>
                        </p:par>
                        <p:par>
                          <p:cTn id="20" fill="hold">
                            <p:stCondLst>
                              <p:cond delay="6000"/>
                            </p:stCondLst>
                            <p:childTnLst>
                              <p:par>
                                <p:cTn id="21" presetID="10" presetClass="entr" presetSubtype="0" fill="hold" nodeType="afterEffect">
                                  <p:stCondLst>
                                    <p:cond delay="50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1000"/>
                                        <p:tgtEl>
                                          <p:spTgt spid="3">
                                            <p:txEl>
                                              <p:pRg st="6" end="6"/>
                                            </p:txEl>
                                          </p:spTgt>
                                        </p:tgtEl>
                                      </p:cBhvr>
                                    </p:animEffect>
                                  </p:childTnLst>
                                </p:cTn>
                              </p:par>
                            </p:childTnLst>
                          </p:cTn>
                        </p:par>
                        <p:par>
                          <p:cTn id="24" fill="hold">
                            <p:stCondLst>
                              <p:cond delay="7500"/>
                            </p:stCondLst>
                            <p:childTnLst>
                              <p:par>
                                <p:cTn id="25" presetID="10" presetClass="entr" presetSubtype="0" fill="hold" nodeType="afterEffect">
                                  <p:stCondLst>
                                    <p:cond delay="50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1000"/>
                                        <p:tgtEl>
                                          <p:spTgt spid="3">
                                            <p:txEl>
                                              <p:pRg st="7" end="7"/>
                                            </p:txEl>
                                          </p:spTgt>
                                        </p:tgtEl>
                                      </p:cBhvr>
                                    </p:animEffect>
                                  </p:childTnLst>
                                </p:cTn>
                              </p:par>
                            </p:childTnLst>
                          </p:cTn>
                        </p:par>
                        <p:par>
                          <p:cTn id="28" fill="hold">
                            <p:stCondLst>
                              <p:cond delay="9000"/>
                            </p:stCondLst>
                            <p:childTnLst>
                              <p:par>
                                <p:cTn id="29" presetID="10" presetClass="entr" presetSubtype="0" fill="hold" nodeType="afterEffect">
                                  <p:stCondLst>
                                    <p:cond delay="50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1000"/>
                                        <p:tgtEl>
                                          <p:spTgt spid="3">
                                            <p:txEl>
                                              <p:pRg st="8" end="8"/>
                                            </p:txEl>
                                          </p:spTgt>
                                        </p:tgtEl>
                                      </p:cBhvr>
                                    </p:animEffect>
                                  </p:childTnLst>
                                </p:cTn>
                              </p:par>
                            </p:childTnLst>
                          </p:cTn>
                        </p:par>
                        <p:par>
                          <p:cTn id="32" fill="hold">
                            <p:stCondLst>
                              <p:cond delay="10500"/>
                            </p:stCondLst>
                            <p:childTnLst>
                              <p:par>
                                <p:cTn id="33" presetID="10" presetClass="entr" presetSubtype="0" fill="hold" nodeType="afterEffect">
                                  <p:stCondLst>
                                    <p:cond delay="50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childTnLst>
                                </p:cTn>
                              </p:par>
                            </p:childTnLst>
                          </p:cTn>
                        </p:par>
                        <p:par>
                          <p:cTn id="36" fill="hold">
                            <p:stCondLst>
                              <p:cond delay="12000"/>
                            </p:stCondLst>
                            <p:childTnLst>
                              <p:par>
                                <p:cTn id="37" presetID="10" presetClass="entr" presetSubtype="0" fill="hold" nodeType="afterEffect">
                                  <p:stCondLst>
                                    <p:cond delay="50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1000"/>
                                        <p:tgtEl>
                                          <p:spTgt spid="3">
                                            <p:txEl>
                                              <p:pRg st="10" end="10"/>
                                            </p:txEl>
                                          </p:spTgt>
                                        </p:tgtEl>
                                      </p:cBhvr>
                                    </p:animEffect>
                                  </p:childTnLst>
                                </p:cTn>
                              </p:par>
                            </p:childTnLst>
                          </p:cTn>
                        </p:par>
                        <p:par>
                          <p:cTn id="40" fill="hold">
                            <p:stCondLst>
                              <p:cond delay="13500"/>
                            </p:stCondLst>
                            <p:childTnLst>
                              <p:par>
                                <p:cTn id="41" presetID="10" presetClass="entr" presetSubtype="0" fill="hold" nodeType="afterEffect">
                                  <p:stCondLst>
                                    <p:cond delay="50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fade">
                                      <p:cBhvr>
                                        <p:cTn id="43"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381000" y="2057400"/>
            <a:ext cx="7966075" cy="4419600"/>
          </a:xfrm>
        </p:spPr>
        <p:txBody>
          <a:bodyPr vert="horz" wrap="square" lIns="0" tIns="0" rIns="0" bIns="0" numCol="1" anchor="t" anchorCtr="0" compatLnSpc="1">
            <a:prstTxWarp prst="textNoShape">
              <a:avLst/>
            </a:prstTxWarp>
          </a:bodyPr>
          <a:lstStyle/>
          <a:p>
            <a:pPr lvl="0" defTabSz="914400" eaLnBrk="1" hangingPunct="1">
              <a:buNone/>
            </a:pPr>
            <a:r>
              <a:rPr lang="en-US" sz="2800" b="1" kern="0" dirty="0">
                <a:latin typeface="Arial"/>
                <a:cs typeface="Arial"/>
              </a:rPr>
              <a:t>What Does The Committee Look For From Your Club?</a:t>
            </a:r>
          </a:p>
          <a:p>
            <a:pPr defTabSz="914400" eaLnBrk="1" hangingPunct="1"/>
            <a:r>
              <a:rPr lang="en-US" sz="2800" b="1" kern="0" dirty="0">
                <a:latin typeface="Arial"/>
                <a:cs typeface="Arial"/>
              </a:rPr>
              <a:t>Contributions to TRF</a:t>
            </a:r>
          </a:p>
          <a:p>
            <a:pPr defTabSz="914400" eaLnBrk="1" hangingPunct="1"/>
            <a:r>
              <a:rPr lang="en-US" sz="2800" b="1" kern="0" dirty="0">
                <a:latin typeface="Arial"/>
                <a:cs typeface="Arial"/>
              </a:rPr>
              <a:t>Active in the District</a:t>
            </a:r>
          </a:p>
          <a:p>
            <a:pPr defTabSz="914400" eaLnBrk="1" hangingPunct="1"/>
            <a:r>
              <a:rPr lang="en-US" sz="2800" b="1" kern="0" dirty="0">
                <a:latin typeface="Arial"/>
                <a:cs typeface="Arial"/>
              </a:rPr>
              <a:t>PE’s attend PETS Training</a:t>
            </a:r>
          </a:p>
          <a:p>
            <a:pPr defTabSz="914400" eaLnBrk="1" hangingPunct="1"/>
            <a:r>
              <a:rPr lang="en-US" sz="2800" b="1" kern="0" dirty="0">
                <a:latin typeface="Arial"/>
                <a:cs typeface="Arial"/>
              </a:rPr>
              <a:t>PE’s, Presidents and key Officers attend District Conferences and Assemblies</a:t>
            </a:r>
          </a:p>
          <a:p>
            <a:pPr defTabSz="914400" eaLnBrk="1" hangingPunct="1"/>
            <a:r>
              <a:rPr lang="en-US" sz="2800" b="1" kern="0" dirty="0">
                <a:latin typeface="Arial"/>
                <a:cs typeface="Arial"/>
              </a:rPr>
              <a:t>Multiple club participation</a:t>
            </a:r>
          </a:p>
          <a:p>
            <a:pPr marL="0" indent="0" eaLnBrk="1" hangingPunct="1"/>
            <a:endParaRPr lang="en-US" sz="1600" dirty="0">
              <a:solidFill>
                <a:srgbClr val="58585A"/>
              </a:solidFill>
              <a:latin typeface="Georgia" pitchFamily="-105" charset="0"/>
              <a:ea typeface="Georgia" pitchFamily="-105" charset="0"/>
              <a:cs typeface="Georgia" pitchFamily="-105" charset="0"/>
            </a:endParaRPr>
          </a:p>
        </p:txBody>
      </p:sp>
      <p:pic>
        <p:nvPicPr>
          <p:cNvPr id="4" name="Picture 4"/>
          <p:cNvPicPr>
            <a:picLocks noChangeAspect="1"/>
          </p:cNvPicPr>
          <p:nvPr/>
        </p:nvPicPr>
        <p:blipFill>
          <a:blip r:embed="rId3"/>
          <a:srcRect/>
          <a:stretch>
            <a:fillRect/>
          </a:stretch>
        </p:blipFill>
        <p:spPr bwMode="auto">
          <a:xfrm>
            <a:off x="6172200" y="152400"/>
            <a:ext cx="2057400" cy="2057400"/>
          </a:xfrm>
          <a:prstGeom prst="rect">
            <a:avLst/>
          </a:prstGeom>
          <a:noFill/>
          <a:ln w="9525">
            <a:noFill/>
            <a:miter lim="800000"/>
            <a:headEnd/>
            <a:tailEnd/>
          </a:ln>
        </p:spPr>
      </p:pic>
    </p:spTree>
    <p:extLst>
      <p:ext uri="{BB962C8B-B14F-4D97-AF65-F5344CB8AC3E}">
        <p14:creationId xmlns:p14="http://schemas.microsoft.com/office/powerpoint/2010/main" val="53447771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500"/>
                            </p:stCondLst>
                            <p:childTnLst>
                              <p:par>
                                <p:cTn id="9" presetID="10" presetClass="entr" presetSubtype="0"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3000"/>
                            </p:stCondLst>
                            <p:childTnLst>
                              <p:par>
                                <p:cTn id="13" presetID="10" presetClass="entr" presetSubtype="0"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4500"/>
                            </p:stCondLst>
                            <p:childTnLst>
                              <p:par>
                                <p:cTn id="17" presetID="10" presetClass="entr" presetSubtype="0"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6000"/>
                            </p:stCondLst>
                            <p:childTnLst>
                              <p:par>
                                <p:cTn id="21" presetID="10" presetClass="entr" presetSubtype="0"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7500"/>
                            </p:stCondLst>
                            <p:childTnLst>
                              <p:par>
                                <p:cTn id="25" presetID="10" presetClass="entr" presetSubtype="0"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 Certification</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381000" y="1524000"/>
            <a:ext cx="7966075" cy="4419600"/>
          </a:xfrm>
        </p:spPr>
        <p:txBody>
          <a:bodyPr vert="horz" wrap="square" lIns="0" tIns="0" rIns="0" bIns="0" numCol="1" anchor="t" anchorCtr="0" compatLnSpc="1">
            <a:prstTxWarp prst="textNoShape">
              <a:avLst/>
            </a:prstTxWarp>
          </a:bodyPr>
          <a:lstStyle/>
          <a:p>
            <a:pPr lvl="0" defTabSz="914400">
              <a:buNone/>
            </a:pPr>
            <a:endParaRPr lang="en-US" sz="2200" kern="0" dirty="0">
              <a:latin typeface="Arial"/>
              <a:ea typeface="ＭＳ Ｐゴシック" pitchFamily="34" charset="-128"/>
              <a:cs typeface="Arial"/>
            </a:endParaRPr>
          </a:p>
          <a:p>
            <a:pPr lvl="0" defTabSz="914400">
              <a:buFontTx/>
              <a:buChar char="•"/>
            </a:pPr>
            <a:r>
              <a:rPr lang="en-US" sz="2400" b="1" kern="0" dirty="0">
                <a:latin typeface="Arial"/>
                <a:ea typeface="ＭＳ Ｐゴシック" pitchFamily="34" charset="-128"/>
                <a:cs typeface="Arial"/>
              </a:rPr>
              <a:t>All Lead Clubs must be certified annually </a:t>
            </a:r>
          </a:p>
          <a:p>
            <a:pPr lvl="0" defTabSz="914400">
              <a:buFontTx/>
              <a:buChar char="•"/>
            </a:pPr>
            <a:r>
              <a:rPr lang="en-US" sz="2400" b="1" kern="0" dirty="0">
                <a:latin typeface="Arial"/>
                <a:ea typeface="ＭＳ Ｐゴシック" pitchFamily="34" charset="-128"/>
                <a:cs typeface="Arial"/>
              </a:rPr>
              <a:t>The club president and president elect (or club officer) must sign a MOU and send it to the District Foundation Chair </a:t>
            </a:r>
          </a:p>
          <a:p>
            <a:pPr lvl="0" defTabSz="914400">
              <a:buFontTx/>
              <a:buChar char="•"/>
            </a:pPr>
            <a:r>
              <a:rPr lang="en-US" sz="2400" b="1" kern="0" dirty="0">
                <a:latin typeface="Arial"/>
                <a:ea typeface="ＭＳ Ｐゴシック" pitchFamily="34" charset="-128"/>
                <a:cs typeface="Arial"/>
              </a:rPr>
              <a:t>District and Clubs must have a financial plan or budget. </a:t>
            </a:r>
          </a:p>
          <a:p>
            <a:pPr lvl="0" defTabSz="914400">
              <a:buFontTx/>
              <a:buChar char="•"/>
            </a:pPr>
            <a:r>
              <a:rPr lang="en-US" sz="2400" b="1" kern="0" dirty="0">
                <a:latin typeface="Arial"/>
                <a:ea typeface="ＭＳ Ｐゴシック" pitchFamily="34" charset="-128"/>
                <a:cs typeface="Arial"/>
              </a:rPr>
              <a:t>All documents and receipts supporting grants must be retained for 5 years by YOUR CLUB</a:t>
            </a:r>
          </a:p>
          <a:p>
            <a:pPr lvl="0" defTabSz="914400">
              <a:buFontTx/>
              <a:buChar char="•"/>
            </a:pPr>
            <a:r>
              <a:rPr lang="en-US" sz="2400" b="1" kern="0" dirty="0">
                <a:latin typeface="Arial"/>
                <a:ea typeface="ＭＳ Ｐゴシック" pitchFamily="34" charset="-128"/>
                <a:cs typeface="Arial"/>
              </a:rPr>
              <a:t>The District may conduct a financial review of all accounts annually.</a:t>
            </a:r>
          </a:p>
          <a:p>
            <a:pPr marL="0" indent="0" eaLnBrk="1" hangingPunct="1"/>
            <a:endParaRPr lang="en-US" sz="1600" dirty="0">
              <a:solidFill>
                <a:srgbClr val="58585A"/>
              </a:solidFill>
              <a:latin typeface="Georgia" pitchFamily="-105" charset="0"/>
              <a:ea typeface="Georgia" pitchFamily="-105" charset="0"/>
              <a:cs typeface="Georgia" pitchFamily="-105" charset="0"/>
            </a:endParaRPr>
          </a:p>
        </p:txBody>
      </p:sp>
      <p:pic>
        <p:nvPicPr>
          <p:cNvPr id="4" name="Picture 4"/>
          <p:cNvPicPr>
            <a:picLocks noChangeAspect="1"/>
          </p:cNvPicPr>
          <p:nvPr/>
        </p:nvPicPr>
        <p:blipFill>
          <a:blip r:embed="rId3"/>
          <a:srcRect/>
          <a:stretch>
            <a:fillRect/>
          </a:stretch>
        </p:blipFill>
        <p:spPr bwMode="auto">
          <a:xfrm>
            <a:off x="6629400" y="0"/>
            <a:ext cx="1981200" cy="1981200"/>
          </a:xfrm>
          <a:prstGeom prst="rect">
            <a:avLst/>
          </a:prstGeom>
          <a:noFill/>
          <a:ln w="9525">
            <a:noFill/>
            <a:miter lim="800000"/>
            <a:headEnd/>
            <a:tailEnd/>
          </a:ln>
        </p:spPr>
      </p:pic>
    </p:spTree>
    <p:extLst>
      <p:ext uri="{BB962C8B-B14F-4D97-AF65-F5344CB8AC3E}">
        <p14:creationId xmlns:p14="http://schemas.microsoft.com/office/powerpoint/2010/main" val="393422199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par>
                          <p:cTn id="8" fill="hold">
                            <p:stCondLst>
                              <p:cond delay="1500"/>
                            </p:stCondLst>
                            <p:childTnLst>
                              <p:par>
                                <p:cTn id="9" presetID="10" presetClass="entr" presetSubtype="0" fill="hold"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000"/>
                                        <p:tgtEl>
                                          <p:spTgt spid="3">
                                            <p:txEl>
                                              <p:pRg st="2" end="2"/>
                                            </p:txEl>
                                          </p:spTgt>
                                        </p:tgtEl>
                                      </p:cBhvr>
                                    </p:animEffect>
                                  </p:childTnLst>
                                </p:cTn>
                              </p:par>
                            </p:childTnLst>
                          </p:cTn>
                        </p:par>
                        <p:par>
                          <p:cTn id="12" fill="hold">
                            <p:stCondLst>
                              <p:cond delay="3000"/>
                            </p:stCondLst>
                            <p:childTnLst>
                              <p:par>
                                <p:cTn id="13" presetID="10" presetClass="entr" presetSubtype="0" fill="hold" nodeType="afterEffect">
                                  <p:stCondLst>
                                    <p:cond delay="50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childTnLst>
                                </p:cTn>
                              </p:par>
                            </p:childTnLst>
                          </p:cTn>
                        </p:par>
                        <p:par>
                          <p:cTn id="16" fill="hold">
                            <p:stCondLst>
                              <p:cond delay="4500"/>
                            </p:stCondLst>
                            <p:childTnLst>
                              <p:par>
                                <p:cTn id="17" presetID="10" presetClass="entr" presetSubtype="0" fill="hold" nodeType="afterEffect">
                                  <p:stCondLst>
                                    <p:cond delay="50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childTnLst>
                                </p:cTn>
                              </p:par>
                            </p:childTnLst>
                          </p:cTn>
                        </p:par>
                        <p:par>
                          <p:cTn id="20" fill="hold">
                            <p:stCondLst>
                              <p:cond delay="6000"/>
                            </p:stCondLst>
                            <p:childTnLst>
                              <p:par>
                                <p:cTn id="21" presetID="10" presetClass="entr" presetSubtype="0" fill="hold" nodeType="afterEffect">
                                  <p:stCondLst>
                                    <p:cond delay="50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304800" y="2209800"/>
            <a:ext cx="7966075" cy="3962400"/>
          </a:xfrm>
        </p:spPr>
        <p:txBody>
          <a:bodyPr vert="horz" wrap="square" lIns="0" tIns="0" rIns="0" bIns="0" numCol="1" anchor="t" anchorCtr="0" compatLnSpc="1">
            <a:prstTxWarp prst="textNoShape">
              <a:avLst/>
            </a:prstTxWarp>
          </a:bodyPr>
          <a:lstStyle/>
          <a:p>
            <a:pPr marL="457200" lvl="0" indent="-457200" defTabSz="914400">
              <a:buFontTx/>
              <a:buChar char="•"/>
              <a:defRPr/>
            </a:pPr>
            <a:r>
              <a:rPr lang="en-US" sz="2400" b="1" kern="0" dirty="0">
                <a:latin typeface="Arial"/>
                <a:ea typeface="ＭＳ Ｐゴシック" pitchFamily="34" charset="-128"/>
                <a:cs typeface="Arial"/>
              </a:rPr>
              <a:t>No minimum award amount for a District Grant</a:t>
            </a:r>
          </a:p>
          <a:p>
            <a:pPr marL="457200" lvl="0" indent="-457200" defTabSz="914400">
              <a:buFontTx/>
              <a:buChar char="•"/>
              <a:defRPr/>
            </a:pPr>
            <a:r>
              <a:rPr lang="en-US" sz="2400" b="1" kern="0" dirty="0">
                <a:latin typeface="Arial"/>
                <a:ea typeface="ＭＳ Ｐゴシック" pitchFamily="34" charset="-128"/>
                <a:cs typeface="Arial"/>
              </a:rPr>
              <a:t>The District attempts to match each club’s contribution </a:t>
            </a:r>
            <a:r>
              <a:rPr lang="en-US" sz="2400" u="sng" kern="0" dirty="0">
                <a:latin typeface="Arial"/>
                <a:ea typeface="ＭＳ Ｐゴシック" pitchFamily="34" charset="-128"/>
                <a:cs typeface="Arial"/>
              </a:rPr>
              <a:t>dollar for dollar</a:t>
            </a:r>
            <a:r>
              <a:rPr lang="en-US" sz="2400" b="1" kern="0" dirty="0">
                <a:latin typeface="Arial"/>
                <a:ea typeface="ＭＳ Ｐゴシック" pitchFamily="34" charset="-128"/>
                <a:cs typeface="Arial"/>
              </a:rPr>
              <a:t>. This isn’t a stand alone grant.  We match Rotary Clubs 1:1</a:t>
            </a:r>
          </a:p>
          <a:p>
            <a:pPr marL="457200" lvl="0" indent="-457200" defTabSz="914400">
              <a:buFontTx/>
              <a:buChar char="•"/>
              <a:defRPr/>
            </a:pPr>
            <a:r>
              <a:rPr lang="en-US" sz="2400" b="1" kern="0" dirty="0">
                <a:latin typeface="Arial"/>
                <a:ea typeface="ＭＳ Ｐゴシック" pitchFamily="34" charset="-128"/>
                <a:cs typeface="Arial"/>
              </a:rPr>
              <a:t>No limit to the number of grants a club can apply for.</a:t>
            </a:r>
          </a:p>
          <a:p>
            <a:pPr marL="457200" lvl="0" indent="-457200" defTabSz="914400">
              <a:buFontTx/>
              <a:buChar char="•"/>
              <a:defRPr/>
            </a:pPr>
            <a:r>
              <a:rPr lang="en-US" sz="2400" b="1" kern="0" dirty="0">
                <a:latin typeface="Arial"/>
                <a:ea typeface="ＭＳ Ｐゴシック" pitchFamily="34" charset="-128"/>
                <a:cs typeface="Arial"/>
              </a:rPr>
              <a:t>If grant requests exceed the budget, the committee may apply a pro-rata match or meritorious ranking.</a:t>
            </a:r>
          </a:p>
          <a:p>
            <a:pPr marL="457200" lvl="0" indent="-457200" defTabSz="914400">
              <a:buFontTx/>
              <a:buChar char="•"/>
              <a:defRPr/>
            </a:pPr>
            <a:r>
              <a:rPr lang="en-US" sz="2400" b="1" kern="0" dirty="0">
                <a:latin typeface="Arial"/>
                <a:ea typeface="ＭＳ Ｐゴシック" pitchFamily="34" charset="-128"/>
                <a:cs typeface="Arial"/>
              </a:rPr>
              <a:t>Soft cap on $/club at $5k until 12/31 each year.</a:t>
            </a:r>
          </a:p>
          <a:p>
            <a:pPr marL="0" lvl="0" indent="0" defTabSz="914400">
              <a:buNone/>
              <a:defRPr/>
            </a:pPr>
            <a:endParaRPr lang="en-US" sz="2400" b="1" i="1" kern="0" dirty="0">
              <a:latin typeface="Arial"/>
              <a:ea typeface="ＭＳ Ｐゴシック" pitchFamily="34" charset="-128"/>
              <a:cs typeface="Arial"/>
            </a:endParaRPr>
          </a:p>
        </p:txBody>
      </p:sp>
      <p:pic>
        <p:nvPicPr>
          <p:cNvPr id="4" name="Picture 4"/>
          <p:cNvPicPr>
            <a:picLocks noChangeAspect="1"/>
          </p:cNvPicPr>
          <p:nvPr/>
        </p:nvPicPr>
        <p:blipFill>
          <a:blip r:embed="rId3"/>
          <a:srcRect/>
          <a:stretch>
            <a:fillRect/>
          </a:stretch>
        </p:blipFill>
        <p:spPr bwMode="auto">
          <a:xfrm>
            <a:off x="6324600" y="0"/>
            <a:ext cx="2209800" cy="2209800"/>
          </a:xfrm>
          <a:prstGeom prst="rect">
            <a:avLst/>
          </a:prstGeom>
          <a:noFill/>
          <a:ln w="9525">
            <a:noFill/>
            <a:miter lim="800000"/>
            <a:headEnd/>
            <a:tailEnd/>
          </a:ln>
        </p:spPr>
      </p:pic>
    </p:spTree>
    <p:extLst>
      <p:ext uri="{BB962C8B-B14F-4D97-AF65-F5344CB8AC3E}">
        <p14:creationId xmlns:p14="http://schemas.microsoft.com/office/powerpoint/2010/main" val="330909029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500"/>
                            </p:stCondLst>
                            <p:childTnLst>
                              <p:par>
                                <p:cTn id="9" presetID="10" presetClass="entr" presetSubtype="0"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3000"/>
                            </p:stCondLst>
                            <p:childTnLst>
                              <p:par>
                                <p:cTn id="13" presetID="10" presetClass="entr" presetSubtype="0"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4500"/>
                            </p:stCondLst>
                            <p:childTnLst>
                              <p:par>
                                <p:cTn id="17" presetID="10" presetClass="entr" presetSubtype="0"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6000"/>
                            </p:stCondLst>
                            <p:childTnLst>
                              <p:par>
                                <p:cTn id="21" presetID="10" presetClass="entr" presetSubtype="0"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 Examples</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381000" y="1524000"/>
            <a:ext cx="7966075" cy="4419600"/>
          </a:xfrm>
        </p:spPr>
        <p:txBody>
          <a:bodyPr vert="horz" wrap="square" lIns="0" tIns="0" rIns="0" bIns="0" numCol="1" anchor="t" anchorCtr="0" compatLnSpc="1">
            <a:prstTxWarp prst="textNoShape">
              <a:avLst/>
            </a:prstTxWarp>
          </a:bodyPr>
          <a:lstStyle/>
          <a:p>
            <a:pPr lvl="0" defTabSz="914400" eaLnBrk="1" hangingPunct="1">
              <a:buFontTx/>
              <a:buChar char="•"/>
              <a:defRPr/>
            </a:pPr>
            <a:r>
              <a:rPr lang="en-US" sz="2200" b="1" kern="0" dirty="0">
                <a:latin typeface="Arial"/>
                <a:cs typeface="Arial"/>
              </a:rPr>
              <a:t>$11,480 for </a:t>
            </a:r>
            <a:r>
              <a:rPr lang="en-US" sz="2200" b="1" kern="0" dirty="0" err="1">
                <a:latin typeface="Arial"/>
                <a:cs typeface="Arial"/>
              </a:rPr>
              <a:t>SmartBoards</a:t>
            </a:r>
            <a:r>
              <a:rPr lang="en-US" sz="2200" b="1" kern="0" dirty="0">
                <a:latin typeface="Arial"/>
                <a:cs typeface="Arial"/>
              </a:rPr>
              <a:t> for Middle Schools</a:t>
            </a:r>
          </a:p>
          <a:p>
            <a:pPr lvl="0" defTabSz="914400" eaLnBrk="1" hangingPunct="1">
              <a:buFontTx/>
              <a:buChar char="•"/>
              <a:defRPr/>
            </a:pPr>
            <a:r>
              <a:rPr lang="en-US" sz="2200" b="1" kern="0" dirty="0">
                <a:latin typeface="Arial"/>
                <a:cs typeface="Arial"/>
              </a:rPr>
              <a:t>$5,000 to purchase a food for kids backpack program.</a:t>
            </a:r>
          </a:p>
          <a:p>
            <a:pPr lvl="0" defTabSz="914400" eaLnBrk="1" hangingPunct="1">
              <a:buFontTx/>
              <a:buChar char="•"/>
              <a:defRPr/>
            </a:pPr>
            <a:r>
              <a:rPr lang="en-US" sz="2200" b="1" kern="0" dirty="0">
                <a:latin typeface="Arial"/>
                <a:cs typeface="Arial"/>
              </a:rPr>
              <a:t>$4,600 to provide a shoes and socks for children.</a:t>
            </a:r>
          </a:p>
          <a:p>
            <a:pPr lvl="0" defTabSz="914400" eaLnBrk="1" hangingPunct="1">
              <a:buFontTx/>
              <a:buChar char="•"/>
              <a:defRPr/>
            </a:pPr>
            <a:r>
              <a:rPr lang="en-US" sz="2200" b="1" kern="0" dirty="0">
                <a:latin typeface="Arial"/>
                <a:cs typeface="Arial"/>
              </a:rPr>
              <a:t>$1,000 to help buy musical equipment for children.</a:t>
            </a:r>
          </a:p>
          <a:p>
            <a:pPr lvl="0" defTabSz="914400" eaLnBrk="1" hangingPunct="1">
              <a:buFontTx/>
              <a:buChar char="•"/>
              <a:defRPr/>
            </a:pPr>
            <a:r>
              <a:rPr lang="en-US" sz="2200" b="1" kern="0" dirty="0">
                <a:latin typeface="Arial"/>
                <a:cs typeface="Arial"/>
              </a:rPr>
              <a:t>$1,500 for benches at local park.</a:t>
            </a:r>
          </a:p>
          <a:p>
            <a:pPr lvl="0" defTabSz="914400" eaLnBrk="1" hangingPunct="1">
              <a:buFontTx/>
              <a:buChar char="•"/>
              <a:defRPr/>
            </a:pPr>
            <a:r>
              <a:rPr lang="en-US" sz="2200" b="1" kern="0" dirty="0">
                <a:latin typeface="Arial"/>
                <a:cs typeface="Arial"/>
              </a:rPr>
              <a:t>$5,380 to equip a 4H club meeting space </a:t>
            </a:r>
          </a:p>
          <a:p>
            <a:pPr lvl="0" defTabSz="914400" eaLnBrk="1" hangingPunct="1">
              <a:buFontTx/>
              <a:buChar char="•"/>
              <a:defRPr/>
            </a:pPr>
            <a:r>
              <a:rPr lang="en-US" sz="2200" b="1" kern="0" dirty="0">
                <a:latin typeface="Arial"/>
                <a:cs typeface="Arial"/>
              </a:rPr>
              <a:t>$10,228 for dental equipment in Armenia</a:t>
            </a:r>
          </a:p>
          <a:p>
            <a:pPr lvl="0" defTabSz="914400" eaLnBrk="1" hangingPunct="1">
              <a:buFontTx/>
              <a:buChar char="•"/>
              <a:defRPr/>
            </a:pPr>
            <a:r>
              <a:rPr lang="en-US" sz="2200" b="1" kern="0" dirty="0">
                <a:latin typeface="Arial"/>
                <a:cs typeface="Arial"/>
              </a:rPr>
              <a:t>Potential International Grants with successful past experience</a:t>
            </a:r>
          </a:p>
          <a:p>
            <a:pPr lvl="0" defTabSz="914400" eaLnBrk="1" hangingPunct="1">
              <a:buFontTx/>
              <a:buChar char="•"/>
              <a:defRPr/>
            </a:pPr>
            <a:endParaRPr lang="en-US" sz="1000" b="1" kern="0" dirty="0">
              <a:latin typeface="Arial"/>
              <a:cs typeface="Arial"/>
            </a:endParaRPr>
          </a:p>
          <a:p>
            <a:pPr marL="0" lvl="0" indent="0" defTabSz="914400" eaLnBrk="1" hangingPunct="1">
              <a:buNone/>
              <a:defRPr/>
            </a:pPr>
            <a:r>
              <a:rPr lang="en-US" sz="2000" b="1" i="1" kern="0" dirty="0">
                <a:latin typeface="Arial"/>
                <a:cs typeface="Arial"/>
              </a:rPr>
              <a:t>These grant amounts represent the total contributions from The Clubs, District 5470, and additional contributors combined.</a:t>
            </a:r>
            <a:endParaRPr lang="en-US" sz="3200" b="1" i="1" kern="0" dirty="0">
              <a:latin typeface="Arial"/>
              <a:cs typeface="Arial"/>
            </a:endParaRPr>
          </a:p>
          <a:p>
            <a:pPr marL="0" indent="0" eaLnBrk="1" hangingPunct="1"/>
            <a:endParaRPr lang="en-US" sz="1600" dirty="0">
              <a:solidFill>
                <a:srgbClr val="58585A"/>
              </a:solidFill>
              <a:latin typeface="Georgia" pitchFamily="-105" charset="0"/>
              <a:ea typeface="Georgia" pitchFamily="-105" charset="0"/>
              <a:cs typeface="Georgia" pitchFamily="-105" charset="0"/>
            </a:endParaRPr>
          </a:p>
        </p:txBody>
      </p:sp>
      <p:pic>
        <p:nvPicPr>
          <p:cNvPr id="4" name="Picture 4"/>
          <p:cNvPicPr>
            <a:picLocks noChangeAspect="1"/>
          </p:cNvPicPr>
          <p:nvPr/>
        </p:nvPicPr>
        <p:blipFill>
          <a:blip r:embed="rId3"/>
          <a:srcRect/>
          <a:stretch>
            <a:fillRect/>
          </a:stretch>
        </p:blipFill>
        <p:spPr bwMode="auto">
          <a:xfrm>
            <a:off x="6324600" y="0"/>
            <a:ext cx="2209800" cy="2209800"/>
          </a:xfrm>
          <a:prstGeom prst="rect">
            <a:avLst/>
          </a:prstGeom>
          <a:noFill/>
          <a:ln w="9525">
            <a:noFill/>
            <a:miter lim="800000"/>
            <a:headEnd/>
            <a:tailEnd/>
          </a:ln>
        </p:spPr>
      </p:pic>
    </p:spTree>
    <p:extLst>
      <p:ext uri="{BB962C8B-B14F-4D97-AF65-F5344CB8AC3E}">
        <p14:creationId xmlns:p14="http://schemas.microsoft.com/office/powerpoint/2010/main" val="23827990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500"/>
                            </p:stCondLst>
                            <p:childTnLst>
                              <p:par>
                                <p:cTn id="9" presetID="10" presetClass="entr" presetSubtype="0"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3000"/>
                            </p:stCondLst>
                            <p:childTnLst>
                              <p:par>
                                <p:cTn id="13" presetID="10" presetClass="entr" presetSubtype="0"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4500"/>
                            </p:stCondLst>
                            <p:childTnLst>
                              <p:par>
                                <p:cTn id="17" presetID="10" presetClass="entr" presetSubtype="0"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6000"/>
                            </p:stCondLst>
                            <p:childTnLst>
                              <p:par>
                                <p:cTn id="21" presetID="10" presetClass="entr" presetSubtype="0"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7500"/>
                            </p:stCondLst>
                            <p:childTnLst>
                              <p:par>
                                <p:cTn id="25" presetID="10" presetClass="entr" presetSubtype="0"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par>
                          <p:cTn id="28" fill="hold">
                            <p:stCondLst>
                              <p:cond delay="9000"/>
                            </p:stCondLst>
                            <p:childTnLst>
                              <p:par>
                                <p:cTn id="29" presetID="10" presetClass="entr" presetSubtype="0" fill="hold"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par>
                          <p:cTn id="32" fill="hold">
                            <p:stCondLst>
                              <p:cond delay="10500"/>
                            </p:stCondLst>
                            <p:childTnLst>
                              <p:par>
                                <p:cTn id="33" presetID="10" presetClass="entr" presetSubtype="0" fill="hold" nodeType="afterEffect">
                                  <p:stCondLst>
                                    <p:cond delay="50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childTnLst>
                                </p:cTn>
                              </p:par>
                            </p:childTnLst>
                          </p:cTn>
                        </p:par>
                        <p:par>
                          <p:cTn id="36" fill="hold">
                            <p:stCondLst>
                              <p:cond delay="12000"/>
                            </p:stCondLst>
                            <p:childTnLst>
                              <p:par>
                                <p:cTn id="37" presetID="10" presetClass="entr" presetSubtype="0" fill="hold" nodeType="afterEffect">
                                  <p:stCondLst>
                                    <p:cond delay="50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fade">
                                      <p:cBhvr>
                                        <p:cTn id="39"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ln>
            <a:miter lim="800000"/>
            <a:headEnd/>
            <a:tailEnd/>
          </a:ln>
        </p:spPr>
        <p:txBody>
          <a:bodyPr vert="horz" wrap="square" numCol="1" compatLnSpc="1">
            <a:prstTxWarp prst="textNoShape">
              <a:avLst/>
            </a:prstTxWarp>
          </a:bodyPr>
          <a:lstStyle/>
          <a:p>
            <a:pPr marL="0" indent="0" eaLnBrk="1" hangingPunct="1">
              <a:spcAft>
                <a:spcPts val="300"/>
              </a:spcAft>
            </a:pPr>
            <a:r>
              <a:rPr lang="en-US" sz="2800" dirty="0"/>
              <a:t>District Grants: Additional Considerations</a:t>
            </a:r>
            <a:endParaRPr lang="en-US" sz="2800" b="1" u="sng" dirty="0">
              <a:solidFill>
                <a:schemeClr val="accent1"/>
              </a:solidFill>
              <a:latin typeface="Georgia" pitchFamily="-105" charset="0"/>
              <a:ea typeface="Georgia" pitchFamily="-105" charset="0"/>
              <a:cs typeface="Georgia" pitchFamily="-105" charset="0"/>
            </a:endParaRPr>
          </a:p>
        </p:txBody>
      </p:sp>
      <p:sp>
        <p:nvSpPr>
          <p:cNvPr id="3" name="Content Placeholder 2"/>
          <p:cNvSpPr>
            <a:spLocks noGrp="1"/>
          </p:cNvSpPr>
          <p:nvPr>
            <p:ph idx="1"/>
          </p:nvPr>
        </p:nvSpPr>
        <p:spPr>
          <a:xfrm>
            <a:off x="381000" y="1828800"/>
            <a:ext cx="7966075" cy="4419600"/>
          </a:xfrm>
        </p:spPr>
        <p:txBody>
          <a:bodyPr vert="horz" wrap="square" lIns="0" tIns="0" rIns="0" bIns="0" numCol="1" anchor="t" anchorCtr="0" compatLnSpc="1">
            <a:prstTxWarp prst="textNoShape">
              <a:avLst/>
            </a:prstTxWarp>
          </a:bodyPr>
          <a:lstStyle/>
          <a:p>
            <a:pPr lvl="0" defTabSz="914400">
              <a:buFontTx/>
              <a:buChar char="•"/>
            </a:pPr>
            <a:endParaRPr lang="en-US" sz="2400" b="1" kern="0" dirty="0">
              <a:latin typeface="Arial"/>
              <a:cs typeface="Arial"/>
            </a:endParaRPr>
          </a:p>
          <a:p>
            <a:pPr lvl="0" defTabSz="914400">
              <a:buFontTx/>
              <a:buChar char="•"/>
            </a:pPr>
            <a:r>
              <a:rPr lang="en-US" sz="2400" b="1" kern="0" dirty="0">
                <a:latin typeface="Arial"/>
                <a:cs typeface="Arial"/>
              </a:rPr>
              <a:t>Grants </a:t>
            </a:r>
            <a:r>
              <a:rPr lang="en-US" sz="2400" b="1" i="1" kern="0" dirty="0">
                <a:latin typeface="Arial"/>
                <a:cs typeface="Arial"/>
              </a:rPr>
              <a:t>will</a:t>
            </a:r>
            <a:r>
              <a:rPr lang="en-US" sz="2400" b="1" kern="0" dirty="0">
                <a:latin typeface="Arial"/>
                <a:cs typeface="Arial"/>
              </a:rPr>
              <a:t> be accepted throughout the Rotary year.</a:t>
            </a:r>
          </a:p>
          <a:p>
            <a:pPr lvl="0" defTabSz="914400">
              <a:buFontTx/>
              <a:buChar char="•"/>
            </a:pPr>
            <a:r>
              <a:rPr lang="en-US" sz="2400" b="1" kern="0" dirty="0">
                <a:latin typeface="Arial"/>
                <a:cs typeface="Arial"/>
              </a:rPr>
              <a:t>RI </a:t>
            </a:r>
            <a:r>
              <a:rPr lang="en-US" sz="2400" b="1" u="sng" kern="0" dirty="0">
                <a:latin typeface="Arial"/>
                <a:cs typeface="Arial"/>
              </a:rPr>
              <a:t>must</a:t>
            </a:r>
            <a:r>
              <a:rPr lang="en-US" sz="2400" b="1" kern="0" dirty="0">
                <a:latin typeface="Arial"/>
                <a:cs typeface="Arial"/>
              </a:rPr>
              <a:t> approve each grant</a:t>
            </a:r>
          </a:p>
          <a:p>
            <a:pPr lvl="0" defTabSz="914400">
              <a:buFontTx/>
              <a:buChar char="•"/>
            </a:pPr>
            <a:r>
              <a:rPr lang="en-US" sz="2400" b="1" kern="0" dirty="0">
                <a:latin typeface="Arial"/>
                <a:cs typeface="Arial"/>
              </a:rPr>
              <a:t>No matching funds for expenses incurred before RI approval of the grant. Once approved, you can.</a:t>
            </a:r>
          </a:p>
          <a:p>
            <a:pPr lvl="0" defTabSz="914400">
              <a:buFontTx/>
              <a:buChar char="•"/>
            </a:pPr>
            <a:r>
              <a:rPr lang="en-US" sz="2400" b="1" kern="0" dirty="0">
                <a:latin typeface="Arial"/>
                <a:cs typeface="Arial"/>
              </a:rPr>
              <a:t>Use District website for grant forms UPDATED (www.rotary5470.org/sitepage/district-grants)</a:t>
            </a:r>
          </a:p>
          <a:p>
            <a:pPr lvl="0" defTabSz="914400">
              <a:buFontTx/>
              <a:buChar char="•"/>
            </a:pPr>
            <a:r>
              <a:rPr lang="en-US" sz="2400" b="1" kern="0" dirty="0">
                <a:latin typeface="Arial"/>
                <a:cs typeface="Arial"/>
              </a:rPr>
              <a:t>Applications need to be editable files (Word docs.)</a:t>
            </a:r>
          </a:p>
          <a:p>
            <a:pPr lvl="0" defTabSz="914400">
              <a:buFontTx/>
              <a:buChar char="•"/>
            </a:pPr>
            <a:r>
              <a:rPr lang="en-US" sz="2400" b="1" kern="0" dirty="0">
                <a:latin typeface="Arial"/>
                <a:cs typeface="Arial"/>
              </a:rPr>
              <a:t>Refer to the District website each year for current grant guidelines and available funds. </a:t>
            </a:r>
          </a:p>
          <a:p>
            <a:pPr marL="0" indent="0" eaLnBrk="1" hangingPunct="1"/>
            <a:endParaRPr lang="en-US" sz="1800" b="1" dirty="0">
              <a:latin typeface="Georgia" pitchFamily="-105" charset="0"/>
              <a:ea typeface="Georgia" pitchFamily="-105" charset="0"/>
              <a:cs typeface="Georgia" pitchFamily="-105" charset="0"/>
            </a:endParaRPr>
          </a:p>
        </p:txBody>
      </p:sp>
      <p:pic>
        <p:nvPicPr>
          <p:cNvPr id="4" name="Picture 4"/>
          <p:cNvPicPr>
            <a:picLocks noChangeAspect="1"/>
          </p:cNvPicPr>
          <p:nvPr/>
        </p:nvPicPr>
        <p:blipFill>
          <a:blip r:embed="rId3"/>
          <a:srcRect/>
          <a:stretch>
            <a:fillRect/>
          </a:stretch>
        </p:blipFill>
        <p:spPr bwMode="auto">
          <a:xfrm>
            <a:off x="6477000" y="0"/>
            <a:ext cx="2209800" cy="2209800"/>
          </a:xfrm>
          <a:prstGeom prst="rect">
            <a:avLst/>
          </a:prstGeom>
          <a:noFill/>
          <a:ln w="9525">
            <a:noFill/>
            <a:miter lim="800000"/>
            <a:headEnd/>
            <a:tailEnd/>
          </a:ln>
        </p:spPr>
      </p:pic>
    </p:spTree>
    <p:extLst>
      <p:ext uri="{BB962C8B-B14F-4D97-AF65-F5344CB8AC3E}">
        <p14:creationId xmlns:p14="http://schemas.microsoft.com/office/powerpoint/2010/main" val="364031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par>
                          <p:cTn id="8" fill="hold">
                            <p:stCondLst>
                              <p:cond delay="1500"/>
                            </p:stCondLst>
                            <p:childTnLst>
                              <p:par>
                                <p:cTn id="9" presetID="10" presetClass="entr" presetSubtype="0" fill="hold"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000"/>
                                        <p:tgtEl>
                                          <p:spTgt spid="3">
                                            <p:txEl>
                                              <p:pRg st="2" end="2"/>
                                            </p:txEl>
                                          </p:spTgt>
                                        </p:tgtEl>
                                      </p:cBhvr>
                                    </p:animEffect>
                                  </p:childTnLst>
                                </p:cTn>
                              </p:par>
                            </p:childTnLst>
                          </p:cTn>
                        </p:par>
                        <p:par>
                          <p:cTn id="12" fill="hold">
                            <p:stCondLst>
                              <p:cond delay="3000"/>
                            </p:stCondLst>
                            <p:childTnLst>
                              <p:par>
                                <p:cTn id="13" presetID="10" presetClass="entr" presetSubtype="0" fill="hold" nodeType="afterEffect">
                                  <p:stCondLst>
                                    <p:cond delay="50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childTnLst>
                                </p:cTn>
                              </p:par>
                            </p:childTnLst>
                          </p:cTn>
                        </p:par>
                        <p:par>
                          <p:cTn id="16" fill="hold">
                            <p:stCondLst>
                              <p:cond delay="4500"/>
                            </p:stCondLst>
                            <p:childTnLst>
                              <p:par>
                                <p:cTn id="17" presetID="10" presetClass="entr" presetSubtype="0" fill="hold" nodeType="afterEffect">
                                  <p:stCondLst>
                                    <p:cond delay="50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childTnLst>
                                </p:cTn>
                              </p:par>
                            </p:childTnLst>
                          </p:cTn>
                        </p:par>
                        <p:par>
                          <p:cTn id="20" fill="hold">
                            <p:stCondLst>
                              <p:cond delay="6000"/>
                            </p:stCondLst>
                            <p:childTnLst>
                              <p:par>
                                <p:cTn id="21" presetID="10" presetClass="entr" presetSubtype="0" fill="hold" nodeType="afterEffect">
                                  <p:stCondLst>
                                    <p:cond delay="50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1000"/>
                                        <p:tgtEl>
                                          <p:spTgt spid="3">
                                            <p:txEl>
                                              <p:pRg st="5" end="5"/>
                                            </p:txEl>
                                          </p:spTgt>
                                        </p:tgtEl>
                                      </p:cBhvr>
                                    </p:animEffect>
                                  </p:childTnLst>
                                </p:cTn>
                              </p:par>
                            </p:childTnLst>
                          </p:cTn>
                        </p:par>
                        <p:par>
                          <p:cTn id="24" fill="hold">
                            <p:stCondLst>
                              <p:cond delay="7500"/>
                            </p:stCondLst>
                            <p:childTnLst>
                              <p:par>
                                <p:cTn id="25" presetID="10" presetClass="entr" presetSubtype="0" fill="hold" nodeType="afterEffect">
                                  <p:stCondLst>
                                    <p:cond delay="50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strict Grant Presentation. Grand Junction">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late_NoMoE">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District Grant Presentation. Grand Junction</Template>
  <TotalTime>14612</TotalTime>
  <Words>2160</Words>
  <Application>Microsoft Office PowerPoint</Application>
  <PresentationFormat>On-screen Show (4:3)</PresentationFormat>
  <Paragraphs>199</Paragraphs>
  <Slides>17</Slides>
  <Notes>16</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District Grant Presentation. Grand Junction</vt:lpstr>
      <vt:lpstr>Slate_NoMoE</vt:lpstr>
      <vt:lpstr>District 5470 Rotary Foundation Seminar</vt:lpstr>
      <vt:lpstr>District Grants: TRF Mission</vt:lpstr>
      <vt:lpstr>District Grants</vt:lpstr>
      <vt:lpstr>District Grants</vt:lpstr>
      <vt:lpstr>District Grants</vt:lpstr>
      <vt:lpstr>District Grants: Certification</vt:lpstr>
      <vt:lpstr>District Grants</vt:lpstr>
      <vt:lpstr>District Grants: Examples</vt:lpstr>
      <vt:lpstr>District Grants: Additional Considerations</vt:lpstr>
      <vt:lpstr>IMPORTANT DATES</vt:lpstr>
      <vt:lpstr>What We Will Do</vt:lpstr>
      <vt:lpstr>Your Responsibilities</vt:lpstr>
      <vt:lpstr>District Grants: Proposal Form</vt:lpstr>
      <vt:lpstr>District Grants: Final Report</vt:lpstr>
      <vt:lpstr>District Grants</vt:lpstr>
      <vt:lpstr>District Grants: Committee</vt:lpstr>
      <vt:lpstr>District Grants: Questions?</vt:lpstr>
    </vt:vector>
  </TitlesOfParts>
  <Company>Ameriprise Financial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District 5470 Rotary Foundation Seminar</dc:title>
  <dc:creator>AutoBVT</dc:creator>
  <cp:lastModifiedBy>Delavan</cp:lastModifiedBy>
  <cp:revision>70</cp:revision>
  <cp:lastPrinted>2017-04-11T21:03:00Z</cp:lastPrinted>
  <dcterms:created xsi:type="dcterms:W3CDTF">2017-09-22T17:31:13Z</dcterms:created>
  <dcterms:modified xsi:type="dcterms:W3CDTF">2019-10-18T20:34:12Z</dcterms:modified>
</cp:coreProperties>
</file>