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7" r:id="rId3"/>
    <p:sldId id="265" r:id="rId4"/>
    <p:sldId id="264" r:id="rId5"/>
    <p:sldId id="258" r:id="rId6"/>
    <p:sldId id="259" r:id="rId7"/>
    <p:sldId id="269" r:id="rId8"/>
    <p:sldId id="260" r:id="rId9"/>
    <p:sldId id="261" r:id="rId10"/>
    <p:sldId id="262" r:id="rId11"/>
    <p:sldId id="263" r:id="rId12"/>
    <p:sldId id="266" r:id="rId13"/>
    <p:sldId id="283" r:id="rId14"/>
    <p:sldId id="267" r:id="rId15"/>
    <p:sldId id="268" r:id="rId16"/>
    <p:sldId id="270" r:id="rId17"/>
    <p:sldId id="275" r:id="rId18"/>
    <p:sldId id="271" r:id="rId19"/>
    <p:sldId id="272" r:id="rId20"/>
    <p:sldId id="273" r:id="rId21"/>
    <p:sldId id="276" r:id="rId22"/>
    <p:sldId id="277" r:id="rId23"/>
    <p:sldId id="278" r:id="rId24"/>
    <p:sldId id="279" r:id="rId25"/>
    <p:sldId id="281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9" autoAdjust="0"/>
    <p:restoredTop sz="77946" autoAdjust="0"/>
  </p:normalViewPr>
  <p:slideViewPr>
    <p:cSldViewPr>
      <p:cViewPr varScale="1">
        <p:scale>
          <a:sx n="67" d="100"/>
          <a:sy n="67" d="100"/>
        </p:scale>
        <p:origin x="-12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29BFC-D049-4674-93AA-7D6E068F3BA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01116-3AC4-40EE-8D41-B2570EE6B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5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have been the Primary Contact</a:t>
            </a:r>
            <a:r>
              <a:rPr lang="en-US" baseline="0" dirty="0" smtClean="0"/>
              <a:t> on a GG?</a:t>
            </a:r>
          </a:p>
          <a:p>
            <a:r>
              <a:rPr lang="en-US" baseline="0" dirty="0" smtClean="0"/>
              <a:t>How many are from clubs that have been the International Partner?</a:t>
            </a:r>
          </a:p>
          <a:p>
            <a:r>
              <a:rPr lang="en-US" baseline="0" dirty="0" smtClean="0"/>
              <a:t>How many think your club will be submitting a GG?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54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TRF requires measurements, but is quite flexible.</a:t>
            </a:r>
          </a:p>
          <a:p>
            <a:r>
              <a:rPr lang="en-US" dirty="0" smtClean="0"/>
              <a:t>The number of teachers</a:t>
            </a:r>
            <a:r>
              <a:rPr lang="en-US" baseline="0" dirty="0" smtClean="0"/>
              <a:t> enrolled in a workshop.</a:t>
            </a:r>
          </a:p>
          <a:p>
            <a:r>
              <a:rPr lang="en-US" baseline="0" dirty="0" smtClean="0"/>
              <a:t>The number of experiments/demonstrations they do during a semester.</a:t>
            </a:r>
          </a:p>
          <a:p>
            <a:r>
              <a:rPr lang="en-US" baseline="0" dirty="0" smtClean="0"/>
              <a:t>Provide written statements from teachers and students.</a:t>
            </a:r>
          </a:p>
          <a:p>
            <a:r>
              <a:rPr lang="en-US" baseline="0" dirty="0" smtClean="0"/>
              <a:t>Measuring long term results for education is impossible.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91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TRF says $30,000. In practice, the minimum is $35,000. </a:t>
            </a:r>
          </a:p>
          <a:p>
            <a:r>
              <a:rPr lang="en-US" dirty="0" smtClean="0"/>
              <a:t>Key requirement</a:t>
            </a:r>
            <a:r>
              <a:rPr lang="en-US" baseline="0" dirty="0" smtClean="0"/>
              <a:t> is that TRF must contribute at least $15,000. </a:t>
            </a:r>
          </a:p>
          <a:p>
            <a:r>
              <a:rPr lang="en-US" baseline="0" dirty="0" smtClean="0"/>
              <a:t>The amount that it contributes depends on club donations and DDF</a:t>
            </a:r>
          </a:p>
          <a:p>
            <a:r>
              <a:rPr lang="en-US" baseline="0" dirty="0" smtClean="0"/>
              <a:t>Ex. 2:  $20,000 from clubs and 0 DDF. This will leverage only $10,000 from TRF.</a:t>
            </a:r>
          </a:p>
          <a:p>
            <a:r>
              <a:rPr lang="en-US" baseline="0" dirty="0" smtClean="0"/>
              <a:t>Our GG Committee matches club donations 1:1 up to $20,000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09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209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Rational: to distribute DDF fairly; To be sure that</a:t>
            </a:r>
            <a:r>
              <a:rPr lang="en-US" baseline="0" dirty="0" smtClean="0"/>
              <a:t> DDF is available when the application is approved</a:t>
            </a:r>
          </a:p>
          <a:p>
            <a:r>
              <a:rPr lang="en-US" baseline="0" dirty="0" smtClean="0"/>
              <a:t>Application cannot be changed after it has been locked by the 2 Primary Contacts. Particularly important for Financial page.</a:t>
            </a:r>
          </a:p>
          <a:p>
            <a:r>
              <a:rPr lang="en-US" baseline="0" dirty="0" smtClean="0"/>
              <a:t>Need more details translated for applications in foreign languages.</a:t>
            </a:r>
          </a:p>
          <a:p>
            <a:r>
              <a:rPr lang="en-US" baseline="0" dirty="0" smtClean="0"/>
              <a:t>	Download the application and use Google Translate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be registered with My Rotary</a:t>
            </a:r>
          </a:p>
          <a:p>
            <a:r>
              <a:rPr lang="en-US" dirty="0" smtClean="0"/>
              <a:t>There are 22 files that provide all of the information required to</a:t>
            </a:r>
            <a:r>
              <a:rPr lang="en-US" baseline="0" dirty="0" smtClean="0"/>
              <a:t> prepare a GG application. </a:t>
            </a:r>
          </a:p>
          <a:p>
            <a:r>
              <a:rPr lang="en-US" baseline="0" dirty="0" smtClean="0"/>
              <a:t>This is the source! </a:t>
            </a:r>
          </a:p>
          <a:p>
            <a:r>
              <a:rPr lang="en-US" baseline="0" dirty="0" smtClean="0"/>
              <a:t>Many of these files are on our district website...They may not be current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47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the 22 files, one must read this</a:t>
            </a:r>
            <a:r>
              <a:rPr lang="en-US" baseline="0" dirty="0" smtClean="0"/>
              <a:t>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9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club is “Qualified” if one member is “Qualified”.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3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546 projects listed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11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 much of the information I will be presenting applies</a:t>
            </a:r>
            <a:r>
              <a:rPr lang="en-US" baseline="0" dirty="0" smtClean="0"/>
              <a:t> to all 3 types of GGs, I will focus on Humanitarian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5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TRF requirements</a:t>
            </a:r>
            <a:r>
              <a:rPr lang="en-US" baseline="0" dirty="0" smtClean="0"/>
              <a:t> for GGs are extensive, but, TRF</a:t>
            </a:r>
            <a:r>
              <a:rPr lang="en-US" dirty="0" smtClean="0"/>
              <a:t> considers these 5 elements particularly important.</a:t>
            </a:r>
          </a:p>
          <a:p>
            <a:r>
              <a:rPr lang="en-US" dirty="0" smtClean="0"/>
              <a:t>Next</a:t>
            </a:r>
            <a:r>
              <a:rPr lang="en-US" baseline="0" dirty="0" smtClean="0"/>
              <a:t> several slides help to explain these requirements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56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principal goals of all GGs must align with one of these Areas of Focus. </a:t>
            </a:r>
          </a:p>
          <a:p>
            <a:r>
              <a:rPr lang="en-US" baseline="0" dirty="0" smtClean="0"/>
              <a:t>These 6 areas are quite inclusive. </a:t>
            </a:r>
          </a:p>
          <a:p>
            <a:r>
              <a:rPr lang="en-US" baseline="0" dirty="0" smtClean="0"/>
              <a:t>However, it did deny an application to provide playground equipment for pre-school children</a:t>
            </a:r>
          </a:p>
          <a:p>
            <a:r>
              <a:rPr lang="en-US" baseline="0" dirty="0" smtClean="0"/>
              <a:t>Do not pick 2 areas.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Supplying books, computers, desks, lab supplies, OK</a:t>
            </a:r>
          </a:p>
          <a:p>
            <a:r>
              <a:rPr lang="en-US" dirty="0" smtClean="0"/>
              <a:t>Encourage more girls to stay in school, become teachers, take science curriculum</a:t>
            </a:r>
          </a:p>
          <a:p>
            <a:r>
              <a:rPr lang="en-US" dirty="0" smtClean="0"/>
              <a:t>teacher training workshops</a:t>
            </a:r>
          </a:p>
          <a:p>
            <a:endParaRPr lang="en-US" dirty="0" smtClean="0"/>
          </a:p>
          <a:p>
            <a:r>
              <a:rPr lang="en-US" dirty="0" smtClean="0"/>
              <a:t>Need to include training...</a:t>
            </a:r>
          </a:p>
          <a:p>
            <a:r>
              <a:rPr lang="en-US" dirty="0" smtClean="0"/>
              <a:t>Teacher training is sustainable because this</a:t>
            </a:r>
            <a:r>
              <a:rPr lang="en-US" baseline="0" dirty="0" smtClean="0"/>
              <a:t> activity is irreversible.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88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  Call the TRF</a:t>
            </a:r>
            <a:r>
              <a:rPr lang="en-US" baseline="0" dirty="0" smtClean="0"/>
              <a:t> Program Manager for your host country.</a:t>
            </a:r>
          </a:p>
          <a:p>
            <a:r>
              <a:rPr lang="en-US" baseline="0" dirty="0" smtClean="0"/>
              <a:t>Try to develop a relationship with your Program Manager</a:t>
            </a:r>
          </a:p>
          <a:p>
            <a:r>
              <a:rPr lang="en-US" baseline="0" dirty="0" smtClean="0"/>
              <a:t>Send a pre-proposal (no more than 1 page)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88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Promoting a</a:t>
            </a:r>
            <a:r>
              <a:rPr lang="en-US" baseline="0" dirty="0" smtClean="0"/>
              <a:t> culture of working together seems to be as important as the actual project.</a:t>
            </a:r>
          </a:p>
          <a:p>
            <a:r>
              <a:rPr lang="en-US" baseline="0" dirty="0" smtClean="0"/>
              <a:t>Consider this as you are preparing an application.</a:t>
            </a:r>
          </a:p>
          <a:p>
            <a:r>
              <a:rPr lang="en-US" baseline="0" dirty="0" smtClean="0"/>
              <a:t>International Partner usually provides most of the money.</a:t>
            </a:r>
          </a:p>
          <a:p>
            <a:r>
              <a:rPr lang="en-US" baseline="0" dirty="0" smtClean="0"/>
              <a:t>	May include several other clubs (2,3,4...100!)</a:t>
            </a:r>
          </a:p>
          <a:p>
            <a:r>
              <a:rPr lang="en-US" baseline="0" dirty="0" smtClean="0"/>
              <a:t>	Other clubs may be in our district or in other districts ) countries.</a:t>
            </a:r>
          </a:p>
          <a:p>
            <a:r>
              <a:rPr lang="en-US" baseline="0" dirty="0" smtClean="0"/>
              <a:t>	My club has contributed to a project started in Vienna, Austria to dig a well in Niger.</a:t>
            </a:r>
          </a:p>
          <a:p>
            <a:r>
              <a:rPr lang="en-US" baseline="0" dirty="0" smtClean="0"/>
              <a:t>Host Partner is located in receiving country</a:t>
            </a:r>
          </a:p>
          <a:p>
            <a:r>
              <a:rPr lang="en-US" baseline="0" dirty="0" smtClean="0"/>
              <a:t>	Usually manage the project and money, but this is not required</a:t>
            </a:r>
          </a:p>
          <a:p>
            <a:r>
              <a:rPr lang="en-US" baseline="0" dirty="0" smtClean="0"/>
              <a:t> 	Ex Senegal I and IV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82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r>
              <a:rPr lang="en-US" baseline="0" dirty="0" smtClean="0"/>
              <a:t> requirements emphasize working with the community to determine their needs and how best to meet these needs.</a:t>
            </a:r>
          </a:p>
          <a:p>
            <a:r>
              <a:rPr lang="en-US" baseline="0" dirty="0" smtClean="0"/>
              <a:t>Obviously important. </a:t>
            </a:r>
          </a:p>
          <a:p>
            <a:r>
              <a:rPr lang="en-US" baseline="0" dirty="0" smtClean="0"/>
              <a:t>Reality: Must balance what they think they need with what we (and Host Club) think they need. ex. Oscilloscope, tomato paste, toilets</a:t>
            </a:r>
          </a:p>
          <a:p>
            <a:r>
              <a:rPr lang="en-US" baseline="0" dirty="0" smtClean="0"/>
              <a:t>TRF system is not clear...No place to submit </a:t>
            </a:r>
            <a:r>
              <a:rPr lang="en-US" i="1" baseline="0" dirty="0" smtClean="0"/>
              <a:t>Community Assessment Results </a:t>
            </a:r>
            <a:r>
              <a:rPr lang="en-US" baseline="0" dirty="0" smtClean="0"/>
              <a:t>document. Be very clear in the application, especially in Step 10, that you (or Host Club) have involved the community. You can use District Grant to travel for assessment.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39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Water projects set up local committee to collect small fee that</a:t>
            </a:r>
            <a:r>
              <a:rPr lang="en-US" baseline="0" dirty="0" smtClean="0"/>
              <a:t> will be used for repairs.</a:t>
            </a:r>
          </a:p>
          <a:p>
            <a:r>
              <a:rPr lang="en-US" baseline="0" dirty="0" smtClean="0"/>
              <a:t>Teacher training lasts.</a:t>
            </a:r>
          </a:p>
          <a:p>
            <a:r>
              <a:rPr lang="en-US" baseline="0" dirty="0" smtClean="0"/>
              <a:t>Small equipment may be disposable. </a:t>
            </a:r>
          </a:p>
          <a:p>
            <a:r>
              <a:rPr lang="en-US" baseline="0" dirty="0" smtClean="0"/>
              <a:t>I say we provide 3 years of chemicals. Parents or schools will replace the chemicals.</a:t>
            </a:r>
          </a:p>
          <a:p>
            <a:r>
              <a:rPr lang="en-US" baseline="0" dirty="0" smtClean="0"/>
              <a:t>Wheel chairs need little or no repair. Train staff to lubricate wheel chairs.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1116-3AC4-40EE-8D41-B2570EE6B1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4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9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3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2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0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9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5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2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AF120-8C4A-4B19-99F5-6C9BB1B2AD04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69651-42D1-43B2-8E9A-25803F6B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5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 userDrawn="1"/>
        </p:nvSpPr>
        <p:spPr>
          <a:xfrm>
            <a:off x="7703435" y="6420173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dirty="0" smtClean="0">
                <a:solidFill>
                  <a:prstClr val="white"/>
                </a:solidFill>
                <a:latin typeface="Arial Narrow Bold"/>
                <a:cs typeface="Arial Narrow Bold"/>
              </a:rPr>
              <a:t>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9754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5470.org/SitePage/global-gran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s://grants.rotary.org/s_main.jsp?lang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5470.org/SitePage/global-grant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otary5470.org/SitePage/district-5470-grant-management-trainin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rotary.org/s_main.jsp?lang=1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rotary.org/s_main.jsp?lang=1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5470.org/SitePage/international-service-committee" TargetMode="External"/><Relationship Id="rId2" Type="http://schemas.openxmlformats.org/officeDocument/2006/relationships/hyperlink" Target="https://www.rotary5470.org/SitePage/global-grants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chinggrants.org/" TargetMode="External"/><Relationship Id="rId4" Type="http://schemas.openxmlformats.org/officeDocument/2006/relationships/hyperlink" Target="https://my.rotary.org/en/exchange-ideas/project-fair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tary5470.org/SitePage/scholarships" TargetMode="External"/><Relationship Id="rId3" Type="http://schemas.openxmlformats.org/officeDocument/2006/relationships/hyperlink" Target="mailto:dsmith7@unl.edu" TargetMode="External"/><Relationship Id="rId7" Type="http://schemas.openxmlformats.org/officeDocument/2006/relationships/hyperlink" Target="mailto:katerotary1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otary5470.org/SitePage/vocational-training-teams-(vtts)" TargetMode="External"/><Relationship Id="rId5" Type="http://schemas.openxmlformats.org/officeDocument/2006/relationships/hyperlink" Target="mailto:rdangler@hotmail.com" TargetMode="External"/><Relationship Id="rId4" Type="http://schemas.openxmlformats.org/officeDocument/2006/relationships/hyperlink" Target="https://www.rotary5470.org/SitePage/global-grants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chinggrants.org/global/list.cgi?order=clubname1&amp;year=18" TargetMode="External"/><Relationship Id="rId13" Type="http://schemas.openxmlformats.org/officeDocument/2006/relationships/hyperlink" Target="http://www.matchinggrants.org/global/project1994.html" TargetMode="External"/><Relationship Id="rId18" Type="http://schemas.openxmlformats.org/officeDocument/2006/relationships/hyperlink" Target="http://www.matchinggrants.org/" TargetMode="External"/><Relationship Id="rId3" Type="http://schemas.openxmlformats.org/officeDocument/2006/relationships/hyperlink" Target="http://www.matchinggrants.org/global/list.cgi?order=id&amp;year=18" TargetMode="External"/><Relationship Id="rId7" Type="http://schemas.openxmlformats.org/officeDocument/2006/relationships/hyperlink" Target="http://www.matchinggrants.org/global/list.cgi?order=district1&amp;year=18" TargetMode="External"/><Relationship Id="rId12" Type="http://schemas.openxmlformats.org/officeDocument/2006/relationships/hyperlink" Target="http://www.matchinggrants.org/global/project1995.html" TargetMode="External"/><Relationship Id="rId17" Type="http://schemas.openxmlformats.org/officeDocument/2006/relationships/hyperlink" Target="http://www.matchinggrants.org/global/project1990.html" TargetMode="External"/><Relationship Id="rId2" Type="http://schemas.openxmlformats.org/officeDocument/2006/relationships/notesSlide" Target="../notesSlides/notesSlide17.xml"/><Relationship Id="rId16" Type="http://schemas.openxmlformats.org/officeDocument/2006/relationships/hyperlink" Target="http://www.matchinggrants.org/global/project199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chinggrants.org/global/list.cgi?order=location&amp;year=18" TargetMode="External"/><Relationship Id="rId11" Type="http://schemas.openxmlformats.org/officeDocument/2006/relationships/hyperlink" Target="http://www.matchinggrants.org/global/project1996.html" TargetMode="External"/><Relationship Id="rId5" Type="http://schemas.openxmlformats.org/officeDocument/2006/relationships/hyperlink" Target="http://www.matchinggrants.org/global/list.cgi?order=country&amp;year=18" TargetMode="External"/><Relationship Id="rId15" Type="http://schemas.openxmlformats.org/officeDocument/2006/relationships/hyperlink" Target="http://www.matchinggrants.org/global/project1992.html" TargetMode="External"/><Relationship Id="rId10" Type="http://schemas.openxmlformats.org/officeDocument/2006/relationships/hyperlink" Target="http://www.matchinggrants.org/global/list.cgi?order=status&amp;year=18" TargetMode="External"/><Relationship Id="rId4" Type="http://schemas.openxmlformats.org/officeDocument/2006/relationships/hyperlink" Target="http://www.matchinggrants.org/global/list.cgi?order=title&amp;year=18" TargetMode="External"/><Relationship Id="rId9" Type="http://schemas.openxmlformats.org/officeDocument/2006/relationships/hyperlink" Target="http://www.matchinggrants.org/global/list.cgi?order=total&amp;year=18" TargetMode="External"/><Relationship Id="rId14" Type="http://schemas.openxmlformats.org/officeDocument/2006/relationships/hyperlink" Target="http://www.matchinggrants.org/global/project1993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grants.rotary.org/s_main.jsp?lang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rants.rotary.org/s_main.jsp?lang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rotary.org/s_main.jsp?lang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30212"/>
            <a:ext cx="30122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Global Grants Training</a:t>
            </a:r>
          </a:p>
          <a:p>
            <a:r>
              <a:rPr lang="en-US" sz="2400" b="1" dirty="0" smtClean="0"/>
              <a:t>District 5470</a:t>
            </a:r>
          </a:p>
          <a:p>
            <a:r>
              <a:rPr lang="en-US" sz="2400" b="1" dirty="0" smtClean="0"/>
              <a:t>2019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466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69783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prstClr val="black"/>
                </a:solidFill>
              </a:rPr>
              <a:t>Elements of Successful Humanitarian Projects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1905000"/>
            <a:ext cx="2480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Have measurable results</a:t>
            </a:r>
          </a:p>
        </p:txBody>
      </p:sp>
    </p:spTree>
    <p:extLst>
      <p:ext uri="{BB962C8B-B14F-4D97-AF65-F5344CB8AC3E}">
        <p14:creationId xmlns:p14="http://schemas.microsoft.com/office/powerpoint/2010/main" val="78565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prstClr val="black"/>
                </a:solidFill>
              </a:rPr>
              <a:t>Elements of Successful Humanitarian Projects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1828800"/>
            <a:ext cx="3325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Have a budget of at least $35,000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3048000"/>
            <a:ext cx="68171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International Partner Club                      $7,000                  TRF     $3,500</a:t>
            </a:r>
          </a:p>
          <a:p>
            <a:r>
              <a:rPr lang="en-US" dirty="0" smtClean="0"/>
              <a:t>Another club in our district                     $3,000                  TRF    $1,500</a:t>
            </a:r>
          </a:p>
          <a:p>
            <a:r>
              <a:rPr lang="en-US" dirty="0" smtClean="0"/>
              <a:t>District Designated Funds (DDF)           $10,000                  TRF  $10,000   </a:t>
            </a:r>
          </a:p>
          <a:p>
            <a:endParaRPr lang="en-US" dirty="0"/>
          </a:p>
          <a:p>
            <a:r>
              <a:rPr lang="en-US" dirty="0" smtClean="0"/>
              <a:t>Total Budget                      $35,000   </a:t>
            </a:r>
          </a:p>
          <a:p>
            <a:endParaRPr lang="en-US" dirty="0"/>
          </a:p>
          <a:p>
            <a:pPr lvl="1"/>
            <a:r>
              <a:rPr lang="en-US" dirty="0" smtClean="0"/>
              <a:t>Max DDF from our district = $20,000       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18547" y="5486400"/>
            <a:ext cx="4287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XLSX File:  Global </a:t>
            </a:r>
            <a:r>
              <a:rPr lang="en-US" dirty="0"/>
              <a:t>Grant Calculator </a:t>
            </a:r>
            <a:endParaRPr lang="en-US" dirty="0" smtClean="0"/>
          </a:p>
          <a:p>
            <a:pPr lvl="0"/>
            <a:r>
              <a:rPr lang="en-US" dirty="0">
                <a:solidFill>
                  <a:prstClr val="black"/>
                </a:solidFill>
                <a:hlinkClick r:id="rId3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8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</a:rPr>
              <a:t>Elements of Successful Humanitarian Projects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8066" y="2514600"/>
            <a:ext cx="74519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International Partner Club (our district)            $7,000                 TRF     $3,500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2</a:t>
            </a:r>
            <a:r>
              <a:rPr lang="en-US" baseline="30000" dirty="0" smtClean="0">
                <a:solidFill>
                  <a:prstClr val="black"/>
                </a:solidFill>
              </a:rPr>
              <a:t>nd</a:t>
            </a:r>
            <a:r>
              <a:rPr lang="en-US" dirty="0" smtClean="0">
                <a:solidFill>
                  <a:prstClr val="black"/>
                </a:solidFill>
              </a:rPr>
              <a:t> club in our district                                           $3,000                 TRF     $1,500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District Designated Funds (DDF)                       $10,000                 TRF   $10,000  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3</a:t>
            </a:r>
            <a:r>
              <a:rPr lang="en-US" baseline="30000" dirty="0" smtClean="0">
                <a:solidFill>
                  <a:prstClr val="black"/>
                </a:solidFill>
              </a:rPr>
              <a:t>rd</a:t>
            </a:r>
            <a:r>
              <a:rPr lang="en-US" dirty="0" smtClean="0">
                <a:solidFill>
                  <a:prstClr val="black"/>
                </a:solidFill>
              </a:rPr>
              <a:t> club in district x                                                $2,000                 TRF     $1,000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DDF from District x                                                $2,000                  TRF    $2,000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Total Budget                      $42,000 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Max DDF from our district = $20,000      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8547" y="5486400"/>
            <a:ext cx="4287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XLSX File:  Global </a:t>
            </a:r>
            <a:r>
              <a:rPr lang="en-US" dirty="0">
                <a:solidFill>
                  <a:prstClr val="black"/>
                </a:solidFill>
              </a:rPr>
              <a:t>Grant Calculator </a:t>
            </a: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hlinkClick r:id="rId3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143000"/>
            <a:ext cx="352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Project involving clubs in 2 districts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57019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309981"/>
            <a:ext cx="268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Must Apply for DDF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1371600"/>
            <a:ext cx="47952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 application to our Global Grants Committee</a:t>
            </a:r>
          </a:p>
          <a:p>
            <a:endParaRPr lang="en-US" dirty="0"/>
          </a:p>
          <a:p>
            <a:pPr lvl="1"/>
            <a:r>
              <a:rPr lang="en-US" b="1" dirty="0" smtClean="0"/>
              <a:t>Before “Locking” the application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23123" y="2895600"/>
            <a:ext cx="5093254" cy="3335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pc="-5" dirty="0" smtClean="0">
                <a:ea typeface="Calibri"/>
                <a:cs typeface="Calibri"/>
              </a:rPr>
              <a:t>MSWord file available from District website:</a:t>
            </a:r>
          </a:p>
          <a:p>
            <a:pPr algn="ctr">
              <a:lnSpc>
                <a:spcPct val="115000"/>
              </a:lnSpc>
            </a:pPr>
            <a:r>
              <a:rPr lang="en-US" dirty="0">
                <a:hlinkClick r:id="rId3"/>
              </a:rPr>
              <a:t>https://www.rotary5470.org/SitePage/global-grants</a:t>
            </a:r>
            <a:endParaRPr lang="en-US" spc="-5" dirty="0" smtClean="0">
              <a:ea typeface="Calibri"/>
              <a:cs typeface="Calibri"/>
            </a:endParaRPr>
          </a:p>
          <a:p>
            <a:pPr algn="ctr">
              <a:lnSpc>
                <a:spcPct val="115000"/>
              </a:lnSpc>
            </a:pPr>
            <a:endParaRPr lang="en-US" sz="1600" spc="-5" dirty="0">
              <a:ea typeface="Calibri"/>
              <a:cs typeface="Calibri"/>
            </a:endParaRPr>
          </a:p>
          <a:p>
            <a:pPr algn="ctr">
              <a:lnSpc>
                <a:spcPct val="115000"/>
              </a:lnSpc>
            </a:pPr>
            <a:r>
              <a:rPr lang="en-US" sz="1600" spc="-5" dirty="0" smtClean="0">
                <a:ea typeface="Calibri"/>
                <a:cs typeface="Calibri"/>
              </a:rPr>
              <a:t>R</a:t>
            </a:r>
            <a:r>
              <a:rPr lang="en-US" sz="1600" dirty="0" smtClean="0">
                <a:ea typeface="Calibri"/>
                <a:cs typeface="Calibri"/>
              </a:rPr>
              <a:t>ota</a:t>
            </a:r>
            <a:r>
              <a:rPr lang="en-US" sz="1600" spc="5" dirty="0" smtClean="0">
                <a:ea typeface="Calibri"/>
                <a:cs typeface="Calibri"/>
              </a:rPr>
              <a:t>r</a:t>
            </a:r>
            <a:r>
              <a:rPr lang="en-US" sz="1600" dirty="0" smtClean="0">
                <a:ea typeface="Calibri"/>
                <a:cs typeface="Calibri"/>
              </a:rPr>
              <a:t>y </a:t>
            </a:r>
            <a:r>
              <a:rPr lang="en-US" sz="1600" dirty="0">
                <a:ea typeface="Calibri"/>
                <a:cs typeface="Calibri"/>
              </a:rPr>
              <a:t>Dis</a:t>
            </a:r>
            <a:r>
              <a:rPr lang="en-US" sz="1600" spc="-15" dirty="0">
                <a:ea typeface="Calibri"/>
                <a:cs typeface="Calibri"/>
              </a:rPr>
              <a:t>t</a:t>
            </a:r>
            <a:r>
              <a:rPr lang="en-US" sz="1600" spc="5" dirty="0">
                <a:ea typeface="Calibri"/>
                <a:cs typeface="Calibri"/>
              </a:rPr>
              <a:t>r</a:t>
            </a:r>
            <a:r>
              <a:rPr lang="en-US" sz="1600" spc="-5" dirty="0">
                <a:ea typeface="Calibri"/>
                <a:cs typeface="Calibri"/>
              </a:rPr>
              <a:t>i</a:t>
            </a:r>
            <a:r>
              <a:rPr lang="en-US" sz="1600" dirty="0">
                <a:ea typeface="Calibri"/>
                <a:cs typeface="Calibri"/>
              </a:rPr>
              <a:t>ct 5</a:t>
            </a:r>
            <a:r>
              <a:rPr lang="en-US" sz="1600" spc="-5" dirty="0">
                <a:ea typeface="Calibri"/>
                <a:cs typeface="Calibri"/>
              </a:rPr>
              <a:t>4</a:t>
            </a:r>
            <a:r>
              <a:rPr lang="en-US" sz="1600" dirty="0">
                <a:ea typeface="Calibri"/>
                <a:cs typeface="Calibri"/>
              </a:rPr>
              <a:t>70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</a:pPr>
            <a:r>
              <a:rPr lang="en-US" b="1" dirty="0">
                <a:ea typeface="Calibri"/>
                <a:cs typeface="Calibri"/>
              </a:rPr>
              <a:t>Global </a:t>
            </a:r>
            <a:r>
              <a:rPr lang="en-US" b="1" spc="-5" dirty="0">
                <a:ea typeface="Calibri"/>
                <a:cs typeface="Calibri"/>
              </a:rPr>
              <a:t>G</a:t>
            </a:r>
            <a:r>
              <a:rPr lang="en-US" b="1" spc="5" dirty="0">
                <a:ea typeface="Calibri"/>
                <a:cs typeface="Calibri"/>
              </a:rPr>
              <a:t>r</a:t>
            </a:r>
            <a:r>
              <a:rPr lang="en-US" b="1" spc="-10" dirty="0">
                <a:ea typeface="Calibri"/>
                <a:cs typeface="Calibri"/>
              </a:rPr>
              <a:t>a</a:t>
            </a:r>
            <a:r>
              <a:rPr lang="en-US" b="1" spc="5" dirty="0">
                <a:ea typeface="Calibri"/>
                <a:cs typeface="Calibri"/>
              </a:rPr>
              <a:t>n</a:t>
            </a:r>
            <a:r>
              <a:rPr lang="en-US" b="1" dirty="0">
                <a:ea typeface="Calibri"/>
                <a:cs typeface="Calibri"/>
              </a:rPr>
              <a:t>t Project Proposal Form</a:t>
            </a:r>
            <a:br>
              <a:rPr lang="en-US" b="1" dirty="0">
                <a:ea typeface="Calibri"/>
                <a:cs typeface="Calibri"/>
              </a:rPr>
            </a:br>
            <a:r>
              <a:rPr lang="en-US" sz="1600" spc="-15" dirty="0">
                <a:ea typeface="Calibri"/>
                <a:cs typeface="Calibri"/>
              </a:rPr>
              <a:t>R</a:t>
            </a:r>
            <a:r>
              <a:rPr lang="en-US" sz="1600" dirty="0">
                <a:ea typeface="Calibri"/>
                <a:cs typeface="Calibri"/>
              </a:rPr>
              <a:t>ota</a:t>
            </a:r>
            <a:r>
              <a:rPr lang="en-US" sz="1600" spc="5" dirty="0">
                <a:ea typeface="Calibri"/>
                <a:cs typeface="Calibri"/>
              </a:rPr>
              <a:t>r</a:t>
            </a:r>
            <a:r>
              <a:rPr lang="en-US" sz="1600" dirty="0">
                <a:ea typeface="Calibri"/>
                <a:cs typeface="Calibri"/>
              </a:rPr>
              <a:t>y</a:t>
            </a:r>
            <a:r>
              <a:rPr lang="en-US" sz="1600" spc="-15" dirty="0">
                <a:ea typeface="Calibri"/>
                <a:cs typeface="Calibri"/>
              </a:rPr>
              <a:t> </a:t>
            </a:r>
            <a:r>
              <a:rPr lang="en-US" sz="1600" dirty="0">
                <a:ea typeface="Calibri"/>
                <a:cs typeface="Calibri"/>
              </a:rPr>
              <a:t>Y</a:t>
            </a:r>
            <a:r>
              <a:rPr lang="en-US" sz="1600" spc="-10" dirty="0">
                <a:ea typeface="Calibri"/>
                <a:cs typeface="Calibri"/>
              </a:rPr>
              <a:t>e</a:t>
            </a:r>
            <a:r>
              <a:rPr lang="en-US" sz="1600" dirty="0">
                <a:ea typeface="Calibri"/>
                <a:cs typeface="Calibri"/>
              </a:rPr>
              <a:t>ar </a:t>
            </a:r>
            <a:r>
              <a:rPr lang="en-US" sz="1600" dirty="0" smtClean="0">
                <a:ea typeface="Calibri"/>
                <a:cs typeface="Calibri"/>
              </a:rPr>
              <a:t>2018-2019</a:t>
            </a:r>
          </a:p>
          <a:p>
            <a:pPr algn="ctr">
              <a:lnSpc>
                <a:spcPct val="115000"/>
              </a:lnSpc>
            </a:pPr>
            <a:endParaRPr lang="en-US" sz="1600" dirty="0">
              <a:ea typeface="Calibri"/>
              <a:cs typeface="Arial"/>
            </a:endParaRPr>
          </a:p>
          <a:p>
            <a:pPr>
              <a:lnSpc>
                <a:spcPts val="1000"/>
              </a:lnSpc>
            </a:pPr>
            <a:r>
              <a:rPr lang="en-US" sz="1600" b="1" dirty="0">
                <a:ea typeface="Calibri"/>
                <a:cs typeface="Arial"/>
              </a:rPr>
              <a:t>PROJECT NAME: (and GG# if available)</a:t>
            </a:r>
            <a:endParaRPr lang="en-US" sz="1600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ea typeface="Arial"/>
                <a:cs typeface="Calibri"/>
              </a:rPr>
              <a:t>Country in which the proposed project will take place</a:t>
            </a:r>
            <a:r>
              <a:rPr lang="en-US" sz="1600" b="1" dirty="0" smtClean="0">
                <a:ea typeface="Arial"/>
                <a:cs typeface="Calibri"/>
              </a:rPr>
              <a:t>:</a:t>
            </a:r>
          </a:p>
          <a:p>
            <a:pPr>
              <a:lnSpc>
                <a:spcPct val="115000"/>
              </a:lnSpc>
            </a:pPr>
            <a:endParaRPr lang="en-US" sz="1400" b="1" dirty="0"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1400" b="1" dirty="0" smtClean="0">
                <a:ea typeface="Calibri"/>
                <a:cs typeface="Arial"/>
              </a:rPr>
              <a:t>and so on......</a:t>
            </a:r>
            <a:endParaRPr lang="en-US" sz="14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</a:pP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05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4038600" cy="87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66147" y="1182757"/>
            <a:ext cx="4287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hlinkClick r:id="rId4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2257423"/>
            <a:ext cx="4124325" cy="370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872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228600"/>
            <a:ext cx="460664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Guide to Global Grants </a:t>
            </a:r>
            <a:r>
              <a:rPr lang="en-US" sz="2400" b="1" u="sng" dirty="0" smtClean="0"/>
              <a:t>  </a:t>
            </a:r>
            <a:r>
              <a:rPr lang="en-US" u="sng" dirty="0" smtClean="0"/>
              <a:t>A MUST READ</a:t>
            </a:r>
          </a:p>
          <a:p>
            <a:endParaRPr lang="en-US" sz="2400" b="1" u="sng" dirty="0" smtClean="0"/>
          </a:p>
          <a:p>
            <a:pPr lvl="0"/>
            <a:r>
              <a:rPr lang="en-US" dirty="0">
                <a:solidFill>
                  <a:prstClr val="black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grants.rotary.org/s_main.jsp?lang=1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2352" y="1592996"/>
            <a:ext cx="8066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SN" dirty="0">
                <a:ea typeface="Calibri"/>
                <a:cs typeface="Times New Roman"/>
              </a:rPr>
              <a:t>CONTENTS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INTRODUCTION </a:t>
            </a:r>
            <a:r>
              <a:rPr lang="fr-SN" dirty="0" smtClean="0">
                <a:ea typeface="Calibri"/>
                <a:cs typeface="Times New Roman"/>
              </a:rPr>
              <a:t>                                                                                    4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1 MAKE A SUSTAINABLE IMPACT </a:t>
            </a:r>
            <a:r>
              <a:rPr lang="fr-SN" dirty="0" smtClean="0">
                <a:ea typeface="Calibri"/>
                <a:cs typeface="Times New Roman"/>
              </a:rPr>
              <a:t>                                                       7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2 PARTNER TO MAXIMIZE YOUR IMPACT </a:t>
            </a:r>
            <a:r>
              <a:rPr lang="fr-SN" dirty="0" smtClean="0">
                <a:ea typeface="Calibri"/>
                <a:cs typeface="Times New Roman"/>
              </a:rPr>
              <a:t>                                         13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3 PLAN YOUR GLOBAL GRANT-FUNDED PROJECT </a:t>
            </a:r>
            <a:r>
              <a:rPr lang="fr-SN" dirty="0" smtClean="0">
                <a:ea typeface="Calibri"/>
                <a:cs typeface="Times New Roman"/>
              </a:rPr>
              <a:t>                          16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4 APPLY FOR A GLOBAL GRANT </a:t>
            </a:r>
            <a:r>
              <a:rPr lang="fr-SN" dirty="0" smtClean="0">
                <a:ea typeface="Calibri"/>
                <a:cs typeface="Times New Roman"/>
              </a:rPr>
              <a:t>                                                        23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5 IMPLEMENT, MONITOR, AND EVALUATE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   YOUR PROJECT </a:t>
            </a:r>
            <a:r>
              <a:rPr lang="fr-SN" dirty="0" smtClean="0">
                <a:ea typeface="Calibri"/>
                <a:cs typeface="Times New Roman"/>
              </a:rPr>
              <a:t>                                                                                27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 </a:t>
            </a:r>
            <a:endParaRPr lang="en-US" sz="1200" dirty="0">
              <a:latin typeface="Times New Roman"/>
              <a:ea typeface="Calibri"/>
              <a:cs typeface="Times New Roman"/>
            </a:endParaRPr>
          </a:p>
          <a:p>
            <a:r>
              <a:rPr lang="fr-SN" dirty="0">
                <a:ea typeface="Calibri"/>
                <a:cs typeface="Times New Roman"/>
              </a:rPr>
              <a:t>6 REPORT YOUR PROGRESS AND OUTCOME </a:t>
            </a:r>
            <a:r>
              <a:rPr lang="fr-SN" dirty="0" smtClean="0">
                <a:ea typeface="Calibri"/>
                <a:cs typeface="Times New Roman"/>
              </a:rPr>
              <a:t>                                 35</a:t>
            </a:r>
            <a:endParaRPr lang="en-US" sz="12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424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81000"/>
            <a:ext cx="62458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Clubs Must be Qualified to Participate in Grants</a:t>
            </a:r>
          </a:p>
          <a:p>
            <a:r>
              <a:rPr lang="en-US" b="1" dirty="0" smtClean="0"/>
              <a:t>See P 6 of </a:t>
            </a:r>
            <a:r>
              <a:rPr lang="en-US" b="1" dirty="0">
                <a:solidFill>
                  <a:prstClr val="black"/>
                </a:solidFill>
              </a:rPr>
              <a:t>Guide to Global Grants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815069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Two parts to Qualification</a:t>
            </a:r>
          </a:p>
          <a:p>
            <a:endParaRPr lang="en-US" dirty="0"/>
          </a:p>
          <a:p>
            <a:r>
              <a:rPr lang="fr-FR" dirty="0"/>
              <a:t>Attend a </a:t>
            </a:r>
            <a:r>
              <a:rPr lang="fr-FR" dirty="0" err="1"/>
              <a:t>grant</a:t>
            </a:r>
            <a:r>
              <a:rPr lang="fr-FR" dirty="0"/>
              <a:t> management </a:t>
            </a:r>
            <a:r>
              <a:rPr lang="en-US" dirty="0" smtClean="0"/>
              <a:t>seminar</a:t>
            </a:r>
          </a:p>
          <a:p>
            <a:endParaRPr lang="fr-FR" dirty="0"/>
          </a:p>
          <a:p>
            <a:r>
              <a:rPr lang="en-US" dirty="0"/>
              <a:t>Complete the club memorandum of understanding (MOU</a:t>
            </a:r>
            <a:r>
              <a:rPr lang="en-US" dirty="0" smtClean="0"/>
              <a:t>).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www.rotary5470.org/SitePage/global-grants</a:t>
            </a:r>
            <a:endParaRPr lang="en-US" dirty="0" smtClean="0"/>
          </a:p>
          <a:p>
            <a:pPr lvl="1"/>
            <a:r>
              <a:rPr lang="en-US" dirty="0"/>
              <a:t>FORM - CLUB M.O.U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 smtClean="0"/>
              <a:t>Both steps must be completed each year</a:t>
            </a:r>
          </a:p>
          <a:p>
            <a:endParaRPr lang="en-US" b="1" dirty="0"/>
          </a:p>
          <a:p>
            <a:r>
              <a:rPr lang="en-US" dirty="0" smtClean="0"/>
              <a:t>Grant management seminar can be renewed on-line</a:t>
            </a:r>
          </a:p>
          <a:p>
            <a:pPr lvl="1"/>
            <a:r>
              <a:rPr lang="en-US" dirty="0">
                <a:hlinkClick r:id="rId4"/>
              </a:rPr>
              <a:t>https://www.rotary5470.org/SitePage/district-5470-grant-management-training</a:t>
            </a:r>
            <a:endParaRPr lang="en-US" dirty="0" smtClean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8399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685800"/>
            <a:ext cx="553048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Terms and Conditions.....    </a:t>
            </a:r>
            <a:r>
              <a:rPr lang="en-US" u="sng" dirty="0" smtClean="0"/>
              <a:t>Another MUST Read</a:t>
            </a:r>
          </a:p>
          <a:p>
            <a:endParaRPr lang="en-US" u="sng" dirty="0"/>
          </a:p>
          <a:p>
            <a:pPr lvl="0"/>
            <a:r>
              <a:rPr lang="en-US" dirty="0">
                <a:solidFill>
                  <a:prstClr val="black"/>
                </a:solidFill>
                <a:hlinkClick r:id="rId2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2667000"/>
            <a:ext cx="552292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WHAT </a:t>
            </a:r>
            <a:r>
              <a:rPr lang="en-US" dirty="0"/>
              <a:t>WE </a:t>
            </a:r>
            <a:r>
              <a:rPr lang="en-US" dirty="0" smtClean="0"/>
              <a:t>FUND</a:t>
            </a:r>
          </a:p>
          <a:p>
            <a:r>
              <a:rPr lang="en-US" dirty="0"/>
              <a:t>II. </a:t>
            </a:r>
            <a:r>
              <a:rPr lang="en-US" dirty="0" smtClean="0"/>
              <a:t>    ELIGIBILITY GUIDELINES</a:t>
            </a:r>
          </a:p>
          <a:p>
            <a:r>
              <a:rPr lang="en-US" dirty="0"/>
              <a:t>III. </a:t>
            </a:r>
            <a:r>
              <a:rPr lang="en-US" dirty="0" smtClean="0"/>
              <a:t>   RESTRICTIONS</a:t>
            </a:r>
          </a:p>
          <a:p>
            <a:r>
              <a:rPr lang="en-US" dirty="0"/>
              <a:t>IV. </a:t>
            </a:r>
            <a:r>
              <a:rPr lang="en-US" dirty="0" smtClean="0"/>
              <a:t>   HOW </a:t>
            </a:r>
            <a:r>
              <a:rPr lang="en-US" dirty="0"/>
              <a:t>TO </a:t>
            </a:r>
            <a:r>
              <a:rPr lang="en-US" dirty="0" smtClean="0"/>
              <a:t>APPLY</a:t>
            </a:r>
          </a:p>
          <a:p>
            <a:r>
              <a:rPr lang="en-US" dirty="0"/>
              <a:t>V. </a:t>
            </a:r>
            <a:r>
              <a:rPr lang="en-US" dirty="0" smtClean="0"/>
              <a:t>    TRAVEL POLICIES</a:t>
            </a:r>
          </a:p>
          <a:p>
            <a:r>
              <a:rPr lang="en-US" dirty="0"/>
              <a:t>VI. </a:t>
            </a:r>
            <a:r>
              <a:rPr lang="en-US" dirty="0" smtClean="0"/>
              <a:t>   HOW </a:t>
            </a:r>
            <a:r>
              <a:rPr lang="en-US" dirty="0"/>
              <a:t>GRANTS ARE </a:t>
            </a:r>
            <a:r>
              <a:rPr lang="en-US" dirty="0" smtClean="0"/>
              <a:t>FUNDED</a:t>
            </a:r>
          </a:p>
          <a:p>
            <a:r>
              <a:rPr lang="en-US" dirty="0"/>
              <a:t>VII. </a:t>
            </a:r>
            <a:r>
              <a:rPr lang="en-US" dirty="0" smtClean="0"/>
              <a:t>  COOPERATING ORGANIZATIONS</a:t>
            </a:r>
          </a:p>
          <a:p>
            <a:r>
              <a:rPr lang="en-US" dirty="0"/>
              <a:t>VIII. </a:t>
            </a:r>
            <a:r>
              <a:rPr lang="en-US" dirty="0" smtClean="0"/>
              <a:t> PAYMENTS</a:t>
            </a:r>
          </a:p>
          <a:p>
            <a:r>
              <a:rPr lang="en-US" dirty="0"/>
              <a:t>IX. </a:t>
            </a:r>
            <a:r>
              <a:rPr lang="en-US" dirty="0" smtClean="0"/>
              <a:t>   REPORTING </a:t>
            </a:r>
            <a:r>
              <a:rPr lang="en-US" dirty="0"/>
              <a:t>REQUIREMENTS AND </a:t>
            </a:r>
            <a:r>
              <a:rPr lang="en-US" dirty="0" smtClean="0"/>
              <a:t>DOCUMENTATION</a:t>
            </a:r>
          </a:p>
          <a:p>
            <a:r>
              <a:rPr lang="en-US" dirty="0" smtClean="0"/>
              <a:t>        and more...</a:t>
            </a:r>
            <a:endParaRPr lang="en-US" dirty="0"/>
          </a:p>
          <a:p>
            <a:pPr marL="400050" indent="-400050">
              <a:buAutoNum type="romanU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381000"/>
            <a:ext cx="6477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prstClr val="black"/>
                </a:solidFill>
              </a:rPr>
              <a:t>Terms and Conditions.....    </a:t>
            </a:r>
            <a:r>
              <a:rPr lang="en-US" u="sng" dirty="0">
                <a:solidFill>
                  <a:prstClr val="black"/>
                </a:solidFill>
              </a:rPr>
              <a:t>Another MUST Read</a:t>
            </a:r>
          </a:p>
          <a:p>
            <a:pPr lvl="0"/>
            <a:endParaRPr lang="en-US" u="sng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  <a:hlinkClick r:id="rId2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2286000"/>
            <a:ext cx="673460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Page 3:  Global Grants  do Not fund:</a:t>
            </a:r>
          </a:p>
          <a:p>
            <a:endParaRPr lang="en-US" dirty="0"/>
          </a:p>
          <a:p>
            <a:r>
              <a:rPr lang="en-US" dirty="0" smtClean="0"/>
              <a:t>Excessive support for any one community</a:t>
            </a:r>
          </a:p>
          <a:p>
            <a:r>
              <a:rPr lang="en-US" dirty="0" smtClean="0"/>
              <a:t>Purchase, construction or remodeling of buildings</a:t>
            </a:r>
          </a:p>
          <a:p>
            <a:r>
              <a:rPr lang="en-US" dirty="0" smtClean="0"/>
              <a:t>Fundraising activities</a:t>
            </a:r>
          </a:p>
          <a:p>
            <a:r>
              <a:rPr lang="en-US" dirty="0"/>
              <a:t>Activities for which the expense has already been </a:t>
            </a:r>
            <a:r>
              <a:rPr lang="en-US" dirty="0" smtClean="0"/>
              <a:t>incurred</a:t>
            </a:r>
          </a:p>
          <a:p>
            <a:r>
              <a:rPr lang="en-US" dirty="0"/>
              <a:t>Activities primarily implemented by an organization other than </a:t>
            </a:r>
            <a:r>
              <a:rPr lang="en-US" dirty="0" smtClean="0"/>
              <a:t>Rotary</a:t>
            </a:r>
          </a:p>
          <a:p>
            <a:r>
              <a:rPr lang="en-US" dirty="0"/>
              <a:t>Multiple unrelated projects under one </a:t>
            </a:r>
            <a:r>
              <a:rPr lang="en-US" dirty="0" smtClean="0"/>
              <a:t>grant</a:t>
            </a:r>
          </a:p>
          <a:p>
            <a:r>
              <a:rPr lang="en-US" dirty="0" smtClean="0"/>
              <a:t>and more...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74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451413"/>
            <a:ext cx="50498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Finding a Host Club and </a:t>
            </a:r>
            <a:r>
              <a:rPr lang="en-US" sz="2400" b="1" u="sng" dirty="0" smtClean="0"/>
              <a:t>Project</a:t>
            </a:r>
          </a:p>
          <a:p>
            <a:endParaRPr lang="en-US" b="1" u="sng" dirty="0" smtClean="0"/>
          </a:p>
          <a:p>
            <a:r>
              <a:rPr lang="en-US" dirty="0">
                <a:hlinkClick r:id="rId2"/>
              </a:rPr>
              <a:t>https://www.rotary5470.org/SitePage/global-grants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66486" y="2438400"/>
            <a:ext cx="73214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Peter </a:t>
            </a:r>
            <a:r>
              <a:rPr lang="en-US" dirty="0" err="1"/>
              <a:t>Jeschofnig’s</a:t>
            </a:r>
            <a:r>
              <a:rPr lang="en-US" dirty="0"/>
              <a:t> </a:t>
            </a:r>
            <a:r>
              <a:rPr lang="en-US" i="1" dirty="0"/>
              <a:t>International Service </a:t>
            </a:r>
            <a:r>
              <a:rPr lang="en-US" i="1" dirty="0" smtClean="0"/>
              <a:t>Newsletter 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www.rotary5470.org/SitePage/international-service-committee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TRF Project Fairs</a:t>
            </a:r>
          </a:p>
          <a:p>
            <a:pPr lvl="1"/>
            <a:r>
              <a:rPr lang="en-US" dirty="0">
                <a:solidFill>
                  <a:srgbClr val="263B4C"/>
                </a:solidFill>
                <a:latin typeface="Calibri" panose="020F0502020204030204" pitchFamily="34" charset="0"/>
                <a:hlinkClick r:id="rId4"/>
              </a:rPr>
              <a:t>https://my.rotary.org/en/exchange-ideas/project-fairs</a:t>
            </a:r>
            <a:r>
              <a:rPr lang="en-US" dirty="0" smtClean="0">
                <a:solidFill>
                  <a:srgbClr val="222222"/>
                </a:solidFill>
                <a:latin typeface="Roboto"/>
              </a:rPr>
              <a:t>.</a:t>
            </a:r>
          </a:p>
          <a:p>
            <a:pPr lvl="1"/>
            <a:endParaRPr lang="en-US" dirty="0">
              <a:solidFill>
                <a:srgbClr val="222222"/>
              </a:solidFill>
              <a:latin typeface="Roboto"/>
            </a:endParaRPr>
          </a:p>
          <a:p>
            <a:r>
              <a:rPr lang="en-US" dirty="0" smtClean="0">
                <a:solidFill>
                  <a:srgbClr val="222222"/>
                </a:solidFill>
              </a:rPr>
              <a:t>Available projects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</a:t>
            </a:r>
            <a:r>
              <a:rPr lang="en-US" dirty="0">
                <a:solidFill>
                  <a:srgbClr val="C10042"/>
                </a:solidFill>
                <a:latin typeface="Calibri" panose="020F0502020204030204" pitchFamily="34" charset="0"/>
                <a:hlinkClick r:id="rId5"/>
              </a:rPr>
              <a:t>http://www.matchinggrants.org</a:t>
            </a:r>
            <a:r>
              <a:rPr lang="en-US" dirty="0" smtClean="0">
                <a:solidFill>
                  <a:srgbClr val="C10042"/>
                </a:solidFill>
                <a:latin typeface="Calibri" panose="020F0502020204030204" pitchFamily="34" charset="0"/>
                <a:hlinkClick r:id="rId5"/>
              </a:rPr>
              <a:t>/</a:t>
            </a:r>
            <a:endParaRPr lang="en-US" dirty="0" smtClean="0">
              <a:solidFill>
                <a:srgbClr val="C10042"/>
              </a:solidFill>
              <a:latin typeface="Calibri" panose="020F0502020204030204" pitchFamily="34" charset="0"/>
            </a:endParaRP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Personal Contacts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05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40106"/>
            <a:ext cx="7627153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   </a:t>
            </a:r>
            <a:r>
              <a:rPr lang="en-US" sz="2400" b="1" u="sng" dirty="0" smtClean="0"/>
              <a:t>Three Types of Global Grants</a:t>
            </a:r>
          </a:p>
          <a:p>
            <a:endParaRPr lang="en-US" sz="2400" b="1" u="sng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Humanitarian Projects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David Smith   </a:t>
            </a:r>
            <a:r>
              <a:rPr lang="en-US" dirty="0" smtClean="0">
                <a:hlinkClick r:id="rId3"/>
              </a:rPr>
              <a:t>dsmith7@unl.edu</a:t>
            </a:r>
            <a:endParaRPr lang="en-US" dirty="0" smtClean="0"/>
          </a:p>
          <a:p>
            <a:pPr lvl="2"/>
            <a:r>
              <a:rPr lang="en-US" dirty="0">
                <a:hlinkClick r:id="rId4"/>
              </a:rPr>
              <a:t>https://www.rotary5470.org/SitePage/global-grants</a:t>
            </a:r>
            <a:endParaRPr lang="en-US" dirty="0" smtClean="0"/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Vocational Training Teams</a:t>
            </a:r>
          </a:p>
          <a:p>
            <a:r>
              <a:rPr lang="en-US" dirty="0" smtClean="0"/>
              <a:t>	Richard </a:t>
            </a:r>
            <a:r>
              <a:rPr lang="en-US" dirty="0"/>
              <a:t>Dangler  </a:t>
            </a:r>
            <a:r>
              <a:rPr lang="en-US" dirty="0" smtClean="0">
                <a:hlinkClick r:id="rId5"/>
              </a:rPr>
              <a:t>rdangler@hotmail.com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263B4C"/>
                </a:solidFill>
                <a:hlinkClick r:id="rId6"/>
              </a:rPr>
              <a:t>http</a:t>
            </a:r>
            <a:r>
              <a:rPr lang="en-US" dirty="0">
                <a:solidFill>
                  <a:srgbClr val="263B4C"/>
                </a:solidFill>
                <a:hlinkClick r:id="rId6"/>
              </a:rPr>
              <a:t>://www.rotary5470.org/SitePage/vocational-training-teams-(vtts)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Scholarships</a:t>
            </a:r>
          </a:p>
          <a:p>
            <a:pPr lvl="1"/>
            <a:r>
              <a:rPr lang="en-US" b="1" dirty="0" smtClean="0"/>
              <a:t>	</a:t>
            </a:r>
            <a:r>
              <a:rPr lang="en-US" dirty="0" smtClean="0"/>
              <a:t>Kate </a:t>
            </a:r>
            <a:r>
              <a:rPr lang="en-US" dirty="0"/>
              <a:t>Davis- </a:t>
            </a:r>
            <a:r>
              <a:rPr lang="en-US" dirty="0" smtClean="0">
                <a:hlinkClick r:id="rId7"/>
              </a:rPr>
              <a:t>katerotary1@gmail.com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263B4C"/>
                </a:solidFill>
                <a:hlinkClick r:id="rId8"/>
              </a:rPr>
              <a:t>http</a:t>
            </a:r>
            <a:r>
              <a:rPr lang="en-US" dirty="0">
                <a:solidFill>
                  <a:srgbClr val="263B4C"/>
                </a:solidFill>
                <a:hlinkClick r:id="rId8"/>
              </a:rPr>
              <a:t>://www.rotary5470.org/SitePage/scholarships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77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5325"/>
              </p:ext>
            </p:extLst>
          </p:nvPr>
        </p:nvGraphicFramePr>
        <p:xfrm>
          <a:off x="228598" y="1447799"/>
          <a:ext cx="8763002" cy="4419600"/>
        </p:xfrm>
        <a:graphic>
          <a:graphicData uri="http://schemas.openxmlformats.org/drawingml/2006/table">
            <a:tbl>
              <a:tblPr/>
              <a:tblGrid>
                <a:gridCol w="461210"/>
                <a:gridCol w="1210678"/>
                <a:gridCol w="1210678"/>
                <a:gridCol w="1210678"/>
                <a:gridCol w="1210678"/>
                <a:gridCol w="1210678"/>
                <a:gridCol w="1210678"/>
                <a:gridCol w="1037724"/>
              </a:tblGrid>
              <a:tr h="294640">
                <a:tc>
                  <a:txBody>
                    <a:bodyPr/>
                    <a:lstStyle/>
                    <a:p>
                      <a:pPr marL="0" marR="0"/>
                      <a:r>
                        <a:rPr lang="en-US" sz="900" b="1" u="none" strike="noStrike" dirty="0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3"/>
                        </a:rPr>
                        <a:t>#</a:t>
                      </a:r>
                      <a:endParaRPr lang="en-US" sz="900" b="1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4"/>
                        </a:rPr>
                        <a:t>Title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5"/>
                        </a:rPr>
                        <a:t>Country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6"/>
                        </a:rPr>
                        <a:t>Location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7"/>
                        </a:rPr>
                        <a:t>District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8"/>
                        </a:rPr>
                        <a:t>Club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9"/>
                        </a:rPr>
                        <a:t>Amount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9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0"/>
                        </a:rPr>
                        <a:t>Status</a:t>
                      </a:r>
                      <a:endParaRPr lang="en-US" sz="900" b="1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G-1996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1"/>
                        </a:rPr>
                        <a:t>Coffee Plant Process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Colombia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Belen De Umbria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4281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Pereira Perla del Otún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$65,000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Need $19,293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G-1995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 dirty="0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2"/>
                        </a:rPr>
                        <a:t>Cooperative for Recycling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Brazil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Ilha Solteira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Ilha Solteira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$32,000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Need $3,500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A0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G-1994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3"/>
                        </a:rPr>
                        <a:t>Safe Water for Ecuador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Ecuador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PIlopata and Romerillos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 Chillos Milenio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$76,094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Fully Pledged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G-1993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4"/>
                        </a:rPr>
                        <a:t>Snoezelen Room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Mexico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Guadalajara Jal.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4140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Guadalajara-Poniente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$32,000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Need $21,334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G-1992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5"/>
                        </a:rPr>
                        <a:t>Gift of Life kids in Monterrey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Mexico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Monterrey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Santa Catarina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$151,300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Need $90,867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G-1991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6"/>
                        </a:rPr>
                        <a:t>Malolos Central Laboratory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Philippines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Malolos, Bulacan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3770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Malolos Independencia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$35,000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Need $23,334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</a:tr>
              <a:tr h="589280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G-1990</a:t>
                      </a: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u="none" strike="noStrike">
                          <a:solidFill>
                            <a:srgbClr val="336699"/>
                          </a:solidFill>
                          <a:effectLst/>
                          <a:latin typeface="Arial"/>
                          <a:hlinkClick r:id="rId17"/>
                        </a:rPr>
                        <a:t>Challenge Children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9525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533400"/>
            <a:ext cx="3738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>
                <a:solidFill>
                  <a:srgbClr val="C10042"/>
                </a:solidFill>
                <a:latin typeface="Calibri" panose="020F0502020204030204" pitchFamily="34" charset="0"/>
                <a:hlinkClick r:id="rId18"/>
              </a:rPr>
              <a:t>http://www.matchinggrants.org/</a:t>
            </a:r>
            <a:endParaRPr lang="en-US" dirty="0">
              <a:solidFill>
                <a:srgbClr val="C1004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850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600615"/>
            <a:ext cx="656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Would You Like to See a Global Grant Application?</a:t>
            </a:r>
            <a:endParaRPr lang="en-US" sz="2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1828800" y="1219200"/>
            <a:ext cx="42879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grants.rotary.org/s_main.jsp?lang=1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0400"/>
            <a:ext cx="401955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35433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292" y="2432673"/>
            <a:ext cx="3562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4860292" y="3200400"/>
            <a:ext cx="1781175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38800" y="3543300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GG1746041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95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3052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Authorization and </a:t>
            </a:r>
            <a:br>
              <a:rPr lang="en-US" sz="2400" b="1" u="sng" dirty="0" smtClean="0"/>
            </a:br>
            <a:r>
              <a:rPr lang="en-US" sz="2400" b="1" u="sng" dirty="0" smtClean="0"/>
              <a:t>Locking an Application</a:t>
            </a:r>
            <a:endParaRPr lang="en-US" sz="24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149"/>
            <a:ext cx="3190875" cy="668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048000" y="5181600"/>
            <a:ext cx="25908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3962400"/>
            <a:ext cx="2900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Primary Contacts </a:t>
            </a:r>
            <a:r>
              <a:rPr lang="en-US" b="1" u="sng" dirty="0" smtClean="0">
                <a:solidFill>
                  <a:srgbClr val="FF0000"/>
                </a:solidFill>
              </a:rPr>
              <a:t>cannot</a:t>
            </a:r>
            <a:r>
              <a:rPr lang="en-US" b="1" dirty="0" smtClean="0">
                <a:solidFill>
                  <a:srgbClr val="FF0000"/>
                </a:solidFill>
              </a:rPr>
              <a:t> edit an application after they have locked it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638800"/>
            <a:ext cx="2671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Apply for DDF </a:t>
            </a:r>
            <a:r>
              <a:rPr lang="en-US" u="sng" dirty="0" smtClean="0"/>
              <a:t>before</a:t>
            </a:r>
            <a:r>
              <a:rPr lang="en-US" dirty="0" smtClean="0"/>
              <a:t> locking an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381000"/>
            <a:ext cx="3416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Global Grants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Werner Stark            Co Springs </a:t>
            </a:r>
            <a:r>
              <a:rPr lang="en-US" dirty="0" err="1" smtClean="0"/>
              <a:t>Interquest</a:t>
            </a:r>
            <a:r>
              <a:rPr lang="en-US" dirty="0"/>
              <a:t>                  </a:t>
            </a:r>
            <a:r>
              <a:rPr lang="en-US" dirty="0" smtClean="0"/>
              <a:t>      wjstark@hotmail.com</a:t>
            </a:r>
          </a:p>
          <a:p>
            <a:r>
              <a:rPr lang="en-US" dirty="0" smtClean="0"/>
              <a:t>Sandy Lowell             Glenwood </a:t>
            </a:r>
            <a:r>
              <a:rPr lang="en-US" dirty="0" err="1" smtClean="0"/>
              <a:t>Spgs</a:t>
            </a:r>
            <a:r>
              <a:rPr lang="en-US" dirty="0"/>
              <a:t>  </a:t>
            </a:r>
            <a:r>
              <a:rPr lang="en-US" dirty="0" smtClean="0"/>
              <a:t>Sunset                     slowell3@gmail.com</a:t>
            </a:r>
          </a:p>
          <a:p>
            <a:r>
              <a:rPr lang="en-US" dirty="0" smtClean="0"/>
              <a:t>Dick Dangler              Edwards                                               </a:t>
            </a:r>
            <a:r>
              <a:rPr lang="en-US" dirty="0"/>
              <a:t>rdangler@hotmail.com</a:t>
            </a:r>
            <a:endParaRPr lang="en-US" dirty="0" smtClean="0"/>
          </a:p>
          <a:p>
            <a:r>
              <a:rPr lang="en-US" dirty="0" smtClean="0"/>
              <a:t>Reggie </a:t>
            </a:r>
            <a:r>
              <a:rPr lang="en-US" dirty="0" err="1" smtClean="0"/>
              <a:t>O’Obrien</a:t>
            </a:r>
            <a:r>
              <a:rPr lang="en-US" dirty="0"/>
              <a:t>	Vail		</a:t>
            </a:r>
            <a:r>
              <a:rPr lang="en-US"/>
              <a:t>          </a:t>
            </a:r>
            <a:r>
              <a:rPr lang="en-US" smtClean="0"/>
              <a:t>                  regina.obrien.pchn@gmail.com</a:t>
            </a:r>
            <a:endParaRPr lang="en-US" dirty="0"/>
          </a:p>
          <a:p>
            <a:r>
              <a:rPr lang="en-US" dirty="0" smtClean="0"/>
              <a:t>David </a:t>
            </a:r>
            <a:r>
              <a:rPr lang="en-US" dirty="0" smtClean="0"/>
              <a:t>Smith                Pagosa Springs                                   dsmith7@unl.edu 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6069" y="3581400"/>
            <a:ext cx="50594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Responsibilities</a:t>
            </a:r>
          </a:p>
          <a:p>
            <a:endParaRPr lang="en-US" dirty="0"/>
          </a:p>
          <a:p>
            <a:r>
              <a:rPr lang="en-US" dirty="0" smtClean="0"/>
              <a:t>Promote Global Grants</a:t>
            </a:r>
          </a:p>
          <a:p>
            <a:r>
              <a:rPr lang="en-US" dirty="0" smtClean="0"/>
              <a:t>Review requests for District Designated Funds (DDF)</a:t>
            </a:r>
          </a:p>
          <a:p>
            <a:r>
              <a:rPr lang="en-US" dirty="0" smtClean="0"/>
              <a:t>Suggest ways to strengthen applications</a:t>
            </a:r>
          </a:p>
          <a:p>
            <a:r>
              <a:rPr lang="en-US" dirty="0" smtClean="0"/>
              <a:t>Triage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76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2954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GG1636286	Wheelchairs for Rehabilitative Schools in Formosa Argentina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GG1420062</a:t>
            </a:r>
            <a:r>
              <a:rPr lang="en-US" dirty="0"/>
              <a:t>	Strengthening High School Science in </a:t>
            </a:r>
            <a:r>
              <a:rPr lang="en-US" dirty="0" smtClean="0"/>
              <a:t>Senegal</a:t>
            </a:r>
          </a:p>
          <a:p>
            <a:endParaRPr lang="en-US" dirty="0" smtClean="0"/>
          </a:p>
          <a:p>
            <a:r>
              <a:rPr lang="en-US" dirty="0" smtClean="0"/>
              <a:t>GG1638218</a:t>
            </a:r>
            <a:r>
              <a:rPr lang="en-US" dirty="0"/>
              <a:t>	Water System in </a:t>
            </a:r>
            <a:r>
              <a:rPr lang="en-US" dirty="0" err="1"/>
              <a:t>Terrabona</a:t>
            </a:r>
            <a:r>
              <a:rPr lang="en-US" dirty="0"/>
              <a:t>, Nicaragua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617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99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828800"/>
            <a:ext cx="64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Align with an area of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 active community and Rotarian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long-term, sustainable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measurable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a budget of at least $35,000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21535" y="475882"/>
            <a:ext cx="599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Elements </a:t>
            </a:r>
            <a:r>
              <a:rPr lang="en-US" sz="2400" b="1" u="sng" dirty="0"/>
              <a:t>of Successful Humanitarian Projects</a:t>
            </a:r>
          </a:p>
        </p:txBody>
      </p:sp>
    </p:spTree>
    <p:extLst>
      <p:ext uri="{BB962C8B-B14F-4D97-AF65-F5344CB8AC3E}">
        <p14:creationId xmlns:p14="http://schemas.microsoft.com/office/powerpoint/2010/main" val="396109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2" y="857794"/>
            <a:ext cx="639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77736" y="304800"/>
            <a:ext cx="5388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Areas of Focus for Humanitarian Projects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428046" y="5562600"/>
            <a:ext cx="4287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https://grants.rotary.org/s_main.jsp?lang=1</a:t>
            </a:r>
            <a:endParaRPr lang="en-US" dirty="0" smtClean="0"/>
          </a:p>
          <a:p>
            <a:r>
              <a:rPr lang="en-US" dirty="0" smtClean="0"/>
              <a:t>Areas of Focus Policy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37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9975" y="228600"/>
            <a:ext cx="51185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/>
              <a:t>Area of Focus:</a:t>
            </a:r>
          </a:p>
          <a:p>
            <a:r>
              <a:rPr lang="en-US" sz="2400" b="1" dirty="0" smtClean="0"/>
              <a:t>          </a:t>
            </a:r>
            <a:r>
              <a:rPr lang="en-US" sz="2400" b="1" u="sng" dirty="0" smtClean="0"/>
              <a:t>BASIC </a:t>
            </a:r>
            <a:r>
              <a:rPr lang="en-US" sz="2400" b="1" u="sng" dirty="0"/>
              <a:t>EDUCATION AND LITERACY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751" y="1295400"/>
            <a:ext cx="63829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Statement of Purpose and </a:t>
            </a:r>
            <a:r>
              <a:rPr lang="en-US" b="1" dirty="0" smtClean="0"/>
              <a:t>Goals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Strengthen capacity of communities to provide basic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adult literacy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gender disparity in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Support teacher training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750" y="3323272"/>
            <a:ext cx="35559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Projects that do </a:t>
            </a:r>
            <a:r>
              <a:rPr lang="en-US" b="1" u="sng" dirty="0" smtClean="0"/>
              <a:t>NOT</a:t>
            </a:r>
            <a:r>
              <a:rPr lang="en-US" b="1" dirty="0" smtClean="0"/>
              <a:t> qualify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Equipment only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Projects  that are not sustainable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800600"/>
            <a:ext cx="570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Questions?  Ask the TRF Program Manger for that country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29975" y="5257800"/>
            <a:ext cx="4289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https://grants.rotary.org/s_main.jsp?lang=1</a:t>
            </a:r>
            <a:endParaRPr lang="en-US" dirty="0"/>
          </a:p>
          <a:p>
            <a:r>
              <a:rPr lang="en-US" dirty="0" smtClean="0"/>
              <a:t>Rotary </a:t>
            </a:r>
            <a:r>
              <a:rPr lang="en-US" dirty="0"/>
              <a:t>Grants Staff Contact Sheet </a:t>
            </a:r>
          </a:p>
        </p:txBody>
      </p:sp>
    </p:spTree>
    <p:extLst>
      <p:ext uri="{BB962C8B-B14F-4D97-AF65-F5344CB8AC3E}">
        <p14:creationId xmlns:p14="http://schemas.microsoft.com/office/powerpoint/2010/main" val="368305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799" y="685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hlinkClick r:id="rId3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Rotary </a:t>
            </a:r>
            <a:r>
              <a:rPr lang="en-US" dirty="0">
                <a:solidFill>
                  <a:prstClr val="black"/>
                </a:solidFill>
              </a:rPr>
              <a:t>Grants Staff Contact Sheet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4163"/>
            <a:ext cx="8991600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7800" y="2286000"/>
            <a:ext cx="852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District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14400" y="2470666"/>
            <a:ext cx="381000" cy="3534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533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733536"/>
            <a:ext cx="599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Elements of Successful Humanitarian </a:t>
            </a:r>
            <a:r>
              <a:rPr lang="en-US" sz="2400" b="1" u="sng" dirty="0" smtClean="0"/>
              <a:t>Projects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905000"/>
            <a:ext cx="722390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Rotarian </a:t>
            </a:r>
            <a:r>
              <a:rPr lang="en-US" b="1" dirty="0" smtClean="0"/>
              <a:t>Participation</a:t>
            </a:r>
          </a:p>
          <a:p>
            <a:endParaRPr lang="en-US" dirty="0" smtClean="0"/>
          </a:p>
          <a:p>
            <a:r>
              <a:rPr lang="en-US" dirty="0" smtClean="0"/>
              <a:t>International Partner Club</a:t>
            </a:r>
          </a:p>
          <a:p>
            <a:endParaRPr lang="en-US" dirty="0"/>
          </a:p>
          <a:p>
            <a:r>
              <a:rPr lang="en-US" dirty="0" smtClean="0"/>
              <a:t>Host Partner Club</a:t>
            </a:r>
          </a:p>
          <a:p>
            <a:endParaRPr lang="en-US" dirty="0"/>
          </a:p>
          <a:p>
            <a:r>
              <a:rPr lang="en-US" dirty="0" smtClean="0"/>
              <a:t>	Each club must have 1 Primary </a:t>
            </a:r>
            <a:r>
              <a:rPr lang="en-US" dirty="0"/>
              <a:t>C</a:t>
            </a:r>
            <a:r>
              <a:rPr lang="en-US" dirty="0" smtClean="0"/>
              <a:t>ontact and 2 Secondary Contacts</a:t>
            </a:r>
          </a:p>
          <a:p>
            <a:endParaRPr lang="en-US" dirty="0"/>
          </a:p>
          <a:p>
            <a:r>
              <a:rPr lang="en-US" dirty="0" smtClean="0"/>
              <a:t>	Other clubs may contribute financial support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7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531167"/>
            <a:ext cx="599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u="sng" dirty="0">
                <a:solidFill>
                  <a:prstClr val="black"/>
                </a:solidFill>
              </a:rPr>
              <a:t>Elements of Successful Humanitarian Projects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53592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Community Participation</a:t>
            </a:r>
          </a:p>
          <a:p>
            <a:endParaRPr lang="en-US" dirty="0"/>
          </a:p>
          <a:p>
            <a:r>
              <a:rPr lang="en-US" dirty="0" smtClean="0"/>
              <a:t>Learn about your community</a:t>
            </a:r>
          </a:p>
          <a:p>
            <a:r>
              <a:rPr lang="en-US" dirty="0" smtClean="0"/>
              <a:t>Assess community needs</a:t>
            </a:r>
          </a:p>
          <a:p>
            <a:endParaRPr lang="en-US" dirty="0"/>
          </a:p>
          <a:p>
            <a:r>
              <a:rPr lang="en-US" dirty="0" smtClean="0"/>
              <a:t>See PDF: </a:t>
            </a:r>
            <a:r>
              <a:rPr lang="en-US" i="1" dirty="0" smtClean="0"/>
              <a:t>Community Assessment Tools (605en.pdf)</a:t>
            </a:r>
          </a:p>
          <a:p>
            <a:endParaRPr lang="en-US" i="1" dirty="0"/>
          </a:p>
          <a:p>
            <a:pPr lvl="0"/>
            <a:r>
              <a:rPr lang="en-US" dirty="0">
                <a:solidFill>
                  <a:prstClr val="black"/>
                </a:solidFill>
                <a:hlinkClick r:id="rId3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endParaRPr lang="en-US" i="1" dirty="0" smtClean="0"/>
          </a:p>
          <a:p>
            <a:r>
              <a:rPr lang="en-US" i="1" dirty="0"/>
              <a:t>	</a:t>
            </a:r>
            <a:r>
              <a:rPr lang="en-US" dirty="0" smtClean="0"/>
              <a:t>See MSWord: </a:t>
            </a:r>
            <a:r>
              <a:rPr lang="en-US" i="1" dirty="0" smtClean="0"/>
              <a:t>Community Assessment Results</a:t>
            </a:r>
          </a:p>
          <a:p>
            <a:r>
              <a:rPr lang="en-US" i="1" dirty="0"/>
              <a:t>	</a:t>
            </a:r>
            <a:r>
              <a:rPr lang="en-US" dirty="0" smtClean="0"/>
              <a:t>Click on: </a:t>
            </a:r>
            <a:r>
              <a:rPr lang="en-US" i="1" dirty="0" smtClean="0"/>
              <a:t>Community Assessment Tools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16960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516341"/>
            <a:ext cx="5996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Elements of Successful Humanitarian Projects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1905000"/>
            <a:ext cx="51218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Long term, sustainable benefits</a:t>
            </a:r>
          </a:p>
          <a:p>
            <a:endParaRPr lang="en-US" b="1" dirty="0"/>
          </a:p>
          <a:p>
            <a:r>
              <a:rPr lang="en-US" dirty="0" smtClean="0"/>
              <a:t>Benefits must continue beyond the end of the grant</a:t>
            </a:r>
          </a:p>
          <a:p>
            <a:endParaRPr lang="en-US" b="1" dirty="0"/>
          </a:p>
          <a:p>
            <a:pPr lvl="0"/>
            <a:r>
              <a:rPr lang="en-US" dirty="0">
                <a:solidFill>
                  <a:prstClr val="black"/>
                </a:solidFill>
                <a:hlinkClick r:id="rId3"/>
              </a:rPr>
              <a:t>https://grants.rotary.org/s_main.jsp?lang=1</a:t>
            </a:r>
            <a:endParaRPr lang="en-US" dirty="0">
              <a:solidFill>
                <a:prstClr val="black"/>
              </a:solidFill>
            </a:endParaRPr>
          </a:p>
          <a:p>
            <a:endParaRPr lang="en-US" b="1" dirty="0" smtClean="0"/>
          </a:p>
          <a:p>
            <a:r>
              <a:rPr lang="en-US" dirty="0" smtClean="0"/>
              <a:t>PDF File:  </a:t>
            </a:r>
            <a:r>
              <a:rPr lang="en-US" i="1" dirty="0" smtClean="0"/>
              <a:t>Six </a:t>
            </a:r>
            <a:r>
              <a:rPr lang="en-US" i="1" dirty="0"/>
              <a:t>Steps to Sustainability </a:t>
            </a:r>
            <a:endParaRPr lang="en-US" i="1" dirty="0" smtClean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21597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ders_Guide_Slid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1436</Words>
  <Application>Microsoft Office PowerPoint</Application>
  <PresentationFormat>On-screen Show (4:3)</PresentationFormat>
  <Paragraphs>346</Paragraphs>
  <Slides>25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Leaders_Guide_Slide_Template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</dc:creator>
  <cp:lastModifiedBy>jean</cp:lastModifiedBy>
  <cp:revision>52</cp:revision>
  <dcterms:created xsi:type="dcterms:W3CDTF">2019-04-09T13:44:16Z</dcterms:created>
  <dcterms:modified xsi:type="dcterms:W3CDTF">2020-05-02T13:58:03Z</dcterms:modified>
</cp:coreProperties>
</file>