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30"/>
  </p:notesMasterIdLst>
  <p:handoutMasterIdLst>
    <p:handoutMasterId r:id="rId31"/>
  </p:handoutMasterIdLst>
  <p:sldIdLst>
    <p:sldId id="292" r:id="rId3"/>
    <p:sldId id="291" r:id="rId4"/>
    <p:sldId id="264" r:id="rId5"/>
    <p:sldId id="258" r:id="rId6"/>
    <p:sldId id="293" r:id="rId7"/>
    <p:sldId id="259" r:id="rId8"/>
    <p:sldId id="294" r:id="rId9"/>
    <p:sldId id="260" r:id="rId10"/>
    <p:sldId id="261" r:id="rId11"/>
    <p:sldId id="262" r:id="rId12"/>
    <p:sldId id="263" r:id="rId13"/>
    <p:sldId id="284" r:id="rId14"/>
    <p:sldId id="283" r:id="rId15"/>
    <p:sldId id="267" r:id="rId16"/>
    <p:sldId id="289" r:id="rId17"/>
    <p:sldId id="257" r:id="rId18"/>
    <p:sldId id="290" r:id="rId19"/>
    <p:sldId id="295" r:id="rId20"/>
    <p:sldId id="270" r:id="rId21"/>
    <p:sldId id="275" r:id="rId22"/>
    <p:sldId id="272" r:id="rId23"/>
    <p:sldId id="273" r:id="rId24"/>
    <p:sldId id="285" r:id="rId25"/>
    <p:sldId id="277" r:id="rId26"/>
    <p:sldId id="278" r:id="rId27"/>
    <p:sldId id="296" r:id="rId28"/>
    <p:sldId id="279" r:id="rId2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81118" autoAdjust="0"/>
  </p:normalViewPr>
  <p:slideViewPr>
    <p:cSldViewPr>
      <p:cViewPr varScale="1">
        <p:scale>
          <a:sx n="82" d="100"/>
          <a:sy n="82" d="100"/>
        </p:scale>
        <p:origin x="2778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34023EE-2514-4EF1-B7FD-992B28D5986D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4E4936F-8C81-44FD-8976-7FC3CCDF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03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9229BFC-D049-4674-93AA-7D6E068F3BA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A601116-3AC4-40EE-8D41-B2570EE6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5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TRF requirements</a:t>
            </a:r>
            <a:r>
              <a:rPr lang="en-US" baseline="0" dirty="0"/>
              <a:t> for GGs are extensive, but, TRF</a:t>
            </a:r>
            <a:r>
              <a:rPr lang="en-US" dirty="0"/>
              <a:t> considers these 5 elements particularly important.</a:t>
            </a:r>
          </a:p>
          <a:p>
            <a:r>
              <a:rPr lang="en-US" dirty="0"/>
              <a:t>Next</a:t>
            </a:r>
            <a:r>
              <a:rPr lang="en-US" baseline="0" dirty="0"/>
              <a:t> several slides help to explain these 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5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Rational: to distribute DDF fairly; To be sure that</a:t>
            </a:r>
            <a:r>
              <a:rPr lang="en-US" baseline="0" dirty="0"/>
              <a:t> DDF is available when the application is approved</a:t>
            </a:r>
          </a:p>
          <a:p>
            <a:r>
              <a:rPr lang="en-US" baseline="0" dirty="0"/>
              <a:t>Application cannot be changed after it has been locked by the 2 Primary Contacts. Particularly important for Financial page.</a:t>
            </a:r>
          </a:p>
          <a:p>
            <a:r>
              <a:rPr lang="en-US" baseline="0" dirty="0"/>
              <a:t>Need more details translated for applications in foreign languages.</a:t>
            </a:r>
          </a:p>
          <a:p>
            <a:r>
              <a:rPr lang="en-US" baseline="0" dirty="0"/>
              <a:t>	Download the application and use Google Translate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71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Road map provides a guide for navigating the TRF website for grant information</a:t>
            </a:r>
          </a:p>
          <a:p>
            <a:r>
              <a:rPr lang="en-US" dirty="0"/>
              <a:t>	and information specific to our district</a:t>
            </a:r>
          </a:p>
          <a:p>
            <a:r>
              <a:rPr lang="en-US" dirty="0"/>
              <a:t>May need to set up a MY ROTARY account</a:t>
            </a:r>
          </a:p>
          <a:p>
            <a:r>
              <a:rPr lang="en-US" dirty="0"/>
              <a:t>22</a:t>
            </a:r>
            <a:r>
              <a:rPr lang="en-US" baseline="0" dirty="0"/>
              <a:t> files in RESOURCES has all of the information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54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the 21 files, one must read this</a:t>
            </a:r>
            <a:r>
              <a:rPr lang="en-US" baseline="0" dirty="0"/>
              <a:t>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9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club is “Qualified” if one member is “Qualified”.</a:t>
            </a:r>
          </a:p>
          <a:p>
            <a:r>
              <a:rPr lang="en-US" dirty="0"/>
              <a:t>Return Club MOU to district Foundation Chair...David Wood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3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01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75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07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8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4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principal goals of all GGs must align with one of these Areas of Focus. </a:t>
            </a:r>
          </a:p>
          <a:p>
            <a:r>
              <a:rPr lang="en-US" baseline="0" dirty="0"/>
              <a:t>These 6 areas are quite inclusive. </a:t>
            </a:r>
          </a:p>
          <a:p>
            <a:r>
              <a:rPr lang="en-US" baseline="0" dirty="0"/>
              <a:t>However, it did deny an application to provide playground equipment for pre-school children</a:t>
            </a:r>
          </a:p>
          <a:p>
            <a:r>
              <a:rPr lang="en-US" baseline="0" dirty="0"/>
              <a:t>Do not pick 2 areas.</a:t>
            </a:r>
          </a:p>
          <a:p>
            <a:r>
              <a:rPr lang="en-US" dirty="0"/>
              <a:t>Environment will be added in 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Supplying books, computers, desks, lab supplies, OK</a:t>
            </a:r>
          </a:p>
          <a:p>
            <a:r>
              <a:rPr lang="en-US" dirty="0"/>
              <a:t>Encourage more girls to stay in school, become teachers, take science curriculum</a:t>
            </a:r>
          </a:p>
          <a:p>
            <a:r>
              <a:rPr lang="en-US" dirty="0"/>
              <a:t>teacher training workshops</a:t>
            </a:r>
          </a:p>
          <a:p>
            <a:endParaRPr lang="en-US" dirty="0"/>
          </a:p>
          <a:p>
            <a:r>
              <a:rPr lang="en-US" dirty="0"/>
              <a:t>Need to include training...</a:t>
            </a:r>
          </a:p>
          <a:p>
            <a:r>
              <a:rPr lang="en-US" dirty="0"/>
              <a:t>Teacher training is sustainable because this</a:t>
            </a:r>
            <a:r>
              <a:rPr lang="en-US" baseline="0" dirty="0"/>
              <a:t> activity is irreversible.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8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Promoting a</a:t>
            </a:r>
            <a:r>
              <a:rPr lang="en-US" baseline="0" dirty="0"/>
              <a:t> culture of working together seems to be as important as the actual project.</a:t>
            </a:r>
          </a:p>
          <a:p>
            <a:r>
              <a:rPr lang="en-US" baseline="0" dirty="0"/>
              <a:t>Consider this as you are preparing an application.</a:t>
            </a:r>
          </a:p>
          <a:p>
            <a:r>
              <a:rPr lang="en-US" baseline="0" dirty="0"/>
              <a:t>International Partner usually provides most of the money.</a:t>
            </a:r>
          </a:p>
          <a:p>
            <a:r>
              <a:rPr lang="en-US" baseline="0" dirty="0"/>
              <a:t>	May include several other clubs (2,3,4...100!)</a:t>
            </a:r>
          </a:p>
          <a:p>
            <a:r>
              <a:rPr lang="en-US" baseline="0" dirty="0"/>
              <a:t>	Other clubs may be in our district or in other districts ) countries.</a:t>
            </a:r>
          </a:p>
          <a:p>
            <a:r>
              <a:rPr lang="en-US" baseline="0" dirty="0"/>
              <a:t>	My club has contributed to a project started in Vienna, Austria to dig a well in Niger.</a:t>
            </a:r>
          </a:p>
          <a:p>
            <a:r>
              <a:rPr lang="en-US" baseline="0" dirty="0"/>
              <a:t>Host Partner is located in receiving country</a:t>
            </a:r>
          </a:p>
          <a:p>
            <a:r>
              <a:rPr lang="en-US" baseline="0" dirty="0"/>
              <a:t>	Usually manage the project and money, but this is not required</a:t>
            </a:r>
          </a:p>
          <a:p>
            <a:r>
              <a:rPr lang="en-US" baseline="0" dirty="0"/>
              <a:t> 	Ex Senegal I and 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</a:t>
            </a:r>
            <a:r>
              <a:rPr lang="en-US" baseline="0" dirty="0"/>
              <a:t> requirements emphasize working with the community to determine their needs and how best to meet these needs.</a:t>
            </a:r>
          </a:p>
          <a:p>
            <a:r>
              <a:rPr lang="en-US" baseline="0" dirty="0"/>
              <a:t>Obviously important. </a:t>
            </a:r>
          </a:p>
          <a:p>
            <a:r>
              <a:rPr lang="en-US" baseline="0" dirty="0"/>
              <a:t>Reality: Must balance what they think they need with what we (and Host Club) think they need. ex. Oscilloscope, tomato paste, toilets</a:t>
            </a:r>
          </a:p>
          <a:p>
            <a:r>
              <a:rPr lang="en-US" baseline="0" dirty="0"/>
              <a:t>TRF system is not clear...No place to submit </a:t>
            </a:r>
            <a:r>
              <a:rPr lang="en-US" i="1" baseline="0" dirty="0"/>
              <a:t>Community Assessment Results </a:t>
            </a:r>
            <a:r>
              <a:rPr lang="en-US" baseline="0" dirty="0"/>
              <a:t>document. Be very clear in the application, especially in Step 10, that you (or Host Club) have involved the community. You can use District Grant to travel for assessment.</a:t>
            </a:r>
          </a:p>
          <a:p>
            <a:endParaRPr lang="en-US" baseline="0" dirty="0"/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 Choose </a:t>
            </a:r>
            <a:r>
              <a:rPr lang="en-US" b="0" i="1" dirty="0">
                <a:solidFill>
                  <a:srgbClr val="222222"/>
                </a:solidFill>
                <a:effectLst/>
                <a:latin typeface="Roboto"/>
              </a:rPr>
              <a:t>Grant Center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 in the </a:t>
            </a:r>
            <a:r>
              <a:rPr lang="en-US" b="0" i="1" dirty="0">
                <a:solidFill>
                  <a:srgbClr val="222222"/>
                </a:solidFill>
                <a:effectLst/>
                <a:latin typeface="Roboto"/>
              </a:rPr>
              <a:t>Apply for Grants 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folder, which is under the</a:t>
            </a:r>
          </a:p>
          <a:p>
            <a:pPr algn="l"/>
            <a:r>
              <a:rPr lang="en-US" b="0" i="1" dirty="0">
                <a:solidFill>
                  <a:srgbClr val="222222"/>
                </a:solidFill>
                <a:effectLst/>
                <a:latin typeface="Roboto"/>
              </a:rPr>
              <a:t>Take Action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 folder .</a:t>
            </a:r>
          </a:p>
          <a:p>
            <a:r>
              <a:rPr lang="en-US" baseline="0" dirty="0"/>
              <a:t>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projects set up local committee to collect small fee that</a:t>
            </a:r>
            <a:r>
              <a:rPr lang="en-US" baseline="0" dirty="0"/>
              <a:t> will be used for repairs.</a:t>
            </a:r>
          </a:p>
          <a:p>
            <a:r>
              <a:rPr lang="en-US" baseline="0" dirty="0"/>
              <a:t>Teacher training lasts.</a:t>
            </a:r>
          </a:p>
          <a:p>
            <a:r>
              <a:rPr lang="en-US" baseline="0" dirty="0"/>
              <a:t>Small equipment may be disposable. </a:t>
            </a:r>
          </a:p>
          <a:p>
            <a:r>
              <a:rPr lang="en-US" baseline="0" dirty="0"/>
              <a:t>I say we provide 3 years of chemicals. Parents or schools will replace the chemicals.</a:t>
            </a:r>
          </a:p>
          <a:p>
            <a:r>
              <a:rPr lang="en-US" baseline="0" dirty="0"/>
              <a:t>Wheel chairs need little or no repair. Train staff to lubricate wheel chairs.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TRF requires measurements, but is quite flexible.</a:t>
            </a:r>
          </a:p>
          <a:p>
            <a:r>
              <a:rPr lang="en-US" dirty="0"/>
              <a:t>The number of teachers</a:t>
            </a:r>
            <a:r>
              <a:rPr lang="en-US" baseline="0" dirty="0"/>
              <a:t> enrolled in a workshop.</a:t>
            </a:r>
          </a:p>
          <a:p>
            <a:r>
              <a:rPr lang="en-US" baseline="0" dirty="0"/>
              <a:t>The number of experiments/demonstrations they do during a semester.</a:t>
            </a:r>
          </a:p>
          <a:p>
            <a:r>
              <a:rPr lang="en-US" baseline="0" dirty="0"/>
              <a:t>Provide written statements from teachers and students.</a:t>
            </a:r>
          </a:p>
          <a:p>
            <a:r>
              <a:rPr lang="en-US" baseline="0" dirty="0"/>
              <a:t>Measuring long term results for education is impossible.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30K can come from any combination of club funds, DDF and TRF (World fund).</a:t>
            </a:r>
          </a:p>
          <a:p>
            <a:r>
              <a:rPr lang="en-US" baseline="0" dirty="0"/>
              <a:t>TRF will match DDF 1::</a:t>
            </a:r>
          </a:p>
          <a:p>
            <a:endParaRPr lang="en-US" baseline="0" dirty="0"/>
          </a:p>
          <a:p>
            <a:r>
              <a:rPr lang="en-US" baseline="0" dirty="0"/>
              <a:t>The amount that it contributes depends on club donations and DDF</a:t>
            </a:r>
          </a:p>
          <a:p>
            <a:endParaRPr lang="en-US" baseline="0" dirty="0"/>
          </a:p>
          <a:p>
            <a:r>
              <a:rPr lang="en-US" baseline="0" dirty="0"/>
              <a:t>Our GG Committee matches club donations 1:1.25 up to $20,000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09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116-3AC4-40EE-8D41-B2570EE6B11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0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4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1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787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5977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7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6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5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4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8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120-8C4A-4B19-99F5-6C9BB1B2AD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651-42D1-43B2-8E9A-25803F6B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9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 userDrawn="1"/>
        </p:nvSpPr>
        <p:spPr>
          <a:xfrm>
            <a:off x="7703435" y="6420173"/>
            <a:ext cx="1318661" cy="338554"/>
          </a:xfrm>
          <a:prstGeom prst="rect">
            <a:avLst/>
          </a:prstGeom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solidFill>
                  <a:prstClr val="white"/>
                </a:solidFill>
                <a:latin typeface="Arial Narrow Bold"/>
                <a:cs typeface="Arial Narrow Bold"/>
              </a:rPr>
              <a:t>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754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42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laniephe@ao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laniephe@ao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lubrunner/ca/50015/SitePage/global-gran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y.rotary.org/en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lubrunner.ca/5001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lubrunner.ca/50015/sitepag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otary.org/e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egina.obrien.pchn@gmail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lowell3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2CE47A-712A-DCCB-BC4C-A73A3126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381000"/>
            <a:ext cx="8305800" cy="6156325"/>
          </a:xfrm>
        </p:spPr>
        <p:txBody>
          <a:bodyPr/>
          <a:lstStyle/>
          <a:p>
            <a:pPr algn="ctr"/>
            <a:r>
              <a:rPr lang="en-US" sz="4000" dirty="0"/>
              <a:t>Global Grants Training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District 5470 March 2025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Melanie Phelps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District 5470 Global Grants Chair</a:t>
            </a:r>
          </a:p>
          <a:p>
            <a:pPr algn="ctr"/>
            <a:r>
              <a:rPr lang="en-US" sz="4000" dirty="0">
                <a:hlinkClick r:id="rId2"/>
              </a:rPr>
              <a:t>melaniephe@aol.com</a:t>
            </a:r>
            <a:endParaRPr lang="en-US" sz="4000" dirty="0"/>
          </a:p>
          <a:p>
            <a:pPr algn="ctr"/>
            <a:r>
              <a:rPr lang="en-US" sz="4000" dirty="0"/>
              <a:t>719-252-1789</a:t>
            </a:r>
          </a:p>
        </p:txBody>
      </p:sp>
    </p:spTree>
    <p:extLst>
      <p:ext uri="{BB962C8B-B14F-4D97-AF65-F5344CB8AC3E}">
        <p14:creationId xmlns:p14="http://schemas.microsoft.com/office/powerpoint/2010/main" val="229082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516341"/>
            <a:ext cx="5996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Elements of Successful Humanitarian 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905000"/>
            <a:ext cx="789992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3.  Long term, sustainable benefits.</a:t>
            </a:r>
          </a:p>
          <a:p>
            <a:endParaRPr lang="en-US" sz="2400" b="1" dirty="0"/>
          </a:p>
          <a:p>
            <a:r>
              <a:rPr lang="en-US" sz="2400" dirty="0"/>
              <a:t>Benefits must continue beyond the end of the grant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dirty="0"/>
              <a:t>PDF File:  </a:t>
            </a:r>
            <a:r>
              <a:rPr lang="en-US" sz="2400" i="1" dirty="0"/>
              <a:t>Six Steps to Sustainability found on </a:t>
            </a:r>
          </a:p>
          <a:p>
            <a:r>
              <a:rPr lang="en-US" sz="2400" i="1" dirty="0" err="1"/>
              <a:t>MyRotary</a:t>
            </a:r>
            <a:r>
              <a:rPr lang="en-US" sz="2400" i="1" dirty="0"/>
              <a:t> under Apply for a Grant.   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159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69783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</a:rPr>
              <a:t>Elements of Successful Humanitarian 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905000"/>
            <a:ext cx="716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 Have measurable results.</a:t>
            </a:r>
          </a:p>
          <a:p>
            <a:endParaRPr lang="en-US" sz="3200" dirty="0"/>
          </a:p>
          <a:p>
            <a:r>
              <a:rPr lang="en-US" sz="3200" dirty="0"/>
              <a:t>Example:  WASH Project to get Clean Water and Sanitation – How many people are impacted?  How many households will have running water and a latrine?  </a:t>
            </a:r>
          </a:p>
        </p:txBody>
      </p:sp>
    </p:spTree>
    <p:extLst>
      <p:ext uri="{BB962C8B-B14F-4D97-AF65-F5344CB8AC3E}">
        <p14:creationId xmlns:p14="http://schemas.microsoft.com/office/powerpoint/2010/main" val="78565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prstClr val="black"/>
                </a:solidFill>
              </a:rPr>
              <a:t>Elements of Successful Humanitarian Projects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5.  Funding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332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Have a budget of at least $30,000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3048000"/>
            <a:ext cx="78069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International Partner Club                      $7,000                  </a:t>
            </a:r>
          </a:p>
          <a:p>
            <a:r>
              <a:rPr lang="en-US" dirty="0">
                <a:solidFill>
                  <a:prstClr val="black"/>
                </a:solidFill>
              </a:rPr>
              <a:t>Another club in our district                     $3,000                  </a:t>
            </a:r>
          </a:p>
          <a:p>
            <a:r>
              <a:rPr lang="en-US" dirty="0">
                <a:solidFill>
                  <a:prstClr val="black"/>
                </a:solidFill>
              </a:rPr>
              <a:t>District Designated Funds (DDF)           $12,500                  TRF  $10,000 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Total Budget                      $32,500  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Max DDF on any one grant from our district = $30,000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1143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District Designated Funds DDF fund 1.25:1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TRF matches DDF 0.8:1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5980331"/>
            <a:ext cx="620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Global Grant Calculator on </a:t>
            </a:r>
            <a:r>
              <a:rPr lang="en-US" dirty="0" err="1">
                <a:solidFill>
                  <a:prstClr val="black"/>
                </a:solidFill>
              </a:rPr>
              <a:t>MyRotary</a:t>
            </a:r>
            <a:r>
              <a:rPr lang="en-US" dirty="0">
                <a:solidFill>
                  <a:prstClr val="black"/>
                </a:solidFill>
              </a:rPr>
              <a:t> Grants Website.</a:t>
            </a:r>
          </a:p>
        </p:txBody>
      </p:sp>
    </p:spTree>
    <p:extLst>
      <p:ext uri="{BB962C8B-B14F-4D97-AF65-F5344CB8AC3E}">
        <p14:creationId xmlns:p14="http://schemas.microsoft.com/office/powerpoint/2010/main" val="323584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prstClr val="black"/>
                </a:solidFill>
              </a:rPr>
              <a:t>Elements of Successful Humanitarian Projects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514600"/>
            <a:ext cx="8951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International Partner Club (our district)             $7,000</a:t>
            </a:r>
          </a:p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club in our district                                           $3,000</a:t>
            </a:r>
          </a:p>
          <a:p>
            <a:r>
              <a:rPr lang="en-US" dirty="0">
                <a:solidFill>
                  <a:prstClr val="black"/>
                </a:solidFill>
              </a:rPr>
              <a:t>District Designated Funds (DDF)                         $12,500       TRF   $10,000   </a:t>
            </a:r>
          </a:p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rd</a:t>
            </a:r>
            <a:r>
              <a:rPr lang="en-US" dirty="0">
                <a:solidFill>
                  <a:prstClr val="black"/>
                </a:solidFill>
              </a:rPr>
              <a:t> club in district x                                                $2,000</a:t>
            </a:r>
          </a:p>
          <a:p>
            <a:r>
              <a:rPr lang="en-US" dirty="0">
                <a:solidFill>
                  <a:prstClr val="black"/>
                </a:solidFill>
              </a:rPr>
              <a:t>DDF from District x                                                 $2,000       TRF    $1,600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Total Budget                      $38,100 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Max DDF from our district = $25,000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909" y="535287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143000"/>
            <a:ext cx="352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Project involving clubs in 2 districts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872734"/>
            <a:ext cx="352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TRF matches DDF 0.8:1</a:t>
            </a:r>
          </a:p>
        </p:txBody>
      </p:sp>
    </p:spTree>
    <p:extLst>
      <p:ext uri="{BB962C8B-B14F-4D97-AF65-F5344CB8AC3E}">
        <p14:creationId xmlns:p14="http://schemas.microsoft.com/office/powerpoint/2010/main" val="65701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09981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 Apply for DDF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958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Send application to our Global Grants Committee.</a:t>
            </a:r>
          </a:p>
          <a:p>
            <a:r>
              <a:rPr lang="en-US" sz="2400" dirty="0"/>
              <a:t>                     </a:t>
            </a:r>
            <a:r>
              <a:rPr lang="en-US" sz="2400" dirty="0">
                <a:hlinkClick r:id="rId3"/>
              </a:rPr>
              <a:t>melaniephe@aol.com</a:t>
            </a:r>
            <a:endParaRPr lang="en-US" sz="2400" dirty="0"/>
          </a:p>
          <a:p>
            <a:endParaRPr lang="en-US" sz="2400" dirty="0"/>
          </a:p>
          <a:p>
            <a:pPr lvl="1"/>
            <a:r>
              <a:rPr lang="en-US" sz="2400" b="1" dirty="0"/>
              <a:t>Before “Locking” the grant application.</a:t>
            </a:r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0870" y="3172599"/>
            <a:ext cx="7270260" cy="3680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spc="-5" dirty="0">
                <a:ea typeface="Calibri"/>
                <a:cs typeface="Calibri"/>
              </a:rPr>
              <a:t>MSWord file available from District website:</a:t>
            </a:r>
          </a:p>
          <a:p>
            <a:pPr algn="ctr">
              <a:lnSpc>
                <a:spcPct val="115000"/>
              </a:lnSpc>
            </a:pPr>
            <a:endParaRPr lang="en-US" b="1" spc="-5" dirty="0">
              <a:ea typeface="Calibri"/>
              <a:cs typeface="Calibri"/>
            </a:endParaRPr>
          </a:p>
          <a:p>
            <a:pPr algn="ctr">
              <a:lnSpc>
                <a:spcPct val="115000"/>
              </a:lnSpc>
            </a:pPr>
            <a:endParaRPr lang="en-US" b="1" spc="-5" dirty="0">
              <a:ea typeface="Calibri"/>
              <a:cs typeface="Calibri"/>
            </a:endParaRPr>
          </a:p>
          <a:p>
            <a:pPr algn="ctr">
              <a:lnSpc>
                <a:spcPct val="115000"/>
              </a:lnSpc>
            </a:pPr>
            <a:r>
              <a:rPr lang="en-US" b="1" spc="-5" dirty="0">
                <a:ea typeface="Calibri"/>
                <a:cs typeface="Calibri"/>
              </a:rPr>
              <a:t>https://portal.clubrunner.ca./50015/SitePage/Global -Grants</a:t>
            </a:r>
          </a:p>
          <a:p>
            <a:pPr algn="ctr">
              <a:lnSpc>
                <a:spcPct val="115000"/>
              </a:lnSpc>
            </a:pPr>
            <a:endParaRPr lang="en-US" b="1" spc="-5" dirty="0">
              <a:ea typeface="Calibri"/>
              <a:cs typeface="Calibri"/>
            </a:endParaRPr>
          </a:p>
          <a:p>
            <a:pPr algn="ctr">
              <a:lnSpc>
                <a:spcPct val="115000"/>
              </a:lnSpc>
            </a:pPr>
            <a:r>
              <a:rPr lang="en-US" b="1" spc="-5" dirty="0">
                <a:ea typeface="Calibri"/>
                <a:cs typeface="Calibri"/>
              </a:rPr>
              <a:t>Global Grants Committee will review  and vote on your request </a:t>
            </a:r>
          </a:p>
          <a:p>
            <a:pPr algn="ctr">
              <a:lnSpc>
                <a:spcPct val="115000"/>
              </a:lnSpc>
            </a:pPr>
            <a:r>
              <a:rPr lang="en-US" b="1" spc="-5" dirty="0">
                <a:ea typeface="Calibri"/>
                <a:cs typeface="Calibri"/>
              </a:rPr>
              <a:t>for District Designated </a:t>
            </a:r>
          </a:p>
          <a:p>
            <a:pPr algn="ctr">
              <a:lnSpc>
                <a:spcPct val="115000"/>
              </a:lnSpc>
            </a:pPr>
            <a:r>
              <a:rPr lang="en-US" b="1" spc="-5" dirty="0">
                <a:ea typeface="Calibri"/>
                <a:cs typeface="Calibri"/>
              </a:rPr>
              <a:t>Funds –   DDF</a:t>
            </a:r>
            <a:endParaRPr lang="en-US" b="1" dirty="0">
              <a:ea typeface="Calibri"/>
              <a:cs typeface="Calibri"/>
            </a:endParaRPr>
          </a:p>
          <a:p>
            <a:pPr algn="ctr">
              <a:lnSpc>
                <a:spcPct val="115000"/>
              </a:lnSpc>
            </a:pPr>
            <a:r>
              <a:rPr lang="en-US" b="1" dirty="0">
                <a:ea typeface="Arial"/>
                <a:cs typeface="Calibri"/>
              </a:rPr>
              <a:t>:</a:t>
            </a:r>
          </a:p>
          <a:p>
            <a:pPr>
              <a:lnSpc>
                <a:spcPct val="115000"/>
              </a:lnSpc>
            </a:pPr>
            <a:endParaRPr lang="en-US" sz="1400" b="1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endParaRPr lang="en-US" sz="1400" dirty="0">
              <a:ea typeface="Calibri"/>
              <a:cs typeface="Arial"/>
            </a:endParaRPr>
          </a:p>
          <a:p>
            <a:pPr algn="ctr">
              <a:lnSpc>
                <a:spcPct val="115000"/>
              </a:lnSpc>
            </a:pP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05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8CD747-FE38-AD91-1D59-1D8DF586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1"/>
            <a:ext cx="8001000" cy="1913466"/>
          </a:xfrm>
        </p:spPr>
        <p:txBody>
          <a:bodyPr>
            <a:normAutofit/>
          </a:bodyPr>
          <a:lstStyle/>
          <a:p>
            <a:r>
              <a:rPr lang="en-US" dirty="0"/>
              <a:t>   Life Cycle of a Global Grant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AD98D-8C84-0B0B-6C4B-51FD92CB3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8305800" cy="441960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Draft:  </a:t>
            </a:r>
            <a:r>
              <a:rPr lang="en-US" sz="2000" dirty="0"/>
              <a:t>Rotary members plan a project and build their grant application online.  Apply for DDF – District Designated Funds.</a:t>
            </a:r>
          </a:p>
          <a:p>
            <a:r>
              <a:rPr lang="en-US" sz="2000" b="1" u="sng" dirty="0"/>
              <a:t>Authorization: </a:t>
            </a:r>
            <a:r>
              <a:rPr lang="en-US" sz="2000" dirty="0"/>
              <a:t>Club and District leaders review the application and authorize funding.</a:t>
            </a:r>
          </a:p>
          <a:p>
            <a:r>
              <a:rPr lang="en-US" sz="2000" b="1" u="sng" dirty="0"/>
              <a:t>Submitted: </a:t>
            </a:r>
            <a:r>
              <a:rPr lang="en-US" sz="2000" dirty="0"/>
              <a:t>The grant’s planners submit the application to The Rotary Foundation.</a:t>
            </a:r>
          </a:p>
          <a:p>
            <a:r>
              <a:rPr lang="en-US" sz="2000" b="1" u="sng" dirty="0"/>
              <a:t>Approved</a:t>
            </a:r>
            <a:r>
              <a:rPr lang="en-US" sz="2000" b="1" dirty="0"/>
              <a:t>: </a:t>
            </a:r>
            <a:r>
              <a:rPr lang="en-US" sz="2000" dirty="0"/>
              <a:t>  If the grant is approved, TRF issues payment.</a:t>
            </a:r>
          </a:p>
          <a:p>
            <a:r>
              <a:rPr lang="en-US" sz="2000" b="1" u="sng" dirty="0"/>
              <a:t>Completion:  </a:t>
            </a:r>
            <a:r>
              <a:rPr lang="en-US" sz="2000" dirty="0"/>
              <a:t>Members carry out the project, reporting to the Foundation annually, until the work is completed and a final report is submitted.  </a:t>
            </a:r>
            <a:r>
              <a:rPr lang="en-US" sz="2000" b="1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C756DA-51C7-93F7-EBE4-7604528B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605" y="609600"/>
            <a:ext cx="60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Global Grants Training District 5470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0597"/>
            <a:ext cx="75437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Road map for applying for a Global Grant:</a:t>
            </a:r>
          </a:p>
          <a:p>
            <a:r>
              <a:rPr lang="en-US" sz="2400" dirty="0"/>
              <a:t>           </a:t>
            </a:r>
            <a:r>
              <a:rPr lang="en-US" sz="2000" dirty="0">
                <a:hlinkClick r:id="rId3"/>
              </a:rPr>
              <a:t>https://portal.clubrunner/ca/50015/SitePage/global-grants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Most of the information needed to write and carry out a Global Grant can be found at:</a:t>
            </a:r>
          </a:p>
          <a:p>
            <a:endParaRPr lang="en-US" sz="2400" dirty="0"/>
          </a:p>
          <a:p>
            <a:r>
              <a:rPr lang="en-US" sz="2400" dirty="0"/>
              <a:t>               </a:t>
            </a:r>
            <a:r>
              <a:rPr lang="en-US" sz="2400" dirty="0">
                <a:hlinkClick r:id="rId4"/>
              </a:rPr>
              <a:t>https://my.rotary.org/en/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When you log in, you will see the screen for </a:t>
            </a:r>
          </a:p>
          <a:p>
            <a:r>
              <a:rPr lang="en-US" sz="2400" dirty="0"/>
              <a:t>                   The Grant Center.  </a:t>
            </a:r>
          </a:p>
          <a:p>
            <a:r>
              <a:rPr lang="en-US" sz="2400" dirty="0"/>
              <a:t>You will need to create an account to log in.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6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C50C01-C010-D011-1988-7AA2782D5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152401"/>
            <a:ext cx="5811724" cy="685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http:  myrotary.org/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/user</a:t>
            </a:r>
          </a:p>
        </p:txBody>
      </p:sp>
      <p:pic>
        <p:nvPicPr>
          <p:cNvPr id="6" name="Picture 5" descr="A computer screen with a group of blue and orange squares&#10;&#10;Description automatically generated">
            <a:extLst>
              <a:ext uri="{FF2B5EF4-FFF2-40B4-BE49-F238E27FC236}">
                <a16:creationId xmlns:a16="http://schemas.microsoft.com/office/drawing/2014/main" id="{5CF61852-0FC9-B664-275F-E004B15EE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0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592C42-0123-D51A-E74E-CD732D58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omputer screen 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38EA7F9-9724-C671-440D-CD16C0719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33350"/>
            <a:ext cx="8255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3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982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Guide to Global Grants – </a:t>
            </a:r>
            <a:r>
              <a:rPr lang="en-US" sz="2400" b="1" dirty="0"/>
              <a:t>http://grant.rotary.org/s_main.jsp?lang=1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8704" y="914400"/>
            <a:ext cx="8066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SN" dirty="0">
                <a:ea typeface="Calibri"/>
                <a:cs typeface="Times New Roman"/>
              </a:rPr>
              <a:t>CONTENTS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 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INTRODUCTION                                                                                     4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 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1 MAKE A SUSTAINABLE IMPACT                                                        8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 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2 PARTNER TO MAXIMIZE YOUR IMPACT                                          1</a:t>
            </a:r>
            <a:r>
              <a:rPr lang="en-US" dirty="0">
                <a:ea typeface="Calibri"/>
                <a:cs typeface="Times New Roman"/>
              </a:rPr>
              <a:t>4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 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3 PLAN YOUR GLOBAL GRANT-FUNDED PROJECT                           1</a:t>
            </a:r>
            <a:r>
              <a:rPr lang="en-US" dirty="0">
                <a:ea typeface="Calibri"/>
                <a:cs typeface="Times New Roman"/>
              </a:rPr>
              <a:t>7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 </a:t>
            </a:r>
          </a:p>
          <a:p>
            <a:r>
              <a:rPr lang="fr-SN" dirty="0">
                <a:ea typeface="Calibri"/>
                <a:cs typeface="Times New Roman"/>
              </a:rPr>
              <a:t>4 APPLY FOR A GLOBAL GRANT                                                         2</a:t>
            </a:r>
            <a:r>
              <a:rPr lang="en-US" dirty="0">
                <a:ea typeface="Calibri"/>
                <a:cs typeface="Times New Roman"/>
              </a:rPr>
              <a:t>4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 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5 IMPLEMENT, MONITOR, AND EVALUATE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   YOUR PROJECT                                                                                 2</a:t>
            </a:r>
            <a:r>
              <a:rPr lang="en-US" dirty="0">
                <a:ea typeface="Calibri"/>
                <a:cs typeface="Times New Roman"/>
              </a:rPr>
              <a:t>8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 </a:t>
            </a: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r>
              <a:rPr lang="fr-SN" dirty="0">
                <a:ea typeface="Calibri"/>
                <a:cs typeface="Times New Roman"/>
              </a:rPr>
              <a:t>6 REPORT YOUR PROGRESS AND OUTCOME                                  35</a:t>
            </a:r>
            <a:endParaRPr lang="en-US" sz="12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424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5745DA-F8AE-5245-B339-E2C6A920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5638800"/>
            <a:ext cx="6400800" cy="898525"/>
          </a:xfrm>
        </p:spPr>
        <p:txBody>
          <a:bodyPr/>
          <a:lstStyle/>
          <a:p>
            <a:r>
              <a:rPr lang="en-US" sz="2000" b="1" dirty="0"/>
              <a:t>Celebration on New Water System - Nicaragua</a:t>
            </a:r>
          </a:p>
        </p:txBody>
      </p:sp>
      <p:pic>
        <p:nvPicPr>
          <p:cNvPr id="3" name="Celebracion del agua. El Paraiso. Terrabona (2)">
            <a:hlinkClick r:id="" action="ppaction://media"/>
            <a:extLst>
              <a:ext uri="{FF2B5EF4-FFF2-40B4-BE49-F238E27FC236}">
                <a16:creationId xmlns:a16="http://schemas.microsoft.com/office/drawing/2014/main" id="{30BB8479-1124-E0B3-AF71-B0E00FC338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4" y="98424"/>
            <a:ext cx="8965045" cy="49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720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Clubs Must be Qualified to Participate in Grants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1" y="1676400"/>
            <a:ext cx="92723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Two parts to Qualification</a:t>
            </a:r>
          </a:p>
          <a:p>
            <a:endParaRPr lang="en-US" dirty="0"/>
          </a:p>
          <a:p>
            <a:r>
              <a:rPr lang="fr-FR" dirty="0"/>
              <a:t>Attend a </a:t>
            </a:r>
            <a:r>
              <a:rPr lang="fr-FR" dirty="0" err="1"/>
              <a:t>grant</a:t>
            </a:r>
            <a:r>
              <a:rPr lang="fr-FR" dirty="0"/>
              <a:t> management </a:t>
            </a:r>
            <a:r>
              <a:rPr lang="en-US" dirty="0"/>
              <a:t>seminar</a:t>
            </a:r>
          </a:p>
          <a:p>
            <a:endParaRPr lang="fr-FR" dirty="0"/>
          </a:p>
          <a:p>
            <a:r>
              <a:rPr lang="en-US" dirty="0"/>
              <a:t>Complete the club memorandum of understanding (MOU).</a:t>
            </a:r>
          </a:p>
          <a:p>
            <a:pPr lvl="1"/>
            <a:r>
              <a:rPr lang="en-US" dirty="0">
                <a:hlinkClick r:id="rId3"/>
              </a:rPr>
              <a:t>https://portal.clubrunner.ca/50015</a:t>
            </a:r>
            <a:endParaRPr lang="en-US" dirty="0"/>
          </a:p>
          <a:p>
            <a:pPr lvl="1"/>
            <a:r>
              <a:rPr lang="en-US" dirty="0"/>
              <a:t>Go to Site Pages</a:t>
            </a:r>
          </a:p>
          <a:p>
            <a:pPr lvl="1"/>
            <a:r>
              <a:rPr lang="en-US" dirty="0"/>
              <a:t>FORM - CLUB M.O.U.</a:t>
            </a:r>
          </a:p>
          <a:p>
            <a:pPr lvl="1"/>
            <a:endParaRPr lang="en-US" dirty="0"/>
          </a:p>
          <a:p>
            <a:r>
              <a:rPr lang="en-US" b="1" dirty="0"/>
              <a:t>Both steps must be completed each year</a:t>
            </a:r>
          </a:p>
          <a:p>
            <a:endParaRPr lang="en-US" b="1" dirty="0"/>
          </a:p>
          <a:p>
            <a:r>
              <a:rPr lang="en-US" dirty="0"/>
              <a:t>Grant management seminar can be renewed on-line </a:t>
            </a:r>
          </a:p>
          <a:p>
            <a:r>
              <a:rPr lang="en-US" b="1" dirty="0">
                <a:hlinkClick r:id="rId3"/>
              </a:rPr>
              <a:t>https://portal.clubrunner.ca/50015</a:t>
            </a:r>
            <a:endParaRPr lang="en-US" b="1" dirty="0"/>
          </a:p>
          <a:p>
            <a:r>
              <a:rPr lang="en-US" b="1" dirty="0"/>
              <a:t>Scroll down left side to Site Pages.  Click on District 5470 Grant Management Training.  Open:  Rotary Foundation Grant Management Training Test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8399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</a:rPr>
              <a:t>Terms and Conditions.....   </a:t>
            </a:r>
            <a:endParaRPr lang="en-US" u="sng" dirty="0">
              <a:solidFill>
                <a:srgbClr val="FF0000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9997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Page 3:  Global Grants  do Not fund:</a:t>
            </a:r>
          </a:p>
          <a:p>
            <a:endParaRPr lang="en-US" sz="2000" dirty="0"/>
          </a:p>
          <a:p>
            <a:r>
              <a:rPr lang="en-US" sz="2000" dirty="0"/>
              <a:t>Excessive support for any one community</a:t>
            </a:r>
          </a:p>
          <a:p>
            <a:r>
              <a:rPr lang="en-US" sz="2000" dirty="0"/>
              <a:t>Purchase, construction or remodeling of buildings</a:t>
            </a:r>
          </a:p>
          <a:p>
            <a:r>
              <a:rPr lang="en-US" sz="2000" dirty="0"/>
              <a:t>Fundraising activities</a:t>
            </a:r>
          </a:p>
          <a:p>
            <a:r>
              <a:rPr lang="en-US" sz="2000" dirty="0"/>
              <a:t>Activities for which the expense has already been incurred</a:t>
            </a:r>
          </a:p>
          <a:p>
            <a:r>
              <a:rPr lang="en-US" sz="2000" dirty="0"/>
              <a:t>Activities primarily implemented by an organization other than Rotary</a:t>
            </a:r>
          </a:p>
          <a:p>
            <a:r>
              <a:rPr lang="en-US" sz="2000" dirty="0"/>
              <a:t>Multiple unrelated projects under one grant</a:t>
            </a:r>
          </a:p>
          <a:p>
            <a:r>
              <a:rPr lang="en-US" sz="2000" dirty="0"/>
              <a:t>and more...</a:t>
            </a:r>
          </a:p>
        </p:txBody>
      </p:sp>
    </p:spTree>
    <p:extLst>
      <p:ext uri="{BB962C8B-B14F-4D97-AF65-F5344CB8AC3E}">
        <p14:creationId xmlns:p14="http://schemas.microsoft.com/office/powerpoint/2010/main" val="1455474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51413"/>
            <a:ext cx="48558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Finding a Host Club and Project</a:t>
            </a:r>
          </a:p>
          <a:p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18886" y="1443841"/>
            <a:ext cx="8025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Rebekah Kiser’s  </a:t>
            </a:r>
            <a:r>
              <a:rPr lang="en-US" i="1" dirty="0"/>
              <a:t>International Service Newsletter </a:t>
            </a:r>
          </a:p>
          <a:p>
            <a:r>
              <a:rPr lang="en-US" i="1" dirty="0"/>
              <a:t>      </a:t>
            </a:r>
            <a:r>
              <a:rPr lang="en-US" i="1" dirty="0">
                <a:hlinkClick r:id="rId3"/>
              </a:rPr>
              <a:t>https://portal.clubrunner.ca/50015/sitepage</a:t>
            </a:r>
            <a:endParaRPr lang="en-US" i="1" dirty="0"/>
          </a:p>
          <a:p>
            <a:r>
              <a:rPr lang="en-US" i="1" dirty="0"/>
              <a:t>           Click on Archive: D-5470 International Service Newsletters</a:t>
            </a:r>
          </a:p>
          <a:p>
            <a:endParaRPr lang="en-US" dirty="0"/>
          </a:p>
          <a:p>
            <a:r>
              <a:rPr lang="en-US" dirty="0"/>
              <a:t>Also on District 5470 Webpage.  Site Pages: </a:t>
            </a:r>
          </a:p>
          <a:p>
            <a:endParaRPr lang="en-US" dirty="0"/>
          </a:p>
          <a:p>
            <a:r>
              <a:rPr lang="en-US" dirty="0"/>
              <a:t>	District 5470 Clubs Seeking Project Partner</a:t>
            </a:r>
          </a:p>
          <a:p>
            <a:endParaRPr lang="en-US" dirty="0"/>
          </a:p>
          <a:p>
            <a:r>
              <a:rPr lang="en-US" dirty="0"/>
              <a:t>               Other District Clubs Seeking Project Partners</a:t>
            </a:r>
          </a:p>
          <a:p>
            <a:r>
              <a:rPr lang="en-US" dirty="0"/>
              <a:t>                </a:t>
            </a:r>
          </a:p>
          <a:p>
            <a:r>
              <a:rPr lang="en-US" dirty="0"/>
              <a:t>TRF Project Fairs (Search Rotary Project Fairs)</a:t>
            </a:r>
          </a:p>
          <a:p>
            <a:pPr lvl="1"/>
            <a:endParaRPr lang="en-US" dirty="0">
              <a:solidFill>
                <a:srgbClr val="222222"/>
              </a:solidFill>
              <a:latin typeface="Roboto"/>
            </a:endParaRPr>
          </a:p>
          <a:p>
            <a:pPr lvl="1"/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58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52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Support a Global Grant Managed by Another Club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0907" y="1066800"/>
            <a:ext cx="52873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clubs in the same district or in different districts </a:t>
            </a:r>
          </a:p>
          <a:p>
            <a:r>
              <a:rPr lang="en-US" dirty="0"/>
              <a:t>can join to support a global grant.</a:t>
            </a:r>
          </a:p>
          <a:p>
            <a:endParaRPr lang="en-US" dirty="0"/>
          </a:p>
          <a:p>
            <a:r>
              <a:rPr lang="en-US" dirty="0"/>
              <a:t>Only one club will be the International Partner.</a:t>
            </a:r>
          </a:p>
          <a:p>
            <a:endParaRPr lang="en-US" dirty="0"/>
          </a:p>
          <a:p>
            <a:r>
              <a:rPr lang="en-US" dirty="0"/>
              <a:t>One member of the International Partner Club will be </a:t>
            </a:r>
          </a:p>
          <a:p>
            <a:r>
              <a:rPr lang="en-US" dirty="0"/>
              <a:t>the Primary Contact for the project.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728703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GG 2351451 Guatemala </a:t>
            </a:r>
            <a:r>
              <a:rPr lang="es-ES" dirty="0" err="1"/>
              <a:t>Literacy</a:t>
            </a:r>
            <a:r>
              <a:rPr lang="es-ES" dirty="0"/>
              <a:t> Project  2024</a:t>
            </a:r>
          </a:p>
          <a:p>
            <a:r>
              <a:rPr lang="es-ES" dirty="0"/>
              <a:t>              International </a:t>
            </a:r>
            <a:r>
              <a:rPr lang="es-ES" dirty="0" err="1"/>
              <a:t>Partner</a:t>
            </a:r>
            <a:r>
              <a:rPr lang="es-ES" dirty="0"/>
              <a:t> Club – Downey Club </a:t>
            </a:r>
            <a:r>
              <a:rPr lang="es-ES" dirty="0" err="1"/>
              <a:t>District</a:t>
            </a:r>
            <a:r>
              <a:rPr lang="es-ES" dirty="0"/>
              <a:t> 5280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4 clubs in </a:t>
            </a:r>
            <a:r>
              <a:rPr lang="es-ES" dirty="0" err="1"/>
              <a:t>District</a:t>
            </a:r>
            <a:r>
              <a:rPr lang="es-ES" dirty="0"/>
              <a:t> 5470 </a:t>
            </a:r>
            <a:r>
              <a:rPr lang="es-ES" dirty="0" err="1"/>
              <a:t>contributed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GLP.   DDF 2024 = $12,200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4017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0615"/>
            <a:ext cx="740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Would You Like to See a Global Grant Application?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1219200"/>
            <a:ext cx="37048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https://my.rotary.org/en/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Take Action...Apply for Grants..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411021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3543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92" y="2432673"/>
            <a:ext cx="3562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860292" y="3200400"/>
            <a:ext cx="1781175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3543300"/>
            <a:ext cx="3151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GG2014920 El Paraiso </a:t>
            </a:r>
          </a:p>
          <a:p>
            <a:r>
              <a:rPr lang="en-US" dirty="0"/>
              <a:t>Nicaragua WASH Project</a:t>
            </a:r>
          </a:p>
          <a:p>
            <a:endParaRPr lang="en-US" dirty="0"/>
          </a:p>
          <a:p>
            <a:r>
              <a:rPr lang="en-US" dirty="0"/>
              <a:t>Or email me for a pdf copy.</a:t>
            </a:r>
          </a:p>
        </p:txBody>
      </p:sp>
    </p:spTree>
    <p:extLst>
      <p:ext uri="{BB962C8B-B14F-4D97-AF65-F5344CB8AC3E}">
        <p14:creationId xmlns:p14="http://schemas.microsoft.com/office/powerpoint/2010/main" val="1718395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3052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Authorization and </a:t>
            </a:r>
            <a:br>
              <a:rPr lang="en-US" sz="2400" b="1" u="sng" dirty="0"/>
            </a:br>
            <a:r>
              <a:rPr lang="en-US" sz="2400" b="1" u="sng" dirty="0"/>
              <a:t>Locking an Application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149"/>
            <a:ext cx="3190875" cy="66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048000" y="5181600"/>
            <a:ext cx="25908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3962400"/>
            <a:ext cx="2900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Primary Contacts </a:t>
            </a:r>
            <a:r>
              <a:rPr lang="en-US" b="1" u="sng" dirty="0">
                <a:solidFill>
                  <a:srgbClr val="FF0000"/>
                </a:solidFill>
              </a:rPr>
              <a:t>cannot</a:t>
            </a:r>
            <a:r>
              <a:rPr lang="en-US" b="1" dirty="0">
                <a:solidFill>
                  <a:srgbClr val="FF0000"/>
                </a:solidFill>
              </a:rPr>
              <a:t> edit an application after they have locked 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638800"/>
            <a:ext cx="267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for DDF </a:t>
            </a:r>
            <a:r>
              <a:rPr lang="en-US" u="sng" dirty="0"/>
              <a:t>before</a:t>
            </a:r>
            <a:r>
              <a:rPr lang="en-US" dirty="0"/>
              <a:t> locking an application</a:t>
            </a:r>
          </a:p>
        </p:txBody>
      </p:sp>
    </p:spTree>
    <p:extLst>
      <p:ext uri="{BB962C8B-B14F-4D97-AF65-F5344CB8AC3E}">
        <p14:creationId xmlns:p14="http://schemas.microsoft.com/office/powerpoint/2010/main" val="2147616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630C51-4C4C-BC15-525B-C606A6C8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F6021B-0B2F-19AA-A45F-882650890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684647"/>
              </p:ext>
            </p:extLst>
          </p:nvPr>
        </p:nvGraphicFramePr>
        <p:xfrm>
          <a:off x="533400" y="631148"/>
          <a:ext cx="8229601" cy="5845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264">
                  <a:extLst>
                    <a:ext uri="{9D8B030D-6E8A-4147-A177-3AD203B41FA5}">
                      <a16:colId xmlns:a16="http://schemas.microsoft.com/office/drawing/2014/main" val="472869196"/>
                    </a:ext>
                  </a:extLst>
                </a:gridCol>
                <a:gridCol w="733712">
                  <a:extLst>
                    <a:ext uri="{9D8B030D-6E8A-4147-A177-3AD203B41FA5}">
                      <a16:colId xmlns:a16="http://schemas.microsoft.com/office/drawing/2014/main" val="956126910"/>
                    </a:ext>
                  </a:extLst>
                </a:gridCol>
                <a:gridCol w="1800370">
                  <a:extLst>
                    <a:ext uri="{9D8B030D-6E8A-4147-A177-3AD203B41FA5}">
                      <a16:colId xmlns:a16="http://schemas.microsoft.com/office/drawing/2014/main" val="2787274684"/>
                    </a:ext>
                  </a:extLst>
                </a:gridCol>
                <a:gridCol w="708536">
                  <a:extLst>
                    <a:ext uri="{9D8B030D-6E8A-4147-A177-3AD203B41FA5}">
                      <a16:colId xmlns:a16="http://schemas.microsoft.com/office/drawing/2014/main" val="303509878"/>
                    </a:ext>
                  </a:extLst>
                </a:gridCol>
                <a:gridCol w="635575">
                  <a:extLst>
                    <a:ext uri="{9D8B030D-6E8A-4147-A177-3AD203B41FA5}">
                      <a16:colId xmlns:a16="http://schemas.microsoft.com/office/drawing/2014/main" val="1324673142"/>
                    </a:ext>
                  </a:extLst>
                </a:gridCol>
                <a:gridCol w="2499144">
                  <a:extLst>
                    <a:ext uri="{9D8B030D-6E8A-4147-A177-3AD203B41FA5}">
                      <a16:colId xmlns:a16="http://schemas.microsoft.com/office/drawing/2014/main" val="2278471886"/>
                    </a:ext>
                  </a:extLst>
                </a:gridCol>
              </a:tblGrid>
              <a:tr h="10542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Grant Number &amp; Title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Club Name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Contact Person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Amount Requested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Sent in and voted by GG Committee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Funds Remaining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 When Approved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extLst>
                  <a:ext uri="{0D108BD9-81ED-4DB2-BD59-A6C34878D82A}">
                    <a16:rowId xmlns:a16="http://schemas.microsoft.com/office/drawing/2014/main" val="1269842027"/>
                  </a:ext>
                </a:extLst>
              </a:tr>
              <a:tr h="1173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Beginning Funds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Funds Available  carry forward from 2023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2024 = 25,440.20 included in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$142,731.92 from Rotary Chart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extLst>
                  <a:ext uri="{0D108BD9-81ED-4DB2-BD59-A6C34878D82A}">
                    <a16:rowId xmlns:a16="http://schemas.microsoft.com/office/drawing/2014/main" val="1525097531"/>
                  </a:ext>
                </a:extLst>
              </a:tr>
              <a:tr h="8140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GG 2460865 Improving Science Education in High Schools in Togo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Pagosa Springs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David Smith  </a:t>
                      </a:r>
                      <a:r>
                        <a:rPr lang="en-US" sz="700">
                          <a:effectLst/>
                        </a:rPr>
                        <a:t>Tel: 970 585 9044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>
                          <a:effectLst/>
                        </a:rPr>
                        <a:t>Email: dsmith7@unl.edu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$30,000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$112,731.92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extLst>
                  <a:ext uri="{0D108BD9-81ED-4DB2-BD59-A6C34878D82A}">
                    <a16:rowId xmlns:a16="http://schemas.microsoft.com/office/drawing/2014/main" val="819018367"/>
                  </a:ext>
                </a:extLst>
              </a:tr>
              <a:tr h="319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GG 2460306 Navajo Nation Literacy and Community Building Project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Glenwood Springs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Peter Jeschofnig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$26,250.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$86,481.92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extLst>
                  <a:ext uri="{0D108BD9-81ED-4DB2-BD59-A6C34878D82A}">
                    <a16:rowId xmlns:a16="http://schemas.microsoft.com/office/drawing/2014/main" val="804943558"/>
                  </a:ext>
                </a:extLst>
              </a:tr>
              <a:tr h="757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GG  2463588 Guatemala Literacy Project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Aspen, Snowmass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Durango, Fruita,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Gary Hartman Snowmass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g.hartman@gmail.com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$12,200 approved. 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$74,281.92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extLst>
                  <a:ext uri="{0D108BD9-81ED-4DB2-BD59-A6C34878D82A}">
                    <a16:rowId xmlns:a16="http://schemas.microsoft.com/office/drawing/2014/main" val="1433298470"/>
                  </a:ext>
                </a:extLst>
              </a:tr>
              <a:tr h="319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GG 2570979 Safe Water Rural Cascatlan, El Salvador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Vail Rotary Club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Reggie O’Brien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$24,000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$50,281.92      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extLst>
                  <a:ext uri="{0D108BD9-81ED-4DB2-BD59-A6C34878D82A}">
                    <a16:rowId xmlns:a16="http://schemas.microsoft.com/office/drawing/2014/main" val="2983797081"/>
                  </a:ext>
                </a:extLst>
              </a:tr>
              <a:tr h="319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GG 2570493 Water India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Glenwood Springs Sept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Peter Jeschofnig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$10,000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Must have been. 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$40,281.92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extLst>
                  <a:ext uri="{0D108BD9-81ED-4DB2-BD59-A6C34878D82A}">
                    <a16:rowId xmlns:a16="http://schemas.microsoft.com/office/drawing/2014/main" val="1821611189"/>
                  </a:ext>
                </a:extLst>
              </a:tr>
              <a:tr h="319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GG 2351251 Tratamiento de Pie Bot Con Metado Pouseti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Vail During Sept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$1,200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Must have been. 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$39,081.92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extLst>
                  <a:ext uri="{0D108BD9-81ED-4DB2-BD59-A6C34878D82A}">
                    <a16:rowId xmlns:a16="http://schemas.microsoft.com/office/drawing/2014/main" val="2411826003"/>
                  </a:ext>
                </a:extLst>
              </a:tr>
              <a:tr h="319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GG 2572298 Intra Aortic Heart Device for Adana Turkey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Glenwood Springs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Jim Ingraham  capt.jimingraham@yahoo.com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$20,000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$19,081.92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extLst>
                  <a:ext uri="{0D108BD9-81ED-4DB2-BD59-A6C34878D82A}">
                    <a16:rowId xmlns:a16="http://schemas.microsoft.com/office/drawing/2014/main" val="3962533708"/>
                  </a:ext>
                </a:extLst>
              </a:tr>
              <a:tr h="295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GG 2573717 Zero Malaria Project Nigeria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Aspen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Dr. Dan Perlman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   2775.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$16,306.92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extLst>
                  <a:ext uri="{0D108BD9-81ED-4DB2-BD59-A6C34878D82A}">
                    <a16:rowId xmlns:a16="http://schemas.microsoft.com/office/drawing/2014/main" val="1464993958"/>
                  </a:ext>
                </a:extLst>
              </a:tr>
              <a:tr h="1558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8" marR="44198" marT="0" marB="0"/>
                </a:tc>
                <a:extLst>
                  <a:ext uri="{0D108BD9-81ED-4DB2-BD59-A6C34878D82A}">
                    <a16:rowId xmlns:a16="http://schemas.microsoft.com/office/drawing/2014/main" val="256228117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1F0CF9A-F6F6-DD2F-7CA6-1FC5FDFF4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99" y="818925"/>
            <a:ext cx="114803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2024-2025 Rotary District 5470 DDF Requests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13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341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Global Grants Committee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Melanie Phelps          Pueblo West                                   melaniephe@aol.com</a:t>
            </a:r>
          </a:p>
          <a:p>
            <a:r>
              <a:rPr lang="en-US" sz="1600" dirty="0"/>
              <a:t>Dick Dangler              Edwards                                          rdangler@hotmail.com</a:t>
            </a:r>
          </a:p>
          <a:p>
            <a:r>
              <a:rPr lang="en-US" sz="1600" dirty="0"/>
              <a:t>Reggie </a:t>
            </a:r>
            <a:r>
              <a:rPr lang="en-US" sz="1600" dirty="0" err="1"/>
              <a:t>O’Obrien</a:t>
            </a:r>
            <a:r>
              <a:rPr lang="en-US" sz="1600" dirty="0"/>
              <a:t>	    Vail		                           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regina.obrien.pchn@gmail.com</a:t>
            </a:r>
            <a:r>
              <a:rPr lang="en-US" sz="1600" dirty="0"/>
              <a:t>  </a:t>
            </a:r>
          </a:p>
          <a:p>
            <a:r>
              <a:rPr lang="en-US" sz="1600" dirty="0"/>
              <a:t>Sandy Lowell              Glenwood Springs Sunrise            </a:t>
            </a: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slowell3@gmail.com</a:t>
            </a:r>
            <a:endParaRPr lang="en-US" sz="1600" dirty="0"/>
          </a:p>
          <a:p>
            <a:r>
              <a:rPr lang="en-US" sz="1600" dirty="0"/>
              <a:t>Peter </a:t>
            </a:r>
            <a:r>
              <a:rPr lang="en-US" sz="1600" dirty="0" err="1"/>
              <a:t>Jeschofnig</a:t>
            </a:r>
            <a:r>
              <a:rPr lang="en-US" sz="1600" dirty="0"/>
              <a:t>        Glenwood Springs                         pjeschofnig@gmail.com</a:t>
            </a:r>
          </a:p>
          <a:p>
            <a:r>
              <a:rPr lang="en-US" sz="1600" dirty="0"/>
              <a:t>Walter Duhaime         Durango Daybreak                       wduhaime@gmail.com</a:t>
            </a:r>
          </a:p>
          <a:p>
            <a:endParaRPr lang="en-US" sz="1600" dirty="0"/>
          </a:p>
          <a:p>
            <a:r>
              <a:rPr lang="en-US" b="1" dirty="0"/>
              <a:t>We are looking for new members for the Global Grants Committee.  If you are interested in serving with us, please contact Melanie   719-252-1789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6069" y="3581400"/>
            <a:ext cx="59570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Responsibilities</a:t>
            </a:r>
          </a:p>
          <a:p>
            <a:endParaRPr lang="en-US" dirty="0"/>
          </a:p>
          <a:p>
            <a:r>
              <a:rPr lang="en-US" dirty="0"/>
              <a:t>Promote Global Grants</a:t>
            </a:r>
          </a:p>
          <a:p>
            <a:r>
              <a:rPr lang="en-US" dirty="0"/>
              <a:t>Review requests for District Designated Funds (DDF),</a:t>
            </a:r>
          </a:p>
          <a:p>
            <a:r>
              <a:rPr lang="en-US" dirty="0"/>
              <a:t>Vote on them and send our recommendation to </a:t>
            </a:r>
          </a:p>
          <a:p>
            <a:r>
              <a:rPr lang="en-US" dirty="0"/>
              <a:t>District 5470 </a:t>
            </a:r>
          </a:p>
          <a:p>
            <a:r>
              <a:rPr lang="en-US" dirty="0"/>
              <a:t>Suggest ways to strengthen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7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828800"/>
            <a:ext cx="64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Align with an area of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Include active community and Rotarian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Have long-term, sustainable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Have measurable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Have a budget of at least $30,000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1535" y="475882"/>
            <a:ext cx="5996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Elements of Successful Humanitarian Projects</a:t>
            </a:r>
          </a:p>
        </p:txBody>
      </p:sp>
    </p:spTree>
    <p:extLst>
      <p:ext uri="{BB962C8B-B14F-4D97-AF65-F5344CB8AC3E}">
        <p14:creationId xmlns:p14="http://schemas.microsoft.com/office/powerpoint/2010/main" val="396109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857794"/>
            <a:ext cx="6479198" cy="417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7736" y="304800"/>
            <a:ext cx="538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Areas of Focus for Humanitarian Projects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4385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7" y="5752143"/>
            <a:ext cx="19685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3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B14FF2-C4DB-CAC5-4404-35F404ED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990600"/>
            <a:ext cx="6629400" cy="5029200"/>
          </a:xfrm>
        </p:spPr>
        <p:txBody>
          <a:bodyPr/>
          <a:lstStyle/>
          <a:p>
            <a:r>
              <a:rPr lang="en-US" sz="2800" dirty="0"/>
              <a:t>New Area of Focus:</a:t>
            </a:r>
          </a:p>
          <a:p>
            <a:endParaRPr lang="en-US" sz="2800" dirty="0"/>
          </a:p>
          <a:p>
            <a:r>
              <a:rPr lang="en-US" sz="2800" dirty="0"/>
              <a:t>Supporting the Environment.</a:t>
            </a:r>
          </a:p>
          <a:p>
            <a:endParaRPr lang="en-US" sz="2800" dirty="0"/>
          </a:p>
          <a:p>
            <a:r>
              <a:rPr lang="en-US" sz="2800" dirty="0"/>
              <a:t>Over $18 million in funding spent on</a:t>
            </a:r>
          </a:p>
          <a:p>
            <a:endParaRPr lang="en-US" sz="2800" dirty="0"/>
          </a:p>
          <a:p>
            <a:r>
              <a:rPr lang="en-US" sz="2800" dirty="0"/>
              <a:t> environmental programs in the past </a:t>
            </a:r>
          </a:p>
          <a:p>
            <a:endParaRPr lang="en-US" sz="2800" dirty="0"/>
          </a:p>
          <a:p>
            <a:r>
              <a:rPr lang="en-US" sz="2800" dirty="0"/>
              <a:t>5 years – The Rotary Foundation. 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25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9975" y="228600"/>
            <a:ext cx="59634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                    </a:t>
            </a:r>
            <a:r>
              <a:rPr lang="en-US" sz="2400" b="1" u="sng" dirty="0"/>
              <a:t>Area of Focus:</a:t>
            </a:r>
          </a:p>
          <a:p>
            <a:r>
              <a:rPr lang="en-US" sz="2400" b="1" dirty="0"/>
              <a:t>          </a:t>
            </a:r>
            <a:r>
              <a:rPr lang="en-US" sz="2400" b="1" u="sng" dirty="0"/>
              <a:t>BASIC EDUCATION AND LITERACY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7751" y="1295400"/>
            <a:ext cx="63829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Statement of Purpose and Goals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Strengthen capacity of communities to provide basic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adult 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gender disparity in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teacher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750" y="3323272"/>
            <a:ext cx="35559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Projects that do </a:t>
            </a:r>
            <a:r>
              <a:rPr lang="en-US" b="1" u="sng" dirty="0"/>
              <a:t>NOT</a:t>
            </a:r>
            <a:r>
              <a:rPr lang="en-US" b="1" dirty="0"/>
              <a:t> qualify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Equipment only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Projects  that are not sustainable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5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6A14DB-D4EC-0E30-F255-7AEC9A7A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76200"/>
            <a:ext cx="8077200" cy="6461125"/>
          </a:xfrm>
        </p:spPr>
        <p:txBody>
          <a:bodyPr/>
          <a:lstStyle/>
          <a:p>
            <a:r>
              <a:rPr lang="en-US" sz="3200" b="1" dirty="0"/>
              <a:t>Elements of Successful Humanitarian Projects</a:t>
            </a:r>
          </a:p>
          <a:p>
            <a:r>
              <a:rPr lang="en-US" sz="3200" b="1" dirty="0"/>
              <a:t>1.  Align with An Area of Focus</a:t>
            </a:r>
          </a:p>
          <a:p>
            <a:endParaRPr lang="en-US" sz="3200" b="1" dirty="0"/>
          </a:p>
          <a:p>
            <a:r>
              <a:rPr lang="en-US" sz="3200" b="1" dirty="0"/>
              <a:t>2. Rotarian Participation</a:t>
            </a:r>
          </a:p>
          <a:p>
            <a:endParaRPr lang="en-US" sz="3200" b="1" dirty="0"/>
          </a:p>
          <a:p>
            <a:r>
              <a:rPr lang="en-US" sz="3200" b="1" dirty="0"/>
              <a:t>3. Community Participation</a:t>
            </a:r>
          </a:p>
          <a:p>
            <a:pPr marL="457200" indent="-457200">
              <a:buAutoNum type="arabicPeriod"/>
            </a:pPr>
            <a:endParaRPr lang="en-US" sz="3200" b="1" dirty="0"/>
          </a:p>
          <a:p>
            <a:r>
              <a:rPr lang="en-US" sz="3200" b="1" dirty="0"/>
              <a:t>4.  Long Term, Sustainable Results</a:t>
            </a:r>
          </a:p>
          <a:p>
            <a:pPr marL="457200" indent="-457200">
              <a:buAutoNum type="arabicPeriod"/>
            </a:pPr>
            <a:endParaRPr lang="en-US" sz="3200" b="1" dirty="0"/>
          </a:p>
          <a:p>
            <a:r>
              <a:rPr lang="en-US" sz="3200" b="1" dirty="0"/>
              <a:t>5.Measurable Results</a:t>
            </a:r>
          </a:p>
          <a:p>
            <a:pPr marL="457200" indent="-457200">
              <a:buAutoNum type="arabicPeriod"/>
            </a:pPr>
            <a:endParaRPr lang="en-US" sz="3200" b="1" dirty="0"/>
          </a:p>
          <a:p>
            <a:r>
              <a:rPr lang="en-US" sz="3200" b="1" dirty="0"/>
              <a:t>6. Funding</a:t>
            </a:r>
          </a:p>
        </p:txBody>
      </p:sp>
    </p:spTree>
    <p:extLst>
      <p:ext uri="{BB962C8B-B14F-4D97-AF65-F5344CB8AC3E}">
        <p14:creationId xmlns:p14="http://schemas.microsoft.com/office/powerpoint/2010/main" val="193970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33536"/>
            <a:ext cx="5996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Elements of Successful Humanitarian 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690285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1.  Rotarian Participation</a:t>
            </a:r>
          </a:p>
          <a:p>
            <a:endParaRPr lang="en-US" sz="2000" dirty="0"/>
          </a:p>
          <a:p>
            <a:r>
              <a:rPr lang="en-US" sz="2000" dirty="0"/>
              <a:t>International Partner Club</a:t>
            </a:r>
          </a:p>
          <a:p>
            <a:endParaRPr lang="en-US" sz="2000" dirty="0"/>
          </a:p>
          <a:p>
            <a:r>
              <a:rPr lang="en-US" sz="2000" dirty="0"/>
              <a:t>Host Partner Club</a:t>
            </a:r>
          </a:p>
          <a:p>
            <a:endParaRPr lang="en-US" sz="2000" dirty="0"/>
          </a:p>
          <a:p>
            <a:r>
              <a:rPr lang="en-US" sz="2000" dirty="0"/>
              <a:t>	Each club must have 1 Primary Contact and 2 </a:t>
            </a:r>
          </a:p>
          <a:p>
            <a:r>
              <a:rPr lang="en-US" sz="2000" dirty="0"/>
              <a:t>                     Secondary Contacts</a:t>
            </a:r>
          </a:p>
          <a:p>
            <a:endParaRPr lang="en-US" sz="2000" dirty="0"/>
          </a:p>
          <a:p>
            <a:r>
              <a:rPr lang="en-US" sz="2000" dirty="0"/>
              <a:t>	Other clubs may contribute financial support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7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1167"/>
            <a:ext cx="5996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</a:rPr>
              <a:t>Elements of Successful Humanitarian 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599" y="1936283"/>
            <a:ext cx="66191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 Community Participation</a:t>
            </a:r>
          </a:p>
          <a:p>
            <a:endParaRPr lang="en-US" sz="3200" dirty="0"/>
          </a:p>
          <a:p>
            <a:r>
              <a:rPr lang="en-US" sz="3200" dirty="0"/>
              <a:t>Learn about your community</a:t>
            </a:r>
          </a:p>
          <a:p>
            <a:r>
              <a:rPr lang="en-US" sz="3200" b="1" u="sng" dirty="0"/>
              <a:t>Assess community needs</a:t>
            </a:r>
          </a:p>
          <a:p>
            <a:endParaRPr lang="en-US" sz="3200" dirty="0"/>
          </a:p>
          <a:p>
            <a:r>
              <a:rPr lang="en-US" sz="3200" i="1" dirty="0"/>
              <a:t>File for Community Assessment on Grant Resources page on </a:t>
            </a:r>
            <a:r>
              <a:rPr lang="en-US" sz="3200" i="1" dirty="0" err="1"/>
              <a:t>MyRotary</a:t>
            </a:r>
            <a:r>
              <a:rPr lang="en-US" sz="3200" i="1" dirty="0"/>
              <a:t> Website under Apply for A Grant. </a:t>
            </a:r>
          </a:p>
          <a:p>
            <a:endParaRPr lang="en-US" sz="3200" i="1" dirty="0"/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516960339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s_Guide_Slid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3400</TotalTime>
  <Words>2159</Words>
  <Application>Microsoft Office PowerPoint</Application>
  <PresentationFormat>On-screen Show (4:3)</PresentationFormat>
  <Paragraphs>388</Paragraphs>
  <Slides>27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 Bold</vt:lpstr>
      <vt:lpstr>Calibri</vt:lpstr>
      <vt:lpstr>Century Gothic</vt:lpstr>
      <vt:lpstr>Roboto</vt:lpstr>
      <vt:lpstr>Times New Roman</vt:lpstr>
      <vt:lpstr>Wingdings 3</vt:lpstr>
      <vt:lpstr>Leaders_Guide_Slide_Template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Life Cycle of a Global Grant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</dc:creator>
  <cp:lastModifiedBy>Melanie Phelps</cp:lastModifiedBy>
  <cp:revision>173</cp:revision>
  <cp:lastPrinted>2020-11-14T14:28:25Z</cp:lastPrinted>
  <dcterms:created xsi:type="dcterms:W3CDTF">2019-04-09T13:44:16Z</dcterms:created>
  <dcterms:modified xsi:type="dcterms:W3CDTF">2025-03-15T00:39:12Z</dcterms:modified>
</cp:coreProperties>
</file>