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notesSlides/notesSlide1.xml" ContentType="application/vnd.openxmlformats-officedocument.presentationml.notesSlid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9" name="Shape 12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Shape 15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65887" indent="-465887">
              <a:lnSpc>
                <a:spcPts val="1300"/>
              </a:lnSpc>
              <a:spcBef>
                <a:spcPts val="600"/>
              </a:spcBef>
              <a:defRPr sz="1400">
                <a:solidFill>
                  <a:srgbClr val="50505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Rotarians support our Foundation through these funds:</a:t>
            </a:r>
          </a:p>
          <a:p>
            <a:pPr lvl="1" marL="642923" indent="-177037">
              <a:lnSpc>
                <a:spcPts val="1300"/>
              </a:lnSpc>
              <a:spcBef>
                <a:spcPts val="600"/>
              </a:spcBef>
              <a:buSzPct val="100000"/>
              <a:buFont typeface="Arial"/>
              <a:buChar char="•"/>
              <a:defRPr sz="1400">
                <a:solidFill>
                  <a:srgbClr val="50505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PolioPlus Fund, dedicated to global polio eradication</a:t>
            </a:r>
          </a:p>
          <a:p>
            <a:pPr lvl="1" marL="642923" indent="-177037">
              <a:lnSpc>
                <a:spcPts val="1300"/>
              </a:lnSpc>
              <a:spcBef>
                <a:spcPts val="600"/>
              </a:spcBef>
              <a:buSzPct val="100000"/>
              <a:buFont typeface="Arial"/>
              <a:buChar char="•"/>
              <a:defRPr sz="1400">
                <a:solidFill>
                  <a:srgbClr val="50505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Annual Fund, the primary source of funding for Foundation grants and activities</a:t>
            </a:r>
          </a:p>
          <a:p>
            <a:pPr lvl="1" marL="642923" indent="-177037">
              <a:lnSpc>
                <a:spcPts val="1300"/>
              </a:lnSpc>
              <a:spcBef>
                <a:spcPts val="600"/>
              </a:spcBef>
              <a:buSzPct val="100000"/>
              <a:buFont typeface="Arial"/>
              <a:buChar char="•"/>
              <a:defRPr sz="1400">
                <a:solidFill>
                  <a:srgbClr val="50505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Endowment Fund, which supports the Foundation in perpetuity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93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9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6"/>
          <p:cNvSpPr/>
          <p:nvPr/>
        </p:nvSpPr>
        <p:spPr>
          <a:xfrm>
            <a:off x="0" y="1540042"/>
            <a:ext cx="12192000" cy="5317959"/>
          </a:xfrm>
          <a:prstGeom prst="rect">
            <a:avLst/>
          </a:prstGeom>
          <a:solidFill>
            <a:srgbClr val="01B4E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3" name="Title Text"/>
          <p:cNvSpPr txBox="1"/>
          <p:nvPr>
            <p:ph type="title"/>
          </p:nvPr>
        </p:nvSpPr>
        <p:spPr>
          <a:xfrm>
            <a:off x="381000" y="1"/>
            <a:ext cx="11506200" cy="1540043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cap="all">
                <a:solidFill>
                  <a:srgbClr val="48595D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4" name="Slide Number Placeholder 5"/>
          <p:cNvSpPr txBox="1"/>
          <p:nvPr/>
        </p:nvSpPr>
        <p:spPr>
          <a:xfrm>
            <a:off x="11695853" y="78730"/>
            <a:ext cx="331895" cy="438805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/>
          <a:p>
            <a:pPr algn="r">
              <a:defRPr sz="1200"/>
            </a:pPr>
          </a:p>
        </p:txBody>
      </p:sp>
      <p:sp>
        <p:nvSpPr>
          <p:cNvPr id="105" name="Slide Number"/>
          <p:cNvSpPr txBox="1"/>
          <p:nvPr>
            <p:ph type="sldNum" sz="quarter" idx="2"/>
          </p:nvPr>
        </p:nvSpPr>
        <p:spPr>
          <a:xfrm>
            <a:off x="11814843" y="6414760"/>
            <a:ext cx="258625" cy="2483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7"/>
          <p:cNvSpPr/>
          <p:nvPr/>
        </p:nvSpPr>
        <p:spPr>
          <a:xfrm flipV="1">
            <a:off x="0" y="0"/>
            <a:ext cx="12192000" cy="1540043"/>
          </a:xfrm>
          <a:prstGeom prst="rect">
            <a:avLst/>
          </a:prstGeom>
          <a:solidFill>
            <a:srgbClr val="01B4E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0" name="Title Text"/>
          <p:cNvSpPr txBox="1"/>
          <p:nvPr>
            <p:ph type="title"/>
          </p:nvPr>
        </p:nvSpPr>
        <p:spPr>
          <a:xfrm>
            <a:off x="381000" y="1"/>
            <a:ext cx="11506200" cy="1540043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cap="all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1" name="Body Level One…"/>
          <p:cNvSpPr txBox="1"/>
          <p:nvPr>
            <p:ph type="body" idx="1"/>
          </p:nvPr>
        </p:nvSpPr>
        <p:spPr>
          <a:xfrm>
            <a:off x="380999" y="2436810"/>
            <a:ext cx="11506200" cy="383699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33333"/>
                </a:solidFill>
              </a:defRPr>
            </a:lvl1pPr>
            <a:lvl2pPr marL="502919" indent="-274319">
              <a:defRPr sz="2400">
                <a:solidFill>
                  <a:srgbClr val="333333"/>
                </a:solidFill>
              </a:defRPr>
            </a:lvl2pPr>
            <a:lvl3pPr marL="762000" indent="-304800">
              <a:defRPr sz="2400">
                <a:solidFill>
                  <a:srgbClr val="333333"/>
                </a:solidFill>
              </a:defRPr>
            </a:lvl3pPr>
            <a:lvl4pPr marL="1028700" indent="-342900">
              <a:defRPr sz="2400">
                <a:solidFill>
                  <a:srgbClr val="333333"/>
                </a:solidFill>
              </a:defRPr>
            </a:lvl4pPr>
            <a:lvl5pPr marL="1257300" indent="-342900">
              <a:defRPr sz="2400">
                <a:solidFill>
                  <a:srgbClr val="333333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" name="Slide Number"/>
          <p:cNvSpPr txBox="1"/>
          <p:nvPr>
            <p:ph type="sldNum" sz="quarter" idx="2"/>
          </p:nvPr>
        </p:nvSpPr>
        <p:spPr>
          <a:xfrm>
            <a:off x="11814843" y="173980"/>
            <a:ext cx="258625" cy="248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 0">
    <p:bg>
      <p:bgPr>
        <a:solidFill>
          <a:srgbClr val="4141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  <a:lvl2pPr marL="718457" indent="-261257">
              <a:defRPr sz="3200">
                <a:solidFill>
                  <a:srgbClr val="FFFFFF"/>
                </a:solidFill>
              </a:defRPr>
            </a:lvl2pPr>
            <a:lvl3pPr marL="1219200" indent="-304800">
              <a:defRPr sz="3200">
                <a:solidFill>
                  <a:srgbClr val="FFFFFF"/>
                </a:solidFill>
              </a:defRPr>
            </a:lvl3pPr>
            <a:lvl4pPr marL="1737360" indent="-365760">
              <a:defRPr sz="3200">
                <a:solidFill>
                  <a:srgbClr val="FFFFFF"/>
                </a:solidFill>
              </a:defRPr>
            </a:lvl4pPr>
            <a:lvl5pPr marL="2194560" indent="-365760">
              <a:defRPr sz="32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Text Placeholder 3"/>
          <p:cNvSpPr/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>
                <a:solidFill>
                  <a:srgbClr val="FFFFFF"/>
                </a:solidFill>
              </a:defRPr>
            </a:pP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3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26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7"/>
          <p:cNvSpPr/>
          <p:nvPr/>
        </p:nvSpPr>
        <p:spPr>
          <a:xfrm>
            <a:off x="396881" y="280373"/>
            <a:ext cx="11438795" cy="1844258"/>
          </a:xfrm>
          <a:prstGeom prst="rect">
            <a:avLst/>
          </a:prstGeom>
          <a:solidFill>
            <a:srgbClr val="404040"/>
          </a:solidFill>
          <a:ln w="127000" cap="sq">
            <a:solidFill>
              <a:srgbClr val="40404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2" name="Title 7"/>
          <p:cNvSpPr txBox="1"/>
          <p:nvPr>
            <p:ph type="title"/>
          </p:nvPr>
        </p:nvSpPr>
        <p:spPr>
          <a:xfrm>
            <a:off x="546350" y="433545"/>
            <a:ext cx="11139856" cy="930447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pPr/>
            <a:r>
              <a:t>Your Rotary Foundation</a:t>
            </a:r>
          </a:p>
        </p:txBody>
      </p:sp>
      <p:sp>
        <p:nvSpPr>
          <p:cNvPr id="133" name="Subtitle 9"/>
          <p:cNvSpPr txBox="1"/>
          <p:nvPr>
            <p:ph type="body" sz="quarter" idx="1"/>
          </p:nvPr>
        </p:nvSpPr>
        <p:spPr>
          <a:xfrm>
            <a:off x="1215484" y="1541234"/>
            <a:ext cx="9144001" cy="420002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rgbClr val="FFA300"/>
                </a:solidFill>
              </a:defRPr>
            </a:lvl1pPr>
          </a:lstStyle>
          <a:p>
            <a:pPr/>
            <a:r>
              <a:t>Changing lives through Rotary</a:t>
            </a:r>
          </a:p>
        </p:txBody>
      </p:sp>
      <p:sp>
        <p:nvSpPr>
          <p:cNvPr id="134" name="Straight Connector 19"/>
          <p:cNvSpPr/>
          <p:nvPr/>
        </p:nvSpPr>
        <p:spPr>
          <a:xfrm>
            <a:off x="2230078" y="1522291"/>
            <a:ext cx="7772401" cy="1"/>
          </a:xfrm>
          <a:prstGeom prst="line">
            <a:avLst/>
          </a:prstGeom>
          <a:ln w="22225">
            <a:solidFill>
              <a:srgbClr val="D9D9D9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135" name="Picture 12" descr="Pictur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1566" y="3395831"/>
            <a:ext cx="5455918" cy="2059610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traight Connector 21"/>
          <p:cNvSpPr/>
          <p:nvPr/>
        </p:nvSpPr>
        <p:spPr>
          <a:xfrm flipH="1">
            <a:off x="6116277" y="2596836"/>
            <a:ext cx="1" cy="3657601"/>
          </a:xfrm>
          <a:prstGeom prst="line">
            <a:avLst/>
          </a:prstGeom>
          <a:ln w="101600">
            <a:solidFill>
              <a:srgbClr val="595959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137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45072" y="3532385"/>
            <a:ext cx="5455918" cy="1786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94501" y="2525917"/>
            <a:ext cx="5428755" cy="38985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       Annual Fund Giving – DDF 3 years later</a:t>
            </a:r>
          </a:p>
        </p:txBody>
      </p:sp>
      <p:sp>
        <p:nvSpPr>
          <p:cNvPr id="185" name="Content Placeholder 2"/>
          <p:cNvSpPr txBox="1"/>
          <p:nvPr>
            <p:ph type="body" idx="1"/>
          </p:nvPr>
        </p:nvSpPr>
        <p:spPr>
          <a:xfrm>
            <a:off x="838200" y="1348153"/>
            <a:ext cx="10515600" cy="550984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  <a:defRPr sz="2500"/>
            </a:pPr>
            <a:r>
              <a:t>50% Annual Fund Share contributions for 2020-2021 ---- $218,960.17</a:t>
            </a:r>
          </a:p>
          <a:p>
            <a:pPr>
              <a:lnSpc>
                <a:spcPct val="81000"/>
              </a:lnSpc>
              <a:defRPr sz="2500"/>
            </a:pPr>
            <a:r>
              <a:t>50% Available Endowment Fund Share Earnings.        Add      $6609.43</a:t>
            </a:r>
          </a:p>
          <a:p>
            <a:pPr marL="0" indent="0">
              <a:lnSpc>
                <a:spcPct val="81000"/>
              </a:lnSpc>
              <a:buSzTx/>
              <a:buNone/>
              <a:defRPr sz="2500"/>
            </a:pPr>
            <a:r>
              <a:t>  Total available DDF for District 5470   2023 -2024 - $225,570.20</a:t>
            </a:r>
          </a:p>
          <a:p>
            <a:pPr>
              <a:lnSpc>
                <a:spcPct val="81000"/>
              </a:lnSpc>
              <a:defRPr sz="2500"/>
            </a:pPr>
            <a:r>
              <a:t>50% of DDF toward District grants --- </a:t>
            </a:r>
            <a:r>
              <a:rPr>
                <a:solidFill>
                  <a:srgbClr val="FF0000"/>
                </a:solidFill>
              </a:rPr>
              <a:t>$112,880</a:t>
            </a:r>
            <a:r>
              <a:t>  for 2023-2024</a:t>
            </a:r>
          </a:p>
          <a:p>
            <a:pPr>
              <a:lnSpc>
                <a:spcPct val="81000"/>
              </a:lnSpc>
              <a:defRPr sz="2500"/>
            </a:pPr>
          </a:p>
          <a:p>
            <a:pPr>
              <a:lnSpc>
                <a:spcPct val="81000"/>
              </a:lnSpc>
              <a:defRPr sz="2500"/>
            </a:pPr>
            <a:r>
              <a:t>47.5% Annual Fund Share contributions for 2021-2022----$178,489.81</a:t>
            </a:r>
          </a:p>
          <a:p>
            <a:pPr>
              <a:lnSpc>
                <a:spcPct val="81000"/>
              </a:lnSpc>
              <a:defRPr sz="2500"/>
            </a:pPr>
            <a:r>
              <a:t>47.5% Available Endowment Fund Share Earnings---approx. $6000</a:t>
            </a:r>
          </a:p>
          <a:p>
            <a:pPr marL="0" indent="0">
              <a:lnSpc>
                <a:spcPct val="81000"/>
              </a:lnSpc>
              <a:buSzTx/>
              <a:buNone/>
              <a:defRPr sz="2500"/>
            </a:pPr>
            <a:r>
              <a:t>   Total available DDF for District 5470  2024-2025 –approx. $184,500</a:t>
            </a:r>
          </a:p>
          <a:p>
            <a:pPr marL="0" indent="0">
              <a:lnSpc>
                <a:spcPct val="81000"/>
              </a:lnSpc>
              <a:buSzTx/>
              <a:buNone/>
              <a:defRPr sz="2500"/>
            </a:pPr>
            <a:r>
              <a:t>   50% of DDF toward District grants--- </a:t>
            </a:r>
            <a:r>
              <a:rPr>
                <a:solidFill>
                  <a:srgbClr val="FF0000"/>
                </a:solidFill>
              </a:rPr>
              <a:t>$92,500</a:t>
            </a:r>
            <a:r>
              <a:t> for 2024-2025</a:t>
            </a:r>
          </a:p>
          <a:p>
            <a:pPr marL="0" indent="0">
              <a:lnSpc>
                <a:spcPct val="81000"/>
              </a:lnSpc>
              <a:buSzTx/>
              <a:buNone/>
              <a:defRPr sz="2500"/>
            </a:pPr>
          </a:p>
          <a:p>
            <a:pPr marL="0" indent="0">
              <a:lnSpc>
                <a:spcPct val="81000"/>
              </a:lnSpc>
              <a:buSzTx/>
              <a:buNone/>
              <a:defRPr sz="2500"/>
            </a:pPr>
            <a:r>
              <a:t>   DDF toward District grants only ----</a:t>
            </a:r>
            <a:r>
              <a:rPr>
                <a:solidFill>
                  <a:srgbClr val="FF0000"/>
                </a:solidFill>
              </a:rPr>
              <a:t>$79,651 </a:t>
            </a:r>
            <a:r>
              <a:t>for 2022-2023 due to </a:t>
            </a:r>
          </a:p>
          <a:p>
            <a:pPr marL="0" indent="0">
              <a:lnSpc>
                <a:spcPct val="81000"/>
              </a:lnSpc>
              <a:buSzTx/>
              <a:buNone/>
              <a:defRPr sz="2500"/>
            </a:pPr>
            <a:r>
              <a:t>   decreased Annual Fund contributions during beginning of COVID.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Box 2"/>
          <p:cNvSpPr txBox="1"/>
          <p:nvPr/>
        </p:nvSpPr>
        <p:spPr>
          <a:xfrm>
            <a:off x="2311399" y="371514"/>
            <a:ext cx="7122161" cy="4422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                                          DISTURBING TREND</a:t>
            </a:r>
          </a:p>
          <a:p>
            <a:pPr/>
          </a:p>
          <a:p>
            <a:pPr/>
            <a:r>
              <a:t>DDF funds available for District Grants – 2020-2021. -- $104,438</a:t>
            </a:r>
          </a:p>
          <a:p>
            <a:pPr/>
          </a:p>
          <a:p>
            <a:pPr/>
            <a:r>
              <a:t>DDF funds available for District Grants – 2021-2022. -- $81,117</a:t>
            </a:r>
          </a:p>
          <a:p>
            <a:pPr/>
          </a:p>
          <a:p>
            <a:pPr/>
            <a:r>
              <a:t>DDF funds available for District Grants – 2022-2023. -- $79,643</a:t>
            </a:r>
          </a:p>
          <a:p>
            <a:pPr/>
          </a:p>
          <a:p>
            <a:pPr/>
            <a:r>
              <a:t>DDF funds available for District Grants – 2023-2024. -- $112,880</a:t>
            </a:r>
          </a:p>
          <a:p>
            <a:pPr/>
          </a:p>
          <a:p>
            <a:pPr/>
            <a:r>
              <a:t>DDF funds available for District Grants – 2024-2025. -- $92,500</a:t>
            </a:r>
          </a:p>
          <a:p>
            <a:pPr/>
          </a:p>
          <a:p>
            <a:pPr/>
          </a:p>
          <a:p>
            <a:pPr/>
          </a:p>
          <a:p>
            <a:pPr/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District 5470 Annual Fund giving and DDF</a:t>
            </a:r>
          </a:p>
        </p:txBody>
      </p:sp>
      <p:sp>
        <p:nvSpPr>
          <p:cNvPr id="190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                                  </a:t>
            </a:r>
          </a:p>
          <a:p>
            <a:pPr/>
            <a:r>
              <a:t>Annual Fund Goal for District 5470 Rotary year 2024-2025---$360,000</a:t>
            </a:r>
          </a:p>
          <a:p>
            <a:pPr/>
            <a:r>
              <a:t>Average per capita donation for each member = Approx. $200.</a:t>
            </a:r>
          </a:p>
          <a:p>
            <a:pPr/>
            <a:r>
              <a:t>47.5% of 360,000 = $171,000 + approx. $6700 from Endowment Fund</a:t>
            </a:r>
          </a:p>
          <a:p>
            <a:pPr marL="0" indent="0">
              <a:buSzTx/>
              <a:buNone/>
            </a:pPr>
            <a:r>
              <a:t>   yields total DDF of $177,700.</a:t>
            </a:r>
          </a:p>
          <a:p>
            <a:pPr marL="0" indent="0">
              <a:buSzTx/>
              <a:buNone/>
            </a:pPr>
            <a:r>
              <a:t>   50% or $88,850 for District Grants and same amount for bucket </a:t>
            </a:r>
          </a:p>
          <a:p>
            <a:pPr marL="0" indent="0">
              <a:buSzTx/>
              <a:buNone/>
            </a:pPr>
            <a:r>
              <a:t>   containing Global Grants, Global scholarships, Vocational Training </a:t>
            </a:r>
          </a:p>
          <a:p>
            <a:pPr marL="0" indent="0">
              <a:buSzTx/>
              <a:buNone/>
            </a:pPr>
            <a:r>
              <a:t>   Teams, and extra money for Disaster Grants or Polio Plus.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rcRect l="0" t="24630" r="0" b="408"/>
          <a:stretch>
            <a:fillRect/>
          </a:stretch>
        </p:blipFill>
        <p:spPr>
          <a:xfrm>
            <a:off x="-6588" y="9"/>
            <a:ext cx="12198344" cy="68579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itle 1"/>
          <p:cNvSpPr txBox="1"/>
          <p:nvPr>
            <p:ph type="title"/>
          </p:nvPr>
        </p:nvSpPr>
        <p:spPr>
          <a:xfrm>
            <a:off x="381000" y="0"/>
            <a:ext cx="11506200" cy="1540044"/>
          </a:xfrm>
          <a:prstGeom prst="rect">
            <a:avLst/>
          </a:prstGeom>
        </p:spPr>
        <p:txBody>
          <a:bodyPr/>
          <a:lstStyle/>
          <a:p>
            <a:pPr/>
            <a:r>
              <a:t>Foundation Funds</a:t>
            </a:r>
          </a:p>
        </p:txBody>
      </p:sp>
      <p:sp>
        <p:nvSpPr>
          <p:cNvPr id="195" name="Content Placeholder 2"/>
          <p:cNvSpPr txBox="1"/>
          <p:nvPr>
            <p:ph type="body" idx="1"/>
          </p:nvPr>
        </p:nvSpPr>
        <p:spPr>
          <a:xfrm>
            <a:off x="380998" y="2436810"/>
            <a:ext cx="11506201" cy="3836990"/>
          </a:xfrm>
          <a:prstGeom prst="rect">
            <a:avLst/>
          </a:prstGeom>
        </p:spPr>
        <p:txBody>
          <a:bodyPr/>
          <a:lstStyle/>
          <a:p>
            <a:pPr/>
            <a:r>
              <a:t> Provides funds to districts called District Designated Funds (DDF) – half of the annual DDF is designated for District Grants with the second half allocated for Global Grants.</a:t>
            </a:r>
          </a:p>
          <a:p>
            <a:pPr/>
            <a:r>
              <a:t>  Provides funding for the Share World Fund</a:t>
            </a:r>
          </a:p>
          <a:p>
            <a:pPr/>
            <a:r>
              <a:t>  Provides rapid response funding for disaster relief</a:t>
            </a:r>
          </a:p>
          <a:p>
            <a:pPr/>
            <a:r>
              <a:t> Vocational Training Teams</a:t>
            </a:r>
          </a:p>
          <a:p>
            <a:pPr/>
            <a:r>
              <a:t> Global Grant Scholarships</a:t>
            </a:r>
          </a:p>
        </p:txBody>
      </p:sp>
      <p:sp>
        <p:nvSpPr>
          <p:cNvPr id="196" name="Subtitle 3"/>
          <p:cNvSpPr txBox="1"/>
          <p:nvPr/>
        </p:nvSpPr>
        <p:spPr>
          <a:xfrm>
            <a:off x="426718" y="1796132"/>
            <a:ext cx="11414761" cy="640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1000"/>
              </a:spcBef>
              <a:defRPr cap="all" sz="2400">
                <a:solidFill>
                  <a:srgbClr val="333333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The Annual Fund  &amp; Disaster Response Fund</a:t>
            </a:r>
          </a:p>
        </p:txBody>
      </p:sp>
      <p:sp>
        <p:nvSpPr>
          <p:cNvPr id="197" name="Slide Number Placeholder 4"/>
          <p:cNvSpPr txBox="1"/>
          <p:nvPr>
            <p:ph type="sldNum" sz="quarter" idx="4294967295"/>
          </p:nvPr>
        </p:nvSpPr>
        <p:spPr>
          <a:xfrm>
            <a:off x="11814843" y="173980"/>
            <a:ext cx="258625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98" name="Content Placeholder 6" descr="Content Placeholder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80703" y="5742063"/>
            <a:ext cx="2300749" cy="8671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         World Fund</a:t>
            </a:r>
          </a:p>
        </p:txBody>
      </p:sp>
      <p:sp>
        <p:nvSpPr>
          <p:cNvPr id="201" name="Content Placeholder 3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District Designated Funds (DDF) used to match club contributions to a Global Grant project are matched 80% by the  World Fund </a:t>
            </a:r>
          </a:p>
          <a:p>
            <a:pPr>
              <a:defRPr b="1"/>
            </a:pPr>
            <a:r>
              <a:t>District Designated Funds (DDF) allocated to any Global Grant project are matched by the World Fund at 80%</a:t>
            </a:r>
          </a:p>
          <a:p>
            <a:pPr>
              <a:defRPr b="1"/>
            </a:pPr>
            <a:r>
              <a:t>Global Grant Scholars matched 100% up to $15,000</a:t>
            </a:r>
          </a:p>
          <a:p>
            <a:pPr>
              <a:defRPr b="1"/>
            </a:pPr>
            <a:r>
              <a:t>Rotary Peace Fellow scholarships totally funded by the World Fund</a:t>
            </a:r>
          </a:p>
          <a:p>
            <a:pPr>
              <a:defRPr b="1"/>
            </a:pPr>
            <a:r>
              <a:t>Programs of Scale $2,000,000 totally funded by the World Fund</a:t>
            </a:r>
          </a:p>
        </p:txBody>
      </p:sp>
      <p:sp>
        <p:nvSpPr>
          <p:cNvPr id="202" name="Slide Number Placeholder 1"/>
          <p:cNvSpPr txBox="1"/>
          <p:nvPr>
            <p:ph type="sldNum" sz="quarter" idx="4294967295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03" name="Content Placeholder 6" descr="Content Placeholder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74043" y="5869702"/>
            <a:ext cx="2013154" cy="7587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Rectangle 13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6" name="Title 4"/>
          <p:cNvSpPr txBox="1"/>
          <p:nvPr>
            <p:ph type="title"/>
          </p:nvPr>
        </p:nvSpPr>
        <p:spPr>
          <a:xfrm>
            <a:off x="5297761" y="329184"/>
            <a:ext cx="6251111" cy="1783079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pPr/>
            <a:r>
              <a:t>              District Grants</a:t>
            </a:r>
          </a:p>
        </p:txBody>
      </p:sp>
      <p:pic>
        <p:nvPicPr>
          <p:cNvPr id="207" name="Content Placeholder 8" descr="Content Placeholder 8"/>
          <p:cNvPicPr>
            <a:picLocks noChangeAspect="1"/>
          </p:cNvPicPr>
          <p:nvPr/>
        </p:nvPicPr>
        <p:blipFill>
          <a:blip r:embed="rId2">
            <a:extLst/>
          </a:blip>
          <a:srcRect l="34692" t="0" r="19977" b="0"/>
          <a:stretch>
            <a:fillRect/>
          </a:stretch>
        </p:blipFill>
        <p:spPr>
          <a:xfrm>
            <a:off x="1" y="10"/>
            <a:ext cx="4657295" cy="68579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4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18235" y="21600"/>
                </a:lnTo>
                <a:lnTo>
                  <a:pt x="18642" y="21010"/>
                </a:lnTo>
                <a:cubicBezTo>
                  <a:pt x="19189" y="20153"/>
                  <a:pt x="19670" y="19271"/>
                  <a:pt x="20088" y="18364"/>
                </a:cubicBezTo>
                <a:cubicBezTo>
                  <a:pt x="20248" y="18015"/>
                  <a:pt x="20383" y="17662"/>
                  <a:pt x="20552" y="17261"/>
                </a:cubicBezTo>
                <a:cubicBezTo>
                  <a:pt x="20552" y="17297"/>
                  <a:pt x="20550" y="17331"/>
                  <a:pt x="20545" y="17366"/>
                </a:cubicBezTo>
                <a:cubicBezTo>
                  <a:pt x="20313" y="18027"/>
                  <a:pt x="20113" y="18694"/>
                  <a:pt x="19842" y="19348"/>
                </a:cubicBezTo>
                <a:cubicBezTo>
                  <a:pt x="19531" y="20097"/>
                  <a:pt x="19175" y="20832"/>
                  <a:pt x="18769" y="21549"/>
                </a:cubicBezTo>
                <a:lnTo>
                  <a:pt x="18737" y="21600"/>
                </a:lnTo>
                <a:lnTo>
                  <a:pt x="18981" y="21600"/>
                </a:lnTo>
                <a:lnTo>
                  <a:pt x="19038" y="21506"/>
                </a:lnTo>
                <a:cubicBezTo>
                  <a:pt x="19773" y="20203"/>
                  <a:pt x="20331" y="18863"/>
                  <a:pt x="20741" y="17490"/>
                </a:cubicBezTo>
                <a:cubicBezTo>
                  <a:pt x="21113" y="16246"/>
                  <a:pt x="21332" y="14988"/>
                  <a:pt x="21477" y="13724"/>
                </a:cubicBezTo>
                <a:cubicBezTo>
                  <a:pt x="21600" y="12642"/>
                  <a:pt x="21512" y="11568"/>
                  <a:pt x="21317" y="10492"/>
                </a:cubicBezTo>
                <a:cubicBezTo>
                  <a:pt x="20945" y="8391"/>
                  <a:pt x="20249" y="6322"/>
                  <a:pt x="19240" y="4319"/>
                </a:cubicBezTo>
                <a:cubicBezTo>
                  <a:pt x="18592" y="3043"/>
                  <a:pt x="17833" y="1805"/>
                  <a:pt x="16930" y="619"/>
                </a:cubicBezTo>
                <a:lnTo>
                  <a:pt x="16434" y="0"/>
                </a:lnTo>
                <a:lnTo>
                  <a:pt x="16167" y="0"/>
                </a:lnTo>
                <a:lnTo>
                  <a:pt x="16989" y="1045"/>
                </a:lnTo>
                <a:cubicBezTo>
                  <a:pt x="17305" y="1478"/>
                  <a:pt x="17602" y="1917"/>
                  <a:pt x="17884" y="2362"/>
                </a:cubicBezTo>
                <a:cubicBezTo>
                  <a:pt x="17953" y="2472"/>
                  <a:pt x="18020" y="2582"/>
                  <a:pt x="18088" y="2691"/>
                </a:cubicBezTo>
                <a:cubicBezTo>
                  <a:pt x="18035" y="2663"/>
                  <a:pt x="17995" y="2625"/>
                  <a:pt x="17970" y="2582"/>
                </a:cubicBezTo>
                <a:cubicBezTo>
                  <a:pt x="17466" y="1857"/>
                  <a:pt x="16911" y="1151"/>
                  <a:pt x="16302" y="469"/>
                </a:cubicBezTo>
                <a:lnTo>
                  <a:pt x="15858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10" name="sketchy line"/>
          <p:cNvGrpSpPr/>
          <p:nvPr/>
        </p:nvGrpSpPr>
        <p:grpSpPr>
          <a:xfrm>
            <a:off x="5297656" y="2354570"/>
            <a:ext cx="4243996" cy="55234"/>
            <a:chOff x="0" y="0"/>
            <a:chExt cx="4243995" cy="55232"/>
          </a:xfrm>
        </p:grpSpPr>
        <p:sp>
          <p:nvSpPr>
            <p:cNvPr id="208" name="Shape"/>
            <p:cNvSpPr/>
            <p:nvPr/>
          </p:nvSpPr>
          <p:spPr>
            <a:xfrm>
              <a:off x="0" y="6523"/>
              <a:ext cx="4243695" cy="4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14183" fill="norm" stroke="1" extrusionOk="0">
                  <a:moveTo>
                    <a:pt x="0" y="4034"/>
                  </a:moveTo>
                  <a:cubicBezTo>
                    <a:pt x="732" y="8876"/>
                    <a:pt x="1358" y="8357"/>
                    <a:pt x="2654" y="4034"/>
                  </a:cubicBezTo>
                  <a:cubicBezTo>
                    <a:pt x="3950" y="-289"/>
                    <a:pt x="4146" y="-1022"/>
                    <a:pt x="5091" y="4034"/>
                  </a:cubicBezTo>
                  <a:cubicBezTo>
                    <a:pt x="6037" y="9089"/>
                    <a:pt x="6884" y="-2811"/>
                    <a:pt x="7745" y="4034"/>
                  </a:cubicBezTo>
                  <a:cubicBezTo>
                    <a:pt x="8605" y="10878"/>
                    <a:pt x="9617" y="5743"/>
                    <a:pt x="10830" y="4034"/>
                  </a:cubicBezTo>
                  <a:cubicBezTo>
                    <a:pt x="12043" y="2324"/>
                    <a:pt x="13338" y="-4118"/>
                    <a:pt x="14131" y="4034"/>
                  </a:cubicBezTo>
                  <a:cubicBezTo>
                    <a:pt x="14925" y="12186"/>
                    <a:pt x="15939" y="-3267"/>
                    <a:pt x="17649" y="4034"/>
                  </a:cubicBezTo>
                  <a:cubicBezTo>
                    <a:pt x="19358" y="11334"/>
                    <a:pt x="20447" y="4928"/>
                    <a:pt x="21598" y="4034"/>
                  </a:cubicBezTo>
                  <a:cubicBezTo>
                    <a:pt x="21596" y="5828"/>
                    <a:pt x="21598" y="7462"/>
                    <a:pt x="21598" y="9359"/>
                  </a:cubicBezTo>
                  <a:cubicBezTo>
                    <a:pt x="20449" y="2351"/>
                    <a:pt x="19516" y="7928"/>
                    <a:pt x="18297" y="9359"/>
                  </a:cubicBezTo>
                  <a:cubicBezTo>
                    <a:pt x="17077" y="10789"/>
                    <a:pt x="16308" y="4869"/>
                    <a:pt x="14779" y="9359"/>
                  </a:cubicBezTo>
                  <a:cubicBezTo>
                    <a:pt x="13251" y="13848"/>
                    <a:pt x="12857" y="17482"/>
                    <a:pt x="11262" y="9359"/>
                  </a:cubicBezTo>
                  <a:cubicBezTo>
                    <a:pt x="9667" y="1235"/>
                    <a:pt x="10008" y="12679"/>
                    <a:pt x="8825" y="9359"/>
                  </a:cubicBezTo>
                  <a:cubicBezTo>
                    <a:pt x="7641" y="6038"/>
                    <a:pt x="6839" y="7671"/>
                    <a:pt x="5523" y="9359"/>
                  </a:cubicBezTo>
                  <a:cubicBezTo>
                    <a:pt x="4208" y="11046"/>
                    <a:pt x="3961" y="14401"/>
                    <a:pt x="2654" y="9359"/>
                  </a:cubicBezTo>
                  <a:cubicBezTo>
                    <a:pt x="1347" y="4316"/>
                    <a:pt x="612" y="5277"/>
                    <a:pt x="0" y="9359"/>
                  </a:cubicBezTo>
                  <a:cubicBezTo>
                    <a:pt x="4" y="7178"/>
                    <a:pt x="-2" y="6416"/>
                    <a:pt x="0" y="403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9" name="Shape"/>
            <p:cNvSpPr/>
            <p:nvPr/>
          </p:nvSpPr>
          <p:spPr>
            <a:xfrm>
              <a:off x="60" y="0"/>
              <a:ext cx="4243936" cy="46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14334" fill="norm" stroke="1" extrusionOk="0">
                  <a:moveTo>
                    <a:pt x="0" y="6315"/>
                  </a:moveTo>
                  <a:cubicBezTo>
                    <a:pt x="1086" y="-195"/>
                    <a:pt x="1565" y="700"/>
                    <a:pt x="2437" y="6315"/>
                  </a:cubicBezTo>
                  <a:cubicBezTo>
                    <a:pt x="3310" y="11930"/>
                    <a:pt x="4229" y="-267"/>
                    <a:pt x="4874" y="6315"/>
                  </a:cubicBezTo>
                  <a:cubicBezTo>
                    <a:pt x="5519" y="12897"/>
                    <a:pt x="6624" y="14102"/>
                    <a:pt x="7743" y="6315"/>
                  </a:cubicBezTo>
                  <a:cubicBezTo>
                    <a:pt x="8863" y="-1472"/>
                    <a:pt x="10026" y="-2716"/>
                    <a:pt x="11260" y="6315"/>
                  </a:cubicBezTo>
                  <a:cubicBezTo>
                    <a:pt x="12494" y="15346"/>
                    <a:pt x="13021" y="4829"/>
                    <a:pt x="13913" y="6315"/>
                  </a:cubicBezTo>
                  <a:cubicBezTo>
                    <a:pt x="14805" y="7802"/>
                    <a:pt x="15761" y="2159"/>
                    <a:pt x="16566" y="6315"/>
                  </a:cubicBezTo>
                  <a:cubicBezTo>
                    <a:pt x="17371" y="10471"/>
                    <a:pt x="20253" y="3178"/>
                    <a:pt x="21594" y="6315"/>
                  </a:cubicBezTo>
                  <a:cubicBezTo>
                    <a:pt x="21599" y="9097"/>
                    <a:pt x="21592" y="9216"/>
                    <a:pt x="21594" y="11983"/>
                  </a:cubicBezTo>
                  <a:cubicBezTo>
                    <a:pt x="20654" y="15999"/>
                    <a:pt x="19899" y="7294"/>
                    <a:pt x="18294" y="11983"/>
                  </a:cubicBezTo>
                  <a:cubicBezTo>
                    <a:pt x="16689" y="16673"/>
                    <a:pt x="16894" y="5083"/>
                    <a:pt x="15641" y="11983"/>
                  </a:cubicBezTo>
                  <a:cubicBezTo>
                    <a:pt x="14387" y="18884"/>
                    <a:pt x="14083" y="6893"/>
                    <a:pt x="12988" y="11983"/>
                  </a:cubicBezTo>
                  <a:cubicBezTo>
                    <a:pt x="11893" y="17074"/>
                    <a:pt x="11103" y="12367"/>
                    <a:pt x="9687" y="11983"/>
                  </a:cubicBezTo>
                  <a:cubicBezTo>
                    <a:pt x="8270" y="11599"/>
                    <a:pt x="7927" y="13808"/>
                    <a:pt x="6170" y="11983"/>
                  </a:cubicBezTo>
                  <a:cubicBezTo>
                    <a:pt x="4413" y="10159"/>
                    <a:pt x="4450" y="11159"/>
                    <a:pt x="3733" y="11983"/>
                  </a:cubicBezTo>
                  <a:cubicBezTo>
                    <a:pt x="3016" y="12808"/>
                    <a:pt x="934" y="10888"/>
                    <a:pt x="0" y="11983"/>
                  </a:cubicBezTo>
                  <a:cubicBezTo>
                    <a:pt x="-1" y="10723"/>
                    <a:pt x="3" y="8118"/>
                    <a:pt x="0" y="6315"/>
                  </a:cubicBezTo>
                  <a:close/>
                </a:path>
              </a:pathLst>
            </a:custGeom>
            <a:noFill/>
            <a:ln w="44450" cap="rnd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11" name="Content Placeholder 5"/>
          <p:cNvSpPr txBox="1"/>
          <p:nvPr>
            <p:ph type="body" sz="half" idx="1"/>
          </p:nvPr>
        </p:nvSpPr>
        <p:spPr>
          <a:xfrm>
            <a:off x="5297761" y="2478023"/>
            <a:ext cx="6251111" cy="3712465"/>
          </a:xfrm>
          <a:prstGeom prst="rect">
            <a:avLst/>
          </a:prstGeom>
        </p:spPr>
        <p:txBody>
          <a:bodyPr/>
          <a:lstStyle/>
          <a:p>
            <a:pPr marL="224027" indent="-224027" defTabSz="896111">
              <a:lnSpc>
                <a:spcPct val="72000"/>
              </a:lnSpc>
              <a:spcBef>
                <a:spcPts val="900"/>
              </a:spcBef>
              <a:defRPr b="1" sz="2450"/>
            </a:pPr>
            <a:r>
              <a:t>Club funds for community projects are matched with funds from The Rotary Foundation using District Designated Funds</a:t>
            </a:r>
            <a:r>
              <a:rPr b="0"/>
              <a:t>.</a:t>
            </a:r>
            <a:endParaRPr sz="1862"/>
          </a:p>
          <a:p>
            <a:pPr marL="224027" indent="-224027" defTabSz="896111">
              <a:lnSpc>
                <a:spcPct val="72000"/>
              </a:lnSpc>
              <a:spcBef>
                <a:spcPts val="900"/>
              </a:spcBef>
              <a:defRPr sz="2450"/>
            </a:pPr>
            <a:r>
              <a:t>Small scale, Short term</a:t>
            </a:r>
            <a:endParaRPr sz="1862"/>
          </a:p>
          <a:p>
            <a:pPr marL="224027" indent="-224027" defTabSz="896111">
              <a:lnSpc>
                <a:spcPct val="72000"/>
              </a:lnSpc>
              <a:spcBef>
                <a:spcPts val="900"/>
              </a:spcBef>
              <a:defRPr sz="2450"/>
            </a:pPr>
            <a:r>
              <a:t>Local or International</a:t>
            </a:r>
            <a:endParaRPr sz="1862"/>
          </a:p>
          <a:p>
            <a:pPr marL="224027" indent="-224027" defTabSz="896111">
              <a:lnSpc>
                <a:spcPct val="72000"/>
              </a:lnSpc>
              <a:spcBef>
                <a:spcPts val="900"/>
              </a:spcBef>
              <a:defRPr sz="2450"/>
            </a:pPr>
            <a:r>
              <a:t>Aligned with Foundation’s mission</a:t>
            </a:r>
            <a:endParaRPr sz="1862"/>
          </a:p>
          <a:p>
            <a:pPr marL="224027" indent="-224027" defTabSz="896111">
              <a:lnSpc>
                <a:spcPct val="72000"/>
              </a:lnSpc>
              <a:spcBef>
                <a:spcPts val="900"/>
              </a:spcBef>
              <a:defRPr sz="2450"/>
            </a:pPr>
            <a:r>
              <a:t>Awarded annually</a:t>
            </a:r>
            <a:endParaRPr sz="1862"/>
          </a:p>
          <a:p>
            <a:pPr marL="224027" indent="-224027" defTabSz="896111">
              <a:lnSpc>
                <a:spcPct val="72000"/>
              </a:lnSpc>
              <a:spcBef>
                <a:spcPts val="900"/>
              </a:spcBef>
              <a:defRPr sz="2450"/>
            </a:pPr>
            <a:r>
              <a:t>Annual Grant training, club MOU, and Minimal Annual Fund donations from Club</a:t>
            </a:r>
            <a:endParaRPr sz="1862"/>
          </a:p>
          <a:p>
            <a:pPr marL="224027" indent="-224027" defTabSz="896111">
              <a:lnSpc>
                <a:spcPct val="72000"/>
              </a:lnSpc>
              <a:spcBef>
                <a:spcPts val="900"/>
              </a:spcBef>
              <a:defRPr sz="2450"/>
            </a:pPr>
            <a:r>
              <a:t>Funds come up to 50% DDF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Rectangle 10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4" name="Title 1"/>
          <p:cNvSpPr txBox="1"/>
          <p:nvPr>
            <p:ph type="title"/>
          </p:nvPr>
        </p:nvSpPr>
        <p:spPr>
          <a:xfrm>
            <a:off x="640080" y="325368"/>
            <a:ext cx="4368602" cy="1956843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pPr/>
            <a:r>
              <a:t>Global Grants</a:t>
            </a:r>
          </a:p>
        </p:txBody>
      </p:sp>
      <p:grpSp>
        <p:nvGrpSpPr>
          <p:cNvPr id="217" name="sketchy line"/>
          <p:cNvGrpSpPr/>
          <p:nvPr/>
        </p:nvGrpSpPr>
        <p:grpSpPr>
          <a:xfrm>
            <a:off x="639805" y="2575166"/>
            <a:ext cx="3474996" cy="45962"/>
            <a:chOff x="0" y="0"/>
            <a:chExt cx="3474994" cy="45961"/>
          </a:xfrm>
        </p:grpSpPr>
        <p:sp>
          <p:nvSpPr>
            <p:cNvPr id="215" name="Shape"/>
            <p:cNvSpPr/>
            <p:nvPr/>
          </p:nvSpPr>
          <p:spPr>
            <a:xfrm>
              <a:off x="0" y="1960"/>
              <a:ext cx="3474995" cy="4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14788" fill="norm" stroke="1" extrusionOk="0">
                  <a:moveTo>
                    <a:pt x="1" y="3447"/>
                  </a:moveTo>
                  <a:cubicBezTo>
                    <a:pt x="1259" y="-1694"/>
                    <a:pt x="2069" y="-570"/>
                    <a:pt x="3889" y="3447"/>
                  </a:cubicBezTo>
                  <a:cubicBezTo>
                    <a:pt x="5708" y="7465"/>
                    <a:pt x="6817" y="5237"/>
                    <a:pt x="8640" y="3447"/>
                  </a:cubicBezTo>
                  <a:cubicBezTo>
                    <a:pt x="10462" y="1657"/>
                    <a:pt x="11412" y="-1457"/>
                    <a:pt x="12311" y="3447"/>
                  </a:cubicBezTo>
                  <a:cubicBezTo>
                    <a:pt x="13210" y="8352"/>
                    <a:pt x="14893" y="931"/>
                    <a:pt x="15982" y="3447"/>
                  </a:cubicBezTo>
                  <a:cubicBezTo>
                    <a:pt x="17071" y="5964"/>
                    <a:pt x="18905" y="-758"/>
                    <a:pt x="21597" y="3447"/>
                  </a:cubicBezTo>
                  <a:cubicBezTo>
                    <a:pt x="21596" y="4986"/>
                    <a:pt x="21596" y="6935"/>
                    <a:pt x="21597" y="9836"/>
                  </a:cubicBezTo>
                  <a:cubicBezTo>
                    <a:pt x="20666" y="11090"/>
                    <a:pt x="19497" y="7845"/>
                    <a:pt x="17494" y="9836"/>
                  </a:cubicBezTo>
                  <a:cubicBezTo>
                    <a:pt x="15491" y="11828"/>
                    <a:pt x="14261" y="19906"/>
                    <a:pt x="13391" y="9836"/>
                  </a:cubicBezTo>
                  <a:cubicBezTo>
                    <a:pt x="12520" y="-233"/>
                    <a:pt x="11315" y="15292"/>
                    <a:pt x="9287" y="9836"/>
                  </a:cubicBezTo>
                  <a:cubicBezTo>
                    <a:pt x="7260" y="4381"/>
                    <a:pt x="5896" y="8642"/>
                    <a:pt x="4536" y="9836"/>
                  </a:cubicBezTo>
                  <a:cubicBezTo>
                    <a:pt x="3177" y="11031"/>
                    <a:pt x="1642" y="11956"/>
                    <a:pt x="1" y="9836"/>
                  </a:cubicBezTo>
                  <a:cubicBezTo>
                    <a:pt x="3" y="8439"/>
                    <a:pt x="-3" y="4756"/>
                    <a:pt x="1" y="3447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6" name="Shape"/>
            <p:cNvSpPr/>
            <p:nvPr/>
          </p:nvSpPr>
          <p:spPr>
            <a:xfrm>
              <a:off x="274" y="0"/>
              <a:ext cx="3474721" cy="45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865" fill="norm" stroke="1" extrusionOk="0">
                  <a:moveTo>
                    <a:pt x="0" y="3568"/>
                  </a:moveTo>
                  <a:cubicBezTo>
                    <a:pt x="1395" y="-820"/>
                    <a:pt x="3080" y="11574"/>
                    <a:pt x="4320" y="3568"/>
                  </a:cubicBezTo>
                  <a:cubicBezTo>
                    <a:pt x="5560" y="-4438"/>
                    <a:pt x="7025" y="11023"/>
                    <a:pt x="8424" y="3568"/>
                  </a:cubicBezTo>
                  <a:cubicBezTo>
                    <a:pt x="9823" y="-3887"/>
                    <a:pt x="11314" y="11621"/>
                    <a:pt x="12528" y="3568"/>
                  </a:cubicBezTo>
                  <a:cubicBezTo>
                    <a:pt x="13742" y="-4485"/>
                    <a:pt x="14932" y="3618"/>
                    <a:pt x="17280" y="3568"/>
                  </a:cubicBezTo>
                  <a:cubicBezTo>
                    <a:pt x="19628" y="3518"/>
                    <a:pt x="20432" y="-1129"/>
                    <a:pt x="21600" y="3568"/>
                  </a:cubicBezTo>
                  <a:cubicBezTo>
                    <a:pt x="21597" y="5846"/>
                    <a:pt x="21597" y="6531"/>
                    <a:pt x="21600" y="9085"/>
                  </a:cubicBezTo>
                  <a:cubicBezTo>
                    <a:pt x="20103" y="12571"/>
                    <a:pt x="18308" y="1982"/>
                    <a:pt x="17280" y="9085"/>
                  </a:cubicBezTo>
                  <a:cubicBezTo>
                    <a:pt x="16252" y="16187"/>
                    <a:pt x="14545" y="10418"/>
                    <a:pt x="13608" y="9085"/>
                  </a:cubicBezTo>
                  <a:cubicBezTo>
                    <a:pt x="12671" y="7751"/>
                    <a:pt x="11298" y="2075"/>
                    <a:pt x="9504" y="9085"/>
                  </a:cubicBezTo>
                  <a:cubicBezTo>
                    <a:pt x="7710" y="16094"/>
                    <a:pt x="6480" y="14789"/>
                    <a:pt x="5400" y="9085"/>
                  </a:cubicBezTo>
                  <a:cubicBezTo>
                    <a:pt x="4320" y="3380"/>
                    <a:pt x="1450" y="17115"/>
                    <a:pt x="0" y="9085"/>
                  </a:cubicBezTo>
                  <a:cubicBezTo>
                    <a:pt x="0" y="7096"/>
                    <a:pt x="0" y="4701"/>
                    <a:pt x="0" y="3568"/>
                  </a:cubicBezTo>
                  <a:close/>
                </a:path>
              </a:pathLst>
            </a:custGeom>
            <a:noFill/>
            <a:ln w="44450" cap="rnd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18" name="Content Placeholder 2"/>
          <p:cNvSpPr txBox="1"/>
          <p:nvPr>
            <p:ph type="body" sz="quarter" idx="1"/>
          </p:nvPr>
        </p:nvSpPr>
        <p:spPr>
          <a:xfrm>
            <a:off x="640080" y="2872899"/>
            <a:ext cx="4243590" cy="3320668"/>
          </a:xfrm>
          <a:prstGeom prst="rect">
            <a:avLst/>
          </a:prstGeom>
        </p:spPr>
        <p:txBody>
          <a:bodyPr/>
          <a:lstStyle>
            <a:lvl1pPr>
              <a:lnSpc>
                <a:spcPct val="81000"/>
              </a:lnSpc>
              <a:defRPr b="1" sz="2500"/>
            </a:lvl1pPr>
          </a:lstStyle>
          <a:p>
            <a:pPr/>
            <a:r>
              <a:t>Are larger in scale with a minimum budget of $30,000. They must have a host club sponsor and an international sponsor. Many clubs can join the grant as international partners.  Application must be accompanied by community assessment</a:t>
            </a:r>
          </a:p>
        </p:txBody>
      </p:sp>
      <p:pic>
        <p:nvPicPr>
          <p:cNvPr id="219" name="Content Placeholder 5" descr="Content Placeholder 5"/>
          <p:cNvPicPr>
            <a:picLocks noChangeAspect="1"/>
          </p:cNvPicPr>
          <p:nvPr/>
        </p:nvPicPr>
        <p:blipFill>
          <a:blip r:embed="rId2">
            <a:extLst/>
          </a:blip>
          <a:srcRect l="15397" t="0" r="17651" b="0"/>
          <a:stretch>
            <a:fillRect/>
          </a:stretch>
        </p:blipFill>
        <p:spPr>
          <a:xfrm>
            <a:off x="5311735" y="10"/>
            <a:ext cx="6878605" cy="68579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5" h="21600" fill="norm" stroke="1" extrusionOk="0">
                <a:moveTo>
                  <a:pt x="3456" y="0"/>
                </a:moveTo>
                <a:lnTo>
                  <a:pt x="3120" y="619"/>
                </a:lnTo>
                <a:cubicBezTo>
                  <a:pt x="2508" y="1805"/>
                  <a:pt x="1994" y="3043"/>
                  <a:pt x="1554" y="4319"/>
                </a:cubicBezTo>
                <a:cubicBezTo>
                  <a:pt x="870" y="6322"/>
                  <a:pt x="399" y="8391"/>
                  <a:pt x="147" y="10492"/>
                </a:cubicBezTo>
                <a:cubicBezTo>
                  <a:pt x="14" y="11568"/>
                  <a:pt x="-45" y="12642"/>
                  <a:pt x="38" y="13724"/>
                </a:cubicBezTo>
                <a:cubicBezTo>
                  <a:pt x="137" y="14988"/>
                  <a:pt x="285" y="16246"/>
                  <a:pt x="537" y="17490"/>
                </a:cubicBezTo>
                <a:cubicBezTo>
                  <a:pt x="815" y="18863"/>
                  <a:pt x="1193" y="20203"/>
                  <a:pt x="1691" y="21506"/>
                </a:cubicBezTo>
                <a:lnTo>
                  <a:pt x="1730" y="21600"/>
                </a:lnTo>
                <a:lnTo>
                  <a:pt x="1895" y="21600"/>
                </a:lnTo>
                <a:lnTo>
                  <a:pt x="1874" y="21549"/>
                </a:lnTo>
                <a:cubicBezTo>
                  <a:pt x="1598" y="20832"/>
                  <a:pt x="1357" y="20097"/>
                  <a:pt x="1146" y="19348"/>
                </a:cubicBezTo>
                <a:cubicBezTo>
                  <a:pt x="963" y="18694"/>
                  <a:pt x="827" y="18027"/>
                  <a:pt x="670" y="17366"/>
                </a:cubicBezTo>
                <a:cubicBezTo>
                  <a:pt x="666" y="17331"/>
                  <a:pt x="665" y="17297"/>
                  <a:pt x="665" y="17261"/>
                </a:cubicBezTo>
                <a:cubicBezTo>
                  <a:pt x="780" y="17662"/>
                  <a:pt x="871" y="18015"/>
                  <a:pt x="980" y="18364"/>
                </a:cubicBezTo>
                <a:cubicBezTo>
                  <a:pt x="1263" y="19271"/>
                  <a:pt x="1589" y="20153"/>
                  <a:pt x="1960" y="21010"/>
                </a:cubicBezTo>
                <a:lnTo>
                  <a:pt x="2236" y="21600"/>
                </a:lnTo>
                <a:lnTo>
                  <a:pt x="21555" y="21600"/>
                </a:lnTo>
                <a:lnTo>
                  <a:pt x="21555" y="0"/>
                </a:lnTo>
                <a:lnTo>
                  <a:pt x="3846" y="0"/>
                </a:lnTo>
                <a:lnTo>
                  <a:pt x="3545" y="469"/>
                </a:lnTo>
                <a:cubicBezTo>
                  <a:pt x="3133" y="1151"/>
                  <a:pt x="2757" y="1857"/>
                  <a:pt x="2415" y="2582"/>
                </a:cubicBezTo>
                <a:cubicBezTo>
                  <a:pt x="2398" y="2625"/>
                  <a:pt x="2371" y="2663"/>
                  <a:pt x="2335" y="2691"/>
                </a:cubicBezTo>
                <a:cubicBezTo>
                  <a:pt x="2381" y="2582"/>
                  <a:pt x="2427" y="2472"/>
                  <a:pt x="2473" y="2362"/>
                </a:cubicBezTo>
                <a:cubicBezTo>
                  <a:pt x="2665" y="1917"/>
                  <a:pt x="2866" y="1478"/>
                  <a:pt x="3080" y="1045"/>
                </a:cubicBezTo>
                <a:lnTo>
                  <a:pt x="3637" y="0"/>
                </a:lnTo>
                <a:lnTo>
                  <a:pt x="3456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u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itle 2"/>
          <p:cNvSpPr txBox="1"/>
          <p:nvPr>
            <p:ph type="title"/>
          </p:nvPr>
        </p:nvSpPr>
        <p:spPr>
          <a:xfrm>
            <a:off x="838199" y="365126"/>
            <a:ext cx="6758942" cy="1146176"/>
          </a:xfrm>
          <a:prstGeom prst="rect">
            <a:avLst/>
          </a:prstGeom>
        </p:spPr>
        <p:txBody>
          <a:bodyPr lIns="45719" tIns="45719" rIns="45719" bIns="45719" anchor="ctr"/>
          <a:lstStyle/>
          <a:p>
            <a:pPr defTabSz="585215">
              <a:defRPr sz="1919">
                <a:solidFill>
                  <a:srgbClr val="000000"/>
                </a:solidFill>
              </a:defRPr>
            </a:pPr>
            <a:r>
              <a:t>The Rotary Foundation</a:t>
            </a:r>
            <a:br/>
            <a:r>
              <a:t>Benefits to District 5470</a:t>
            </a:r>
            <a:br/>
            <a:r>
              <a:t>and the world</a:t>
            </a:r>
            <a:br/>
          </a:p>
        </p:txBody>
      </p:sp>
      <p:sp>
        <p:nvSpPr>
          <p:cNvPr id="222" name="TextBox 8"/>
          <p:cNvSpPr txBox="1"/>
          <p:nvPr/>
        </p:nvSpPr>
        <p:spPr>
          <a:xfrm>
            <a:off x="601979" y="1927860"/>
            <a:ext cx="10538461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indent="-228600">
              <a:lnSpc>
                <a:spcPct val="81000"/>
              </a:lnSpc>
              <a:spcBef>
                <a:spcPts val="600"/>
              </a:spcBef>
              <a:buSzPct val="100000"/>
              <a:buFont typeface="Arial"/>
              <a:buChar char="•"/>
              <a:defRPr b="1" sz="2500">
                <a:latin typeface="Arial"/>
                <a:ea typeface="Arial"/>
                <a:cs typeface="Arial"/>
                <a:sym typeface="Arial"/>
              </a:defRPr>
            </a:pPr>
            <a:r>
              <a:t>40 District Grants to 32 clubs over $180,000 combined club and district support to local communities</a:t>
            </a:r>
            <a:endParaRPr sz="1600"/>
          </a:p>
          <a:p>
            <a:pPr indent="-228600">
              <a:lnSpc>
                <a:spcPct val="81000"/>
              </a:lnSpc>
              <a:spcBef>
                <a:spcPts val="600"/>
              </a:spcBef>
              <a:buSzPct val="100000"/>
              <a:buFont typeface="Arial"/>
              <a:buChar char="•"/>
              <a:defRPr b="1" sz="2500">
                <a:latin typeface="Arial"/>
                <a:ea typeface="Arial"/>
                <a:cs typeface="Arial"/>
                <a:sym typeface="Arial"/>
              </a:defRPr>
            </a:pPr>
            <a:r>
              <a:t>Several clubs as partners in various Global Grants over $50,000 with $62,500 from DDF and $50,000 from the World Fund</a:t>
            </a:r>
            <a:endParaRPr sz="1600"/>
          </a:p>
          <a:p>
            <a:pPr indent="-228600">
              <a:lnSpc>
                <a:spcPct val="81000"/>
              </a:lnSpc>
              <a:spcBef>
                <a:spcPts val="600"/>
              </a:spcBef>
              <a:buSzPct val="100000"/>
              <a:buFont typeface="Arial"/>
              <a:buChar char="•"/>
              <a:defRPr b="1" sz="2500">
                <a:latin typeface="Arial"/>
                <a:ea typeface="Arial"/>
                <a:cs typeface="Arial"/>
                <a:sym typeface="Arial"/>
              </a:defRPr>
            </a:pPr>
            <a:r>
              <a:t>District Governor Becky Smith’s district wide Global Grant participation in the Global Partnership for Education in Zambia project. All 57 clubs contributed $27,000 matched by DDF $27,000 with $21,600 from the World Fund. A total of $75,600 well done D5470</a:t>
            </a:r>
            <a:endParaRPr sz="1600"/>
          </a:p>
          <a:p>
            <a:pPr indent="-228600">
              <a:lnSpc>
                <a:spcPct val="81000"/>
              </a:lnSpc>
              <a:spcBef>
                <a:spcPts val="600"/>
              </a:spcBef>
              <a:buSzPct val="100000"/>
              <a:buFont typeface="Arial"/>
              <a:buChar char="•"/>
              <a:defRPr b="1" sz="2500">
                <a:latin typeface="Arial"/>
                <a:ea typeface="Arial"/>
                <a:cs typeface="Arial"/>
                <a:sym typeface="Arial"/>
              </a:defRPr>
            </a:pPr>
            <a:r>
              <a:t>Disaster Response DDF allocation for Ukraine $10,000 + $8,000 from the World Fund</a:t>
            </a:r>
            <a:endParaRPr sz="1600"/>
          </a:p>
          <a:p>
            <a:pPr indent="-228600">
              <a:lnSpc>
                <a:spcPct val="81000"/>
              </a:lnSpc>
              <a:spcBef>
                <a:spcPts val="600"/>
              </a:spcBef>
              <a:buSzPct val="100000"/>
              <a:buFont typeface="Arial"/>
              <a:buChar char="•"/>
              <a:defRPr b="1" sz="2500">
                <a:latin typeface="Arial"/>
                <a:ea typeface="Arial"/>
                <a:cs typeface="Arial"/>
                <a:sym typeface="Arial"/>
              </a:defRPr>
            </a:pPr>
            <a:r>
              <a:t>Polio Plus DDF allocation $10,000 + $8,000 from the World Fund</a:t>
            </a:r>
            <a:endParaRPr sz="1600"/>
          </a:p>
        </p:txBody>
      </p:sp>
      <p:pic>
        <p:nvPicPr>
          <p:cNvPr id="223" name="Content Placeholder 5" descr="Content Placeholder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90279" y="136524"/>
            <a:ext cx="3063521" cy="1212829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Slide Number Placeholder 1"/>
          <p:cNvSpPr txBox="1"/>
          <p:nvPr>
            <p:ph type="sldNum" sz="quarter" idx="4294967295"/>
          </p:nvPr>
        </p:nvSpPr>
        <p:spPr>
          <a:xfrm>
            <a:off x="11080143" y="6406785"/>
            <a:ext cx="273657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>
              <a:spcBef>
                <a:spcPts val="600"/>
              </a:spcBef>
              <a:defRPr>
                <a:solidFill>
                  <a:srgbClr val="000000">
                    <a:alpha val="80000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Rectangle 2054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7" name="Title 1"/>
          <p:cNvSpPr txBox="1"/>
          <p:nvPr>
            <p:ph type="title"/>
          </p:nvPr>
        </p:nvSpPr>
        <p:spPr>
          <a:xfrm>
            <a:off x="890338" y="640079"/>
            <a:ext cx="3734014" cy="3566161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pPr/>
            <a:r>
              <a:t>Global Grants</a:t>
            </a:r>
          </a:p>
        </p:txBody>
      </p:sp>
      <p:sp>
        <p:nvSpPr>
          <p:cNvPr id="228" name="Content Placeholder 2"/>
          <p:cNvSpPr txBox="1"/>
          <p:nvPr>
            <p:ph type="body" sz="quarter" idx="1"/>
          </p:nvPr>
        </p:nvSpPr>
        <p:spPr>
          <a:xfrm>
            <a:off x="890338" y="4636008"/>
            <a:ext cx="3734015" cy="1572769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b="1" sz="3200"/>
            </a:lvl1pPr>
          </a:lstStyle>
          <a:p>
            <a:pPr/>
            <a:r>
              <a:t>Global grants must be in one of Rotary’s seven areas of focus.</a:t>
            </a:r>
          </a:p>
        </p:txBody>
      </p:sp>
      <p:grpSp>
        <p:nvGrpSpPr>
          <p:cNvPr id="231" name="sketchy line"/>
          <p:cNvGrpSpPr/>
          <p:nvPr/>
        </p:nvGrpSpPr>
        <p:grpSpPr>
          <a:xfrm>
            <a:off x="890063" y="4397439"/>
            <a:ext cx="3474996" cy="45962"/>
            <a:chOff x="0" y="0"/>
            <a:chExt cx="3474994" cy="45961"/>
          </a:xfrm>
        </p:grpSpPr>
        <p:sp>
          <p:nvSpPr>
            <p:cNvPr id="229" name="Shape"/>
            <p:cNvSpPr/>
            <p:nvPr/>
          </p:nvSpPr>
          <p:spPr>
            <a:xfrm>
              <a:off x="0" y="1960"/>
              <a:ext cx="3474995" cy="4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14788" fill="norm" stroke="1" extrusionOk="0">
                  <a:moveTo>
                    <a:pt x="1" y="3447"/>
                  </a:moveTo>
                  <a:cubicBezTo>
                    <a:pt x="1259" y="-1694"/>
                    <a:pt x="2069" y="-570"/>
                    <a:pt x="3889" y="3447"/>
                  </a:cubicBezTo>
                  <a:cubicBezTo>
                    <a:pt x="5708" y="7465"/>
                    <a:pt x="6817" y="5237"/>
                    <a:pt x="8640" y="3447"/>
                  </a:cubicBezTo>
                  <a:cubicBezTo>
                    <a:pt x="10462" y="1657"/>
                    <a:pt x="11412" y="-1457"/>
                    <a:pt x="12311" y="3447"/>
                  </a:cubicBezTo>
                  <a:cubicBezTo>
                    <a:pt x="13210" y="8352"/>
                    <a:pt x="14893" y="931"/>
                    <a:pt x="15982" y="3447"/>
                  </a:cubicBezTo>
                  <a:cubicBezTo>
                    <a:pt x="17071" y="5964"/>
                    <a:pt x="18905" y="-758"/>
                    <a:pt x="21597" y="3447"/>
                  </a:cubicBezTo>
                  <a:cubicBezTo>
                    <a:pt x="21596" y="4986"/>
                    <a:pt x="21596" y="6935"/>
                    <a:pt x="21597" y="9836"/>
                  </a:cubicBezTo>
                  <a:cubicBezTo>
                    <a:pt x="20666" y="11090"/>
                    <a:pt x="19497" y="7845"/>
                    <a:pt x="17494" y="9836"/>
                  </a:cubicBezTo>
                  <a:cubicBezTo>
                    <a:pt x="15491" y="11828"/>
                    <a:pt x="14261" y="19906"/>
                    <a:pt x="13391" y="9836"/>
                  </a:cubicBezTo>
                  <a:cubicBezTo>
                    <a:pt x="12520" y="-233"/>
                    <a:pt x="11315" y="15292"/>
                    <a:pt x="9287" y="9836"/>
                  </a:cubicBezTo>
                  <a:cubicBezTo>
                    <a:pt x="7260" y="4381"/>
                    <a:pt x="5896" y="8642"/>
                    <a:pt x="4536" y="9836"/>
                  </a:cubicBezTo>
                  <a:cubicBezTo>
                    <a:pt x="3177" y="11031"/>
                    <a:pt x="1642" y="11956"/>
                    <a:pt x="1" y="9836"/>
                  </a:cubicBezTo>
                  <a:cubicBezTo>
                    <a:pt x="3" y="8439"/>
                    <a:pt x="-3" y="4756"/>
                    <a:pt x="1" y="3447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0" name="Shape"/>
            <p:cNvSpPr/>
            <p:nvPr/>
          </p:nvSpPr>
          <p:spPr>
            <a:xfrm>
              <a:off x="274" y="0"/>
              <a:ext cx="3474721" cy="45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865" fill="norm" stroke="1" extrusionOk="0">
                  <a:moveTo>
                    <a:pt x="0" y="3568"/>
                  </a:moveTo>
                  <a:cubicBezTo>
                    <a:pt x="1395" y="-820"/>
                    <a:pt x="3080" y="11574"/>
                    <a:pt x="4320" y="3568"/>
                  </a:cubicBezTo>
                  <a:cubicBezTo>
                    <a:pt x="5560" y="-4438"/>
                    <a:pt x="7025" y="11023"/>
                    <a:pt x="8424" y="3568"/>
                  </a:cubicBezTo>
                  <a:cubicBezTo>
                    <a:pt x="9823" y="-3887"/>
                    <a:pt x="11314" y="11621"/>
                    <a:pt x="12528" y="3568"/>
                  </a:cubicBezTo>
                  <a:cubicBezTo>
                    <a:pt x="13742" y="-4485"/>
                    <a:pt x="14932" y="3618"/>
                    <a:pt x="17280" y="3568"/>
                  </a:cubicBezTo>
                  <a:cubicBezTo>
                    <a:pt x="19628" y="3518"/>
                    <a:pt x="20432" y="-1129"/>
                    <a:pt x="21600" y="3568"/>
                  </a:cubicBezTo>
                  <a:cubicBezTo>
                    <a:pt x="21597" y="5846"/>
                    <a:pt x="21597" y="6531"/>
                    <a:pt x="21600" y="9085"/>
                  </a:cubicBezTo>
                  <a:cubicBezTo>
                    <a:pt x="20103" y="12571"/>
                    <a:pt x="18308" y="1982"/>
                    <a:pt x="17280" y="9085"/>
                  </a:cubicBezTo>
                  <a:cubicBezTo>
                    <a:pt x="16252" y="16187"/>
                    <a:pt x="14545" y="10418"/>
                    <a:pt x="13608" y="9085"/>
                  </a:cubicBezTo>
                  <a:cubicBezTo>
                    <a:pt x="12671" y="7751"/>
                    <a:pt x="11298" y="2075"/>
                    <a:pt x="9504" y="9085"/>
                  </a:cubicBezTo>
                  <a:cubicBezTo>
                    <a:pt x="7710" y="16094"/>
                    <a:pt x="6480" y="14789"/>
                    <a:pt x="5400" y="9085"/>
                  </a:cubicBezTo>
                  <a:cubicBezTo>
                    <a:pt x="4320" y="3380"/>
                    <a:pt x="1450" y="17115"/>
                    <a:pt x="0" y="9085"/>
                  </a:cubicBezTo>
                  <a:cubicBezTo>
                    <a:pt x="0" y="7096"/>
                    <a:pt x="0" y="4701"/>
                    <a:pt x="0" y="3568"/>
                  </a:cubicBezTo>
                  <a:close/>
                </a:path>
              </a:pathLst>
            </a:custGeom>
            <a:noFill/>
            <a:ln w="44450" cap="rnd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23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0" t="0" r="1" b="52"/>
          <a:stretch>
            <a:fillRect/>
          </a:stretch>
        </p:blipFill>
        <p:spPr>
          <a:xfrm>
            <a:off x="5311735" y="9"/>
            <a:ext cx="6878605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5" h="21600" fill="norm" stroke="1" extrusionOk="0">
                <a:moveTo>
                  <a:pt x="3456" y="0"/>
                </a:moveTo>
                <a:lnTo>
                  <a:pt x="3120" y="619"/>
                </a:lnTo>
                <a:cubicBezTo>
                  <a:pt x="2508" y="1805"/>
                  <a:pt x="1994" y="3043"/>
                  <a:pt x="1554" y="4319"/>
                </a:cubicBezTo>
                <a:cubicBezTo>
                  <a:pt x="870" y="6322"/>
                  <a:pt x="399" y="8391"/>
                  <a:pt x="147" y="10492"/>
                </a:cubicBezTo>
                <a:cubicBezTo>
                  <a:pt x="14" y="11568"/>
                  <a:pt x="-45" y="12642"/>
                  <a:pt x="38" y="13724"/>
                </a:cubicBezTo>
                <a:cubicBezTo>
                  <a:pt x="137" y="14988"/>
                  <a:pt x="285" y="16246"/>
                  <a:pt x="537" y="17490"/>
                </a:cubicBezTo>
                <a:cubicBezTo>
                  <a:pt x="815" y="18863"/>
                  <a:pt x="1193" y="20203"/>
                  <a:pt x="1691" y="21506"/>
                </a:cubicBezTo>
                <a:lnTo>
                  <a:pt x="1730" y="21600"/>
                </a:lnTo>
                <a:lnTo>
                  <a:pt x="1895" y="21600"/>
                </a:lnTo>
                <a:lnTo>
                  <a:pt x="1874" y="21549"/>
                </a:lnTo>
                <a:cubicBezTo>
                  <a:pt x="1598" y="20832"/>
                  <a:pt x="1357" y="20097"/>
                  <a:pt x="1146" y="19348"/>
                </a:cubicBezTo>
                <a:cubicBezTo>
                  <a:pt x="963" y="18694"/>
                  <a:pt x="827" y="18027"/>
                  <a:pt x="670" y="17366"/>
                </a:cubicBezTo>
                <a:cubicBezTo>
                  <a:pt x="666" y="17331"/>
                  <a:pt x="665" y="17297"/>
                  <a:pt x="665" y="17261"/>
                </a:cubicBezTo>
                <a:cubicBezTo>
                  <a:pt x="780" y="17662"/>
                  <a:pt x="871" y="18015"/>
                  <a:pt x="980" y="18364"/>
                </a:cubicBezTo>
                <a:cubicBezTo>
                  <a:pt x="1263" y="19271"/>
                  <a:pt x="1589" y="20153"/>
                  <a:pt x="1960" y="21010"/>
                </a:cubicBezTo>
                <a:lnTo>
                  <a:pt x="2236" y="21600"/>
                </a:lnTo>
                <a:lnTo>
                  <a:pt x="21555" y="21600"/>
                </a:lnTo>
                <a:lnTo>
                  <a:pt x="21555" y="0"/>
                </a:lnTo>
                <a:lnTo>
                  <a:pt x="3846" y="0"/>
                </a:lnTo>
                <a:lnTo>
                  <a:pt x="3545" y="469"/>
                </a:lnTo>
                <a:cubicBezTo>
                  <a:pt x="3133" y="1151"/>
                  <a:pt x="2757" y="1857"/>
                  <a:pt x="2415" y="2582"/>
                </a:cubicBezTo>
                <a:cubicBezTo>
                  <a:pt x="2398" y="2625"/>
                  <a:pt x="2371" y="2663"/>
                  <a:pt x="2335" y="2691"/>
                </a:cubicBezTo>
                <a:cubicBezTo>
                  <a:pt x="2381" y="2582"/>
                  <a:pt x="2427" y="2472"/>
                  <a:pt x="2473" y="2362"/>
                </a:cubicBezTo>
                <a:cubicBezTo>
                  <a:pt x="2665" y="1917"/>
                  <a:pt x="2866" y="1478"/>
                  <a:pt x="3080" y="1045"/>
                </a:cubicBezTo>
                <a:lnTo>
                  <a:pt x="3637" y="0"/>
                </a:lnTo>
                <a:lnTo>
                  <a:pt x="3456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le 2"/>
          <p:cNvSpPr txBox="1"/>
          <p:nvPr>
            <p:ph type="title"/>
          </p:nvPr>
        </p:nvSpPr>
        <p:spPr>
          <a:xfrm>
            <a:off x="838199" y="365126"/>
            <a:ext cx="5340607" cy="1146176"/>
          </a:xfrm>
          <a:prstGeom prst="rect">
            <a:avLst/>
          </a:prstGeom>
        </p:spPr>
        <p:txBody>
          <a:bodyPr lIns="45719" tIns="45719" rIns="45719" bIns="45719" anchor="ctr"/>
          <a:lstStyle>
            <a:lvl1pPr>
              <a:defRPr sz="3400">
                <a:solidFill>
                  <a:srgbClr val="000000"/>
                </a:solidFill>
              </a:defRPr>
            </a:lvl1pPr>
          </a:lstStyle>
          <a:p>
            <a:pPr/>
            <a:r>
              <a:t>The Rotary Foundation Mission</a:t>
            </a:r>
          </a:p>
        </p:txBody>
      </p:sp>
      <p:sp>
        <p:nvSpPr>
          <p:cNvPr id="141" name="TextBox 8"/>
          <p:cNvSpPr txBox="1"/>
          <p:nvPr/>
        </p:nvSpPr>
        <p:spPr>
          <a:xfrm>
            <a:off x="883919" y="2173288"/>
            <a:ext cx="3511733" cy="3639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indent="-228600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b="1" sz="2400">
                <a:solidFill>
                  <a:srgbClr val="FFFFFF"/>
                </a:solidFill>
              </a:defRPr>
            </a:lvl1pPr>
          </a:lstStyle>
          <a:p>
            <a:pPr/>
            <a:r>
              <a:t>The Rotary Foundation helps Rotarians to advance world understanding, goodwill, and peace by improving health, providing quality education, improving the environment, and alleviating poverty.</a:t>
            </a:r>
          </a:p>
        </p:txBody>
      </p:sp>
      <p:pic>
        <p:nvPicPr>
          <p:cNvPr id="142" name="Content Placeholder 5" descr="Content Placeholder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83088" y="3199151"/>
            <a:ext cx="5170712" cy="1951946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lide Number Placeholder 1"/>
          <p:cNvSpPr txBox="1"/>
          <p:nvPr>
            <p:ph type="sldNum" sz="quarter" idx="4294967295"/>
          </p:nvPr>
        </p:nvSpPr>
        <p:spPr>
          <a:xfrm>
            <a:off x="11172417" y="6414760"/>
            <a:ext cx="181383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>
              <a:spcBef>
                <a:spcPts val="600"/>
              </a:spcBef>
              <a:defRPr>
                <a:solidFill>
                  <a:srgbClr val="000000">
                    <a:alpha val="80000"/>
                  </a:srgb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advClick="1" p14:dur="12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5" name="Rectangle 11"/>
          <p:cNvSpPr/>
          <p:nvPr/>
        </p:nvSpPr>
        <p:spPr>
          <a:xfrm flipH="1" rot="16200000">
            <a:off x="2666616" y="-2666189"/>
            <a:ext cx="6858001" cy="1219123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rgbClr val="203864"/>
              </a:gs>
            </a:gsLst>
            <a:lin ang="12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6" name="Rectangle 13"/>
          <p:cNvSpPr/>
          <p:nvPr/>
        </p:nvSpPr>
        <p:spPr>
          <a:xfrm flipH="1" rot="10800000">
            <a:off x="-2312" y="0"/>
            <a:ext cx="9070848" cy="6857573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7" name="Rectangle 15"/>
          <p:cNvSpPr/>
          <p:nvPr/>
        </p:nvSpPr>
        <p:spPr>
          <a:xfrm flipH="1" rot="16200000">
            <a:off x="3649491" y="-1685841"/>
            <a:ext cx="4894565" cy="12193548"/>
          </a:xfrm>
          <a:prstGeom prst="rect">
            <a:avLst/>
          </a:prstGeom>
          <a:gradFill>
            <a:gsLst>
              <a:gs pos="0">
                <a:srgbClr val="9DC3E6">
                  <a:alpha val="0"/>
                </a:srgbClr>
              </a:gs>
              <a:gs pos="100000">
                <a:srgbClr val="000000">
                  <a:alpha val="46000"/>
                </a:srgbClr>
              </a:gs>
            </a:gsLst>
            <a:lin ang="1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38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3600" y="457200"/>
            <a:ext cx="7924800" cy="594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3124200" y="1200150"/>
            <a:ext cx="5943600" cy="4457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3124200" y="1200150"/>
            <a:ext cx="5943600" cy="4457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3600" y="457200"/>
            <a:ext cx="7924800" cy="594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3600" y="457200"/>
            <a:ext cx="7924800" cy="594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3600" y="457200"/>
            <a:ext cx="7924800" cy="594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3600" y="457200"/>
            <a:ext cx="7924800" cy="594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3600" y="457200"/>
            <a:ext cx="7924800" cy="594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cture 13" descr="Picture 13"/>
          <p:cNvPicPr>
            <a:picLocks noChangeAspect="1"/>
          </p:cNvPicPr>
          <p:nvPr/>
        </p:nvPicPr>
        <p:blipFill>
          <a:blip r:embed="rId2">
            <a:extLst/>
          </a:blip>
          <a:srcRect l="5016" t="0" r="25932" b="0"/>
          <a:stretch>
            <a:fillRect/>
          </a:stretch>
        </p:blipFill>
        <p:spPr>
          <a:xfrm>
            <a:off x="5101771" y="10"/>
            <a:ext cx="7094361" cy="6857921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Rectangle 17"/>
          <p:cNvSpPr/>
          <p:nvPr/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6" name="Arc 19"/>
          <p:cNvSpPr/>
          <p:nvPr/>
        </p:nvSpPr>
        <p:spPr>
          <a:xfrm rot="303011">
            <a:off x="2611300" y="739896"/>
            <a:ext cx="2159414" cy="1494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930" fill="norm" stroke="1" extrusionOk="0">
                <a:moveTo>
                  <a:pt x="0" y="1986"/>
                </a:moveTo>
                <a:lnTo>
                  <a:pt x="0" y="1986"/>
                </a:lnTo>
                <a:cubicBezTo>
                  <a:pt x="7389" y="-2670"/>
                  <a:pt x="16359" y="1142"/>
                  <a:pt x="20036" y="10500"/>
                </a:cubicBezTo>
                <a:cubicBezTo>
                  <a:pt x="21065" y="13119"/>
                  <a:pt x="21600" y="16005"/>
                  <a:pt x="21600" y="18930"/>
                </a:cubicBezTo>
              </a:path>
            </a:pathLst>
          </a:custGeom>
          <a:ln w="127000" cap="rnd">
            <a:solidFill>
              <a:schemeClr val="accent4"/>
            </a:solidFill>
            <a:prstDash val="dash"/>
            <a:miter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257" name="Title 1"/>
          <p:cNvSpPr txBox="1"/>
          <p:nvPr>
            <p:ph type="title"/>
          </p:nvPr>
        </p:nvSpPr>
        <p:spPr>
          <a:xfrm>
            <a:off x="643467" y="795509"/>
            <a:ext cx="4092526" cy="2798604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pPr/>
            <a:r>
              <a:t>Endowment Fund</a:t>
            </a:r>
          </a:p>
        </p:txBody>
      </p:sp>
      <p:sp>
        <p:nvSpPr>
          <p:cNvPr id="258" name="Oval 21"/>
          <p:cNvSpPr/>
          <p:nvPr/>
        </p:nvSpPr>
        <p:spPr>
          <a:xfrm>
            <a:off x="1201185" y="4626633"/>
            <a:ext cx="491963" cy="4919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9" name="Rectangle 23"/>
          <p:cNvSpPr/>
          <p:nvPr/>
        </p:nvSpPr>
        <p:spPr>
          <a:xfrm>
            <a:off x="4927932" y="5011563"/>
            <a:ext cx="731559" cy="731559"/>
          </a:xfrm>
          <a:prstGeom prst="rect">
            <a:avLst/>
          </a:prstGeom>
          <a:ln w="127000">
            <a:solidFill>
              <a:schemeClr val="accent4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u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itle 1"/>
          <p:cNvSpPr txBox="1"/>
          <p:nvPr>
            <p:ph type="title"/>
          </p:nvPr>
        </p:nvSpPr>
        <p:spPr>
          <a:xfrm>
            <a:off x="381000" y="0"/>
            <a:ext cx="11506200" cy="1540044"/>
          </a:xfrm>
          <a:prstGeom prst="rect">
            <a:avLst/>
          </a:prstGeom>
        </p:spPr>
        <p:txBody>
          <a:bodyPr/>
          <a:lstStyle/>
          <a:p>
            <a:pPr/>
            <a:r>
              <a:t>         </a:t>
            </a:r>
            <a:r>
              <a:rPr sz="6600"/>
              <a:t>Foundation Funds</a:t>
            </a:r>
          </a:p>
        </p:txBody>
      </p:sp>
      <p:pic>
        <p:nvPicPr>
          <p:cNvPr id="262" name="Content Placeholder 6" descr="Content Placeholder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2436" y="5084814"/>
            <a:ext cx="3665274" cy="1381385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Subtitle 3"/>
          <p:cNvSpPr txBox="1"/>
          <p:nvPr>
            <p:ph type="body" idx="1"/>
          </p:nvPr>
        </p:nvSpPr>
        <p:spPr>
          <a:xfrm>
            <a:off x="380998" y="2114899"/>
            <a:ext cx="11506201" cy="308575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1000"/>
              </a:lnSpc>
              <a:buSzTx/>
              <a:buNone/>
              <a:defRPr cap="all" sz="3200">
                <a:latin typeface="Calibri Light"/>
                <a:ea typeface="Calibri Light"/>
                <a:cs typeface="Calibri Light"/>
                <a:sym typeface="Calibri Light"/>
              </a:defRPr>
            </a:pPr>
          </a:p>
          <a:p>
            <a:pPr marL="0" indent="0">
              <a:lnSpc>
                <a:spcPct val="81000"/>
              </a:lnSpc>
              <a:buSzTx/>
              <a:buNone/>
              <a:defRPr cap="all"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Endowment Fund – established 1982</a:t>
            </a:r>
          </a:p>
          <a:p>
            <a:pPr marL="0" indent="0">
              <a:lnSpc>
                <a:spcPct val="81000"/>
              </a:lnSpc>
              <a:buSzTx/>
              <a:buNone/>
              <a:defRPr cap="all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	</a:t>
            </a:r>
            <a:r>
              <a:rPr sz="1800"/>
              <a:t>Rotary Bequest Society</a:t>
            </a:r>
          </a:p>
          <a:p>
            <a:pPr marL="0" indent="0">
              <a:lnSpc>
                <a:spcPct val="81000"/>
              </a:lnSpc>
              <a:buSzTx/>
              <a:buNone/>
              <a:defRPr cap="all" sz="18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	Rotary Benefactor</a:t>
            </a:r>
          </a:p>
          <a:p>
            <a:pPr marL="0" indent="0">
              <a:lnSpc>
                <a:spcPct val="81000"/>
              </a:lnSpc>
              <a:buSzTx/>
              <a:buNone/>
              <a:defRPr cap="all" sz="18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	Cash Deposit to the World Fund</a:t>
            </a:r>
          </a:p>
          <a:p>
            <a:pPr marL="0" indent="0">
              <a:lnSpc>
                <a:spcPct val="81000"/>
              </a:lnSpc>
              <a:buSzTx/>
              <a:buNone/>
              <a:defRPr cap="all" sz="1800">
                <a:solidFill>
                  <a:schemeClr val="accent1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The Rotary foundation 2025 endowment goal is 2.025 billion</a:t>
            </a:r>
          </a:p>
          <a:p>
            <a:pPr marL="0" indent="0">
              <a:lnSpc>
                <a:spcPct val="81000"/>
              </a:lnSpc>
              <a:buSzTx/>
              <a:buNone/>
              <a:defRPr cap="all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 </a:t>
            </a:r>
          </a:p>
        </p:txBody>
      </p:sp>
      <p:sp>
        <p:nvSpPr>
          <p:cNvPr id="264" name="Slide Number Placeholder 4"/>
          <p:cNvSpPr txBox="1"/>
          <p:nvPr>
            <p:ph type="sldNum" sz="quarter" idx="4294967295"/>
          </p:nvPr>
        </p:nvSpPr>
        <p:spPr>
          <a:xfrm>
            <a:off x="11814843" y="173980"/>
            <a:ext cx="258625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6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7977" y="1825625"/>
            <a:ext cx="8976046" cy="4351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itle 1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Disaster Relief</a:t>
            </a:r>
          </a:p>
        </p:txBody>
      </p:sp>
      <p:sp>
        <p:nvSpPr>
          <p:cNvPr id="267" name="Text Placeholder 3"/>
          <p:cNvSpPr txBox="1"/>
          <p:nvPr>
            <p:ph type="body" sz="quarter" idx="1"/>
          </p:nvPr>
        </p:nvSpPr>
        <p:spPr>
          <a:xfrm>
            <a:off x="836611" y="1690688"/>
            <a:ext cx="5157789" cy="823913"/>
          </a:xfrm>
          <a:prstGeom prst="rect">
            <a:avLst/>
          </a:prstGeom>
        </p:spPr>
        <p:txBody>
          <a:bodyPr anchor="ctr"/>
          <a:lstStyle/>
          <a:p>
            <a:pPr defTabSz="850391">
              <a:lnSpc>
                <a:spcPct val="72000"/>
              </a:lnSpc>
              <a:spcBef>
                <a:spcPts val="900"/>
              </a:spcBef>
              <a:defRPr sz="2046"/>
            </a:pPr>
          </a:p>
          <a:p>
            <a:pPr defTabSz="850391">
              <a:lnSpc>
                <a:spcPct val="72000"/>
              </a:lnSpc>
              <a:spcBef>
                <a:spcPts val="900"/>
              </a:spcBef>
              <a:defRPr sz="2976"/>
            </a:pPr>
            <a:r>
              <a:t>Ukrainian refuge children</a:t>
            </a:r>
          </a:p>
        </p:txBody>
      </p:sp>
      <p:pic>
        <p:nvPicPr>
          <p:cNvPr id="268" name="Content Placeholder 9" descr="Content Placeholder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9787" y="2628106"/>
            <a:ext cx="5157789" cy="3438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6748"/>
                </a:lnTo>
                <a:lnTo>
                  <a:pt x="745" y="17407"/>
                </a:lnTo>
                <a:cubicBezTo>
                  <a:pt x="1151" y="17743"/>
                  <a:pt x="1560" y="18057"/>
                  <a:pt x="1971" y="18352"/>
                </a:cubicBezTo>
                <a:cubicBezTo>
                  <a:pt x="2831" y="18967"/>
                  <a:pt x="3699" y="19491"/>
                  <a:pt x="4574" y="19927"/>
                </a:cubicBezTo>
                <a:cubicBezTo>
                  <a:pt x="4598" y="19939"/>
                  <a:pt x="4618" y="19987"/>
                  <a:pt x="4632" y="19975"/>
                </a:cubicBezTo>
                <a:cubicBezTo>
                  <a:pt x="4140" y="19817"/>
                  <a:pt x="3638" y="19628"/>
                  <a:pt x="3136" y="19421"/>
                </a:cubicBezTo>
                <a:cubicBezTo>
                  <a:pt x="2443" y="19135"/>
                  <a:pt x="1751" y="18809"/>
                  <a:pt x="1064" y="18426"/>
                </a:cubicBezTo>
                <a:cubicBezTo>
                  <a:pt x="751" y="18251"/>
                  <a:pt x="439" y="18065"/>
                  <a:pt x="128" y="17865"/>
                </a:cubicBezTo>
                <a:lnTo>
                  <a:pt x="0" y="17776"/>
                </a:lnTo>
                <a:lnTo>
                  <a:pt x="0" y="18042"/>
                </a:lnTo>
                <a:lnTo>
                  <a:pt x="121" y="18125"/>
                </a:lnTo>
                <a:cubicBezTo>
                  <a:pt x="804" y="18563"/>
                  <a:pt x="1493" y="18936"/>
                  <a:pt x="2186" y="19261"/>
                </a:cubicBezTo>
                <a:cubicBezTo>
                  <a:pt x="2850" y="19571"/>
                  <a:pt x="3518" y="19844"/>
                  <a:pt x="4187" y="20082"/>
                </a:cubicBezTo>
                <a:cubicBezTo>
                  <a:pt x="4783" y="20295"/>
                  <a:pt x="5378" y="20483"/>
                  <a:pt x="5977" y="20645"/>
                </a:cubicBezTo>
                <a:cubicBezTo>
                  <a:pt x="6552" y="20802"/>
                  <a:pt x="7127" y="20965"/>
                  <a:pt x="7702" y="21111"/>
                </a:cubicBezTo>
                <a:cubicBezTo>
                  <a:pt x="8243" y="21250"/>
                  <a:pt x="8787" y="21347"/>
                  <a:pt x="9331" y="21406"/>
                </a:cubicBezTo>
                <a:cubicBezTo>
                  <a:pt x="9752" y="21453"/>
                  <a:pt x="10173" y="21519"/>
                  <a:pt x="10594" y="21578"/>
                </a:cubicBezTo>
                <a:lnTo>
                  <a:pt x="10734" y="21600"/>
                </a:lnTo>
                <a:lnTo>
                  <a:pt x="11275" y="21600"/>
                </a:lnTo>
                <a:cubicBezTo>
                  <a:pt x="11343" y="21575"/>
                  <a:pt x="11411" y="21568"/>
                  <a:pt x="11480" y="21578"/>
                </a:cubicBezTo>
                <a:cubicBezTo>
                  <a:pt x="11750" y="21556"/>
                  <a:pt x="12020" y="21536"/>
                  <a:pt x="12291" y="21510"/>
                </a:cubicBezTo>
                <a:cubicBezTo>
                  <a:pt x="12840" y="21457"/>
                  <a:pt x="13388" y="21374"/>
                  <a:pt x="13936" y="21268"/>
                </a:cubicBezTo>
                <a:cubicBezTo>
                  <a:pt x="14359" y="21187"/>
                  <a:pt x="14780" y="21084"/>
                  <a:pt x="15201" y="20977"/>
                </a:cubicBezTo>
                <a:cubicBezTo>
                  <a:pt x="15561" y="20883"/>
                  <a:pt x="15921" y="20769"/>
                  <a:pt x="16280" y="20648"/>
                </a:cubicBezTo>
                <a:cubicBezTo>
                  <a:pt x="16753" y="20487"/>
                  <a:pt x="17225" y="20303"/>
                  <a:pt x="17696" y="20097"/>
                </a:cubicBezTo>
                <a:cubicBezTo>
                  <a:pt x="18262" y="19849"/>
                  <a:pt x="18824" y="19565"/>
                  <a:pt x="19384" y="19244"/>
                </a:cubicBezTo>
                <a:cubicBezTo>
                  <a:pt x="19914" y="18941"/>
                  <a:pt x="20440" y="18607"/>
                  <a:pt x="20962" y="18229"/>
                </a:cubicBezTo>
                <a:lnTo>
                  <a:pt x="21600" y="17733"/>
                </a:lnTo>
                <a:lnTo>
                  <a:pt x="21600" y="17474"/>
                </a:lnTo>
                <a:lnTo>
                  <a:pt x="21263" y="17741"/>
                </a:lnTo>
                <a:cubicBezTo>
                  <a:pt x="20462" y="18344"/>
                  <a:pt x="19653" y="18852"/>
                  <a:pt x="18836" y="19284"/>
                </a:cubicBezTo>
                <a:cubicBezTo>
                  <a:pt x="18160" y="19640"/>
                  <a:pt x="17482" y="19946"/>
                  <a:pt x="16800" y="20204"/>
                </a:cubicBezTo>
                <a:cubicBezTo>
                  <a:pt x="16296" y="20393"/>
                  <a:pt x="15790" y="20559"/>
                  <a:pt x="15283" y="20698"/>
                </a:cubicBezTo>
                <a:cubicBezTo>
                  <a:pt x="14666" y="20869"/>
                  <a:pt x="14049" y="21002"/>
                  <a:pt x="13431" y="21109"/>
                </a:cubicBezTo>
                <a:cubicBezTo>
                  <a:pt x="13021" y="21179"/>
                  <a:pt x="12610" y="21238"/>
                  <a:pt x="12199" y="21263"/>
                </a:cubicBezTo>
                <a:cubicBezTo>
                  <a:pt x="12171" y="21265"/>
                  <a:pt x="12142" y="21276"/>
                  <a:pt x="12113" y="21276"/>
                </a:cubicBezTo>
                <a:cubicBezTo>
                  <a:pt x="12092" y="21276"/>
                  <a:pt x="12071" y="21288"/>
                  <a:pt x="12050" y="21286"/>
                </a:cubicBezTo>
                <a:lnTo>
                  <a:pt x="12033" y="21276"/>
                </a:lnTo>
                <a:lnTo>
                  <a:pt x="12293" y="21224"/>
                </a:lnTo>
                <a:lnTo>
                  <a:pt x="12319" y="21214"/>
                </a:lnTo>
                <a:lnTo>
                  <a:pt x="13674" y="20902"/>
                </a:lnTo>
                <a:cubicBezTo>
                  <a:pt x="14113" y="20787"/>
                  <a:pt x="14551" y="20666"/>
                  <a:pt x="14988" y="20523"/>
                </a:cubicBezTo>
                <a:cubicBezTo>
                  <a:pt x="15560" y="20336"/>
                  <a:pt x="16131" y="20125"/>
                  <a:pt x="16700" y="19890"/>
                </a:cubicBezTo>
                <a:cubicBezTo>
                  <a:pt x="17294" y="19645"/>
                  <a:pt x="17886" y="19369"/>
                  <a:pt x="18475" y="19060"/>
                </a:cubicBezTo>
                <a:cubicBezTo>
                  <a:pt x="19220" y="18669"/>
                  <a:pt x="19959" y="18225"/>
                  <a:pt x="20693" y="17716"/>
                </a:cubicBezTo>
                <a:cubicBezTo>
                  <a:pt x="20920" y="17560"/>
                  <a:pt x="21148" y="17396"/>
                  <a:pt x="21374" y="17225"/>
                </a:cubicBezTo>
                <a:lnTo>
                  <a:pt x="21600" y="17043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69" name="Text Placeholder 11"/>
          <p:cNvSpPr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>
              <a:lnSpc>
                <a:spcPct val="72000"/>
              </a:lnSpc>
              <a:buSzTx/>
              <a:buFontTx/>
              <a:buNone/>
              <a:defRPr b="1" sz="3300"/>
            </a:lvl1pPr>
          </a:lstStyle>
          <a:p>
            <a:pPr/>
            <a:r>
              <a:t>Food bank in Poland</a:t>
            </a:r>
          </a:p>
        </p:txBody>
      </p:sp>
      <p:pic>
        <p:nvPicPr>
          <p:cNvPr id="270" name="Content Placeholder 17" descr="Content Placeholder 1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72200" y="2619639"/>
            <a:ext cx="5183188" cy="34554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itle 6"/>
          <p:cNvSpPr txBox="1"/>
          <p:nvPr>
            <p:ph type="title" idx="4294967295"/>
          </p:nvPr>
        </p:nvSpPr>
        <p:spPr>
          <a:xfrm>
            <a:off x="16764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Rotary Responds</a:t>
            </a:r>
          </a:p>
        </p:txBody>
      </p:sp>
      <p:sp>
        <p:nvSpPr>
          <p:cNvPr id="273" name="Text Placeholder 7"/>
          <p:cNvSpPr txBox="1"/>
          <p:nvPr>
            <p:ph type="body" sz="quarter" idx="4294967295"/>
          </p:nvPr>
        </p:nvSpPr>
        <p:spPr>
          <a:xfrm>
            <a:off x="0" y="1681163"/>
            <a:ext cx="5157788" cy="82391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Rotarians deliver ice </a:t>
            </a:r>
          </a:p>
        </p:txBody>
      </p:sp>
      <p:sp>
        <p:nvSpPr>
          <p:cNvPr id="274" name="Text Placeholder 9"/>
          <p:cNvSpPr txBox="1"/>
          <p:nvPr/>
        </p:nvSpPr>
        <p:spPr>
          <a:xfrm>
            <a:off x="7054533" y="1681163"/>
            <a:ext cx="5091748" cy="823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1pPr>
          </a:lstStyle>
          <a:p>
            <a:pPr/>
            <a:r>
              <a:t>Displaced Ukrainian children </a:t>
            </a:r>
          </a:p>
        </p:txBody>
      </p:sp>
      <p:pic>
        <p:nvPicPr>
          <p:cNvPr id="275" name="Content Placeholder 12" descr="Content Placeholder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628900"/>
            <a:ext cx="5157788" cy="3436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Content Placeholder 22" descr="Content Placeholder 2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08813" y="2619375"/>
            <a:ext cx="5183188" cy="34559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itle 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pPr/>
            <a:r>
              <a:t>You can make a difference and change lives</a:t>
            </a:r>
          </a:p>
        </p:txBody>
      </p:sp>
      <p:sp>
        <p:nvSpPr>
          <p:cNvPr id="279" name="Slide Number Placeholder 1"/>
          <p:cNvSpPr txBox="1"/>
          <p:nvPr>
            <p:ph type="sldNum" sz="quarter" idx="4294967295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8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38850" y="4106862"/>
            <a:ext cx="190500" cy="104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00750" y="3376612"/>
            <a:ext cx="190500" cy="104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0093" y="1819275"/>
            <a:ext cx="8203408" cy="4621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84429" y="5708844"/>
            <a:ext cx="2815517" cy="956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itle 1"/>
          <p:cNvSpPr txBox="1"/>
          <p:nvPr>
            <p:ph type="title"/>
          </p:nvPr>
        </p:nvSpPr>
        <p:spPr>
          <a:xfrm>
            <a:off x="648930" y="186308"/>
            <a:ext cx="3505495" cy="1142431"/>
          </a:xfrm>
          <a:prstGeom prst="rect">
            <a:avLst/>
          </a:prstGeom>
        </p:spPr>
        <p:txBody>
          <a:bodyPr/>
          <a:lstStyle>
            <a:lvl1pPr>
              <a:defRPr sz="3700"/>
            </a:lvl1pPr>
          </a:lstStyle>
          <a:p>
            <a:pPr/>
            <a:r>
              <a:t>Paul Harris Fellow</a:t>
            </a:r>
          </a:p>
        </p:txBody>
      </p:sp>
      <p:sp>
        <p:nvSpPr>
          <p:cNvPr id="286" name="Content Placeholder 1029"/>
          <p:cNvSpPr txBox="1"/>
          <p:nvPr>
            <p:ph type="body" sz="quarter" idx="1"/>
          </p:nvPr>
        </p:nvSpPr>
        <p:spPr>
          <a:xfrm>
            <a:off x="648930" y="2438400"/>
            <a:ext cx="3505496" cy="3785419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A Paul Harris Fellow recognition pin is given by Rotary International to a member who has contributed an aggregate amount of $1,000.00 to The Rotary Foundation</a:t>
            </a:r>
            <a:r>
              <a:rPr b="0"/>
              <a:t>.</a:t>
            </a:r>
          </a:p>
        </p:txBody>
      </p:sp>
      <p:pic>
        <p:nvPicPr>
          <p:cNvPr id="28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53643" y="778328"/>
            <a:ext cx="7293950" cy="5470463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Slide Number Placeholder 3"/>
          <p:cNvSpPr txBox="1"/>
          <p:nvPr>
            <p:ph type="sldNum" sz="quarter" idx="4294967295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>
              <a:spcBef>
                <a:spcPts val="600"/>
              </a:spcBef>
              <a:defRPr>
                <a:solidFill>
                  <a:srgbClr val="30303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Rectangle 10"/>
          <p:cNvSpPr/>
          <p:nvPr/>
        </p:nvSpPr>
        <p:spPr>
          <a:xfrm>
            <a:off x="-2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1" name="Title 2"/>
          <p:cNvSpPr txBox="1"/>
          <p:nvPr>
            <p:ph type="title"/>
          </p:nvPr>
        </p:nvSpPr>
        <p:spPr>
          <a:xfrm>
            <a:off x="835154" y="525193"/>
            <a:ext cx="3986157" cy="3997821"/>
          </a:xfrm>
          <a:prstGeom prst="rect">
            <a:avLst/>
          </a:prstGeom>
        </p:spPr>
        <p:txBody>
          <a:bodyPr anchor="b"/>
          <a:lstStyle/>
          <a:p>
            <a:pPr>
              <a:defRPr sz="3600"/>
            </a:pPr>
            <a:r>
              <a:t>Paul Harris Fellow  Multi Level recognition </a:t>
            </a:r>
            <a:br/>
            <a:br/>
            <a:r>
              <a:t>Paul Harris Society </a:t>
            </a:r>
            <a:br/>
            <a:r>
              <a:t>Committing $1000 </a:t>
            </a:r>
            <a:br/>
            <a:r>
              <a:t>annually.</a:t>
            </a:r>
          </a:p>
        </p:txBody>
      </p:sp>
      <p:pic>
        <p:nvPicPr>
          <p:cNvPr id="292" name="Content Placeholder 6" descr="Content Placeholder 6"/>
          <p:cNvPicPr>
            <a:picLocks noChangeAspect="1"/>
          </p:cNvPicPr>
          <p:nvPr/>
        </p:nvPicPr>
        <p:blipFill>
          <a:blip r:embed="rId2">
            <a:extLst/>
          </a:blip>
          <a:srcRect l="197" t="0" r="1847" b="3"/>
          <a:stretch>
            <a:fillRect/>
          </a:stretch>
        </p:blipFill>
        <p:spPr>
          <a:xfrm>
            <a:off x="5186554" y="163646"/>
            <a:ext cx="6806704" cy="2623098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Content Placeholder 4"/>
          <p:cNvSpPr txBox="1"/>
          <p:nvPr>
            <p:ph type="body" sz="half" idx="1"/>
          </p:nvPr>
        </p:nvSpPr>
        <p:spPr>
          <a:xfrm>
            <a:off x="856173" y="7668848"/>
            <a:ext cx="3986157" cy="4195301"/>
          </a:xfrm>
          <a:prstGeom prst="rect">
            <a:avLst/>
          </a:prstGeom>
        </p:spPr>
        <p:txBody>
          <a:bodyPr/>
          <a:lstStyle/>
          <a:p>
            <a:pPr>
              <a:defRPr sz="2000"/>
            </a:pPr>
          </a:p>
        </p:txBody>
      </p:sp>
      <p:pic>
        <p:nvPicPr>
          <p:cNvPr id="294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rcRect l="0" t="1490" r="1" b="0"/>
          <a:stretch>
            <a:fillRect/>
          </a:stretch>
        </p:blipFill>
        <p:spPr>
          <a:xfrm>
            <a:off x="5186553" y="2956874"/>
            <a:ext cx="6806705" cy="3352655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Slide Number Placeholder 1"/>
          <p:cNvSpPr txBox="1"/>
          <p:nvPr>
            <p:ph type="sldNum" sz="quarter" idx="4294967295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>
              <a:spcBef>
                <a:spcPts val="600"/>
              </a:spcBef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u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itle 1"/>
          <p:cNvSpPr txBox="1"/>
          <p:nvPr>
            <p:ph type="title"/>
          </p:nvPr>
        </p:nvSpPr>
        <p:spPr>
          <a:xfrm>
            <a:off x="914400" y="46779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300">
                <a:solidFill>
                  <a:srgbClr val="2F5597"/>
                </a:solidFill>
              </a:defRPr>
            </a:lvl1pPr>
          </a:lstStyle>
          <a:p>
            <a:pPr/>
            <a:r>
              <a:t>   Doing good in the world through Rotary</a:t>
            </a:r>
          </a:p>
        </p:txBody>
      </p:sp>
      <p:pic>
        <p:nvPicPr>
          <p:cNvPr id="298" name="Content Placeholder 8" descr="Content Placeholder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7977" y="1825625"/>
            <a:ext cx="8976046" cy="43513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2" name="Group 3"/>
          <p:cNvGrpSpPr/>
          <p:nvPr/>
        </p:nvGrpSpPr>
        <p:grpSpPr>
          <a:xfrm>
            <a:off x="990599" y="1523999"/>
            <a:ext cx="10363201" cy="5197523"/>
            <a:chOff x="0" y="0"/>
            <a:chExt cx="10363200" cy="5197521"/>
          </a:xfrm>
        </p:grpSpPr>
        <p:pic>
          <p:nvPicPr>
            <p:cNvPr id="299" name="Picture 4" descr="Picture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10363200" cy="26045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0" name="Picture 5" descr="Picture 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2636791"/>
              <a:ext cx="5986711" cy="25469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1" name="Picture 6" descr="Picture 6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330772" y="2604523"/>
              <a:ext cx="4032429" cy="25929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Rectangle 16"/>
          <p:cNvSpPr/>
          <p:nvPr/>
        </p:nvSpPr>
        <p:spPr>
          <a:xfrm>
            <a:off x="-2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5" name="Title 1"/>
          <p:cNvSpPr txBox="1"/>
          <p:nvPr>
            <p:ph type="title"/>
          </p:nvPr>
        </p:nvSpPr>
        <p:spPr>
          <a:xfrm>
            <a:off x="1198180" y="560880"/>
            <a:ext cx="9795640" cy="1114381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pPr/>
            <a:r>
              <a:t>   Thank You </a:t>
            </a:r>
          </a:p>
        </p:txBody>
      </p:sp>
      <p:pic>
        <p:nvPicPr>
          <p:cNvPr id="306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4445" y="2957665"/>
            <a:ext cx="4461838" cy="33463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Content Placeholder 4" descr="Content Placeholder 4"/>
          <p:cNvPicPr>
            <a:picLocks noChangeAspect="1"/>
          </p:cNvPicPr>
          <p:nvPr/>
        </p:nvPicPr>
        <p:blipFill>
          <a:blip r:embed="rId3">
            <a:extLst/>
          </a:blip>
          <a:srcRect l="0" t="3417" r="0" b="24251"/>
          <a:stretch>
            <a:fillRect/>
          </a:stretch>
        </p:blipFill>
        <p:spPr>
          <a:xfrm>
            <a:off x="6182505" y="3223862"/>
            <a:ext cx="5828262" cy="28139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1"/>
          <p:cNvSpPr txBox="1"/>
          <p:nvPr/>
        </p:nvSpPr>
        <p:spPr>
          <a:xfrm>
            <a:off x="1758828" y="399282"/>
            <a:ext cx="8672478" cy="701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defTabSz="457200">
              <a:lnSpc>
                <a:spcPct val="80000"/>
              </a:lnSpc>
              <a:defRPr b="1" sz="36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SUPPORTING THE ROTARY FOUNDATION</a:t>
            </a:r>
          </a:p>
        </p:txBody>
      </p:sp>
      <p:pic>
        <p:nvPicPr>
          <p:cNvPr id="149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43227" y="1955059"/>
            <a:ext cx="2867846" cy="2445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22774" y="1955061"/>
            <a:ext cx="2960355" cy="2445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Picture 4" descr="Picture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94289" y="1955058"/>
            <a:ext cx="2853655" cy="2445742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Rectangle 4"/>
          <p:cNvSpPr txBox="1"/>
          <p:nvPr/>
        </p:nvSpPr>
        <p:spPr>
          <a:xfrm>
            <a:off x="7578074" y="4376985"/>
            <a:ext cx="2864012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400"/>
              </a:spcBef>
              <a:defRPr b="1" sz="2000">
                <a:solidFill>
                  <a:srgbClr val="585858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Endowment Fund</a:t>
            </a:r>
            <a:endParaRPr sz="3200"/>
          </a:p>
          <a:p>
            <a:pPr algn="ctr">
              <a:spcBef>
                <a:spcPts val="400"/>
              </a:spcBef>
              <a:defRPr sz="2000">
                <a:solidFill>
                  <a:srgbClr val="585858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To secure tomorrow</a:t>
            </a:r>
          </a:p>
        </p:txBody>
      </p:sp>
      <p:sp>
        <p:nvSpPr>
          <p:cNvPr id="153" name="Rectangle 3"/>
          <p:cNvSpPr txBox="1"/>
          <p:nvPr/>
        </p:nvSpPr>
        <p:spPr>
          <a:xfrm>
            <a:off x="4617719" y="4376935"/>
            <a:ext cx="2956562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ctr">
              <a:spcBef>
                <a:spcPts val="400"/>
              </a:spcBef>
              <a:defRPr b="1" sz="2000">
                <a:solidFill>
                  <a:srgbClr val="585858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Annual Fund</a:t>
            </a:r>
            <a:endParaRPr sz="3200"/>
          </a:p>
          <a:p>
            <a:pPr marL="342900" indent="-342900" algn="ctr">
              <a:spcBef>
                <a:spcPts val="400"/>
              </a:spcBef>
              <a:defRPr sz="2000">
                <a:solidFill>
                  <a:srgbClr val="585858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For support today</a:t>
            </a:r>
          </a:p>
        </p:txBody>
      </p:sp>
      <p:sp>
        <p:nvSpPr>
          <p:cNvPr id="154" name="Text Box 8"/>
          <p:cNvSpPr txBox="1"/>
          <p:nvPr/>
        </p:nvSpPr>
        <p:spPr>
          <a:xfrm>
            <a:off x="1939939" y="4399600"/>
            <a:ext cx="257556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200"/>
              </a:spcBef>
              <a:defRPr b="1" sz="2000">
                <a:solidFill>
                  <a:srgbClr val="585858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PolioPlus Fund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400"/>
              </a:spcBef>
              <a:defRPr sz="2000">
                <a:solidFill>
                  <a:srgbClr val="585858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End Polio Now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23695" t="0" r="0" b="0"/>
          <a:stretch>
            <a:fillRect/>
          </a:stretch>
        </p:blipFill>
        <p:spPr>
          <a:xfrm>
            <a:off x="948689" y="754148"/>
            <a:ext cx="10404975" cy="4995525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Title 1"/>
          <p:cNvSpPr txBox="1"/>
          <p:nvPr>
            <p:ph type="title"/>
          </p:nvPr>
        </p:nvSpPr>
        <p:spPr>
          <a:xfrm>
            <a:off x="1053147" y="6103851"/>
            <a:ext cx="3932239" cy="445972"/>
          </a:xfrm>
          <a:prstGeom prst="rect">
            <a:avLst/>
          </a:prstGeom>
        </p:spPr>
        <p:txBody>
          <a:bodyPr/>
          <a:lstStyle/>
          <a:p>
            <a:pPr>
              <a:defRPr sz="2800"/>
            </a:pPr>
          </a:p>
        </p:txBody>
      </p:sp>
      <p:sp>
        <p:nvSpPr>
          <p:cNvPr id="160" name="Content Placeholder 2"/>
          <p:cNvSpPr txBox="1"/>
          <p:nvPr>
            <p:ph type="body" sz="half" idx="1"/>
          </p:nvPr>
        </p:nvSpPr>
        <p:spPr>
          <a:xfrm>
            <a:off x="5339305" y="7087141"/>
            <a:ext cx="6172201" cy="487362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1" name="Text Placeholder 3"/>
          <p:cNvSpPr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1"/>
          <p:cNvSpPr txBox="1"/>
          <p:nvPr>
            <p:ph type="title"/>
          </p:nvPr>
        </p:nvSpPr>
        <p:spPr>
          <a:xfrm>
            <a:off x="381000" y="0"/>
            <a:ext cx="11506200" cy="1540044"/>
          </a:xfrm>
          <a:prstGeom prst="rect">
            <a:avLst/>
          </a:prstGeom>
        </p:spPr>
        <p:txBody>
          <a:bodyPr/>
          <a:lstStyle/>
          <a:p>
            <a:pPr/>
            <a:r>
              <a:t>      Foundation Funds</a:t>
            </a:r>
          </a:p>
        </p:txBody>
      </p:sp>
      <p:sp>
        <p:nvSpPr>
          <p:cNvPr id="164" name="Content Placeholder 2"/>
          <p:cNvSpPr txBox="1"/>
          <p:nvPr>
            <p:ph type="body" idx="1"/>
          </p:nvPr>
        </p:nvSpPr>
        <p:spPr>
          <a:xfrm>
            <a:off x="380998" y="2436810"/>
            <a:ext cx="11506201" cy="3836990"/>
          </a:xfrm>
          <a:prstGeom prst="rect">
            <a:avLst/>
          </a:prstGeom>
        </p:spPr>
        <p:txBody>
          <a:bodyPr/>
          <a:lstStyle/>
          <a:p>
            <a:pPr/>
            <a:r>
              <a:t>  </a:t>
            </a:r>
            <a:r>
              <a:rPr b="1" sz="1800"/>
              <a:t>Rotary International adopts the eradication of polio as their major project in 1985 with the objective to vaccinate all children. 350,000 cases worldwide.</a:t>
            </a:r>
            <a:endParaRPr b="1" sz="1800"/>
          </a:p>
          <a:p>
            <a:pPr>
              <a:defRPr b="1" sz="1800"/>
            </a:pPr>
            <a:r>
              <a:t> 1988 Rotary joins WHO, UNICEF and CDC and the Global Polio Eradication Initiative was created – This year so far just seven cases of the wild polio virus in two countries.   </a:t>
            </a:r>
          </a:p>
          <a:p>
            <a:pPr>
              <a:defRPr b="1" sz="1800"/>
            </a:pPr>
            <a:r>
              <a:t> 2007 The Bill and Melinda Gates Foundation partners with Rotary International and matches Rotarian donations 2:1</a:t>
            </a:r>
          </a:p>
          <a:p>
            <a:pPr>
              <a:defRPr b="1" sz="1800"/>
            </a:pPr>
            <a:r>
              <a:t> 2014 – 2016 Ebola outbreak Rotary polio laboratory teams assist with identification and tracking </a:t>
            </a:r>
          </a:p>
          <a:p>
            <a:pPr>
              <a:defRPr b="1" sz="1800"/>
            </a:pPr>
            <a:r>
              <a:t> 2020 COVID-19 and Rotary is again assisting local health organizations with environmental sampling, testing and distribution </a:t>
            </a:r>
          </a:p>
        </p:txBody>
      </p:sp>
      <p:sp>
        <p:nvSpPr>
          <p:cNvPr id="165" name="Subtitle 3"/>
          <p:cNvSpPr txBox="1"/>
          <p:nvPr/>
        </p:nvSpPr>
        <p:spPr>
          <a:xfrm>
            <a:off x="426718" y="1796132"/>
            <a:ext cx="11414761" cy="615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1000"/>
              </a:spcBef>
              <a:defRPr cap="all" sz="2400">
                <a:solidFill>
                  <a:srgbClr val="333333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Polio Plus</a:t>
            </a:r>
          </a:p>
        </p:txBody>
      </p:sp>
      <p:sp>
        <p:nvSpPr>
          <p:cNvPr id="166" name="Slide Number Placeholder 4"/>
          <p:cNvSpPr txBox="1"/>
          <p:nvPr>
            <p:ph type="sldNum" sz="quarter" idx="4294967295"/>
          </p:nvPr>
        </p:nvSpPr>
        <p:spPr>
          <a:xfrm>
            <a:off x="11892085" y="173980"/>
            <a:ext cx="181383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67" name="Content Placeholder 6" descr="Content Placeholder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74394" y="5644296"/>
            <a:ext cx="2300749" cy="8671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le 1"/>
          <p:cNvSpPr txBox="1"/>
          <p:nvPr>
            <p:ph type="title"/>
          </p:nvPr>
        </p:nvSpPr>
        <p:spPr>
          <a:xfrm>
            <a:off x="6370735" y="2099675"/>
            <a:ext cx="5006337" cy="3394373"/>
          </a:xfrm>
          <a:prstGeom prst="rect">
            <a:avLst/>
          </a:prstGeom>
        </p:spPr>
        <p:txBody>
          <a:bodyPr anchor="ctr"/>
          <a:lstStyle/>
          <a:p>
            <a:pPr defTabSz="713231">
              <a:defRPr sz="4680"/>
            </a:pPr>
            <a:r>
              <a:t>Global leaders commit $2.6 billion at the world health summit to end polio</a:t>
            </a:r>
            <a:br/>
          </a:p>
        </p:txBody>
      </p:sp>
      <p:sp>
        <p:nvSpPr>
          <p:cNvPr id="170" name="Freeform: Shape 10"/>
          <p:cNvSpPr/>
          <p:nvPr/>
        </p:nvSpPr>
        <p:spPr>
          <a:xfrm flipH="1">
            <a:off x="0" y="0"/>
            <a:ext cx="6172783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242" y="0"/>
                </a:lnTo>
                <a:lnTo>
                  <a:pt x="123" y="841"/>
                </a:lnTo>
                <a:cubicBezTo>
                  <a:pt x="42" y="1562"/>
                  <a:pt x="0" y="2293"/>
                  <a:pt x="0" y="3033"/>
                </a:cubicBezTo>
                <a:cubicBezTo>
                  <a:pt x="0" y="10800"/>
                  <a:pt x="4591" y="17602"/>
                  <a:pt x="11464" y="21361"/>
                </a:cubicBezTo>
                <a:lnTo>
                  <a:pt x="11925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71" name="Content Placeholder 5" descr="Content Placeholder 5"/>
          <p:cNvPicPr>
            <a:picLocks noChangeAspect="1"/>
          </p:cNvPicPr>
          <p:nvPr/>
        </p:nvPicPr>
        <p:blipFill>
          <a:blip r:embed="rId2">
            <a:extLst/>
          </a:blip>
          <a:srcRect l="31809" t="0" r="9556" b="0"/>
          <a:stretch>
            <a:fillRect/>
          </a:stretch>
        </p:blipFill>
        <p:spPr>
          <a:xfrm>
            <a:off x="19" y="10"/>
            <a:ext cx="6024167" cy="68579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8737" y="21600"/>
                </a:lnTo>
                <a:lnTo>
                  <a:pt x="9143" y="21418"/>
                </a:lnTo>
                <a:cubicBezTo>
                  <a:pt x="16563" y="17877"/>
                  <a:pt x="21600" y="10971"/>
                  <a:pt x="21600" y="3032"/>
                </a:cubicBezTo>
                <a:cubicBezTo>
                  <a:pt x="21600" y="2311"/>
                  <a:pt x="21559" y="1598"/>
                  <a:pt x="21478" y="895"/>
                </a:cubicBezTo>
                <a:lnTo>
                  <a:pt x="21348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72" name="Text Placeholder 3"/>
          <p:cNvSpPr txBox="1"/>
          <p:nvPr>
            <p:ph type="body" sz="quarter" idx="1"/>
          </p:nvPr>
        </p:nvSpPr>
        <p:spPr>
          <a:xfrm>
            <a:off x="6802300" y="6992036"/>
            <a:ext cx="5008518" cy="3287081"/>
          </a:xfrm>
          <a:prstGeom prst="rect">
            <a:avLst/>
          </a:prstGeom>
        </p:spPr>
        <p:txBody>
          <a:bodyPr/>
          <a:lstStyle/>
          <a:p>
            <a:pPr marL="0">
              <a:defRPr b="1" sz="4800"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 17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75" name="Content Placeholder 10" descr="Content Placeholder 10"/>
          <p:cNvPicPr>
            <a:picLocks noChangeAspect="1"/>
          </p:cNvPicPr>
          <p:nvPr/>
        </p:nvPicPr>
        <p:blipFill>
          <a:blip r:embed="rId2">
            <a:extLst/>
          </a:blip>
          <a:srcRect l="26694" t="0" r="11505" b="0"/>
          <a:stretch>
            <a:fillRect/>
          </a:stretch>
        </p:blipFill>
        <p:spPr>
          <a:xfrm>
            <a:off x="-4" y="-5"/>
            <a:ext cx="7534673" cy="68579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18757" y="21600"/>
                </a:lnTo>
                <a:lnTo>
                  <a:pt x="18789" y="21595"/>
                </a:lnTo>
                <a:cubicBezTo>
                  <a:pt x="19027" y="21556"/>
                  <a:pt x="19384" y="21489"/>
                  <a:pt x="19600" y="21410"/>
                </a:cubicBezTo>
                <a:cubicBezTo>
                  <a:pt x="19102" y="21399"/>
                  <a:pt x="17137" y="21000"/>
                  <a:pt x="17060" y="20926"/>
                </a:cubicBezTo>
                <a:cubicBezTo>
                  <a:pt x="17099" y="20905"/>
                  <a:pt x="17156" y="20885"/>
                  <a:pt x="17204" y="20864"/>
                </a:cubicBezTo>
                <a:cubicBezTo>
                  <a:pt x="17098" y="20801"/>
                  <a:pt x="17012" y="20726"/>
                  <a:pt x="16926" y="20610"/>
                </a:cubicBezTo>
                <a:cubicBezTo>
                  <a:pt x="16648" y="20221"/>
                  <a:pt x="16179" y="20357"/>
                  <a:pt x="15786" y="20210"/>
                </a:cubicBezTo>
                <a:cubicBezTo>
                  <a:pt x="16035" y="19389"/>
                  <a:pt x="16696" y="19695"/>
                  <a:pt x="17204" y="19538"/>
                </a:cubicBezTo>
                <a:cubicBezTo>
                  <a:pt x="15872" y="19053"/>
                  <a:pt x="16131" y="18800"/>
                  <a:pt x="15604" y="18621"/>
                </a:cubicBezTo>
                <a:cubicBezTo>
                  <a:pt x="14943" y="18400"/>
                  <a:pt x="14789" y="18400"/>
                  <a:pt x="14789" y="18400"/>
                </a:cubicBezTo>
                <a:cubicBezTo>
                  <a:pt x="15566" y="17726"/>
                  <a:pt x="16495" y="18453"/>
                  <a:pt x="17472" y="17252"/>
                </a:cubicBezTo>
                <a:cubicBezTo>
                  <a:pt x="16533" y="17084"/>
                  <a:pt x="13726" y="17000"/>
                  <a:pt x="13123" y="16684"/>
                </a:cubicBezTo>
                <a:cubicBezTo>
                  <a:pt x="13353" y="16800"/>
                  <a:pt x="13372" y="16452"/>
                  <a:pt x="13478" y="16452"/>
                </a:cubicBezTo>
                <a:cubicBezTo>
                  <a:pt x="14369" y="16442"/>
                  <a:pt x="15278" y="16643"/>
                  <a:pt x="16179" y="16516"/>
                </a:cubicBezTo>
                <a:cubicBezTo>
                  <a:pt x="16342" y="16506"/>
                  <a:pt x="16600" y="16599"/>
                  <a:pt x="16629" y="16336"/>
                </a:cubicBezTo>
                <a:cubicBezTo>
                  <a:pt x="16658" y="16010"/>
                  <a:pt x="16322" y="16084"/>
                  <a:pt x="16179" y="16052"/>
                </a:cubicBezTo>
                <a:cubicBezTo>
                  <a:pt x="15594" y="15947"/>
                  <a:pt x="15019" y="15906"/>
                  <a:pt x="14425" y="15842"/>
                </a:cubicBezTo>
                <a:cubicBezTo>
                  <a:pt x="14176" y="15811"/>
                  <a:pt x="13870" y="15874"/>
                  <a:pt x="13966" y="15369"/>
                </a:cubicBezTo>
                <a:cubicBezTo>
                  <a:pt x="13889" y="14885"/>
                  <a:pt x="13429" y="15053"/>
                  <a:pt x="13190" y="14821"/>
                </a:cubicBezTo>
                <a:cubicBezTo>
                  <a:pt x="13305" y="14548"/>
                  <a:pt x="13631" y="14737"/>
                  <a:pt x="13727" y="14369"/>
                </a:cubicBezTo>
                <a:cubicBezTo>
                  <a:pt x="13267" y="14485"/>
                  <a:pt x="13314" y="13684"/>
                  <a:pt x="12854" y="13695"/>
                </a:cubicBezTo>
                <a:cubicBezTo>
                  <a:pt x="12471" y="13221"/>
                  <a:pt x="12749" y="12989"/>
                  <a:pt x="13103" y="12810"/>
                </a:cubicBezTo>
                <a:cubicBezTo>
                  <a:pt x="13563" y="12589"/>
                  <a:pt x="14072" y="12642"/>
                  <a:pt x="14570" y="12600"/>
                </a:cubicBezTo>
                <a:cubicBezTo>
                  <a:pt x="15231" y="12505"/>
                  <a:pt x="15863" y="12284"/>
                  <a:pt x="16534" y="12295"/>
                </a:cubicBezTo>
                <a:cubicBezTo>
                  <a:pt x="17166" y="12074"/>
                  <a:pt x="17866" y="12315"/>
                  <a:pt x="18508" y="12031"/>
                </a:cubicBezTo>
                <a:cubicBezTo>
                  <a:pt x="19159" y="12031"/>
                  <a:pt x="19819" y="12031"/>
                  <a:pt x="20480" y="12031"/>
                </a:cubicBezTo>
                <a:cubicBezTo>
                  <a:pt x="20672" y="12042"/>
                  <a:pt x="20854" y="12042"/>
                  <a:pt x="21046" y="12052"/>
                </a:cubicBezTo>
                <a:cubicBezTo>
                  <a:pt x="21046" y="12053"/>
                  <a:pt x="21056" y="12052"/>
                  <a:pt x="21056" y="12052"/>
                </a:cubicBezTo>
                <a:lnTo>
                  <a:pt x="21600" y="12071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76" name="Title 6"/>
          <p:cNvSpPr txBox="1"/>
          <p:nvPr>
            <p:ph type="title"/>
          </p:nvPr>
        </p:nvSpPr>
        <p:spPr>
          <a:xfrm>
            <a:off x="6343650" y="3962399"/>
            <a:ext cx="5505814" cy="1690411"/>
          </a:xfrm>
          <a:prstGeom prst="rect">
            <a:avLst/>
          </a:prstGeom>
        </p:spPr>
        <p:txBody>
          <a:bodyPr anchor="b"/>
          <a:lstStyle/>
          <a:p>
            <a:pPr>
              <a:defRPr sz="3700"/>
            </a:pPr>
            <a:r>
              <a:t>                       Annual Fund</a:t>
            </a:r>
            <a:br/>
            <a:r>
              <a:t>   Provides funds for district and global grants</a:t>
            </a:r>
          </a:p>
        </p:txBody>
      </p:sp>
      <p:pic>
        <p:nvPicPr>
          <p:cNvPr id="177" name="Content Placeholder 12" descr="Content Placeholder 12"/>
          <p:cNvPicPr>
            <a:picLocks noChangeAspect="1"/>
          </p:cNvPicPr>
          <p:nvPr/>
        </p:nvPicPr>
        <p:blipFill>
          <a:blip r:embed="rId3">
            <a:extLst/>
          </a:blip>
          <a:srcRect l="18412" t="0" r="3461" b="2"/>
          <a:stretch>
            <a:fillRect/>
          </a:stretch>
        </p:blipFill>
        <p:spPr>
          <a:xfrm>
            <a:off x="7653541" y="6"/>
            <a:ext cx="4538267" cy="3877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6" fill="norm" stroke="1" extrusionOk="0">
                <a:moveTo>
                  <a:pt x="0" y="0"/>
                </a:moveTo>
                <a:lnTo>
                  <a:pt x="0" y="21320"/>
                </a:lnTo>
                <a:lnTo>
                  <a:pt x="572" y="21342"/>
                </a:lnTo>
                <a:cubicBezTo>
                  <a:pt x="1250" y="21368"/>
                  <a:pt x="1927" y="21395"/>
                  <a:pt x="2603" y="21433"/>
                </a:cubicBezTo>
                <a:cubicBezTo>
                  <a:pt x="3112" y="21433"/>
                  <a:pt x="3605" y="21450"/>
                  <a:pt x="4114" y="21450"/>
                </a:cubicBezTo>
                <a:cubicBezTo>
                  <a:pt x="5196" y="21543"/>
                  <a:pt x="6294" y="21600"/>
                  <a:pt x="7391" y="21470"/>
                </a:cubicBezTo>
                <a:cubicBezTo>
                  <a:pt x="8489" y="21581"/>
                  <a:pt x="9554" y="21506"/>
                  <a:pt x="10652" y="21395"/>
                </a:cubicBezTo>
                <a:cubicBezTo>
                  <a:pt x="11765" y="21525"/>
                  <a:pt x="12864" y="21339"/>
                  <a:pt x="13961" y="21172"/>
                </a:cubicBezTo>
                <a:cubicBezTo>
                  <a:pt x="15059" y="21247"/>
                  <a:pt x="16156" y="21246"/>
                  <a:pt x="17221" y="20875"/>
                </a:cubicBezTo>
                <a:cubicBezTo>
                  <a:pt x="18033" y="21283"/>
                  <a:pt x="18430" y="19946"/>
                  <a:pt x="19305" y="20206"/>
                </a:cubicBezTo>
                <a:cubicBezTo>
                  <a:pt x="20180" y="20485"/>
                  <a:pt x="20801" y="19426"/>
                  <a:pt x="21564" y="19055"/>
                </a:cubicBezTo>
                <a:lnTo>
                  <a:pt x="21600" y="19101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 1"/>
          <p:cNvSpPr txBox="1"/>
          <p:nvPr>
            <p:ph type="title"/>
          </p:nvPr>
        </p:nvSpPr>
        <p:spPr>
          <a:xfrm>
            <a:off x="1653363" y="365760"/>
            <a:ext cx="9367203" cy="1188720"/>
          </a:xfrm>
          <a:prstGeom prst="rect">
            <a:avLst/>
          </a:prstGeom>
        </p:spPr>
        <p:txBody>
          <a:bodyPr/>
          <a:lstStyle/>
          <a:p>
            <a:pPr/>
            <a:r>
              <a:t>             Annual fund</a:t>
            </a:r>
          </a:p>
        </p:txBody>
      </p:sp>
      <p:sp>
        <p:nvSpPr>
          <p:cNvPr id="180" name="Slide Number Placeholder 3"/>
          <p:cNvSpPr txBox="1"/>
          <p:nvPr>
            <p:ph type="sldNum" sz="quarter" idx="4294967295"/>
          </p:nvPr>
        </p:nvSpPr>
        <p:spPr>
          <a:xfrm>
            <a:off x="10839184" y="6414760"/>
            <a:ext cx="181383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>
              <a:spcBef>
                <a:spcPts val="600"/>
              </a:spcBef>
              <a:defRPr>
                <a:solidFill>
                  <a:srgbClr val="000000">
                    <a:alpha val="80000"/>
                  </a:srgb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81" name="Content Placeholder 7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b="1" sz="3600">
                <a:solidFill>
                  <a:srgbClr val="0070C0"/>
                </a:solidFill>
              </a:defRPr>
            </a:pPr>
            <a:r>
              <a:t> </a:t>
            </a:r>
            <a:r>
              <a:rPr>
                <a:solidFill>
                  <a:srgbClr val="000000"/>
                </a:solidFill>
              </a:rPr>
              <a:t>Donations to the Annual Fund are retained by The Rotary Foundation for three years then 47.5% of the amount donated is returned to the District. This is called District Designated Funds (DDF) The other 47.5% is held in the World Fund with 5% going to administrative costs.</a:t>
            </a:r>
          </a:p>
        </p:txBody>
      </p:sp>
      <p:pic>
        <p:nvPicPr>
          <p:cNvPr id="182" name="Content Placeholder 5" descr="Content Placeholder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3561" y="5713993"/>
            <a:ext cx="2410776" cy="9085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