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27" r:id="rId1"/>
    <p:sldMasterId id="2147483700" r:id="rId2"/>
  </p:sldMasterIdLst>
  <p:notesMasterIdLst>
    <p:notesMasterId r:id="rId29"/>
  </p:notesMasterIdLst>
  <p:handoutMasterIdLst>
    <p:handoutMasterId r:id="rId30"/>
  </p:handoutMasterIdLst>
  <p:sldIdLst>
    <p:sldId id="361" r:id="rId3"/>
    <p:sldId id="377" r:id="rId4"/>
    <p:sldId id="384" r:id="rId5"/>
    <p:sldId id="375" r:id="rId6"/>
    <p:sldId id="364" r:id="rId7"/>
    <p:sldId id="367" r:id="rId8"/>
    <p:sldId id="365" r:id="rId9"/>
    <p:sldId id="390" r:id="rId10"/>
    <p:sldId id="393" r:id="rId11"/>
    <p:sldId id="391" r:id="rId12"/>
    <p:sldId id="369" r:id="rId13"/>
    <p:sldId id="380" r:id="rId14"/>
    <p:sldId id="363" r:id="rId15"/>
    <p:sldId id="366" r:id="rId16"/>
    <p:sldId id="382" r:id="rId17"/>
    <p:sldId id="392" r:id="rId18"/>
    <p:sldId id="368" r:id="rId19"/>
    <p:sldId id="381" r:id="rId20"/>
    <p:sldId id="386" r:id="rId21"/>
    <p:sldId id="370" r:id="rId22"/>
    <p:sldId id="376" r:id="rId23"/>
    <p:sldId id="385" r:id="rId24"/>
    <p:sldId id="379" r:id="rId25"/>
    <p:sldId id="378" r:id="rId26"/>
    <p:sldId id="373" r:id="rId27"/>
    <p:sldId id="374" r:id="rId28"/>
  </p:sldIdLst>
  <p:sldSz cx="9144000" cy="6858000" type="screen4x3"/>
  <p:notesSz cx="7102475" cy="9388475"/>
  <p:defaultTextStyle>
    <a:defPPr>
      <a:defRPr lang="en-US"/>
    </a:defPPr>
    <a:lvl1pPr algn="l" rtl="0" fontAlgn="base">
      <a:spcBef>
        <a:spcPct val="0"/>
      </a:spcBef>
      <a:spcAft>
        <a:spcPct val="0"/>
      </a:spcAft>
      <a:defRPr sz="2400" kern="1200">
        <a:solidFill>
          <a:schemeClr val="tx1"/>
        </a:solidFill>
        <a:latin typeface="Arial" pitchFamily="-105" charset="0"/>
        <a:ea typeface="ヒラギノ角ゴ Pro W3" pitchFamily="-105" charset="-128"/>
        <a:cs typeface="ヒラギノ角ゴ Pro W3" pitchFamily="-105" charset="-128"/>
      </a:defRPr>
    </a:lvl1pPr>
    <a:lvl2pPr marL="457200" algn="l" rtl="0" fontAlgn="base">
      <a:spcBef>
        <a:spcPct val="0"/>
      </a:spcBef>
      <a:spcAft>
        <a:spcPct val="0"/>
      </a:spcAft>
      <a:defRPr sz="2400" kern="1200">
        <a:solidFill>
          <a:schemeClr val="tx1"/>
        </a:solidFill>
        <a:latin typeface="Arial" pitchFamily="-105" charset="0"/>
        <a:ea typeface="ヒラギノ角ゴ Pro W3" pitchFamily="-105" charset="-128"/>
        <a:cs typeface="ヒラギノ角ゴ Pro W3" pitchFamily="-105" charset="-128"/>
      </a:defRPr>
    </a:lvl2pPr>
    <a:lvl3pPr marL="914400" algn="l" rtl="0" fontAlgn="base">
      <a:spcBef>
        <a:spcPct val="0"/>
      </a:spcBef>
      <a:spcAft>
        <a:spcPct val="0"/>
      </a:spcAft>
      <a:defRPr sz="2400" kern="1200">
        <a:solidFill>
          <a:schemeClr val="tx1"/>
        </a:solidFill>
        <a:latin typeface="Arial" pitchFamily="-105" charset="0"/>
        <a:ea typeface="ヒラギノ角ゴ Pro W3" pitchFamily="-105" charset="-128"/>
        <a:cs typeface="ヒラギノ角ゴ Pro W3" pitchFamily="-105" charset="-128"/>
      </a:defRPr>
    </a:lvl3pPr>
    <a:lvl4pPr marL="1371600" algn="l" rtl="0" fontAlgn="base">
      <a:spcBef>
        <a:spcPct val="0"/>
      </a:spcBef>
      <a:spcAft>
        <a:spcPct val="0"/>
      </a:spcAft>
      <a:defRPr sz="2400" kern="1200">
        <a:solidFill>
          <a:schemeClr val="tx1"/>
        </a:solidFill>
        <a:latin typeface="Arial" pitchFamily="-105" charset="0"/>
        <a:ea typeface="ヒラギノ角ゴ Pro W3" pitchFamily="-105" charset="-128"/>
        <a:cs typeface="ヒラギノ角ゴ Pro W3" pitchFamily="-105" charset="-128"/>
      </a:defRPr>
    </a:lvl4pPr>
    <a:lvl5pPr marL="1828800" algn="l" rtl="0" fontAlgn="base">
      <a:spcBef>
        <a:spcPct val="0"/>
      </a:spcBef>
      <a:spcAft>
        <a:spcPct val="0"/>
      </a:spcAft>
      <a:defRPr sz="2400" kern="1200">
        <a:solidFill>
          <a:schemeClr val="tx1"/>
        </a:solidFill>
        <a:latin typeface="Arial" pitchFamily="-105" charset="0"/>
        <a:ea typeface="ヒラギノ角ゴ Pro W3" pitchFamily="-105" charset="-128"/>
        <a:cs typeface="ヒラギノ角ゴ Pro W3" pitchFamily="-105" charset="-128"/>
      </a:defRPr>
    </a:lvl5pPr>
    <a:lvl6pPr marL="2286000" algn="l" defTabSz="457200" rtl="0" eaLnBrk="1" latinLnBrk="0" hangingPunct="1">
      <a:defRPr sz="2400" kern="1200">
        <a:solidFill>
          <a:schemeClr val="tx1"/>
        </a:solidFill>
        <a:latin typeface="Arial" pitchFamily="-105" charset="0"/>
        <a:ea typeface="ヒラギノ角ゴ Pro W3" pitchFamily="-105" charset="-128"/>
        <a:cs typeface="ヒラギノ角ゴ Pro W3" pitchFamily="-105" charset="-128"/>
      </a:defRPr>
    </a:lvl6pPr>
    <a:lvl7pPr marL="2743200" algn="l" defTabSz="457200" rtl="0" eaLnBrk="1" latinLnBrk="0" hangingPunct="1">
      <a:defRPr sz="2400" kern="1200">
        <a:solidFill>
          <a:schemeClr val="tx1"/>
        </a:solidFill>
        <a:latin typeface="Arial" pitchFamily="-105" charset="0"/>
        <a:ea typeface="ヒラギノ角ゴ Pro W3" pitchFamily="-105" charset="-128"/>
        <a:cs typeface="ヒラギノ角ゴ Pro W3" pitchFamily="-105" charset="-128"/>
      </a:defRPr>
    </a:lvl7pPr>
    <a:lvl8pPr marL="3200400" algn="l" defTabSz="457200" rtl="0" eaLnBrk="1" latinLnBrk="0" hangingPunct="1">
      <a:defRPr sz="2400" kern="1200">
        <a:solidFill>
          <a:schemeClr val="tx1"/>
        </a:solidFill>
        <a:latin typeface="Arial" pitchFamily="-105" charset="0"/>
        <a:ea typeface="ヒラギノ角ゴ Pro W3" pitchFamily="-105" charset="-128"/>
        <a:cs typeface="ヒラギノ角ゴ Pro W3" pitchFamily="-105" charset="-128"/>
      </a:defRPr>
    </a:lvl8pPr>
    <a:lvl9pPr marL="3657600" algn="l" defTabSz="457200" rtl="0" eaLnBrk="1" latinLnBrk="0" hangingPunct="1">
      <a:defRPr sz="2400" kern="1200">
        <a:solidFill>
          <a:schemeClr val="tx1"/>
        </a:solidFill>
        <a:latin typeface="Arial" pitchFamily="-105" charset="0"/>
        <a:ea typeface="ヒラギノ角ゴ Pro W3" pitchFamily="-105" charset="-128"/>
        <a:cs typeface="ヒラギノ角ゴ Pro W3" pitchFamily="-105" charset="-128"/>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57">
          <p15:clr>
            <a:srgbClr val="A4A3A4"/>
          </p15:clr>
        </p15:guide>
        <p15:guide id="2" pos="223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600"/>
    <a:srgbClr val="00246C"/>
    <a:srgbClr val="687D90"/>
    <a:srgbClr val="58585A"/>
    <a:srgbClr val="005DAA"/>
    <a:srgbClr val="D91B5C"/>
    <a:srgbClr val="872175"/>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54" autoAdjust="0"/>
    <p:restoredTop sz="84020" autoAdjust="0"/>
  </p:normalViewPr>
  <p:slideViewPr>
    <p:cSldViewPr>
      <p:cViewPr varScale="1">
        <p:scale>
          <a:sx n="71" d="100"/>
          <a:sy n="71" d="100"/>
        </p:scale>
        <p:origin x="1205" y="67"/>
      </p:cViewPr>
      <p:guideLst>
        <p:guide orient="horz" pos="2160"/>
        <p:guide pos="2880"/>
      </p:guideLst>
    </p:cSldViewPr>
  </p:slideViewPr>
  <p:outlineViewPr>
    <p:cViewPr>
      <p:scale>
        <a:sx n="75" d="100"/>
        <a:sy n="75" d="100"/>
      </p:scale>
      <p:origin x="0" y="-81752"/>
    </p:cViewPr>
  </p:outlineViewPr>
  <p:notesTextViewPr>
    <p:cViewPr>
      <p:scale>
        <a:sx n="100" d="100"/>
        <a:sy n="100" d="100"/>
      </p:scale>
      <p:origin x="0" y="0"/>
    </p:cViewPr>
  </p:notesTextViewPr>
  <p:sorterViewPr>
    <p:cViewPr varScale="1">
      <p:scale>
        <a:sx n="100" d="100"/>
        <a:sy n="100" d="100"/>
      </p:scale>
      <p:origin x="0" y="1248"/>
    </p:cViewPr>
  </p:sorterViewPr>
  <p:notesViewPr>
    <p:cSldViewPr>
      <p:cViewPr varScale="1">
        <p:scale>
          <a:sx n="159" d="100"/>
          <a:sy n="159" d="100"/>
        </p:scale>
        <p:origin x="-6480" y="-104"/>
      </p:cViewPr>
      <p:guideLst>
        <p:guide orient="horz" pos="2957"/>
        <p:guide pos="2237"/>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handoutMaster" Target="handoutMasters/handoutMaster1.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3078383" cy="469745"/>
          </a:xfrm>
          <a:prstGeom prst="rect">
            <a:avLst/>
          </a:prstGeom>
          <a:noFill/>
          <a:ln w="9525">
            <a:noFill/>
            <a:miter lim="800000"/>
            <a:headEnd/>
            <a:tailEnd/>
          </a:ln>
        </p:spPr>
        <p:txBody>
          <a:bodyPr vert="horz" wrap="square" lIns="94221" tIns="47111" rIns="94221" bIns="47111" numCol="1" anchor="t" anchorCtr="0" compatLnSpc="1">
            <a:prstTxWarp prst="textNoShape">
              <a:avLst/>
            </a:prstTxWarp>
          </a:bodyPr>
          <a:lstStyle>
            <a:lvl1pPr defTabSz="942300" eaLnBrk="0" hangingPunct="0">
              <a:defRPr sz="1200">
                <a:latin typeface="Arial" pitchFamily="-107" charset="0"/>
                <a:ea typeface="ヒラギノ角ゴ Pro W3" pitchFamily="-107" charset="-128"/>
                <a:cs typeface="ヒラギノ角ゴ Pro W3" pitchFamily="-107" charset="-128"/>
              </a:defRPr>
            </a:lvl1pPr>
          </a:lstStyle>
          <a:p>
            <a:pPr>
              <a:defRPr/>
            </a:pPr>
            <a:endParaRPr lang="en-US" dirty="0"/>
          </a:p>
        </p:txBody>
      </p:sp>
      <p:sp>
        <p:nvSpPr>
          <p:cNvPr id="19459" name="Rectangle 3"/>
          <p:cNvSpPr>
            <a:spLocks noGrp="1" noChangeArrowheads="1"/>
          </p:cNvSpPr>
          <p:nvPr>
            <p:ph type="dt" sz="quarter" idx="1"/>
          </p:nvPr>
        </p:nvSpPr>
        <p:spPr bwMode="auto">
          <a:xfrm>
            <a:off x="4024093" y="0"/>
            <a:ext cx="3078383" cy="469745"/>
          </a:xfrm>
          <a:prstGeom prst="rect">
            <a:avLst/>
          </a:prstGeom>
          <a:noFill/>
          <a:ln w="9525">
            <a:noFill/>
            <a:miter lim="800000"/>
            <a:headEnd/>
            <a:tailEnd/>
          </a:ln>
        </p:spPr>
        <p:txBody>
          <a:bodyPr vert="horz" wrap="square" lIns="94221" tIns="47111" rIns="94221" bIns="47111" numCol="1" anchor="t" anchorCtr="0" compatLnSpc="1">
            <a:prstTxWarp prst="textNoShape">
              <a:avLst/>
            </a:prstTxWarp>
          </a:bodyPr>
          <a:lstStyle>
            <a:lvl1pPr algn="r" defTabSz="942300" eaLnBrk="0" hangingPunct="0">
              <a:defRPr sz="1200">
                <a:latin typeface="Arial" pitchFamily="-107" charset="0"/>
                <a:ea typeface="ヒラギノ角ゴ Pro W3" pitchFamily="-107" charset="-128"/>
                <a:cs typeface="ヒラギノ角ゴ Pro W3" pitchFamily="-107" charset="-128"/>
              </a:defRPr>
            </a:lvl1pPr>
          </a:lstStyle>
          <a:p>
            <a:pPr>
              <a:defRPr/>
            </a:pPr>
            <a:endParaRPr lang="en-US" dirty="0"/>
          </a:p>
        </p:txBody>
      </p:sp>
      <p:sp>
        <p:nvSpPr>
          <p:cNvPr id="19460" name="Rectangle 4"/>
          <p:cNvSpPr>
            <a:spLocks noGrp="1" noChangeArrowheads="1"/>
          </p:cNvSpPr>
          <p:nvPr>
            <p:ph type="ftr" sz="quarter" idx="2"/>
          </p:nvPr>
        </p:nvSpPr>
        <p:spPr bwMode="auto">
          <a:xfrm>
            <a:off x="0" y="8918732"/>
            <a:ext cx="3078383" cy="469744"/>
          </a:xfrm>
          <a:prstGeom prst="rect">
            <a:avLst/>
          </a:prstGeom>
          <a:noFill/>
          <a:ln w="9525">
            <a:noFill/>
            <a:miter lim="800000"/>
            <a:headEnd/>
            <a:tailEnd/>
          </a:ln>
        </p:spPr>
        <p:txBody>
          <a:bodyPr vert="horz" wrap="square" lIns="94221" tIns="47111" rIns="94221" bIns="47111" numCol="1" anchor="b" anchorCtr="0" compatLnSpc="1">
            <a:prstTxWarp prst="textNoShape">
              <a:avLst/>
            </a:prstTxWarp>
          </a:bodyPr>
          <a:lstStyle>
            <a:lvl1pPr defTabSz="942300" eaLnBrk="0" hangingPunct="0">
              <a:defRPr sz="1200">
                <a:latin typeface="Arial" pitchFamily="-107" charset="0"/>
                <a:ea typeface="ヒラギノ角ゴ Pro W3" pitchFamily="-107" charset="-128"/>
                <a:cs typeface="ヒラギノ角ゴ Pro W3" pitchFamily="-107" charset="-128"/>
              </a:defRPr>
            </a:lvl1pPr>
          </a:lstStyle>
          <a:p>
            <a:pPr>
              <a:defRPr/>
            </a:pPr>
            <a:endParaRPr lang="en-US" dirty="0"/>
          </a:p>
        </p:txBody>
      </p:sp>
      <p:sp>
        <p:nvSpPr>
          <p:cNvPr id="19461" name="Rectangle 5"/>
          <p:cNvSpPr>
            <a:spLocks noGrp="1" noChangeArrowheads="1"/>
          </p:cNvSpPr>
          <p:nvPr>
            <p:ph type="sldNum" sz="quarter" idx="3"/>
          </p:nvPr>
        </p:nvSpPr>
        <p:spPr bwMode="auto">
          <a:xfrm>
            <a:off x="4024093" y="8918732"/>
            <a:ext cx="3078383" cy="469744"/>
          </a:xfrm>
          <a:prstGeom prst="rect">
            <a:avLst/>
          </a:prstGeom>
          <a:noFill/>
          <a:ln w="9525">
            <a:noFill/>
            <a:miter lim="800000"/>
            <a:headEnd/>
            <a:tailEnd/>
          </a:ln>
        </p:spPr>
        <p:txBody>
          <a:bodyPr vert="horz" wrap="square" lIns="94221" tIns="47111" rIns="94221" bIns="47111" numCol="1" anchor="b" anchorCtr="0" compatLnSpc="1">
            <a:prstTxWarp prst="textNoShape">
              <a:avLst/>
            </a:prstTxWarp>
          </a:bodyPr>
          <a:lstStyle>
            <a:lvl1pPr algn="r" defTabSz="942300" eaLnBrk="0" hangingPunct="0">
              <a:defRPr sz="1200"/>
            </a:lvl1pPr>
          </a:lstStyle>
          <a:p>
            <a:fld id="{6E7BF343-E69E-514C-B333-30E4A88B93B1}" type="slidenum">
              <a:rPr lang="en-US"/>
              <a:pPr/>
              <a:t>‹#›</a:t>
            </a:fld>
            <a:endParaRPr lang="en-US" dirty="0"/>
          </a:p>
        </p:txBody>
      </p:sp>
    </p:spTree>
    <p:extLst>
      <p:ext uri="{BB962C8B-B14F-4D97-AF65-F5344CB8AC3E}">
        <p14:creationId xmlns:p14="http://schemas.microsoft.com/office/powerpoint/2010/main" val="7421152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078383" cy="469745"/>
          </a:xfrm>
          <a:prstGeom prst="rect">
            <a:avLst/>
          </a:prstGeom>
          <a:noFill/>
          <a:ln w="9525">
            <a:noFill/>
            <a:miter lim="800000"/>
            <a:headEnd/>
            <a:tailEnd/>
          </a:ln>
        </p:spPr>
        <p:txBody>
          <a:bodyPr vert="horz" wrap="square" lIns="94221" tIns="47111" rIns="94221" bIns="47111" numCol="1" anchor="t" anchorCtr="0" compatLnSpc="1">
            <a:prstTxWarp prst="textNoShape">
              <a:avLst/>
            </a:prstTxWarp>
          </a:bodyPr>
          <a:lstStyle>
            <a:lvl1pPr defTabSz="942300" eaLnBrk="0" hangingPunct="0">
              <a:defRPr sz="1200">
                <a:latin typeface="Arial" pitchFamily="-107" charset="0"/>
                <a:ea typeface="ヒラギノ角ゴ Pro W3" pitchFamily="-107" charset="-128"/>
                <a:cs typeface="ヒラギノ角ゴ Pro W3" pitchFamily="-107" charset="-128"/>
              </a:defRPr>
            </a:lvl1pPr>
          </a:lstStyle>
          <a:p>
            <a:pPr>
              <a:defRPr/>
            </a:pPr>
            <a:endParaRPr lang="en-US" dirty="0"/>
          </a:p>
        </p:txBody>
      </p:sp>
      <p:sp>
        <p:nvSpPr>
          <p:cNvPr id="3075" name="Rectangle 3"/>
          <p:cNvSpPr>
            <a:spLocks noGrp="1" noChangeArrowheads="1"/>
          </p:cNvSpPr>
          <p:nvPr>
            <p:ph type="dt" idx="1"/>
          </p:nvPr>
        </p:nvSpPr>
        <p:spPr bwMode="auto">
          <a:xfrm>
            <a:off x="4024093" y="0"/>
            <a:ext cx="3078383" cy="469745"/>
          </a:xfrm>
          <a:prstGeom prst="rect">
            <a:avLst/>
          </a:prstGeom>
          <a:noFill/>
          <a:ln w="9525">
            <a:noFill/>
            <a:miter lim="800000"/>
            <a:headEnd/>
            <a:tailEnd/>
          </a:ln>
        </p:spPr>
        <p:txBody>
          <a:bodyPr vert="horz" wrap="square" lIns="94221" tIns="47111" rIns="94221" bIns="47111" numCol="1" anchor="t" anchorCtr="0" compatLnSpc="1">
            <a:prstTxWarp prst="textNoShape">
              <a:avLst/>
            </a:prstTxWarp>
          </a:bodyPr>
          <a:lstStyle>
            <a:lvl1pPr algn="r" defTabSz="942300" eaLnBrk="0" hangingPunct="0">
              <a:defRPr sz="1200">
                <a:latin typeface="Arial" pitchFamily="-107" charset="0"/>
                <a:ea typeface="ヒラギノ角ゴ Pro W3" pitchFamily="-107" charset="-128"/>
                <a:cs typeface="ヒラギノ角ゴ Pro W3" pitchFamily="-107" charset="-128"/>
              </a:defRPr>
            </a:lvl1pPr>
          </a:lstStyle>
          <a:p>
            <a:pPr>
              <a:defRPr/>
            </a:pPr>
            <a:endParaRPr lang="en-US" dirty="0"/>
          </a:p>
        </p:txBody>
      </p:sp>
      <p:sp>
        <p:nvSpPr>
          <p:cNvPr id="7172" name="Rectangle 4"/>
          <p:cNvSpPr>
            <a:spLocks noGrp="1" noRot="1" noChangeAspect="1" noChangeArrowheads="1" noTextEdit="1"/>
          </p:cNvSpPr>
          <p:nvPr>
            <p:ph type="sldImg" idx="2"/>
          </p:nvPr>
        </p:nvSpPr>
        <p:spPr bwMode="auto">
          <a:xfrm>
            <a:off x="1203325" y="703263"/>
            <a:ext cx="4695825" cy="3521075"/>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947320" y="4460167"/>
            <a:ext cx="5207838" cy="4224494"/>
          </a:xfrm>
          <a:prstGeom prst="rect">
            <a:avLst/>
          </a:prstGeom>
          <a:noFill/>
          <a:ln w="9525">
            <a:noFill/>
            <a:miter lim="800000"/>
            <a:headEnd/>
            <a:tailEnd/>
          </a:ln>
        </p:spPr>
        <p:txBody>
          <a:bodyPr vert="horz" wrap="square" lIns="94221" tIns="47111" rIns="94221" bIns="4711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0" y="8918732"/>
            <a:ext cx="3078383" cy="469744"/>
          </a:xfrm>
          <a:prstGeom prst="rect">
            <a:avLst/>
          </a:prstGeom>
          <a:noFill/>
          <a:ln w="9525">
            <a:noFill/>
            <a:miter lim="800000"/>
            <a:headEnd/>
            <a:tailEnd/>
          </a:ln>
        </p:spPr>
        <p:txBody>
          <a:bodyPr vert="horz" wrap="square" lIns="94221" tIns="47111" rIns="94221" bIns="47111" numCol="1" anchor="b" anchorCtr="0" compatLnSpc="1">
            <a:prstTxWarp prst="textNoShape">
              <a:avLst/>
            </a:prstTxWarp>
          </a:bodyPr>
          <a:lstStyle>
            <a:lvl1pPr defTabSz="942300" eaLnBrk="0" hangingPunct="0">
              <a:defRPr sz="1200">
                <a:latin typeface="Arial" pitchFamily="-107" charset="0"/>
                <a:ea typeface="ヒラギノ角ゴ Pro W3" pitchFamily="-107" charset="-128"/>
                <a:cs typeface="ヒラギノ角ゴ Pro W3" pitchFamily="-107" charset="-128"/>
              </a:defRPr>
            </a:lvl1pPr>
          </a:lstStyle>
          <a:p>
            <a:pPr>
              <a:defRPr/>
            </a:pPr>
            <a:endParaRPr lang="en-US" dirty="0"/>
          </a:p>
        </p:txBody>
      </p:sp>
      <p:sp>
        <p:nvSpPr>
          <p:cNvPr id="3079" name="Rectangle 7"/>
          <p:cNvSpPr>
            <a:spLocks noGrp="1" noChangeArrowheads="1"/>
          </p:cNvSpPr>
          <p:nvPr>
            <p:ph type="sldNum" sz="quarter" idx="5"/>
          </p:nvPr>
        </p:nvSpPr>
        <p:spPr bwMode="auto">
          <a:xfrm>
            <a:off x="4024093" y="8918732"/>
            <a:ext cx="3078383" cy="469744"/>
          </a:xfrm>
          <a:prstGeom prst="rect">
            <a:avLst/>
          </a:prstGeom>
          <a:noFill/>
          <a:ln w="9525">
            <a:noFill/>
            <a:miter lim="800000"/>
            <a:headEnd/>
            <a:tailEnd/>
          </a:ln>
        </p:spPr>
        <p:txBody>
          <a:bodyPr vert="horz" wrap="square" lIns="94221" tIns="47111" rIns="94221" bIns="47111" numCol="1" anchor="b" anchorCtr="0" compatLnSpc="1">
            <a:prstTxWarp prst="textNoShape">
              <a:avLst/>
            </a:prstTxWarp>
          </a:bodyPr>
          <a:lstStyle>
            <a:lvl1pPr algn="r" defTabSz="942300" eaLnBrk="0" hangingPunct="0">
              <a:defRPr sz="1200"/>
            </a:lvl1pPr>
          </a:lstStyle>
          <a:p>
            <a:fld id="{4302C60C-FB6C-6A4E-805F-8B14D738931A}" type="slidenum">
              <a:rPr lang="en-US"/>
              <a:pPr/>
              <a:t>‹#›</a:t>
            </a:fld>
            <a:endParaRPr lang="en-US" dirty="0"/>
          </a:p>
        </p:txBody>
      </p:sp>
    </p:spTree>
    <p:extLst>
      <p:ext uri="{BB962C8B-B14F-4D97-AF65-F5344CB8AC3E}">
        <p14:creationId xmlns:p14="http://schemas.microsoft.com/office/powerpoint/2010/main" val="26695970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07" charset="0"/>
        <a:ea typeface="ヒラギノ角ゴ Pro W3" pitchFamily="-107" charset="-128"/>
        <a:cs typeface="ヒラギノ角ゴ Pro W3" pitchFamily="-107" charset="-128"/>
      </a:defRPr>
    </a:lvl1pPr>
    <a:lvl2pPr marL="457200" algn="l" rtl="0" eaLnBrk="0" fontAlgn="base" hangingPunct="0">
      <a:spcBef>
        <a:spcPct val="30000"/>
      </a:spcBef>
      <a:spcAft>
        <a:spcPct val="0"/>
      </a:spcAft>
      <a:defRPr sz="1200" kern="1200">
        <a:solidFill>
          <a:schemeClr val="tx1"/>
        </a:solidFill>
        <a:latin typeface="Arial" pitchFamily="-107" charset="0"/>
        <a:ea typeface="ヒラギノ角ゴ Pro W3" pitchFamily="-107" charset="-128"/>
        <a:cs typeface="ヒラギノ角ゴ Pro W3" pitchFamily="-107" charset="-128"/>
      </a:defRPr>
    </a:lvl2pPr>
    <a:lvl3pPr marL="914400" algn="l" rtl="0" eaLnBrk="0" fontAlgn="base" hangingPunct="0">
      <a:spcBef>
        <a:spcPct val="30000"/>
      </a:spcBef>
      <a:spcAft>
        <a:spcPct val="0"/>
      </a:spcAft>
      <a:defRPr sz="1200" kern="1200">
        <a:solidFill>
          <a:schemeClr val="tx1"/>
        </a:solidFill>
        <a:latin typeface="Arial" pitchFamily="-107" charset="0"/>
        <a:ea typeface="ヒラギノ角ゴ Pro W3" pitchFamily="-107" charset="-128"/>
        <a:cs typeface="ヒラギノ角ゴ Pro W3" pitchFamily="-107" charset="-128"/>
      </a:defRPr>
    </a:lvl3pPr>
    <a:lvl4pPr marL="1371600" algn="l" rtl="0" eaLnBrk="0" fontAlgn="base" hangingPunct="0">
      <a:spcBef>
        <a:spcPct val="30000"/>
      </a:spcBef>
      <a:spcAft>
        <a:spcPct val="0"/>
      </a:spcAft>
      <a:defRPr sz="1200" kern="1200">
        <a:solidFill>
          <a:schemeClr val="tx1"/>
        </a:solidFill>
        <a:latin typeface="Arial" pitchFamily="-107" charset="0"/>
        <a:ea typeface="ヒラギノ角ゴ Pro W3" pitchFamily="-107" charset="-128"/>
        <a:cs typeface="ヒラギノ角ゴ Pro W3" pitchFamily="-107" charset="-128"/>
      </a:defRPr>
    </a:lvl4pPr>
    <a:lvl5pPr marL="1828800" algn="l" rtl="0" eaLnBrk="0" fontAlgn="base" hangingPunct="0">
      <a:spcBef>
        <a:spcPct val="30000"/>
      </a:spcBef>
      <a:spcAft>
        <a:spcPct val="0"/>
      </a:spcAft>
      <a:defRPr sz="1200" kern="1200">
        <a:solidFill>
          <a:schemeClr val="tx1"/>
        </a:solidFill>
        <a:latin typeface="Arial" pitchFamily="-107" charset="0"/>
        <a:ea typeface="ヒラギノ角ゴ Pro W3" pitchFamily="-107" charset="-128"/>
        <a:cs typeface="ヒラギノ角ゴ Pro W3" pitchFamily="-107"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7"/>
          <p:cNvSpPr>
            <a:spLocks noGrp="1" noChangeArrowheads="1"/>
          </p:cNvSpPr>
          <p:nvPr>
            <p:ph type="sldNum" sz="quarter" idx="5"/>
          </p:nvPr>
        </p:nvSpPr>
        <p:spPr>
          <a:noFill/>
        </p:spPr>
        <p:txBody>
          <a:bodyPr/>
          <a:lstStyle/>
          <a:p>
            <a:fld id="{2EABB1BF-63AA-8945-B6ED-2A71B0609BC5}" type="slidenum">
              <a:rPr lang="en-US"/>
              <a:pPr/>
              <a:t>1</a:t>
            </a:fld>
            <a:endParaRPr lang="en-US" dirty="0"/>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a:noFill/>
          <a:ln/>
        </p:spPr>
        <p:txBody>
          <a:bodyPr/>
          <a:lstStyle/>
          <a:p>
            <a:pPr eaLnBrk="1" hangingPunct="1"/>
            <a:r>
              <a:rPr lang="en-US" dirty="0">
                <a:latin typeface="Arial" pitchFamily="-105" charset="0"/>
                <a:ea typeface="ヒラギノ角ゴ Pro W3" pitchFamily="-105" charset="-128"/>
                <a:cs typeface="ヒラギノ角ゴ Pro W3" pitchFamily="-105" charset="-128"/>
              </a:rPr>
              <a:t>Welcome to District 5470 District Grant</a:t>
            </a:r>
            <a:r>
              <a:rPr lang="en-US" baseline="0" dirty="0">
                <a:latin typeface="Arial" pitchFamily="-105" charset="0"/>
                <a:ea typeface="ヒラギノ角ゴ Pro W3" pitchFamily="-105" charset="-128"/>
                <a:cs typeface="ヒラギノ角ゴ Pro W3" pitchFamily="-105" charset="-128"/>
              </a:rPr>
              <a:t> training.</a:t>
            </a:r>
          </a:p>
          <a:p>
            <a:pPr eaLnBrk="1" hangingPunct="1"/>
            <a:r>
              <a:rPr lang="en-US" baseline="0" dirty="0">
                <a:latin typeface="Arial" pitchFamily="-105" charset="0"/>
                <a:ea typeface="ヒラギノ角ゴ Pro W3" pitchFamily="-105" charset="-128"/>
                <a:cs typeface="ヒラギノ角ゴ Pro W3" pitchFamily="-105" charset="-128"/>
              </a:rPr>
              <a:t>This training is part of the requirement to get your club certified to apply for grants from your District Designated funds.</a:t>
            </a:r>
          </a:p>
          <a:p>
            <a:pPr eaLnBrk="1" hangingPunct="1"/>
            <a:endParaRPr lang="en-US" baseline="0" dirty="0">
              <a:latin typeface="Arial" pitchFamily="-105" charset="0"/>
              <a:ea typeface="ヒラギノ角ゴ Pro W3" pitchFamily="-105" charset="-128"/>
              <a:cs typeface="ヒラギノ角ゴ Pro W3" pitchFamily="-105" charset="-128"/>
            </a:endParaRPr>
          </a:p>
          <a:p>
            <a:pPr eaLnBrk="1" hangingPunct="1"/>
            <a:r>
              <a:rPr lang="en-US" baseline="0" dirty="0">
                <a:latin typeface="Arial" pitchFamily="-105" charset="0"/>
                <a:ea typeface="ヒラギノ角ゴ Pro W3" pitchFamily="-105" charset="-128"/>
                <a:cs typeface="ヒラギノ角ゴ Pro W3" pitchFamily="-105" charset="-128"/>
              </a:rPr>
              <a:t>District Grants are a simple way to do smaller projects focusing on the areas your club wants to support. The criteria for approval is broader than Global Grants and the approval process is faster.</a:t>
            </a:r>
          </a:p>
          <a:p>
            <a:pPr eaLnBrk="1" hangingPunct="1"/>
            <a:endParaRPr lang="en-US" baseline="0" dirty="0">
              <a:latin typeface="Arial" pitchFamily="-105" charset="0"/>
              <a:ea typeface="ヒラギノ角ゴ Pro W3" pitchFamily="-105" charset="-128"/>
              <a:cs typeface="ヒラギノ角ゴ Pro W3" pitchFamily="-105" charset="-128"/>
            </a:endParaRPr>
          </a:p>
          <a:p>
            <a:pPr eaLnBrk="1" hangingPunct="1"/>
            <a:r>
              <a:rPr lang="en-US" baseline="0" dirty="0">
                <a:latin typeface="Arial" pitchFamily="-105" charset="0"/>
                <a:ea typeface="ヒラギノ角ゴ Pro W3" pitchFamily="-105" charset="-128"/>
                <a:cs typeface="ヒラギノ角ゴ Pro W3" pitchFamily="-105" charset="-128"/>
              </a:rPr>
              <a:t>The basic Rotary Foundation criteria states that District Grants must align with The Rotary Foundation Mission which is to advance world understanding, goodwill, and peace through the improvement of health, the support of education, and the alleviation of poverty.</a:t>
            </a:r>
          </a:p>
          <a:p>
            <a:pPr eaLnBrk="1" hangingPunct="1"/>
            <a:endParaRPr lang="en-US" baseline="0" dirty="0">
              <a:latin typeface="Arial" pitchFamily="-105" charset="0"/>
              <a:ea typeface="ヒラギノ角ゴ Pro W3" pitchFamily="-105" charset="-128"/>
              <a:cs typeface="ヒラギノ角ゴ Pro W3" pitchFamily="-105" charset="-128"/>
            </a:endParaRPr>
          </a:p>
          <a:p>
            <a:pPr eaLnBrk="1" hangingPunct="1"/>
            <a:r>
              <a:rPr lang="en-US" baseline="0" dirty="0">
                <a:latin typeface="Arial" pitchFamily="-105" charset="0"/>
                <a:ea typeface="ヒラギノ角ゴ Pro W3" pitchFamily="-105" charset="-128"/>
                <a:cs typeface="ヒラギノ角ゴ Pro W3" pitchFamily="-105" charset="-128"/>
              </a:rPr>
              <a:t>Each District can make additional requirements based on the Disticts needs and goals.</a:t>
            </a:r>
            <a:endParaRPr lang="en-US" dirty="0">
              <a:latin typeface="Arial" pitchFamily="-105" charset="0"/>
              <a:ea typeface="ヒラギノ角ゴ Pro W3" pitchFamily="-105" charset="-128"/>
              <a:cs typeface="ヒラギノ角ゴ Pro W3" pitchFamily="-105" charset="-128"/>
            </a:endParaRPr>
          </a:p>
        </p:txBody>
      </p:sp>
    </p:spTree>
    <p:extLst>
      <p:ext uri="{BB962C8B-B14F-4D97-AF65-F5344CB8AC3E}">
        <p14:creationId xmlns:p14="http://schemas.microsoft.com/office/powerpoint/2010/main" val="33364030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a:ln/>
        </p:spPr>
      </p:sp>
      <p:sp>
        <p:nvSpPr>
          <p:cNvPr id="15362" name="Notes Placeholder 2"/>
          <p:cNvSpPr>
            <a:spLocks noGrp="1"/>
          </p:cNvSpPr>
          <p:nvPr>
            <p:ph type="body" idx="1"/>
          </p:nvPr>
        </p:nvSpPr>
        <p:spPr>
          <a:noFill/>
          <a:ln/>
        </p:spPr>
        <p:txBody>
          <a:bodyPr/>
          <a:lstStyle/>
          <a:p>
            <a:pPr lvl="0" defTabSz="914400" eaLnBrk="1" hangingPunct="1">
              <a:buFontTx/>
              <a:buNone/>
            </a:pPr>
            <a:r>
              <a:rPr lang="en-US" sz="1200" kern="0" dirty="0">
                <a:solidFill>
                  <a:srgbClr val="000000"/>
                </a:solidFill>
                <a:latin typeface="Arial"/>
                <a:cs typeface="Arial"/>
              </a:rPr>
              <a:t>Grant</a:t>
            </a:r>
            <a:r>
              <a:rPr lang="en-US" sz="1200" kern="0" baseline="0" dirty="0">
                <a:solidFill>
                  <a:srgbClr val="000000"/>
                </a:solidFill>
                <a:latin typeface="Arial"/>
                <a:cs typeface="Arial"/>
              </a:rPr>
              <a:t>s must </a:t>
            </a:r>
            <a:r>
              <a:rPr lang="en-US" sz="1200" kern="0" dirty="0">
                <a:solidFill>
                  <a:srgbClr val="000000"/>
                </a:solidFill>
                <a:latin typeface="Arial"/>
                <a:cs typeface="Arial"/>
              </a:rPr>
              <a:t>Demonstrate cultural sensitivity, in</a:t>
            </a:r>
            <a:r>
              <a:rPr lang="en-US" sz="1200" kern="0" baseline="0" dirty="0">
                <a:solidFill>
                  <a:srgbClr val="000000"/>
                </a:solidFill>
                <a:latin typeface="Arial"/>
                <a:cs typeface="Arial"/>
              </a:rPr>
              <a:t> other words they should take into account their local areas needs.</a:t>
            </a:r>
            <a:endParaRPr lang="en-US" sz="1200" kern="0" dirty="0">
              <a:solidFill>
                <a:srgbClr val="000000"/>
              </a:solidFill>
              <a:latin typeface="Arial"/>
              <a:cs typeface="Arial"/>
            </a:endParaRPr>
          </a:p>
          <a:p>
            <a:pPr lvl="0" defTabSz="914400" eaLnBrk="1" hangingPunct="1">
              <a:buFontTx/>
              <a:buNone/>
            </a:pPr>
            <a:r>
              <a:rPr lang="en-US" sz="1200" kern="0" dirty="0">
                <a:solidFill>
                  <a:srgbClr val="000000"/>
                </a:solidFill>
                <a:latin typeface="Arial"/>
                <a:cs typeface="Arial"/>
              </a:rPr>
              <a:t>Grant activities must align with TRF stewardship guidelines for example show</a:t>
            </a:r>
            <a:r>
              <a:rPr lang="en-US" sz="1200" kern="0" baseline="0" dirty="0">
                <a:solidFill>
                  <a:srgbClr val="000000"/>
                </a:solidFill>
                <a:latin typeface="Arial"/>
                <a:cs typeface="Arial"/>
              </a:rPr>
              <a:t> no favoritism or conflict of interest.</a:t>
            </a:r>
            <a:endParaRPr lang="en-US" sz="1200" kern="0" dirty="0">
              <a:solidFill>
                <a:srgbClr val="000000"/>
              </a:solidFill>
              <a:latin typeface="Arial"/>
              <a:cs typeface="Arial"/>
            </a:endParaRPr>
          </a:p>
          <a:p>
            <a:pPr marL="0" lvl="0" indent="0" defTabSz="914400" eaLnBrk="1" hangingPunct="1">
              <a:buNone/>
            </a:pPr>
            <a:r>
              <a:rPr lang="en-US" sz="1200" kern="0" dirty="0">
                <a:solidFill>
                  <a:srgbClr val="000000"/>
                </a:solidFill>
                <a:latin typeface="Arial"/>
                <a:cs typeface="Arial"/>
              </a:rPr>
              <a:t>The committee may use additional information when reviewing grants for approval for example:</a:t>
            </a:r>
          </a:p>
          <a:p>
            <a:pPr marL="0" lvl="0" indent="0" defTabSz="914400" eaLnBrk="1" hangingPunct="1">
              <a:buNone/>
            </a:pPr>
            <a:r>
              <a:rPr lang="en-US" sz="1200" kern="0" dirty="0">
                <a:solidFill>
                  <a:srgbClr val="000000"/>
                </a:solidFill>
                <a:latin typeface="Arial"/>
                <a:cs typeface="Arial"/>
              </a:rPr>
              <a:t>Does</a:t>
            </a:r>
            <a:r>
              <a:rPr lang="en-US" sz="1200" kern="0" baseline="0" dirty="0">
                <a:solidFill>
                  <a:srgbClr val="000000"/>
                </a:solidFill>
                <a:latin typeface="Arial"/>
                <a:cs typeface="Arial"/>
              </a:rPr>
              <a:t> the club c</a:t>
            </a:r>
            <a:r>
              <a:rPr lang="en-US" sz="1200" kern="0" dirty="0">
                <a:solidFill>
                  <a:srgbClr val="000000"/>
                </a:solidFill>
                <a:latin typeface="Arial"/>
                <a:cs typeface="Arial"/>
              </a:rPr>
              <a:t>ontribute to TRF,</a:t>
            </a:r>
            <a:r>
              <a:rPr lang="en-US" sz="1200" kern="0" baseline="0" dirty="0">
                <a:solidFill>
                  <a:srgbClr val="000000"/>
                </a:solidFill>
                <a:latin typeface="Arial"/>
                <a:cs typeface="Arial"/>
              </a:rPr>
              <a:t> is the club a</a:t>
            </a:r>
            <a:r>
              <a:rPr lang="en-US" sz="1200" kern="0" dirty="0">
                <a:solidFill>
                  <a:srgbClr val="000000"/>
                </a:solidFill>
                <a:latin typeface="Arial"/>
                <a:cs typeface="Arial"/>
              </a:rPr>
              <a:t>ctive in the District</a:t>
            </a:r>
            <a:r>
              <a:rPr lang="en-US" sz="1200" kern="0" baseline="0" dirty="0">
                <a:solidFill>
                  <a:srgbClr val="000000"/>
                </a:solidFill>
                <a:latin typeface="Arial"/>
                <a:cs typeface="Arial"/>
              </a:rPr>
              <a:t> and are m</a:t>
            </a:r>
            <a:r>
              <a:rPr lang="en-US" sz="1200" kern="0" dirty="0">
                <a:solidFill>
                  <a:srgbClr val="000000"/>
                </a:solidFill>
                <a:latin typeface="Arial"/>
                <a:cs typeface="Arial"/>
              </a:rPr>
              <a:t>ultiple clubs participating</a:t>
            </a:r>
            <a:r>
              <a:rPr lang="en-US" sz="1200" kern="0" baseline="0" dirty="0">
                <a:solidFill>
                  <a:srgbClr val="000000"/>
                </a:solidFill>
                <a:latin typeface="Arial"/>
                <a:cs typeface="Arial"/>
              </a:rPr>
              <a:t> in the project?</a:t>
            </a:r>
            <a:endParaRPr lang="en-US" sz="1200" kern="0" dirty="0">
              <a:solidFill>
                <a:srgbClr val="000000"/>
              </a:solidFill>
              <a:latin typeface="Arial"/>
              <a:cs typeface="Arial"/>
            </a:endParaRPr>
          </a:p>
          <a:p>
            <a:endParaRPr lang="en-US" dirty="0">
              <a:latin typeface="Arial" pitchFamily="-105" charset="0"/>
              <a:ea typeface="ヒラギノ角ゴ Pro W3" pitchFamily="-105" charset="-128"/>
              <a:cs typeface="ヒラギノ角ゴ Pro W3" pitchFamily="-105" charset="-128"/>
            </a:endParaRPr>
          </a:p>
        </p:txBody>
      </p:sp>
      <p:sp>
        <p:nvSpPr>
          <p:cNvPr id="15363" name="Slide Number Placeholder 3"/>
          <p:cNvSpPr>
            <a:spLocks noGrp="1"/>
          </p:cNvSpPr>
          <p:nvPr>
            <p:ph type="sldNum" sz="quarter" idx="5"/>
          </p:nvPr>
        </p:nvSpPr>
        <p:spPr>
          <a:noFill/>
        </p:spPr>
        <p:txBody>
          <a:bodyPr/>
          <a:lstStyle/>
          <a:p>
            <a:fld id="{EA4CB48E-04C3-4648-A061-5A3CCF6D374A}" type="slidenum">
              <a:rPr lang="en-US"/>
              <a:pPr/>
              <a:t>13</a:t>
            </a:fld>
            <a:endParaRPr lang="en-US" dirty="0"/>
          </a:p>
        </p:txBody>
      </p:sp>
    </p:spTree>
    <p:extLst>
      <p:ext uri="{BB962C8B-B14F-4D97-AF65-F5344CB8AC3E}">
        <p14:creationId xmlns:p14="http://schemas.microsoft.com/office/powerpoint/2010/main" val="32033464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a:ln/>
        </p:spPr>
      </p:sp>
      <p:sp>
        <p:nvSpPr>
          <p:cNvPr id="15362" name="Notes Placeholder 2"/>
          <p:cNvSpPr>
            <a:spLocks noGrp="1"/>
          </p:cNvSpPr>
          <p:nvPr>
            <p:ph type="body" idx="1"/>
          </p:nvPr>
        </p:nvSpPr>
        <p:spPr>
          <a:noFill/>
          <a:ln/>
        </p:spPr>
        <p:txBody>
          <a:bodyPr/>
          <a:lstStyle/>
          <a:p>
            <a:pPr lvl="0" defTabSz="914400" eaLnBrk="1" hangingPunct="1">
              <a:buFontTx/>
              <a:buNone/>
              <a:defRPr/>
            </a:pPr>
            <a:r>
              <a:rPr lang="en-US" sz="1200" kern="0" dirty="0">
                <a:solidFill>
                  <a:srgbClr val="000000"/>
                </a:solidFill>
                <a:latin typeface="Arial"/>
                <a:cs typeface="Arial"/>
              </a:rPr>
              <a:t>Here are some examples of past District Grants:</a:t>
            </a:r>
          </a:p>
          <a:p>
            <a:pPr lvl="0" defTabSz="914400" eaLnBrk="1" hangingPunct="1">
              <a:buFontTx/>
              <a:buChar char="•"/>
              <a:defRPr/>
            </a:pPr>
            <a:r>
              <a:rPr lang="en-US" sz="1200" kern="0" dirty="0">
                <a:solidFill>
                  <a:srgbClr val="000000"/>
                </a:solidFill>
                <a:latin typeface="Arial"/>
                <a:cs typeface="Arial"/>
              </a:rPr>
              <a:t>$11,365 for a bicycle library</a:t>
            </a:r>
          </a:p>
          <a:p>
            <a:pPr lvl="0" defTabSz="914400" eaLnBrk="1" hangingPunct="1">
              <a:buFontTx/>
              <a:buChar char="•"/>
              <a:defRPr/>
            </a:pPr>
            <a:r>
              <a:rPr lang="en-US" sz="1200" kern="0" dirty="0">
                <a:solidFill>
                  <a:srgbClr val="000000"/>
                </a:solidFill>
                <a:latin typeface="Arial"/>
                <a:cs typeface="Arial"/>
              </a:rPr>
              <a:t>$2,500 to purchase a defibrillator</a:t>
            </a:r>
          </a:p>
          <a:p>
            <a:pPr lvl="0" defTabSz="914400" eaLnBrk="1" hangingPunct="1">
              <a:buFontTx/>
              <a:buChar char="•"/>
              <a:defRPr/>
            </a:pPr>
            <a:r>
              <a:rPr lang="en-US" sz="1200" kern="0" dirty="0">
                <a:solidFill>
                  <a:srgbClr val="000000"/>
                </a:solidFill>
                <a:latin typeface="Arial"/>
                <a:cs typeface="Arial"/>
              </a:rPr>
              <a:t>$20,000 to provide a summer enrichment program.</a:t>
            </a:r>
          </a:p>
          <a:p>
            <a:pPr lvl="0" defTabSz="914400" eaLnBrk="1" hangingPunct="1">
              <a:buFontTx/>
              <a:buChar char="•"/>
              <a:defRPr/>
            </a:pPr>
            <a:r>
              <a:rPr lang="en-US" sz="1200" kern="0" dirty="0">
                <a:solidFill>
                  <a:srgbClr val="000000"/>
                </a:solidFill>
                <a:latin typeface="Arial"/>
                <a:cs typeface="Arial"/>
              </a:rPr>
              <a:t>$2,000 to start a community garden</a:t>
            </a:r>
          </a:p>
          <a:p>
            <a:pPr lvl="0" defTabSz="914400" eaLnBrk="1" hangingPunct="1">
              <a:buFontTx/>
              <a:buChar char="•"/>
              <a:defRPr/>
            </a:pPr>
            <a:r>
              <a:rPr lang="en-US" sz="1200" kern="0" dirty="0">
                <a:solidFill>
                  <a:srgbClr val="000000"/>
                </a:solidFill>
                <a:latin typeface="Arial"/>
                <a:cs typeface="Arial"/>
              </a:rPr>
              <a:t>$1,500 for computers for VITA (tax prep service)</a:t>
            </a:r>
          </a:p>
          <a:p>
            <a:pPr lvl="0" defTabSz="914400" eaLnBrk="1" hangingPunct="1">
              <a:buFontTx/>
              <a:buChar char="•"/>
              <a:defRPr/>
            </a:pPr>
            <a:r>
              <a:rPr lang="en-US" sz="1200" kern="0" dirty="0">
                <a:solidFill>
                  <a:srgbClr val="000000"/>
                </a:solidFill>
                <a:latin typeface="Arial"/>
                <a:cs typeface="Arial"/>
              </a:rPr>
              <a:t>$5,380 to equip a 4H club meeting space </a:t>
            </a:r>
          </a:p>
          <a:p>
            <a:pPr lvl="0" defTabSz="914400" eaLnBrk="1" hangingPunct="1">
              <a:buFontTx/>
              <a:buChar char="•"/>
              <a:defRPr/>
            </a:pPr>
            <a:r>
              <a:rPr lang="en-US" sz="1200" kern="0" dirty="0">
                <a:solidFill>
                  <a:srgbClr val="000000"/>
                </a:solidFill>
                <a:latin typeface="Arial"/>
                <a:cs typeface="Arial"/>
              </a:rPr>
              <a:t>$10,228 for dental equipment in Armenia</a:t>
            </a:r>
          </a:p>
          <a:p>
            <a:pPr lvl="0" defTabSz="914400" eaLnBrk="1" hangingPunct="1">
              <a:buFontTx/>
              <a:buChar char="•"/>
              <a:defRPr/>
            </a:pPr>
            <a:r>
              <a:rPr lang="en-US" sz="1200" kern="0" dirty="0">
                <a:solidFill>
                  <a:srgbClr val="000000"/>
                </a:solidFill>
                <a:latin typeface="Arial"/>
                <a:cs typeface="Arial"/>
              </a:rPr>
              <a:t>Potential International Grants with successful past experience</a:t>
            </a:r>
          </a:p>
          <a:p>
            <a:pPr lvl="0" defTabSz="914400" eaLnBrk="1" hangingPunct="1">
              <a:buFontTx/>
              <a:buChar char="•"/>
              <a:defRPr/>
            </a:pPr>
            <a:endParaRPr lang="en-US" sz="1200" kern="0" dirty="0">
              <a:solidFill>
                <a:srgbClr val="000000"/>
              </a:solidFill>
              <a:latin typeface="Arial"/>
              <a:cs typeface="Arial"/>
            </a:endParaRPr>
          </a:p>
          <a:p>
            <a:pPr marL="0" lvl="0" indent="0" defTabSz="914400" eaLnBrk="1" hangingPunct="1">
              <a:buNone/>
              <a:defRPr/>
            </a:pPr>
            <a:r>
              <a:rPr lang="en-US" sz="1200" i="1" kern="0" dirty="0">
                <a:solidFill>
                  <a:srgbClr val="000000"/>
                </a:solidFill>
                <a:latin typeface="Arial"/>
                <a:cs typeface="Arial"/>
              </a:rPr>
              <a:t>These grant amounts represent the total contributions from The Clubs, District 5470, and additional contributors combined.</a:t>
            </a:r>
            <a:endParaRPr lang="en-US" sz="1800" i="1" kern="0" dirty="0">
              <a:solidFill>
                <a:srgbClr val="000000"/>
              </a:solidFill>
              <a:latin typeface="Arial"/>
              <a:cs typeface="Arial"/>
            </a:endParaRPr>
          </a:p>
          <a:p>
            <a:endParaRPr lang="en-US" dirty="0">
              <a:latin typeface="Arial" pitchFamily="-105" charset="0"/>
              <a:ea typeface="ヒラギノ角ゴ Pro W3" pitchFamily="-105" charset="-128"/>
              <a:cs typeface="ヒラギノ角ゴ Pro W3" pitchFamily="-105" charset="-128"/>
            </a:endParaRPr>
          </a:p>
        </p:txBody>
      </p:sp>
      <p:sp>
        <p:nvSpPr>
          <p:cNvPr id="15363" name="Slide Number Placeholder 3"/>
          <p:cNvSpPr>
            <a:spLocks noGrp="1"/>
          </p:cNvSpPr>
          <p:nvPr>
            <p:ph type="sldNum" sz="quarter" idx="5"/>
          </p:nvPr>
        </p:nvSpPr>
        <p:spPr>
          <a:noFill/>
        </p:spPr>
        <p:txBody>
          <a:bodyPr/>
          <a:lstStyle/>
          <a:p>
            <a:fld id="{EA4CB48E-04C3-4648-A061-5A3CCF6D374A}" type="slidenum">
              <a:rPr lang="en-US"/>
              <a:pPr/>
              <a:t>14</a:t>
            </a:fld>
            <a:endParaRPr lang="en-US" dirty="0"/>
          </a:p>
        </p:txBody>
      </p:sp>
    </p:spTree>
    <p:extLst>
      <p:ext uri="{BB962C8B-B14F-4D97-AF65-F5344CB8AC3E}">
        <p14:creationId xmlns:p14="http://schemas.microsoft.com/office/powerpoint/2010/main" val="21373811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a:ln/>
        </p:spPr>
      </p:sp>
      <p:sp>
        <p:nvSpPr>
          <p:cNvPr id="15362" name="Notes Placeholder 2"/>
          <p:cNvSpPr>
            <a:spLocks noGrp="1"/>
          </p:cNvSpPr>
          <p:nvPr>
            <p:ph type="body" idx="1"/>
          </p:nvPr>
        </p:nvSpPr>
        <p:spPr>
          <a:noFill/>
          <a:ln/>
        </p:spPr>
        <p:txBody>
          <a:bodyPr/>
          <a:lstStyle/>
          <a:p>
            <a:r>
              <a:rPr lang="en-US" dirty="0">
                <a:latin typeface="Arial" pitchFamily="-105" charset="0"/>
                <a:ea typeface="ヒラギノ角ゴ Pro W3" pitchFamily="-105" charset="-128"/>
                <a:cs typeface="ヒラギノ角ゴ Pro W3" pitchFamily="-105" charset="-128"/>
              </a:rPr>
              <a:t>Here is a copy of the Grant Proposal form that</a:t>
            </a:r>
            <a:r>
              <a:rPr lang="en-US" baseline="0" dirty="0">
                <a:latin typeface="Arial" pitchFamily="-105" charset="0"/>
                <a:ea typeface="ヒラギノ角ゴ Pro W3" pitchFamily="-105" charset="-128"/>
                <a:cs typeface="ヒラギノ角ゴ Pro W3" pitchFamily="-105" charset="-128"/>
              </a:rPr>
              <a:t> is posted on the District website. Please download this form, fill it out with the pertinent information for your project and submit it to the District Grant chair.</a:t>
            </a:r>
            <a:endParaRPr lang="en-US" dirty="0">
              <a:latin typeface="Arial" pitchFamily="-105" charset="0"/>
              <a:ea typeface="ヒラギノ角ゴ Pro W3" pitchFamily="-105" charset="-128"/>
              <a:cs typeface="ヒラギノ角ゴ Pro W3" pitchFamily="-105" charset="-128"/>
            </a:endParaRPr>
          </a:p>
        </p:txBody>
      </p:sp>
      <p:sp>
        <p:nvSpPr>
          <p:cNvPr id="15363" name="Slide Number Placeholder 3"/>
          <p:cNvSpPr>
            <a:spLocks noGrp="1"/>
          </p:cNvSpPr>
          <p:nvPr>
            <p:ph type="sldNum" sz="quarter" idx="5"/>
          </p:nvPr>
        </p:nvSpPr>
        <p:spPr>
          <a:noFill/>
        </p:spPr>
        <p:txBody>
          <a:bodyPr/>
          <a:lstStyle/>
          <a:p>
            <a:fld id="{EA4CB48E-04C3-4648-A061-5A3CCF6D374A}" type="slidenum">
              <a:rPr lang="en-US"/>
              <a:pPr/>
              <a:t>17</a:t>
            </a:fld>
            <a:endParaRPr lang="en-US" dirty="0"/>
          </a:p>
        </p:txBody>
      </p:sp>
    </p:spTree>
    <p:extLst>
      <p:ext uri="{BB962C8B-B14F-4D97-AF65-F5344CB8AC3E}">
        <p14:creationId xmlns:p14="http://schemas.microsoft.com/office/powerpoint/2010/main" val="35069324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a:ln/>
        </p:spPr>
      </p:sp>
      <p:sp>
        <p:nvSpPr>
          <p:cNvPr id="15362" name="Notes Placeholder 2"/>
          <p:cNvSpPr>
            <a:spLocks noGrp="1"/>
          </p:cNvSpPr>
          <p:nvPr>
            <p:ph type="body" idx="1"/>
          </p:nvPr>
        </p:nvSpPr>
        <p:spPr>
          <a:noFill/>
          <a:ln/>
        </p:spPr>
        <p:txBody>
          <a:bodyPr/>
          <a:lstStyle/>
          <a:p>
            <a:r>
              <a:rPr lang="en-US" dirty="0">
                <a:latin typeface="Arial" pitchFamily="-105" charset="0"/>
                <a:ea typeface="ヒラギノ角ゴ Pro W3" pitchFamily="-105" charset="-128"/>
                <a:cs typeface="ヒラギノ角ゴ Pro W3" pitchFamily="-105" charset="-128"/>
              </a:rPr>
              <a:t>Here is a copy of the Final report that is posted on the District website. This report is required to be submitted within</a:t>
            </a:r>
            <a:r>
              <a:rPr lang="en-US" baseline="0" dirty="0">
                <a:latin typeface="Arial" pitchFamily="-105" charset="0"/>
                <a:ea typeface="ヒラギノ角ゴ Pro W3" pitchFamily="-105" charset="-128"/>
                <a:cs typeface="ヒラギノ角ゴ Pro W3" pitchFamily="-105" charset="-128"/>
              </a:rPr>
              <a:t> 30 days of completing your project. If these reports are not submitted the District will not be eligible for ant type of grant funds in the future.</a:t>
            </a:r>
            <a:endParaRPr lang="en-US" dirty="0">
              <a:latin typeface="Arial" pitchFamily="-105" charset="0"/>
              <a:ea typeface="ヒラギノ角ゴ Pro W3" pitchFamily="-105" charset="-128"/>
              <a:cs typeface="ヒラギノ角ゴ Pro W3" pitchFamily="-105" charset="-128"/>
            </a:endParaRPr>
          </a:p>
        </p:txBody>
      </p:sp>
      <p:sp>
        <p:nvSpPr>
          <p:cNvPr id="15363" name="Slide Number Placeholder 3"/>
          <p:cNvSpPr>
            <a:spLocks noGrp="1"/>
          </p:cNvSpPr>
          <p:nvPr>
            <p:ph type="sldNum" sz="quarter" idx="5"/>
          </p:nvPr>
        </p:nvSpPr>
        <p:spPr>
          <a:noFill/>
        </p:spPr>
        <p:txBody>
          <a:bodyPr/>
          <a:lstStyle/>
          <a:p>
            <a:fld id="{EA4CB48E-04C3-4648-A061-5A3CCF6D374A}" type="slidenum">
              <a:rPr lang="en-US"/>
              <a:pPr/>
              <a:t>20</a:t>
            </a:fld>
            <a:endParaRPr lang="en-US" dirty="0"/>
          </a:p>
        </p:txBody>
      </p:sp>
    </p:spTree>
    <p:extLst>
      <p:ext uri="{BB962C8B-B14F-4D97-AF65-F5344CB8AC3E}">
        <p14:creationId xmlns:p14="http://schemas.microsoft.com/office/powerpoint/2010/main" val="41311741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a:ln/>
        </p:spPr>
      </p:sp>
      <p:sp>
        <p:nvSpPr>
          <p:cNvPr id="15362" name="Notes Placeholder 2"/>
          <p:cNvSpPr>
            <a:spLocks noGrp="1"/>
          </p:cNvSpPr>
          <p:nvPr>
            <p:ph type="body" idx="1"/>
          </p:nvPr>
        </p:nvSpPr>
        <p:spPr>
          <a:noFill/>
          <a:ln/>
        </p:spPr>
        <p:txBody>
          <a:bodyPr/>
          <a:lstStyle/>
          <a:p>
            <a:r>
              <a:rPr lang="en-US" dirty="0">
                <a:latin typeface="Arial" pitchFamily="-105" charset="0"/>
                <a:ea typeface="ヒラギノ角ゴ Pro W3" pitchFamily="-105" charset="-128"/>
                <a:cs typeface="ヒラギノ角ゴ Pro W3" pitchFamily="-105" charset="-128"/>
              </a:rPr>
              <a:t>Here is the link to the memorandum of understanding required by all clubs requesting District funds.</a:t>
            </a:r>
          </a:p>
        </p:txBody>
      </p:sp>
      <p:sp>
        <p:nvSpPr>
          <p:cNvPr id="15363" name="Slide Number Placeholder 3"/>
          <p:cNvSpPr>
            <a:spLocks noGrp="1"/>
          </p:cNvSpPr>
          <p:nvPr>
            <p:ph type="sldNum" sz="quarter" idx="5"/>
          </p:nvPr>
        </p:nvSpPr>
        <p:spPr>
          <a:noFill/>
        </p:spPr>
        <p:txBody>
          <a:bodyPr/>
          <a:lstStyle/>
          <a:p>
            <a:fld id="{EA4CB48E-04C3-4648-A061-5A3CCF6D374A}" type="slidenum">
              <a:rPr lang="en-US"/>
              <a:pPr/>
              <a:t>21</a:t>
            </a:fld>
            <a:endParaRPr lang="en-US" dirty="0"/>
          </a:p>
        </p:txBody>
      </p:sp>
    </p:spTree>
    <p:extLst>
      <p:ext uri="{BB962C8B-B14F-4D97-AF65-F5344CB8AC3E}">
        <p14:creationId xmlns:p14="http://schemas.microsoft.com/office/powerpoint/2010/main" val="3320557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02C60C-FB6C-6A4E-805F-8B14D738931A}" type="slidenum">
              <a:rPr lang="en-US" smtClean="0"/>
              <a:pPr/>
              <a:t>24</a:t>
            </a:fld>
            <a:endParaRPr lang="en-US" dirty="0"/>
          </a:p>
        </p:txBody>
      </p:sp>
    </p:spTree>
    <p:extLst>
      <p:ext uri="{BB962C8B-B14F-4D97-AF65-F5344CB8AC3E}">
        <p14:creationId xmlns:p14="http://schemas.microsoft.com/office/powerpoint/2010/main" val="36237627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a:ln/>
        </p:spPr>
      </p:sp>
      <p:sp>
        <p:nvSpPr>
          <p:cNvPr id="15362" name="Notes Placeholder 2"/>
          <p:cNvSpPr>
            <a:spLocks noGrp="1"/>
          </p:cNvSpPr>
          <p:nvPr>
            <p:ph type="body" idx="1"/>
          </p:nvPr>
        </p:nvSpPr>
        <p:spPr>
          <a:noFill/>
          <a:ln/>
        </p:spPr>
        <p:txBody>
          <a:bodyPr/>
          <a:lstStyle/>
          <a:p>
            <a:r>
              <a:rPr lang="en-US" dirty="0">
                <a:latin typeface="Arial" pitchFamily="-105" charset="0"/>
                <a:ea typeface="ヒラギノ角ゴ Pro W3" pitchFamily="-105" charset="-128"/>
                <a:cs typeface="ヒラギノ角ゴ Pro W3" pitchFamily="-105" charset="-128"/>
              </a:rPr>
              <a:t>Here is your current District Grants committee. If you are interested in becoming a committee member please contact the District Grant chair.</a:t>
            </a:r>
          </a:p>
        </p:txBody>
      </p:sp>
      <p:sp>
        <p:nvSpPr>
          <p:cNvPr id="15363" name="Slide Number Placeholder 3"/>
          <p:cNvSpPr>
            <a:spLocks noGrp="1"/>
          </p:cNvSpPr>
          <p:nvPr>
            <p:ph type="sldNum" sz="quarter" idx="5"/>
          </p:nvPr>
        </p:nvSpPr>
        <p:spPr>
          <a:noFill/>
        </p:spPr>
        <p:txBody>
          <a:bodyPr/>
          <a:lstStyle/>
          <a:p>
            <a:fld id="{EA4CB48E-04C3-4648-A061-5A3CCF6D374A}" type="slidenum">
              <a:rPr lang="en-US"/>
              <a:pPr/>
              <a:t>25</a:t>
            </a:fld>
            <a:endParaRPr lang="en-US" dirty="0"/>
          </a:p>
        </p:txBody>
      </p:sp>
    </p:spTree>
    <p:extLst>
      <p:ext uri="{BB962C8B-B14F-4D97-AF65-F5344CB8AC3E}">
        <p14:creationId xmlns:p14="http://schemas.microsoft.com/office/powerpoint/2010/main" val="33300479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a:ln/>
        </p:spPr>
      </p:sp>
      <p:sp>
        <p:nvSpPr>
          <p:cNvPr id="15362" name="Notes Placeholder 2"/>
          <p:cNvSpPr>
            <a:spLocks noGrp="1"/>
          </p:cNvSpPr>
          <p:nvPr>
            <p:ph type="body" idx="1"/>
          </p:nvPr>
        </p:nvSpPr>
        <p:spPr>
          <a:noFill/>
          <a:ln/>
        </p:spPr>
        <p:txBody>
          <a:bodyPr/>
          <a:lstStyle/>
          <a:p>
            <a:r>
              <a:rPr lang="en-US" dirty="0">
                <a:latin typeface="Arial" pitchFamily="-105" charset="0"/>
                <a:ea typeface="ヒラギノ角ゴ Pro W3" pitchFamily="-105" charset="-128"/>
                <a:cs typeface="ヒラギノ角ゴ Pro W3" pitchFamily="-105" charset="-128"/>
              </a:rPr>
              <a:t>If you have any questions about District grants please contact the</a:t>
            </a:r>
            <a:r>
              <a:rPr lang="en-US" baseline="0" dirty="0">
                <a:latin typeface="Arial" pitchFamily="-105" charset="0"/>
                <a:ea typeface="ヒラギノ角ゴ Pro W3" pitchFamily="-105" charset="-128"/>
                <a:cs typeface="ヒラギノ角ゴ Pro W3" pitchFamily="-105" charset="-128"/>
              </a:rPr>
              <a:t> current District Grants chair. This information is updated annually.</a:t>
            </a:r>
            <a:endParaRPr lang="en-US" dirty="0">
              <a:latin typeface="Arial" pitchFamily="-105" charset="0"/>
              <a:ea typeface="ヒラギノ角ゴ Pro W3" pitchFamily="-105" charset="-128"/>
              <a:cs typeface="ヒラギノ角ゴ Pro W3" pitchFamily="-105" charset="-128"/>
            </a:endParaRPr>
          </a:p>
        </p:txBody>
      </p:sp>
      <p:sp>
        <p:nvSpPr>
          <p:cNvPr id="15363" name="Slide Number Placeholder 3"/>
          <p:cNvSpPr>
            <a:spLocks noGrp="1"/>
          </p:cNvSpPr>
          <p:nvPr>
            <p:ph type="sldNum" sz="quarter" idx="5"/>
          </p:nvPr>
        </p:nvSpPr>
        <p:spPr>
          <a:noFill/>
        </p:spPr>
        <p:txBody>
          <a:bodyPr/>
          <a:lstStyle/>
          <a:p>
            <a:fld id="{EA4CB48E-04C3-4648-A061-5A3CCF6D374A}" type="slidenum">
              <a:rPr lang="en-US"/>
              <a:pPr/>
              <a:t>26</a:t>
            </a:fld>
            <a:endParaRPr lang="en-US" dirty="0"/>
          </a:p>
        </p:txBody>
      </p:sp>
    </p:spTree>
    <p:extLst>
      <p:ext uri="{BB962C8B-B14F-4D97-AF65-F5344CB8AC3E}">
        <p14:creationId xmlns:p14="http://schemas.microsoft.com/office/powerpoint/2010/main" val="15494328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a:ln/>
        </p:spPr>
      </p:sp>
      <p:sp>
        <p:nvSpPr>
          <p:cNvPr id="15362" name="Notes Placeholder 2"/>
          <p:cNvSpPr>
            <a:spLocks noGrp="1"/>
          </p:cNvSpPr>
          <p:nvPr>
            <p:ph type="body" idx="1"/>
          </p:nvPr>
        </p:nvSpPr>
        <p:spPr>
          <a:noFill/>
          <a:ln/>
        </p:spPr>
        <p:txBody>
          <a:bodyPr/>
          <a:lstStyle/>
          <a:p>
            <a:r>
              <a:rPr lang="en-US" dirty="0">
                <a:latin typeface="Arial" pitchFamily="-105" charset="0"/>
                <a:ea typeface="ヒラギノ角ゴ Pro W3" pitchFamily="-105" charset="-128"/>
                <a:cs typeface="ヒラギノ角ゴ Pro W3" pitchFamily="-105" charset="-128"/>
              </a:rPr>
              <a:t>District Grant Mission Statement which is on the 5470 website</a:t>
            </a:r>
          </a:p>
        </p:txBody>
      </p:sp>
      <p:sp>
        <p:nvSpPr>
          <p:cNvPr id="15363" name="Slide Number Placeholder 3"/>
          <p:cNvSpPr>
            <a:spLocks noGrp="1"/>
          </p:cNvSpPr>
          <p:nvPr>
            <p:ph type="sldNum" sz="quarter" idx="5"/>
          </p:nvPr>
        </p:nvSpPr>
        <p:spPr>
          <a:noFill/>
        </p:spPr>
        <p:txBody>
          <a:bodyPr/>
          <a:lstStyle/>
          <a:p>
            <a:fld id="{EA4CB48E-04C3-4648-A061-5A3CCF6D374A}" type="slidenum">
              <a:rPr lang="en-US"/>
              <a:pPr/>
              <a:t>2</a:t>
            </a:fld>
            <a:endParaRPr lang="en-US" dirty="0"/>
          </a:p>
        </p:txBody>
      </p:sp>
    </p:spTree>
    <p:extLst>
      <p:ext uri="{BB962C8B-B14F-4D97-AF65-F5344CB8AC3E}">
        <p14:creationId xmlns:p14="http://schemas.microsoft.com/office/powerpoint/2010/main" val="17267668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a:ln/>
        </p:spPr>
      </p:sp>
      <p:sp>
        <p:nvSpPr>
          <p:cNvPr id="15362" name="Notes Placeholder 2"/>
          <p:cNvSpPr>
            <a:spLocks noGrp="1"/>
          </p:cNvSpPr>
          <p:nvPr>
            <p:ph type="body" idx="1"/>
          </p:nvPr>
        </p:nvSpPr>
        <p:spPr>
          <a:noFill/>
          <a:ln/>
        </p:spPr>
        <p:txBody>
          <a:bodyPr/>
          <a:lstStyle/>
          <a:p>
            <a:pPr>
              <a:buFontTx/>
              <a:buNone/>
            </a:pPr>
            <a:r>
              <a:rPr lang="en-US" sz="1200" b="1" dirty="0">
                <a:solidFill>
                  <a:srgbClr val="000000"/>
                </a:solidFill>
                <a:latin typeface="Arial" pitchFamily="34" charset="0"/>
                <a:ea typeface="ＭＳ Ｐゴシック" pitchFamily="34" charset="-128"/>
                <a:cs typeface="Arial" pitchFamily="34" charset="0"/>
              </a:rPr>
              <a:t>What are district grants?</a:t>
            </a:r>
          </a:p>
          <a:p>
            <a:pPr>
              <a:buFontTx/>
              <a:buNone/>
            </a:pPr>
            <a:r>
              <a:rPr lang="en-US" sz="1200" dirty="0">
                <a:solidFill>
                  <a:srgbClr val="000000"/>
                </a:solidFill>
                <a:latin typeface="Arial" pitchFamily="34" charset="0"/>
                <a:ea typeface="ＭＳ Ｐゴシック" pitchFamily="34" charset="-128"/>
                <a:cs typeface="Arial" pitchFamily="34" charset="0"/>
              </a:rPr>
              <a:t>District grants fund smaller, short-term activities that address needs in both your local community and communities worldwide. Each District gets to choose which activities it will fund with these grants.</a:t>
            </a:r>
          </a:p>
          <a:p>
            <a:pPr>
              <a:buFontTx/>
              <a:buNone/>
            </a:pPr>
            <a:endParaRPr lang="en-US" sz="1200" dirty="0">
              <a:solidFill>
                <a:srgbClr val="000000"/>
              </a:solidFill>
              <a:latin typeface="Arial" pitchFamily="34" charset="0"/>
              <a:ea typeface="ＭＳ Ｐゴシック" pitchFamily="34" charset="-128"/>
              <a:cs typeface="Arial" pitchFamily="34" charset="0"/>
            </a:endParaRPr>
          </a:p>
          <a:p>
            <a:pPr>
              <a:buFontTx/>
              <a:buNone/>
            </a:pPr>
            <a:r>
              <a:rPr lang="en-US" sz="1200" dirty="0">
                <a:solidFill>
                  <a:srgbClr val="000000"/>
                </a:solidFill>
                <a:latin typeface="Arial" pitchFamily="34" charset="0"/>
                <a:ea typeface="ＭＳ Ｐゴシック" pitchFamily="34" charset="-128"/>
                <a:cs typeface="Arial" pitchFamily="34" charset="0"/>
              </a:rPr>
              <a:t>You can use district grants to fund a variety of activities which will be determined by the District Grant Committee, including:</a:t>
            </a:r>
          </a:p>
          <a:p>
            <a:r>
              <a:rPr lang="en-US" sz="1200" dirty="0">
                <a:solidFill>
                  <a:srgbClr val="000000"/>
                </a:solidFill>
                <a:latin typeface="Arial" pitchFamily="34" charset="0"/>
                <a:ea typeface="ＭＳ Ｐゴシック" pitchFamily="34" charset="-128"/>
                <a:cs typeface="Arial" pitchFamily="34" charset="0"/>
              </a:rPr>
              <a:t>Humanitarian projects, disaster recovery efforts, scholarships for any level, length of time, location, or area of study (District Grant Committee discretion).</a:t>
            </a:r>
          </a:p>
          <a:p>
            <a:endParaRPr lang="en-US" sz="1200" dirty="0">
              <a:solidFill>
                <a:srgbClr val="000000"/>
              </a:solidFill>
              <a:latin typeface="Arial" pitchFamily="34" charset="0"/>
              <a:ea typeface="ＭＳ Ｐゴシック" pitchFamily="34" charset="-128"/>
              <a:cs typeface="Arial" pitchFamily="34" charset="0"/>
            </a:endParaRPr>
          </a:p>
          <a:p>
            <a:r>
              <a:rPr lang="en-US" sz="1200" dirty="0">
                <a:solidFill>
                  <a:srgbClr val="000000"/>
                </a:solidFill>
                <a:latin typeface="Arial" pitchFamily="34" charset="0"/>
                <a:ea typeface="ＭＳ Ｐゴシック" pitchFamily="34" charset="-128"/>
                <a:cs typeface="Arial" pitchFamily="34" charset="0"/>
              </a:rPr>
              <a:t>District Grants and funded as a block grant. This means that each year the</a:t>
            </a:r>
            <a:r>
              <a:rPr lang="en-US" sz="1200" baseline="0" dirty="0">
                <a:solidFill>
                  <a:srgbClr val="000000"/>
                </a:solidFill>
                <a:latin typeface="Arial" pitchFamily="34" charset="0"/>
                <a:ea typeface="ＭＳ Ｐゴシック" pitchFamily="34" charset="-128"/>
                <a:cs typeface="Arial" pitchFamily="34" charset="0"/>
              </a:rPr>
              <a:t> District Grants committee will ask for grants requests from the District. This typically occurs during the last quarter of the current Rotary year for the upcoming Rotary year. Once we have a list of proposed projects that have been approved by the District Grant committee the District Grant  Chair can apply for the entire annual District Grant budget. </a:t>
            </a:r>
          </a:p>
          <a:p>
            <a:endParaRPr lang="en-US" sz="1200" dirty="0">
              <a:solidFill>
                <a:srgbClr val="000000"/>
              </a:solidFill>
              <a:latin typeface="Arial" pitchFamily="34" charset="0"/>
              <a:ea typeface="ＭＳ Ｐゴシック" pitchFamily="34" charset="-128"/>
              <a:cs typeface="Arial" pitchFamily="34" charset="0"/>
            </a:endParaRPr>
          </a:p>
          <a:p>
            <a:r>
              <a:rPr lang="en-US" sz="1200" dirty="0">
                <a:solidFill>
                  <a:srgbClr val="000000"/>
                </a:solidFill>
                <a:latin typeface="Arial" pitchFamily="34" charset="0"/>
                <a:ea typeface="ＭＳ Ｐゴシック" pitchFamily="34" charset="-128"/>
                <a:cs typeface="Arial" pitchFamily="34" charset="0"/>
              </a:rPr>
              <a:t>Districts must be </a:t>
            </a:r>
            <a:r>
              <a:rPr lang="en-US" sz="1200" i="1" u="sng" dirty="0">
                <a:solidFill>
                  <a:srgbClr val="000000"/>
                </a:solidFill>
                <a:latin typeface="Arial" pitchFamily="34" charset="0"/>
                <a:ea typeface="ＭＳ Ｐゴシック" pitchFamily="34" charset="-128"/>
                <a:cs typeface="Arial" pitchFamily="34" charset="0"/>
              </a:rPr>
              <a:t>qualified</a:t>
            </a:r>
            <a:r>
              <a:rPr lang="en-US" sz="1200" dirty="0">
                <a:solidFill>
                  <a:srgbClr val="000000"/>
                </a:solidFill>
                <a:latin typeface="Arial" pitchFamily="34" charset="0"/>
                <a:ea typeface="ＭＳ Ｐゴシック" pitchFamily="34" charset="-128"/>
                <a:cs typeface="Arial" pitchFamily="34" charset="0"/>
              </a:rPr>
              <a:t> before they can administer district grants. This means that all TRF requirements for existing grants must have</a:t>
            </a:r>
            <a:r>
              <a:rPr lang="en-US" sz="1200" baseline="0" dirty="0">
                <a:solidFill>
                  <a:srgbClr val="000000"/>
                </a:solidFill>
                <a:latin typeface="Arial" pitchFamily="34" charset="0"/>
                <a:ea typeface="ＭＳ Ｐゴシック" pitchFamily="34" charset="-128"/>
                <a:cs typeface="Arial" pitchFamily="34" charset="0"/>
              </a:rPr>
              <a:t> been met before we can apply for the next years round of funding. A District that is not qualified cannot apply for any RF grant funding until the requirements have been met.</a:t>
            </a:r>
            <a:endParaRPr lang="en-US" dirty="0">
              <a:latin typeface="Arial" pitchFamily="-105" charset="0"/>
              <a:ea typeface="ヒラギノ角ゴ Pro W3" pitchFamily="-105" charset="-128"/>
              <a:cs typeface="ヒラギノ角ゴ Pro W3" pitchFamily="-105" charset="-128"/>
            </a:endParaRPr>
          </a:p>
        </p:txBody>
      </p:sp>
      <p:sp>
        <p:nvSpPr>
          <p:cNvPr id="15363" name="Slide Number Placeholder 3"/>
          <p:cNvSpPr>
            <a:spLocks noGrp="1"/>
          </p:cNvSpPr>
          <p:nvPr>
            <p:ph type="sldNum" sz="quarter" idx="5"/>
          </p:nvPr>
        </p:nvSpPr>
        <p:spPr>
          <a:noFill/>
        </p:spPr>
        <p:txBody>
          <a:bodyPr/>
          <a:lstStyle/>
          <a:p>
            <a:fld id="{EA4CB48E-04C3-4648-A061-5A3CCF6D374A}" type="slidenum">
              <a:rPr lang="en-US"/>
              <a:pPr/>
              <a:t>4</a:t>
            </a:fld>
            <a:endParaRPr lang="en-US" dirty="0"/>
          </a:p>
        </p:txBody>
      </p:sp>
    </p:spTree>
    <p:extLst>
      <p:ext uri="{BB962C8B-B14F-4D97-AF65-F5344CB8AC3E}">
        <p14:creationId xmlns:p14="http://schemas.microsoft.com/office/powerpoint/2010/main" val="24374869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a:ln/>
        </p:spPr>
      </p:sp>
      <p:sp>
        <p:nvSpPr>
          <p:cNvPr id="15362" name="Notes Placeholder 2"/>
          <p:cNvSpPr>
            <a:spLocks noGrp="1"/>
          </p:cNvSpPr>
          <p:nvPr>
            <p:ph type="body" idx="1"/>
          </p:nvPr>
        </p:nvSpPr>
        <p:spPr>
          <a:noFill/>
          <a:ln/>
        </p:spPr>
        <p:txBody>
          <a:bodyPr/>
          <a:lstStyle/>
          <a:p>
            <a:pPr lvl="0" defTabSz="914400">
              <a:buFontTx/>
              <a:buNone/>
            </a:pPr>
            <a:r>
              <a:rPr lang="en-US" sz="1800" kern="0" dirty="0">
                <a:solidFill>
                  <a:srgbClr val="000000"/>
                </a:solidFill>
                <a:latin typeface="Arial"/>
                <a:ea typeface="ＭＳ Ｐゴシック" pitchFamily="34" charset="-128"/>
                <a:cs typeface="Arial"/>
              </a:rPr>
              <a:t>All District Grant requests for </a:t>
            </a:r>
            <a:r>
              <a:rPr lang="en-US" sz="1800" b="1" i="1" kern="0" dirty="0">
                <a:solidFill>
                  <a:srgbClr val="000000"/>
                </a:solidFill>
                <a:latin typeface="Arial"/>
                <a:ea typeface="ＭＳ Ｐゴシック" pitchFamily="34" charset="-128"/>
                <a:cs typeface="Arial"/>
              </a:rPr>
              <a:t>initial</a:t>
            </a:r>
            <a:r>
              <a:rPr lang="en-US" sz="1800" kern="0" dirty="0">
                <a:solidFill>
                  <a:srgbClr val="000000"/>
                </a:solidFill>
                <a:latin typeface="Arial"/>
                <a:ea typeface="ＭＳ Ｐゴシック" pitchFamily="34" charset="-128"/>
                <a:cs typeface="Arial"/>
              </a:rPr>
              <a:t> consideration need to be submitted to the District 5470 District Grant chair by a date determined by the District,</a:t>
            </a:r>
            <a:r>
              <a:rPr lang="en-US" sz="1800" kern="0" baseline="0" dirty="0">
                <a:solidFill>
                  <a:srgbClr val="000000"/>
                </a:solidFill>
                <a:latin typeface="Arial"/>
                <a:ea typeface="ＭＳ Ｐゴシック" pitchFamily="34" charset="-128"/>
                <a:cs typeface="Arial"/>
              </a:rPr>
              <a:t> typically due in late June. The total budget for the District will be determined annually by the District Foundation committee.</a:t>
            </a:r>
          </a:p>
          <a:p>
            <a:pPr lvl="0" defTabSz="914400">
              <a:buFontTx/>
              <a:buNone/>
            </a:pPr>
            <a:endParaRPr lang="en-US" sz="1800" b="1" kern="0" dirty="0">
              <a:solidFill>
                <a:srgbClr val="000000"/>
              </a:solidFill>
              <a:latin typeface="Arial"/>
              <a:ea typeface="ＭＳ Ｐゴシック" pitchFamily="34" charset="-128"/>
              <a:cs typeface="Arial"/>
            </a:endParaRPr>
          </a:p>
          <a:p>
            <a:pPr lvl="1" defTabSz="914400">
              <a:buFontTx/>
              <a:buNone/>
            </a:pPr>
            <a:r>
              <a:rPr lang="en-US" sz="1800" i="1" kern="0" dirty="0">
                <a:solidFill>
                  <a:srgbClr val="000000"/>
                </a:solidFill>
                <a:latin typeface="Arial"/>
                <a:ea typeface="ＭＳ Ｐゴシック" pitchFamily="34" charset="-128"/>
                <a:cs typeface="Arial"/>
              </a:rPr>
              <a:t>The total District Grant 2024- 2025 Budget was $92,549</a:t>
            </a:r>
          </a:p>
          <a:p>
            <a:pPr lvl="1" algn="l" defTabSz="914400">
              <a:buFontTx/>
              <a:buNone/>
            </a:pPr>
            <a:endParaRPr lang="en-US" sz="1800" i="1" kern="0" dirty="0">
              <a:solidFill>
                <a:srgbClr val="000000"/>
              </a:solidFill>
              <a:latin typeface="Arial"/>
              <a:ea typeface="ＭＳ Ｐゴシック" pitchFamily="34" charset="-128"/>
              <a:cs typeface="Arial"/>
            </a:endParaRPr>
          </a:p>
          <a:p>
            <a:pPr marL="285750" lvl="0" indent="-285750" defTabSz="914400">
              <a:buFont typeface="Arial" charset="0"/>
              <a:buChar char="•"/>
            </a:pPr>
            <a:r>
              <a:rPr lang="en-US" sz="1800" kern="0" dirty="0">
                <a:solidFill>
                  <a:srgbClr val="000000"/>
                </a:solidFill>
                <a:latin typeface="Arial"/>
                <a:ea typeface="ＭＳ Ｐゴシック" pitchFamily="34" charset="-128"/>
                <a:cs typeface="Arial"/>
              </a:rPr>
              <a:t>Grants must support the MISSION of TRF: “The mission of The Rotary Foundation (TRF) is to enable Rotarians to advance world understanding, goodwill, and peace through the improvement of health, the support of education, and the alleviation of poverty.</a:t>
            </a:r>
          </a:p>
          <a:p>
            <a:pPr marL="285750" lvl="0" indent="-285750" defTabSz="914400">
              <a:buFont typeface="Arial" charset="0"/>
              <a:buChar char="•"/>
            </a:pPr>
            <a:r>
              <a:rPr lang="en-US" sz="1800" kern="0" dirty="0">
                <a:solidFill>
                  <a:srgbClr val="000000"/>
                </a:solidFill>
                <a:latin typeface="Arial"/>
                <a:ea typeface="ＭＳ Ｐゴシック" pitchFamily="34" charset="-128"/>
                <a:cs typeface="Arial"/>
              </a:rPr>
              <a:t>There is no minimum budget for a grant request</a:t>
            </a:r>
          </a:p>
          <a:p>
            <a:pPr marL="285750" lvl="0" indent="-285750" defTabSz="914400">
              <a:buFont typeface="Arial" charset="0"/>
              <a:buChar char="•"/>
            </a:pPr>
            <a:r>
              <a:rPr lang="en-US" sz="1800" kern="0" dirty="0">
                <a:solidFill>
                  <a:srgbClr val="000000"/>
                </a:solidFill>
                <a:latin typeface="Arial"/>
                <a:ea typeface="ＭＳ Ｐゴシック" pitchFamily="34" charset="-128"/>
                <a:cs typeface="Arial"/>
              </a:rPr>
              <a:t>Grants typically have a short term impact</a:t>
            </a:r>
            <a:r>
              <a:rPr lang="en-US" sz="1800" kern="0" baseline="0" dirty="0">
                <a:solidFill>
                  <a:srgbClr val="000000"/>
                </a:solidFill>
                <a:latin typeface="Arial"/>
                <a:ea typeface="ＭＳ Ｐゴシック" pitchFamily="34" charset="-128"/>
                <a:cs typeface="Arial"/>
              </a:rPr>
              <a:t> and </a:t>
            </a:r>
            <a:r>
              <a:rPr lang="en-US" sz="1800" kern="0" dirty="0">
                <a:solidFill>
                  <a:srgbClr val="000000"/>
                </a:solidFill>
                <a:latin typeface="Arial"/>
                <a:ea typeface="ＭＳ Ｐゴシック" pitchFamily="34" charset="-128"/>
                <a:cs typeface="Arial"/>
              </a:rPr>
              <a:t>can be local or international</a:t>
            </a:r>
          </a:p>
          <a:p>
            <a:pPr marL="285750" lvl="0" indent="-285750" defTabSz="914400">
              <a:buFont typeface="Arial" charset="0"/>
              <a:buChar char="•"/>
            </a:pPr>
            <a:r>
              <a:rPr lang="en-US" sz="1800" kern="0" dirty="0">
                <a:solidFill>
                  <a:srgbClr val="000000"/>
                </a:solidFill>
                <a:latin typeface="Arial"/>
                <a:ea typeface="ＭＳ Ｐゴシック" pitchFamily="34" charset="-128"/>
                <a:cs typeface="Arial"/>
              </a:rPr>
              <a:t>They can support scholars for any level of study locally or internationally</a:t>
            </a:r>
          </a:p>
          <a:p>
            <a:pPr marL="285750" lvl="0" indent="-285750" defTabSz="914400">
              <a:buFont typeface="Arial" charset="0"/>
              <a:buChar char="•"/>
            </a:pPr>
            <a:r>
              <a:rPr lang="en-US" sz="1800" kern="0" dirty="0">
                <a:solidFill>
                  <a:srgbClr val="000000"/>
                </a:solidFill>
                <a:latin typeface="Arial"/>
                <a:ea typeface="ＭＳ Ｐゴシック" pitchFamily="34" charset="-128"/>
                <a:cs typeface="Arial"/>
              </a:rPr>
              <a:t>Grants must have some level of active Rotarian involvement </a:t>
            </a:r>
          </a:p>
          <a:p>
            <a:pPr marL="285750" lvl="0" indent="-285750" defTabSz="914400">
              <a:buFont typeface="Arial" charset="0"/>
              <a:buChar char="•"/>
            </a:pPr>
            <a:r>
              <a:rPr lang="en-US" sz="1800" kern="0" dirty="0">
                <a:solidFill>
                  <a:srgbClr val="000000"/>
                </a:solidFill>
                <a:latin typeface="Arial"/>
                <a:ea typeface="ＭＳ Ｐゴシック" pitchFamily="34" charset="-128"/>
                <a:cs typeface="Arial"/>
              </a:rPr>
              <a:t>They must adhere to grant terms and conditions. The Club is financially responsible to see that the project is completed or money will have to be returned to RI</a:t>
            </a:r>
          </a:p>
          <a:p>
            <a:endParaRPr lang="en-US" dirty="0">
              <a:latin typeface="Arial" pitchFamily="-105" charset="0"/>
              <a:ea typeface="ヒラギノ角ゴ Pro W3" pitchFamily="-105" charset="-128"/>
              <a:cs typeface="ヒラギノ角ゴ Pro W3" pitchFamily="-105" charset="-128"/>
            </a:endParaRPr>
          </a:p>
        </p:txBody>
      </p:sp>
      <p:sp>
        <p:nvSpPr>
          <p:cNvPr id="15363" name="Slide Number Placeholder 3"/>
          <p:cNvSpPr>
            <a:spLocks noGrp="1"/>
          </p:cNvSpPr>
          <p:nvPr>
            <p:ph type="sldNum" sz="quarter" idx="5"/>
          </p:nvPr>
        </p:nvSpPr>
        <p:spPr>
          <a:noFill/>
        </p:spPr>
        <p:txBody>
          <a:bodyPr/>
          <a:lstStyle/>
          <a:p>
            <a:fld id="{EA4CB48E-04C3-4648-A061-5A3CCF6D374A}" type="slidenum">
              <a:rPr lang="en-US"/>
              <a:pPr/>
              <a:t>5</a:t>
            </a:fld>
            <a:endParaRPr lang="en-US" dirty="0"/>
          </a:p>
        </p:txBody>
      </p:sp>
    </p:spTree>
    <p:extLst>
      <p:ext uri="{BB962C8B-B14F-4D97-AF65-F5344CB8AC3E}">
        <p14:creationId xmlns:p14="http://schemas.microsoft.com/office/powerpoint/2010/main" val="19686500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a:ln/>
        </p:spPr>
      </p:sp>
      <p:sp>
        <p:nvSpPr>
          <p:cNvPr id="15362" name="Notes Placeholder 2"/>
          <p:cNvSpPr>
            <a:spLocks noGrp="1"/>
          </p:cNvSpPr>
          <p:nvPr>
            <p:ph type="body" idx="1"/>
          </p:nvPr>
        </p:nvSpPr>
        <p:spPr>
          <a:noFill/>
          <a:ln/>
        </p:spPr>
        <p:txBody>
          <a:bodyPr/>
          <a:lstStyle/>
          <a:p>
            <a:pPr marL="457200" lvl="0" indent="-457200" defTabSz="914400">
              <a:buFontTx/>
              <a:buChar char="•"/>
              <a:defRPr/>
            </a:pPr>
            <a:r>
              <a:rPr lang="en-US" sz="1800" kern="0" dirty="0">
                <a:solidFill>
                  <a:srgbClr val="000000"/>
                </a:solidFill>
                <a:latin typeface="Arial"/>
                <a:ea typeface="ＭＳ Ｐゴシック" pitchFamily="34" charset="-128"/>
                <a:cs typeface="Arial"/>
              </a:rPr>
              <a:t>There is no minimum award amount for a District grant, regardless of activity type. </a:t>
            </a:r>
          </a:p>
          <a:p>
            <a:pPr marL="457200" lvl="0" indent="-457200" defTabSz="914400">
              <a:buFontTx/>
              <a:buChar char="•"/>
              <a:defRPr/>
            </a:pPr>
            <a:r>
              <a:rPr lang="en-US" sz="1800" kern="0" dirty="0">
                <a:solidFill>
                  <a:srgbClr val="000000"/>
                </a:solidFill>
                <a:latin typeface="Arial"/>
                <a:ea typeface="ＭＳ Ｐゴシック" pitchFamily="34" charset="-128"/>
                <a:cs typeface="Arial"/>
              </a:rPr>
              <a:t>The maximum per club District Grant amount for each year will be set by the District Grant committee. If the budget allows, the District will attempt to match dollar for dollar the clubs contribution. </a:t>
            </a:r>
          </a:p>
          <a:p>
            <a:pPr marL="457200" lvl="0" indent="-457200" defTabSz="914400">
              <a:buFontTx/>
              <a:buChar char="•"/>
              <a:defRPr/>
            </a:pPr>
            <a:r>
              <a:rPr lang="en-US" sz="1800" kern="0" dirty="0">
                <a:solidFill>
                  <a:srgbClr val="000000"/>
                </a:solidFill>
                <a:latin typeface="Arial"/>
                <a:ea typeface="ＭＳ Ｐゴシック" pitchFamily="34" charset="-128"/>
                <a:cs typeface="Arial"/>
              </a:rPr>
              <a:t>There is no limit to the number of grants a club can apply for however the total of all grant applications cannot exceed the club maximum amount</a:t>
            </a:r>
            <a:r>
              <a:rPr lang="en-US" sz="1800" kern="0" baseline="0" dirty="0">
                <a:solidFill>
                  <a:srgbClr val="000000"/>
                </a:solidFill>
                <a:latin typeface="Arial"/>
                <a:ea typeface="ＭＳ Ｐゴシック" pitchFamily="34" charset="-128"/>
                <a:cs typeface="Arial"/>
              </a:rPr>
              <a:t> set by the District.</a:t>
            </a:r>
            <a:endParaRPr lang="en-US" sz="1800" kern="0" dirty="0">
              <a:solidFill>
                <a:srgbClr val="000000"/>
              </a:solidFill>
              <a:latin typeface="Arial"/>
              <a:ea typeface="ＭＳ Ｐゴシック" pitchFamily="34" charset="-128"/>
              <a:cs typeface="Arial"/>
            </a:endParaRPr>
          </a:p>
          <a:p>
            <a:pPr marL="457200" lvl="0" indent="-457200" defTabSz="914400">
              <a:buFontTx/>
              <a:buChar char="•"/>
              <a:defRPr/>
            </a:pPr>
            <a:r>
              <a:rPr lang="en-US" sz="1800" kern="0" dirty="0">
                <a:solidFill>
                  <a:srgbClr val="000000"/>
                </a:solidFill>
                <a:latin typeface="Arial"/>
                <a:ea typeface="ＭＳ Ｐゴシック" pitchFamily="34" charset="-128"/>
                <a:cs typeface="Arial"/>
              </a:rPr>
              <a:t>If  grant requests exceed budget the committee may apply a pro-rata match</a:t>
            </a:r>
            <a:r>
              <a:rPr lang="en-US" sz="1800" kern="0" baseline="0" dirty="0">
                <a:solidFill>
                  <a:srgbClr val="000000"/>
                </a:solidFill>
                <a:latin typeface="Arial"/>
                <a:ea typeface="ＭＳ Ｐゴシック" pitchFamily="34" charset="-128"/>
                <a:cs typeface="Arial"/>
              </a:rPr>
              <a:t> for example, if we have a budget of $50,000 and requests of $100,000 we might match 50% of the grant request</a:t>
            </a:r>
            <a:endParaRPr lang="en-US" sz="1800" kern="0" dirty="0">
              <a:solidFill>
                <a:srgbClr val="000000"/>
              </a:solidFill>
              <a:latin typeface="Arial"/>
              <a:ea typeface="ＭＳ Ｐゴシック" pitchFamily="34" charset="-128"/>
              <a:cs typeface="Arial"/>
            </a:endParaRPr>
          </a:p>
          <a:p>
            <a:pPr marL="457200" lvl="0" indent="-457200" defTabSz="914400">
              <a:buFontTx/>
              <a:buChar char="•"/>
              <a:defRPr/>
            </a:pPr>
            <a:r>
              <a:rPr lang="en-US" sz="1800" kern="0" dirty="0">
                <a:solidFill>
                  <a:srgbClr val="000000"/>
                </a:solidFill>
                <a:latin typeface="Arial"/>
                <a:ea typeface="ＭＳ Ｐゴシック" pitchFamily="34" charset="-128"/>
                <a:cs typeface="Arial"/>
              </a:rPr>
              <a:t>The</a:t>
            </a:r>
            <a:r>
              <a:rPr lang="en-US" sz="1800" kern="0" baseline="0" dirty="0">
                <a:solidFill>
                  <a:srgbClr val="000000"/>
                </a:solidFill>
                <a:latin typeface="Arial"/>
                <a:ea typeface="ＭＳ Ｐゴシック" pitchFamily="34" charset="-128"/>
                <a:cs typeface="Arial"/>
              </a:rPr>
              <a:t> District may make additional funds available for multiple club grant proposals, for example, if the club maximum set by the District is $3,000 we may increase the available funds for each additional club participating in the project. This increase has typically been an additional $1,000 per club up to three clubs total.</a:t>
            </a:r>
            <a:endParaRPr lang="en-US" sz="1800" kern="0" dirty="0">
              <a:solidFill>
                <a:srgbClr val="000000"/>
              </a:solidFill>
              <a:latin typeface="Arial"/>
              <a:ea typeface="ＭＳ Ｐゴシック" pitchFamily="34" charset="-128"/>
              <a:cs typeface="Arial"/>
            </a:endParaRPr>
          </a:p>
        </p:txBody>
      </p:sp>
      <p:sp>
        <p:nvSpPr>
          <p:cNvPr id="15363" name="Slide Number Placeholder 3"/>
          <p:cNvSpPr>
            <a:spLocks noGrp="1"/>
          </p:cNvSpPr>
          <p:nvPr>
            <p:ph type="sldNum" sz="quarter" idx="5"/>
          </p:nvPr>
        </p:nvSpPr>
        <p:spPr>
          <a:noFill/>
        </p:spPr>
        <p:txBody>
          <a:bodyPr/>
          <a:lstStyle/>
          <a:p>
            <a:fld id="{EA4CB48E-04C3-4648-A061-5A3CCF6D374A}" type="slidenum">
              <a:rPr lang="en-US"/>
              <a:pPr/>
              <a:t>6</a:t>
            </a:fld>
            <a:endParaRPr lang="en-US" dirty="0"/>
          </a:p>
        </p:txBody>
      </p:sp>
    </p:spTree>
    <p:extLst>
      <p:ext uri="{BB962C8B-B14F-4D97-AF65-F5344CB8AC3E}">
        <p14:creationId xmlns:p14="http://schemas.microsoft.com/office/powerpoint/2010/main" val="7141277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a:ln/>
        </p:spPr>
      </p:sp>
      <p:sp>
        <p:nvSpPr>
          <p:cNvPr id="15362" name="Notes Placeholder 2"/>
          <p:cNvSpPr>
            <a:spLocks noGrp="1"/>
          </p:cNvSpPr>
          <p:nvPr>
            <p:ph type="body" idx="1"/>
          </p:nvPr>
        </p:nvSpPr>
        <p:spPr>
          <a:noFill/>
          <a:ln/>
        </p:spPr>
        <p:txBody>
          <a:bodyPr/>
          <a:lstStyle/>
          <a:p>
            <a:pPr marL="171450" lvl="0" indent="-171450" defTabSz="914400">
              <a:buFont typeface="Arial" charset="0"/>
              <a:buChar char="•"/>
            </a:pPr>
            <a:r>
              <a:rPr lang="en-US" sz="1200" kern="0" dirty="0">
                <a:solidFill>
                  <a:srgbClr val="000000"/>
                </a:solidFill>
                <a:latin typeface="Arial"/>
                <a:ea typeface="ＭＳ Ｐゴシック" pitchFamily="34" charset="-128"/>
                <a:cs typeface="Arial"/>
              </a:rPr>
              <a:t>All Clubs must be certified </a:t>
            </a:r>
            <a:r>
              <a:rPr lang="en-US" sz="1200" b="1" kern="0" dirty="0">
                <a:solidFill>
                  <a:srgbClr val="000000"/>
                </a:solidFill>
                <a:latin typeface="Arial"/>
                <a:ea typeface="ＭＳ Ｐゴシック" pitchFamily="34" charset="-128"/>
                <a:cs typeface="Arial"/>
              </a:rPr>
              <a:t>annually </a:t>
            </a:r>
            <a:r>
              <a:rPr lang="en-US" sz="1200" kern="0" dirty="0">
                <a:solidFill>
                  <a:srgbClr val="000000"/>
                </a:solidFill>
                <a:latin typeface="Arial"/>
                <a:ea typeface="ＭＳ Ｐゴシック" pitchFamily="34" charset="-128"/>
                <a:cs typeface="Arial"/>
              </a:rPr>
              <a:t>by attending an in-person district provided training or this web training</a:t>
            </a:r>
          </a:p>
          <a:p>
            <a:pPr marL="171450" lvl="0" indent="-171450" defTabSz="914400">
              <a:buFont typeface="Arial" charset="0"/>
              <a:buChar char="•"/>
            </a:pPr>
            <a:r>
              <a:rPr lang="en-US" sz="1200" kern="0" dirty="0">
                <a:solidFill>
                  <a:srgbClr val="000000"/>
                </a:solidFill>
                <a:latin typeface="Arial"/>
                <a:ea typeface="ＭＳ Ｐゴシック" pitchFamily="34" charset="-128"/>
                <a:cs typeface="Arial"/>
              </a:rPr>
              <a:t>The club president and president elect (or club officer) must sign an memorandum of understanding (MOU)</a:t>
            </a:r>
            <a:r>
              <a:rPr lang="en-US" sz="1200" kern="0" baseline="0" dirty="0">
                <a:solidFill>
                  <a:srgbClr val="000000"/>
                </a:solidFill>
                <a:latin typeface="Arial"/>
                <a:ea typeface="ＭＳ Ｐゴシック" pitchFamily="34" charset="-128"/>
                <a:cs typeface="Arial"/>
              </a:rPr>
              <a:t> and </a:t>
            </a:r>
            <a:r>
              <a:rPr lang="en-US" sz="1200" kern="0" dirty="0">
                <a:solidFill>
                  <a:srgbClr val="000000"/>
                </a:solidFill>
                <a:latin typeface="Arial"/>
                <a:ea typeface="ＭＳ Ｐゴシック" pitchFamily="34" charset="-128"/>
                <a:cs typeface="Arial"/>
              </a:rPr>
              <a:t>send it to the Global Grants chair </a:t>
            </a:r>
          </a:p>
          <a:p>
            <a:pPr marL="171450" lvl="0" indent="-171450" defTabSz="914400">
              <a:buFont typeface="Arial" charset="0"/>
              <a:buChar char="•"/>
            </a:pPr>
            <a:r>
              <a:rPr lang="en-US" sz="1200" kern="0" dirty="0">
                <a:solidFill>
                  <a:srgbClr val="000000"/>
                </a:solidFill>
                <a:latin typeface="Arial"/>
                <a:ea typeface="ＭＳ Ｐゴシック" pitchFamily="34" charset="-128"/>
                <a:cs typeface="Arial"/>
              </a:rPr>
              <a:t>District and Clubs must have a spending plan</a:t>
            </a:r>
            <a:r>
              <a:rPr lang="en-US" sz="1200" kern="0" baseline="0" dirty="0">
                <a:solidFill>
                  <a:srgbClr val="000000"/>
                </a:solidFill>
                <a:latin typeface="Arial"/>
                <a:ea typeface="ＭＳ Ｐゴシック" pitchFamily="34" charset="-128"/>
                <a:cs typeface="Arial"/>
              </a:rPr>
              <a:t> for the grants. These can be very simple.</a:t>
            </a:r>
            <a:endParaRPr lang="en-US" sz="1200" kern="0" dirty="0">
              <a:solidFill>
                <a:srgbClr val="000000"/>
              </a:solidFill>
              <a:latin typeface="Arial"/>
              <a:ea typeface="ＭＳ Ｐゴシック" pitchFamily="34" charset="-128"/>
              <a:cs typeface="Arial"/>
            </a:endParaRPr>
          </a:p>
          <a:p>
            <a:pPr marL="171450" lvl="0" indent="-171450" defTabSz="914400">
              <a:buFont typeface="Arial" charset="0"/>
              <a:buChar char="•"/>
            </a:pPr>
            <a:r>
              <a:rPr lang="en-US" sz="1200" kern="0" dirty="0">
                <a:solidFill>
                  <a:srgbClr val="000000"/>
                </a:solidFill>
                <a:latin typeface="Arial"/>
                <a:ea typeface="ＭＳ Ｐゴシック" pitchFamily="34" charset="-128"/>
                <a:cs typeface="Arial"/>
              </a:rPr>
              <a:t>All documents supporting grants must be retained.</a:t>
            </a:r>
          </a:p>
          <a:p>
            <a:pPr marL="171450" lvl="0" indent="-171450" defTabSz="914400">
              <a:buFont typeface="Arial" charset="0"/>
              <a:buChar char="•"/>
            </a:pPr>
            <a:r>
              <a:rPr lang="en-US" sz="1200" kern="0" dirty="0">
                <a:solidFill>
                  <a:srgbClr val="000000"/>
                </a:solidFill>
                <a:latin typeface="Arial"/>
                <a:ea typeface="ＭＳ Ｐゴシック" pitchFamily="34" charset="-128"/>
                <a:cs typeface="Arial"/>
              </a:rPr>
              <a:t>All cash receipts must be kept for 5 years.</a:t>
            </a:r>
          </a:p>
          <a:p>
            <a:pPr marL="171450" lvl="0" indent="-171450" defTabSz="914400">
              <a:buFont typeface="Arial" charset="0"/>
              <a:buChar char="•"/>
            </a:pPr>
            <a:r>
              <a:rPr lang="en-US" sz="1200" kern="0" dirty="0">
                <a:solidFill>
                  <a:srgbClr val="000000"/>
                </a:solidFill>
                <a:latin typeface="Arial"/>
                <a:ea typeface="ＭＳ Ｐゴシック" pitchFamily="34" charset="-128"/>
                <a:cs typeface="Arial"/>
              </a:rPr>
              <a:t>The District must have a financial review of all grants</a:t>
            </a:r>
            <a:r>
              <a:rPr lang="en-US" sz="1200" kern="0" baseline="0" dirty="0">
                <a:solidFill>
                  <a:srgbClr val="000000"/>
                </a:solidFill>
                <a:latin typeface="Arial"/>
                <a:ea typeface="ＭＳ Ｐゴシック" pitchFamily="34" charset="-128"/>
                <a:cs typeface="Arial"/>
              </a:rPr>
              <a:t> and </a:t>
            </a:r>
            <a:r>
              <a:rPr lang="en-US" sz="1200" kern="0" dirty="0">
                <a:solidFill>
                  <a:srgbClr val="000000"/>
                </a:solidFill>
                <a:latin typeface="Arial"/>
                <a:ea typeface="ＭＳ Ｐゴシック" pitchFamily="34" charset="-128"/>
                <a:cs typeface="Arial"/>
              </a:rPr>
              <a:t>accounts annually. This review is performed</a:t>
            </a:r>
            <a:r>
              <a:rPr lang="en-US" sz="1200" kern="0" baseline="0" dirty="0">
                <a:solidFill>
                  <a:srgbClr val="000000"/>
                </a:solidFill>
                <a:latin typeface="Arial"/>
                <a:ea typeface="ＭＳ Ｐゴシック" pitchFamily="34" charset="-128"/>
                <a:cs typeface="Arial"/>
              </a:rPr>
              <a:t> by another District to ensure objectivity.</a:t>
            </a:r>
            <a:endParaRPr lang="en-US" sz="1200" kern="0" dirty="0">
              <a:solidFill>
                <a:srgbClr val="000000"/>
              </a:solidFill>
              <a:latin typeface="Arial"/>
              <a:ea typeface="ＭＳ Ｐゴシック" pitchFamily="34" charset="-128"/>
              <a:cs typeface="Arial"/>
            </a:endParaRPr>
          </a:p>
          <a:p>
            <a:endParaRPr lang="en-US" dirty="0">
              <a:latin typeface="Arial" pitchFamily="-105" charset="0"/>
              <a:ea typeface="ヒラギノ角ゴ Pro W3" pitchFamily="-105" charset="-128"/>
              <a:cs typeface="ヒラギノ角ゴ Pro W3" pitchFamily="-105" charset="-128"/>
            </a:endParaRPr>
          </a:p>
        </p:txBody>
      </p:sp>
      <p:sp>
        <p:nvSpPr>
          <p:cNvPr id="15363" name="Slide Number Placeholder 3"/>
          <p:cNvSpPr>
            <a:spLocks noGrp="1"/>
          </p:cNvSpPr>
          <p:nvPr>
            <p:ph type="sldNum" sz="quarter" idx="5"/>
          </p:nvPr>
        </p:nvSpPr>
        <p:spPr>
          <a:noFill/>
        </p:spPr>
        <p:txBody>
          <a:bodyPr/>
          <a:lstStyle/>
          <a:p>
            <a:fld id="{EA4CB48E-04C3-4648-A061-5A3CCF6D374A}" type="slidenum">
              <a:rPr lang="en-US"/>
              <a:pPr/>
              <a:t>7</a:t>
            </a:fld>
            <a:endParaRPr lang="en-US" dirty="0"/>
          </a:p>
        </p:txBody>
      </p:sp>
    </p:spTree>
    <p:extLst>
      <p:ext uri="{BB962C8B-B14F-4D97-AF65-F5344CB8AC3E}">
        <p14:creationId xmlns:p14="http://schemas.microsoft.com/office/powerpoint/2010/main" val="7783782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ways to donate but ONLY the Annual Share Fund applies to Grants</a:t>
            </a:r>
          </a:p>
          <a:p>
            <a:r>
              <a:rPr lang="en-US" dirty="0"/>
              <a:t>So if you  donate to Polio Plus, Fund, the Disaster Response fund or the World fund although excellent and necessary avenue they do not go into the Share Fund</a:t>
            </a:r>
          </a:p>
        </p:txBody>
      </p:sp>
      <p:sp>
        <p:nvSpPr>
          <p:cNvPr id="4" name="Slide Number Placeholder 3"/>
          <p:cNvSpPr>
            <a:spLocks noGrp="1"/>
          </p:cNvSpPr>
          <p:nvPr>
            <p:ph type="sldNum" sz="quarter" idx="5"/>
          </p:nvPr>
        </p:nvSpPr>
        <p:spPr/>
        <p:txBody>
          <a:bodyPr/>
          <a:lstStyle/>
          <a:p>
            <a:fld id="{4302C60C-FB6C-6A4E-805F-8B14D738931A}" type="slidenum">
              <a:rPr lang="en-US" smtClean="0"/>
              <a:pPr/>
              <a:t>9</a:t>
            </a:fld>
            <a:endParaRPr lang="en-US" dirty="0"/>
          </a:p>
        </p:txBody>
      </p:sp>
    </p:spTree>
    <p:extLst>
      <p:ext uri="{BB962C8B-B14F-4D97-AF65-F5344CB8AC3E}">
        <p14:creationId xmlns:p14="http://schemas.microsoft.com/office/powerpoint/2010/main" val="25125017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a:ln/>
        </p:spPr>
      </p:sp>
      <p:sp>
        <p:nvSpPr>
          <p:cNvPr id="15362" name="Notes Placeholder 2"/>
          <p:cNvSpPr>
            <a:spLocks noGrp="1"/>
          </p:cNvSpPr>
          <p:nvPr>
            <p:ph type="body" idx="1"/>
          </p:nvPr>
        </p:nvSpPr>
        <p:spPr>
          <a:noFill/>
          <a:ln/>
        </p:spPr>
        <p:txBody>
          <a:bodyPr/>
          <a:lstStyle/>
          <a:p>
            <a:pPr lvl="0" defTabSz="914400">
              <a:buFontTx/>
              <a:buNone/>
            </a:pPr>
            <a:r>
              <a:rPr lang="en-US" sz="2000" kern="0" dirty="0">
                <a:solidFill>
                  <a:srgbClr val="000000"/>
                </a:solidFill>
                <a:latin typeface="Arial"/>
                <a:cs typeface="Arial"/>
              </a:rPr>
              <a:t>Additional considerations:</a:t>
            </a:r>
          </a:p>
          <a:p>
            <a:pPr lvl="0" defTabSz="914400">
              <a:buFontTx/>
              <a:buChar char="•"/>
            </a:pPr>
            <a:r>
              <a:rPr lang="en-US" sz="2000" kern="0" dirty="0">
                <a:solidFill>
                  <a:srgbClr val="000000"/>
                </a:solidFill>
                <a:latin typeface="Arial"/>
                <a:cs typeface="Arial"/>
              </a:rPr>
              <a:t>Grants </a:t>
            </a:r>
            <a:r>
              <a:rPr lang="en-US" sz="2000" i="1" kern="0" dirty="0">
                <a:solidFill>
                  <a:srgbClr val="000000"/>
                </a:solidFill>
                <a:latin typeface="Arial"/>
                <a:cs typeface="Arial"/>
              </a:rPr>
              <a:t>can</a:t>
            </a:r>
            <a:r>
              <a:rPr lang="en-US" sz="2000" kern="0" dirty="0">
                <a:solidFill>
                  <a:srgbClr val="000000"/>
                </a:solidFill>
                <a:latin typeface="Arial"/>
                <a:cs typeface="Arial"/>
              </a:rPr>
              <a:t> be accepted during the Rotary year.</a:t>
            </a:r>
            <a:r>
              <a:rPr lang="en-US" sz="2000" kern="0" baseline="0" dirty="0">
                <a:solidFill>
                  <a:srgbClr val="000000"/>
                </a:solidFill>
                <a:latin typeface="Arial"/>
                <a:cs typeface="Arial"/>
              </a:rPr>
              <a:t> Throughout the year clubs may find that they are unable to do their project. The funds earmarked for these project could then become available for other projects within the District.</a:t>
            </a:r>
            <a:endParaRPr lang="en-US" sz="2000" kern="0" dirty="0">
              <a:solidFill>
                <a:srgbClr val="000000"/>
              </a:solidFill>
              <a:latin typeface="Arial"/>
              <a:cs typeface="Arial"/>
            </a:endParaRPr>
          </a:p>
          <a:p>
            <a:pPr lvl="0" defTabSz="914400">
              <a:buFontTx/>
              <a:buChar char="•"/>
            </a:pPr>
            <a:r>
              <a:rPr lang="en-US" sz="2000" kern="0" dirty="0">
                <a:solidFill>
                  <a:srgbClr val="000000"/>
                </a:solidFill>
                <a:latin typeface="Arial"/>
                <a:cs typeface="Arial"/>
              </a:rPr>
              <a:t>Funding for the District Account timing</a:t>
            </a:r>
            <a:r>
              <a:rPr lang="en-US" sz="2000" kern="0" baseline="0" dirty="0">
                <a:solidFill>
                  <a:srgbClr val="000000"/>
                </a:solidFill>
                <a:latin typeface="Arial"/>
                <a:cs typeface="Arial"/>
              </a:rPr>
              <a:t> is important for clubs to understand. The block grant the District requests has to be approved by TRF, the District Governor, and the District Foundation chair before TRF will send funds to the District.. The District Grant committee will meet in July to review the grant requests. Once the committee has a group of approved requests the District Grant Chair submits the request online to TRF. When the block grant has been approved TRF will send a check to the District checking account to be dispersed to the clubs for their projects. The District matching contribution for the club grants should be requested at the same time that the club is ready to fund the project with their own money. Remember, District matching contributions are for matching club funds contributions only, not any other funding source.</a:t>
            </a:r>
            <a:endParaRPr lang="en-US" sz="2000" kern="0" dirty="0">
              <a:solidFill>
                <a:srgbClr val="000000"/>
              </a:solidFill>
              <a:latin typeface="Arial"/>
              <a:cs typeface="Arial"/>
            </a:endParaRPr>
          </a:p>
          <a:p>
            <a:pPr lvl="0" defTabSz="914400">
              <a:buFontTx/>
              <a:buChar char="•"/>
            </a:pPr>
            <a:r>
              <a:rPr lang="en-US" sz="2000" kern="0" dirty="0">
                <a:solidFill>
                  <a:srgbClr val="000000"/>
                </a:solidFill>
                <a:latin typeface="Arial"/>
                <a:cs typeface="Arial"/>
              </a:rPr>
              <a:t>District</a:t>
            </a:r>
            <a:r>
              <a:rPr lang="en-US" sz="2000" kern="0" baseline="0" dirty="0">
                <a:solidFill>
                  <a:srgbClr val="000000"/>
                </a:solidFill>
                <a:latin typeface="Arial"/>
                <a:cs typeface="Arial"/>
              </a:rPr>
              <a:t> matching funds are only available for expenses incurred after the block grant has been approved by TRF. Any expenses incurred before that approval will not be eligible for matching funds.</a:t>
            </a:r>
            <a:endParaRPr lang="en-US" sz="2000" kern="0" dirty="0">
              <a:solidFill>
                <a:srgbClr val="000000"/>
              </a:solidFill>
              <a:latin typeface="Arial"/>
              <a:cs typeface="Arial"/>
            </a:endParaRPr>
          </a:p>
          <a:p>
            <a:pPr lvl="0" defTabSz="914400">
              <a:buFontTx/>
              <a:buChar char="•"/>
            </a:pPr>
            <a:r>
              <a:rPr lang="en-US" sz="2000" kern="0" dirty="0">
                <a:solidFill>
                  <a:srgbClr val="000000"/>
                </a:solidFill>
                <a:latin typeface="Arial"/>
                <a:cs typeface="Arial"/>
              </a:rPr>
              <a:t>Applications submitted</a:t>
            </a:r>
            <a:r>
              <a:rPr lang="en-US" sz="2000" kern="0" baseline="0" dirty="0">
                <a:solidFill>
                  <a:srgbClr val="000000"/>
                </a:solidFill>
                <a:latin typeface="Arial"/>
                <a:cs typeface="Arial"/>
              </a:rPr>
              <a:t> for District grant should be preferably presented as</a:t>
            </a:r>
            <a:r>
              <a:rPr lang="en-US" sz="2000" kern="0" dirty="0">
                <a:solidFill>
                  <a:srgbClr val="000000"/>
                </a:solidFill>
                <a:latin typeface="Arial"/>
                <a:cs typeface="Arial"/>
              </a:rPr>
              <a:t> editable files (Word docs., etc.) This makes for easier submission by the District Grant chair to TRF. These applications and the final reports will be posted annually to the District website.</a:t>
            </a:r>
          </a:p>
          <a:p>
            <a:pPr lvl="0" defTabSz="914400">
              <a:buFontTx/>
              <a:buChar char="•"/>
            </a:pPr>
            <a:r>
              <a:rPr lang="en-US" sz="2000" kern="0" dirty="0">
                <a:solidFill>
                  <a:srgbClr val="000000"/>
                </a:solidFill>
                <a:latin typeface="Arial"/>
                <a:cs typeface="Arial"/>
              </a:rPr>
              <a:t>Each year the budgeted amount for the District and for club projects will be posted to the District website. Please refer to the District website for updated content and guidelines.</a:t>
            </a:r>
          </a:p>
          <a:p>
            <a:endParaRPr lang="en-US" dirty="0">
              <a:latin typeface="Arial" pitchFamily="-105" charset="0"/>
              <a:ea typeface="ヒラギノ角ゴ Pro W3" pitchFamily="-105" charset="-128"/>
              <a:cs typeface="ヒラギノ角ゴ Pro W3" pitchFamily="-105" charset="-128"/>
            </a:endParaRPr>
          </a:p>
        </p:txBody>
      </p:sp>
      <p:sp>
        <p:nvSpPr>
          <p:cNvPr id="15363" name="Slide Number Placeholder 3"/>
          <p:cNvSpPr>
            <a:spLocks noGrp="1"/>
          </p:cNvSpPr>
          <p:nvPr>
            <p:ph type="sldNum" sz="quarter" idx="5"/>
          </p:nvPr>
        </p:nvSpPr>
        <p:spPr>
          <a:noFill/>
        </p:spPr>
        <p:txBody>
          <a:bodyPr/>
          <a:lstStyle/>
          <a:p>
            <a:fld id="{EA4CB48E-04C3-4648-A061-5A3CCF6D374A}" type="slidenum">
              <a:rPr lang="en-US"/>
              <a:pPr/>
              <a:t>11</a:t>
            </a:fld>
            <a:endParaRPr lang="en-US" dirty="0"/>
          </a:p>
        </p:txBody>
      </p:sp>
    </p:spTree>
    <p:extLst>
      <p:ext uri="{BB962C8B-B14F-4D97-AF65-F5344CB8AC3E}">
        <p14:creationId xmlns:p14="http://schemas.microsoft.com/office/powerpoint/2010/main" val="39778635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02C60C-FB6C-6A4E-805F-8B14D738931A}" type="slidenum">
              <a:rPr lang="en-US" smtClean="0"/>
              <a:pPr/>
              <a:t>12</a:t>
            </a:fld>
            <a:endParaRPr lang="en-US" dirty="0"/>
          </a:p>
        </p:txBody>
      </p:sp>
    </p:spTree>
    <p:extLst>
      <p:ext uri="{BB962C8B-B14F-4D97-AF65-F5344CB8AC3E}">
        <p14:creationId xmlns:p14="http://schemas.microsoft.com/office/powerpoint/2010/main" val="10895465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6200" y="3429000"/>
            <a:ext cx="9296400" cy="990600"/>
          </a:xfrm>
          <a:prstGeom prst="rect">
            <a:avLst/>
          </a:prstGeom>
          <a:solidFill>
            <a:srgbClr val="00246C"/>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a:t>Click to edit 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rgbClr val="FFFFFF"/>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dirty="0"/>
          </a:p>
        </p:txBody>
      </p:sp>
      <p:sp>
        <p:nvSpPr>
          <p:cNvPr id="5" name="Rectangle 4"/>
          <p:cNvSpPr/>
          <p:nvPr userDrawn="1"/>
        </p:nvSpPr>
        <p:spPr>
          <a:xfrm>
            <a:off x="-76200" y="457200"/>
            <a:ext cx="9296400" cy="533400"/>
          </a:xfrm>
          <a:prstGeom prst="rect">
            <a:avLst/>
          </a:prstGeom>
          <a:solidFill>
            <a:srgbClr val="00246C"/>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dirty="0"/>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FFFFFF"/>
                </a:solidFill>
                <a:latin typeface="Georgia"/>
                <a:cs typeface="Georgia"/>
              </a:defRPr>
            </a:lvl1pPr>
            <a:lvl2pPr>
              <a:defRPr sz="2600">
                <a:solidFill>
                  <a:srgbClr val="FFFFFF"/>
                </a:solidFill>
                <a:latin typeface="Georgia"/>
                <a:cs typeface="Georgia"/>
              </a:defRPr>
            </a:lvl2pPr>
            <a:lvl3pPr>
              <a:defRPr sz="2200">
                <a:solidFill>
                  <a:srgbClr val="FFFFFF"/>
                </a:solidFill>
                <a:latin typeface="Georgia"/>
                <a:cs typeface="Georgia"/>
              </a:defRPr>
            </a:lvl3pPr>
            <a:lvl4pPr>
              <a:defRPr sz="1800">
                <a:solidFill>
                  <a:srgbClr val="FFFFFF"/>
                </a:solidFill>
                <a:latin typeface="Georgia"/>
                <a:cs typeface="Georgia"/>
              </a:defRPr>
            </a:lvl4pPr>
            <a:lvl5pPr>
              <a:defRPr sz="1600">
                <a:solidFill>
                  <a:srgbClr val="FFFFFF"/>
                </a:solidFill>
                <a:latin typeface="Georgia"/>
                <a:cs typeface="Georgi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dirty="0"/>
          </a:p>
        </p:txBody>
      </p:sp>
      <p:sp>
        <p:nvSpPr>
          <p:cNvPr id="4" name="Rectangle 3"/>
          <p:cNvSpPr/>
          <p:nvPr userDrawn="1"/>
        </p:nvSpPr>
        <p:spPr>
          <a:xfrm>
            <a:off x="-152400" y="2667000"/>
            <a:ext cx="9525000" cy="1600200"/>
          </a:xfrm>
          <a:prstGeom prst="rect">
            <a:avLst/>
          </a:prstGeom>
          <a:solidFill>
            <a:srgbClr val="00246C"/>
          </a:solidFill>
          <a:ln>
            <a:noFill/>
          </a:ln>
          <a:effectLst>
            <a:outerShdw blurRad="88900" dist="61087" dir="5400000" rotWithShape="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dirty="0"/>
          </a:p>
        </p:txBody>
      </p:sp>
      <p:sp>
        <p:nvSpPr>
          <p:cNvPr id="2" name="Title 1"/>
          <p:cNvSpPr>
            <a:spLocks noGrp="1"/>
          </p:cNvSpPr>
          <p:nvPr>
            <p:ph type="ctrTitle"/>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a:t>Click to edit Master title style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dirty="0"/>
          </a:p>
        </p:txBody>
      </p:sp>
      <p:sp>
        <p:nvSpPr>
          <p:cNvPr id="5" name="Rectangle 4"/>
          <p:cNvSpPr/>
          <p:nvPr userDrawn="1"/>
        </p:nvSpPr>
        <p:spPr>
          <a:xfrm>
            <a:off x="-76200" y="457200"/>
            <a:ext cx="9296400" cy="533400"/>
          </a:xfrm>
          <a:prstGeom prst="rect">
            <a:avLst/>
          </a:prstGeom>
          <a:solidFill>
            <a:srgbClr val="00246C"/>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dirty="0"/>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FFFFFF"/>
                </a:solidFill>
                <a:latin typeface="Georgia"/>
                <a:cs typeface="Georgia"/>
              </a:defRPr>
            </a:lvl1pPr>
            <a:lvl2pPr>
              <a:defRPr sz="2600">
                <a:solidFill>
                  <a:srgbClr val="FFFFFF"/>
                </a:solidFill>
                <a:latin typeface="Georgia"/>
                <a:cs typeface="Georgia"/>
              </a:defRPr>
            </a:lvl2pPr>
            <a:lvl3pPr>
              <a:defRPr sz="2200">
                <a:solidFill>
                  <a:srgbClr val="FFFFFF"/>
                </a:solidFill>
                <a:latin typeface="Georgia"/>
                <a:cs typeface="Georgia"/>
              </a:defRPr>
            </a:lvl3pPr>
            <a:lvl4pPr>
              <a:defRPr sz="1800">
                <a:solidFill>
                  <a:srgbClr val="FFFFFF"/>
                </a:solidFill>
                <a:latin typeface="Georgia"/>
                <a:cs typeface="Georgia"/>
              </a:defRPr>
            </a:lvl4pPr>
            <a:lvl5pPr>
              <a:defRPr sz="1600">
                <a:solidFill>
                  <a:srgbClr val="FFFFFF"/>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6200" y="3429000"/>
            <a:ext cx="9296400" cy="990600"/>
          </a:xfrm>
          <a:prstGeom prst="rect">
            <a:avLst/>
          </a:prstGeom>
          <a:solidFill>
            <a:srgbClr val="00246C"/>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a:t>Click to edit 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rgbClr val="FFFFFF"/>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74526545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687D90"/>
        </a:solidFill>
        <a:effectLst/>
      </p:bgPr>
    </p:bg>
    <p:spTree>
      <p:nvGrpSpPr>
        <p:cNvPr id="1" name=""/>
        <p:cNvGrpSpPr/>
        <p:nvPr/>
      </p:nvGrpSpPr>
      <p:grpSpPr>
        <a:xfrm>
          <a:off x="0" y="0"/>
          <a:ext cx="0" cy="0"/>
          <a:chOff x="0" y="0"/>
          <a:chExt cx="0" cy="0"/>
        </a:xfrm>
      </p:grpSpPr>
      <p:pic>
        <p:nvPicPr>
          <p:cNvPr id="1026" name="Picture 3"/>
          <p:cNvPicPr>
            <a:picLocks noChangeAspect="1"/>
          </p:cNvPicPr>
          <p:nvPr/>
        </p:nvPicPr>
        <p:blipFill>
          <a:blip r:embed="rId6"/>
          <a:srcRect/>
          <a:stretch>
            <a:fillRect/>
          </a:stretch>
        </p:blipFill>
        <p:spPr bwMode="auto">
          <a:xfrm>
            <a:off x="458788" y="6165850"/>
            <a:ext cx="1216025" cy="457200"/>
          </a:xfrm>
          <a:prstGeom prst="rect">
            <a:avLst/>
          </a:prstGeom>
          <a:noFill/>
          <a:ln w="9525">
            <a:noFill/>
            <a:miter lim="800000"/>
            <a:headEnd/>
            <a:tailEnd/>
          </a:ln>
        </p:spPr>
      </p:pic>
      <p:pic>
        <p:nvPicPr>
          <p:cNvPr id="1027" name="Picture 4"/>
          <p:cNvPicPr>
            <a:picLocks noChangeAspect="1"/>
          </p:cNvPicPr>
          <p:nvPr/>
        </p:nvPicPr>
        <p:blipFill>
          <a:blip r:embed="rId7"/>
          <a:srcRect/>
          <a:stretch>
            <a:fillRect/>
          </a:stretch>
        </p:blipFill>
        <p:spPr bwMode="auto">
          <a:xfrm>
            <a:off x="5791200" y="152400"/>
            <a:ext cx="2667000" cy="2667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4" r:id="rId4"/>
  </p:sldLayoutIdLst>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pitchFamily="-105"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pitchFamily="-105"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pitchFamily="-105"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pitchFamily="-105"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pitchFamily="-105"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687D90"/>
        </a:solidFill>
        <a:effectLst/>
      </p:bgPr>
    </p:bg>
    <p:spTree>
      <p:nvGrpSpPr>
        <p:cNvPr id="1" name=""/>
        <p:cNvGrpSpPr/>
        <p:nvPr/>
      </p:nvGrpSpPr>
      <p:grpSpPr>
        <a:xfrm>
          <a:off x="0" y="0"/>
          <a:ext cx="0" cy="0"/>
          <a:chOff x="0" y="0"/>
          <a:chExt cx="0" cy="0"/>
        </a:xfrm>
      </p:grpSpPr>
      <p:pic>
        <p:nvPicPr>
          <p:cNvPr id="3074" name="Picture 3"/>
          <p:cNvPicPr>
            <a:picLocks noChangeAspect="1"/>
          </p:cNvPicPr>
          <p:nvPr/>
        </p:nvPicPr>
        <p:blipFill>
          <a:blip r:embed="rId6"/>
          <a:srcRect/>
          <a:stretch>
            <a:fillRect/>
          </a:stretch>
        </p:blipFill>
        <p:spPr bwMode="auto">
          <a:xfrm>
            <a:off x="458788" y="6165850"/>
            <a:ext cx="1216025" cy="4572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85" r:id="rId1"/>
    <p:sldLayoutId id="2147483786" r:id="rId2"/>
    <p:sldLayoutId id="2147483783" r:id="rId3"/>
    <p:sldLayoutId id="2147483787" r:id="rId4"/>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105"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itchFamily="-105"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itchFamily="-105"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itchFamily="-105"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itchFamily="-105"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png"/><Relationship Id="rId1" Type="http://schemas.openxmlformats.org/officeDocument/2006/relationships/slideLayout" Target="../slideLayouts/slideLayout6.xml"/><Relationship Id="rId5" Type="http://schemas.openxmlformats.org/officeDocument/2006/relationships/image" Target="../media/image14.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portal.clubrunner.ca/50015/SitePage/district-grants" TargetMode="Externa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hyperlink" Target="https://learn.rotary.org/members/learn/learning-plans/101/grant-management-seminar" TargetMode="External"/><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838200"/>
            <a:ext cx="9296400" cy="838200"/>
          </a:xfrm>
        </p:spPr>
        <p:txBody>
          <a:bodyPr/>
          <a:lstStyle/>
          <a:p>
            <a:pPr eaLnBrk="1" fontAlgn="auto" hangingPunct="1">
              <a:spcAft>
                <a:spcPts val="0"/>
              </a:spcAft>
              <a:defRPr/>
            </a:pPr>
            <a:r>
              <a:rPr lang="en-US" sz="3200" b="1" dirty="0"/>
              <a:t>District 5470 Rotary Foundation Seminar</a:t>
            </a:r>
            <a:endParaRPr lang="en-US" sz="3200" b="1" dirty="0">
              <a:ea typeface="+mj-ea"/>
            </a:endParaRPr>
          </a:p>
        </p:txBody>
      </p:sp>
      <p:sp>
        <p:nvSpPr>
          <p:cNvPr id="8196" name="Subtitle 3"/>
          <p:cNvSpPr>
            <a:spLocks noGrp="1"/>
          </p:cNvSpPr>
          <p:nvPr>
            <p:ph type="subTitle" idx="1"/>
          </p:nvPr>
        </p:nvSpPr>
        <p:spPr bwMode="auto">
          <a:xfrm>
            <a:off x="381000" y="3048000"/>
            <a:ext cx="6934200" cy="1524000"/>
          </a:xfrm>
          <a:noFill/>
          <a:ln>
            <a:miter lim="800000"/>
            <a:headEnd/>
            <a:tailEnd/>
          </a:ln>
        </p:spPr>
        <p:txBody>
          <a:bodyPr vert="horz" wrap="square" numCol="1" anchor="t" anchorCtr="0" compatLnSpc="1">
            <a:prstTxWarp prst="textNoShape">
              <a:avLst/>
            </a:prstTxWarp>
            <a:noAutofit/>
          </a:bodyPr>
          <a:lstStyle/>
          <a:p>
            <a:pPr eaLnBrk="1" hangingPunct="1">
              <a:spcBef>
                <a:spcPct val="0"/>
              </a:spcBef>
            </a:pPr>
            <a:r>
              <a:rPr lang="en-US" sz="2800" b="1" dirty="0">
                <a:solidFill>
                  <a:schemeClr val="bg1"/>
                </a:solidFill>
                <a:latin typeface="Arial"/>
                <a:ea typeface="ヒラギノ角ゴ Pro W3" pitchFamily="-105" charset="-128"/>
                <a:cs typeface="Arial"/>
              </a:rPr>
              <a:t>District Grants 2025</a:t>
            </a:r>
          </a:p>
          <a:p>
            <a:pPr eaLnBrk="1" hangingPunct="1">
              <a:spcBef>
                <a:spcPct val="0"/>
              </a:spcBef>
            </a:pPr>
            <a:r>
              <a:rPr lang="en-US" sz="2800" b="1" dirty="0">
                <a:solidFill>
                  <a:schemeClr val="bg1"/>
                </a:solidFill>
                <a:latin typeface="Arial"/>
                <a:ea typeface="ヒラギノ角ゴ Pro W3" pitchFamily="-105" charset="-128"/>
                <a:cs typeface="Arial"/>
              </a:rPr>
              <a:t>Prepared by Sheree Fukai &amp; Carol Bach</a:t>
            </a:r>
          </a:p>
          <a:p>
            <a:pPr eaLnBrk="1" hangingPunct="1">
              <a:spcBef>
                <a:spcPct val="0"/>
              </a:spcBef>
            </a:pPr>
            <a:r>
              <a:rPr lang="en-US" sz="2800" b="1" dirty="0">
                <a:solidFill>
                  <a:schemeClr val="bg1"/>
                </a:solidFill>
                <a:latin typeface="Arial"/>
                <a:ea typeface="ヒラギノ角ゴ Pro W3" pitchFamily="-105" charset="-128"/>
                <a:cs typeface="Arial"/>
              </a:rPr>
              <a:t>District Grants Chair – Sheree Fukai</a:t>
            </a:r>
          </a:p>
          <a:p>
            <a:pPr eaLnBrk="1" hangingPunct="1">
              <a:spcBef>
                <a:spcPct val="0"/>
              </a:spcBef>
            </a:pPr>
            <a:r>
              <a:rPr lang="en-US" sz="2800" b="1" dirty="0">
                <a:solidFill>
                  <a:schemeClr val="bg1"/>
                </a:solidFill>
                <a:latin typeface="Arial"/>
                <a:ea typeface="ヒラギノ角ゴ Pro W3" pitchFamily="-105" charset="-128"/>
                <a:cs typeface="Arial"/>
              </a:rPr>
              <a:t>March 2025 Virtual Training</a:t>
            </a:r>
          </a:p>
        </p:txBody>
      </p:sp>
      <p:pic>
        <p:nvPicPr>
          <p:cNvPr id="5" name="Picture 4">
            <a:extLst>
              <a:ext uri="{FF2B5EF4-FFF2-40B4-BE49-F238E27FC236}">
                <a16:creationId xmlns:a16="http://schemas.microsoft.com/office/drawing/2014/main" id="{18779983-01F8-6344-9BD1-17D37E17176C}"/>
              </a:ext>
            </a:extLst>
          </p:cNvPr>
          <p:cNvPicPr>
            <a:picLocks noChangeAspect="1"/>
          </p:cNvPicPr>
          <p:nvPr/>
        </p:nvPicPr>
        <p:blipFill>
          <a:blip r:embed="rId3"/>
          <a:stretch>
            <a:fillRect/>
          </a:stretch>
        </p:blipFill>
        <p:spPr>
          <a:xfrm>
            <a:off x="7086600" y="342900"/>
            <a:ext cx="1817716" cy="1828800"/>
          </a:xfrm>
          <a:prstGeom prst="rect">
            <a:avLst/>
          </a:prstGeom>
        </p:spPr>
      </p:pic>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40B22-4417-4CFE-9D1D-11036AC2F760}"/>
              </a:ext>
            </a:extLst>
          </p:cNvPr>
          <p:cNvSpPr>
            <a:spLocks noGrp="1"/>
          </p:cNvSpPr>
          <p:nvPr>
            <p:ph type="title"/>
          </p:nvPr>
        </p:nvSpPr>
        <p:spPr/>
        <p:txBody>
          <a:bodyPr/>
          <a:lstStyle/>
          <a:p>
            <a:r>
              <a:rPr lang="en-US" sz="2800" dirty="0"/>
              <a:t>District Grants 2025-2026</a:t>
            </a:r>
          </a:p>
        </p:txBody>
      </p:sp>
      <p:sp>
        <p:nvSpPr>
          <p:cNvPr id="3" name="Content Placeholder 2">
            <a:extLst>
              <a:ext uri="{FF2B5EF4-FFF2-40B4-BE49-F238E27FC236}">
                <a16:creationId xmlns:a16="http://schemas.microsoft.com/office/drawing/2014/main" id="{1D932B84-0B32-E097-444B-9322B630F010}"/>
              </a:ext>
            </a:extLst>
          </p:cNvPr>
          <p:cNvSpPr>
            <a:spLocks noGrp="1"/>
          </p:cNvSpPr>
          <p:nvPr>
            <p:ph idx="1"/>
          </p:nvPr>
        </p:nvSpPr>
        <p:spPr>
          <a:xfrm>
            <a:off x="457200" y="1600200"/>
            <a:ext cx="8229600" cy="4144963"/>
          </a:xfrm>
        </p:spPr>
        <p:txBody>
          <a:bodyPr/>
          <a:lstStyle/>
          <a:p>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Rotary Year 2025-2026  - Grants are encouraged and accepted throughout the year BUT as a District we </a:t>
            </a:r>
            <a:r>
              <a:rPr lang="en-US" sz="2400" b="1" u="sng" dirty="0">
                <a:latin typeface="Arial" panose="020B0604020202020204" pitchFamily="34" charset="0"/>
                <a:cs typeface="Arial" panose="020B0604020202020204" pitchFamily="34" charset="0"/>
              </a:rPr>
              <a:t>must </a:t>
            </a:r>
            <a:r>
              <a:rPr lang="en-US" sz="2400" b="1" dirty="0">
                <a:latin typeface="Arial" panose="020B0604020202020204" pitchFamily="34" charset="0"/>
                <a:cs typeface="Arial" panose="020B0604020202020204" pitchFamily="34" charset="0"/>
              </a:rPr>
              <a:t>submit our grant request early in the 2025-2026 to Rotary International in the form of one Block </a:t>
            </a:r>
            <a:r>
              <a:rPr lang="en-US" sz="2400" b="1">
                <a:latin typeface="Arial" panose="020B0604020202020204" pitchFamily="34" charset="0"/>
                <a:cs typeface="Arial" panose="020B0604020202020204" pitchFamily="34" charset="0"/>
              </a:rPr>
              <a:t>Grant  (with the majority of our District grants already approved).</a:t>
            </a:r>
            <a:endParaRPr lang="en-US" sz="2400" b="1"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39536121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bwMode="auto">
          <a:noFill/>
          <a:ln>
            <a:miter lim="800000"/>
            <a:headEnd/>
            <a:tailEnd/>
          </a:ln>
        </p:spPr>
        <p:txBody>
          <a:bodyPr vert="horz" wrap="square" numCol="1" compatLnSpc="1">
            <a:prstTxWarp prst="textNoShape">
              <a:avLst/>
            </a:prstTxWarp>
          </a:bodyPr>
          <a:lstStyle/>
          <a:p>
            <a:pPr marL="0" indent="0" eaLnBrk="1" hangingPunct="1">
              <a:spcAft>
                <a:spcPts val="300"/>
              </a:spcAft>
            </a:pPr>
            <a:r>
              <a:rPr lang="en-US" sz="2800" dirty="0"/>
              <a:t>District Grants: Additional Considerations</a:t>
            </a:r>
            <a:endParaRPr lang="en-US" sz="2800" b="1" u="sng" dirty="0">
              <a:solidFill>
                <a:schemeClr val="accent1"/>
              </a:solidFill>
              <a:latin typeface="Georgia" pitchFamily="-105" charset="0"/>
              <a:ea typeface="Georgia" pitchFamily="-105" charset="0"/>
              <a:cs typeface="Georgia" pitchFamily="-105" charset="0"/>
            </a:endParaRPr>
          </a:p>
        </p:txBody>
      </p:sp>
      <p:sp>
        <p:nvSpPr>
          <p:cNvPr id="3" name="Content Placeholder 2"/>
          <p:cNvSpPr>
            <a:spLocks noGrp="1"/>
          </p:cNvSpPr>
          <p:nvPr>
            <p:ph idx="1"/>
          </p:nvPr>
        </p:nvSpPr>
        <p:spPr>
          <a:xfrm>
            <a:off x="381000" y="1828800"/>
            <a:ext cx="7966075" cy="4419600"/>
          </a:xfrm>
        </p:spPr>
        <p:txBody>
          <a:bodyPr vert="horz" wrap="square" lIns="0" tIns="0" rIns="0" bIns="0" numCol="1" anchor="t" anchorCtr="0" compatLnSpc="1">
            <a:prstTxWarp prst="textNoShape">
              <a:avLst/>
            </a:prstTxWarp>
          </a:bodyPr>
          <a:lstStyle/>
          <a:p>
            <a:pPr lvl="0" defTabSz="914400">
              <a:buFontTx/>
              <a:buChar char="•"/>
            </a:pPr>
            <a:endParaRPr lang="en-US" sz="2400" b="1" kern="0" dirty="0">
              <a:latin typeface="Arial"/>
              <a:cs typeface="Arial"/>
            </a:endParaRPr>
          </a:p>
          <a:p>
            <a:pPr lvl="0" defTabSz="914400">
              <a:buFontTx/>
              <a:buChar char="•"/>
            </a:pPr>
            <a:r>
              <a:rPr lang="en-US" sz="2400" b="1" kern="0" dirty="0">
                <a:latin typeface="Arial"/>
                <a:cs typeface="Arial"/>
              </a:rPr>
              <a:t>Grants </a:t>
            </a:r>
            <a:r>
              <a:rPr lang="en-US" sz="2400" b="1" i="1" kern="0" dirty="0">
                <a:latin typeface="Arial"/>
                <a:cs typeface="Arial"/>
              </a:rPr>
              <a:t>will</a:t>
            </a:r>
            <a:r>
              <a:rPr lang="en-US" sz="2400" b="1" kern="0" dirty="0">
                <a:latin typeface="Arial"/>
                <a:cs typeface="Arial"/>
              </a:rPr>
              <a:t> be accepted throughout the Rotary year.</a:t>
            </a:r>
          </a:p>
          <a:p>
            <a:pPr lvl="0" defTabSz="914400">
              <a:buFontTx/>
              <a:buChar char="•"/>
            </a:pPr>
            <a:r>
              <a:rPr lang="en-US" sz="2400" b="1" kern="0" dirty="0">
                <a:latin typeface="Arial"/>
                <a:cs typeface="Arial"/>
              </a:rPr>
              <a:t>The Committee and RI </a:t>
            </a:r>
            <a:r>
              <a:rPr lang="en-US" sz="2400" b="1" u="sng" kern="0" dirty="0">
                <a:latin typeface="Arial"/>
                <a:cs typeface="Arial"/>
              </a:rPr>
              <a:t>must</a:t>
            </a:r>
            <a:r>
              <a:rPr lang="en-US" sz="2400" b="1" kern="0" dirty="0">
                <a:latin typeface="Arial"/>
                <a:cs typeface="Arial"/>
              </a:rPr>
              <a:t> approve each grant  </a:t>
            </a:r>
          </a:p>
          <a:p>
            <a:pPr lvl="0" defTabSz="914400">
              <a:buFontTx/>
              <a:buChar char="•"/>
            </a:pPr>
            <a:r>
              <a:rPr lang="en-US" sz="2400" b="1" kern="0" dirty="0">
                <a:latin typeface="Arial"/>
                <a:cs typeface="Arial"/>
              </a:rPr>
              <a:t>No matching funds for expenses incurred before RI approval of the grant. Once approved, you can start.</a:t>
            </a:r>
          </a:p>
          <a:p>
            <a:pPr lvl="0" defTabSz="914400">
              <a:buFontTx/>
              <a:buChar char="•"/>
            </a:pPr>
            <a:r>
              <a:rPr lang="en-US" sz="2400" b="1" kern="0" dirty="0">
                <a:latin typeface="Arial"/>
                <a:cs typeface="Arial"/>
              </a:rPr>
              <a:t>Use District website for grant forms UPDATED </a:t>
            </a:r>
            <a:r>
              <a:rPr lang="en-US" sz="2000" b="1" kern="0" dirty="0">
                <a:latin typeface="Arial"/>
                <a:cs typeface="Arial"/>
              </a:rPr>
              <a:t>(https://portal.clubrunner.ca/50015/SitePage/district-grants)</a:t>
            </a:r>
          </a:p>
          <a:p>
            <a:pPr lvl="0" defTabSz="914400">
              <a:buFontTx/>
              <a:buChar char="•"/>
            </a:pPr>
            <a:r>
              <a:rPr lang="en-US" sz="2400" b="1" kern="0" dirty="0">
                <a:latin typeface="Arial"/>
                <a:cs typeface="Arial"/>
              </a:rPr>
              <a:t>Applications need to be editable files (Word docs.)</a:t>
            </a:r>
          </a:p>
          <a:p>
            <a:pPr lvl="0" defTabSz="914400">
              <a:buFontTx/>
              <a:buChar char="•"/>
            </a:pPr>
            <a:r>
              <a:rPr lang="en-US" sz="2400" b="1" kern="0" dirty="0">
                <a:latin typeface="Arial"/>
                <a:cs typeface="Arial"/>
              </a:rPr>
              <a:t>Refer to the District website each year for current grant guidelines and available funds. </a:t>
            </a:r>
          </a:p>
          <a:p>
            <a:pPr marL="0" indent="0" eaLnBrk="1" hangingPunct="1"/>
            <a:endParaRPr lang="en-US" sz="1800" b="1" dirty="0">
              <a:latin typeface="Georgia" pitchFamily="-105" charset="0"/>
              <a:ea typeface="Georgia" pitchFamily="-105" charset="0"/>
              <a:cs typeface="Georgia" pitchFamily="-105" charset="0"/>
            </a:endParaRPr>
          </a:p>
        </p:txBody>
      </p:sp>
      <p:pic>
        <p:nvPicPr>
          <p:cNvPr id="2" name="Picture 1">
            <a:extLst>
              <a:ext uri="{FF2B5EF4-FFF2-40B4-BE49-F238E27FC236}">
                <a16:creationId xmlns:a16="http://schemas.microsoft.com/office/drawing/2014/main" id="{7B260C93-7043-14DA-512B-7075139B538C}"/>
              </a:ext>
            </a:extLst>
          </p:cNvPr>
          <p:cNvPicPr>
            <a:picLocks noChangeAspect="1"/>
          </p:cNvPicPr>
          <p:nvPr/>
        </p:nvPicPr>
        <p:blipFill>
          <a:blip r:embed="rId3"/>
          <a:stretch>
            <a:fillRect/>
          </a:stretch>
        </p:blipFill>
        <p:spPr>
          <a:xfrm>
            <a:off x="6556057" y="-16042"/>
            <a:ext cx="2206943" cy="2213040"/>
          </a:xfrm>
          <a:prstGeom prst="rect">
            <a:avLst/>
          </a:prstGeom>
        </p:spPr>
      </p:pic>
    </p:spTree>
    <p:extLst>
      <p:ext uri="{BB962C8B-B14F-4D97-AF65-F5344CB8AC3E}">
        <p14:creationId xmlns:p14="http://schemas.microsoft.com/office/powerpoint/2010/main" val="36403123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childTnLst>
                                </p:cTn>
                              </p:par>
                            </p:childTnLst>
                          </p:cTn>
                        </p:par>
                        <p:par>
                          <p:cTn id="8" fill="hold">
                            <p:stCondLst>
                              <p:cond delay="1500"/>
                            </p:stCondLst>
                            <p:childTnLst>
                              <p:par>
                                <p:cTn id="9" presetID="10" presetClass="entr" presetSubtype="0" fill="hold" nodeType="afterEffect">
                                  <p:stCondLst>
                                    <p:cond delay="50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1000"/>
                                        <p:tgtEl>
                                          <p:spTgt spid="3">
                                            <p:txEl>
                                              <p:pRg st="2" end="2"/>
                                            </p:txEl>
                                          </p:spTgt>
                                        </p:tgtEl>
                                      </p:cBhvr>
                                    </p:animEffect>
                                  </p:childTnLst>
                                </p:cTn>
                              </p:par>
                            </p:childTnLst>
                          </p:cTn>
                        </p:par>
                        <p:par>
                          <p:cTn id="12" fill="hold">
                            <p:stCondLst>
                              <p:cond delay="3000"/>
                            </p:stCondLst>
                            <p:childTnLst>
                              <p:par>
                                <p:cTn id="13" presetID="10" presetClass="entr" presetSubtype="0" fill="hold" nodeType="afterEffect">
                                  <p:stCondLst>
                                    <p:cond delay="50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1000"/>
                                        <p:tgtEl>
                                          <p:spTgt spid="3">
                                            <p:txEl>
                                              <p:pRg st="3" end="3"/>
                                            </p:txEl>
                                          </p:spTgt>
                                        </p:tgtEl>
                                      </p:cBhvr>
                                    </p:animEffect>
                                  </p:childTnLst>
                                </p:cTn>
                              </p:par>
                            </p:childTnLst>
                          </p:cTn>
                        </p:par>
                        <p:par>
                          <p:cTn id="16" fill="hold">
                            <p:stCondLst>
                              <p:cond delay="4500"/>
                            </p:stCondLst>
                            <p:childTnLst>
                              <p:par>
                                <p:cTn id="17" presetID="10" presetClass="entr" presetSubtype="0" fill="hold" nodeType="afterEffect">
                                  <p:stCondLst>
                                    <p:cond delay="50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1000"/>
                                        <p:tgtEl>
                                          <p:spTgt spid="3">
                                            <p:txEl>
                                              <p:pRg st="4" end="4"/>
                                            </p:txEl>
                                          </p:spTgt>
                                        </p:tgtEl>
                                      </p:cBhvr>
                                    </p:animEffect>
                                  </p:childTnLst>
                                </p:cTn>
                              </p:par>
                            </p:childTnLst>
                          </p:cTn>
                        </p:par>
                        <p:par>
                          <p:cTn id="20" fill="hold">
                            <p:stCondLst>
                              <p:cond delay="6000"/>
                            </p:stCondLst>
                            <p:childTnLst>
                              <p:par>
                                <p:cTn id="21" presetID="10" presetClass="entr" presetSubtype="0" fill="hold" nodeType="afterEffect">
                                  <p:stCondLst>
                                    <p:cond delay="50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1000"/>
                                        <p:tgtEl>
                                          <p:spTgt spid="3">
                                            <p:txEl>
                                              <p:pRg st="5" end="5"/>
                                            </p:txEl>
                                          </p:spTgt>
                                        </p:tgtEl>
                                      </p:cBhvr>
                                    </p:animEffect>
                                  </p:childTnLst>
                                </p:cTn>
                              </p:par>
                            </p:childTnLst>
                          </p:cTn>
                        </p:par>
                        <p:par>
                          <p:cTn id="24" fill="hold">
                            <p:stCondLst>
                              <p:cond delay="7500"/>
                            </p:stCondLst>
                            <p:childTnLst>
                              <p:par>
                                <p:cTn id="25" presetID="10" presetClass="entr" presetSubtype="0" fill="hold" nodeType="afterEffect">
                                  <p:stCondLst>
                                    <p:cond delay="50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1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Your Responsibilities</a:t>
            </a:r>
          </a:p>
        </p:txBody>
      </p:sp>
      <p:sp>
        <p:nvSpPr>
          <p:cNvPr id="3" name="Content Placeholder 2"/>
          <p:cNvSpPr>
            <a:spLocks noGrp="1"/>
          </p:cNvSpPr>
          <p:nvPr>
            <p:ph idx="1"/>
          </p:nvPr>
        </p:nvSpPr>
        <p:spPr/>
        <p:txBody>
          <a:bodyPr/>
          <a:lstStyle/>
          <a:p>
            <a:endParaRPr lang="en-US" dirty="0"/>
          </a:p>
          <a:p>
            <a:r>
              <a:rPr lang="en-US" sz="2400" b="1" dirty="0">
                <a:latin typeface="Arial" panose="020B0604020202020204" pitchFamily="34" charset="0"/>
                <a:cs typeface="Arial" panose="020B0604020202020204" pitchFamily="34" charset="0"/>
              </a:rPr>
              <a:t>Know how grants work.</a:t>
            </a:r>
          </a:p>
          <a:p>
            <a:r>
              <a:rPr lang="en-US" sz="2400" b="1" dirty="0">
                <a:latin typeface="Arial" panose="020B0604020202020204" pitchFamily="34" charset="0"/>
                <a:cs typeface="Arial" panose="020B0604020202020204" pitchFamily="34" charset="0"/>
              </a:rPr>
              <a:t>Know your project.</a:t>
            </a:r>
          </a:p>
          <a:p>
            <a:r>
              <a:rPr lang="en-US" sz="2400" b="1" dirty="0">
                <a:latin typeface="Arial" panose="020B0604020202020204" pitchFamily="34" charset="0"/>
                <a:cs typeface="Arial" panose="020B0604020202020204" pitchFamily="34" charset="0"/>
              </a:rPr>
              <a:t>Become your club’s grant writer.</a:t>
            </a:r>
          </a:p>
          <a:p>
            <a:r>
              <a:rPr lang="en-US" sz="2400" b="1" dirty="0">
                <a:latin typeface="Arial" panose="020B0604020202020204" pitchFamily="34" charset="0"/>
                <a:cs typeface="Arial" panose="020B0604020202020204" pitchFamily="34" charset="0"/>
              </a:rPr>
              <a:t>Join the committee</a:t>
            </a:r>
          </a:p>
          <a:p>
            <a:r>
              <a:rPr lang="en-US" sz="2400" b="1" dirty="0">
                <a:latin typeface="Arial" panose="020B0604020202020204" pitchFamily="34" charset="0"/>
                <a:cs typeface="Arial" panose="020B0604020202020204" pitchFamily="34" charset="0"/>
              </a:rPr>
              <a:t>Keep your records and receipts.</a:t>
            </a:r>
          </a:p>
          <a:p>
            <a:r>
              <a:rPr lang="en-US" sz="2400" b="1" dirty="0">
                <a:latin typeface="Arial" panose="020B0604020202020204" pitchFamily="34" charset="0"/>
                <a:cs typeface="Arial" panose="020B0604020202020204" pitchFamily="34" charset="0"/>
              </a:rPr>
              <a:t>File the proper forms-Correctly.</a:t>
            </a:r>
          </a:p>
          <a:p>
            <a:pPr marL="457200" lvl="1" indent="0">
              <a:buNone/>
            </a:pPr>
            <a:r>
              <a:rPr lang="en-US" sz="2400" b="1" dirty="0">
                <a:solidFill>
                  <a:schemeClr val="accent1">
                    <a:lumMod val="60000"/>
                    <a:lumOff val="40000"/>
                  </a:schemeClr>
                </a:solidFill>
                <a:latin typeface="Arial" panose="020B0604020202020204" pitchFamily="34" charset="0"/>
                <a:cs typeface="Arial" panose="020B0604020202020204" pitchFamily="34" charset="0"/>
              </a:rPr>
              <a:t>     </a:t>
            </a:r>
            <a:r>
              <a:rPr lang="en-US" sz="2400" b="1" u="sng" dirty="0">
                <a:solidFill>
                  <a:schemeClr val="accent1">
                    <a:lumMod val="60000"/>
                    <a:lumOff val="40000"/>
                  </a:schemeClr>
                </a:solidFill>
                <a:latin typeface="Arial" panose="020B0604020202020204" pitchFamily="34" charset="0"/>
                <a:cs typeface="Arial" panose="020B0604020202020204" pitchFamily="34" charset="0"/>
              </a:rPr>
              <a:t>MOU, Proposal, Final Report with PHOTOS</a:t>
            </a:r>
          </a:p>
        </p:txBody>
      </p:sp>
      <p:pic>
        <p:nvPicPr>
          <p:cNvPr id="5" name="Picture 4">
            <a:extLst>
              <a:ext uri="{FF2B5EF4-FFF2-40B4-BE49-F238E27FC236}">
                <a16:creationId xmlns:a16="http://schemas.microsoft.com/office/drawing/2014/main" id="{3DABC080-E8BC-7C45-5DCD-0241128CCB81}"/>
              </a:ext>
            </a:extLst>
          </p:cNvPr>
          <p:cNvPicPr>
            <a:picLocks noChangeAspect="1"/>
          </p:cNvPicPr>
          <p:nvPr/>
        </p:nvPicPr>
        <p:blipFill>
          <a:blip r:embed="rId3"/>
          <a:stretch>
            <a:fillRect/>
          </a:stretch>
        </p:blipFill>
        <p:spPr>
          <a:xfrm>
            <a:off x="6324600" y="6317"/>
            <a:ext cx="2206943" cy="2213040"/>
          </a:xfrm>
          <a:prstGeom prst="rect">
            <a:avLst/>
          </a:prstGeom>
        </p:spPr>
      </p:pic>
    </p:spTree>
    <p:extLst>
      <p:ext uri="{BB962C8B-B14F-4D97-AF65-F5344CB8AC3E}">
        <p14:creationId xmlns:p14="http://schemas.microsoft.com/office/powerpoint/2010/main" val="1972359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bwMode="auto">
          <a:noFill/>
          <a:ln>
            <a:miter lim="800000"/>
            <a:headEnd/>
            <a:tailEnd/>
          </a:ln>
        </p:spPr>
        <p:txBody>
          <a:bodyPr vert="horz" wrap="square" numCol="1" compatLnSpc="1">
            <a:prstTxWarp prst="textNoShape">
              <a:avLst/>
            </a:prstTxWarp>
          </a:bodyPr>
          <a:lstStyle/>
          <a:p>
            <a:pPr marL="0" indent="0" eaLnBrk="1" hangingPunct="1">
              <a:spcAft>
                <a:spcPts val="300"/>
              </a:spcAft>
            </a:pPr>
            <a:r>
              <a:rPr lang="en-US" sz="2800" dirty="0"/>
              <a:t>District Grants</a:t>
            </a:r>
            <a:endParaRPr lang="en-US" sz="2800" b="1" u="sng" dirty="0">
              <a:solidFill>
                <a:schemeClr val="accent1"/>
              </a:solidFill>
              <a:latin typeface="Georgia" pitchFamily="-105" charset="0"/>
              <a:ea typeface="Georgia" pitchFamily="-105" charset="0"/>
              <a:cs typeface="Georgia" pitchFamily="-105" charset="0"/>
            </a:endParaRPr>
          </a:p>
        </p:txBody>
      </p:sp>
      <p:sp>
        <p:nvSpPr>
          <p:cNvPr id="3" name="Content Placeholder 2"/>
          <p:cNvSpPr>
            <a:spLocks noGrp="1"/>
          </p:cNvSpPr>
          <p:nvPr>
            <p:ph idx="1"/>
          </p:nvPr>
        </p:nvSpPr>
        <p:spPr>
          <a:xfrm>
            <a:off x="381000" y="2057400"/>
            <a:ext cx="7966075" cy="4419600"/>
          </a:xfrm>
        </p:spPr>
        <p:txBody>
          <a:bodyPr vert="horz" wrap="square" lIns="0" tIns="0" rIns="0" bIns="0" numCol="1" anchor="t" anchorCtr="0" compatLnSpc="1">
            <a:prstTxWarp prst="textNoShape">
              <a:avLst/>
            </a:prstTxWarp>
          </a:bodyPr>
          <a:lstStyle/>
          <a:p>
            <a:pPr lvl="0" defTabSz="914400" eaLnBrk="1" hangingPunct="1">
              <a:buNone/>
            </a:pPr>
            <a:r>
              <a:rPr lang="en-US" sz="2800" b="1" kern="0" dirty="0">
                <a:latin typeface="Arial"/>
                <a:cs typeface="Arial"/>
              </a:rPr>
              <a:t>What Does The Committee Look For From Your Club?</a:t>
            </a:r>
          </a:p>
          <a:p>
            <a:pPr defTabSz="914400" eaLnBrk="1" hangingPunct="1"/>
            <a:r>
              <a:rPr lang="en-US" sz="2000" b="1" kern="0" dirty="0">
                <a:latin typeface="Arial"/>
                <a:cs typeface="Arial"/>
              </a:rPr>
              <a:t>Contributions to TRF</a:t>
            </a:r>
          </a:p>
          <a:p>
            <a:pPr defTabSz="914400" eaLnBrk="1" hangingPunct="1"/>
            <a:r>
              <a:rPr lang="en-US" sz="2000" b="1" kern="0" dirty="0">
                <a:latin typeface="Arial"/>
                <a:cs typeface="Arial"/>
              </a:rPr>
              <a:t>Active in the District</a:t>
            </a:r>
          </a:p>
          <a:p>
            <a:pPr defTabSz="914400" eaLnBrk="1" hangingPunct="1"/>
            <a:r>
              <a:rPr lang="en-US" sz="2000" b="1" kern="0" dirty="0">
                <a:latin typeface="Arial"/>
                <a:cs typeface="Arial"/>
              </a:rPr>
              <a:t>PE’s attend PETS Training</a:t>
            </a:r>
          </a:p>
          <a:p>
            <a:pPr defTabSz="914400" eaLnBrk="1" hangingPunct="1"/>
            <a:r>
              <a:rPr lang="en-US" sz="2000" b="1" kern="0" dirty="0">
                <a:latin typeface="Arial"/>
                <a:cs typeface="Arial"/>
              </a:rPr>
              <a:t>PE’s, Presidents and key Officers attend District Conferences and Assemblies</a:t>
            </a:r>
          </a:p>
          <a:p>
            <a:pPr defTabSz="914400" eaLnBrk="1" hangingPunct="1"/>
            <a:r>
              <a:rPr lang="en-US" sz="2000" b="1" kern="0" dirty="0">
                <a:latin typeface="Arial"/>
                <a:cs typeface="Arial"/>
              </a:rPr>
              <a:t>Multiple club participation</a:t>
            </a:r>
          </a:p>
          <a:p>
            <a:pPr marL="0" indent="0" eaLnBrk="1" hangingPunct="1"/>
            <a:endParaRPr lang="en-US" sz="1600" dirty="0">
              <a:solidFill>
                <a:srgbClr val="58585A"/>
              </a:solidFill>
              <a:latin typeface="Georgia" pitchFamily="-105" charset="0"/>
              <a:ea typeface="Georgia" pitchFamily="-105" charset="0"/>
              <a:cs typeface="Georgia" pitchFamily="-105" charset="0"/>
            </a:endParaRPr>
          </a:p>
        </p:txBody>
      </p:sp>
      <p:pic>
        <p:nvPicPr>
          <p:cNvPr id="2" name="Picture 1">
            <a:extLst>
              <a:ext uri="{FF2B5EF4-FFF2-40B4-BE49-F238E27FC236}">
                <a16:creationId xmlns:a16="http://schemas.microsoft.com/office/drawing/2014/main" id="{30E6ED71-0396-074C-5587-37C0D84DFC66}"/>
              </a:ext>
            </a:extLst>
          </p:cNvPr>
          <p:cNvPicPr>
            <a:picLocks noChangeAspect="1"/>
          </p:cNvPicPr>
          <p:nvPr/>
        </p:nvPicPr>
        <p:blipFill>
          <a:blip r:embed="rId3"/>
          <a:stretch>
            <a:fillRect/>
          </a:stretch>
        </p:blipFill>
        <p:spPr>
          <a:xfrm>
            <a:off x="6781800" y="8021"/>
            <a:ext cx="1828959" cy="1828959"/>
          </a:xfrm>
          <a:prstGeom prst="rect">
            <a:avLst/>
          </a:prstGeom>
        </p:spPr>
      </p:pic>
    </p:spTree>
    <p:extLst>
      <p:ext uri="{BB962C8B-B14F-4D97-AF65-F5344CB8AC3E}">
        <p14:creationId xmlns:p14="http://schemas.microsoft.com/office/powerpoint/2010/main" val="53447771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par>
                          <p:cTn id="8" fill="hold">
                            <p:stCondLst>
                              <p:cond delay="1500"/>
                            </p:stCondLst>
                            <p:childTnLst>
                              <p:par>
                                <p:cTn id="9" presetID="10" presetClass="entr" presetSubtype="0" fill="hold" nodeType="afterEffect">
                                  <p:stCondLst>
                                    <p:cond delay="50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1000"/>
                                        <p:tgtEl>
                                          <p:spTgt spid="3">
                                            <p:txEl>
                                              <p:pRg st="1" end="1"/>
                                            </p:txEl>
                                          </p:spTgt>
                                        </p:tgtEl>
                                      </p:cBhvr>
                                    </p:animEffect>
                                  </p:childTnLst>
                                </p:cTn>
                              </p:par>
                            </p:childTnLst>
                          </p:cTn>
                        </p:par>
                        <p:par>
                          <p:cTn id="12" fill="hold">
                            <p:stCondLst>
                              <p:cond delay="3000"/>
                            </p:stCondLst>
                            <p:childTnLst>
                              <p:par>
                                <p:cTn id="13" presetID="10" presetClass="entr" presetSubtype="0" fill="hold" nodeType="afterEffect">
                                  <p:stCondLst>
                                    <p:cond delay="50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1000"/>
                                        <p:tgtEl>
                                          <p:spTgt spid="3">
                                            <p:txEl>
                                              <p:pRg st="2" end="2"/>
                                            </p:txEl>
                                          </p:spTgt>
                                        </p:tgtEl>
                                      </p:cBhvr>
                                    </p:animEffect>
                                  </p:childTnLst>
                                </p:cTn>
                              </p:par>
                            </p:childTnLst>
                          </p:cTn>
                        </p:par>
                        <p:par>
                          <p:cTn id="16" fill="hold">
                            <p:stCondLst>
                              <p:cond delay="4500"/>
                            </p:stCondLst>
                            <p:childTnLst>
                              <p:par>
                                <p:cTn id="17" presetID="10" presetClass="entr" presetSubtype="0" fill="hold" nodeType="afterEffect">
                                  <p:stCondLst>
                                    <p:cond delay="50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000"/>
                                        <p:tgtEl>
                                          <p:spTgt spid="3">
                                            <p:txEl>
                                              <p:pRg st="3" end="3"/>
                                            </p:txEl>
                                          </p:spTgt>
                                        </p:tgtEl>
                                      </p:cBhvr>
                                    </p:animEffect>
                                  </p:childTnLst>
                                </p:cTn>
                              </p:par>
                            </p:childTnLst>
                          </p:cTn>
                        </p:par>
                        <p:par>
                          <p:cTn id="20" fill="hold">
                            <p:stCondLst>
                              <p:cond delay="6000"/>
                            </p:stCondLst>
                            <p:childTnLst>
                              <p:par>
                                <p:cTn id="21" presetID="10" presetClass="entr" presetSubtype="0" fill="hold" nodeType="afterEffect">
                                  <p:stCondLst>
                                    <p:cond delay="50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1000"/>
                                        <p:tgtEl>
                                          <p:spTgt spid="3">
                                            <p:txEl>
                                              <p:pRg st="4" end="4"/>
                                            </p:txEl>
                                          </p:spTgt>
                                        </p:tgtEl>
                                      </p:cBhvr>
                                    </p:animEffect>
                                  </p:childTnLst>
                                </p:cTn>
                              </p:par>
                            </p:childTnLst>
                          </p:cTn>
                        </p:par>
                        <p:par>
                          <p:cTn id="24" fill="hold">
                            <p:stCondLst>
                              <p:cond delay="7500"/>
                            </p:stCondLst>
                            <p:childTnLst>
                              <p:par>
                                <p:cTn id="25" presetID="10" presetClass="entr" presetSubtype="0" fill="hold" nodeType="afterEffect">
                                  <p:stCondLst>
                                    <p:cond delay="50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1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bwMode="auto">
          <a:noFill/>
          <a:ln>
            <a:miter lim="800000"/>
            <a:headEnd/>
            <a:tailEnd/>
          </a:ln>
        </p:spPr>
        <p:txBody>
          <a:bodyPr vert="horz" wrap="square" numCol="1" compatLnSpc="1">
            <a:prstTxWarp prst="textNoShape">
              <a:avLst/>
            </a:prstTxWarp>
          </a:bodyPr>
          <a:lstStyle/>
          <a:p>
            <a:pPr marL="0" indent="0" eaLnBrk="1" hangingPunct="1">
              <a:spcAft>
                <a:spcPts val="300"/>
              </a:spcAft>
            </a:pPr>
            <a:r>
              <a:rPr lang="en-US" sz="2800" dirty="0"/>
              <a:t>District Grants: Examples</a:t>
            </a:r>
            <a:endParaRPr lang="en-US" sz="2800" b="1" u="sng" dirty="0">
              <a:solidFill>
                <a:schemeClr val="accent1"/>
              </a:solidFill>
              <a:latin typeface="Georgia" pitchFamily="-105" charset="0"/>
              <a:ea typeface="Georgia" pitchFamily="-105" charset="0"/>
              <a:cs typeface="Georgia" pitchFamily="-105" charset="0"/>
            </a:endParaRPr>
          </a:p>
        </p:txBody>
      </p:sp>
      <p:sp>
        <p:nvSpPr>
          <p:cNvPr id="3" name="Content Placeholder 2"/>
          <p:cNvSpPr>
            <a:spLocks noGrp="1"/>
          </p:cNvSpPr>
          <p:nvPr>
            <p:ph idx="1"/>
          </p:nvPr>
        </p:nvSpPr>
        <p:spPr>
          <a:xfrm>
            <a:off x="381000" y="1524000"/>
            <a:ext cx="7966075" cy="4419600"/>
          </a:xfrm>
        </p:spPr>
        <p:txBody>
          <a:bodyPr vert="horz" wrap="square" lIns="0" tIns="0" rIns="0" bIns="0" numCol="1" anchor="t" anchorCtr="0" compatLnSpc="1">
            <a:prstTxWarp prst="textNoShape">
              <a:avLst/>
            </a:prstTxWarp>
          </a:bodyPr>
          <a:lstStyle/>
          <a:p>
            <a:pPr lvl="0" defTabSz="914400" eaLnBrk="1" hangingPunct="1">
              <a:buFontTx/>
              <a:buChar char="•"/>
              <a:defRPr/>
            </a:pPr>
            <a:endParaRPr lang="en-US" sz="1000" b="1" kern="0" dirty="0">
              <a:latin typeface="Arial"/>
              <a:cs typeface="Arial"/>
            </a:endParaRPr>
          </a:p>
          <a:p>
            <a:pPr lvl="0" defTabSz="914400" eaLnBrk="1" hangingPunct="1">
              <a:buFont typeface="Arial" panose="020B0604020202020204" pitchFamily="34" charset="0"/>
              <a:buChar char="•"/>
              <a:defRPr/>
            </a:pPr>
            <a:r>
              <a:rPr lang="en-US" sz="2000" b="1" kern="0" dirty="0">
                <a:latin typeface="Arial"/>
                <a:cs typeface="Arial"/>
              </a:rPr>
              <a:t>$475 Duck Food Dispensers in a park</a:t>
            </a:r>
          </a:p>
          <a:p>
            <a:pPr lvl="0" defTabSz="914400" eaLnBrk="1" hangingPunct="1">
              <a:buFont typeface="Arial" panose="020B0604020202020204" pitchFamily="34" charset="0"/>
              <a:buChar char="•"/>
              <a:defRPr/>
            </a:pPr>
            <a:r>
              <a:rPr lang="en-US" sz="2000" b="1" kern="0" dirty="0">
                <a:latin typeface="Arial"/>
                <a:cs typeface="Arial"/>
              </a:rPr>
              <a:t>$3,000 Literacy Lab Materials</a:t>
            </a:r>
          </a:p>
          <a:p>
            <a:pPr lvl="0" defTabSz="914400" eaLnBrk="1" hangingPunct="1">
              <a:buFont typeface="Arial" panose="020B0604020202020204" pitchFamily="34" charset="0"/>
              <a:buChar char="•"/>
              <a:defRPr/>
            </a:pPr>
            <a:r>
              <a:rPr lang="en-US" sz="2000" b="1" kern="0" dirty="0">
                <a:latin typeface="Arial"/>
                <a:cs typeface="Arial"/>
              </a:rPr>
              <a:t>$10,000 Colorado Canyons Educational program</a:t>
            </a:r>
          </a:p>
          <a:p>
            <a:pPr lvl="0" defTabSz="914400" eaLnBrk="1" hangingPunct="1">
              <a:buFont typeface="Arial" panose="020B0604020202020204" pitchFamily="34" charset="0"/>
              <a:buChar char="•"/>
              <a:defRPr/>
            </a:pPr>
            <a:r>
              <a:rPr lang="en-US" sz="2000" b="1" kern="0" dirty="0">
                <a:latin typeface="Arial"/>
                <a:cs typeface="Arial"/>
              </a:rPr>
              <a:t>$10,000 Trees for School Grounds (landscaping)</a:t>
            </a:r>
          </a:p>
          <a:p>
            <a:pPr lvl="0" defTabSz="914400" eaLnBrk="1" hangingPunct="1">
              <a:buFont typeface="Arial" panose="020B0604020202020204" pitchFamily="34" charset="0"/>
              <a:buChar char="•"/>
              <a:defRPr/>
            </a:pPr>
            <a:r>
              <a:rPr lang="en-US" sz="2000" b="1" kern="0" dirty="0">
                <a:latin typeface="Arial"/>
                <a:cs typeface="Arial"/>
              </a:rPr>
              <a:t>$3,000 Hospital NICU </a:t>
            </a:r>
            <a:r>
              <a:rPr lang="en-US" sz="2000" b="1" kern="0" dirty="0" err="1">
                <a:latin typeface="Arial"/>
                <a:cs typeface="Arial"/>
              </a:rPr>
              <a:t>Isolette</a:t>
            </a:r>
            <a:endParaRPr lang="en-US" sz="2000" b="1" kern="0" dirty="0">
              <a:latin typeface="Arial"/>
              <a:cs typeface="Arial"/>
            </a:endParaRPr>
          </a:p>
          <a:p>
            <a:pPr lvl="0" defTabSz="914400" eaLnBrk="1" hangingPunct="1">
              <a:buFont typeface="Arial" panose="020B0604020202020204" pitchFamily="34" charset="0"/>
              <a:buChar char="•"/>
              <a:defRPr/>
            </a:pPr>
            <a:r>
              <a:rPr lang="en-US" sz="2000" b="1" kern="0" dirty="0">
                <a:latin typeface="Arial"/>
                <a:cs typeface="Arial"/>
              </a:rPr>
              <a:t>$3,600 Desks for School in Peru</a:t>
            </a:r>
          </a:p>
          <a:p>
            <a:pPr lvl="0" defTabSz="914400" eaLnBrk="1" hangingPunct="1">
              <a:buFont typeface="Arial" panose="020B0604020202020204" pitchFamily="34" charset="0"/>
              <a:buChar char="•"/>
              <a:defRPr/>
            </a:pPr>
            <a:r>
              <a:rPr lang="en-US" sz="2000" b="1" kern="0" dirty="0">
                <a:latin typeface="Arial"/>
                <a:cs typeface="Arial"/>
              </a:rPr>
              <a:t>$10,000 Ronald McDonald House Playground</a:t>
            </a:r>
          </a:p>
          <a:p>
            <a:pPr lvl="0" defTabSz="914400" eaLnBrk="1" hangingPunct="1">
              <a:buFont typeface="Arial" panose="020B0604020202020204" pitchFamily="34" charset="0"/>
              <a:buChar char="•"/>
              <a:defRPr/>
            </a:pPr>
            <a:r>
              <a:rPr lang="en-US" sz="2000" b="1" kern="0" dirty="0">
                <a:latin typeface="Arial"/>
                <a:cs typeface="Arial"/>
              </a:rPr>
              <a:t>$6,000 Professional Copier for Family Center</a:t>
            </a:r>
          </a:p>
          <a:p>
            <a:pPr marL="0" lvl="0" indent="0" defTabSz="914400" eaLnBrk="1" hangingPunct="1">
              <a:buNone/>
              <a:defRPr/>
            </a:pPr>
            <a:endParaRPr lang="en-US" sz="2000" b="1" kern="0" dirty="0">
              <a:latin typeface="Arial"/>
              <a:cs typeface="Arial"/>
            </a:endParaRPr>
          </a:p>
          <a:p>
            <a:pPr marL="0" lvl="0" indent="0" defTabSz="914400" eaLnBrk="1" hangingPunct="1">
              <a:buNone/>
              <a:defRPr/>
            </a:pPr>
            <a:r>
              <a:rPr lang="en-US" sz="2000" b="1" i="1" kern="0" dirty="0">
                <a:latin typeface="Arial"/>
                <a:cs typeface="Arial"/>
              </a:rPr>
              <a:t>These grant amounts represent the </a:t>
            </a:r>
            <a:r>
              <a:rPr lang="en-US" sz="2000" b="1" i="1" u="sng" kern="0" dirty="0">
                <a:latin typeface="Arial"/>
                <a:cs typeface="Arial"/>
              </a:rPr>
              <a:t>total contributions </a:t>
            </a:r>
            <a:r>
              <a:rPr lang="en-US" sz="2000" b="1" i="1" kern="0" dirty="0">
                <a:latin typeface="Arial"/>
                <a:cs typeface="Arial"/>
              </a:rPr>
              <a:t>from The Clubs, District 5470, and additional contributors combined.</a:t>
            </a:r>
            <a:endParaRPr lang="en-US" sz="3200" b="1" i="1" kern="0" dirty="0">
              <a:latin typeface="Arial"/>
              <a:cs typeface="Arial"/>
            </a:endParaRPr>
          </a:p>
          <a:p>
            <a:pPr marL="0" indent="0" eaLnBrk="1" hangingPunct="1"/>
            <a:endParaRPr lang="en-US" sz="1600" dirty="0">
              <a:solidFill>
                <a:srgbClr val="58585A"/>
              </a:solidFill>
              <a:latin typeface="Georgia" pitchFamily="-105" charset="0"/>
              <a:ea typeface="Georgia" pitchFamily="-105" charset="0"/>
              <a:cs typeface="Georgia" pitchFamily="-105" charset="0"/>
            </a:endParaRPr>
          </a:p>
        </p:txBody>
      </p:sp>
      <p:pic>
        <p:nvPicPr>
          <p:cNvPr id="2" name="Picture 1">
            <a:extLst>
              <a:ext uri="{FF2B5EF4-FFF2-40B4-BE49-F238E27FC236}">
                <a16:creationId xmlns:a16="http://schemas.microsoft.com/office/drawing/2014/main" id="{E1F64D1E-DB8F-160F-6F10-63D458744E1A}"/>
              </a:ext>
            </a:extLst>
          </p:cNvPr>
          <p:cNvPicPr>
            <a:picLocks noChangeAspect="1"/>
          </p:cNvPicPr>
          <p:nvPr/>
        </p:nvPicPr>
        <p:blipFill>
          <a:blip r:embed="rId3"/>
          <a:stretch>
            <a:fillRect/>
          </a:stretch>
        </p:blipFill>
        <p:spPr>
          <a:xfrm>
            <a:off x="6926020" y="76120"/>
            <a:ext cx="1828959" cy="1828959"/>
          </a:xfrm>
          <a:prstGeom prst="rect">
            <a:avLst/>
          </a:prstGeom>
        </p:spPr>
      </p:pic>
    </p:spTree>
    <p:extLst>
      <p:ext uri="{BB962C8B-B14F-4D97-AF65-F5344CB8AC3E}">
        <p14:creationId xmlns:p14="http://schemas.microsoft.com/office/powerpoint/2010/main" val="238279903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3">
                                            <p:txEl>
                                              <p:pRg st="10" end="10"/>
                                            </p:txEl>
                                          </p:spTgt>
                                        </p:tgtEl>
                                        <p:attrNameLst>
                                          <p:attrName>style.visibility</p:attrName>
                                        </p:attrNameLst>
                                      </p:cBhvr>
                                      <p:to>
                                        <p:strVal val="visible"/>
                                      </p:to>
                                    </p:set>
                                    <p:animEffect transition="in" filter="fade">
                                      <p:cBhvr>
                                        <p:cTn id="7" dur="1000"/>
                                        <p:tgtEl>
                                          <p:spTgt spid="3">
                                            <p:txEl>
                                              <p:pRg st="10" end="10"/>
                                            </p:txEl>
                                          </p:spTgt>
                                        </p:tgtEl>
                                      </p:cBhvr>
                                    </p:animEffect>
                                  </p:childTnLst>
                                </p:cTn>
                              </p:par>
                            </p:childTnLst>
                          </p:cTn>
                        </p:par>
                        <p:par>
                          <p:cTn id="8" fill="hold">
                            <p:stCondLst>
                              <p:cond delay="1500"/>
                            </p:stCondLst>
                            <p:childTnLst>
                              <p:par>
                                <p:cTn id="9" presetID="10" presetClass="entr" presetSubtype="0" fill="hold" nodeType="afterEffect">
                                  <p:stCondLst>
                                    <p:cond delay="50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1000"/>
                                        <p:tgtEl>
                                          <p:spTgt spid="3">
                                            <p:txEl>
                                              <p:pRg st="1" end="1"/>
                                            </p:txEl>
                                          </p:spTgt>
                                        </p:tgtEl>
                                      </p:cBhvr>
                                    </p:animEffect>
                                  </p:childTnLst>
                                </p:cTn>
                              </p:par>
                            </p:childTnLst>
                          </p:cTn>
                        </p:par>
                        <p:par>
                          <p:cTn id="12" fill="hold">
                            <p:stCondLst>
                              <p:cond delay="3000"/>
                            </p:stCondLst>
                            <p:childTnLst>
                              <p:par>
                                <p:cTn id="13" presetID="10" presetClass="entr" presetSubtype="0" fill="hold" nodeType="afterEffect">
                                  <p:stCondLst>
                                    <p:cond delay="50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1000"/>
                                        <p:tgtEl>
                                          <p:spTgt spid="3">
                                            <p:txEl>
                                              <p:pRg st="2" end="2"/>
                                            </p:txEl>
                                          </p:spTgt>
                                        </p:tgtEl>
                                      </p:cBhvr>
                                    </p:animEffect>
                                  </p:childTnLst>
                                </p:cTn>
                              </p:par>
                            </p:childTnLst>
                          </p:cTn>
                        </p:par>
                        <p:par>
                          <p:cTn id="16" fill="hold">
                            <p:stCondLst>
                              <p:cond delay="4500"/>
                            </p:stCondLst>
                            <p:childTnLst>
                              <p:par>
                                <p:cTn id="17" presetID="10" presetClass="entr" presetSubtype="0" fill="hold" nodeType="afterEffect">
                                  <p:stCondLst>
                                    <p:cond delay="50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000"/>
                                        <p:tgtEl>
                                          <p:spTgt spid="3">
                                            <p:txEl>
                                              <p:pRg st="3" end="3"/>
                                            </p:txEl>
                                          </p:spTgt>
                                        </p:tgtEl>
                                      </p:cBhvr>
                                    </p:animEffect>
                                  </p:childTnLst>
                                </p:cTn>
                              </p:par>
                            </p:childTnLst>
                          </p:cTn>
                        </p:par>
                        <p:par>
                          <p:cTn id="20" fill="hold">
                            <p:stCondLst>
                              <p:cond delay="6000"/>
                            </p:stCondLst>
                            <p:childTnLst>
                              <p:par>
                                <p:cTn id="21" presetID="10" presetClass="entr" presetSubtype="0" fill="hold" nodeType="afterEffect">
                                  <p:stCondLst>
                                    <p:cond delay="50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1000"/>
                                        <p:tgtEl>
                                          <p:spTgt spid="3">
                                            <p:txEl>
                                              <p:pRg st="4" end="4"/>
                                            </p:txEl>
                                          </p:spTgt>
                                        </p:tgtEl>
                                      </p:cBhvr>
                                    </p:animEffect>
                                  </p:childTnLst>
                                </p:cTn>
                              </p:par>
                            </p:childTnLst>
                          </p:cTn>
                        </p:par>
                        <p:par>
                          <p:cTn id="24" fill="hold">
                            <p:stCondLst>
                              <p:cond delay="7500"/>
                            </p:stCondLst>
                            <p:childTnLst>
                              <p:par>
                                <p:cTn id="25" presetID="10" presetClass="entr" presetSubtype="0" fill="hold" nodeType="afterEffect">
                                  <p:stCondLst>
                                    <p:cond delay="50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1000"/>
                                        <p:tgtEl>
                                          <p:spTgt spid="3">
                                            <p:txEl>
                                              <p:pRg st="5" end="5"/>
                                            </p:txEl>
                                          </p:spTgt>
                                        </p:tgtEl>
                                      </p:cBhvr>
                                    </p:animEffect>
                                  </p:childTnLst>
                                </p:cTn>
                              </p:par>
                            </p:childTnLst>
                          </p:cTn>
                        </p:par>
                        <p:par>
                          <p:cTn id="28" fill="hold">
                            <p:stCondLst>
                              <p:cond delay="9000"/>
                            </p:stCondLst>
                            <p:childTnLst>
                              <p:par>
                                <p:cTn id="29" presetID="10" presetClass="entr" presetSubtype="0" fill="hold" nodeType="afterEffect">
                                  <p:stCondLst>
                                    <p:cond delay="50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1000"/>
                                        <p:tgtEl>
                                          <p:spTgt spid="3">
                                            <p:txEl>
                                              <p:pRg st="6" end="6"/>
                                            </p:txEl>
                                          </p:spTgt>
                                        </p:tgtEl>
                                      </p:cBhvr>
                                    </p:animEffect>
                                  </p:childTnLst>
                                </p:cTn>
                              </p:par>
                            </p:childTnLst>
                          </p:cTn>
                        </p:par>
                        <p:par>
                          <p:cTn id="32" fill="hold">
                            <p:stCondLst>
                              <p:cond delay="10500"/>
                            </p:stCondLst>
                            <p:childTnLst>
                              <p:par>
                                <p:cTn id="33" presetID="10" presetClass="entr" presetSubtype="0" fill="hold" nodeType="afterEffect">
                                  <p:stCondLst>
                                    <p:cond delay="50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childTnLst>
                                </p:cTn>
                              </p:par>
                            </p:childTnLst>
                          </p:cTn>
                        </p:par>
                        <p:par>
                          <p:cTn id="36" fill="hold">
                            <p:stCondLst>
                              <p:cond delay="12000"/>
                            </p:stCondLst>
                            <p:childTnLst>
                              <p:par>
                                <p:cTn id="37" presetID="10" presetClass="entr" presetSubtype="0" fill="hold" nodeType="afterEffect">
                                  <p:stCondLst>
                                    <p:cond delay="50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fade">
                                      <p:cBhvr>
                                        <p:cTn id="39" dur="1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2EE9D-1159-C6CF-B759-37C6F9C6E6AA}"/>
              </a:ext>
            </a:extLst>
          </p:cNvPr>
          <p:cNvSpPr>
            <a:spLocks noGrp="1"/>
          </p:cNvSpPr>
          <p:nvPr>
            <p:ph type="title"/>
          </p:nvPr>
        </p:nvSpPr>
        <p:spPr>
          <a:xfrm>
            <a:off x="-76200" y="457200"/>
            <a:ext cx="9220200" cy="533400"/>
          </a:xfrm>
        </p:spPr>
        <p:txBody>
          <a:bodyPr/>
          <a:lstStyle/>
          <a:p>
            <a:r>
              <a:rPr lang="en-US" dirty="0"/>
              <a:t>Final Report Photos 2022-2023</a:t>
            </a:r>
          </a:p>
        </p:txBody>
      </p:sp>
      <p:pic>
        <p:nvPicPr>
          <p:cNvPr id="4" name="Content Placeholder 3">
            <a:extLst>
              <a:ext uri="{FF2B5EF4-FFF2-40B4-BE49-F238E27FC236}">
                <a16:creationId xmlns:a16="http://schemas.microsoft.com/office/drawing/2014/main" id="{048F219E-0ED6-66BD-E75A-3683E1D58B0D}"/>
              </a:ext>
            </a:extLst>
          </p:cNvPr>
          <p:cNvPicPr>
            <a:picLocks noGrp="1" noChangeAspect="1"/>
          </p:cNvPicPr>
          <p:nvPr>
            <p:ph idx="1"/>
          </p:nvPr>
        </p:nvPicPr>
        <p:blipFill>
          <a:blip r:embed="rId2"/>
          <a:stretch>
            <a:fillRect/>
          </a:stretch>
        </p:blipFill>
        <p:spPr>
          <a:xfrm>
            <a:off x="76200" y="1041400"/>
            <a:ext cx="3848100" cy="5130800"/>
          </a:xfrm>
          <a:prstGeom prst="rect">
            <a:avLst/>
          </a:prstGeom>
        </p:spPr>
      </p:pic>
      <p:pic>
        <p:nvPicPr>
          <p:cNvPr id="7" name="Picture 6">
            <a:extLst>
              <a:ext uri="{FF2B5EF4-FFF2-40B4-BE49-F238E27FC236}">
                <a16:creationId xmlns:a16="http://schemas.microsoft.com/office/drawing/2014/main" id="{CD77025F-7FB7-E2DF-E5D0-F5D0D159FD35}"/>
              </a:ext>
            </a:extLst>
          </p:cNvPr>
          <p:cNvPicPr>
            <a:picLocks noChangeAspect="1"/>
          </p:cNvPicPr>
          <p:nvPr/>
        </p:nvPicPr>
        <p:blipFill>
          <a:blip r:embed="rId3"/>
          <a:stretch>
            <a:fillRect/>
          </a:stretch>
        </p:blipFill>
        <p:spPr>
          <a:xfrm>
            <a:off x="4267200" y="3218564"/>
            <a:ext cx="4649273" cy="3511687"/>
          </a:xfrm>
          <a:prstGeom prst="rect">
            <a:avLst/>
          </a:prstGeom>
        </p:spPr>
      </p:pic>
      <p:pic>
        <p:nvPicPr>
          <p:cNvPr id="3" name="Picture 2">
            <a:extLst>
              <a:ext uri="{FF2B5EF4-FFF2-40B4-BE49-F238E27FC236}">
                <a16:creationId xmlns:a16="http://schemas.microsoft.com/office/drawing/2014/main" id="{AC383EE9-2C90-F33E-E74B-6A0B46BCA45C}"/>
              </a:ext>
            </a:extLst>
          </p:cNvPr>
          <p:cNvPicPr>
            <a:picLocks noChangeAspect="1"/>
          </p:cNvPicPr>
          <p:nvPr/>
        </p:nvPicPr>
        <p:blipFill>
          <a:blip r:embed="rId4"/>
          <a:stretch>
            <a:fillRect/>
          </a:stretch>
        </p:blipFill>
        <p:spPr>
          <a:xfrm>
            <a:off x="4384856" y="90535"/>
            <a:ext cx="4649274" cy="3782075"/>
          </a:xfrm>
          <a:prstGeom prst="rect">
            <a:avLst/>
          </a:prstGeom>
        </p:spPr>
      </p:pic>
      <p:pic>
        <p:nvPicPr>
          <p:cNvPr id="6" name="Picture 5">
            <a:extLst>
              <a:ext uri="{FF2B5EF4-FFF2-40B4-BE49-F238E27FC236}">
                <a16:creationId xmlns:a16="http://schemas.microsoft.com/office/drawing/2014/main" id="{55E0D576-5079-9DE7-D935-6C022EC1A3BC}"/>
              </a:ext>
            </a:extLst>
          </p:cNvPr>
          <p:cNvPicPr>
            <a:picLocks noChangeAspect="1"/>
          </p:cNvPicPr>
          <p:nvPr/>
        </p:nvPicPr>
        <p:blipFill>
          <a:blip r:embed="rId5"/>
          <a:stretch>
            <a:fillRect/>
          </a:stretch>
        </p:blipFill>
        <p:spPr>
          <a:xfrm>
            <a:off x="2923560" y="3066089"/>
            <a:ext cx="2569625" cy="1714641"/>
          </a:xfrm>
          <a:prstGeom prst="rect">
            <a:avLst/>
          </a:prstGeom>
        </p:spPr>
      </p:pic>
    </p:spTree>
    <p:extLst>
      <p:ext uri="{BB962C8B-B14F-4D97-AF65-F5344CB8AC3E}">
        <p14:creationId xmlns:p14="http://schemas.microsoft.com/office/powerpoint/2010/main" val="7361633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04E860-2924-A424-7018-20C4B77A9C59}"/>
              </a:ext>
            </a:extLst>
          </p:cNvPr>
          <p:cNvPicPr>
            <a:picLocks noChangeAspect="1"/>
          </p:cNvPicPr>
          <p:nvPr/>
        </p:nvPicPr>
        <p:blipFill>
          <a:blip r:embed="rId2"/>
          <a:stretch>
            <a:fillRect/>
          </a:stretch>
        </p:blipFill>
        <p:spPr>
          <a:xfrm>
            <a:off x="45720" y="0"/>
            <a:ext cx="9052560" cy="6777815"/>
          </a:xfrm>
          <a:prstGeom prst="rect">
            <a:avLst/>
          </a:prstGeom>
        </p:spPr>
      </p:pic>
    </p:spTree>
    <p:extLst>
      <p:ext uri="{BB962C8B-B14F-4D97-AF65-F5344CB8AC3E}">
        <p14:creationId xmlns:p14="http://schemas.microsoft.com/office/powerpoint/2010/main" val="22536805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bwMode="auto">
          <a:noFill/>
          <a:ln>
            <a:miter lim="800000"/>
            <a:headEnd/>
            <a:tailEnd/>
          </a:ln>
        </p:spPr>
        <p:txBody>
          <a:bodyPr vert="horz" wrap="square" numCol="1" compatLnSpc="1">
            <a:prstTxWarp prst="textNoShape">
              <a:avLst/>
            </a:prstTxWarp>
          </a:bodyPr>
          <a:lstStyle/>
          <a:p>
            <a:pPr marL="0" indent="0" eaLnBrk="1" hangingPunct="1">
              <a:spcAft>
                <a:spcPts val="300"/>
              </a:spcAft>
            </a:pPr>
            <a:r>
              <a:rPr lang="en-US" sz="2800" dirty="0"/>
              <a:t>District Grants: </a:t>
            </a:r>
            <a:endParaRPr lang="en-US" sz="2800" b="1" u="sng" dirty="0">
              <a:solidFill>
                <a:schemeClr val="accent1"/>
              </a:solidFill>
              <a:latin typeface="Georgia" pitchFamily="-105" charset="0"/>
              <a:ea typeface="Georgia" pitchFamily="-105" charset="0"/>
              <a:cs typeface="Georgia" pitchFamily="-105" charset="0"/>
            </a:endParaRPr>
          </a:p>
        </p:txBody>
      </p:sp>
      <p:sp>
        <p:nvSpPr>
          <p:cNvPr id="3" name="TextBox 2">
            <a:extLst>
              <a:ext uri="{FF2B5EF4-FFF2-40B4-BE49-F238E27FC236}">
                <a16:creationId xmlns:a16="http://schemas.microsoft.com/office/drawing/2014/main" id="{166A9A7D-DA84-6D53-FBD4-21E89241C024}"/>
              </a:ext>
            </a:extLst>
          </p:cNvPr>
          <p:cNvSpPr txBox="1"/>
          <p:nvPr/>
        </p:nvSpPr>
        <p:spPr>
          <a:xfrm>
            <a:off x="152400" y="2438400"/>
            <a:ext cx="2255746" cy="830997"/>
          </a:xfrm>
          <a:prstGeom prst="rect">
            <a:avLst/>
          </a:prstGeom>
          <a:noFill/>
        </p:spPr>
        <p:txBody>
          <a:bodyPr wrap="none" rtlCol="0">
            <a:spAutoFit/>
          </a:bodyPr>
          <a:lstStyle/>
          <a:p>
            <a:r>
              <a:rPr lang="en-US" dirty="0">
                <a:solidFill>
                  <a:schemeClr val="bg1"/>
                </a:solidFill>
              </a:rPr>
              <a:t>Grant Proposal</a:t>
            </a:r>
          </a:p>
          <a:p>
            <a:r>
              <a:rPr lang="en-US" dirty="0">
                <a:solidFill>
                  <a:schemeClr val="bg1"/>
                </a:solidFill>
              </a:rPr>
              <a:t>       Form</a:t>
            </a:r>
          </a:p>
        </p:txBody>
      </p:sp>
      <p:pic>
        <p:nvPicPr>
          <p:cNvPr id="4" name="Picture 3">
            <a:extLst>
              <a:ext uri="{FF2B5EF4-FFF2-40B4-BE49-F238E27FC236}">
                <a16:creationId xmlns:a16="http://schemas.microsoft.com/office/drawing/2014/main" id="{22370C5C-7B4D-2041-6009-0EE45B6D443D}"/>
              </a:ext>
            </a:extLst>
          </p:cNvPr>
          <p:cNvPicPr>
            <a:picLocks noChangeAspect="1"/>
          </p:cNvPicPr>
          <p:nvPr/>
        </p:nvPicPr>
        <p:blipFill>
          <a:blip r:embed="rId3"/>
          <a:stretch>
            <a:fillRect/>
          </a:stretch>
        </p:blipFill>
        <p:spPr>
          <a:xfrm>
            <a:off x="3161820" y="76200"/>
            <a:ext cx="4782548" cy="6755060"/>
          </a:xfrm>
          <a:prstGeom prst="rect">
            <a:avLst/>
          </a:prstGeom>
        </p:spPr>
      </p:pic>
    </p:spTree>
    <p:extLst>
      <p:ext uri="{BB962C8B-B14F-4D97-AF65-F5344CB8AC3E}">
        <p14:creationId xmlns:p14="http://schemas.microsoft.com/office/powerpoint/2010/main" val="2786515814"/>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A096F-5006-C918-BD46-D78792AAA45B}"/>
              </a:ext>
            </a:extLst>
          </p:cNvPr>
          <p:cNvSpPr>
            <a:spLocks noGrp="1"/>
          </p:cNvSpPr>
          <p:nvPr>
            <p:ph type="title"/>
          </p:nvPr>
        </p:nvSpPr>
        <p:spPr/>
        <p:txBody>
          <a:bodyPr/>
          <a:lstStyle/>
          <a:p>
            <a:r>
              <a:rPr lang="en-US" dirty="0"/>
              <a:t>Income Detail</a:t>
            </a:r>
          </a:p>
        </p:txBody>
      </p:sp>
      <p:sp>
        <p:nvSpPr>
          <p:cNvPr id="6" name="TextBox 5">
            <a:extLst>
              <a:ext uri="{FF2B5EF4-FFF2-40B4-BE49-F238E27FC236}">
                <a16:creationId xmlns:a16="http://schemas.microsoft.com/office/drawing/2014/main" id="{9B8FFBAA-0ED3-1B50-77BA-5361FACBFC79}"/>
              </a:ext>
            </a:extLst>
          </p:cNvPr>
          <p:cNvSpPr txBox="1"/>
          <p:nvPr/>
        </p:nvSpPr>
        <p:spPr>
          <a:xfrm>
            <a:off x="228600" y="2209800"/>
            <a:ext cx="8373377" cy="2590800"/>
          </a:xfrm>
          <a:prstGeom prst="rect">
            <a:avLst/>
          </a:prstGeom>
          <a:solidFill>
            <a:schemeClr val="bg1"/>
          </a:solidFill>
        </p:spPr>
        <p:txBody>
          <a:bodyPr wrap="square" rtlCol="0">
            <a:spAutoFit/>
          </a:bodyPr>
          <a:lstStyle/>
          <a:p>
            <a:endParaRPr lang="en-US" dirty="0"/>
          </a:p>
        </p:txBody>
      </p:sp>
      <p:pic>
        <p:nvPicPr>
          <p:cNvPr id="10" name="Content Placeholder 9">
            <a:extLst>
              <a:ext uri="{FF2B5EF4-FFF2-40B4-BE49-F238E27FC236}">
                <a16:creationId xmlns:a16="http://schemas.microsoft.com/office/drawing/2014/main" id="{38027D0C-4E35-7BFD-4F3A-04039AD80C2A}"/>
              </a:ext>
            </a:extLst>
          </p:cNvPr>
          <p:cNvPicPr>
            <a:picLocks noGrp="1" noChangeAspect="1"/>
          </p:cNvPicPr>
          <p:nvPr>
            <p:ph idx="1"/>
          </p:nvPr>
        </p:nvPicPr>
        <p:blipFill>
          <a:blip r:embed="rId2"/>
          <a:stretch>
            <a:fillRect/>
          </a:stretch>
        </p:blipFill>
        <p:spPr>
          <a:xfrm>
            <a:off x="661985" y="3048000"/>
            <a:ext cx="7820029" cy="914400"/>
          </a:xfrm>
          <a:prstGeom prst="rect">
            <a:avLst/>
          </a:prstGeom>
        </p:spPr>
      </p:pic>
    </p:spTree>
    <p:extLst>
      <p:ext uri="{BB962C8B-B14F-4D97-AF65-F5344CB8AC3E}">
        <p14:creationId xmlns:p14="http://schemas.microsoft.com/office/powerpoint/2010/main" val="41904718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9994BE5-E57E-B138-35DF-4B7958E09CD0}"/>
              </a:ext>
            </a:extLst>
          </p:cNvPr>
          <p:cNvSpPr txBox="1"/>
          <p:nvPr/>
        </p:nvSpPr>
        <p:spPr>
          <a:xfrm>
            <a:off x="762000" y="3124200"/>
            <a:ext cx="1229824" cy="461665"/>
          </a:xfrm>
          <a:prstGeom prst="rect">
            <a:avLst/>
          </a:prstGeom>
          <a:noFill/>
        </p:spPr>
        <p:txBody>
          <a:bodyPr wrap="none" rtlCol="0">
            <a:spAutoFit/>
          </a:bodyPr>
          <a:lstStyle/>
          <a:p>
            <a:r>
              <a:rPr lang="en-US" dirty="0">
                <a:solidFill>
                  <a:schemeClr val="bg1"/>
                </a:solidFill>
              </a:rPr>
              <a:t>Sample</a:t>
            </a:r>
          </a:p>
        </p:txBody>
      </p:sp>
      <p:sp>
        <p:nvSpPr>
          <p:cNvPr id="9" name="Title 8">
            <a:extLst>
              <a:ext uri="{FF2B5EF4-FFF2-40B4-BE49-F238E27FC236}">
                <a16:creationId xmlns:a16="http://schemas.microsoft.com/office/drawing/2014/main" id="{11D2C273-F212-65BA-4345-F4AA2BF3C1A0}"/>
              </a:ext>
            </a:extLst>
          </p:cNvPr>
          <p:cNvSpPr>
            <a:spLocks noGrp="1"/>
          </p:cNvSpPr>
          <p:nvPr>
            <p:ph type="title"/>
          </p:nvPr>
        </p:nvSpPr>
        <p:spPr/>
        <p:txBody>
          <a:bodyPr/>
          <a:lstStyle/>
          <a:p>
            <a:r>
              <a:rPr lang="en-US" dirty="0"/>
              <a:t>District Grants:</a:t>
            </a:r>
          </a:p>
        </p:txBody>
      </p:sp>
      <p:pic>
        <p:nvPicPr>
          <p:cNvPr id="12" name="Content Placeholder 11">
            <a:extLst>
              <a:ext uri="{FF2B5EF4-FFF2-40B4-BE49-F238E27FC236}">
                <a16:creationId xmlns:a16="http://schemas.microsoft.com/office/drawing/2014/main" id="{E2144C8B-28DC-A282-4A9B-AEF029EABA70}"/>
              </a:ext>
            </a:extLst>
          </p:cNvPr>
          <p:cNvPicPr>
            <a:picLocks noGrp="1" noChangeAspect="1"/>
          </p:cNvPicPr>
          <p:nvPr>
            <p:ph idx="1"/>
          </p:nvPr>
        </p:nvPicPr>
        <p:blipFill>
          <a:blip r:embed="rId2"/>
          <a:stretch>
            <a:fillRect/>
          </a:stretch>
        </p:blipFill>
        <p:spPr>
          <a:xfrm>
            <a:off x="3505200" y="200162"/>
            <a:ext cx="4572000" cy="6457675"/>
          </a:xfrm>
        </p:spPr>
      </p:pic>
    </p:spTree>
    <p:extLst>
      <p:ext uri="{BB962C8B-B14F-4D97-AF65-F5344CB8AC3E}">
        <p14:creationId xmlns:p14="http://schemas.microsoft.com/office/powerpoint/2010/main" val="13430317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bwMode="auto">
          <a:xfrm>
            <a:off x="228600" y="533400"/>
            <a:ext cx="8534400" cy="457200"/>
          </a:xfrm>
          <a:noFill/>
          <a:ln>
            <a:miter lim="800000"/>
            <a:headEnd/>
            <a:tailEnd/>
          </a:ln>
        </p:spPr>
        <p:txBody>
          <a:bodyPr vert="horz" wrap="square" numCol="1" compatLnSpc="1">
            <a:prstTxWarp prst="textNoShape">
              <a:avLst/>
            </a:prstTxWarp>
          </a:bodyPr>
          <a:lstStyle/>
          <a:p>
            <a:pPr marL="0" indent="0" eaLnBrk="1" hangingPunct="1">
              <a:spcAft>
                <a:spcPts val="300"/>
              </a:spcAft>
            </a:pPr>
            <a:r>
              <a:rPr lang="en-US" sz="2400" dirty="0"/>
              <a:t>District Grants: The Rotary Foundation  Mission Statement </a:t>
            </a:r>
            <a:endParaRPr lang="en-US" sz="2400" b="1" u="sng" dirty="0">
              <a:solidFill>
                <a:schemeClr val="accent1"/>
              </a:solidFill>
              <a:latin typeface="Georgia" pitchFamily="-105" charset="0"/>
              <a:ea typeface="Georgia" pitchFamily="-105" charset="0"/>
              <a:cs typeface="Georgia" pitchFamily="-105" charset="0"/>
            </a:endParaRPr>
          </a:p>
        </p:txBody>
      </p:sp>
      <p:sp>
        <p:nvSpPr>
          <p:cNvPr id="3" name="Content Placeholder 2"/>
          <p:cNvSpPr>
            <a:spLocks noGrp="1"/>
          </p:cNvSpPr>
          <p:nvPr>
            <p:ph idx="1"/>
          </p:nvPr>
        </p:nvSpPr>
        <p:spPr>
          <a:xfrm>
            <a:off x="588962" y="2027993"/>
            <a:ext cx="7966075" cy="4419600"/>
          </a:xfrm>
        </p:spPr>
        <p:txBody>
          <a:bodyPr vert="horz" wrap="square" lIns="0" tIns="0" rIns="0" bIns="0" numCol="1" anchor="t" anchorCtr="0" compatLnSpc="1">
            <a:prstTxWarp prst="textNoShape">
              <a:avLst/>
            </a:prstTxWarp>
          </a:bodyPr>
          <a:lstStyle/>
          <a:p>
            <a:pPr marL="0" indent="0">
              <a:buNone/>
            </a:pPr>
            <a:endParaRPr lang="en-US" sz="2000" dirty="0">
              <a:solidFill>
                <a:srgbClr val="000000"/>
              </a:solidFill>
              <a:latin typeface="Arial" pitchFamily="34" charset="0"/>
              <a:ea typeface="ＭＳ Ｐゴシック" pitchFamily="34" charset="-128"/>
              <a:cs typeface="Arial" pitchFamily="34" charset="0"/>
            </a:endParaRPr>
          </a:p>
          <a:p>
            <a:pPr marL="0" indent="0">
              <a:buNone/>
            </a:pPr>
            <a:endParaRPr lang="en-US" sz="2000" dirty="0">
              <a:solidFill>
                <a:srgbClr val="000000"/>
              </a:solidFill>
              <a:latin typeface="Arial" pitchFamily="34" charset="0"/>
              <a:ea typeface="ＭＳ Ｐゴシック" pitchFamily="34" charset="-128"/>
              <a:cs typeface="Arial" pitchFamily="34" charset="0"/>
            </a:endParaRPr>
          </a:p>
          <a:p>
            <a:pPr marL="0" indent="0" eaLnBrk="1" hangingPunct="1">
              <a:buNone/>
            </a:pPr>
            <a:r>
              <a:rPr lang="en-US" sz="2800" b="1" dirty="0">
                <a:latin typeface="Arial" panose="020B0604020202020204" pitchFamily="34" charset="0"/>
                <a:cs typeface="Arial" panose="020B0604020202020204" pitchFamily="34" charset="0"/>
              </a:rPr>
              <a:t>The Rotary Foundation helps Rotary members to advance world understanding, goodwill, and peace by improving health, providing quality education, improving the environment, and alleviating poverty.</a:t>
            </a:r>
          </a:p>
          <a:p>
            <a:pPr marL="0" indent="0" eaLnBrk="1" hangingPunct="1">
              <a:buNone/>
            </a:pPr>
            <a:endParaRPr lang="en-US" sz="2800" b="1" dirty="0">
              <a:solidFill>
                <a:srgbClr val="58585A"/>
              </a:solidFill>
              <a:latin typeface="Georgia" pitchFamily="-105" charset="0"/>
              <a:ea typeface="Georgia" pitchFamily="-105" charset="0"/>
              <a:cs typeface="Georgia" pitchFamily="-105" charset="0"/>
            </a:endParaRPr>
          </a:p>
        </p:txBody>
      </p:sp>
      <p:pic>
        <p:nvPicPr>
          <p:cNvPr id="2" name="Picture 1">
            <a:extLst>
              <a:ext uri="{FF2B5EF4-FFF2-40B4-BE49-F238E27FC236}">
                <a16:creationId xmlns:a16="http://schemas.microsoft.com/office/drawing/2014/main" id="{4B346187-C1BC-3806-CBE0-947D74BC188A}"/>
              </a:ext>
            </a:extLst>
          </p:cNvPr>
          <p:cNvPicPr>
            <a:picLocks noChangeAspect="1"/>
          </p:cNvPicPr>
          <p:nvPr/>
        </p:nvPicPr>
        <p:blipFill>
          <a:blip r:embed="rId3"/>
          <a:stretch>
            <a:fillRect/>
          </a:stretch>
        </p:blipFill>
        <p:spPr>
          <a:xfrm>
            <a:off x="7086441" y="0"/>
            <a:ext cx="1828959" cy="1828959"/>
          </a:xfrm>
          <a:prstGeom prst="rect">
            <a:avLst/>
          </a:prstGeom>
        </p:spPr>
      </p:pic>
    </p:spTree>
    <p:extLst>
      <p:ext uri="{BB962C8B-B14F-4D97-AF65-F5344CB8AC3E}">
        <p14:creationId xmlns:p14="http://schemas.microsoft.com/office/powerpoint/2010/main" val="1454449549"/>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idx="4294967295"/>
          </p:nvPr>
        </p:nvSpPr>
        <p:spPr bwMode="auto">
          <a:xfrm>
            <a:off x="381000" y="457200"/>
            <a:ext cx="8763000" cy="533400"/>
          </a:xfrm>
          <a:prstGeom prst="rect">
            <a:avLst/>
          </a:prstGeom>
          <a:noFill/>
          <a:ln>
            <a:miter lim="800000"/>
            <a:headEnd/>
            <a:tailEnd/>
          </a:ln>
        </p:spPr>
        <p:txBody>
          <a:bodyPr vert="horz" wrap="square" numCol="1" compatLnSpc="1">
            <a:prstTxWarp prst="textNoShape">
              <a:avLst/>
            </a:prstTxWarp>
          </a:bodyPr>
          <a:lstStyle/>
          <a:p>
            <a:pPr marL="0" indent="0" eaLnBrk="1" hangingPunct="1">
              <a:spcAft>
                <a:spcPts val="300"/>
              </a:spcAft>
            </a:pPr>
            <a:r>
              <a:rPr lang="en-US" sz="2800" dirty="0"/>
              <a:t>District Grants: </a:t>
            </a:r>
            <a:endParaRPr lang="en-US" sz="2800" b="1" u="sng" dirty="0">
              <a:solidFill>
                <a:schemeClr val="accent1"/>
              </a:solidFill>
              <a:latin typeface="Georgia" pitchFamily="-105" charset="0"/>
              <a:ea typeface="Georgia" pitchFamily="-105" charset="0"/>
              <a:cs typeface="Georgia" pitchFamily="-105" charset="0"/>
            </a:endParaRPr>
          </a:p>
        </p:txBody>
      </p:sp>
      <p:sp>
        <p:nvSpPr>
          <p:cNvPr id="3" name="TextBox 2">
            <a:extLst>
              <a:ext uri="{FF2B5EF4-FFF2-40B4-BE49-F238E27FC236}">
                <a16:creationId xmlns:a16="http://schemas.microsoft.com/office/drawing/2014/main" id="{588DBA79-B4A2-60CE-DD1A-1F47EE436BE4}"/>
              </a:ext>
            </a:extLst>
          </p:cNvPr>
          <p:cNvSpPr txBox="1"/>
          <p:nvPr/>
        </p:nvSpPr>
        <p:spPr>
          <a:xfrm>
            <a:off x="393405" y="2895600"/>
            <a:ext cx="1863011" cy="830997"/>
          </a:xfrm>
          <a:prstGeom prst="rect">
            <a:avLst/>
          </a:prstGeom>
          <a:noFill/>
        </p:spPr>
        <p:txBody>
          <a:bodyPr wrap="none" rtlCol="0">
            <a:spAutoFit/>
          </a:bodyPr>
          <a:lstStyle/>
          <a:p>
            <a:r>
              <a:rPr lang="en-US" dirty="0">
                <a:solidFill>
                  <a:schemeClr val="bg1"/>
                </a:solidFill>
              </a:rPr>
              <a:t>Final Report</a:t>
            </a:r>
          </a:p>
          <a:p>
            <a:r>
              <a:rPr lang="en-US" dirty="0">
                <a:solidFill>
                  <a:schemeClr val="bg1"/>
                </a:solidFill>
              </a:rPr>
              <a:t>     Form</a:t>
            </a:r>
          </a:p>
        </p:txBody>
      </p:sp>
      <p:pic>
        <p:nvPicPr>
          <p:cNvPr id="7" name="Picture 6">
            <a:extLst>
              <a:ext uri="{FF2B5EF4-FFF2-40B4-BE49-F238E27FC236}">
                <a16:creationId xmlns:a16="http://schemas.microsoft.com/office/drawing/2014/main" id="{8029490B-E189-3297-5794-1A69B710E920}"/>
              </a:ext>
            </a:extLst>
          </p:cNvPr>
          <p:cNvPicPr>
            <a:picLocks noChangeAspect="1"/>
          </p:cNvPicPr>
          <p:nvPr/>
        </p:nvPicPr>
        <p:blipFill>
          <a:blip r:embed="rId3"/>
          <a:stretch>
            <a:fillRect/>
          </a:stretch>
        </p:blipFill>
        <p:spPr>
          <a:xfrm>
            <a:off x="311002" y="233252"/>
            <a:ext cx="8521995" cy="6391496"/>
          </a:xfrm>
          <a:prstGeom prst="rect">
            <a:avLst/>
          </a:prstGeom>
        </p:spPr>
      </p:pic>
    </p:spTree>
    <p:extLst>
      <p:ext uri="{BB962C8B-B14F-4D97-AF65-F5344CB8AC3E}">
        <p14:creationId xmlns:p14="http://schemas.microsoft.com/office/powerpoint/2010/main" val="282713856"/>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bwMode="auto">
          <a:noFill/>
          <a:ln>
            <a:miter lim="800000"/>
            <a:headEnd/>
            <a:tailEnd/>
          </a:ln>
        </p:spPr>
        <p:txBody>
          <a:bodyPr vert="horz" wrap="square" numCol="1" compatLnSpc="1">
            <a:prstTxWarp prst="textNoShape">
              <a:avLst/>
            </a:prstTxWarp>
          </a:bodyPr>
          <a:lstStyle/>
          <a:p>
            <a:pPr marL="0" indent="0" eaLnBrk="1" hangingPunct="1">
              <a:spcAft>
                <a:spcPts val="300"/>
              </a:spcAft>
            </a:pPr>
            <a:r>
              <a:rPr lang="en-US" sz="2800" dirty="0"/>
              <a:t>District Grants</a:t>
            </a:r>
            <a:endParaRPr lang="en-US" sz="2800" b="1" u="sng" dirty="0">
              <a:solidFill>
                <a:schemeClr val="accent1"/>
              </a:solidFill>
              <a:latin typeface="Georgia" pitchFamily="-105" charset="0"/>
              <a:ea typeface="Georgia" pitchFamily="-105" charset="0"/>
              <a:cs typeface="Georgia" pitchFamily="-105" charset="0"/>
            </a:endParaRPr>
          </a:p>
        </p:txBody>
      </p:sp>
      <p:sp>
        <p:nvSpPr>
          <p:cNvPr id="3" name="Content Placeholder 2"/>
          <p:cNvSpPr>
            <a:spLocks noGrp="1"/>
          </p:cNvSpPr>
          <p:nvPr>
            <p:ph idx="1"/>
          </p:nvPr>
        </p:nvSpPr>
        <p:spPr>
          <a:xfrm>
            <a:off x="415925" y="1295400"/>
            <a:ext cx="7966075" cy="4419600"/>
          </a:xfrm>
        </p:spPr>
        <p:txBody>
          <a:bodyPr vert="horz" wrap="square" lIns="0" tIns="0" rIns="0" bIns="0" numCol="1" anchor="t" anchorCtr="0" compatLnSpc="1">
            <a:prstTxWarp prst="textNoShape">
              <a:avLst/>
            </a:prstTxWarp>
          </a:bodyPr>
          <a:lstStyle/>
          <a:p>
            <a:pPr marL="0" indent="0" algn="ctr">
              <a:buNone/>
            </a:pPr>
            <a:r>
              <a:rPr lang="en-US" sz="2800" b="1" dirty="0">
                <a:solidFill>
                  <a:srgbClr val="000000"/>
                </a:solidFill>
                <a:latin typeface="Arial" pitchFamily="34" charset="0"/>
                <a:ea typeface="ＭＳ Ｐゴシック" pitchFamily="34" charset="-128"/>
                <a:cs typeface="Arial" pitchFamily="34" charset="0"/>
              </a:rPr>
              <a:t>  </a:t>
            </a:r>
          </a:p>
          <a:p>
            <a:pPr marL="0" indent="0" algn="ctr">
              <a:buNone/>
            </a:pPr>
            <a:r>
              <a:rPr lang="en-US" sz="2800" b="1" dirty="0">
                <a:solidFill>
                  <a:srgbClr val="000000"/>
                </a:solidFill>
                <a:latin typeface="Arial" pitchFamily="34" charset="0"/>
                <a:ea typeface="ＭＳ Ｐゴシック" pitchFamily="34" charset="-128"/>
                <a:cs typeface="Arial" pitchFamily="34" charset="0"/>
              </a:rPr>
              <a:t> </a:t>
            </a:r>
            <a:r>
              <a:rPr lang="en-US" sz="2800" b="1" dirty="0">
                <a:latin typeface="Arial" pitchFamily="34" charset="0"/>
                <a:ea typeface="ＭＳ Ｐゴシック" pitchFamily="34" charset="-128"/>
                <a:cs typeface="Arial" pitchFamily="34" charset="0"/>
              </a:rPr>
              <a:t>Memorandum of Understanding (M.O.U.)                              Go to the District 5470 Web Page</a:t>
            </a:r>
          </a:p>
          <a:p>
            <a:pPr marL="0" indent="0" eaLnBrk="1" hangingPunct="1">
              <a:buNone/>
            </a:pPr>
            <a:endParaRPr lang="en-US" sz="1200" dirty="0">
              <a:latin typeface="Georgia" pitchFamily="-105" charset="0"/>
              <a:ea typeface="Georgia" pitchFamily="-105" charset="0"/>
              <a:cs typeface="Georgia" pitchFamily="-105" charset="0"/>
            </a:endParaRPr>
          </a:p>
        </p:txBody>
      </p:sp>
      <p:sp>
        <p:nvSpPr>
          <p:cNvPr id="2" name="TextBox 1">
            <a:extLst>
              <a:ext uri="{FF2B5EF4-FFF2-40B4-BE49-F238E27FC236}">
                <a16:creationId xmlns:a16="http://schemas.microsoft.com/office/drawing/2014/main" id="{5C97D11D-4609-85DD-D059-FCDD23D5B97F}"/>
              </a:ext>
            </a:extLst>
          </p:cNvPr>
          <p:cNvSpPr txBox="1"/>
          <p:nvPr/>
        </p:nvSpPr>
        <p:spPr>
          <a:xfrm>
            <a:off x="588963" y="3505200"/>
            <a:ext cx="7966074" cy="461665"/>
          </a:xfrm>
          <a:prstGeom prst="rect">
            <a:avLst/>
          </a:prstGeom>
          <a:noFill/>
        </p:spPr>
        <p:txBody>
          <a:bodyPr wrap="square" rtlCol="0">
            <a:spAutoFit/>
          </a:bodyPr>
          <a:lstStyle/>
          <a:p>
            <a:r>
              <a:rPr lang="en-US" dirty="0">
                <a:solidFill>
                  <a:schemeClr val="bg1"/>
                </a:solidFill>
              </a:rPr>
              <a:t>https://portal.clubrunner.ca/50015/SitePage/district-grants</a:t>
            </a:r>
          </a:p>
        </p:txBody>
      </p:sp>
      <p:sp>
        <p:nvSpPr>
          <p:cNvPr id="4" name="TextBox 3">
            <a:extLst>
              <a:ext uri="{FF2B5EF4-FFF2-40B4-BE49-F238E27FC236}">
                <a16:creationId xmlns:a16="http://schemas.microsoft.com/office/drawing/2014/main" id="{453E0E6D-5DEF-6897-2245-40BD2BD63269}"/>
              </a:ext>
            </a:extLst>
          </p:cNvPr>
          <p:cNvSpPr txBox="1"/>
          <p:nvPr/>
        </p:nvSpPr>
        <p:spPr>
          <a:xfrm>
            <a:off x="240800" y="4235621"/>
            <a:ext cx="8081319" cy="1938992"/>
          </a:xfrm>
          <a:prstGeom prst="rect">
            <a:avLst/>
          </a:prstGeom>
          <a:noFill/>
        </p:spPr>
        <p:txBody>
          <a:bodyPr wrap="square" rtlCol="0">
            <a:spAutoFit/>
          </a:bodyPr>
          <a:lstStyle/>
          <a:p>
            <a:endParaRPr lang="en-US" dirty="0">
              <a:solidFill>
                <a:schemeClr val="bg1"/>
              </a:solidFill>
            </a:endParaRPr>
          </a:p>
          <a:p>
            <a:r>
              <a:rPr lang="en-US" dirty="0">
                <a:solidFill>
                  <a:schemeClr val="bg1"/>
                </a:solidFill>
              </a:rPr>
              <a:t>Submit Completed MOU To </a:t>
            </a:r>
          </a:p>
          <a:p>
            <a:r>
              <a:rPr lang="en-US" dirty="0">
                <a:solidFill>
                  <a:schemeClr val="bg1"/>
                </a:solidFill>
              </a:rPr>
              <a:t>Sam Kevan            samjkevan@gmail.com</a:t>
            </a:r>
          </a:p>
          <a:p>
            <a:r>
              <a:rPr lang="en-US">
                <a:solidFill>
                  <a:schemeClr val="bg1"/>
                </a:solidFill>
              </a:rPr>
              <a:t>Sheree Fukai	         rotary.district.grants.5470@gmail.com</a:t>
            </a:r>
          </a:p>
          <a:p>
            <a:endParaRPr lang="en-US" dirty="0">
              <a:solidFill>
                <a:schemeClr val="bg1"/>
              </a:solidFill>
            </a:endParaRPr>
          </a:p>
        </p:txBody>
      </p:sp>
    </p:spTree>
    <p:extLst>
      <p:ext uri="{BB962C8B-B14F-4D97-AF65-F5344CB8AC3E}">
        <p14:creationId xmlns:p14="http://schemas.microsoft.com/office/powerpoint/2010/main" val="1450485785"/>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CABCE-7EB3-7B9E-3EDC-807134B7EFFD}"/>
              </a:ext>
            </a:extLst>
          </p:cNvPr>
          <p:cNvSpPr>
            <a:spLocks noGrp="1"/>
          </p:cNvSpPr>
          <p:nvPr>
            <p:ph type="title"/>
          </p:nvPr>
        </p:nvSpPr>
        <p:spPr/>
        <p:txBody>
          <a:bodyPr/>
          <a:lstStyle/>
          <a:p>
            <a:r>
              <a:rPr lang="en-US" dirty="0"/>
              <a:t>Memorandum of Understanding </a:t>
            </a:r>
          </a:p>
        </p:txBody>
      </p:sp>
      <p:pic>
        <p:nvPicPr>
          <p:cNvPr id="4" name="Content Placeholder 3">
            <a:extLst>
              <a:ext uri="{FF2B5EF4-FFF2-40B4-BE49-F238E27FC236}">
                <a16:creationId xmlns:a16="http://schemas.microsoft.com/office/drawing/2014/main" id="{8D055012-782C-45E2-D32E-57C04584EDD1}"/>
              </a:ext>
            </a:extLst>
          </p:cNvPr>
          <p:cNvPicPr>
            <a:picLocks noGrp="1" noChangeAspect="1"/>
          </p:cNvPicPr>
          <p:nvPr>
            <p:ph idx="1"/>
          </p:nvPr>
        </p:nvPicPr>
        <p:blipFill>
          <a:blip r:embed="rId2"/>
          <a:stretch>
            <a:fillRect/>
          </a:stretch>
        </p:blipFill>
        <p:spPr>
          <a:xfrm>
            <a:off x="-8021" y="228600"/>
            <a:ext cx="4525080" cy="6400800"/>
          </a:xfrm>
          <a:prstGeom prst="rect">
            <a:avLst/>
          </a:prstGeom>
        </p:spPr>
      </p:pic>
      <p:pic>
        <p:nvPicPr>
          <p:cNvPr id="5" name="Picture 4">
            <a:extLst>
              <a:ext uri="{FF2B5EF4-FFF2-40B4-BE49-F238E27FC236}">
                <a16:creationId xmlns:a16="http://schemas.microsoft.com/office/drawing/2014/main" id="{C039AC87-F377-B01D-BB91-E4321B29CDDE}"/>
              </a:ext>
            </a:extLst>
          </p:cNvPr>
          <p:cNvPicPr>
            <a:picLocks noChangeAspect="1"/>
          </p:cNvPicPr>
          <p:nvPr/>
        </p:nvPicPr>
        <p:blipFill>
          <a:blip r:embed="rId3"/>
          <a:stretch>
            <a:fillRect/>
          </a:stretch>
        </p:blipFill>
        <p:spPr>
          <a:xfrm>
            <a:off x="4762500" y="228600"/>
            <a:ext cx="4589725" cy="6400800"/>
          </a:xfrm>
          <a:prstGeom prst="rect">
            <a:avLst/>
          </a:prstGeom>
        </p:spPr>
      </p:pic>
    </p:spTree>
    <p:extLst>
      <p:ext uri="{BB962C8B-B14F-4D97-AF65-F5344CB8AC3E}">
        <p14:creationId xmlns:p14="http://schemas.microsoft.com/office/powerpoint/2010/main" val="18856317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We Will Do</a:t>
            </a:r>
          </a:p>
        </p:txBody>
      </p:sp>
      <p:sp>
        <p:nvSpPr>
          <p:cNvPr id="3" name="Content Placeholder 2"/>
          <p:cNvSpPr>
            <a:spLocks noGrp="1"/>
          </p:cNvSpPr>
          <p:nvPr>
            <p:ph idx="1"/>
          </p:nvPr>
        </p:nvSpPr>
        <p:spPr>
          <a:xfrm>
            <a:off x="457200" y="1066800"/>
            <a:ext cx="8229600" cy="5105400"/>
          </a:xfrm>
        </p:spPr>
        <p:txBody>
          <a:bodyPr/>
          <a:lstStyle/>
          <a:p>
            <a:endParaRPr lang="en-US" dirty="0"/>
          </a:p>
          <a:p>
            <a:r>
              <a:rPr lang="en-US" dirty="0"/>
              <a:t>Help develop your proposal.</a:t>
            </a:r>
          </a:p>
          <a:p>
            <a:r>
              <a:rPr lang="en-US" dirty="0"/>
              <a:t>Welcome ALL proposals.</a:t>
            </a:r>
          </a:p>
          <a:p>
            <a:r>
              <a:rPr lang="en-US" dirty="0"/>
              <a:t>Promptly review your proposals.</a:t>
            </a:r>
          </a:p>
          <a:p>
            <a:r>
              <a:rPr lang="en-US" dirty="0"/>
              <a:t>Manage relationship with RI.</a:t>
            </a:r>
          </a:p>
          <a:p>
            <a:r>
              <a:rPr lang="en-US" dirty="0"/>
              <a:t>Provide links to forms </a:t>
            </a:r>
            <a:r>
              <a:rPr lang="en-US" sz="2000" dirty="0"/>
              <a:t>(</a:t>
            </a:r>
            <a:r>
              <a:rPr lang="en-US" sz="2000" dirty="0">
                <a:solidFill>
                  <a:schemeClr val="bg1"/>
                </a:solidFill>
                <a:hlinkClick r:id="rId2"/>
              </a:rPr>
              <a:t>https://portal.clubrunner.ca/50015/SitePage/district-grants</a:t>
            </a:r>
            <a:r>
              <a:rPr lang="en-US" sz="2000" dirty="0">
                <a:solidFill>
                  <a:schemeClr val="bg1"/>
                </a:solidFill>
              </a:rPr>
              <a:t>)</a:t>
            </a:r>
          </a:p>
          <a:p>
            <a:r>
              <a:rPr lang="en-US" sz="3200" dirty="0">
                <a:solidFill>
                  <a:schemeClr val="bg1"/>
                </a:solidFill>
              </a:rPr>
              <a:t>Available to answer questions</a:t>
            </a:r>
          </a:p>
          <a:p>
            <a:endParaRPr lang="en-US" sz="3200" b="1" dirty="0">
              <a:solidFill>
                <a:schemeClr val="bg1"/>
              </a:solidFill>
            </a:endParaRPr>
          </a:p>
          <a:p>
            <a:endParaRPr lang="en-US" sz="3200" b="1" dirty="0">
              <a:solidFill>
                <a:schemeClr val="bg1"/>
              </a:solidFill>
            </a:endParaRPr>
          </a:p>
          <a:p>
            <a:pPr marL="0" indent="0">
              <a:buNone/>
            </a:pPr>
            <a:endParaRPr lang="en-US" dirty="0">
              <a:solidFill>
                <a:schemeClr val="bg1"/>
              </a:solidFill>
            </a:endParaRPr>
          </a:p>
          <a:p>
            <a:endParaRPr lang="en-US" sz="2000" dirty="0">
              <a:solidFill>
                <a:schemeClr val="bg1"/>
              </a:solidFill>
            </a:endParaRPr>
          </a:p>
          <a:p>
            <a:endParaRPr lang="en-US" dirty="0"/>
          </a:p>
        </p:txBody>
      </p:sp>
      <p:pic>
        <p:nvPicPr>
          <p:cNvPr id="5" name="Picture 4">
            <a:extLst>
              <a:ext uri="{FF2B5EF4-FFF2-40B4-BE49-F238E27FC236}">
                <a16:creationId xmlns:a16="http://schemas.microsoft.com/office/drawing/2014/main" id="{7DFC7A12-B37D-99FB-AD5D-78D09A2FBF4C}"/>
              </a:ext>
            </a:extLst>
          </p:cNvPr>
          <p:cNvPicPr>
            <a:picLocks noChangeAspect="1"/>
          </p:cNvPicPr>
          <p:nvPr/>
        </p:nvPicPr>
        <p:blipFill>
          <a:blip r:embed="rId3"/>
          <a:stretch>
            <a:fillRect/>
          </a:stretch>
        </p:blipFill>
        <p:spPr>
          <a:xfrm>
            <a:off x="6718268" y="-4011"/>
            <a:ext cx="1920406" cy="1920406"/>
          </a:xfrm>
          <a:prstGeom prst="rect">
            <a:avLst/>
          </a:prstGeom>
        </p:spPr>
      </p:pic>
    </p:spTree>
    <p:extLst>
      <p:ext uri="{BB962C8B-B14F-4D97-AF65-F5344CB8AC3E}">
        <p14:creationId xmlns:p14="http://schemas.microsoft.com/office/powerpoint/2010/main" val="18888248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763000" cy="609600"/>
          </a:xfrm>
        </p:spPr>
        <p:txBody>
          <a:bodyPr/>
          <a:lstStyle/>
          <a:p>
            <a:br>
              <a:rPr lang="en-US" dirty="0"/>
            </a:br>
            <a:r>
              <a:rPr lang="en-US" dirty="0"/>
              <a:t>THE 3 MOST IMPORTANT TAKE AWAYS FROM THIS GRANT TRAINING SESSION</a:t>
            </a:r>
          </a:p>
        </p:txBody>
      </p:sp>
      <p:sp>
        <p:nvSpPr>
          <p:cNvPr id="3" name="Content Placeholder 2"/>
          <p:cNvSpPr>
            <a:spLocks noGrp="1"/>
          </p:cNvSpPr>
          <p:nvPr>
            <p:ph idx="1"/>
          </p:nvPr>
        </p:nvSpPr>
        <p:spPr>
          <a:xfrm>
            <a:off x="457200" y="1066800"/>
            <a:ext cx="8229600" cy="4678363"/>
          </a:xfrm>
        </p:spPr>
        <p:txBody>
          <a:bodyPr/>
          <a:lstStyle/>
          <a:p>
            <a:pPr marL="457200" indent="-457200">
              <a:buFont typeface="+mj-lt"/>
              <a:buAutoNum type="arabicPeriod"/>
            </a:pPr>
            <a:r>
              <a:rPr lang="en-US" sz="2400" b="1" dirty="0">
                <a:solidFill>
                  <a:schemeClr val="bg1"/>
                </a:solidFill>
                <a:latin typeface="Arial"/>
                <a:cs typeface="Arial"/>
              </a:rPr>
              <a:t>YOUR CLUB MUST HAVE A SIGNED MOU ON FILE WITH THE DISTRICT 5470</a:t>
            </a:r>
          </a:p>
          <a:p>
            <a:pPr marL="457200" indent="-457200">
              <a:buFont typeface="+mj-lt"/>
              <a:buAutoNum type="arabicPeriod"/>
            </a:pPr>
            <a:endParaRPr lang="en-US" sz="2400" b="1" dirty="0">
              <a:solidFill>
                <a:schemeClr val="bg1"/>
              </a:solidFill>
              <a:latin typeface="Arial"/>
              <a:cs typeface="Arial"/>
            </a:endParaRPr>
          </a:p>
          <a:p>
            <a:pPr marL="457200" indent="-457200">
              <a:buFont typeface="+mj-lt"/>
              <a:buAutoNum type="arabicPeriod"/>
            </a:pPr>
            <a:r>
              <a:rPr lang="en-US" sz="2400" b="1" dirty="0">
                <a:solidFill>
                  <a:schemeClr val="bg1"/>
                </a:solidFill>
                <a:latin typeface="Arial"/>
                <a:cs typeface="Arial"/>
              </a:rPr>
              <a:t>YOUR CLUB MUST SUPPORT &amp; CONTRIBUTE TO THE ANNUAL FUND OF THE  ROTARY FOUNDATION</a:t>
            </a:r>
          </a:p>
          <a:p>
            <a:pPr marL="457200" indent="-457200">
              <a:buFont typeface="+mj-lt"/>
              <a:buAutoNum type="arabicPeriod"/>
            </a:pPr>
            <a:endParaRPr lang="en-US" sz="2400" b="1" dirty="0">
              <a:solidFill>
                <a:schemeClr val="bg1"/>
              </a:solidFill>
              <a:latin typeface="Arial"/>
              <a:cs typeface="Arial"/>
            </a:endParaRPr>
          </a:p>
          <a:p>
            <a:pPr marL="457200" indent="-457200">
              <a:buFont typeface="+mj-lt"/>
              <a:buAutoNum type="arabicPeriod"/>
            </a:pPr>
            <a:r>
              <a:rPr lang="en-US" sz="2400" b="1" dirty="0">
                <a:solidFill>
                  <a:schemeClr val="bg1"/>
                </a:solidFill>
                <a:latin typeface="Arial"/>
                <a:cs typeface="Arial"/>
              </a:rPr>
              <a:t>YOUR CLUB MUST HAVE AT LEAST ONE MEMBER WHO HAS COMPLETED THIS SEMINAR OR HAVE CERIFCATION FROM RI  </a:t>
            </a:r>
            <a:r>
              <a:rPr lang="en-US" sz="2400" b="1" dirty="0">
                <a:solidFill>
                  <a:schemeClr val="bg1"/>
                </a:solidFill>
                <a:latin typeface="Arial"/>
                <a:cs typeface="Arial"/>
                <a:hlinkClick r:id="rId3"/>
              </a:rPr>
              <a:t>https://learn.rotary.org/members/learn/learning- plans/101/</a:t>
            </a:r>
            <a:r>
              <a:rPr lang="en-US" sz="2000" b="1" dirty="0">
                <a:solidFill>
                  <a:schemeClr val="bg1"/>
                </a:solidFill>
                <a:latin typeface="Arial"/>
                <a:cs typeface="Arial"/>
                <a:hlinkClick r:id="rId3"/>
              </a:rPr>
              <a:t>grant-management-seminar</a:t>
            </a:r>
            <a:r>
              <a:rPr lang="en-US" sz="2000" b="1" dirty="0">
                <a:solidFill>
                  <a:schemeClr val="bg1"/>
                </a:solidFill>
                <a:latin typeface="Arial"/>
                <a:cs typeface="Arial"/>
              </a:rPr>
              <a:t>   THIS CLASS IS APPROX. 3 HOURS</a:t>
            </a:r>
          </a:p>
          <a:p>
            <a:pPr marL="457200" indent="-457200">
              <a:buFont typeface="+mj-lt"/>
              <a:buAutoNum type="arabicPeriod"/>
            </a:pPr>
            <a:endParaRPr lang="en-US" sz="2400" b="1" dirty="0">
              <a:solidFill>
                <a:schemeClr val="bg1"/>
              </a:solidFill>
              <a:latin typeface="Arial"/>
              <a:cs typeface="Arial"/>
            </a:endParaRPr>
          </a:p>
          <a:p>
            <a:pPr marL="457200" indent="-457200">
              <a:buFont typeface="+mj-lt"/>
              <a:buAutoNum type="arabicPeriod"/>
            </a:pPr>
            <a:endParaRPr lang="en-US" sz="2400" b="1" dirty="0">
              <a:solidFill>
                <a:schemeClr val="bg1"/>
              </a:solidFill>
              <a:latin typeface="Arial"/>
              <a:cs typeface="Arial"/>
            </a:endParaRPr>
          </a:p>
          <a:p>
            <a:pPr marL="457200" indent="-457200">
              <a:buFont typeface="+mj-lt"/>
              <a:buAutoNum type="arabicPeriod"/>
            </a:pPr>
            <a:endParaRPr lang="en-US" sz="2400" b="1" dirty="0">
              <a:solidFill>
                <a:schemeClr val="bg1"/>
              </a:solidFill>
              <a:latin typeface="Arial"/>
              <a:cs typeface="Arial"/>
            </a:endParaRPr>
          </a:p>
          <a:p>
            <a:pPr marL="457200" indent="-457200">
              <a:buFont typeface="+mj-lt"/>
              <a:buAutoNum type="arabicPeriod"/>
            </a:pPr>
            <a:endParaRPr lang="en-US" sz="2400" b="1" dirty="0">
              <a:solidFill>
                <a:schemeClr val="bg1"/>
              </a:solidFill>
              <a:latin typeface="Arial"/>
              <a:cs typeface="Arial"/>
            </a:endParaRPr>
          </a:p>
          <a:p>
            <a:pPr marL="457200" indent="-457200">
              <a:buFont typeface="+mj-lt"/>
              <a:buAutoNum type="arabicPeriod"/>
            </a:pPr>
            <a:endParaRPr lang="en-US" sz="2400" b="1" dirty="0">
              <a:solidFill>
                <a:schemeClr val="bg1"/>
              </a:solidFill>
              <a:latin typeface="Arial"/>
              <a:cs typeface="Arial"/>
            </a:endParaRPr>
          </a:p>
          <a:p>
            <a:pPr marL="457200" indent="-457200">
              <a:buFont typeface="+mj-lt"/>
              <a:buAutoNum type="arabicPeriod"/>
            </a:pPr>
            <a:endParaRPr lang="en-US" sz="2400" b="1" dirty="0">
              <a:solidFill>
                <a:schemeClr val="bg1"/>
              </a:solidFill>
              <a:latin typeface="Arial"/>
              <a:cs typeface="Arial"/>
            </a:endParaRPr>
          </a:p>
          <a:p>
            <a:pPr marL="0" indent="0">
              <a:buNone/>
            </a:pPr>
            <a:endParaRPr lang="en-US" sz="2400" b="1" dirty="0">
              <a:solidFill>
                <a:schemeClr val="bg1"/>
              </a:solidFill>
              <a:latin typeface="Arial"/>
              <a:cs typeface="Arial"/>
            </a:endParaRPr>
          </a:p>
          <a:p>
            <a:pPr marL="0" indent="0">
              <a:buNone/>
            </a:pPr>
            <a:endParaRPr lang="en-US" sz="2400" b="1" dirty="0">
              <a:solidFill>
                <a:schemeClr val="bg1"/>
              </a:solidFill>
              <a:latin typeface="Arial"/>
              <a:cs typeface="Arial"/>
            </a:endParaRPr>
          </a:p>
        </p:txBody>
      </p:sp>
    </p:spTree>
    <p:extLst>
      <p:ext uri="{BB962C8B-B14F-4D97-AF65-F5344CB8AC3E}">
        <p14:creationId xmlns:p14="http://schemas.microsoft.com/office/powerpoint/2010/main" val="25218991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bwMode="auto">
          <a:noFill/>
          <a:ln>
            <a:miter lim="800000"/>
            <a:headEnd/>
            <a:tailEnd/>
          </a:ln>
        </p:spPr>
        <p:txBody>
          <a:bodyPr vert="horz" wrap="square" numCol="1" compatLnSpc="1">
            <a:prstTxWarp prst="textNoShape">
              <a:avLst/>
            </a:prstTxWarp>
          </a:bodyPr>
          <a:lstStyle/>
          <a:p>
            <a:pPr marL="0" indent="0" eaLnBrk="1" hangingPunct="1">
              <a:spcAft>
                <a:spcPts val="300"/>
              </a:spcAft>
            </a:pPr>
            <a:r>
              <a:rPr lang="en-US" sz="2800" dirty="0"/>
              <a:t>District Grants: Committee</a:t>
            </a:r>
            <a:endParaRPr lang="en-US" sz="2800" b="1" u="sng" dirty="0">
              <a:solidFill>
                <a:schemeClr val="accent1"/>
              </a:solidFill>
              <a:latin typeface="Georgia" pitchFamily="-105" charset="0"/>
              <a:ea typeface="Georgia" pitchFamily="-105" charset="0"/>
              <a:cs typeface="Georgia" pitchFamily="-105" charset="0"/>
            </a:endParaRPr>
          </a:p>
        </p:txBody>
      </p:sp>
      <p:sp>
        <p:nvSpPr>
          <p:cNvPr id="3" name="Content Placeholder 2"/>
          <p:cNvSpPr>
            <a:spLocks noGrp="1"/>
          </p:cNvSpPr>
          <p:nvPr>
            <p:ph idx="1"/>
          </p:nvPr>
        </p:nvSpPr>
        <p:spPr>
          <a:xfrm>
            <a:off x="415925" y="1371600"/>
            <a:ext cx="7966075" cy="4572000"/>
          </a:xfrm>
        </p:spPr>
        <p:txBody>
          <a:bodyPr vert="horz" wrap="square" lIns="0" tIns="0" rIns="0" bIns="0" numCol="1" anchor="t" anchorCtr="0" compatLnSpc="1">
            <a:prstTxWarp prst="textNoShape">
              <a:avLst/>
            </a:prstTxWarp>
          </a:bodyPr>
          <a:lstStyle/>
          <a:p>
            <a:pPr marL="0" lvl="0" indent="0" algn="ctr" defTabSz="914400" eaLnBrk="1" hangingPunct="1">
              <a:buNone/>
            </a:pPr>
            <a:r>
              <a:rPr lang="en-US" sz="2400" b="1" kern="0" dirty="0">
                <a:latin typeface="Arial"/>
                <a:cs typeface="Arial"/>
              </a:rPr>
              <a:t>Sheree Fukai (Chair) RC of Grand Junction</a:t>
            </a:r>
          </a:p>
          <a:p>
            <a:pPr marL="0" lvl="0" indent="0" algn="ctr" defTabSz="914400" eaLnBrk="1" hangingPunct="1">
              <a:buNone/>
            </a:pPr>
            <a:r>
              <a:rPr lang="en-US" sz="2400" b="1" kern="0" dirty="0">
                <a:latin typeface="Arial"/>
                <a:cs typeface="Arial"/>
              </a:rPr>
              <a:t>Carol Bach RC of Co Springs</a:t>
            </a:r>
          </a:p>
          <a:p>
            <a:pPr marL="0" indent="0" algn="ctr" defTabSz="914400" eaLnBrk="1" hangingPunct="1">
              <a:buNone/>
            </a:pPr>
            <a:r>
              <a:rPr lang="en-US" sz="2400" b="1" kern="0" dirty="0">
                <a:latin typeface="Arial"/>
                <a:cs typeface="Arial"/>
              </a:rPr>
              <a:t>Cliff Anson RC of Grand Junction</a:t>
            </a:r>
          </a:p>
          <a:p>
            <a:pPr marL="0" indent="0" algn="ctr" defTabSz="914400" eaLnBrk="1" hangingPunct="1">
              <a:buNone/>
            </a:pPr>
            <a:r>
              <a:rPr lang="en-US" sz="2400" b="1" kern="0" dirty="0">
                <a:latin typeface="Arial"/>
                <a:cs typeface="Arial"/>
              </a:rPr>
              <a:t>Linda Carlson Canon City RC</a:t>
            </a:r>
          </a:p>
          <a:p>
            <a:pPr marL="0" lvl="0" indent="0" algn="ctr" defTabSz="914400" eaLnBrk="1" hangingPunct="1">
              <a:buNone/>
            </a:pPr>
            <a:r>
              <a:rPr lang="en-US" sz="2400" b="1" kern="0" dirty="0" err="1">
                <a:latin typeface="Arial"/>
                <a:cs typeface="Arial"/>
              </a:rPr>
              <a:t>Chessa</a:t>
            </a:r>
            <a:r>
              <a:rPr lang="en-US" sz="2400" b="1" kern="0" dirty="0">
                <a:latin typeface="Arial"/>
                <a:cs typeface="Arial"/>
              </a:rPr>
              <a:t> Gill RC of Durango</a:t>
            </a:r>
          </a:p>
          <a:p>
            <a:pPr marL="0" indent="0" algn="ctr" defTabSz="914400" eaLnBrk="1" hangingPunct="1">
              <a:buNone/>
            </a:pPr>
            <a:r>
              <a:rPr lang="en-US" sz="2400" b="1" kern="0" dirty="0">
                <a:latin typeface="Arial"/>
                <a:cs typeface="Arial"/>
              </a:rPr>
              <a:t>Ann Harris Carbondale RC</a:t>
            </a:r>
          </a:p>
          <a:p>
            <a:pPr marL="0" indent="0" algn="ctr" defTabSz="914400" eaLnBrk="1" hangingPunct="1">
              <a:buNone/>
            </a:pPr>
            <a:r>
              <a:rPr lang="en-US" sz="2400" b="1" kern="0" dirty="0">
                <a:latin typeface="Arial"/>
                <a:cs typeface="Arial"/>
              </a:rPr>
              <a:t>Becky Kiser RC of East Co Springs </a:t>
            </a:r>
          </a:p>
          <a:p>
            <a:pPr marL="0" lvl="0" indent="0" algn="ctr" defTabSz="914400" eaLnBrk="1" hangingPunct="1">
              <a:buNone/>
            </a:pPr>
            <a:r>
              <a:rPr lang="en-US" sz="2400" b="1" kern="0" dirty="0">
                <a:latin typeface="Arial"/>
                <a:cs typeface="Arial"/>
              </a:rPr>
              <a:t>Tish Nelson RC of Pine River Valley Centennial</a:t>
            </a:r>
          </a:p>
          <a:p>
            <a:pPr marL="0" lvl="0" indent="0" algn="ctr" defTabSz="914400" eaLnBrk="1" hangingPunct="1">
              <a:buNone/>
            </a:pPr>
            <a:r>
              <a:rPr lang="en-US" sz="2400" b="1" kern="0" dirty="0">
                <a:latin typeface="Arial"/>
                <a:cs typeface="Arial"/>
              </a:rPr>
              <a:t>Steve Riden RC of Salida</a:t>
            </a:r>
          </a:p>
          <a:p>
            <a:pPr marL="0" lvl="0" indent="0" algn="ctr" defTabSz="914400" eaLnBrk="1" hangingPunct="1">
              <a:buNone/>
            </a:pPr>
            <a:endParaRPr lang="en-US" sz="2400" b="1" kern="0" dirty="0">
              <a:latin typeface="Arial"/>
              <a:cs typeface="Arial"/>
            </a:endParaRPr>
          </a:p>
          <a:p>
            <a:pPr marL="0" indent="0" algn="ctr" defTabSz="914400" eaLnBrk="1" hangingPunct="1">
              <a:buNone/>
            </a:pPr>
            <a:endParaRPr lang="en-US" sz="2400" b="1" kern="0" dirty="0">
              <a:latin typeface="Arial"/>
              <a:cs typeface="Arial"/>
            </a:endParaRPr>
          </a:p>
          <a:p>
            <a:pPr marL="0" indent="0" eaLnBrk="1" hangingPunct="1"/>
            <a:endParaRPr lang="en-US" sz="1600" dirty="0">
              <a:solidFill>
                <a:srgbClr val="58585A"/>
              </a:solidFill>
              <a:latin typeface="Georgia" pitchFamily="-105" charset="0"/>
              <a:ea typeface="Georgia" pitchFamily="-105" charset="0"/>
              <a:cs typeface="Georgia" pitchFamily="-105" charset="0"/>
            </a:endParaRPr>
          </a:p>
        </p:txBody>
      </p:sp>
    </p:spTree>
    <p:extLst>
      <p:ext uri="{BB962C8B-B14F-4D97-AF65-F5344CB8AC3E}">
        <p14:creationId xmlns:p14="http://schemas.microsoft.com/office/powerpoint/2010/main" val="162052680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childTnLst>
                                </p:cTn>
                              </p:par>
                            </p:childTnLst>
                          </p:cTn>
                        </p:par>
                        <p:par>
                          <p:cTn id="8" fill="hold">
                            <p:stCondLst>
                              <p:cond delay="1500"/>
                            </p:stCondLst>
                            <p:childTnLst>
                              <p:par>
                                <p:cTn id="9" presetID="10" presetClass="entr" presetSubtype="0" fill="hold" nodeType="afterEffect">
                                  <p:stCondLst>
                                    <p:cond delay="50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childTnLst>
                                </p:cTn>
                              </p:par>
                            </p:childTnLst>
                          </p:cTn>
                        </p:par>
                        <p:par>
                          <p:cTn id="12" fill="hold">
                            <p:stCondLst>
                              <p:cond delay="3000"/>
                            </p:stCondLst>
                            <p:childTnLst>
                              <p:par>
                                <p:cTn id="13" presetID="10" presetClass="entr" presetSubtype="0" fill="hold" nodeType="afterEffect">
                                  <p:stCondLst>
                                    <p:cond delay="50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1000"/>
                                        <p:tgtEl>
                                          <p:spTgt spid="3">
                                            <p:txEl>
                                              <p:pRg st="2" end="2"/>
                                            </p:txEl>
                                          </p:spTgt>
                                        </p:tgtEl>
                                      </p:cBhvr>
                                    </p:animEffect>
                                  </p:childTnLst>
                                </p:cTn>
                              </p:par>
                            </p:childTnLst>
                          </p:cTn>
                        </p:par>
                        <p:par>
                          <p:cTn id="16" fill="hold">
                            <p:stCondLst>
                              <p:cond delay="4500"/>
                            </p:stCondLst>
                            <p:childTnLst>
                              <p:par>
                                <p:cTn id="17" presetID="10" presetClass="entr" presetSubtype="0" fill="hold" nodeType="afterEffect">
                                  <p:stCondLst>
                                    <p:cond delay="50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000"/>
                                        <p:tgtEl>
                                          <p:spTgt spid="3">
                                            <p:txEl>
                                              <p:pRg st="3" end="3"/>
                                            </p:txEl>
                                          </p:spTgt>
                                        </p:tgtEl>
                                      </p:cBhvr>
                                    </p:animEffect>
                                  </p:childTnLst>
                                </p:cTn>
                              </p:par>
                            </p:childTnLst>
                          </p:cTn>
                        </p:par>
                        <p:par>
                          <p:cTn id="20" fill="hold">
                            <p:stCondLst>
                              <p:cond delay="6000"/>
                            </p:stCondLst>
                            <p:childTnLst>
                              <p:par>
                                <p:cTn id="21" presetID="10" presetClass="entr" presetSubtype="0" fill="hold" nodeType="afterEffect">
                                  <p:stCondLst>
                                    <p:cond delay="50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1000"/>
                                        <p:tgtEl>
                                          <p:spTgt spid="3">
                                            <p:txEl>
                                              <p:pRg st="4" end="4"/>
                                            </p:txEl>
                                          </p:spTgt>
                                        </p:tgtEl>
                                      </p:cBhvr>
                                    </p:animEffect>
                                  </p:childTnLst>
                                </p:cTn>
                              </p:par>
                            </p:childTnLst>
                          </p:cTn>
                        </p:par>
                        <p:par>
                          <p:cTn id="24" fill="hold">
                            <p:stCondLst>
                              <p:cond delay="7500"/>
                            </p:stCondLst>
                            <p:childTnLst>
                              <p:par>
                                <p:cTn id="25" presetID="10" presetClass="entr" presetSubtype="0" fill="hold" nodeType="afterEffect">
                                  <p:stCondLst>
                                    <p:cond delay="50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1000"/>
                                        <p:tgtEl>
                                          <p:spTgt spid="3">
                                            <p:txEl>
                                              <p:pRg st="5" end="5"/>
                                            </p:txEl>
                                          </p:spTgt>
                                        </p:tgtEl>
                                      </p:cBhvr>
                                    </p:animEffect>
                                  </p:childTnLst>
                                </p:cTn>
                              </p:par>
                            </p:childTnLst>
                          </p:cTn>
                        </p:par>
                        <p:par>
                          <p:cTn id="28" fill="hold">
                            <p:stCondLst>
                              <p:cond delay="9000"/>
                            </p:stCondLst>
                            <p:childTnLst>
                              <p:par>
                                <p:cTn id="29" presetID="10" presetClass="entr" presetSubtype="0" fill="hold" nodeType="afterEffect">
                                  <p:stCondLst>
                                    <p:cond delay="50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1000"/>
                                        <p:tgtEl>
                                          <p:spTgt spid="3">
                                            <p:txEl>
                                              <p:pRg st="6" end="6"/>
                                            </p:txEl>
                                          </p:spTgt>
                                        </p:tgtEl>
                                      </p:cBhvr>
                                    </p:animEffect>
                                  </p:childTnLst>
                                </p:cTn>
                              </p:par>
                            </p:childTnLst>
                          </p:cTn>
                        </p:par>
                        <p:par>
                          <p:cTn id="32" fill="hold">
                            <p:stCondLst>
                              <p:cond delay="10500"/>
                            </p:stCondLst>
                            <p:childTnLst>
                              <p:par>
                                <p:cTn id="33" presetID="10" presetClass="entr" presetSubtype="0" fill="hold" nodeType="afterEffect">
                                  <p:stCondLst>
                                    <p:cond delay="50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childTnLst>
                                </p:cTn>
                              </p:par>
                            </p:childTnLst>
                          </p:cTn>
                        </p:par>
                        <p:par>
                          <p:cTn id="36" fill="hold">
                            <p:stCondLst>
                              <p:cond delay="12000"/>
                            </p:stCondLst>
                            <p:childTnLst>
                              <p:par>
                                <p:cTn id="37" presetID="10" presetClass="entr" presetSubtype="0" fill="hold" nodeType="afterEffect">
                                  <p:stCondLst>
                                    <p:cond delay="50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fade">
                                      <p:cBhvr>
                                        <p:cTn id="39" dur="1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bwMode="auto">
          <a:xfrm>
            <a:off x="152400" y="457200"/>
            <a:ext cx="8991600" cy="533400"/>
          </a:xfrm>
          <a:noFill/>
          <a:ln>
            <a:miter lim="800000"/>
            <a:headEnd/>
            <a:tailEnd/>
          </a:ln>
        </p:spPr>
        <p:txBody>
          <a:bodyPr vert="horz" wrap="square" numCol="1" compatLnSpc="1">
            <a:prstTxWarp prst="textNoShape">
              <a:avLst/>
            </a:prstTxWarp>
          </a:bodyPr>
          <a:lstStyle/>
          <a:p>
            <a:pPr marL="0" indent="0" eaLnBrk="1" hangingPunct="1">
              <a:spcAft>
                <a:spcPts val="300"/>
              </a:spcAft>
            </a:pPr>
            <a:r>
              <a:rPr lang="en-US" sz="2800" dirty="0"/>
              <a:t>District Grants: Questions or if you would like to join the Committee</a:t>
            </a:r>
            <a:endParaRPr lang="en-US" sz="2800" b="1" u="sng" dirty="0">
              <a:solidFill>
                <a:schemeClr val="accent1"/>
              </a:solidFill>
              <a:latin typeface="Georgia" pitchFamily="-105" charset="0"/>
              <a:ea typeface="Georgia" pitchFamily="-105" charset="0"/>
              <a:cs typeface="Georgia" pitchFamily="-105" charset="0"/>
            </a:endParaRPr>
          </a:p>
        </p:txBody>
      </p:sp>
      <p:sp>
        <p:nvSpPr>
          <p:cNvPr id="3" name="Content Placeholder 2"/>
          <p:cNvSpPr>
            <a:spLocks noGrp="1"/>
          </p:cNvSpPr>
          <p:nvPr>
            <p:ph idx="1"/>
          </p:nvPr>
        </p:nvSpPr>
        <p:spPr>
          <a:xfrm>
            <a:off x="419100" y="1828800"/>
            <a:ext cx="7966075" cy="4419600"/>
          </a:xfrm>
        </p:spPr>
        <p:txBody>
          <a:bodyPr vert="horz" wrap="square" lIns="0" tIns="0" rIns="0" bIns="0" numCol="1" anchor="t" anchorCtr="0" compatLnSpc="1">
            <a:prstTxWarp prst="textNoShape">
              <a:avLst/>
            </a:prstTxWarp>
          </a:bodyPr>
          <a:lstStyle/>
          <a:p>
            <a:pPr marL="0" lvl="0" indent="0" algn="ctr" defTabSz="914400" eaLnBrk="1" hangingPunct="1">
              <a:buNone/>
            </a:pPr>
            <a:endParaRPr lang="en-US" sz="2400" kern="0" dirty="0">
              <a:solidFill>
                <a:srgbClr val="000000"/>
              </a:solidFill>
              <a:latin typeface="Arial"/>
              <a:cs typeface="Arial"/>
            </a:endParaRPr>
          </a:p>
          <a:p>
            <a:pPr marL="0" lvl="0" indent="0" algn="ctr" defTabSz="914400" eaLnBrk="1" hangingPunct="1">
              <a:buNone/>
            </a:pPr>
            <a:endParaRPr lang="en-US" sz="2400" kern="0" dirty="0">
              <a:solidFill>
                <a:srgbClr val="000000"/>
              </a:solidFill>
              <a:latin typeface="Arial"/>
              <a:cs typeface="Arial"/>
            </a:endParaRPr>
          </a:p>
          <a:p>
            <a:pPr marL="0" lvl="0" indent="0" algn="ctr" defTabSz="914400" eaLnBrk="1" hangingPunct="1">
              <a:buNone/>
            </a:pPr>
            <a:r>
              <a:rPr lang="en-US" sz="2800" b="1" kern="0" dirty="0">
                <a:latin typeface="Arial"/>
                <a:cs typeface="Arial"/>
              </a:rPr>
              <a:t>District Grants Chair: Sheree Fukai</a:t>
            </a:r>
          </a:p>
          <a:p>
            <a:pPr marL="0" lvl="0" indent="0" algn="ctr" defTabSz="914400" eaLnBrk="1" hangingPunct="1">
              <a:buNone/>
            </a:pPr>
            <a:r>
              <a:rPr lang="en-US" sz="2800" b="1" kern="0" dirty="0">
                <a:latin typeface="Arial"/>
                <a:cs typeface="Arial"/>
              </a:rPr>
              <a:t>847-812-5979</a:t>
            </a:r>
          </a:p>
          <a:p>
            <a:pPr marL="0" lvl="0" indent="0" algn="ctr" defTabSz="914400" eaLnBrk="1" hangingPunct="1">
              <a:buNone/>
            </a:pPr>
            <a:r>
              <a:rPr lang="en-US" sz="2800" b="1" kern="0" dirty="0">
                <a:latin typeface="Arial"/>
                <a:cs typeface="Arial"/>
              </a:rPr>
              <a:t>rotary.district.grants.5470@gmail.com</a:t>
            </a:r>
          </a:p>
          <a:p>
            <a:pPr marL="0" indent="0" eaLnBrk="1" hangingPunct="1"/>
            <a:endParaRPr lang="en-US" sz="1600" dirty="0">
              <a:solidFill>
                <a:srgbClr val="58585A"/>
              </a:solidFill>
              <a:latin typeface="Georgia" pitchFamily="-105" charset="0"/>
              <a:ea typeface="Georgia" pitchFamily="-105" charset="0"/>
              <a:cs typeface="Georgia" pitchFamily="-105" charset="0"/>
            </a:endParaRPr>
          </a:p>
        </p:txBody>
      </p:sp>
    </p:spTree>
    <p:extLst>
      <p:ext uri="{BB962C8B-B14F-4D97-AF65-F5344CB8AC3E}">
        <p14:creationId xmlns:p14="http://schemas.microsoft.com/office/powerpoint/2010/main" val="79203514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childTnLst>
                                </p:cTn>
                              </p:par>
                            </p:childTnLst>
                          </p:cTn>
                        </p:par>
                        <p:par>
                          <p:cTn id="8" fill="hold">
                            <p:stCondLst>
                              <p:cond delay="1500"/>
                            </p:stCondLst>
                            <p:childTnLst>
                              <p:par>
                                <p:cTn id="9" presetID="10" presetClass="entr" presetSubtype="0" fill="hold" nodeType="afterEffect">
                                  <p:stCondLst>
                                    <p:cond delay="500"/>
                                  </p:stCondLst>
                                  <p:childTnLst>
                                    <p:set>
                                      <p:cBhvr>
                                        <p:cTn id="10" dur="1" fill="hold">
                                          <p:stCondLst>
                                            <p:cond delay="0"/>
                                          </p:stCondLst>
                                        </p:cTn>
                                        <p:tgtEl>
                                          <p:spTgt spid="3">
                                            <p:txEl>
                                              <p:pRg st="3" end="3"/>
                                            </p:txEl>
                                          </p:spTgt>
                                        </p:tgtEl>
                                        <p:attrNameLst>
                                          <p:attrName>style.visibility</p:attrName>
                                        </p:attrNameLst>
                                      </p:cBhvr>
                                      <p:to>
                                        <p:strVal val="visible"/>
                                      </p:to>
                                    </p:set>
                                    <p:animEffect transition="in" filter="fade">
                                      <p:cBhvr>
                                        <p:cTn id="11" dur="1000"/>
                                        <p:tgtEl>
                                          <p:spTgt spid="3">
                                            <p:txEl>
                                              <p:pRg st="3" end="3"/>
                                            </p:txEl>
                                          </p:spTgt>
                                        </p:tgtEl>
                                      </p:cBhvr>
                                    </p:animEffect>
                                  </p:childTnLst>
                                </p:cTn>
                              </p:par>
                            </p:childTnLst>
                          </p:cTn>
                        </p:par>
                        <p:par>
                          <p:cTn id="12" fill="hold">
                            <p:stCondLst>
                              <p:cond delay="3000"/>
                            </p:stCondLst>
                            <p:childTnLst>
                              <p:par>
                                <p:cTn id="13" presetID="10" presetClass="entr" presetSubtype="0" fill="hold" nodeType="afterEffect">
                                  <p:stCondLst>
                                    <p:cond delay="50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5C2FC92-8233-E7E5-9C5B-7E079F98C8E7}"/>
              </a:ext>
            </a:extLst>
          </p:cNvPr>
          <p:cNvSpPr>
            <a:spLocks noGrp="1"/>
          </p:cNvSpPr>
          <p:nvPr>
            <p:ph type="title"/>
          </p:nvPr>
        </p:nvSpPr>
        <p:spPr/>
        <p:txBody>
          <a:bodyPr/>
          <a:lstStyle/>
          <a:p>
            <a:r>
              <a:rPr lang="en-US" dirty="0"/>
              <a:t>District Grants: The Rotary  Foundation Vision Statement</a:t>
            </a:r>
          </a:p>
        </p:txBody>
      </p:sp>
      <p:sp>
        <p:nvSpPr>
          <p:cNvPr id="5" name="Content Placeholder 4">
            <a:extLst>
              <a:ext uri="{FF2B5EF4-FFF2-40B4-BE49-F238E27FC236}">
                <a16:creationId xmlns:a16="http://schemas.microsoft.com/office/drawing/2014/main" id="{58C402F2-3B18-A83A-C999-929A6DFEEF29}"/>
              </a:ext>
            </a:extLst>
          </p:cNvPr>
          <p:cNvSpPr>
            <a:spLocks noGrp="1"/>
          </p:cNvSpPr>
          <p:nvPr>
            <p:ph idx="1"/>
          </p:nvPr>
        </p:nvSpPr>
        <p:spPr>
          <a:xfrm>
            <a:off x="375684" y="2534406"/>
            <a:ext cx="8229600" cy="4525963"/>
          </a:xfrm>
        </p:spPr>
        <p:txBody>
          <a:bodyPr/>
          <a:lstStyle/>
          <a:p>
            <a:pPr marL="0" indent="0">
              <a:buNone/>
            </a:pPr>
            <a:r>
              <a:rPr lang="en-US" b="1" i="0" dirty="0">
                <a:solidFill>
                  <a:schemeClr val="bg1"/>
                </a:solidFill>
                <a:effectLst/>
                <a:latin typeface="Arial" panose="020B0604020202020204" pitchFamily="34" charset="0"/>
                <a:cs typeface="Arial" panose="020B0604020202020204" pitchFamily="34" charset="0"/>
              </a:rPr>
              <a:t>Together, we see a world where people unite and take action to create lasting change — across the globe, in our communities, and in ourselves.</a:t>
            </a:r>
            <a:endParaRPr lang="en-US" b="1" dirty="0">
              <a:solidFill>
                <a:schemeClr val="bg1"/>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22CAF98C-E8ED-7D4C-606F-6B1BA2805B6F}"/>
              </a:ext>
            </a:extLst>
          </p:cNvPr>
          <p:cNvPicPr>
            <a:picLocks noChangeAspect="1"/>
          </p:cNvPicPr>
          <p:nvPr/>
        </p:nvPicPr>
        <p:blipFill>
          <a:blip r:embed="rId2"/>
          <a:stretch>
            <a:fillRect/>
          </a:stretch>
        </p:blipFill>
        <p:spPr>
          <a:xfrm>
            <a:off x="6703167" y="0"/>
            <a:ext cx="1902117" cy="1908213"/>
          </a:xfrm>
          <a:prstGeom prst="rect">
            <a:avLst/>
          </a:prstGeom>
        </p:spPr>
      </p:pic>
    </p:spTree>
    <p:extLst>
      <p:ext uri="{BB962C8B-B14F-4D97-AF65-F5344CB8AC3E}">
        <p14:creationId xmlns:p14="http://schemas.microsoft.com/office/powerpoint/2010/main" val="35312336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bwMode="auto">
          <a:noFill/>
          <a:ln>
            <a:miter lim="800000"/>
            <a:headEnd/>
            <a:tailEnd/>
          </a:ln>
        </p:spPr>
        <p:txBody>
          <a:bodyPr vert="horz" wrap="square" numCol="1" compatLnSpc="1">
            <a:prstTxWarp prst="textNoShape">
              <a:avLst/>
            </a:prstTxWarp>
          </a:bodyPr>
          <a:lstStyle/>
          <a:p>
            <a:pPr marL="0" indent="0" eaLnBrk="1" hangingPunct="1">
              <a:spcAft>
                <a:spcPts val="300"/>
              </a:spcAft>
            </a:pPr>
            <a:r>
              <a:rPr lang="en-US" sz="2800" dirty="0"/>
              <a:t>District Grants</a:t>
            </a:r>
            <a:endParaRPr lang="en-US" sz="2800" b="1" u="sng" dirty="0">
              <a:solidFill>
                <a:schemeClr val="accent1"/>
              </a:solidFill>
              <a:latin typeface="Georgia" pitchFamily="-105" charset="0"/>
              <a:ea typeface="Georgia" pitchFamily="-105" charset="0"/>
              <a:cs typeface="Georgia" pitchFamily="-105" charset="0"/>
            </a:endParaRPr>
          </a:p>
        </p:txBody>
      </p:sp>
      <p:sp>
        <p:nvSpPr>
          <p:cNvPr id="3" name="Content Placeholder 2"/>
          <p:cNvSpPr>
            <a:spLocks noGrp="1"/>
          </p:cNvSpPr>
          <p:nvPr>
            <p:ph idx="1"/>
          </p:nvPr>
        </p:nvSpPr>
        <p:spPr>
          <a:xfrm>
            <a:off x="381000" y="1295400"/>
            <a:ext cx="8229600" cy="4800600"/>
          </a:xfrm>
        </p:spPr>
        <p:txBody>
          <a:bodyPr vert="horz" wrap="square" lIns="0" tIns="0" rIns="0" bIns="0" numCol="1" anchor="t" anchorCtr="0" compatLnSpc="1">
            <a:prstTxWarp prst="textNoShape">
              <a:avLst/>
            </a:prstTxWarp>
          </a:bodyPr>
          <a:lstStyle/>
          <a:p>
            <a:pPr>
              <a:buFontTx/>
              <a:buNone/>
            </a:pPr>
            <a:endParaRPr lang="en-US" sz="2400" b="1" dirty="0">
              <a:solidFill>
                <a:srgbClr val="000000"/>
              </a:solidFill>
              <a:latin typeface="Arial" pitchFamily="34" charset="0"/>
              <a:ea typeface="ＭＳ Ｐゴシック" pitchFamily="34" charset="-128"/>
              <a:cs typeface="Arial" pitchFamily="34" charset="0"/>
            </a:endParaRPr>
          </a:p>
          <a:p>
            <a:pPr>
              <a:buFontTx/>
              <a:buNone/>
            </a:pPr>
            <a:r>
              <a:rPr lang="en-US" sz="2800" b="1" dirty="0">
                <a:solidFill>
                  <a:schemeClr val="bg1"/>
                </a:solidFill>
                <a:latin typeface="Arial" pitchFamily="34" charset="0"/>
                <a:ea typeface="ＭＳ Ｐゴシック" pitchFamily="34" charset="-128"/>
                <a:cs typeface="Arial" pitchFamily="34" charset="0"/>
              </a:rPr>
              <a:t>What are district grants?</a:t>
            </a:r>
          </a:p>
          <a:p>
            <a:pPr>
              <a:buFontTx/>
              <a:buNone/>
            </a:pPr>
            <a:endParaRPr lang="en-US" sz="2400" b="1" dirty="0">
              <a:solidFill>
                <a:schemeClr val="bg1"/>
              </a:solidFill>
              <a:latin typeface="Arial" pitchFamily="34" charset="0"/>
              <a:ea typeface="ＭＳ Ｐゴシック" pitchFamily="34" charset="-128"/>
              <a:cs typeface="Arial" pitchFamily="34" charset="0"/>
            </a:endParaRPr>
          </a:p>
          <a:p>
            <a:r>
              <a:rPr lang="en-US" sz="2400" b="1" dirty="0">
                <a:solidFill>
                  <a:schemeClr val="bg1"/>
                </a:solidFill>
                <a:latin typeface="Arial" pitchFamily="34" charset="0"/>
                <a:ea typeface="ＭＳ Ｐゴシック" pitchFamily="34" charset="-128"/>
                <a:cs typeface="Arial" pitchFamily="34" charset="0"/>
              </a:rPr>
              <a:t>District grants fund smaller, short-term activities that can address needs in both local and worldwide communities.</a:t>
            </a:r>
          </a:p>
          <a:p>
            <a:r>
              <a:rPr lang="en-US" sz="2400" b="1" dirty="0">
                <a:solidFill>
                  <a:schemeClr val="bg1"/>
                </a:solidFill>
                <a:latin typeface="Arial" pitchFamily="34" charset="0"/>
                <a:ea typeface="ＭＳ Ｐゴシック" pitchFamily="34" charset="-128"/>
                <a:cs typeface="Arial" pitchFamily="34" charset="0"/>
              </a:rPr>
              <a:t>District Grants are funded as a block grant.</a:t>
            </a:r>
          </a:p>
          <a:p>
            <a:r>
              <a:rPr lang="en-US" sz="2400" b="1" dirty="0">
                <a:solidFill>
                  <a:schemeClr val="bg1"/>
                </a:solidFill>
                <a:latin typeface="Arial" pitchFamily="34" charset="0"/>
                <a:ea typeface="ＭＳ Ｐゴシック" pitchFamily="34" charset="-128"/>
                <a:cs typeface="Arial" pitchFamily="34" charset="0"/>
              </a:rPr>
              <a:t>Districts must be </a:t>
            </a:r>
            <a:r>
              <a:rPr lang="en-US" sz="2400" b="1" i="1" u="sng" dirty="0">
                <a:solidFill>
                  <a:schemeClr val="bg1"/>
                </a:solidFill>
                <a:latin typeface="Arial" pitchFamily="34" charset="0"/>
                <a:ea typeface="ＭＳ Ｐゴシック" pitchFamily="34" charset="-128"/>
                <a:cs typeface="Arial" pitchFamily="34" charset="0"/>
              </a:rPr>
              <a:t>qualified</a:t>
            </a:r>
            <a:r>
              <a:rPr lang="en-US" sz="2400" b="1" dirty="0">
                <a:solidFill>
                  <a:schemeClr val="bg1"/>
                </a:solidFill>
                <a:latin typeface="Arial" pitchFamily="34" charset="0"/>
                <a:ea typeface="ＭＳ Ｐゴシック" pitchFamily="34" charset="-128"/>
                <a:cs typeface="Arial" pitchFamily="34" charset="0"/>
              </a:rPr>
              <a:t> to administer district grants</a:t>
            </a:r>
            <a:r>
              <a:rPr lang="en-US" sz="2400" b="1" dirty="0">
                <a:latin typeface="Arial" pitchFamily="34" charset="0"/>
                <a:ea typeface="ＭＳ Ｐゴシック" pitchFamily="34" charset="-128"/>
                <a:cs typeface="Arial" pitchFamily="34" charset="0"/>
              </a:rPr>
              <a:t>.</a:t>
            </a:r>
          </a:p>
          <a:p>
            <a:r>
              <a:rPr lang="en-US" sz="2400" b="1" dirty="0">
                <a:solidFill>
                  <a:schemeClr val="bg1"/>
                </a:solidFill>
                <a:latin typeface="Arial" pitchFamily="34" charset="0"/>
                <a:ea typeface="ＭＳ Ｐゴシック" pitchFamily="34" charset="-128"/>
                <a:cs typeface="Arial" pitchFamily="34" charset="0"/>
              </a:rPr>
              <a:t>District Grant Committees choose which activities to fund.</a:t>
            </a:r>
            <a:endParaRPr lang="en-US" sz="2000" b="1" dirty="0">
              <a:solidFill>
                <a:schemeClr val="bg1"/>
              </a:solidFill>
              <a:latin typeface="Arial" pitchFamily="34" charset="0"/>
              <a:ea typeface="ＭＳ Ｐゴシック" pitchFamily="34" charset="-128"/>
              <a:cs typeface="Arial" pitchFamily="34" charset="0"/>
            </a:endParaRPr>
          </a:p>
          <a:p>
            <a:endParaRPr lang="en-US" sz="2400" b="1" dirty="0">
              <a:solidFill>
                <a:srgbClr val="000000"/>
              </a:solidFill>
              <a:latin typeface="Arial" pitchFamily="34" charset="0"/>
              <a:ea typeface="ＭＳ Ｐゴシック" pitchFamily="34" charset="-128"/>
              <a:cs typeface="Arial" pitchFamily="34" charset="0"/>
            </a:endParaRPr>
          </a:p>
          <a:p>
            <a:pPr marL="0" indent="0" eaLnBrk="1" hangingPunct="1"/>
            <a:r>
              <a:rPr lang="en-US" sz="1800" dirty="0">
                <a:solidFill>
                  <a:srgbClr val="58585A"/>
                </a:solidFill>
                <a:latin typeface="Georgia" pitchFamily="-105" charset="0"/>
                <a:ea typeface="Georgia" pitchFamily="-105" charset="0"/>
                <a:cs typeface="Georgia" pitchFamily="-105" charset="0"/>
              </a:rPr>
              <a:t> </a:t>
            </a:r>
          </a:p>
        </p:txBody>
      </p:sp>
      <p:pic>
        <p:nvPicPr>
          <p:cNvPr id="4" name="Picture 3">
            <a:extLst>
              <a:ext uri="{FF2B5EF4-FFF2-40B4-BE49-F238E27FC236}">
                <a16:creationId xmlns:a16="http://schemas.microsoft.com/office/drawing/2014/main" id="{C1E11F32-1A46-CB46-2D38-F73AA949D440}"/>
              </a:ext>
            </a:extLst>
          </p:cNvPr>
          <p:cNvPicPr>
            <a:picLocks noChangeAspect="1"/>
          </p:cNvPicPr>
          <p:nvPr/>
        </p:nvPicPr>
        <p:blipFill>
          <a:blip r:embed="rId3"/>
          <a:stretch>
            <a:fillRect/>
          </a:stretch>
        </p:blipFill>
        <p:spPr>
          <a:xfrm>
            <a:off x="6477000" y="36493"/>
            <a:ext cx="1902117" cy="1908213"/>
          </a:xfrm>
          <a:prstGeom prst="rect">
            <a:avLst/>
          </a:prstGeom>
        </p:spPr>
      </p:pic>
    </p:spTree>
    <p:extLst>
      <p:ext uri="{BB962C8B-B14F-4D97-AF65-F5344CB8AC3E}">
        <p14:creationId xmlns:p14="http://schemas.microsoft.com/office/powerpoint/2010/main" val="295338359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childTnLst>
                                </p:cTn>
                              </p:par>
                            </p:childTnLst>
                          </p:cTn>
                        </p:par>
                        <p:par>
                          <p:cTn id="8" fill="hold">
                            <p:stCondLst>
                              <p:cond delay="1500"/>
                            </p:stCondLst>
                            <p:childTnLst>
                              <p:par>
                                <p:cTn id="9" presetID="10" presetClass="entr" presetSubtype="0" fill="hold" nodeType="afterEffect">
                                  <p:stCondLst>
                                    <p:cond delay="500"/>
                                  </p:stCondLst>
                                  <p:childTnLst>
                                    <p:set>
                                      <p:cBhvr>
                                        <p:cTn id="10" dur="1" fill="hold">
                                          <p:stCondLst>
                                            <p:cond delay="0"/>
                                          </p:stCondLst>
                                        </p:cTn>
                                        <p:tgtEl>
                                          <p:spTgt spid="3">
                                            <p:txEl>
                                              <p:pRg st="3" end="3"/>
                                            </p:txEl>
                                          </p:spTgt>
                                        </p:tgtEl>
                                        <p:attrNameLst>
                                          <p:attrName>style.visibility</p:attrName>
                                        </p:attrNameLst>
                                      </p:cBhvr>
                                      <p:to>
                                        <p:strVal val="visible"/>
                                      </p:to>
                                    </p:set>
                                    <p:animEffect transition="in" filter="fade">
                                      <p:cBhvr>
                                        <p:cTn id="11" dur="1000"/>
                                        <p:tgtEl>
                                          <p:spTgt spid="3">
                                            <p:txEl>
                                              <p:pRg st="3" end="3"/>
                                            </p:txEl>
                                          </p:spTgt>
                                        </p:tgtEl>
                                      </p:cBhvr>
                                    </p:animEffect>
                                  </p:childTnLst>
                                </p:cTn>
                              </p:par>
                            </p:childTnLst>
                          </p:cTn>
                        </p:par>
                        <p:par>
                          <p:cTn id="12" fill="hold">
                            <p:stCondLst>
                              <p:cond delay="3000"/>
                            </p:stCondLst>
                            <p:childTnLst>
                              <p:par>
                                <p:cTn id="13" presetID="10" presetClass="entr" presetSubtype="0" fill="hold" nodeType="afterEffect">
                                  <p:stCondLst>
                                    <p:cond delay="50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1000"/>
                                        <p:tgtEl>
                                          <p:spTgt spid="3">
                                            <p:txEl>
                                              <p:pRg st="4" end="4"/>
                                            </p:txEl>
                                          </p:spTgt>
                                        </p:tgtEl>
                                      </p:cBhvr>
                                    </p:animEffect>
                                  </p:childTnLst>
                                </p:cTn>
                              </p:par>
                            </p:childTnLst>
                          </p:cTn>
                        </p:par>
                        <p:par>
                          <p:cTn id="16" fill="hold">
                            <p:stCondLst>
                              <p:cond delay="4500"/>
                            </p:stCondLst>
                            <p:childTnLst>
                              <p:par>
                                <p:cTn id="17" presetID="10" presetClass="entr" presetSubtype="0" fill="hold" nodeType="afterEffect">
                                  <p:stCondLst>
                                    <p:cond delay="50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fade">
                                      <p:cBhvr>
                                        <p:cTn id="19" dur="1000"/>
                                        <p:tgtEl>
                                          <p:spTgt spid="3">
                                            <p:txEl>
                                              <p:pRg st="5" end="5"/>
                                            </p:txEl>
                                          </p:spTgt>
                                        </p:tgtEl>
                                      </p:cBhvr>
                                    </p:animEffect>
                                  </p:childTnLst>
                                </p:cTn>
                              </p:par>
                            </p:childTnLst>
                          </p:cTn>
                        </p:par>
                        <p:par>
                          <p:cTn id="20" fill="hold">
                            <p:stCondLst>
                              <p:cond delay="6000"/>
                            </p:stCondLst>
                            <p:childTnLst>
                              <p:par>
                                <p:cTn id="21" presetID="10" presetClass="entr" presetSubtype="0" fill="hold" nodeType="afterEffect">
                                  <p:stCondLst>
                                    <p:cond delay="50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1000"/>
                                        <p:tgtEl>
                                          <p:spTgt spid="3">
                                            <p:txEl>
                                              <p:pRg st="6" end="6"/>
                                            </p:txEl>
                                          </p:spTgt>
                                        </p:tgtEl>
                                      </p:cBhvr>
                                    </p:animEffect>
                                  </p:childTnLst>
                                </p:cTn>
                              </p:par>
                            </p:childTnLst>
                          </p:cTn>
                        </p:par>
                        <p:par>
                          <p:cTn id="24" fill="hold">
                            <p:stCondLst>
                              <p:cond delay="7500"/>
                            </p:stCondLst>
                            <p:childTnLst>
                              <p:par>
                                <p:cTn id="25" presetID="10" presetClass="entr" presetSubtype="0" fill="hold" nodeType="afterEffect">
                                  <p:stCondLst>
                                    <p:cond delay="50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fade">
                                      <p:cBhvr>
                                        <p:cTn id="27" dur="1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bwMode="auto">
          <a:noFill/>
          <a:ln>
            <a:miter lim="800000"/>
            <a:headEnd/>
            <a:tailEnd/>
          </a:ln>
        </p:spPr>
        <p:txBody>
          <a:bodyPr vert="horz" wrap="square" numCol="1" compatLnSpc="1">
            <a:prstTxWarp prst="textNoShape">
              <a:avLst/>
            </a:prstTxWarp>
          </a:bodyPr>
          <a:lstStyle/>
          <a:p>
            <a:pPr marL="0" indent="0" eaLnBrk="1" hangingPunct="1">
              <a:spcAft>
                <a:spcPts val="300"/>
              </a:spcAft>
            </a:pPr>
            <a:r>
              <a:rPr lang="en-US" sz="2800" dirty="0"/>
              <a:t>District Grants</a:t>
            </a:r>
            <a:endParaRPr lang="en-US" sz="2800" b="1" u="sng" dirty="0">
              <a:solidFill>
                <a:schemeClr val="accent1"/>
              </a:solidFill>
              <a:latin typeface="Georgia" pitchFamily="-105" charset="0"/>
              <a:ea typeface="Georgia" pitchFamily="-105" charset="0"/>
              <a:cs typeface="Georgia" pitchFamily="-105" charset="0"/>
            </a:endParaRPr>
          </a:p>
        </p:txBody>
      </p:sp>
      <p:sp>
        <p:nvSpPr>
          <p:cNvPr id="3" name="Content Placeholder 2"/>
          <p:cNvSpPr>
            <a:spLocks noGrp="1"/>
          </p:cNvSpPr>
          <p:nvPr>
            <p:ph idx="1"/>
          </p:nvPr>
        </p:nvSpPr>
        <p:spPr>
          <a:xfrm>
            <a:off x="381000" y="1219200"/>
            <a:ext cx="7966075" cy="4876800"/>
          </a:xfrm>
        </p:spPr>
        <p:txBody>
          <a:bodyPr vert="horz" wrap="square" lIns="0" tIns="0" rIns="0" bIns="0" numCol="1" anchor="t" anchorCtr="0" compatLnSpc="1">
            <a:prstTxWarp prst="textNoShape">
              <a:avLst/>
            </a:prstTxWarp>
          </a:bodyPr>
          <a:lstStyle/>
          <a:p>
            <a:pPr lvl="0" defTabSz="914400">
              <a:buNone/>
            </a:pPr>
            <a:endParaRPr lang="en-US" sz="1800" b="1" i="1" kern="0" dirty="0">
              <a:latin typeface="Arial"/>
              <a:ea typeface="ＭＳ Ｐゴシック" pitchFamily="34" charset="-128"/>
              <a:cs typeface="Arial"/>
            </a:endParaRPr>
          </a:p>
          <a:p>
            <a:pPr marL="800100" lvl="1" indent="-342900" defTabSz="914400">
              <a:buNone/>
            </a:pPr>
            <a:endParaRPr lang="en-US" sz="1000" b="1" i="1" kern="0" dirty="0">
              <a:latin typeface="Arial"/>
              <a:ea typeface="ＭＳ Ｐゴシック" pitchFamily="34" charset="-128"/>
              <a:cs typeface="Arial"/>
            </a:endParaRPr>
          </a:p>
          <a:p>
            <a:pPr marL="400050" defTabSz="914400">
              <a:buNone/>
            </a:pPr>
            <a:r>
              <a:rPr lang="en-US" sz="2200" b="1" kern="0" dirty="0">
                <a:latin typeface="Arial"/>
                <a:ea typeface="ＭＳ Ｐゴシック" pitchFamily="34" charset="-128"/>
                <a:cs typeface="Arial"/>
              </a:rPr>
              <a:t>District Grants:</a:t>
            </a:r>
          </a:p>
          <a:p>
            <a:pPr marL="514350" indent="-457200" defTabSz="914400">
              <a:buFont typeface="+mj-lt"/>
              <a:buAutoNum type="arabicPeriod"/>
            </a:pPr>
            <a:r>
              <a:rPr lang="en-US" sz="2000" b="1" kern="0" dirty="0">
                <a:latin typeface="Arial"/>
                <a:ea typeface="ＭＳ Ｐゴシック" pitchFamily="34" charset="-128"/>
                <a:cs typeface="Arial"/>
              </a:rPr>
              <a:t>Must support the MISSION of The Rotary Foundation</a:t>
            </a:r>
          </a:p>
          <a:p>
            <a:pPr marL="514350" indent="-457200" defTabSz="914400">
              <a:buFont typeface="+mj-lt"/>
              <a:buAutoNum type="arabicPeriod"/>
            </a:pPr>
            <a:r>
              <a:rPr lang="en-US" sz="2000" b="1" kern="0" dirty="0">
                <a:latin typeface="Arial"/>
                <a:ea typeface="ＭＳ Ｐゴシック" pitchFamily="34" charset="-128"/>
                <a:cs typeface="Arial"/>
              </a:rPr>
              <a:t>Require no minimum budget, as opposed to Global Grants</a:t>
            </a:r>
          </a:p>
          <a:p>
            <a:pPr marL="514350" indent="-457200" defTabSz="914400">
              <a:buFont typeface="+mj-lt"/>
              <a:buAutoNum type="arabicPeriod"/>
            </a:pPr>
            <a:r>
              <a:rPr lang="en-US" sz="2000" b="1" kern="0" dirty="0">
                <a:latin typeface="Arial"/>
                <a:ea typeface="ＭＳ Ｐゴシック" pitchFamily="34" charset="-128"/>
                <a:cs typeface="Arial"/>
              </a:rPr>
              <a:t>Provide  short term impact - can be local or international</a:t>
            </a:r>
          </a:p>
          <a:p>
            <a:pPr marL="457200" lvl="1" indent="0" defTabSz="914400">
              <a:buNone/>
            </a:pPr>
            <a:r>
              <a:rPr lang="en-US" sz="1600" b="1" kern="0" dirty="0">
                <a:latin typeface="Arial"/>
                <a:ea typeface="ＭＳ Ｐゴシック" pitchFamily="34" charset="-128"/>
                <a:cs typeface="Arial"/>
              </a:rPr>
              <a:t>(International Grants may be subject to additional scrutiny for sustainability.)</a:t>
            </a:r>
          </a:p>
          <a:p>
            <a:pPr marL="514350" indent="-457200" defTabSz="914400">
              <a:buFont typeface="+mj-lt"/>
              <a:buAutoNum type="arabicPeriod"/>
            </a:pPr>
            <a:r>
              <a:rPr lang="en-US" sz="2000" b="1" kern="0" dirty="0">
                <a:latin typeface="Arial"/>
                <a:ea typeface="ＭＳ Ｐゴシック" pitchFamily="34" charset="-128"/>
                <a:cs typeface="Arial"/>
              </a:rPr>
              <a:t>Can support scholarships for any level of study locally or internationally - this will be a committee decision. </a:t>
            </a:r>
          </a:p>
          <a:p>
            <a:pPr marL="514350" indent="-457200" defTabSz="914400">
              <a:buFont typeface="+mj-lt"/>
              <a:buAutoNum type="arabicPeriod"/>
            </a:pPr>
            <a:r>
              <a:rPr lang="en-US" sz="2000" b="1" kern="0" dirty="0">
                <a:latin typeface="Arial"/>
                <a:ea typeface="ＭＳ Ｐゴシック" pitchFamily="34" charset="-128"/>
                <a:cs typeface="Arial"/>
              </a:rPr>
              <a:t>Requires active Rotarian involvement in delivering the grant.</a:t>
            </a:r>
          </a:p>
          <a:p>
            <a:pPr marL="514350" indent="-457200" defTabSz="914400">
              <a:buFont typeface="+mj-lt"/>
              <a:buAutoNum type="arabicPeriod"/>
            </a:pPr>
            <a:r>
              <a:rPr lang="en-US" sz="2000" b="1" kern="0" dirty="0">
                <a:latin typeface="Arial"/>
                <a:ea typeface="ＭＳ Ｐゴシック" pitchFamily="34" charset="-128"/>
                <a:cs typeface="Arial"/>
              </a:rPr>
              <a:t>Must adhere to grant terms and conditions (MOU).</a:t>
            </a:r>
          </a:p>
          <a:p>
            <a:pPr marL="514350" indent="-457200" defTabSz="914400">
              <a:buFont typeface="+mj-lt"/>
              <a:buAutoNum type="arabicPeriod"/>
            </a:pPr>
            <a:r>
              <a:rPr lang="en-US" sz="2000" b="1" kern="0" dirty="0">
                <a:latin typeface="Arial"/>
                <a:ea typeface="ＭＳ Ｐゴシック" pitchFamily="34" charset="-128"/>
                <a:cs typeface="Arial"/>
              </a:rPr>
              <a:t>Each Club is financially responsible for the project</a:t>
            </a:r>
          </a:p>
          <a:p>
            <a:pPr marL="514350" indent="-457200" defTabSz="914400">
              <a:buFont typeface="+mj-lt"/>
              <a:buAutoNum type="arabicPeriod"/>
            </a:pPr>
            <a:r>
              <a:rPr lang="en-US" sz="2000" b="1" kern="0" dirty="0">
                <a:latin typeface="Arial"/>
                <a:ea typeface="ＭＳ Ｐゴシック" pitchFamily="34" charset="-128"/>
                <a:cs typeface="Arial"/>
              </a:rPr>
              <a:t>All expenses must be documented or funds may have to be returned.</a:t>
            </a:r>
          </a:p>
          <a:p>
            <a:pPr marL="0" indent="0" eaLnBrk="1" hangingPunct="1"/>
            <a:endParaRPr lang="en-US" sz="1600" dirty="0">
              <a:solidFill>
                <a:srgbClr val="58585A"/>
              </a:solidFill>
              <a:latin typeface="Georgia" pitchFamily="-105" charset="0"/>
              <a:ea typeface="Georgia" pitchFamily="-105" charset="0"/>
              <a:cs typeface="Georgia" pitchFamily="-105" charset="0"/>
            </a:endParaRPr>
          </a:p>
        </p:txBody>
      </p:sp>
      <p:pic>
        <p:nvPicPr>
          <p:cNvPr id="2" name="Picture 1">
            <a:extLst>
              <a:ext uri="{FF2B5EF4-FFF2-40B4-BE49-F238E27FC236}">
                <a16:creationId xmlns:a16="http://schemas.microsoft.com/office/drawing/2014/main" id="{30E3187F-0B45-05AC-FD5B-88C3E35511E8}"/>
              </a:ext>
            </a:extLst>
          </p:cNvPr>
          <p:cNvPicPr>
            <a:picLocks noChangeAspect="1"/>
          </p:cNvPicPr>
          <p:nvPr/>
        </p:nvPicPr>
        <p:blipFill>
          <a:blip r:embed="rId3"/>
          <a:stretch>
            <a:fillRect/>
          </a:stretch>
        </p:blipFill>
        <p:spPr>
          <a:xfrm>
            <a:off x="6452979" y="-12032"/>
            <a:ext cx="1902117" cy="1908213"/>
          </a:xfrm>
          <a:prstGeom prst="rect">
            <a:avLst/>
          </a:prstGeom>
        </p:spPr>
      </p:pic>
    </p:spTree>
    <p:extLst>
      <p:ext uri="{BB962C8B-B14F-4D97-AF65-F5344CB8AC3E}">
        <p14:creationId xmlns:p14="http://schemas.microsoft.com/office/powerpoint/2010/main" val="238556230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childTnLst>
                                </p:cTn>
                              </p:par>
                            </p:childTnLst>
                          </p:cTn>
                        </p:par>
                        <p:par>
                          <p:cTn id="8" fill="hold">
                            <p:stCondLst>
                              <p:cond delay="1500"/>
                            </p:stCondLst>
                            <p:childTnLst>
                              <p:par>
                                <p:cTn id="9" presetID="10" presetClass="entr" presetSubtype="0" fill="hold" nodeType="afterEffect">
                                  <p:stCondLst>
                                    <p:cond delay="500"/>
                                  </p:stCondLst>
                                  <p:childTnLst>
                                    <p:set>
                                      <p:cBhvr>
                                        <p:cTn id="10" dur="1" fill="hold">
                                          <p:stCondLst>
                                            <p:cond delay="0"/>
                                          </p:stCondLst>
                                        </p:cTn>
                                        <p:tgtEl>
                                          <p:spTgt spid="3">
                                            <p:txEl>
                                              <p:pRg st="3" end="3"/>
                                            </p:txEl>
                                          </p:spTgt>
                                        </p:tgtEl>
                                        <p:attrNameLst>
                                          <p:attrName>style.visibility</p:attrName>
                                        </p:attrNameLst>
                                      </p:cBhvr>
                                      <p:to>
                                        <p:strVal val="visible"/>
                                      </p:to>
                                    </p:set>
                                    <p:animEffect transition="in" filter="fade">
                                      <p:cBhvr>
                                        <p:cTn id="11" dur="1000"/>
                                        <p:tgtEl>
                                          <p:spTgt spid="3">
                                            <p:txEl>
                                              <p:pRg st="3" end="3"/>
                                            </p:txEl>
                                          </p:spTgt>
                                        </p:tgtEl>
                                      </p:cBhvr>
                                    </p:animEffect>
                                  </p:childTnLst>
                                </p:cTn>
                              </p:par>
                            </p:childTnLst>
                          </p:cTn>
                        </p:par>
                        <p:par>
                          <p:cTn id="12" fill="hold">
                            <p:stCondLst>
                              <p:cond delay="3000"/>
                            </p:stCondLst>
                            <p:childTnLst>
                              <p:par>
                                <p:cTn id="13" presetID="10" presetClass="entr" presetSubtype="0" fill="hold" nodeType="afterEffect">
                                  <p:stCondLst>
                                    <p:cond delay="50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1000"/>
                                        <p:tgtEl>
                                          <p:spTgt spid="3">
                                            <p:txEl>
                                              <p:pRg st="4" end="4"/>
                                            </p:txEl>
                                          </p:spTgt>
                                        </p:tgtEl>
                                      </p:cBhvr>
                                    </p:animEffect>
                                  </p:childTnLst>
                                </p:cTn>
                              </p:par>
                            </p:childTnLst>
                          </p:cTn>
                        </p:par>
                        <p:par>
                          <p:cTn id="16" fill="hold">
                            <p:stCondLst>
                              <p:cond delay="4500"/>
                            </p:stCondLst>
                            <p:childTnLst>
                              <p:par>
                                <p:cTn id="17" presetID="10" presetClass="entr" presetSubtype="0" fill="hold" nodeType="afterEffect">
                                  <p:stCondLst>
                                    <p:cond delay="50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fade">
                                      <p:cBhvr>
                                        <p:cTn id="19" dur="1000"/>
                                        <p:tgtEl>
                                          <p:spTgt spid="3">
                                            <p:txEl>
                                              <p:pRg st="5" end="5"/>
                                            </p:txEl>
                                          </p:spTgt>
                                        </p:tgtEl>
                                      </p:cBhvr>
                                    </p:animEffect>
                                  </p:childTnLst>
                                </p:cTn>
                              </p:par>
                            </p:childTnLst>
                          </p:cTn>
                        </p:par>
                        <p:par>
                          <p:cTn id="20" fill="hold">
                            <p:stCondLst>
                              <p:cond delay="6000"/>
                            </p:stCondLst>
                            <p:childTnLst>
                              <p:par>
                                <p:cTn id="21" presetID="10" presetClass="entr" presetSubtype="0" fill="hold" nodeType="afterEffect">
                                  <p:stCondLst>
                                    <p:cond delay="50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1000"/>
                                        <p:tgtEl>
                                          <p:spTgt spid="3">
                                            <p:txEl>
                                              <p:pRg st="6" end="6"/>
                                            </p:txEl>
                                          </p:spTgt>
                                        </p:tgtEl>
                                      </p:cBhvr>
                                    </p:animEffect>
                                  </p:childTnLst>
                                </p:cTn>
                              </p:par>
                            </p:childTnLst>
                          </p:cTn>
                        </p:par>
                        <p:par>
                          <p:cTn id="24" fill="hold">
                            <p:stCondLst>
                              <p:cond delay="7500"/>
                            </p:stCondLst>
                            <p:childTnLst>
                              <p:par>
                                <p:cTn id="25" presetID="10" presetClass="entr" presetSubtype="0" fill="hold" nodeType="afterEffect">
                                  <p:stCondLst>
                                    <p:cond delay="50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1000"/>
                                        <p:tgtEl>
                                          <p:spTgt spid="3">
                                            <p:txEl>
                                              <p:pRg st="7" end="7"/>
                                            </p:txEl>
                                          </p:spTgt>
                                        </p:tgtEl>
                                      </p:cBhvr>
                                    </p:animEffect>
                                  </p:childTnLst>
                                </p:cTn>
                              </p:par>
                            </p:childTnLst>
                          </p:cTn>
                        </p:par>
                        <p:par>
                          <p:cTn id="28" fill="hold">
                            <p:stCondLst>
                              <p:cond delay="9000"/>
                            </p:stCondLst>
                            <p:childTnLst>
                              <p:par>
                                <p:cTn id="29" presetID="10" presetClass="entr" presetSubtype="0" fill="hold" nodeType="afterEffect">
                                  <p:stCondLst>
                                    <p:cond delay="50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fade">
                                      <p:cBhvr>
                                        <p:cTn id="31" dur="1000"/>
                                        <p:tgtEl>
                                          <p:spTgt spid="3">
                                            <p:txEl>
                                              <p:pRg st="8" end="8"/>
                                            </p:txEl>
                                          </p:spTgt>
                                        </p:tgtEl>
                                      </p:cBhvr>
                                    </p:animEffect>
                                  </p:childTnLst>
                                </p:cTn>
                              </p:par>
                            </p:childTnLst>
                          </p:cTn>
                        </p:par>
                        <p:par>
                          <p:cTn id="32" fill="hold">
                            <p:stCondLst>
                              <p:cond delay="10500"/>
                            </p:stCondLst>
                            <p:childTnLst>
                              <p:par>
                                <p:cTn id="33" presetID="10" presetClass="entr" presetSubtype="0" fill="hold" nodeType="afterEffect">
                                  <p:stCondLst>
                                    <p:cond delay="500"/>
                                  </p:stCondLst>
                                  <p:childTnLst>
                                    <p:set>
                                      <p:cBhvr>
                                        <p:cTn id="34" dur="1" fill="hold">
                                          <p:stCondLst>
                                            <p:cond delay="0"/>
                                          </p:stCondLst>
                                        </p:cTn>
                                        <p:tgtEl>
                                          <p:spTgt spid="3">
                                            <p:txEl>
                                              <p:pRg st="9" end="9"/>
                                            </p:txEl>
                                          </p:spTgt>
                                        </p:tgtEl>
                                        <p:attrNameLst>
                                          <p:attrName>style.visibility</p:attrName>
                                        </p:attrNameLst>
                                      </p:cBhvr>
                                      <p:to>
                                        <p:strVal val="visible"/>
                                      </p:to>
                                    </p:set>
                                    <p:animEffect transition="in" filter="fade">
                                      <p:cBhvr>
                                        <p:cTn id="35" dur="1000"/>
                                        <p:tgtEl>
                                          <p:spTgt spid="3">
                                            <p:txEl>
                                              <p:pRg st="9" end="9"/>
                                            </p:txEl>
                                          </p:spTgt>
                                        </p:tgtEl>
                                      </p:cBhvr>
                                    </p:animEffect>
                                  </p:childTnLst>
                                </p:cTn>
                              </p:par>
                            </p:childTnLst>
                          </p:cTn>
                        </p:par>
                        <p:par>
                          <p:cTn id="36" fill="hold">
                            <p:stCondLst>
                              <p:cond delay="12000"/>
                            </p:stCondLst>
                            <p:childTnLst>
                              <p:par>
                                <p:cTn id="37" presetID="10" presetClass="entr" presetSubtype="0" fill="hold" nodeType="afterEffect">
                                  <p:stCondLst>
                                    <p:cond delay="500"/>
                                  </p:stCondLst>
                                  <p:childTnLst>
                                    <p:set>
                                      <p:cBhvr>
                                        <p:cTn id="38" dur="1" fill="hold">
                                          <p:stCondLst>
                                            <p:cond delay="0"/>
                                          </p:stCondLst>
                                        </p:cTn>
                                        <p:tgtEl>
                                          <p:spTgt spid="3">
                                            <p:txEl>
                                              <p:pRg st="10" end="10"/>
                                            </p:txEl>
                                          </p:spTgt>
                                        </p:tgtEl>
                                        <p:attrNameLst>
                                          <p:attrName>style.visibility</p:attrName>
                                        </p:attrNameLst>
                                      </p:cBhvr>
                                      <p:to>
                                        <p:strVal val="visible"/>
                                      </p:to>
                                    </p:set>
                                    <p:animEffect transition="in" filter="fade">
                                      <p:cBhvr>
                                        <p:cTn id="39" dur="1000"/>
                                        <p:tgtEl>
                                          <p:spTgt spid="3">
                                            <p:txEl>
                                              <p:pRg st="10" end="10"/>
                                            </p:txEl>
                                          </p:spTgt>
                                        </p:tgtEl>
                                      </p:cBhvr>
                                    </p:animEffect>
                                  </p:childTnLst>
                                </p:cTn>
                              </p:par>
                            </p:childTnLst>
                          </p:cTn>
                        </p:par>
                        <p:par>
                          <p:cTn id="40" fill="hold">
                            <p:stCondLst>
                              <p:cond delay="13500"/>
                            </p:stCondLst>
                            <p:childTnLst>
                              <p:par>
                                <p:cTn id="41" presetID="10" presetClass="entr" presetSubtype="0" fill="hold" nodeType="afterEffect">
                                  <p:stCondLst>
                                    <p:cond delay="500"/>
                                  </p:stCondLst>
                                  <p:childTnLst>
                                    <p:set>
                                      <p:cBhvr>
                                        <p:cTn id="42" dur="1" fill="hold">
                                          <p:stCondLst>
                                            <p:cond delay="0"/>
                                          </p:stCondLst>
                                        </p:cTn>
                                        <p:tgtEl>
                                          <p:spTgt spid="3">
                                            <p:txEl>
                                              <p:pRg st="11" end="11"/>
                                            </p:txEl>
                                          </p:spTgt>
                                        </p:tgtEl>
                                        <p:attrNameLst>
                                          <p:attrName>style.visibility</p:attrName>
                                        </p:attrNameLst>
                                      </p:cBhvr>
                                      <p:to>
                                        <p:strVal val="visible"/>
                                      </p:to>
                                    </p:set>
                                    <p:animEffect transition="in" filter="fade">
                                      <p:cBhvr>
                                        <p:cTn id="43" dur="10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bwMode="auto">
          <a:noFill/>
          <a:ln>
            <a:miter lim="800000"/>
            <a:headEnd/>
            <a:tailEnd/>
          </a:ln>
        </p:spPr>
        <p:txBody>
          <a:bodyPr vert="horz" wrap="square" numCol="1" compatLnSpc="1">
            <a:prstTxWarp prst="textNoShape">
              <a:avLst/>
            </a:prstTxWarp>
          </a:bodyPr>
          <a:lstStyle/>
          <a:p>
            <a:pPr marL="0" indent="0" eaLnBrk="1" hangingPunct="1">
              <a:spcAft>
                <a:spcPts val="300"/>
              </a:spcAft>
            </a:pPr>
            <a:r>
              <a:rPr lang="en-US" sz="2800" dirty="0"/>
              <a:t>District Grants  (Good things)</a:t>
            </a:r>
            <a:endParaRPr lang="en-US" sz="2800" b="1" u="sng" dirty="0">
              <a:solidFill>
                <a:schemeClr val="accent1"/>
              </a:solidFill>
              <a:latin typeface="Georgia" pitchFamily="-105" charset="0"/>
              <a:ea typeface="Georgia" pitchFamily="-105" charset="0"/>
              <a:cs typeface="Georgia" pitchFamily="-105" charset="0"/>
            </a:endParaRPr>
          </a:p>
        </p:txBody>
      </p:sp>
      <p:sp>
        <p:nvSpPr>
          <p:cNvPr id="3" name="Content Placeholder 2"/>
          <p:cNvSpPr>
            <a:spLocks noGrp="1"/>
          </p:cNvSpPr>
          <p:nvPr>
            <p:ph idx="1"/>
          </p:nvPr>
        </p:nvSpPr>
        <p:spPr>
          <a:xfrm>
            <a:off x="304800" y="2209800"/>
            <a:ext cx="7966075" cy="3962400"/>
          </a:xfrm>
        </p:spPr>
        <p:txBody>
          <a:bodyPr vert="horz" wrap="square" lIns="0" tIns="0" rIns="0" bIns="0" numCol="1" anchor="t" anchorCtr="0" compatLnSpc="1">
            <a:prstTxWarp prst="textNoShape">
              <a:avLst/>
            </a:prstTxWarp>
          </a:bodyPr>
          <a:lstStyle/>
          <a:p>
            <a:pPr marL="457200" lvl="0" indent="-457200" defTabSz="914400">
              <a:buFontTx/>
              <a:buChar char="•"/>
              <a:defRPr/>
            </a:pPr>
            <a:r>
              <a:rPr lang="en-US" sz="2400" b="1" kern="0" dirty="0">
                <a:latin typeface="Arial"/>
                <a:ea typeface="ＭＳ Ｐゴシック" pitchFamily="34" charset="-128"/>
                <a:cs typeface="Arial"/>
              </a:rPr>
              <a:t>No minimum award amount for a District Grant</a:t>
            </a:r>
          </a:p>
          <a:p>
            <a:pPr marL="457200" lvl="0" indent="-457200" defTabSz="914400">
              <a:buFontTx/>
              <a:buChar char="•"/>
              <a:defRPr/>
            </a:pPr>
            <a:r>
              <a:rPr lang="en-US" sz="2400" b="1" kern="0" dirty="0">
                <a:latin typeface="Arial"/>
                <a:ea typeface="ＭＳ Ｐゴシック" pitchFamily="34" charset="-128"/>
                <a:cs typeface="Arial"/>
              </a:rPr>
              <a:t>The District attempts to match each club’s contribution </a:t>
            </a:r>
            <a:r>
              <a:rPr lang="en-US" sz="2400" b="1" u="sng" kern="0" dirty="0">
                <a:latin typeface="Arial"/>
                <a:ea typeface="ＭＳ Ｐゴシック" pitchFamily="34" charset="-128"/>
                <a:cs typeface="Arial"/>
              </a:rPr>
              <a:t>dollar for dollar</a:t>
            </a:r>
            <a:r>
              <a:rPr lang="en-US" sz="2400" b="1" kern="0" dirty="0">
                <a:latin typeface="Arial"/>
                <a:ea typeface="ＭＳ Ｐゴシック" pitchFamily="34" charset="-128"/>
                <a:cs typeface="Arial"/>
              </a:rPr>
              <a:t>. (As funds are available)</a:t>
            </a:r>
          </a:p>
          <a:p>
            <a:pPr marL="457200" lvl="0" indent="-457200" defTabSz="914400">
              <a:buFontTx/>
              <a:buChar char="•"/>
              <a:defRPr/>
            </a:pPr>
            <a:r>
              <a:rPr lang="en-US" sz="2400" b="1" kern="0" dirty="0">
                <a:latin typeface="Arial"/>
                <a:ea typeface="ＭＳ Ｐゴシック" pitchFamily="34" charset="-128"/>
                <a:cs typeface="Arial"/>
              </a:rPr>
              <a:t>No limit to the number of grants a club can apply for.</a:t>
            </a:r>
          </a:p>
          <a:p>
            <a:pPr marL="457200" lvl="0" indent="-457200" defTabSz="914400">
              <a:buFontTx/>
              <a:buChar char="•"/>
              <a:defRPr/>
            </a:pPr>
            <a:r>
              <a:rPr lang="en-US" sz="2400" b="1" kern="0" dirty="0">
                <a:latin typeface="Arial"/>
                <a:ea typeface="ＭＳ Ｐゴシック" pitchFamily="34" charset="-128"/>
                <a:cs typeface="Arial"/>
              </a:rPr>
              <a:t>If grant requests exceed the budget, the committee may apply a pro-rata match or meritorious ranking.</a:t>
            </a:r>
          </a:p>
          <a:p>
            <a:pPr marL="0" lvl="0" indent="0" defTabSz="914400">
              <a:buNone/>
              <a:defRPr/>
            </a:pPr>
            <a:endParaRPr lang="en-US" sz="2400" b="1" i="1" kern="0" dirty="0">
              <a:latin typeface="Arial"/>
              <a:ea typeface="ＭＳ Ｐゴシック" pitchFamily="34" charset="-128"/>
              <a:cs typeface="Arial"/>
            </a:endParaRPr>
          </a:p>
        </p:txBody>
      </p:sp>
      <p:pic>
        <p:nvPicPr>
          <p:cNvPr id="2" name="Picture 1">
            <a:extLst>
              <a:ext uri="{FF2B5EF4-FFF2-40B4-BE49-F238E27FC236}">
                <a16:creationId xmlns:a16="http://schemas.microsoft.com/office/drawing/2014/main" id="{29FBC3D3-4300-D0A2-E488-0695275B01B0}"/>
              </a:ext>
            </a:extLst>
          </p:cNvPr>
          <p:cNvPicPr>
            <a:picLocks noChangeAspect="1"/>
          </p:cNvPicPr>
          <p:nvPr/>
        </p:nvPicPr>
        <p:blipFill>
          <a:blip r:embed="rId3"/>
          <a:stretch>
            <a:fillRect/>
          </a:stretch>
        </p:blipFill>
        <p:spPr>
          <a:xfrm>
            <a:off x="6388811" y="36493"/>
            <a:ext cx="1902117" cy="1908213"/>
          </a:xfrm>
          <a:prstGeom prst="rect">
            <a:avLst/>
          </a:prstGeom>
        </p:spPr>
      </p:pic>
    </p:spTree>
    <p:extLst>
      <p:ext uri="{BB962C8B-B14F-4D97-AF65-F5344CB8AC3E}">
        <p14:creationId xmlns:p14="http://schemas.microsoft.com/office/powerpoint/2010/main" val="330909029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par>
                          <p:cTn id="8" fill="hold">
                            <p:stCondLst>
                              <p:cond delay="1500"/>
                            </p:stCondLst>
                            <p:childTnLst>
                              <p:par>
                                <p:cTn id="9" presetID="10" presetClass="entr" presetSubtype="0" fill="hold" nodeType="afterEffect">
                                  <p:stCondLst>
                                    <p:cond delay="50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1000"/>
                                        <p:tgtEl>
                                          <p:spTgt spid="3">
                                            <p:txEl>
                                              <p:pRg st="1" end="1"/>
                                            </p:txEl>
                                          </p:spTgt>
                                        </p:tgtEl>
                                      </p:cBhvr>
                                    </p:animEffect>
                                  </p:childTnLst>
                                </p:cTn>
                              </p:par>
                            </p:childTnLst>
                          </p:cTn>
                        </p:par>
                        <p:par>
                          <p:cTn id="12" fill="hold">
                            <p:stCondLst>
                              <p:cond delay="3000"/>
                            </p:stCondLst>
                            <p:childTnLst>
                              <p:par>
                                <p:cTn id="13" presetID="10" presetClass="entr" presetSubtype="0" fill="hold" nodeType="afterEffect">
                                  <p:stCondLst>
                                    <p:cond delay="50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1000"/>
                                        <p:tgtEl>
                                          <p:spTgt spid="3">
                                            <p:txEl>
                                              <p:pRg st="2" end="2"/>
                                            </p:txEl>
                                          </p:spTgt>
                                        </p:tgtEl>
                                      </p:cBhvr>
                                    </p:animEffect>
                                  </p:childTnLst>
                                </p:cTn>
                              </p:par>
                            </p:childTnLst>
                          </p:cTn>
                        </p:par>
                        <p:par>
                          <p:cTn id="16" fill="hold">
                            <p:stCondLst>
                              <p:cond delay="4500"/>
                            </p:stCondLst>
                            <p:childTnLst>
                              <p:par>
                                <p:cTn id="17" presetID="10" presetClass="entr" presetSubtype="0" fill="hold" nodeType="afterEffect">
                                  <p:stCondLst>
                                    <p:cond delay="50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bwMode="auto">
          <a:noFill/>
          <a:ln>
            <a:miter lim="800000"/>
            <a:headEnd/>
            <a:tailEnd/>
          </a:ln>
        </p:spPr>
        <p:txBody>
          <a:bodyPr vert="horz" wrap="square" numCol="1" compatLnSpc="1">
            <a:prstTxWarp prst="textNoShape">
              <a:avLst/>
            </a:prstTxWarp>
          </a:bodyPr>
          <a:lstStyle/>
          <a:p>
            <a:pPr marL="0" indent="0" eaLnBrk="1" hangingPunct="1">
              <a:spcAft>
                <a:spcPts val="300"/>
              </a:spcAft>
            </a:pPr>
            <a:r>
              <a:rPr lang="en-US" sz="2800" dirty="0"/>
              <a:t>District Grants:  requirements</a:t>
            </a:r>
            <a:endParaRPr lang="en-US" sz="2800" b="1" u="sng" dirty="0">
              <a:solidFill>
                <a:schemeClr val="accent1"/>
              </a:solidFill>
              <a:latin typeface="Georgia" pitchFamily="-105" charset="0"/>
              <a:ea typeface="Georgia" pitchFamily="-105" charset="0"/>
              <a:cs typeface="Georgia" pitchFamily="-105" charset="0"/>
            </a:endParaRPr>
          </a:p>
        </p:txBody>
      </p:sp>
      <p:sp>
        <p:nvSpPr>
          <p:cNvPr id="3" name="Content Placeholder 2"/>
          <p:cNvSpPr>
            <a:spLocks noGrp="1"/>
          </p:cNvSpPr>
          <p:nvPr>
            <p:ph idx="1"/>
          </p:nvPr>
        </p:nvSpPr>
        <p:spPr>
          <a:xfrm>
            <a:off x="381000" y="1295400"/>
            <a:ext cx="7966075" cy="4648200"/>
          </a:xfrm>
        </p:spPr>
        <p:txBody>
          <a:bodyPr vert="horz" wrap="square" lIns="0" tIns="0" rIns="0" bIns="0" numCol="1" anchor="t" anchorCtr="0" compatLnSpc="1">
            <a:prstTxWarp prst="textNoShape">
              <a:avLst/>
            </a:prstTxWarp>
          </a:bodyPr>
          <a:lstStyle/>
          <a:p>
            <a:pPr lvl="0" defTabSz="914400">
              <a:buNone/>
            </a:pPr>
            <a:endParaRPr lang="en-US" sz="2200" kern="0" dirty="0">
              <a:latin typeface="Arial"/>
              <a:ea typeface="ＭＳ Ｐゴシック" pitchFamily="34" charset="-128"/>
              <a:cs typeface="Arial"/>
            </a:endParaRPr>
          </a:p>
          <a:p>
            <a:pPr lvl="0" defTabSz="914400">
              <a:buFontTx/>
              <a:buChar char="•"/>
            </a:pPr>
            <a:r>
              <a:rPr lang="en-US" sz="2400" b="1" kern="0" dirty="0">
                <a:latin typeface="Arial"/>
                <a:ea typeface="ＭＳ Ｐゴシック" pitchFamily="34" charset="-128"/>
                <a:cs typeface="Arial"/>
              </a:rPr>
              <a:t>All Lead Clubs must be certified annually </a:t>
            </a:r>
          </a:p>
          <a:p>
            <a:pPr lvl="0" defTabSz="914400">
              <a:buFontTx/>
              <a:buChar char="•"/>
            </a:pPr>
            <a:r>
              <a:rPr lang="en-US" sz="2400" b="1" kern="0" dirty="0">
                <a:latin typeface="Arial"/>
                <a:ea typeface="ＭＳ Ｐゴシック" pitchFamily="34" charset="-128"/>
                <a:cs typeface="Arial"/>
              </a:rPr>
              <a:t>The club president and president elect (or club officer) must sign a MOU and send it to the District Foundation Chair </a:t>
            </a:r>
          </a:p>
          <a:p>
            <a:pPr lvl="0" defTabSz="914400">
              <a:buFontTx/>
              <a:buChar char="•"/>
            </a:pPr>
            <a:r>
              <a:rPr lang="en-US" sz="2400" b="1" kern="0" dirty="0">
                <a:latin typeface="Arial"/>
                <a:ea typeface="ＭＳ Ｐゴシック" pitchFamily="34" charset="-128"/>
                <a:cs typeface="Arial"/>
              </a:rPr>
              <a:t>District and Clubs must have a financial plan or budget. </a:t>
            </a:r>
          </a:p>
          <a:p>
            <a:pPr lvl="0" defTabSz="914400">
              <a:buFontTx/>
              <a:buChar char="•"/>
            </a:pPr>
            <a:r>
              <a:rPr lang="en-US" sz="2400" b="1" kern="0" dirty="0">
                <a:latin typeface="Arial"/>
                <a:ea typeface="ＭＳ Ｐゴシック" pitchFamily="34" charset="-128"/>
                <a:cs typeface="Arial"/>
              </a:rPr>
              <a:t>All documents and receipts supporting grants must be retained for 5 years by YOUR CLUB</a:t>
            </a:r>
          </a:p>
          <a:p>
            <a:pPr lvl="0" defTabSz="914400">
              <a:buFontTx/>
              <a:buChar char="•"/>
            </a:pPr>
            <a:r>
              <a:rPr lang="en-US" sz="2400" b="1" kern="0" dirty="0">
                <a:latin typeface="Arial"/>
                <a:ea typeface="ＭＳ Ｐゴシック" pitchFamily="34" charset="-128"/>
                <a:cs typeface="Arial"/>
              </a:rPr>
              <a:t>The District </a:t>
            </a:r>
            <a:r>
              <a:rPr lang="en-US" sz="2400" b="1" kern="0" dirty="0">
                <a:solidFill>
                  <a:schemeClr val="bg1"/>
                </a:solidFill>
                <a:latin typeface="Arial"/>
                <a:ea typeface="ＭＳ Ｐゴシック" pitchFamily="34" charset="-128"/>
                <a:cs typeface="Arial"/>
              </a:rPr>
              <a:t>/ RI </a:t>
            </a:r>
            <a:r>
              <a:rPr lang="en-US" sz="2400" b="1" kern="0" dirty="0">
                <a:latin typeface="Arial"/>
                <a:ea typeface="ＭＳ Ｐゴシック" pitchFamily="34" charset="-128"/>
                <a:cs typeface="Arial"/>
              </a:rPr>
              <a:t>may conduct a financial review of all accounts annually.</a:t>
            </a:r>
          </a:p>
          <a:p>
            <a:pPr marL="0" indent="0" eaLnBrk="1" hangingPunct="1"/>
            <a:endParaRPr lang="en-US" sz="1600" dirty="0">
              <a:solidFill>
                <a:srgbClr val="58585A"/>
              </a:solidFill>
              <a:latin typeface="Georgia" pitchFamily="-105" charset="0"/>
              <a:ea typeface="Georgia" pitchFamily="-105" charset="0"/>
              <a:cs typeface="Georgia" pitchFamily="-105" charset="0"/>
            </a:endParaRPr>
          </a:p>
        </p:txBody>
      </p:sp>
      <p:pic>
        <p:nvPicPr>
          <p:cNvPr id="2" name="Picture 1">
            <a:extLst>
              <a:ext uri="{FF2B5EF4-FFF2-40B4-BE49-F238E27FC236}">
                <a16:creationId xmlns:a16="http://schemas.microsoft.com/office/drawing/2014/main" id="{81F4ADA3-7B31-F4FD-D67B-C3180CE0C487}"/>
              </a:ext>
            </a:extLst>
          </p:cNvPr>
          <p:cNvPicPr>
            <a:picLocks noChangeAspect="1"/>
          </p:cNvPicPr>
          <p:nvPr/>
        </p:nvPicPr>
        <p:blipFill>
          <a:blip r:embed="rId3"/>
          <a:stretch>
            <a:fillRect/>
          </a:stretch>
        </p:blipFill>
        <p:spPr>
          <a:xfrm>
            <a:off x="6822541" y="152400"/>
            <a:ext cx="1920406" cy="1920406"/>
          </a:xfrm>
          <a:prstGeom prst="rect">
            <a:avLst/>
          </a:prstGeom>
        </p:spPr>
      </p:pic>
    </p:spTree>
    <p:extLst>
      <p:ext uri="{BB962C8B-B14F-4D97-AF65-F5344CB8AC3E}">
        <p14:creationId xmlns:p14="http://schemas.microsoft.com/office/powerpoint/2010/main" val="393422199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childTnLst>
                                </p:cTn>
                              </p:par>
                            </p:childTnLst>
                          </p:cTn>
                        </p:par>
                        <p:par>
                          <p:cTn id="8" fill="hold">
                            <p:stCondLst>
                              <p:cond delay="1500"/>
                            </p:stCondLst>
                            <p:childTnLst>
                              <p:par>
                                <p:cTn id="9" presetID="10" presetClass="entr" presetSubtype="0" fill="hold" nodeType="afterEffect">
                                  <p:stCondLst>
                                    <p:cond delay="50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1000"/>
                                        <p:tgtEl>
                                          <p:spTgt spid="3">
                                            <p:txEl>
                                              <p:pRg st="2" end="2"/>
                                            </p:txEl>
                                          </p:spTgt>
                                        </p:tgtEl>
                                      </p:cBhvr>
                                    </p:animEffect>
                                  </p:childTnLst>
                                </p:cTn>
                              </p:par>
                            </p:childTnLst>
                          </p:cTn>
                        </p:par>
                        <p:par>
                          <p:cTn id="12" fill="hold">
                            <p:stCondLst>
                              <p:cond delay="3000"/>
                            </p:stCondLst>
                            <p:childTnLst>
                              <p:par>
                                <p:cTn id="13" presetID="10" presetClass="entr" presetSubtype="0" fill="hold" nodeType="afterEffect">
                                  <p:stCondLst>
                                    <p:cond delay="50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1000"/>
                                        <p:tgtEl>
                                          <p:spTgt spid="3">
                                            <p:txEl>
                                              <p:pRg st="3" end="3"/>
                                            </p:txEl>
                                          </p:spTgt>
                                        </p:tgtEl>
                                      </p:cBhvr>
                                    </p:animEffect>
                                  </p:childTnLst>
                                </p:cTn>
                              </p:par>
                            </p:childTnLst>
                          </p:cTn>
                        </p:par>
                        <p:par>
                          <p:cTn id="16" fill="hold">
                            <p:stCondLst>
                              <p:cond delay="4500"/>
                            </p:stCondLst>
                            <p:childTnLst>
                              <p:par>
                                <p:cTn id="17" presetID="10" presetClass="entr" presetSubtype="0" fill="hold" nodeType="afterEffect">
                                  <p:stCondLst>
                                    <p:cond delay="50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1000"/>
                                        <p:tgtEl>
                                          <p:spTgt spid="3">
                                            <p:txEl>
                                              <p:pRg st="4" end="4"/>
                                            </p:txEl>
                                          </p:spTgt>
                                        </p:tgtEl>
                                      </p:cBhvr>
                                    </p:animEffect>
                                  </p:childTnLst>
                                </p:cTn>
                              </p:par>
                            </p:childTnLst>
                          </p:cTn>
                        </p:par>
                        <p:par>
                          <p:cTn id="20" fill="hold">
                            <p:stCondLst>
                              <p:cond delay="6000"/>
                            </p:stCondLst>
                            <p:childTnLst>
                              <p:par>
                                <p:cTn id="21" presetID="10" presetClass="entr" presetSubtype="0" fill="hold" nodeType="afterEffect">
                                  <p:stCondLst>
                                    <p:cond delay="50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1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958F0-CD1E-06F2-7E43-D9F01771CD05}"/>
              </a:ext>
            </a:extLst>
          </p:cNvPr>
          <p:cNvSpPr>
            <a:spLocks noGrp="1"/>
          </p:cNvSpPr>
          <p:nvPr>
            <p:ph type="title"/>
          </p:nvPr>
        </p:nvSpPr>
        <p:spPr/>
        <p:txBody>
          <a:bodyPr/>
          <a:lstStyle/>
          <a:p>
            <a:r>
              <a:rPr lang="en-US" sz="2800" dirty="0"/>
              <a:t>District Grants: Requirements </a:t>
            </a:r>
          </a:p>
        </p:txBody>
      </p:sp>
      <p:sp>
        <p:nvSpPr>
          <p:cNvPr id="3" name="Content Placeholder 2">
            <a:extLst>
              <a:ext uri="{FF2B5EF4-FFF2-40B4-BE49-F238E27FC236}">
                <a16:creationId xmlns:a16="http://schemas.microsoft.com/office/drawing/2014/main" id="{6366E21F-F57D-CEB1-C108-6053BED3DEA8}"/>
              </a:ext>
            </a:extLst>
          </p:cNvPr>
          <p:cNvSpPr>
            <a:spLocks noGrp="1"/>
          </p:cNvSpPr>
          <p:nvPr>
            <p:ph idx="1"/>
          </p:nvPr>
        </p:nvSpPr>
        <p:spPr/>
        <p:txBody>
          <a:bodyPr/>
          <a:lstStyle/>
          <a:p>
            <a:r>
              <a:rPr lang="en-US" sz="2400" b="1" dirty="0">
                <a:latin typeface="Arial" panose="020B0604020202020204" pitchFamily="34" charset="0"/>
                <a:cs typeface="Arial" panose="020B0604020202020204" pitchFamily="34" charset="0"/>
              </a:rPr>
              <a:t>Rotary District 5470 requires clubs to participate in giving to the Annual Fund of the Rotary Foundation to be eligible for District Grants.</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Total giving per club must reach the amount of $25/year/member with 15% of the members participating in the contributions. (</a:t>
            </a:r>
            <a:r>
              <a:rPr lang="en-US" sz="2400" b="1" i="1" dirty="0">
                <a:latin typeface="Arial" panose="020B0604020202020204" pitchFamily="34" charset="0"/>
                <a:cs typeface="Arial" panose="020B0604020202020204" pitchFamily="34" charset="0"/>
              </a:rPr>
              <a:t>Example: if a club has 20 members, the membership, the membership will need to give $500 and that amount will need a minimum of 3 members providing the funds</a:t>
            </a:r>
            <a:r>
              <a:rPr lang="en-US" sz="2400" b="1"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1267766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5D92B0-1730-0A6D-1489-1A58324C93F7}"/>
              </a:ext>
            </a:extLst>
          </p:cNvPr>
          <p:cNvPicPr>
            <a:picLocks noChangeAspect="1"/>
          </p:cNvPicPr>
          <p:nvPr/>
        </p:nvPicPr>
        <p:blipFill>
          <a:blip r:embed="rId3"/>
          <a:stretch>
            <a:fillRect/>
          </a:stretch>
        </p:blipFill>
        <p:spPr>
          <a:xfrm>
            <a:off x="4343400" y="457200"/>
            <a:ext cx="3960142" cy="5943600"/>
          </a:xfrm>
          <a:prstGeom prst="rect">
            <a:avLst/>
          </a:prstGeom>
        </p:spPr>
      </p:pic>
      <p:sp>
        <p:nvSpPr>
          <p:cNvPr id="4" name="TextBox 3">
            <a:extLst>
              <a:ext uri="{FF2B5EF4-FFF2-40B4-BE49-F238E27FC236}">
                <a16:creationId xmlns:a16="http://schemas.microsoft.com/office/drawing/2014/main" id="{ED4AF262-AC38-0670-1F8E-9C3D755EE466}"/>
              </a:ext>
            </a:extLst>
          </p:cNvPr>
          <p:cNvSpPr txBox="1"/>
          <p:nvPr/>
        </p:nvSpPr>
        <p:spPr>
          <a:xfrm>
            <a:off x="609600" y="1676400"/>
            <a:ext cx="2819400" cy="2677656"/>
          </a:xfrm>
          <a:prstGeom prst="rect">
            <a:avLst/>
          </a:prstGeom>
          <a:solidFill>
            <a:srgbClr val="687D90"/>
          </a:solidFill>
        </p:spPr>
        <p:txBody>
          <a:bodyPr wrap="square" rtlCol="0">
            <a:spAutoFit/>
          </a:bodyPr>
          <a:lstStyle/>
          <a:p>
            <a:r>
              <a:rPr lang="en-US" b="1" dirty="0">
                <a:solidFill>
                  <a:schemeClr val="bg1"/>
                </a:solidFill>
              </a:rPr>
              <a:t>Annual Share Fund</a:t>
            </a:r>
          </a:p>
          <a:p>
            <a:endParaRPr lang="en-US" b="1" dirty="0">
              <a:solidFill>
                <a:schemeClr val="bg1"/>
              </a:solidFill>
            </a:endParaRPr>
          </a:p>
          <a:p>
            <a:r>
              <a:rPr lang="en-US" b="1" dirty="0">
                <a:solidFill>
                  <a:schemeClr val="bg1"/>
                </a:solidFill>
              </a:rPr>
              <a:t>Endowment Share Fund</a:t>
            </a:r>
          </a:p>
          <a:p>
            <a:endParaRPr lang="en-US" dirty="0"/>
          </a:p>
          <a:p>
            <a:endParaRPr lang="en-US" dirty="0"/>
          </a:p>
        </p:txBody>
      </p:sp>
    </p:spTree>
    <p:extLst>
      <p:ext uri="{BB962C8B-B14F-4D97-AF65-F5344CB8AC3E}">
        <p14:creationId xmlns:p14="http://schemas.microsoft.com/office/powerpoint/2010/main" val="3780331403"/>
      </p:ext>
    </p:extLst>
  </p:cSld>
  <p:clrMapOvr>
    <a:masterClrMapping/>
  </p:clrMapOvr>
</p:sld>
</file>

<file path=ppt/theme/theme1.xml><?xml version="1.0" encoding="utf-8"?>
<a:theme xmlns:a="http://schemas.openxmlformats.org/drawingml/2006/main" name="District Grant Presentation. Grand Junctio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Slate_NoMoE">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District Grant Presentation. Grand Junction</Template>
  <TotalTime>27212</TotalTime>
  <Words>2600</Words>
  <Application>Microsoft Office PowerPoint</Application>
  <PresentationFormat>On-screen Show (4:3)</PresentationFormat>
  <Paragraphs>236</Paragraphs>
  <Slides>26</Slides>
  <Notes>17</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26</vt:i4>
      </vt:variant>
    </vt:vector>
  </HeadingPairs>
  <TitlesOfParts>
    <vt:vector size="32" baseType="lpstr">
      <vt:lpstr>Arial</vt:lpstr>
      <vt:lpstr>Arial Narrow</vt:lpstr>
      <vt:lpstr>Calibri</vt:lpstr>
      <vt:lpstr>Georgia</vt:lpstr>
      <vt:lpstr>District Grant Presentation. Grand Junction</vt:lpstr>
      <vt:lpstr>Slate_NoMoE</vt:lpstr>
      <vt:lpstr>District 5470 Rotary Foundation Seminar</vt:lpstr>
      <vt:lpstr>District Grants: The Rotary Foundation  Mission Statement </vt:lpstr>
      <vt:lpstr>District Grants: The Rotary  Foundation Vision Statement</vt:lpstr>
      <vt:lpstr>District Grants</vt:lpstr>
      <vt:lpstr>District Grants</vt:lpstr>
      <vt:lpstr>District Grants  (Good things)</vt:lpstr>
      <vt:lpstr>District Grants:  requirements</vt:lpstr>
      <vt:lpstr>District Grants: Requirements </vt:lpstr>
      <vt:lpstr>PowerPoint Presentation</vt:lpstr>
      <vt:lpstr>District Grants 2025-2026</vt:lpstr>
      <vt:lpstr>District Grants: Additional Considerations</vt:lpstr>
      <vt:lpstr>Your Responsibilities</vt:lpstr>
      <vt:lpstr>District Grants</vt:lpstr>
      <vt:lpstr>District Grants: Examples</vt:lpstr>
      <vt:lpstr>Final Report Photos 2022-2023</vt:lpstr>
      <vt:lpstr>PowerPoint Presentation</vt:lpstr>
      <vt:lpstr>District Grants: </vt:lpstr>
      <vt:lpstr>Income Detail</vt:lpstr>
      <vt:lpstr>District Grants:</vt:lpstr>
      <vt:lpstr>District Grants: </vt:lpstr>
      <vt:lpstr>District Grants</vt:lpstr>
      <vt:lpstr>Memorandum of Understanding </vt:lpstr>
      <vt:lpstr>What We Will Do</vt:lpstr>
      <vt:lpstr> THE 3 MOST IMPORTANT TAKE AWAYS FROM THIS GRANT TRAINING SESSION</vt:lpstr>
      <vt:lpstr>District Grants: Committee</vt:lpstr>
      <vt:lpstr>District Grants: Questions or if you would like to join the Committee</vt:lpstr>
    </vt:vector>
  </TitlesOfParts>
  <Company>Ameriprise Financial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District 5470 Rotary Foundation Seminar</dc:title>
  <dc:creator>AutoBVT</dc:creator>
  <cp:lastModifiedBy>Carol Bach</cp:lastModifiedBy>
  <cp:revision>83</cp:revision>
  <cp:lastPrinted>2017-04-11T21:03:00Z</cp:lastPrinted>
  <dcterms:created xsi:type="dcterms:W3CDTF">2017-09-22T17:31:13Z</dcterms:created>
  <dcterms:modified xsi:type="dcterms:W3CDTF">2025-03-15T01:07:01Z</dcterms:modified>
</cp:coreProperties>
</file>