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7" r:id="rId3"/>
    <p:sldId id="286" r:id="rId4"/>
    <p:sldId id="265" r:id="rId5"/>
    <p:sldId id="264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84" r:id="rId14"/>
    <p:sldId id="283" r:id="rId15"/>
    <p:sldId id="285" r:id="rId16"/>
    <p:sldId id="267" r:id="rId17"/>
    <p:sldId id="268" r:id="rId18"/>
    <p:sldId id="270" r:id="rId19"/>
    <p:sldId id="275" r:id="rId20"/>
    <p:sldId id="271" r:id="rId21"/>
    <p:sldId id="272" r:id="rId22"/>
    <p:sldId id="273" r:id="rId23"/>
    <p:sldId id="276" r:id="rId24"/>
    <p:sldId id="277" r:id="rId25"/>
    <p:sldId id="278" r:id="rId26"/>
    <p:sldId id="279" r:id="rId2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9" autoAdjust="0"/>
    <p:restoredTop sz="81118" autoAdjust="0"/>
  </p:normalViewPr>
  <p:slideViewPr>
    <p:cSldViewPr>
      <p:cViewPr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34023EE-2514-4EF1-B7FD-992B28D5986D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4E4936F-8C81-44FD-8976-7FC3CCDF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9229BFC-D049-4674-93AA-7D6E068F3BA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A601116-3AC4-40EE-8D41-B2570EE6B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Road map provides a guide for navigating the TRF website for grant information</a:t>
            </a:r>
          </a:p>
          <a:p>
            <a:r>
              <a:rPr lang="en-US" dirty="0" smtClean="0"/>
              <a:t>	and information specific to our district</a:t>
            </a:r>
          </a:p>
          <a:p>
            <a:r>
              <a:rPr lang="en-US" dirty="0" smtClean="0"/>
              <a:t>May need to set up a MY ROTARY account</a:t>
            </a:r>
          </a:p>
          <a:p>
            <a:r>
              <a:rPr lang="en-US" dirty="0" smtClean="0"/>
              <a:t>22</a:t>
            </a:r>
            <a:r>
              <a:rPr lang="en-US" baseline="0" dirty="0" smtClean="0"/>
              <a:t> files in RESOURCES has all of the information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54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TRF requires measurements, but is quite flexible.</a:t>
            </a:r>
          </a:p>
          <a:p>
            <a:r>
              <a:rPr lang="en-US" dirty="0" smtClean="0"/>
              <a:t>The number of teachers</a:t>
            </a:r>
            <a:r>
              <a:rPr lang="en-US" baseline="0" dirty="0" smtClean="0"/>
              <a:t> enrolled in a workshop.</a:t>
            </a:r>
          </a:p>
          <a:p>
            <a:r>
              <a:rPr lang="en-US" baseline="0" dirty="0" smtClean="0"/>
              <a:t>The number of experiments/demonstrations they do during a semester.</a:t>
            </a:r>
          </a:p>
          <a:p>
            <a:r>
              <a:rPr lang="en-US" baseline="0" dirty="0" smtClean="0"/>
              <a:t>Provide written statements from teachers and students.</a:t>
            </a:r>
          </a:p>
          <a:p>
            <a:r>
              <a:rPr lang="en-US" baseline="0" dirty="0" smtClean="0"/>
              <a:t>Measuring long term results for education is impossible.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1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30K can come from any combination of club funds, DDF and TRF (World fund).</a:t>
            </a:r>
          </a:p>
          <a:p>
            <a:r>
              <a:rPr lang="en-US" baseline="0" dirty="0" smtClean="0"/>
              <a:t>TRF will match DDF 0.8:1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amount that it contributes depends on club donations and DDF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GG Committee matches club donations 1:1.25 up to $20,000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0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0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Farmers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Rational: to distribute DDF fairly; To be sure that</a:t>
            </a:r>
            <a:r>
              <a:rPr lang="en-US" baseline="0" dirty="0" smtClean="0"/>
              <a:t> DDF is available when the application is approved</a:t>
            </a:r>
          </a:p>
          <a:p>
            <a:r>
              <a:rPr lang="en-US" baseline="0" dirty="0" smtClean="0"/>
              <a:t>Application cannot be changed after it has been locked by the 2 Primary Contacts. Particularly important for Financial page.</a:t>
            </a:r>
          </a:p>
          <a:p>
            <a:r>
              <a:rPr lang="en-US" baseline="0" dirty="0" smtClean="0"/>
              <a:t>Need more details translated for applications in foreign languages.</a:t>
            </a:r>
          </a:p>
          <a:p>
            <a:r>
              <a:rPr lang="en-US" baseline="0" dirty="0" smtClean="0"/>
              <a:t>	Download the application and use Google Translate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1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be registered with My Rotary</a:t>
            </a:r>
          </a:p>
          <a:p>
            <a:r>
              <a:rPr lang="en-US" dirty="0" smtClean="0"/>
              <a:t>There are 23 files that provide all of the information required to</a:t>
            </a:r>
            <a:r>
              <a:rPr lang="en-US" baseline="0" dirty="0" smtClean="0"/>
              <a:t> prepare a GG application. </a:t>
            </a:r>
          </a:p>
          <a:p>
            <a:r>
              <a:rPr lang="en-US" baseline="0" dirty="0" smtClean="0"/>
              <a:t>This is the source! </a:t>
            </a:r>
          </a:p>
          <a:p>
            <a:r>
              <a:rPr lang="en-US" baseline="0" dirty="0" smtClean="0"/>
              <a:t>Many of these files are on our district website...They may not be current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7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23 files, one must read this</a:t>
            </a:r>
            <a:r>
              <a:rPr lang="en-US" baseline="0" dirty="0" smtClean="0"/>
              <a:t> one</a:t>
            </a:r>
          </a:p>
          <a:p>
            <a:r>
              <a:rPr lang="en-US" baseline="0" dirty="0" smtClean="0"/>
              <a:t>40 pages</a:t>
            </a:r>
          </a:p>
          <a:p>
            <a:r>
              <a:rPr lang="en-US" baseline="0" dirty="0" smtClean="0"/>
              <a:t>contact GG Committee or TRF Grant Manager for Host Club district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9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club is “Qualified” if one member is “Qualified”.</a:t>
            </a:r>
          </a:p>
          <a:p>
            <a:r>
              <a:rPr lang="en-US" dirty="0" smtClean="0"/>
              <a:t>Return Club MOU to district Foundation Chair...David Wood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74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projects simple and narrowly </a:t>
            </a:r>
            <a:r>
              <a:rPr lang="en-US" dirty="0" err="1" smtClean="0"/>
              <a:t>focussed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much of the information I will be presenting applies</a:t>
            </a:r>
            <a:r>
              <a:rPr lang="en-US" baseline="0" dirty="0" smtClean="0"/>
              <a:t> to all 3 types of GGs, I will focus on Humanitarian Projects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VTT: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Scholarship:  1 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 of support for graduate studies in any of the 6 areas of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5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5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546 projects listed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1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7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58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4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TRF requirements</a:t>
            </a:r>
            <a:r>
              <a:rPr lang="en-US" baseline="0" dirty="0" smtClean="0"/>
              <a:t> for GGs are extensive, but, TRF</a:t>
            </a:r>
            <a:r>
              <a:rPr lang="en-US" dirty="0" smtClean="0"/>
              <a:t> considers these 5 elements particularly important.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several slides help to explain these requirements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56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principal goals of all GGs must align with one of these Areas of Focus. </a:t>
            </a:r>
          </a:p>
          <a:p>
            <a:r>
              <a:rPr lang="en-US" baseline="0" dirty="0" smtClean="0"/>
              <a:t>These 6 areas are quite inclusive. </a:t>
            </a:r>
          </a:p>
          <a:p>
            <a:r>
              <a:rPr lang="en-US" baseline="0" dirty="0" smtClean="0"/>
              <a:t>However, it did deny an application to provide playground equipment for pre-school children</a:t>
            </a:r>
          </a:p>
          <a:p>
            <a:r>
              <a:rPr lang="en-US" baseline="0" dirty="0" smtClean="0"/>
              <a:t>Do not pick 2 areas.</a:t>
            </a:r>
          </a:p>
          <a:p>
            <a:r>
              <a:rPr lang="en-US" dirty="0" smtClean="0"/>
              <a:t>Environment will be added in July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Supplying books, computers, desks, lab supplies, OK</a:t>
            </a:r>
          </a:p>
          <a:p>
            <a:r>
              <a:rPr lang="en-US" dirty="0" smtClean="0"/>
              <a:t>Encourage more girls to stay in school, become teachers, take science curriculum</a:t>
            </a:r>
          </a:p>
          <a:p>
            <a:r>
              <a:rPr lang="en-US" dirty="0" smtClean="0"/>
              <a:t>teacher training workshops</a:t>
            </a:r>
          </a:p>
          <a:p>
            <a:endParaRPr lang="en-US" dirty="0" smtClean="0"/>
          </a:p>
          <a:p>
            <a:r>
              <a:rPr lang="en-US" dirty="0" smtClean="0"/>
              <a:t>Need to include training...</a:t>
            </a:r>
          </a:p>
          <a:p>
            <a:r>
              <a:rPr lang="en-US" dirty="0" smtClean="0"/>
              <a:t>Teacher training is sustainable because this</a:t>
            </a:r>
            <a:r>
              <a:rPr lang="en-US" baseline="0" dirty="0" smtClean="0"/>
              <a:t> activity is irreversible.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8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  Call the TRF</a:t>
            </a:r>
            <a:r>
              <a:rPr lang="en-US" baseline="0" dirty="0" smtClean="0"/>
              <a:t> Program Manager for your host country.</a:t>
            </a:r>
          </a:p>
          <a:p>
            <a:r>
              <a:rPr lang="en-US" baseline="0" dirty="0" smtClean="0"/>
              <a:t>Try to develop a relationship with your Program Manager</a:t>
            </a:r>
          </a:p>
          <a:p>
            <a:r>
              <a:rPr lang="en-US" baseline="0" dirty="0" smtClean="0"/>
              <a:t>Send a pre-proposal (no more than 1 page)</a:t>
            </a:r>
          </a:p>
          <a:p>
            <a:r>
              <a:rPr lang="en-US" dirty="0" smtClean="0"/>
              <a:t>Located in Evanston, 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Promoting a</a:t>
            </a:r>
            <a:r>
              <a:rPr lang="en-US" baseline="0" dirty="0" smtClean="0"/>
              <a:t> culture of working together seems to be as important as the actual project.</a:t>
            </a:r>
          </a:p>
          <a:p>
            <a:r>
              <a:rPr lang="en-US" baseline="0" dirty="0" smtClean="0"/>
              <a:t>Consider this as you are preparing an application.</a:t>
            </a:r>
          </a:p>
          <a:p>
            <a:r>
              <a:rPr lang="en-US" baseline="0" dirty="0" smtClean="0"/>
              <a:t>International Partner usually provides most of the money.</a:t>
            </a:r>
          </a:p>
          <a:p>
            <a:r>
              <a:rPr lang="en-US" baseline="0" dirty="0" smtClean="0"/>
              <a:t>	May include several other clubs (2,3,4...100!)</a:t>
            </a:r>
          </a:p>
          <a:p>
            <a:r>
              <a:rPr lang="en-US" baseline="0" dirty="0" smtClean="0"/>
              <a:t>	Other clubs may be in our district or in other districts ) countries.</a:t>
            </a:r>
          </a:p>
          <a:p>
            <a:r>
              <a:rPr lang="en-US" baseline="0" dirty="0" smtClean="0"/>
              <a:t>	My club has contributed to a project started in Vienna, Austria to dig a well in Niger.</a:t>
            </a:r>
          </a:p>
          <a:p>
            <a:r>
              <a:rPr lang="en-US" baseline="0" dirty="0" smtClean="0"/>
              <a:t>Host Partner is located in receiving country</a:t>
            </a:r>
          </a:p>
          <a:p>
            <a:r>
              <a:rPr lang="en-US" baseline="0" dirty="0" smtClean="0"/>
              <a:t>	Usually manage the project and money, but this is not required</a:t>
            </a:r>
          </a:p>
          <a:p>
            <a:r>
              <a:rPr lang="en-US" baseline="0" dirty="0" smtClean="0"/>
              <a:t> 	Ex Senegal I and 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2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r>
              <a:rPr lang="en-US" baseline="0" dirty="0" smtClean="0"/>
              <a:t> requirements emphasize working with the community to determine their needs and how best to meet these needs.</a:t>
            </a:r>
          </a:p>
          <a:p>
            <a:r>
              <a:rPr lang="en-US" baseline="0" dirty="0" smtClean="0"/>
              <a:t>Obviously important. </a:t>
            </a:r>
          </a:p>
          <a:p>
            <a:r>
              <a:rPr lang="en-US" baseline="0" dirty="0" smtClean="0"/>
              <a:t>Reality: Must balance what they think they need with what we (and Host Club) think they need. ex. Oscilloscope, tomato paste, toilets</a:t>
            </a:r>
          </a:p>
          <a:p>
            <a:r>
              <a:rPr lang="en-US" baseline="0" dirty="0" smtClean="0"/>
              <a:t>TRF system is not clear...No place to submit </a:t>
            </a:r>
            <a:r>
              <a:rPr lang="en-US" i="1" baseline="0" dirty="0" smtClean="0"/>
              <a:t>Community Assessment Results </a:t>
            </a:r>
            <a:r>
              <a:rPr lang="en-US" baseline="0" dirty="0" smtClean="0"/>
              <a:t>document. Be very clear in the application, especially in Step 10, that you (or Host Club) have involved the community. You can use District Grant to travel for assessment.</a:t>
            </a:r>
          </a:p>
          <a:p>
            <a:endParaRPr lang="en-US" baseline="0" dirty="0" smtClean="0"/>
          </a:p>
          <a:p>
            <a:pPr algn="l"/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 Choose </a:t>
            </a:r>
            <a:r>
              <a:rPr lang="en-US" b="0" i="1" dirty="0" smtClean="0">
                <a:solidFill>
                  <a:srgbClr val="222222"/>
                </a:solidFill>
                <a:effectLst/>
                <a:latin typeface="Roboto"/>
              </a:rPr>
              <a:t>Grant Center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 in the </a:t>
            </a:r>
            <a:r>
              <a:rPr lang="en-US" b="0" i="1" dirty="0" smtClean="0">
                <a:solidFill>
                  <a:srgbClr val="222222"/>
                </a:solidFill>
                <a:effectLst/>
                <a:latin typeface="Roboto"/>
              </a:rPr>
              <a:t>Apply for Grants 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folder, which is under the</a:t>
            </a:r>
          </a:p>
          <a:p>
            <a:pPr algn="l"/>
            <a:r>
              <a:rPr lang="en-US" b="0" i="1" dirty="0" smtClean="0">
                <a:solidFill>
                  <a:srgbClr val="222222"/>
                </a:solidFill>
                <a:effectLst/>
                <a:latin typeface="Roboto"/>
              </a:rPr>
              <a:t>Take Action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 folder .</a:t>
            </a:r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39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projects set up local committee to collect small fee that</a:t>
            </a:r>
            <a:r>
              <a:rPr lang="en-US" baseline="0" dirty="0" smtClean="0"/>
              <a:t> will be used for repairs.</a:t>
            </a:r>
          </a:p>
          <a:p>
            <a:r>
              <a:rPr lang="en-US" baseline="0" dirty="0" smtClean="0"/>
              <a:t>Teacher training lasts.</a:t>
            </a:r>
          </a:p>
          <a:p>
            <a:r>
              <a:rPr lang="en-US" baseline="0" dirty="0" smtClean="0"/>
              <a:t>Small equipment may be disposable. </a:t>
            </a:r>
          </a:p>
          <a:p>
            <a:r>
              <a:rPr lang="en-US" baseline="0" dirty="0" smtClean="0"/>
              <a:t>I say we provide 3 years of chemicals. Parents or schools will replace the chemicals.</a:t>
            </a:r>
          </a:p>
          <a:p>
            <a:r>
              <a:rPr lang="en-US" baseline="0" dirty="0" smtClean="0"/>
              <a:t>Wheel chairs need little or no repair. Train staff to lubricate wheel chairs.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4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3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2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F120-8C4A-4B19-99F5-6C9BB1B2AD04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prstClr val="white"/>
                </a:solidFill>
                <a:latin typeface="Arial Narrow Bold"/>
                <a:cs typeface="Arial Narrow Bold"/>
              </a:rPr>
              <a:t>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754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my.rotary.org/e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hyperlink" Target="https://grants.rotary.org/s_main.jsp?lang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otary5470.org/SitePage/district-5470-grant-management-traini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chinggrants.org/" TargetMode="External"/><Relationship Id="rId4" Type="http://schemas.openxmlformats.org/officeDocument/2006/relationships/hyperlink" Target="https://www.rotary5470.org/SitePage/international-service-committee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chinggrants.org/global/list.cgi?order=clubname1&amp;year=18" TargetMode="External"/><Relationship Id="rId13" Type="http://schemas.openxmlformats.org/officeDocument/2006/relationships/hyperlink" Target="http://www.matchinggrants.org/global/project1994.html" TargetMode="External"/><Relationship Id="rId18" Type="http://schemas.openxmlformats.org/officeDocument/2006/relationships/hyperlink" Target="http://www.matchinggrants.org/" TargetMode="External"/><Relationship Id="rId3" Type="http://schemas.openxmlformats.org/officeDocument/2006/relationships/hyperlink" Target="http://www.matchinggrants.org/global/list.cgi?order=id&amp;year=18" TargetMode="External"/><Relationship Id="rId7" Type="http://schemas.openxmlformats.org/officeDocument/2006/relationships/hyperlink" Target="http://www.matchinggrants.org/global/list.cgi?order=district1&amp;year=18" TargetMode="External"/><Relationship Id="rId12" Type="http://schemas.openxmlformats.org/officeDocument/2006/relationships/hyperlink" Target="http://www.matchinggrants.org/global/project1995.html" TargetMode="External"/><Relationship Id="rId17" Type="http://schemas.openxmlformats.org/officeDocument/2006/relationships/hyperlink" Target="http://www.matchinggrants.org/global/project1990.html" TargetMode="External"/><Relationship Id="rId2" Type="http://schemas.openxmlformats.org/officeDocument/2006/relationships/notesSlide" Target="../notesSlides/notesSlide21.xml"/><Relationship Id="rId16" Type="http://schemas.openxmlformats.org/officeDocument/2006/relationships/hyperlink" Target="http://www.matchinggrants.org/global/project199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chinggrants.org/global/list.cgi?order=location&amp;year=18" TargetMode="External"/><Relationship Id="rId11" Type="http://schemas.openxmlformats.org/officeDocument/2006/relationships/hyperlink" Target="http://www.matchinggrants.org/global/project1996.html" TargetMode="External"/><Relationship Id="rId5" Type="http://schemas.openxmlformats.org/officeDocument/2006/relationships/hyperlink" Target="http://www.matchinggrants.org/global/list.cgi?order=country&amp;year=18" TargetMode="External"/><Relationship Id="rId15" Type="http://schemas.openxmlformats.org/officeDocument/2006/relationships/hyperlink" Target="http://www.matchinggrants.org/global/project1992.html" TargetMode="External"/><Relationship Id="rId10" Type="http://schemas.openxmlformats.org/officeDocument/2006/relationships/hyperlink" Target="http://www.matchinggrants.org/global/list.cgi?order=status&amp;year=18" TargetMode="External"/><Relationship Id="rId4" Type="http://schemas.openxmlformats.org/officeDocument/2006/relationships/hyperlink" Target="http://www.matchinggrants.org/global/list.cgi?order=title&amp;year=18" TargetMode="External"/><Relationship Id="rId9" Type="http://schemas.openxmlformats.org/officeDocument/2006/relationships/hyperlink" Target="http://www.matchinggrants.org/global/list.cgi?order=total&amp;year=18" TargetMode="External"/><Relationship Id="rId14" Type="http://schemas.openxmlformats.org/officeDocument/2006/relationships/hyperlink" Target="http://www.matchinggrants.org/global/project1993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katerotary1@gmail.com" TargetMode="External"/><Relationship Id="rId3" Type="http://schemas.openxmlformats.org/officeDocument/2006/relationships/hyperlink" Target="mailto:dsmith7@unl.edu" TargetMode="External"/><Relationship Id="rId7" Type="http://schemas.openxmlformats.org/officeDocument/2006/relationships/hyperlink" Target="http://www.rotary5470.org/SitePage/vocational-training-teams-(vtts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dangler@hotmail.com" TargetMode="External"/><Relationship Id="rId5" Type="http://schemas.openxmlformats.org/officeDocument/2006/relationships/hyperlink" Target="https://www.rotary5470.org/SitePage/global-grants" TargetMode="External"/><Relationship Id="rId4" Type="http://schemas.openxmlformats.org/officeDocument/2006/relationships/hyperlink" Target="mailto:melaniephe@aol.com" TargetMode="External"/><Relationship Id="rId9" Type="http://schemas.openxmlformats.org/officeDocument/2006/relationships/hyperlink" Target="http://www.rotary5470.org/SitePage/scholarshi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grants.rotary.org/s_main.jsp?lang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30212"/>
            <a:ext cx="3012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Global Grants Training</a:t>
            </a:r>
          </a:p>
          <a:p>
            <a:r>
              <a:rPr lang="en-US" sz="2400" b="1" dirty="0" smtClean="0"/>
              <a:t>District 5470</a:t>
            </a:r>
          </a:p>
          <a:p>
            <a:r>
              <a:rPr lang="en-US" sz="2400" b="1" dirty="0" smtClean="0"/>
              <a:t>2022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4210" y="2209800"/>
            <a:ext cx="60721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Road map for applying for a Global Grant:</a:t>
            </a:r>
          </a:p>
          <a:p>
            <a:r>
              <a:rPr lang="en-US" dirty="0"/>
              <a:t>       </a:t>
            </a:r>
            <a:endParaRPr lang="en-US" dirty="0" smtClean="0"/>
          </a:p>
          <a:p>
            <a:r>
              <a:rPr lang="en-US" dirty="0"/>
              <a:t>           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www.rotary5470.org/SitePage/global-grants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of the information needed to write and carryout a Global Grant can be found at:</a:t>
            </a:r>
          </a:p>
          <a:p>
            <a:endParaRPr lang="en-US" dirty="0"/>
          </a:p>
          <a:p>
            <a:r>
              <a:rPr lang="en-US" dirty="0"/>
              <a:t>               </a:t>
            </a:r>
            <a:r>
              <a:rPr lang="en-US" dirty="0">
                <a:hlinkClick r:id="rId4"/>
              </a:rPr>
              <a:t>https://my.rotary.org/en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Take Action...Apply for Grants...Grant Center...Apply for a Grant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45077"/>
            <a:ext cx="19716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6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516341"/>
            <a:ext cx="5996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905000"/>
            <a:ext cx="51218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Long term, sustainable benefits</a:t>
            </a:r>
          </a:p>
          <a:p>
            <a:endParaRPr lang="en-US" b="1" dirty="0"/>
          </a:p>
          <a:p>
            <a:r>
              <a:rPr lang="en-US" dirty="0" smtClean="0"/>
              <a:t>Benefits must continue beyond the end of the grant</a:t>
            </a:r>
          </a:p>
          <a:p>
            <a:endParaRPr lang="en-US" b="1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b="1" dirty="0" smtClean="0"/>
          </a:p>
          <a:p>
            <a:r>
              <a:rPr lang="en-US" dirty="0" smtClean="0"/>
              <a:t>PDF File:  </a:t>
            </a:r>
            <a:r>
              <a:rPr lang="en-US" i="1" dirty="0" smtClean="0"/>
              <a:t>Six </a:t>
            </a:r>
            <a:r>
              <a:rPr lang="en-US" i="1" dirty="0"/>
              <a:t>Steps to Sustainability </a:t>
            </a:r>
            <a:endParaRPr lang="en-US" i="1" dirty="0" smtClean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45077"/>
            <a:ext cx="19716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5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69783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24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 measurable results</a:t>
            </a:r>
          </a:p>
        </p:txBody>
      </p:sp>
    </p:spTree>
    <p:extLst>
      <p:ext uri="{BB962C8B-B14F-4D97-AF65-F5344CB8AC3E}">
        <p14:creationId xmlns:p14="http://schemas.microsoft.com/office/powerpoint/2010/main" val="78565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332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Have a budget of at least $</a:t>
            </a:r>
            <a:r>
              <a:rPr lang="en-US" dirty="0" smtClean="0">
                <a:solidFill>
                  <a:prstClr val="black"/>
                </a:solidFill>
              </a:rPr>
              <a:t>30,000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048000"/>
            <a:ext cx="67642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International Partner Club                      $7,000                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Another club in our district                     $3,000                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District Designated Funds (DDF)           $12,500                  TRF  $10,000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Total Budget                      $32,500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Max DDF from our district = $20,000 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334000"/>
            <a:ext cx="428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3"/>
              </a:rPr>
              <a:t>https</a:t>
            </a:r>
            <a:r>
              <a:rPr lang="en-US" dirty="0">
                <a:solidFill>
                  <a:prstClr val="black"/>
                </a:solidFill>
                <a:hlinkClick r:id="rId3"/>
              </a:rPr>
              <a:t>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143000"/>
            <a:ext cx="451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Starting July 1, 2021:   TRF matches DDF 0.8:1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980331"/>
            <a:ext cx="3142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global_grant_calculator_en.xlsx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5768781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715000" y="2438400"/>
            <a:ext cx="838200" cy="12855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34100" y="2013466"/>
            <a:ext cx="262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DDF to Club Match 1.25:1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35847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8066" y="2514600"/>
            <a:ext cx="74519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International Partner Club (our district)            $7,000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nd</a:t>
            </a:r>
            <a:r>
              <a:rPr lang="en-US" dirty="0" smtClean="0">
                <a:solidFill>
                  <a:prstClr val="black"/>
                </a:solidFill>
              </a:rPr>
              <a:t> club in our district                                           $3,000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District Designated Funds (DDF)                       $12,500                 TRF   $10,000 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3</a:t>
            </a:r>
            <a:r>
              <a:rPr lang="en-US" baseline="30000" dirty="0" smtClean="0">
                <a:solidFill>
                  <a:prstClr val="black"/>
                </a:solidFill>
              </a:rPr>
              <a:t>rd</a:t>
            </a:r>
            <a:r>
              <a:rPr lang="en-US" dirty="0" smtClean="0">
                <a:solidFill>
                  <a:prstClr val="black"/>
                </a:solidFill>
              </a:rPr>
              <a:t> club in district x                                                $2,000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DDF from District x                                                $2,000                  TRF    $1,600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Total Budget                      $38,100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Max DDF from our district = $20,000 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595" y="5334000"/>
            <a:ext cx="4287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3"/>
              </a:rPr>
              <a:t>https</a:t>
            </a:r>
            <a:r>
              <a:rPr lang="en-US" dirty="0">
                <a:solidFill>
                  <a:prstClr val="black"/>
                </a:solidFill>
                <a:hlinkClick r:id="rId3"/>
              </a:rPr>
              <a:t>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global_grant_calculator_en.xlsx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143000"/>
            <a:ext cx="352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Project involving clubs in 2 districts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872734"/>
            <a:ext cx="451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Starting July </a:t>
            </a:r>
            <a:r>
              <a:rPr lang="en-US" b="1" dirty="0" smtClean="0">
                <a:solidFill>
                  <a:srgbClr val="FF0000"/>
                </a:solidFill>
              </a:rPr>
              <a:t>1, 2021:   </a:t>
            </a:r>
            <a:r>
              <a:rPr lang="en-US" b="1" dirty="0">
                <a:solidFill>
                  <a:srgbClr val="FF0000"/>
                </a:solidFill>
              </a:rPr>
              <a:t>TRF matches DDF 0.8:1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31" y="5565497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01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52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Support a Global Grant Managed by Another Club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30907" y="1066800"/>
            <a:ext cx="52873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clubs in the same district or in different districts </a:t>
            </a:r>
          </a:p>
          <a:p>
            <a:r>
              <a:rPr lang="en-US" dirty="0" smtClean="0"/>
              <a:t>can join to support a global grant.</a:t>
            </a:r>
          </a:p>
          <a:p>
            <a:endParaRPr lang="en-US" dirty="0"/>
          </a:p>
          <a:p>
            <a:r>
              <a:rPr lang="en-US" dirty="0" smtClean="0"/>
              <a:t>Only one club will be the International Partner.</a:t>
            </a:r>
          </a:p>
          <a:p>
            <a:endParaRPr lang="en-US" dirty="0"/>
          </a:p>
          <a:p>
            <a:r>
              <a:rPr lang="en-US" dirty="0" smtClean="0"/>
              <a:t>One member of the International Partner Club will be </a:t>
            </a:r>
          </a:p>
          <a:p>
            <a:r>
              <a:rPr lang="en-US" dirty="0" smtClean="0"/>
              <a:t>the Primary Contact for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1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09981"/>
            <a:ext cx="268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Must Apply for DDF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371600"/>
            <a:ext cx="4795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application to our Global Grants Committee</a:t>
            </a:r>
          </a:p>
          <a:p>
            <a:endParaRPr lang="en-US" dirty="0"/>
          </a:p>
          <a:p>
            <a:pPr lvl="1"/>
            <a:r>
              <a:rPr lang="en-US" b="1" dirty="0" smtClean="0"/>
              <a:t>Before “Locking” the application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20719" y="2895600"/>
            <a:ext cx="5098062" cy="3335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pc="-5" dirty="0" smtClean="0">
                <a:ea typeface="Calibri"/>
                <a:cs typeface="Calibri"/>
              </a:rPr>
              <a:t>MSWord file available from District website:</a:t>
            </a:r>
          </a:p>
          <a:p>
            <a:pPr algn="ctr">
              <a:lnSpc>
                <a:spcPct val="115000"/>
              </a:lnSpc>
            </a:pPr>
            <a:r>
              <a:rPr lang="en-US" dirty="0">
                <a:hlinkClick r:id="rId3"/>
              </a:rPr>
              <a:t>https://www.rotary5470.org/SitePage/global-grants</a:t>
            </a:r>
            <a:endParaRPr lang="en-US" spc="-5" dirty="0" smtClean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</a:pPr>
            <a:endParaRPr lang="en-US" sz="1600" spc="-5" dirty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</a:pPr>
            <a:r>
              <a:rPr lang="en-US" sz="1600" spc="-5" dirty="0" smtClean="0">
                <a:ea typeface="Calibri"/>
                <a:cs typeface="Calibri"/>
              </a:rPr>
              <a:t>R</a:t>
            </a:r>
            <a:r>
              <a:rPr lang="en-US" sz="1600" dirty="0" smtClean="0">
                <a:ea typeface="Calibri"/>
                <a:cs typeface="Calibri"/>
              </a:rPr>
              <a:t>ota</a:t>
            </a:r>
            <a:r>
              <a:rPr lang="en-US" sz="1600" spc="5" dirty="0" smtClean="0">
                <a:ea typeface="Calibri"/>
                <a:cs typeface="Calibri"/>
              </a:rPr>
              <a:t>r</a:t>
            </a:r>
            <a:r>
              <a:rPr lang="en-US" sz="1600" dirty="0" smtClean="0">
                <a:ea typeface="Calibri"/>
                <a:cs typeface="Calibri"/>
              </a:rPr>
              <a:t>y </a:t>
            </a:r>
            <a:r>
              <a:rPr lang="en-US" sz="1600" dirty="0">
                <a:ea typeface="Calibri"/>
                <a:cs typeface="Calibri"/>
              </a:rPr>
              <a:t>Dis</a:t>
            </a:r>
            <a:r>
              <a:rPr lang="en-US" sz="1600" spc="-15" dirty="0">
                <a:ea typeface="Calibri"/>
                <a:cs typeface="Calibri"/>
              </a:rPr>
              <a:t>t</a:t>
            </a:r>
            <a:r>
              <a:rPr lang="en-US" sz="1600" spc="5" dirty="0">
                <a:ea typeface="Calibri"/>
                <a:cs typeface="Calibri"/>
              </a:rPr>
              <a:t>r</a:t>
            </a:r>
            <a:r>
              <a:rPr lang="en-US" sz="1600" spc="-5" dirty="0">
                <a:ea typeface="Calibri"/>
                <a:cs typeface="Calibri"/>
              </a:rPr>
              <a:t>i</a:t>
            </a:r>
            <a:r>
              <a:rPr lang="en-US" sz="1600" dirty="0">
                <a:ea typeface="Calibri"/>
                <a:cs typeface="Calibri"/>
              </a:rPr>
              <a:t>ct 5</a:t>
            </a:r>
            <a:r>
              <a:rPr lang="en-US" sz="1600" spc="-5" dirty="0">
                <a:ea typeface="Calibri"/>
                <a:cs typeface="Calibri"/>
              </a:rPr>
              <a:t>4</a:t>
            </a:r>
            <a:r>
              <a:rPr lang="en-US" sz="1600" dirty="0">
                <a:ea typeface="Calibri"/>
                <a:cs typeface="Calibri"/>
              </a:rPr>
              <a:t>70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b="1" dirty="0" smtClean="0">
                <a:ea typeface="Calibri"/>
                <a:cs typeface="Calibri"/>
              </a:rPr>
              <a:t>Request for DDF.docx</a:t>
            </a:r>
          </a:p>
          <a:p>
            <a:pPr algn="ctr">
              <a:lnSpc>
                <a:spcPct val="115000"/>
              </a:lnSpc>
            </a:pPr>
            <a:endParaRPr lang="en-US" sz="1600" dirty="0" smtClean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</a:pPr>
            <a:endParaRPr lang="en-US" sz="1600" dirty="0">
              <a:ea typeface="Calibri"/>
              <a:cs typeface="Arial"/>
            </a:endParaRPr>
          </a:p>
          <a:p>
            <a:pPr>
              <a:lnSpc>
                <a:spcPts val="1000"/>
              </a:lnSpc>
            </a:pPr>
            <a:r>
              <a:rPr lang="en-US" sz="1600" b="1" dirty="0">
                <a:ea typeface="Calibri"/>
                <a:cs typeface="Arial"/>
              </a:rPr>
              <a:t>PROJECT NAME: (and GG# if available)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ea typeface="Arial"/>
                <a:cs typeface="Calibri"/>
              </a:rPr>
              <a:t>Country in which the proposed project will take place</a:t>
            </a:r>
            <a:r>
              <a:rPr lang="en-US" sz="1600" b="1" dirty="0" smtClean="0">
                <a:ea typeface="Arial"/>
                <a:cs typeface="Calibri"/>
              </a:rPr>
              <a:t>:</a:t>
            </a:r>
          </a:p>
          <a:p>
            <a:pPr>
              <a:lnSpc>
                <a:spcPct val="115000"/>
              </a:lnSpc>
            </a:pPr>
            <a:endParaRPr lang="en-US" sz="1400" b="1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1400" b="1" dirty="0" smtClean="0">
                <a:ea typeface="Calibri"/>
                <a:cs typeface="Arial"/>
              </a:rPr>
              <a:t>and so on......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05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038600" cy="87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6847" y="5540711"/>
            <a:ext cx="428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4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182757"/>
            <a:ext cx="4124325" cy="370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31" y="5565497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872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606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Guide to Global Grants </a:t>
            </a:r>
            <a:r>
              <a:rPr lang="en-US" sz="2400" b="1" u="sng" dirty="0" smtClean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A MUST READ</a:t>
            </a:r>
          </a:p>
          <a:p>
            <a:endParaRPr lang="en-US" sz="2400" b="1" u="sng" dirty="0" smtClean="0"/>
          </a:p>
        </p:txBody>
      </p:sp>
      <p:sp>
        <p:nvSpPr>
          <p:cNvPr id="3" name="Rectangle 2"/>
          <p:cNvSpPr/>
          <p:nvPr/>
        </p:nvSpPr>
        <p:spPr>
          <a:xfrm>
            <a:off x="758704" y="914400"/>
            <a:ext cx="8066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SN" dirty="0">
                <a:ea typeface="Calibri"/>
                <a:cs typeface="Times New Roman"/>
              </a:rPr>
              <a:t>CONTENTS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INTRODUCTION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                            4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1 MAKE A SUSTAINABLE IMPACT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8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2 PARTNER TO MAXIMIZE YOUR IMPACT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1</a:t>
            </a:r>
            <a:r>
              <a:rPr lang="en-US" dirty="0" smtClean="0">
                <a:ea typeface="Calibri"/>
                <a:cs typeface="Times New Roman"/>
              </a:rPr>
              <a:t>4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3 PLAN YOUR GLOBAL GRANT-FUNDED PROJECT </a:t>
            </a:r>
            <a:r>
              <a:rPr lang="fr-SN" dirty="0" smtClean="0">
                <a:ea typeface="Calibri"/>
                <a:cs typeface="Times New Roman"/>
              </a:rPr>
              <a:t>                          1</a:t>
            </a:r>
            <a:r>
              <a:rPr lang="en-US" dirty="0" smtClean="0">
                <a:ea typeface="Calibri"/>
                <a:cs typeface="Times New Roman"/>
              </a:rPr>
              <a:t>7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4 APPLY FOR A GLOBAL GRANT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2</a:t>
            </a:r>
            <a:r>
              <a:rPr lang="en-US" dirty="0" smtClean="0">
                <a:ea typeface="Calibri"/>
                <a:cs typeface="Times New Roman"/>
              </a:rPr>
              <a:t>4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5 IMPLEMENT, MONITOR, AND EVALUATE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   YOUR PROJECT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                        2</a:t>
            </a:r>
            <a:r>
              <a:rPr lang="en-US" dirty="0" smtClean="0">
                <a:ea typeface="Calibri"/>
                <a:cs typeface="Times New Roman"/>
              </a:rPr>
              <a:t>8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6 REPORT YOUR PROGRESS AND OUTCOME </a:t>
            </a:r>
            <a:r>
              <a:rPr lang="fr-SN" dirty="0" smtClean="0">
                <a:ea typeface="Calibri"/>
                <a:cs typeface="Times New Roman"/>
              </a:rPr>
              <a:t>                                 35</a:t>
            </a:r>
            <a:endParaRPr lang="en-US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957" y="6019800"/>
            <a:ext cx="4287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17922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245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2458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Clubs Must be Qualified to Participate in Grants</a:t>
            </a:r>
          </a:p>
          <a:p>
            <a:r>
              <a:rPr lang="en-US" b="1" dirty="0" smtClean="0"/>
              <a:t>See P 6 of </a:t>
            </a:r>
            <a:r>
              <a:rPr lang="en-US" b="1" dirty="0">
                <a:solidFill>
                  <a:prstClr val="black"/>
                </a:solidFill>
              </a:rPr>
              <a:t>Guide to Global Grants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676400"/>
            <a:ext cx="815069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Two parts to Qualification</a:t>
            </a:r>
          </a:p>
          <a:p>
            <a:endParaRPr lang="en-US" dirty="0"/>
          </a:p>
          <a:p>
            <a:r>
              <a:rPr lang="fr-FR" dirty="0"/>
              <a:t>Attend a </a:t>
            </a:r>
            <a:r>
              <a:rPr lang="fr-FR" dirty="0" err="1"/>
              <a:t>grant</a:t>
            </a:r>
            <a:r>
              <a:rPr lang="fr-FR" dirty="0"/>
              <a:t> management </a:t>
            </a:r>
            <a:r>
              <a:rPr lang="en-US" dirty="0" smtClean="0"/>
              <a:t>seminar</a:t>
            </a:r>
          </a:p>
          <a:p>
            <a:endParaRPr lang="fr-FR" dirty="0"/>
          </a:p>
          <a:p>
            <a:r>
              <a:rPr lang="en-US" dirty="0"/>
              <a:t>Complete the club memorandum of understanding (MOU</a:t>
            </a:r>
            <a:r>
              <a:rPr lang="en-US" dirty="0" smtClean="0"/>
              <a:t>).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www.rotary5470.org/SitePage/global-grants</a:t>
            </a:r>
            <a:endParaRPr lang="en-US" dirty="0" smtClean="0"/>
          </a:p>
          <a:p>
            <a:pPr lvl="1"/>
            <a:r>
              <a:rPr lang="en-US" dirty="0"/>
              <a:t>FORM - CLUB M.O.U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Both steps must be completed each year</a:t>
            </a:r>
          </a:p>
          <a:p>
            <a:endParaRPr lang="en-US" b="1" dirty="0"/>
          </a:p>
          <a:p>
            <a:r>
              <a:rPr lang="en-US" dirty="0" smtClean="0"/>
              <a:t>Grant management seminar can be renewed on-line</a:t>
            </a:r>
          </a:p>
          <a:p>
            <a:pPr lvl="1"/>
            <a:r>
              <a:rPr lang="en-US" dirty="0">
                <a:hlinkClick r:id="rId4"/>
              </a:rPr>
              <a:t>https://www.rotary5470.org/SitePage/district-5470-grant-management-training</a:t>
            </a:r>
            <a:endParaRPr lang="en-US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839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55304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Terms and Conditions.....    </a:t>
            </a:r>
            <a:r>
              <a:rPr lang="en-US" b="1" u="sng" dirty="0" smtClean="0">
                <a:solidFill>
                  <a:srgbClr val="FF0000"/>
                </a:solidFill>
              </a:rPr>
              <a:t>Another MUST Read</a:t>
            </a:r>
          </a:p>
          <a:p>
            <a:endParaRPr lang="en-US" u="sng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65629" y="1600200"/>
            <a:ext cx="55229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WHAT </a:t>
            </a:r>
            <a:r>
              <a:rPr lang="en-US" dirty="0"/>
              <a:t>WE </a:t>
            </a:r>
            <a:r>
              <a:rPr lang="en-US" dirty="0" smtClean="0"/>
              <a:t>FUND</a:t>
            </a:r>
          </a:p>
          <a:p>
            <a:r>
              <a:rPr lang="en-US" dirty="0"/>
              <a:t>II. </a:t>
            </a:r>
            <a:r>
              <a:rPr lang="en-US" dirty="0" smtClean="0"/>
              <a:t>    ELIGIBILITY GUIDELINES</a:t>
            </a:r>
          </a:p>
          <a:p>
            <a:r>
              <a:rPr lang="en-US" dirty="0"/>
              <a:t>III. </a:t>
            </a:r>
            <a:r>
              <a:rPr lang="en-US" dirty="0" smtClean="0"/>
              <a:t>   RESTRICTIONS</a:t>
            </a:r>
          </a:p>
          <a:p>
            <a:r>
              <a:rPr lang="en-US" dirty="0"/>
              <a:t>IV. </a:t>
            </a:r>
            <a:r>
              <a:rPr lang="en-US" dirty="0" smtClean="0"/>
              <a:t>   HOW </a:t>
            </a:r>
            <a:r>
              <a:rPr lang="en-US" dirty="0"/>
              <a:t>TO </a:t>
            </a:r>
            <a:r>
              <a:rPr lang="en-US" dirty="0" smtClean="0"/>
              <a:t>APPLY</a:t>
            </a:r>
          </a:p>
          <a:p>
            <a:r>
              <a:rPr lang="en-US" dirty="0"/>
              <a:t>V. </a:t>
            </a:r>
            <a:r>
              <a:rPr lang="en-US" dirty="0" smtClean="0"/>
              <a:t>    TRAVEL POLICIES</a:t>
            </a:r>
          </a:p>
          <a:p>
            <a:r>
              <a:rPr lang="en-US" dirty="0"/>
              <a:t>VI. </a:t>
            </a:r>
            <a:r>
              <a:rPr lang="en-US" dirty="0" smtClean="0"/>
              <a:t>   HOW </a:t>
            </a:r>
            <a:r>
              <a:rPr lang="en-US" dirty="0"/>
              <a:t>GRANTS ARE </a:t>
            </a:r>
            <a:r>
              <a:rPr lang="en-US" dirty="0" smtClean="0"/>
              <a:t>FUNDED</a:t>
            </a:r>
          </a:p>
          <a:p>
            <a:r>
              <a:rPr lang="en-US" dirty="0"/>
              <a:t>VII. </a:t>
            </a:r>
            <a:r>
              <a:rPr lang="en-US" dirty="0" smtClean="0"/>
              <a:t>  COOPERATING ORGANIZATIONS</a:t>
            </a:r>
          </a:p>
          <a:p>
            <a:r>
              <a:rPr lang="en-US" dirty="0"/>
              <a:t>VIII. </a:t>
            </a:r>
            <a:r>
              <a:rPr lang="en-US" dirty="0" smtClean="0"/>
              <a:t> PAYMENTS</a:t>
            </a:r>
          </a:p>
          <a:p>
            <a:r>
              <a:rPr lang="en-US" dirty="0"/>
              <a:t>IX. </a:t>
            </a:r>
            <a:r>
              <a:rPr lang="en-US" dirty="0" smtClean="0"/>
              <a:t>   REPORTING </a:t>
            </a:r>
            <a:r>
              <a:rPr lang="en-US" dirty="0"/>
              <a:t>REQUIREMENTS AND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        and more...</a:t>
            </a:r>
            <a:endParaRPr lang="en-US" dirty="0"/>
          </a:p>
          <a:p>
            <a:pPr marL="400050" indent="-400050">
              <a:buAutoNum type="roman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245" y="5867400"/>
            <a:ext cx="4287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17922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35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5950"/>
            <a:ext cx="9144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65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6477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Terms and Conditions.....    </a:t>
            </a:r>
            <a:r>
              <a:rPr lang="en-US" u="sng" dirty="0">
                <a:solidFill>
                  <a:srgbClr val="FF0000"/>
                </a:solidFill>
              </a:rPr>
              <a:t>Another MUST Read</a:t>
            </a:r>
          </a:p>
          <a:p>
            <a:pPr lvl="0"/>
            <a:endParaRPr lang="en-US" u="sng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734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Page 3:  Global Grants  do Not fund:</a:t>
            </a:r>
          </a:p>
          <a:p>
            <a:endParaRPr lang="en-US" dirty="0"/>
          </a:p>
          <a:p>
            <a:r>
              <a:rPr lang="en-US" dirty="0" smtClean="0"/>
              <a:t>Excessive support for any one community</a:t>
            </a:r>
          </a:p>
          <a:p>
            <a:r>
              <a:rPr lang="en-US" dirty="0" smtClean="0"/>
              <a:t>Purchase, construction or remodeling of buildings</a:t>
            </a:r>
          </a:p>
          <a:p>
            <a:r>
              <a:rPr lang="en-US" dirty="0" smtClean="0"/>
              <a:t>Fundraising activities</a:t>
            </a:r>
          </a:p>
          <a:p>
            <a:r>
              <a:rPr lang="en-US" dirty="0"/>
              <a:t>Activities for which the expense has already been </a:t>
            </a:r>
            <a:r>
              <a:rPr lang="en-US" dirty="0" smtClean="0"/>
              <a:t>incurred</a:t>
            </a:r>
          </a:p>
          <a:p>
            <a:r>
              <a:rPr lang="en-US" dirty="0"/>
              <a:t>Activities primarily implemented by an organization other than </a:t>
            </a:r>
            <a:r>
              <a:rPr lang="en-US" dirty="0" smtClean="0"/>
              <a:t>Rotary</a:t>
            </a:r>
          </a:p>
          <a:p>
            <a:r>
              <a:rPr lang="en-US" dirty="0"/>
              <a:t>Multiple unrelated projects under one </a:t>
            </a:r>
            <a:r>
              <a:rPr lang="en-US" dirty="0" smtClean="0"/>
              <a:t>grant</a:t>
            </a:r>
          </a:p>
          <a:p>
            <a:r>
              <a:rPr lang="en-US" dirty="0" smtClean="0"/>
              <a:t>and more...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74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51413"/>
            <a:ext cx="50498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Finding a Host Club and </a:t>
            </a:r>
            <a:r>
              <a:rPr lang="en-US" sz="2400" b="1" u="sng" dirty="0" smtClean="0"/>
              <a:t>Project</a:t>
            </a:r>
          </a:p>
          <a:p>
            <a:endParaRPr lang="en-US" b="1" u="sng" dirty="0" smtClean="0"/>
          </a:p>
          <a:p>
            <a:r>
              <a:rPr lang="en-US" dirty="0">
                <a:hlinkClick r:id="rId3"/>
              </a:rPr>
              <a:t>https://www.rotary5470.org/SitePage/global-grants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6486" y="2438400"/>
            <a:ext cx="73214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Peter </a:t>
            </a:r>
            <a:r>
              <a:rPr lang="en-US" dirty="0" err="1"/>
              <a:t>Jeschofnig’s</a:t>
            </a:r>
            <a:r>
              <a:rPr lang="en-US" dirty="0"/>
              <a:t> </a:t>
            </a:r>
            <a:r>
              <a:rPr lang="en-US" i="1" dirty="0"/>
              <a:t>International Service </a:t>
            </a:r>
            <a:r>
              <a:rPr lang="en-US" i="1" dirty="0" smtClean="0"/>
              <a:t>Newsletter 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www.rotary5470.org/SitePage/international-service-committee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TRF Project Fairs (Search Rotary Project fairs)</a:t>
            </a:r>
          </a:p>
          <a:p>
            <a:pPr lvl="1"/>
            <a:r>
              <a:rPr lang="en-US" dirty="0" smtClean="0">
                <a:solidFill>
                  <a:srgbClr val="222222"/>
                </a:solidFill>
                <a:latin typeface="Roboto"/>
              </a:rPr>
              <a:t>Brazil, East Africa, Columbia, Peru</a:t>
            </a:r>
          </a:p>
          <a:p>
            <a:pPr lvl="1"/>
            <a:endParaRPr lang="en-US" dirty="0">
              <a:solidFill>
                <a:srgbClr val="222222"/>
              </a:solidFill>
              <a:latin typeface="Roboto"/>
            </a:endParaRPr>
          </a:p>
          <a:p>
            <a:r>
              <a:rPr lang="en-US" dirty="0" smtClean="0">
                <a:solidFill>
                  <a:srgbClr val="222222"/>
                </a:solidFill>
              </a:rPr>
              <a:t>Available projects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</a:t>
            </a:r>
            <a:r>
              <a:rPr lang="en-US" dirty="0">
                <a:solidFill>
                  <a:srgbClr val="C10042"/>
                </a:solidFill>
                <a:latin typeface="Calibri" panose="020F0502020204030204" pitchFamily="34" charset="0"/>
                <a:hlinkClick r:id="rId5"/>
              </a:rPr>
              <a:t>http://www.matchinggrants.org</a:t>
            </a:r>
            <a:r>
              <a:rPr lang="en-US" dirty="0" smtClean="0">
                <a:solidFill>
                  <a:srgbClr val="C10042"/>
                </a:solidFill>
                <a:latin typeface="Calibri" panose="020F0502020204030204" pitchFamily="34" charset="0"/>
                <a:hlinkClick r:id="rId5"/>
              </a:rPr>
              <a:t>/</a:t>
            </a:r>
            <a:endParaRPr lang="en-US" dirty="0" smtClean="0">
              <a:solidFill>
                <a:srgbClr val="C10042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Personal Contacts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58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5325"/>
              </p:ext>
            </p:extLst>
          </p:nvPr>
        </p:nvGraphicFramePr>
        <p:xfrm>
          <a:off x="228598" y="1447799"/>
          <a:ext cx="8763002" cy="4419600"/>
        </p:xfrm>
        <a:graphic>
          <a:graphicData uri="http://schemas.openxmlformats.org/drawingml/2006/table">
            <a:tbl>
              <a:tblPr/>
              <a:tblGrid>
                <a:gridCol w="461210"/>
                <a:gridCol w="1210678"/>
                <a:gridCol w="1210678"/>
                <a:gridCol w="1210678"/>
                <a:gridCol w="1210678"/>
                <a:gridCol w="1210678"/>
                <a:gridCol w="1210678"/>
                <a:gridCol w="1037724"/>
              </a:tblGrid>
              <a:tr h="294640">
                <a:tc>
                  <a:txBody>
                    <a:bodyPr/>
                    <a:lstStyle/>
                    <a:p>
                      <a:pPr marL="0" marR="0"/>
                      <a:r>
                        <a:rPr lang="en-US" sz="900" b="1" u="none" strike="noStrike" dirty="0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3"/>
                        </a:rPr>
                        <a:t>#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4"/>
                        </a:rPr>
                        <a:t>Title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5"/>
                        </a:rPr>
                        <a:t>Country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6"/>
                        </a:rPr>
                        <a:t>Location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7"/>
                        </a:rPr>
                        <a:t>District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8"/>
                        </a:rPr>
                        <a:t>Club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9"/>
                        </a:rPr>
                        <a:t>Amount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0"/>
                        </a:rPr>
                        <a:t>Status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G-1996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1"/>
                        </a:rPr>
                        <a:t>Coffee Plant Process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Colombia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Belen De Umbria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4281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Pereira Perla del Otún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$65,000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$19,293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G-1995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 dirty="0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2"/>
                        </a:rPr>
                        <a:t>Cooperative for Recycling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Brazil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Ilha Solteira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Ilha Solteira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$3,500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3"/>
                        </a:rPr>
                        <a:t>Safe Water for Ecuador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Ecuador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PIlopata and Romerillos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 Chillos Milenio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$76,094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Fully Pledged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G-1993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4"/>
                        </a:rPr>
                        <a:t>Snoezelen Room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Mexico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Guadalajara Jal.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Guadalajara-Poniente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$21,334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G-1992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5"/>
                        </a:rPr>
                        <a:t>Gift of Life kids in Monterrey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Mexico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Monterrey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Santa Catarina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$151,300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$90,867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G-1991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6"/>
                        </a:rPr>
                        <a:t>Malolos Central Laboratory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Philippines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Malolos, Bulacan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Malolos Independencia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$23,334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7"/>
                        </a:rPr>
                        <a:t>Challenge Children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533400"/>
            <a:ext cx="3738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rgbClr val="C10042"/>
                </a:solidFill>
                <a:latin typeface="Calibri" panose="020F0502020204030204" pitchFamily="34" charset="0"/>
                <a:hlinkClick r:id="rId18"/>
              </a:rPr>
              <a:t>http://www.matchinggrants.org/</a:t>
            </a:r>
            <a:endParaRPr lang="en-US" dirty="0">
              <a:solidFill>
                <a:srgbClr val="C1004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50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0615"/>
            <a:ext cx="656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Would You Like to See a Global Grant Application?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828800" y="1219200"/>
            <a:ext cx="428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grants.rotary.org/s_main.jsp?lang=1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40195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35433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92" y="2432673"/>
            <a:ext cx="3562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860292" y="3200400"/>
            <a:ext cx="178117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35433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GG1746041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95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3052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Authorization and </a:t>
            </a:r>
            <a:br>
              <a:rPr lang="en-US" sz="2400" b="1" u="sng" dirty="0" smtClean="0"/>
            </a:br>
            <a:r>
              <a:rPr lang="en-US" sz="2400" b="1" u="sng" dirty="0" smtClean="0"/>
              <a:t>Locking an Application</a:t>
            </a:r>
            <a:endParaRPr lang="en-US" sz="24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149"/>
            <a:ext cx="3190875" cy="668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048000" y="5181600"/>
            <a:ext cx="2590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962400"/>
            <a:ext cx="2900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Primary Contacts </a:t>
            </a:r>
            <a:r>
              <a:rPr lang="en-US" b="1" u="sng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>
                <a:solidFill>
                  <a:srgbClr val="FF0000"/>
                </a:solidFill>
              </a:rPr>
              <a:t> edit an application after they have locked 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638800"/>
            <a:ext cx="2671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 for DDF </a:t>
            </a:r>
            <a:r>
              <a:rPr lang="en-US" u="sng" dirty="0" smtClean="0"/>
              <a:t>before</a:t>
            </a:r>
            <a:r>
              <a:rPr lang="en-US" dirty="0" smtClean="0"/>
              <a:t> locking an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6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341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Global Grants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Werner Stark            Co Springs </a:t>
            </a:r>
            <a:r>
              <a:rPr lang="en-US" dirty="0" err="1" smtClean="0"/>
              <a:t>Interquest</a:t>
            </a:r>
            <a:r>
              <a:rPr lang="en-US" dirty="0"/>
              <a:t>                  </a:t>
            </a:r>
            <a:r>
              <a:rPr lang="en-US" dirty="0" smtClean="0"/>
              <a:t>      wjstark@hotmail.com</a:t>
            </a:r>
          </a:p>
          <a:p>
            <a:r>
              <a:rPr lang="en-US" dirty="0" smtClean="0"/>
              <a:t>Sandy Lowell             Glenwood </a:t>
            </a:r>
            <a:r>
              <a:rPr lang="en-US" dirty="0" err="1" smtClean="0"/>
              <a:t>Spgs</a:t>
            </a:r>
            <a:r>
              <a:rPr lang="en-US" dirty="0"/>
              <a:t>  </a:t>
            </a:r>
            <a:r>
              <a:rPr lang="en-US" dirty="0" smtClean="0"/>
              <a:t>Sunset                    slowell3@gmail.com</a:t>
            </a:r>
          </a:p>
          <a:p>
            <a:r>
              <a:rPr lang="en-US" dirty="0" smtClean="0"/>
              <a:t>Dick Dangler              Edwards                                              rdangler@hotmail.com</a:t>
            </a:r>
          </a:p>
          <a:p>
            <a:r>
              <a:rPr lang="en-US" dirty="0" smtClean="0"/>
              <a:t>Reggie </a:t>
            </a:r>
            <a:r>
              <a:rPr lang="en-US" dirty="0" err="1" smtClean="0"/>
              <a:t>O’Obrien</a:t>
            </a:r>
            <a:r>
              <a:rPr lang="en-US" dirty="0"/>
              <a:t>	</a:t>
            </a:r>
            <a:r>
              <a:rPr lang="en-US" dirty="0" smtClean="0"/>
              <a:t> Vail</a:t>
            </a:r>
            <a:r>
              <a:rPr lang="en-US" dirty="0"/>
              <a:t>		          </a:t>
            </a:r>
            <a:r>
              <a:rPr lang="en-US" dirty="0" smtClean="0"/>
              <a:t>                  regina.obrien.pchn@gmail.com</a:t>
            </a:r>
            <a:endParaRPr lang="en-US" dirty="0"/>
          </a:p>
          <a:p>
            <a:r>
              <a:rPr lang="en-US" dirty="0" smtClean="0"/>
              <a:t>David Smith               Pagosa Springs                                   dsmith7@unl.edu   </a:t>
            </a:r>
          </a:p>
          <a:p>
            <a:r>
              <a:rPr lang="en-US" dirty="0" smtClean="0"/>
              <a:t>Melanie Phelps	 Pueblo			           melaniephe@aol.com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6069" y="3581400"/>
            <a:ext cx="50594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Responsibilities</a:t>
            </a:r>
          </a:p>
          <a:p>
            <a:endParaRPr lang="en-US" dirty="0"/>
          </a:p>
          <a:p>
            <a:r>
              <a:rPr lang="en-US" dirty="0" smtClean="0"/>
              <a:t>Promote Global Grants</a:t>
            </a:r>
          </a:p>
          <a:p>
            <a:r>
              <a:rPr lang="en-US" dirty="0" smtClean="0"/>
              <a:t>Review requests for District Designated Funds (DDF)</a:t>
            </a:r>
          </a:p>
          <a:p>
            <a:r>
              <a:rPr lang="en-US" dirty="0" smtClean="0"/>
              <a:t>Suggest ways to strengthen applications</a:t>
            </a:r>
          </a:p>
          <a:p>
            <a:r>
              <a:rPr lang="en-US" dirty="0" smtClean="0"/>
              <a:t>Triage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7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0106"/>
            <a:ext cx="762715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</a:t>
            </a:r>
            <a:r>
              <a:rPr lang="en-US" sz="2400" b="1" u="sng" dirty="0" smtClean="0"/>
              <a:t>Three Types of Global Grants</a:t>
            </a:r>
          </a:p>
          <a:p>
            <a:endParaRPr lang="en-US" sz="2400" b="1" u="sng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Humanitarian Projects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David Smith   </a:t>
            </a:r>
            <a:r>
              <a:rPr lang="en-US" dirty="0" smtClean="0">
                <a:hlinkClick r:id="rId3"/>
              </a:rPr>
              <a:t>dsmith7@unl.edu</a:t>
            </a:r>
            <a:endParaRPr lang="en-US" dirty="0" smtClean="0"/>
          </a:p>
          <a:p>
            <a:pPr lvl="1"/>
            <a:r>
              <a:rPr lang="en-US" dirty="0"/>
              <a:t>	Melanie Phelps 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melaniephe@aol.com</a:t>
            </a:r>
            <a:endParaRPr lang="en-US" dirty="0" smtClean="0"/>
          </a:p>
          <a:p>
            <a:pPr lvl="2"/>
            <a:r>
              <a:rPr lang="en-US" dirty="0">
                <a:hlinkClick r:id="rId5"/>
              </a:rPr>
              <a:t>https://www.rotary5470.org/SitePage/global-grants</a:t>
            </a:r>
            <a:endParaRPr lang="en-US" dirty="0" smtClean="0"/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Vocational Training Teams</a:t>
            </a:r>
          </a:p>
          <a:p>
            <a:r>
              <a:rPr lang="en-US" dirty="0" smtClean="0"/>
              <a:t>	Richard </a:t>
            </a:r>
            <a:r>
              <a:rPr lang="en-US" dirty="0"/>
              <a:t>Dangler  </a:t>
            </a:r>
            <a:r>
              <a:rPr lang="en-US" dirty="0" smtClean="0">
                <a:hlinkClick r:id="rId6"/>
              </a:rPr>
              <a:t>rdangler@hotmail.com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263B4C"/>
                </a:solidFill>
                <a:hlinkClick r:id="rId7"/>
              </a:rPr>
              <a:t>http</a:t>
            </a:r>
            <a:r>
              <a:rPr lang="en-US" dirty="0">
                <a:solidFill>
                  <a:srgbClr val="263B4C"/>
                </a:solidFill>
                <a:hlinkClick r:id="rId7"/>
              </a:rPr>
              <a:t>://www.rotary5470.org/SitePage/vocational-training-teams-(vtts)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Scholarships</a:t>
            </a:r>
          </a:p>
          <a:p>
            <a:pPr lvl="1"/>
            <a:r>
              <a:rPr lang="en-US" b="1" dirty="0" smtClean="0"/>
              <a:t>	</a:t>
            </a:r>
            <a:r>
              <a:rPr lang="en-US" dirty="0" smtClean="0"/>
              <a:t>Kate </a:t>
            </a:r>
            <a:r>
              <a:rPr lang="en-US" dirty="0"/>
              <a:t>Davis- </a:t>
            </a:r>
            <a:r>
              <a:rPr lang="en-US" dirty="0" smtClean="0">
                <a:hlinkClick r:id="rId8"/>
              </a:rPr>
              <a:t>katerotary1@gmail.com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263B4C"/>
                </a:solidFill>
                <a:hlinkClick r:id="rId9"/>
              </a:rPr>
              <a:t>http</a:t>
            </a:r>
            <a:r>
              <a:rPr lang="en-US" dirty="0">
                <a:solidFill>
                  <a:srgbClr val="263B4C"/>
                </a:solidFill>
                <a:hlinkClick r:id="rId9"/>
              </a:rPr>
              <a:t>://www.rotary5470.org/SitePage/scholarships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7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288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Align with an area of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 active community and Rotarian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long-term, sustainable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measurable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a budget of at least $30,000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1535" y="475882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Elements </a:t>
            </a:r>
            <a:r>
              <a:rPr lang="en-US" sz="2400" b="1" u="sng" dirty="0"/>
              <a:t>of Successful Humanitarian Projects</a:t>
            </a:r>
          </a:p>
        </p:txBody>
      </p:sp>
    </p:spTree>
    <p:extLst>
      <p:ext uri="{BB962C8B-B14F-4D97-AF65-F5344CB8AC3E}">
        <p14:creationId xmlns:p14="http://schemas.microsoft.com/office/powerpoint/2010/main" val="396109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766465"/>
            <a:ext cx="639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7736" y="304800"/>
            <a:ext cx="5388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Areas of Focus for Humanitarian Projects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40391" y="5752143"/>
            <a:ext cx="428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https://grants.rotary.org/s_main.jsp?lang=1</a:t>
            </a:r>
            <a:endParaRPr lang="en-US" dirty="0" smtClean="0"/>
          </a:p>
          <a:p>
            <a:r>
              <a:rPr lang="en-US" dirty="0" smtClean="0"/>
              <a:t>Areas of Focus Policy Statements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7" y="5752143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5057745"/>
            <a:ext cx="15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Environment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88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975" y="228600"/>
            <a:ext cx="51185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Area of Focus:</a:t>
            </a:r>
          </a:p>
          <a:p>
            <a:r>
              <a:rPr lang="en-US" sz="2400" b="1" dirty="0" smtClean="0"/>
              <a:t>          </a:t>
            </a:r>
            <a:r>
              <a:rPr lang="en-US" sz="2400" b="1" u="sng" dirty="0" smtClean="0"/>
              <a:t>BASIC </a:t>
            </a:r>
            <a:r>
              <a:rPr lang="en-US" sz="2400" b="1" u="sng" dirty="0"/>
              <a:t>EDUCATION AND LITERACY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751" y="1295400"/>
            <a:ext cx="6382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Statement of Purpose and </a:t>
            </a:r>
            <a:r>
              <a:rPr lang="en-US" b="1" dirty="0" smtClean="0"/>
              <a:t>Goals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Strengthen capacity of communities to provide basic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adult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gender disparity in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teacher training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750" y="3323272"/>
            <a:ext cx="3555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Projects that do </a:t>
            </a:r>
            <a:r>
              <a:rPr lang="en-US" b="1" u="sng" dirty="0" smtClean="0"/>
              <a:t>NOT</a:t>
            </a:r>
            <a:r>
              <a:rPr lang="en-US" b="1" dirty="0" smtClean="0"/>
              <a:t> qualify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Equipment only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Projects  that are not sustainable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00600"/>
            <a:ext cx="570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Questions?  Ask the TRF Program Manger for that country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534107"/>
            <a:ext cx="4289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https://grants.rotary.org/s_main.jsp?lang=1</a:t>
            </a:r>
            <a:endParaRPr lang="en-US" dirty="0"/>
          </a:p>
          <a:p>
            <a:r>
              <a:rPr lang="en-US" dirty="0" smtClean="0"/>
              <a:t>Rotary </a:t>
            </a:r>
            <a:r>
              <a:rPr lang="en-US" dirty="0"/>
              <a:t>Grants Staff Contact Sheet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263" y="5617587"/>
            <a:ext cx="19685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05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799" y="685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Rotary </a:t>
            </a:r>
            <a:r>
              <a:rPr lang="en-US" dirty="0">
                <a:solidFill>
                  <a:prstClr val="black"/>
                </a:solidFill>
              </a:rPr>
              <a:t>Grants Staff Contact Sheet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163"/>
            <a:ext cx="8991600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2286000"/>
            <a:ext cx="85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District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14400" y="2470666"/>
            <a:ext cx="381000" cy="353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3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33536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Elements of Successful Humanitarian </a:t>
            </a:r>
            <a:r>
              <a:rPr lang="en-US" sz="2400" b="1" u="sng" dirty="0" smtClean="0"/>
              <a:t>Projects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22390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Rotarian </a:t>
            </a:r>
            <a:r>
              <a:rPr lang="en-US" b="1" dirty="0" smtClean="0"/>
              <a:t>Participation</a:t>
            </a:r>
          </a:p>
          <a:p>
            <a:endParaRPr lang="en-US" dirty="0" smtClean="0"/>
          </a:p>
          <a:p>
            <a:r>
              <a:rPr lang="en-US" dirty="0" smtClean="0"/>
              <a:t>International Partner Club</a:t>
            </a:r>
          </a:p>
          <a:p>
            <a:endParaRPr lang="en-US" dirty="0"/>
          </a:p>
          <a:p>
            <a:r>
              <a:rPr lang="en-US" dirty="0" smtClean="0"/>
              <a:t>Host Partner Club</a:t>
            </a:r>
          </a:p>
          <a:p>
            <a:endParaRPr lang="en-US" dirty="0"/>
          </a:p>
          <a:p>
            <a:r>
              <a:rPr lang="en-US" dirty="0" smtClean="0"/>
              <a:t>	Each club must have 1 Primary </a:t>
            </a:r>
            <a:r>
              <a:rPr lang="en-US" dirty="0"/>
              <a:t>C</a:t>
            </a:r>
            <a:r>
              <a:rPr lang="en-US" dirty="0" smtClean="0"/>
              <a:t>ontact and 2 Secondary Contacts</a:t>
            </a:r>
          </a:p>
          <a:p>
            <a:endParaRPr lang="en-US" dirty="0"/>
          </a:p>
          <a:p>
            <a:r>
              <a:rPr lang="en-US" dirty="0" smtClean="0"/>
              <a:t>	Other clubs may contribute financial support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7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1167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535922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Community Participation</a:t>
            </a:r>
          </a:p>
          <a:p>
            <a:endParaRPr lang="en-US" dirty="0"/>
          </a:p>
          <a:p>
            <a:r>
              <a:rPr lang="en-US" dirty="0" smtClean="0"/>
              <a:t>Learn about your community</a:t>
            </a:r>
          </a:p>
          <a:p>
            <a:r>
              <a:rPr lang="en-US" dirty="0" smtClean="0"/>
              <a:t>Assess community needs</a:t>
            </a:r>
          </a:p>
          <a:p>
            <a:endParaRPr lang="en-US" dirty="0"/>
          </a:p>
          <a:p>
            <a:r>
              <a:rPr lang="en-US" dirty="0" smtClean="0"/>
              <a:t>See PDF: </a:t>
            </a:r>
            <a:r>
              <a:rPr lang="en-US" i="1" dirty="0" smtClean="0"/>
              <a:t>Community Assessment Tools (605en.pdf)</a:t>
            </a:r>
          </a:p>
          <a:p>
            <a:endParaRPr lang="en-US" i="1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i="1" dirty="0" smtClean="0"/>
          </a:p>
          <a:p>
            <a:r>
              <a:rPr lang="en-US" i="1" dirty="0"/>
              <a:t>	</a:t>
            </a:r>
            <a:r>
              <a:rPr lang="en-US" dirty="0" smtClean="0"/>
              <a:t>See MSWord: </a:t>
            </a:r>
            <a:r>
              <a:rPr lang="en-US" i="1" dirty="0" smtClean="0"/>
              <a:t>Community Assessment Results</a:t>
            </a:r>
          </a:p>
          <a:p>
            <a:r>
              <a:rPr lang="en-US" i="1" dirty="0"/>
              <a:t>	</a:t>
            </a:r>
            <a:r>
              <a:rPr lang="en-US" dirty="0" smtClean="0"/>
              <a:t>Click on: </a:t>
            </a:r>
            <a:r>
              <a:rPr lang="en-US" i="1" dirty="0" smtClean="0"/>
              <a:t>Community Assessment Tools</a:t>
            </a:r>
          </a:p>
          <a:p>
            <a:endParaRPr lang="en-US" i="1" dirty="0"/>
          </a:p>
          <a:p>
            <a:r>
              <a:rPr lang="en-US" dirty="0" smtClean="0"/>
              <a:t>Upload assessment document on application: 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   Supporting Documents</a:t>
            </a:r>
            <a:endParaRPr lang="en-US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824" y="5589568"/>
            <a:ext cx="19716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96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ders_Guide_Slid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1594</Words>
  <Application>Microsoft Office PowerPoint</Application>
  <PresentationFormat>On-screen Show (4:3)</PresentationFormat>
  <Paragraphs>393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Leaders_Guide_Slide_Template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jean</cp:lastModifiedBy>
  <cp:revision>91</cp:revision>
  <cp:lastPrinted>2020-11-14T14:28:25Z</cp:lastPrinted>
  <dcterms:created xsi:type="dcterms:W3CDTF">2019-04-09T13:44:16Z</dcterms:created>
  <dcterms:modified xsi:type="dcterms:W3CDTF">2022-04-30T19:57:53Z</dcterms:modified>
</cp:coreProperties>
</file>