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</p:sldMasterIdLst>
  <p:notesMasterIdLst>
    <p:notesMasterId r:id="rId31"/>
  </p:notesMasterIdLst>
  <p:handoutMasterIdLst>
    <p:handoutMasterId r:id="rId32"/>
  </p:handoutMasterIdLst>
  <p:sldIdLst>
    <p:sldId id="292" r:id="rId3"/>
    <p:sldId id="291" r:id="rId4"/>
    <p:sldId id="297" r:id="rId5"/>
    <p:sldId id="264" r:id="rId6"/>
    <p:sldId id="258" r:id="rId7"/>
    <p:sldId id="293" r:id="rId8"/>
    <p:sldId id="259" r:id="rId9"/>
    <p:sldId id="294" r:id="rId10"/>
    <p:sldId id="260" r:id="rId11"/>
    <p:sldId id="261" r:id="rId12"/>
    <p:sldId id="262" r:id="rId13"/>
    <p:sldId id="263" r:id="rId14"/>
    <p:sldId id="284" r:id="rId15"/>
    <p:sldId id="283" r:id="rId16"/>
    <p:sldId id="267" r:id="rId17"/>
    <p:sldId id="289" r:id="rId18"/>
    <p:sldId id="257" r:id="rId19"/>
    <p:sldId id="290" r:id="rId20"/>
    <p:sldId id="295" r:id="rId21"/>
    <p:sldId id="270" r:id="rId22"/>
    <p:sldId id="275" r:id="rId23"/>
    <p:sldId id="272" r:id="rId24"/>
    <p:sldId id="273" r:id="rId25"/>
    <p:sldId id="285" r:id="rId26"/>
    <p:sldId id="277" r:id="rId27"/>
    <p:sldId id="278" r:id="rId28"/>
    <p:sldId id="296" r:id="rId29"/>
    <p:sldId id="279" r:id="rId30"/>
  </p:sldIdLst>
  <p:sldSz cx="9144000" cy="6858000" type="screen4x3"/>
  <p:notesSz cx="7053263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31" autoAdjust="0"/>
    <p:restoredTop sz="81118" autoAdjust="0"/>
  </p:normalViewPr>
  <p:slideViewPr>
    <p:cSldViewPr>
      <p:cViewPr varScale="1">
        <p:scale>
          <a:sx n="59" d="100"/>
          <a:sy n="59" d="100"/>
        </p:scale>
        <p:origin x="2405" y="2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5217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734023EE-2514-4EF1-B7FD-992B28D5986D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5217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94E4936F-8C81-44FD-8976-7FC3CCDFA1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2032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217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29229BFC-D049-4674-93AA-7D6E068F3BA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7" tIns="46749" rIns="93497" bIns="4674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327" y="4421823"/>
            <a:ext cx="5642610" cy="4189095"/>
          </a:xfrm>
          <a:prstGeom prst="rect">
            <a:avLst/>
          </a:prstGeom>
        </p:spPr>
        <p:txBody>
          <a:bodyPr vert="horz" lIns="93497" tIns="46749" rIns="93497" bIns="4674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217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8A601116-3AC4-40EE-8D41-B2570EE6B1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958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TRF requirements</a:t>
            </a:r>
            <a:r>
              <a:rPr lang="en-US" baseline="0" dirty="0"/>
              <a:t> for GGs are extensive, but, TRF</a:t>
            </a:r>
            <a:r>
              <a:rPr lang="en-US" dirty="0"/>
              <a:t> considers these 5 elements particularly important.</a:t>
            </a:r>
          </a:p>
          <a:p>
            <a:r>
              <a:rPr lang="en-US" dirty="0"/>
              <a:t>Next</a:t>
            </a:r>
            <a:r>
              <a:rPr lang="en-US" baseline="0" dirty="0"/>
              <a:t> several slides help to explain these requirements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9568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Rational: to distribute DDF fairly; To be sure that</a:t>
            </a:r>
            <a:r>
              <a:rPr lang="en-US" baseline="0" dirty="0"/>
              <a:t> DDF is available when the application is approved</a:t>
            </a:r>
          </a:p>
          <a:p>
            <a:r>
              <a:rPr lang="en-US" baseline="0" dirty="0"/>
              <a:t>Application cannot be changed after it has been locked by the 2 Primary Contacts. Particularly important for Financial page.</a:t>
            </a:r>
          </a:p>
          <a:p>
            <a:r>
              <a:rPr lang="en-US" baseline="0" dirty="0"/>
              <a:t>Need more details translated for applications in foreign languages.</a:t>
            </a:r>
          </a:p>
          <a:p>
            <a:r>
              <a:rPr lang="en-US" baseline="0" dirty="0"/>
              <a:t>	Download the application and use Google Translate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9716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Road map provides a guide for navigating the TRF website for grant information</a:t>
            </a:r>
          </a:p>
          <a:p>
            <a:r>
              <a:rPr lang="en-US" dirty="0"/>
              <a:t>	and information specific to our district</a:t>
            </a:r>
          </a:p>
          <a:p>
            <a:r>
              <a:rPr lang="en-US" dirty="0"/>
              <a:t>May need to set up a MY ROTARY account</a:t>
            </a:r>
          </a:p>
          <a:p>
            <a:r>
              <a:rPr lang="en-US" dirty="0"/>
              <a:t>22</a:t>
            </a:r>
            <a:r>
              <a:rPr lang="en-US" baseline="0" dirty="0"/>
              <a:t> files in RESOURCES has all of the information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8542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Of the 21 files, one must read this</a:t>
            </a:r>
            <a:r>
              <a:rPr lang="en-US" baseline="0" dirty="0"/>
              <a:t> 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194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club is “Qualified” if one member is “Qualified”.</a:t>
            </a:r>
          </a:p>
          <a:p>
            <a:r>
              <a:rPr lang="en-US" dirty="0"/>
              <a:t>Return Club MOU to district Foundation Chair...David Wood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631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3017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2757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4076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3588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343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</a:t>
            </a:r>
            <a:r>
              <a:rPr lang="en-US" baseline="0" dirty="0"/>
              <a:t> principal goals of all GGs must align with one of these Areas of Focus. </a:t>
            </a:r>
          </a:p>
          <a:p>
            <a:r>
              <a:rPr lang="en-US" baseline="0" dirty="0"/>
              <a:t>These 6 areas are quite inclusive. </a:t>
            </a:r>
          </a:p>
          <a:p>
            <a:r>
              <a:rPr lang="en-US" baseline="0" dirty="0"/>
              <a:t>However, it did deny an application to provide playground equipment for pre-school children</a:t>
            </a:r>
          </a:p>
          <a:p>
            <a:r>
              <a:rPr lang="en-US" baseline="0" dirty="0"/>
              <a:t>Do not pick 2 areas.</a:t>
            </a:r>
          </a:p>
          <a:p>
            <a:r>
              <a:rPr lang="en-US" dirty="0"/>
              <a:t>Environment will be added in July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770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Supplying books, computers, desks, lab supplies, OK</a:t>
            </a:r>
          </a:p>
          <a:p>
            <a:r>
              <a:rPr lang="en-US" dirty="0"/>
              <a:t>Encourage more girls to stay in school, become teachers, take science curriculum</a:t>
            </a:r>
          </a:p>
          <a:p>
            <a:r>
              <a:rPr lang="en-US" dirty="0"/>
              <a:t>teacher training workshops</a:t>
            </a:r>
          </a:p>
          <a:p>
            <a:endParaRPr lang="en-US" dirty="0"/>
          </a:p>
          <a:p>
            <a:r>
              <a:rPr lang="en-US" dirty="0"/>
              <a:t>Need to include training...</a:t>
            </a:r>
          </a:p>
          <a:p>
            <a:r>
              <a:rPr lang="en-US" dirty="0"/>
              <a:t>Teacher training is sustainable because this</a:t>
            </a:r>
            <a:r>
              <a:rPr lang="en-US" baseline="0" dirty="0"/>
              <a:t> activity is irreversible.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1881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Promoting a</a:t>
            </a:r>
            <a:r>
              <a:rPr lang="en-US" baseline="0" dirty="0"/>
              <a:t> culture of working together seems to be as important as the actual project.</a:t>
            </a:r>
          </a:p>
          <a:p>
            <a:r>
              <a:rPr lang="en-US" baseline="0" dirty="0"/>
              <a:t>Consider this as you are preparing an application.</a:t>
            </a:r>
          </a:p>
          <a:p>
            <a:r>
              <a:rPr lang="en-US" baseline="0" dirty="0"/>
              <a:t>International Partner usually provides most of the money.</a:t>
            </a:r>
          </a:p>
          <a:p>
            <a:r>
              <a:rPr lang="en-US" baseline="0" dirty="0"/>
              <a:t>	May include several other clubs (2,3,4...100!)</a:t>
            </a:r>
          </a:p>
          <a:p>
            <a:r>
              <a:rPr lang="en-US" baseline="0" dirty="0"/>
              <a:t>	Other clubs may be in our district or in other districts ) countries.</a:t>
            </a:r>
          </a:p>
          <a:p>
            <a:r>
              <a:rPr lang="en-US" baseline="0" dirty="0"/>
              <a:t>	My club has contributed to a project started in Vienna, Austria to dig a well in Niger.</a:t>
            </a:r>
          </a:p>
          <a:p>
            <a:r>
              <a:rPr lang="en-US" baseline="0" dirty="0"/>
              <a:t>Host Partner is located in receiving country</a:t>
            </a:r>
          </a:p>
          <a:p>
            <a:r>
              <a:rPr lang="en-US" baseline="0" dirty="0"/>
              <a:t>	Usually manage the project and money, but this is not required</a:t>
            </a:r>
          </a:p>
          <a:p>
            <a:r>
              <a:rPr lang="en-US" baseline="0" dirty="0"/>
              <a:t> 	Ex Senegal I and IV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3820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New</a:t>
            </a:r>
            <a:r>
              <a:rPr lang="en-US" baseline="0" dirty="0"/>
              <a:t> requirements emphasize working with the community to determine their needs and how best to meet these needs.</a:t>
            </a:r>
          </a:p>
          <a:p>
            <a:r>
              <a:rPr lang="en-US" baseline="0" dirty="0"/>
              <a:t>Obviously important. </a:t>
            </a:r>
          </a:p>
          <a:p>
            <a:r>
              <a:rPr lang="en-US" baseline="0" dirty="0"/>
              <a:t>Reality: Must balance what they think they need with what we (and Host Club) think they need. ex. Oscilloscope, tomato paste, toilets</a:t>
            </a:r>
          </a:p>
          <a:p>
            <a:r>
              <a:rPr lang="en-US" baseline="0" dirty="0"/>
              <a:t>TRF system is not clear...No place to submit </a:t>
            </a:r>
            <a:r>
              <a:rPr lang="en-US" i="1" baseline="0" dirty="0"/>
              <a:t>Community Assessment Results </a:t>
            </a:r>
            <a:r>
              <a:rPr lang="en-US" baseline="0" dirty="0"/>
              <a:t>document. Be very clear in the application, especially in Step 10, that you (or Host Club) have involved the community. You can use District Grant to travel for assessment.</a:t>
            </a:r>
          </a:p>
          <a:p>
            <a:endParaRPr lang="en-US" baseline="0" dirty="0"/>
          </a:p>
          <a:p>
            <a:pPr algn="l"/>
            <a:r>
              <a:rPr lang="en-US" b="0" i="0" dirty="0">
                <a:solidFill>
                  <a:srgbClr val="222222"/>
                </a:solidFill>
                <a:effectLst/>
                <a:latin typeface="Roboto"/>
              </a:rPr>
              <a:t> Choose </a:t>
            </a:r>
            <a:r>
              <a:rPr lang="en-US" b="0" i="1" dirty="0">
                <a:solidFill>
                  <a:srgbClr val="222222"/>
                </a:solidFill>
                <a:effectLst/>
                <a:latin typeface="Roboto"/>
              </a:rPr>
              <a:t>Grant Center</a:t>
            </a:r>
            <a:r>
              <a:rPr lang="en-US" b="0" i="0" dirty="0">
                <a:solidFill>
                  <a:srgbClr val="222222"/>
                </a:solidFill>
                <a:effectLst/>
                <a:latin typeface="Roboto"/>
              </a:rPr>
              <a:t> in the </a:t>
            </a:r>
            <a:r>
              <a:rPr lang="en-US" b="0" i="1" dirty="0">
                <a:solidFill>
                  <a:srgbClr val="222222"/>
                </a:solidFill>
                <a:effectLst/>
                <a:latin typeface="Roboto"/>
              </a:rPr>
              <a:t>Apply for Grants </a:t>
            </a:r>
            <a:r>
              <a:rPr lang="en-US" b="0" i="0" dirty="0">
                <a:solidFill>
                  <a:srgbClr val="222222"/>
                </a:solidFill>
                <a:effectLst/>
                <a:latin typeface="Roboto"/>
              </a:rPr>
              <a:t>folder, which is under the</a:t>
            </a:r>
          </a:p>
          <a:p>
            <a:pPr algn="l"/>
            <a:r>
              <a:rPr lang="en-US" b="0" i="1" dirty="0">
                <a:solidFill>
                  <a:srgbClr val="222222"/>
                </a:solidFill>
                <a:effectLst/>
                <a:latin typeface="Roboto"/>
              </a:rPr>
              <a:t>Take Action</a:t>
            </a:r>
            <a:r>
              <a:rPr lang="en-US" b="0" i="0" dirty="0">
                <a:solidFill>
                  <a:srgbClr val="222222"/>
                </a:solidFill>
                <a:effectLst/>
                <a:latin typeface="Roboto"/>
              </a:rPr>
              <a:t> folder .</a:t>
            </a:r>
          </a:p>
          <a:p>
            <a:r>
              <a:rPr lang="en-US" baseline="0" dirty="0"/>
              <a:t> </a:t>
            </a:r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6396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Water projects set up local committee to collect small fee that</a:t>
            </a:r>
            <a:r>
              <a:rPr lang="en-US" baseline="0" dirty="0"/>
              <a:t> will be used for repairs.</a:t>
            </a:r>
          </a:p>
          <a:p>
            <a:r>
              <a:rPr lang="en-US" baseline="0" dirty="0"/>
              <a:t>Teacher training lasts.</a:t>
            </a:r>
          </a:p>
          <a:p>
            <a:r>
              <a:rPr lang="en-US" baseline="0" dirty="0"/>
              <a:t>Small equipment may be disposable. </a:t>
            </a:r>
          </a:p>
          <a:p>
            <a:r>
              <a:rPr lang="en-US" baseline="0" dirty="0"/>
              <a:t>I say we provide 3 years of chemicals. Parents or schools will replace the chemicals.</a:t>
            </a:r>
          </a:p>
          <a:p>
            <a:r>
              <a:rPr lang="en-US" baseline="0" dirty="0"/>
              <a:t>Wheel chairs need little or no repair. Train staff to lubricate wheel chairs.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445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TRF requires measurements, but is quite flexible.</a:t>
            </a:r>
          </a:p>
          <a:p>
            <a:r>
              <a:rPr lang="en-US" dirty="0"/>
              <a:t>The number of teachers</a:t>
            </a:r>
            <a:r>
              <a:rPr lang="en-US" baseline="0" dirty="0"/>
              <a:t> enrolled in a workshop.</a:t>
            </a:r>
          </a:p>
          <a:p>
            <a:r>
              <a:rPr lang="en-US" baseline="0" dirty="0"/>
              <a:t>The number of experiments/demonstrations they do during a semester.</a:t>
            </a:r>
          </a:p>
          <a:p>
            <a:r>
              <a:rPr lang="en-US" baseline="0" dirty="0"/>
              <a:t>Provide written statements from teachers and students.</a:t>
            </a:r>
          </a:p>
          <a:p>
            <a:r>
              <a:rPr lang="en-US" baseline="0" dirty="0"/>
              <a:t>Measuring long term results for education is impossible.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8915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30K can come from any combination of club funds, DDF and TRF (World fund).</a:t>
            </a:r>
          </a:p>
          <a:p>
            <a:r>
              <a:rPr lang="en-US" baseline="0" dirty="0"/>
              <a:t>TRF will match DDF 1::</a:t>
            </a:r>
          </a:p>
          <a:p>
            <a:endParaRPr lang="en-US" baseline="0" dirty="0"/>
          </a:p>
          <a:p>
            <a:r>
              <a:rPr lang="en-US" baseline="0" dirty="0"/>
              <a:t>The amount that it contributes depends on club donations and DDF</a:t>
            </a:r>
          </a:p>
          <a:p>
            <a:endParaRPr lang="en-US" baseline="0" dirty="0"/>
          </a:p>
          <a:p>
            <a:r>
              <a:rPr lang="en-US" baseline="0" dirty="0"/>
              <a:t>Our GG Committee matches club donations 1:1.25 up to $20,000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2097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01116-3AC4-40EE-8D41-B2570EE6B11D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209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242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92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0130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78739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7943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259773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9767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36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768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841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53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218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17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148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988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770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120-8C4A-4B19-99F5-6C9BB1B2AD04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69651-42D1-43B2-8E9A-25803F6BA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498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 userDrawn="1"/>
        </p:nvSpPr>
        <p:spPr>
          <a:xfrm>
            <a:off x="7703435" y="6420173"/>
            <a:ext cx="1318661" cy="338554"/>
          </a:xfrm>
          <a:prstGeom prst="rect">
            <a:avLst/>
          </a:prstGeom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600" b="1" dirty="0">
                <a:solidFill>
                  <a:prstClr val="white"/>
                </a:solidFill>
                <a:latin typeface="Arial Narrow Bold"/>
                <a:cs typeface="Arial Narrow Bold"/>
              </a:rPr>
              <a:t>2016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975458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8425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elaniephe@aol.com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melaniephe@aol.com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clubrunner/ca/50015/SitePage/global-grants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my.rotary.org/en/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clubrunner.ca/50015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clubrunner.ca/50015/sitepage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my.rotary.org/en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regina.obrien.pchn@gmail.com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slowell3@gmail.c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ck/a?!&amp;&amp;p=be338868a8b1cdf9a514e1c03fd8a2fa15b2f74ae88815800a08093ebaa53742JmltdHM9MTc3NDMxMDQwMA&amp;ptn=3&amp;ver=2&amp;hsh=4&amp;fclid=26cf919e-5d16-6bb2-35e3-81c65c2b6a28&amp;u=a1aHR0cHM6Ly9jbHVicnVubmVyLmJsb2IuY29yZS53aW5kb3dzLm5ldC8wMDAwMDAwNjc3My9lbi11cy9maWxlcy9ob21lcGFnZS8yMDI0LTI1LWNvbW11bml0eS1ncmFudC1hbmQtaG9yLXBkZi8yMDI0LTI1JTIwQ09NTVVOSVRZJTIwR1JBTlQlMjBBTkQlMjBIT1BERg&amp;ntb=1" TargetMode="External"/><Relationship Id="rId2" Type="http://schemas.openxmlformats.org/officeDocument/2006/relationships/hyperlink" Target="https://www.bing.com/ck/a?!&amp;&amp;p=3ac2c1934026af6664b16ace14e2a461b5621ecd34ade4693e046f5aca6d975fJmltdHM9MTc3NDMxMDQwMA&amp;ptn=3&amp;ver=2&amp;hsh=4&amp;fclid=26cf919e-5d16-6bb2-35e3-81c65c2b6a28&amp;u=a1aHR0cHM6Ly93d3cucml6b25lczMwLTMxLm9yZy9zb21lLWVhcmx5LTIwMjQtMjAyNS1zdGF0aXN0aWNzLw&amp;ntb=1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22CE47A-712A-DCCB-BC4C-A73A3126A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381000"/>
            <a:ext cx="8305800" cy="6156325"/>
          </a:xfrm>
        </p:spPr>
        <p:txBody>
          <a:bodyPr/>
          <a:lstStyle/>
          <a:p>
            <a:pPr algn="ctr"/>
            <a:r>
              <a:rPr lang="en-US" sz="4000" dirty="0"/>
              <a:t>Global Grants Training</a:t>
            </a:r>
          </a:p>
          <a:p>
            <a:pPr algn="ctr"/>
            <a:endParaRPr lang="en-US" sz="4000" dirty="0"/>
          </a:p>
          <a:p>
            <a:pPr algn="ctr"/>
            <a:r>
              <a:rPr lang="en-US" sz="4000" dirty="0"/>
              <a:t>District 5470 March 2026</a:t>
            </a:r>
          </a:p>
          <a:p>
            <a:pPr algn="ctr"/>
            <a:endParaRPr lang="en-US" sz="4000" dirty="0"/>
          </a:p>
          <a:p>
            <a:pPr algn="ctr"/>
            <a:r>
              <a:rPr lang="en-US" sz="4000" dirty="0"/>
              <a:t>Melanie Phelps</a:t>
            </a:r>
          </a:p>
          <a:p>
            <a:pPr algn="ctr"/>
            <a:endParaRPr lang="en-US" sz="4000" dirty="0"/>
          </a:p>
          <a:p>
            <a:pPr algn="ctr"/>
            <a:r>
              <a:rPr lang="en-US" sz="4000" dirty="0"/>
              <a:t>District 5470 Global Grants Chair</a:t>
            </a:r>
          </a:p>
          <a:p>
            <a:pPr algn="ctr"/>
            <a:r>
              <a:rPr lang="en-US" sz="4000" dirty="0">
                <a:hlinkClick r:id="rId2"/>
              </a:rPr>
              <a:t>melaniephe@aol.com</a:t>
            </a:r>
            <a:endParaRPr lang="en-US" sz="4000" dirty="0"/>
          </a:p>
          <a:p>
            <a:pPr algn="ctr"/>
            <a:r>
              <a:rPr lang="en-US" sz="4000" dirty="0"/>
              <a:t>719-252-1789</a:t>
            </a:r>
          </a:p>
        </p:txBody>
      </p:sp>
    </p:spTree>
    <p:extLst>
      <p:ext uri="{BB962C8B-B14F-4D97-AF65-F5344CB8AC3E}">
        <p14:creationId xmlns:p14="http://schemas.microsoft.com/office/powerpoint/2010/main" val="2290822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531167"/>
            <a:ext cx="59961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2400" b="1" u="sng" dirty="0">
                <a:solidFill>
                  <a:prstClr val="black"/>
                </a:solidFill>
              </a:rPr>
              <a:t>Elements of Successful Humanitarian Projects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71599" y="1936283"/>
            <a:ext cx="661912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2.  Community Participation</a:t>
            </a:r>
          </a:p>
          <a:p>
            <a:endParaRPr lang="en-US" sz="3200" dirty="0"/>
          </a:p>
          <a:p>
            <a:r>
              <a:rPr lang="en-US" sz="3200" dirty="0"/>
              <a:t>Learn about your community</a:t>
            </a:r>
          </a:p>
          <a:p>
            <a:r>
              <a:rPr lang="en-US" sz="3200" b="1" u="sng" dirty="0"/>
              <a:t>Assess community needs</a:t>
            </a:r>
          </a:p>
          <a:p>
            <a:endParaRPr lang="en-US" sz="3200" dirty="0"/>
          </a:p>
          <a:p>
            <a:r>
              <a:rPr lang="en-US" sz="3200" i="1" dirty="0"/>
              <a:t>File for Community Assessment on Grant Resources page on </a:t>
            </a:r>
            <a:r>
              <a:rPr lang="en-US" sz="3200" i="1" dirty="0" err="1"/>
              <a:t>MyRotary</a:t>
            </a:r>
            <a:r>
              <a:rPr lang="en-US" sz="3200" i="1" dirty="0"/>
              <a:t> Website under Apply for A Grant. </a:t>
            </a:r>
          </a:p>
          <a:p>
            <a:endParaRPr lang="en-US" sz="3200" i="1" dirty="0"/>
          </a:p>
          <a:p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1516960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00200" y="516341"/>
            <a:ext cx="59961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/>
              <a:t>Elements of Successful Humanitarian Projects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3000" y="1905000"/>
            <a:ext cx="7899920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3.  Long term, sustainable benefits.</a:t>
            </a:r>
          </a:p>
          <a:p>
            <a:endParaRPr lang="en-US" sz="2400" b="1" dirty="0"/>
          </a:p>
          <a:p>
            <a:r>
              <a:rPr lang="en-US" sz="2400" dirty="0"/>
              <a:t>Benefits must continue beyond the end of the grant</a:t>
            </a:r>
          </a:p>
          <a:p>
            <a:endParaRPr lang="en-US" sz="2400" b="1" dirty="0"/>
          </a:p>
          <a:p>
            <a:endParaRPr lang="en-US" sz="2400" b="1" dirty="0"/>
          </a:p>
          <a:p>
            <a:r>
              <a:rPr lang="en-US" sz="2400" dirty="0"/>
              <a:t>PDF File:  </a:t>
            </a:r>
            <a:r>
              <a:rPr lang="en-US" sz="2400" i="1" dirty="0"/>
              <a:t>Six Steps to Sustainability found on </a:t>
            </a:r>
          </a:p>
          <a:p>
            <a:r>
              <a:rPr lang="en-US" sz="2400" i="1" dirty="0" err="1"/>
              <a:t>MyRotary</a:t>
            </a:r>
            <a:r>
              <a:rPr lang="en-US" sz="2400" i="1" dirty="0"/>
              <a:t> under Apply for a Grant.   </a:t>
            </a:r>
          </a:p>
          <a:p>
            <a:endParaRPr lang="en-US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21597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5400" y="369783"/>
            <a:ext cx="5943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u="sng" dirty="0">
                <a:solidFill>
                  <a:prstClr val="black"/>
                </a:solidFill>
              </a:rPr>
              <a:t>Elements of Successful Humanitarian Projects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95400" y="1905000"/>
            <a:ext cx="7162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4.  Have measurable results.</a:t>
            </a:r>
          </a:p>
          <a:p>
            <a:endParaRPr lang="en-US" sz="3200" dirty="0"/>
          </a:p>
          <a:p>
            <a:r>
              <a:rPr lang="en-US" sz="3200" dirty="0"/>
              <a:t>Example:  WASH Project to get Clean Water and Sanitation – How many people are impacted?  How many households will have running water and a latrine?  </a:t>
            </a:r>
          </a:p>
        </p:txBody>
      </p:sp>
    </p:spTree>
    <p:extLst>
      <p:ext uri="{BB962C8B-B14F-4D97-AF65-F5344CB8AC3E}">
        <p14:creationId xmlns:p14="http://schemas.microsoft.com/office/powerpoint/2010/main" val="7856533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304800"/>
            <a:ext cx="7239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u="sng" dirty="0">
                <a:solidFill>
                  <a:prstClr val="black"/>
                </a:solidFill>
              </a:rPr>
              <a:t>Elements of Successful Humanitarian Projects</a:t>
            </a:r>
          </a:p>
          <a:p>
            <a:r>
              <a:rPr lang="en-US" sz="2400" b="1" dirty="0">
                <a:solidFill>
                  <a:prstClr val="black"/>
                </a:solidFill>
              </a:rPr>
              <a:t>5.  Funding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3000" y="1828800"/>
            <a:ext cx="3325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Have a budget of at least $30,000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5400" y="3048000"/>
            <a:ext cx="793518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International Partner Club                      $10,000                  </a:t>
            </a:r>
          </a:p>
          <a:p>
            <a:r>
              <a:rPr lang="en-US" dirty="0">
                <a:solidFill>
                  <a:prstClr val="black"/>
                </a:solidFill>
              </a:rPr>
              <a:t>Another club in our district                     $   5,000                  </a:t>
            </a:r>
          </a:p>
          <a:p>
            <a:r>
              <a:rPr lang="en-US" dirty="0">
                <a:solidFill>
                  <a:prstClr val="black"/>
                </a:solidFill>
              </a:rPr>
              <a:t>District Designated Funds (DDF)            $15,000                  TRF  $12,000  </a:t>
            </a:r>
          </a:p>
          <a:p>
            <a:endParaRPr lang="en-US" dirty="0">
              <a:solidFill>
                <a:prstClr val="black"/>
              </a:solidFill>
            </a:endParaRPr>
          </a:p>
          <a:p>
            <a:r>
              <a:rPr lang="en-US" dirty="0">
                <a:solidFill>
                  <a:prstClr val="black"/>
                </a:solidFill>
              </a:rPr>
              <a:t>Total Budget                      $42,000.   </a:t>
            </a:r>
          </a:p>
          <a:p>
            <a:endParaRPr lang="en-US" dirty="0">
              <a:solidFill>
                <a:prstClr val="black"/>
              </a:solidFill>
            </a:endParaRPr>
          </a:p>
          <a:p>
            <a:pPr lvl="1"/>
            <a:r>
              <a:rPr lang="en-US" dirty="0">
                <a:solidFill>
                  <a:prstClr val="black"/>
                </a:solidFill>
              </a:rPr>
              <a:t>Max DDF on any one grant from our district = $25,000      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1143000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District Designated Funds DDF fund 1:1  Dollar for dollar. </a:t>
            </a:r>
          </a:p>
          <a:p>
            <a:r>
              <a:rPr lang="en-US" b="1" dirty="0">
                <a:solidFill>
                  <a:srgbClr val="FF0000"/>
                </a:solidFill>
              </a:rPr>
              <a:t>            TRF matches DDF 0.8:1   80%</a:t>
            </a:r>
          </a:p>
        </p:txBody>
      </p:sp>
      <p:sp>
        <p:nvSpPr>
          <p:cNvPr id="7" name="Rectangle 6"/>
          <p:cNvSpPr/>
          <p:nvPr/>
        </p:nvSpPr>
        <p:spPr>
          <a:xfrm>
            <a:off x="1143000" y="5980331"/>
            <a:ext cx="62007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dirty="0">
                <a:solidFill>
                  <a:prstClr val="black"/>
                </a:solidFill>
              </a:rPr>
              <a:t>Global Grant Calculator on </a:t>
            </a:r>
            <a:r>
              <a:rPr lang="en-US" dirty="0" err="1">
                <a:solidFill>
                  <a:prstClr val="black"/>
                </a:solidFill>
              </a:rPr>
              <a:t>MyRotary</a:t>
            </a:r>
            <a:r>
              <a:rPr lang="en-US" dirty="0">
                <a:solidFill>
                  <a:prstClr val="black"/>
                </a:solidFill>
              </a:rPr>
              <a:t> Grants Website.</a:t>
            </a:r>
          </a:p>
        </p:txBody>
      </p:sp>
    </p:spTree>
    <p:extLst>
      <p:ext uri="{BB962C8B-B14F-4D97-AF65-F5344CB8AC3E}">
        <p14:creationId xmlns:p14="http://schemas.microsoft.com/office/powerpoint/2010/main" val="32358478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304800"/>
            <a:ext cx="723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u="sng" dirty="0">
                <a:solidFill>
                  <a:prstClr val="black"/>
                </a:solidFill>
              </a:rPr>
              <a:t>Elements of Successful Humanitarian Projects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3400" y="2514600"/>
            <a:ext cx="89512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International Partner Club (our district)             $7,000</a:t>
            </a:r>
          </a:p>
          <a:p>
            <a:r>
              <a:rPr lang="en-US" dirty="0">
                <a:solidFill>
                  <a:prstClr val="black"/>
                </a:solidFill>
              </a:rPr>
              <a:t>2</a:t>
            </a:r>
            <a:r>
              <a:rPr lang="en-US" baseline="30000" dirty="0">
                <a:solidFill>
                  <a:prstClr val="black"/>
                </a:solidFill>
              </a:rPr>
              <a:t>nd</a:t>
            </a:r>
            <a:r>
              <a:rPr lang="en-US" dirty="0">
                <a:solidFill>
                  <a:prstClr val="black"/>
                </a:solidFill>
              </a:rPr>
              <a:t> club in our district                                           $3,000</a:t>
            </a:r>
          </a:p>
          <a:p>
            <a:r>
              <a:rPr lang="en-US" dirty="0">
                <a:solidFill>
                  <a:prstClr val="black"/>
                </a:solidFill>
              </a:rPr>
              <a:t>District Designated Funds (DDF)                         $10,000       TRF   $8,000   </a:t>
            </a:r>
          </a:p>
          <a:p>
            <a:r>
              <a:rPr lang="en-US" dirty="0">
                <a:solidFill>
                  <a:prstClr val="black"/>
                </a:solidFill>
              </a:rPr>
              <a:t>3</a:t>
            </a:r>
            <a:r>
              <a:rPr lang="en-US" baseline="30000" dirty="0">
                <a:solidFill>
                  <a:prstClr val="black"/>
                </a:solidFill>
              </a:rPr>
              <a:t>rd</a:t>
            </a:r>
            <a:r>
              <a:rPr lang="en-US" dirty="0">
                <a:solidFill>
                  <a:prstClr val="black"/>
                </a:solidFill>
              </a:rPr>
              <a:t> club in district x                                                $2,000</a:t>
            </a:r>
          </a:p>
          <a:p>
            <a:r>
              <a:rPr lang="en-US" dirty="0">
                <a:solidFill>
                  <a:prstClr val="black"/>
                </a:solidFill>
              </a:rPr>
              <a:t>DDF from District x                                                 $2,000       TRF    $1,600</a:t>
            </a:r>
          </a:p>
          <a:p>
            <a:endParaRPr lang="en-US" dirty="0">
              <a:solidFill>
                <a:prstClr val="black"/>
              </a:solidFill>
            </a:endParaRPr>
          </a:p>
          <a:p>
            <a:r>
              <a:rPr lang="en-US" dirty="0">
                <a:solidFill>
                  <a:prstClr val="black"/>
                </a:solidFill>
              </a:rPr>
              <a:t>Total Budget                      $33,600.  </a:t>
            </a:r>
          </a:p>
          <a:p>
            <a:endParaRPr lang="en-US" dirty="0">
              <a:solidFill>
                <a:prstClr val="black"/>
              </a:solidFill>
            </a:endParaRPr>
          </a:p>
          <a:p>
            <a:pPr lvl="1"/>
            <a:r>
              <a:rPr lang="en-US" dirty="0">
                <a:solidFill>
                  <a:prstClr val="black"/>
                </a:solidFill>
              </a:rPr>
              <a:t>Max DDF from our district = $25,000      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9909" y="5352871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47800" y="1143000"/>
            <a:ext cx="3526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Project involving clubs in 2 districts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81200" y="1872734"/>
            <a:ext cx="3526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TRF matches DDF 0.8:1</a:t>
            </a:r>
          </a:p>
        </p:txBody>
      </p:sp>
    </p:spTree>
    <p:extLst>
      <p:ext uri="{BB962C8B-B14F-4D97-AF65-F5344CB8AC3E}">
        <p14:creationId xmlns:p14="http://schemas.microsoft.com/office/powerpoint/2010/main" val="6570198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81400" y="309981"/>
            <a:ext cx="2289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/>
              <a:t> Apply for DDF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371958"/>
            <a:ext cx="8077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Send application to our Global Grants Committee.</a:t>
            </a:r>
          </a:p>
          <a:p>
            <a:r>
              <a:rPr lang="en-US" sz="2400" dirty="0"/>
              <a:t>                     </a:t>
            </a:r>
            <a:r>
              <a:rPr lang="en-US" sz="2400" dirty="0">
                <a:hlinkClick r:id="rId3"/>
              </a:rPr>
              <a:t>melaniephe@aol.com</a:t>
            </a:r>
            <a:endParaRPr lang="en-US" sz="2400" dirty="0"/>
          </a:p>
          <a:p>
            <a:endParaRPr lang="en-US" sz="2400" dirty="0"/>
          </a:p>
          <a:p>
            <a:pPr lvl="1"/>
            <a:r>
              <a:rPr lang="en-US" sz="2400" b="1" dirty="0"/>
              <a:t>Before “Locking” the grant application.</a:t>
            </a:r>
          </a:p>
          <a:p>
            <a:pPr lvl="1"/>
            <a:endParaRPr lang="en-US" sz="2400" b="1" dirty="0"/>
          </a:p>
          <a:p>
            <a:pPr lvl="1"/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060870" y="3172599"/>
            <a:ext cx="7270260" cy="36804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b="1" spc="-5" dirty="0">
                <a:ea typeface="Calibri"/>
                <a:cs typeface="Calibri"/>
              </a:rPr>
              <a:t>MSWord file available from District website:</a:t>
            </a:r>
          </a:p>
          <a:p>
            <a:pPr algn="ctr">
              <a:lnSpc>
                <a:spcPct val="115000"/>
              </a:lnSpc>
            </a:pPr>
            <a:endParaRPr lang="en-US" b="1" spc="-5" dirty="0">
              <a:ea typeface="Calibri"/>
              <a:cs typeface="Calibri"/>
            </a:endParaRPr>
          </a:p>
          <a:p>
            <a:pPr algn="ctr">
              <a:lnSpc>
                <a:spcPct val="115000"/>
              </a:lnSpc>
            </a:pPr>
            <a:endParaRPr lang="en-US" b="1" spc="-5" dirty="0">
              <a:ea typeface="Calibri"/>
              <a:cs typeface="Calibri"/>
            </a:endParaRPr>
          </a:p>
          <a:p>
            <a:pPr algn="ctr">
              <a:lnSpc>
                <a:spcPct val="115000"/>
              </a:lnSpc>
            </a:pPr>
            <a:r>
              <a:rPr lang="en-US" b="1" spc="-5" dirty="0">
                <a:ea typeface="Calibri"/>
                <a:cs typeface="Calibri"/>
              </a:rPr>
              <a:t>https://portal.clubrunner.ca./50015/SitePage/Global -Grants</a:t>
            </a:r>
          </a:p>
          <a:p>
            <a:pPr algn="ctr">
              <a:lnSpc>
                <a:spcPct val="115000"/>
              </a:lnSpc>
            </a:pPr>
            <a:endParaRPr lang="en-US" b="1" spc="-5" dirty="0">
              <a:ea typeface="Calibri"/>
              <a:cs typeface="Calibri"/>
            </a:endParaRPr>
          </a:p>
          <a:p>
            <a:pPr algn="ctr">
              <a:lnSpc>
                <a:spcPct val="115000"/>
              </a:lnSpc>
            </a:pPr>
            <a:r>
              <a:rPr lang="en-US" b="1" spc="-5" dirty="0">
                <a:ea typeface="Calibri"/>
                <a:cs typeface="Calibri"/>
              </a:rPr>
              <a:t>Global Grants Committee will review  and vote on your request </a:t>
            </a:r>
          </a:p>
          <a:p>
            <a:pPr algn="ctr">
              <a:lnSpc>
                <a:spcPct val="115000"/>
              </a:lnSpc>
            </a:pPr>
            <a:r>
              <a:rPr lang="en-US" b="1" spc="-5" dirty="0">
                <a:ea typeface="Calibri"/>
                <a:cs typeface="Calibri"/>
              </a:rPr>
              <a:t>for District Designated </a:t>
            </a:r>
          </a:p>
          <a:p>
            <a:pPr algn="ctr">
              <a:lnSpc>
                <a:spcPct val="115000"/>
              </a:lnSpc>
            </a:pPr>
            <a:r>
              <a:rPr lang="en-US" b="1" spc="-5" dirty="0">
                <a:ea typeface="Calibri"/>
                <a:cs typeface="Calibri"/>
              </a:rPr>
              <a:t>Funds –   DDF</a:t>
            </a:r>
            <a:endParaRPr lang="en-US" b="1" dirty="0">
              <a:ea typeface="Calibri"/>
              <a:cs typeface="Calibri"/>
            </a:endParaRPr>
          </a:p>
          <a:p>
            <a:pPr algn="ctr">
              <a:lnSpc>
                <a:spcPct val="115000"/>
              </a:lnSpc>
            </a:pPr>
            <a:r>
              <a:rPr lang="en-US" b="1" dirty="0">
                <a:ea typeface="Arial"/>
                <a:cs typeface="Calibri"/>
              </a:rPr>
              <a:t>:</a:t>
            </a:r>
          </a:p>
          <a:p>
            <a:pPr>
              <a:lnSpc>
                <a:spcPct val="115000"/>
              </a:lnSpc>
            </a:pPr>
            <a:endParaRPr lang="en-US" sz="1400" b="1" dirty="0">
              <a:ea typeface="Calibri"/>
              <a:cs typeface="Arial"/>
            </a:endParaRPr>
          </a:p>
          <a:p>
            <a:pPr>
              <a:lnSpc>
                <a:spcPct val="115000"/>
              </a:lnSpc>
            </a:pPr>
            <a:endParaRPr lang="en-US" sz="1400" dirty="0">
              <a:ea typeface="Calibri"/>
              <a:cs typeface="Arial"/>
            </a:endParaRPr>
          </a:p>
          <a:p>
            <a:pPr algn="ctr">
              <a:lnSpc>
                <a:spcPct val="115000"/>
              </a:lnSpc>
            </a:pPr>
            <a:endParaRPr lang="en-US" sz="1400" dirty="0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0059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68CD747-FE38-AD91-1D59-1D8DF5867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457201"/>
            <a:ext cx="8001000" cy="1913466"/>
          </a:xfrm>
        </p:spPr>
        <p:txBody>
          <a:bodyPr>
            <a:normAutofit/>
          </a:bodyPr>
          <a:lstStyle/>
          <a:p>
            <a:r>
              <a:rPr lang="en-US" dirty="0"/>
              <a:t>   Life Cycle of a Global Grant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CAD98D-8C84-0B0B-6C4B-51FD92CB3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600201"/>
            <a:ext cx="8305800" cy="4419600"/>
          </a:xfrm>
        </p:spPr>
        <p:txBody>
          <a:bodyPr>
            <a:normAutofit/>
          </a:bodyPr>
          <a:lstStyle/>
          <a:p>
            <a:r>
              <a:rPr lang="en-US" sz="2400" b="1" u="sng" dirty="0"/>
              <a:t>Draft:  </a:t>
            </a:r>
            <a:r>
              <a:rPr lang="en-US" sz="2000" dirty="0"/>
              <a:t>Rotary members plan a project and build their grant application online.  Apply for DDF – District Designated Funds.</a:t>
            </a:r>
          </a:p>
          <a:p>
            <a:r>
              <a:rPr lang="en-US" sz="2000" b="1" u="sng" dirty="0"/>
              <a:t>Authorization: </a:t>
            </a:r>
            <a:r>
              <a:rPr lang="en-US" sz="2000" dirty="0"/>
              <a:t>Club and District leaders review the application and authorize funding.</a:t>
            </a:r>
          </a:p>
          <a:p>
            <a:r>
              <a:rPr lang="en-US" sz="2000" b="1" u="sng" dirty="0"/>
              <a:t>Submitted: </a:t>
            </a:r>
            <a:r>
              <a:rPr lang="en-US" sz="2000" dirty="0"/>
              <a:t>The grant’s planners submit the application to The Rotary Foundation.</a:t>
            </a:r>
          </a:p>
          <a:p>
            <a:r>
              <a:rPr lang="en-US" sz="2000" b="1" u="sng" dirty="0"/>
              <a:t>Approved</a:t>
            </a:r>
            <a:r>
              <a:rPr lang="en-US" sz="2000" b="1" dirty="0"/>
              <a:t>: </a:t>
            </a:r>
            <a:r>
              <a:rPr lang="en-US" sz="2000" dirty="0"/>
              <a:t>  If the grant is approved, TRF issues payment.</a:t>
            </a:r>
          </a:p>
          <a:p>
            <a:r>
              <a:rPr lang="en-US" sz="2000" b="1" u="sng" dirty="0"/>
              <a:t>Completion:  </a:t>
            </a:r>
            <a:r>
              <a:rPr lang="en-US" sz="2000" dirty="0"/>
              <a:t>Members carry out the project, reporting to the Foundation annually, until the work is completed and a final report is submitted.  </a:t>
            </a:r>
            <a:r>
              <a:rPr lang="en-US" sz="2000" b="1" dirty="0"/>
              <a:t>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5C756DA-51C7-93F7-EBE4-7604528BC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2799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58605" y="609600"/>
            <a:ext cx="6085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Global Grants Training District 5470      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2000" y="1440597"/>
            <a:ext cx="7543799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Road map for applying for a Global Grant:</a:t>
            </a:r>
          </a:p>
          <a:p>
            <a:r>
              <a:rPr lang="en-US" sz="2400" dirty="0"/>
              <a:t>           </a:t>
            </a:r>
            <a:r>
              <a:rPr lang="en-US" sz="2000" dirty="0">
                <a:hlinkClick r:id="rId3"/>
              </a:rPr>
              <a:t>https://portal.clubrunner/ca/50015/SitePage/global-grants</a:t>
            </a:r>
            <a:endParaRPr lang="en-US" sz="2000" dirty="0"/>
          </a:p>
          <a:p>
            <a:endParaRPr lang="en-US" sz="2400" dirty="0"/>
          </a:p>
          <a:p>
            <a:r>
              <a:rPr lang="en-US" sz="2400" dirty="0"/>
              <a:t>Most of the information needed to write and carry out a Global Grant can be found at:</a:t>
            </a:r>
          </a:p>
          <a:p>
            <a:endParaRPr lang="en-US" sz="2400" dirty="0"/>
          </a:p>
          <a:p>
            <a:r>
              <a:rPr lang="en-US" sz="2400" dirty="0"/>
              <a:t>               </a:t>
            </a:r>
            <a:r>
              <a:rPr lang="en-US" sz="2400" dirty="0">
                <a:hlinkClick r:id="rId4"/>
              </a:rPr>
              <a:t>https://my.rotary.org/en/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When you log in, you will see the screen for </a:t>
            </a:r>
          </a:p>
          <a:p>
            <a:r>
              <a:rPr lang="en-US" sz="2400" dirty="0"/>
              <a:t>                   The Grant Center.  </a:t>
            </a:r>
          </a:p>
          <a:p>
            <a:r>
              <a:rPr lang="en-US" sz="2400" dirty="0"/>
              <a:t>You will need to create an account to log in.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6646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5C50C01-C010-D011-1988-7AA2782D5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152401"/>
            <a:ext cx="5811724" cy="685800"/>
          </a:xfrm>
        </p:spPr>
        <p:txBody>
          <a:bodyPr/>
          <a:lstStyle/>
          <a:p>
            <a:r>
              <a:rPr lang="en-US" sz="2800" dirty="0">
                <a:solidFill>
                  <a:schemeClr val="bg1"/>
                </a:solidFill>
              </a:rPr>
              <a:t>http:  myrotary.org/</a:t>
            </a:r>
            <a:r>
              <a:rPr lang="en-US" sz="2800" dirty="0" err="1">
                <a:solidFill>
                  <a:schemeClr val="bg1"/>
                </a:solidFill>
              </a:rPr>
              <a:t>en</a:t>
            </a:r>
            <a:r>
              <a:rPr lang="en-US" sz="2800" dirty="0">
                <a:solidFill>
                  <a:schemeClr val="bg1"/>
                </a:solidFill>
              </a:rPr>
              <a:t>/user</a:t>
            </a:r>
          </a:p>
        </p:txBody>
      </p:sp>
      <p:pic>
        <p:nvPicPr>
          <p:cNvPr id="6" name="Picture 5" descr="A computer screen with a group of blue and orange squares&#10;&#10;Description automatically generated">
            <a:extLst>
              <a:ext uri="{FF2B5EF4-FFF2-40B4-BE49-F238E27FC236}">
                <a16:creationId xmlns:a16="http://schemas.microsoft.com/office/drawing/2014/main" id="{5CF61852-0FC9-B664-275F-E004B15EE4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800"/>
            <a:ext cx="91440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4031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F592C42-0123-D51A-E74E-CD732D586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computer screen 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738EA7F9-9724-C671-440D-CD16C07199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" y="133350"/>
            <a:ext cx="8255000" cy="619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032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85745DA-F8AE-5245-B339-E2C6A920F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5638800"/>
            <a:ext cx="6400800" cy="898525"/>
          </a:xfrm>
        </p:spPr>
        <p:txBody>
          <a:bodyPr/>
          <a:lstStyle/>
          <a:p>
            <a:r>
              <a:rPr lang="en-US" sz="2000" b="1" dirty="0"/>
              <a:t>Celebration on New Water System - Nicaragua</a:t>
            </a:r>
          </a:p>
        </p:txBody>
      </p:sp>
      <p:pic>
        <p:nvPicPr>
          <p:cNvPr id="3" name="Celebracion del agua. El Paraiso. Terrabona (2)">
            <a:hlinkClick r:id="" action="ppaction://media"/>
            <a:extLst>
              <a:ext uri="{FF2B5EF4-FFF2-40B4-BE49-F238E27FC236}">
                <a16:creationId xmlns:a16="http://schemas.microsoft.com/office/drawing/2014/main" id="{30BB8479-1124-E0B3-AF71-B0E00FC338A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424" y="98424"/>
            <a:ext cx="8965045" cy="493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39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228600"/>
            <a:ext cx="69829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Guide to Global Grants – </a:t>
            </a:r>
            <a:r>
              <a:rPr lang="en-US" sz="2400" b="1" dirty="0"/>
              <a:t>http://grant.rotary.org/s_main.jsp?lang=1 </a:t>
            </a:r>
          </a:p>
        </p:txBody>
      </p:sp>
      <p:sp>
        <p:nvSpPr>
          <p:cNvPr id="3" name="Rectangle 2"/>
          <p:cNvSpPr/>
          <p:nvPr/>
        </p:nvSpPr>
        <p:spPr>
          <a:xfrm>
            <a:off x="758704" y="914400"/>
            <a:ext cx="80668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SN" dirty="0">
                <a:ea typeface="Calibri"/>
                <a:cs typeface="Times New Roman"/>
              </a:rPr>
              <a:t>CONTENTS</a:t>
            </a:r>
            <a:endParaRPr lang="en-US" sz="1200" dirty="0">
              <a:latin typeface="Times New Roman"/>
              <a:ea typeface="Calibri"/>
              <a:cs typeface="Times New Roman"/>
            </a:endParaRPr>
          </a:p>
          <a:p>
            <a:r>
              <a:rPr lang="fr-SN" dirty="0">
                <a:ea typeface="Calibri"/>
                <a:cs typeface="Times New Roman"/>
              </a:rPr>
              <a:t> </a:t>
            </a:r>
            <a:endParaRPr lang="en-US" sz="1200" dirty="0">
              <a:latin typeface="Times New Roman"/>
              <a:ea typeface="Calibri"/>
              <a:cs typeface="Times New Roman"/>
            </a:endParaRPr>
          </a:p>
          <a:p>
            <a:r>
              <a:rPr lang="fr-SN" dirty="0">
                <a:ea typeface="Calibri"/>
                <a:cs typeface="Times New Roman"/>
              </a:rPr>
              <a:t>INTRODUCTION                                                                                     4</a:t>
            </a:r>
            <a:endParaRPr lang="en-US" sz="1200" dirty="0">
              <a:latin typeface="Times New Roman"/>
              <a:ea typeface="Calibri"/>
              <a:cs typeface="Times New Roman"/>
            </a:endParaRPr>
          </a:p>
          <a:p>
            <a:r>
              <a:rPr lang="fr-SN" dirty="0">
                <a:ea typeface="Calibri"/>
                <a:cs typeface="Times New Roman"/>
              </a:rPr>
              <a:t> </a:t>
            </a:r>
            <a:endParaRPr lang="en-US" sz="1200" dirty="0">
              <a:latin typeface="Times New Roman"/>
              <a:ea typeface="Calibri"/>
              <a:cs typeface="Times New Roman"/>
            </a:endParaRPr>
          </a:p>
          <a:p>
            <a:r>
              <a:rPr lang="fr-SN" dirty="0">
                <a:ea typeface="Calibri"/>
                <a:cs typeface="Times New Roman"/>
              </a:rPr>
              <a:t>1 MAKE A SUSTAINABLE IMPACT                                                        8</a:t>
            </a:r>
            <a:endParaRPr lang="en-US" sz="1200" dirty="0">
              <a:latin typeface="Times New Roman"/>
              <a:ea typeface="Calibri"/>
              <a:cs typeface="Times New Roman"/>
            </a:endParaRPr>
          </a:p>
          <a:p>
            <a:r>
              <a:rPr lang="fr-SN" dirty="0">
                <a:ea typeface="Calibri"/>
                <a:cs typeface="Times New Roman"/>
              </a:rPr>
              <a:t> </a:t>
            </a:r>
            <a:endParaRPr lang="en-US" sz="1200" dirty="0">
              <a:latin typeface="Times New Roman"/>
              <a:ea typeface="Calibri"/>
              <a:cs typeface="Times New Roman"/>
            </a:endParaRPr>
          </a:p>
          <a:p>
            <a:r>
              <a:rPr lang="fr-SN" dirty="0">
                <a:ea typeface="Calibri"/>
                <a:cs typeface="Times New Roman"/>
              </a:rPr>
              <a:t>2 PARTNER TO MAXIMIZE YOUR IMPACT                                          1</a:t>
            </a:r>
            <a:r>
              <a:rPr lang="en-US" dirty="0">
                <a:ea typeface="Calibri"/>
                <a:cs typeface="Times New Roman"/>
              </a:rPr>
              <a:t>4</a:t>
            </a:r>
            <a:endParaRPr lang="en-US" sz="1200" dirty="0">
              <a:latin typeface="Times New Roman"/>
              <a:ea typeface="Calibri"/>
              <a:cs typeface="Times New Roman"/>
            </a:endParaRPr>
          </a:p>
          <a:p>
            <a:r>
              <a:rPr lang="fr-SN" dirty="0">
                <a:ea typeface="Calibri"/>
                <a:cs typeface="Times New Roman"/>
              </a:rPr>
              <a:t> </a:t>
            </a:r>
            <a:endParaRPr lang="en-US" sz="1200" dirty="0">
              <a:latin typeface="Times New Roman"/>
              <a:ea typeface="Calibri"/>
              <a:cs typeface="Times New Roman"/>
            </a:endParaRPr>
          </a:p>
          <a:p>
            <a:r>
              <a:rPr lang="fr-SN" dirty="0">
                <a:ea typeface="Calibri"/>
                <a:cs typeface="Times New Roman"/>
              </a:rPr>
              <a:t>3 PLAN YOUR GLOBAL GRANT-FUNDED PROJECT                           1</a:t>
            </a:r>
            <a:r>
              <a:rPr lang="en-US" dirty="0">
                <a:ea typeface="Calibri"/>
                <a:cs typeface="Times New Roman"/>
              </a:rPr>
              <a:t>7</a:t>
            </a:r>
            <a:endParaRPr lang="en-US" sz="1200" dirty="0">
              <a:latin typeface="Times New Roman"/>
              <a:ea typeface="Calibri"/>
              <a:cs typeface="Times New Roman"/>
            </a:endParaRPr>
          </a:p>
          <a:p>
            <a:r>
              <a:rPr lang="fr-SN" dirty="0">
                <a:ea typeface="Calibri"/>
                <a:cs typeface="Times New Roman"/>
              </a:rPr>
              <a:t> </a:t>
            </a:r>
          </a:p>
          <a:p>
            <a:r>
              <a:rPr lang="fr-SN" dirty="0">
                <a:ea typeface="Calibri"/>
                <a:cs typeface="Times New Roman"/>
              </a:rPr>
              <a:t>4 APPLY FOR A GLOBAL GRANT                                                         2</a:t>
            </a:r>
            <a:r>
              <a:rPr lang="en-US" dirty="0">
                <a:ea typeface="Calibri"/>
                <a:cs typeface="Times New Roman"/>
              </a:rPr>
              <a:t>4</a:t>
            </a:r>
            <a:endParaRPr lang="en-US" sz="1200" dirty="0">
              <a:latin typeface="Times New Roman"/>
              <a:ea typeface="Calibri"/>
              <a:cs typeface="Times New Roman"/>
            </a:endParaRPr>
          </a:p>
          <a:p>
            <a:r>
              <a:rPr lang="fr-SN" dirty="0">
                <a:ea typeface="Calibri"/>
                <a:cs typeface="Times New Roman"/>
              </a:rPr>
              <a:t> </a:t>
            </a:r>
            <a:endParaRPr lang="en-US" sz="1200" dirty="0">
              <a:latin typeface="Times New Roman"/>
              <a:ea typeface="Calibri"/>
              <a:cs typeface="Times New Roman"/>
            </a:endParaRPr>
          </a:p>
          <a:p>
            <a:r>
              <a:rPr lang="fr-SN" dirty="0">
                <a:ea typeface="Calibri"/>
                <a:cs typeface="Times New Roman"/>
              </a:rPr>
              <a:t>5 IMPLEMENT, MONITOR, AND EVALUATE</a:t>
            </a:r>
            <a:endParaRPr lang="en-US" sz="1200" dirty="0">
              <a:latin typeface="Times New Roman"/>
              <a:ea typeface="Calibri"/>
              <a:cs typeface="Times New Roman"/>
            </a:endParaRPr>
          </a:p>
          <a:p>
            <a:r>
              <a:rPr lang="fr-SN" dirty="0">
                <a:ea typeface="Calibri"/>
                <a:cs typeface="Times New Roman"/>
              </a:rPr>
              <a:t>   YOUR PROJECT                                                                                 2</a:t>
            </a:r>
            <a:r>
              <a:rPr lang="en-US" dirty="0">
                <a:ea typeface="Calibri"/>
                <a:cs typeface="Times New Roman"/>
              </a:rPr>
              <a:t>8</a:t>
            </a:r>
            <a:endParaRPr lang="en-US" sz="1200" dirty="0">
              <a:latin typeface="Times New Roman"/>
              <a:ea typeface="Calibri"/>
              <a:cs typeface="Times New Roman"/>
            </a:endParaRPr>
          </a:p>
          <a:p>
            <a:r>
              <a:rPr lang="fr-SN" dirty="0">
                <a:ea typeface="Calibri"/>
                <a:cs typeface="Times New Roman"/>
              </a:rPr>
              <a:t> </a:t>
            </a:r>
            <a:endParaRPr lang="en-US" sz="1200" dirty="0">
              <a:latin typeface="Times New Roman"/>
              <a:ea typeface="Calibri"/>
              <a:cs typeface="Times New Roman"/>
            </a:endParaRPr>
          </a:p>
          <a:p>
            <a:r>
              <a:rPr lang="fr-SN" dirty="0">
                <a:ea typeface="Calibri"/>
                <a:cs typeface="Times New Roman"/>
              </a:rPr>
              <a:t>6 REPORT YOUR PROGRESS AND OUTCOME                                  35</a:t>
            </a:r>
            <a:endParaRPr lang="en-US" sz="1200" dirty="0">
              <a:effectLst/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742452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381000"/>
            <a:ext cx="72010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/>
              <a:t>Clubs Must be Qualified to Participate in Grants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1" y="1676400"/>
            <a:ext cx="92723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Two parts to Qualification</a:t>
            </a:r>
          </a:p>
          <a:p>
            <a:endParaRPr lang="en-US" dirty="0"/>
          </a:p>
          <a:p>
            <a:r>
              <a:rPr lang="fr-FR" dirty="0"/>
              <a:t>Attend a </a:t>
            </a:r>
            <a:r>
              <a:rPr lang="fr-FR" dirty="0" err="1"/>
              <a:t>grant</a:t>
            </a:r>
            <a:r>
              <a:rPr lang="fr-FR" dirty="0"/>
              <a:t> management </a:t>
            </a:r>
            <a:r>
              <a:rPr lang="en-US" dirty="0"/>
              <a:t>seminar</a:t>
            </a:r>
          </a:p>
          <a:p>
            <a:endParaRPr lang="fr-FR" dirty="0"/>
          </a:p>
          <a:p>
            <a:r>
              <a:rPr lang="en-US" dirty="0"/>
              <a:t>Complete the club memorandum of understanding (MOU).</a:t>
            </a:r>
          </a:p>
          <a:p>
            <a:pPr lvl="1"/>
            <a:r>
              <a:rPr lang="en-US" dirty="0">
                <a:hlinkClick r:id="rId3"/>
              </a:rPr>
              <a:t>https://portal.clubrunner.ca/50015</a:t>
            </a:r>
            <a:endParaRPr lang="en-US" dirty="0"/>
          </a:p>
          <a:p>
            <a:pPr lvl="1"/>
            <a:r>
              <a:rPr lang="en-US" dirty="0"/>
              <a:t>Go to Site Pages</a:t>
            </a:r>
          </a:p>
          <a:p>
            <a:pPr lvl="1"/>
            <a:r>
              <a:rPr lang="en-US" dirty="0"/>
              <a:t>FORM - CLUB M.O.U.</a:t>
            </a:r>
          </a:p>
          <a:p>
            <a:pPr lvl="1"/>
            <a:endParaRPr lang="en-US" dirty="0"/>
          </a:p>
          <a:p>
            <a:r>
              <a:rPr lang="en-US" b="1" dirty="0"/>
              <a:t>Both steps must be completed each year</a:t>
            </a:r>
          </a:p>
          <a:p>
            <a:endParaRPr lang="en-US" b="1" dirty="0"/>
          </a:p>
          <a:p>
            <a:r>
              <a:rPr lang="en-US" dirty="0"/>
              <a:t>Grant management seminar can be renewed on-line </a:t>
            </a:r>
          </a:p>
          <a:p>
            <a:r>
              <a:rPr lang="en-US" b="1" dirty="0">
                <a:hlinkClick r:id="rId3"/>
              </a:rPr>
              <a:t>https://portal.clubrunner.ca/50015</a:t>
            </a:r>
            <a:endParaRPr lang="en-US" b="1" dirty="0"/>
          </a:p>
          <a:p>
            <a:r>
              <a:rPr lang="en-US" b="1" dirty="0"/>
              <a:t>Scroll down left side to Site Pages.  Click on District 5470 Grant Management Training.  Open:  Rotary Foundation Grant Management Training Test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483999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1600" y="381000"/>
            <a:ext cx="6477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u="sng" dirty="0">
                <a:solidFill>
                  <a:prstClr val="black"/>
                </a:solidFill>
              </a:rPr>
              <a:t>Terms and Conditions.....   </a:t>
            </a:r>
            <a:endParaRPr lang="en-US" u="sng" dirty="0">
              <a:solidFill>
                <a:srgbClr val="FF0000"/>
              </a:solidFill>
            </a:endParaRPr>
          </a:p>
          <a:p>
            <a:pPr lvl="0"/>
            <a:endParaRPr lang="en-US" dirty="0">
              <a:solidFill>
                <a:prstClr val="black"/>
              </a:solidFill>
            </a:endParaRPr>
          </a:p>
          <a:p>
            <a:pPr lvl="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2286000"/>
            <a:ext cx="999756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/>
              <a:t>Page 3:  Global Grants  do Not fund:</a:t>
            </a:r>
          </a:p>
          <a:p>
            <a:endParaRPr lang="en-US" sz="2000" dirty="0"/>
          </a:p>
          <a:p>
            <a:r>
              <a:rPr lang="en-US" sz="2000" dirty="0"/>
              <a:t>Excessive support for any one community</a:t>
            </a:r>
          </a:p>
          <a:p>
            <a:r>
              <a:rPr lang="en-US" sz="2000" dirty="0"/>
              <a:t>Purchase, construction or remodeling of buildings</a:t>
            </a:r>
          </a:p>
          <a:p>
            <a:r>
              <a:rPr lang="en-US" sz="2000" dirty="0"/>
              <a:t>Fundraising activities</a:t>
            </a:r>
          </a:p>
          <a:p>
            <a:r>
              <a:rPr lang="en-US" sz="2000" dirty="0"/>
              <a:t>Activities for which the expense has already been incurred</a:t>
            </a:r>
          </a:p>
          <a:p>
            <a:r>
              <a:rPr lang="en-US" sz="2000" dirty="0"/>
              <a:t>Activities primarily implemented by an organization other than Rotary</a:t>
            </a:r>
          </a:p>
          <a:p>
            <a:r>
              <a:rPr lang="en-US" sz="2000" dirty="0"/>
              <a:t>Multiple unrelated projects under one grant</a:t>
            </a:r>
          </a:p>
          <a:p>
            <a:r>
              <a:rPr lang="en-US" sz="2000" dirty="0"/>
              <a:t>and more...</a:t>
            </a:r>
          </a:p>
        </p:txBody>
      </p:sp>
    </p:spTree>
    <p:extLst>
      <p:ext uri="{BB962C8B-B14F-4D97-AF65-F5344CB8AC3E}">
        <p14:creationId xmlns:p14="http://schemas.microsoft.com/office/powerpoint/2010/main" val="14554744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8800" y="451413"/>
            <a:ext cx="4855816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/>
              <a:t>Finding a Host Club and Project</a:t>
            </a:r>
          </a:p>
          <a:p>
            <a:endParaRPr lang="en-US" b="1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1118886" y="1443841"/>
            <a:ext cx="802511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Rebekah Kiser’s  </a:t>
            </a:r>
            <a:r>
              <a:rPr lang="en-US" i="1" dirty="0"/>
              <a:t>International Service Newsletter </a:t>
            </a:r>
          </a:p>
          <a:p>
            <a:r>
              <a:rPr lang="en-US" i="1" dirty="0"/>
              <a:t>      </a:t>
            </a:r>
            <a:r>
              <a:rPr lang="en-US" i="1" dirty="0">
                <a:hlinkClick r:id="rId3"/>
              </a:rPr>
              <a:t>https://portal.clubrunner.ca/50015/sitepage</a:t>
            </a:r>
            <a:endParaRPr lang="en-US" i="1" dirty="0"/>
          </a:p>
          <a:p>
            <a:r>
              <a:rPr lang="en-US" i="1" dirty="0"/>
              <a:t>           Click on Archive: D-5470 International Service Newsletters</a:t>
            </a:r>
          </a:p>
          <a:p>
            <a:endParaRPr lang="en-US" dirty="0"/>
          </a:p>
          <a:p>
            <a:r>
              <a:rPr lang="en-US" dirty="0"/>
              <a:t>Also on District 5470 Webpage.  Site Pages: </a:t>
            </a:r>
          </a:p>
          <a:p>
            <a:endParaRPr lang="en-US" dirty="0"/>
          </a:p>
          <a:p>
            <a:r>
              <a:rPr lang="en-US" dirty="0"/>
              <a:t>	District 5470 Clubs Seeking Project Partner</a:t>
            </a:r>
          </a:p>
          <a:p>
            <a:endParaRPr lang="en-US" dirty="0"/>
          </a:p>
          <a:p>
            <a:r>
              <a:rPr lang="en-US" dirty="0"/>
              <a:t>               Other District Clubs Seeking Project Partners</a:t>
            </a:r>
          </a:p>
          <a:p>
            <a:r>
              <a:rPr lang="en-US" dirty="0"/>
              <a:t>                </a:t>
            </a:r>
          </a:p>
          <a:p>
            <a:r>
              <a:rPr lang="en-US" dirty="0"/>
              <a:t>TRF Project Fairs (Search Rotary Project Fairs)</a:t>
            </a:r>
          </a:p>
          <a:p>
            <a:endParaRPr lang="en-US" dirty="0"/>
          </a:p>
          <a:p>
            <a:r>
              <a:rPr lang="en-US" dirty="0"/>
              <a:t>Bistro Zoom Call.  </a:t>
            </a:r>
          </a:p>
          <a:p>
            <a:pPr lvl="1"/>
            <a:endParaRPr lang="en-US" dirty="0">
              <a:solidFill>
                <a:srgbClr val="222222"/>
              </a:solidFill>
              <a:latin typeface="Roboto"/>
            </a:endParaRPr>
          </a:p>
          <a:p>
            <a:pPr lvl="1"/>
            <a:endParaRPr lang="en-US" dirty="0">
              <a:latin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0587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228600"/>
            <a:ext cx="65243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Support a Global Grant Managed by Another Club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30907" y="1066800"/>
            <a:ext cx="528734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Many clubs in the same district or in different districts </a:t>
            </a:r>
          </a:p>
          <a:p>
            <a:r>
              <a:rPr lang="en-US" dirty="0"/>
              <a:t>can join to support a global grant.</a:t>
            </a:r>
          </a:p>
          <a:p>
            <a:endParaRPr lang="en-US" dirty="0"/>
          </a:p>
          <a:p>
            <a:r>
              <a:rPr lang="en-US" dirty="0"/>
              <a:t>Only one club will be the International Partner.</a:t>
            </a:r>
          </a:p>
          <a:p>
            <a:endParaRPr lang="en-US" dirty="0"/>
          </a:p>
          <a:p>
            <a:r>
              <a:rPr lang="en-US" dirty="0"/>
              <a:t>One member of the International Partner Club will be </a:t>
            </a:r>
          </a:p>
          <a:p>
            <a:r>
              <a:rPr lang="en-US" dirty="0"/>
              <a:t>the Primary Contact for the project.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3728703"/>
            <a:ext cx="7772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GG 2681360 </a:t>
            </a:r>
            <a:r>
              <a:rPr lang="es-ES" dirty="0" err="1"/>
              <a:t>Two</a:t>
            </a:r>
            <a:r>
              <a:rPr lang="es-ES" dirty="0"/>
              <a:t> Neonatal </a:t>
            </a:r>
            <a:r>
              <a:rPr lang="es-ES" dirty="0" err="1"/>
              <a:t>Incubators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Ain </a:t>
            </a:r>
            <a:r>
              <a:rPr lang="es-ES" dirty="0" err="1"/>
              <a:t>Wazein</a:t>
            </a:r>
            <a:r>
              <a:rPr lang="es-ES" dirty="0"/>
              <a:t> Medical </a:t>
            </a:r>
            <a:r>
              <a:rPr lang="es-ES" dirty="0" err="1"/>
              <a:t>Village</a:t>
            </a:r>
            <a:r>
              <a:rPr lang="es-ES" dirty="0"/>
              <a:t> Center.   Grand Junction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Sheree</a:t>
            </a:r>
            <a:r>
              <a:rPr lang="es-ES" dirty="0"/>
              <a:t> </a:t>
            </a:r>
            <a:r>
              <a:rPr lang="es-ES" dirty="0" err="1"/>
              <a:t>Fukai</a:t>
            </a:r>
            <a:r>
              <a:rPr lang="es-ES" dirty="0"/>
              <a:t> </a:t>
            </a:r>
            <a:r>
              <a:rPr lang="es-ES" dirty="0" err="1"/>
              <a:t>supported</a:t>
            </a:r>
            <a:r>
              <a:rPr lang="es-ES" dirty="0"/>
              <a:t> </a:t>
            </a:r>
            <a:r>
              <a:rPr lang="es-ES" dirty="0" err="1"/>
              <a:t>this</a:t>
            </a:r>
            <a:r>
              <a:rPr lang="es-ES" dirty="0"/>
              <a:t> </a:t>
            </a:r>
            <a:r>
              <a:rPr lang="es-ES" dirty="0" err="1"/>
              <a:t>grant</a:t>
            </a:r>
            <a:r>
              <a:rPr lang="es-ES" dirty="0"/>
              <a:t>, </a:t>
            </a:r>
            <a:r>
              <a:rPr lang="es-ES" dirty="0" err="1"/>
              <a:t>written</a:t>
            </a:r>
            <a:r>
              <a:rPr lang="es-ES" dirty="0"/>
              <a:t> </a:t>
            </a:r>
            <a:r>
              <a:rPr lang="es-ES" dirty="0" err="1"/>
              <a:t>by</a:t>
            </a:r>
            <a:r>
              <a:rPr lang="es-ES" dirty="0"/>
              <a:t> </a:t>
            </a:r>
            <a:r>
              <a:rPr lang="es-ES" dirty="0" err="1"/>
              <a:t>Chouf</a:t>
            </a:r>
            <a:r>
              <a:rPr lang="es-ES" dirty="0"/>
              <a:t> Rotary Club in </a:t>
            </a:r>
            <a:r>
              <a:rPr lang="es-ES" dirty="0" err="1"/>
              <a:t>District</a:t>
            </a:r>
            <a:r>
              <a:rPr lang="es-ES" dirty="0"/>
              <a:t> 2452.</a:t>
            </a:r>
          </a:p>
          <a:p>
            <a:endParaRPr lang="es-ES" dirty="0"/>
          </a:p>
          <a:p>
            <a:r>
              <a:rPr lang="es-ES" dirty="0"/>
              <a:t>GG 2573019 Transformada Vidas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provide</a:t>
            </a:r>
            <a:r>
              <a:rPr lang="es-ES" dirty="0"/>
              <a:t> </a:t>
            </a:r>
            <a:r>
              <a:rPr lang="es-ES" dirty="0" err="1"/>
              <a:t>orthopedic</a:t>
            </a:r>
            <a:r>
              <a:rPr lang="es-ES" dirty="0"/>
              <a:t> </a:t>
            </a:r>
            <a:r>
              <a:rPr lang="es-ES" dirty="0" err="1"/>
              <a:t>surgeries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children</a:t>
            </a:r>
            <a:r>
              <a:rPr lang="es-ES" dirty="0"/>
              <a:t> </a:t>
            </a:r>
            <a:r>
              <a:rPr lang="es-ES" dirty="0" err="1"/>
              <a:t>who</a:t>
            </a:r>
            <a:r>
              <a:rPr lang="es-ES" dirty="0"/>
              <a:t> </a:t>
            </a:r>
            <a:r>
              <a:rPr lang="es-ES" dirty="0" err="1"/>
              <a:t>have</a:t>
            </a:r>
            <a:r>
              <a:rPr lang="es-ES" dirty="0"/>
              <a:t> </a:t>
            </a:r>
            <a:r>
              <a:rPr lang="es-ES" dirty="0" err="1"/>
              <a:t>congenital</a:t>
            </a:r>
            <a:r>
              <a:rPr lang="es-ES" dirty="0"/>
              <a:t> club </a:t>
            </a:r>
            <a:r>
              <a:rPr lang="es-ES" dirty="0" err="1"/>
              <a:t>feet</a:t>
            </a:r>
            <a:r>
              <a:rPr lang="es-ES" dirty="0"/>
              <a:t> and </a:t>
            </a:r>
            <a:r>
              <a:rPr lang="es-ES" dirty="0" err="1"/>
              <a:t>hands</a:t>
            </a:r>
            <a:r>
              <a:rPr lang="es-ES" dirty="0"/>
              <a:t>.  Pueblo West.</a:t>
            </a:r>
          </a:p>
          <a:p>
            <a:r>
              <a:rPr lang="es-ES" dirty="0" err="1"/>
              <a:t>Supported</a:t>
            </a:r>
            <a:r>
              <a:rPr lang="es-ES" dirty="0"/>
              <a:t> </a:t>
            </a:r>
            <a:r>
              <a:rPr lang="es-ES" dirty="0" err="1"/>
              <a:t>this</a:t>
            </a:r>
            <a:r>
              <a:rPr lang="es-ES" dirty="0"/>
              <a:t> </a:t>
            </a:r>
            <a:r>
              <a:rPr lang="es-ES" dirty="0" err="1"/>
              <a:t>grant</a:t>
            </a:r>
            <a:r>
              <a:rPr lang="es-ES" dirty="0"/>
              <a:t>, </a:t>
            </a:r>
            <a:r>
              <a:rPr lang="es-ES" dirty="0" err="1"/>
              <a:t>written</a:t>
            </a:r>
            <a:r>
              <a:rPr lang="es-ES" dirty="0"/>
              <a:t> </a:t>
            </a:r>
            <a:r>
              <a:rPr lang="es-ES" dirty="0" err="1"/>
              <a:t>by</a:t>
            </a:r>
            <a:r>
              <a:rPr lang="es-ES" dirty="0"/>
              <a:t> Cuidad Transforma Club in </a:t>
            </a:r>
            <a:r>
              <a:rPr lang="es-ES" dirty="0" err="1"/>
              <a:t>District</a:t>
            </a:r>
            <a:r>
              <a:rPr lang="es-ES" dirty="0"/>
              <a:t> 4110.    </a:t>
            </a:r>
            <a:r>
              <a:rPr lang="es-ES" dirty="0" err="1"/>
              <a:t>It</a:t>
            </a:r>
            <a:r>
              <a:rPr lang="es-ES" dirty="0"/>
              <a:t> </a:t>
            </a:r>
            <a:r>
              <a:rPr lang="es-ES" dirty="0" err="1"/>
              <a:t>still</a:t>
            </a:r>
            <a:r>
              <a:rPr lang="es-ES" dirty="0"/>
              <a:t> </a:t>
            </a:r>
            <a:r>
              <a:rPr lang="es-ES" dirty="0" err="1"/>
              <a:t>needs</a:t>
            </a:r>
            <a:r>
              <a:rPr lang="es-ES" dirty="0"/>
              <a:t> </a:t>
            </a:r>
            <a:r>
              <a:rPr lang="es-ES" dirty="0" err="1"/>
              <a:t>additional</a:t>
            </a:r>
            <a:r>
              <a:rPr lang="es-ES" dirty="0"/>
              <a:t> </a:t>
            </a:r>
            <a:r>
              <a:rPr lang="es-ES" dirty="0" err="1"/>
              <a:t>funding</a:t>
            </a:r>
            <a:r>
              <a:rPr lang="es-ES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5140173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600615"/>
            <a:ext cx="7402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/>
              <a:t>Would You Like to See a Global Grant Application?</a:t>
            </a:r>
          </a:p>
        </p:txBody>
      </p:sp>
      <p:sp>
        <p:nvSpPr>
          <p:cNvPr id="3" name="Rectangle 2"/>
          <p:cNvSpPr/>
          <p:nvPr/>
        </p:nvSpPr>
        <p:spPr>
          <a:xfrm>
            <a:off x="1828800" y="1219200"/>
            <a:ext cx="370486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/>
              <a:t> </a:t>
            </a:r>
            <a:r>
              <a:rPr lang="en-US" sz="1800" dirty="0">
                <a:hlinkClick r:id="rId3"/>
              </a:rPr>
              <a:t>https://my.rotary.org/en/</a:t>
            </a:r>
            <a:endParaRPr lang="en-US" sz="1800" dirty="0"/>
          </a:p>
          <a:p>
            <a:endParaRPr lang="en-US" sz="1800" dirty="0"/>
          </a:p>
          <a:p>
            <a:r>
              <a:rPr lang="en-US" sz="1800" dirty="0"/>
              <a:t>Take Action...Apply for Grants..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200400"/>
            <a:ext cx="4110212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676400"/>
            <a:ext cx="354330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292" y="2432673"/>
            <a:ext cx="35623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4860292" y="3200400"/>
            <a:ext cx="1781175" cy="6858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791200" y="3543300"/>
            <a:ext cx="31517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GG2014920 El Paraiso </a:t>
            </a:r>
          </a:p>
          <a:p>
            <a:r>
              <a:rPr lang="en-US" dirty="0"/>
              <a:t>Nicaragua WASH Project</a:t>
            </a:r>
          </a:p>
          <a:p>
            <a:endParaRPr lang="en-US" dirty="0"/>
          </a:p>
          <a:p>
            <a:r>
              <a:rPr lang="en-US" dirty="0"/>
              <a:t>Or email me for a pdf copy.</a:t>
            </a:r>
          </a:p>
        </p:txBody>
      </p:sp>
    </p:spTree>
    <p:extLst>
      <p:ext uri="{BB962C8B-B14F-4D97-AF65-F5344CB8AC3E}">
        <p14:creationId xmlns:p14="http://schemas.microsoft.com/office/powerpoint/2010/main" val="17183956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04800"/>
            <a:ext cx="30525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/>
              <a:t>Authorization and </a:t>
            </a:r>
            <a:br>
              <a:rPr lang="en-US" sz="2400" b="1" u="sng" dirty="0"/>
            </a:br>
            <a:r>
              <a:rPr lang="en-US" sz="2400" b="1" u="sng" dirty="0"/>
              <a:t>Locking an Application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3149"/>
            <a:ext cx="3190875" cy="668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3048000" y="5181600"/>
            <a:ext cx="2590800" cy="685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81000" y="3962400"/>
            <a:ext cx="29001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Primary Contacts </a:t>
            </a:r>
            <a:r>
              <a:rPr lang="en-US" b="1" u="sng" dirty="0">
                <a:solidFill>
                  <a:srgbClr val="FF0000"/>
                </a:solidFill>
              </a:rPr>
              <a:t>cannot</a:t>
            </a:r>
            <a:r>
              <a:rPr lang="en-US" b="1" dirty="0">
                <a:solidFill>
                  <a:srgbClr val="FF0000"/>
                </a:solidFill>
              </a:rPr>
              <a:t> edit an application after they have locked 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" y="5638800"/>
            <a:ext cx="2671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Apply for DDF </a:t>
            </a:r>
            <a:r>
              <a:rPr lang="en-US" u="sng" dirty="0"/>
              <a:t>before</a:t>
            </a:r>
            <a:r>
              <a:rPr lang="en-US" dirty="0"/>
              <a:t> locking an application</a:t>
            </a:r>
          </a:p>
        </p:txBody>
      </p:sp>
    </p:spTree>
    <p:extLst>
      <p:ext uri="{BB962C8B-B14F-4D97-AF65-F5344CB8AC3E}">
        <p14:creationId xmlns:p14="http://schemas.microsoft.com/office/powerpoint/2010/main" val="21476168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D630C51-4C4C-BC15-525B-C606A6C83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1F0CF9A-F6F6-DD2F-7CA6-1FC5FDFF4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399" y="818925"/>
            <a:ext cx="1148038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2024-2025 Rotary District 5470 DDF Requests </a:t>
            </a:r>
            <a:r>
              <a:rPr kumimoji="0" lang="en-US" altLang="en-US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D00591D-16D9-9811-647C-2724D96F92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736665"/>
              </p:ext>
            </p:extLst>
          </p:nvPr>
        </p:nvGraphicFramePr>
        <p:xfrm>
          <a:off x="76199" y="320675"/>
          <a:ext cx="8763002" cy="62166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72318">
                  <a:extLst>
                    <a:ext uri="{9D8B030D-6E8A-4147-A177-3AD203B41FA5}">
                      <a16:colId xmlns:a16="http://schemas.microsoft.com/office/drawing/2014/main" val="4290394718"/>
                    </a:ext>
                  </a:extLst>
                </a:gridCol>
                <a:gridCol w="781268">
                  <a:extLst>
                    <a:ext uri="{9D8B030D-6E8A-4147-A177-3AD203B41FA5}">
                      <a16:colId xmlns:a16="http://schemas.microsoft.com/office/drawing/2014/main" val="3276952392"/>
                    </a:ext>
                  </a:extLst>
                </a:gridCol>
                <a:gridCol w="1917060">
                  <a:extLst>
                    <a:ext uri="{9D8B030D-6E8A-4147-A177-3AD203B41FA5}">
                      <a16:colId xmlns:a16="http://schemas.microsoft.com/office/drawing/2014/main" val="1942443581"/>
                    </a:ext>
                  </a:extLst>
                </a:gridCol>
                <a:gridCol w="754460">
                  <a:extLst>
                    <a:ext uri="{9D8B030D-6E8A-4147-A177-3AD203B41FA5}">
                      <a16:colId xmlns:a16="http://schemas.microsoft.com/office/drawing/2014/main" val="2946201100"/>
                    </a:ext>
                  </a:extLst>
                </a:gridCol>
                <a:gridCol w="676771">
                  <a:extLst>
                    <a:ext uri="{9D8B030D-6E8A-4147-A177-3AD203B41FA5}">
                      <a16:colId xmlns:a16="http://schemas.microsoft.com/office/drawing/2014/main" val="3003093285"/>
                    </a:ext>
                  </a:extLst>
                </a:gridCol>
                <a:gridCol w="2661125">
                  <a:extLst>
                    <a:ext uri="{9D8B030D-6E8A-4147-A177-3AD203B41FA5}">
                      <a16:colId xmlns:a16="http://schemas.microsoft.com/office/drawing/2014/main" val="1931605745"/>
                    </a:ext>
                  </a:extLst>
                </a:gridCol>
              </a:tblGrid>
              <a:tr h="120172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>
                          <a:effectLst/>
                        </a:rPr>
                        <a:t>Grant Number &amp; Title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>
                          <a:effectLst/>
                        </a:rPr>
                        <a:t>Club Name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>
                          <a:effectLst/>
                        </a:rPr>
                        <a:t>Contact Person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>
                          <a:effectLst/>
                        </a:rPr>
                        <a:t>Amount Requested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>
                          <a:effectLst/>
                        </a:rPr>
                        <a:t>Sent in and voted by GG Committee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>
                          <a:effectLst/>
                        </a:rPr>
                        <a:t>Funds Remaining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>
                          <a:effectLst/>
                        </a:rPr>
                        <a:t> When Approved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extLst>
                  <a:ext uri="{0D108BD9-81ED-4DB2-BD59-A6C34878D82A}">
                    <a16:rowId xmlns:a16="http://schemas.microsoft.com/office/drawing/2014/main" val="460685039"/>
                  </a:ext>
                </a:extLst>
              </a:tr>
              <a:tr h="57350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>
                          <a:effectLst/>
                        </a:rPr>
                        <a:t>Beginning Funds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>
                          <a:effectLst/>
                        </a:rPr>
                        <a:t>$65,627.65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extLst>
                  <a:ext uri="{0D108BD9-81ED-4DB2-BD59-A6C34878D82A}">
                    <a16:rowId xmlns:a16="http://schemas.microsoft.com/office/drawing/2014/main" val="3809308874"/>
                  </a:ext>
                </a:extLst>
              </a:tr>
              <a:tr h="6903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GG 2577896 Expanding Community Based Mental Health Care in Ngoro District, Uganda 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Pueblo 43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Janice Mehle (43) 719-924-0306</a:t>
                      </a:r>
                      <a:endParaRPr lang="en-US" sz="7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Adrielle Knight (Cherry Creek) 720-474-1823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$1250.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yes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$64,377.65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extLst>
                  <a:ext uri="{0D108BD9-81ED-4DB2-BD59-A6C34878D82A}">
                    <a16:rowId xmlns:a16="http://schemas.microsoft.com/office/drawing/2014/main" val="2069989359"/>
                  </a:ext>
                </a:extLst>
              </a:tr>
              <a:tr h="3636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GG 2577162 Water Supply Paraguay Safe Water Thriving Communities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Vail Rotary Club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Reggie O’Brien 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$6250.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yes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$58,127.65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extLst>
                  <a:ext uri="{0D108BD9-81ED-4DB2-BD59-A6C34878D82A}">
                    <a16:rowId xmlns:a16="http://schemas.microsoft.com/office/drawing/2014/main" val="2577444759"/>
                  </a:ext>
                </a:extLst>
              </a:tr>
              <a:tr h="3636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GG 2575173 RACHEL Growing in Panama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Durango Daybreak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Walter Duhaime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$2500 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Yes 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$55,627.65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extLst>
                  <a:ext uri="{0D108BD9-81ED-4DB2-BD59-A6C34878D82A}">
                    <a16:rowId xmlns:a16="http://schemas.microsoft.com/office/drawing/2014/main" val="200186628"/>
                  </a:ext>
                </a:extLst>
              </a:tr>
              <a:tr h="3636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GG 2574677 Dancing for Rain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Durango Daybreak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Walter Duhaime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$3100.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yes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$52,527.65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extLst>
                  <a:ext uri="{0D108BD9-81ED-4DB2-BD59-A6C34878D82A}">
                    <a16:rowId xmlns:a16="http://schemas.microsoft.com/office/drawing/2014/main" val="1888070003"/>
                  </a:ext>
                </a:extLst>
              </a:tr>
              <a:tr h="3636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GG 2686065 Clean Water Healthy Children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Durango Daybreak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Walter Duhaime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$3100. 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yes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$49,427.65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extLst>
                  <a:ext uri="{0D108BD9-81ED-4DB2-BD59-A6C34878D82A}">
                    <a16:rowId xmlns:a16="http://schemas.microsoft.com/office/drawing/2014/main" val="1171673922"/>
                  </a:ext>
                </a:extLst>
              </a:tr>
              <a:tr h="54963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Guatemala Literacy Project 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Many clubs headed by Fruita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Joni Ellis - Fruita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$10,625.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yes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$38,802.65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extLst>
                  <a:ext uri="{0D108BD9-81ED-4DB2-BD59-A6C34878D82A}">
                    <a16:rowId xmlns:a16="http://schemas.microsoft.com/office/drawing/2014/main" val="3922945598"/>
                  </a:ext>
                </a:extLst>
              </a:tr>
              <a:tr h="5172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GG 2580217 Cleft Lip and Palate Vocational Training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Carbondale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Thomas J Fitch 704-968-5769</a:t>
                      </a:r>
                      <a:endParaRPr lang="en-US" sz="7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Tjfitch5@gmail.com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$2500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yes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$36,302.65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extLst>
                  <a:ext uri="{0D108BD9-81ED-4DB2-BD59-A6C34878D82A}">
                    <a16:rowId xmlns:a16="http://schemas.microsoft.com/office/drawing/2014/main" val="1876518424"/>
                  </a:ext>
                </a:extLst>
              </a:tr>
              <a:tr h="51046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GG 2681360 Two Neonatal Incubators for Ain Wazein Medical Village Hospital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Grand Junction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Sheree Fukai 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$5000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yes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$31,302.65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extLst>
                  <a:ext uri="{0D108BD9-81ED-4DB2-BD59-A6C34878D82A}">
                    <a16:rowId xmlns:a16="http://schemas.microsoft.com/office/drawing/2014/main" val="1184538348"/>
                  </a:ext>
                </a:extLst>
              </a:tr>
              <a:tr h="17770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GG 2685268 Corazon de Ninos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District 5470 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Maile Foster and Melanie Phelps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$8000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Yes 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$23,302.65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extLst>
                  <a:ext uri="{0D108BD9-81ED-4DB2-BD59-A6C34878D82A}">
                    <a16:rowId xmlns:a16="http://schemas.microsoft.com/office/drawing/2014/main" val="251781190"/>
                  </a:ext>
                </a:extLst>
              </a:tr>
              <a:tr h="17770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GG 2573019  Transformado de Vidas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Pueblo West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Melanie Phelps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$3000 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yes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$20,302.65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extLst>
                  <a:ext uri="{0D108BD9-81ED-4DB2-BD59-A6C34878D82A}">
                    <a16:rowId xmlns:a16="http://schemas.microsoft.com/office/drawing/2014/main" val="233367456"/>
                  </a:ext>
                </a:extLst>
              </a:tr>
              <a:tr h="3636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GG 2691631 Escuela con Voz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Durango Daybreak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Walter Duhaime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$1100 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>
                          <a:effectLst/>
                        </a:rPr>
                        <a:t>yes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dirty="0">
                          <a:effectLst/>
                        </a:rPr>
                        <a:t>$19,202.65</a:t>
                      </a:r>
                      <a:endParaRPr lang="en-U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98" marR="44198" marT="0" marB="0"/>
                </a:tc>
                <a:extLst>
                  <a:ext uri="{0D108BD9-81ED-4DB2-BD59-A6C34878D82A}">
                    <a16:rowId xmlns:a16="http://schemas.microsoft.com/office/drawing/2014/main" val="892408639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2886050F-6A5A-B1AB-D4E7-F78D887811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4400" y="976497"/>
            <a:ext cx="1222447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2025 -2026  Rotary District 5470 DDF Requests </a:t>
            </a:r>
            <a:r>
              <a:rPr kumimoji="0" lang="en-US" altLang="en-US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8132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0" y="381000"/>
            <a:ext cx="34169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/>
              <a:t>Global Grants Committee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295400"/>
            <a:ext cx="8534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Melanie Phelps          Pueblo West                                   melaniephe@aol.com</a:t>
            </a:r>
          </a:p>
          <a:p>
            <a:r>
              <a:rPr lang="en-US" sz="1600" dirty="0"/>
              <a:t>Reggie </a:t>
            </a:r>
            <a:r>
              <a:rPr lang="en-US" sz="1600" dirty="0" err="1"/>
              <a:t>O’Obrien</a:t>
            </a:r>
            <a:r>
              <a:rPr lang="en-US" sz="1600" dirty="0"/>
              <a:t>	    Vail		                            </a:t>
            </a:r>
            <a:r>
              <a:rPr lang="en-US" sz="16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regina.obrien.pchn@gmail.com</a:t>
            </a:r>
            <a:r>
              <a:rPr lang="en-US" sz="1600" dirty="0"/>
              <a:t>  </a:t>
            </a:r>
          </a:p>
          <a:p>
            <a:r>
              <a:rPr lang="en-US" sz="1600" dirty="0"/>
              <a:t>Sandy Lowell              Glenwood Springs Sunrise            </a:t>
            </a:r>
            <a:r>
              <a:rPr lang="en-US" sz="16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slowell3@gmail.com</a:t>
            </a:r>
            <a:endParaRPr lang="en-US" sz="1600" dirty="0"/>
          </a:p>
          <a:p>
            <a:r>
              <a:rPr lang="en-US" sz="1600" dirty="0"/>
              <a:t>Peter </a:t>
            </a:r>
            <a:r>
              <a:rPr lang="en-US" sz="1600" dirty="0" err="1"/>
              <a:t>Jeschofnig</a:t>
            </a:r>
            <a:r>
              <a:rPr lang="en-US" sz="1600" dirty="0"/>
              <a:t>        Glenwood Springs                         pjeschofnig@gmail.com</a:t>
            </a:r>
          </a:p>
          <a:p>
            <a:r>
              <a:rPr lang="en-US" sz="1600" dirty="0"/>
              <a:t>Walter Duhaime         Durango Daybreak                       wduhaime@gmail.com</a:t>
            </a:r>
          </a:p>
          <a:p>
            <a:endParaRPr lang="en-US" sz="1600" dirty="0"/>
          </a:p>
          <a:p>
            <a:r>
              <a:rPr lang="en-US" b="1" dirty="0"/>
              <a:t>We are looking for new members for the Global Grants Committee.  If you are interested in serving with us, please contact Melanie   719-252-1789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66069" y="3581400"/>
            <a:ext cx="595708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r>
              <a:rPr lang="en-US" dirty="0"/>
              <a:t>Responsibilities</a:t>
            </a:r>
          </a:p>
          <a:p>
            <a:endParaRPr lang="en-US" dirty="0"/>
          </a:p>
          <a:p>
            <a:r>
              <a:rPr lang="en-US" dirty="0"/>
              <a:t>Promote Global Grants</a:t>
            </a:r>
          </a:p>
          <a:p>
            <a:r>
              <a:rPr lang="en-US" dirty="0"/>
              <a:t>Review requests for District Designated Funds (DDF),</a:t>
            </a:r>
          </a:p>
          <a:p>
            <a:r>
              <a:rPr lang="en-US" dirty="0"/>
              <a:t>Vote on them and send our recommendation to </a:t>
            </a:r>
          </a:p>
          <a:p>
            <a:r>
              <a:rPr lang="en-US" dirty="0"/>
              <a:t>District 5470 </a:t>
            </a:r>
          </a:p>
          <a:p>
            <a:r>
              <a:rPr lang="en-US" dirty="0"/>
              <a:t>Suggest ways to strengthen applications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676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BD2F03B-1B17-BD09-4368-3694786E0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DDBE17-677F-9DDD-65CF-6EF6DF7B90AF}"/>
              </a:ext>
            </a:extLst>
          </p:cNvPr>
          <p:cNvSpPr txBox="1"/>
          <p:nvPr/>
        </p:nvSpPr>
        <p:spPr>
          <a:xfrm>
            <a:off x="533400" y="43240"/>
            <a:ext cx="7543800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sz="2400" b="0" i="0" dirty="0">
                <a:effectLst/>
                <a:latin typeface="Roboto" panose="02000000000000000000" pitchFamily="2" charset="0"/>
              </a:rPr>
              <a:t>The Rotary Foundation's grant activities for the 2024 2025 year reflect a commitment to global impact and community </a:t>
            </a:r>
          </a:p>
          <a:p>
            <a:pPr algn="l">
              <a:buNone/>
            </a:pPr>
            <a:r>
              <a:rPr lang="en-US" sz="2400" b="0" i="0" dirty="0">
                <a:effectLst/>
                <a:latin typeface="Roboto" panose="02000000000000000000" pitchFamily="2" charset="0"/>
              </a:rPr>
              <a:t>support. Here's a summary of the key highlights:</a:t>
            </a:r>
          </a:p>
          <a:p>
            <a:pPr algn="l">
              <a:buNone/>
            </a:pPr>
            <a:endParaRPr lang="en-US" sz="2400" b="0" i="0" dirty="0">
              <a:effectLst/>
              <a:latin typeface="Roboto" panose="02000000000000000000" pitchFamily="2" charset="0"/>
            </a:endParaRPr>
          </a:p>
          <a:p>
            <a:pPr algn="l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en-US" sz="2400" b="1" i="0" u="none" strike="noStrike" dirty="0">
                <a:effectLst/>
                <a:latin typeface="Roboto" panose="02000000000000000000" pitchFamily="2" charset="0"/>
                <a:hlinkClick r:id="rId2"/>
              </a:rPr>
              <a:t>District Grants</a:t>
            </a:r>
            <a:r>
              <a:rPr lang="en-US" sz="2400" b="0" i="0" u="none" strike="noStrike" dirty="0">
                <a:effectLst/>
                <a:latin typeface="Roboto" panose="02000000000000000000" pitchFamily="2" charset="0"/>
                <a:hlinkClick r:id="rId2"/>
              </a:rPr>
              <a:t>: 458 district grants totaling US$28.8 million were approved, supporting a wide range of Rotary priorities. </a:t>
            </a:r>
            <a:endParaRPr lang="en-US" sz="2400" b="0" i="0" dirty="0">
              <a:effectLst/>
              <a:latin typeface="Roboto" panose="02000000000000000000" pitchFamily="2" charset="0"/>
            </a:endParaRPr>
          </a:p>
          <a:p>
            <a:pPr algn="l">
              <a:lnSpc>
                <a:spcPts val="1500"/>
              </a:lnSpc>
              <a:buFont typeface="Arial" panose="020B0604020202020204" pitchFamily="34" charset="0"/>
              <a:buChar char="•"/>
            </a:pPr>
            <a:endParaRPr lang="en-US" sz="2400" b="0" i="0" u="sng" dirty="0">
              <a:solidFill>
                <a:srgbClr val="3C51B4"/>
              </a:solidFill>
              <a:effectLst/>
              <a:latin typeface="Roboto" panose="02000000000000000000" pitchFamily="2" charset="0"/>
              <a:hlinkClick r:id="rId2"/>
            </a:endParaRPr>
          </a:p>
          <a:p>
            <a:pPr algn="l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en-US" sz="2400" b="1" i="0" u="none" strike="noStrike" dirty="0">
                <a:effectLst/>
                <a:latin typeface="Roboto" panose="02000000000000000000" pitchFamily="2" charset="0"/>
                <a:hlinkClick r:id="rId2"/>
              </a:rPr>
              <a:t>Global Grants</a:t>
            </a:r>
            <a:r>
              <a:rPr lang="en-US" sz="2400" b="0" i="0" u="none" strike="noStrike" dirty="0">
                <a:effectLst/>
                <a:latin typeface="Roboto" panose="02000000000000000000" pitchFamily="2" charset="0"/>
                <a:hlinkClick r:id="rId2"/>
              </a:rPr>
              <a:t>: Over $56 million in global grants were awarded, focusing on humanitarian projects and other community needs. </a:t>
            </a:r>
            <a:endParaRPr lang="en-US" sz="2400" b="0" i="0" dirty="0">
              <a:effectLst/>
              <a:latin typeface="Roboto" panose="02000000000000000000" pitchFamily="2" charset="0"/>
            </a:endParaRPr>
          </a:p>
          <a:p>
            <a:pPr algn="l">
              <a:lnSpc>
                <a:spcPts val="1500"/>
              </a:lnSpc>
              <a:buFont typeface="Arial" panose="020B0604020202020204" pitchFamily="34" charset="0"/>
              <a:buChar char="•"/>
            </a:pPr>
            <a:endParaRPr lang="en-US" sz="2400" b="0" i="0" u="sng" dirty="0">
              <a:solidFill>
                <a:srgbClr val="3C51B4"/>
              </a:solidFill>
              <a:effectLst/>
              <a:latin typeface="Roboto" panose="02000000000000000000" pitchFamily="2" charset="0"/>
              <a:hlinkClick r:id="rId2"/>
            </a:endParaRPr>
          </a:p>
          <a:p>
            <a:pPr algn="l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en-US" sz="2400" b="1" i="0" u="none" strike="noStrike" dirty="0">
                <a:effectLst/>
                <a:latin typeface="Roboto" panose="02000000000000000000" pitchFamily="2" charset="0"/>
                <a:hlinkClick r:id="rId2"/>
              </a:rPr>
              <a:t>Disaster Response Grants</a:t>
            </a:r>
            <a:r>
              <a:rPr lang="en-US" sz="2400" b="0" i="0" u="none" strike="noStrike" dirty="0">
                <a:effectLst/>
                <a:latin typeface="Roboto" panose="02000000000000000000" pitchFamily="2" charset="0"/>
                <a:hlinkClick r:id="rId2"/>
              </a:rPr>
              <a:t>: 74 disaster response grants were approved, with funding totaling US$1.92 million to assist communities affected by natural disasters. </a:t>
            </a:r>
            <a:endParaRPr lang="en-US" sz="2400" b="0" i="0" dirty="0">
              <a:effectLst/>
              <a:latin typeface="Roboto" panose="02000000000000000000" pitchFamily="2" charset="0"/>
            </a:endParaRPr>
          </a:p>
          <a:p>
            <a:pPr algn="l">
              <a:lnSpc>
                <a:spcPts val="1500"/>
              </a:lnSpc>
              <a:buFont typeface="Arial" panose="020B0604020202020204" pitchFamily="34" charset="0"/>
              <a:buChar char="•"/>
            </a:pPr>
            <a:endParaRPr lang="en-US" sz="2400" b="0" i="0" u="sng" dirty="0">
              <a:solidFill>
                <a:srgbClr val="3C51B4"/>
              </a:solidFill>
              <a:effectLst/>
              <a:latin typeface="Roboto" panose="02000000000000000000" pitchFamily="2" charset="0"/>
              <a:hlinkClick r:id="rId2"/>
            </a:endParaRPr>
          </a:p>
          <a:p>
            <a:pPr algn="l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en-US" sz="2400" b="1" i="0" u="none" strike="noStrike" dirty="0">
                <a:effectLst/>
                <a:latin typeface="Roboto" panose="02000000000000000000" pitchFamily="2" charset="0"/>
                <a:hlinkClick r:id="rId3"/>
              </a:rPr>
              <a:t>Polio Eradication</a:t>
            </a:r>
            <a:r>
              <a:rPr lang="en-US" sz="2400" b="0" i="0" u="none" strike="noStrike" dirty="0">
                <a:effectLst/>
                <a:latin typeface="Roboto" panose="02000000000000000000" pitchFamily="2" charset="0"/>
                <a:hlinkClick r:id="rId3"/>
              </a:rPr>
              <a:t>: The Rotary Foundation raised more than $27 million to support efforts to eradicate polio globally. </a:t>
            </a:r>
            <a:endParaRPr lang="en-US" sz="2400" b="0" i="0" dirty="0">
              <a:effectLst/>
              <a:latin typeface="Roboto" panose="02000000000000000000" pitchFamily="2" charset="0"/>
            </a:endParaRPr>
          </a:p>
          <a:p>
            <a:pPr algn="l">
              <a:lnSpc>
                <a:spcPts val="1500"/>
              </a:lnSpc>
              <a:buFont typeface="Arial" panose="020B0604020202020204" pitchFamily="34" charset="0"/>
              <a:buChar char="•"/>
            </a:pPr>
            <a:endParaRPr lang="en-US" sz="2400" b="0" i="0" u="sng" dirty="0">
              <a:solidFill>
                <a:srgbClr val="3C51B4"/>
              </a:solidFill>
              <a:effectLst/>
              <a:latin typeface="Roboto" panose="02000000000000000000" pitchFamily="2" charset="0"/>
              <a:hlinkClick r:id="rId3"/>
            </a:endParaRPr>
          </a:p>
          <a:p>
            <a:pPr>
              <a:buNone/>
            </a:pPr>
            <a:br>
              <a:rPr lang="en-US" dirty="0"/>
            </a:br>
            <a:r>
              <a:rPr lang="en-US" dirty="0"/>
              <a:t>Please support these programs by contributing.</a:t>
            </a:r>
          </a:p>
        </p:txBody>
      </p:sp>
    </p:spTree>
    <p:extLst>
      <p:ext uri="{BB962C8B-B14F-4D97-AF65-F5344CB8AC3E}">
        <p14:creationId xmlns:p14="http://schemas.microsoft.com/office/powerpoint/2010/main" val="1970128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200" y="1828800"/>
            <a:ext cx="64008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Align with an area of focus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Include active community and Rotarian participation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Have long-term, sustainable benefits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Have measurable results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Have a budget of at least $30,000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21535" y="475882"/>
            <a:ext cx="59961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/>
              <a:t>Elements of Successful Humanitarian Projects</a:t>
            </a:r>
          </a:p>
        </p:txBody>
      </p:sp>
    </p:spTree>
    <p:extLst>
      <p:ext uri="{BB962C8B-B14F-4D97-AF65-F5344CB8AC3E}">
        <p14:creationId xmlns:p14="http://schemas.microsoft.com/office/powerpoint/2010/main" val="3961099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362" y="857794"/>
            <a:ext cx="6479198" cy="4171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77736" y="304800"/>
            <a:ext cx="53885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/>
              <a:t>Areas of Focus for Humanitarian Projects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0" y="5438521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387" y="5752143"/>
            <a:ext cx="1968500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8837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5B14FF2-C4DB-CAC5-4404-35F404EDF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9200" y="990600"/>
            <a:ext cx="6629400" cy="5029200"/>
          </a:xfrm>
        </p:spPr>
        <p:txBody>
          <a:bodyPr/>
          <a:lstStyle/>
          <a:p>
            <a:r>
              <a:rPr lang="en-US" sz="2800" dirty="0"/>
              <a:t>New Area of Focus:</a:t>
            </a:r>
          </a:p>
          <a:p>
            <a:endParaRPr lang="en-US" sz="2800" dirty="0"/>
          </a:p>
          <a:p>
            <a:r>
              <a:rPr lang="en-US" sz="2800" dirty="0"/>
              <a:t>Supporting the Environment.</a:t>
            </a:r>
          </a:p>
          <a:p>
            <a:endParaRPr lang="en-US" sz="2800" dirty="0"/>
          </a:p>
          <a:p>
            <a:r>
              <a:rPr lang="en-US" sz="2800" dirty="0"/>
              <a:t>Over $18 million in funding spent on</a:t>
            </a:r>
          </a:p>
          <a:p>
            <a:endParaRPr lang="en-US" sz="2800" dirty="0"/>
          </a:p>
          <a:p>
            <a:r>
              <a:rPr lang="en-US" sz="2800" dirty="0"/>
              <a:t> environmental programs in the past </a:t>
            </a:r>
          </a:p>
          <a:p>
            <a:endParaRPr lang="en-US" sz="2800" dirty="0"/>
          </a:p>
          <a:p>
            <a:r>
              <a:rPr lang="en-US" sz="2800" dirty="0"/>
              <a:t>5 years – The Rotary Foundation.  </a:t>
            </a:r>
          </a:p>
          <a:p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1254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29975" y="228600"/>
            <a:ext cx="596349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                     </a:t>
            </a:r>
            <a:r>
              <a:rPr lang="en-US" sz="2400" b="1" u="sng" dirty="0"/>
              <a:t>Area of Focus:</a:t>
            </a:r>
          </a:p>
          <a:p>
            <a:r>
              <a:rPr lang="en-US" sz="2400" b="1" dirty="0"/>
              <a:t>          </a:t>
            </a:r>
            <a:r>
              <a:rPr lang="en-US" sz="2400" b="1" u="sng" dirty="0"/>
              <a:t>BASIC EDUCATION AND LITERACY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90600" y="1077182"/>
            <a:ext cx="798648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Statement of Purpose and Goals</a:t>
            </a:r>
          </a:p>
          <a:p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Strengthen capacity of c</a:t>
            </a:r>
            <a:r>
              <a:rPr lang="en-US" dirty="0"/>
              <a:t>ommunities to provide basic education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Increase adult literacy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Reduce gender disparity in education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Support teacher training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750" y="3323272"/>
            <a:ext cx="68270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Projects that do </a:t>
            </a:r>
            <a:r>
              <a:rPr lang="en-US" b="1" u="sng" dirty="0"/>
              <a:t>NOT</a:t>
            </a:r>
            <a:r>
              <a:rPr lang="en-US" b="1" dirty="0"/>
              <a:t> qualify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Equipment only projects unless for medical equipment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Projects  that are not sustainable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056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F6A14DB-D4EC-0E30-F255-7AEC9A7A5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76200"/>
            <a:ext cx="8077200" cy="6461125"/>
          </a:xfrm>
        </p:spPr>
        <p:txBody>
          <a:bodyPr/>
          <a:lstStyle/>
          <a:p>
            <a:r>
              <a:rPr lang="en-US" sz="3200" b="1" dirty="0"/>
              <a:t>Elements of Successful Humanitarian Projects</a:t>
            </a:r>
          </a:p>
          <a:p>
            <a:r>
              <a:rPr lang="en-US" sz="3200" b="1" dirty="0"/>
              <a:t>1.  Align with An Area of Focus</a:t>
            </a:r>
          </a:p>
          <a:p>
            <a:endParaRPr lang="en-US" sz="3200" b="1" dirty="0"/>
          </a:p>
          <a:p>
            <a:r>
              <a:rPr lang="en-US" sz="3200" b="1" dirty="0"/>
              <a:t>2. Rotarian Participation</a:t>
            </a:r>
          </a:p>
          <a:p>
            <a:endParaRPr lang="en-US" sz="3200" b="1" dirty="0"/>
          </a:p>
          <a:p>
            <a:r>
              <a:rPr lang="en-US" sz="3200" b="1" dirty="0"/>
              <a:t>3. Community Participation</a:t>
            </a:r>
          </a:p>
          <a:p>
            <a:pPr marL="457200" indent="-457200">
              <a:buAutoNum type="arabicPeriod"/>
            </a:pPr>
            <a:endParaRPr lang="en-US" sz="3200" b="1" dirty="0"/>
          </a:p>
          <a:p>
            <a:r>
              <a:rPr lang="en-US" sz="3200" b="1" dirty="0"/>
              <a:t>4.  Long Term, Sustainable Results</a:t>
            </a:r>
          </a:p>
          <a:p>
            <a:pPr marL="457200" indent="-457200">
              <a:buAutoNum type="arabicPeriod"/>
            </a:pPr>
            <a:endParaRPr lang="en-US" sz="3200" b="1" dirty="0"/>
          </a:p>
          <a:p>
            <a:r>
              <a:rPr lang="en-US" sz="3200" b="1" dirty="0"/>
              <a:t>5.   Measurable Results</a:t>
            </a:r>
          </a:p>
          <a:p>
            <a:pPr marL="457200" indent="-457200">
              <a:buAutoNum type="arabicPeriod"/>
            </a:pPr>
            <a:endParaRPr lang="en-US" sz="3200" b="1" dirty="0"/>
          </a:p>
          <a:p>
            <a:r>
              <a:rPr lang="en-US" sz="3200" b="1" dirty="0"/>
              <a:t>6.  Funding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Slide Zoom 3">
                <a:extLst>
                  <a:ext uri="{FF2B5EF4-FFF2-40B4-BE49-F238E27FC236}">
                    <a16:creationId xmlns:a16="http://schemas.microsoft.com/office/drawing/2014/main" id="{07F2E81E-5E42-001F-A26F-7CEFC6E0B38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2644096"/>
                  </p:ext>
                </p:extLst>
              </p:nvPr>
            </p:nvGraphicFramePr>
            <p:xfrm>
              <a:off x="-4648200" y="6270381"/>
              <a:ext cx="2286000" cy="1714500"/>
            </p:xfrm>
            <a:graphic>
              <a:graphicData uri="http://schemas.microsoft.com/office/powerpoint/2016/slidezoom">
                <pslz:sldZm>
                  <pslz:sldZmObj sldId="260" cId="3408578191">
                    <pslz:zmPr id="{7AA4C6A2-EEF3-4939-BEE9-6184B8B902FD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Slide Zoom 3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07F2E81E-5E42-001F-A26F-7CEFC6E0B38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4648200" y="6270381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39703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733536"/>
            <a:ext cx="59961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/>
              <a:t>Elements of Successful Humanitarian Projects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905000"/>
            <a:ext cx="6902852" cy="42780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1.  Rotarian Participation</a:t>
            </a:r>
          </a:p>
          <a:p>
            <a:endParaRPr lang="en-US" sz="2000" dirty="0"/>
          </a:p>
          <a:p>
            <a:r>
              <a:rPr lang="en-US" sz="2000" dirty="0"/>
              <a:t>International Partner Club</a:t>
            </a:r>
          </a:p>
          <a:p>
            <a:endParaRPr lang="en-US" sz="2000" dirty="0"/>
          </a:p>
          <a:p>
            <a:r>
              <a:rPr lang="en-US" sz="2000" dirty="0"/>
              <a:t>Host Partner Club</a:t>
            </a:r>
          </a:p>
          <a:p>
            <a:endParaRPr lang="en-US" sz="2000" dirty="0"/>
          </a:p>
          <a:p>
            <a:r>
              <a:rPr lang="en-US" sz="2000" dirty="0"/>
              <a:t>	Each club must have 1 Primary Contact and 2 </a:t>
            </a:r>
          </a:p>
          <a:p>
            <a:r>
              <a:rPr lang="en-US" sz="2000" dirty="0"/>
              <a:t>                     Secondary Contacts</a:t>
            </a:r>
          </a:p>
          <a:p>
            <a:endParaRPr lang="en-US" sz="2000" dirty="0"/>
          </a:p>
          <a:p>
            <a:r>
              <a:rPr lang="en-US" sz="2000" dirty="0"/>
              <a:t>	Other clubs may contribute financial support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578191"/>
      </p:ext>
    </p:extLst>
  </p:cSld>
  <p:clrMapOvr>
    <a:masterClrMapping/>
  </p:clrMapOvr>
</p:sld>
</file>

<file path=ppt/theme/theme1.xml><?xml version="1.0" encoding="utf-8"?>
<a:theme xmlns:a="http://schemas.openxmlformats.org/drawingml/2006/main" name="Leaders_Guide_Slide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anchor="t"/>
      <a:lstStyle>
        <a:defPPr algn="r">
          <a:defRPr sz="1600" b="1" i="0" dirty="0" smtClean="0">
            <a:solidFill>
              <a:srgbClr val="01B4E7"/>
            </a:solidFill>
            <a:latin typeface="Arial Narrow Bold"/>
            <a:cs typeface="Arial Narrow Bold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3446</TotalTime>
  <Words>2348</Words>
  <Application>Microsoft Office PowerPoint</Application>
  <PresentationFormat>On-screen Show (4:3)</PresentationFormat>
  <Paragraphs>408</Paragraphs>
  <Slides>28</Slides>
  <Notes>18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Arial</vt:lpstr>
      <vt:lpstr>Arial Narrow Bold</vt:lpstr>
      <vt:lpstr>Calibri</vt:lpstr>
      <vt:lpstr>Century Gothic</vt:lpstr>
      <vt:lpstr>Roboto</vt:lpstr>
      <vt:lpstr>Times New Roman</vt:lpstr>
      <vt:lpstr>Wingdings 3</vt:lpstr>
      <vt:lpstr>Leaders_Guide_Slide_Template</vt:lpstr>
      <vt:lpstr>Slice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Life Cycle of a Global Grant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jean</dc:creator>
  <cp:lastModifiedBy>Carol Bach</cp:lastModifiedBy>
  <cp:revision>181</cp:revision>
  <cp:lastPrinted>2020-11-14T14:28:25Z</cp:lastPrinted>
  <dcterms:created xsi:type="dcterms:W3CDTF">2019-04-09T13:44:16Z</dcterms:created>
  <dcterms:modified xsi:type="dcterms:W3CDTF">2026-03-30T16:56:03Z</dcterms:modified>
</cp:coreProperties>
</file>