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56" r:id="rId2"/>
    <p:sldId id="257" r:id="rId3"/>
    <p:sldId id="258" r:id="rId4"/>
    <p:sldId id="259" r:id="rId5"/>
    <p:sldId id="264" r:id="rId6"/>
    <p:sldId id="260" r:id="rId7"/>
    <p:sldId id="261" r:id="rId8"/>
    <p:sldId id="262" r:id="rId9"/>
    <p:sldId id="263" r:id="rId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341" autoAdjust="0"/>
  </p:normalViewPr>
  <p:slideViewPr>
    <p:cSldViewPr snapToGrid="0" snapToObjects="1">
      <p:cViewPr varScale="1">
        <p:scale>
          <a:sx n="79" d="100"/>
          <a:sy n="79" d="100"/>
        </p:scale>
        <p:origin x="1332"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03C38E-373A-4727-A0C0-16DF49E74ED6}" type="datetimeFigureOut">
              <a:rPr lang="en-US" smtClean="0"/>
              <a:t>5/31/2026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BBCC31-BB35-4459-94D8-89EA5FF3A0B8}" type="slidenum">
              <a:rPr lang="en-US" smtClean="0"/>
              <a:t>‹#›</a:t>
            </a:fld>
            <a:endParaRPr lang="en-US"/>
          </a:p>
        </p:txBody>
      </p:sp>
    </p:spTree>
    <p:extLst>
      <p:ext uri="{BB962C8B-B14F-4D97-AF65-F5344CB8AC3E}">
        <p14:creationId xmlns:p14="http://schemas.microsoft.com/office/powerpoint/2010/main" val="1257147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solidFill>
                  <a:schemeClr val="tx1"/>
                </a:solidFill>
              </a:rPr>
              <a:t>Triggers to Update Member Data</a:t>
            </a:r>
            <a:r>
              <a:rPr lang="en-US" dirty="0" smtClean="0"/>
              <a:t>: new member,</a:t>
            </a:r>
            <a:r>
              <a:rPr lang="en-US" baseline="0" dirty="0" smtClean="0"/>
              <a:t> member moves (new address or out of area), member get new email address (internet provider goes away, job change, typo in address, member retires or changes to personal email for Rotary </a:t>
            </a:r>
            <a:r>
              <a:rPr lang="en-US" baseline="0" dirty="0" err="1" smtClean="0"/>
              <a:t>buz</a:t>
            </a:r>
            <a:r>
              <a:rPr lang="en-US" baseline="0" dirty="0" smtClean="0"/>
              <a:t>), member transfers to a new club, member resigns, member dies, member status change Active-&gt;Honorary</a:t>
            </a:r>
          </a:p>
          <a:p>
            <a:endParaRPr lang="en-US" baseline="0" dirty="0" smtClean="0"/>
          </a:p>
          <a:p>
            <a:r>
              <a:rPr lang="en-US" b="1" dirty="0" smtClean="0"/>
              <a:t>How does member data get changed? </a:t>
            </a:r>
            <a:r>
              <a:rPr lang="en-US" b="0" dirty="0" smtClean="0"/>
              <a:t>Member</a:t>
            </a:r>
            <a:r>
              <a:rPr lang="en-US" b="0" baseline="0" dirty="0" smtClean="0"/>
              <a:t> logs in to CR and updates their own info, Club Secretary updates in Club CR, District Secretary or Membership Chair, RI updates on behalf of member</a:t>
            </a:r>
            <a:endParaRPr lang="en-US" b="1" dirty="0" smtClean="0"/>
          </a:p>
          <a:p>
            <a:endParaRPr lang="en-US" dirty="0"/>
          </a:p>
        </p:txBody>
      </p:sp>
      <p:sp>
        <p:nvSpPr>
          <p:cNvPr id="4" name="Slide Number Placeholder 3"/>
          <p:cNvSpPr>
            <a:spLocks noGrp="1"/>
          </p:cNvSpPr>
          <p:nvPr>
            <p:ph type="sldNum" sz="quarter" idx="10"/>
          </p:nvPr>
        </p:nvSpPr>
        <p:spPr/>
        <p:txBody>
          <a:bodyPr/>
          <a:lstStyle/>
          <a:p>
            <a:fld id="{BDBBCC31-BB35-4459-94D8-89EA5FF3A0B8}" type="slidenum">
              <a:rPr lang="en-US" smtClean="0"/>
              <a:t>4</a:t>
            </a:fld>
            <a:endParaRPr lang="en-US"/>
          </a:p>
        </p:txBody>
      </p:sp>
    </p:spTree>
    <p:extLst>
      <p:ext uri="{BB962C8B-B14F-4D97-AF65-F5344CB8AC3E}">
        <p14:creationId xmlns:p14="http://schemas.microsoft.com/office/powerpoint/2010/main" val="17647713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KEY POINT:</a:t>
            </a:r>
            <a:r>
              <a:rPr lang="en-US" baseline="0" dirty="0" smtClean="0"/>
              <a:t>  </a:t>
            </a:r>
            <a:r>
              <a:rPr lang="en-US" dirty="0" smtClean="0"/>
              <a:t>When you know who your incoming officers are, it is EXTREMELY valuable for RI &amp; D5470 to know</a:t>
            </a:r>
            <a:r>
              <a:rPr lang="en-US" baseline="0" dirty="0" smtClean="0"/>
              <a:t> so we are talking to the right people.</a:t>
            </a:r>
            <a:endParaRPr lang="en-US" dirty="0"/>
          </a:p>
        </p:txBody>
      </p:sp>
      <p:sp>
        <p:nvSpPr>
          <p:cNvPr id="4" name="Slide Number Placeholder 3"/>
          <p:cNvSpPr>
            <a:spLocks noGrp="1"/>
          </p:cNvSpPr>
          <p:nvPr>
            <p:ph type="sldNum" sz="quarter" idx="10"/>
          </p:nvPr>
        </p:nvSpPr>
        <p:spPr/>
        <p:txBody>
          <a:bodyPr/>
          <a:lstStyle/>
          <a:p>
            <a:fld id="{BDBBCC31-BB35-4459-94D8-89EA5FF3A0B8}" type="slidenum">
              <a:rPr lang="en-US" smtClean="0"/>
              <a:t>5</a:t>
            </a:fld>
            <a:endParaRPr lang="en-US"/>
          </a:p>
        </p:txBody>
      </p:sp>
    </p:spTree>
    <p:extLst>
      <p:ext uri="{BB962C8B-B14F-4D97-AF65-F5344CB8AC3E}">
        <p14:creationId xmlns:p14="http://schemas.microsoft.com/office/powerpoint/2010/main" val="6020334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5/30/2026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5/30/2026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5/30/2026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5/30/2026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5/30/2026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5/30/2026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5/30/2026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5/30/2026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5/30/2026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5/30/2026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5/30/2026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5/30/2026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myrotary.org/" TargetMode="External"/><Relationship Id="rId2" Type="http://schemas.openxmlformats.org/officeDocument/2006/relationships/hyperlink" Target="https://portal.clubrunner.ca/50015" TargetMode="External"/><Relationship Id="rId1" Type="http://schemas.openxmlformats.org/officeDocument/2006/relationships/slideLayout" Target="../slideLayouts/slideLayout2.xml"/><Relationship Id="rId4" Type="http://schemas.openxmlformats.org/officeDocument/2006/relationships/hyperlink" Target="https://site.clubrunner.ca/page/changeover-training-2026" TargetMode="External"/></Relationships>
</file>

<file path=ppt/slides/_rels/slide9.xml.rels><?xml version="1.0" encoding="UTF-8" standalone="yes"?>
<Relationships xmlns="http://schemas.openxmlformats.org/package/2006/relationships"><Relationship Id="rId2" Type="http://schemas.openxmlformats.org/officeDocument/2006/relationships/hyperlink" Target="mailto:mari@4garlands.com"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District 5470 Assembly</a:t>
            </a:r>
          </a:p>
        </p:txBody>
      </p:sp>
      <p:sp>
        <p:nvSpPr>
          <p:cNvPr id="3" name="Content Placeholder 2"/>
          <p:cNvSpPr>
            <a:spLocks noGrp="1"/>
          </p:cNvSpPr>
          <p:nvPr>
            <p:ph idx="1"/>
          </p:nvPr>
        </p:nvSpPr>
        <p:spPr/>
        <p:txBody>
          <a:bodyPr/>
          <a:lstStyle/>
          <a:p>
            <a:r>
              <a:rPr lang="en-US" dirty="0" smtClean="0"/>
              <a:t>Club Secretary Essentials for Success</a:t>
            </a:r>
          </a:p>
          <a:p>
            <a:r>
              <a:rPr dirty="0" smtClean="0"/>
              <a:t>Presented </a:t>
            </a:r>
            <a:r>
              <a:rPr dirty="0"/>
              <a:t>by: </a:t>
            </a:r>
            <a:r>
              <a:rPr lang="en-US" dirty="0" smtClean="0"/>
              <a:t> Mari Garland</a:t>
            </a:r>
            <a:endParaRPr dirty="0"/>
          </a:p>
          <a:p>
            <a:r>
              <a:rPr lang="en-US" dirty="0" smtClean="0"/>
              <a:t>June 2,</a:t>
            </a:r>
            <a:r>
              <a:rPr dirty="0" smtClean="0"/>
              <a:t> </a:t>
            </a:r>
            <a:r>
              <a:rPr dirty="0"/>
              <a:t>2026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Session Objectives</a:t>
            </a:r>
          </a:p>
        </p:txBody>
      </p:sp>
      <p:sp>
        <p:nvSpPr>
          <p:cNvPr id="3" name="Content Placeholder 2"/>
          <p:cNvSpPr>
            <a:spLocks noGrp="1"/>
          </p:cNvSpPr>
          <p:nvPr>
            <p:ph idx="1"/>
          </p:nvPr>
        </p:nvSpPr>
        <p:spPr/>
        <p:txBody>
          <a:bodyPr>
            <a:normAutofit lnSpcReduction="10000"/>
          </a:bodyPr>
          <a:lstStyle/>
          <a:p>
            <a:r>
              <a:rPr lang="en-US" dirty="0" smtClean="0"/>
              <a:t>Importance of the Club Secretary Role to</a:t>
            </a:r>
          </a:p>
          <a:p>
            <a:pPr lvl="1"/>
            <a:r>
              <a:rPr lang="en-US" dirty="0" smtClean="0"/>
              <a:t>Your Club</a:t>
            </a:r>
          </a:p>
          <a:p>
            <a:pPr lvl="1"/>
            <a:r>
              <a:rPr lang="en-US" dirty="0" smtClean="0"/>
              <a:t>District 5470</a:t>
            </a:r>
          </a:p>
          <a:p>
            <a:pPr lvl="1"/>
            <a:r>
              <a:rPr lang="en-US" dirty="0" smtClean="0"/>
              <a:t>Rotary International</a:t>
            </a:r>
          </a:p>
          <a:p>
            <a:r>
              <a:rPr lang="en-US" dirty="0" smtClean="0"/>
              <a:t>You create ENGAGEMENT.  How?</a:t>
            </a:r>
            <a:endParaRPr dirty="0"/>
          </a:p>
          <a:p>
            <a:r>
              <a:rPr lang="en-US" dirty="0" smtClean="0"/>
              <a:t>“Keep the Main Thing, the MAIN THING”</a:t>
            </a:r>
          </a:p>
          <a:p>
            <a:pPr lvl="1"/>
            <a:r>
              <a:rPr lang="en-US" dirty="0" smtClean="0"/>
              <a:t>Don’t let the job get TOO BIG. </a:t>
            </a:r>
          </a:p>
          <a:p>
            <a:pPr lvl="1"/>
            <a:r>
              <a:rPr lang="en-US" dirty="0" smtClean="0"/>
              <a:t>Invite other club members to help you in meaningful ways.</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Rotary Connection</a:t>
            </a:r>
          </a:p>
        </p:txBody>
      </p:sp>
      <p:sp>
        <p:nvSpPr>
          <p:cNvPr id="3" name="Content Placeholder 2"/>
          <p:cNvSpPr>
            <a:spLocks noGrp="1"/>
          </p:cNvSpPr>
          <p:nvPr>
            <p:ph idx="1"/>
          </p:nvPr>
        </p:nvSpPr>
        <p:spPr/>
        <p:txBody>
          <a:bodyPr>
            <a:normAutofit fontScale="92500" lnSpcReduction="10000"/>
          </a:bodyPr>
          <a:lstStyle/>
          <a:p>
            <a:r>
              <a:rPr b="1" dirty="0">
                <a:solidFill>
                  <a:srgbClr val="0070C0"/>
                </a:solidFill>
              </a:rPr>
              <a:t>Expand Our </a:t>
            </a:r>
            <a:r>
              <a:rPr b="1" dirty="0" smtClean="0">
                <a:solidFill>
                  <a:srgbClr val="0070C0"/>
                </a:solidFill>
              </a:rPr>
              <a:t>Reach</a:t>
            </a:r>
            <a:r>
              <a:rPr lang="en-US" b="1" dirty="0" smtClean="0">
                <a:solidFill>
                  <a:srgbClr val="0070C0"/>
                </a:solidFill>
              </a:rPr>
              <a:t> </a:t>
            </a:r>
            <a:r>
              <a:rPr lang="en-US" dirty="0" smtClean="0"/>
              <a:t>– CONNECT with visitors, speakers &amp; community members as future members</a:t>
            </a:r>
            <a:endParaRPr dirty="0"/>
          </a:p>
          <a:p>
            <a:r>
              <a:rPr b="1" dirty="0">
                <a:solidFill>
                  <a:srgbClr val="0070C0"/>
                </a:solidFill>
              </a:rPr>
              <a:t>Increase Our </a:t>
            </a:r>
            <a:r>
              <a:rPr b="1" dirty="0" smtClean="0">
                <a:solidFill>
                  <a:srgbClr val="0070C0"/>
                </a:solidFill>
              </a:rPr>
              <a:t>Impact</a:t>
            </a:r>
            <a:r>
              <a:rPr lang="en-US" b="1" dirty="0" smtClean="0">
                <a:solidFill>
                  <a:srgbClr val="0070C0"/>
                </a:solidFill>
              </a:rPr>
              <a:t> </a:t>
            </a:r>
            <a:r>
              <a:rPr lang="en-US" dirty="0" smtClean="0"/>
              <a:t>– Evaluate what your club does.  Is it the best use of your members time, talents and treasure?</a:t>
            </a:r>
            <a:endParaRPr dirty="0"/>
          </a:p>
          <a:p>
            <a:r>
              <a:rPr b="1" dirty="0">
                <a:solidFill>
                  <a:srgbClr val="0070C0"/>
                </a:solidFill>
              </a:rPr>
              <a:t>Enhance </a:t>
            </a:r>
            <a:r>
              <a:rPr b="1" dirty="0" smtClean="0">
                <a:solidFill>
                  <a:srgbClr val="0070C0"/>
                </a:solidFill>
              </a:rPr>
              <a:t>Participation</a:t>
            </a:r>
            <a:r>
              <a:rPr lang="en-US" b="1" dirty="0" smtClean="0">
                <a:solidFill>
                  <a:srgbClr val="0070C0"/>
                </a:solidFill>
              </a:rPr>
              <a:t> </a:t>
            </a:r>
            <a:r>
              <a:rPr lang="en-US" dirty="0" smtClean="0"/>
              <a:t>– ENGAGE members in club activities/projects and club management </a:t>
            </a:r>
            <a:endParaRPr dirty="0"/>
          </a:p>
          <a:p>
            <a:r>
              <a:rPr b="1" dirty="0" smtClean="0">
                <a:solidFill>
                  <a:srgbClr val="0070C0"/>
                </a:solidFill>
              </a:rPr>
              <a:t>Adapt</a:t>
            </a:r>
            <a:r>
              <a:rPr lang="en-US" dirty="0" smtClean="0"/>
              <a:t> – What ONE THING could you do this year to improve your club?</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Importance to Your Club</a:t>
            </a:r>
            <a:endParaRPr dirty="0"/>
          </a:p>
        </p:txBody>
      </p:sp>
      <p:sp>
        <p:nvSpPr>
          <p:cNvPr id="3" name="Content Placeholder 2"/>
          <p:cNvSpPr>
            <a:spLocks noGrp="1"/>
          </p:cNvSpPr>
          <p:nvPr>
            <p:ph idx="1"/>
          </p:nvPr>
        </p:nvSpPr>
        <p:spPr>
          <a:xfrm>
            <a:off x="457200" y="1255923"/>
            <a:ext cx="8229600" cy="5244029"/>
          </a:xfrm>
        </p:spPr>
        <p:txBody>
          <a:bodyPr>
            <a:normAutofit/>
          </a:bodyPr>
          <a:lstStyle/>
          <a:p>
            <a:r>
              <a:rPr lang="en-US" dirty="0" smtClean="0">
                <a:solidFill>
                  <a:srgbClr val="0070C0"/>
                </a:solidFill>
              </a:rPr>
              <a:t>Organized  </a:t>
            </a:r>
            <a:r>
              <a:rPr lang="en-US" sz="2800" dirty="0" smtClean="0"/>
              <a:t>Club vs. District </a:t>
            </a:r>
            <a:r>
              <a:rPr lang="en-US" sz="2800" dirty="0" err="1" smtClean="0"/>
              <a:t>ClubRunner</a:t>
            </a:r>
            <a:endParaRPr lang="en-US" dirty="0" smtClean="0">
              <a:solidFill>
                <a:srgbClr val="0070C0"/>
              </a:solidFill>
            </a:endParaRPr>
          </a:p>
          <a:p>
            <a:pPr lvl="1"/>
            <a:r>
              <a:rPr lang="en-US" sz="2400" dirty="0" smtClean="0"/>
              <a:t>Manage member &amp; officer information.  </a:t>
            </a:r>
            <a:r>
              <a:rPr lang="en-US" sz="2400" b="1" dirty="0" smtClean="0"/>
              <a:t>Q:</a:t>
            </a:r>
            <a:r>
              <a:rPr lang="en-US" sz="2400" dirty="0" smtClean="0"/>
              <a:t>  Triggers? </a:t>
            </a:r>
          </a:p>
          <a:p>
            <a:pPr lvl="1"/>
            <a:r>
              <a:rPr lang="en-US" sz="2400" dirty="0" smtClean="0"/>
              <a:t>Update meeting time &amp; place info in CR</a:t>
            </a:r>
          </a:p>
          <a:p>
            <a:pPr lvl="1"/>
            <a:r>
              <a:rPr lang="en-US" sz="2400" dirty="0" smtClean="0"/>
              <a:t>Maintain schedule of club activities and projects</a:t>
            </a:r>
            <a:endParaRPr sz="2400" dirty="0"/>
          </a:p>
          <a:p>
            <a:r>
              <a:rPr lang="en-US" dirty="0" smtClean="0">
                <a:solidFill>
                  <a:srgbClr val="0070C0"/>
                </a:solidFill>
              </a:rPr>
              <a:t>Informed</a:t>
            </a:r>
          </a:p>
          <a:p>
            <a:pPr lvl="1"/>
            <a:r>
              <a:rPr lang="en-US" sz="2400" dirty="0" smtClean="0"/>
              <a:t>Publish meeting notes (Board and/or meeting)</a:t>
            </a:r>
          </a:p>
          <a:p>
            <a:pPr lvl="1"/>
            <a:r>
              <a:rPr lang="en-US" sz="2400" dirty="0" smtClean="0"/>
              <a:t>Club &amp; Email announcements re: upcoming projects &amp; activities</a:t>
            </a:r>
            <a:endParaRPr sz="2400" dirty="0"/>
          </a:p>
          <a:p>
            <a:r>
              <a:rPr lang="en-US" dirty="0" smtClean="0">
                <a:solidFill>
                  <a:srgbClr val="0070C0"/>
                </a:solidFill>
              </a:rPr>
              <a:t>Connected</a:t>
            </a:r>
          </a:p>
          <a:p>
            <a:pPr lvl="1"/>
            <a:r>
              <a:rPr lang="en-US" sz="2400" dirty="0" smtClean="0"/>
              <a:t>Invite members to be part of committees &amp; club admin</a:t>
            </a:r>
          </a:p>
          <a:p>
            <a:pPr lvl="1"/>
            <a:r>
              <a:rPr lang="en-US" sz="2400" dirty="0" smtClean="0"/>
              <a:t>Seek to be the person members know or want to know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Importance to D5470 &amp; RI</a:t>
            </a:r>
            <a:endParaRPr dirty="0"/>
          </a:p>
        </p:txBody>
      </p:sp>
      <p:sp>
        <p:nvSpPr>
          <p:cNvPr id="3" name="Content Placeholder 2"/>
          <p:cNvSpPr>
            <a:spLocks noGrp="1"/>
          </p:cNvSpPr>
          <p:nvPr>
            <p:ph idx="1"/>
          </p:nvPr>
        </p:nvSpPr>
        <p:spPr>
          <a:xfrm>
            <a:off x="243840" y="1600200"/>
            <a:ext cx="8790432" cy="4525963"/>
          </a:xfrm>
        </p:spPr>
        <p:txBody>
          <a:bodyPr>
            <a:normAutofit/>
          </a:bodyPr>
          <a:lstStyle/>
          <a:p>
            <a:pPr marL="0" indent="0">
              <a:buNone/>
            </a:pPr>
            <a:r>
              <a:rPr lang="en-US" sz="3000" b="1" dirty="0" smtClean="0"/>
              <a:t>Q:  Who knows MOST about club members &amp; officers?</a:t>
            </a:r>
          </a:p>
          <a:p>
            <a:r>
              <a:rPr lang="en-US" sz="2800" dirty="0" smtClean="0"/>
              <a:t>Incoming Club Officer data needed by 2/1 </a:t>
            </a:r>
          </a:p>
          <a:p>
            <a:pPr lvl="1"/>
            <a:r>
              <a:rPr lang="en-US" sz="2400" dirty="0" smtClean="0"/>
              <a:t>Spring Training (PETS, District Assemblies) </a:t>
            </a:r>
          </a:p>
          <a:p>
            <a:pPr lvl="1"/>
            <a:r>
              <a:rPr lang="en-US" sz="2400" dirty="0" smtClean="0"/>
              <a:t>Goal Setting for the upcoming year.</a:t>
            </a:r>
            <a:endParaRPr sz="2400" dirty="0"/>
          </a:p>
          <a:p>
            <a:r>
              <a:rPr lang="en-US" sz="2800" dirty="0" smtClean="0"/>
              <a:t>District &amp; RI dues driven by CR “Active” Members </a:t>
            </a:r>
            <a:endParaRPr sz="2800" dirty="0"/>
          </a:p>
          <a:p>
            <a:r>
              <a:rPr lang="en-US" sz="2800" dirty="0" smtClean="0"/>
              <a:t>Communication is only as good as the information provided by the clubs.  </a:t>
            </a:r>
          </a:p>
          <a:p>
            <a:r>
              <a:rPr lang="en-US" sz="2800" dirty="0" smtClean="0"/>
              <a:t>Secretaries are the HUB of club communication.</a:t>
            </a:r>
            <a:endParaRPr sz="2800" dirty="0"/>
          </a:p>
        </p:txBody>
      </p:sp>
    </p:spTree>
    <p:extLst>
      <p:ext uri="{BB962C8B-B14F-4D97-AF65-F5344CB8AC3E}">
        <p14:creationId xmlns:p14="http://schemas.microsoft.com/office/powerpoint/2010/main" val="27853472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Discussion</a:t>
            </a:r>
          </a:p>
        </p:txBody>
      </p:sp>
      <p:sp>
        <p:nvSpPr>
          <p:cNvPr id="3" name="Content Placeholder 2"/>
          <p:cNvSpPr>
            <a:spLocks noGrp="1"/>
          </p:cNvSpPr>
          <p:nvPr>
            <p:ph idx="1"/>
          </p:nvPr>
        </p:nvSpPr>
        <p:spPr/>
        <p:txBody>
          <a:bodyPr/>
          <a:lstStyle/>
          <a:p>
            <a:r>
              <a:rPr lang="en-US" dirty="0" smtClean="0"/>
              <a:t>What do you find rewarding about serving as Secretary at the club level?</a:t>
            </a:r>
          </a:p>
          <a:p>
            <a:r>
              <a:rPr lang="en-US" dirty="0" smtClean="0"/>
              <a:t>What challenges do you anticipate?</a:t>
            </a:r>
          </a:p>
          <a:p>
            <a:r>
              <a:rPr lang="en-US" dirty="0" smtClean="0"/>
              <a:t>How can the District support your club and your goals this year?</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Key Takeaways</a:t>
            </a:r>
          </a:p>
        </p:txBody>
      </p:sp>
      <p:sp>
        <p:nvSpPr>
          <p:cNvPr id="3" name="Content Placeholder 2"/>
          <p:cNvSpPr>
            <a:spLocks noGrp="1"/>
          </p:cNvSpPr>
          <p:nvPr>
            <p:ph idx="1"/>
          </p:nvPr>
        </p:nvSpPr>
        <p:spPr/>
        <p:txBody>
          <a:bodyPr/>
          <a:lstStyle/>
          <a:p>
            <a:r>
              <a:rPr lang="en-US" dirty="0" smtClean="0"/>
              <a:t>Organized, Informed, Connected</a:t>
            </a:r>
            <a:endParaRPr dirty="0"/>
          </a:p>
          <a:p>
            <a:r>
              <a:rPr lang="en-US" dirty="0" smtClean="0"/>
              <a:t>Good communication depends on accurate member data provided by clubs</a:t>
            </a:r>
            <a:endParaRPr dirty="0"/>
          </a:p>
          <a:p>
            <a:r>
              <a:rPr lang="en-US" dirty="0" smtClean="0"/>
              <a:t>Club Secretaries are the HUB of the club</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Call to Action</a:t>
            </a:r>
          </a:p>
        </p:txBody>
      </p:sp>
      <p:sp>
        <p:nvSpPr>
          <p:cNvPr id="3" name="Content Placeholder 2"/>
          <p:cNvSpPr>
            <a:spLocks noGrp="1"/>
          </p:cNvSpPr>
          <p:nvPr>
            <p:ph idx="1"/>
          </p:nvPr>
        </p:nvSpPr>
        <p:spPr/>
        <p:txBody>
          <a:bodyPr>
            <a:normAutofit/>
          </a:bodyPr>
          <a:lstStyle/>
          <a:p>
            <a:r>
              <a:rPr lang="en-US" sz="2800" dirty="0" smtClean="0"/>
              <a:t>Download </a:t>
            </a:r>
            <a:r>
              <a:rPr lang="en-US" sz="2800" dirty="0" err="1" smtClean="0"/>
              <a:t>ClubRunner</a:t>
            </a:r>
            <a:r>
              <a:rPr lang="en-US" sz="2800" dirty="0" smtClean="0"/>
              <a:t> App - </a:t>
            </a:r>
            <a:r>
              <a:rPr lang="en-US" sz="2800" dirty="0"/>
              <a:t>A</a:t>
            </a:r>
            <a:r>
              <a:rPr lang="en-US" sz="2800" dirty="0" smtClean="0"/>
              <a:t>ccess to member info wherever you are.   </a:t>
            </a:r>
          </a:p>
          <a:p>
            <a:r>
              <a:rPr lang="en-US" sz="2800" dirty="0" smtClean="0"/>
              <a:t>Enter 2026/27 Officer info NOW and by 2/1/27</a:t>
            </a:r>
          </a:p>
          <a:p>
            <a:r>
              <a:rPr lang="en-US" sz="2800" dirty="0" smtClean="0"/>
              <a:t>Update/Verify member info in CR before 6/30</a:t>
            </a:r>
          </a:p>
          <a:p>
            <a:pPr lvl="1"/>
            <a:r>
              <a:rPr lang="en-US" sz="2000" dirty="0"/>
              <a:t>Semi-annual bills for District and RI dues based on member info in D5470 </a:t>
            </a:r>
            <a:r>
              <a:rPr lang="en-US" sz="2000" dirty="0" err="1"/>
              <a:t>ClubRunner</a:t>
            </a:r>
            <a:r>
              <a:rPr lang="en-US" sz="2000" dirty="0"/>
              <a:t> on 6/30 and 12/31</a:t>
            </a:r>
          </a:p>
          <a:p>
            <a:pPr lvl="1"/>
            <a:r>
              <a:rPr lang="en-US" sz="2000" dirty="0">
                <a:hlinkClick r:id="rId2"/>
              </a:rPr>
              <a:t>D5470 CR Link: </a:t>
            </a:r>
            <a:r>
              <a:rPr lang="en-US" sz="2000" dirty="0" smtClean="0">
                <a:hlinkClick r:id="rId2"/>
              </a:rPr>
              <a:t>portal.clubrunner.ca/50015</a:t>
            </a:r>
            <a:endParaRPr lang="en-US" sz="2400" dirty="0" smtClean="0"/>
          </a:p>
          <a:p>
            <a:r>
              <a:rPr lang="en-US" sz="2800" dirty="0" smtClean="0"/>
              <a:t>Additional Resources</a:t>
            </a:r>
          </a:p>
          <a:p>
            <a:pPr lvl="1"/>
            <a:r>
              <a:rPr lang="en-US" sz="2000" dirty="0" smtClean="0"/>
              <a:t>Rotary Learning Center at</a:t>
            </a:r>
            <a:r>
              <a:rPr lang="en-US" sz="2000" dirty="0"/>
              <a:t> </a:t>
            </a:r>
            <a:r>
              <a:rPr lang="en-US" sz="2000" b="1" dirty="0" smtClean="0">
                <a:hlinkClick r:id="rId3"/>
              </a:rPr>
              <a:t>MyRotary.org</a:t>
            </a:r>
            <a:endParaRPr lang="en-US" sz="2000" b="1" dirty="0" smtClean="0"/>
          </a:p>
          <a:p>
            <a:pPr lvl="1"/>
            <a:r>
              <a:rPr lang="en-US" sz="2000" dirty="0" err="1" smtClean="0">
                <a:hlinkClick r:id="rId4"/>
              </a:rPr>
              <a:t>ClubRunner</a:t>
            </a:r>
            <a:r>
              <a:rPr lang="en-US" sz="2000" dirty="0" smtClean="0">
                <a:hlinkClick r:id="rId4"/>
              </a:rPr>
              <a:t> Changeover Training May 2026</a:t>
            </a:r>
            <a:endParaRPr lang="en-US" sz="2000" dirty="0"/>
          </a:p>
          <a:p>
            <a:pPr lvl="1"/>
            <a:endParaRPr lang="en-US" dirty="0" smtClean="0"/>
          </a:p>
          <a:p>
            <a:pPr lvl="1"/>
            <a:endParaRPr lang="en-US"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Thank You</a:t>
            </a:r>
          </a:p>
        </p:txBody>
      </p:sp>
      <p:sp>
        <p:nvSpPr>
          <p:cNvPr id="3" name="Content Placeholder 2"/>
          <p:cNvSpPr>
            <a:spLocks noGrp="1"/>
          </p:cNvSpPr>
          <p:nvPr>
            <p:ph idx="1"/>
          </p:nvPr>
        </p:nvSpPr>
        <p:spPr/>
        <p:txBody>
          <a:bodyPr/>
          <a:lstStyle/>
          <a:p>
            <a:r>
              <a:rPr lang="en-US" dirty="0" smtClean="0"/>
              <a:t>Mari Garland</a:t>
            </a:r>
          </a:p>
          <a:p>
            <a:pPr lvl="1"/>
            <a:r>
              <a:rPr lang="en-US" dirty="0" smtClean="0"/>
              <a:t>Email </a:t>
            </a:r>
            <a:r>
              <a:rPr lang="en-US" dirty="0" smtClean="0">
                <a:hlinkClick r:id="rId2"/>
              </a:rPr>
              <a:t>mari@4garlands.com</a:t>
            </a:r>
            <a:endParaRPr lang="en-US" dirty="0" smtClean="0"/>
          </a:p>
          <a:p>
            <a:pPr lvl="1"/>
            <a:r>
              <a:rPr lang="en-US" dirty="0" smtClean="0"/>
              <a:t>Cell phone  (970) 773-1596</a:t>
            </a:r>
          </a:p>
          <a:p>
            <a:pPr marL="457200" lvl="1" indent="0">
              <a:buNone/>
            </a:pPr>
            <a:endParaRPr dirty="0"/>
          </a:p>
          <a:p>
            <a:r>
              <a:rPr dirty="0"/>
              <a:t>Questions?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1335</TotalTime>
  <Words>549</Words>
  <Application>Microsoft Office PowerPoint</Application>
  <PresentationFormat>On-screen Show (4:3)</PresentationFormat>
  <Paragraphs>66</Paragraphs>
  <Slides>9</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Calibri</vt:lpstr>
      <vt:lpstr>Office Theme</vt:lpstr>
      <vt:lpstr>District 5470 Assembly</vt:lpstr>
      <vt:lpstr>Session Objectives</vt:lpstr>
      <vt:lpstr>Rotary Connection</vt:lpstr>
      <vt:lpstr>Importance to Your Club</vt:lpstr>
      <vt:lpstr>Importance to D5470 &amp; RI</vt:lpstr>
      <vt:lpstr>Discussion</vt:lpstr>
      <vt:lpstr>Key Takeaways</vt:lpstr>
      <vt:lpstr>Call to Action</vt:lpstr>
      <vt:lpstr>Thank You</vt:lpstr>
    </vt:vector>
  </TitlesOfParts>
  <Manager/>
  <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District 5470 Assembly</dc:title>
  <dc:subject/>
  <dc:creator>Mari's New PC</dc:creator>
  <cp:keywords/>
  <dc:description>generated using python-pptx</dc:description>
  <cp:lastModifiedBy>Mari Garland</cp:lastModifiedBy>
  <cp:revision>17</cp:revision>
  <dcterms:created xsi:type="dcterms:W3CDTF">2013-01-27T09:14:16Z</dcterms:created>
  <dcterms:modified xsi:type="dcterms:W3CDTF">2026-05-31T20:16:25Z</dcterms:modified>
  <cp:category/>
</cp:coreProperties>
</file>