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410" r:id="rId3"/>
    <p:sldId id="370" r:id="rId4"/>
    <p:sldId id="412" r:id="rId5"/>
    <p:sldId id="411" r:id="rId6"/>
    <p:sldId id="413" r:id="rId7"/>
    <p:sldId id="414" r:id="rId8"/>
    <p:sldId id="431" r:id="rId9"/>
    <p:sldId id="475" r:id="rId10"/>
    <p:sldId id="507" r:id="rId11"/>
    <p:sldId id="508" r:id="rId12"/>
    <p:sldId id="509" r:id="rId13"/>
    <p:sldId id="510" r:id="rId14"/>
    <p:sldId id="511" r:id="rId15"/>
    <p:sldId id="512" r:id="rId16"/>
    <p:sldId id="513" r:id="rId17"/>
    <p:sldId id="514" r:id="rId18"/>
    <p:sldId id="515" r:id="rId19"/>
    <p:sldId id="518" r:id="rId20"/>
    <p:sldId id="519" r:id="rId21"/>
    <p:sldId id="520" r:id="rId22"/>
    <p:sldId id="521" r:id="rId23"/>
    <p:sldId id="502" r:id="rId24"/>
    <p:sldId id="503" r:id="rId25"/>
    <p:sldId id="504" r:id="rId26"/>
    <p:sldId id="505" r:id="rId27"/>
    <p:sldId id="506" r:id="rId28"/>
    <p:sldId id="4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9933"/>
    <a:srgbClr val="FABE00"/>
    <a:srgbClr val="0066FF"/>
    <a:srgbClr val="0066CC"/>
    <a:srgbClr val="CC0099"/>
    <a:srgbClr val="0033CC"/>
    <a:srgbClr val="CC0066"/>
    <a:srgbClr val="9966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78538" autoAdjust="0"/>
  </p:normalViewPr>
  <p:slideViewPr>
    <p:cSldViewPr snapToGrid="0">
      <p:cViewPr varScale="1">
        <p:scale>
          <a:sx n="57" d="100"/>
          <a:sy n="57" d="100"/>
        </p:scale>
        <p:origin x="7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9DDBF-1F83-41D2-88CA-7EA0DD9F996E}" type="datetimeFigureOut">
              <a:rPr lang="en-AU" smtClean="0"/>
              <a:pPr/>
              <a:t>6/01/2018</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2F3A7-CDF3-4B96-8430-C2983394D84E}" type="slidenum">
              <a:rPr lang="en-AU" smtClean="0"/>
              <a:pPr/>
              <a:t>‹#›</a:t>
            </a:fld>
            <a:endParaRPr lang="en-AU"/>
          </a:p>
        </p:txBody>
      </p:sp>
    </p:spTree>
    <p:extLst>
      <p:ext uri="{BB962C8B-B14F-4D97-AF65-F5344CB8AC3E}">
        <p14:creationId xmlns:p14="http://schemas.microsoft.com/office/powerpoint/2010/main" val="185847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ndyandelmer.shoppingcartsplus.com/waystoimplement.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andyandelmer.shoppingcartsplus.com/thefourwaytest.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anose="020B0604020202020204" pitchFamily="34" charset="0"/>
                <a:cs typeface="Arial" panose="020B0604020202020204" pitchFamily="34" charset="0"/>
              </a:defRPr>
            </a:lvl1pPr>
            <a:lvl2pPr marL="709443" indent="-272863" eaLnBrk="0" hangingPunct="0">
              <a:spcBef>
                <a:spcPct val="30000"/>
              </a:spcBef>
              <a:defRPr sz="1100">
                <a:solidFill>
                  <a:schemeClr val="tx1"/>
                </a:solidFill>
                <a:latin typeface="Arial" panose="020B0604020202020204" pitchFamily="34" charset="0"/>
                <a:cs typeface="Arial" panose="020B0604020202020204" pitchFamily="34" charset="0"/>
              </a:defRPr>
            </a:lvl2pPr>
            <a:lvl3pPr marL="1091451" indent="-218290" eaLnBrk="0" hangingPunct="0">
              <a:spcBef>
                <a:spcPct val="30000"/>
              </a:spcBef>
              <a:defRPr sz="1100">
                <a:solidFill>
                  <a:schemeClr val="tx1"/>
                </a:solidFill>
                <a:latin typeface="Arial" panose="020B0604020202020204" pitchFamily="34" charset="0"/>
                <a:cs typeface="Arial" panose="020B0604020202020204" pitchFamily="34" charset="0"/>
              </a:defRPr>
            </a:lvl3pPr>
            <a:lvl4pPr marL="1528031" indent="-218290" eaLnBrk="0" hangingPunct="0">
              <a:spcBef>
                <a:spcPct val="30000"/>
              </a:spcBef>
              <a:defRPr sz="1100">
                <a:solidFill>
                  <a:schemeClr val="tx1"/>
                </a:solidFill>
                <a:latin typeface="Arial" panose="020B0604020202020204" pitchFamily="34" charset="0"/>
                <a:cs typeface="Arial" panose="020B0604020202020204" pitchFamily="34" charset="0"/>
              </a:defRPr>
            </a:lvl4pPr>
            <a:lvl5pPr marL="1964611" indent="-218290" eaLnBrk="0" hangingPunct="0">
              <a:spcBef>
                <a:spcPct val="30000"/>
              </a:spcBef>
              <a:defRPr sz="1100">
                <a:solidFill>
                  <a:schemeClr val="tx1"/>
                </a:solidFill>
                <a:latin typeface="Arial" panose="020B0604020202020204" pitchFamily="34" charset="0"/>
                <a:cs typeface="Arial" panose="020B0604020202020204" pitchFamily="34" charset="0"/>
              </a:defRPr>
            </a:lvl5pPr>
            <a:lvl6pPr marL="2401192" indent="-21829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837772" indent="-21829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274352" indent="-21829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710932" indent="-21829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913649F-B35E-4BBF-A49F-EE9554510CFC}" type="slidenum">
              <a:rPr lang="en-US" altLang="en-US"/>
              <a:pPr eaLnBrk="1" hangingPunct="1">
                <a:spcBef>
                  <a:spcPct val="0"/>
                </a:spcBef>
              </a:pPr>
              <a:t>1</a:t>
            </a:fld>
            <a:endParaRPr lang="en-US" altLang="en-US"/>
          </a:p>
        </p:txBody>
      </p:sp>
      <p:sp>
        <p:nvSpPr>
          <p:cNvPr id="156675" name="Rectangle 2"/>
          <p:cNvSpPr>
            <a:spLocks noGrp="1" noRot="1" noChangeAspect="1" noChangeArrowheads="1" noTextEdit="1"/>
          </p:cNvSpPr>
          <p:nvPr>
            <p:ph type="sldImg"/>
          </p:nvPr>
        </p:nvSpPr>
        <p:spPr>
          <a:xfrm>
            <a:off x="1173163" y="688975"/>
            <a:ext cx="4598987" cy="3451225"/>
          </a:xfrm>
          <a:ln/>
        </p:spPr>
      </p:sp>
      <p:sp>
        <p:nvSpPr>
          <p:cNvPr id="156676" name="Rectangle 3"/>
          <p:cNvSpPr>
            <a:spLocks noGrp="1" noChangeArrowheads="1"/>
          </p:cNvSpPr>
          <p:nvPr>
            <p:ph type="body" idx="1"/>
          </p:nvPr>
        </p:nvSpPr>
        <p:spPr>
          <a:xfrm>
            <a:off x="868362" y="4165298"/>
            <a:ext cx="4775994" cy="394607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r>
              <a:rPr lang="en-US" altLang="en-US" b="1">
                <a:latin typeface="Arial" panose="020B0604020202020204" pitchFamily="34" charset="0"/>
                <a:cs typeface="Arial" panose="020B0604020202020204" pitchFamily="34" charset="0"/>
              </a:rPr>
              <a:t>District Simplified Grants </a:t>
            </a:r>
            <a:r>
              <a:rPr lang="en-US" altLang="en-US">
                <a:latin typeface="Arial" panose="020B0604020202020204" pitchFamily="34" charset="0"/>
                <a:cs typeface="Arial" panose="020B0604020202020204" pitchFamily="34" charset="0"/>
              </a:rPr>
              <a:t>support the short-term service activities or humanitarian endeavors of districts in communities locally or internationally.  This program began in 2003-04 and more than 2207 grants have been awarded to 478 districts in 65 countries totaling more than $35 million.</a:t>
            </a:r>
            <a:r>
              <a:rPr lang="en-US" altLang="en-US" b="1">
                <a:latin typeface="Arial" panose="020B0604020202020204" pitchFamily="34" charset="0"/>
                <a:cs typeface="Arial" panose="020B0604020202020204" pitchFamily="34" charset="0"/>
              </a:rPr>
              <a:t> In 2008-09 407 District Simplified Grants were awarded totaling $7,495,098</a:t>
            </a:r>
          </a:p>
          <a:p>
            <a:pPr algn="just" eaLnBrk="1" hangingPunct="1"/>
            <a:r>
              <a:rPr lang="en-US" altLang="en-US" i="1">
                <a:latin typeface="Arial" panose="020B0604020202020204" pitchFamily="34" charset="0"/>
                <a:cs typeface="Arial" panose="020B0604020202020204" pitchFamily="34" charset="0"/>
              </a:rPr>
              <a:t>Wow!  Third Grader Schenatsar Dorvilier, 8, pictured here, learns that the longest word in the English language, a term for an enzyme has 1,909 letters, according to her new Dictionary donated by the Rotary Club of Naples Bay, FL, USA.  This club and many more throughout the USA have used District Simplified Grants to provide dictionaries to local school children.</a:t>
            </a:r>
          </a:p>
          <a:p>
            <a:pPr algn="just" eaLnBrk="1" hangingPunct="1"/>
            <a:r>
              <a:rPr lang="en-US" altLang="en-US" b="1">
                <a:latin typeface="Arial" panose="020B0604020202020204" pitchFamily="34" charset="0"/>
                <a:cs typeface="Arial" panose="020B0604020202020204" pitchFamily="34" charset="0"/>
              </a:rPr>
              <a:t>In 2007-08, 389 District Simplified grants were awarded totaling US $6.4 million.</a:t>
            </a:r>
          </a:p>
          <a:p>
            <a:pPr algn="just" eaLnBrk="1" hangingPunct="1"/>
            <a:endParaRPr lang="en-US" altLang="en-US" i="1">
              <a:latin typeface="Arial" panose="020B0604020202020204" pitchFamily="34" charset="0"/>
              <a:cs typeface="Arial" panose="020B0604020202020204" pitchFamily="34" charset="0"/>
            </a:endParaRPr>
          </a:p>
          <a:p>
            <a:pPr algn="just" eaLnBrk="1" hangingPunct="1"/>
            <a:r>
              <a:rPr lang="en-US" altLang="en-US" b="1">
                <a:latin typeface="Arial" panose="020B0604020202020204" pitchFamily="34" charset="0"/>
                <a:cs typeface="Arial" panose="020B0604020202020204" pitchFamily="34" charset="0"/>
              </a:rPr>
              <a:t>In 2006-07 379 grants were approved.  Program expenditures were $5.1 million.</a:t>
            </a:r>
          </a:p>
        </p:txBody>
      </p:sp>
    </p:spTree>
    <p:extLst>
      <p:ext uri="{BB962C8B-B14F-4D97-AF65-F5344CB8AC3E}">
        <p14:creationId xmlns:p14="http://schemas.microsoft.com/office/powerpoint/2010/main" val="8586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latin typeface="Arial" panose="020B0604020202020204" pitchFamily="34" charset="0"/>
                <a:ea typeface="ヒラギノ角ゴ Pro W3"/>
                <a:cs typeface="ヒラギノ角ゴ Pro W3"/>
              </a:rPr>
              <a:t>TRFalls</a:t>
            </a:r>
            <a:endParaRPr lang="en-US" altLang="en-US" dirty="0" smtClean="0">
              <a:latin typeface="Arial" panose="020B0604020202020204" pitchFamily="34" charset="0"/>
              <a:ea typeface="ヒラギノ角ゴ Pro W3"/>
              <a:cs typeface="ヒラギノ角ゴ Pro W3"/>
            </a:endParaRPr>
          </a:p>
          <a:p>
            <a:endParaRPr lang="en-US" altLang="en-US" dirty="0" smtClean="0">
              <a:latin typeface="Arial" panose="020B0604020202020204" pitchFamily="34" charset="0"/>
              <a:ea typeface="ヒラギノ角ゴ Pro W3"/>
              <a:cs typeface="ヒラギノ角ゴ Pro W3"/>
            </a:endParaRPr>
          </a:p>
          <a:p>
            <a:r>
              <a:rPr lang="en-US" altLang="en-US" dirty="0" smtClean="0">
                <a:latin typeface="Arial" panose="020B0604020202020204" pitchFamily="34" charset="0"/>
                <a:ea typeface="ヒラギノ角ゴ Pro W3"/>
                <a:cs typeface="ヒラギノ角ゴ Pro W3"/>
              </a:rPr>
              <a:t>4000</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4459828F-6D91-49E9-84B5-2353BEEA60C0}" type="slidenum">
              <a:rPr lang="en-US" altLang="en-US" sz="1200" smtClean="0">
                <a:solidFill>
                  <a:srgbClr val="000000"/>
                </a:solidFill>
              </a:rPr>
              <a:pPr/>
              <a:t>13</a:t>
            </a:fld>
            <a:endParaRPr lang="en-US" altLang="en-US" sz="1200" smtClean="0">
              <a:solidFill>
                <a:srgbClr val="000000"/>
              </a:solidFill>
            </a:endParaRPr>
          </a:p>
        </p:txBody>
      </p:sp>
    </p:spTree>
    <p:extLst>
      <p:ext uri="{BB962C8B-B14F-4D97-AF65-F5344CB8AC3E}">
        <p14:creationId xmlns:p14="http://schemas.microsoft.com/office/powerpoint/2010/main" val="3804549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a:cs typeface="ヒラギノ角ゴ Pro W3"/>
              </a:rPr>
              <a:t>Tornado</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Completion date expected Aug 2016</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4000</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CCF43A5-2A60-42D9-8E00-A0BF38A50809}" type="slidenum">
              <a:rPr lang="en-US" altLang="en-US" sz="1200" smtClean="0">
                <a:solidFill>
                  <a:srgbClr val="000000"/>
                </a:solidFill>
              </a:rPr>
              <a:pPr/>
              <a:t>14</a:t>
            </a:fld>
            <a:endParaRPr lang="en-US" altLang="en-US" sz="1200" smtClean="0">
              <a:solidFill>
                <a:srgbClr val="000000"/>
              </a:solidFill>
            </a:endParaRPr>
          </a:p>
        </p:txBody>
      </p:sp>
    </p:spTree>
    <p:extLst>
      <p:ext uri="{BB962C8B-B14F-4D97-AF65-F5344CB8AC3E}">
        <p14:creationId xmlns:p14="http://schemas.microsoft.com/office/powerpoint/2010/main" val="1995160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$3609</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7F5603D5-2E8F-4C38-9A40-D4490D4826F8}" type="slidenum">
              <a:rPr lang="en-US" altLang="en-US" sz="1200" smtClean="0">
                <a:solidFill>
                  <a:srgbClr val="000000"/>
                </a:solidFill>
              </a:rPr>
              <a:pPr/>
              <a:t>15</a:t>
            </a:fld>
            <a:endParaRPr lang="en-US" altLang="en-US" sz="1200" smtClean="0">
              <a:solidFill>
                <a:srgbClr val="000000"/>
              </a:solidFill>
            </a:endParaRPr>
          </a:p>
        </p:txBody>
      </p:sp>
    </p:spTree>
    <p:extLst>
      <p:ext uri="{BB962C8B-B14F-4D97-AF65-F5344CB8AC3E}">
        <p14:creationId xmlns:p14="http://schemas.microsoft.com/office/powerpoint/2010/main" val="395987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a:cs typeface="ヒラギノ角ゴ Pro W3"/>
              </a:rPr>
              <a:t>Industry, Educational volunteers</a:t>
            </a:r>
          </a:p>
          <a:p>
            <a:r>
              <a:rPr lang="en-US" altLang="en-US" smtClean="0">
                <a:latin typeface="Arial" panose="020B0604020202020204" pitchFamily="34" charset="0"/>
                <a:ea typeface="ヒラギノ角ゴ Pro W3"/>
                <a:cs typeface="ヒラギノ角ゴ Pro W3"/>
              </a:rPr>
              <a:t>Rotary members volunteer for weekly sessions</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School provided the computers</a:t>
            </a:r>
          </a:p>
          <a:p>
            <a:r>
              <a:rPr lang="en-US" altLang="en-US" smtClean="0">
                <a:latin typeface="Arial" panose="020B0604020202020204" pitchFamily="34" charset="0"/>
                <a:ea typeface="ヒラギノ角ゴ Pro W3"/>
                <a:cs typeface="ヒラギノ角ゴ Pro W3"/>
              </a:rPr>
              <a:t>CCCTEC - Cass Cty Career&amp; Tech Educ Consort working w/schools in ND </a:t>
            </a:r>
          </a:p>
          <a:p>
            <a:r>
              <a:rPr lang="en-US" altLang="en-US" smtClean="0">
                <a:latin typeface="Arial" panose="020B0604020202020204" pitchFamily="34" charset="0"/>
                <a:ea typeface="ヒラギノ角ゴ Pro W3"/>
                <a:cs typeface="ヒラギノ角ゴ Pro W3"/>
              </a:rPr>
              <a:t>CCCTEC and school are responsible for sustaining after year1</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Currently in progress - Sept 2015-Apr 2016</a:t>
            </a:r>
          </a:p>
          <a:p>
            <a:endParaRPr lang="en-US" altLang="en-US" smtClean="0">
              <a:latin typeface="Arial" panose="020B0604020202020204" pitchFamily="34" charset="0"/>
              <a:ea typeface="ヒラギノ角ゴ Pro W3"/>
              <a:cs typeface="ヒラギノ角ゴ Pro W3"/>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80AECA23-1FE8-435B-97D9-26D0888E236F}" type="slidenum">
              <a:rPr lang="en-US" altLang="en-US" sz="1200" smtClean="0">
                <a:solidFill>
                  <a:srgbClr val="000000"/>
                </a:solidFill>
              </a:rPr>
              <a:pPr/>
              <a:t>16</a:t>
            </a:fld>
            <a:endParaRPr lang="en-US" altLang="en-US" sz="1200" smtClean="0">
              <a:solidFill>
                <a:srgbClr val="000000"/>
              </a:solidFill>
            </a:endParaRPr>
          </a:p>
        </p:txBody>
      </p:sp>
    </p:spTree>
    <p:extLst>
      <p:ext uri="{BB962C8B-B14F-4D97-AF65-F5344CB8AC3E}">
        <p14:creationId xmlns:p14="http://schemas.microsoft.com/office/powerpoint/2010/main" val="3026796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a:cs typeface="ヒラギノ角ゴ Pro W3"/>
              </a:rPr>
              <a:t>50 apartments for previously homeless residents, permanent supportive residence for families, and 6 units set aside for crisis residences</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Provides means for residents to organize items and keep units clean.</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Rotarians assemble and distribute units </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$6250</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70764FE-60C2-4A42-B624-E4CBBF5ADB32}" type="slidenum">
              <a:rPr lang="en-US" altLang="en-US" sz="1200" smtClean="0">
                <a:solidFill>
                  <a:srgbClr val="000000"/>
                </a:solidFill>
              </a:rPr>
              <a:pPr/>
              <a:t>17</a:t>
            </a:fld>
            <a:endParaRPr lang="en-US" altLang="en-US" sz="1200" smtClean="0">
              <a:solidFill>
                <a:srgbClr val="000000"/>
              </a:solidFill>
            </a:endParaRPr>
          </a:p>
        </p:txBody>
      </p:sp>
    </p:spTree>
    <p:extLst>
      <p:ext uri="{BB962C8B-B14F-4D97-AF65-F5344CB8AC3E}">
        <p14:creationId xmlns:p14="http://schemas.microsoft.com/office/powerpoint/2010/main" val="3131228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a:cs typeface="ヒラギノ角ゴ Pro W3"/>
              </a:rPr>
              <a:t>2000</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58BC440A-E5E3-4645-BDAF-FA9627CD687D}" type="slidenum">
              <a:rPr lang="en-US" altLang="en-US" sz="1200" smtClean="0">
                <a:solidFill>
                  <a:srgbClr val="000000"/>
                </a:solidFill>
              </a:rPr>
              <a:pPr/>
              <a:t>18</a:t>
            </a:fld>
            <a:endParaRPr lang="en-US" altLang="en-US" sz="1200" smtClean="0">
              <a:solidFill>
                <a:srgbClr val="000000"/>
              </a:solidFill>
            </a:endParaRPr>
          </a:p>
        </p:txBody>
      </p:sp>
    </p:spTree>
    <p:extLst>
      <p:ext uri="{BB962C8B-B14F-4D97-AF65-F5344CB8AC3E}">
        <p14:creationId xmlns:p14="http://schemas.microsoft.com/office/powerpoint/2010/main" val="271223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ヒラギノ角ゴ Pro W3"/>
                <a:cs typeface="ヒラギノ角ゴ Pro W3"/>
              </a:rPr>
              <a:t>$1828</a:t>
            </a:r>
          </a:p>
          <a:p>
            <a:endParaRPr lang="en-US" altLang="en-US" dirty="0" smtClean="0">
              <a:latin typeface="Arial" panose="020B0604020202020204" pitchFamily="34" charset="0"/>
              <a:ea typeface="ヒラギノ角ゴ Pro W3"/>
              <a:cs typeface="ヒラギノ角ゴ Pro W3"/>
            </a:endParaRPr>
          </a:p>
          <a:p>
            <a:endParaRPr lang="en-US" altLang="en-US" dirty="0" smtClean="0">
              <a:latin typeface="Arial" panose="020B0604020202020204" pitchFamily="34" charset="0"/>
              <a:ea typeface="ヒラギノ角ゴ Pro W3"/>
              <a:cs typeface="ヒラギノ角ゴ Pro W3"/>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918E6DC6-658C-4E95-AC37-CC87AE809DA4}" type="slidenum">
              <a:rPr lang="en-US" altLang="en-US" sz="1200" smtClean="0">
                <a:solidFill>
                  <a:srgbClr val="000000"/>
                </a:solidFill>
              </a:rPr>
              <a:pPr/>
              <a:t>19</a:t>
            </a:fld>
            <a:endParaRPr lang="en-US" altLang="en-US" sz="1200" smtClean="0">
              <a:solidFill>
                <a:srgbClr val="000000"/>
              </a:solidFill>
            </a:endParaRPr>
          </a:p>
        </p:txBody>
      </p:sp>
    </p:spTree>
    <p:extLst>
      <p:ext uri="{BB962C8B-B14F-4D97-AF65-F5344CB8AC3E}">
        <p14:creationId xmlns:p14="http://schemas.microsoft.com/office/powerpoint/2010/main" val="4143487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ヒラギノ角ゴ Pro W3"/>
                <a:cs typeface="ヒラギノ角ゴ Pro W3"/>
              </a:rPr>
              <a:t>Rotary members…</a:t>
            </a:r>
          </a:p>
          <a:p>
            <a:endParaRPr lang="en-US" altLang="en-US" dirty="0" smtClean="0">
              <a:latin typeface="Arial" panose="020B0604020202020204" pitchFamily="34" charset="0"/>
              <a:ea typeface="ヒラギノ角ゴ Pro W3"/>
              <a:cs typeface="ヒラギノ角ゴ Pro W3"/>
            </a:endParaRPr>
          </a:p>
          <a:p>
            <a:r>
              <a:rPr lang="en-US" altLang="en-US" dirty="0" smtClean="0">
                <a:latin typeface="Arial" panose="020B0604020202020204" pitchFamily="34" charset="0"/>
                <a:ea typeface="ヒラギノ角ゴ Pro W3"/>
                <a:cs typeface="ヒラギノ角ゴ Pro W3"/>
              </a:rPr>
              <a:t>https://www.youtube.com/watch?v=YoV2WZy0KjU  </a:t>
            </a:r>
          </a:p>
          <a:p>
            <a:endParaRPr lang="en-US" altLang="en-US" dirty="0" smtClean="0">
              <a:latin typeface="Arial" panose="020B0604020202020204" pitchFamily="34" charset="0"/>
              <a:ea typeface="ヒラギノ角ゴ Pro W3"/>
              <a:cs typeface="ヒラギノ角ゴ Pro W3"/>
            </a:endParaRPr>
          </a:p>
          <a:p>
            <a:r>
              <a:rPr lang="en-US" altLang="en-US" dirty="0" smtClean="0">
                <a:latin typeface="Arial" panose="020B0604020202020204" pitchFamily="34" charset="0"/>
                <a:ea typeface="ヒラギノ角ゴ Pro W3"/>
                <a:cs typeface="ヒラギノ角ゴ Pro W3"/>
              </a:rPr>
              <a:t>Developed by Fairborn Ohio club,</a:t>
            </a:r>
          </a:p>
          <a:p>
            <a:r>
              <a:rPr lang="en-US" altLang="en-US" dirty="0" smtClean="0">
                <a:latin typeface="Arial" panose="020B0604020202020204" pitchFamily="34" charset="0"/>
                <a:ea typeface="ヒラギノ角ゴ Pro W3"/>
                <a:cs typeface="ヒラギノ角ゴ Pro W3"/>
              </a:rPr>
              <a:t>Being used/marketed throughout US</a:t>
            </a:r>
          </a:p>
          <a:p>
            <a:r>
              <a:rPr lang="en-US" altLang="en-US" dirty="0" smtClean="0">
                <a:latin typeface="Arial" panose="020B0604020202020204" pitchFamily="34" charset="0"/>
                <a:ea typeface="ヒラギノ角ゴ Pro W3"/>
                <a:cs typeface="ヒラギノ角ゴ Pro W3"/>
              </a:rPr>
              <a:t>Looking to take internationally</a:t>
            </a:r>
          </a:p>
          <a:p>
            <a:endParaRPr lang="en-US" altLang="en-US" dirty="0" smtClean="0">
              <a:latin typeface="Arial" panose="020B0604020202020204" pitchFamily="34" charset="0"/>
              <a:ea typeface="ヒラギノ角ゴ Pro W3"/>
              <a:cs typeface="ヒラギノ角ゴ Pro W3"/>
            </a:endParaRPr>
          </a:p>
          <a:p>
            <a:r>
              <a:rPr lang="en-US" altLang="en-US" dirty="0" smtClean="0">
                <a:latin typeface="Arial" panose="020B0604020202020204" pitchFamily="34" charset="0"/>
                <a:ea typeface="ヒラギノ角ゴ Pro W3"/>
                <a:cs typeface="ヒラギノ角ゴ Pro W3"/>
              </a:rPr>
              <a:t>$1299</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BA2FF7F5-60D6-4401-854B-3E36FFD9CD2B}" type="slidenum">
              <a:rPr lang="en-US" altLang="en-US" sz="1200" smtClean="0">
                <a:solidFill>
                  <a:srgbClr val="000000"/>
                </a:solidFill>
              </a:rPr>
              <a:pPr/>
              <a:t>20</a:t>
            </a:fld>
            <a:endParaRPr lang="en-US" altLang="en-US" sz="1200" smtClean="0">
              <a:solidFill>
                <a:srgbClr val="000000"/>
              </a:solidFill>
            </a:endParaRPr>
          </a:p>
        </p:txBody>
      </p:sp>
    </p:spTree>
    <p:extLst>
      <p:ext uri="{BB962C8B-B14F-4D97-AF65-F5344CB8AC3E}">
        <p14:creationId xmlns:p14="http://schemas.microsoft.com/office/powerpoint/2010/main" val="945390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entury Gothic" panose="020B0502020202020204" pitchFamily="34" charset="0"/>
                <a:ea typeface="ヒラギノ角ゴ Pro W3"/>
                <a:cs typeface="ヒラギノ角ゴ Pro W3"/>
              </a:rPr>
              <a:t>Rotary Clubs across the U.S. and beyond are particpating in the A&amp;E Literacy Project. There are </a:t>
            </a:r>
            <a:r>
              <a:rPr lang="en-US" altLang="en-US" smtClean="0">
                <a:latin typeface="Century Gothic" panose="020B0502020202020204" pitchFamily="34" charset="0"/>
                <a:ea typeface="ヒラギノ角ゴ Pro W3"/>
                <a:cs typeface="ヒラギノ角ゴ Pro W3"/>
                <a:hlinkClick r:id="rId3"/>
              </a:rPr>
              <a:t>many ways</a:t>
            </a:r>
            <a:r>
              <a:rPr lang="en-US" altLang="en-US" smtClean="0">
                <a:latin typeface="Century Gothic" panose="020B0502020202020204" pitchFamily="34" charset="0"/>
                <a:ea typeface="ヒラギノ角ゴ Pro W3"/>
                <a:cs typeface="ヒラギノ角ゴ Pro W3"/>
              </a:rPr>
              <a:t> to implement the project. So, find the way that suits your club and join us in sharing the </a:t>
            </a:r>
            <a:r>
              <a:rPr lang="en-US" altLang="en-US" smtClean="0">
                <a:latin typeface="Century Gothic" panose="020B0502020202020204" pitchFamily="34" charset="0"/>
                <a:ea typeface="ヒラギノ角ゴ Pro W3"/>
                <a:cs typeface="ヒラギノ角ゴ Pro W3"/>
                <a:hlinkClick r:id="rId4"/>
              </a:rPr>
              <a:t>Four-Way Test</a:t>
            </a:r>
            <a:r>
              <a:rPr lang="en-US" altLang="en-US" smtClean="0">
                <a:latin typeface="Century Gothic" panose="020B0502020202020204" pitchFamily="34" charset="0"/>
                <a:ea typeface="ヒラギノ角ゴ Pro W3"/>
                <a:cs typeface="ヒラギノ角ゴ Pro W3"/>
              </a:rPr>
              <a:t>.</a:t>
            </a:r>
            <a:endParaRPr lang="en-US" altLang="en-US" smtClean="0">
              <a:latin typeface="Arial" panose="020B0604020202020204" pitchFamily="34" charset="0"/>
              <a:ea typeface="ヒラギノ角ゴ Pro W3"/>
              <a:cs typeface="ヒラギノ角ゴ Pro W3"/>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5DF3324-E8B5-45DE-BE7D-62484D77AE8D}" type="slidenum">
              <a:rPr lang="en-US" altLang="en-US" sz="1200" smtClean="0">
                <a:solidFill>
                  <a:srgbClr val="000000"/>
                </a:solidFill>
              </a:rPr>
              <a:pPr/>
              <a:t>21</a:t>
            </a:fld>
            <a:endParaRPr lang="en-US" altLang="en-US" sz="1200" smtClean="0">
              <a:solidFill>
                <a:srgbClr val="000000"/>
              </a:solidFill>
            </a:endParaRPr>
          </a:p>
        </p:txBody>
      </p:sp>
    </p:spTree>
    <p:extLst>
      <p:ext uri="{BB962C8B-B14F-4D97-AF65-F5344CB8AC3E}">
        <p14:creationId xmlns:p14="http://schemas.microsoft.com/office/powerpoint/2010/main" val="1409281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3FB303-1FEE-42F6-8EB0-B9D4CC35B610}" type="slidenum">
              <a:rPr lang="en-US" altLang="en-US" smtClean="0">
                <a:solidFill>
                  <a:srgbClr val="000000"/>
                </a:solidFill>
              </a:rPr>
              <a:pPr>
                <a:defRPr/>
              </a:pPr>
              <a:t>22</a:t>
            </a:fld>
            <a:endParaRPr lang="en-US" altLang="en-US">
              <a:solidFill>
                <a:srgbClr val="000000"/>
              </a:solidFill>
            </a:endParaRPr>
          </a:p>
        </p:txBody>
      </p:sp>
    </p:spTree>
    <p:extLst>
      <p:ext uri="{BB962C8B-B14F-4D97-AF65-F5344CB8AC3E}">
        <p14:creationId xmlns:p14="http://schemas.microsoft.com/office/powerpoint/2010/main" val="187891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67 clubs</a:t>
            </a:r>
          </a:p>
          <a:p>
            <a:r>
              <a:rPr lang="en-US" dirty="0" smtClean="0"/>
              <a:t>ND, MN,</a:t>
            </a:r>
            <a:r>
              <a:rPr lang="en-US" baseline="0" dirty="0" smtClean="0"/>
              <a:t> WI, Ontario</a:t>
            </a:r>
            <a:endParaRPr lang="en-US" dirty="0"/>
          </a:p>
        </p:txBody>
      </p:sp>
      <p:sp>
        <p:nvSpPr>
          <p:cNvPr id="4" name="Slide Number Placeholder 3"/>
          <p:cNvSpPr>
            <a:spLocks noGrp="1"/>
          </p:cNvSpPr>
          <p:nvPr>
            <p:ph type="sldNum" sz="quarter" idx="10"/>
          </p:nvPr>
        </p:nvSpPr>
        <p:spPr/>
        <p:txBody>
          <a:bodyPr/>
          <a:lstStyle/>
          <a:p>
            <a:fld id="{BBE2F3A7-CDF3-4B96-8430-C2983394D84E}" type="slidenum">
              <a:rPr lang="en-AU" smtClean="0"/>
              <a:pPr/>
              <a:t>2</a:t>
            </a:fld>
            <a:endParaRPr lang="en-AU"/>
          </a:p>
        </p:txBody>
      </p:sp>
    </p:spTree>
    <p:extLst>
      <p:ext uri="{BB962C8B-B14F-4D97-AF65-F5344CB8AC3E}">
        <p14:creationId xmlns:p14="http://schemas.microsoft.com/office/powerpoint/2010/main" val="2869389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a:cs typeface="ヒラギノ角ゴ Pro W3"/>
              </a:rPr>
              <a:t>$10,000</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B2D09CE5-47F8-48A8-8C8D-395A592BC38E}" type="slidenum">
              <a:rPr lang="en-US" altLang="en-US" sz="1200" smtClean="0">
                <a:solidFill>
                  <a:srgbClr val="000000"/>
                </a:solidFill>
              </a:rPr>
              <a:pPr/>
              <a:t>24</a:t>
            </a:fld>
            <a:endParaRPr lang="en-US" altLang="en-US" sz="1200" smtClean="0">
              <a:solidFill>
                <a:srgbClr val="000000"/>
              </a:solidFill>
            </a:endParaRPr>
          </a:p>
        </p:txBody>
      </p:sp>
    </p:spTree>
    <p:extLst>
      <p:ext uri="{BB962C8B-B14F-4D97-AF65-F5344CB8AC3E}">
        <p14:creationId xmlns:p14="http://schemas.microsoft.com/office/powerpoint/2010/main" val="2832098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a:cs typeface="ヒラギノ角ゴ Pro W3"/>
              </a:rPr>
              <a:t>$5000</a:t>
            </a:r>
          </a:p>
          <a:p>
            <a:r>
              <a:rPr lang="en-US" altLang="en-US" smtClean="0">
                <a:latin typeface="Arial" panose="020B0604020202020204" pitchFamily="34" charset="0"/>
                <a:ea typeface="ヒラギノ角ゴ Pro W3"/>
                <a:cs typeface="ヒラギノ角ゴ Pro W3"/>
              </a:rPr>
              <a:t>0.8 mile multi terrain trail for community enjoyment and health</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Since its inauguration, additional features have been added –</a:t>
            </a:r>
          </a:p>
          <a:p>
            <a:r>
              <a:rPr lang="en-US" altLang="en-US" smtClean="0">
                <a:latin typeface="Arial" panose="020B0604020202020204" pitchFamily="34" charset="0"/>
                <a:ea typeface="ヒラギノ角ゴ Pro W3"/>
                <a:cs typeface="ヒラギノ角ゴ Pro W3"/>
              </a:rPr>
              <a:t>	“natural play spaces” for individual and  family activities</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A natural play space is a playground that uses things found in nature - the kind of things that children used to find on their own.  Getting help with the design of the space will ensure that it is not only fun, but also safe, and aesthetically pleasing.</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88BB063D-1240-404D-B1FD-224DB35881BE}" type="slidenum">
              <a:rPr lang="en-US" altLang="en-US" sz="1200" smtClean="0">
                <a:solidFill>
                  <a:srgbClr val="000000"/>
                </a:solidFill>
              </a:rPr>
              <a:pPr/>
              <a:t>25</a:t>
            </a:fld>
            <a:endParaRPr lang="en-US" altLang="en-US" sz="1200" smtClean="0">
              <a:solidFill>
                <a:srgbClr val="000000"/>
              </a:solidFill>
            </a:endParaRPr>
          </a:p>
        </p:txBody>
      </p:sp>
    </p:spTree>
    <p:extLst>
      <p:ext uri="{BB962C8B-B14F-4D97-AF65-F5344CB8AC3E}">
        <p14:creationId xmlns:p14="http://schemas.microsoft.com/office/powerpoint/2010/main" val="1507302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$15,000</a:t>
            </a:r>
          </a:p>
          <a:p>
            <a:pPr>
              <a:defRPr/>
            </a:pPr>
            <a:r>
              <a:rPr lang="en-US" dirty="0" smtClean="0"/>
              <a:t>Duluth 25 club, along with other Duluth clubs</a:t>
            </a:r>
          </a:p>
          <a:p>
            <a:pPr>
              <a:defRPr/>
            </a:pPr>
            <a:endParaRPr lang="en-US" dirty="0" smtClean="0"/>
          </a:p>
          <a:p>
            <a:pPr>
              <a:defRPr/>
            </a:pPr>
            <a:r>
              <a:rPr lang="en-US" dirty="0" smtClean="0"/>
              <a:t>$100,000 project, aided by donations from Westmoreland </a:t>
            </a:r>
            <a:r>
              <a:rPr lang="en-US" dirty="0" err="1" smtClean="0"/>
              <a:t>Fndtn</a:t>
            </a:r>
            <a:r>
              <a:rPr lang="en-US" dirty="0" smtClean="0"/>
              <a:t> and city</a:t>
            </a:r>
          </a:p>
          <a:p>
            <a:pPr>
              <a:defRPr/>
            </a:pPr>
            <a:endParaRPr lang="en-US" dirty="0" smtClean="0">
              <a:solidFill>
                <a:schemeClr val="bg2">
                  <a:lumMod val="10000"/>
                </a:schemeClr>
              </a:solidFill>
            </a:endParaRPr>
          </a:p>
          <a:p>
            <a:pPr>
              <a:defRPr/>
            </a:pPr>
            <a:r>
              <a:rPr lang="en-US" dirty="0" smtClean="0">
                <a:solidFill>
                  <a:schemeClr val="bg2">
                    <a:lumMod val="10000"/>
                  </a:schemeClr>
                </a:solidFill>
              </a:rPr>
              <a:t>Rotary International Peace Plaza" at </a:t>
            </a:r>
            <a:r>
              <a:rPr lang="en-US" dirty="0" err="1" smtClean="0">
                <a:solidFill>
                  <a:schemeClr val="bg2">
                    <a:lumMod val="10000"/>
                  </a:schemeClr>
                </a:solidFill>
              </a:rPr>
              <a:t>Enger</a:t>
            </a:r>
            <a:r>
              <a:rPr lang="en-US" dirty="0" smtClean="0">
                <a:solidFill>
                  <a:schemeClr val="bg2">
                    <a:lumMod val="10000"/>
                  </a:schemeClr>
                </a:solidFill>
              </a:rPr>
              <a:t> Park</a:t>
            </a:r>
          </a:p>
          <a:p>
            <a:pPr>
              <a:defRPr/>
            </a:pPr>
            <a:endParaRPr lang="en-US" dirty="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F8010B4-7BE0-4040-AF2C-2B0E65AA7082}" type="slidenum">
              <a:rPr lang="en-US" altLang="en-US" sz="1200" smtClean="0">
                <a:solidFill>
                  <a:srgbClr val="000000"/>
                </a:solidFill>
              </a:rPr>
              <a:pPr/>
              <a:t>26</a:t>
            </a:fld>
            <a:endParaRPr lang="en-US" altLang="en-US" sz="1200" smtClean="0">
              <a:solidFill>
                <a:srgbClr val="000000"/>
              </a:solidFill>
            </a:endParaRPr>
          </a:p>
        </p:txBody>
      </p:sp>
    </p:spTree>
    <p:extLst>
      <p:ext uri="{BB962C8B-B14F-4D97-AF65-F5344CB8AC3E}">
        <p14:creationId xmlns:p14="http://schemas.microsoft.com/office/powerpoint/2010/main" val="22725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44538" y="4447373"/>
            <a:ext cx="5187998" cy="42146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a:t>Success is in the planning!</a:t>
            </a:r>
          </a:p>
        </p:txBody>
      </p:sp>
    </p:spTree>
    <p:extLst>
      <p:ext uri="{BB962C8B-B14F-4D97-AF65-F5344CB8AC3E}">
        <p14:creationId xmlns:p14="http://schemas.microsoft.com/office/powerpoint/2010/main" val="23936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88975"/>
            <a:ext cx="4603750" cy="34528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27164" y="4373476"/>
            <a:ext cx="5092570" cy="414458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a:t>Success is in the planning!</a:t>
            </a:r>
          </a:p>
        </p:txBody>
      </p:sp>
    </p:spTree>
    <p:extLst>
      <p:ext uri="{BB962C8B-B14F-4D97-AF65-F5344CB8AC3E}">
        <p14:creationId xmlns:p14="http://schemas.microsoft.com/office/powerpoint/2010/main" val="241423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solidFill>
                  <a:schemeClr val="bg2">
                    <a:lumMod val="10000"/>
                  </a:schemeClr>
                </a:solidFill>
                <a:latin typeface="Arial" panose="020B0604020202020204" pitchFamily="34" charset="0"/>
                <a:ea typeface="ヒラギノ角ゴ Pro W3" pitchFamily="-84" charset="-128"/>
              </a:rPr>
              <a:t>Dist. 5580 Water reservoir and Road projects in Bolivia help farmers grow product to sell and allow them to get it to market.</a:t>
            </a:r>
          </a:p>
          <a:p>
            <a:pPr>
              <a:defRPr/>
            </a:pPr>
            <a:endParaRPr lang="en-US" altLang="en-US" sz="1400" b="1" dirty="0" smtClean="0">
              <a:solidFill>
                <a:schemeClr val="bg2">
                  <a:lumMod val="10000"/>
                </a:schemeClr>
              </a:solidFill>
              <a:latin typeface="Arial" panose="020B0604020202020204" pitchFamily="34" charset="0"/>
              <a:ea typeface="ヒラギノ角ゴ Pro W3" pitchFamily="-84" charset="-128"/>
            </a:endParaRPr>
          </a:p>
          <a:p>
            <a:pPr>
              <a:defRPr/>
            </a:pPr>
            <a:r>
              <a:rPr lang="en-US" altLang="en-US" b="1" dirty="0" smtClean="0">
                <a:solidFill>
                  <a:schemeClr val="bg2">
                    <a:lumMod val="10000"/>
                  </a:schemeClr>
                </a:solidFill>
                <a:latin typeface="Arial" panose="020B0604020202020204" pitchFamily="34" charset="0"/>
                <a:ea typeface="ヒラギノ角ゴ Pro W3" pitchFamily="-84" charset="-128"/>
              </a:rPr>
              <a:t>Examples…  The DL noon club provided assistance to Jamaica for improving their ability to market and sell local produce.</a:t>
            </a:r>
          </a:p>
          <a:p>
            <a:pPr>
              <a:defRPr/>
            </a:pPr>
            <a:endParaRPr lang="en-US" altLang="en-US" b="1" dirty="0" smtClean="0">
              <a:solidFill>
                <a:schemeClr val="bg2">
                  <a:lumMod val="10000"/>
                </a:schemeClr>
              </a:solidFill>
              <a:latin typeface="Arial" panose="020B0604020202020204" pitchFamily="34" charset="0"/>
              <a:ea typeface="ヒラギノ角ゴ Pro W3" pitchFamily="-84" charset="-128"/>
            </a:endParaRPr>
          </a:p>
          <a:p>
            <a:pPr>
              <a:defRPr/>
            </a:pPr>
            <a:r>
              <a:rPr lang="en-US" altLang="en-US" b="1" dirty="0" smtClean="0">
                <a:solidFill>
                  <a:schemeClr val="bg2">
                    <a:lumMod val="10000"/>
                  </a:schemeClr>
                </a:solidFill>
                <a:latin typeface="Arial" panose="020B0604020202020204" pitchFamily="34" charset="0"/>
                <a:ea typeface="ヒラギノ角ゴ Pro W3" pitchFamily="-84" charset="-128"/>
              </a:rPr>
              <a:t>The DL breakfast club has helped provide micro loans to help prospective entrepreneurs to develop a business in depressed areas</a:t>
            </a:r>
          </a:p>
          <a:p>
            <a:pPr>
              <a:defRPr/>
            </a:pPr>
            <a:endParaRPr lang="en-CA" altLang="en-US" dirty="0" smtClean="0">
              <a:latin typeface="Arial" panose="020B0604020202020204" pitchFamily="34" charset="0"/>
              <a:cs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fld id="{8D4E4A5C-D564-497E-805E-502BA9FC9EA7}" type="slidenum">
              <a:rPr lang="en-US" altLang="en-US" i="0" smtClean="0"/>
              <a:pPr/>
              <a:t>7</a:t>
            </a:fld>
            <a:endParaRPr lang="en-US" altLang="en-US" i="0" smtClean="0"/>
          </a:p>
        </p:txBody>
      </p:sp>
    </p:spTree>
    <p:extLst>
      <p:ext uri="{BB962C8B-B14F-4D97-AF65-F5344CB8AC3E}">
        <p14:creationId xmlns:p14="http://schemas.microsoft.com/office/powerpoint/2010/main" val="229600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a:cs typeface="ヒラギノ角ゴ Pro W3"/>
              </a:rPr>
              <a:t>$5000</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Ed attended the dedication?</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08455B7C-AC8F-485B-B34B-C986AEF3F709}" type="slidenum">
              <a:rPr lang="en-US" altLang="en-US" sz="1200" smtClean="0">
                <a:solidFill>
                  <a:srgbClr val="000000"/>
                </a:solidFill>
              </a:rPr>
              <a:pPr/>
              <a:t>9</a:t>
            </a:fld>
            <a:endParaRPr lang="en-US" altLang="en-US" sz="1200" smtClean="0">
              <a:solidFill>
                <a:srgbClr val="000000"/>
              </a:solidFill>
            </a:endParaRPr>
          </a:p>
        </p:txBody>
      </p:sp>
    </p:spTree>
    <p:extLst>
      <p:ext uri="{BB962C8B-B14F-4D97-AF65-F5344CB8AC3E}">
        <p14:creationId xmlns:p14="http://schemas.microsoft.com/office/powerpoint/2010/main" val="109199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a:cs typeface="ヒラギノ角ゴ Pro W3"/>
              </a:rPr>
              <a:t>Long prairie area </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$5000</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Rotarians procured the devices, distributed to 7 churches and 2 bible camps, and assisted in the training of potential users</a:t>
            </a:r>
          </a:p>
          <a:p>
            <a:endParaRPr lang="en-US" altLang="en-US" smtClean="0">
              <a:latin typeface="Arial" panose="020B0604020202020204" pitchFamily="34" charset="0"/>
              <a:ea typeface="ヒラギノ角ゴ Pro W3"/>
              <a:cs typeface="ヒラギノ角ゴ Pro W3"/>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35CC08BC-C3C0-450F-8635-5A5519777A3D}" type="slidenum">
              <a:rPr lang="en-US" altLang="en-US" sz="1200" smtClean="0">
                <a:solidFill>
                  <a:srgbClr val="000000"/>
                </a:solidFill>
              </a:rPr>
              <a:pPr/>
              <a:t>10</a:t>
            </a:fld>
            <a:endParaRPr lang="en-US" altLang="en-US" sz="1200" smtClean="0">
              <a:solidFill>
                <a:srgbClr val="000000"/>
              </a:solidFill>
            </a:endParaRPr>
          </a:p>
        </p:txBody>
      </p:sp>
    </p:spTree>
    <p:extLst>
      <p:ext uri="{BB962C8B-B14F-4D97-AF65-F5344CB8AC3E}">
        <p14:creationId xmlns:p14="http://schemas.microsoft.com/office/powerpoint/2010/main" val="2058693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ヒラギノ角ゴ Pro W3"/>
                <a:cs typeface="ヒラギノ角ゴ Pro W3"/>
              </a:rPr>
              <a:t>7500</a:t>
            </a:r>
          </a:p>
          <a:p>
            <a:endParaRPr lang="en-US" altLang="en-US" dirty="0" smtClean="0">
              <a:latin typeface="Arial" panose="020B0604020202020204" pitchFamily="34" charset="0"/>
              <a:ea typeface="ヒラギノ角ゴ Pro W3"/>
              <a:cs typeface="ヒラギノ角ゴ Pro W3"/>
            </a:endParaRPr>
          </a:p>
          <a:p>
            <a:r>
              <a:rPr lang="en-US" altLang="en-US" dirty="0" smtClean="0">
                <a:latin typeface="Arial" panose="020B0604020202020204" pitchFamily="34" charset="0"/>
                <a:ea typeface="ヒラギノ角ゴ Pro W3"/>
                <a:cs typeface="ヒラギノ角ゴ Pro W3"/>
              </a:rPr>
              <a:t>Baudette, MN  </a:t>
            </a:r>
          </a:p>
          <a:p>
            <a:endParaRPr lang="en-US" altLang="en-US" dirty="0" smtClean="0">
              <a:latin typeface="Arial" panose="020B0604020202020204" pitchFamily="34" charset="0"/>
              <a:ea typeface="ヒラギノ角ゴ Pro W3"/>
              <a:cs typeface="ヒラギノ角ゴ Pro W3"/>
            </a:endParaRPr>
          </a:p>
          <a:p>
            <a:endParaRPr lang="en-US" altLang="en-US" dirty="0" smtClean="0">
              <a:latin typeface="Arial" panose="020B0604020202020204" pitchFamily="34" charset="0"/>
              <a:ea typeface="ヒラギノ角ゴ Pro W3"/>
              <a:cs typeface="ヒラギノ角ゴ Pro W3"/>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0C631C51-8D94-4FD7-892B-6BBBBACFACD8}" type="slidenum">
              <a:rPr lang="en-US" altLang="en-US" sz="1200" smtClean="0">
                <a:solidFill>
                  <a:srgbClr val="000000"/>
                </a:solidFill>
              </a:rPr>
              <a:pPr/>
              <a:t>11</a:t>
            </a:fld>
            <a:endParaRPr lang="en-US" altLang="en-US" sz="1200" smtClean="0">
              <a:solidFill>
                <a:srgbClr val="000000"/>
              </a:solidFill>
            </a:endParaRPr>
          </a:p>
        </p:txBody>
      </p:sp>
    </p:spTree>
    <p:extLst>
      <p:ext uri="{BB962C8B-B14F-4D97-AF65-F5344CB8AC3E}">
        <p14:creationId xmlns:p14="http://schemas.microsoft.com/office/powerpoint/2010/main" val="111699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a:cs typeface="ヒラギノ角ゴ Pro W3"/>
              </a:rPr>
              <a:t>Upgrades and improvements to the Jamestown soccer fields has allowed the community to boast what they believe is the premier field in the state of ND and to host an annual all-star game</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Recent additions include the pressbox and storage building shown under construction</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3250</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a:cs typeface="ヒラギノ角ゴ Pro W3"/>
              </a:defRPr>
            </a:lvl1pPr>
            <a:lvl2pPr marL="742950" indent="-285750" defTabSz="931863">
              <a:defRPr sz="2400">
                <a:solidFill>
                  <a:schemeClr val="tx1"/>
                </a:solidFill>
                <a:latin typeface="Arial" panose="020B0604020202020204" pitchFamily="34" charset="0"/>
                <a:ea typeface="ヒラギノ角ゴ Pro W3"/>
                <a:cs typeface="ヒラギノ角ゴ Pro W3"/>
              </a:defRPr>
            </a:lvl2pPr>
            <a:lvl3pPr marL="1143000" indent="-228600" defTabSz="931863">
              <a:defRPr sz="2400">
                <a:solidFill>
                  <a:schemeClr val="tx1"/>
                </a:solidFill>
                <a:latin typeface="Arial" panose="020B0604020202020204" pitchFamily="34" charset="0"/>
                <a:ea typeface="ヒラギノ角ゴ Pro W3"/>
                <a:cs typeface="ヒラギノ角ゴ Pro W3"/>
              </a:defRPr>
            </a:lvl3pPr>
            <a:lvl4pPr marL="1600200" indent="-228600" defTabSz="931863">
              <a:defRPr sz="2400">
                <a:solidFill>
                  <a:schemeClr val="tx1"/>
                </a:solidFill>
                <a:latin typeface="Arial" panose="020B0604020202020204" pitchFamily="34" charset="0"/>
                <a:ea typeface="ヒラギノ角ゴ Pro W3"/>
                <a:cs typeface="ヒラギノ角ゴ Pro W3"/>
              </a:defRPr>
            </a:lvl4pPr>
            <a:lvl5pPr marL="2057400" indent="-228600" defTabSz="931863">
              <a:defRPr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B799BF9-132D-4753-8D06-594BD837EF49}" type="slidenum">
              <a:rPr lang="en-US" altLang="en-US" sz="1200" smtClean="0">
                <a:solidFill>
                  <a:srgbClr val="000000"/>
                </a:solidFill>
              </a:rPr>
              <a:pPr/>
              <a:t>12</a:t>
            </a:fld>
            <a:endParaRPr lang="en-US" altLang="en-US" sz="1200" smtClean="0">
              <a:solidFill>
                <a:srgbClr val="000000"/>
              </a:solidFill>
            </a:endParaRPr>
          </a:p>
        </p:txBody>
      </p:sp>
    </p:spTree>
    <p:extLst>
      <p:ext uri="{BB962C8B-B14F-4D97-AF65-F5344CB8AC3E}">
        <p14:creationId xmlns:p14="http://schemas.microsoft.com/office/powerpoint/2010/main" val="79141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5A5013-608B-4EA1-AD2E-C2C97EBA758F}" type="datetimeFigureOut">
              <a:rPr lang="en-AU" smtClean="0"/>
              <a:pPr/>
              <a:t>6/01/2018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D3C86D-98F2-4B61-9BDA-256EE3A2E140}" type="slidenum">
              <a:rPr lang="en-AU" smtClean="0"/>
              <a:pPr/>
              <a:t>‹#›</a:t>
            </a:fld>
            <a:endParaRPr lang="en-AU"/>
          </a:p>
        </p:txBody>
      </p:sp>
    </p:spTree>
    <p:extLst>
      <p:ext uri="{BB962C8B-B14F-4D97-AF65-F5344CB8AC3E}">
        <p14:creationId xmlns:p14="http://schemas.microsoft.com/office/powerpoint/2010/main" val="44173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5A5013-608B-4EA1-AD2E-C2C97EBA758F}" type="datetimeFigureOut">
              <a:rPr lang="en-AU" smtClean="0"/>
              <a:pPr/>
              <a:t>6/01/2018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D3C86D-98F2-4B61-9BDA-256EE3A2E140}" type="slidenum">
              <a:rPr lang="en-AU" smtClean="0"/>
              <a:pPr/>
              <a:t>‹#›</a:t>
            </a:fld>
            <a:endParaRPr lang="en-AU"/>
          </a:p>
        </p:txBody>
      </p:sp>
    </p:spTree>
    <p:extLst>
      <p:ext uri="{BB962C8B-B14F-4D97-AF65-F5344CB8AC3E}">
        <p14:creationId xmlns:p14="http://schemas.microsoft.com/office/powerpoint/2010/main" val="197942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5A5013-608B-4EA1-AD2E-C2C97EBA758F}" type="datetimeFigureOut">
              <a:rPr lang="en-AU" smtClean="0"/>
              <a:pPr/>
              <a:t>6/01/2018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D3C86D-98F2-4B61-9BDA-256EE3A2E140}" type="slidenum">
              <a:rPr lang="en-AU" smtClean="0"/>
              <a:pPr/>
              <a:t>‹#›</a:t>
            </a:fld>
            <a:endParaRPr lang="en-AU"/>
          </a:p>
        </p:txBody>
      </p:sp>
    </p:spTree>
    <p:extLst>
      <p:ext uri="{BB962C8B-B14F-4D97-AF65-F5344CB8AC3E}">
        <p14:creationId xmlns:p14="http://schemas.microsoft.com/office/powerpoint/2010/main" val="152935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347332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a typeface="ヒラギノ角ゴ Pro W3" pitchFamily="-84" charset="-128"/>
            </a:endParaRPr>
          </a:p>
        </p:txBody>
      </p:sp>
      <p:sp>
        <p:nvSpPr>
          <p:cNvPr id="5" name="Rectangle 4"/>
          <p:cNvSpPr/>
          <p:nvPr userDrawn="1"/>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394198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4066041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646430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099497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409285864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401408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270633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5A5013-608B-4EA1-AD2E-C2C97EBA758F}" type="datetimeFigureOut">
              <a:rPr lang="en-AU" smtClean="0"/>
              <a:pPr/>
              <a:t>6/01/2018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D3C86D-98F2-4B61-9BDA-256EE3A2E140}" type="slidenum">
              <a:rPr lang="en-AU" smtClean="0"/>
              <a:pPr/>
              <a:t>‹#›</a:t>
            </a:fld>
            <a:endParaRPr lang="en-AU"/>
          </a:p>
        </p:txBody>
      </p:sp>
    </p:spTree>
    <p:extLst>
      <p:ext uri="{BB962C8B-B14F-4D97-AF65-F5344CB8AC3E}">
        <p14:creationId xmlns:p14="http://schemas.microsoft.com/office/powerpoint/2010/main" val="1531648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468034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19090611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39943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2233564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3566211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9886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1377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3795" name="Rectangle 3"/>
          <p:cNvSpPr>
            <a:spLocks noGrp="1" noChangeArrowheads="1"/>
          </p:cNvSpPr>
          <p:nvPr>
            <p:ph type="ctrTitle"/>
          </p:nvPr>
        </p:nvSpPr>
        <p:spPr>
          <a:xfrm>
            <a:off x="696601" y="2305360"/>
            <a:ext cx="7769776" cy="2412586"/>
          </a:xfrm>
          <a:prstGeom prst="rect">
            <a:avLst/>
          </a:prstGeom>
        </p:spPr>
        <p:txBody>
          <a:bodyPr lIns="64310" tIns="32155" rIns="64310" bIns="32155"/>
          <a:lstStyle>
            <a:lvl1pPr>
              <a:defRPr/>
            </a:lvl1pPr>
          </a:lstStyle>
          <a:p>
            <a:r>
              <a:rPr lang="en-US"/>
              <a:t>Click to edit Master title style</a:t>
            </a:r>
          </a:p>
        </p:txBody>
      </p:sp>
    </p:spTree>
    <p:extLst>
      <p:ext uri="{BB962C8B-B14F-4D97-AF65-F5344CB8AC3E}">
        <p14:creationId xmlns:p14="http://schemas.microsoft.com/office/powerpoint/2010/main" val="311522713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7302957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tint val="75000"/>
                  </a:prstClr>
                </a:solidFill>
                <a:ea typeface="ヒラギノ角ゴ Pro W3" pitchFamily="-84" charset="-128"/>
                <a:cs typeface="+mn-cs"/>
              </a:defRPr>
            </a:lvl1pPr>
          </a:lstStyle>
          <a:p>
            <a:pPr eaLnBrk="0" fontAlgn="base" hangingPunct="0">
              <a:spcBef>
                <a:spcPct val="0"/>
              </a:spcBef>
              <a:spcAft>
                <a:spcPct val="0"/>
              </a:spcAft>
              <a:defRPr/>
            </a:pPr>
            <a:fld id="{23D41D6C-20D2-4FDB-80FF-F8E99707C1A4}" type="datetimeFigureOut">
              <a:rPr lang="en-US" sz="2400">
                <a:latin typeface="Arial" panose="020B0604020202020204" pitchFamily="34" charset="0"/>
              </a:rPr>
              <a:pPr eaLnBrk="0" fontAlgn="base" hangingPunct="0">
                <a:spcBef>
                  <a:spcPct val="0"/>
                </a:spcBef>
                <a:spcAft>
                  <a:spcPct val="0"/>
                </a:spcAft>
                <a:defRPr/>
              </a:pPr>
              <a:t>1/6/2018</a:t>
            </a:fld>
            <a:endParaRPr lang="en-US" sz="2400">
              <a:latin typeface="Arial" panose="020B0604020202020204"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tint val="75000"/>
                  </a:prstClr>
                </a:solidFill>
                <a:ea typeface="ヒラギノ角ゴ Pro W3" pitchFamily="-84" charset="-128"/>
                <a:cs typeface="+mn-cs"/>
              </a:defRPr>
            </a:lvl1pPr>
          </a:lstStyle>
          <a:p>
            <a:pPr eaLnBrk="0" fontAlgn="base" hangingPunct="0">
              <a:spcBef>
                <a:spcPct val="0"/>
              </a:spcBef>
              <a:spcAft>
                <a:spcPct val="0"/>
              </a:spcAft>
              <a:defRPr/>
            </a:pPr>
            <a:endParaRPr lang="en-US" sz="2400">
              <a:latin typeface="Arial" panose="020B0604020202020204"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ea typeface="ヒラギノ角ゴ Pro W3" pitchFamily="-84" charset="-128"/>
                <a:cs typeface="+mn-cs"/>
              </a:defRPr>
            </a:lvl1pPr>
          </a:lstStyle>
          <a:p>
            <a:pPr eaLnBrk="0" fontAlgn="base" hangingPunct="0">
              <a:spcBef>
                <a:spcPct val="0"/>
              </a:spcBef>
              <a:spcAft>
                <a:spcPct val="0"/>
              </a:spcAft>
              <a:defRPr/>
            </a:pPr>
            <a:fld id="{0B0DEF1F-EB5C-4C04-9A89-BC26FB050B43}" type="slidenum">
              <a:rPr lang="en-US" altLang="en-US" sz="2400">
                <a:latin typeface="Arial" panose="020B0604020202020204" pitchFamily="34" charset="0"/>
              </a:rPr>
              <a:pPr eaLnBrk="0" fontAlgn="base" hangingPunct="0">
                <a:spcBef>
                  <a:spcPct val="0"/>
                </a:spcBef>
                <a:spcAft>
                  <a:spcPct val="0"/>
                </a:spcAft>
                <a:defRPr/>
              </a:pPr>
              <a:t>‹#›</a:t>
            </a:fld>
            <a:endParaRPr lang="en-US" altLang="en-US" sz="2400">
              <a:latin typeface="Arial" panose="020B0604020202020204" pitchFamily="34" charset="0"/>
            </a:endParaRPr>
          </a:p>
        </p:txBody>
      </p:sp>
    </p:spTree>
    <p:extLst>
      <p:ext uri="{BB962C8B-B14F-4D97-AF65-F5344CB8AC3E}">
        <p14:creationId xmlns:p14="http://schemas.microsoft.com/office/powerpoint/2010/main" val="103986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A5013-608B-4EA1-AD2E-C2C97EBA758F}" type="datetimeFigureOut">
              <a:rPr lang="en-AU" smtClean="0"/>
              <a:pPr/>
              <a:t>6/01/2018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D3C86D-98F2-4B61-9BDA-256EE3A2E140}" type="slidenum">
              <a:rPr lang="en-AU" smtClean="0"/>
              <a:pPr/>
              <a:t>‹#›</a:t>
            </a:fld>
            <a:endParaRPr lang="en-AU"/>
          </a:p>
        </p:txBody>
      </p:sp>
    </p:spTree>
    <p:extLst>
      <p:ext uri="{BB962C8B-B14F-4D97-AF65-F5344CB8AC3E}">
        <p14:creationId xmlns:p14="http://schemas.microsoft.com/office/powerpoint/2010/main" val="337059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5A5013-608B-4EA1-AD2E-C2C97EBA758F}" type="datetimeFigureOut">
              <a:rPr lang="en-AU" smtClean="0"/>
              <a:pPr/>
              <a:t>6/01/2018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AD3C86D-98F2-4B61-9BDA-256EE3A2E140}" type="slidenum">
              <a:rPr lang="en-AU" smtClean="0"/>
              <a:pPr/>
              <a:t>‹#›</a:t>
            </a:fld>
            <a:endParaRPr lang="en-AU"/>
          </a:p>
        </p:txBody>
      </p:sp>
    </p:spTree>
    <p:extLst>
      <p:ext uri="{BB962C8B-B14F-4D97-AF65-F5344CB8AC3E}">
        <p14:creationId xmlns:p14="http://schemas.microsoft.com/office/powerpoint/2010/main" val="384108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5A5013-608B-4EA1-AD2E-C2C97EBA758F}" type="datetimeFigureOut">
              <a:rPr lang="en-AU" smtClean="0"/>
              <a:pPr/>
              <a:t>6/01/2018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AD3C86D-98F2-4B61-9BDA-256EE3A2E140}" type="slidenum">
              <a:rPr lang="en-AU" smtClean="0"/>
              <a:pPr/>
              <a:t>‹#›</a:t>
            </a:fld>
            <a:endParaRPr lang="en-AU"/>
          </a:p>
        </p:txBody>
      </p:sp>
    </p:spTree>
    <p:extLst>
      <p:ext uri="{BB962C8B-B14F-4D97-AF65-F5344CB8AC3E}">
        <p14:creationId xmlns:p14="http://schemas.microsoft.com/office/powerpoint/2010/main" val="13906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5A5013-608B-4EA1-AD2E-C2C97EBA758F}" type="datetimeFigureOut">
              <a:rPr lang="en-AU" smtClean="0"/>
              <a:pPr/>
              <a:t>6/01/2018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AD3C86D-98F2-4B61-9BDA-256EE3A2E140}" type="slidenum">
              <a:rPr lang="en-AU" smtClean="0"/>
              <a:pPr/>
              <a:t>‹#›</a:t>
            </a:fld>
            <a:endParaRPr lang="en-AU"/>
          </a:p>
        </p:txBody>
      </p:sp>
    </p:spTree>
    <p:extLst>
      <p:ext uri="{BB962C8B-B14F-4D97-AF65-F5344CB8AC3E}">
        <p14:creationId xmlns:p14="http://schemas.microsoft.com/office/powerpoint/2010/main" val="300895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A5013-608B-4EA1-AD2E-C2C97EBA758F}" type="datetimeFigureOut">
              <a:rPr lang="en-AU" smtClean="0"/>
              <a:pPr/>
              <a:t>6/01/2018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AD3C86D-98F2-4B61-9BDA-256EE3A2E140}" type="slidenum">
              <a:rPr lang="en-AU" smtClean="0"/>
              <a:pPr/>
              <a:t>‹#›</a:t>
            </a:fld>
            <a:endParaRPr lang="en-AU"/>
          </a:p>
        </p:txBody>
      </p:sp>
    </p:spTree>
    <p:extLst>
      <p:ext uri="{BB962C8B-B14F-4D97-AF65-F5344CB8AC3E}">
        <p14:creationId xmlns:p14="http://schemas.microsoft.com/office/powerpoint/2010/main" val="365258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A5013-608B-4EA1-AD2E-C2C97EBA758F}" type="datetimeFigureOut">
              <a:rPr lang="en-AU" smtClean="0"/>
              <a:pPr/>
              <a:t>6/01/2018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AD3C86D-98F2-4B61-9BDA-256EE3A2E140}" type="slidenum">
              <a:rPr lang="en-AU" smtClean="0"/>
              <a:pPr/>
              <a:t>‹#›</a:t>
            </a:fld>
            <a:endParaRPr lang="en-AU"/>
          </a:p>
        </p:txBody>
      </p:sp>
    </p:spTree>
    <p:extLst>
      <p:ext uri="{BB962C8B-B14F-4D97-AF65-F5344CB8AC3E}">
        <p14:creationId xmlns:p14="http://schemas.microsoft.com/office/powerpoint/2010/main" val="342742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A5013-608B-4EA1-AD2E-C2C97EBA758F}" type="datetimeFigureOut">
              <a:rPr lang="en-AU" smtClean="0"/>
              <a:pPr/>
              <a:t>6/01/2018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AD3C86D-98F2-4B61-9BDA-256EE3A2E140}" type="slidenum">
              <a:rPr lang="en-AU" smtClean="0"/>
              <a:pPr/>
              <a:t>‹#›</a:t>
            </a:fld>
            <a:endParaRPr lang="en-AU"/>
          </a:p>
        </p:txBody>
      </p:sp>
    </p:spTree>
    <p:extLst>
      <p:ext uri="{BB962C8B-B14F-4D97-AF65-F5344CB8AC3E}">
        <p14:creationId xmlns:p14="http://schemas.microsoft.com/office/powerpoint/2010/main" val="251108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A5013-608B-4EA1-AD2E-C2C97EBA758F}" type="datetimeFigureOut">
              <a:rPr lang="en-AU" smtClean="0"/>
              <a:pPr/>
              <a:t>6/01/2018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3C86D-98F2-4B61-9BDA-256EE3A2E140}" type="slidenum">
              <a:rPr lang="en-AU" smtClean="0"/>
              <a:pPr/>
              <a:t>‹#›</a:t>
            </a:fld>
            <a:endParaRPr lang="en-AU"/>
          </a:p>
        </p:txBody>
      </p:sp>
    </p:spTree>
    <p:extLst>
      <p:ext uri="{BB962C8B-B14F-4D97-AF65-F5344CB8AC3E}">
        <p14:creationId xmlns:p14="http://schemas.microsoft.com/office/powerpoint/2010/main" val="1187950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fontAlgn="base">
              <a:spcBef>
                <a:spcPct val="0"/>
              </a:spcBef>
              <a:spcAft>
                <a:spcPct val="0"/>
              </a:spcAft>
              <a:defRPr/>
            </a:pPr>
            <a:r>
              <a:rPr lang="en-US" altLang="en-US" sz="900" smtClean="0">
                <a:solidFill>
                  <a:srgbClr val="BCBDC0"/>
                </a:solidFill>
                <a:latin typeface="Arial Narrow" panose="020B0606020202030204" pitchFamily="34" charset="0"/>
              </a:rPr>
              <a:t>Doing Good in the World  |  </a:t>
            </a:r>
            <a:fld id="{CBF4CBD0-CB07-4FEC-AF5D-703E75C2F749}" type="slidenum">
              <a:rPr lang="en-US" altLang="en-US" sz="900" smtClean="0">
                <a:solidFill>
                  <a:srgbClr val="BCBDC0"/>
                </a:solidFill>
                <a:latin typeface="Arial Narrow" panose="020B0606020202030204" pitchFamily="34" charset="0"/>
              </a:rPr>
              <a:pPr algn="r" fontAlgn="base">
                <a:spcBef>
                  <a:spcPct val="0"/>
                </a:spcBef>
                <a:spcAft>
                  <a:spcPct val="0"/>
                </a:spcAft>
                <a:defRPr/>
              </a:pPr>
              <a:t>‹#›</a:t>
            </a:fld>
            <a:r>
              <a:rPr lang="en-US" altLang="en-US" sz="900" smtClean="0">
                <a:solidFill>
                  <a:srgbClr val="BCBDC0"/>
                </a:solidFill>
                <a:latin typeface="Arial Narrow" panose="020B0606020202030204" pitchFamily="34" charset="0"/>
              </a:rPr>
              <a:t>  </a:t>
            </a:r>
            <a:endParaRPr lang="en-US" altLang="en-US" sz="900" smtClean="0">
              <a:solidFill>
                <a:srgbClr val="958D85"/>
              </a:solidFill>
              <a:latin typeface="Arial Narrow" panose="020B0606020202030204" pitchFamily="34" charset="0"/>
            </a:endParaRPr>
          </a:p>
        </p:txBody>
      </p:sp>
      <p:pic>
        <p:nvPicPr>
          <p:cNvPr id="2051" name="Picture 3"/>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57200" y="6226175"/>
            <a:ext cx="21272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484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ransition spd="med">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8.emf"/><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c-c3orPOIUA&amp;feature=player_embedded"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10.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733800" y="3082925"/>
            <a:ext cx="5105400" cy="457200"/>
          </a:xfrm>
          <a:prstGeom prst="rect">
            <a:avLst/>
          </a:prstGeom>
          <a:noFill/>
          <a:ln w="9525">
            <a:noFill/>
            <a:miter lim="800000"/>
            <a:headEnd/>
            <a:tailEnd/>
          </a:ln>
          <a:effectLst/>
        </p:spPr>
        <p:txBody>
          <a:bodyPr>
            <a:spAutoFit/>
          </a:bodyPr>
          <a:lstStyle/>
          <a:p>
            <a:pPr marL="228600" indent="-228600">
              <a:buFontTx/>
              <a:buChar char="•"/>
              <a:defRPr/>
            </a:pPr>
            <a:endParaRPr lang="en-US" sz="2400" b="1" u="sng">
              <a:effectLst>
                <a:outerShdw blurRad="38100" dist="38100" dir="2700000" algn="tl">
                  <a:srgbClr val="FFFFFF"/>
                </a:outerShdw>
              </a:effectLst>
              <a:latin typeface="Lucida Sans Unicode" pitchFamily="34" charset="0"/>
              <a:cs typeface="Arial" charset="0"/>
            </a:endParaRPr>
          </a:p>
        </p:txBody>
      </p:sp>
      <p:sp>
        <p:nvSpPr>
          <p:cNvPr id="26627" name="Rectangle 3"/>
          <p:cNvSpPr>
            <a:spLocks noChangeArrowheads="1"/>
          </p:cNvSpPr>
          <p:nvPr/>
        </p:nvSpPr>
        <p:spPr bwMode="auto">
          <a:xfrm>
            <a:off x="2000250" y="26336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0" name="Rectangle 4"/>
          <p:cNvSpPr>
            <a:spLocks noGrp="1" noChangeArrowheads="1"/>
          </p:cNvSpPr>
          <p:nvPr>
            <p:ph type="body" idx="1"/>
          </p:nvPr>
        </p:nvSpPr>
        <p:spPr>
          <a:xfrm>
            <a:off x="3270250" y="2514600"/>
            <a:ext cx="5949950" cy="5619750"/>
          </a:xfrm>
        </p:spPr>
        <p:txBody>
          <a:bodyPr/>
          <a:lstStyle/>
          <a:p>
            <a:pPr eaLnBrk="1" hangingPunct="1">
              <a:lnSpc>
                <a:spcPct val="85000"/>
              </a:lnSpc>
              <a:spcBef>
                <a:spcPct val="25000"/>
              </a:spcBef>
              <a:defRPr/>
            </a:pPr>
            <a:r>
              <a:rPr lang="en-US" sz="2300" b="1" dirty="0">
                <a:effectLst>
                  <a:outerShdw blurRad="38100" dist="38100" dir="2700000" algn="tl">
                    <a:srgbClr val="FFFFFF"/>
                  </a:outerShdw>
                </a:effectLst>
                <a:latin typeface="Tahoma" pitchFamily="34" charset="0"/>
              </a:rPr>
              <a:t>  District Grants is a tool Rotary districts utilize to support short-term, humanitarian projects that benefit the community</a:t>
            </a:r>
          </a:p>
          <a:p>
            <a:pPr eaLnBrk="1" hangingPunct="1">
              <a:lnSpc>
                <a:spcPct val="85000"/>
              </a:lnSpc>
              <a:spcBef>
                <a:spcPct val="25000"/>
              </a:spcBef>
              <a:defRPr/>
            </a:pPr>
            <a:endParaRPr lang="en-US" sz="2300" b="1" dirty="0">
              <a:effectLst>
                <a:outerShdw blurRad="38100" dist="38100" dir="2700000" algn="tl">
                  <a:srgbClr val="FFFFFF"/>
                </a:outerShdw>
              </a:effectLst>
              <a:latin typeface="Tahoma" pitchFamily="34" charset="0"/>
            </a:endParaRPr>
          </a:p>
          <a:p>
            <a:pPr eaLnBrk="1" hangingPunct="1">
              <a:lnSpc>
                <a:spcPct val="85000"/>
              </a:lnSpc>
              <a:spcBef>
                <a:spcPct val="25000"/>
              </a:spcBef>
              <a:defRPr/>
            </a:pPr>
            <a:r>
              <a:rPr lang="en-US" sz="2300" b="1" dirty="0">
                <a:effectLst>
                  <a:outerShdw blurRad="38100" dist="38100" dir="2700000" algn="tl">
                    <a:srgbClr val="FFFFFF"/>
                  </a:outerShdw>
                </a:effectLst>
                <a:latin typeface="Tahoma" pitchFamily="34" charset="0"/>
              </a:rPr>
              <a:t>  Funded thru District Designated Funds (DDF) to support projects </a:t>
            </a:r>
            <a:r>
              <a:rPr lang="en-US" sz="2300" b="1" i="1" u="sng" dirty="0">
                <a:effectLst>
                  <a:outerShdw blurRad="38100" dist="38100" dir="2700000" algn="tl">
                    <a:srgbClr val="FFFFFF"/>
                  </a:outerShdw>
                </a:effectLst>
                <a:latin typeface="Tahoma" pitchFamily="34" charset="0"/>
              </a:rPr>
              <a:t>locally</a:t>
            </a:r>
            <a:r>
              <a:rPr lang="en-US" sz="2300" b="1" dirty="0">
                <a:effectLst>
                  <a:outerShdw blurRad="38100" dist="38100" dir="2700000" algn="tl">
                    <a:srgbClr val="FFFFFF"/>
                  </a:outerShdw>
                </a:effectLst>
                <a:latin typeface="Tahoma" pitchFamily="34" charset="0"/>
              </a:rPr>
              <a:t> or internationally (D5580 requests 50% of their annual DDF in District Grant funds)</a:t>
            </a:r>
          </a:p>
          <a:p>
            <a:pPr eaLnBrk="1" hangingPunct="1">
              <a:lnSpc>
                <a:spcPct val="80000"/>
              </a:lnSpc>
              <a:defRPr/>
            </a:pPr>
            <a:endParaRPr lang="en-US" sz="2300" b="1" dirty="0">
              <a:effectLst>
                <a:outerShdw blurRad="38100" dist="38100" dir="2700000" algn="tl">
                  <a:srgbClr val="FFFFFF"/>
                </a:outerShdw>
              </a:effectLst>
              <a:latin typeface="Tahoma" pitchFamily="34" charset="0"/>
            </a:endParaRPr>
          </a:p>
        </p:txBody>
      </p:sp>
      <p:pic>
        <p:nvPicPr>
          <p:cNvPr id="26629" name="Picture 5" descr="trf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6219825"/>
            <a:ext cx="8382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6"/>
          <p:cNvGrpSpPr>
            <a:grpSpLocks/>
          </p:cNvGrpSpPr>
          <p:nvPr/>
        </p:nvGrpSpPr>
        <p:grpSpPr bwMode="auto">
          <a:xfrm>
            <a:off x="3200400" y="1370943"/>
            <a:ext cx="8077200" cy="7159998"/>
            <a:chOff x="1788" y="499"/>
            <a:chExt cx="5184" cy="5213"/>
          </a:xfrm>
        </p:grpSpPr>
        <p:sp>
          <p:nvSpPr>
            <p:cNvPr id="19463" name="Text Box 7"/>
            <p:cNvSpPr txBox="1">
              <a:spLocks noChangeArrowheads="1"/>
            </p:cNvSpPr>
            <p:nvPr/>
          </p:nvSpPr>
          <p:spPr bwMode="auto">
            <a:xfrm>
              <a:off x="1788" y="499"/>
              <a:ext cx="3888" cy="3395"/>
            </a:xfrm>
            <a:prstGeom prst="rect">
              <a:avLst/>
            </a:prstGeom>
            <a:noFill/>
            <a:ln w="9525">
              <a:noFill/>
              <a:miter lim="800000"/>
              <a:headEnd/>
              <a:tailEnd/>
            </a:ln>
            <a:effectLst/>
          </p:spPr>
          <p:txBody>
            <a:bodyPr wrap="square">
              <a:spAutoFit/>
            </a:bodyPr>
            <a:lstStyle/>
            <a:p>
              <a:pPr algn="ctr">
                <a:spcBef>
                  <a:spcPct val="50000"/>
                </a:spcBef>
                <a:defRPr/>
              </a:pPr>
              <a:r>
                <a:rPr lang="en-US" sz="5400" b="1" dirty="0">
                  <a:solidFill>
                    <a:srgbClr val="6699FF"/>
                  </a:solidFill>
                  <a:effectLst>
                    <a:outerShdw blurRad="38100" dist="38100" dir="2700000" algn="tl">
                      <a:srgbClr val="000000"/>
                    </a:outerShdw>
                  </a:effectLst>
                  <a:latin typeface="Book Antiqua" pitchFamily="18" charset="0"/>
                  <a:cs typeface="Arial" charset="0"/>
                </a:rPr>
                <a:t>District Grants</a:t>
              </a:r>
            </a:p>
            <a:p>
              <a:pPr algn="ctr">
                <a:spcBef>
                  <a:spcPct val="50000"/>
                </a:spcBef>
                <a:defRPr/>
              </a:pPr>
              <a:endParaRPr lang="en-US" sz="5400" b="1" dirty="0">
                <a:solidFill>
                  <a:srgbClr val="6699FF"/>
                </a:solidFill>
                <a:effectLst>
                  <a:outerShdw blurRad="38100" dist="38100" dir="2700000" algn="tl">
                    <a:srgbClr val="000000"/>
                  </a:outerShdw>
                </a:effectLst>
                <a:latin typeface="Book Antiqua" pitchFamily="18" charset="0"/>
                <a:cs typeface="Arial" charset="0"/>
              </a:endParaRPr>
            </a:p>
            <a:p>
              <a:pPr algn="r">
                <a:spcBef>
                  <a:spcPct val="50000"/>
                </a:spcBef>
                <a:defRPr/>
              </a:pPr>
              <a:endParaRPr lang="en-US" sz="5400" b="1" dirty="0">
                <a:solidFill>
                  <a:srgbClr val="6699FF"/>
                </a:solidFill>
                <a:effectLst>
                  <a:outerShdw blurRad="38100" dist="38100" dir="2700000" algn="tl">
                    <a:srgbClr val="000000"/>
                  </a:outerShdw>
                </a:effectLst>
                <a:latin typeface="Book Antiqua" pitchFamily="18" charset="0"/>
                <a:cs typeface="Arial" charset="0"/>
              </a:endParaRPr>
            </a:p>
            <a:p>
              <a:pPr algn="r">
                <a:spcBef>
                  <a:spcPct val="50000"/>
                </a:spcBef>
                <a:defRPr/>
              </a:pPr>
              <a:endParaRPr lang="en-US" sz="5400" b="1" dirty="0">
                <a:solidFill>
                  <a:srgbClr val="6699FF"/>
                </a:solidFill>
                <a:effectLst>
                  <a:outerShdw blurRad="38100" dist="38100" dir="2700000" algn="tl">
                    <a:srgbClr val="000000"/>
                  </a:outerShdw>
                </a:effectLst>
                <a:latin typeface="Book Antiqua" pitchFamily="18" charset="0"/>
                <a:cs typeface="Arial" charset="0"/>
              </a:endParaRPr>
            </a:p>
          </p:txBody>
        </p:sp>
        <p:grpSp>
          <p:nvGrpSpPr>
            <p:cNvPr id="26636" name="Group 8"/>
            <p:cNvGrpSpPr>
              <a:grpSpLocks/>
            </p:cNvGrpSpPr>
            <p:nvPr/>
          </p:nvGrpSpPr>
          <p:grpSpPr bwMode="auto">
            <a:xfrm>
              <a:off x="5916" y="795"/>
              <a:ext cx="1056" cy="4917"/>
              <a:chOff x="5916" y="795"/>
              <a:chExt cx="1056" cy="4917"/>
            </a:xfrm>
          </p:grpSpPr>
          <p:sp>
            <p:nvSpPr>
              <p:cNvPr id="19465" name="Text Box 9"/>
              <p:cNvSpPr txBox="1">
                <a:spLocks noChangeArrowheads="1"/>
              </p:cNvSpPr>
              <p:nvPr/>
            </p:nvSpPr>
            <p:spPr bwMode="auto">
              <a:xfrm flipH="1" flipV="1">
                <a:off x="6888" y="1409"/>
                <a:ext cx="84" cy="4303"/>
              </a:xfrm>
              <a:prstGeom prst="rect">
                <a:avLst/>
              </a:prstGeom>
              <a:noFill/>
              <a:ln w="9525">
                <a:noFill/>
                <a:miter lim="800000"/>
                <a:headEnd/>
                <a:tailEnd/>
              </a:ln>
              <a:effectLst/>
            </p:spPr>
            <p:txBody>
              <a:bodyPr wrap="square">
                <a:spAutoFit/>
              </a:bodyPr>
              <a:lstStyle/>
              <a:p>
                <a:pPr algn="r">
                  <a:spcBef>
                    <a:spcPct val="50000"/>
                  </a:spcBef>
                  <a:defRPr/>
                </a:pPr>
                <a:r>
                  <a:rPr lang="en-US" sz="5400" b="1" dirty="0">
                    <a:solidFill>
                      <a:srgbClr val="6699FF"/>
                    </a:solidFill>
                    <a:effectLst>
                      <a:outerShdw blurRad="38100" dist="38100" dir="2700000" algn="tl">
                        <a:srgbClr val="000000"/>
                      </a:outerShdw>
                    </a:effectLst>
                    <a:latin typeface="Book Antiqua" pitchFamily="18" charset="0"/>
                    <a:cs typeface="Arial" charset="0"/>
                  </a:rPr>
                  <a:t>Grants*</a:t>
                </a:r>
              </a:p>
            </p:txBody>
          </p:sp>
          <p:sp>
            <p:nvSpPr>
              <p:cNvPr id="19466" name="Text Box 10"/>
              <p:cNvSpPr txBox="1">
                <a:spLocks noChangeArrowheads="1"/>
              </p:cNvSpPr>
              <p:nvPr/>
            </p:nvSpPr>
            <p:spPr bwMode="auto">
              <a:xfrm flipH="1">
                <a:off x="5916" y="795"/>
                <a:ext cx="48" cy="115"/>
              </a:xfrm>
              <a:prstGeom prst="rect">
                <a:avLst/>
              </a:prstGeom>
              <a:noFill/>
              <a:ln w="9525">
                <a:noFill/>
                <a:miter lim="800000"/>
                <a:headEnd/>
                <a:tailEnd/>
              </a:ln>
              <a:effectLst/>
            </p:spPr>
            <p:txBody>
              <a:bodyPr wrap="square">
                <a:spAutoFit/>
              </a:bodyPr>
              <a:lstStyle/>
              <a:p>
                <a:pPr algn="r">
                  <a:spcBef>
                    <a:spcPct val="50000"/>
                  </a:spcBef>
                  <a:defRPr/>
                </a:pPr>
                <a:endParaRPr lang="en-US" sz="5400" b="1" dirty="0">
                  <a:solidFill>
                    <a:srgbClr val="6699FF"/>
                  </a:solidFill>
                  <a:effectLst>
                    <a:outerShdw blurRad="38100" dist="38100" dir="2700000" algn="tl">
                      <a:srgbClr val="000000"/>
                    </a:outerShdw>
                  </a:effectLst>
                  <a:latin typeface="Book Antiqua" pitchFamily="18" charset="0"/>
                  <a:cs typeface="Arial" charset="0"/>
                </a:endParaRPr>
              </a:p>
            </p:txBody>
          </p:sp>
        </p:grpSp>
      </p:grpSp>
      <p:pic>
        <p:nvPicPr>
          <p:cNvPr id="26631" name="Picture 11" descr="NaplesDictionaryProject"/>
          <p:cNvPicPr>
            <a:picLocks noChangeAspect="1" noChangeArrowheads="1"/>
          </p:cNvPicPr>
          <p:nvPr/>
        </p:nvPicPr>
        <p:blipFill>
          <a:blip r:embed="rId4">
            <a:extLst>
              <a:ext uri="{28A0092B-C50C-407E-A947-70E740481C1C}">
                <a14:useLocalDpi xmlns:a14="http://schemas.microsoft.com/office/drawing/2010/main" val="0"/>
              </a:ext>
            </a:extLst>
          </a:blip>
          <a:srcRect l="17761" r="5373"/>
          <a:stretch>
            <a:fillRect/>
          </a:stretch>
        </p:blipFill>
        <p:spPr bwMode="auto">
          <a:xfrm>
            <a:off x="0" y="847725"/>
            <a:ext cx="3270250" cy="6038850"/>
          </a:xfrm>
          <a:prstGeom prst="rect">
            <a:avLst/>
          </a:prstGeom>
          <a:noFill/>
          <a:ln w="9525">
            <a:solidFill>
              <a:srgbClr val="6699FF"/>
            </a:solidFill>
            <a:miter lim="800000"/>
            <a:headEnd/>
            <a:tailEnd/>
          </a:ln>
          <a:extLst>
            <a:ext uri="{909E8E84-426E-40dd-AFC4-6F175D3DCCD1}">
              <a14:hiddenFill xmlns:a14="http://schemas.microsoft.com/office/drawing/2010/main" xmlns="">
                <a:solidFill>
                  <a:srgbClr val="FFFFFF"/>
                </a:solidFill>
              </a14:hiddenFill>
            </a:ext>
          </a:extLst>
        </p:spPr>
      </p:pic>
      <p:pic>
        <p:nvPicPr>
          <p:cNvPr id="26632" name="Picture 14" descr="head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9471" name="Text Box 15"/>
          <p:cNvSpPr txBox="1">
            <a:spLocks noChangeArrowheads="1"/>
          </p:cNvSpPr>
          <p:nvPr/>
        </p:nvSpPr>
        <p:spPr bwMode="auto">
          <a:xfrm>
            <a:off x="0" y="1295400"/>
            <a:ext cx="9144000" cy="76200"/>
          </a:xfrm>
          <a:prstGeom prst="rect">
            <a:avLst/>
          </a:prstGeom>
          <a:solidFill>
            <a:srgbClr val="6699FF"/>
          </a:solidFill>
          <a:ln w="9525">
            <a:solidFill>
              <a:schemeClr val="bg1"/>
            </a:solidFill>
            <a:miter lim="800000"/>
            <a:headEnd/>
            <a:tailEnd/>
          </a:ln>
        </p:spPr>
        <p:txBody>
          <a:bodyPr/>
          <a:lstStyle/>
          <a:p>
            <a:pPr algn="r">
              <a:defRPr/>
            </a:pPr>
            <a:endParaRPr lang="en-US" sz="200" b="1">
              <a:effectLst>
                <a:outerShdw blurRad="38100" dist="38100" dir="2700000" algn="tl">
                  <a:srgbClr val="FFFFFF"/>
                </a:outerShdw>
              </a:effectLst>
              <a:latin typeface="Lucida Sans Unicode" pitchFamily="34" charset="0"/>
              <a:cs typeface="Arial" charset="0"/>
            </a:endParaRPr>
          </a:p>
          <a:p>
            <a:pPr>
              <a:defRPr/>
            </a:pPr>
            <a:endParaRPr lang="en-US">
              <a:latin typeface="Arial" charset="0"/>
              <a:cs typeface="Arial" charset="0"/>
            </a:endParaRPr>
          </a:p>
        </p:txBody>
      </p:sp>
      <p:sp>
        <p:nvSpPr>
          <p:cNvPr id="19472" name="Text Box 16"/>
          <p:cNvSpPr txBox="1">
            <a:spLocks noChangeArrowheads="1"/>
          </p:cNvSpPr>
          <p:nvPr/>
        </p:nvSpPr>
        <p:spPr bwMode="auto">
          <a:xfrm>
            <a:off x="0" y="6491288"/>
            <a:ext cx="3200400" cy="304800"/>
          </a:xfrm>
          <a:prstGeom prst="rect">
            <a:avLst/>
          </a:prstGeom>
          <a:noFill/>
          <a:ln w="9525">
            <a:noFill/>
            <a:miter lim="800000"/>
            <a:headEnd/>
            <a:tailEnd/>
          </a:ln>
          <a:effectLst/>
        </p:spPr>
        <p:txBody>
          <a:bodyPr>
            <a:spAutoFit/>
          </a:bodyPr>
          <a:lstStyle/>
          <a:p>
            <a:pPr>
              <a:defRPr/>
            </a:pPr>
            <a:r>
              <a:rPr lang="en-US" sz="1400" b="1">
                <a:effectLst>
                  <a:outerShdw blurRad="38100" dist="38100" dir="2700000" algn="tl">
                    <a:srgbClr val="FFFFFF"/>
                  </a:outerShdw>
                </a:effectLst>
                <a:latin typeface="Arial" charset="0"/>
                <a:cs typeface="Arial" charset="0"/>
              </a:rPr>
              <a:t>*</a:t>
            </a:r>
            <a:r>
              <a:rPr lang="en-US" sz="1400" b="1">
                <a:solidFill>
                  <a:schemeClr val="bg1"/>
                </a:solidFill>
                <a:effectLst>
                  <a:outerShdw blurRad="38100" dist="38100" dir="2700000" algn="tl">
                    <a:srgbClr val="000000"/>
                  </a:outerShdw>
                </a:effectLst>
                <a:latin typeface="Arial" charset="0"/>
                <a:cs typeface="Arial" charset="0"/>
              </a:rPr>
              <a:t>not applicable to FV Pilot Districts</a:t>
            </a:r>
            <a:endParaRPr lang="en-US" sz="1400" b="1">
              <a:solidFill>
                <a:schemeClr val="bg1"/>
              </a:solidFill>
              <a:latin typeface="Arial" charset="0"/>
              <a:cs typeface="Arial" charset="0"/>
            </a:endParaRPr>
          </a:p>
        </p:txBody>
      </p:sp>
    </p:spTree>
    <p:extLst>
      <p:ext uri="{BB962C8B-B14F-4D97-AF65-F5344CB8AC3E}">
        <p14:creationId xmlns:p14="http://schemas.microsoft.com/office/powerpoint/2010/main" val="96567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dirty="0" smtClean="0">
                <a:latin typeface="Arial Narrow" panose="020B0606020202030204" pitchFamily="34" charset="0"/>
              </a:rPr>
              <a:t>15.1.02  </a:t>
            </a:r>
            <a:r>
              <a:rPr lang="en-US" altLang="en-US" sz="2800" b="1" dirty="0" smtClean="0">
                <a:latin typeface="Arial Narrow" panose="020B0606020202030204" pitchFamily="34" charset="0"/>
              </a:rPr>
              <a:t>  AED’s,  Long Prairie</a:t>
            </a:r>
            <a:endParaRPr lang="en-US" altLang="en-US" sz="2800" b="1" dirty="0" smtClean="0">
              <a:latin typeface="Arial Narrow" panose="020B0606020202030204" pitchFamily="34" charset="0"/>
            </a:endParaRPr>
          </a:p>
        </p:txBody>
      </p:sp>
      <p:pic>
        <p:nvPicPr>
          <p:cNvPr id="79875"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6019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80707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anose="020B0606020202030204" pitchFamily="34" charset="0"/>
              </a:rPr>
              <a:t>15.1.10         </a:t>
            </a:r>
            <a:r>
              <a:rPr lang="en-US" altLang="en-US" sz="2800" dirty="0" smtClean="0">
                <a:latin typeface="Arial Narrow" panose="020B0606020202030204" pitchFamily="34" charset="0"/>
              </a:rPr>
              <a:t>Baudette</a:t>
            </a:r>
            <a:endParaRPr lang="en-US" altLang="en-US" sz="2800" dirty="0" smtClean="0">
              <a:latin typeface="Arial Narrow" panose="020B0606020202030204" pitchFamily="34" charset="0"/>
            </a:endParaRPr>
          </a:p>
        </p:txBody>
      </p:sp>
      <p:pic>
        <p:nvPicPr>
          <p:cNvPr id="81923"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6704013" cy="402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2"/>
          <p:cNvSpPr txBox="1">
            <a:spLocks noChangeArrowheads="1"/>
          </p:cNvSpPr>
          <p:nvPr/>
        </p:nvSpPr>
        <p:spPr bwMode="auto">
          <a:xfrm>
            <a:off x="5562600" y="1600200"/>
            <a:ext cx="31702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0" fontAlgn="base" hangingPunct="0">
              <a:spcBef>
                <a:spcPct val="0"/>
              </a:spcBef>
              <a:spcAft>
                <a:spcPct val="0"/>
              </a:spcAft>
            </a:pPr>
            <a:r>
              <a:rPr lang="en-US" altLang="en-US" dirty="0" smtClean="0">
                <a:solidFill>
                  <a:srgbClr val="002060"/>
                </a:solidFill>
              </a:rPr>
              <a:t>Reduces EMT back injuries, allows EMT’s with smaller stature to operate,</a:t>
            </a:r>
          </a:p>
          <a:p>
            <a:pPr eaLnBrk="0" fontAlgn="base" hangingPunct="0">
              <a:spcBef>
                <a:spcPct val="0"/>
              </a:spcBef>
              <a:spcAft>
                <a:spcPct val="0"/>
              </a:spcAft>
            </a:pPr>
            <a:endParaRPr lang="en-US" altLang="en-US" dirty="0" smtClean="0">
              <a:solidFill>
                <a:srgbClr val="002060"/>
              </a:solidFill>
            </a:endParaRPr>
          </a:p>
          <a:p>
            <a:pPr eaLnBrk="0" fontAlgn="base" hangingPunct="0">
              <a:spcBef>
                <a:spcPct val="0"/>
              </a:spcBef>
              <a:spcAft>
                <a:spcPct val="0"/>
              </a:spcAft>
            </a:pPr>
            <a:r>
              <a:rPr lang="en-US" altLang="en-US" dirty="0" smtClean="0">
                <a:solidFill>
                  <a:srgbClr val="000000"/>
                </a:solidFill>
                <a:latin typeface="Arial Narrow" panose="020B0606020202030204" pitchFamily="34" charset="0"/>
              </a:rPr>
              <a:t>Used for over 250 ambulance runs as of August</a:t>
            </a:r>
            <a:r>
              <a:rPr lang="en-US" altLang="en-US" dirty="0" smtClean="0">
                <a:solidFill>
                  <a:srgbClr val="000000"/>
                </a:solidFill>
              </a:rPr>
              <a:t> 2015</a:t>
            </a:r>
          </a:p>
        </p:txBody>
      </p:sp>
    </p:spTree>
    <p:extLst>
      <p:ext uri="{BB962C8B-B14F-4D97-AF65-F5344CB8AC3E}">
        <p14:creationId xmlns:p14="http://schemas.microsoft.com/office/powerpoint/2010/main" val="369231405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anose="020B0606020202030204" pitchFamily="34" charset="0"/>
              </a:rPr>
              <a:t>15.1.13  Soccer </a:t>
            </a:r>
            <a:r>
              <a:rPr lang="en-US" altLang="en-US" sz="2800" dirty="0" err="1" smtClean="0">
                <a:latin typeface="Arial Narrow" panose="020B0606020202030204" pitchFamily="34" charset="0"/>
              </a:rPr>
              <a:t>fielf</a:t>
            </a:r>
            <a:r>
              <a:rPr lang="en-US" altLang="en-US" sz="2800" dirty="0" smtClean="0">
                <a:latin typeface="Arial Narrow" panose="020B0606020202030204" pitchFamily="34" charset="0"/>
              </a:rPr>
              <a:t> Improvements, Jamestown</a:t>
            </a:r>
            <a:endParaRPr lang="en-US" altLang="en-US" sz="2800" dirty="0" smtClean="0">
              <a:latin typeface="Arial Narrow" panose="020B0606020202030204" pitchFamily="34" charset="0"/>
            </a:endParaRPr>
          </a:p>
        </p:txBody>
      </p:sp>
      <p:pic>
        <p:nvPicPr>
          <p:cNvPr id="8397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250" y="1295400"/>
            <a:ext cx="3943350" cy="295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3124200"/>
            <a:ext cx="4775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25486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anose="020B0606020202030204" pitchFamily="34" charset="0"/>
              </a:rPr>
              <a:t>16.1.01   Baseball Field </a:t>
            </a:r>
            <a:r>
              <a:rPr lang="en-US" altLang="en-US" sz="2800" dirty="0" smtClean="0">
                <a:latin typeface="Arial Narrow" panose="020B0606020202030204" pitchFamily="34" charset="0"/>
              </a:rPr>
              <a:t>Improvements, Thief River Falls</a:t>
            </a:r>
            <a:endParaRPr lang="en-US" altLang="en-US" sz="2800" dirty="0" smtClean="0">
              <a:latin typeface="Arial Narrow" panose="020B0606020202030204" pitchFamily="34" charset="0"/>
            </a:endParaRPr>
          </a:p>
        </p:txBody>
      </p:sp>
      <p:pic>
        <p:nvPicPr>
          <p:cNvPr id="8601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67400" y="3416300"/>
            <a:ext cx="24384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413" y="1447800"/>
            <a:ext cx="4286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92665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smtClean="0">
                <a:latin typeface="Arial Narrow" panose="020B0606020202030204" pitchFamily="34" charset="0"/>
              </a:rPr>
              <a:t>16.1.02   Wadena Tranquility Garden, at Wellness Center</a:t>
            </a:r>
          </a:p>
        </p:txBody>
      </p:sp>
      <p:sp>
        <p:nvSpPr>
          <p:cNvPr id="88067" name="Content Placeholder 2"/>
          <p:cNvSpPr>
            <a:spLocks noGrp="1"/>
          </p:cNvSpPr>
          <p:nvPr>
            <p:ph idx="1"/>
          </p:nvPr>
        </p:nvSpPr>
        <p:spPr bwMode="auto">
          <a:xfrm>
            <a:off x="381000" y="1143000"/>
            <a:ext cx="822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solidFill>
                <a:srgbClr val="005DAA"/>
              </a:solidFill>
              <a:latin typeface="Georgia" panose="02040502050405020303" pitchFamily="18" charset="0"/>
            </a:endParaRPr>
          </a:p>
          <a:p>
            <a:r>
              <a:rPr lang="en-US" altLang="en-US" smtClean="0">
                <a:solidFill>
                  <a:srgbClr val="005DAA"/>
                </a:solidFill>
                <a:latin typeface="Georgia" panose="02040502050405020303" pitchFamily="18" charset="0"/>
              </a:rPr>
              <a:t>Wellness Center</a:t>
            </a:r>
          </a:p>
          <a:p>
            <a:endParaRPr lang="en-US" altLang="en-US" smtClean="0">
              <a:solidFill>
                <a:srgbClr val="005DAA"/>
              </a:solidFill>
              <a:latin typeface="Georgia" panose="02040502050405020303" pitchFamily="18" charset="0"/>
            </a:endParaRPr>
          </a:p>
          <a:p>
            <a:r>
              <a:rPr lang="en-US" altLang="en-US" smtClean="0">
                <a:solidFill>
                  <a:srgbClr val="005DAA"/>
                </a:solidFill>
                <a:latin typeface="Georgia" panose="02040502050405020303" pitchFamily="18" charset="0"/>
              </a:rPr>
              <a:t>Peace Pole, Landscaping Gardens, Tables, Benches, Area for outdoor enjoyment and gatherings</a:t>
            </a:r>
          </a:p>
          <a:p>
            <a:endParaRPr lang="en-US" altLang="en-US" smtClean="0">
              <a:solidFill>
                <a:srgbClr val="005DAA"/>
              </a:solidFill>
              <a:latin typeface="Georgia" panose="02040502050405020303" pitchFamily="18" charset="0"/>
            </a:endParaRPr>
          </a:p>
          <a:p>
            <a:r>
              <a:rPr lang="en-US" altLang="en-US" smtClean="0">
                <a:solidFill>
                  <a:srgbClr val="005DAA"/>
                </a:solidFill>
                <a:latin typeface="Georgia" panose="02040502050405020303" pitchFamily="18" charset="0"/>
              </a:rPr>
              <a:t>Sustained by city and Rotary committee</a:t>
            </a:r>
          </a:p>
        </p:txBody>
      </p:sp>
    </p:spTree>
    <p:extLst>
      <p:ext uri="{BB962C8B-B14F-4D97-AF65-F5344CB8AC3E}">
        <p14:creationId xmlns:p14="http://schemas.microsoft.com/office/powerpoint/2010/main" val="93336996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smtClean="0">
                <a:latin typeface="Arial Narrow" panose="020B0606020202030204" pitchFamily="34" charset="0"/>
              </a:rPr>
              <a:t>16.1.03   First Lego League</a:t>
            </a:r>
          </a:p>
        </p:txBody>
      </p:sp>
      <p:sp>
        <p:nvSpPr>
          <p:cNvPr id="90115" name="Content Placeholder 2"/>
          <p:cNvSpPr>
            <a:spLocks noGrp="1"/>
          </p:cNvSpPr>
          <p:nvPr>
            <p:ph idx="1"/>
          </p:nvPr>
        </p:nvSpPr>
        <p:spPr bwMode="auto">
          <a:xfrm>
            <a:off x="457200" y="1219200"/>
            <a:ext cx="822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5DAA"/>
                </a:solidFill>
                <a:latin typeface="Georgia" panose="02040502050405020303" pitchFamily="18" charset="0"/>
              </a:rPr>
              <a:t>Lego Robotics kits for McKinley Elementary</a:t>
            </a:r>
          </a:p>
          <a:p>
            <a:r>
              <a:rPr lang="en-US" altLang="en-US" smtClean="0">
                <a:solidFill>
                  <a:srgbClr val="005DAA"/>
                </a:solidFill>
                <a:latin typeface="Georgia" panose="02040502050405020303" pitchFamily="18" charset="0"/>
              </a:rPr>
              <a:t>Grades 4-8</a:t>
            </a:r>
          </a:p>
          <a:p>
            <a:r>
              <a:rPr lang="en-US" altLang="en-US" smtClean="0">
                <a:solidFill>
                  <a:srgbClr val="005DAA"/>
                </a:solidFill>
                <a:latin typeface="Georgia" panose="02040502050405020303" pitchFamily="18" charset="0"/>
              </a:rPr>
              <a:t>STEM Education and Collaborative Problem Solving</a:t>
            </a:r>
          </a:p>
          <a:p>
            <a:endParaRPr lang="en-US" altLang="en-US" smtClean="0">
              <a:solidFill>
                <a:srgbClr val="005DAA"/>
              </a:solidFill>
              <a:latin typeface="Georgia" panose="02040502050405020303" pitchFamily="18" charset="0"/>
            </a:endParaRPr>
          </a:p>
          <a:p>
            <a:r>
              <a:rPr lang="en-US" altLang="en-US" smtClean="0">
                <a:solidFill>
                  <a:srgbClr val="005DAA"/>
                </a:solidFill>
                <a:latin typeface="Georgia" panose="02040502050405020303" pitchFamily="18" charset="0"/>
              </a:rPr>
              <a:t>Somewhat a precursor to High School First Robotics, or other robotics competitions and learning opportunities</a:t>
            </a:r>
          </a:p>
          <a:p>
            <a:endParaRPr lang="en-US" altLang="en-US" smtClean="0">
              <a:latin typeface="Georgia" panose="02040502050405020303" pitchFamily="18" charset="0"/>
            </a:endParaRPr>
          </a:p>
          <a:p>
            <a:endParaRPr lang="en-US" altLang="en-US" smtClean="0">
              <a:latin typeface="Georgia" panose="02040502050405020303" pitchFamily="18" charset="0"/>
            </a:endParaRPr>
          </a:p>
          <a:p>
            <a:endParaRPr lang="en-US" altLang="en-US" smtClean="0">
              <a:latin typeface="Georgia" panose="02040502050405020303" pitchFamily="18" charset="0"/>
            </a:endParaRPr>
          </a:p>
          <a:p>
            <a:endParaRPr lang="en-US" altLang="en-US" smtClean="0">
              <a:latin typeface="Georgia" panose="02040502050405020303" pitchFamily="18" charset="0"/>
            </a:endParaRPr>
          </a:p>
        </p:txBody>
      </p:sp>
    </p:spTree>
    <p:extLst>
      <p:ext uri="{BB962C8B-B14F-4D97-AF65-F5344CB8AC3E}">
        <p14:creationId xmlns:p14="http://schemas.microsoft.com/office/powerpoint/2010/main" val="183434502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smtClean="0">
                <a:latin typeface="Arial Narrow" panose="020B0606020202030204" pitchFamily="34" charset="0"/>
              </a:rPr>
              <a:t>16.1.03  Lego Robotics Kits   </a:t>
            </a:r>
          </a:p>
        </p:txBody>
      </p:sp>
      <p:pic>
        <p:nvPicPr>
          <p:cNvPr id="9216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125" y="1185863"/>
            <a:ext cx="3530600" cy="353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962400"/>
            <a:ext cx="2722563"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3750" y="1447800"/>
            <a:ext cx="2965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92990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smtClean="0">
                <a:latin typeface="Arial Narrow" panose="020B0606020202030204" pitchFamily="34" charset="0"/>
              </a:rPr>
              <a:t>16.1.04      Cubby Benches for Low Income Housing</a:t>
            </a:r>
          </a:p>
        </p:txBody>
      </p:sp>
      <p:pic>
        <p:nvPicPr>
          <p:cNvPr id="9421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1047750"/>
            <a:ext cx="6172200" cy="554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85513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bwMode="auto">
          <a:xfrm>
            <a:off x="190500" y="457200"/>
            <a:ext cx="89535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smtClean="0">
                <a:latin typeface="Arial Narrow" panose="020B0606020202030204" pitchFamily="34" charset="0"/>
              </a:rPr>
              <a:t>16.1.06  St James School Partnership   ThunderBay port Arthur</a:t>
            </a:r>
          </a:p>
        </p:txBody>
      </p:sp>
      <p:sp>
        <p:nvSpPr>
          <p:cNvPr id="98307" name="Content Placeholder 2"/>
          <p:cNvSpPr>
            <a:spLocks noGrp="1"/>
          </p:cNvSpPr>
          <p:nvPr>
            <p:ph idx="1"/>
          </p:nvPr>
        </p:nvSpPr>
        <p:spPr bwMode="auto">
          <a:xfrm>
            <a:off x="552450" y="1278467"/>
            <a:ext cx="8229600" cy="4715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rgbClr val="055EAA"/>
                </a:solidFill>
                <a:latin typeface="Georgia" panose="02040502050405020303" pitchFamily="18" charset="0"/>
              </a:rPr>
              <a:t>School with high % First Nations, Low Income, Single parent families</a:t>
            </a:r>
          </a:p>
          <a:p>
            <a:endParaRPr lang="en-US" altLang="en-US" sz="1400" dirty="0" smtClean="0">
              <a:solidFill>
                <a:srgbClr val="055EAA"/>
              </a:solidFill>
              <a:latin typeface="Georgia" panose="02040502050405020303" pitchFamily="18" charset="0"/>
            </a:endParaRPr>
          </a:p>
          <a:p>
            <a:r>
              <a:rPr lang="en-US" altLang="en-US" dirty="0" smtClean="0">
                <a:solidFill>
                  <a:srgbClr val="055EAA"/>
                </a:solidFill>
                <a:latin typeface="Georgia" panose="02040502050405020303" pitchFamily="18" charset="0"/>
              </a:rPr>
              <a:t>Curriculum based field trips, physical activities, cultural experiences, and leadership development</a:t>
            </a:r>
          </a:p>
          <a:p>
            <a:endParaRPr lang="en-US" altLang="en-US" sz="1400" dirty="0" smtClean="0">
              <a:solidFill>
                <a:srgbClr val="055EAA"/>
              </a:solidFill>
              <a:latin typeface="Georgia" panose="02040502050405020303" pitchFamily="18" charset="0"/>
            </a:endParaRPr>
          </a:p>
          <a:p>
            <a:r>
              <a:rPr lang="en-US" altLang="en-US" dirty="0" smtClean="0">
                <a:solidFill>
                  <a:srgbClr val="055EAA"/>
                </a:solidFill>
                <a:latin typeface="Georgia" panose="02040502050405020303" pitchFamily="18" charset="0"/>
              </a:rPr>
              <a:t>3 year commitment</a:t>
            </a:r>
          </a:p>
          <a:p>
            <a:r>
              <a:rPr lang="en-US" altLang="en-US" dirty="0" smtClean="0">
                <a:solidFill>
                  <a:srgbClr val="055EAA"/>
                </a:solidFill>
                <a:latin typeface="Georgia" panose="02040502050405020303" pitchFamily="18" charset="0"/>
              </a:rPr>
              <a:t>Rotary members and Youth </a:t>
            </a:r>
            <a:r>
              <a:rPr lang="en-US" altLang="en-US" dirty="0" err="1" smtClean="0">
                <a:solidFill>
                  <a:srgbClr val="055EAA"/>
                </a:solidFill>
                <a:latin typeface="Georgia" panose="02040502050405020303" pitchFamily="18" charset="0"/>
              </a:rPr>
              <a:t>Exch</a:t>
            </a:r>
            <a:r>
              <a:rPr lang="en-US" altLang="en-US" dirty="0" smtClean="0">
                <a:solidFill>
                  <a:srgbClr val="055EAA"/>
                </a:solidFill>
                <a:latin typeface="Georgia" panose="02040502050405020303" pitchFamily="18" charset="0"/>
              </a:rPr>
              <a:t> Students assist 1hr/</a:t>
            </a:r>
            <a:r>
              <a:rPr lang="en-US" altLang="en-US" dirty="0" err="1" smtClean="0">
                <a:solidFill>
                  <a:srgbClr val="055EAA"/>
                </a:solidFill>
                <a:latin typeface="Georgia" panose="02040502050405020303" pitchFamily="18" charset="0"/>
              </a:rPr>
              <a:t>wk</a:t>
            </a:r>
            <a:r>
              <a:rPr lang="en-US" altLang="en-US" dirty="0" smtClean="0">
                <a:solidFill>
                  <a:srgbClr val="055EAA"/>
                </a:solidFill>
                <a:latin typeface="Georgia" panose="02040502050405020303" pitchFamily="18" charset="0"/>
              </a:rPr>
              <a:t> in classroom</a:t>
            </a:r>
          </a:p>
        </p:txBody>
      </p:sp>
    </p:spTree>
    <p:extLst>
      <p:ext uri="{BB962C8B-B14F-4D97-AF65-F5344CB8AC3E}">
        <p14:creationId xmlns:p14="http://schemas.microsoft.com/office/powerpoint/2010/main" val="253040359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bwMode="auto">
          <a:xfrm>
            <a:off x="381000" y="43815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smtClean="0">
                <a:latin typeface="Arial Narrow" panose="020B0606020202030204" pitchFamily="34" charset="0"/>
              </a:rPr>
              <a:t>15.1.08  Dolly Parton Imagination Library</a:t>
            </a:r>
          </a:p>
        </p:txBody>
      </p:sp>
      <p:sp>
        <p:nvSpPr>
          <p:cNvPr id="103427" name="Content Placeholder 2"/>
          <p:cNvSpPr>
            <a:spLocks noGrp="1"/>
          </p:cNvSpPr>
          <p:nvPr>
            <p:ph idx="1"/>
          </p:nvPr>
        </p:nvSpPr>
        <p:spPr bwMode="auto">
          <a:xfrm>
            <a:off x="533400" y="1676400"/>
            <a:ext cx="8458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smtClean="0">
              <a:latin typeface="Georgia" panose="02040502050405020303" pitchFamily="18" charset="0"/>
            </a:endParaRPr>
          </a:p>
          <a:p>
            <a:endParaRPr lang="en-US" altLang="en-US" dirty="0" smtClean="0">
              <a:latin typeface="Georgia" panose="02040502050405020303" pitchFamily="18" charset="0"/>
            </a:endParaRPr>
          </a:p>
          <a:p>
            <a:endParaRPr lang="en-US" altLang="en-US" dirty="0" smtClean="0">
              <a:latin typeface="Georgia" panose="02040502050405020303" pitchFamily="18" charset="0"/>
            </a:endParaRPr>
          </a:p>
          <a:p>
            <a:endParaRPr lang="en-US" altLang="en-US" dirty="0" smtClean="0">
              <a:latin typeface="Georgia" panose="02040502050405020303" pitchFamily="18" charset="0"/>
            </a:endParaRPr>
          </a:p>
          <a:p>
            <a:endParaRPr lang="en-US" altLang="en-US" dirty="0" smtClean="0">
              <a:latin typeface="Georgia" panose="02040502050405020303" pitchFamily="18" charset="0"/>
            </a:endParaRPr>
          </a:p>
          <a:p>
            <a:r>
              <a:rPr lang="en-US" altLang="en-US" dirty="0" smtClean="0">
                <a:latin typeface="Georgia" panose="02040502050405020303" pitchFamily="18" charset="0"/>
              </a:rPr>
              <a:t>International Effort for early childhood literacy</a:t>
            </a:r>
          </a:p>
          <a:p>
            <a:r>
              <a:rPr lang="en-US" altLang="en-US" dirty="0" smtClean="0">
                <a:latin typeface="Georgia" panose="02040502050405020303" pitchFamily="18" charset="0"/>
              </a:rPr>
              <a:t>Virtual library of books for kids 0-5</a:t>
            </a:r>
          </a:p>
          <a:p>
            <a:r>
              <a:rPr lang="en-US" altLang="en-US" dirty="0" smtClean="0">
                <a:latin typeface="Georgia" panose="02040502050405020303" pitchFamily="18" charset="0"/>
              </a:rPr>
              <a:t>Nearly 1MM kids signed up in US</a:t>
            </a:r>
          </a:p>
          <a:p>
            <a:endParaRPr lang="en-US" altLang="en-US" dirty="0" smtClean="0">
              <a:latin typeface="Georgia" panose="02040502050405020303" pitchFamily="18" charset="0"/>
            </a:endParaRPr>
          </a:p>
          <a:p>
            <a:endParaRPr lang="en-US" altLang="en-US" dirty="0" smtClean="0">
              <a:latin typeface="Georgia" panose="02040502050405020303" pitchFamily="18" charset="0"/>
            </a:endParaRPr>
          </a:p>
        </p:txBody>
      </p:sp>
      <p:pic>
        <p:nvPicPr>
          <p:cNvPr id="1034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28700"/>
            <a:ext cx="30480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6"/>
          <p:cNvPicPr>
            <a:picLocks noChangeAspect="1"/>
          </p:cNvPicPr>
          <p:nvPr/>
        </p:nvPicPr>
        <p:blipFill>
          <a:blip r:embed="rId4">
            <a:extLst>
              <a:ext uri="{28A0092B-C50C-407E-A947-70E740481C1C}">
                <a14:useLocalDpi xmlns:a14="http://schemas.microsoft.com/office/drawing/2010/main" val="0"/>
              </a:ext>
            </a:extLst>
          </a:blip>
          <a:srcRect b="20239"/>
          <a:stretch>
            <a:fillRect/>
          </a:stretch>
        </p:blipFill>
        <p:spPr bwMode="auto">
          <a:xfrm>
            <a:off x="6324600" y="857250"/>
            <a:ext cx="24765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5436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4" y="365126"/>
            <a:ext cx="8976575" cy="1325563"/>
          </a:xfrm>
        </p:spPr>
        <p:txBody>
          <a:bodyPr>
            <a:normAutofit/>
          </a:bodyPr>
          <a:lstStyle/>
          <a:p>
            <a:pPr algn="ctr"/>
            <a:r>
              <a:rPr lang="en-US" sz="4800" b="1" i="1" dirty="0" smtClean="0">
                <a:latin typeface="Arial Narrow Bold" panose="020B0706020202030204" pitchFamily="34" charset="0"/>
              </a:rPr>
              <a:t>Rotary </a:t>
            </a:r>
            <a:r>
              <a:rPr lang="en-US" sz="4800" b="1" i="1" dirty="0">
                <a:latin typeface="Arial Narrow Bold" panose="020B0706020202030204" pitchFamily="34" charset="0"/>
              </a:rPr>
              <a:t>District 5580 </a:t>
            </a:r>
            <a:r>
              <a:rPr lang="en-US" sz="4800" b="1" i="1" dirty="0" smtClean="0">
                <a:latin typeface="Arial Narrow Bold" panose="020B0706020202030204" pitchFamily="34" charset="0"/>
              </a:rPr>
              <a:t/>
            </a:r>
            <a:br>
              <a:rPr lang="en-US" sz="4800" b="1" i="1" dirty="0" smtClean="0">
                <a:latin typeface="Arial Narrow Bold" panose="020B0706020202030204" pitchFamily="34" charset="0"/>
              </a:rPr>
            </a:br>
            <a:r>
              <a:rPr lang="en-US" sz="4000" b="1" i="1" dirty="0" smtClean="0">
                <a:latin typeface="Arial Narrow Bold" panose="020B0706020202030204" pitchFamily="34" charset="0"/>
              </a:rPr>
              <a:t>(67 Clubs - 174,000 </a:t>
            </a:r>
            <a:r>
              <a:rPr lang="en-US" sz="4000" b="1" i="1" dirty="0">
                <a:latin typeface="Arial Narrow Bold" panose="020B0706020202030204" pitchFamily="34" charset="0"/>
              </a:rPr>
              <a:t>Sq. </a:t>
            </a:r>
            <a:r>
              <a:rPr lang="en-US" sz="4000" b="1" i="1" dirty="0" smtClean="0">
                <a:latin typeface="Arial Narrow Bold" panose="020B0706020202030204" pitchFamily="34" charset="0"/>
              </a:rPr>
              <a:t>Miles)</a:t>
            </a:r>
            <a:endParaRPr lang="en-US" sz="4000" b="1" i="1" dirty="0">
              <a:latin typeface="Arial Narrow Bold" panose="020B0706020202030204" pitchFamily="34" charset="0"/>
            </a:endParaRPr>
          </a:p>
        </p:txBody>
      </p:sp>
      <p:pic>
        <p:nvPicPr>
          <p:cNvPr id="4" name="Picture 6" descr="C:\Users\owner\Documents\District 5580 Map\DISTRICT5580 map a cop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90689"/>
            <a:ext cx="9084213"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79547" y="6024451"/>
            <a:ext cx="8152327" cy="584775"/>
          </a:xfrm>
          <a:prstGeom prst="rect">
            <a:avLst/>
          </a:prstGeom>
          <a:noFill/>
        </p:spPr>
        <p:txBody>
          <a:bodyPr wrap="square" rtlCol="0">
            <a:spAutoFit/>
          </a:bodyPr>
          <a:lstStyle/>
          <a:p>
            <a:r>
              <a:rPr lang="en-US" sz="1600" b="1" i="1" dirty="0" smtClean="0"/>
              <a:t>Many of our D5580 clubs have their own local Rotary Foundations (501c3) to help these clubs fundraise through Rotarians and local business donations to projects.</a:t>
            </a:r>
            <a:endParaRPr lang="en-US" sz="1600" b="1" i="1" dirty="0"/>
          </a:p>
        </p:txBody>
      </p:sp>
    </p:spTree>
    <p:extLst>
      <p:ext uri="{BB962C8B-B14F-4D97-AF65-F5344CB8AC3E}">
        <p14:creationId xmlns:p14="http://schemas.microsoft.com/office/powerpoint/2010/main" val="1997103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smtClean="0">
                <a:latin typeface="Arial Narrow" panose="020B0606020202030204" pitchFamily="34" charset="0"/>
              </a:rPr>
              <a:t>15.1.09   Andy and Elmer Literacy Project</a:t>
            </a:r>
          </a:p>
        </p:txBody>
      </p:sp>
      <p:sp>
        <p:nvSpPr>
          <p:cNvPr id="102403"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smtClean="0">
                <a:solidFill>
                  <a:schemeClr val="bg2">
                    <a:lumMod val="10000"/>
                  </a:schemeClr>
                </a:solidFill>
                <a:latin typeface="Georgia" panose="02040502050405020303" pitchFamily="18" charset="0"/>
              </a:rPr>
              <a:t>Apple dumpling Adventure Children’s Book used to illustrate the 4 way test</a:t>
            </a:r>
          </a:p>
        </p:txBody>
      </p:sp>
      <p:pic>
        <p:nvPicPr>
          <p:cNvPr id="1054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7363" y="2209800"/>
            <a:ext cx="56784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7380" y="5283498"/>
            <a:ext cx="2810933" cy="923330"/>
          </a:xfrm>
          <a:prstGeom prst="rect">
            <a:avLst/>
          </a:prstGeom>
          <a:noFill/>
        </p:spPr>
        <p:txBody>
          <a:bodyPr wrap="square" rtlCol="0">
            <a:spAutoFit/>
          </a:bodyPr>
          <a:lstStyle/>
          <a:p>
            <a:r>
              <a:rPr lang="en-US" altLang="en-US" dirty="0">
                <a:solidFill>
                  <a:schemeClr val="tx2">
                    <a:lumMod val="60000"/>
                    <a:lumOff val="40000"/>
                  </a:schemeClr>
                </a:solidFill>
                <a:latin typeface="Arial" panose="020B0604020202020204" pitchFamily="34" charset="0"/>
                <a:ea typeface="ヒラギノ角ゴ Pro W3"/>
                <a:cs typeface="ヒラギノ角ゴ Pro W3"/>
              </a:rPr>
              <a:t>https://www.youtube.com/watch?v=YoV2WZy0KjU  </a:t>
            </a:r>
          </a:p>
          <a:p>
            <a:endParaRPr lang="en-US" dirty="0"/>
          </a:p>
        </p:txBody>
      </p:sp>
    </p:spTree>
    <p:extLst>
      <p:ext uri="{BB962C8B-B14F-4D97-AF65-F5344CB8AC3E}">
        <p14:creationId xmlns:p14="http://schemas.microsoft.com/office/powerpoint/2010/main" val="421637674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altLang="en-US" smtClean="0">
              <a:latin typeface="Arial Narrow" panose="020B0606020202030204" pitchFamily="34" charset="0"/>
            </a:endParaRPr>
          </a:p>
        </p:txBody>
      </p:sp>
      <p:pic>
        <p:nvPicPr>
          <p:cNvPr id="10752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32800" t="22997" r="29318" b="31833"/>
          <a:stretch>
            <a:fillRect/>
          </a:stretch>
        </p:blipFill>
        <p:spPr bwMode="auto">
          <a:xfrm>
            <a:off x="1676400" y="1143000"/>
            <a:ext cx="7429500"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0226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dirty="0">
                <a:solidFill>
                  <a:prstClr val="white"/>
                </a:solidFill>
                <a:latin typeface="Arial Narrow" panose="020B0606020202030204" pitchFamily="34" charset="0"/>
              </a:rPr>
              <a:t>14.1.07   Learning Tree   -   International Falls</a:t>
            </a:r>
            <a:endParaRPr lang="en-US" altLang="en-US" dirty="0" smtClean="0">
              <a:latin typeface="Arial Narrow" panose="020B0606020202030204" pitchFamily="34" charset="0"/>
            </a:endParaRPr>
          </a:p>
        </p:txBody>
      </p:sp>
      <p:pic>
        <p:nvPicPr>
          <p:cNvPr id="110595"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29063" y="1693863"/>
            <a:ext cx="5214937" cy="391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68413"/>
            <a:ext cx="35718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20115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smtClean="0">
                <a:latin typeface="Arial Narrow" panose="020B0606020202030204" pitchFamily="34" charset="0"/>
              </a:rPr>
              <a:t>14.1.07    Project Learning Tree</a:t>
            </a:r>
          </a:p>
        </p:txBody>
      </p:sp>
      <p:sp>
        <p:nvSpPr>
          <p:cNvPr id="109571"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latin typeface="Georgia" panose="02040502050405020303" pitchFamily="18" charset="0"/>
            </a:endParaRPr>
          </a:p>
          <a:p>
            <a:r>
              <a:rPr lang="en-US" altLang="en-US" smtClean="0">
                <a:latin typeface="Georgia" panose="02040502050405020303" pitchFamily="18" charset="0"/>
              </a:rPr>
              <a:t>For more than 30 years, Project Learning Tree has provided the training, resources and support teachers need to provide quality environmental education. </a:t>
            </a:r>
          </a:p>
          <a:p>
            <a:r>
              <a:rPr lang="en-US" altLang="en-US" smtClean="0">
                <a:latin typeface="Georgia" panose="02040502050405020303" pitchFamily="18" charset="0"/>
                <a:hlinkClick r:id="rId2"/>
              </a:rPr>
              <a:t>https://www.youtube.com/watch?v=c-c3orPOIUA&amp;feature=player_embedded</a:t>
            </a:r>
            <a:r>
              <a:rPr lang="en-US" altLang="en-US" smtClean="0">
                <a:latin typeface="Georgia" panose="02040502050405020303" pitchFamily="18" charset="0"/>
              </a:rPr>
              <a:t> </a:t>
            </a:r>
          </a:p>
          <a:p>
            <a:endParaRPr lang="en-US" altLang="en-US" smtClean="0">
              <a:latin typeface="Georgia" panose="02040502050405020303" pitchFamily="18" charset="0"/>
            </a:endParaRPr>
          </a:p>
        </p:txBody>
      </p:sp>
    </p:spTree>
    <p:extLst>
      <p:ext uri="{BB962C8B-B14F-4D97-AF65-F5344CB8AC3E}">
        <p14:creationId xmlns:p14="http://schemas.microsoft.com/office/powerpoint/2010/main" val="70902667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smtClean="0">
                <a:latin typeface="Arial Narrow" panose="020B0606020202030204" pitchFamily="34" charset="0"/>
              </a:rPr>
              <a:t>15.1.15   Active Living Center     Itasca County</a:t>
            </a:r>
          </a:p>
        </p:txBody>
      </p:sp>
      <p:sp>
        <p:nvSpPr>
          <p:cNvPr id="11161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Georgia" panose="02040502050405020303" pitchFamily="18" charset="0"/>
              </a:rPr>
              <a:t>Adult Day Services and Childcare areas attached to YMCA</a:t>
            </a:r>
          </a:p>
          <a:p>
            <a:endParaRPr lang="en-US" altLang="en-US" sz="1400" smtClean="0">
              <a:latin typeface="Georgia" panose="02040502050405020303" pitchFamily="18" charset="0"/>
            </a:endParaRPr>
          </a:p>
          <a:p>
            <a:r>
              <a:rPr lang="en-US" altLang="en-US" smtClean="0">
                <a:latin typeface="Georgia" panose="02040502050405020303" pitchFamily="18" charset="0"/>
              </a:rPr>
              <a:t>Rotary provided furniture &amp; VOIP phone system for the center &amp; classrooms to provide mobility accessibility in public areas and restrooms</a:t>
            </a:r>
          </a:p>
          <a:p>
            <a:endParaRPr lang="en-US" altLang="en-US" sz="1400" smtClean="0">
              <a:latin typeface="Georgia" panose="02040502050405020303" pitchFamily="18" charset="0"/>
            </a:endParaRPr>
          </a:p>
          <a:p>
            <a:r>
              <a:rPr lang="en-US" altLang="en-US" smtClean="0">
                <a:latin typeface="Georgia" panose="02040502050405020303" pitchFamily="18" charset="0"/>
              </a:rPr>
              <a:t>42 Rotarians and 2 Xchg Students participated in providing equipment</a:t>
            </a:r>
          </a:p>
        </p:txBody>
      </p:sp>
    </p:spTree>
    <p:extLst>
      <p:ext uri="{BB962C8B-B14F-4D97-AF65-F5344CB8AC3E}">
        <p14:creationId xmlns:p14="http://schemas.microsoft.com/office/powerpoint/2010/main" val="232895032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smtClean="0">
                <a:latin typeface="Arial Narrow" panose="020B0606020202030204" pitchFamily="34" charset="0"/>
              </a:rPr>
              <a:t>14.1.05     Fosston Inspiration Trail  (Bike/Walk/Run Course)</a:t>
            </a:r>
          </a:p>
        </p:txBody>
      </p:sp>
      <p:pic>
        <p:nvPicPr>
          <p:cNvPr id="11366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108700" cy="4881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6663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b="1" smtClean="0">
                <a:latin typeface="Arial Narrow" panose="020B0606020202030204" pitchFamily="34" charset="0"/>
              </a:rPr>
              <a:t>14.1.09    Duluth International Peace Plaza</a:t>
            </a:r>
          </a:p>
        </p:txBody>
      </p:sp>
      <p:pic>
        <p:nvPicPr>
          <p:cNvPr id="117763" name="Picture 2" descr="http://www.duluthnewstribune.com/sites/default/files/styles/full_1000/public/fieldimages/7/0308/peaceribbon1013500px.jpg?itok=M5d32fh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 y="1219200"/>
            <a:ext cx="4233863"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733800"/>
            <a:ext cx="48387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Box 4"/>
          <p:cNvSpPr txBox="1">
            <a:spLocks noChangeArrowheads="1"/>
          </p:cNvSpPr>
          <p:nvPr/>
        </p:nvSpPr>
        <p:spPr bwMode="auto">
          <a:xfrm>
            <a:off x="5334000" y="3043238"/>
            <a:ext cx="3455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0" fontAlgn="base" hangingPunct="0">
              <a:spcBef>
                <a:spcPct val="0"/>
              </a:spcBef>
              <a:spcAft>
                <a:spcPct val="0"/>
              </a:spcAft>
            </a:pPr>
            <a:r>
              <a:rPr lang="en-US" altLang="en-US" smtClean="0">
                <a:solidFill>
                  <a:srgbClr val="00246C"/>
                </a:solidFill>
              </a:rPr>
              <a:t>Really cool rotary wheel</a:t>
            </a:r>
          </a:p>
        </p:txBody>
      </p:sp>
      <p:sp>
        <p:nvSpPr>
          <p:cNvPr id="117766" name="TextBox 5"/>
          <p:cNvSpPr txBox="1">
            <a:spLocks noChangeArrowheads="1"/>
          </p:cNvSpPr>
          <p:nvPr/>
        </p:nvSpPr>
        <p:spPr bwMode="auto">
          <a:xfrm>
            <a:off x="331788" y="4267200"/>
            <a:ext cx="215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0" fontAlgn="base" hangingPunct="0">
              <a:spcBef>
                <a:spcPct val="0"/>
              </a:spcBef>
              <a:spcAft>
                <a:spcPct val="0"/>
              </a:spcAft>
            </a:pPr>
            <a:r>
              <a:rPr lang="en-US" altLang="en-US" smtClean="0">
                <a:solidFill>
                  <a:srgbClr val="00246C"/>
                </a:solidFill>
              </a:rPr>
              <a:t>Ribbon cutting</a:t>
            </a:r>
          </a:p>
        </p:txBody>
      </p:sp>
    </p:spTree>
    <p:extLst>
      <p:ext uri="{BB962C8B-B14F-4D97-AF65-F5344CB8AC3E}">
        <p14:creationId xmlns:p14="http://schemas.microsoft.com/office/powerpoint/2010/main" val="2795191782"/>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3377"/>
          </a:xfrm>
        </p:spPr>
        <p:txBody>
          <a:bodyPr>
            <a:normAutofit fontScale="90000"/>
          </a:bodyPr>
          <a:lstStyle/>
          <a:p>
            <a:pPr algn="ctr"/>
            <a:r>
              <a:rPr lang="en-US" dirty="0" smtClean="0"/>
              <a:t>18.1.04 Outdoor Classroom &amp; Gazebo, </a:t>
            </a:r>
            <a:br>
              <a:rPr lang="en-US" dirty="0" smtClean="0"/>
            </a:br>
            <a:r>
              <a:rPr lang="en-US" dirty="0" smtClean="0"/>
              <a:t>Frazee - </a:t>
            </a:r>
            <a:r>
              <a:rPr lang="en-US" sz="3600" dirty="0" smtClean="0">
                <a:solidFill>
                  <a:srgbClr val="000099"/>
                </a:solidFill>
              </a:rPr>
              <a:t>DL Noon and DL Breakfast Clubs</a:t>
            </a:r>
            <a:endParaRPr lang="en-US" dirty="0">
              <a:solidFill>
                <a:srgbClr val="00009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56628"/>
            <a:ext cx="4593022" cy="25720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54" y="1387924"/>
            <a:ext cx="4072466" cy="27261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952" y="4343320"/>
            <a:ext cx="4445001" cy="2500313"/>
          </a:xfrm>
          <a:prstGeom prst="rect">
            <a:avLst/>
          </a:prstGeom>
        </p:spPr>
      </p:pic>
      <p:sp>
        <p:nvSpPr>
          <p:cNvPr id="7" name="TextBox 6"/>
          <p:cNvSpPr txBox="1"/>
          <p:nvPr/>
        </p:nvSpPr>
        <p:spPr>
          <a:xfrm>
            <a:off x="7236953" y="5531643"/>
            <a:ext cx="1879601" cy="923330"/>
          </a:xfrm>
          <a:prstGeom prst="rect">
            <a:avLst/>
          </a:prstGeom>
          <a:noFill/>
        </p:spPr>
        <p:txBody>
          <a:bodyPr wrap="square" rtlCol="0">
            <a:spAutoFit/>
          </a:bodyPr>
          <a:lstStyle/>
          <a:p>
            <a:r>
              <a:rPr lang="en-US" dirty="0" smtClean="0"/>
              <a:t>Interact Students dig holes for poles</a:t>
            </a:r>
            <a:endParaRPr lang="en-US" dirty="0"/>
          </a:p>
        </p:txBody>
      </p:sp>
      <p:sp>
        <p:nvSpPr>
          <p:cNvPr id="8" name="TextBox 7"/>
          <p:cNvSpPr txBox="1"/>
          <p:nvPr/>
        </p:nvSpPr>
        <p:spPr>
          <a:xfrm>
            <a:off x="5594485" y="1367977"/>
            <a:ext cx="3079882" cy="369332"/>
          </a:xfrm>
          <a:prstGeom prst="rect">
            <a:avLst/>
          </a:prstGeom>
          <a:noFill/>
        </p:spPr>
        <p:txBody>
          <a:bodyPr wrap="none" rtlCol="0">
            <a:spAutoFit/>
          </a:bodyPr>
          <a:lstStyle/>
          <a:p>
            <a:r>
              <a:rPr lang="en-US" dirty="0" smtClean="0"/>
              <a:t>Gazebo being built by students</a:t>
            </a:r>
            <a:endParaRPr lang="en-US" dirty="0"/>
          </a:p>
        </p:txBody>
      </p:sp>
      <p:sp>
        <p:nvSpPr>
          <p:cNvPr id="9" name="TextBox 8"/>
          <p:cNvSpPr txBox="1"/>
          <p:nvPr/>
        </p:nvSpPr>
        <p:spPr>
          <a:xfrm>
            <a:off x="175754" y="4122507"/>
            <a:ext cx="1771579" cy="1200329"/>
          </a:xfrm>
          <a:prstGeom prst="rect">
            <a:avLst/>
          </a:prstGeom>
          <a:noFill/>
        </p:spPr>
        <p:txBody>
          <a:bodyPr wrap="square" rtlCol="0">
            <a:spAutoFit/>
          </a:bodyPr>
          <a:lstStyle/>
          <a:p>
            <a:r>
              <a:rPr lang="en-US" dirty="0" smtClean="0"/>
              <a:t>Learning Pod construction by Rotarians and School staff</a:t>
            </a:r>
            <a:endParaRPr lang="en-US" dirty="0"/>
          </a:p>
        </p:txBody>
      </p:sp>
    </p:spTree>
    <p:extLst>
      <p:ext uri="{BB962C8B-B14F-4D97-AF65-F5344CB8AC3E}">
        <p14:creationId xmlns:p14="http://schemas.microsoft.com/office/powerpoint/2010/main" val="71712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306286" y="272880"/>
            <a:ext cx="7380513" cy="120392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p>
            <a:pPr>
              <a:spcBef>
                <a:spcPts val="799"/>
              </a:spcBef>
              <a:buClr>
                <a:srgbClr val="000000"/>
              </a:buClr>
              <a:buSzPct val="10000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600" b="1" i="1" dirty="0" smtClean="0">
                <a:solidFill>
                  <a:srgbClr val="C00000"/>
                </a:solidFill>
                <a:latin typeface="Arial" pitchFamily="34"/>
                <a:ea typeface="ＭＳ Ｐゴシック" pitchFamily="34"/>
                <a:cs typeface="ＭＳ Ｐゴシック" pitchFamily="34"/>
              </a:rPr>
              <a:t>The Moorhead Miracle Field</a:t>
            </a:r>
            <a:endParaRPr lang="en-US" sz="3600" b="1" i="1" dirty="0">
              <a:solidFill>
                <a:srgbClr val="C00000"/>
              </a:solidFill>
              <a:latin typeface="Arial" pitchFamily="34"/>
              <a:ea typeface="ＭＳ Ｐゴシック" pitchFamily="34"/>
              <a:cs typeface="ＭＳ Ｐゴシック" pitchFamily="34"/>
            </a:endParaRPr>
          </a:p>
        </p:txBody>
      </p:sp>
      <p:sp>
        <p:nvSpPr>
          <p:cNvPr id="5" name="Freeform 4"/>
          <p:cNvSpPr/>
          <p:nvPr/>
        </p:nvSpPr>
        <p:spPr>
          <a:xfrm>
            <a:off x="0" y="6354720"/>
            <a:ext cx="9144000" cy="39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p>
            <a:pPr algn="ct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300">
                <a:solidFill>
                  <a:srgbClr val="FFFFFF"/>
                </a:solidFill>
                <a:latin typeface="Arial" pitchFamily="34"/>
                <a:ea typeface="ＭＳ Ｐゴシック" pitchFamily="34"/>
                <a:cs typeface="ＭＳ Ｐゴシック" pitchFamily="34"/>
              </a:rPr>
              <a:t>District 5580  Presidents-Elect Training Seminar  </a:t>
            </a:r>
          </a:p>
        </p:txBody>
      </p:sp>
      <p:pic>
        <p:nvPicPr>
          <p:cNvPr id="7" name="Picture 4" descr="Miracle Field 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287" y="1168150"/>
            <a:ext cx="6915426" cy="518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906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flipH="1">
            <a:off x="-762000" y="1752600"/>
            <a:ext cx="304800" cy="228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1"/>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800" b="1" dirty="0">
              <a:solidFill>
                <a:srgbClr val="000000"/>
              </a:solidFill>
              <a:latin typeface="Arial" pitchFamily="34"/>
              <a:ea typeface="ＭＳ Ｐゴシック" pitchFamily="34"/>
              <a:cs typeface="ＭＳ Ｐゴシック" pitchFamily="34"/>
            </a:endParaRPr>
          </a:p>
        </p:txBody>
      </p:sp>
      <p:sp>
        <p:nvSpPr>
          <p:cNvPr id="3" name="Freeform 2"/>
          <p:cNvSpPr/>
          <p:nvPr/>
        </p:nvSpPr>
        <p:spPr>
          <a:xfrm>
            <a:off x="3575158" y="271440"/>
            <a:ext cx="5492642" cy="6083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p>
            <a:pPr>
              <a:spcBef>
                <a:spcPts val="799"/>
              </a:spcBef>
              <a:buClr>
                <a:srgbClr val="000000"/>
              </a:buClr>
              <a:buSzPct val="10000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800" b="1" i="1" dirty="0">
              <a:solidFill>
                <a:srgbClr val="000000"/>
              </a:solidFill>
              <a:latin typeface="Arial" pitchFamily="34"/>
              <a:ea typeface="ＭＳ Ｐゴシック" pitchFamily="34"/>
              <a:cs typeface="ＭＳ Ｐゴシック" pitchFamily="34"/>
            </a:endParaRPr>
          </a:p>
        </p:txBody>
      </p:sp>
      <p:sp>
        <p:nvSpPr>
          <p:cNvPr id="4" name="Freeform 3"/>
          <p:cNvSpPr/>
          <p:nvPr/>
        </p:nvSpPr>
        <p:spPr>
          <a:xfrm flipV="1">
            <a:off x="-1600200" y="5849999"/>
            <a:ext cx="76200" cy="45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p>
            <a:pPr>
              <a:spcBef>
                <a:spcPts val="598"/>
              </a:spcBef>
              <a:buClr>
                <a:srgbClr val="000000"/>
              </a:buClr>
              <a:buSzPct val="100000"/>
              <a:buFont typeface="Arial" pitchFamily="34"/>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dirty="0">
              <a:solidFill>
                <a:srgbClr val="000000"/>
              </a:solidFill>
              <a:latin typeface="Arial" pitchFamily="34"/>
              <a:ea typeface="ＭＳ Ｐゴシック" pitchFamily="34"/>
              <a:cs typeface="ＭＳ Ｐゴシック" pitchFamily="34"/>
            </a:endParaRPr>
          </a:p>
        </p:txBody>
      </p:sp>
      <p:sp>
        <p:nvSpPr>
          <p:cNvPr id="5" name="Freeform 4"/>
          <p:cNvSpPr/>
          <p:nvPr/>
        </p:nvSpPr>
        <p:spPr>
          <a:xfrm>
            <a:off x="0" y="6354720"/>
            <a:ext cx="9144000" cy="39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p>
            <a:pPr algn="ct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300">
                <a:solidFill>
                  <a:srgbClr val="FFFFFF"/>
                </a:solidFill>
                <a:latin typeface="Arial" pitchFamily="34"/>
                <a:ea typeface="ＭＳ Ｐゴシック" pitchFamily="34"/>
                <a:cs typeface="ＭＳ Ｐゴシック" pitchFamily="34"/>
              </a:rPr>
              <a:t>District 5580  Presidents-Elect Training Seminar  </a:t>
            </a:r>
          </a:p>
        </p:txBody>
      </p:sp>
      <p:pic>
        <p:nvPicPr>
          <p:cNvPr id="6" name="Picture 5"/>
          <p:cNvPicPr>
            <a:picLocks noChangeAspect="1"/>
          </p:cNvPicPr>
          <p:nvPr/>
        </p:nvPicPr>
        <p:blipFill>
          <a:blip r:embed="rId3">
            <a:lum/>
            <a:alphaModFix/>
          </a:blip>
          <a:srcRect/>
          <a:stretch>
            <a:fillRect/>
          </a:stretch>
        </p:blipFill>
        <p:spPr>
          <a:xfrm>
            <a:off x="0" y="-492529"/>
            <a:ext cx="9144000" cy="7350530"/>
          </a:xfrm>
          <a:prstGeom prst="rect">
            <a:avLst/>
          </a:prstGeom>
          <a:noFill/>
          <a:ln>
            <a:noFill/>
          </a:ln>
        </p:spPr>
      </p:pic>
      <p:sp>
        <p:nvSpPr>
          <p:cNvPr id="9" name="Rectangle 8"/>
          <p:cNvSpPr/>
          <p:nvPr/>
        </p:nvSpPr>
        <p:spPr>
          <a:xfrm flipH="1">
            <a:off x="1282890" y="5895718"/>
            <a:ext cx="6946710" cy="553998"/>
          </a:xfrm>
          <a:prstGeom prst="rect">
            <a:avLst/>
          </a:prstGeom>
        </p:spPr>
        <p:txBody>
          <a:bodyPr wrap="square">
            <a:spAutoFit/>
          </a:bodyPr>
          <a:lstStyle/>
          <a:p>
            <a:pPr>
              <a:spcBef>
                <a:spcPts val="799"/>
              </a:spcBef>
              <a:buClr>
                <a:srgbClr val="000000"/>
              </a:buClr>
              <a:buSzPct val="10000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000" b="1" i="1" dirty="0">
                <a:solidFill>
                  <a:srgbClr val="000000"/>
                </a:solidFill>
                <a:latin typeface="Arial" pitchFamily="34"/>
                <a:ea typeface="ＭＳ Ｐゴシック" pitchFamily="34"/>
                <a:cs typeface="ＭＳ Ｐゴシック" pitchFamily="34"/>
              </a:rPr>
              <a:t>Universal </a:t>
            </a:r>
            <a:r>
              <a:rPr lang="en-US" sz="3000" b="1" i="1" dirty="0" smtClean="0">
                <a:solidFill>
                  <a:srgbClr val="000000"/>
                </a:solidFill>
                <a:latin typeface="Arial" pitchFamily="34"/>
                <a:ea typeface="ＭＳ Ｐゴシック" pitchFamily="34"/>
                <a:cs typeface="ＭＳ Ｐゴシック" pitchFamily="34"/>
              </a:rPr>
              <a:t>Playground </a:t>
            </a:r>
            <a:r>
              <a:rPr lang="en-US" sz="3000" b="1" i="1" dirty="0" smtClean="0">
                <a:solidFill>
                  <a:srgbClr val="000000"/>
                </a:solidFill>
                <a:latin typeface="Arial" pitchFamily="34"/>
                <a:ea typeface="ＭＳ Ｐゴシック" pitchFamily="34"/>
                <a:cs typeface="ＭＳ Ｐゴシック" pitchFamily="34"/>
              </a:rPr>
              <a:t>Project, Fargo</a:t>
            </a:r>
            <a:endParaRPr lang="en-US" sz="3000" b="1" i="1" dirty="0">
              <a:solidFill>
                <a:srgbClr val="000000"/>
              </a:solidFill>
              <a:latin typeface="Arial" pitchFamily="34"/>
              <a:ea typeface="ＭＳ Ｐゴシック" pitchFamily="34"/>
              <a:cs typeface="ＭＳ Ｐゴシック" pitchFamily="34"/>
            </a:endParaRPr>
          </a:p>
        </p:txBody>
      </p:sp>
    </p:spTree>
    <p:extLst>
      <p:ext uri="{BB962C8B-B14F-4D97-AF65-F5344CB8AC3E}">
        <p14:creationId xmlns:p14="http://schemas.microsoft.com/office/powerpoint/2010/main" val="3363454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altLang="en-US"/>
          </a:p>
        </p:txBody>
      </p:sp>
      <p:sp>
        <p:nvSpPr>
          <p:cNvPr id="39939" name="Rectangle 3"/>
          <p:cNvSpPr>
            <a:spLocks noGrp="1" noChangeArrowheads="1"/>
          </p:cNvSpPr>
          <p:nvPr>
            <p:ph type="body" idx="1"/>
          </p:nvPr>
        </p:nvSpPr>
        <p:spPr/>
        <p:txBody>
          <a:bodyPr/>
          <a:lstStyle/>
          <a:p>
            <a:endParaRPr lang="en-US" altLang="en-US"/>
          </a:p>
        </p:txBody>
      </p:sp>
      <p:pic>
        <p:nvPicPr>
          <p:cNvPr id="39940" name="Picture 6" descr="2nd Harvest Food V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1" name="Text Box 7"/>
          <p:cNvSpPr txBox="1">
            <a:spLocks noChangeArrowheads="1"/>
          </p:cNvSpPr>
          <p:nvPr/>
        </p:nvSpPr>
        <p:spPr bwMode="auto">
          <a:xfrm>
            <a:off x="2133600" y="5105400"/>
            <a:ext cx="7010400"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dirty="0"/>
              <a:t>Second Harvest Food Van</a:t>
            </a:r>
            <a:r>
              <a:rPr lang="en-US" altLang="en-US" sz="2400" b="1" i="1" dirty="0"/>
              <a:t> </a:t>
            </a:r>
            <a:r>
              <a:rPr lang="en-US" altLang="en-US" sz="2400" b="1" i="1" dirty="0">
                <a:solidFill>
                  <a:srgbClr val="FF0000"/>
                </a:solidFill>
              </a:rPr>
              <a:t>sponsored by: Grand Rapids, Walker, Hibbing, International Falls, Virginia,</a:t>
            </a:r>
            <a:r>
              <a:rPr lang="en-US" altLang="en-US" sz="1800" dirty="0">
                <a:solidFill>
                  <a:srgbClr val="FF0000"/>
                </a:solidFill>
              </a:rPr>
              <a:t> </a:t>
            </a:r>
            <a:r>
              <a:rPr lang="en-US" altLang="en-US" sz="2400" b="1" i="1" dirty="0">
                <a:solidFill>
                  <a:srgbClr val="FF0000"/>
                </a:solidFill>
              </a:rPr>
              <a:t>Central Lakes Rotary Clubs DSG Project 09.1.03</a:t>
            </a:r>
          </a:p>
        </p:txBody>
      </p:sp>
    </p:spTree>
    <p:extLst>
      <p:ext uri="{BB962C8B-B14F-4D97-AF65-F5344CB8AC3E}">
        <p14:creationId xmlns:p14="http://schemas.microsoft.com/office/powerpoint/2010/main" val="3330707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4"/>
          <p:cNvGraphicFramePr>
            <a:graphicFrameLocks noChangeAspect="1"/>
          </p:cNvGraphicFramePr>
          <p:nvPr/>
        </p:nvGraphicFramePr>
        <p:xfrm>
          <a:off x="0" y="-114300"/>
          <a:ext cx="9144000" cy="7086600"/>
        </p:xfrm>
        <a:graphic>
          <a:graphicData uri="http://schemas.openxmlformats.org/presentationml/2006/ole">
            <mc:AlternateContent xmlns:mc="http://schemas.openxmlformats.org/markup-compatibility/2006">
              <mc:Choice xmlns:v="urn:schemas-microsoft-com:vml" Requires="v">
                <p:oleObj spid="_x0000_s4148" name="Acrobat Document" r:id="rId3" imgW="7496175" imgH="5810250" progId="AcroExch.Document.7">
                  <p:embed/>
                </p:oleObj>
              </mc:Choice>
              <mc:Fallback>
                <p:oleObj name="Acrobat Document" r:id="rId3" imgW="7496175" imgH="581025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
                        <a:ext cx="9144000" cy="7086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41987" name="Text Box 5"/>
          <p:cNvSpPr txBox="1">
            <a:spLocks noChangeArrowheads="1"/>
          </p:cNvSpPr>
          <p:nvPr/>
        </p:nvSpPr>
        <p:spPr bwMode="auto">
          <a:xfrm>
            <a:off x="465161" y="0"/>
            <a:ext cx="792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i="1" dirty="0"/>
              <a:t>Baudette Rotary’s Ambulance project – DSG 10.2.12</a:t>
            </a:r>
          </a:p>
        </p:txBody>
      </p:sp>
    </p:spTree>
    <p:extLst>
      <p:ext uri="{BB962C8B-B14F-4D97-AF65-F5344CB8AC3E}">
        <p14:creationId xmlns:p14="http://schemas.microsoft.com/office/powerpoint/2010/main" val="537463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ubtitle 2"/>
          <p:cNvSpPr>
            <a:spLocks noGrp="1"/>
          </p:cNvSpPr>
          <p:nvPr>
            <p:ph type="subTitle" idx="1"/>
          </p:nvPr>
        </p:nvSpPr>
        <p:spPr>
          <a:xfrm>
            <a:off x="782638" y="1676400"/>
            <a:ext cx="6837362" cy="1100138"/>
          </a:xfrm>
        </p:spPr>
        <p:txBody>
          <a:bodyPr>
            <a:normAutofit/>
          </a:bodyPr>
          <a:lstStyle/>
          <a:p>
            <a:r>
              <a:rPr lang="en-US" altLang="en-US" dirty="0" smtClean="0">
                <a:solidFill>
                  <a:schemeClr val="tx2"/>
                </a:solidFill>
                <a:latin typeface="Arial Rounded MT Bold" pitchFamily="34" charset="0"/>
              </a:rPr>
              <a:t>Economic &amp; Community Development – </a:t>
            </a:r>
            <a:r>
              <a:rPr lang="en-US" altLang="en-US" b="1" i="1" dirty="0" smtClean="0">
                <a:solidFill>
                  <a:schemeClr val="tx2"/>
                </a:solidFill>
                <a:latin typeface="Arial Rounded MT Bold" pitchFamily="34" charset="0"/>
              </a:rPr>
              <a:t>Crookston Rotary Peace Pole Project</a:t>
            </a:r>
            <a:endParaRPr lang="en-US" altLang="en-US" b="1" i="1" dirty="0" smtClean="0">
              <a:latin typeface="Arial Rounded MT Bold" pitchFamily="34" charset="0"/>
            </a:endParaRPr>
          </a:p>
        </p:txBody>
      </p:sp>
      <p:pic>
        <p:nvPicPr>
          <p:cNvPr id="59395" name="Picture 11" descr="Economic-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28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54350"/>
            <a:ext cx="36925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Slide Number Placeholder 3"/>
          <p:cNvSpPr>
            <a:spLocks noGrp="1"/>
          </p:cNvSpPr>
          <p:nvPr>
            <p:ph type="sldNum" sz="quarter" idx="11"/>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5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95BB6440-A0CD-4046-92D1-228163A054A8}" type="slidenum">
              <a:rPr lang="en-US" altLang="en-US" sz="1400" smtClean="0">
                <a:solidFill>
                  <a:srgbClr val="FFFFFF"/>
                </a:solidFill>
              </a:rPr>
              <a:pPr>
                <a:spcBef>
                  <a:spcPct val="0"/>
                </a:spcBef>
              </a:pPr>
              <a:t>7</a:t>
            </a:fld>
            <a:endParaRPr lang="en-US" altLang="en-US" sz="1400" smtClean="0">
              <a:solidFill>
                <a:srgbClr val="FFFFFF"/>
              </a:solidFill>
            </a:endParaRPr>
          </a:p>
        </p:txBody>
      </p:sp>
      <p:pic>
        <p:nvPicPr>
          <p:cNvPr id="59398" name="Picture 3" descr="C:\Users\owner\Documents\Rotary International\RI Logos\detail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38" y="187325"/>
            <a:ext cx="189706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Content Placeholder 3" descr="IMG_112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1988" y="2776538"/>
            <a:ext cx="4138612"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p:cNvPicPr>
            <a:picLocks noChangeAspect="1" noChangeArrowheads="1"/>
          </p:cNvPicPr>
          <p:nvPr/>
        </p:nvPicPr>
        <p:blipFill>
          <a:blip r:embed="rId7">
            <a:extLst>
              <a:ext uri="{28A0092B-C50C-407E-A947-70E740481C1C}">
                <a14:useLocalDpi xmlns:a14="http://schemas.microsoft.com/office/drawing/2010/main" val="0"/>
              </a:ext>
            </a:extLst>
          </a:blip>
          <a:srcRect l="32053" t="22855" r="27403" b="33841"/>
          <a:stretch>
            <a:fillRect/>
          </a:stretch>
        </p:blipFill>
        <p:spPr bwMode="auto">
          <a:xfrm>
            <a:off x="6327775" y="187325"/>
            <a:ext cx="24098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262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41" y="0"/>
            <a:ext cx="7323436" cy="667265"/>
          </a:xfrm>
        </p:spPr>
        <p:txBody>
          <a:bodyPr>
            <a:noAutofit/>
          </a:bodyPr>
          <a:lstStyle/>
          <a:p>
            <a:r>
              <a:rPr lang="en-US" sz="3600" b="1" i="1" dirty="0" smtClean="0"/>
              <a:t>Perham Dog Park by the Perham Rotary</a:t>
            </a:r>
            <a:endParaRPr lang="en-US" sz="3600" b="1"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05279"/>
            <a:ext cx="2710248" cy="33878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31920"/>
            <a:ext cx="3657600" cy="2926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0680" y="4026759"/>
            <a:ext cx="5033319" cy="283124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3050" y="705279"/>
            <a:ext cx="5820949" cy="3274284"/>
          </a:xfrm>
          <a:prstGeom prst="rect">
            <a:avLst/>
          </a:prstGeom>
        </p:spPr>
      </p:pic>
    </p:spTree>
    <p:extLst>
      <p:ext uri="{BB962C8B-B14F-4D97-AF65-F5344CB8AC3E}">
        <p14:creationId xmlns:p14="http://schemas.microsoft.com/office/powerpoint/2010/main" val="104352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anose="020B0606020202030204" pitchFamily="34" charset="0"/>
              </a:rPr>
              <a:t>15.1.01        Peace Pole Park, Crookston</a:t>
            </a:r>
          </a:p>
        </p:txBody>
      </p:sp>
      <p:pic>
        <p:nvPicPr>
          <p:cNvPr id="77827"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09134"/>
            <a:ext cx="7687733" cy="28013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descr="IMG_112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9655" y="3466570"/>
            <a:ext cx="4522484" cy="339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54320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2527</TotalTime>
  <Words>1048</Words>
  <Application>Microsoft Office PowerPoint</Application>
  <PresentationFormat>On-screen Show (4:3)</PresentationFormat>
  <Paragraphs>182</Paragraphs>
  <Slides>27</Slides>
  <Notes>22</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4" baseType="lpstr">
      <vt:lpstr>MS PGothic</vt:lpstr>
      <vt:lpstr>MS PGothic</vt:lpstr>
      <vt:lpstr>Arial</vt:lpstr>
      <vt:lpstr>Arial Narrow</vt:lpstr>
      <vt:lpstr>Arial Narrow Bold</vt:lpstr>
      <vt:lpstr>Arial Rounded MT Bold</vt:lpstr>
      <vt:lpstr>Book Antiqua</vt:lpstr>
      <vt:lpstr>Calibri</vt:lpstr>
      <vt:lpstr>Calibri Light</vt:lpstr>
      <vt:lpstr>Century Gothic</vt:lpstr>
      <vt:lpstr>Georgia</vt:lpstr>
      <vt:lpstr>Lucida Sans Unicode</vt:lpstr>
      <vt:lpstr>Tahoma</vt:lpstr>
      <vt:lpstr>ヒラギノ角ゴ Pro W3</vt:lpstr>
      <vt:lpstr>Office Theme</vt:lpstr>
      <vt:lpstr>Custom Design</vt:lpstr>
      <vt:lpstr>Acrobat Document</vt:lpstr>
      <vt:lpstr>PowerPoint Presentation</vt:lpstr>
      <vt:lpstr>Rotary District 5580  (67 Clubs - 174,000 Sq. Miles)</vt:lpstr>
      <vt:lpstr>PowerPoint Presentation</vt:lpstr>
      <vt:lpstr>PowerPoint Presentation</vt:lpstr>
      <vt:lpstr>PowerPoint Presentation</vt:lpstr>
      <vt:lpstr>PowerPoint Presentation</vt:lpstr>
      <vt:lpstr>PowerPoint Presentation</vt:lpstr>
      <vt:lpstr>Perham Dog Park by the Perham Rotary</vt:lpstr>
      <vt:lpstr>15.1.01        Peace Pole Park, Crookston</vt:lpstr>
      <vt:lpstr>15.1.02    AED’s,  Long Prairie</vt:lpstr>
      <vt:lpstr>15.1.10         Baudette</vt:lpstr>
      <vt:lpstr>15.1.13  Soccer fielf Improvements, Jamestown</vt:lpstr>
      <vt:lpstr>16.1.01   Baseball Field Improvements, Thief River Falls</vt:lpstr>
      <vt:lpstr>16.1.02   Wadena Tranquility Garden, at Wellness Center</vt:lpstr>
      <vt:lpstr>16.1.03   First Lego League</vt:lpstr>
      <vt:lpstr>16.1.03  Lego Robotics Kits   </vt:lpstr>
      <vt:lpstr>16.1.04      Cubby Benches for Low Income Housing</vt:lpstr>
      <vt:lpstr>16.1.06  St James School Partnership   ThunderBay port Arthur</vt:lpstr>
      <vt:lpstr>15.1.08  Dolly Parton Imagination Library</vt:lpstr>
      <vt:lpstr>15.1.09   Andy and Elmer Literacy Project</vt:lpstr>
      <vt:lpstr>PowerPoint Presentation</vt:lpstr>
      <vt:lpstr>14.1.07   Learning Tree   -   International Falls</vt:lpstr>
      <vt:lpstr>14.1.07    Project Learning Tree</vt:lpstr>
      <vt:lpstr>15.1.15   Active Living Center     Itasca County</vt:lpstr>
      <vt:lpstr>14.1.05     Fosston Inspiration Trail  (Bike/Walk/Run Course)</vt:lpstr>
      <vt:lpstr>14.1.09    Duluth International Peace Plaza</vt:lpstr>
      <vt:lpstr>18.1.04 Outdoor Classroom &amp; Gazebo,  Frazee - DL Noon and DL Breakfast Clubs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GRANTS</dc:title>
  <dc:creator>Gopalakrishnan NATARAJAN</dc:creator>
  <cp:lastModifiedBy>dave</cp:lastModifiedBy>
  <cp:revision>430</cp:revision>
  <dcterms:created xsi:type="dcterms:W3CDTF">2015-08-03T14:16:04Z</dcterms:created>
  <dcterms:modified xsi:type="dcterms:W3CDTF">2018-01-07T04:58:16Z</dcterms:modified>
</cp:coreProperties>
</file>