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415" r:id="rId2"/>
    <p:sldId id="469" r:id="rId3"/>
    <p:sldId id="389" r:id="rId4"/>
    <p:sldId id="347" r:id="rId5"/>
    <p:sldId id="364" r:id="rId6"/>
    <p:sldId id="465" r:id="rId7"/>
    <p:sldId id="463" r:id="rId8"/>
    <p:sldId id="467" r:id="rId9"/>
    <p:sldId id="455" r:id="rId10"/>
    <p:sldId id="384" r:id="rId11"/>
    <p:sldId id="385" r:id="rId12"/>
    <p:sldId id="395" r:id="rId13"/>
    <p:sldId id="405" r:id="rId14"/>
    <p:sldId id="399" r:id="rId15"/>
    <p:sldId id="408" r:id="rId16"/>
    <p:sldId id="456" r:id="rId17"/>
    <p:sldId id="458" r:id="rId18"/>
    <p:sldId id="451" r:id="rId19"/>
    <p:sldId id="468" r:id="rId20"/>
    <p:sldId id="392" r:id="rId21"/>
    <p:sldId id="393" r:id="rId22"/>
    <p:sldId id="430" r:id="rId23"/>
    <p:sldId id="363"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33"/>
    <a:srgbClr val="FABE00"/>
    <a:srgbClr val="0066FF"/>
    <a:srgbClr val="0066CC"/>
    <a:srgbClr val="CC0099"/>
    <a:srgbClr val="0033CC"/>
    <a:srgbClr val="000099"/>
    <a:srgbClr val="CC0066"/>
    <a:srgbClr val="996633"/>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70" autoAdjust="0"/>
    <p:restoredTop sz="78538" autoAdjust="0"/>
  </p:normalViewPr>
  <p:slideViewPr>
    <p:cSldViewPr snapToGrid="0">
      <p:cViewPr varScale="1">
        <p:scale>
          <a:sx n="57" d="100"/>
          <a:sy n="57" d="100"/>
        </p:scale>
        <p:origin x="132"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19DDBF-1F83-41D2-88CA-7EA0DD9F996E}" type="datetimeFigureOut">
              <a:rPr lang="en-AU" smtClean="0"/>
              <a:pPr/>
              <a:t>10/01/2018</a:t>
            </a:fld>
            <a:endParaRPr lang="en-AU"/>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E2F3A7-CDF3-4B96-8430-C2983394D84E}" type="slidenum">
              <a:rPr lang="en-AU" smtClean="0"/>
              <a:pPr/>
              <a:t>‹#›</a:t>
            </a:fld>
            <a:endParaRPr lang="en-AU"/>
          </a:p>
        </p:txBody>
      </p:sp>
    </p:spTree>
    <p:extLst>
      <p:ext uri="{BB962C8B-B14F-4D97-AF65-F5344CB8AC3E}">
        <p14:creationId xmlns:p14="http://schemas.microsoft.com/office/powerpoint/2010/main" val="1858476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panose="020B0604020202020204" pitchFamily="34" charset="0"/>
                <a:cs typeface="Arial" panose="020B0604020202020204" pitchFamily="34" charset="0"/>
              </a:defRPr>
            </a:lvl1pPr>
            <a:lvl2pPr marL="709443" indent="-272863" eaLnBrk="0" hangingPunct="0">
              <a:spcBef>
                <a:spcPct val="30000"/>
              </a:spcBef>
              <a:defRPr sz="1100">
                <a:solidFill>
                  <a:schemeClr val="tx1"/>
                </a:solidFill>
                <a:latin typeface="Arial" panose="020B0604020202020204" pitchFamily="34" charset="0"/>
                <a:cs typeface="Arial" panose="020B0604020202020204" pitchFamily="34" charset="0"/>
              </a:defRPr>
            </a:lvl2pPr>
            <a:lvl3pPr marL="1091451" indent="-218290" eaLnBrk="0" hangingPunct="0">
              <a:spcBef>
                <a:spcPct val="30000"/>
              </a:spcBef>
              <a:defRPr sz="1100">
                <a:solidFill>
                  <a:schemeClr val="tx1"/>
                </a:solidFill>
                <a:latin typeface="Arial" panose="020B0604020202020204" pitchFamily="34" charset="0"/>
                <a:cs typeface="Arial" panose="020B0604020202020204" pitchFamily="34" charset="0"/>
              </a:defRPr>
            </a:lvl3pPr>
            <a:lvl4pPr marL="1528031" indent="-218290" eaLnBrk="0" hangingPunct="0">
              <a:spcBef>
                <a:spcPct val="30000"/>
              </a:spcBef>
              <a:defRPr sz="1100">
                <a:solidFill>
                  <a:schemeClr val="tx1"/>
                </a:solidFill>
                <a:latin typeface="Arial" panose="020B0604020202020204" pitchFamily="34" charset="0"/>
                <a:cs typeface="Arial" panose="020B0604020202020204" pitchFamily="34" charset="0"/>
              </a:defRPr>
            </a:lvl4pPr>
            <a:lvl5pPr marL="1964611" indent="-218290" eaLnBrk="0" hangingPunct="0">
              <a:spcBef>
                <a:spcPct val="30000"/>
              </a:spcBef>
              <a:defRPr sz="1100">
                <a:solidFill>
                  <a:schemeClr val="tx1"/>
                </a:solidFill>
                <a:latin typeface="Arial" panose="020B0604020202020204" pitchFamily="34" charset="0"/>
                <a:cs typeface="Arial" panose="020B0604020202020204" pitchFamily="34" charset="0"/>
              </a:defRPr>
            </a:lvl5pPr>
            <a:lvl6pPr marL="2401192" indent="-218290" eaLnBrk="0" fontAlgn="base" hangingPunct="0">
              <a:spcBef>
                <a:spcPct val="30000"/>
              </a:spcBef>
              <a:spcAft>
                <a:spcPct val="0"/>
              </a:spcAft>
              <a:defRPr sz="1100">
                <a:solidFill>
                  <a:schemeClr val="tx1"/>
                </a:solidFill>
                <a:latin typeface="Arial" panose="020B0604020202020204" pitchFamily="34" charset="0"/>
                <a:cs typeface="Arial" panose="020B0604020202020204" pitchFamily="34" charset="0"/>
              </a:defRPr>
            </a:lvl6pPr>
            <a:lvl7pPr marL="2837772" indent="-218290" eaLnBrk="0" fontAlgn="base" hangingPunct="0">
              <a:spcBef>
                <a:spcPct val="30000"/>
              </a:spcBef>
              <a:spcAft>
                <a:spcPct val="0"/>
              </a:spcAft>
              <a:defRPr sz="1100">
                <a:solidFill>
                  <a:schemeClr val="tx1"/>
                </a:solidFill>
                <a:latin typeface="Arial" panose="020B0604020202020204" pitchFamily="34" charset="0"/>
                <a:cs typeface="Arial" panose="020B0604020202020204" pitchFamily="34" charset="0"/>
              </a:defRPr>
            </a:lvl7pPr>
            <a:lvl8pPr marL="3274352" indent="-218290" eaLnBrk="0" fontAlgn="base" hangingPunct="0">
              <a:spcBef>
                <a:spcPct val="30000"/>
              </a:spcBef>
              <a:spcAft>
                <a:spcPct val="0"/>
              </a:spcAft>
              <a:defRPr sz="1100">
                <a:solidFill>
                  <a:schemeClr val="tx1"/>
                </a:solidFill>
                <a:latin typeface="Arial" panose="020B0604020202020204" pitchFamily="34" charset="0"/>
                <a:cs typeface="Arial" panose="020B0604020202020204" pitchFamily="34" charset="0"/>
              </a:defRPr>
            </a:lvl8pPr>
            <a:lvl9pPr marL="3710932" indent="-218290" eaLnBrk="0" fontAlgn="base" hangingPunct="0">
              <a:spcBef>
                <a:spcPct val="30000"/>
              </a:spcBef>
              <a:spcAft>
                <a:spcPct val="0"/>
              </a:spcAft>
              <a:defRPr sz="11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C7E41631-E452-4D96-8DCD-07B43D922444}" type="slidenum">
              <a:rPr lang="en-US" altLang="en-US"/>
              <a:pPr eaLnBrk="1" hangingPunct="1">
                <a:spcBef>
                  <a:spcPct val="0"/>
                </a:spcBef>
              </a:pPr>
              <a:t>1</a:t>
            </a:fld>
            <a:endParaRPr lang="en-US" altLang="en-US" dirty="0"/>
          </a:p>
        </p:txBody>
      </p:sp>
      <p:sp>
        <p:nvSpPr>
          <p:cNvPr id="159747" name="Rectangle 2"/>
          <p:cNvSpPr>
            <a:spLocks noGrp="1" noRot="1" noChangeAspect="1" noChangeArrowheads="1" noTextEdit="1"/>
          </p:cNvSpPr>
          <p:nvPr>
            <p:ph type="sldImg"/>
          </p:nvPr>
        </p:nvSpPr>
        <p:spPr>
          <a:xfrm>
            <a:off x="1173163" y="688975"/>
            <a:ext cx="4598987" cy="3451225"/>
          </a:xfrm>
          <a:ln/>
        </p:spPr>
      </p:sp>
      <p:sp>
        <p:nvSpPr>
          <p:cNvPr id="159748" name="Rectangle 3"/>
          <p:cNvSpPr>
            <a:spLocks noGrp="1" noChangeArrowheads="1"/>
          </p:cNvSpPr>
          <p:nvPr>
            <p:ph type="body" idx="1"/>
          </p:nvPr>
        </p:nvSpPr>
        <p:spPr>
          <a:xfrm>
            <a:off x="868362" y="4165298"/>
            <a:ext cx="4775994" cy="3946071"/>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i="1" dirty="0">
                <a:latin typeface="Arial" panose="020B0604020202020204" pitchFamily="34" charset="0"/>
                <a:cs typeface="Arial" panose="020B0604020202020204" pitchFamily="34" charset="0"/>
              </a:rPr>
              <a:t>Rotary’s Matching Grants program enables clubs in one part of the world to connect with a club or a Rotarian located a world away to combine their energies and make a difference. By working together Rotarians from Germany, Australia, Canada, The United States, Mexico, and Niger have obtained several grants for projects in Niger, the poorest nation in the world.  One project helped build the well pictured here.  Wells such as this one help provide clean water and will make life healthier and easier for these villagers.</a:t>
            </a:r>
          </a:p>
          <a:p>
            <a:pPr algn="just" eaLnBrk="1" hangingPunct="1"/>
            <a:r>
              <a:rPr lang="en-US" altLang="en-US" b="1" dirty="0">
                <a:latin typeface="Arial" panose="020B0604020202020204" pitchFamily="34" charset="0"/>
                <a:cs typeface="Arial" panose="020B0604020202020204" pitchFamily="34" charset="0"/>
              </a:rPr>
              <a:t>Matching Grants </a:t>
            </a:r>
            <a:r>
              <a:rPr lang="en-US" altLang="en-US" dirty="0">
                <a:latin typeface="Arial" panose="020B0604020202020204" pitchFamily="34" charset="0"/>
                <a:cs typeface="Arial" panose="020B0604020202020204" pitchFamily="34" charset="0"/>
              </a:rPr>
              <a:t>provide matching funds for international service projects of Rotary clubs and districts.  Since 1965, 30,560 Matching Grant projects in 199 countries and territories have been funded at a cost of more than $341 million. </a:t>
            </a:r>
            <a:r>
              <a:rPr lang="en-US" altLang="en-US" b="1" dirty="0">
                <a:latin typeface="Arial" panose="020B0604020202020204" pitchFamily="34" charset="0"/>
                <a:cs typeface="Arial" panose="020B0604020202020204" pitchFamily="34" charset="0"/>
              </a:rPr>
              <a:t>In 2008-09  1,560 Matching Grants were awarded totaling $16,632409 </a:t>
            </a:r>
          </a:p>
        </p:txBody>
      </p:sp>
    </p:spTree>
    <p:extLst>
      <p:ext uri="{BB962C8B-B14F-4D97-AF65-F5344CB8AC3E}">
        <p14:creationId xmlns:p14="http://schemas.microsoft.com/office/powerpoint/2010/main" val="2956720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Platshållare för bildobjekt 1"/>
          <p:cNvSpPr>
            <a:spLocks noGrp="1" noRot="1" noChangeAspect="1" noTextEdit="1"/>
          </p:cNvSpPr>
          <p:nvPr>
            <p:ph type="sldImg"/>
          </p:nvPr>
        </p:nvSpPr>
        <p:spPr>
          <a:ln/>
        </p:spPr>
      </p:sp>
      <p:sp>
        <p:nvSpPr>
          <p:cNvPr id="96259" name="Platshållare för anteckninga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en-US" dirty="0" smtClean="0">
                <a:latin typeface="Arial" panose="020B0604020202020204" pitchFamily="34" charset="0"/>
              </a:rPr>
              <a:t>&lt;1M</a:t>
            </a:r>
            <a:endParaRPr lang="sv-SE" altLang="en-US" dirty="0" smtClean="0">
              <a:latin typeface="Arial" panose="020B0604020202020204" pitchFamily="34" charset="0"/>
            </a:endParaRPr>
          </a:p>
        </p:txBody>
      </p:sp>
      <p:sp>
        <p:nvSpPr>
          <p:cNvPr id="96260" name="Platshållare för bild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08AA623-5C80-4BEB-9FB0-0C1DC7FF2082}" type="slidenum">
              <a:rPr lang="en-US" altLang="en-US" sz="1200"/>
              <a:pPr/>
              <a:t>11</a:t>
            </a:fld>
            <a:endParaRPr lang="en-US" altLang="en-US" sz="1200" dirty="0"/>
          </a:p>
        </p:txBody>
      </p:sp>
    </p:spTree>
    <p:extLst>
      <p:ext uri="{BB962C8B-B14F-4D97-AF65-F5344CB8AC3E}">
        <p14:creationId xmlns:p14="http://schemas.microsoft.com/office/powerpoint/2010/main" val="249601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E2F3A7-CDF3-4B96-8430-C2983394D84E}" type="slidenum">
              <a:rPr lang="en-AU" smtClean="0"/>
              <a:pPr/>
              <a:t>12</a:t>
            </a:fld>
            <a:endParaRPr lang="en-AU"/>
          </a:p>
        </p:txBody>
      </p:sp>
    </p:spTree>
    <p:extLst>
      <p:ext uri="{BB962C8B-B14F-4D97-AF65-F5344CB8AC3E}">
        <p14:creationId xmlns:p14="http://schemas.microsoft.com/office/powerpoint/2010/main" val="332157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E2F3A7-CDF3-4B96-8430-C2983394D84E}" type="slidenum">
              <a:rPr lang="en-AU" smtClean="0"/>
              <a:pPr/>
              <a:t>13</a:t>
            </a:fld>
            <a:endParaRPr lang="en-AU"/>
          </a:p>
        </p:txBody>
      </p:sp>
    </p:spTree>
    <p:extLst>
      <p:ext uri="{BB962C8B-B14F-4D97-AF65-F5344CB8AC3E}">
        <p14:creationId xmlns:p14="http://schemas.microsoft.com/office/powerpoint/2010/main" val="3594007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E2F3A7-CDF3-4B96-8430-C2983394D84E}" type="slidenum">
              <a:rPr lang="en-AU" smtClean="0"/>
              <a:pPr/>
              <a:t>14</a:t>
            </a:fld>
            <a:endParaRPr lang="en-AU"/>
          </a:p>
        </p:txBody>
      </p:sp>
    </p:spTree>
    <p:extLst>
      <p:ext uri="{BB962C8B-B14F-4D97-AF65-F5344CB8AC3E}">
        <p14:creationId xmlns:p14="http://schemas.microsoft.com/office/powerpoint/2010/main" val="356385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0M</a:t>
            </a:r>
            <a:endParaRPr lang="en-US" dirty="0"/>
          </a:p>
        </p:txBody>
      </p:sp>
      <p:sp>
        <p:nvSpPr>
          <p:cNvPr id="4" name="Slide Number Placeholder 3"/>
          <p:cNvSpPr>
            <a:spLocks noGrp="1"/>
          </p:cNvSpPr>
          <p:nvPr>
            <p:ph type="sldNum" sz="quarter" idx="10"/>
          </p:nvPr>
        </p:nvSpPr>
        <p:spPr/>
        <p:txBody>
          <a:bodyPr/>
          <a:lstStyle/>
          <a:p>
            <a:fld id="{BBE2F3A7-CDF3-4B96-8430-C2983394D84E}" type="slidenum">
              <a:rPr lang="en-AU" smtClean="0"/>
              <a:pPr/>
              <a:t>15</a:t>
            </a:fld>
            <a:endParaRPr lang="en-AU"/>
          </a:p>
        </p:txBody>
      </p:sp>
    </p:spTree>
    <p:extLst>
      <p:ext uri="{BB962C8B-B14F-4D97-AF65-F5344CB8AC3E}">
        <p14:creationId xmlns:p14="http://schemas.microsoft.com/office/powerpoint/2010/main" val="1962932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2M</a:t>
            </a:r>
            <a:endParaRPr lang="en-US" dirty="0"/>
          </a:p>
        </p:txBody>
      </p:sp>
      <p:sp>
        <p:nvSpPr>
          <p:cNvPr id="4" name="Slide Number Placeholder 3"/>
          <p:cNvSpPr>
            <a:spLocks noGrp="1"/>
          </p:cNvSpPr>
          <p:nvPr>
            <p:ph type="sldNum" sz="quarter" idx="10"/>
          </p:nvPr>
        </p:nvSpPr>
        <p:spPr/>
        <p:txBody>
          <a:bodyPr/>
          <a:lstStyle/>
          <a:p>
            <a:fld id="{BBE2F3A7-CDF3-4B96-8430-C2983394D84E}" type="slidenum">
              <a:rPr lang="en-AU" smtClean="0"/>
              <a:pPr/>
              <a:t>16</a:t>
            </a:fld>
            <a:endParaRPr lang="en-AU"/>
          </a:p>
        </p:txBody>
      </p:sp>
    </p:spTree>
    <p:extLst>
      <p:ext uri="{BB962C8B-B14F-4D97-AF65-F5344CB8AC3E}">
        <p14:creationId xmlns:p14="http://schemas.microsoft.com/office/powerpoint/2010/main" val="3788359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E2F3A7-CDF3-4B96-8430-C2983394D84E}" type="slidenum">
              <a:rPr lang="en-AU" smtClean="0"/>
              <a:pPr/>
              <a:t>17</a:t>
            </a:fld>
            <a:endParaRPr lang="en-AU"/>
          </a:p>
        </p:txBody>
      </p:sp>
    </p:spTree>
    <p:extLst>
      <p:ext uri="{BB962C8B-B14F-4D97-AF65-F5344CB8AC3E}">
        <p14:creationId xmlns:p14="http://schemas.microsoft.com/office/powerpoint/2010/main" val="18956737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&lt;0.5M</a:t>
            </a:r>
            <a:endParaRPr lang="en-US" dirty="0"/>
          </a:p>
        </p:txBody>
      </p:sp>
      <p:sp>
        <p:nvSpPr>
          <p:cNvPr id="4" name="Slide Number Placeholder 3"/>
          <p:cNvSpPr>
            <a:spLocks noGrp="1"/>
          </p:cNvSpPr>
          <p:nvPr>
            <p:ph type="sldNum" sz="quarter" idx="10"/>
          </p:nvPr>
        </p:nvSpPr>
        <p:spPr/>
        <p:txBody>
          <a:bodyPr/>
          <a:lstStyle/>
          <a:p>
            <a:fld id="{BBE2F3A7-CDF3-4B96-8430-C2983394D84E}" type="slidenum">
              <a:rPr lang="en-AU" smtClean="0"/>
              <a:pPr/>
              <a:t>18</a:t>
            </a:fld>
            <a:endParaRPr lang="en-AU"/>
          </a:p>
        </p:txBody>
      </p:sp>
    </p:spTree>
    <p:extLst>
      <p:ext uri="{BB962C8B-B14F-4D97-AF65-F5344CB8AC3E}">
        <p14:creationId xmlns:p14="http://schemas.microsoft.com/office/powerpoint/2010/main" val="531431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4M</a:t>
            </a:r>
            <a:endParaRPr lang="en-US" dirty="0"/>
          </a:p>
        </p:txBody>
      </p:sp>
      <p:sp>
        <p:nvSpPr>
          <p:cNvPr id="4" name="Slide Number Placeholder 3"/>
          <p:cNvSpPr>
            <a:spLocks noGrp="1"/>
          </p:cNvSpPr>
          <p:nvPr>
            <p:ph type="sldNum" sz="quarter" idx="10"/>
          </p:nvPr>
        </p:nvSpPr>
        <p:spPr/>
        <p:txBody>
          <a:bodyPr/>
          <a:lstStyle/>
          <a:p>
            <a:fld id="{BBE2F3A7-CDF3-4B96-8430-C2983394D84E}" type="slidenum">
              <a:rPr lang="en-AU" smtClean="0"/>
              <a:pPr/>
              <a:t>20</a:t>
            </a:fld>
            <a:endParaRPr lang="en-AU"/>
          </a:p>
        </p:txBody>
      </p:sp>
    </p:spTree>
    <p:extLst>
      <p:ext uri="{BB962C8B-B14F-4D97-AF65-F5344CB8AC3E}">
        <p14:creationId xmlns:p14="http://schemas.microsoft.com/office/powerpoint/2010/main" val="2569935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E2F3A7-CDF3-4B96-8430-C2983394D84E}" type="slidenum">
              <a:rPr lang="en-AU" smtClean="0"/>
              <a:pPr/>
              <a:t>21</a:t>
            </a:fld>
            <a:endParaRPr lang="en-AU"/>
          </a:p>
        </p:txBody>
      </p:sp>
    </p:spTree>
    <p:extLst>
      <p:ext uri="{BB962C8B-B14F-4D97-AF65-F5344CB8AC3E}">
        <p14:creationId xmlns:p14="http://schemas.microsoft.com/office/powerpoint/2010/main" val="580946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E2F3A7-CDF3-4B96-8430-C2983394D84E}" type="slidenum">
              <a:rPr lang="en-AU" smtClean="0"/>
              <a:pPr/>
              <a:t>3</a:t>
            </a:fld>
            <a:endParaRPr lang="en-AU"/>
          </a:p>
        </p:txBody>
      </p:sp>
    </p:spTree>
    <p:extLst>
      <p:ext uri="{BB962C8B-B14F-4D97-AF65-F5344CB8AC3E}">
        <p14:creationId xmlns:p14="http://schemas.microsoft.com/office/powerpoint/2010/main" val="13202280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smtClean="0"/>
              <a:t>Doing Good In The World</a:t>
            </a:r>
            <a:r>
              <a:rPr lang="en-US" sz="1400" b="1" dirty="0" smtClean="0"/>
              <a:t>…</a:t>
            </a:r>
          </a:p>
          <a:p>
            <a:r>
              <a:rPr lang="en-US" sz="1400" b="1" dirty="0" smtClean="0"/>
              <a:t>1M</a:t>
            </a:r>
            <a:endParaRPr lang="en-US" sz="1400" b="1" dirty="0"/>
          </a:p>
        </p:txBody>
      </p:sp>
      <p:sp>
        <p:nvSpPr>
          <p:cNvPr id="4" name="Slide Number Placeholder 3"/>
          <p:cNvSpPr>
            <a:spLocks noGrp="1"/>
          </p:cNvSpPr>
          <p:nvPr>
            <p:ph type="sldNum" sz="quarter" idx="10"/>
          </p:nvPr>
        </p:nvSpPr>
        <p:spPr/>
        <p:txBody>
          <a:bodyPr/>
          <a:lstStyle/>
          <a:p>
            <a:fld id="{BBE2F3A7-CDF3-4B96-8430-C2983394D84E}" type="slidenum">
              <a:rPr lang="en-AU" smtClean="0"/>
              <a:pPr/>
              <a:t>22</a:t>
            </a:fld>
            <a:endParaRPr lang="en-AU"/>
          </a:p>
        </p:txBody>
      </p:sp>
    </p:spTree>
    <p:extLst>
      <p:ext uri="{BB962C8B-B14F-4D97-AF65-F5344CB8AC3E}">
        <p14:creationId xmlns:p14="http://schemas.microsoft.com/office/powerpoint/2010/main" val="26688313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&lt;0.5M</a:t>
            </a:r>
            <a:endParaRPr lang="en-US" dirty="0"/>
          </a:p>
        </p:txBody>
      </p:sp>
      <p:sp>
        <p:nvSpPr>
          <p:cNvPr id="4" name="Slide Number Placeholder 3"/>
          <p:cNvSpPr>
            <a:spLocks noGrp="1"/>
          </p:cNvSpPr>
          <p:nvPr>
            <p:ph type="sldNum" sz="quarter" idx="10"/>
          </p:nvPr>
        </p:nvSpPr>
        <p:spPr/>
        <p:txBody>
          <a:bodyPr/>
          <a:lstStyle/>
          <a:p>
            <a:fld id="{BBE2F3A7-CDF3-4B96-8430-C2983394D84E}" type="slidenum">
              <a:rPr lang="en-AU" smtClean="0"/>
              <a:pPr/>
              <a:t>23</a:t>
            </a:fld>
            <a:endParaRPr lang="en-AU"/>
          </a:p>
        </p:txBody>
      </p:sp>
    </p:spTree>
    <p:extLst>
      <p:ext uri="{BB962C8B-B14F-4D97-AF65-F5344CB8AC3E}">
        <p14:creationId xmlns:p14="http://schemas.microsoft.com/office/powerpoint/2010/main" val="26150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E2F3A7-CDF3-4B96-8430-C2983394D84E}" type="slidenum">
              <a:rPr lang="en-AU" smtClean="0"/>
              <a:pPr/>
              <a:t>4</a:t>
            </a:fld>
            <a:endParaRPr lang="en-AU" dirty="0"/>
          </a:p>
        </p:txBody>
      </p:sp>
    </p:spTree>
    <p:extLst>
      <p:ext uri="{BB962C8B-B14F-4D97-AF65-F5344CB8AC3E}">
        <p14:creationId xmlns:p14="http://schemas.microsoft.com/office/powerpoint/2010/main" val="359543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&lt;1M</a:t>
            </a:r>
            <a:endParaRPr lang="en-US" dirty="0"/>
          </a:p>
        </p:txBody>
      </p:sp>
      <p:sp>
        <p:nvSpPr>
          <p:cNvPr id="4" name="Slide Number Placeholder 3"/>
          <p:cNvSpPr>
            <a:spLocks noGrp="1"/>
          </p:cNvSpPr>
          <p:nvPr>
            <p:ph type="sldNum" sz="quarter" idx="10"/>
          </p:nvPr>
        </p:nvSpPr>
        <p:spPr/>
        <p:txBody>
          <a:bodyPr/>
          <a:lstStyle/>
          <a:p>
            <a:fld id="{BBE2F3A7-CDF3-4B96-8430-C2983394D84E}" type="slidenum">
              <a:rPr lang="en-AU" smtClean="0"/>
              <a:pPr/>
              <a:t>5</a:t>
            </a:fld>
            <a:endParaRPr lang="en-AU" dirty="0"/>
          </a:p>
        </p:txBody>
      </p:sp>
    </p:spTree>
    <p:extLst>
      <p:ext uri="{BB962C8B-B14F-4D97-AF65-F5344CB8AC3E}">
        <p14:creationId xmlns:p14="http://schemas.microsoft.com/office/powerpoint/2010/main" val="539356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&lt;1M</a:t>
            </a:r>
            <a:endParaRPr lang="en-US" dirty="0"/>
          </a:p>
        </p:txBody>
      </p:sp>
      <p:sp>
        <p:nvSpPr>
          <p:cNvPr id="4" name="Slide Number Placeholder 3"/>
          <p:cNvSpPr>
            <a:spLocks noGrp="1"/>
          </p:cNvSpPr>
          <p:nvPr>
            <p:ph type="sldNum" sz="quarter" idx="10"/>
          </p:nvPr>
        </p:nvSpPr>
        <p:spPr/>
        <p:txBody>
          <a:bodyPr/>
          <a:lstStyle/>
          <a:p>
            <a:fld id="{BBE2F3A7-CDF3-4B96-8430-C2983394D84E}" type="slidenum">
              <a:rPr lang="en-AU" smtClean="0"/>
              <a:pPr/>
              <a:t>6</a:t>
            </a:fld>
            <a:endParaRPr lang="en-AU" dirty="0"/>
          </a:p>
        </p:txBody>
      </p:sp>
    </p:spTree>
    <p:extLst>
      <p:ext uri="{BB962C8B-B14F-4D97-AF65-F5344CB8AC3E}">
        <p14:creationId xmlns:p14="http://schemas.microsoft.com/office/powerpoint/2010/main" val="44444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&lt;1M</a:t>
            </a:r>
            <a:endParaRPr lang="en-US" dirty="0"/>
          </a:p>
        </p:txBody>
      </p:sp>
      <p:sp>
        <p:nvSpPr>
          <p:cNvPr id="4" name="Slide Number Placeholder 3"/>
          <p:cNvSpPr>
            <a:spLocks noGrp="1"/>
          </p:cNvSpPr>
          <p:nvPr>
            <p:ph type="sldNum" sz="quarter" idx="10"/>
          </p:nvPr>
        </p:nvSpPr>
        <p:spPr/>
        <p:txBody>
          <a:bodyPr/>
          <a:lstStyle/>
          <a:p>
            <a:fld id="{BBE2F3A7-CDF3-4B96-8430-C2983394D84E}" type="slidenum">
              <a:rPr lang="en-AU" smtClean="0"/>
              <a:pPr/>
              <a:t>7</a:t>
            </a:fld>
            <a:endParaRPr lang="en-AU" dirty="0"/>
          </a:p>
        </p:txBody>
      </p:sp>
    </p:spTree>
    <p:extLst>
      <p:ext uri="{BB962C8B-B14F-4D97-AF65-F5344CB8AC3E}">
        <p14:creationId xmlns:p14="http://schemas.microsoft.com/office/powerpoint/2010/main" val="3742629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&lt;1M</a:t>
            </a:r>
            <a:endParaRPr lang="en-US" dirty="0"/>
          </a:p>
        </p:txBody>
      </p:sp>
      <p:sp>
        <p:nvSpPr>
          <p:cNvPr id="4" name="Slide Number Placeholder 3"/>
          <p:cNvSpPr>
            <a:spLocks noGrp="1"/>
          </p:cNvSpPr>
          <p:nvPr>
            <p:ph type="sldNum" sz="quarter" idx="10"/>
          </p:nvPr>
        </p:nvSpPr>
        <p:spPr/>
        <p:txBody>
          <a:bodyPr/>
          <a:lstStyle/>
          <a:p>
            <a:fld id="{BBE2F3A7-CDF3-4B96-8430-C2983394D84E}" type="slidenum">
              <a:rPr lang="en-AU" smtClean="0"/>
              <a:pPr/>
              <a:t>8</a:t>
            </a:fld>
            <a:endParaRPr lang="en-AU" dirty="0"/>
          </a:p>
        </p:txBody>
      </p:sp>
    </p:spTree>
    <p:extLst>
      <p:ext uri="{BB962C8B-B14F-4D97-AF65-F5344CB8AC3E}">
        <p14:creationId xmlns:p14="http://schemas.microsoft.com/office/powerpoint/2010/main" val="3513369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&lt;1M</a:t>
            </a:r>
            <a:endParaRPr lang="en-US" dirty="0"/>
          </a:p>
        </p:txBody>
      </p:sp>
      <p:sp>
        <p:nvSpPr>
          <p:cNvPr id="4" name="Slide Number Placeholder 3"/>
          <p:cNvSpPr>
            <a:spLocks noGrp="1"/>
          </p:cNvSpPr>
          <p:nvPr>
            <p:ph type="sldNum" sz="quarter" idx="10"/>
          </p:nvPr>
        </p:nvSpPr>
        <p:spPr/>
        <p:txBody>
          <a:bodyPr/>
          <a:lstStyle/>
          <a:p>
            <a:fld id="{BBE2F3A7-CDF3-4B96-8430-C2983394D84E}" type="slidenum">
              <a:rPr lang="en-AU" smtClean="0"/>
              <a:pPr/>
              <a:t>9</a:t>
            </a:fld>
            <a:endParaRPr lang="en-AU" dirty="0"/>
          </a:p>
        </p:txBody>
      </p:sp>
    </p:spTree>
    <p:extLst>
      <p:ext uri="{BB962C8B-B14F-4D97-AF65-F5344CB8AC3E}">
        <p14:creationId xmlns:p14="http://schemas.microsoft.com/office/powerpoint/2010/main" val="15866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Platshållare för bildobjekt 1"/>
          <p:cNvSpPr>
            <a:spLocks noGrp="1" noRot="1" noChangeAspect="1" noTextEdit="1"/>
          </p:cNvSpPr>
          <p:nvPr>
            <p:ph type="sldImg"/>
          </p:nvPr>
        </p:nvSpPr>
        <p:spPr>
          <a:ln/>
        </p:spPr>
      </p:sp>
      <p:sp>
        <p:nvSpPr>
          <p:cNvPr id="95235" name="Platshållare för anteckninga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en-US" dirty="0" smtClean="0">
                <a:latin typeface="Arial" panose="020B0604020202020204" pitchFamily="34" charset="0"/>
              </a:rPr>
              <a:t>&lt;1M</a:t>
            </a:r>
            <a:endParaRPr lang="sv-SE" altLang="en-US" dirty="0" smtClean="0">
              <a:latin typeface="Arial" panose="020B0604020202020204" pitchFamily="34" charset="0"/>
            </a:endParaRPr>
          </a:p>
        </p:txBody>
      </p:sp>
      <p:sp>
        <p:nvSpPr>
          <p:cNvPr id="95236" name="Platshållare för bild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C669674-2717-4E3F-ABAE-D880A600F3D9}" type="slidenum">
              <a:rPr lang="en-US" altLang="en-US" sz="1200"/>
              <a:pPr/>
              <a:t>10</a:t>
            </a:fld>
            <a:endParaRPr lang="en-US" altLang="en-US" sz="1200" dirty="0"/>
          </a:p>
        </p:txBody>
      </p:sp>
    </p:spTree>
    <p:extLst>
      <p:ext uri="{BB962C8B-B14F-4D97-AF65-F5344CB8AC3E}">
        <p14:creationId xmlns:p14="http://schemas.microsoft.com/office/powerpoint/2010/main" val="2323008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F5A5013-608B-4EA1-AD2E-C2C97EBA758F}" type="datetimeFigureOut">
              <a:rPr lang="en-AU" smtClean="0"/>
              <a:pPr/>
              <a:t>10/01/2018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AD3C86D-98F2-4B61-9BDA-256EE3A2E140}" type="slidenum">
              <a:rPr lang="en-AU" smtClean="0"/>
              <a:pPr/>
              <a:t>‹#›</a:t>
            </a:fld>
            <a:endParaRPr lang="en-AU"/>
          </a:p>
        </p:txBody>
      </p:sp>
    </p:spTree>
    <p:extLst>
      <p:ext uri="{BB962C8B-B14F-4D97-AF65-F5344CB8AC3E}">
        <p14:creationId xmlns:p14="http://schemas.microsoft.com/office/powerpoint/2010/main" val="441730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F5A5013-608B-4EA1-AD2E-C2C97EBA758F}" type="datetimeFigureOut">
              <a:rPr lang="en-AU" smtClean="0"/>
              <a:pPr/>
              <a:t>10/01/2018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AD3C86D-98F2-4B61-9BDA-256EE3A2E140}" type="slidenum">
              <a:rPr lang="en-AU" smtClean="0"/>
              <a:pPr/>
              <a:t>‹#›</a:t>
            </a:fld>
            <a:endParaRPr lang="en-AU"/>
          </a:p>
        </p:txBody>
      </p:sp>
    </p:spTree>
    <p:extLst>
      <p:ext uri="{BB962C8B-B14F-4D97-AF65-F5344CB8AC3E}">
        <p14:creationId xmlns:p14="http://schemas.microsoft.com/office/powerpoint/2010/main" val="1979428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F5A5013-608B-4EA1-AD2E-C2C97EBA758F}" type="datetimeFigureOut">
              <a:rPr lang="en-AU" smtClean="0"/>
              <a:pPr/>
              <a:t>10/01/2018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AD3C86D-98F2-4B61-9BDA-256EE3A2E140}" type="slidenum">
              <a:rPr lang="en-AU" smtClean="0"/>
              <a:pPr/>
              <a:t>‹#›</a:t>
            </a:fld>
            <a:endParaRPr lang="en-AU"/>
          </a:p>
        </p:txBody>
      </p:sp>
    </p:spTree>
    <p:extLst>
      <p:ext uri="{BB962C8B-B14F-4D97-AF65-F5344CB8AC3E}">
        <p14:creationId xmlns:p14="http://schemas.microsoft.com/office/powerpoint/2010/main" val="1529350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5988"/>
          </a:xfrm>
          <a:prstGeom prst="rect">
            <a:avLst/>
          </a:prstGeom>
        </p:spPr>
        <p:txBody>
          <a:bodyPr lIns="130000" tIns="65000" rIns="130000" bIns="65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38588"/>
            <a:ext cx="8229600" cy="2187575"/>
          </a:xfrm>
          <a:prstGeom prst="rect">
            <a:avLst/>
          </a:prstGeom>
        </p:spPr>
        <p:txBody>
          <a:bodyPr lIns="130000" tIns="65000" rIns="130000" bIns="65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703" y="6244801"/>
            <a:ext cx="2133340" cy="476932"/>
          </a:xfrm>
          <a:prstGeom prst="rect">
            <a:avLst/>
          </a:prstGeom>
        </p:spPr>
        <p:txBody>
          <a:bodyPr lIns="130000" tIns="65000" rIns="130000" bIns="65000"/>
          <a:lstStyle>
            <a:lvl1pPr eaLnBrk="1" hangingPunct="1">
              <a:defRPr>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2958" y="6244801"/>
            <a:ext cx="2133340" cy="476932"/>
          </a:xfrm>
          <a:prstGeom prst="rect">
            <a:avLst/>
          </a:prstGeom>
        </p:spPr>
        <p:txBody>
          <a:bodyPr vert="horz" wrap="square" lIns="130000" tIns="65000" rIns="130000" bIns="65000" numCol="1" anchor="t" anchorCtr="0" compatLnSpc="1">
            <a:prstTxWarp prst="textNoShape">
              <a:avLst/>
            </a:prstTxWarp>
          </a:bodyPr>
          <a:lstStyle>
            <a:lvl1pPr eaLnBrk="1" hangingPunct="1">
              <a:defRPr/>
            </a:lvl1pPr>
          </a:lstStyle>
          <a:p>
            <a:pPr>
              <a:defRPr/>
            </a:pPr>
            <a:fld id="{D016A4EA-6749-43D7-B63E-1A13F85638C9}" type="slidenum">
              <a:rPr lang="en-US" altLang="en-US"/>
              <a:pPr>
                <a:defRPr/>
              </a:pPr>
              <a:t>‹#›</a:t>
            </a:fld>
            <a:endParaRPr lang="en-US" altLang="en-US"/>
          </a:p>
        </p:txBody>
      </p:sp>
    </p:spTree>
    <p:extLst>
      <p:ext uri="{BB962C8B-B14F-4D97-AF65-F5344CB8AC3E}">
        <p14:creationId xmlns:p14="http://schemas.microsoft.com/office/powerpoint/2010/main" val="1474550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81A30145-14F4-4818-B407-D7BA0D899509}" type="slidenum">
              <a:rPr lang="en-US" altLang="en-US"/>
              <a:pPr/>
              <a:t>‹#›</a:t>
            </a:fld>
            <a:endParaRPr lang="en-US" altLang="en-US"/>
          </a:p>
        </p:txBody>
      </p:sp>
    </p:spTree>
    <p:extLst>
      <p:ext uri="{BB962C8B-B14F-4D97-AF65-F5344CB8AC3E}">
        <p14:creationId xmlns:p14="http://schemas.microsoft.com/office/powerpoint/2010/main" val="2777708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F5A5013-608B-4EA1-AD2E-C2C97EBA758F}" type="datetimeFigureOut">
              <a:rPr lang="en-AU" smtClean="0"/>
              <a:pPr/>
              <a:t>10/01/2018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AD3C86D-98F2-4B61-9BDA-256EE3A2E140}" type="slidenum">
              <a:rPr lang="en-AU" smtClean="0"/>
              <a:pPr/>
              <a:t>‹#›</a:t>
            </a:fld>
            <a:endParaRPr lang="en-AU"/>
          </a:p>
        </p:txBody>
      </p:sp>
    </p:spTree>
    <p:extLst>
      <p:ext uri="{BB962C8B-B14F-4D97-AF65-F5344CB8AC3E}">
        <p14:creationId xmlns:p14="http://schemas.microsoft.com/office/powerpoint/2010/main" val="1531648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F5A5013-608B-4EA1-AD2E-C2C97EBA758F}" type="datetimeFigureOut">
              <a:rPr lang="en-AU" smtClean="0"/>
              <a:pPr/>
              <a:t>10/01/2018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AD3C86D-98F2-4B61-9BDA-256EE3A2E140}" type="slidenum">
              <a:rPr lang="en-AU" smtClean="0"/>
              <a:pPr/>
              <a:t>‹#›</a:t>
            </a:fld>
            <a:endParaRPr lang="en-AU"/>
          </a:p>
        </p:txBody>
      </p:sp>
    </p:spTree>
    <p:extLst>
      <p:ext uri="{BB962C8B-B14F-4D97-AF65-F5344CB8AC3E}">
        <p14:creationId xmlns:p14="http://schemas.microsoft.com/office/powerpoint/2010/main" val="3370598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F5A5013-608B-4EA1-AD2E-C2C97EBA758F}" type="datetimeFigureOut">
              <a:rPr lang="en-AU" smtClean="0"/>
              <a:pPr/>
              <a:t>10/01/2018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AD3C86D-98F2-4B61-9BDA-256EE3A2E140}" type="slidenum">
              <a:rPr lang="en-AU" smtClean="0"/>
              <a:pPr/>
              <a:t>‹#›</a:t>
            </a:fld>
            <a:endParaRPr lang="en-AU"/>
          </a:p>
        </p:txBody>
      </p:sp>
    </p:spTree>
    <p:extLst>
      <p:ext uri="{BB962C8B-B14F-4D97-AF65-F5344CB8AC3E}">
        <p14:creationId xmlns:p14="http://schemas.microsoft.com/office/powerpoint/2010/main" val="3841087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F5A5013-608B-4EA1-AD2E-C2C97EBA758F}" type="datetimeFigureOut">
              <a:rPr lang="en-AU" smtClean="0"/>
              <a:pPr/>
              <a:t>10/01/2018</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FAD3C86D-98F2-4B61-9BDA-256EE3A2E140}" type="slidenum">
              <a:rPr lang="en-AU" smtClean="0"/>
              <a:pPr/>
              <a:t>‹#›</a:t>
            </a:fld>
            <a:endParaRPr lang="en-AU"/>
          </a:p>
        </p:txBody>
      </p:sp>
    </p:spTree>
    <p:extLst>
      <p:ext uri="{BB962C8B-B14F-4D97-AF65-F5344CB8AC3E}">
        <p14:creationId xmlns:p14="http://schemas.microsoft.com/office/powerpoint/2010/main" val="139061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F5A5013-608B-4EA1-AD2E-C2C97EBA758F}" type="datetimeFigureOut">
              <a:rPr lang="en-AU" smtClean="0"/>
              <a:pPr/>
              <a:t>10/01/2018</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FAD3C86D-98F2-4B61-9BDA-256EE3A2E140}" type="slidenum">
              <a:rPr lang="en-AU" smtClean="0"/>
              <a:pPr/>
              <a:t>‹#›</a:t>
            </a:fld>
            <a:endParaRPr lang="en-AU"/>
          </a:p>
        </p:txBody>
      </p:sp>
    </p:spTree>
    <p:extLst>
      <p:ext uri="{BB962C8B-B14F-4D97-AF65-F5344CB8AC3E}">
        <p14:creationId xmlns:p14="http://schemas.microsoft.com/office/powerpoint/2010/main" val="3008951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5A5013-608B-4EA1-AD2E-C2C97EBA758F}" type="datetimeFigureOut">
              <a:rPr lang="en-AU" smtClean="0"/>
              <a:pPr/>
              <a:t>10/01/2018</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FAD3C86D-98F2-4B61-9BDA-256EE3A2E140}" type="slidenum">
              <a:rPr lang="en-AU" smtClean="0"/>
              <a:pPr/>
              <a:t>‹#›</a:t>
            </a:fld>
            <a:endParaRPr lang="en-AU"/>
          </a:p>
        </p:txBody>
      </p:sp>
    </p:spTree>
    <p:extLst>
      <p:ext uri="{BB962C8B-B14F-4D97-AF65-F5344CB8AC3E}">
        <p14:creationId xmlns:p14="http://schemas.microsoft.com/office/powerpoint/2010/main" val="3652580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5A5013-608B-4EA1-AD2E-C2C97EBA758F}" type="datetimeFigureOut">
              <a:rPr lang="en-AU" smtClean="0"/>
              <a:pPr/>
              <a:t>10/01/2018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AD3C86D-98F2-4B61-9BDA-256EE3A2E140}" type="slidenum">
              <a:rPr lang="en-AU" smtClean="0"/>
              <a:pPr/>
              <a:t>‹#›</a:t>
            </a:fld>
            <a:endParaRPr lang="en-AU"/>
          </a:p>
        </p:txBody>
      </p:sp>
    </p:spTree>
    <p:extLst>
      <p:ext uri="{BB962C8B-B14F-4D97-AF65-F5344CB8AC3E}">
        <p14:creationId xmlns:p14="http://schemas.microsoft.com/office/powerpoint/2010/main" val="3427425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5A5013-608B-4EA1-AD2E-C2C97EBA758F}" type="datetimeFigureOut">
              <a:rPr lang="en-AU" smtClean="0"/>
              <a:pPr/>
              <a:t>10/01/2018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AD3C86D-98F2-4B61-9BDA-256EE3A2E140}" type="slidenum">
              <a:rPr lang="en-AU" smtClean="0"/>
              <a:pPr/>
              <a:t>‹#›</a:t>
            </a:fld>
            <a:endParaRPr lang="en-AU"/>
          </a:p>
        </p:txBody>
      </p:sp>
    </p:spTree>
    <p:extLst>
      <p:ext uri="{BB962C8B-B14F-4D97-AF65-F5344CB8AC3E}">
        <p14:creationId xmlns:p14="http://schemas.microsoft.com/office/powerpoint/2010/main" val="2511084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5A5013-608B-4EA1-AD2E-C2C97EBA758F}" type="datetimeFigureOut">
              <a:rPr lang="en-AU" smtClean="0"/>
              <a:pPr/>
              <a:t>10/01/2018</a:t>
            </a:fld>
            <a:endParaRPr lang="en-A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D3C86D-98F2-4B61-9BDA-256EE3A2E140}" type="slidenum">
              <a:rPr lang="en-AU" smtClean="0"/>
              <a:pPr/>
              <a:t>‹#›</a:t>
            </a:fld>
            <a:endParaRPr lang="en-AU"/>
          </a:p>
        </p:txBody>
      </p:sp>
    </p:spTree>
    <p:extLst>
      <p:ext uri="{BB962C8B-B14F-4D97-AF65-F5344CB8AC3E}">
        <p14:creationId xmlns:p14="http://schemas.microsoft.com/office/powerpoint/2010/main" val="11879504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www.standproud.org/" TargetMode="Externa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26.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Microsoft_Word_97_-_2003_Document1.doc"/><Relationship Id="rId5" Type="http://schemas.openxmlformats.org/officeDocument/2006/relationships/image" Target="../media/image28.tiff"/><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8.jpeg"/><Relationship Id="rId7" Type="http://schemas.openxmlformats.org/officeDocument/2006/relationships/image" Target="../media/image41.jp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0.jpeg"/><Relationship Id="rId10" Type="http://schemas.openxmlformats.org/officeDocument/2006/relationships/image" Target="../media/image16.jpeg"/><Relationship Id="rId4" Type="http://schemas.openxmlformats.org/officeDocument/2006/relationships/image" Target="../media/image39.jpeg"/><Relationship Id="rId9"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3694906" y="3546476"/>
            <a:ext cx="5238750" cy="2462213"/>
          </a:xfrm>
          <a:prstGeom prst="rect">
            <a:avLst/>
          </a:prstGeom>
          <a:noFill/>
          <a:ln w="9525">
            <a:noFill/>
            <a:miter lim="800000"/>
            <a:headEnd/>
            <a:tailEnd/>
          </a:ln>
          <a:effectLst/>
        </p:spPr>
        <p:txBody>
          <a:bodyPr>
            <a:spAutoFit/>
          </a:bodyPr>
          <a:lstStyle/>
          <a:p>
            <a:pPr marL="228600" indent="-228600">
              <a:spcAft>
                <a:spcPct val="25000"/>
              </a:spcAft>
              <a:buFontTx/>
              <a:buChar char="•"/>
              <a:defRPr/>
            </a:pPr>
            <a:r>
              <a:rPr lang="en-US" sz="2400" b="1" dirty="0">
                <a:effectLst>
                  <a:outerShdw blurRad="38100" dist="38100" dir="2700000" algn="tl">
                    <a:srgbClr val="FFFFFF"/>
                  </a:outerShdw>
                </a:effectLst>
                <a:latin typeface="Tahoma" pitchFamily="34" charset="0"/>
                <a:cs typeface="Arial" charset="0"/>
              </a:rPr>
              <a:t>Matches contributions raised by Rotary clubs and districts for international service projects involving Rotary clubs between two or more countries</a:t>
            </a:r>
          </a:p>
          <a:p>
            <a:pPr marL="228600" indent="-228600">
              <a:spcAft>
                <a:spcPct val="25000"/>
              </a:spcAft>
              <a:defRPr/>
            </a:pPr>
            <a:r>
              <a:rPr lang="en-US" sz="2800" b="1" dirty="0" smtClean="0">
                <a:effectLst>
                  <a:outerShdw blurRad="38100" dist="38100" dir="2700000" algn="tl">
                    <a:srgbClr val="FFFFFF"/>
                  </a:outerShdw>
                </a:effectLst>
                <a:latin typeface="Lucida Sans Unicode" pitchFamily="34" charset="0"/>
                <a:cs typeface="Arial" charset="0"/>
              </a:rPr>
              <a:t>  </a:t>
            </a:r>
            <a:endParaRPr lang="en-US" sz="2800" b="1" dirty="0">
              <a:effectLst>
                <a:outerShdw blurRad="38100" dist="38100" dir="2700000" algn="tl">
                  <a:srgbClr val="FFFFFF"/>
                </a:outerShdw>
              </a:effectLst>
              <a:latin typeface="Lucida Sans Unicode" pitchFamily="34" charset="0"/>
              <a:cs typeface="Arial" charset="0"/>
            </a:endParaRPr>
          </a:p>
        </p:txBody>
      </p:sp>
      <p:grpSp>
        <p:nvGrpSpPr>
          <p:cNvPr id="2" name="Group 3"/>
          <p:cNvGrpSpPr>
            <a:grpSpLocks/>
          </p:cNvGrpSpPr>
          <p:nvPr/>
        </p:nvGrpSpPr>
        <p:grpSpPr bwMode="auto">
          <a:xfrm>
            <a:off x="2125661" y="1752562"/>
            <a:ext cx="7018338" cy="1793913"/>
            <a:chOff x="1339" y="679"/>
            <a:chExt cx="4421" cy="706"/>
          </a:xfrm>
        </p:grpSpPr>
        <p:sp>
          <p:nvSpPr>
            <p:cNvPr id="25604" name="Text Box 4"/>
            <p:cNvSpPr txBox="1">
              <a:spLocks noChangeArrowheads="1"/>
            </p:cNvSpPr>
            <p:nvPr/>
          </p:nvSpPr>
          <p:spPr bwMode="auto">
            <a:xfrm>
              <a:off x="1593" y="1017"/>
              <a:ext cx="4167" cy="368"/>
            </a:xfrm>
            <a:prstGeom prst="rect">
              <a:avLst/>
            </a:prstGeom>
            <a:noFill/>
            <a:ln w="9525">
              <a:noFill/>
              <a:miter lim="800000"/>
              <a:headEnd/>
              <a:tailEnd/>
            </a:ln>
            <a:effectLst/>
          </p:spPr>
          <p:txBody>
            <a:bodyPr wrap="square">
              <a:spAutoFit/>
            </a:bodyPr>
            <a:lstStyle/>
            <a:p>
              <a:pPr algn="r">
                <a:spcBef>
                  <a:spcPct val="50000"/>
                </a:spcBef>
                <a:defRPr/>
              </a:pPr>
              <a:r>
                <a:rPr lang="en-US" sz="3200" b="1" dirty="0">
                  <a:solidFill>
                    <a:srgbClr val="FFAFAF"/>
                  </a:solidFill>
                  <a:effectLst>
                    <a:outerShdw blurRad="38100" dist="38100" dir="2700000" algn="tl">
                      <a:srgbClr val="000000"/>
                    </a:outerShdw>
                  </a:effectLst>
                  <a:latin typeface="Book Antiqua" pitchFamily="18" charset="0"/>
                  <a:cs typeface="Arial" charset="0"/>
                </a:rPr>
                <a:t>Formerly Matching Grants*</a:t>
              </a:r>
            </a:p>
          </p:txBody>
        </p:sp>
        <p:sp>
          <p:nvSpPr>
            <p:cNvPr id="25605" name="Text Box 5"/>
            <p:cNvSpPr txBox="1">
              <a:spLocks noChangeArrowheads="1"/>
            </p:cNvSpPr>
            <p:nvPr/>
          </p:nvSpPr>
          <p:spPr bwMode="auto">
            <a:xfrm>
              <a:off x="1339" y="679"/>
              <a:ext cx="4229" cy="363"/>
            </a:xfrm>
            <a:prstGeom prst="rect">
              <a:avLst/>
            </a:prstGeom>
            <a:noFill/>
            <a:ln w="9525">
              <a:noFill/>
              <a:miter lim="800000"/>
              <a:headEnd/>
              <a:tailEnd/>
            </a:ln>
            <a:effectLst/>
          </p:spPr>
          <p:txBody>
            <a:bodyPr wrap="square">
              <a:spAutoFit/>
            </a:bodyPr>
            <a:lstStyle/>
            <a:p>
              <a:pPr algn="r">
                <a:spcBef>
                  <a:spcPct val="50000"/>
                </a:spcBef>
                <a:defRPr/>
              </a:pPr>
              <a:r>
                <a:rPr lang="en-US" sz="5400" b="1" dirty="0">
                  <a:solidFill>
                    <a:srgbClr val="FFAFAF"/>
                  </a:solidFill>
                  <a:effectLst>
                    <a:outerShdw blurRad="38100" dist="38100" dir="2700000" algn="tl">
                      <a:srgbClr val="000000"/>
                    </a:outerShdw>
                  </a:effectLst>
                  <a:latin typeface="Book Antiqua" pitchFamily="18" charset="0"/>
                  <a:cs typeface="Arial" charset="0"/>
                </a:rPr>
                <a:t>Global Grants</a:t>
              </a:r>
            </a:p>
          </p:txBody>
        </p:sp>
      </p:grpSp>
      <p:pic>
        <p:nvPicPr>
          <p:cNvPr id="43012" name="Picture 7" descr="101"/>
          <p:cNvPicPr>
            <a:picLocks noChangeAspect="1" noChangeArrowheads="1"/>
          </p:cNvPicPr>
          <p:nvPr/>
        </p:nvPicPr>
        <p:blipFill>
          <a:blip r:embed="rId3">
            <a:extLst>
              <a:ext uri="{28A0092B-C50C-407E-A947-70E740481C1C}">
                <a14:useLocalDpi xmlns:a14="http://schemas.microsoft.com/office/drawing/2010/main" val="0"/>
              </a:ext>
            </a:extLst>
          </a:blip>
          <a:srcRect l="6076"/>
          <a:stretch>
            <a:fillRect/>
          </a:stretch>
        </p:blipFill>
        <p:spPr bwMode="auto">
          <a:xfrm>
            <a:off x="0" y="1066800"/>
            <a:ext cx="3484563" cy="6019800"/>
          </a:xfrm>
          <a:prstGeom prst="rect">
            <a:avLst/>
          </a:prstGeom>
          <a:noFill/>
          <a:ln w="9525">
            <a:solidFill>
              <a:srgbClr val="FFCCCC"/>
            </a:solidFill>
            <a:miter lim="800000"/>
            <a:headEnd/>
            <a:tailEnd/>
          </a:ln>
          <a:extLst>
            <a:ext uri="{909E8E84-426E-40dd-AFC4-6F175D3DCCD1}">
              <a14:hiddenFill xmlns:a14="http://schemas.microsoft.com/office/drawing/2010/main" xmlns="">
                <a:solidFill>
                  <a:srgbClr val="FFFFFF"/>
                </a:solidFill>
              </a14:hiddenFill>
            </a:ext>
          </a:extLst>
        </p:spPr>
      </p:pic>
      <p:pic>
        <p:nvPicPr>
          <p:cNvPr id="43013" name="Picture 10" descr="header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35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sp>
        <p:nvSpPr>
          <p:cNvPr id="25611" name="Text Box 11"/>
          <p:cNvSpPr txBox="1">
            <a:spLocks noChangeArrowheads="1"/>
          </p:cNvSpPr>
          <p:nvPr/>
        </p:nvSpPr>
        <p:spPr bwMode="auto">
          <a:xfrm>
            <a:off x="0" y="1295400"/>
            <a:ext cx="9144000" cy="76200"/>
          </a:xfrm>
          <a:prstGeom prst="rect">
            <a:avLst/>
          </a:prstGeom>
          <a:solidFill>
            <a:srgbClr val="FFAFAF"/>
          </a:solidFill>
          <a:ln w="9525">
            <a:solidFill>
              <a:schemeClr val="tx1"/>
            </a:solidFill>
            <a:miter lim="800000"/>
            <a:headEnd/>
            <a:tailEnd/>
          </a:ln>
        </p:spPr>
        <p:txBody>
          <a:bodyPr/>
          <a:lstStyle/>
          <a:p>
            <a:pPr algn="r">
              <a:defRPr/>
            </a:pPr>
            <a:endParaRPr lang="en-US" sz="200" b="1" dirty="0">
              <a:effectLst>
                <a:outerShdw blurRad="38100" dist="38100" dir="2700000" algn="tl">
                  <a:srgbClr val="FFFFFF"/>
                </a:outerShdw>
              </a:effectLst>
              <a:latin typeface="Lucida Sans Unicode" pitchFamily="34" charset="0"/>
              <a:cs typeface="Arial" charset="0"/>
            </a:endParaRPr>
          </a:p>
          <a:p>
            <a:pPr>
              <a:defRPr/>
            </a:pPr>
            <a:endParaRPr lang="en-US" dirty="0">
              <a:latin typeface="Arial" charset="0"/>
              <a:cs typeface="Arial" charset="0"/>
            </a:endParaRPr>
          </a:p>
        </p:txBody>
      </p:sp>
      <p:sp>
        <p:nvSpPr>
          <p:cNvPr id="25612" name="Text Box 12"/>
          <p:cNvSpPr txBox="1">
            <a:spLocks noChangeArrowheads="1"/>
          </p:cNvSpPr>
          <p:nvPr/>
        </p:nvSpPr>
        <p:spPr bwMode="auto">
          <a:xfrm>
            <a:off x="0" y="6491288"/>
            <a:ext cx="3200400" cy="304800"/>
          </a:xfrm>
          <a:prstGeom prst="rect">
            <a:avLst/>
          </a:prstGeom>
          <a:noFill/>
          <a:ln w="9525">
            <a:noFill/>
            <a:miter lim="800000"/>
            <a:headEnd/>
            <a:tailEnd/>
          </a:ln>
          <a:effectLst/>
        </p:spPr>
        <p:txBody>
          <a:bodyPr>
            <a:spAutoFit/>
          </a:bodyPr>
          <a:lstStyle/>
          <a:p>
            <a:pPr>
              <a:defRPr/>
            </a:pPr>
            <a:r>
              <a:rPr lang="en-US" sz="1400" b="1" dirty="0" smtClean="0">
                <a:effectLst>
                  <a:outerShdw blurRad="38100" dist="38100" dir="2700000" algn="tl">
                    <a:srgbClr val="FFFFFF"/>
                  </a:outerShdw>
                </a:effectLst>
                <a:latin typeface="Arial" charset="0"/>
                <a:cs typeface="Arial" charset="0"/>
              </a:rPr>
              <a:t>*</a:t>
            </a:r>
            <a:endParaRPr lang="en-US" dirty="0">
              <a:latin typeface="Arial" charset="0"/>
              <a:cs typeface="Arial" charset="0"/>
            </a:endParaRPr>
          </a:p>
        </p:txBody>
      </p:sp>
    </p:spTree>
    <p:extLst>
      <p:ext uri="{BB962C8B-B14F-4D97-AF65-F5344CB8AC3E}">
        <p14:creationId xmlns:p14="http://schemas.microsoft.com/office/powerpoint/2010/main" val="15378698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Platshållare för sidfot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88">
                <a:solidFill>
                  <a:schemeClr val="tx1"/>
                </a:solidFill>
                <a:latin typeface="Arial" panose="020B0604020202020204" pitchFamily="34" charset="0"/>
                <a:ea typeface="ＭＳ Ｐゴシック" panose="020B0600070205080204" pitchFamily="34" charset="-128"/>
              </a:defRPr>
            </a:lvl1pPr>
            <a:lvl2pPr marL="522442" indent="-200939" eaLnBrk="0" hangingPunct="0">
              <a:defRPr sz="1688">
                <a:solidFill>
                  <a:schemeClr val="tx1"/>
                </a:solidFill>
                <a:latin typeface="Arial" panose="020B0604020202020204" pitchFamily="34" charset="0"/>
                <a:ea typeface="ＭＳ Ｐゴシック" panose="020B0600070205080204" pitchFamily="34" charset="-128"/>
              </a:defRPr>
            </a:lvl2pPr>
            <a:lvl3pPr marL="803758" indent="-160752" eaLnBrk="0" hangingPunct="0">
              <a:defRPr sz="1688">
                <a:solidFill>
                  <a:schemeClr val="tx1"/>
                </a:solidFill>
                <a:latin typeface="Arial" panose="020B0604020202020204" pitchFamily="34" charset="0"/>
                <a:ea typeface="ＭＳ Ｐゴシック" panose="020B0600070205080204" pitchFamily="34" charset="-128"/>
              </a:defRPr>
            </a:lvl3pPr>
            <a:lvl4pPr marL="1125261" indent="-160752" eaLnBrk="0" hangingPunct="0">
              <a:defRPr sz="1688">
                <a:solidFill>
                  <a:schemeClr val="tx1"/>
                </a:solidFill>
                <a:latin typeface="Arial" panose="020B0604020202020204" pitchFamily="34" charset="0"/>
                <a:ea typeface="ＭＳ Ｐゴシック" panose="020B0600070205080204" pitchFamily="34" charset="-128"/>
              </a:defRPr>
            </a:lvl4pPr>
            <a:lvl5pPr marL="1446764" indent="-160752" eaLnBrk="0" hangingPunct="0">
              <a:defRPr sz="1688">
                <a:solidFill>
                  <a:schemeClr val="tx1"/>
                </a:solidFill>
                <a:latin typeface="Arial" panose="020B0604020202020204" pitchFamily="34" charset="0"/>
                <a:ea typeface="ＭＳ Ｐゴシック" panose="020B0600070205080204" pitchFamily="34" charset="-128"/>
              </a:defRPr>
            </a:lvl5pPr>
            <a:lvl6pPr marL="1768267" indent="-160752" eaLnBrk="0" fontAlgn="base" hangingPunct="0">
              <a:spcBef>
                <a:spcPct val="0"/>
              </a:spcBef>
              <a:spcAft>
                <a:spcPct val="0"/>
              </a:spcAft>
              <a:defRPr sz="1688">
                <a:solidFill>
                  <a:schemeClr val="tx1"/>
                </a:solidFill>
                <a:latin typeface="Arial" panose="020B0604020202020204" pitchFamily="34" charset="0"/>
                <a:ea typeface="ＭＳ Ｐゴシック" panose="020B0600070205080204" pitchFamily="34" charset="-128"/>
              </a:defRPr>
            </a:lvl6pPr>
            <a:lvl7pPr marL="2089770" indent="-160752" eaLnBrk="0" fontAlgn="base" hangingPunct="0">
              <a:spcBef>
                <a:spcPct val="0"/>
              </a:spcBef>
              <a:spcAft>
                <a:spcPct val="0"/>
              </a:spcAft>
              <a:defRPr sz="1688">
                <a:solidFill>
                  <a:schemeClr val="tx1"/>
                </a:solidFill>
                <a:latin typeface="Arial" panose="020B0604020202020204" pitchFamily="34" charset="0"/>
                <a:ea typeface="ＭＳ Ｐゴシック" panose="020B0600070205080204" pitchFamily="34" charset="-128"/>
              </a:defRPr>
            </a:lvl7pPr>
            <a:lvl8pPr marL="2411273" indent="-160752" eaLnBrk="0" fontAlgn="base" hangingPunct="0">
              <a:spcBef>
                <a:spcPct val="0"/>
              </a:spcBef>
              <a:spcAft>
                <a:spcPct val="0"/>
              </a:spcAft>
              <a:defRPr sz="1688">
                <a:solidFill>
                  <a:schemeClr val="tx1"/>
                </a:solidFill>
                <a:latin typeface="Arial" panose="020B0604020202020204" pitchFamily="34" charset="0"/>
                <a:ea typeface="ＭＳ Ｐゴシック" panose="020B0600070205080204" pitchFamily="34" charset="-128"/>
              </a:defRPr>
            </a:lvl8pPr>
            <a:lvl9pPr marL="2732776" indent="-160752" eaLnBrk="0" fontAlgn="base" hangingPunct="0">
              <a:spcBef>
                <a:spcPct val="0"/>
              </a:spcBef>
              <a:spcAft>
                <a:spcPct val="0"/>
              </a:spcAft>
              <a:defRPr sz="1688">
                <a:solidFill>
                  <a:schemeClr val="tx1"/>
                </a:solidFill>
                <a:latin typeface="Arial" panose="020B0604020202020204" pitchFamily="34" charset="0"/>
                <a:ea typeface="ＭＳ Ｐゴシック" panose="020B0600070205080204" pitchFamily="34" charset="-128"/>
              </a:defRPr>
            </a:lvl9pPr>
          </a:lstStyle>
          <a:p>
            <a:r>
              <a:rPr lang="sv-SE" altLang="en-US" sz="1266">
                <a:solidFill>
                  <a:schemeClr val="bg1"/>
                </a:solidFill>
              </a:rPr>
              <a:t>Paul Harris Banquet 2013</a:t>
            </a:r>
          </a:p>
        </p:txBody>
      </p:sp>
      <p:pic>
        <p:nvPicPr>
          <p:cNvPr id="59395" name="Picture 5" descr="sp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170" y="1640900"/>
            <a:ext cx="2985112" cy="471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6" descr="sp9.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69266" y="1640900"/>
            <a:ext cx="3160379" cy="476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28650" y="280086"/>
            <a:ext cx="7700995" cy="1323439"/>
          </a:xfrm>
          <a:prstGeom prst="rect">
            <a:avLst/>
          </a:prstGeom>
          <a:noFill/>
        </p:spPr>
        <p:txBody>
          <a:bodyPr wrap="square" rtlCol="0">
            <a:spAutoFit/>
          </a:bodyPr>
          <a:lstStyle/>
          <a:p>
            <a:r>
              <a:rPr lang="sv-SE" altLang="en-US" sz="4000" b="1" i="1" dirty="0"/>
              <a:t>Congo Leg Brace Project </a:t>
            </a:r>
            <a:r>
              <a:rPr lang="sv-SE" altLang="en-US" sz="4000" b="1" i="1" dirty="0" smtClean="0"/>
              <a:t>working with:  </a:t>
            </a:r>
            <a:r>
              <a:rPr lang="sv-SE" altLang="en-US" sz="4000" b="1" i="1" dirty="0">
                <a:hlinkClick r:id="rId5"/>
              </a:rPr>
              <a:t>www.StandProud.org</a:t>
            </a:r>
            <a:r>
              <a:rPr lang="sv-SE" altLang="en-US" sz="4000" b="1" i="1" dirty="0"/>
              <a:t> </a:t>
            </a:r>
            <a:endParaRPr lang="en-US" sz="4000" dirty="0"/>
          </a:p>
        </p:txBody>
      </p:sp>
    </p:spTree>
    <p:extLst>
      <p:ext uri="{BB962C8B-B14F-4D97-AF65-F5344CB8AC3E}">
        <p14:creationId xmlns:p14="http://schemas.microsoft.com/office/powerpoint/2010/main" val="916626732"/>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Platshållare för sidfot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88">
                <a:solidFill>
                  <a:schemeClr val="tx1"/>
                </a:solidFill>
                <a:latin typeface="Arial" panose="020B0604020202020204" pitchFamily="34" charset="0"/>
                <a:ea typeface="ＭＳ Ｐゴシック" panose="020B0600070205080204" pitchFamily="34" charset="-128"/>
              </a:defRPr>
            </a:lvl1pPr>
            <a:lvl2pPr marL="522442" indent="-200939" eaLnBrk="0" hangingPunct="0">
              <a:defRPr sz="1688">
                <a:solidFill>
                  <a:schemeClr val="tx1"/>
                </a:solidFill>
                <a:latin typeface="Arial" panose="020B0604020202020204" pitchFamily="34" charset="0"/>
                <a:ea typeface="ＭＳ Ｐゴシック" panose="020B0600070205080204" pitchFamily="34" charset="-128"/>
              </a:defRPr>
            </a:lvl2pPr>
            <a:lvl3pPr marL="803758" indent="-160752" eaLnBrk="0" hangingPunct="0">
              <a:defRPr sz="1688">
                <a:solidFill>
                  <a:schemeClr val="tx1"/>
                </a:solidFill>
                <a:latin typeface="Arial" panose="020B0604020202020204" pitchFamily="34" charset="0"/>
                <a:ea typeface="ＭＳ Ｐゴシック" panose="020B0600070205080204" pitchFamily="34" charset="-128"/>
              </a:defRPr>
            </a:lvl3pPr>
            <a:lvl4pPr marL="1125261" indent="-160752" eaLnBrk="0" hangingPunct="0">
              <a:defRPr sz="1688">
                <a:solidFill>
                  <a:schemeClr val="tx1"/>
                </a:solidFill>
                <a:latin typeface="Arial" panose="020B0604020202020204" pitchFamily="34" charset="0"/>
                <a:ea typeface="ＭＳ Ｐゴシック" panose="020B0600070205080204" pitchFamily="34" charset="-128"/>
              </a:defRPr>
            </a:lvl4pPr>
            <a:lvl5pPr marL="1446764" indent="-160752" eaLnBrk="0" hangingPunct="0">
              <a:defRPr sz="1688">
                <a:solidFill>
                  <a:schemeClr val="tx1"/>
                </a:solidFill>
                <a:latin typeface="Arial" panose="020B0604020202020204" pitchFamily="34" charset="0"/>
                <a:ea typeface="ＭＳ Ｐゴシック" panose="020B0600070205080204" pitchFamily="34" charset="-128"/>
              </a:defRPr>
            </a:lvl5pPr>
            <a:lvl6pPr marL="1768267" indent="-160752" eaLnBrk="0" fontAlgn="base" hangingPunct="0">
              <a:spcBef>
                <a:spcPct val="0"/>
              </a:spcBef>
              <a:spcAft>
                <a:spcPct val="0"/>
              </a:spcAft>
              <a:defRPr sz="1688">
                <a:solidFill>
                  <a:schemeClr val="tx1"/>
                </a:solidFill>
                <a:latin typeface="Arial" panose="020B0604020202020204" pitchFamily="34" charset="0"/>
                <a:ea typeface="ＭＳ Ｐゴシック" panose="020B0600070205080204" pitchFamily="34" charset="-128"/>
              </a:defRPr>
            </a:lvl6pPr>
            <a:lvl7pPr marL="2089770" indent="-160752" eaLnBrk="0" fontAlgn="base" hangingPunct="0">
              <a:spcBef>
                <a:spcPct val="0"/>
              </a:spcBef>
              <a:spcAft>
                <a:spcPct val="0"/>
              </a:spcAft>
              <a:defRPr sz="1688">
                <a:solidFill>
                  <a:schemeClr val="tx1"/>
                </a:solidFill>
                <a:latin typeface="Arial" panose="020B0604020202020204" pitchFamily="34" charset="0"/>
                <a:ea typeface="ＭＳ Ｐゴシック" panose="020B0600070205080204" pitchFamily="34" charset="-128"/>
              </a:defRPr>
            </a:lvl7pPr>
            <a:lvl8pPr marL="2411273" indent="-160752" eaLnBrk="0" fontAlgn="base" hangingPunct="0">
              <a:spcBef>
                <a:spcPct val="0"/>
              </a:spcBef>
              <a:spcAft>
                <a:spcPct val="0"/>
              </a:spcAft>
              <a:defRPr sz="1688">
                <a:solidFill>
                  <a:schemeClr val="tx1"/>
                </a:solidFill>
                <a:latin typeface="Arial" panose="020B0604020202020204" pitchFamily="34" charset="0"/>
                <a:ea typeface="ＭＳ Ｐゴシック" panose="020B0600070205080204" pitchFamily="34" charset="-128"/>
              </a:defRPr>
            </a:lvl8pPr>
            <a:lvl9pPr marL="2732776" indent="-160752" eaLnBrk="0" fontAlgn="base" hangingPunct="0">
              <a:spcBef>
                <a:spcPct val="0"/>
              </a:spcBef>
              <a:spcAft>
                <a:spcPct val="0"/>
              </a:spcAft>
              <a:defRPr sz="1688">
                <a:solidFill>
                  <a:schemeClr val="tx1"/>
                </a:solidFill>
                <a:latin typeface="Arial" panose="020B0604020202020204" pitchFamily="34" charset="0"/>
                <a:ea typeface="ＭＳ Ｐゴシック" panose="020B0600070205080204" pitchFamily="34" charset="-128"/>
              </a:defRPr>
            </a:lvl9pPr>
          </a:lstStyle>
          <a:p>
            <a:r>
              <a:rPr lang="sv-SE" altLang="en-US" sz="1266">
                <a:solidFill>
                  <a:schemeClr val="bg1"/>
                </a:solidFill>
              </a:rPr>
              <a:t>Paul Harris Banquet 2013</a:t>
            </a:r>
          </a:p>
        </p:txBody>
      </p:sp>
      <p:pic>
        <p:nvPicPr>
          <p:cNvPr id="60419" name="Picture 4" descr="sp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4139516" cy="331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sp15.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8962" y="197709"/>
            <a:ext cx="4885038" cy="2747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sp22.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9135" y="3396958"/>
            <a:ext cx="4324865" cy="3461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4" descr="sp16.jpg"/>
          <p:cNvPicPr>
            <a:picLocks noGrp="1" noChangeAspect="1"/>
          </p:cNvPicPr>
          <p:nvPr>
            <p:ph idx="1"/>
          </p:nvPr>
        </p:nvPicPr>
        <p:blipFill>
          <a:blip r:embed="rId6" cstate="print">
            <a:extLst>
              <a:ext uri="{28A0092B-C50C-407E-A947-70E740481C1C}">
                <a14:useLocalDpi xmlns:a14="http://schemas.microsoft.com/office/drawing/2010/main" val="0"/>
              </a:ext>
            </a:extLst>
          </a:blip>
          <a:srcRect/>
          <a:stretch>
            <a:fillRect/>
          </a:stretch>
        </p:blipFill>
        <p:spPr bwMode="auto">
          <a:xfrm>
            <a:off x="0" y="3958001"/>
            <a:ext cx="4588476" cy="2580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0720589"/>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i="1" dirty="0" smtClean="0">
                <a:solidFill>
                  <a:srgbClr val="000099"/>
                </a:solidFill>
                <a:latin typeface="Arial" panose="020B0604020202020204" pitchFamily="34" charset="0"/>
                <a:cs typeface="Arial" panose="020B0604020202020204" pitchFamily="34" charset="0"/>
              </a:rPr>
              <a:t>Grant to SLR Rotary School, </a:t>
            </a:r>
            <a:r>
              <a:rPr lang="en-GB" sz="3600" b="1" i="1" dirty="0" err="1" smtClean="0">
                <a:solidFill>
                  <a:srgbClr val="000099"/>
                </a:solidFill>
                <a:latin typeface="Arial" panose="020B0604020202020204" pitchFamily="34" charset="0"/>
                <a:cs typeface="Arial" panose="020B0604020202020204" pitchFamily="34" charset="0"/>
              </a:rPr>
              <a:t>Rajapalayam,Tamil</a:t>
            </a:r>
            <a:r>
              <a:rPr lang="en-GB" sz="3600" b="1" i="1" dirty="0" smtClean="0">
                <a:solidFill>
                  <a:srgbClr val="000099"/>
                </a:solidFill>
                <a:latin typeface="Arial" panose="020B0604020202020204" pitchFamily="34" charset="0"/>
                <a:cs typeface="Arial" panose="020B0604020202020204" pitchFamily="34" charset="0"/>
              </a:rPr>
              <a:t> Nadu, India </a:t>
            </a:r>
            <a:endParaRPr lang="en-AU" sz="3600" b="1" i="1" dirty="0">
              <a:solidFill>
                <a:srgbClr val="000099"/>
              </a:solidFill>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54606" y="1725768"/>
            <a:ext cx="3763605" cy="2232916"/>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159875" y="1725767"/>
            <a:ext cx="3843275" cy="2288672"/>
          </a:xfrm>
        </p:spPr>
      </p:pic>
      <p:pic>
        <p:nvPicPr>
          <p:cNvPr id="3" name="Picture 2"/>
          <p:cNvPicPr>
            <a:picLocks noChangeAspect="1"/>
          </p:cNvPicPr>
          <p:nvPr/>
        </p:nvPicPr>
        <p:blipFill>
          <a:blip r:embed="rId5" cstate="print"/>
          <a:stretch>
            <a:fillRect/>
          </a:stretch>
        </p:blipFill>
        <p:spPr>
          <a:xfrm>
            <a:off x="219727" y="3892639"/>
            <a:ext cx="3953814" cy="2965361"/>
          </a:xfrm>
          <a:prstGeom prst="rect">
            <a:avLst/>
          </a:prstGeom>
        </p:spPr>
      </p:pic>
      <p:pic>
        <p:nvPicPr>
          <p:cNvPr id="4" name="Picture 3"/>
          <p:cNvPicPr>
            <a:picLocks noChangeAspect="1"/>
          </p:cNvPicPr>
          <p:nvPr/>
        </p:nvPicPr>
        <p:blipFill>
          <a:blip r:embed="rId6" cstate="print"/>
          <a:stretch>
            <a:fillRect/>
          </a:stretch>
        </p:blipFill>
        <p:spPr>
          <a:xfrm>
            <a:off x="4553938" y="4086783"/>
            <a:ext cx="3592707" cy="2466737"/>
          </a:xfrm>
          <a:prstGeom prst="rect">
            <a:avLst/>
          </a:prstGeom>
        </p:spPr>
      </p:pic>
    </p:spTree>
    <p:extLst>
      <p:ext uri="{BB962C8B-B14F-4D97-AF65-F5344CB8AC3E}">
        <p14:creationId xmlns:p14="http://schemas.microsoft.com/office/powerpoint/2010/main" val="414247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IMG_1279"/>
          <p:cNvPicPr>
            <a:picLocks noChangeAspect="1" noChangeArrowheads="1"/>
          </p:cNvPicPr>
          <p:nvPr/>
        </p:nvPicPr>
        <p:blipFill>
          <a:blip r:embed="rId4" cstate="print"/>
          <a:srcRect/>
          <a:stretch>
            <a:fillRect/>
          </a:stretch>
        </p:blipFill>
        <p:spPr bwMode="auto">
          <a:xfrm>
            <a:off x="675502" y="110353"/>
            <a:ext cx="4357666" cy="2948706"/>
          </a:xfrm>
          <a:prstGeom prst="rect">
            <a:avLst/>
          </a:prstGeom>
          <a:noFill/>
          <a:ln w="9525">
            <a:noFill/>
            <a:miter lim="800000"/>
            <a:headEnd/>
            <a:tailEnd/>
          </a:ln>
        </p:spPr>
      </p:pic>
      <p:pic>
        <p:nvPicPr>
          <p:cNvPr id="3"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344" y="3304412"/>
            <a:ext cx="3823370" cy="2555301"/>
          </a:xfrm>
          <a:prstGeom prst="rect">
            <a:avLst/>
          </a:prstGeom>
        </p:spPr>
      </p:pic>
      <p:graphicFrame>
        <p:nvGraphicFramePr>
          <p:cNvPr id="4" name="Content Placeholder 4"/>
          <p:cNvGraphicFramePr>
            <a:graphicFrameLocks noChangeAspect="1"/>
          </p:cNvGraphicFramePr>
          <p:nvPr>
            <p:extLst>
              <p:ext uri="{D42A27DB-BD31-4B8C-83A1-F6EECF244321}">
                <p14:modId xmlns:p14="http://schemas.microsoft.com/office/powerpoint/2010/main" val="3936878565"/>
              </p:ext>
            </p:extLst>
          </p:nvPr>
        </p:nvGraphicFramePr>
        <p:xfrm>
          <a:off x="5063340" y="0"/>
          <a:ext cx="3916367" cy="6468533"/>
        </p:xfrm>
        <a:graphic>
          <a:graphicData uri="http://schemas.openxmlformats.org/presentationml/2006/ole">
            <mc:AlternateContent xmlns:mc="http://schemas.openxmlformats.org/markup-compatibility/2006">
              <mc:Choice xmlns:v="urn:schemas-microsoft-com:vml" Requires="v">
                <p:oleObj spid="_x0000_s5156" name="Document" r:id="rId6" imgW="5923764" imgH="8187197" progId="Word.Document.8">
                  <p:embed/>
                </p:oleObj>
              </mc:Choice>
              <mc:Fallback>
                <p:oleObj name="Document" r:id="rId6" imgW="5923764" imgH="8187197" progId="Word.Document.8">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3340" y="0"/>
                        <a:ext cx="3916367" cy="6468533"/>
                      </a:xfrm>
                      <a:prstGeom prst="rect">
                        <a:avLst/>
                      </a:prstGeom>
                      <a:noFill/>
                      <a:extLst/>
                    </p:spPr>
                  </p:pic>
                </p:oleObj>
              </mc:Fallback>
            </mc:AlternateContent>
          </a:graphicData>
        </a:graphic>
      </p:graphicFrame>
    </p:spTree>
    <p:extLst>
      <p:ext uri="{BB962C8B-B14F-4D97-AF65-F5344CB8AC3E}">
        <p14:creationId xmlns:p14="http://schemas.microsoft.com/office/powerpoint/2010/main" val="5906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0" y="-228600"/>
            <a:ext cx="9144000" cy="1828800"/>
          </a:xfrm>
        </p:spPr>
        <p:txBody>
          <a:bodyPr/>
          <a:lstStyle/>
          <a:p>
            <a:r>
              <a:rPr lang="en-US" altLang="en-US" sz="2800" dirty="0"/>
              <a:t/>
            </a:r>
            <a:br>
              <a:rPr lang="en-US" altLang="en-US" sz="2800" dirty="0"/>
            </a:br>
            <a:r>
              <a:rPr lang="en-US" altLang="en-US" sz="2800" b="1" i="1" dirty="0"/>
              <a:t>The 2012 “Mega Project</a:t>
            </a:r>
            <a:r>
              <a:rPr lang="en-US" altLang="en-US" sz="2800" b="1" i="1" dirty="0" smtClean="0"/>
              <a:t>” provided 653 </a:t>
            </a:r>
            <a:r>
              <a:rPr lang="en-US" altLang="en-US" sz="2800" b="1" i="1" dirty="0"/>
              <a:t>desks to </a:t>
            </a:r>
            <a:r>
              <a:rPr lang="en-US" altLang="en-US" sz="2800" b="1" i="1" dirty="0" smtClean="0"/>
              <a:t>56 </a:t>
            </a:r>
            <a:r>
              <a:rPr lang="en-US" altLang="en-US" sz="2800" b="1" i="1" dirty="0"/>
              <a:t>schools within a 40 Km radius of Rajapalayam </a:t>
            </a:r>
            <a:r>
              <a:rPr lang="en-US" altLang="en-US" sz="2800" b="1" i="1" dirty="0" smtClean="0"/>
              <a:t>@</a:t>
            </a:r>
            <a:r>
              <a:rPr lang="en-US" altLang="en-US" sz="2800" dirty="0"/>
              <a:t> </a:t>
            </a:r>
            <a:r>
              <a:rPr lang="en-US" altLang="en-US" sz="3600" i="1" dirty="0"/>
              <a:t>a cost of </a:t>
            </a:r>
            <a:r>
              <a:rPr lang="en-US" altLang="en-US" sz="3600" i="1" dirty="0" smtClean="0"/>
              <a:t>$31,500</a:t>
            </a:r>
            <a:endParaRPr lang="en-US" altLang="en-US" sz="3600" dirty="0"/>
          </a:p>
        </p:txBody>
      </p:sp>
      <p:pic>
        <p:nvPicPr>
          <p:cNvPr id="55300" name="Picture 4" descr="MG73909 30 Benches to Koviloor Scho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91440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78831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2400" b="1" dirty="0" smtClean="0">
                <a:solidFill>
                  <a:srgbClr val="339933"/>
                </a:solidFill>
              </a:rPr>
              <a:t>GLOBAL GRANT 2016 – 2017.  DG: RTN.K.VIJAYAKUMAR</a:t>
            </a:r>
            <a:r>
              <a:rPr lang="en-GB" dirty="0" smtClean="0">
                <a:solidFill>
                  <a:srgbClr val="339933"/>
                </a:solidFill>
              </a:rPr>
              <a:t>.  </a:t>
            </a:r>
            <a:r>
              <a:rPr lang="en-GB" dirty="0" smtClean="0"/>
              <a:t>                      </a:t>
            </a:r>
            <a:r>
              <a:rPr lang="en-GB" sz="3100" b="1" dirty="0" smtClean="0">
                <a:solidFill>
                  <a:srgbClr val="FF0000"/>
                </a:solidFill>
              </a:rPr>
              <a:t>Blood Donation Camp Mobile Van and </a:t>
            </a:r>
            <a:r>
              <a:rPr lang="en-GB" sz="3100" dirty="0" smtClean="0">
                <a:solidFill>
                  <a:srgbClr val="FF0000"/>
                </a:solidFill>
              </a:rPr>
              <a:t/>
            </a:r>
            <a:br>
              <a:rPr lang="en-GB" sz="3100" dirty="0" smtClean="0">
                <a:solidFill>
                  <a:srgbClr val="FF0000"/>
                </a:solidFill>
              </a:rPr>
            </a:br>
            <a:r>
              <a:rPr lang="en-GB" sz="3100" b="1" dirty="0" smtClean="0">
                <a:solidFill>
                  <a:srgbClr val="FF0000"/>
                </a:solidFill>
              </a:rPr>
              <a:t>Screening van for Hypertension and Diabetes</a:t>
            </a:r>
            <a:r>
              <a:rPr lang="en-GB" sz="3200" dirty="0" smtClean="0"/>
              <a:t>. </a:t>
            </a:r>
            <a:endParaRPr lang="en-AU" dirty="0"/>
          </a:p>
        </p:txBody>
      </p:sp>
      <p:sp>
        <p:nvSpPr>
          <p:cNvPr id="3" name="Content Placeholder 2"/>
          <p:cNvSpPr>
            <a:spLocks noGrp="1"/>
          </p:cNvSpPr>
          <p:nvPr>
            <p:ph idx="1"/>
          </p:nvPr>
        </p:nvSpPr>
        <p:spPr/>
        <p:txBody>
          <a:bodyPr>
            <a:normAutofit fontScale="70000" lnSpcReduction="20000"/>
          </a:bodyPr>
          <a:lstStyle/>
          <a:p>
            <a:pPr marL="0" indent="0">
              <a:buNone/>
            </a:pPr>
            <a:r>
              <a:rPr lang="en-IN" sz="3400" b="1" i="1" u="sng" dirty="0"/>
              <a:t>The Project requirements are</a:t>
            </a:r>
            <a:r>
              <a:rPr lang="en-IN" sz="3400" b="1" i="1" dirty="0"/>
              <a:t>: </a:t>
            </a:r>
            <a:endParaRPr lang="en-AU" sz="3400" b="1" i="1" dirty="0"/>
          </a:p>
          <a:p>
            <a:pPr lvl="0"/>
            <a:r>
              <a:rPr lang="en-IN" dirty="0"/>
              <a:t>A Spacious mobile van.</a:t>
            </a:r>
            <a:endParaRPr lang="en-AU" dirty="0"/>
          </a:p>
          <a:p>
            <a:pPr lvl="0"/>
            <a:r>
              <a:rPr lang="en-IN" dirty="0"/>
              <a:t>Omron Digital BP Apparatus 4 Nos.</a:t>
            </a:r>
            <a:endParaRPr lang="en-AU" dirty="0"/>
          </a:p>
          <a:p>
            <a:pPr lvl="0"/>
            <a:r>
              <a:rPr lang="en-IN" dirty="0"/>
              <a:t>One Touch Glucometer 4 Nos.</a:t>
            </a:r>
            <a:endParaRPr lang="en-AU" dirty="0"/>
          </a:p>
          <a:p>
            <a:pPr lvl="0"/>
            <a:r>
              <a:rPr lang="en-IN" dirty="0"/>
              <a:t>Glucometer Strips: 1500/month.</a:t>
            </a:r>
            <a:endParaRPr lang="en-AU" dirty="0"/>
          </a:p>
          <a:p>
            <a:pPr lvl="0"/>
            <a:r>
              <a:rPr lang="en-IN" dirty="0"/>
              <a:t>Auto Analyser for Blood and Urine Examination.</a:t>
            </a:r>
            <a:endParaRPr lang="en-AU" dirty="0"/>
          </a:p>
          <a:p>
            <a:r>
              <a:rPr lang="en-IN" dirty="0"/>
              <a:t>(For estimation of </a:t>
            </a:r>
            <a:r>
              <a:rPr lang="en-IN" dirty="0" err="1"/>
              <a:t>Hb</a:t>
            </a:r>
            <a:r>
              <a:rPr lang="en-IN" dirty="0"/>
              <a:t>, Urea and Creatinine, Cholesterol, Micro Albuminuria and others.</a:t>
            </a:r>
            <a:endParaRPr lang="en-AU" dirty="0"/>
          </a:p>
          <a:p>
            <a:pPr lvl="0"/>
            <a:r>
              <a:rPr lang="en-IN" dirty="0"/>
              <a:t>Ophthalmoscope 2 Nos.</a:t>
            </a:r>
            <a:endParaRPr lang="en-AU" dirty="0"/>
          </a:p>
          <a:p>
            <a:pPr lvl="0"/>
            <a:r>
              <a:rPr lang="en-IN" dirty="0"/>
              <a:t>Multichannel ECG Machine 2 Nos.</a:t>
            </a:r>
            <a:endParaRPr lang="en-AU" dirty="0"/>
          </a:p>
          <a:p>
            <a:pPr lvl="0"/>
            <a:r>
              <a:rPr lang="en-IN" dirty="0"/>
              <a:t> Ultrasound Scanner for abdomen and Echo Cardiogram.</a:t>
            </a:r>
            <a:endParaRPr lang="en-AU" dirty="0"/>
          </a:p>
          <a:p>
            <a:pPr lvl="0"/>
            <a:r>
              <a:rPr lang="en-IN" dirty="0"/>
              <a:t>Peripheral Vascular Doppler Equipment 1 No. </a:t>
            </a:r>
            <a:endParaRPr lang="en-AU" dirty="0"/>
          </a:p>
          <a:p>
            <a:r>
              <a:rPr lang="en-IN" dirty="0"/>
              <a:t>LED TV and </a:t>
            </a:r>
            <a:r>
              <a:rPr lang="en-IN" dirty="0" smtClean="0"/>
              <a:t>Player </a:t>
            </a:r>
            <a:r>
              <a:rPr lang="en-IN" dirty="0"/>
              <a:t>for awareness program in the </a:t>
            </a:r>
            <a:r>
              <a:rPr lang="en-IN" dirty="0" smtClean="0"/>
              <a:t>Villages</a:t>
            </a:r>
          </a:p>
          <a:p>
            <a:endParaRPr lang="en-AU" dirty="0"/>
          </a:p>
        </p:txBody>
      </p:sp>
    </p:spTree>
    <p:extLst>
      <p:ext uri="{BB962C8B-B14F-4D97-AF65-F5344CB8AC3E}">
        <p14:creationId xmlns:p14="http://schemas.microsoft.com/office/powerpoint/2010/main" val="37085290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p:cNvPicPr>
            <a:picLocks noChangeAspect="1"/>
          </p:cNvPicPr>
          <p:nvPr/>
        </p:nvPicPr>
        <p:blipFill rotWithShape="1">
          <a:blip r:embed="rId3"/>
          <a:srcRect l="31595" t="19920" r="11542" b="18205"/>
          <a:stretch/>
        </p:blipFill>
        <p:spPr>
          <a:xfrm>
            <a:off x="4182533" y="-88102"/>
            <a:ext cx="4961467" cy="3810983"/>
          </a:xfrm>
          <a:prstGeom prst="rect">
            <a:avLst/>
          </a:prstGeom>
        </p:spPr>
      </p:pic>
      <p:pic>
        <p:nvPicPr>
          <p:cNvPr id="3" name="Picture 2"/>
          <p:cNvPicPr>
            <a:picLocks noChangeAspect="1"/>
          </p:cNvPicPr>
          <p:nvPr/>
        </p:nvPicPr>
        <p:blipFill rotWithShape="1">
          <a:blip r:embed="rId4"/>
          <a:srcRect l="32407" t="25208" r="17963" b="21535"/>
          <a:stretch/>
        </p:blipFill>
        <p:spPr>
          <a:xfrm>
            <a:off x="-60890" y="3323106"/>
            <a:ext cx="4666757" cy="3534894"/>
          </a:xfrm>
          <a:prstGeom prst="rect">
            <a:avLst/>
          </a:prstGeom>
        </p:spPr>
      </p:pic>
      <p:sp>
        <p:nvSpPr>
          <p:cNvPr id="5" name="TextBox 4"/>
          <p:cNvSpPr txBox="1"/>
          <p:nvPr/>
        </p:nvSpPr>
        <p:spPr>
          <a:xfrm>
            <a:off x="6663266" y="3722881"/>
            <a:ext cx="2116665" cy="1200329"/>
          </a:xfrm>
          <a:prstGeom prst="rect">
            <a:avLst/>
          </a:prstGeom>
          <a:noFill/>
        </p:spPr>
        <p:txBody>
          <a:bodyPr wrap="square" rtlCol="0">
            <a:spAutoFit/>
          </a:bodyPr>
          <a:lstStyle/>
          <a:p>
            <a:r>
              <a:rPr lang="en-US" sz="2400" b="1" dirty="0" smtClean="0"/>
              <a:t>Mobile Blood Bank, </a:t>
            </a:r>
            <a:r>
              <a:rPr lang="en-US" sz="2400" b="1" dirty="0" err="1" smtClean="0"/>
              <a:t>Rajapalayam</a:t>
            </a:r>
            <a:endParaRPr lang="en-US" sz="2400" b="1" dirty="0"/>
          </a:p>
        </p:txBody>
      </p:sp>
      <p:sp>
        <p:nvSpPr>
          <p:cNvPr id="10" name="TextBox 9"/>
          <p:cNvSpPr txBox="1"/>
          <p:nvPr/>
        </p:nvSpPr>
        <p:spPr>
          <a:xfrm>
            <a:off x="155823" y="1961815"/>
            <a:ext cx="2116665" cy="830997"/>
          </a:xfrm>
          <a:prstGeom prst="rect">
            <a:avLst/>
          </a:prstGeom>
          <a:noFill/>
        </p:spPr>
        <p:txBody>
          <a:bodyPr wrap="square" rtlCol="0">
            <a:spAutoFit/>
          </a:bodyPr>
          <a:lstStyle/>
          <a:p>
            <a:r>
              <a:rPr lang="en-US" sz="2400" b="1" dirty="0" smtClean="0"/>
              <a:t>Rotary Blood Bank, est. 2010</a:t>
            </a:r>
            <a:endParaRPr lang="en-US" sz="2400" b="1" dirty="0"/>
          </a:p>
        </p:txBody>
      </p:sp>
    </p:spTree>
    <p:extLst>
      <p:ext uri="{BB962C8B-B14F-4D97-AF65-F5344CB8AC3E}">
        <p14:creationId xmlns:p14="http://schemas.microsoft.com/office/powerpoint/2010/main" val="39775297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4805" y="161926"/>
            <a:ext cx="5754974" cy="1325563"/>
          </a:xfrm>
        </p:spPr>
        <p:txBody>
          <a:bodyPr>
            <a:noAutofit/>
          </a:bodyPr>
          <a:lstStyle/>
          <a:p>
            <a:r>
              <a:rPr lang="en-US" sz="5400" b="1" i="1" dirty="0" smtClean="0"/>
              <a:t>Nagercoil, India </a:t>
            </a:r>
            <a:r>
              <a:rPr lang="en-US" b="1" i="1" dirty="0" smtClean="0"/>
              <a:t>cancer screening van</a:t>
            </a:r>
            <a:endParaRPr lang="en-US" b="1" i="1" dirty="0"/>
          </a:p>
        </p:txBody>
      </p:sp>
      <p:pic>
        <p:nvPicPr>
          <p:cNvPr id="7" name="Content Placeholder 6"/>
          <p:cNvPicPr>
            <a:picLocks noGrp="1" noChangeAspect="1"/>
          </p:cNvPicPr>
          <p:nvPr>
            <p:ph idx="1"/>
          </p:nvPr>
        </p:nvPicPr>
        <p:blipFill rotWithShape="1">
          <a:blip r:embed="rId3"/>
          <a:srcRect l="33519" t="21865" r="14564" b="22485"/>
          <a:stretch/>
        </p:blipFill>
        <p:spPr>
          <a:xfrm>
            <a:off x="1066800" y="1596573"/>
            <a:ext cx="6953919" cy="5261427"/>
          </a:xfrm>
          <a:prstGeom prst="rect">
            <a:avLst/>
          </a:prstGeom>
        </p:spPr>
      </p:pic>
    </p:spTree>
    <p:extLst>
      <p:ext uri="{BB962C8B-B14F-4D97-AF65-F5344CB8AC3E}">
        <p14:creationId xmlns:p14="http://schemas.microsoft.com/office/powerpoint/2010/main" val="3077507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982" y="263526"/>
            <a:ext cx="8534400" cy="1325563"/>
          </a:xfrm>
        </p:spPr>
        <p:txBody>
          <a:bodyPr>
            <a:normAutofit/>
          </a:bodyPr>
          <a:lstStyle/>
          <a:p>
            <a:r>
              <a:rPr lang="en-US" b="1" i="1" dirty="0" err="1" smtClean="0"/>
              <a:t>Harbortown</a:t>
            </a:r>
            <a:r>
              <a:rPr lang="en-US" b="1" i="1" dirty="0" smtClean="0"/>
              <a:t> </a:t>
            </a:r>
            <a:r>
              <a:rPr lang="en-US" b="1" i="1" dirty="0" smtClean="0"/>
              <a:t>Bolivia Project </a:t>
            </a:r>
            <a:r>
              <a:rPr lang="en-US" b="1" i="1" dirty="0" smtClean="0"/>
              <a:t>: 23.75 </a:t>
            </a:r>
            <a:r>
              <a:rPr lang="en-US" b="1" i="1" dirty="0" smtClean="0"/>
              <a:t>Km = 15 mi. Road Project!</a:t>
            </a:r>
            <a:endParaRPr lang="en-US" b="1" i="1" dirty="0"/>
          </a:p>
        </p:txBody>
      </p:sp>
      <p:pic>
        <p:nvPicPr>
          <p:cNvPr id="3" name="Picture 2"/>
          <p:cNvPicPr>
            <a:picLocks noChangeAspect="1"/>
          </p:cNvPicPr>
          <p:nvPr/>
        </p:nvPicPr>
        <p:blipFill>
          <a:blip r:embed="rId3"/>
          <a:stretch>
            <a:fillRect/>
          </a:stretch>
        </p:blipFill>
        <p:spPr>
          <a:xfrm>
            <a:off x="0" y="1862667"/>
            <a:ext cx="9176365" cy="4995333"/>
          </a:xfrm>
          <a:prstGeom prst="rect">
            <a:avLst/>
          </a:prstGeom>
        </p:spPr>
      </p:pic>
    </p:spTree>
    <p:extLst>
      <p:ext uri="{BB962C8B-B14F-4D97-AF65-F5344CB8AC3E}">
        <p14:creationId xmlns:p14="http://schemas.microsoft.com/office/powerpoint/2010/main" val="6944823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930125"/>
            <a:ext cx="2683698" cy="2284408"/>
          </a:xfrm>
        </p:spPr>
        <p:txBody>
          <a:bodyPr>
            <a:noAutofit/>
          </a:bodyPr>
          <a:lstStyle/>
          <a:p>
            <a:r>
              <a:rPr lang="en-US" sz="3200" b="1" dirty="0" err="1" smtClean="0"/>
              <a:t>Sumala</a:t>
            </a:r>
            <a:r>
              <a:rPr lang="en-US" sz="3200" dirty="0" smtClean="0"/>
              <a:t>:  </a:t>
            </a:r>
            <a:br>
              <a:rPr lang="en-US" sz="3200" dirty="0" smtClean="0"/>
            </a:br>
            <a:r>
              <a:rPr lang="en-US" sz="3200" dirty="0" smtClean="0"/>
              <a:t>From Goat Path to Commerce Capable Road</a:t>
            </a:r>
            <a:endParaRPr lang="en-US" sz="3200" dirty="0"/>
          </a:p>
        </p:txBody>
      </p:sp>
      <p:pic>
        <p:nvPicPr>
          <p:cNvPr id="3" name="Picture 2"/>
          <p:cNvPicPr>
            <a:picLocks noChangeAspect="1"/>
          </p:cNvPicPr>
          <p:nvPr/>
        </p:nvPicPr>
        <p:blipFill rotWithShape="1">
          <a:blip r:embed="rId2"/>
          <a:srcRect l="32222" t="33604" r="15000" b="22847"/>
          <a:stretch/>
        </p:blipFill>
        <p:spPr>
          <a:xfrm>
            <a:off x="0" y="0"/>
            <a:ext cx="6218754" cy="3622151"/>
          </a:xfrm>
          <a:prstGeom prst="rect">
            <a:avLst/>
          </a:prstGeom>
        </p:spPr>
      </p:pic>
      <p:pic>
        <p:nvPicPr>
          <p:cNvPr id="4" name="Picture 3"/>
          <p:cNvPicPr>
            <a:picLocks noChangeAspect="1"/>
          </p:cNvPicPr>
          <p:nvPr/>
        </p:nvPicPr>
        <p:blipFill rotWithShape="1">
          <a:blip r:embed="rId3"/>
          <a:srcRect l="32407" t="22585" r="14445" b="37276"/>
          <a:stretch/>
        </p:blipFill>
        <p:spPr>
          <a:xfrm>
            <a:off x="3204160" y="3646490"/>
            <a:ext cx="5939840" cy="3166534"/>
          </a:xfrm>
          <a:prstGeom prst="rect">
            <a:avLst/>
          </a:prstGeom>
        </p:spPr>
      </p:pic>
    </p:spTree>
    <p:extLst>
      <p:ext uri="{BB962C8B-B14F-4D97-AF65-F5344CB8AC3E}">
        <p14:creationId xmlns:p14="http://schemas.microsoft.com/office/powerpoint/2010/main" val="1739706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6"/>
            <a:ext cx="8515350" cy="1325563"/>
          </a:xfrm>
        </p:spPr>
        <p:txBody>
          <a:bodyPr/>
          <a:lstStyle/>
          <a:p>
            <a:pPr algn="ctr"/>
            <a:r>
              <a:rPr lang="en-US" dirty="0" err="1" smtClean="0"/>
              <a:t>Dist</a:t>
            </a:r>
            <a:r>
              <a:rPr lang="en-US" dirty="0" smtClean="0"/>
              <a:t> 5580 Global Grants In Progress </a:t>
            </a:r>
            <a:r>
              <a:rPr lang="en-US" sz="3600" dirty="0" smtClean="0"/>
              <a:t>as of August 2017</a:t>
            </a:r>
            <a:endParaRPr lang="en-US" sz="3600" dirty="0"/>
          </a:p>
        </p:txBody>
      </p:sp>
      <p:sp>
        <p:nvSpPr>
          <p:cNvPr id="3" name="Content Placeholder 2"/>
          <p:cNvSpPr>
            <a:spLocks noGrp="1"/>
          </p:cNvSpPr>
          <p:nvPr>
            <p:ph idx="1"/>
          </p:nvPr>
        </p:nvSpPr>
        <p:spPr>
          <a:xfrm>
            <a:off x="628650" y="1825625"/>
            <a:ext cx="7886700" cy="4812242"/>
          </a:xfrm>
        </p:spPr>
        <p:txBody>
          <a:bodyPr>
            <a:normAutofit fontScale="70000" lnSpcReduction="20000"/>
          </a:bodyPr>
          <a:lstStyle/>
          <a:p>
            <a:r>
              <a:rPr lang="en-US" dirty="0" smtClean="0"/>
              <a:t>GG1413321  Water Filters;  Haiti</a:t>
            </a:r>
          </a:p>
          <a:p>
            <a:r>
              <a:rPr lang="en-US" dirty="0" smtClean="0"/>
              <a:t>GG1421892  Health Care Equip;  Timor </a:t>
            </a:r>
            <a:r>
              <a:rPr lang="en-US" dirty="0" err="1"/>
              <a:t>Leste</a:t>
            </a:r>
            <a:r>
              <a:rPr lang="en-US" dirty="0"/>
              <a:t> </a:t>
            </a:r>
            <a:endParaRPr lang="en-US" dirty="0" smtClean="0"/>
          </a:p>
          <a:p>
            <a:r>
              <a:rPr lang="en-US" dirty="0" smtClean="0"/>
              <a:t>GG1526144  Heart Valve Tissue Bank, Sri Lanka</a:t>
            </a:r>
          </a:p>
          <a:p>
            <a:r>
              <a:rPr lang="en-US" dirty="0" smtClean="0"/>
              <a:t>GG1528256  Road Construction joining Villages; </a:t>
            </a:r>
            <a:r>
              <a:rPr lang="en-US" dirty="0" err="1"/>
              <a:t>Sumala</a:t>
            </a:r>
            <a:r>
              <a:rPr lang="en-US" dirty="0" smtClean="0"/>
              <a:t> Bolivia</a:t>
            </a:r>
          </a:p>
          <a:p>
            <a:r>
              <a:rPr lang="en-US" dirty="0" smtClean="0"/>
              <a:t>GG1528662  Leg Braces for Polio, </a:t>
            </a:r>
            <a:r>
              <a:rPr lang="en-US" dirty="0"/>
              <a:t>Congo </a:t>
            </a:r>
            <a:endParaRPr lang="en-US" dirty="0" smtClean="0"/>
          </a:p>
          <a:p>
            <a:r>
              <a:rPr lang="en-US" dirty="0" smtClean="0"/>
              <a:t>GG1531315  Global Scholar to Ethiopia, Alicia </a:t>
            </a:r>
            <a:r>
              <a:rPr lang="en-US" dirty="0" err="1" smtClean="0"/>
              <a:t>Helion</a:t>
            </a:r>
            <a:endParaRPr lang="en-US" dirty="0" smtClean="0"/>
          </a:p>
          <a:p>
            <a:r>
              <a:rPr lang="en-US" dirty="0" smtClean="0"/>
              <a:t>GG1637034  Water Wells (18), Republic of Chad</a:t>
            </a:r>
          </a:p>
          <a:p>
            <a:r>
              <a:rPr lang="en-US" dirty="0" smtClean="0"/>
              <a:t>GG1634888  Bone Bank;  Chennai</a:t>
            </a:r>
            <a:r>
              <a:rPr lang="en-US" dirty="0"/>
              <a:t>, India </a:t>
            </a:r>
            <a:endParaRPr lang="en-US" dirty="0" smtClean="0"/>
          </a:p>
          <a:p>
            <a:r>
              <a:rPr lang="en-US" dirty="0" smtClean="0"/>
              <a:t>GG1640987  Mobile Cancer Screening &amp; </a:t>
            </a:r>
            <a:r>
              <a:rPr lang="en-US" dirty="0" err="1" smtClean="0"/>
              <a:t>Educ’n</a:t>
            </a:r>
            <a:r>
              <a:rPr lang="en-US" dirty="0" smtClean="0"/>
              <a:t>, </a:t>
            </a:r>
            <a:r>
              <a:rPr lang="en-US" dirty="0" err="1" smtClean="0"/>
              <a:t>Nagercoil</a:t>
            </a:r>
            <a:r>
              <a:rPr lang="en-US" dirty="0" smtClean="0"/>
              <a:t> India</a:t>
            </a:r>
          </a:p>
          <a:p>
            <a:r>
              <a:rPr lang="en-US" dirty="0" smtClean="0"/>
              <a:t>GG1749520  Blood Mobile;  </a:t>
            </a:r>
            <a:r>
              <a:rPr lang="en-US" dirty="0" err="1" smtClean="0"/>
              <a:t>Rajapalayam</a:t>
            </a:r>
            <a:r>
              <a:rPr lang="en-US" dirty="0" smtClean="0"/>
              <a:t>, India</a:t>
            </a:r>
          </a:p>
          <a:p>
            <a:r>
              <a:rPr lang="en-US" dirty="0" smtClean="0"/>
              <a:t>GG1748867  School Addition &amp; sustainment; </a:t>
            </a:r>
            <a:r>
              <a:rPr lang="en-US" dirty="0" err="1" smtClean="0"/>
              <a:t>Meenakshipuram</a:t>
            </a:r>
            <a:r>
              <a:rPr lang="en-US" dirty="0" smtClean="0"/>
              <a:t>, India</a:t>
            </a:r>
          </a:p>
          <a:p>
            <a:endParaRPr lang="en-US" dirty="0" smtClean="0"/>
          </a:p>
          <a:p>
            <a:r>
              <a:rPr lang="en-US" dirty="0" smtClean="0"/>
              <a:t>+4 GG in Draft Status</a:t>
            </a:r>
            <a:endParaRPr lang="en-US" dirty="0"/>
          </a:p>
          <a:p>
            <a:endParaRPr lang="en-US" dirty="0"/>
          </a:p>
        </p:txBody>
      </p:sp>
    </p:spTree>
    <p:extLst>
      <p:ext uri="{BB962C8B-B14F-4D97-AF65-F5344CB8AC3E}">
        <p14:creationId xmlns:p14="http://schemas.microsoft.com/office/powerpoint/2010/main" val="22166258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flipH="1">
            <a:off x="9753599" y="457199"/>
            <a:ext cx="76199" cy="76201"/>
          </a:xfrm>
        </p:spPr>
        <p:txBody>
          <a:bodyPr>
            <a:normAutofit fontScale="90000"/>
          </a:bodyPr>
          <a:lstStyle/>
          <a:p>
            <a:endParaRPr lang="en-US" altLang="en-US" dirty="0"/>
          </a:p>
        </p:txBody>
      </p:sp>
      <p:sp>
        <p:nvSpPr>
          <p:cNvPr id="65539" name="Rectangle 3"/>
          <p:cNvSpPr>
            <a:spLocks noGrp="1" noChangeArrowheads="1"/>
          </p:cNvSpPr>
          <p:nvPr>
            <p:ph type="body" idx="1"/>
          </p:nvPr>
        </p:nvSpPr>
        <p:spPr>
          <a:xfrm>
            <a:off x="5334000" y="533400"/>
            <a:ext cx="3810000" cy="6324600"/>
          </a:xfrm>
        </p:spPr>
        <p:txBody>
          <a:bodyPr/>
          <a:lstStyle/>
          <a:p>
            <a:r>
              <a:rPr lang="en-US" altLang="en-US" sz="2000" b="1" i="1" dirty="0"/>
              <a:t>     </a:t>
            </a:r>
            <a:r>
              <a:rPr lang="en-US" altLang="en-US" sz="2800" b="1" i="1" dirty="0"/>
              <a:t>Like most high country regions this area </a:t>
            </a:r>
            <a:r>
              <a:rPr lang="en-US" altLang="en-US" sz="2800" b="1" i="1" dirty="0" smtClean="0"/>
              <a:t>near Cochabamba, Bolivia typically </a:t>
            </a:r>
            <a:r>
              <a:rPr lang="en-US" altLang="en-US" sz="2800" b="1" i="1" dirty="0"/>
              <a:t>has 3 months of torrential rains and 9 months of drought annually; </a:t>
            </a:r>
            <a:endParaRPr lang="en-US" altLang="en-US" sz="2800" b="1" i="1" dirty="0" smtClean="0"/>
          </a:p>
          <a:p>
            <a:r>
              <a:rPr lang="en-US" altLang="en-US" sz="2800" b="1" i="1" dirty="0" smtClean="0"/>
              <a:t>thus </a:t>
            </a:r>
            <a:r>
              <a:rPr lang="en-US" altLang="en-US" sz="2800" b="1" i="1" dirty="0"/>
              <a:t>the need for this reservoir</a:t>
            </a:r>
          </a:p>
        </p:txBody>
      </p:sp>
      <p:pic>
        <p:nvPicPr>
          <p:cNvPr id="65540" name="Picture 4" descr="100_6247CHOQUECHAMPI 10NOV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323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03808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endParaRPr lang="en-US" altLang="en-US"/>
          </a:p>
        </p:txBody>
      </p:sp>
      <p:sp>
        <p:nvSpPr>
          <p:cNvPr id="67587" name="Rectangle 3"/>
          <p:cNvSpPr>
            <a:spLocks noGrp="1" noChangeArrowheads="1"/>
          </p:cNvSpPr>
          <p:nvPr>
            <p:ph type="body" idx="1"/>
          </p:nvPr>
        </p:nvSpPr>
        <p:spPr/>
        <p:txBody>
          <a:bodyPr/>
          <a:lstStyle/>
          <a:p>
            <a:endParaRPr lang="en-US" altLang="en-US"/>
          </a:p>
        </p:txBody>
      </p:sp>
      <p:pic>
        <p:nvPicPr>
          <p:cNvPr id="67588" name="Picture 4" descr="Completed_12_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9144000" cy="687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589" name="Text Box 5"/>
          <p:cNvSpPr txBox="1">
            <a:spLocks noChangeArrowheads="1"/>
          </p:cNvSpPr>
          <p:nvPr/>
        </p:nvSpPr>
        <p:spPr bwMode="auto">
          <a:xfrm>
            <a:off x="1532586" y="2514600"/>
            <a:ext cx="6316014" cy="12003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i="1" dirty="0" smtClean="0"/>
              <a:t>Construction started on the dam near Cochabamba in 2008 and the dam was </a:t>
            </a:r>
            <a:r>
              <a:rPr lang="en-US" altLang="en-US" sz="2400" b="1" i="1" dirty="0"/>
              <a:t>completed in the fall of 2010</a:t>
            </a:r>
          </a:p>
        </p:txBody>
      </p:sp>
    </p:spTree>
    <p:extLst>
      <p:ext uri="{BB962C8B-B14F-4D97-AF65-F5344CB8AC3E}">
        <p14:creationId xmlns:p14="http://schemas.microsoft.com/office/powerpoint/2010/main" val="351724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SzPct val="75000"/>
              <a:buFont typeface="Wingdings" panose="05000000000000000000" pitchFamily="2" charset="2"/>
              <a:buChar char="Ø"/>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pPr>
            <a:fld id="{B505E2D1-219B-4C6F-9F0D-4C07A759EF73}" type="slidenum">
              <a:rPr lang="en-US" altLang="en-US" sz="1400" smtClean="0"/>
              <a:pPr>
                <a:spcBef>
                  <a:spcPct val="0"/>
                </a:spcBef>
              </a:pPr>
              <a:t>22</a:t>
            </a:fld>
            <a:endParaRPr lang="en-US" altLang="en-US" sz="1400" smtClean="0"/>
          </a:p>
        </p:txBody>
      </p:sp>
      <p:pic>
        <p:nvPicPr>
          <p:cNvPr id="7"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 y="2259013"/>
            <a:ext cx="3844925" cy="239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8" name="Picture 6" descr="2nd Harvest Food V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733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9" name="Picture 5" descr="cantargallogather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33338"/>
            <a:ext cx="2743200" cy="2057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0" name="Content Placeholder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42050" y="2057400"/>
            <a:ext cx="3025775" cy="538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1" name="Content Placeholder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733800" y="0"/>
            <a:ext cx="2619375"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2" name="Picture 4" descr="C:\Documents and Settings\Newell\My Documents\My Pictures\ENDPOLIONOW_4p.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3800" y="-33338"/>
            <a:ext cx="2655888" cy="338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3" name="Picture 1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2225" y="4267200"/>
            <a:ext cx="3886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4" name="TextBox 13"/>
          <p:cNvSpPr txBox="1">
            <a:spLocks noChangeArrowheads="1"/>
          </p:cNvSpPr>
          <p:nvPr/>
        </p:nvSpPr>
        <p:spPr bwMode="auto">
          <a:xfrm>
            <a:off x="152400" y="2024063"/>
            <a:ext cx="4800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SzPct val="75000"/>
              <a:buFont typeface="Wingdings" panose="05000000000000000000" pitchFamily="2" charset="2"/>
              <a:buChar char="Ø"/>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sz="2800" b="1" dirty="0">
                <a:solidFill>
                  <a:srgbClr val="FFFF00"/>
                </a:solidFill>
              </a:rPr>
              <a:t>IT’S ALL ABOUT</a:t>
            </a:r>
            <a:r>
              <a:rPr lang="en-US" altLang="en-US" sz="2800" dirty="0">
                <a:solidFill>
                  <a:srgbClr val="FACA00"/>
                </a:solidFill>
              </a:rPr>
              <a:t>…</a:t>
            </a:r>
            <a:endParaRPr lang="en-US" altLang="en-US" sz="2800" dirty="0"/>
          </a:p>
        </p:txBody>
      </p:sp>
      <p:pic>
        <p:nvPicPr>
          <p:cNvPr id="129035" name="Picture 5" descr="sp1.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40163" y="3348038"/>
            <a:ext cx="2513012"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22998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685800" y="381000"/>
            <a:ext cx="8001000" cy="838200"/>
          </a:xfrm>
        </p:spPr>
        <p:txBody>
          <a:bodyPr/>
          <a:lstStyle/>
          <a:p>
            <a:r>
              <a:rPr lang="en-US" altLang="en-US" sz="2800" b="1" i="1" dirty="0">
                <a:solidFill>
                  <a:srgbClr val="FF0000"/>
                </a:solidFill>
                <a:latin typeface="Arial Narrow Bold Italic" panose="020B07060202020A0204" pitchFamily="34" charset="0"/>
              </a:rPr>
              <a:t>ROTARY: </a:t>
            </a:r>
            <a:r>
              <a:rPr lang="en-US" altLang="en-US" sz="2400" b="1" i="1" dirty="0">
                <a:solidFill>
                  <a:srgbClr val="FF0000"/>
                </a:solidFill>
                <a:latin typeface="Arial Narrow Bold Italic" panose="020B07060202020A0204" pitchFamily="34" charset="0"/>
              </a:rPr>
              <a:t>Facilitating Goodwill, Peace &amp; Positive Change in the World One Project at a Time</a:t>
            </a:r>
            <a:endParaRPr lang="en-US" altLang="en-US" b="1" i="1" dirty="0">
              <a:solidFill>
                <a:srgbClr val="FF0000"/>
              </a:solidFill>
              <a:latin typeface="Arial Narrow Bold Italic" panose="020B07060202020A0204" pitchFamily="34" charset="0"/>
            </a:endParaRPr>
          </a:p>
        </p:txBody>
      </p:sp>
      <p:sp>
        <p:nvSpPr>
          <p:cNvPr id="141315" name="Rectangle 3"/>
          <p:cNvSpPr>
            <a:spLocks noGrp="1" noChangeArrowheads="1"/>
          </p:cNvSpPr>
          <p:nvPr>
            <p:ph type="body" sz="half" idx="1"/>
          </p:nvPr>
        </p:nvSpPr>
        <p:spPr>
          <a:xfrm>
            <a:off x="533400" y="1676400"/>
            <a:ext cx="8305800" cy="3488028"/>
          </a:xfrm>
        </p:spPr>
        <p:txBody>
          <a:bodyPr>
            <a:noAutofit/>
          </a:bodyPr>
          <a:lstStyle/>
          <a:p>
            <a:pPr>
              <a:lnSpc>
                <a:spcPct val="80000"/>
              </a:lnSpc>
              <a:buFontTx/>
              <a:buNone/>
            </a:pPr>
            <a:r>
              <a:rPr lang="en-US" altLang="en-US" sz="2400" dirty="0"/>
              <a:t>    </a:t>
            </a:r>
            <a:r>
              <a:rPr lang="en-US" altLang="en-US" sz="2400" b="1" i="1" dirty="0"/>
              <a:t>“As Rotarians we must accept responsibility to address the problems faced by our community and other communities around the world.  Rotary does not ask us to become heroes or do the impossible.  Rotary is made up of ordinary people inclined to give selflessly.  </a:t>
            </a:r>
          </a:p>
          <a:p>
            <a:pPr>
              <a:lnSpc>
                <a:spcPct val="80000"/>
              </a:lnSpc>
              <a:buFontTx/>
              <a:buNone/>
            </a:pPr>
            <a:r>
              <a:rPr lang="en-US" altLang="en-US" sz="2400" b="1" i="1" dirty="0"/>
              <a:t>     By giving a little of our time, a little of our goodwill and a little of our knowledge and expertise, Rotarians can make a difference.  It may not be possible for us to wipe away all the tears in the world, but we can surely try.”   </a:t>
            </a:r>
            <a:endParaRPr lang="en-US" altLang="en-US" sz="2400" b="1" i="1" dirty="0" smtClean="0"/>
          </a:p>
          <a:p>
            <a:pPr>
              <a:lnSpc>
                <a:spcPct val="80000"/>
              </a:lnSpc>
              <a:buFontTx/>
              <a:buNone/>
            </a:pPr>
            <a:r>
              <a:rPr lang="en-US" altLang="en-US" sz="2400" b="1" i="1" dirty="0" smtClean="0"/>
              <a:t>     </a:t>
            </a:r>
            <a:endParaRPr lang="en-US" altLang="en-US" sz="2400" b="1" i="1" dirty="0"/>
          </a:p>
          <a:p>
            <a:pPr>
              <a:lnSpc>
                <a:spcPct val="80000"/>
              </a:lnSpc>
              <a:buFontTx/>
              <a:buNone/>
            </a:pPr>
            <a:r>
              <a:rPr lang="en-US" altLang="en-US" sz="2400" b="1" i="1" dirty="0"/>
              <a:t>     </a:t>
            </a:r>
            <a:r>
              <a:rPr lang="en-US" altLang="en-US" sz="2400" b="1" i="1" dirty="0" err="1"/>
              <a:t>Ajit</a:t>
            </a:r>
            <a:r>
              <a:rPr lang="en-US" altLang="en-US" sz="2400" b="1" i="1" dirty="0"/>
              <a:t> </a:t>
            </a:r>
            <a:r>
              <a:rPr lang="en-US" altLang="en-US" sz="2400" b="1" i="1" dirty="0" err="1"/>
              <a:t>Arom</a:t>
            </a:r>
            <a:r>
              <a:rPr lang="en-US" altLang="en-US" sz="2400" b="1" i="1" dirty="0"/>
              <a:t>  DG 3240 India</a:t>
            </a:r>
          </a:p>
        </p:txBody>
      </p:sp>
      <p:pic>
        <p:nvPicPr>
          <p:cNvPr id="141316" name="Picture 4" descr="India Taj Mahal group"/>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6005384" y="4569694"/>
            <a:ext cx="3120418" cy="2288306"/>
          </a:xfrm>
        </p:spPr>
      </p:pic>
    </p:spTree>
    <p:extLst>
      <p:ext uri="{BB962C8B-B14F-4D97-AF65-F5344CB8AC3E}">
        <p14:creationId xmlns:p14="http://schemas.microsoft.com/office/powerpoint/2010/main" val="14868101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74400"/>
            <a:ext cx="8761560" cy="857519"/>
          </a:xfrm>
        </p:spPr>
        <p:txBody>
          <a:bodyPr/>
          <a:lstStyle/>
          <a:p>
            <a:pPr algn="l"/>
            <a:r>
              <a:rPr lang="en-US" sz="4800" b="1" i="1" dirty="0">
                <a:latin typeface="+mn-lt"/>
              </a:rPr>
              <a:t>Alicia </a:t>
            </a:r>
            <a:r>
              <a:rPr lang="en-US" sz="4800" b="1" i="1" dirty="0" err="1">
                <a:latin typeface="+mn-lt"/>
              </a:rPr>
              <a:t>Helion</a:t>
            </a:r>
            <a:endParaRPr lang="en-US" sz="4800" b="1" i="1" dirty="0">
              <a:latin typeface="+mn-lt"/>
            </a:endParaRPr>
          </a:p>
        </p:txBody>
      </p:sp>
      <p:pic>
        <p:nvPicPr>
          <p:cNvPr id="4" name="Content Placeholder 3"/>
          <p:cNvPicPr>
            <a:picLocks noGrp="1" noChangeAspect="1"/>
          </p:cNvPicPr>
          <p:nvPr>
            <p:ph idx="1"/>
          </p:nvPr>
        </p:nvPicPr>
        <p:blipFill>
          <a:blip r:embed="rId3"/>
          <a:stretch>
            <a:fillRect/>
          </a:stretch>
        </p:blipFill>
        <p:spPr>
          <a:xfrm>
            <a:off x="4038600" y="-457200"/>
            <a:ext cx="5105400" cy="9076268"/>
          </a:xfrm>
          <a:prstGeom prst="rect">
            <a:avLst/>
          </a:prstGeom>
        </p:spPr>
      </p:pic>
      <p:sp>
        <p:nvSpPr>
          <p:cNvPr id="5" name="TextBox 4"/>
          <p:cNvSpPr txBox="1"/>
          <p:nvPr/>
        </p:nvSpPr>
        <p:spPr>
          <a:xfrm>
            <a:off x="0" y="2304238"/>
            <a:ext cx="3852255" cy="3600986"/>
          </a:xfrm>
          <a:prstGeom prst="rect">
            <a:avLst/>
          </a:prstGeom>
          <a:noFill/>
        </p:spPr>
        <p:txBody>
          <a:bodyPr wrap="square" rtlCol="0">
            <a:spAutoFit/>
          </a:bodyPr>
          <a:lstStyle/>
          <a:p>
            <a:r>
              <a:rPr lang="en-US" sz="3200" b="1" i="1" dirty="0">
                <a:solidFill>
                  <a:srgbClr val="0066FF"/>
                </a:solidFill>
                <a:latin typeface="Arial Narrow Bold Italic" panose="020B07060202020A0204" pitchFamily="34" charset="0"/>
              </a:rPr>
              <a:t>D5580 Global Scholar </a:t>
            </a:r>
            <a:r>
              <a:rPr lang="en-US" sz="2800" b="1" i="1" dirty="0">
                <a:solidFill>
                  <a:srgbClr val="FFC000"/>
                </a:solidFill>
                <a:latin typeface="Arial Narrow Bold Italic" panose="020B07060202020A0204" pitchFamily="34" charset="0"/>
              </a:rPr>
              <a:t>Alicia Helion</a:t>
            </a:r>
            <a:r>
              <a:rPr lang="en-US" sz="2800" b="1" i="1" dirty="0">
                <a:latin typeface="Arial Narrow Bold Italic" panose="020B07060202020A0204" pitchFamily="34" charset="0"/>
              </a:rPr>
              <a:t> </a:t>
            </a:r>
            <a:r>
              <a:rPr lang="en-US" sz="2400" b="1" i="1" dirty="0">
                <a:latin typeface="Arial Narrow Bold Italic" panose="020B07060202020A0204" pitchFamily="34" charset="0"/>
              </a:rPr>
              <a:t>proposed by the Williston, ND Rotary </a:t>
            </a:r>
            <a:r>
              <a:rPr lang="en-US" sz="2400" b="1" i="1" dirty="0" smtClean="0">
                <a:latin typeface="Arial Narrow Bold Italic" panose="020B07060202020A0204" pitchFamily="34" charset="0"/>
              </a:rPr>
              <a:t>Club completed her studies in Gondar, Ethiopia.  </a:t>
            </a:r>
          </a:p>
          <a:p>
            <a:endParaRPr lang="en-US" sz="2400" b="1" i="1" dirty="0">
              <a:latin typeface="Arial Narrow Bold Italic" panose="020B07060202020A0204" pitchFamily="34" charset="0"/>
            </a:endParaRPr>
          </a:p>
          <a:p>
            <a:r>
              <a:rPr lang="en-US" sz="2400" b="1" i="1" dirty="0" smtClean="0">
                <a:latin typeface="Arial Narrow Bold Italic" panose="020B07060202020A0204" pitchFamily="34" charset="0"/>
              </a:rPr>
              <a:t>She recently joined FM AM Rotary and is in he process of starting her own non-profit</a:t>
            </a:r>
            <a:endParaRPr lang="en-US" sz="2400" b="1" i="1"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1417"/>
            <a:ext cx="4069351" cy="2360673"/>
          </a:xfrm>
          <a:prstGeom prst="rect">
            <a:avLst/>
          </a:prstGeom>
        </p:spPr>
      </p:pic>
    </p:spTree>
    <p:extLst>
      <p:ext uri="{BB962C8B-B14F-4D97-AF65-F5344CB8AC3E}">
        <p14:creationId xmlns:p14="http://schemas.microsoft.com/office/powerpoint/2010/main" val="1313318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071" y="836141"/>
            <a:ext cx="4431957" cy="2954638"/>
          </a:xfrm>
          <a:prstGeom prst="rect">
            <a:avLst/>
          </a:prstGeom>
        </p:spPr>
      </p:pic>
      <p:sp>
        <p:nvSpPr>
          <p:cNvPr id="3" name="TextBox 2"/>
          <p:cNvSpPr txBox="1"/>
          <p:nvPr/>
        </p:nvSpPr>
        <p:spPr>
          <a:xfrm>
            <a:off x="-996778" y="244699"/>
            <a:ext cx="9831685" cy="523220"/>
          </a:xfrm>
          <a:prstGeom prst="rect">
            <a:avLst/>
          </a:prstGeom>
          <a:noFill/>
        </p:spPr>
        <p:txBody>
          <a:bodyPr wrap="square" rtlCol="0">
            <a:spAutoFit/>
          </a:bodyPr>
          <a:lstStyle/>
          <a:p>
            <a:r>
              <a:rPr lang="en-US" sz="2800" b="1" i="1" dirty="0" smtClean="0"/>
              <a:t>water wells near N’Djamena, Chad (approx. 18 wells)</a:t>
            </a:r>
            <a:endParaRPr lang="en-US" sz="2800" b="1" i="1"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071" y="3920555"/>
            <a:ext cx="4432939" cy="295529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27156" y="836141"/>
            <a:ext cx="4431957" cy="2954638"/>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27156" y="3920556"/>
            <a:ext cx="4431957" cy="2954638"/>
          </a:xfrm>
          <a:prstGeom prst="rect">
            <a:avLst/>
          </a:prstGeom>
        </p:spPr>
      </p:pic>
    </p:spTree>
    <p:extLst>
      <p:ext uri="{BB962C8B-B14F-4D97-AF65-F5344CB8AC3E}">
        <p14:creationId xmlns:p14="http://schemas.microsoft.com/office/powerpoint/2010/main" val="40330955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90152"/>
            <a:ext cx="4572000" cy="6858000"/>
          </a:xfrm>
          <a:prstGeom prst="rect">
            <a:avLst/>
          </a:prstGeom>
        </p:spPr>
      </p:pic>
      <p:sp>
        <p:nvSpPr>
          <p:cNvPr id="3" name="TextBox 2"/>
          <p:cNvSpPr txBox="1"/>
          <p:nvPr/>
        </p:nvSpPr>
        <p:spPr>
          <a:xfrm>
            <a:off x="214183" y="528034"/>
            <a:ext cx="3896497" cy="3970318"/>
          </a:xfrm>
          <a:prstGeom prst="rect">
            <a:avLst/>
          </a:prstGeom>
          <a:noFill/>
        </p:spPr>
        <p:txBody>
          <a:bodyPr wrap="square" rtlCol="0">
            <a:spAutoFit/>
          </a:bodyPr>
          <a:lstStyle/>
          <a:p>
            <a:r>
              <a:rPr lang="en-US" sz="2800" b="1" i="1" dirty="0" smtClean="0"/>
              <a:t>When drilling water wells, we have a responsibility to educate beneficiaries on water and sanitation (including proper hygiene) as well as the maintenance of the wells, should problems arise.</a:t>
            </a:r>
            <a:endParaRPr lang="en-US" sz="2800" b="1" i="1" dirty="0"/>
          </a:p>
        </p:txBody>
      </p:sp>
    </p:spTree>
    <p:extLst>
      <p:ext uri="{BB962C8B-B14F-4D97-AF65-F5344CB8AC3E}">
        <p14:creationId xmlns:p14="http://schemas.microsoft.com/office/powerpoint/2010/main" val="18373271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8428" y="0"/>
            <a:ext cx="4575572"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589145" cy="6858000"/>
          </a:xfrm>
          <a:prstGeom prst="rect">
            <a:avLst/>
          </a:prstGeom>
        </p:spPr>
      </p:pic>
      <p:sp>
        <p:nvSpPr>
          <p:cNvPr id="4" name="TextBox 3"/>
          <p:cNvSpPr txBox="1"/>
          <p:nvPr/>
        </p:nvSpPr>
        <p:spPr>
          <a:xfrm>
            <a:off x="1499286" y="1079157"/>
            <a:ext cx="3069142" cy="369332"/>
          </a:xfrm>
          <a:prstGeom prst="rect">
            <a:avLst/>
          </a:prstGeom>
          <a:noFill/>
        </p:spPr>
        <p:txBody>
          <a:bodyPr wrap="square" rtlCol="0">
            <a:spAutoFit/>
          </a:bodyPr>
          <a:lstStyle/>
          <a:p>
            <a:r>
              <a:rPr lang="en-US" b="1" i="1" dirty="0" smtClean="0"/>
              <a:t>Old well at Termini</a:t>
            </a:r>
            <a:endParaRPr lang="en-US" b="1" i="1" dirty="0"/>
          </a:p>
        </p:txBody>
      </p:sp>
      <p:sp>
        <p:nvSpPr>
          <p:cNvPr id="5" name="TextBox 4"/>
          <p:cNvSpPr txBox="1"/>
          <p:nvPr/>
        </p:nvSpPr>
        <p:spPr>
          <a:xfrm>
            <a:off x="5332001" y="387178"/>
            <a:ext cx="3054118" cy="646331"/>
          </a:xfrm>
          <a:prstGeom prst="rect">
            <a:avLst/>
          </a:prstGeom>
          <a:noFill/>
        </p:spPr>
        <p:txBody>
          <a:bodyPr wrap="square" rtlCol="0">
            <a:spAutoFit/>
          </a:bodyPr>
          <a:lstStyle/>
          <a:p>
            <a:r>
              <a:rPr lang="en-US" b="1" i="1" dirty="0" smtClean="0"/>
              <a:t>New well at Termini</a:t>
            </a:r>
          </a:p>
          <a:p>
            <a:endParaRPr lang="en-US" b="1" i="1" dirty="0"/>
          </a:p>
        </p:txBody>
      </p:sp>
    </p:spTree>
    <p:extLst>
      <p:ext uri="{BB962C8B-B14F-4D97-AF65-F5344CB8AC3E}">
        <p14:creationId xmlns:p14="http://schemas.microsoft.com/office/powerpoint/2010/main" val="1155367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4036307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1475"/>
            <a:ext cx="9144000" cy="6115050"/>
          </a:xfrm>
          <a:prstGeom prst="rect">
            <a:avLst/>
          </a:prstGeom>
        </p:spPr>
      </p:pic>
    </p:spTree>
    <p:extLst>
      <p:ext uri="{BB962C8B-B14F-4D97-AF65-F5344CB8AC3E}">
        <p14:creationId xmlns:p14="http://schemas.microsoft.com/office/powerpoint/2010/main" val="1893375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sz="quarter"/>
          </p:nvPr>
        </p:nvSpPr>
        <p:spPr>
          <a:xfrm>
            <a:off x="1725768" y="381000"/>
            <a:ext cx="6732431" cy="1219200"/>
          </a:xfrm>
        </p:spPr>
        <p:txBody>
          <a:bodyPr/>
          <a:lstStyle/>
          <a:p>
            <a:r>
              <a:rPr lang="en-US" altLang="en-US" sz="2800" b="1" i="1" dirty="0"/>
              <a:t>GUSKARA ~ SWEET WATER WELL PROJECT</a:t>
            </a:r>
            <a:r>
              <a:rPr lang="en-US" altLang="en-US" sz="2800" dirty="0"/>
              <a:t/>
            </a:r>
            <a:br>
              <a:rPr lang="en-US" altLang="en-US" sz="2800" dirty="0"/>
            </a:br>
            <a:r>
              <a:rPr lang="en-US" altLang="en-US" sz="2400" dirty="0"/>
              <a:t>THUNDER BAY FORT WILLIAM / GUSKARA CLUBS</a:t>
            </a:r>
            <a:endParaRPr lang="en-US" altLang="en-US" dirty="0"/>
          </a:p>
        </p:txBody>
      </p:sp>
      <p:pic>
        <p:nvPicPr>
          <p:cNvPr id="49155" name="Picture 3" descr="India well j &amp; lawye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69294" y="1924722"/>
            <a:ext cx="4167179" cy="3164946"/>
          </a:xfrm>
        </p:spPr>
      </p:pic>
      <p:pic>
        <p:nvPicPr>
          <p:cNvPr id="49158" name="Picture 6" descr="India ~ Guskara Sweet Water Wellvillage"/>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4391333" y="3220156"/>
            <a:ext cx="4752667" cy="3637844"/>
          </a:xfrm>
        </p:spPr>
      </p:pic>
    </p:spTree>
    <p:extLst>
      <p:ext uri="{BB962C8B-B14F-4D97-AF65-F5344CB8AC3E}">
        <p14:creationId xmlns:p14="http://schemas.microsoft.com/office/powerpoint/2010/main" val="105797541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2555</TotalTime>
  <Words>767</Words>
  <Application>Microsoft Office PowerPoint</Application>
  <PresentationFormat>On-screen Show (4:3)</PresentationFormat>
  <Paragraphs>98</Paragraphs>
  <Slides>23</Slides>
  <Notes>21</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3" baseType="lpstr">
      <vt:lpstr>ＭＳ Ｐゴシック</vt:lpstr>
      <vt:lpstr>Arial</vt:lpstr>
      <vt:lpstr>Arial Narrow Bold Italic</vt:lpstr>
      <vt:lpstr>Book Antiqua</vt:lpstr>
      <vt:lpstr>Calibri</vt:lpstr>
      <vt:lpstr>Calibri Light</vt:lpstr>
      <vt:lpstr>Lucida Sans Unicode</vt:lpstr>
      <vt:lpstr>Tahoma</vt:lpstr>
      <vt:lpstr>Office Theme</vt:lpstr>
      <vt:lpstr>Document</vt:lpstr>
      <vt:lpstr>PowerPoint Presentation</vt:lpstr>
      <vt:lpstr>Dist 5580 Global Grants In Progress as of August 2017</vt:lpstr>
      <vt:lpstr>Alicia Helion</vt:lpstr>
      <vt:lpstr>PowerPoint Presentation</vt:lpstr>
      <vt:lpstr>PowerPoint Presentation</vt:lpstr>
      <vt:lpstr>PowerPoint Presentation</vt:lpstr>
      <vt:lpstr>PowerPoint Presentation</vt:lpstr>
      <vt:lpstr>PowerPoint Presentation</vt:lpstr>
      <vt:lpstr>GUSKARA ~ SWEET WATER WELL PROJECT THUNDER BAY FORT WILLIAM / GUSKARA CLUBS</vt:lpstr>
      <vt:lpstr>PowerPoint Presentation</vt:lpstr>
      <vt:lpstr>PowerPoint Presentation</vt:lpstr>
      <vt:lpstr>Grant to SLR Rotary School, Rajapalayam,Tamil Nadu, India </vt:lpstr>
      <vt:lpstr>PowerPoint Presentation</vt:lpstr>
      <vt:lpstr> The 2012 “Mega Project” provided 653 desks to 56 schools within a 40 Km radius of Rajapalayam @ a cost of $31,500</vt:lpstr>
      <vt:lpstr>GLOBAL GRANT 2016 – 2017.  DG: RTN.K.VIJAYAKUMAR.                        Blood Donation Camp Mobile Van and  Screening van for Hypertension and Diabetes. </vt:lpstr>
      <vt:lpstr>PowerPoint Presentation</vt:lpstr>
      <vt:lpstr>Nagercoil, India cancer screening van</vt:lpstr>
      <vt:lpstr>Harbortown Bolivia Project : 23.75 Km = 15 mi. Road Project!</vt:lpstr>
      <vt:lpstr>Sumala:   From Goat Path to Commerce Capable Road</vt:lpstr>
      <vt:lpstr>PowerPoint Presentation</vt:lpstr>
      <vt:lpstr>PowerPoint Presentation</vt:lpstr>
      <vt:lpstr>PowerPoint Presentation</vt:lpstr>
      <vt:lpstr>ROTARY: Facilitating Goodwill, Peace &amp; Positive Change in the World One Project at a Time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ROTARY GRANTS</dc:title>
  <dc:creator>Gopalakrishnan NATARAJAN</dc:creator>
  <cp:lastModifiedBy>dave</cp:lastModifiedBy>
  <cp:revision>440</cp:revision>
  <dcterms:created xsi:type="dcterms:W3CDTF">2015-08-03T14:16:04Z</dcterms:created>
  <dcterms:modified xsi:type="dcterms:W3CDTF">2018-01-11T02:36:43Z</dcterms:modified>
</cp:coreProperties>
</file>