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3" r:id="rId5"/>
    <p:sldId id="273" r:id="rId6"/>
    <p:sldId id="271" r:id="rId7"/>
    <p:sldId id="272" r:id="rId8"/>
    <p:sldId id="268" r:id="rId9"/>
    <p:sldId id="269" r:id="rId10"/>
    <p:sldId id="265" r:id="rId11"/>
    <p:sldId id="279" r:id="rId12"/>
    <p:sldId id="280" r:id="rId13"/>
    <p:sldId id="282" r:id="rId14"/>
    <p:sldId id="278" r:id="rId15"/>
    <p:sldId id="264" r:id="rId16"/>
    <p:sldId id="274" r:id="rId17"/>
    <p:sldId id="283" r:id="rId18"/>
    <p:sldId id="284" r:id="rId19"/>
    <p:sldId id="285" r:id="rId20"/>
    <p:sldId id="270" r:id="rId21"/>
    <p:sldId id="277" r:id="rId22"/>
  </p:sldIdLst>
  <p:sldSz cx="9144000" cy="6858000" type="screen4x3"/>
  <p:notesSz cx="7053263" cy="93091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D424EA-8A94-4764-8BDC-E263C6CE6997}">
          <p14:sldIdLst>
            <p14:sldId id="256"/>
            <p14:sldId id="257"/>
            <p14:sldId id="258"/>
            <p14:sldId id="263"/>
            <p14:sldId id="273"/>
            <p14:sldId id="271"/>
            <p14:sldId id="272"/>
            <p14:sldId id="268"/>
            <p14:sldId id="269"/>
            <p14:sldId id="265"/>
            <p14:sldId id="279"/>
            <p14:sldId id="280"/>
            <p14:sldId id="282"/>
            <p14:sldId id="278"/>
            <p14:sldId id="264"/>
            <p14:sldId id="274"/>
          </p14:sldIdLst>
        </p14:section>
        <p14:section name="Untitled Section" id="{C9768553-8A96-4B79-9BAA-911413CB49D0}">
          <p14:sldIdLst>
            <p14:sldId id="283"/>
            <p14:sldId id="284"/>
            <p14:sldId id="285"/>
            <p14:sldId id="270"/>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4624" autoAdjust="0"/>
  </p:normalViewPr>
  <p:slideViewPr>
    <p:cSldViewPr>
      <p:cViewPr varScale="1">
        <p:scale>
          <a:sx n="85" d="100"/>
          <a:sy n="85" d="100"/>
        </p:scale>
        <p:origin x="1406"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6414" cy="465455"/>
          </a:xfrm>
          <a:prstGeom prst="rect">
            <a:avLst/>
          </a:prstGeom>
        </p:spPr>
        <p:txBody>
          <a:bodyPr vert="horz" lIns="93475" tIns="46737" rIns="93475" bIns="46737"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75" tIns="46737" rIns="93475" bIns="46737" rtlCol="0"/>
          <a:lstStyle>
            <a:lvl1pPr algn="r">
              <a:defRPr sz="1200"/>
            </a:lvl1pPr>
          </a:lstStyle>
          <a:p>
            <a:fld id="{39C17A95-80B3-4A8C-BA19-9235BC59D426}" type="datetimeFigureOut">
              <a:rPr lang="en-US" smtClean="0"/>
              <a:pPr/>
              <a:t>3/1/2025</a:t>
            </a:fld>
            <a:endParaRPr lang="en-US" dirty="0"/>
          </a:p>
        </p:txBody>
      </p:sp>
      <p:sp>
        <p:nvSpPr>
          <p:cNvPr id="4" name="Slide Image Placeholder 3"/>
          <p:cNvSpPr>
            <a:spLocks noGrp="1" noRot="1" noChangeAspect="1"/>
          </p:cNvSpPr>
          <p:nvPr>
            <p:ph type="sldImg" idx="2"/>
          </p:nvPr>
        </p:nvSpPr>
        <p:spPr>
          <a:xfrm>
            <a:off x="1200150" y="698500"/>
            <a:ext cx="4652963" cy="3490913"/>
          </a:xfrm>
          <a:prstGeom prst="rect">
            <a:avLst/>
          </a:prstGeom>
          <a:noFill/>
          <a:ln w="12700">
            <a:solidFill>
              <a:prstClr val="black"/>
            </a:solidFill>
          </a:ln>
        </p:spPr>
        <p:txBody>
          <a:bodyPr vert="horz" lIns="93475" tIns="46737" rIns="93475" bIns="46737"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75" tIns="46737" rIns="93475" bIns="467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56414" cy="465455"/>
          </a:xfrm>
          <a:prstGeom prst="rect">
            <a:avLst/>
          </a:prstGeom>
        </p:spPr>
        <p:txBody>
          <a:bodyPr vert="horz" lIns="93475" tIns="46737" rIns="93475" bIns="467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30"/>
            <a:ext cx="3056414" cy="465455"/>
          </a:xfrm>
          <a:prstGeom prst="rect">
            <a:avLst/>
          </a:prstGeom>
        </p:spPr>
        <p:txBody>
          <a:bodyPr vert="horz" lIns="93475" tIns="46737" rIns="93475" bIns="46737" rtlCol="0" anchor="b"/>
          <a:lstStyle>
            <a:lvl1pPr algn="r">
              <a:defRPr sz="1200"/>
            </a:lvl1pPr>
          </a:lstStyle>
          <a:p>
            <a:fld id="{912CA4AA-8E2A-4127-8C29-CE3B9DDA40C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Understand Grants, first, you need to know where Grant funding comes from.</a:t>
            </a:r>
          </a:p>
          <a:p>
            <a:endParaRPr lang="en-US" dirty="0"/>
          </a:p>
          <a:p>
            <a:r>
              <a:rPr lang="en-US" dirty="0"/>
              <a:t>From all of you.</a:t>
            </a:r>
          </a:p>
          <a:p>
            <a:endParaRPr lang="en-US" dirty="0"/>
          </a:p>
          <a:p>
            <a:r>
              <a:rPr lang="en-US" dirty="0"/>
              <a:t>Contributing to the Annual Programs Fund</a:t>
            </a:r>
            <a:r>
              <a:rPr lang="en-US" baseline="0" dirty="0"/>
              <a:t> and Permanent Fund.</a:t>
            </a:r>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do I contribute?</a:t>
            </a:r>
          </a:p>
          <a:p>
            <a:endParaRPr lang="en-US" dirty="0"/>
          </a:p>
          <a:p>
            <a:r>
              <a:rPr lang="en-US" dirty="0"/>
              <a:t>EREY – </a:t>
            </a:r>
          </a:p>
          <a:p>
            <a:r>
              <a:rPr lang="en-US" dirty="0"/>
              <a:t>Included in club dues</a:t>
            </a:r>
          </a:p>
          <a:p>
            <a:r>
              <a:rPr lang="en-US" dirty="0"/>
              <a:t>Automatic deduction from checking</a:t>
            </a:r>
            <a:r>
              <a:rPr lang="en-US" baseline="0" dirty="0"/>
              <a:t> / Savings / credit card</a:t>
            </a:r>
          </a:p>
          <a:p>
            <a:r>
              <a:rPr lang="en-US" baseline="0" dirty="0"/>
              <a:t>Via member access at rotary.org</a:t>
            </a:r>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100% of your giving goes</a:t>
            </a:r>
            <a:r>
              <a:rPr lang="en-US" baseline="0" dirty="0"/>
              <a:t> to projects.</a:t>
            </a:r>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grants are intended for smaller</a:t>
            </a:r>
            <a:r>
              <a:rPr lang="en-US" baseline="0" dirty="0"/>
              <a:t> local projects.</a:t>
            </a:r>
          </a:p>
          <a:p>
            <a:r>
              <a:rPr lang="en-US" baseline="0" dirty="0"/>
              <a:t>For International projects, we recommend Matching Grants</a:t>
            </a:r>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D067BB-3B3D-4006-9204-D7500E2FB942}" type="datetimeFigureOut">
              <a:rPr lang="en-US" smtClean="0"/>
              <a:pPr/>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D067BB-3B3D-4006-9204-D7500E2FB942}" type="datetimeFigureOut">
              <a:rPr lang="en-US" smtClean="0"/>
              <a:pPr/>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D067BB-3B3D-4006-9204-D7500E2FB942}" type="datetimeFigureOut">
              <a:rPr lang="en-US" smtClean="0"/>
              <a:pPr/>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D067BB-3B3D-4006-9204-D7500E2FB942}" type="datetimeFigureOut">
              <a:rPr lang="en-US" smtClean="0"/>
              <a:pPr/>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D067BB-3B3D-4006-9204-D7500E2FB942}" type="datetimeFigureOut">
              <a:rPr lang="en-US" smtClean="0"/>
              <a:pPr/>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D067BB-3B3D-4006-9204-D7500E2FB942}" type="datetimeFigureOut">
              <a:rPr lang="en-US" smtClean="0"/>
              <a:pPr/>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D067BB-3B3D-4006-9204-D7500E2FB942}" type="datetimeFigureOut">
              <a:rPr lang="en-US" smtClean="0"/>
              <a:pPr/>
              <a:t>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D067BB-3B3D-4006-9204-D7500E2FB942}" type="datetimeFigureOut">
              <a:rPr lang="en-US" smtClean="0"/>
              <a:pPr/>
              <a:t>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067BB-3B3D-4006-9204-D7500E2FB942}" type="datetimeFigureOut">
              <a:rPr lang="en-US" smtClean="0"/>
              <a:pPr/>
              <a:t>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D067BB-3B3D-4006-9204-D7500E2FB942}" type="datetimeFigureOut">
              <a:rPr lang="en-US" smtClean="0"/>
              <a:pPr/>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D067BB-3B3D-4006-9204-D7500E2FB942}" type="datetimeFigureOut">
              <a:rPr lang="en-US" smtClean="0"/>
              <a:pPr/>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067BB-3B3D-4006-9204-D7500E2FB942}" type="datetimeFigureOut">
              <a:rPr lang="en-US" smtClean="0"/>
              <a:pPr/>
              <a:t>3/1/2025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2BB07-7BD3-440D-BD9C-F0475B21EB4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Gstew5710@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rotary5710.or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90800"/>
            <a:ext cx="7772400" cy="3733800"/>
          </a:xfrm>
        </p:spPr>
        <p:txBody>
          <a:bodyPr>
            <a:normAutofit/>
          </a:bodyPr>
          <a:lstStyle/>
          <a:p>
            <a:r>
              <a:rPr lang="en-US" sz="7200" dirty="0">
                <a:latin typeface="Copperplate Gothic Bold" pitchFamily="34" charset="0"/>
              </a:rPr>
              <a:t>Your</a:t>
            </a:r>
            <a:br>
              <a:rPr lang="en-US" sz="7200" dirty="0">
                <a:latin typeface="Copperplate Gothic Bold" pitchFamily="34" charset="0"/>
              </a:rPr>
            </a:br>
            <a:r>
              <a:rPr lang="en-US" sz="7200" dirty="0">
                <a:latin typeface="Copperplate Gothic Bold" pitchFamily="34" charset="0"/>
              </a:rPr>
              <a:t>Rotary</a:t>
            </a:r>
            <a:br>
              <a:rPr lang="en-US" sz="7200" dirty="0">
                <a:latin typeface="Copperplate Gothic Bold" pitchFamily="34" charset="0"/>
              </a:rPr>
            </a:br>
            <a:r>
              <a:rPr lang="en-US" sz="7200" dirty="0">
                <a:latin typeface="Copperplate Gothic Bold" pitchFamily="34" charset="0"/>
              </a:rPr>
              <a:t>Foundation</a:t>
            </a:r>
          </a:p>
        </p:txBody>
      </p:sp>
      <p:pic>
        <p:nvPicPr>
          <p:cNvPr id="8" name="Picture 7" descr="Text, logo&#10;&#10;Description automatically generated">
            <a:extLst>
              <a:ext uri="{FF2B5EF4-FFF2-40B4-BE49-F238E27FC236}">
                <a16:creationId xmlns:a16="http://schemas.microsoft.com/office/drawing/2014/main" id="{D71751E5-482D-49D6-8B08-D98A15B9FC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9587" y="685800"/>
            <a:ext cx="4852426" cy="18288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Grants</a:t>
            </a:r>
          </a:p>
        </p:txBody>
      </p:sp>
      <p:sp>
        <p:nvSpPr>
          <p:cNvPr id="3" name="Content Placeholder 2"/>
          <p:cNvSpPr>
            <a:spLocks noGrp="1"/>
          </p:cNvSpPr>
          <p:nvPr>
            <p:ph idx="1"/>
          </p:nvPr>
        </p:nvSpPr>
        <p:spPr/>
        <p:txBody>
          <a:bodyPr>
            <a:normAutofit/>
          </a:bodyPr>
          <a:lstStyle/>
          <a:p>
            <a:r>
              <a:rPr lang="en-US" dirty="0"/>
              <a:t>Larger International Projects</a:t>
            </a:r>
          </a:p>
          <a:p>
            <a:r>
              <a:rPr lang="en-US" dirty="0"/>
              <a:t>Minimum total project cost $30,000</a:t>
            </a:r>
          </a:p>
          <a:p>
            <a:r>
              <a:rPr lang="en-US" dirty="0"/>
              <a:t>Projects can span Rotary years</a:t>
            </a:r>
          </a:p>
          <a:p>
            <a:r>
              <a:rPr lang="en-US" dirty="0"/>
              <a:t>Global Grants can be applied for any time</a:t>
            </a:r>
          </a:p>
          <a:p>
            <a:r>
              <a:rPr lang="en-US" dirty="0"/>
              <a:t>Two Countries and Two Clubs</a:t>
            </a:r>
          </a:p>
          <a:p>
            <a:r>
              <a:rPr lang="en-US" dirty="0"/>
              <a:t>TRF matches $.80, for each DDF’s </a:t>
            </a:r>
            <a:r>
              <a:rPr lang="en-US"/>
              <a:t>$1</a:t>
            </a:r>
            <a:endParaRPr lang="en-US" dirty="0"/>
          </a:p>
          <a:p>
            <a:r>
              <a:rPr lang="en-US" dirty="0"/>
              <a:t>Meet Requirements, get the Global Grant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88" y="32913"/>
            <a:ext cx="8229600" cy="868362"/>
          </a:xfrm>
        </p:spPr>
        <p:txBody>
          <a:bodyPr/>
          <a:lstStyle/>
          <a:p>
            <a:r>
              <a:rPr lang="en-US" dirty="0"/>
              <a:t>District Grants (DG)</a:t>
            </a:r>
          </a:p>
        </p:txBody>
      </p:sp>
      <p:sp>
        <p:nvSpPr>
          <p:cNvPr id="3" name="Content Placeholder 2"/>
          <p:cNvSpPr>
            <a:spLocks noGrp="1"/>
          </p:cNvSpPr>
          <p:nvPr>
            <p:ph idx="1"/>
          </p:nvPr>
        </p:nvSpPr>
        <p:spPr>
          <a:xfrm>
            <a:off x="457200" y="2133600"/>
            <a:ext cx="8229600" cy="4525963"/>
          </a:xfrm>
        </p:spPr>
        <p:txBody>
          <a:bodyPr/>
          <a:lstStyle/>
          <a:p>
            <a:pPr>
              <a:buNone/>
            </a:pPr>
            <a:endParaRPr lang="en-US" dirty="0"/>
          </a:p>
          <a:p>
            <a:pPr>
              <a:buNone/>
            </a:pPr>
            <a:endParaRPr lang="en-US" dirty="0"/>
          </a:p>
          <a:p>
            <a:pPr>
              <a:buNone/>
            </a:pPr>
            <a:endParaRPr lang="en-US" dirty="0"/>
          </a:p>
        </p:txBody>
      </p:sp>
      <p:sp>
        <p:nvSpPr>
          <p:cNvPr id="6" name="TextBox 5"/>
          <p:cNvSpPr txBox="1"/>
          <p:nvPr/>
        </p:nvSpPr>
        <p:spPr>
          <a:xfrm>
            <a:off x="1828800" y="969217"/>
            <a:ext cx="5257800" cy="1169551"/>
          </a:xfrm>
          <a:prstGeom prst="rect">
            <a:avLst/>
          </a:prstGeom>
          <a:noFill/>
        </p:spPr>
        <p:txBody>
          <a:bodyPr wrap="square" rtlCol="0">
            <a:spAutoFit/>
          </a:bodyPr>
          <a:lstStyle/>
          <a:p>
            <a:r>
              <a:rPr lang="en-US" sz="2800" b="1" dirty="0"/>
              <a:t>  Where to Find Grant Documents</a:t>
            </a:r>
          </a:p>
          <a:p>
            <a:r>
              <a:rPr lang="en-US" dirty="0"/>
              <a:t>       Logon to District Website: </a:t>
            </a:r>
            <a:r>
              <a:rPr lang="en-US" sz="2400" b="1" dirty="0">
                <a:solidFill>
                  <a:srgbClr val="FFFF00"/>
                </a:solidFill>
              </a:rPr>
              <a:t>rotary5710.org</a:t>
            </a:r>
          </a:p>
          <a:p>
            <a:endParaRPr lang="en-US" dirty="0"/>
          </a:p>
        </p:txBody>
      </p:sp>
      <p:pic>
        <p:nvPicPr>
          <p:cNvPr id="4" name="Picture 3">
            <a:extLst>
              <a:ext uri="{FF2B5EF4-FFF2-40B4-BE49-F238E27FC236}">
                <a16:creationId xmlns:a16="http://schemas.microsoft.com/office/drawing/2014/main" id="{53913922-9428-833E-71C6-A9666386916A}"/>
              </a:ext>
            </a:extLst>
          </p:cNvPr>
          <p:cNvPicPr>
            <a:picLocks noChangeAspect="1"/>
          </p:cNvPicPr>
          <p:nvPr/>
        </p:nvPicPr>
        <p:blipFill>
          <a:blip r:embed="rId2"/>
          <a:stretch>
            <a:fillRect/>
          </a:stretch>
        </p:blipFill>
        <p:spPr>
          <a:xfrm>
            <a:off x="723900" y="1841517"/>
            <a:ext cx="7467600" cy="4200525"/>
          </a:xfrm>
          <a:prstGeom prst="rect">
            <a:avLst/>
          </a:prstGeom>
        </p:spPr>
      </p:pic>
      <p:sp>
        <p:nvSpPr>
          <p:cNvPr id="5" name="Arrow: Right 4">
            <a:extLst>
              <a:ext uri="{FF2B5EF4-FFF2-40B4-BE49-F238E27FC236}">
                <a16:creationId xmlns:a16="http://schemas.microsoft.com/office/drawing/2014/main" id="{D3148148-5E11-339A-9F5D-7D014D4D0F88}"/>
              </a:ext>
            </a:extLst>
          </p:cNvPr>
          <p:cNvSpPr/>
          <p:nvPr/>
        </p:nvSpPr>
        <p:spPr>
          <a:xfrm>
            <a:off x="2743200" y="2850410"/>
            <a:ext cx="914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EB8DE1E2-DA1F-290B-4DA1-69B804F24A98}"/>
              </a:ext>
            </a:extLst>
          </p:cNvPr>
          <p:cNvSpPr/>
          <p:nvPr/>
        </p:nvSpPr>
        <p:spPr>
          <a:xfrm>
            <a:off x="3962400" y="1957574"/>
            <a:ext cx="228600" cy="685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A82766-E324-B9F6-C6E7-BB1FBEB6A8C9}"/>
              </a:ext>
            </a:extLst>
          </p:cNvPr>
          <p:cNvSpPr txBox="1"/>
          <p:nvPr/>
        </p:nvSpPr>
        <p:spPr>
          <a:xfrm>
            <a:off x="2225488" y="6042042"/>
            <a:ext cx="4648200" cy="369332"/>
          </a:xfrm>
          <a:prstGeom prst="rect">
            <a:avLst/>
          </a:prstGeom>
          <a:noFill/>
        </p:spPr>
        <p:txBody>
          <a:bodyPr wrap="square" rtlCol="0">
            <a:spAutoFit/>
          </a:bodyPr>
          <a:lstStyle/>
          <a:p>
            <a:r>
              <a:rPr lang="en-US" dirty="0"/>
              <a:t>Click on “Foundation” tab, then select “Grants”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District Grants</a:t>
            </a:r>
          </a:p>
        </p:txBody>
      </p:sp>
      <p:sp>
        <p:nvSpPr>
          <p:cNvPr id="5" name="TextBox 4"/>
          <p:cNvSpPr txBox="1"/>
          <p:nvPr/>
        </p:nvSpPr>
        <p:spPr>
          <a:xfrm>
            <a:off x="533400" y="1219200"/>
            <a:ext cx="7660110" cy="369332"/>
          </a:xfrm>
          <a:prstGeom prst="rect">
            <a:avLst/>
          </a:prstGeom>
          <a:noFill/>
        </p:spPr>
        <p:txBody>
          <a:bodyPr wrap="none" rtlCol="0">
            <a:spAutoFit/>
          </a:bodyPr>
          <a:lstStyle/>
          <a:p>
            <a:r>
              <a:rPr lang="en-US" dirty="0"/>
              <a:t>On Grants Page scroll down the left-hand side and select “ District Grants (DG)”:</a:t>
            </a:r>
          </a:p>
        </p:txBody>
      </p:sp>
      <p:pic>
        <p:nvPicPr>
          <p:cNvPr id="12" name="Picture 11">
            <a:extLst>
              <a:ext uri="{FF2B5EF4-FFF2-40B4-BE49-F238E27FC236}">
                <a16:creationId xmlns:a16="http://schemas.microsoft.com/office/drawing/2014/main" id="{23A6D957-32ED-A7B3-661D-264C97670257}"/>
              </a:ext>
            </a:extLst>
          </p:cNvPr>
          <p:cNvPicPr>
            <a:picLocks noChangeAspect="1"/>
          </p:cNvPicPr>
          <p:nvPr/>
        </p:nvPicPr>
        <p:blipFill>
          <a:blip r:embed="rId2"/>
          <a:stretch>
            <a:fillRect/>
          </a:stretch>
        </p:blipFill>
        <p:spPr>
          <a:xfrm>
            <a:off x="488576" y="1588532"/>
            <a:ext cx="8229600" cy="4629150"/>
          </a:xfrm>
          <a:prstGeom prst="rect">
            <a:avLst/>
          </a:prstGeom>
        </p:spPr>
      </p:pic>
      <p:sp>
        <p:nvSpPr>
          <p:cNvPr id="13" name="Arrow: Right 12">
            <a:extLst>
              <a:ext uri="{FF2B5EF4-FFF2-40B4-BE49-F238E27FC236}">
                <a16:creationId xmlns:a16="http://schemas.microsoft.com/office/drawing/2014/main" id="{391AC49E-F7A4-A7F9-2342-1C133ADEE0CC}"/>
              </a:ext>
            </a:extLst>
          </p:cNvPr>
          <p:cNvSpPr/>
          <p:nvPr/>
        </p:nvSpPr>
        <p:spPr>
          <a:xfrm>
            <a:off x="524435" y="5428129"/>
            <a:ext cx="8382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District Grants</a:t>
            </a:r>
          </a:p>
        </p:txBody>
      </p:sp>
      <p:sp>
        <p:nvSpPr>
          <p:cNvPr id="9" name="TextBox 8"/>
          <p:cNvSpPr txBox="1"/>
          <p:nvPr/>
        </p:nvSpPr>
        <p:spPr>
          <a:xfrm>
            <a:off x="533400" y="1219200"/>
            <a:ext cx="5638800" cy="369332"/>
          </a:xfrm>
          <a:prstGeom prst="rect">
            <a:avLst/>
          </a:prstGeom>
          <a:noFill/>
        </p:spPr>
        <p:txBody>
          <a:bodyPr wrap="square" rtlCol="0">
            <a:spAutoFit/>
          </a:bodyPr>
          <a:lstStyle/>
          <a:p>
            <a:r>
              <a:rPr lang="en-US" dirty="0"/>
              <a:t>On District Grants page, find all documents/forms</a:t>
            </a:r>
          </a:p>
        </p:txBody>
      </p:sp>
      <p:pic>
        <p:nvPicPr>
          <p:cNvPr id="11" name="Picture 10">
            <a:extLst>
              <a:ext uri="{FF2B5EF4-FFF2-40B4-BE49-F238E27FC236}">
                <a16:creationId xmlns:a16="http://schemas.microsoft.com/office/drawing/2014/main" id="{BCB533FD-3C42-F55B-DE73-D7AC04EE0D97}"/>
              </a:ext>
            </a:extLst>
          </p:cNvPr>
          <p:cNvPicPr>
            <a:picLocks noChangeAspect="1"/>
          </p:cNvPicPr>
          <p:nvPr/>
        </p:nvPicPr>
        <p:blipFill>
          <a:blip r:embed="rId2"/>
          <a:stretch>
            <a:fillRect/>
          </a:stretch>
        </p:blipFill>
        <p:spPr>
          <a:xfrm>
            <a:off x="419100" y="1588532"/>
            <a:ext cx="8305800" cy="4672013"/>
          </a:xfrm>
          <a:prstGeom prst="rect">
            <a:avLst/>
          </a:prstGeom>
        </p:spPr>
      </p:pic>
      <p:sp>
        <p:nvSpPr>
          <p:cNvPr id="12" name="Arrow: Right 11">
            <a:extLst>
              <a:ext uri="{FF2B5EF4-FFF2-40B4-BE49-F238E27FC236}">
                <a16:creationId xmlns:a16="http://schemas.microsoft.com/office/drawing/2014/main" id="{9B08E053-89B2-E755-E4D9-5E2B6331A320}"/>
              </a:ext>
            </a:extLst>
          </p:cNvPr>
          <p:cNvSpPr/>
          <p:nvPr/>
        </p:nvSpPr>
        <p:spPr>
          <a:xfrm>
            <a:off x="1143000" y="4495800"/>
            <a:ext cx="762000" cy="1143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BBC68D50-7B6C-83EB-31EE-AF27ABD3E2FF}"/>
              </a:ext>
            </a:extLst>
          </p:cNvPr>
          <p:cNvSpPr/>
          <p:nvPr/>
        </p:nvSpPr>
        <p:spPr>
          <a:xfrm>
            <a:off x="1143000" y="4661647"/>
            <a:ext cx="762000" cy="1143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488B853F-9418-55FC-F8DB-C1070C16A967}"/>
              </a:ext>
            </a:extLst>
          </p:cNvPr>
          <p:cNvSpPr/>
          <p:nvPr/>
        </p:nvSpPr>
        <p:spPr>
          <a:xfrm>
            <a:off x="1143000" y="4876800"/>
            <a:ext cx="762000" cy="1143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F36CF37A-470F-EA4F-DE09-FD6B0D9ED35E}"/>
              </a:ext>
            </a:extLst>
          </p:cNvPr>
          <p:cNvSpPr/>
          <p:nvPr/>
        </p:nvSpPr>
        <p:spPr>
          <a:xfrm>
            <a:off x="1147483" y="5059681"/>
            <a:ext cx="757518" cy="10399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FA45D38F-6967-1067-D915-861A2340DF25}"/>
              </a:ext>
            </a:extLst>
          </p:cNvPr>
          <p:cNvSpPr/>
          <p:nvPr/>
        </p:nvSpPr>
        <p:spPr>
          <a:xfrm>
            <a:off x="1143000" y="5271248"/>
            <a:ext cx="757518" cy="10847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9028EB5-E6E6-A99D-D095-321D70D81E94}"/>
              </a:ext>
            </a:extLst>
          </p:cNvPr>
          <p:cNvSpPr/>
          <p:nvPr/>
        </p:nvSpPr>
        <p:spPr>
          <a:xfrm>
            <a:off x="1143000" y="5486400"/>
            <a:ext cx="757518" cy="10847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831F440-D15A-E9BC-B443-AF9BD0FC1E6E}"/>
              </a:ext>
            </a:extLst>
          </p:cNvPr>
          <p:cNvSpPr/>
          <p:nvPr/>
        </p:nvSpPr>
        <p:spPr>
          <a:xfrm>
            <a:off x="1143000" y="5715000"/>
            <a:ext cx="757518" cy="11025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a:t>District Grants-Available Dollars</a:t>
            </a:r>
          </a:p>
        </p:txBody>
      </p:sp>
      <p:pic>
        <p:nvPicPr>
          <p:cNvPr id="6" name="Picture 5">
            <a:extLst>
              <a:ext uri="{FF2B5EF4-FFF2-40B4-BE49-F238E27FC236}">
                <a16:creationId xmlns:a16="http://schemas.microsoft.com/office/drawing/2014/main" id="{10C98915-30E5-3918-0F17-2B1471A89D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761999"/>
            <a:ext cx="4267200" cy="603810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a:t>District Grants (DG)</a:t>
            </a:r>
            <a:br>
              <a:rPr lang="en-US" dirty="0"/>
            </a:br>
            <a:r>
              <a:rPr lang="en-US" sz="3600" dirty="0"/>
              <a:t>Timeline</a:t>
            </a:r>
          </a:p>
        </p:txBody>
      </p:sp>
      <p:sp>
        <p:nvSpPr>
          <p:cNvPr id="3" name="Content Placeholder 2"/>
          <p:cNvSpPr>
            <a:spLocks noGrp="1"/>
          </p:cNvSpPr>
          <p:nvPr>
            <p:ph idx="1"/>
          </p:nvPr>
        </p:nvSpPr>
        <p:spPr>
          <a:xfrm>
            <a:off x="457200" y="1524000"/>
            <a:ext cx="8382000" cy="5029200"/>
          </a:xfrm>
        </p:spPr>
        <p:txBody>
          <a:bodyPr>
            <a:normAutofit fontScale="85000" lnSpcReduction="20000"/>
          </a:bodyPr>
          <a:lstStyle/>
          <a:p>
            <a:pPr>
              <a:lnSpc>
                <a:spcPct val="120000"/>
              </a:lnSpc>
            </a:pPr>
            <a:r>
              <a:rPr lang="en-US" b="1" kern="500" dirty="0">
                <a:solidFill>
                  <a:srgbClr val="FFFF00"/>
                </a:solidFill>
              </a:rPr>
              <a:t>Deadline</a:t>
            </a:r>
            <a:r>
              <a:rPr lang="en-US" b="1" dirty="0">
                <a:solidFill>
                  <a:srgbClr val="FFFF00"/>
                </a:solidFill>
              </a:rPr>
              <a:t> for application is </a:t>
            </a:r>
            <a:r>
              <a:rPr lang="en-US" b="1" u="sng" dirty="0">
                <a:solidFill>
                  <a:srgbClr val="FFFF00"/>
                </a:solidFill>
              </a:rPr>
              <a:t>August 31, 2025 </a:t>
            </a:r>
          </a:p>
          <a:p>
            <a:pPr marL="0" indent="0">
              <a:lnSpc>
                <a:spcPct val="120000"/>
              </a:lnSpc>
              <a:spcBef>
                <a:spcPts val="0"/>
              </a:spcBef>
              <a:buNone/>
            </a:pPr>
            <a:r>
              <a:rPr kumimoji="0" lang="en-US" sz="1900" b="0" i="0" u="none" strike="noStrike" kern="1200" cap="none" spc="0" normalizeH="0" baseline="0" noProof="0" dirty="0">
                <a:ln>
                  <a:noFill/>
                </a:ln>
                <a:solidFill>
                  <a:prstClr val="white"/>
                </a:solidFill>
                <a:effectLst/>
                <a:uLnTx/>
                <a:uFillTx/>
                <a:latin typeface="Calibri"/>
                <a:ea typeface="+mn-ea"/>
                <a:cs typeface="+mn-cs"/>
              </a:rPr>
              <a:t>        - </a:t>
            </a:r>
            <a:r>
              <a:rPr kumimoji="0" lang="en-US" sz="2400" b="1" i="0" u="none" strike="noStrike" kern="1200" cap="none" spc="0" normalizeH="0" baseline="0" noProof="0" dirty="0">
                <a:ln>
                  <a:noFill/>
                </a:ln>
                <a:solidFill>
                  <a:srgbClr val="FF0000"/>
                </a:solidFill>
                <a:effectLst/>
                <a:uLnTx/>
                <a:uFillTx/>
                <a:latin typeface="Calibri"/>
                <a:ea typeface="+mn-ea"/>
                <a:cs typeface="+mn-cs"/>
              </a:rPr>
              <a:t>NOTE</a:t>
            </a:r>
            <a:r>
              <a:rPr kumimoji="0" lang="en-US" sz="2400" b="0" i="0" u="none" strike="noStrike" kern="1200" cap="none" spc="0" normalizeH="0" baseline="0" noProof="0" dirty="0">
                <a:ln>
                  <a:noFill/>
                </a:ln>
                <a:solidFill>
                  <a:srgbClr val="FF0000"/>
                </a:solidFill>
                <a:effectLst/>
                <a:uLnTx/>
                <a:uFillTx/>
                <a:latin typeface="Calibri"/>
                <a:ea typeface="+mn-ea"/>
                <a:cs typeface="+mn-cs"/>
              </a:rPr>
              <a:t>:  </a:t>
            </a:r>
            <a:r>
              <a:rPr kumimoji="0" lang="en-US" sz="1900" b="0" i="0" u="none" strike="noStrike" kern="1200" cap="none" spc="0" normalizeH="0" baseline="0" noProof="0" dirty="0">
                <a:ln>
                  <a:noFill/>
                </a:ln>
                <a:solidFill>
                  <a:prstClr val="white"/>
                </a:solidFill>
                <a:effectLst/>
                <a:uLnTx/>
                <a:uFillTx/>
                <a:latin typeface="Calibri"/>
                <a:ea typeface="+mn-ea"/>
                <a:cs typeface="+mn-cs"/>
              </a:rPr>
              <a:t>All emailed applications will be confirmed to sender as received.</a:t>
            </a:r>
            <a:endParaRPr lang="en-US" b="1" u="sng" dirty="0">
              <a:solidFill>
                <a:srgbClr val="FFFF00"/>
              </a:solidFill>
            </a:endParaRPr>
          </a:p>
          <a:p>
            <a:pPr>
              <a:lnSpc>
                <a:spcPct val="120000"/>
              </a:lnSpc>
            </a:pPr>
            <a:r>
              <a:rPr lang="en-US" dirty="0"/>
              <a:t>Reviewed and approved by committee in September</a:t>
            </a:r>
            <a:r>
              <a:rPr lang="en-US" b="1" u="sng" dirty="0"/>
              <a:t> </a:t>
            </a:r>
          </a:p>
          <a:p>
            <a:pPr>
              <a:lnSpc>
                <a:spcPct val="120000"/>
              </a:lnSpc>
            </a:pPr>
            <a:r>
              <a:rPr lang="en-US" dirty="0"/>
              <a:t>Approval notification by end of September                               </a:t>
            </a:r>
            <a:r>
              <a:rPr lang="en-US" sz="1900" dirty="0"/>
              <a:t>- After approval, District funds cannot be used for other than approved expenditures! </a:t>
            </a:r>
          </a:p>
          <a:p>
            <a:pPr>
              <a:lnSpc>
                <a:spcPct val="120000"/>
              </a:lnSpc>
            </a:pPr>
            <a:r>
              <a:rPr lang="en-US" dirty="0"/>
              <a:t>Funds distributed in October                                                  </a:t>
            </a:r>
            <a:r>
              <a:rPr lang="en-US" sz="2800" dirty="0"/>
              <a:t>- Projects </a:t>
            </a:r>
            <a:r>
              <a:rPr lang="en-US" sz="2800" u="sng" dirty="0"/>
              <a:t>cannot</a:t>
            </a:r>
            <a:r>
              <a:rPr lang="en-US" sz="2800" dirty="0"/>
              <a:t> be started before this date!</a:t>
            </a:r>
          </a:p>
          <a:p>
            <a:pPr>
              <a:lnSpc>
                <a:spcPct val="120000"/>
              </a:lnSpc>
            </a:pPr>
            <a:r>
              <a:rPr lang="en-US" dirty="0">
                <a:solidFill>
                  <a:srgbClr val="FFFF00"/>
                </a:solidFill>
              </a:rPr>
              <a:t>Progress report (or Final) due by </a:t>
            </a:r>
            <a:r>
              <a:rPr lang="en-US" b="1" u="sng" dirty="0">
                <a:solidFill>
                  <a:srgbClr val="FFFF00"/>
                </a:solidFill>
              </a:rPr>
              <a:t>June 30, 2026</a:t>
            </a:r>
            <a:endParaRPr lang="en-US" dirty="0"/>
          </a:p>
          <a:p>
            <a:pPr>
              <a:lnSpc>
                <a:spcPct val="120000"/>
              </a:lnSpc>
            </a:pPr>
            <a:r>
              <a:rPr lang="en-US" dirty="0">
                <a:solidFill>
                  <a:srgbClr val="FFFF00"/>
                </a:solidFill>
              </a:rPr>
              <a:t>Project must be completed </a:t>
            </a:r>
            <a:r>
              <a:rPr lang="en-US" b="1" u="sng" dirty="0">
                <a:solidFill>
                  <a:srgbClr val="FFFF00"/>
                </a:solidFill>
              </a:rPr>
              <a:t>within 12 months </a:t>
            </a:r>
            <a:r>
              <a:rPr lang="en-US" dirty="0">
                <a:solidFill>
                  <a:srgbClr val="FFFF00"/>
                </a:solidFill>
              </a:rPr>
              <a:t>from receipt of funds (approx. October 2026)</a:t>
            </a:r>
            <a:endParaRPr lang="en-US" dirty="0"/>
          </a:p>
          <a:p>
            <a:pPr>
              <a:lnSpc>
                <a:spcPct val="120000"/>
              </a:lnSpc>
            </a:pPr>
            <a:r>
              <a:rPr lang="en-US" dirty="0"/>
              <a:t>Final report due by </a:t>
            </a:r>
            <a:r>
              <a:rPr lang="en-US" b="1" u="sng" dirty="0"/>
              <a:t>mid-October 2026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fontScale="90000"/>
          </a:bodyPr>
          <a:lstStyle/>
          <a:p>
            <a:r>
              <a:rPr lang="en-US" dirty="0"/>
              <a:t>District </a:t>
            </a:r>
            <a:r>
              <a:rPr lang="en-US" sz="4000" dirty="0"/>
              <a:t>Grants</a:t>
            </a:r>
            <a:r>
              <a:rPr lang="en-US" dirty="0"/>
              <a:t> (DG)</a:t>
            </a:r>
            <a:br>
              <a:rPr lang="en-US" dirty="0"/>
            </a:br>
            <a:r>
              <a:rPr lang="en-US" sz="3300" dirty="0"/>
              <a:t>Available Funds</a:t>
            </a:r>
          </a:p>
        </p:txBody>
      </p:sp>
      <p:sp>
        <p:nvSpPr>
          <p:cNvPr id="3" name="Content Placeholder 2"/>
          <p:cNvSpPr>
            <a:spLocks noGrp="1"/>
          </p:cNvSpPr>
          <p:nvPr>
            <p:ph idx="1"/>
          </p:nvPr>
        </p:nvSpPr>
        <p:spPr>
          <a:xfrm>
            <a:off x="304800" y="1371600"/>
            <a:ext cx="8610600" cy="5410200"/>
          </a:xfrm>
        </p:spPr>
        <p:txBody>
          <a:bodyPr>
            <a:normAutofit fontScale="70000" lnSpcReduction="20000"/>
          </a:bodyPr>
          <a:lstStyle/>
          <a:p>
            <a:pPr>
              <a:spcBef>
                <a:spcPts val="300"/>
              </a:spcBef>
              <a:spcAft>
                <a:spcPts val="400"/>
              </a:spcAft>
            </a:pPr>
            <a:r>
              <a:rPr lang="en-US" dirty="0"/>
              <a:t>DG intended for local projects, International projects should consider Global Grants.  There is a ‘check the box’ to </a:t>
            </a:r>
            <a:r>
              <a:rPr lang="en-US" i="1" dirty="0"/>
              <a:t>support </a:t>
            </a:r>
            <a:r>
              <a:rPr lang="en-US" dirty="0"/>
              <a:t>a global grant.</a:t>
            </a:r>
          </a:p>
          <a:p>
            <a:pPr>
              <a:spcBef>
                <a:spcPts val="300"/>
              </a:spcBef>
              <a:spcAft>
                <a:spcPts val="400"/>
              </a:spcAft>
            </a:pPr>
            <a:r>
              <a:rPr lang="en-US" dirty="0"/>
              <a:t>Last year $71,400 available ($75,100 awarded, including earnings).</a:t>
            </a:r>
          </a:p>
          <a:p>
            <a:pPr>
              <a:spcBef>
                <a:spcPts val="300"/>
              </a:spcBef>
              <a:spcAft>
                <a:spcPts val="400"/>
              </a:spcAft>
            </a:pPr>
            <a:r>
              <a:rPr lang="en-US" dirty="0"/>
              <a:t>This year $70,600 available.  Our District is part of $25M+ in district grants from The Rotary Foundation worldwide (in 2015-2016).</a:t>
            </a:r>
            <a:endParaRPr lang="en-US" sz="2600" dirty="0"/>
          </a:p>
          <a:p>
            <a:pPr>
              <a:spcBef>
                <a:spcPts val="300"/>
              </a:spcBef>
              <a:spcAft>
                <a:spcPts val="400"/>
              </a:spcAft>
            </a:pPr>
            <a:r>
              <a:rPr lang="en-US" dirty="0"/>
              <a:t>Each club receives Allocated Funds, based on pro-rata Rotary Foundation giving (from 2022-23), plus Star Club Bonus (based on 2024-25 giving).</a:t>
            </a:r>
          </a:p>
          <a:p>
            <a:pPr>
              <a:spcBef>
                <a:spcPts val="300"/>
              </a:spcBef>
              <a:spcAft>
                <a:spcPts val="400"/>
              </a:spcAft>
            </a:pPr>
            <a:r>
              <a:rPr lang="en-US" dirty="0"/>
              <a:t>Club minimum dollar match 1:2 ($.50/club for $1.00/district).</a:t>
            </a:r>
          </a:p>
          <a:p>
            <a:pPr>
              <a:spcBef>
                <a:spcPts val="300"/>
              </a:spcBef>
              <a:spcAft>
                <a:spcPts val="400"/>
              </a:spcAft>
            </a:pPr>
            <a:r>
              <a:rPr lang="en-US" dirty="0"/>
              <a:t>Clubs can submit multiple grants to use their Allocated Funds.</a:t>
            </a:r>
          </a:p>
          <a:p>
            <a:pPr>
              <a:spcBef>
                <a:spcPts val="300"/>
              </a:spcBef>
              <a:spcAft>
                <a:spcPts val="400"/>
              </a:spcAft>
            </a:pPr>
            <a:r>
              <a:rPr lang="en-US" dirty="0"/>
              <a:t>Each club can submit </a:t>
            </a:r>
            <a:r>
              <a:rPr lang="en-US" b="1" u="sng" dirty="0"/>
              <a:t>one</a:t>
            </a:r>
            <a:r>
              <a:rPr lang="en-US" dirty="0"/>
              <a:t> additional grant for Discretionary Funds.</a:t>
            </a:r>
          </a:p>
          <a:p>
            <a:pPr>
              <a:spcBef>
                <a:spcPts val="300"/>
              </a:spcBef>
              <a:spcAft>
                <a:spcPts val="400"/>
              </a:spcAft>
            </a:pPr>
            <a:r>
              <a:rPr lang="en-US" dirty="0"/>
              <a:t>Sponsoring clubs (Rotaract, Interact, Satellites) can submit </a:t>
            </a:r>
            <a:r>
              <a:rPr lang="en-US" b="1" u="sng" dirty="0"/>
              <a:t>one</a:t>
            </a:r>
            <a:r>
              <a:rPr lang="en-US" dirty="0"/>
              <a:t> additional grant for Discretionary Funds.</a:t>
            </a:r>
          </a:p>
          <a:p>
            <a:pPr>
              <a:spcBef>
                <a:spcPts val="300"/>
              </a:spcBef>
              <a:spcAft>
                <a:spcPts val="400"/>
              </a:spcAft>
            </a:pPr>
            <a:r>
              <a:rPr lang="en-US" dirty="0"/>
              <a:t>Discretionary Fund grant applications will be evaluated and funded based on merit, and are held to a higher standard then Allocated.</a:t>
            </a:r>
          </a:p>
          <a:p>
            <a:pPr>
              <a:spcBef>
                <a:spcPts val="300"/>
              </a:spcBef>
              <a:spcAft>
                <a:spcPts val="400"/>
              </a:spcAft>
            </a:pPr>
            <a:r>
              <a:rPr lang="en-US" dirty="0"/>
              <a:t>Discretionary DG’s may be partially funded.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District</a:t>
            </a:r>
            <a:r>
              <a:rPr lang="en-US" sz="4000" dirty="0"/>
              <a:t> Grants (DG)</a:t>
            </a:r>
            <a:br>
              <a:rPr lang="en-US" dirty="0"/>
            </a:br>
            <a:r>
              <a:rPr lang="en-US" sz="2800" dirty="0"/>
              <a:t>Your Club’s Fiduciary Responsibilities (the MOU)</a:t>
            </a:r>
          </a:p>
        </p:txBody>
      </p:sp>
      <p:sp>
        <p:nvSpPr>
          <p:cNvPr id="3" name="Content Placeholder 2"/>
          <p:cNvSpPr>
            <a:spLocks noGrp="1"/>
          </p:cNvSpPr>
          <p:nvPr>
            <p:ph idx="1"/>
          </p:nvPr>
        </p:nvSpPr>
        <p:spPr>
          <a:xfrm>
            <a:off x="457200" y="1524000"/>
            <a:ext cx="8382000" cy="5334000"/>
          </a:xfrm>
        </p:spPr>
        <p:txBody>
          <a:bodyPr>
            <a:normAutofit fontScale="92500"/>
          </a:bodyPr>
          <a:lstStyle/>
          <a:p>
            <a:r>
              <a:rPr lang="en-US" sz="2200" dirty="0"/>
              <a:t>Funding of District Grants comes from contributions to the Rotary Foundation and clubs must provide stewardship of those funds.</a:t>
            </a:r>
          </a:p>
          <a:p>
            <a:r>
              <a:rPr lang="en-US" sz="2200" dirty="0"/>
              <a:t>By executing the Club Qualifications Memorandum of Understanding (MOU), Clubs state that they understand the financial requirements to participate in the District Grant Program and have a written Financial Management Plan for administration of grant funds (a sample Plan is on the District 5710 website).</a:t>
            </a:r>
          </a:p>
          <a:p>
            <a:r>
              <a:rPr lang="en-US" sz="2200" dirty="0"/>
              <a:t>There </a:t>
            </a:r>
            <a:r>
              <a:rPr lang="en-US" sz="2200" b="1" u="sng" dirty="0"/>
              <a:t>MUST</a:t>
            </a:r>
            <a:r>
              <a:rPr lang="en-US" sz="2200" b="1" dirty="0"/>
              <a:t> </a:t>
            </a:r>
            <a:r>
              <a:rPr lang="en-US" sz="2200" dirty="0"/>
              <a:t>be</a:t>
            </a:r>
            <a:r>
              <a:rPr lang="en-US" sz="2200" b="1" dirty="0"/>
              <a:t> </a:t>
            </a:r>
            <a:r>
              <a:rPr lang="en-US" sz="2200" dirty="0"/>
              <a:t>a </a:t>
            </a:r>
            <a:r>
              <a:rPr lang="en-US" sz="2200" b="1" u="sng" dirty="0">
                <a:solidFill>
                  <a:srgbClr val="FFFF00"/>
                </a:solidFill>
              </a:rPr>
              <a:t>separate</a:t>
            </a:r>
            <a:r>
              <a:rPr lang="en-US" sz="2200" dirty="0"/>
              <a:t> grant project bank account for grant project(s).  All project revenue and expenditures must flow through the account, including club matching funds.  This includes a sponsored entity.    </a:t>
            </a:r>
            <a:endParaRPr lang="en-US" sz="600" dirty="0"/>
          </a:p>
          <a:p>
            <a:r>
              <a:rPr lang="en-US" sz="2200" dirty="0"/>
              <a:t>Clubs should pay expenses </a:t>
            </a:r>
            <a:r>
              <a:rPr lang="en-US" sz="2200" u="sng" dirty="0"/>
              <a:t>directly</a:t>
            </a:r>
            <a:r>
              <a:rPr lang="en-US" sz="2200" dirty="0"/>
              <a:t> and avoid reimbursement of individuals and other entities.</a:t>
            </a:r>
          </a:p>
          <a:p>
            <a:r>
              <a:rPr lang="en-US" sz="2200" dirty="0"/>
              <a:t>If necessary, reimbursements of other entities (Cooperating Organizations) requires a letter restricting use.</a:t>
            </a:r>
          </a:p>
          <a:p>
            <a:r>
              <a:rPr lang="en-US" sz="2200" b="1" u="sng" dirty="0"/>
              <a:t>All</a:t>
            </a:r>
            <a:r>
              <a:rPr lang="en-US" sz="2200" dirty="0"/>
              <a:t> club members are responsible for ensuring the proper implementation of grant activities and reporting.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AB1B5-F901-4387-A01B-CE4844821C09}"/>
              </a:ext>
            </a:extLst>
          </p:cNvPr>
          <p:cNvSpPr>
            <a:spLocks noGrp="1"/>
          </p:cNvSpPr>
          <p:nvPr>
            <p:ph type="title"/>
          </p:nvPr>
        </p:nvSpPr>
        <p:spPr/>
        <p:txBody>
          <a:bodyPr>
            <a:normAutofit fontScale="90000"/>
          </a:bodyPr>
          <a:lstStyle/>
          <a:p>
            <a:r>
              <a:rPr lang="en-US" dirty="0"/>
              <a:t>District Grants</a:t>
            </a:r>
            <a:br>
              <a:rPr lang="en-US" dirty="0"/>
            </a:br>
            <a:r>
              <a:rPr lang="en-US" sz="3300" dirty="0"/>
              <a:t>Reporting</a:t>
            </a:r>
          </a:p>
        </p:txBody>
      </p:sp>
      <p:sp>
        <p:nvSpPr>
          <p:cNvPr id="3" name="Content Placeholder 2">
            <a:extLst>
              <a:ext uri="{FF2B5EF4-FFF2-40B4-BE49-F238E27FC236}">
                <a16:creationId xmlns:a16="http://schemas.microsoft.com/office/drawing/2014/main" id="{93CC2043-F48F-1CE0-7D97-29F520580321}"/>
              </a:ext>
            </a:extLst>
          </p:cNvPr>
          <p:cNvSpPr>
            <a:spLocks noGrp="1"/>
          </p:cNvSpPr>
          <p:nvPr>
            <p:ph idx="1"/>
          </p:nvPr>
        </p:nvSpPr>
        <p:spPr>
          <a:xfrm>
            <a:off x="457200" y="1417638"/>
            <a:ext cx="8229600" cy="4906962"/>
          </a:xfrm>
        </p:spPr>
        <p:txBody>
          <a:bodyPr>
            <a:normAutofit fontScale="25000" lnSpcReduction="20000"/>
          </a:bodyPr>
          <a:lstStyle/>
          <a:p>
            <a:r>
              <a:rPr lang="en-US" sz="8000" dirty="0"/>
              <a:t>Grant Reporting – </a:t>
            </a:r>
            <a:r>
              <a:rPr lang="en-US" sz="8000" u="sng" dirty="0"/>
              <a:t>VERY IMPORTANT !!!</a:t>
            </a:r>
            <a:r>
              <a:rPr lang="en-US" sz="8000" dirty="0"/>
              <a:t>  If Clubs do not complete reports in a timely manner, future District Grants may be delayed</a:t>
            </a:r>
          </a:p>
          <a:p>
            <a:r>
              <a:rPr lang="en-US" sz="8000" dirty="0"/>
              <a:t>Make sure your Club Treasurer and other members involved in the grant project are aware of DG requirements</a:t>
            </a:r>
          </a:p>
          <a:p>
            <a:r>
              <a:rPr lang="en-US" sz="8000" dirty="0"/>
              <a:t>First Reports due June 30, 2026.  Always include grant number on Report forms (found on the Club’s award letter)</a:t>
            </a:r>
          </a:p>
          <a:p>
            <a:pPr lvl="1"/>
            <a:r>
              <a:rPr lang="en-US" sz="6400" dirty="0"/>
              <a:t>Progress Report- provide form only, do not include attachments</a:t>
            </a:r>
          </a:p>
          <a:p>
            <a:pPr lvl="1"/>
            <a:r>
              <a:rPr lang="en-US" sz="6400" dirty="0"/>
              <a:t>Final Report-must provide ALL documentation, final deadline is mid-October</a:t>
            </a:r>
          </a:p>
          <a:p>
            <a:pPr lvl="2"/>
            <a:r>
              <a:rPr lang="en-US" sz="6400" dirty="0"/>
              <a:t>Provide sufficient detail so that the Grant Stewardship Chair can report to the Rotary Foundation that all standards have been met.  Include Rotarians involved in the project and number of beneficiaries</a:t>
            </a:r>
          </a:p>
          <a:p>
            <a:pPr lvl="2"/>
            <a:r>
              <a:rPr lang="en-US" sz="6400" dirty="0"/>
              <a:t>Deposit of DG and local match funds into Grant account</a:t>
            </a:r>
          </a:p>
          <a:p>
            <a:pPr lvl="3"/>
            <a:r>
              <a:rPr lang="en-US" sz="6400" dirty="0"/>
              <a:t>Bank statements from grant account</a:t>
            </a:r>
          </a:p>
          <a:p>
            <a:pPr lvl="2"/>
            <a:r>
              <a:rPr lang="en-US" sz="6400" dirty="0"/>
              <a:t>Receipts from vendors </a:t>
            </a:r>
          </a:p>
          <a:p>
            <a:pPr lvl="2"/>
            <a:r>
              <a:rPr lang="en-US" sz="6400" dirty="0"/>
              <a:t>Documentation of expenditures from Grant account</a:t>
            </a:r>
          </a:p>
          <a:p>
            <a:pPr lvl="3"/>
            <a:r>
              <a:rPr lang="en-US" sz="6400" dirty="0"/>
              <a:t>Bank statements from grant account</a:t>
            </a:r>
          </a:p>
          <a:p>
            <a:pPr lvl="2"/>
            <a:r>
              <a:rPr lang="en-US" sz="6400" dirty="0"/>
              <a:t>Contributions from members that don’t go through the grant account can’t be included in reports (example: a member donated funds for expenditures to mail items, which did not go through the grant account)</a:t>
            </a:r>
          </a:p>
          <a:p>
            <a:pPr lvl="2"/>
            <a:r>
              <a:rPr lang="en-US" sz="6400" dirty="0"/>
              <a:t>Cooperating Organization letter</a:t>
            </a:r>
          </a:p>
          <a:p>
            <a:pPr lvl="2"/>
            <a:endParaRPr lang="en-US" sz="6400" dirty="0"/>
          </a:p>
          <a:p>
            <a:pPr lvl="2"/>
            <a:endParaRPr lang="en-US" dirty="0"/>
          </a:p>
        </p:txBody>
      </p:sp>
    </p:spTree>
    <p:extLst>
      <p:ext uri="{BB962C8B-B14F-4D97-AF65-F5344CB8AC3E}">
        <p14:creationId xmlns:p14="http://schemas.microsoft.com/office/powerpoint/2010/main" val="117574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C2CC45-5ADF-4127-DAEB-4425DC9D8454}"/>
              </a:ext>
            </a:extLst>
          </p:cNvPr>
          <p:cNvSpPr>
            <a:spLocks noGrp="1"/>
          </p:cNvSpPr>
          <p:nvPr>
            <p:ph type="title"/>
          </p:nvPr>
        </p:nvSpPr>
        <p:spPr/>
        <p:txBody>
          <a:bodyPr>
            <a:normAutofit fontScale="90000"/>
          </a:bodyPr>
          <a:lstStyle/>
          <a:p>
            <a:r>
              <a:rPr lang="en-US" dirty="0"/>
              <a:t>District Grants</a:t>
            </a:r>
            <a:br>
              <a:rPr lang="en-US" dirty="0"/>
            </a:br>
            <a:r>
              <a:rPr lang="en-US" sz="3300" dirty="0"/>
              <a:t>Reporting (continued)</a:t>
            </a:r>
            <a:endParaRPr lang="en-US" dirty="0"/>
          </a:p>
        </p:txBody>
      </p:sp>
      <p:sp>
        <p:nvSpPr>
          <p:cNvPr id="5" name="Content Placeholder 4">
            <a:extLst>
              <a:ext uri="{FF2B5EF4-FFF2-40B4-BE49-F238E27FC236}">
                <a16:creationId xmlns:a16="http://schemas.microsoft.com/office/drawing/2014/main" id="{FC980F8B-4FA3-F0B1-6692-CADB3E0708ED}"/>
              </a:ext>
            </a:extLst>
          </p:cNvPr>
          <p:cNvSpPr>
            <a:spLocks noGrp="1"/>
          </p:cNvSpPr>
          <p:nvPr>
            <p:ph idx="1"/>
          </p:nvPr>
        </p:nvSpPr>
        <p:spPr/>
        <p:txBody>
          <a:bodyPr/>
          <a:lstStyle/>
          <a:p>
            <a:pPr>
              <a:defRPr/>
            </a:pPr>
            <a:r>
              <a:rPr lang="en-US" sz="2000" dirty="0"/>
              <a:t>Closeout email will be issued once Final Report is complete</a:t>
            </a:r>
          </a:p>
          <a:p>
            <a:pPr>
              <a:defRPr/>
            </a:pPr>
            <a:r>
              <a:rPr lang="en-US" sz="2000" dirty="0"/>
              <a:t>Unused funds must be returned once Closeout email is provided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All grant documentation (including receipts, checks, bank statements, etc.) must be retained by the Club for 5 years from closeout date.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solidFill>
                  <a:prstClr val="white"/>
                </a:solidFill>
                <a:latin typeface="Calibri"/>
              </a:rPr>
              <a:t>The Grant Stewardship Chair will send out reminders at various times throughout the year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solidFill>
                  <a:prstClr val="white"/>
                </a:solidFill>
                <a:latin typeface="Calibri"/>
              </a:rPr>
              <a:t>Contact the Grant Stewardship Chair if you have any questions. 	</a:t>
            </a:r>
            <a:r>
              <a:rPr lang="en-US" sz="2000" dirty="0">
                <a:solidFill>
                  <a:srgbClr val="FFFF00"/>
                </a:solidFill>
                <a:latin typeface="Calibri"/>
                <a:hlinkClick r:id="rId2">
                  <a:extLst>
                    <a:ext uri="{A12FA001-AC4F-418D-AE19-62706E023703}">
                      <ahyp:hlinkClr xmlns:ahyp="http://schemas.microsoft.com/office/drawing/2018/hyperlinkcolor" val="tx"/>
                    </a:ext>
                  </a:extLst>
                </a:hlinkClick>
              </a:rPr>
              <a:t>Gstew5710@gmail.com</a:t>
            </a:r>
            <a:endParaRPr lang="en-US" sz="2000" dirty="0">
              <a:solidFill>
                <a:srgbClr val="FFFF00"/>
              </a:solidFill>
              <a:latin typeface="Calibri"/>
            </a:endParaRPr>
          </a:p>
          <a:p>
            <a:pPr marL="0" marR="0" lvl="0" indent="0" algn="l" defTabSz="914400" rtl="0" eaLnBrk="1" fontAlgn="auto" latinLnBrk="0" hangingPunct="1">
              <a:lnSpc>
                <a:spcPct val="100000"/>
              </a:lnSpc>
              <a:spcBef>
                <a:spcPct val="20000"/>
              </a:spcBef>
              <a:spcAft>
                <a:spcPts val="0"/>
              </a:spcAft>
              <a:buClrTx/>
              <a:buSzTx/>
              <a:buNone/>
              <a:tabLst/>
              <a:defRPr/>
            </a:pPr>
            <a:endParaRPr lang="en-US" sz="2000" dirty="0">
              <a:solidFill>
                <a:prstClr val="white"/>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457200" lvl="1" indent="0">
              <a:buNone/>
            </a:pPr>
            <a:endParaRPr lang="en-US" dirty="0"/>
          </a:p>
        </p:txBody>
      </p:sp>
    </p:spTree>
    <p:extLst>
      <p:ext uri="{BB962C8B-B14F-4D97-AF65-F5344CB8AC3E}">
        <p14:creationId xmlns:p14="http://schemas.microsoft.com/office/powerpoint/2010/main" val="160925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Grant $ come from?</a:t>
            </a:r>
          </a:p>
        </p:txBody>
      </p:sp>
      <p:sp>
        <p:nvSpPr>
          <p:cNvPr id="3" name="Content Placeholder 2"/>
          <p:cNvSpPr>
            <a:spLocks noGrp="1"/>
          </p:cNvSpPr>
          <p:nvPr>
            <p:ph idx="1"/>
          </p:nvPr>
        </p:nvSpPr>
        <p:spPr>
          <a:xfrm>
            <a:off x="457200" y="1828800"/>
            <a:ext cx="8229600" cy="4297363"/>
          </a:xfrm>
        </p:spPr>
        <p:txBody>
          <a:bodyPr>
            <a:normAutofit/>
          </a:bodyPr>
          <a:lstStyle/>
          <a:p>
            <a:pPr>
              <a:buNone/>
            </a:pPr>
            <a:r>
              <a:rPr lang="en-US" sz="7200" dirty="0"/>
              <a:t>From YOU … </a:t>
            </a:r>
          </a:p>
          <a:p>
            <a:pPr>
              <a:buNone/>
            </a:pPr>
            <a:endParaRPr lang="en-US" sz="7200" dirty="0"/>
          </a:p>
          <a:p>
            <a:pPr>
              <a:buNone/>
            </a:pPr>
            <a:r>
              <a:rPr lang="en-US" dirty="0"/>
              <a:t>as a Rotarian contributing to our Foundation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 Questions</a:t>
            </a:r>
          </a:p>
        </p:txBody>
      </p:sp>
      <p:sp>
        <p:nvSpPr>
          <p:cNvPr id="3" name="Content Placeholder 2"/>
          <p:cNvSpPr>
            <a:spLocks noGrp="1"/>
          </p:cNvSpPr>
          <p:nvPr>
            <p:ph idx="1"/>
          </p:nvPr>
        </p:nvSpPr>
        <p:spPr/>
        <p:txBody>
          <a:bodyPr/>
          <a:lstStyle/>
          <a:p>
            <a:r>
              <a:rPr lang="en-US" dirty="0"/>
              <a:t>Greg Shondell, Kansas City Kansas Rotary Club</a:t>
            </a:r>
          </a:p>
          <a:p>
            <a:pPr>
              <a:buNone/>
            </a:pPr>
            <a:r>
              <a:rPr lang="en-US" dirty="0"/>
              <a:t>     District 5710 Grants Subcommittee Chair</a:t>
            </a:r>
          </a:p>
          <a:p>
            <a:pPr marL="465138" lvl="1" indent="-7938">
              <a:buNone/>
            </a:pPr>
            <a:r>
              <a:rPr lang="en-US" dirty="0"/>
              <a:t>3905 Delmar Drive</a:t>
            </a:r>
          </a:p>
          <a:p>
            <a:pPr marL="465138" lvl="1" indent="-7938">
              <a:buNone/>
            </a:pPr>
            <a:r>
              <a:rPr lang="en-US" dirty="0"/>
              <a:t>Shawnee Mission, KS  66208</a:t>
            </a:r>
          </a:p>
          <a:p>
            <a:pPr marL="465138" lvl="1" indent="-7938">
              <a:buNone/>
              <a:tabLst>
                <a:tab pos="1146175" algn="l"/>
              </a:tabLst>
            </a:pPr>
            <a:r>
              <a:rPr lang="en-US" dirty="0"/>
              <a:t>greg@HeathwoodOil.com</a:t>
            </a:r>
          </a:p>
          <a:p>
            <a:pPr marL="971550" lvl="1" indent="-514350">
              <a:buAutoNum type="alphaUcParenBoth" startAt="3"/>
              <a:tabLst>
                <a:tab pos="1146175" algn="l"/>
              </a:tabLst>
            </a:pPr>
            <a:r>
              <a:rPr lang="en-US"/>
              <a:t>913-956-1764</a:t>
            </a:r>
          </a:p>
          <a:p>
            <a:pPr marL="457200" lvl="1" indent="0">
              <a:buNone/>
              <a:tabLst>
                <a:tab pos="1146175" algn="l"/>
              </a:tabLst>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Grants</a:t>
            </a:r>
          </a:p>
        </p:txBody>
      </p:sp>
      <p:sp>
        <p:nvSpPr>
          <p:cNvPr id="4" name="Rectangle 3"/>
          <p:cNvSpPr/>
          <p:nvPr/>
        </p:nvSpPr>
        <p:spPr>
          <a:xfrm>
            <a:off x="1676400" y="2667000"/>
            <a:ext cx="5791200" cy="646331"/>
          </a:xfrm>
          <a:prstGeom prst="rect">
            <a:avLst/>
          </a:prstGeom>
        </p:spPr>
        <p:txBody>
          <a:bodyPr wrap="square">
            <a:spAutoFit/>
          </a:bodyPr>
          <a:lstStyle/>
          <a:p>
            <a:r>
              <a:rPr lang="en-US" sz="3600" dirty="0">
                <a:hlinkClick r:id="rId2"/>
              </a:rPr>
              <a:t>http://www.rotary5710.org/</a:t>
            </a:r>
            <a:endParaRPr lang="en-US" sz="3600" dirty="0"/>
          </a:p>
        </p:txBody>
      </p:sp>
      <p:sp>
        <p:nvSpPr>
          <p:cNvPr id="5" name="TextBox 4"/>
          <p:cNvSpPr txBox="1"/>
          <p:nvPr/>
        </p:nvSpPr>
        <p:spPr>
          <a:xfrm>
            <a:off x="2971800" y="3429000"/>
            <a:ext cx="3200400" cy="1477328"/>
          </a:xfrm>
          <a:prstGeom prst="rect">
            <a:avLst/>
          </a:prstGeom>
          <a:noFill/>
        </p:spPr>
        <p:txBody>
          <a:bodyPr wrap="square" rtlCol="0">
            <a:spAutoFit/>
          </a:bodyPr>
          <a:lstStyle/>
          <a:p>
            <a:pPr algn="ctr"/>
            <a:r>
              <a:rPr lang="en-US" dirty="0"/>
              <a:t>To open Rotary Grants web page select the above hyperlink, right click, and then select “Open Hyperlink”.  Scroll down to “Grants”</a:t>
            </a:r>
          </a:p>
        </p:txBody>
      </p:sp>
      <p:sp>
        <p:nvSpPr>
          <p:cNvPr id="6" name="TextBox 5"/>
          <p:cNvSpPr txBox="1"/>
          <p:nvPr/>
        </p:nvSpPr>
        <p:spPr>
          <a:xfrm>
            <a:off x="1752600" y="1752600"/>
            <a:ext cx="5486400" cy="830997"/>
          </a:xfrm>
          <a:prstGeom prst="rect">
            <a:avLst/>
          </a:prstGeom>
          <a:noFill/>
        </p:spPr>
        <p:txBody>
          <a:bodyPr wrap="square" rtlCol="0">
            <a:spAutoFit/>
          </a:bodyPr>
          <a:lstStyle/>
          <a:p>
            <a:pPr algn="ctr"/>
            <a:r>
              <a:rPr lang="en-US" sz="2400" dirty="0"/>
              <a:t>All Grant Forms and Information are posted on the District 5710 website.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I contribute?</a:t>
            </a:r>
          </a:p>
        </p:txBody>
      </p:sp>
      <p:sp>
        <p:nvSpPr>
          <p:cNvPr id="3" name="Content Placeholder 2"/>
          <p:cNvSpPr>
            <a:spLocks noGrp="1"/>
          </p:cNvSpPr>
          <p:nvPr>
            <p:ph idx="1"/>
          </p:nvPr>
        </p:nvSpPr>
        <p:spPr>
          <a:xfrm>
            <a:off x="457200" y="1600200"/>
            <a:ext cx="8229600" cy="3382963"/>
          </a:xfrm>
        </p:spPr>
        <p:txBody>
          <a:bodyPr/>
          <a:lstStyle/>
          <a:p>
            <a:r>
              <a:rPr lang="en-US" dirty="0"/>
              <a:t>Restricted Giving</a:t>
            </a:r>
          </a:p>
          <a:p>
            <a:pPr lvl="1"/>
            <a:r>
              <a:rPr lang="en-US" dirty="0"/>
              <a:t>Polio</a:t>
            </a:r>
          </a:p>
          <a:p>
            <a:pPr lvl="1"/>
            <a:r>
              <a:rPr lang="en-US" dirty="0"/>
              <a:t>World Peace Scholars</a:t>
            </a:r>
          </a:p>
          <a:p>
            <a:pPr lvl="1"/>
            <a:r>
              <a:rPr lang="en-US" dirty="0"/>
              <a:t>Donor advised funds</a:t>
            </a:r>
          </a:p>
          <a:p>
            <a:r>
              <a:rPr lang="en-US" dirty="0"/>
              <a:t>Annual Programs Fund (APF)</a:t>
            </a:r>
          </a:p>
          <a:p>
            <a:r>
              <a:rPr lang="en-US" dirty="0"/>
              <a:t>Permanent Fund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685800" y="228600"/>
            <a:ext cx="7620000" cy="584775"/>
          </a:xfrm>
          <a:prstGeom prst="rect">
            <a:avLst/>
          </a:prstGeom>
          <a:noFill/>
          <a:ln w="9525">
            <a:noFill/>
            <a:miter lim="800000"/>
            <a:headEnd/>
            <a:tailEnd/>
          </a:ln>
        </p:spPr>
        <p:txBody>
          <a:bodyPr>
            <a:spAutoFit/>
          </a:bodyPr>
          <a:lstStyle/>
          <a:p>
            <a:pPr algn="ctr"/>
            <a:r>
              <a:rPr lang="en-US" sz="3200" dirty="0">
                <a:latin typeface="Calibri" pitchFamily="34" charset="0"/>
              </a:rPr>
              <a:t>Rotary Foundation Funding</a:t>
            </a:r>
          </a:p>
        </p:txBody>
      </p:sp>
      <p:sp>
        <p:nvSpPr>
          <p:cNvPr id="5" name="Rectangle 4"/>
          <p:cNvSpPr/>
          <p:nvPr/>
        </p:nvSpPr>
        <p:spPr>
          <a:xfrm>
            <a:off x="304800" y="1295400"/>
            <a:ext cx="152400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6"/>
          <p:cNvSpPr txBox="1">
            <a:spLocks noChangeArrowheads="1"/>
          </p:cNvSpPr>
          <p:nvPr/>
        </p:nvSpPr>
        <p:spPr bwMode="auto">
          <a:xfrm>
            <a:off x="304800" y="3429000"/>
            <a:ext cx="1524000" cy="923330"/>
          </a:xfrm>
          <a:prstGeom prst="rect">
            <a:avLst/>
          </a:prstGeom>
          <a:noFill/>
          <a:ln w="9525">
            <a:noFill/>
            <a:miter lim="800000"/>
            <a:headEnd/>
            <a:tailEnd/>
          </a:ln>
        </p:spPr>
        <p:txBody>
          <a:bodyPr>
            <a:spAutoFit/>
          </a:bodyPr>
          <a:lstStyle/>
          <a:p>
            <a:pPr algn="ctr"/>
            <a:r>
              <a:rPr lang="en-US" dirty="0">
                <a:latin typeface="Calibri" pitchFamily="34" charset="0"/>
              </a:rPr>
              <a:t>“Every Rotarian Every Year”</a:t>
            </a:r>
          </a:p>
        </p:txBody>
      </p:sp>
      <p:pic>
        <p:nvPicPr>
          <p:cNvPr id="9" name="Picture 9" descr="PF-2s-2-rgb.jpg"/>
          <p:cNvPicPr>
            <a:picLocks noChangeAspect="1"/>
          </p:cNvPicPr>
          <p:nvPr/>
        </p:nvPicPr>
        <p:blipFill>
          <a:blip r:embed="rId3" cstate="print"/>
          <a:srcRect/>
          <a:stretch>
            <a:fillRect/>
          </a:stretch>
        </p:blipFill>
        <p:spPr bwMode="auto">
          <a:xfrm>
            <a:off x="2362200" y="5257800"/>
            <a:ext cx="1400175" cy="914400"/>
          </a:xfrm>
          <a:prstGeom prst="rect">
            <a:avLst/>
          </a:prstGeom>
          <a:noFill/>
          <a:ln w="9525">
            <a:noFill/>
            <a:miter lim="800000"/>
            <a:headEnd/>
            <a:tailEnd/>
          </a:ln>
        </p:spPr>
      </p:pic>
      <p:sp>
        <p:nvSpPr>
          <p:cNvPr id="10" name="TextBox 10"/>
          <p:cNvSpPr txBox="1">
            <a:spLocks noChangeArrowheads="1"/>
          </p:cNvSpPr>
          <p:nvPr/>
        </p:nvSpPr>
        <p:spPr bwMode="auto">
          <a:xfrm>
            <a:off x="4267200" y="5486400"/>
            <a:ext cx="1295400" cy="646113"/>
          </a:xfrm>
          <a:prstGeom prst="rect">
            <a:avLst/>
          </a:prstGeom>
          <a:solidFill>
            <a:schemeClr val="accent1"/>
          </a:solidFill>
          <a:ln w="9525">
            <a:noFill/>
            <a:miter lim="800000"/>
            <a:headEnd/>
            <a:tailEnd/>
          </a:ln>
        </p:spPr>
        <p:txBody>
          <a:bodyPr>
            <a:spAutoFit/>
          </a:bodyPr>
          <a:lstStyle/>
          <a:p>
            <a:pPr algn="ctr"/>
            <a:r>
              <a:rPr lang="en-US" dirty="0">
                <a:latin typeface="Calibri" pitchFamily="34" charset="0"/>
              </a:rPr>
              <a:t>Investment</a:t>
            </a:r>
          </a:p>
          <a:p>
            <a:pPr algn="ctr"/>
            <a:r>
              <a:rPr lang="en-US" dirty="0">
                <a:latin typeface="Calibri" pitchFamily="34" charset="0"/>
              </a:rPr>
              <a:t>Earnings	</a:t>
            </a:r>
          </a:p>
        </p:txBody>
      </p:sp>
      <p:sp>
        <p:nvSpPr>
          <p:cNvPr id="11" name="TextBox 11"/>
          <p:cNvSpPr txBox="1">
            <a:spLocks noChangeArrowheads="1"/>
          </p:cNvSpPr>
          <p:nvPr/>
        </p:nvSpPr>
        <p:spPr bwMode="auto">
          <a:xfrm>
            <a:off x="4267200" y="3276600"/>
            <a:ext cx="1295400" cy="1754188"/>
          </a:xfrm>
          <a:prstGeom prst="rect">
            <a:avLst/>
          </a:prstGeom>
          <a:solidFill>
            <a:schemeClr val="accent1"/>
          </a:solidFill>
          <a:ln w="9525">
            <a:noFill/>
            <a:miter lim="800000"/>
            <a:headEnd/>
            <a:tailEnd/>
          </a:ln>
        </p:spPr>
        <p:txBody>
          <a:bodyPr>
            <a:spAutoFit/>
          </a:bodyPr>
          <a:lstStyle/>
          <a:p>
            <a:endParaRPr lang="en-US" dirty="0">
              <a:latin typeface="Calibri" pitchFamily="34" charset="0"/>
            </a:endParaRPr>
          </a:p>
          <a:p>
            <a:endParaRPr lang="en-US" dirty="0">
              <a:latin typeface="Calibri" pitchFamily="34" charset="0"/>
            </a:endParaRPr>
          </a:p>
          <a:p>
            <a:pPr algn="ctr"/>
            <a:r>
              <a:rPr lang="en-US" dirty="0">
                <a:latin typeface="Calibri" pitchFamily="34" charset="0"/>
              </a:rPr>
              <a:t>SHARE</a:t>
            </a:r>
          </a:p>
          <a:p>
            <a:pPr algn="ctr"/>
            <a:endParaRPr lang="en-US" dirty="0">
              <a:latin typeface="Calibri" pitchFamily="34" charset="0"/>
            </a:endParaRPr>
          </a:p>
          <a:p>
            <a:endParaRPr lang="en-US" dirty="0">
              <a:latin typeface="Calibri" pitchFamily="34" charset="0"/>
            </a:endParaRPr>
          </a:p>
          <a:p>
            <a:endParaRPr lang="en-US" dirty="0">
              <a:latin typeface="Calibri" pitchFamily="34" charset="0"/>
            </a:endParaRPr>
          </a:p>
        </p:txBody>
      </p:sp>
      <p:sp>
        <p:nvSpPr>
          <p:cNvPr id="12" name="TextBox 12"/>
          <p:cNvSpPr txBox="1">
            <a:spLocks noChangeArrowheads="1"/>
          </p:cNvSpPr>
          <p:nvPr/>
        </p:nvSpPr>
        <p:spPr bwMode="auto">
          <a:xfrm>
            <a:off x="5867400" y="3124200"/>
            <a:ext cx="1371600" cy="1477963"/>
          </a:xfrm>
          <a:prstGeom prst="rect">
            <a:avLst/>
          </a:prstGeom>
          <a:solidFill>
            <a:schemeClr val="accent1"/>
          </a:solidFill>
          <a:ln w="9525">
            <a:noFill/>
            <a:miter lim="800000"/>
            <a:headEnd/>
            <a:tailEnd/>
          </a:ln>
        </p:spPr>
        <p:txBody>
          <a:bodyPr>
            <a:spAutoFit/>
          </a:bodyPr>
          <a:lstStyle/>
          <a:p>
            <a:pPr algn="ctr"/>
            <a:endParaRPr lang="en-US" dirty="0">
              <a:latin typeface="Calibri" pitchFamily="34" charset="0"/>
            </a:endParaRPr>
          </a:p>
          <a:p>
            <a:pPr algn="ctr"/>
            <a:r>
              <a:rPr lang="en-US" dirty="0">
                <a:latin typeface="Calibri" pitchFamily="34" charset="0"/>
              </a:rPr>
              <a:t>District</a:t>
            </a:r>
          </a:p>
          <a:p>
            <a:pPr algn="ctr"/>
            <a:r>
              <a:rPr lang="en-US" dirty="0">
                <a:latin typeface="Calibri" pitchFamily="34" charset="0"/>
              </a:rPr>
              <a:t>Designated</a:t>
            </a:r>
          </a:p>
          <a:p>
            <a:pPr algn="ctr"/>
            <a:r>
              <a:rPr lang="en-US" dirty="0">
                <a:latin typeface="Calibri" pitchFamily="34" charset="0"/>
              </a:rPr>
              <a:t>Funds(DDF)</a:t>
            </a:r>
          </a:p>
          <a:p>
            <a:pPr algn="ctr"/>
            <a:endParaRPr lang="en-US" dirty="0">
              <a:latin typeface="Calibri" pitchFamily="34" charset="0"/>
            </a:endParaRPr>
          </a:p>
        </p:txBody>
      </p:sp>
      <p:sp>
        <p:nvSpPr>
          <p:cNvPr id="13" name="TextBox 13"/>
          <p:cNvSpPr txBox="1">
            <a:spLocks noChangeArrowheads="1"/>
          </p:cNvSpPr>
          <p:nvPr/>
        </p:nvSpPr>
        <p:spPr bwMode="auto">
          <a:xfrm>
            <a:off x="5867400" y="4876800"/>
            <a:ext cx="1371600" cy="1200150"/>
          </a:xfrm>
          <a:prstGeom prst="rect">
            <a:avLst/>
          </a:prstGeom>
          <a:solidFill>
            <a:schemeClr val="accent1"/>
          </a:solidFill>
          <a:ln w="9525">
            <a:noFill/>
            <a:miter lim="800000"/>
            <a:headEnd/>
            <a:tailEnd/>
          </a:ln>
        </p:spPr>
        <p:txBody>
          <a:bodyPr>
            <a:spAutoFit/>
          </a:bodyPr>
          <a:lstStyle/>
          <a:p>
            <a:pPr algn="ctr"/>
            <a:endParaRPr lang="en-US" dirty="0">
              <a:latin typeface="Calibri" pitchFamily="34" charset="0"/>
            </a:endParaRPr>
          </a:p>
          <a:p>
            <a:pPr algn="ctr"/>
            <a:r>
              <a:rPr lang="en-US" dirty="0">
                <a:latin typeface="Calibri" pitchFamily="34" charset="0"/>
              </a:rPr>
              <a:t>World</a:t>
            </a:r>
          </a:p>
          <a:p>
            <a:pPr algn="ctr"/>
            <a:r>
              <a:rPr lang="en-US" dirty="0">
                <a:latin typeface="Calibri" pitchFamily="34" charset="0"/>
              </a:rPr>
              <a:t>Fund</a:t>
            </a:r>
          </a:p>
          <a:p>
            <a:pPr algn="ctr"/>
            <a:endParaRPr lang="en-US" dirty="0">
              <a:latin typeface="Calibri" pitchFamily="34" charset="0"/>
            </a:endParaRPr>
          </a:p>
        </p:txBody>
      </p:sp>
      <p:sp>
        <p:nvSpPr>
          <p:cNvPr id="14" name="Rectangle 13"/>
          <p:cNvSpPr/>
          <p:nvPr/>
        </p:nvSpPr>
        <p:spPr>
          <a:xfrm>
            <a:off x="7620000" y="1371600"/>
            <a:ext cx="137160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15"/>
          <p:cNvSpPr txBox="1">
            <a:spLocks noChangeArrowheads="1"/>
          </p:cNvSpPr>
          <p:nvPr/>
        </p:nvSpPr>
        <p:spPr bwMode="auto">
          <a:xfrm>
            <a:off x="7620000" y="2667000"/>
            <a:ext cx="1371600" cy="1477963"/>
          </a:xfrm>
          <a:prstGeom prst="rect">
            <a:avLst/>
          </a:prstGeom>
          <a:noFill/>
          <a:ln w="9525">
            <a:noFill/>
            <a:miter lim="800000"/>
            <a:headEnd/>
            <a:tailEnd/>
          </a:ln>
        </p:spPr>
        <p:txBody>
          <a:bodyPr>
            <a:spAutoFit/>
          </a:bodyPr>
          <a:lstStyle/>
          <a:p>
            <a:pPr algn="ctr"/>
            <a:endParaRPr lang="en-US" dirty="0">
              <a:latin typeface="Calibri" pitchFamily="34" charset="0"/>
            </a:endParaRPr>
          </a:p>
          <a:p>
            <a:pPr algn="ctr"/>
            <a:endParaRPr lang="en-US" dirty="0">
              <a:latin typeface="Calibri" pitchFamily="34" charset="0"/>
            </a:endParaRPr>
          </a:p>
          <a:p>
            <a:pPr algn="ctr"/>
            <a:r>
              <a:rPr lang="en-US" dirty="0">
                <a:latin typeface="Calibri" pitchFamily="34" charset="0"/>
              </a:rPr>
              <a:t>TRF</a:t>
            </a:r>
          </a:p>
          <a:p>
            <a:pPr algn="ctr"/>
            <a:r>
              <a:rPr lang="en-US" dirty="0">
                <a:latin typeface="Calibri" pitchFamily="34" charset="0"/>
              </a:rPr>
              <a:t>Program</a:t>
            </a:r>
          </a:p>
          <a:p>
            <a:pPr algn="ctr"/>
            <a:r>
              <a:rPr lang="en-US" dirty="0">
                <a:latin typeface="Calibri" pitchFamily="34" charset="0"/>
              </a:rPr>
              <a:t>Funding</a:t>
            </a:r>
          </a:p>
        </p:txBody>
      </p:sp>
      <p:sp>
        <p:nvSpPr>
          <p:cNvPr id="16" name="Right Arrow 15"/>
          <p:cNvSpPr/>
          <p:nvPr/>
        </p:nvSpPr>
        <p:spPr>
          <a:xfrm>
            <a:off x="1828800" y="1600200"/>
            <a:ext cx="5334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ight Arrow 16"/>
          <p:cNvSpPr/>
          <p:nvPr/>
        </p:nvSpPr>
        <p:spPr>
          <a:xfrm>
            <a:off x="1828800" y="3657600"/>
            <a:ext cx="5334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ight Arrow 17"/>
          <p:cNvSpPr/>
          <p:nvPr/>
        </p:nvSpPr>
        <p:spPr>
          <a:xfrm>
            <a:off x="1828800" y="5486400"/>
            <a:ext cx="5334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Right Arrow 18"/>
          <p:cNvSpPr/>
          <p:nvPr/>
        </p:nvSpPr>
        <p:spPr>
          <a:xfrm>
            <a:off x="3810000" y="1676400"/>
            <a:ext cx="37338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ight Arrow 19"/>
          <p:cNvSpPr/>
          <p:nvPr/>
        </p:nvSpPr>
        <p:spPr>
          <a:xfrm>
            <a:off x="3810000" y="3733800"/>
            <a:ext cx="4572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ight Arrow 20"/>
          <p:cNvSpPr/>
          <p:nvPr/>
        </p:nvSpPr>
        <p:spPr>
          <a:xfrm>
            <a:off x="3810000" y="5486400"/>
            <a:ext cx="4572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ight Arrow 21"/>
          <p:cNvSpPr/>
          <p:nvPr/>
        </p:nvSpPr>
        <p:spPr>
          <a:xfrm>
            <a:off x="5562600" y="3733800"/>
            <a:ext cx="3048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ight Arrow 22"/>
          <p:cNvSpPr/>
          <p:nvPr/>
        </p:nvSpPr>
        <p:spPr>
          <a:xfrm>
            <a:off x="5562600" y="4648200"/>
            <a:ext cx="3048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Right Arrow 23"/>
          <p:cNvSpPr/>
          <p:nvPr/>
        </p:nvSpPr>
        <p:spPr>
          <a:xfrm>
            <a:off x="5562600" y="5486400"/>
            <a:ext cx="3048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Right Arrow 24"/>
          <p:cNvSpPr/>
          <p:nvPr/>
        </p:nvSpPr>
        <p:spPr>
          <a:xfrm>
            <a:off x="7239000" y="3657600"/>
            <a:ext cx="3810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ight Arrow 25"/>
          <p:cNvSpPr/>
          <p:nvPr/>
        </p:nvSpPr>
        <p:spPr>
          <a:xfrm>
            <a:off x="7239000" y="5486400"/>
            <a:ext cx="381000" cy="484188"/>
          </a:xfrm>
          <a:prstGeom prst="rightArrow">
            <a:avLst/>
          </a:prstGeom>
          <a:solidFill>
            <a:srgbClr val="FF0000">
              <a:alpha val="7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Up Arrow 26"/>
          <p:cNvSpPr/>
          <p:nvPr/>
        </p:nvSpPr>
        <p:spPr>
          <a:xfrm>
            <a:off x="4648200" y="5029200"/>
            <a:ext cx="484188" cy="457200"/>
          </a:xfrm>
          <a:prstGeom prst="up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TextBox 6"/>
          <p:cNvSpPr txBox="1">
            <a:spLocks noChangeArrowheads="1"/>
          </p:cNvSpPr>
          <p:nvPr/>
        </p:nvSpPr>
        <p:spPr bwMode="auto">
          <a:xfrm>
            <a:off x="304800" y="679847"/>
            <a:ext cx="1524000" cy="646331"/>
          </a:xfrm>
          <a:prstGeom prst="rect">
            <a:avLst/>
          </a:prstGeom>
          <a:noFill/>
          <a:ln w="9525">
            <a:noFill/>
            <a:miter lim="800000"/>
            <a:headEnd/>
            <a:tailEnd/>
          </a:ln>
        </p:spPr>
        <p:txBody>
          <a:bodyPr>
            <a:spAutoFit/>
          </a:bodyPr>
          <a:lstStyle/>
          <a:p>
            <a:pPr algn="ctr"/>
            <a:r>
              <a:rPr lang="en-US" dirty="0">
                <a:latin typeface="Calibri" pitchFamily="34" charset="0"/>
              </a:rPr>
              <a:t>Rotarian</a:t>
            </a:r>
          </a:p>
          <a:p>
            <a:pPr algn="ctr"/>
            <a:r>
              <a:rPr lang="en-US" dirty="0">
                <a:latin typeface="Calibri" pitchFamily="34" charset="0"/>
              </a:rPr>
              <a:t>Contributions</a:t>
            </a:r>
          </a:p>
        </p:txBody>
      </p:sp>
      <p:sp>
        <p:nvSpPr>
          <p:cNvPr id="30" name="TextBox 6"/>
          <p:cNvSpPr txBox="1">
            <a:spLocks noChangeArrowheads="1"/>
          </p:cNvSpPr>
          <p:nvPr/>
        </p:nvSpPr>
        <p:spPr bwMode="auto">
          <a:xfrm>
            <a:off x="304800" y="1487269"/>
            <a:ext cx="1524000" cy="646331"/>
          </a:xfrm>
          <a:prstGeom prst="rect">
            <a:avLst/>
          </a:prstGeom>
          <a:noFill/>
          <a:ln w="9525">
            <a:noFill/>
            <a:miter lim="800000"/>
            <a:headEnd/>
            <a:tailEnd/>
          </a:ln>
        </p:spPr>
        <p:txBody>
          <a:bodyPr>
            <a:spAutoFit/>
          </a:bodyPr>
          <a:lstStyle/>
          <a:p>
            <a:pPr algn="ctr"/>
            <a:r>
              <a:rPr lang="en-US" dirty="0">
                <a:latin typeface="Calibri" pitchFamily="34" charset="0"/>
              </a:rPr>
              <a:t>Restricted Giving</a:t>
            </a:r>
          </a:p>
        </p:txBody>
      </p:sp>
      <p:sp>
        <p:nvSpPr>
          <p:cNvPr id="31" name="TextBox 6"/>
          <p:cNvSpPr txBox="1">
            <a:spLocks noChangeArrowheads="1"/>
          </p:cNvSpPr>
          <p:nvPr/>
        </p:nvSpPr>
        <p:spPr bwMode="auto">
          <a:xfrm>
            <a:off x="304800" y="5257800"/>
            <a:ext cx="1524000" cy="923330"/>
          </a:xfrm>
          <a:prstGeom prst="rect">
            <a:avLst/>
          </a:prstGeom>
          <a:noFill/>
          <a:ln w="9525">
            <a:noFill/>
            <a:miter lim="800000"/>
            <a:headEnd/>
            <a:tailEnd/>
          </a:ln>
        </p:spPr>
        <p:txBody>
          <a:bodyPr>
            <a:spAutoFit/>
          </a:bodyPr>
          <a:lstStyle/>
          <a:p>
            <a:pPr algn="ctr"/>
            <a:r>
              <a:rPr lang="en-US" dirty="0">
                <a:latin typeface="Calibri" pitchFamily="34" charset="0"/>
              </a:rPr>
              <a:t>Gifts to Endowment Fund</a:t>
            </a:r>
          </a:p>
        </p:txBody>
      </p:sp>
      <p:pic>
        <p:nvPicPr>
          <p:cNvPr id="3" name="Picture 2" descr="Text, logo&#10;&#10;Description automatically generated">
            <a:extLst>
              <a:ext uri="{FF2B5EF4-FFF2-40B4-BE49-F238E27FC236}">
                <a16:creationId xmlns:a16="http://schemas.microsoft.com/office/drawing/2014/main" id="{30833C89-719F-4284-AFF8-79C81C7375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7625" y="4239636"/>
            <a:ext cx="1251187" cy="471553"/>
          </a:xfrm>
          <a:prstGeom prst="rect">
            <a:avLst/>
          </a:prstGeom>
        </p:spPr>
      </p:pic>
      <p:pic>
        <p:nvPicPr>
          <p:cNvPr id="7" name="Picture 6" descr="Logo&#10;&#10;Description automatically generated">
            <a:extLst>
              <a:ext uri="{FF2B5EF4-FFF2-40B4-BE49-F238E27FC236}">
                <a16:creationId xmlns:a16="http://schemas.microsoft.com/office/drawing/2014/main" id="{CD4CDCBF-2FAB-46C5-9F8A-148D1FB513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7693" y="848077"/>
            <a:ext cx="1333500" cy="1695895"/>
          </a:xfrm>
          <a:prstGeom prst="rect">
            <a:avLst/>
          </a:prstGeom>
        </p:spPr>
      </p:pic>
      <p:pic>
        <p:nvPicPr>
          <p:cNvPr id="32" name="Picture 31">
            <a:extLst>
              <a:ext uri="{FF2B5EF4-FFF2-40B4-BE49-F238E27FC236}">
                <a16:creationId xmlns:a16="http://schemas.microsoft.com/office/drawing/2014/main" id="{C6620178-3FCB-41F4-AA0B-CC6D15227312}"/>
              </a:ext>
            </a:extLst>
          </p:cNvPr>
          <p:cNvPicPr>
            <a:picLocks noChangeAspect="1"/>
          </p:cNvPicPr>
          <p:nvPr/>
        </p:nvPicPr>
        <p:blipFill rotWithShape="1">
          <a:blip r:embed="rId6"/>
          <a:srcRect l="15000" t="47035" r="70833" b="42018"/>
          <a:stretch/>
        </p:blipFill>
        <p:spPr>
          <a:xfrm>
            <a:off x="2362200" y="3527204"/>
            <a:ext cx="1371600" cy="5958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Restricted Giving</a:t>
            </a:r>
          </a:p>
        </p:txBody>
      </p:sp>
      <p:sp>
        <p:nvSpPr>
          <p:cNvPr id="3" name="Content Placeholder 2"/>
          <p:cNvSpPr>
            <a:spLocks noGrp="1"/>
          </p:cNvSpPr>
          <p:nvPr>
            <p:ph idx="1"/>
          </p:nvPr>
        </p:nvSpPr>
        <p:spPr/>
        <p:txBody>
          <a:bodyPr/>
          <a:lstStyle/>
          <a:p>
            <a:r>
              <a:rPr lang="en-US" dirty="0"/>
              <a:t>All donations immediately to program and not invested</a:t>
            </a:r>
          </a:p>
          <a:p>
            <a:r>
              <a:rPr lang="en-US" dirty="0"/>
              <a:t>Polio Plus – Main focus right now</a:t>
            </a:r>
          </a:p>
          <a:p>
            <a:r>
              <a:rPr lang="en-US" dirty="0"/>
              <a:t>There are other areas for Restricted Giving</a:t>
            </a:r>
          </a:p>
          <a:p>
            <a:pPr lvl="1"/>
            <a:r>
              <a:rPr lang="en-US" dirty="0"/>
              <a:t>World Peace Scholars</a:t>
            </a:r>
          </a:p>
          <a:p>
            <a:pPr lvl="1"/>
            <a:r>
              <a:rPr lang="en-US" dirty="0"/>
              <a:t>Donor advised funds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Programs Fund (APF)</a:t>
            </a:r>
          </a:p>
        </p:txBody>
      </p:sp>
      <p:sp>
        <p:nvSpPr>
          <p:cNvPr id="3" name="Content Placeholder 2"/>
          <p:cNvSpPr>
            <a:spLocks noGrp="1"/>
          </p:cNvSpPr>
          <p:nvPr>
            <p:ph idx="1"/>
          </p:nvPr>
        </p:nvSpPr>
        <p:spPr/>
        <p:txBody>
          <a:bodyPr>
            <a:normAutofit/>
          </a:bodyPr>
          <a:lstStyle/>
          <a:p>
            <a:r>
              <a:rPr lang="en-US" dirty="0"/>
              <a:t>Donations made every year</a:t>
            </a:r>
          </a:p>
          <a:p>
            <a:r>
              <a:rPr lang="en-US" dirty="0"/>
              <a:t>Work in the Foundation for 3 years</a:t>
            </a:r>
          </a:p>
          <a:p>
            <a:r>
              <a:rPr lang="en-US" dirty="0"/>
              <a:t>Earnings used to run our Foundation</a:t>
            </a:r>
          </a:p>
          <a:p>
            <a:r>
              <a:rPr lang="en-US" dirty="0"/>
              <a:t>50% to the World Fund</a:t>
            </a:r>
          </a:p>
          <a:p>
            <a:pPr lvl="1"/>
            <a:r>
              <a:rPr lang="en-US" dirty="0"/>
              <a:t>Matching Grants and others</a:t>
            </a:r>
          </a:p>
          <a:p>
            <a:r>
              <a:rPr lang="en-US" dirty="0"/>
              <a:t>50% to our District</a:t>
            </a:r>
          </a:p>
          <a:p>
            <a:pPr lvl="1"/>
            <a:r>
              <a:rPr lang="en-US" dirty="0"/>
              <a:t>District Designated Funds (DDF)</a:t>
            </a:r>
          </a:p>
          <a:p>
            <a:pPr lvl="1"/>
            <a:r>
              <a:rPr lang="en-US" dirty="0"/>
              <a:t>District  Grants (DG)</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Fund</a:t>
            </a:r>
          </a:p>
        </p:txBody>
      </p:sp>
      <p:sp>
        <p:nvSpPr>
          <p:cNvPr id="3" name="Content Placeholder 2"/>
          <p:cNvSpPr>
            <a:spLocks noGrp="1"/>
          </p:cNvSpPr>
          <p:nvPr>
            <p:ph idx="1"/>
          </p:nvPr>
        </p:nvSpPr>
        <p:spPr/>
        <p:txBody>
          <a:bodyPr/>
          <a:lstStyle/>
          <a:p>
            <a:r>
              <a:rPr lang="en-US" dirty="0"/>
              <a:t>Donations made every year</a:t>
            </a:r>
          </a:p>
          <a:p>
            <a:r>
              <a:rPr lang="en-US" dirty="0"/>
              <a:t>Usually larger amounts and bequests </a:t>
            </a:r>
          </a:p>
          <a:p>
            <a:r>
              <a:rPr lang="en-US" dirty="0"/>
              <a:t>Used to fund our Foundation in perpetuity</a:t>
            </a:r>
          </a:p>
          <a:p>
            <a:r>
              <a:rPr lang="en-US" dirty="0"/>
              <a:t>Earnings used to fund grants</a:t>
            </a:r>
          </a:p>
          <a:p>
            <a:r>
              <a:rPr lang="en-US" dirty="0"/>
              <a:t>Corpus never spent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Your Foundation Dollars</a:t>
            </a:r>
          </a:p>
        </p:txBody>
      </p:sp>
      <p:sp>
        <p:nvSpPr>
          <p:cNvPr id="3" name="Content Placeholder 2"/>
          <p:cNvSpPr>
            <a:spLocks noGrp="1"/>
          </p:cNvSpPr>
          <p:nvPr>
            <p:ph idx="1"/>
          </p:nvPr>
        </p:nvSpPr>
        <p:spPr/>
        <p:txBody>
          <a:bodyPr/>
          <a:lstStyle/>
          <a:p>
            <a:r>
              <a:rPr lang="en-US" dirty="0"/>
              <a:t>You and your club gave to the Foundation, now use it !!!</a:t>
            </a:r>
          </a:p>
          <a:p>
            <a:r>
              <a:rPr lang="en-US" dirty="0"/>
              <a:t>Leverage your club dollars for your project</a:t>
            </a:r>
          </a:p>
          <a:p>
            <a:r>
              <a:rPr lang="en-US" dirty="0"/>
              <a:t>50% of DDF available for District Grants</a:t>
            </a:r>
          </a:p>
          <a:p>
            <a:r>
              <a:rPr lang="en-US" dirty="0"/>
              <a:t>$70,600 in DG funding available in 2025</a:t>
            </a:r>
          </a:p>
          <a:p>
            <a:r>
              <a:rPr lang="en-US" dirty="0"/>
              <a:t>Some of DG can be earmarked for District Projects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Grants: 3 Types</a:t>
            </a:r>
          </a:p>
        </p:txBody>
      </p:sp>
      <p:sp>
        <p:nvSpPr>
          <p:cNvPr id="3" name="Content Placeholder 2"/>
          <p:cNvSpPr>
            <a:spLocks noGrp="1"/>
          </p:cNvSpPr>
          <p:nvPr>
            <p:ph idx="1"/>
          </p:nvPr>
        </p:nvSpPr>
        <p:spPr>
          <a:xfrm>
            <a:off x="457200" y="2286000"/>
            <a:ext cx="8229600" cy="3840163"/>
          </a:xfrm>
        </p:spPr>
        <p:txBody>
          <a:bodyPr/>
          <a:lstStyle/>
          <a:p>
            <a:r>
              <a:rPr lang="en-US" dirty="0"/>
              <a:t>Global Grants – larger international projects</a:t>
            </a:r>
          </a:p>
          <a:p>
            <a:r>
              <a:rPr lang="en-US" dirty="0"/>
              <a:t>District Governor  – District wide projects</a:t>
            </a:r>
          </a:p>
          <a:p>
            <a:r>
              <a:rPr lang="en-US" dirty="0"/>
              <a:t>District Grants (DG) – smaller club projects serving the local community</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Your&amp;#x0D;&amp;#x0A;Rotary&amp;#x0D;&amp;#x0A;Foundation&amp;quot;&quot;/&gt;&lt;property id=&quot;20307&quot; value=&quot;256&quot;/&gt;&lt;/object&gt;&lt;object type=&quot;3&quot; unique_id=&quot;10005&quot;&gt;&lt;property id=&quot;20148&quot; value=&quot;5&quot;/&gt;&lt;property id=&quot;20300&quot; value=&quot;Slide 2 - &amp;quot;Where do Grant $ come from?&amp;quot;&quot;/&gt;&lt;property id=&quot;20307&quot; value=&quot;257&quot;/&gt;&lt;/object&gt;&lt;object type=&quot;3&quot; unique_id=&quot;10006&quot;&gt;&lt;property id=&quot;20148&quot; value=&quot;5&quot;/&gt;&lt;property id=&quot;20300&quot; value=&quot;Slide 3 - &amp;quot;Where do I contribute?&amp;quot;&quot;/&gt;&lt;property id=&quot;20307&quot; value=&quot;258&quot;/&gt;&lt;/object&gt;&lt;object type=&quot;3&quot; unique_id=&quot;10007&quot;&gt;&lt;property id=&quot;20148&quot; value=&quot;5&quot;/&gt;&lt;property id=&quot;20300&quot; value=&quot;Slide 7 - &amp;quot;Use Your Foundation Dollars&amp;quot;&quot;/&gt;&lt;property id=&quot;20307&quot; value=&quot;268&quot;/&gt;&lt;/object&gt;&lt;object type=&quot;3&quot; unique_id=&quot;10008&quot;&gt;&lt;property id=&quot;20148&quot; value=&quot;5&quot;/&gt;&lt;property id=&quot;20300&quot; value=&quot;Slide 8&quot;/&gt;&lt;property id=&quot;20307&quot; value=&quot;263&quot;/&gt;&lt;/object&gt;&lt;object type=&quot;3&quot; unique_id=&quot;10009&quot;&gt;&lt;property id=&quot;20148&quot; value=&quot;5&quot;/&gt;&lt;property id=&quot;20300&quot; value=&quot;Slide 9 - &amp;quot;Grants, 3 Types&amp;quot;&quot;/&gt;&lt;property id=&quot;20307&quot; value=&quot;269&quot;/&gt;&lt;/object&gt;&lt;object type=&quot;3&quot; unique_id=&quot;10010&quot;&gt;&lt;property id=&quot;20148&quot; value=&quot;5&quot;/&gt;&lt;property id=&quot;20300&quot; value=&quot;Slide 10 - &amp;quot;District Simplified Grants&amp;quot;&quot;/&gt;&lt;property id=&quot;20307&quot; value=&quot;264&quot;/&gt;&lt;/object&gt;&lt;object type=&quot;3&quot; unique_id=&quot;10011&quot;&gt;&lt;property id=&quot;20148&quot; value=&quot;5&quot;/&gt;&lt;property id=&quot;20300&quot; value=&quot;Slide 13 - &amp;quot;Matching Grants&amp;quot;&quot;/&gt;&lt;property id=&quot;20307&quot; value=&quot;265&quot;/&gt;&lt;/object&gt;&lt;object type=&quot;3&quot; unique_id=&quot;10012&quot;&gt;&lt;property id=&quot;20148&quot; value=&quot;5&quot;/&gt;&lt;property id=&quot;20300&quot; value=&quot;Slide 14 - &amp;quot;Health, Hunger and Humanity Grants&amp;quot;&quot;/&gt;&lt;property id=&quot;20307&quot; value=&quot;266&quot;/&gt;&lt;/object&gt;&lt;object type=&quot;3&quot; unique_id=&quot;10013&quot;&gt;&lt;property id=&quot;20148&quot; value=&quot;5&quot;/&gt;&lt;property id=&quot;20300&quot; value=&quot;Slide 15 - &amp;quot;Future Vision Plan&amp;quot;&quot;/&gt;&lt;property id=&quot;20307&quot; value=&quot;267&quot;/&gt;&lt;/object&gt;&lt;object type=&quot;3&quot; unique_id=&quot;10014&quot;&gt;&lt;property id=&quot;20148&quot; value=&quot;5&quot;/&gt;&lt;property id=&quot;20300&quot; value=&quot;Slide 16 - &amp;quot;Contact / Questions&amp;quot;&quot;/&gt;&lt;property id=&quot;20307&quot; value=&quot;270&quot;/&gt;&lt;/object&gt;&lt;object type=&quot;3&quot; unique_id=&quot;10119&quot;&gt;&lt;property id=&quot;20148&quot; value=&quot;5&quot;/&gt;&lt;property id=&quot;20300&quot; value=&quot;Slide 4 - &amp;quot;Annual Programs Fund (APF)&amp;quot;&quot;/&gt;&lt;property id=&quot;20307&quot; value=&quot;271&quot;/&gt;&lt;/object&gt;&lt;object type=&quot;3&quot; unique_id=&quot;10120&quot;&gt;&lt;property id=&quot;20148&quot; value=&quot;5&quot;/&gt;&lt;property id=&quot;20300&quot; value=&quot;Slide 5 - &amp;quot;Permanent Fund&amp;quot;&quot;/&gt;&lt;property id=&quot;20307&quot; value=&quot;272&quot;/&gt;&lt;/object&gt;&lt;object type=&quot;3&quot; unique_id=&quot;10166&quot;&gt;&lt;property id=&quot;20148&quot; value=&quot;5&quot;/&gt;&lt;property id=&quot;20300&quot; value=&quot;Slide 6 - &amp;quot;Restricted Giving&amp;quot;&quot;/&gt;&lt;property id=&quot;20307&quot; value=&quot;273&quot;/&gt;&lt;/object&gt;&lt;object type=&quot;3&quot; unique_id=&quot;10183&quot;&gt;&lt;property id=&quot;20148&quot; value=&quot;5&quot;/&gt;&lt;property id=&quot;20300&quot; value=&quot;Slide 11 - &amp;quot;DSG Continued&amp;quot;&quot;/&gt;&lt;property id=&quot;20307&quot; value=&quot;274&quot;/&gt;&lt;/object&gt;&lt;object type=&quot;3&quot; unique_id=&quot;10201&quot;&gt;&lt;property id=&quot;20148&quot; value=&quot;5&quot;/&gt;&lt;property id=&quot;20300&quot; value=&quot;Slide 12 - &amp;quot;DSG Continued&amp;quot;&quot;/&gt;&lt;property id=&quot;20307&quot; value=&quot;27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3175</TotalTime>
  <Words>1274</Words>
  <Application>Microsoft Office PowerPoint</Application>
  <PresentationFormat>On-screen Show (4:3)</PresentationFormat>
  <Paragraphs>167</Paragraphs>
  <Slides>21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Copperplate Gothic Bold</vt:lpstr>
      <vt:lpstr>Office Theme</vt:lpstr>
      <vt:lpstr>Your Rotary Foundation</vt:lpstr>
      <vt:lpstr>Where do Grant $ come from?</vt:lpstr>
      <vt:lpstr>Where do I contribute?</vt:lpstr>
      <vt:lpstr>PowerPoint Presentation</vt:lpstr>
      <vt:lpstr>Restricted Giving</vt:lpstr>
      <vt:lpstr>Annual Programs Fund (APF)</vt:lpstr>
      <vt:lpstr>Permanent Fund</vt:lpstr>
      <vt:lpstr>Use Your Foundation Dollars</vt:lpstr>
      <vt:lpstr>Grants: 3 Types</vt:lpstr>
      <vt:lpstr>Global Grants</vt:lpstr>
      <vt:lpstr>District Grants (DG)</vt:lpstr>
      <vt:lpstr>District Grants</vt:lpstr>
      <vt:lpstr>District Grants</vt:lpstr>
      <vt:lpstr>District Grants-Available Dollars</vt:lpstr>
      <vt:lpstr>District Grants (DG) Timeline</vt:lpstr>
      <vt:lpstr>District Grants (DG) Available Funds</vt:lpstr>
      <vt:lpstr>District Grants (DG) Your Club’s Fiduciary Responsibilities (the MOU)</vt:lpstr>
      <vt:lpstr>District Grants Reporting</vt:lpstr>
      <vt:lpstr>District Grants Reporting (continued)</vt:lpstr>
      <vt:lpstr>Contact / Questions</vt:lpstr>
      <vt:lpstr>Grants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Rotary Foundation</dc:title>
  <dc:creator>Gary Duggan</dc:creator>
  <cp:lastModifiedBy>Greg S</cp:lastModifiedBy>
  <cp:revision>201</cp:revision>
  <cp:lastPrinted>2024-04-04T18:38:28Z</cp:lastPrinted>
  <dcterms:created xsi:type="dcterms:W3CDTF">2010-07-14T02:44:19Z</dcterms:created>
  <dcterms:modified xsi:type="dcterms:W3CDTF">2025-03-01T17:18:14Z</dcterms:modified>
</cp:coreProperties>
</file>