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6"/>
  </p:notesMasterIdLst>
  <p:sldIdLst>
    <p:sldId id="256" r:id="rId2"/>
    <p:sldId id="275" r:id="rId3"/>
    <p:sldId id="258" r:id="rId4"/>
    <p:sldId id="263" r:id="rId5"/>
    <p:sldId id="276" r:id="rId6"/>
    <p:sldId id="261" r:id="rId7"/>
    <p:sldId id="262" r:id="rId8"/>
    <p:sldId id="274" r:id="rId9"/>
    <p:sldId id="273" r:id="rId10"/>
    <p:sldId id="277" r:id="rId11"/>
    <p:sldId id="278" r:id="rId12"/>
    <p:sldId id="591" r:id="rId13"/>
    <p:sldId id="602" r:id="rId14"/>
    <p:sldId id="590" r:id="rId15"/>
    <p:sldId id="589" r:id="rId16"/>
    <p:sldId id="266" r:id="rId17"/>
    <p:sldId id="592" r:id="rId18"/>
    <p:sldId id="593" r:id="rId19"/>
    <p:sldId id="595" r:id="rId20"/>
    <p:sldId id="596" r:id="rId21"/>
    <p:sldId id="597" r:id="rId22"/>
    <p:sldId id="601" r:id="rId23"/>
    <p:sldId id="269" r:id="rId24"/>
    <p:sldId id="272" r:id="rId25"/>
  </p:sldIdLst>
  <p:sldSz cx="12192000" cy="6858000"/>
  <p:notesSz cx="6858000" cy="9144000"/>
  <p:embeddedFontLst>
    <p:embeddedFont>
      <p:font typeface="Arimo" panose="020B0604020202020204" pitchFamily="34"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9B9A53-5D9A-4941-BCE8-D4BBAAFAFEAC}">
  <a:tblStyle styleId="{119B9A53-5D9A-4941-BCE8-D4BBAAFAFEA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a:t>
            </a: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here – at the heart of things. </a:t>
            </a:r>
          </a:p>
          <a:p>
            <a:endParaRPr lang="en-US" dirty="0"/>
          </a:p>
          <a:p>
            <a:r>
              <a:rPr lang="en-US" dirty="0"/>
              <a:t>Why is our club experience the most important thing?</a:t>
            </a:r>
          </a:p>
          <a:p>
            <a:endParaRPr lang="en-US" dirty="0"/>
          </a:p>
          <a:p>
            <a:r>
              <a:rPr lang="en-US" dirty="0"/>
              <a:t>It’s the way people see, feel, experience, utilize, and interact and serve with Rotary.</a:t>
            </a:r>
          </a:p>
          <a:p>
            <a:endParaRPr lang="en-US" dirty="0"/>
          </a:p>
          <a:p>
            <a:r>
              <a:rPr lang="en-US" dirty="0"/>
              <a:t>RI President Jennifer Jones often talks the care and comfort of our members being the MOST important thing when it comes to our ability to engage and attract our members. For me - this all comes back to the club experience and culture.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33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makes me think of HOME. There are many rooms in a home, all with a different purpose – but the whole package gives us that sense of belonging.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mn-lt"/>
                <a:ea typeface="Calibri"/>
                <a:cs typeface="Calibri"/>
                <a:sym typeface="Calibri"/>
              </a:rPr>
              <a:t>So as you absorb everything today, be thinking: </a:t>
            </a:r>
            <a:r>
              <a:rPr lang="en-US" sz="1200" b="0" i="0" kern="1200" dirty="0">
                <a:solidFill>
                  <a:schemeClr val="tx1"/>
                </a:solidFill>
                <a:effectLst/>
                <a:latin typeface="+mn-lt"/>
                <a:ea typeface="+mn-ea"/>
                <a:cs typeface="+mn-cs"/>
              </a:rPr>
              <a:t>What is the role your club plays in your community? Is it people’s “3</a:t>
            </a:r>
            <a:r>
              <a:rPr lang="en-US" sz="1200" b="0" i="0" kern="1200" baseline="30000" dirty="0">
                <a:solidFill>
                  <a:schemeClr val="tx1"/>
                </a:solidFill>
                <a:effectLst/>
                <a:latin typeface="+mn-lt"/>
                <a:ea typeface="+mn-ea"/>
                <a:cs typeface="+mn-cs"/>
              </a:rPr>
              <a:t>rd</a:t>
            </a:r>
            <a:r>
              <a:rPr lang="en-US" sz="1200" b="0" i="0" kern="1200" dirty="0">
                <a:solidFill>
                  <a:schemeClr val="tx1"/>
                </a:solidFill>
                <a:effectLst/>
                <a:latin typeface="+mn-lt"/>
                <a:ea typeface="+mn-ea"/>
                <a:cs typeface="+mn-cs"/>
              </a:rPr>
              <a:t> space”? Their outlet? Is it their connection to others in an increasingly connected yet still isolating world? Is your club family? It may be many things to different members, and it’s important you think about all the roles your club plays so that you can best support and serve your members and your prospective members which could really be anyone in your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dirty="0"/>
              <a:t>So what can we offer our clubs? Well, really, the sky is the limit. That’s the beauty of Rotary is that we’re so multi-faceted. The list here is not exhaustive – these are just several things we know members want.</a:t>
            </a:r>
          </a:p>
          <a:p>
            <a:endParaRPr lang="en-US" dirty="0"/>
          </a:p>
          <a:p>
            <a:r>
              <a:rPr lang="en-US" dirty="0"/>
              <a:t>At the virtual International Assembly, RIPE Jennifer Jones said, “</a:t>
            </a:r>
            <a:r>
              <a:rPr lang="en-US" sz="1200" b="0" i="0" kern="1200" dirty="0">
                <a:solidFill>
                  <a:schemeClr val="tx1"/>
                </a:solidFill>
                <a:effectLst/>
                <a:latin typeface="+mn-lt"/>
                <a:ea typeface="+mn-ea"/>
                <a:cs typeface="+mn-cs"/>
              </a:rPr>
              <a:t>For Rotary, “finding the right ‘part’ to engage each member should be our core function…It is our offer of hands-on service, personal growth, leadership development, and lifelong friendships that creates purpose and passion.”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an essence – again, it comes down to the club experience we’re offering – the opportunities available to our members.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Let’s take a look for a moment at some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In recent studies that RI has done, we have found that </a:t>
            </a:r>
            <a:r>
              <a:rPr lang="en-US" b="1" dirty="0">
                <a:latin typeface="Arial Narrow" panose="020B0606020202030204" pitchFamily="34" charset="0"/>
              </a:rPr>
              <a:t>feeling</a:t>
            </a:r>
            <a:r>
              <a:rPr lang="en-US" b="1" baseline="0" dirty="0">
                <a:latin typeface="Arial Narrow" panose="020B0606020202030204" pitchFamily="34" charset="0"/>
              </a:rPr>
              <a:t> welcomed by and comfortable with other club members </a:t>
            </a:r>
            <a:r>
              <a:rPr lang="en-US" baseline="0" dirty="0">
                <a:latin typeface="Arial Narrow" panose="020B0606020202030204" pitchFamily="34" charset="0"/>
              </a:rPr>
              <a:t>is </a:t>
            </a:r>
            <a:r>
              <a:rPr lang="en-US" dirty="0">
                <a:latin typeface="Arial Narrow" panose="020B0606020202030204" pitchFamily="34" charset="0"/>
              </a:rPr>
              <a:t>the single most</a:t>
            </a:r>
            <a:r>
              <a:rPr lang="en-US" baseline="0" dirty="0">
                <a:latin typeface="Arial Narrow" panose="020B0606020202030204" pitchFamily="34" charset="0"/>
              </a:rPr>
              <a:t> important variable when it comes to both member satisfaction and member retention. </a:t>
            </a:r>
            <a:r>
              <a:rPr lang="en-US" sz="1200" kern="1200" dirty="0">
                <a:solidFill>
                  <a:schemeClr val="tx1"/>
                </a:solidFill>
                <a:effectLst/>
                <a:latin typeface="Arial Narrow" panose="020B0606020202030204" pitchFamily="34" charset="0"/>
              </a:rPr>
              <a:t>People want to make a positive impact in their community. They want chances to connect with others, and they also sited wanting professional and leadership development opportunities – all contributing to their reason for joining and staying in their clubs. But, even if they got all those things, and they still didn’t feel comfortable with other members, they may not stay. So that’s why talking about the club experience is really holistic. It covers everything about your club – the whole operation.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Jennifer Jones from the virtual International Assembly, she said, “</a:t>
            </a:r>
            <a:r>
              <a:rPr lang="en-US" sz="1200" b="0" i="0" kern="1200" dirty="0">
                <a:solidFill>
                  <a:schemeClr val="tx1"/>
                </a:solidFill>
                <a:effectLst/>
                <a:latin typeface="+mn-lt"/>
                <a:ea typeface="+mn-ea"/>
                <a:cs typeface="+mn-cs"/>
              </a:rPr>
              <a:t>For Rotary, “finding the right ‘part’ to engage each member should be our core function…It is our offer of hands-on service, personal growth, leadership development, and lifelong friendships that creates purpose and passion.”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834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rPr>
              <a:t>Further to this point, when we ask former members why they</a:t>
            </a:r>
            <a:r>
              <a:rPr lang="en-US" sz="1200" kern="1200" baseline="0" dirty="0">
                <a:solidFill>
                  <a:schemeClr val="tx1"/>
                </a:solidFill>
                <a:effectLst/>
                <a:latin typeface="Arial Narrow" panose="020B0606020202030204" pitchFamily="34" charset="0"/>
              </a:rPr>
              <a:t> left</a:t>
            </a:r>
            <a:r>
              <a:rPr lang="en-US" sz="1200" kern="1200" dirty="0">
                <a:solidFill>
                  <a:schemeClr val="tx1"/>
                </a:solidFill>
                <a:effectLst/>
                <a:latin typeface="Arial Narrow" panose="020B0606020202030204" pitchFamily="34" charset="0"/>
              </a:rPr>
              <a:t>, many cite club experience and club culture, along with “unmet expectations.”</a:t>
            </a:r>
            <a:r>
              <a:rPr lang="en-US" sz="1200" kern="1200" baseline="0" dirty="0">
                <a:solidFill>
                  <a:schemeClr val="tx1"/>
                </a:solidFill>
                <a:effectLst/>
                <a:latin typeface="Arial Narrow" panose="020B0606020202030204" pitchFamily="34" charset="0"/>
              </a:rPr>
              <a:t> </a:t>
            </a:r>
            <a:r>
              <a:rPr lang="en-US" sz="1200" baseline="0" dirty="0"/>
              <a:t>For </a:t>
            </a:r>
            <a:r>
              <a:rPr lang="en-US" sz="1200" baseline="0" dirty="0" err="1"/>
              <a:t>Rotaractors</a:t>
            </a:r>
            <a:r>
              <a:rPr lang="en-US" sz="1200" baseline="0" dirty="0"/>
              <a:t>, financial and time commitments also play a role in whether a </a:t>
            </a:r>
            <a:r>
              <a:rPr lang="en-US" sz="1200" baseline="0" dirty="0" err="1"/>
              <a:t>Rotaractors</a:t>
            </a:r>
            <a:r>
              <a:rPr lang="en-US" sz="1200" baseline="0" dirty="0"/>
              <a:t> is likely to remain or leave their club.</a:t>
            </a:r>
            <a:endParaRPr lang="en-US" sz="1200" dirty="0"/>
          </a:p>
          <a:p>
            <a:endParaRPr lang="en-US" sz="1200" dirty="0"/>
          </a:p>
          <a:p>
            <a:r>
              <a:rPr lang="en-US" sz="1200" dirty="0"/>
              <a:t>Imagine being excited to be a member of your local club, only to discover that the experience you were promised isn’t what you got. Of course you would leave. </a:t>
            </a:r>
          </a:p>
          <a:p>
            <a:r>
              <a:rPr lang="en-US" sz="1200" dirty="0"/>
              <a:t> </a:t>
            </a:r>
          </a:p>
          <a:p>
            <a:r>
              <a:rPr lang="en-US" sz="1200" dirty="0"/>
              <a:t>Clubs have more freedom than ever to structure themselves in ways that work for every member and to find solutions to these reasons that people leave. Accommodating the needs of our members and the community often requires </a:t>
            </a:r>
            <a:r>
              <a:rPr lang="en-US" sz="1200" b="1" dirty="0"/>
              <a:t>flexibility</a:t>
            </a:r>
            <a:r>
              <a:rPr lang="en-US" sz="1200" dirty="0"/>
              <a:t>. </a:t>
            </a:r>
          </a:p>
          <a:p>
            <a:endParaRPr lang="en-US" sz="1200" dirty="0"/>
          </a:p>
          <a:p>
            <a:r>
              <a:rPr lang="en-US" sz="1200" dirty="0"/>
              <a:t>And remember - there </a:t>
            </a:r>
            <a:r>
              <a:rPr lang="en-US" sz="1200" b="1" dirty="0"/>
              <a:t>is</a:t>
            </a:r>
            <a:r>
              <a:rPr lang="en-US" sz="1200" dirty="0"/>
              <a:t> a club for everyone who</a:t>
            </a:r>
            <a:r>
              <a:rPr lang="en-US" sz="1200" baseline="0" dirty="0"/>
              <a:t> would like to make a difference through Rotary</a:t>
            </a:r>
            <a:r>
              <a:rPr lang="en-US" sz="1200" dirty="0"/>
              <a:t>. And if there isn’t one, we can create one.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863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we understand our club experience is most important for membership retention and attraction, HOW do go about ensuring this?</a:t>
            </a:r>
          </a:p>
          <a:p>
            <a:endParaRPr lang="en-US" dirty="0"/>
          </a:p>
          <a:p>
            <a:r>
              <a:rPr lang="en-US" dirty="0"/>
              <a:t>First, it starts with assessment. I hope if you have one takeaway from all of today’s sessions, it’s a plan for how to connect with clubs and the knowledge to help them assess themselves in order to strengthen their membership.</a:t>
            </a:r>
          </a:p>
          <a:p>
            <a:endParaRPr lang="en-US" dirty="0"/>
          </a:p>
          <a:p>
            <a:r>
              <a:rPr lang="en-US" dirty="0"/>
              <a:t>So first - Surveying club members, and conducting the Rotary Club Health Check with your club’s Board depending on the size of your club.</a:t>
            </a:r>
          </a:p>
          <a:p>
            <a:endParaRPr lang="en-US" dirty="0"/>
          </a:p>
          <a:p>
            <a:r>
              <a:rPr lang="en-US" dirty="0"/>
              <a:t>Reviewing your club’s membership trends through reports in My Rotary.</a:t>
            </a:r>
          </a:p>
          <a:p>
            <a:endParaRPr lang="en-US" dirty="0"/>
          </a:p>
          <a:p>
            <a:r>
              <a:rPr lang="en-US" dirty="0"/>
              <a:t>Taking a look at current demographics of your club and census data of your community and seeing who’s missing.</a:t>
            </a:r>
          </a:p>
          <a:p>
            <a:endParaRPr lang="en-US" dirty="0"/>
          </a:p>
          <a:p>
            <a:r>
              <a:rPr lang="en-US" dirty="0"/>
              <a:t>Once you get that feedback and look at data, be sure to confront any aspects of your club culture that might not be working or welcoming for all people.</a:t>
            </a:r>
          </a:p>
          <a:p>
            <a:endParaRPr lang="en-US" dirty="0"/>
          </a:p>
          <a:p>
            <a:r>
              <a:rPr lang="en-US" dirty="0"/>
              <a:t>And be sure to get feedback from guests, friends, community members, former members, speakers.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latin typeface="Arial Narrow" panose="020B0606020202030204" pitchFamily="34" charset="0"/>
              </a:rPr>
              <a:t>This applies not just to</a:t>
            </a:r>
            <a:r>
              <a:rPr lang="en-US" sz="1200" kern="1200" baseline="0" dirty="0">
                <a:solidFill>
                  <a:schemeClr val="tx1"/>
                </a:solidFill>
                <a:effectLst/>
                <a:latin typeface="Arial Narrow" panose="020B0606020202030204" pitchFamily="34" charset="0"/>
              </a:rPr>
              <a:t> current club members, but to anyone and e</a:t>
            </a:r>
            <a:r>
              <a:rPr lang="en-US" sz="1200" kern="1200" dirty="0">
                <a:solidFill>
                  <a:schemeClr val="tx1"/>
                </a:solidFill>
                <a:effectLst/>
                <a:latin typeface="Arial Narrow" panose="020B0606020202030204" pitchFamily="34" charset="0"/>
              </a:rPr>
              <a:t>veryone who engages with Rotary.</a:t>
            </a:r>
            <a:r>
              <a:rPr lang="en-US" sz="1200" kern="1200" baseline="0" dirty="0">
                <a:solidFill>
                  <a:schemeClr val="tx1"/>
                </a:solidFill>
                <a:effectLst/>
                <a:latin typeface="Arial Narrow" panose="020B0606020202030204" pitchFamily="34" charset="0"/>
              </a:rPr>
              <a:t> </a:t>
            </a:r>
            <a:r>
              <a:rPr lang="en-US" sz="1200" kern="1200" dirty="0">
                <a:solidFill>
                  <a:schemeClr val="tx1"/>
                </a:solidFill>
                <a:effectLst/>
                <a:latin typeface="Arial Narrow" panose="020B0606020202030204" pitchFamily="34" charset="0"/>
              </a:rPr>
              <a:t>This sometimes takes clubs taking a very honest look at themselves and outside themselves – to imagine what it would feel like coming to your club from a completely different background or socioeconomic status or race as compared to the current make up of your club membership.</a:t>
            </a:r>
            <a:endParaRPr lang="en-US"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0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Will distribute slides and breakout notes afterwards</a:t>
            </a:r>
            <a:endParaRPr dirty="0"/>
          </a:p>
        </p:txBody>
      </p:sp>
      <p:sp>
        <p:nvSpPr>
          <p:cNvPr id="111" name="Google Shape;11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clubs assess, it’s time to act on their findings and create their membership plan. I can’t tell you how many clubs I’ve worked with who are so grateful they actually wrote down a membership plan.</a:t>
            </a:r>
          </a:p>
          <a:p>
            <a:endParaRPr lang="en-US" dirty="0"/>
          </a:p>
          <a:p>
            <a:r>
              <a:rPr lang="en-US" dirty="0"/>
              <a:t>Build a team. Just like how we talked about District Membership Chairs creating a team, we want you encouraging the club leaders to create a team to support membership as well. One or two people can’t do it all. And if clubs don’t yet have a membership chair identified or reported, that’s an opportunity for you to have that conversation with them.</a:t>
            </a:r>
          </a:p>
          <a:p>
            <a:endParaRPr lang="en-US" dirty="0"/>
          </a:p>
          <a:p>
            <a:r>
              <a:rPr lang="en-US" dirty="0"/>
              <a:t>Creating a vision and setting goals for the next 5 years. This can and should be part of the support you’re providing to clubs. Sometimes they really need someone outside the club but still with the knowledge of their area (like you). I’ll highlight some resources that can guide you through this process.</a:t>
            </a:r>
          </a:p>
          <a:p>
            <a:endParaRPr lang="en-US" dirty="0"/>
          </a:p>
          <a:p>
            <a:r>
              <a:rPr lang="en-US" dirty="0"/>
              <a:t>Encourage them to enter those goals into Rotary Club Central.</a:t>
            </a:r>
          </a:p>
          <a:p>
            <a:endParaRPr lang="en-US" dirty="0"/>
          </a:p>
          <a:p>
            <a:r>
              <a:rPr lang="en-US" dirty="0"/>
              <a:t>Then they have a place to come back to </a:t>
            </a:r>
            <a:r>
              <a:rPr lang="en-US" dirty="0" err="1"/>
              <a:t>to</a:t>
            </a:r>
            <a:r>
              <a:rPr lang="en-US" dirty="0"/>
              <a:t> hold themselves accountable throughout the year.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913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delivering that club experience.</a:t>
            </a:r>
          </a:p>
          <a:p>
            <a:endParaRPr lang="en-US" dirty="0"/>
          </a:p>
          <a:p>
            <a:r>
              <a:rPr lang="en-US" dirty="0"/>
              <a:t>Based on that assessment they do, the member feedback they get, and their vision, they may need to implement some aspects of flexibility – maybe that means switching one of their meetings to a service project or social.</a:t>
            </a:r>
          </a:p>
          <a:p>
            <a:endParaRPr lang="en-US" dirty="0"/>
          </a:p>
          <a:p>
            <a:r>
              <a:rPr lang="en-US" dirty="0"/>
              <a:t>A variety of opportunities to engage. People are looking for many things in their membership. Clubs should be delivering on the feedback they got from members. And providing a variety of opportunities can help them meet member needs.</a:t>
            </a:r>
          </a:p>
          <a:p>
            <a:endParaRPr lang="en-US" dirty="0"/>
          </a:p>
          <a:p>
            <a:r>
              <a:rPr lang="en-US" dirty="0"/>
              <a:t>Next, encourage them to check with their members periodically. Assessment is ongoing.</a:t>
            </a:r>
          </a:p>
          <a:p>
            <a:endParaRPr lang="en-US" dirty="0"/>
          </a:p>
          <a:p>
            <a:r>
              <a:rPr lang="en-US" dirty="0"/>
              <a:t>And last but not least, remind them to engage their community; through assessment and planning, they should have identified those folks who are missing and a plan to engage them. Maybe this looks like creating a Rotary Community Corps to bridge the gap. Maybe it’s simply about having coffee with someone.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965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Chuck note</a:t>
            </a:r>
          </a:p>
          <a:p>
            <a:endParaRPr lang="en-US"/>
          </a:p>
          <a:p>
            <a:r>
              <a:rPr lang="en-US"/>
              <a:t>Re-emphasize what Emily has said about the first part of ensuring a positive experience for our members is to </a:t>
            </a:r>
            <a:r>
              <a:rPr lang="en-US" b="1"/>
              <a:t>ASSESS</a:t>
            </a:r>
          </a:p>
          <a:p>
            <a:endParaRPr lang="en-US"/>
          </a:p>
          <a:p>
            <a:r>
              <a:rPr lang="en-US"/>
              <a:t>Suggest doing all or part of the </a:t>
            </a:r>
            <a:r>
              <a:rPr lang="en-US" b="1" i="1"/>
              <a:t>Rotary Health Check </a:t>
            </a:r>
            <a:r>
              <a:rPr lang="en-US"/>
              <a:t>– our membership team can help you administer it.</a:t>
            </a:r>
          </a:p>
          <a:p>
            <a:endParaRPr lang="en-US"/>
          </a:p>
          <a:p>
            <a:r>
              <a:rPr lang="en-US"/>
              <a:t>Can also find the health check and other assessments by going to  </a:t>
            </a:r>
            <a:r>
              <a:rPr lang="en-US" b="1" i="1"/>
              <a:t>https://my.rotary.org/en/learning-reference/learn-topic/membership</a:t>
            </a:r>
          </a:p>
          <a:p>
            <a:r>
              <a:rPr lang="en-US"/>
              <a:t>In  My Rotary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198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b="1" dirty="0"/>
              <a:t>We have 4 Rotaract Clubs in our District.</a:t>
            </a:r>
            <a:r>
              <a:rPr lang="en-US" dirty="0"/>
              <a:t>  They are: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Kansas State – sponsored by Manahttan? </a:t>
            </a:r>
          </a:p>
          <a:p>
            <a:pPr marL="0" lvl="0" indent="0" algn="l" rtl="0">
              <a:spcBef>
                <a:spcPts val="0"/>
              </a:spcBef>
              <a:spcAft>
                <a:spcPts val="0"/>
              </a:spcAft>
              <a:buNone/>
            </a:pPr>
            <a:r>
              <a:rPr lang="en-US" dirty="0"/>
              <a:t>Washburn </a:t>
            </a:r>
            <a:r>
              <a:rPr lang="en-US" dirty="0" err="1"/>
              <a:t>Ubiversity</a:t>
            </a:r>
            <a:r>
              <a:rPr lang="en-US" dirty="0"/>
              <a:t> – sponsored by Topeka?</a:t>
            </a:r>
          </a:p>
          <a:p>
            <a:pPr marL="0" lvl="0" indent="0" algn="l" rtl="0">
              <a:spcBef>
                <a:spcPts val="0"/>
              </a:spcBef>
              <a:spcAft>
                <a:spcPts val="0"/>
              </a:spcAft>
              <a:buNone/>
            </a:pPr>
            <a:r>
              <a:rPr lang="en-US" dirty="0"/>
              <a:t>KU – sponsored by Lawrence?</a:t>
            </a:r>
          </a:p>
          <a:p>
            <a:pPr marL="0" lvl="0" indent="0" algn="l" rtl="0">
              <a:spcBef>
                <a:spcPts val="0"/>
              </a:spcBef>
              <a:spcAft>
                <a:spcPts val="0"/>
              </a:spcAft>
              <a:buNone/>
            </a:pPr>
            <a:r>
              <a:rPr lang="en-US" dirty="0"/>
              <a:t>Western KC – sponsored by KC, Kansas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Top Three Clubs YTD in Membership Growth are:</a:t>
            </a:r>
          </a:p>
          <a:p>
            <a:pPr marL="0" lvl="0" indent="0" algn="l" rtl="0">
              <a:spcBef>
                <a:spcPts val="0"/>
              </a:spcBef>
              <a:spcAft>
                <a:spcPts val="0"/>
              </a:spcAft>
              <a:buNone/>
            </a:pPr>
            <a:endParaRPr lang="en-US" dirty="0"/>
          </a:p>
          <a:p>
            <a:pPr marL="0" lvl="0" indent="0" algn="l" rtl="0">
              <a:spcBef>
                <a:spcPts val="0"/>
              </a:spcBef>
              <a:spcAft>
                <a:spcPts val="0"/>
              </a:spcAft>
              <a:buNone/>
            </a:pPr>
            <a:r>
              <a:rPr lang="en-US" u="sng" dirty="0"/>
              <a:t>By Percent Growth</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a:t>1. CAAHT at 70% - added satallite</a:t>
            </a:r>
            <a:endParaRPr lang="en-US" dirty="0"/>
          </a:p>
          <a:p>
            <a:pPr marL="0" lvl="0" indent="0" algn="l" rtl="0">
              <a:spcBef>
                <a:spcPts val="0"/>
              </a:spcBef>
              <a:spcAft>
                <a:spcPts val="0"/>
              </a:spcAft>
              <a:buNone/>
            </a:pPr>
            <a:r>
              <a:rPr lang="en-US"/>
              <a:t>2. Topeka North at 37% </a:t>
            </a:r>
          </a:p>
          <a:p>
            <a:pPr marL="0" lvl="0" indent="0" algn="l" rtl="0">
              <a:spcBef>
                <a:spcPts val="0"/>
              </a:spcBef>
              <a:spcAft>
                <a:spcPts val="0"/>
              </a:spcAft>
              <a:buNone/>
            </a:pPr>
            <a:r>
              <a:rPr lang="en-US"/>
              <a:t>3. Baldwin City at 16%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u="sng" dirty="0"/>
              <a:t>By Absolute Growth</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1.  CAAHT at 14. - added satellite</a:t>
            </a:r>
          </a:p>
          <a:p>
            <a:pPr marL="0" lvl="0" indent="0" algn="l" rtl="0">
              <a:spcBef>
                <a:spcPts val="0"/>
              </a:spcBef>
              <a:spcAft>
                <a:spcPts val="0"/>
              </a:spcAft>
              <a:buNone/>
            </a:pPr>
            <a:r>
              <a:rPr lang="en-US" dirty="0"/>
              <a:t>2.  Manahttan Konza at 7</a:t>
            </a:r>
          </a:p>
          <a:p>
            <a:pPr marL="0" lvl="0" indent="0" algn="l" rtl="0">
              <a:spcBef>
                <a:spcPts val="0"/>
              </a:spcBef>
              <a:spcAft>
                <a:spcPts val="0"/>
              </a:spcAft>
              <a:buNone/>
            </a:pPr>
            <a:r>
              <a:rPr lang="en-US" dirty="0"/>
              <a:t>3.  </a:t>
            </a:r>
            <a:r>
              <a:rPr lang="en-US"/>
              <a:t>Olathe at 5</a:t>
            </a:r>
            <a:endParaRPr dirty="0"/>
          </a:p>
        </p:txBody>
      </p:sp>
      <p:sp>
        <p:nvSpPr>
          <p:cNvPr id="182" name="Google Shape;1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Tx/>
              <a:buNone/>
            </a:pPr>
            <a:r>
              <a:rPr lang="en-US" sz="1800" b="1" dirty="0">
                <a:solidFill>
                  <a:srgbClr val="32CC75"/>
                </a:solidFill>
                <a:latin typeface="Arial"/>
                <a:ea typeface="Arial"/>
                <a:cs typeface="Arial"/>
                <a:sym typeface="Arial"/>
              </a:rPr>
              <a:t>Increase</a:t>
            </a:r>
            <a:r>
              <a:rPr lang="en-US" sz="1800" dirty="0">
                <a:solidFill>
                  <a:schemeClr val="lt1"/>
                </a:solidFill>
                <a:latin typeface="Arial"/>
                <a:ea typeface="Arial"/>
                <a:cs typeface="Arial"/>
                <a:sym typeface="Arial"/>
              </a:rPr>
              <a:t> our district </a:t>
            </a:r>
            <a:r>
              <a:rPr lang="en-US" sz="1800" b="1" dirty="0">
                <a:solidFill>
                  <a:srgbClr val="32CC75"/>
                </a:solidFill>
                <a:latin typeface="Arial"/>
                <a:ea typeface="Arial"/>
                <a:cs typeface="Arial"/>
                <a:sym typeface="Arial"/>
              </a:rPr>
              <a:t>member retention</a:t>
            </a:r>
            <a:r>
              <a:rPr lang="en-US" sz="1800" dirty="0">
                <a:solidFill>
                  <a:schemeClr val="lt1"/>
                </a:solidFill>
                <a:latin typeface="Arial"/>
                <a:ea typeface="Arial"/>
                <a:cs typeface="Arial"/>
                <a:sym typeface="Arial"/>
              </a:rPr>
              <a:t> as compared to </a:t>
            </a:r>
            <a:r>
              <a:rPr lang="en-US" sz="1800">
                <a:solidFill>
                  <a:schemeClr val="lt1"/>
                </a:solidFill>
                <a:latin typeface="Arial"/>
                <a:ea typeface="Arial"/>
                <a:cs typeface="Arial"/>
                <a:sym typeface="Arial"/>
              </a:rPr>
              <a:t>2021-2022 retention</a:t>
            </a:r>
            <a:endParaRPr lang="en-US" sz="1800" dirty="0">
              <a:solidFill>
                <a:schemeClr val="lt1"/>
              </a:solidFill>
              <a:latin typeface="Times New Roman"/>
              <a:ea typeface="Arial"/>
              <a:cs typeface="Times New Roman"/>
              <a:sym typeface="Times New Roman"/>
            </a:endParaRPr>
          </a:p>
          <a:p>
            <a:pPr marL="0" lvl="0" indent="0" algn="l" rtl="0">
              <a:spcBef>
                <a:spcPts val="0"/>
              </a:spcBef>
              <a:spcAft>
                <a:spcPts val="0"/>
              </a:spcAft>
              <a:buClr>
                <a:schemeClr val="dk1"/>
              </a:buClr>
              <a:buSzPts val="1800"/>
              <a:buFontTx/>
              <a:buNone/>
            </a:pPr>
            <a:endParaRPr lang="en-US" sz="18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800"/>
              <a:buFontTx/>
              <a:buNone/>
            </a:pPr>
            <a:endParaRPr lang="en-US" sz="18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US" sz="1800" b="1"/>
              <a:t>Top Three Clubs YTD in Membership Growth are:</a:t>
            </a:r>
          </a:p>
          <a:p>
            <a:pPr marL="0" lvl="0" indent="0" algn="l" rtl="0">
              <a:spcBef>
                <a:spcPts val="0"/>
              </a:spcBef>
              <a:spcAft>
                <a:spcPts val="0"/>
              </a:spcAft>
              <a:buNone/>
            </a:pPr>
            <a:endParaRPr lang="en-US" sz="1800"/>
          </a:p>
          <a:p>
            <a:pPr marL="0" lvl="0" indent="0" algn="l" rtl="0">
              <a:spcBef>
                <a:spcPts val="0"/>
              </a:spcBef>
              <a:spcAft>
                <a:spcPts val="0"/>
              </a:spcAft>
              <a:buNone/>
            </a:pPr>
            <a:r>
              <a:rPr lang="en-US" sz="1800" u="sng"/>
              <a:t>For Existing Members</a:t>
            </a:r>
            <a:r>
              <a:rPr lang="en-US" sz="1800" u="none"/>
              <a:t>:</a:t>
            </a:r>
          </a:p>
          <a:p>
            <a:pPr marL="0" lvl="0" indent="0" algn="l" rtl="0">
              <a:spcBef>
                <a:spcPts val="0"/>
              </a:spcBef>
              <a:spcAft>
                <a:spcPts val="0"/>
              </a:spcAft>
              <a:buNone/>
            </a:pPr>
            <a:endParaRPr lang="en-US" sz="1800" u="none"/>
          </a:p>
          <a:p>
            <a:pPr marL="0" lvl="0" indent="0" algn="l" rtl="0">
              <a:spcBef>
                <a:spcPts val="0"/>
              </a:spcBef>
              <a:spcAft>
                <a:spcPts val="0"/>
              </a:spcAft>
              <a:buNone/>
            </a:pPr>
            <a:r>
              <a:rPr lang="en-US" sz="1800" i="1" u="sng"/>
              <a:t>17</a:t>
            </a:r>
            <a:r>
              <a:rPr lang="en-US" sz="1800" u="none"/>
              <a:t> clubs have not lost any memebrs during the first </a:t>
            </a:r>
            <a:r>
              <a:rPr lang="en-US" sz="1800" i="1" u="sng"/>
              <a:t>4</a:t>
            </a:r>
            <a:r>
              <a:rPr lang="en-US" sz="1800" u="none"/>
              <a:t> months of the Rotary year</a:t>
            </a:r>
          </a:p>
          <a:p>
            <a:pPr marL="0" lvl="0" indent="0" algn="l" rtl="0">
              <a:spcBef>
                <a:spcPts val="0"/>
              </a:spcBef>
              <a:spcAft>
                <a:spcPts val="0"/>
              </a:spcAft>
              <a:buNone/>
            </a:pPr>
            <a:endParaRPr lang="en-US" sz="1800" u="none"/>
          </a:p>
          <a:p>
            <a:pPr marL="0" lvl="0" indent="0" algn="l" rtl="0">
              <a:spcBef>
                <a:spcPts val="0"/>
              </a:spcBef>
              <a:spcAft>
                <a:spcPts val="0"/>
              </a:spcAft>
              <a:buNone/>
            </a:pPr>
            <a:r>
              <a:rPr lang="en-US" sz="1800" b="1" u="none"/>
              <a:t># of Clubs who have lost a new member:</a:t>
            </a:r>
            <a:endParaRPr lang="en-US" sz="1800" b="1" u="sng"/>
          </a:p>
          <a:p>
            <a:pPr marL="0" lvl="0" indent="0" algn="l" rtl="0">
              <a:spcBef>
                <a:spcPts val="0"/>
              </a:spcBef>
              <a:spcAft>
                <a:spcPts val="0"/>
              </a:spcAft>
              <a:buNone/>
            </a:pPr>
            <a:endParaRPr lang="en-US" sz="1800" b="1" u="sng"/>
          </a:p>
          <a:p>
            <a:pPr marL="0" lvl="0" indent="0" algn="l" rtl="0">
              <a:spcBef>
                <a:spcPts val="0"/>
              </a:spcBef>
              <a:spcAft>
                <a:spcPts val="0"/>
              </a:spcAft>
              <a:buNone/>
            </a:pPr>
            <a:r>
              <a:rPr lang="en-US" sz="1800" b="0" i="1" u="sng"/>
              <a:t>One</a:t>
            </a:r>
            <a:r>
              <a:rPr lang="en-US" sz="1800" b="0" u="none"/>
              <a:t> club during the first </a:t>
            </a:r>
            <a:r>
              <a:rPr lang="en-US" sz="1800" b="0" i="1" u="sng"/>
              <a:t>4</a:t>
            </a:r>
            <a:r>
              <a:rPr lang="en-US" sz="1800" b="0" u="none"/>
              <a:t> months of the Rotary year.</a:t>
            </a:r>
            <a:endParaRPr lang="en-US" sz="1200" b="0" u="none" dirty="0">
              <a:latin typeface="Calibri"/>
              <a:sym typeface="Calibri"/>
            </a:endParaRPr>
          </a:p>
          <a:p>
            <a:pPr marL="0" lvl="0" indent="0" algn="l" rtl="0">
              <a:spcBef>
                <a:spcPts val="0"/>
              </a:spcBef>
              <a:spcAft>
                <a:spcPts val="0"/>
              </a:spcAft>
              <a:buNone/>
            </a:pPr>
            <a:endParaRPr lang="en-US" sz="1200" b="0" u="none" dirty="0">
              <a:latin typeface="Calibri"/>
              <a:ea typeface="Times New Roman"/>
              <a:cs typeface="Times New Roman"/>
              <a:sym typeface="Calibri"/>
            </a:endParaRPr>
          </a:p>
          <a:p>
            <a:pPr marL="0" lvl="0" indent="0" algn="l" rtl="0">
              <a:spcBef>
                <a:spcPts val="0"/>
              </a:spcBef>
              <a:spcAft>
                <a:spcPts val="0"/>
              </a:spcAft>
              <a:buNone/>
            </a:pPr>
            <a:r>
              <a:rPr lang="en-US" sz="1200" b="0" u="none">
                <a:latin typeface="Calibri"/>
                <a:ea typeface="Times New Roman"/>
                <a:cs typeface="Times New Roman"/>
                <a:sym typeface="Calibri"/>
              </a:rPr>
              <a:t>DO WE KNOW WHY OUR CLKUBS HAVE LOST MEMBERS?</a:t>
            </a:r>
            <a:endParaRPr lang="en-US" sz="1800">
              <a:latin typeface="Times New Roman"/>
              <a:ea typeface="Times New Roman"/>
              <a:cs typeface="Times New Roman"/>
              <a:sym typeface="Times New Roman"/>
            </a:endParaRPr>
          </a:p>
          <a:p>
            <a:pPr marL="285750" lvl="0" indent="-285750" algn="l" rtl="0">
              <a:spcBef>
                <a:spcPts val="0"/>
              </a:spcBef>
              <a:spcAft>
                <a:spcPts val="0"/>
              </a:spcAft>
              <a:buClr>
                <a:schemeClr val="dk1"/>
              </a:buClr>
              <a:buSzPts val="1800"/>
              <a:buFont typeface="Arial"/>
              <a:buChar char="•"/>
            </a:pPr>
            <a:endParaRPr lang="en-US" sz="1800">
              <a:latin typeface="Times New Roman"/>
              <a:ea typeface="Times New Roman"/>
              <a:cs typeface="Times New Roman"/>
              <a:sym typeface="Times New Roman"/>
            </a:endParaRPr>
          </a:p>
          <a:p>
            <a:pPr marL="285750" lvl="0" indent="-285750" algn="l" rtl="0">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During </a:t>
            </a:r>
            <a:r>
              <a:rPr lang="en-US" sz="1800" dirty="0">
                <a:latin typeface="Times New Roman"/>
                <a:ea typeface="Times New Roman"/>
                <a:cs typeface="Times New Roman"/>
                <a:sym typeface="Times New Roman"/>
              </a:rPr>
              <a:t>the year our team will continue to determine when members are leaving and why.  </a:t>
            </a:r>
            <a:r>
              <a:rPr lang="en-US" sz="1800" b="1" dirty="0">
                <a:latin typeface="Times New Roman"/>
                <a:ea typeface="Times New Roman"/>
                <a:cs typeface="Times New Roman"/>
                <a:sym typeface="Times New Roman"/>
              </a:rPr>
              <a:t>BUT</a:t>
            </a:r>
            <a:r>
              <a:rPr lang="en-US" sz="1800" dirty="0">
                <a:latin typeface="Times New Roman"/>
                <a:ea typeface="Times New Roman"/>
                <a:cs typeface="Times New Roman"/>
                <a:sym typeface="Times New Roman"/>
              </a:rPr>
              <a:t> will focus more on </a:t>
            </a:r>
            <a:r>
              <a:rPr lang="en-US" sz="1800" b="1" dirty="0">
                <a:latin typeface="Times New Roman"/>
                <a:ea typeface="Times New Roman"/>
                <a:cs typeface="Times New Roman"/>
                <a:sym typeface="Times New Roman"/>
              </a:rPr>
              <a:t>entrance</a:t>
            </a:r>
            <a:r>
              <a:rPr lang="en-US" sz="1800" dirty="0">
                <a:latin typeface="Times New Roman"/>
                <a:ea typeface="Times New Roman"/>
                <a:cs typeface="Times New Roman"/>
                <a:sym typeface="Times New Roman"/>
              </a:rPr>
              <a:t>  interviews vs. exit interviews.   Will </a:t>
            </a:r>
            <a:r>
              <a:rPr lang="en-US" sz="1800" b="1" dirty="0">
                <a:latin typeface="Times New Roman"/>
                <a:ea typeface="Times New Roman"/>
                <a:cs typeface="Times New Roman"/>
                <a:sym typeface="Times New Roman"/>
              </a:rPr>
              <a:t>share</a:t>
            </a:r>
            <a:r>
              <a:rPr lang="en-US" sz="1800" dirty="0">
                <a:latin typeface="Times New Roman"/>
                <a:ea typeface="Times New Roman"/>
                <a:cs typeface="Times New Roman"/>
                <a:sym typeface="Times New Roman"/>
              </a:rPr>
              <a:t> findings with clubs</a:t>
            </a:r>
            <a:r>
              <a:rPr lang="en-US" sz="1800">
                <a:latin typeface="Times New Roman"/>
                <a:ea typeface="Times New Roman"/>
                <a:cs typeface="Times New Roman"/>
                <a:sym typeface="Times New Roman"/>
              </a:rPr>
              <a:t>.  </a:t>
            </a:r>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t>78</a:t>
            </a:r>
            <a:r>
              <a:rPr lang="en-US" b="1"/>
              <a:t>% </a:t>
            </a:r>
            <a:r>
              <a:rPr lang="en-US"/>
              <a:t>of clubs with membership goals is outstanding – a record number in our district</a:t>
            </a:r>
          </a:p>
          <a:p>
            <a:pPr marL="0" lvl="0" indent="0" algn="l" rtl="0">
              <a:spcBef>
                <a:spcPts val="0"/>
              </a:spcBef>
              <a:spcAft>
                <a:spcPts val="0"/>
              </a:spcAft>
              <a:buNone/>
            </a:pPr>
            <a:r>
              <a:rPr lang="en-US"/>
              <a:t>Hope the remaining 9 clubs will enter a membership goal</a:t>
            </a:r>
          </a:p>
          <a:p>
            <a:pPr marL="0" lvl="0" indent="0" algn="l" rtl="0">
              <a:spcBef>
                <a:spcPts val="0"/>
              </a:spcBef>
              <a:spcAft>
                <a:spcPts val="0"/>
              </a:spcAft>
              <a:buNone/>
            </a:pPr>
            <a:endParaRPr lang="en-US"/>
          </a:p>
          <a:p>
            <a:pPr marL="0" lvl="0" indent="0" algn="l" rtl="0">
              <a:spcBef>
                <a:spcPts val="0"/>
              </a:spcBef>
              <a:spcAft>
                <a:spcPts val="0"/>
              </a:spcAft>
              <a:buNone/>
            </a:pPr>
            <a:r>
              <a:rPr lang="en-US"/>
              <a:t>Likewise – the 23 clubs that either have not entered their membership team leader’s name into ClubRunner or have not appointed one please do so</a:t>
            </a:r>
          </a:p>
          <a:p>
            <a:pPr marL="0" lvl="0" indent="0" algn="l" rtl="0">
              <a:spcBef>
                <a:spcPts val="0"/>
              </a:spcBef>
              <a:spcAft>
                <a:spcPts val="0"/>
              </a:spcAft>
              <a:buNone/>
            </a:pPr>
            <a:endParaRPr lang="en-US"/>
          </a:p>
          <a:p>
            <a:pPr marL="0" lvl="0" indent="0" algn="l" rtl="0">
              <a:spcBef>
                <a:spcPts val="0"/>
              </a:spcBef>
              <a:spcAft>
                <a:spcPts val="0"/>
              </a:spcAft>
              <a:buNone/>
            </a:pPr>
            <a:r>
              <a:rPr lang="en-US"/>
              <a:t>Why is service particpation an important goal?</a:t>
            </a:r>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15"/>
          <p:cNvSpPr/>
          <p:nvPr/>
        </p:nvSpPr>
        <p:spPr>
          <a:xfrm>
            <a:off x="-167" y="6727600"/>
            <a:ext cx="12192000" cy="1304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cxnSp>
        <p:nvCxnSpPr>
          <p:cNvPr id="93" name="Google Shape;93;p15"/>
          <p:cNvCxnSpPr/>
          <p:nvPr/>
        </p:nvCxnSpPr>
        <p:spPr>
          <a:xfrm>
            <a:off x="559233" y="1538927"/>
            <a:ext cx="513600" cy="0"/>
          </a:xfrm>
          <a:prstGeom prst="straightConnector1">
            <a:avLst/>
          </a:prstGeom>
          <a:noFill/>
          <a:ln w="28575" cap="flat" cmpd="sng">
            <a:solidFill>
              <a:schemeClr val="dk1"/>
            </a:solidFill>
            <a:prstDash val="solid"/>
            <a:round/>
            <a:headEnd type="none" w="sm" len="sm"/>
            <a:tailEnd type="none" w="sm" len="sm"/>
          </a:ln>
        </p:spPr>
      </p:cxnSp>
      <p:sp>
        <p:nvSpPr>
          <p:cNvPr id="94" name="Google Shape;94;p15"/>
          <p:cNvSpPr txBox="1">
            <a:spLocks noGrp="1"/>
          </p:cNvSpPr>
          <p:nvPr>
            <p:ph type="title"/>
          </p:nvPr>
        </p:nvSpPr>
        <p:spPr>
          <a:xfrm>
            <a:off x="415600" y="496967"/>
            <a:ext cx="11360800" cy="8600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95" name="Google Shape;95;p15"/>
          <p:cNvSpPr txBox="1">
            <a:spLocks noGrp="1"/>
          </p:cNvSpPr>
          <p:nvPr>
            <p:ph type="body" idx="1"/>
          </p:nvPr>
        </p:nvSpPr>
        <p:spPr>
          <a:xfrm>
            <a:off x="415600" y="1890400"/>
            <a:ext cx="11360800" cy="4201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96" name="Google Shape;96;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822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2901103"/>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47932720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Google Shape;27;p5"/>
          <p:cNvSpPr/>
          <p:nvPr/>
        </p:nvSpPr>
        <p:spPr>
          <a:xfrm>
            <a:off x="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5"/>
          <p:cNvSpPr txBox="1">
            <a:spLocks noGrp="1"/>
          </p:cNvSpPr>
          <p:nvPr>
            <p:ph type="body" idx="1"/>
          </p:nvPr>
        </p:nvSpPr>
        <p:spPr>
          <a:xfrm>
            <a:off x="6350000" y="2141538"/>
            <a:ext cx="5537200" cy="3141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None/>
              <a:defRPr sz="2200"/>
            </a:lvl1pPr>
            <a:lvl2pPr marL="914400" lvl="1" indent="-342900" algn="l">
              <a:lnSpc>
                <a:spcPct val="100000"/>
              </a:lnSpc>
              <a:spcBef>
                <a:spcPts val="1200"/>
              </a:spcBef>
              <a:spcAft>
                <a:spcPts val="0"/>
              </a:spcAft>
              <a:buClr>
                <a:schemeClr val="dk1"/>
              </a:buClr>
              <a:buSzPts val="1800"/>
              <a:buChar char="•"/>
              <a:defRPr sz="1800"/>
            </a:lvl2pPr>
            <a:lvl3pPr marL="1371600" lvl="2" indent="-342900" algn="l">
              <a:lnSpc>
                <a:spcPct val="90000"/>
              </a:lnSpc>
              <a:spcBef>
                <a:spcPts val="12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body" idx="2"/>
          </p:nvPr>
        </p:nvSpPr>
        <p:spPr>
          <a:xfrm>
            <a:off x="558800" y="2141538"/>
            <a:ext cx="4978400" cy="1135062"/>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Calibri"/>
                <a:ea typeface="Calibri"/>
                <a:cs typeface="Calibri"/>
                <a:sym typeface="Calibri"/>
              </a:defRPr>
            </a:lvl1pPr>
            <a:lvl2pPr marL="0" lvl="1" indent="0" algn="r">
              <a:spcBef>
                <a:spcPts val="0"/>
              </a:spcBef>
              <a:buNone/>
              <a:defRPr sz="1200" b="0" i="0" u="none" strike="noStrike" cap="none">
                <a:solidFill>
                  <a:schemeClr val="dk1"/>
                </a:solidFill>
                <a:latin typeface="Calibri"/>
                <a:ea typeface="Calibri"/>
                <a:cs typeface="Calibri"/>
                <a:sym typeface="Calibri"/>
              </a:defRPr>
            </a:lvl2pPr>
            <a:lvl3pPr marL="0" lvl="2" indent="0" algn="r">
              <a:spcBef>
                <a:spcPts val="0"/>
              </a:spcBef>
              <a:buNone/>
              <a:defRPr sz="1200" b="0" i="0" u="none" strike="noStrike" cap="none">
                <a:solidFill>
                  <a:schemeClr val="dk1"/>
                </a:solidFill>
                <a:latin typeface="Calibri"/>
                <a:ea typeface="Calibri"/>
                <a:cs typeface="Calibri"/>
                <a:sym typeface="Calibri"/>
              </a:defRPr>
            </a:lvl3pPr>
            <a:lvl4pPr marL="0" lvl="3" indent="0" algn="r">
              <a:spcBef>
                <a:spcPts val="0"/>
              </a:spcBef>
              <a:buNone/>
              <a:defRPr sz="1200" b="0" i="0" u="none" strike="noStrike" cap="none">
                <a:solidFill>
                  <a:schemeClr val="dk1"/>
                </a:solidFill>
                <a:latin typeface="Calibri"/>
                <a:ea typeface="Calibri"/>
                <a:cs typeface="Calibri"/>
                <a:sym typeface="Calibri"/>
              </a:defRPr>
            </a:lvl4pPr>
            <a:lvl5pPr marL="0" lvl="4" indent="0" algn="r">
              <a:spcBef>
                <a:spcPts val="0"/>
              </a:spcBef>
              <a:buNone/>
              <a:defRPr sz="1200" b="0" i="0" u="none" strike="noStrike" cap="none">
                <a:solidFill>
                  <a:schemeClr val="dk1"/>
                </a:solidFill>
                <a:latin typeface="Calibri"/>
                <a:ea typeface="Calibri"/>
                <a:cs typeface="Calibri"/>
                <a:sym typeface="Calibri"/>
              </a:defRPr>
            </a:lvl5pPr>
            <a:lvl6pPr marL="0" lvl="5" indent="0" algn="r">
              <a:spcBef>
                <a:spcPts val="0"/>
              </a:spcBef>
              <a:buNone/>
              <a:defRPr sz="1200" b="0" i="0" u="none" strike="noStrike" cap="none">
                <a:solidFill>
                  <a:schemeClr val="dk1"/>
                </a:solidFill>
                <a:latin typeface="Calibri"/>
                <a:ea typeface="Calibri"/>
                <a:cs typeface="Calibri"/>
                <a:sym typeface="Calibri"/>
              </a:defRPr>
            </a:lvl6pPr>
            <a:lvl7pPr marL="0" lvl="6" indent="0" algn="r">
              <a:spcBef>
                <a:spcPts val="0"/>
              </a:spcBef>
              <a:buNone/>
              <a:defRPr sz="1200" b="0" i="0" u="none" strike="noStrike" cap="none">
                <a:solidFill>
                  <a:schemeClr val="dk1"/>
                </a:solidFill>
                <a:latin typeface="Calibri"/>
                <a:ea typeface="Calibri"/>
                <a:cs typeface="Calibri"/>
                <a:sym typeface="Calibri"/>
              </a:defRPr>
            </a:lvl7pPr>
            <a:lvl8pPr marL="0" lvl="7" indent="0" algn="r">
              <a:spcBef>
                <a:spcPts val="0"/>
              </a:spcBef>
              <a:buNone/>
              <a:defRPr sz="1200" b="0" i="0" u="none" strike="noStrike" cap="none">
                <a:solidFill>
                  <a:schemeClr val="dk1"/>
                </a:solidFill>
                <a:latin typeface="Calibri"/>
                <a:ea typeface="Calibri"/>
                <a:cs typeface="Calibri"/>
                <a:sym typeface="Calibri"/>
              </a:defRPr>
            </a:lvl8pPr>
            <a:lvl9pPr marL="0" lvl="8" indent="0" algn="r">
              <a:spcBef>
                <a:spcPts val="0"/>
              </a:spcBef>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8.xml"/><Relationship Id="rId7" Type="http://schemas.openxmlformats.org/officeDocument/2006/relationships/image" Target="../media/image17.sv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my.rotary.org/en/learning-reference/learn-topic/membership"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p:nvPr/>
        </p:nvSpPr>
        <p:spPr>
          <a:xfrm>
            <a:off x="-128768" y="-946276"/>
            <a:ext cx="12422591" cy="7804275"/>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6"/>
          <p:cNvSpPr/>
          <p:nvPr/>
        </p:nvSpPr>
        <p:spPr>
          <a:xfrm>
            <a:off x="0" y="3339029"/>
            <a:ext cx="12192000" cy="2176117"/>
          </a:xfrm>
          <a:prstGeom prst="rect">
            <a:avLst/>
          </a:prstGeom>
          <a:solidFill>
            <a:srgbClr val="02B3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01B4E7"/>
              </a:highlight>
              <a:latin typeface="Calibri"/>
              <a:ea typeface="Calibri"/>
              <a:cs typeface="Calibri"/>
              <a:sym typeface="Calibri"/>
            </a:endParaRPr>
          </a:p>
        </p:txBody>
      </p:sp>
      <p:pic>
        <p:nvPicPr>
          <p:cNvPr id="104" name="Google Shape;104;p16"/>
          <p:cNvPicPr preferRelativeResize="0"/>
          <p:nvPr/>
        </p:nvPicPr>
        <p:blipFill rotWithShape="1">
          <a:blip r:embed="rId3">
            <a:alphaModFix/>
          </a:blip>
          <a:srcRect/>
          <a:stretch/>
        </p:blipFill>
        <p:spPr>
          <a:xfrm>
            <a:off x="381965" y="855523"/>
            <a:ext cx="2108231" cy="2116597"/>
          </a:xfrm>
          <a:prstGeom prst="rect">
            <a:avLst/>
          </a:prstGeom>
          <a:noFill/>
          <a:ln>
            <a:noFill/>
          </a:ln>
        </p:spPr>
      </p:pic>
      <p:pic>
        <p:nvPicPr>
          <p:cNvPr id="105" name="Google Shape;105;p16"/>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106" name="Google Shape;106;p16"/>
          <p:cNvSpPr txBox="1"/>
          <p:nvPr/>
        </p:nvSpPr>
        <p:spPr>
          <a:xfrm>
            <a:off x="74706" y="5837665"/>
            <a:ext cx="6638588" cy="1168849"/>
          </a:xfrm>
          <a:prstGeom prst="rect">
            <a:avLst/>
          </a:prstGeom>
          <a:noFill/>
          <a:ln>
            <a:noFill/>
          </a:ln>
        </p:spPr>
        <p:txBody>
          <a:bodyPr spcFirstLastPara="1" wrap="square" lIns="91425" tIns="0" rIns="91425" bIns="0" anchor="t" anchorCtr="0">
            <a:noAutofit/>
          </a:bodyPr>
          <a:lstStyle/>
          <a:p>
            <a:pPr marL="0" marR="0" lvl="0" indent="0" algn="l" rtl="0">
              <a:spcBef>
                <a:spcPts val="0"/>
              </a:spcBef>
              <a:spcAft>
                <a:spcPts val="0"/>
              </a:spcAft>
              <a:buNone/>
            </a:pPr>
            <a:r>
              <a:rPr lang="en-US" sz="3600" b="1" i="0" u="none" strike="noStrike" cap="none" dirty="0">
                <a:solidFill>
                  <a:srgbClr val="FFFF00"/>
                </a:solidFill>
                <a:latin typeface="Arial"/>
                <a:ea typeface="Arial"/>
                <a:cs typeface="Arial"/>
                <a:sym typeface="Arial"/>
              </a:rPr>
              <a:t>Monday, November </a:t>
            </a:r>
            <a:r>
              <a:rPr lang="en-US" sz="3600" b="1" dirty="0">
                <a:solidFill>
                  <a:srgbClr val="FFFF00"/>
                </a:solidFill>
              </a:rPr>
              <a:t>14</a:t>
            </a:r>
            <a:r>
              <a:rPr lang="en-US" sz="3600" b="1" i="0" u="none" strike="noStrike" cap="none" dirty="0">
                <a:solidFill>
                  <a:srgbClr val="FFFF00"/>
                </a:solidFill>
                <a:latin typeface="Arial"/>
                <a:ea typeface="Arial"/>
                <a:cs typeface="Arial"/>
                <a:sym typeface="Arial"/>
              </a:rPr>
              <a:t>, 2022</a:t>
            </a:r>
            <a:endParaRPr dirty="0"/>
          </a:p>
        </p:txBody>
      </p:sp>
      <p:sp>
        <p:nvSpPr>
          <p:cNvPr id="107" name="Google Shape;107;p16"/>
          <p:cNvSpPr txBox="1"/>
          <p:nvPr/>
        </p:nvSpPr>
        <p:spPr>
          <a:xfrm>
            <a:off x="101823" y="3349218"/>
            <a:ext cx="12192000" cy="8219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6600"/>
              <a:buFont typeface="Arial"/>
              <a:buNone/>
            </a:pPr>
            <a:r>
              <a:rPr lang="en-US" sz="6600" b="1" i="0" u="none" strike="noStrike" cap="none">
                <a:solidFill>
                  <a:schemeClr val="lt1"/>
                </a:solidFill>
                <a:latin typeface="Arial"/>
                <a:ea typeface="Arial"/>
                <a:cs typeface="Arial"/>
                <a:sym typeface="Arial"/>
              </a:rPr>
              <a:t>D5710 Membership: </a:t>
            </a:r>
            <a:endParaRPr/>
          </a:p>
          <a:p>
            <a:pPr marL="0" marR="0" lvl="0" indent="0" algn="ctr" rtl="0">
              <a:lnSpc>
                <a:spcPct val="90000"/>
              </a:lnSpc>
              <a:spcBef>
                <a:spcPts val="1000"/>
              </a:spcBef>
              <a:spcAft>
                <a:spcPts val="0"/>
              </a:spcAft>
              <a:buClr>
                <a:schemeClr val="lt1"/>
              </a:buClr>
              <a:buSzPts val="6600"/>
              <a:buFont typeface="Arial"/>
              <a:buNone/>
            </a:pPr>
            <a:r>
              <a:rPr lang="en-US" sz="6600" b="1" i="0" u="none" strike="noStrike" cap="none">
                <a:solidFill>
                  <a:schemeClr val="lt1"/>
                </a:solidFill>
                <a:latin typeface="Arial"/>
                <a:ea typeface="Arial"/>
                <a:cs typeface="Arial"/>
                <a:sym typeface="Arial"/>
              </a:rPr>
              <a:t>Quarterly Conversation</a:t>
            </a:r>
            <a:endParaRPr/>
          </a:p>
        </p:txBody>
      </p:sp>
      <p:sp>
        <p:nvSpPr>
          <p:cNvPr id="108" name="Google Shape;108;p16"/>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p:nvPr/>
        </p:nvSpPr>
        <p:spPr>
          <a:xfrm>
            <a:off x="0" y="1"/>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26"/>
          <p:cNvPicPr preferRelativeResize="0"/>
          <p:nvPr/>
        </p:nvPicPr>
        <p:blipFill rotWithShape="1">
          <a:blip r:embed="rId3">
            <a:alphaModFix/>
          </a:blip>
          <a:srcRect/>
          <a:stretch/>
        </p:blipFill>
        <p:spPr>
          <a:xfrm>
            <a:off x="191356" y="140216"/>
            <a:ext cx="1293687" cy="1298820"/>
          </a:xfrm>
          <a:prstGeom prst="rect">
            <a:avLst/>
          </a:prstGeom>
          <a:noFill/>
          <a:ln>
            <a:noFill/>
          </a:ln>
        </p:spPr>
      </p:pic>
      <p:pic>
        <p:nvPicPr>
          <p:cNvPr id="219" name="Google Shape;219;p26"/>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220" name="Google Shape;220;p26"/>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221" name="Google Shape;221;p26"/>
          <p:cNvSpPr txBox="1">
            <a:spLocks noGrp="1"/>
          </p:cNvSpPr>
          <p:nvPr>
            <p:ph type="title"/>
          </p:nvPr>
        </p:nvSpPr>
        <p:spPr>
          <a:xfrm>
            <a:off x="1580721" y="28076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4200"/>
              <a:buFont typeface="Arial Rounded"/>
              <a:buNone/>
            </a:pPr>
            <a:r>
              <a:rPr lang="en-US" sz="4200" b="1" dirty="0">
                <a:solidFill>
                  <a:srgbClr val="FFFF00"/>
                </a:solidFill>
                <a:latin typeface="Arial Rounded"/>
                <a:ea typeface="Arial Rounded"/>
                <a:cs typeface="Arial Rounded"/>
                <a:sym typeface="Arial Rounded"/>
              </a:rPr>
              <a:t>District New Member Welcome Packets Launch </a:t>
            </a:r>
            <a:r>
              <a:rPr lang="en-US" sz="4200" b="1" i="1" dirty="0">
                <a:solidFill>
                  <a:schemeClr val="bg1"/>
                </a:solidFill>
                <a:latin typeface="Arial Rounded"/>
                <a:ea typeface="Arial Rounded"/>
                <a:cs typeface="Arial Rounded"/>
                <a:sym typeface="Arial Rounded"/>
              </a:rPr>
              <a:t>–</a:t>
            </a:r>
            <a:r>
              <a:rPr lang="en-US" sz="4200" b="1" dirty="0">
                <a:solidFill>
                  <a:schemeClr val="bg1"/>
                </a:solidFill>
                <a:latin typeface="Arial Rounded"/>
                <a:ea typeface="Arial Rounded"/>
                <a:cs typeface="Arial Rounded"/>
                <a:sym typeface="Arial Rounded"/>
              </a:rPr>
              <a:t> </a:t>
            </a:r>
            <a:r>
              <a:rPr lang="en-US" sz="4200" b="1" i="1" dirty="0">
                <a:solidFill>
                  <a:schemeClr val="bg1"/>
                </a:solidFill>
                <a:latin typeface="Arial Rounded"/>
                <a:ea typeface="Arial Rounded"/>
                <a:cs typeface="Arial Rounded"/>
                <a:sym typeface="Arial Rounded"/>
              </a:rPr>
              <a:t>Update by Greta Bauer</a:t>
            </a:r>
            <a:br>
              <a:rPr lang="en-US" sz="4200" b="1" dirty="0">
                <a:solidFill>
                  <a:srgbClr val="FFFF00"/>
                </a:solidFill>
                <a:latin typeface="Arial Rounded"/>
                <a:ea typeface="Arial Rounded"/>
                <a:cs typeface="Arial Rounded"/>
                <a:sym typeface="Arial Rounded"/>
              </a:rPr>
            </a:br>
            <a:endParaRPr sz="3600" i="1" dirty="0">
              <a:solidFill>
                <a:srgbClr val="32CC75"/>
              </a:solidFill>
              <a:latin typeface="Arial"/>
              <a:ea typeface="Arial"/>
              <a:cs typeface="Arial"/>
              <a:sym typeface="Arial"/>
            </a:endParaRPr>
          </a:p>
        </p:txBody>
      </p:sp>
    </p:spTree>
    <p:extLst>
      <p:ext uri="{BB962C8B-B14F-4D97-AF65-F5344CB8AC3E}">
        <p14:creationId xmlns:p14="http://schemas.microsoft.com/office/powerpoint/2010/main" val="342350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p:nvPr/>
        </p:nvSpPr>
        <p:spPr>
          <a:xfrm>
            <a:off x="0" y="1"/>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26"/>
          <p:cNvPicPr preferRelativeResize="0"/>
          <p:nvPr/>
        </p:nvPicPr>
        <p:blipFill rotWithShape="1">
          <a:blip r:embed="rId3">
            <a:alphaModFix/>
          </a:blip>
          <a:srcRect/>
          <a:stretch/>
        </p:blipFill>
        <p:spPr>
          <a:xfrm>
            <a:off x="191356" y="140216"/>
            <a:ext cx="1293687" cy="1298820"/>
          </a:xfrm>
          <a:prstGeom prst="rect">
            <a:avLst/>
          </a:prstGeom>
          <a:noFill/>
          <a:ln>
            <a:noFill/>
          </a:ln>
        </p:spPr>
      </p:pic>
      <p:pic>
        <p:nvPicPr>
          <p:cNvPr id="219" name="Google Shape;219;p26"/>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220" name="Google Shape;220;p26"/>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221" name="Google Shape;221;p26"/>
          <p:cNvSpPr txBox="1">
            <a:spLocks noGrp="1"/>
          </p:cNvSpPr>
          <p:nvPr>
            <p:ph type="title"/>
          </p:nvPr>
        </p:nvSpPr>
        <p:spPr>
          <a:xfrm>
            <a:off x="1580721" y="28076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4200"/>
              <a:buFont typeface="Arial Rounded"/>
              <a:buNone/>
            </a:pPr>
            <a:r>
              <a:rPr lang="en-US" sz="4200" b="1" dirty="0">
                <a:solidFill>
                  <a:srgbClr val="FFFF00"/>
                </a:solidFill>
                <a:latin typeface="Arial Rounded"/>
                <a:ea typeface="Arial Rounded"/>
                <a:cs typeface="Arial Rounded"/>
                <a:sym typeface="Arial Rounded"/>
              </a:rPr>
              <a:t>Rotary Alumni Engagement Program </a:t>
            </a:r>
            <a:r>
              <a:rPr lang="en-US" sz="4200" b="1" i="1" dirty="0">
                <a:solidFill>
                  <a:schemeClr val="bg1"/>
                </a:solidFill>
                <a:latin typeface="Arial Rounded"/>
                <a:ea typeface="Arial Rounded"/>
                <a:cs typeface="Arial Rounded"/>
                <a:sym typeface="Arial Rounded"/>
              </a:rPr>
              <a:t>–</a:t>
            </a:r>
            <a:r>
              <a:rPr lang="en-US" sz="4200" b="1" dirty="0">
                <a:solidFill>
                  <a:schemeClr val="bg1"/>
                </a:solidFill>
                <a:latin typeface="Arial Rounded"/>
                <a:ea typeface="Arial Rounded"/>
                <a:cs typeface="Arial Rounded"/>
                <a:sym typeface="Arial Rounded"/>
              </a:rPr>
              <a:t> </a:t>
            </a:r>
            <a:r>
              <a:rPr lang="en-US" sz="4200" b="1" i="1" dirty="0">
                <a:solidFill>
                  <a:schemeClr val="bg1"/>
                </a:solidFill>
                <a:latin typeface="Arial Rounded"/>
                <a:ea typeface="Arial Rounded"/>
                <a:cs typeface="Arial Rounded"/>
                <a:sym typeface="Arial Rounded"/>
              </a:rPr>
              <a:t>Update by Andrea Norris</a:t>
            </a:r>
            <a:br>
              <a:rPr lang="en-US" sz="4200" b="1" dirty="0">
                <a:solidFill>
                  <a:srgbClr val="FFFF00"/>
                </a:solidFill>
                <a:latin typeface="Arial Rounded"/>
                <a:ea typeface="Arial Rounded"/>
                <a:cs typeface="Arial Rounded"/>
                <a:sym typeface="Arial Rounded"/>
              </a:rPr>
            </a:br>
            <a:endParaRPr sz="3600" i="1" dirty="0">
              <a:solidFill>
                <a:srgbClr val="32CC75"/>
              </a:solidFill>
              <a:latin typeface="Arial"/>
              <a:ea typeface="Arial"/>
              <a:cs typeface="Arial"/>
              <a:sym typeface="Arial"/>
            </a:endParaRPr>
          </a:p>
        </p:txBody>
      </p:sp>
    </p:spTree>
    <p:extLst>
      <p:ext uri="{BB962C8B-B14F-4D97-AF65-F5344CB8AC3E}">
        <p14:creationId xmlns:p14="http://schemas.microsoft.com/office/powerpoint/2010/main" val="1331132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p:nvPr/>
        </p:nvSpPr>
        <p:spPr>
          <a:xfrm>
            <a:off x="0" y="1"/>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26"/>
          <p:cNvPicPr preferRelativeResize="0"/>
          <p:nvPr/>
        </p:nvPicPr>
        <p:blipFill rotWithShape="1">
          <a:blip r:embed="rId3">
            <a:alphaModFix/>
          </a:blip>
          <a:srcRect/>
          <a:stretch/>
        </p:blipFill>
        <p:spPr>
          <a:xfrm>
            <a:off x="191356" y="140216"/>
            <a:ext cx="1293687" cy="1298820"/>
          </a:xfrm>
          <a:prstGeom prst="rect">
            <a:avLst/>
          </a:prstGeom>
          <a:noFill/>
          <a:ln>
            <a:noFill/>
          </a:ln>
        </p:spPr>
      </p:pic>
      <p:pic>
        <p:nvPicPr>
          <p:cNvPr id="219" name="Google Shape;219;p26"/>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220" name="Google Shape;220;p26"/>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221" name="Google Shape;221;p26"/>
          <p:cNvSpPr txBox="1">
            <a:spLocks noGrp="1"/>
          </p:cNvSpPr>
          <p:nvPr>
            <p:ph type="title"/>
          </p:nvPr>
        </p:nvSpPr>
        <p:spPr>
          <a:xfrm>
            <a:off x="1580721" y="28076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4200"/>
              <a:buFont typeface="Arial Rounded"/>
              <a:buNone/>
            </a:pPr>
            <a:r>
              <a:rPr lang="en-US" sz="4400" b="1">
                <a:solidFill>
                  <a:srgbClr val="FFFF00"/>
                </a:solidFill>
                <a:latin typeface="Arial"/>
                <a:ea typeface="Arial"/>
                <a:cs typeface="Arial"/>
                <a:sym typeface="Arial"/>
              </a:rPr>
              <a:t>How One Club Mentors New Rotarians</a:t>
            </a:r>
            <a:r>
              <a:rPr lang="en-US" sz="4200" b="1">
                <a:solidFill>
                  <a:srgbClr val="FFFF00"/>
                </a:solidFill>
                <a:latin typeface="Arial Rounded"/>
                <a:ea typeface="Arial Rounded"/>
                <a:cs typeface="Arial Rounded"/>
                <a:sym typeface="Arial Rounded"/>
              </a:rPr>
              <a:t> </a:t>
            </a:r>
            <a:r>
              <a:rPr lang="en-US" sz="4200" b="1" i="1">
                <a:solidFill>
                  <a:schemeClr val="bg1"/>
                </a:solidFill>
                <a:latin typeface="Arial Rounded"/>
                <a:ea typeface="Arial Rounded"/>
                <a:cs typeface="Arial Rounded"/>
                <a:sym typeface="Arial Rounded"/>
              </a:rPr>
              <a:t>–</a:t>
            </a:r>
            <a:r>
              <a:rPr lang="en-US" sz="4200" b="1">
                <a:solidFill>
                  <a:schemeClr val="bg1"/>
                </a:solidFill>
                <a:latin typeface="Arial Rounded"/>
                <a:ea typeface="Arial Rounded"/>
                <a:cs typeface="Arial Rounded"/>
                <a:sym typeface="Arial Rounded"/>
              </a:rPr>
              <a:t> </a:t>
            </a:r>
            <a:r>
              <a:rPr lang="en-US" sz="4200" b="1" i="1">
                <a:solidFill>
                  <a:schemeClr val="bg1"/>
                </a:solidFill>
                <a:latin typeface="Arial Rounded"/>
                <a:ea typeface="Arial Rounded"/>
                <a:cs typeface="Arial Rounded"/>
                <a:sym typeface="Arial Rounded"/>
              </a:rPr>
              <a:t>Rick Robinson</a:t>
            </a:r>
            <a:br>
              <a:rPr lang="en-US" sz="4200" b="1" dirty="0">
                <a:solidFill>
                  <a:srgbClr val="FFFF00"/>
                </a:solidFill>
                <a:latin typeface="Arial Rounded"/>
                <a:ea typeface="Arial Rounded"/>
                <a:cs typeface="Arial Rounded"/>
                <a:sym typeface="Arial Rounded"/>
              </a:rPr>
            </a:br>
            <a:endParaRPr sz="3600" i="1" dirty="0">
              <a:solidFill>
                <a:srgbClr val="32CC75"/>
              </a:solidFill>
              <a:latin typeface="Arial"/>
              <a:ea typeface="Arial"/>
              <a:cs typeface="Arial"/>
              <a:sym typeface="Arial"/>
            </a:endParaRPr>
          </a:p>
        </p:txBody>
      </p:sp>
    </p:spTree>
    <p:extLst>
      <p:ext uri="{BB962C8B-B14F-4D97-AF65-F5344CB8AC3E}">
        <p14:creationId xmlns:p14="http://schemas.microsoft.com/office/powerpoint/2010/main" val="333850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p:nvPr/>
        </p:nvSpPr>
        <p:spPr>
          <a:xfrm>
            <a:off x="0" y="1"/>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26"/>
          <p:cNvPicPr preferRelativeResize="0"/>
          <p:nvPr/>
        </p:nvPicPr>
        <p:blipFill rotWithShape="1">
          <a:blip r:embed="rId3">
            <a:alphaModFix/>
          </a:blip>
          <a:srcRect/>
          <a:stretch/>
        </p:blipFill>
        <p:spPr>
          <a:xfrm>
            <a:off x="191356" y="140216"/>
            <a:ext cx="1293687" cy="1298820"/>
          </a:xfrm>
          <a:prstGeom prst="rect">
            <a:avLst/>
          </a:prstGeom>
          <a:noFill/>
          <a:ln>
            <a:noFill/>
          </a:ln>
        </p:spPr>
      </p:pic>
      <p:pic>
        <p:nvPicPr>
          <p:cNvPr id="219" name="Google Shape;219;p26"/>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220" name="Google Shape;220;p26"/>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221" name="Google Shape;221;p26"/>
          <p:cNvSpPr txBox="1">
            <a:spLocks noGrp="1"/>
          </p:cNvSpPr>
          <p:nvPr>
            <p:ph type="title" idx="4294967295"/>
          </p:nvPr>
        </p:nvSpPr>
        <p:spPr>
          <a:xfrm>
            <a:off x="1676400" y="280988"/>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4200"/>
              <a:buFont typeface="Arial Rounded"/>
              <a:buNone/>
            </a:pPr>
            <a:br>
              <a:rPr lang="en-US" sz="4200" b="1" dirty="0">
                <a:solidFill>
                  <a:srgbClr val="FFFF00"/>
                </a:solidFill>
                <a:latin typeface="Arial Rounded"/>
                <a:ea typeface="Arial Rounded"/>
                <a:cs typeface="Arial Rounded"/>
                <a:sym typeface="Arial Rounded"/>
              </a:rPr>
            </a:br>
            <a:endParaRPr sz="3600" i="1" dirty="0">
              <a:solidFill>
                <a:srgbClr val="32CC75"/>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A608ED24-9719-1890-6403-B5B289C0BA78}"/>
              </a:ext>
            </a:extLst>
          </p:cNvPr>
          <p:cNvGraphicFramePr/>
          <p:nvPr>
            <p:extLst>
              <p:ext uri="{D42A27DB-BD31-4B8C-83A1-F6EECF244321}">
                <p14:modId xmlns:p14="http://schemas.microsoft.com/office/powerpoint/2010/main" val="3351976197"/>
              </p:ext>
            </p:extLst>
          </p:nvPr>
        </p:nvGraphicFramePr>
        <p:xfrm>
          <a:off x="1855196" y="-1"/>
          <a:ext cx="7445686" cy="6857994"/>
        </p:xfrm>
        <a:graphic>
          <a:graphicData uri="http://schemas.openxmlformats.org/drawingml/2006/table">
            <a:tbl>
              <a:tblPr>
                <a:tableStyleId>{119B9A53-5D9A-4941-BCE8-D4BBAAFAFEAC}</a:tableStyleId>
              </a:tblPr>
              <a:tblGrid>
                <a:gridCol w="4838899">
                  <a:extLst>
                    <a:ext uri="{9D8B030D-6E8A-4147-A177-3AD203B41FA5}">
                      <a16:colId xmlns:a16="http://schemas.microsoft.com/office/drawing/2014/main" val="2425894948"/>
                    </a:ext>
                  </a:extLst>
                </a:gridCol>
                <a:gridCol w="1522619">
                  <a:extLst>
                    <a:ext uri="{9D8B030D-6E8A-4147-A177-3AD203B41FA5}">
                      <a16:colId xmlns:a16="http://schemas.microsoft.com/office/drawing/2014/main" val="912396912"/>
                    </a:ext>
                  </a:extLst>
                </a:gridCol>
                <a:gridCol w="1084168">
                  <a:extLst>
                    <a:ext uri="{9D8B030D-6E8A-4147-A177-3AD203B41FA5}">
                      <a16:colId xmlns:a16="http://schemas.microsoft.com/office/drawing/2014/main" val="4038044894"/>
                    </a:ext>
                  </a:extLst>
                </a:gridCol>
              </a:tblGrid>
              <a:tr h="196939">
                <a:tc gridSpan="3">
                  <a:txBody>
                    <a:bodyPr/>
                    <a:lstStyle/>
                    <a:p>
                      <a:pPr algn="ctr" fontAlgn="ctr"/>
                      <a:r>
                        <a:rPr lang="en-US" sz="800" u="none" strike="noStrike">
                          <a:effectLst/>
                        </a:rPr>
                        <a:t>TRADITIONAL NEW MEMBER - MENTOR ACTIVITY CHECKLIST</a:t>
                      </a:r>
                      <a:endParaRPr lang="en-US" sz="800" b="1" i="0" u="none" strike="noStrike">
                        <a:solidFill>
                          <a:srgbClr val="000000"/>
                        </a:solidFill>
                        <a:effectLst/>
                        <a:latin typeface="Calibri" panose="020F0502020204030204" pitchFamily="34" charset="0"/>
                      </a:endParaRPr>
                    </a:p>
                  </a:txBody>
                  <a:tcPr marL="4959" marR="4959" marT="4959" marB="2380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0624011"/>
                  </a:ext>
                </a:extLst>
              </a:tr>
              <a:tr h="196939">
                <a:tc gridSpan="3">
                  <a:txBody>
                    <a:bodyPr/>
                    <a:lstStyle/>
                    <a:p>
                      <a:pPr algn="ctr" fontAlgn="ctr"/>
                      <a:r>
                        <a:rPr lang="en-US" sz="800" u="none" strike="noStrike">
                          <a:effectLst/>
                        </a:rPr>
                        <a:t>New Member -                                      Mentor - </a:t>
                      </a:r>
                      <a:endParaRPr lang="en-US" sz="800" b="1" i="0" u="none" strike="noStrike">
                        <a:solidFill>
                          <a:srgbClr val="000000"/>
                        </a:solidFill>
                        <a:effectLst/>
                        <a:latin typeface="Calibri" panose="020F0502020204030204" pitchFamily="34" charset="0"/>
                      </a:endParaRPr>
                    </a:p>
                  </a:txBody>
                  <a:tcPr marL="4959" marR="4959" marT="4959" marB="2380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1179544"/>
                  </a:ext>
                </a:extLst>
              </a:tr>
              <a:tr h="196939">
                <a:tc>
                  <a:txBody>
                    <a:bodyPr/>
                    <a:lstStyle/>
                    <a:p>
                      <a:pPr algn="ctr" fontAlgn="ctr"/>
                      <a:endParaRPr lang="en-US" sz="800" b="1" i="0" u="none" strike="noStrike">
                        <a:solidFill>
                          <a:srgbClr val="000000"/>
                        </a:solidFill>
                        <a:effectLst/>
                        <a:latin typeface="Calibri" panose="020F0502020204030204" pitchFamily="34" charset="0"/>
                      </a:endParaRPr>
                    </a:p>
                  </a:txBody>
                  <a:tcPr marL="4959" marR="4959" marT="4959" marB="23805" anchor="ctr"/>
                </a:tc>
                <a:tc>
                  <a:txBody>
                    <a:bodyPr/>
                    <a:lstStyle/>
                    <a:p>
                      <a:pPr algn="ctr" fontAlgn="ctr"/>
                      <a:endParaRPr lang="en-US" sz="800" b="1" i="0" u="none" strike="noStrike">
                        <a:solidFill>
                          <a:srgbClr val="000000"/>
                        </a:solidFill>
                        <a:effectLst/>
                        <a:latin typeface="Calibri" panose="020F0502020204030204" pitchFamily="34" charset="0"/>
                      </a:endParaRPr>
                    </a:p>
                  </a:txBody>
                  <a:tcPr marL="4959" marR="4959" marT="4959" marB="23805" anchor="ctr"/>
                </a:tc>
                <a:tc>
                  <a:txBody>
                    <a:bodyPr/>
                    <a:lstStyle/>
                    <a:p>
                      <a:pPr algn="ctr" fontAlgn="ctr"/>
                      <a:endParaRPr lang="en-US" sz="800" b="1" i="0" u="none" strike="noStrike">
                        <a:solidFill>
                          <a:srgbClr val="000000"/>
                        </a:solidFill>
                        <a:effectLst/>
                        <a:latin typeface="Calibri" panose="020F0502020204030204" pitchFamily="34" charset="0"/>
                      </a:endParaRPr>
                    </a:p>
                  </a:txBody>
                  <a:tcPr marL="4959" marR="4959" marT="4959" marB="23805" anchor="ctr"/>
                </a:tc>
                <a:extLst>
                  <a:ext uri="{0D108BD9-81ED-4DB2-BD59-A6C34878D82A}">
                    <a16:rowId xmlns:a16="http://schemas.microsoft.com/office/drawing/2014/main" val="1114272250"/>
                  </a:ext>
                </a:extLst>
              </a:tr>
              <a:tr h="156799">
                <a:tc>
                  <a:txBody>
                    <a:bodyPr/>
                    <a:lstStyle/>
                    <a:p>
                      <a:pPr algn="ctr" fontAlgn="b"/>
                      <a:r>
                        <a:rPr lang="en-US" sz="600" u="none" strike="noStrike">
                          <a:effectLst/>
                        </a:rPr>
                        <a:t>Action/Activity </a:t>
                      </a:r>
                      <a:endParaRPr lang="en-US" sz="600" b="1" i="0" u="none" strike="noStrike">
                        <a:solidFill>
                          <a:srgbClr val="000000"/>
                        </a:solidFill>
                        <a:effectLst/>
                        <a:latin typeface="Calibri" panose="020F0502020204030204" pitchFamily="34" charset="0"/>
                      </a:endParaRPr>
                    </a:p>
                  </a:txBody>
                  <a:tcPr marL="4959" marR="4959" marT="4959" marB="23805" anchor="b"/>
                </a:tc>
                <a:tc>
                  <a:txBody>
                    <a:bodyPr/>
                    <a:lstStyle/>
                    <a:p>
                      <a:pPr algn="ctr" fontAlgn="b"/>
                      <a:r>
                        <a:rPr lang="en-US" sz="600" u="none" strike="noStrike">
                          <a:effectLst/>
                        </a:rPr>
                        <a:t>Target Date</a:t>
                      </a:r>
                      <a:endParaRPr lang="en-US" sz="600" b="1" i="0" u="none" strike="noStrike">
                        <a:solidFill>
                          <a:srgbClr val="000000"/>
                        </a:solidFill>
                        <a:effectLst/>
                        <a:latin typeface="Calibri" panose="020F0502020204030204" pitchFamily="34" charset="0"/>
                      </a:endParaRPr>
                    </a:p>
                  </a:txBody>
                  <a:tcPr marL="4959" marR="4959" marT="4959" marB="23805" anchor="b"/>
                </a:tc>
                <a:tc>
                  <a:txBody>
                    <a:bodyPr/>
                    <a:lstStyle/>
                    <a:p>
                      <a:pPr algn="ctr" fontAlgn="b"/>
                      <a:r>
                        <a:rPr lang="en-US" sz="600" u="none" strike="noStrike">
                          <a:effectLst/>
                        </a:rPr>
                        <a:t>Date Completed</a:t>
                      </a:r>
                      <a:endParaRPr lang="en-US" sz="600" b="1"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4100015657"/>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635394274"/>
                  </a:ext>
                </a:extLst>
              </a:tr>
              <a:tr h="156799">
                <a:tc>
                  <a:txBody>
                    <a:bodyPr/>
                    <a:lstStyle/>
                    <a:p>
                      <a:pPr algn="l" fontAlgn="b"/>
                      <a:r>
                        <a:rPr lang="en-US" sz="600" u="none" strike="noStrike">
                          <a:effectLst/>
                        </a:rPr>
                        <a:t>1. Complete the new member orientation conducted by the Club Trainer.</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Within first month</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52744279"/>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2539637563"/>
                  </a:ext>
                </a:extLst>
              </a:tr>
              <a:tr h="156799">
                <a:tc>
                  <a:txBody>
                    <a:bodyPr/>
                    <a:lstStyle/>
                    <a:p>
                      <a:pPr algn="l" fontAlgn="b"/>
                      <a:r>
                        <a:rPr lang="en-US" sz="600" u="none" strike="noStrike">
                          <a:effectLst/>
                        </a:rPr>
                        <a:t>2. Serve as a greeter within the first 3 months of induction,  to be assigned</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Within first 3 months</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1882506495"/>
                  </a:ext>
                </a:extLst>
              </a:tr>
              <a:tr h="156799">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95487613"/>
                  </a:ext>
                </a:extLst>
              </a:tr>
              <a:tr h="156799">
                <a:tc>
                  <a:txBody>
                    <a:bodyPr/>
                    <a:lstStyle/>
                    <a:p>
                      <a:pPr algn="l" fontAlgn="b"/>
                      <a:r>
                        <a:rPr lang="en-US" sz="600" u="none" strike="noStrike">
                          <a:effectLst/>
                        </a:rPr>
                        <a:t>3. Attend all of the following club functions (participate with your mentor if able): </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Within first 3 months</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471767029"/>
                  </a:ext>
                </a:extLst>
              </a:tr>
              <a:tr h="156799">
                <a:tc>
                  <a:txBody>
                    <a:bodyPr/>
                    <a:lstStyle/>
                    <a:p>
                      <a:pPr algn="l" fontAlgn="b"/>
                      <a:r>
                        <a:rPr lang="en-US" sz="600" u="none" strike="noStrike">
                          <a:effectLst/>
                        </a:rPr>
                        <a:t>     A. Informal or social activity</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783862409"/>
                  </a:ext>
                </a:extLst>
              </a:tr>
              <a:tr h="156799">
                <a:tc>
                  <a:txBody>
                    <a:bodyPr/>
                    <a:lstStyle/>
                    <a:p>
                      <a:pPr algn="l" fontAlgn="b"/>
                      <a:r>
                        <a:rPr lang="en-US" sz="600" u="none" strike="noStrike">
                          <a:effectLst/>
                        </a:rPr>
                        <a:t>     B. Board meeting (takes place at the 4th Thursday meeting)</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971827564"/>
                  </a:ext>
                </a:extLst>
              </a:tr>
              <a:tr h="156799">
                <a:tc>
                  <a:txBody>
                    <a:bodyPr/>
                    <a:lstStyle/>
                    <a:p>
                      <a:pPr algn="l" fontAlgn="b"/>
                      <a:r>
                        <a:rPr lang="en-US" sz="600" u="none" strike="noStrike">
                          <a:effectLst/>
                        </a:rPr>
                        <a:t>     C. Committee meeting</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009821895"/>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630684839"/>
                  </a:ext>
                </a:extLst>
              </a:tr>
              <a:tr h="156799">
                <a:tc>
                  <a:txBody>
                    <a:bodyPr/>
                    <a:lstStyle/>
                    <a:p>
                      <a:pPr algn="l" fontAlgn="b"/>
                      <a:r>
                        <a:rPr lang="en-US" sz="600" u="none" strike="noStrike">
                          <a:effectLst/>
                        </a:rPr>
                        <a:t>4,  Choose a club committee on which you would like to serve. (Preferably with mentor)</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Within second month</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667350676"/>
                  </a:ext>
                </a:extLst>
              </a:tr>
              <a:tr h="156799">
                <a:tc>
                  <a:txBody>
                    <a:bodyPr/>
                    <a:lstStyle/>
                    <a:p>
                      <a:pPr algn="l" fontAlgn="b"/>
                      <a:r>
                        <a:rPr lang="en-US" sz="600" u="none" strike="noStrike">
                          <a:effectLst/>
                        </a:rPr>
                        <a:t>       4a. Mentor to introduce new member to Committee Chairman</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Within first month</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764086133"/>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091995317"/>
                  </a:ext>
                </a:extLst>
              </a:tr>
              <a:tr h="156799">
                <a:tc>
                  <a:txBody>
                    <a:bodyPr/>
                    <a:lstStyle/>
                    <a:p>
                      <a:pPr algn="l" fontAlgn="b"/>
                      <a:r>
                        <a:rPr lang="en-US" sz="600" u="none" strike="noStrike">
                          <a:effectLst/>
                        </a:rPr>
                        <a:t>5. Participate in a club service project. (With your mentor if able.)</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Within first three months</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804870790"/>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619385650"/>
                  </a:ext>
                </a:extLst>
              </a:tr>
              <a:tr h="156799">
                <a:tc>
                  <a:txBody>
                    <a:bodyPr/>
                    <a:lstStyle/>
                    <a:p>
                      <a:pPr algn="l" fontAlgn="b"/>
                      <a:r>
                        <a:rPr lang="en-US" sz="600" u="none" strike="noStrike">
                          <a:effectLst/>
                        </a:rPr>
                        <a:t>6.  Invite a guest to a Rotary meeting/event</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Within first year</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312147868"/>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487114057"/>
                  </a:ext>
                </a:extLst>
              </a:tr>
              <a:tr h="156799">
                <a:tc>
                  <a:txBody>
                    <a:bodyPr/>
                    <a:lstStyle/>
                    <a:p>
                      <a:pPr algn="l" fontAlgn="b"/>
                      <a:r>
                        <a:rPr lang="en-US" sz="600" u="none" strike="noStrike">
                          <a:effectLst/>
                        </a:rPr>
                        <a:t>7. Volunteer to participate in the club's major fundraiser (Labor day 5K run)</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Labor Day</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072773179"/>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1013709209"/>
                  </a:ext>
                </a:extLst>
              </a:tr>
              <a:tr h="156799">
                <a:tc>
                  <a:txBody>
                    <a:bodyPr/>
                    <a:lstStyle/>
                    <a:p>
                      <a:pPr algn="l" fontAlgn="b"/>
                      <a:r>
                        <a:rPr lang="en-US" sz="600" u="none" strike="noStrike">
                          <a:effectLst/>
                        </a:rPr>
                        <a:t>8. Do a Vocational Talk at a club meeting.  To be assigned</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Within first two months</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841891600"/>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2784905563"/>
                  </a:ext>
                </a:extLst>
              </a:tr>
              <a:tr h="156799">
                <a:tc>
                  <a:txBody>
                    <a:bodyPr/>
                    <a:lstStyle/>
                    <a:p>
                      <a:pPr algn="l" fontAlgn="b"/>
                      <a:r>
                        <a:rPr lang="en-US" sz="600" u="none" strike="noStrike">
                          <a:effectLst/>
                        </a:rPr>
                        <a:t>9.  Optional: Attend a District Meeting.  In priority of importance:</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Within first year</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2510561113"/>
                  </a:ext>
                </a:extLst>
              </a:tr>
              <a:tr h="156799">
                <a:tc>
                  <a:txBody>
                    <a:bodyPr/>
                    <a:lstStyle/>
                    <a:p>
                      <a:pPr algn="l" fontAlgn="b"/>
                      <a:r>
                        <a:rPr lang="en-US" sz="600" u="none" strike="noStrike">
                          <a:effectLst/>
                        </a:rPr>
                        <a:t>        A. Foundation seminar </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256143511"/>
                  </a:ext>
                </a:extLst>
              </a:tr>
              <a:tr h="156799">
                <a:tc>
                  <a:txBody>
                    <a:bodyPr/>
                    <a:lstStyle/>
                    <a:p>
                      <a:pPr algn="l" fontAlgn="b"/>
                      <a:r>
                        <a:rPr lang="en-US" sz="600" u="none" strike="noStrike">
                          <a:effectLst/>
                        </a:rPr>
                        <a:t>        B. District conference </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450711432"/>
                  </a:ext>
                </a:extLst>
              </a:tr>
              <a:tr h="156799">
                <a:tc>
                  <a:txBody>
                    <a:bodyPr/>
                    <a:lstStyle/>
                    <a:p>
                      <a:pPr algn="l" fontAlgn="b"/>
                      <a:r>
                        <a:rPr lang="en-US" sz="600" u="none" strike="noStrike">
                          <a:effectLst/>
                        </a:rPr>
                        <a:t>        C. District assembly </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1135011981"/>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799498937"/>
                  </a:ext>
                </a:extLst>
              </a:tr>
              <a:tr h="156799">
                <a:tc>
                  <a:txBody>
                    <a:bodyPr/>
                    <a:lstStyle/>
                    <a:p>
                      <a:pPr algn="l" fontAlgn="b"/>
                      <a:r>
                        <a:rPr lang="en-US" sz="600" u="none" strike="noStrike">
                          <a:effectLst/>
                        </a:rPr>
                        <a:t>10. Give carefull consideration to becoming a Paul Harris Sustaining member and a </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Within first three months</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422660672"/>
                  </a:ext>
                </a:extLst>
              </a:tr>
              <a:tr h="156799">
                <a:tc>
                  <a:txBody>
                    <a:bodyPr/>
                    <a:lstStyle/>
                    <a:p>
                      <a:pPr algn="l" fontAlgn="b"/>
                      <a:r>
                        <a:rPr lang="en-US" sz="600" u="none" strike="noStrike">
                          <a:effectLst/>
                        </a:rPr>
                        <a:t>      supporter of the "A Child's Tomorrow "(ACT) Leawood Rotary's foundation </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956686689"/>
                  </a:ext>
                </a:extLst>
              </a:tr>
              <a:tr h="152016">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5628104"/>
                  </a:ext>
                </a:extLst>
              </a:tr>
              <a:tr h="156799">
                <a:tc>
                  <a:txBody>
                    <a:bodyPr/>
                    <a:lstStyle/>
                    <a:p>
                      <a:pPr algn="l" fontAlgn="b"/>
                      <a:r>
                        <a:rPr lang="en-US" sz="600" u="none" strike="noStrike">
                          <a:effectLst/>
                        </a:rPr>
                        <a:t>12.  Mentor to help new member get acclimated to weekly meetings </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On going</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373336276"/>
                  </a:ext>
                </a:extLst>
              </a:tr>
              <a:tr h="156799">
                <a:tc>
                  <a:txBody>
                    <a:bodyPr/>
                    <a:lstStyle/>
                    <a:p>
                      <a:pPr algn="l" fontAlgn="b"/>
                      <a:r>
                        <a:rPr lang="en-US" sz="600" u="none" strike="noStrike">
                          <a:effectLst/>
                        </a:rPr>
                        <a:t>       Reach out to your mentee at breakfast meetings, get him/her engaged.  </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854180377"/>
                  </a:ext>
                </a:extLst>
              </a:tr>
              <a:tr h="156799">
                <a:tc>
                  <a:txBody>
                    <a:bodyPr/>
                    <a:lstStyle/>
                    <a:p>
                      <a:pPr algn="l" fontAlgn="b"/>
                      <a:r>
                        <a:rPr lang="en-US" sz="600" u="none" strike="noStrike">
                          <a:effectLst/>
                        </a:rPr>
                        <a:t>       Introduce new member to current members</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200612340"/>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1316275413"/>
                  </a:ext>
                </a:extLst>
              </a:tr>
              <a:tr h="156799">
                <a:tc>
                  <a:txBody>
                    <a:bodyPr/>
                    <a:lstStyle/>
                    <a:p>
                      <a:pPr algn="l" fontAlgn="b"/>
                      <a:r>
                        <a:rPr lang="en-US" sz="600" u="none" strike="noStrike">
                          <a:effectLst/>
                        </a:rPr>
                        <a:t>13.  Become familiar with Rotary.org, LeawoodRotary.org web sites and Club Runner</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r>
                        <a:rPr lang="en-US" sz="600" u="none" strike="noStrike">
                          <a:effectLst/>
                        </a:rPr>
                        <a:t>Within first month</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2823470641"/>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2264533527"/>
                  </a:ext>
                </a:extLst>
              </a:tr>
              <a:tr h="156799">
                <a:tc>
                  <a:txBody>
                    <a:bodyPr/>
                    <a:lstStyle/>
                    <a:p>
                      <a:pPr algn="l" fontAlgn="b"/>
                      <a:r>
                        <a:rPr lang="en-US" sz="600" u="none" strike="noStrike">
                          <a:effectLst/>
                        </a:rPr>
                        <a:t>14.  Attend a Fireside Chat (to be scheduled) </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069325441"/>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3609351440"/>
                  </a:ext>
                </a:extLst>
              </a:tr>
              <a:tr h="156799">
                <a:tc>
                  <a:txBody>
                    <a:bodyPr/>
                    <a:lstStyle/>
                    <a:p>
                      <a:pPr algn="l" fontAlgn="b"/>
                      <a:r>
                        <a:rPr lang="en-US" sz="600" u="none" strike="noStrike">
                          <a:effectLst/>
                        </a:rPr>
                        <a:t>15. Create My Rotary Account</a:t>
                      </a:r>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2003494032"/>
                  </a:ext>
                </a:extLst>
              </a:tr>
              <a:tr h="156799">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59" marR="4959" marT="4959" marB="23805" anchor="b"/>
                </a:tc>
                <a:extLst>
                  <a:ext uri="{0D108BD9-81ED-4DB2-BD59-A6C34878D82A}">
                    <a16:rowId xmlns:a16="http://schemas.microsoft.com/office/drawing/2014/main" val="2913444855"/>
                  </a:ext>
                </a:extLst>
              </a:tr>
            </a:tbl>
          </a:graphicData>
        </a:graphic>
      </p:graphicFrame>
    </p:spTree>
    <p:extLst>
      <p:ext uri="{BB962C8B-B14F-4D97-AF65-F5344CB8AC3E}">
        <p14:creationId xmlns:p14="http://schemas.microsoft.com/office/powerpoint/2010/main" val="315845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p:nvPr/>
        </p:nvSpPr>
        <p:spPr>
          <a:xfrm>
            <a:off x="0" y="1"/>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26"/>
          <p:cNvPicPr preferRelativeResize="0"/>
          <p:nvPr/>
        </p:nvPicPr>
        <p:blipFill rotWithShape="1">
          <a:blip r:embed="rId3">
            <a:alphaModFix/>
          </a:blip>
          <a:srcRect/>
          <a:stretch/>
        </p:blipFill>
        <p:spPr>
          <a:xfrm>
            <a:off x="191356" y="140216"/>
            <a:ext cx="1293687" cy="1298820"/>
          </a:xfrm>
          <a:prstGeom prst="rect">
            <a:avLst/>
          </a:prstGeom>
          <a:noFill/>
          <a:ln>
            <a:noFill/>
          </a:ln>
        </p:spPr>
      </p:pic>
      <p:pic>
        <p:nvPicPr>
          <p:cNvPr id="219" name="Google Shape;219;p26"/>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220" name="Google Shape;220;p26"/>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3800" b="1" i="0" u="none" strike="noStrike" cap="none">
                <a:solidFill>
                  <a:srgbClr val="FFFF00"/>
                </a:solidFill>
                <a:latin typeface="Calibri"/>
                <a:ea typeface="Calibri"/>
                <a:cs typeface="Calibri"/>
                <a:sym typeface="Calibri"/>
              </a:rPr>
              <a:t>Welcome to District 5710!</a:t>
            </a:r>
            <a:endParaRPr sz="3800" b="1" i="0" u="none" strike="noStrike" cap="none">
              <a:solidFill>
                <a:srgbClr val="FFFF00"/>
              </a:solidFill>
              <a:latin typeface="Calibri"/>
              <a:ea typeface="Calibri"/>
              <a:cs typeface="Calibri"/>
              <a:sym typeface="Calibri"/>
            </a:endParaRPr>
          </a:p>
        </p:txBody>
      </p:sp>
      <p:sp>
        <p:nvSpPr>
          <p:cNvPr id="221" name="Google Shape;221;p26"/>
          <p:cNvSpPr txBox="1">
            <a:spLocks noGrp="1"/>
          </p:cNvSpPr>
          <p:nvPr>
            <p:ph type="title"/>
          </p:nvPr>
        </p:nvSpPr>
        <p:spPr>
          <a:xfrm>
            <a:off x="191356" y="2074773"/>
            <a:ext cx="12000644"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00"/>
              </a:buClr>
              <a:buSzPts val="4200"/>
              <a:buFont typeface="Arial Rounded"/>
              <a:buNone/>
            </a:pPr>
            <a:r>
              <a:rPr lang="en-US" b="1">
                <a:solidFill>
                  <a:srgbClr val="FFFF00"/>
                </a:solidFill>
                <a:latin typeface="Arial"/>
                <a:ea typeface="Arial"/>
                <a:cs typeface="Arial"/>
                <a:sym typeface="Arial"/>
              </a:rPr>
              <a:t>Your Club Experience –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Making Your Clubs Irresistible </a:t>
            </a:r>
            <a:br>
              <a:rPr lang="en-US" b="1">
                <a:solidFill>
                  <a:srgbClr val="FFFF00"/>
                </a:solidFill>
                <a:latin typeface="Arial"/>
                <a:ea typeface="Arial"/>
                <a:cs typeface="Arial"/>
                <a:sym typeface="Arial"/>
              </a:rPr>
            </a:br>
            <a:br>
              <a:rPr lang="en-US" sz="4000" b="1">
                <a:solidFill>
                  <a:srgbClr val="FFFF00"/>
                </a:solidFill>
                <a:latin typeface="Arial"/>
                <a:ea typeface="Arial"/>
                <a:cs typeface="Arial"/>
                <a:sym typeface="Arial"/>
              </a:rPr>
            </a:br>
            <a:r>
              <a:rPr lang="en-US" sz="4000" b="1">
                <a:solidFill>
                  <a:schemeClr val="bg1"/>
                </a:solidFill>
                <a:latin typeface="Arial Rounded"/>
                <a:ea typeface="Arial Rounded"/>
                <a:cs typeface="Arial Rounded"/>
                <a:sym typeface="Arial Rounded"/>
              </a:rPr>
              <a:t>Emily Tucker;</a:t>
            </a:r>
            <a:r>
              <a:rPr lang="en-US" sz="4000" b="1" i="1">
                <a:solidFill>
                  <a:schemeClr val="bg1"/>
                </a:solidFill>
                <a:latin typeface="Arial Rounded"/>
                <a:ea typeface="Arial Rounded"/>
                <a:cs typeface="Arial Rounded"/>
                <a:sym typeface="Arial Rounded"/>
              </a:rPr>
              <a:t> RMO, Rotary International</a:t>
            </a:r>
            <a:br>
              <a:rPr lang="en-US" sz="4200" b="1" dirty="0">
                <a:solidFill>
                  <a:srgbClr val="FFFF00"/>
                </a:solidFill>
                <a:latin typeface="Arial Rounded"/>
                <a:ea typeface="Arial Rounded"/>
                <a:cs typeface="Arial Rounded"/>
                <a:sym typeface="Arial Rounded"/>
              </a:rPr>
            </a:br>
            <a:endParaRPr sz="3600" i="1" dirty="0">
              <a:solidFill>
                <a:srgbClr val="32CC75"/>
              </a:solidFill>
              <a:latin typeface="Arial"/>
              <a:ea typeface="Arial"/>
              <a:cs typeface="Arial"/>
              <a:sym typeface="Arial"/>
            </a:endParaRPr>
          </a:p>
        </p:txBody>
      </p:sp>
    </p:spTree>
    <p:extLst>
      <p:ext uri="{BB962C8B-B14F-4D97-AF65-F5344CB8AC3E}">
        <p14:creationId xmlns:p14="http://schemas.microsoft.com/office/powerpoint/2010/main" val="381829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4E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CC6489-CD4E-4463-8C47-5A636D58644C}"/>
              </a:ext>
            </a:extLst>
          </p:cNvPr>
          <p:cNvSpPr txBox="1"/>
          <p:nvPr/>
        </p:nvSpPr>
        <p:spPr>
          <a:xfrm>
            <a:off x="2168434" y="364546"/>
            <a:ext cx="9666515" cy="193899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rPr>
              <a:t>WHY IS OUR CLUB EXPERIENCE IMPORTANT?</a:t>
            </a:r>
          </a:p>
        </p:txBody>
      </p:sp>
      <p:sp>
        <p:nvSpPr>
          <p:cNvPr id="7" name="TextBox 6">
            <a:extLst>
              <a:ext uri="{FF2B5EF4-FFF2-40B4-BE49-F238E27FC236}">
                <a16:creationId xmlns:a16="http://schemas.microsoft.com/office/drawing/2014/main" id="{D2A2450E-246B-4495-8B51-7FB38827D8F1}"/>
              </a:ext>
            </a:extLst>
          </p:cNvPr>
          <p:cNvSpPr txBox="1"/>
          <p:nvPr/>
        </p:nvSpPr>
        <p:spPr>
          <a:xfrm>
            <a:off x="709863" y="2221734"/>
            <a:ext cx="9769642"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It’s how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4000" b="0"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	Feel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	Utilize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	Interact with</a:t>
            </a:r>
            <a:r>
              <a:rPr kumimoji="0" lang="en-US" sz="40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 </a:t>
            </a:r>
            <a:r>
              <a:rPr kumimoji="0" lang="en-US" sz="4000" b="1" i="0" u="none" strike="noStrike" kern="1200" cap="none" spc="0" normalizeH="0" baseline="0" noProof="0" dirty="0">
                <a:ln>
                  <a:noFill/>
                </a:ln>
                <a:solidFill>
                  <a:srgbClr val="F7A81B"/>
                </a:solidFill>
                <a:effectLst/>
                <a:uLnTx/>
                <a:uFillTx/>
                <a:latin typeface="Arial Narrow" panose="020B0606020202030204" pitchFamily="34" charset="0"/>
                <a:ea typeface="+mn-ea"/>
                <a:cs typeface="+mn-cs"/>
              </a:rPr>
              <a:t>Rotary</a:t>
            </a:r>
            <a:r>
              <a:rPr kumimoji="0" lang="en-US" sz="1800" b="1" i="0" u="none" strike="noStrike" kern="1200" cap="none" spc="0" normalizeH="0" baseline="0" noProof="0" dirty="0">
                <a:ln>
                  <a:noFill/>
                </a:ln>
                <a:solidFill>
                  <a:srgbClr val="FFC00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9" name="Graphic 8" descr="Heart with pulse">
            <a:extLst>
              <a:ext uri="{FF2B5EF4-FFF2-40B4-BE49-F238E27FC236}">
                <a16:creationId xmlns:a16="http://schemas.microsoft.com/office/drawing/2014/main" id="{FC56BA0A-76EE-4D7A-AB8C-081F8E1A6D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3336" y="1730764"/>
            <a:ext cx="5526505" cy="5526505"/>
          </a:xfrm>
          <a:prstGeom prst="rect">
            <a:avLst/>
          </a:prstGeom>
        </p:spPr>
      </p:pic>
    </p:spTree>
    <p:extLst>
      <p:ext uri="{BB962C8B-B14F-4D97-AF65-F5344CB8AC3E}">
        <p14:creationId xmlns:p14="http://schemas.microsoft.com/office/powerpoint/2010/main" val="370928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10265"/>
            <a:ext cx="12192000" cy="6858000"/>
          </a:xfrm>
          <a:prstGeom prst="rect">
            <a:avLst/>
          </a:prstGeom>
          <a:solidFill>
            <a:srgbClr val="00B4E6"/>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alpha val="0"/>
                  </a:srgbClr>
                </a:solidFill>
                <a:effectLst/>
                <a:uLnTx/>
                <a:uFillTx/>
                <a:latin typeface="Arial" panose="020B0604020202020204"/>
                <a:ea typeface="+mn-ea"/>
                <a:cs typeface="+mn-cs"/>
              </a:rPr>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226383" y="178692"/>
            <a:ext cx="966651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rPr>
              <a:t>WHAT CAN WE OFFER OUR MEMBERS?</a:t>
            </a:r>
          </a:p>
        </p:txBody>
      </p:sp>
      <p:sp>
        <p:nvSpPr>
          <p:cNvPr id="3" name="TextBox 2">
            <a:extLst>
              <a:ext uri="{FF2B5EF4-FFF2-40B4-BE49-F238E27FC236}">
                <a16:creationId xmlns:a16="http://schemas.microsoft.com/office/drawing/2014/main" id="{267CF2CA-254C-4253-A346-675B233F9260}"/>
              </a:ext>
            </a:extLst>
          </p:cNvPr>
          <p:cNvSpPr txBox="1"/>
          <p:nvPr/>
        </p:nvSpPr>
        <p:spPr>
          <a:xfrm>
            <a:off x="822122" y="2097248"/>
            <a:ext cx="5662569" cy="4801314"/>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Leadership development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Personal development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Professional development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Connections + friendship</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Service opportunities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Mentoring</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Networking</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Fun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5" name="Graphic 4" descr="Suburban scene">
            <a:extLst>
              <a:ext uri="{FF2B5EF4-FFF2-40B4-BE49-F238E27FC236}">
                <a16:creationId xmlns:a16="http://schemas.microsoft.com/office/drawing/2014/main" id="{4BB40A03-3078-426F-A08D-F8C7F24790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52192" y="1187533"/>
            <a:ext cx="4987820" cy="4987820"/>
          </a:xfrm>
          <a:prstGeom prst="rect">
            <a:avLst/>
          </a:prstGeom>
        </p:spPr>
      </p:pic>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0" y="-26203"/>
            <a:ext cx="12192000" cy="6884203"/>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extBox 5"/>
          <p:cNvSpPr txBox="1"/>
          <p:nvPr/>
        </p:nvSpPr>
        <p:spPr>
          <a:xfrm>
            <a:off x="434378" y="756707"/>
            <a:ext cx="5638799" cy="5940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t>FACTORS THAT INFLUENCE </a:t>
            </a:r>
            <a:br>
              <a:rPr kumimoji="0" lang="en-US" sz="3600" b="1"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br>
            <a:r>
              <a:rPr kumimoji="0" lang="en-US" sz="3600" b="1"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t>MEMBER SATISFACTION:</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t> </a:t>
            </a:r>
          </a:p>
          <a:p>
            <a:pPr marL="342900" marR="0" lvl="0" indent="-342900" algn="l" defTabSz="914400" rtl="0" eaLnBrk="1" fontAlgn="auto" latinLnBrk="0" hangingPunct="0">
              <a:lnSpc>
                <a:spcPct val="100000"/>
              </a:lnSpc>
              <a:spcBef>
                <a:spcPts val="0"/>
              </a:spcBef>
              <a:spcAft>
                <a:spcPts val="0"/>
              </a:spcAft>
              <a:buClrTx/>
              <a:buSzTx/>
              <a:buFont typeface="+mj-lt"/>
              <a:buAutoNum type="arabicPeriod"/>
              <a:tabLst/>
              <a:defRPr/>
            </a:pPr>
            <a:r>
              <a:rPr kumimoji="0" lang="en-US" sz="3600" b="1" i="0" u="none" strike="noStrike" kern="1200" cap="none" spc="0" normalizeH="0" baseline="0" noProof="0" dirty="0">
                <a:ln>
                  <a:noFill/>
                </a:ln>
                <a:solidFill>
                  <a:srgbClr val="01B4E7"/>
                </a:solidFill>
                <a:effectLst/>
                <a:uLnTx/>
                <a:uFillTx/>
                <a:latin typeface="Arial Narrow" panose="020B0606020202030204" pitchFamily="34" charset="0"/>
                <a:ea typeface="Arial"/>
                <a:cs typeface="Arial"/>
                <a:sym typeface="Arial"/>
              </a:rPr>
              <a:t>Comfort with other club members</a:t>
            </a:r>
          </a:p>
          <a:p>
            <a:pPr marL="342900" marR="0" lvl="0" indent="-342900" algn="l" defTabSz="914400" rtl="0" eaLnBrk="1" fontAlgn="auto" latinLnBrk="0" hangingPunct="0">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t>Club’s positive impact in the community</a:t>
            </a:r>
          </a:p>
          <a:p>
            <a:pPr marL="342900" marR="0" lvl="0" indent="-342900" algn="l" defTabSz="914400" rtl="0" eaLnBrk="1" fontAlgn="auto" latinLnBrk="0" hangingPunct="0">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t>Confidence in club leadership</a:t>
            </a:r>
          </a:p>
          <a:p>
            <a:pPr marL="342900" marR="0" lvl="0" indent="-342900" algn="l" defTabSz="914400" rtl="0" eaLnBrk="1" fontAlgn="auto" latinLnBrk="0" hangingPunct="0">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t>Enjoying club meetings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0">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5" name="TextBox 4"/>
          <p:cNvSpPr txBox="1"/>
          <p:nvPr/>
        </p:nvSpPr>
        <p:spPr>
          <a:xfrm>
            <a:off x="6507555" y="756707"/>
            <a:ext cx="6305088" cy="3908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t>FACTORS THAT INFLUENCE </a:t>
            </a:r>
            <a:br>
              <a:rPr kumimoji="0" lang="en-US" sz="3600" b="1"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br>
            <a:r>
              <a:rPr kumimoji="0" lang="en-US" sz="3600" b="1"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t>MEMBER RETENTION: </a:t>
            </a:r>
          </a:p>
          <a:p>
            <a:pPr marL="0" marR="0" lvl="0" indent="0" algn="l" defTabSz="914400" rtl="0" eaLnBrk="1" fontAlgn="auto" latinLnBrk="0" hangingPunct="0">
              <a:lnSpc>
                <a:spcPct val="100000"/>
              </a:lnSpc>
              <a:spcBef>
                <a:spcPts val="0"/>
              </a:spcBef>
              <a:spcAft>
                <a:spcPts val="0"/>
              </a:spcAft>
              <a:buClrTx/>
              <a:buSzTx/>
              <a:buFontTx/>
              <a:buNone/>
              <a:tabLst/>
              <a:defRPr/>
            </a:pPr>
            <a:br>
              <a:rPr kumimoji="0" lang="en-US" sz="3600" b="1"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br>
            <a:r>
              <a:rPr kumimoji="0" lang="en-US" sz="3600" b="1" i="0" u="none" strike="noStrike" kern="1200" cap="none" spc="0" normalizeH="0" baseline="0" noProof="0" dirty="0">
                <a:ln>
                  <a:noFill/>
                </a:ln>
                <a:solidFill>
                  <a:srgbClr val="01B4E7"/>
                </a:solidFill>
                <a:effectLst/>
                <a:uLnTx/>
                <a:uFillTx/>
                <a:latin typeface="Arial Narrow" panose="020B0606020202030204" pitchFamily="34" charset="0"/>
                <a:ea typeface="Arial"/>
                <a:cs typeface="Arial"/>
                <a:sym typeface="Arial"/>
              </a:rPr>
              <a:t>1. Comfort with other club members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t>2. </a:t>
            </a:r>
            <a:r>
              <a:rPr kumimoji="0" lang="en-US" sz="3200" b="0" i="0" u="none" strike="noStrike" kern="1200" cap="none" spc="0" normalizeH="0" baseline="0" noProof="0" dirty="0">
                <a:ln>
                  <a:noFill/>
                </a:ln>
                <a:solidFill>
                  <a:srgbClr val="FFFFFF"/>
                </a:solidFill>
                <a:effectLst/>
                <a:uLnTx/>
                <a:uFillTx/>
                <a:latin typeface="Arial Narrow" panose="020B0606020202030204" pitchFamily="34" charset="0"/>
                <a:ea typeface="Arial"/>
                <a:cs typeface="Arial"/>
                <a:sym typeface="Arial"/>
              </a:rPr>
              <a:t>Enjoying club meetings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0">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cxnSp>
        <p:nvCxnSpPr>
          <p:cNvPr id="8" name="Straight Connector 7"/>
          <p:cNvCxnSpPr/>
          <p:nvPr/>
        </p:nvCxnSpPr>
        <p:spPr>
          <a:xfrm flipH="1" flipV="1">
            <a:off x="6073177" y="756708"/>
            <a:ext cx="22823" cy="5940085"/>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628761" y="4455268"/>
            <a:ext cx="2042807" cy="2042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93729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0181658"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alpha val="0"/>
                  </a:srgbClr>
                </a:solidFill>
                <a:effectLst/>
                <a:uLnTx/>
                <a:uFillTx/>
                <a:latin typeface="Arial" panose="020B0604020202020204"/>
                <a:ea typeface="+mn-ea"/>
                <a:cs typeface="+mn-cs"/>
              </a:rPr>
              <a:t>subhead</a:t>
            </a:r>
          </a:p>
        </p:txBody>
      </p:sp>
      <p:sp>
        <p:nvSpPr>
          <p:cNvPr id="4" name="Subtitle 22">
            <a:extLst>
              <a:ext uri="{FF2B5EF4-FFF2-40B4-BE49-F238E27FC236}">
                <a16:creationId xmlns:a16="http://schemas.microsoft.com/office/drawing/2014/main" id="{BFCAF9E0-4F3F-42CE-A111-322E600D68E2}"/>
              </a:ext>
            </a:extLst>
          </p:cNvPr>
          <p:cNvSpPr txBox="1">
            <a:spLocks/>
          </p:cNvSpPr>
          <p:nvPr/>
        </p:nvSpPr>
        <p:spPr>
          <a:xfrm>
            <a:off x="2010342" y="1919016"/>
            <a:ext cx="6931777" cy="1039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rPr>
              <a:t>Club environment &amp;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rPr>
              <a:t>club culture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3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3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5" name="Subtitle 22">
            <a:extLst>
              <a:ext uri="{FF2B5EF4-FFF2-40B4-BE49-F238E27FC236}">
                <a16:creationId xmlns:a16="http://schemas.microsoft.com/office/drawing/2014/main" id="{0FAD3376-93B7-4CB2-B329-309B08BE0BD0}"/>
              </a:ext>
            </a:extLst>
          </p:cNvPr>
          <p:cNvSpPr txBox="1">
            <a:spLocks/>
          </p:cNvSpPr>
          <p:nvPr/>
        </p:nvSpPr>
        <p:spPr>
          <a:xfrm>
            <a:off x="2010342" y="3754416"/>
            <a:ext cx="4734839" cy="7132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rPr>
              <a:t>Unmet expectations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endParaRPr>
          </a:p>
        </p:txBody>
      </p:sp>
      <p:sp>
        <p:nvSpPr>
          <p:cNvPr id="6" name="Subtitle 22">
            <a:extLst>
              <a:ext uri="{FF2B5EF4-FFF2-40B4-BE49-F238E27FC236}">
                <a16:creationId xmlns:a16="http://schemas.microsoft.com/office/drawing/2014/main" id="{DD3AED5C-33AD-4331-9025-8AF3D7E957EE}"/>
              </a:ext>
            </a:extLst>
          </p:cNvPr>
          <p:cNvSpPr txBox="1">
            <a:spLocks/>
          </p:cNvSpPr>
          <p:nvPr/>
        </p:nvSpPr>
        <p:spPr>
          <a:xfrm>
            <a:off x="2010342" y="5265655"/>
            <a:ext cx="6397388" cy="197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rPr>
              <a:t>Financial &amp;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rPr>
              <a:t>time commitments </a:t>
            </a:r>
          </a:p>
        </p:txBody>
      </p:sp>
      <p:pic>
        <p:nvPicPr>
          <p:cNvPr id="8" name="Graphic 7" descr="Venn diagram">
            <a:extLst>
              <a:ext uri="{FF2B5EF4-FFF2-40B4-BE49-F238E27FC236}">
                <a16:creationId xmlns:a16="http://schemas.microsoft.com/office/drawing/2014/main" id="{DC6593F2-E7CE-4519-9C07-1D7D36C4AF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417" y="1552002"/>
            <a:ext cx="1626920" cy="1626920"/>
          </a:xfrm>
          <a:prstGeom prst="rect">
            <a:avLst/>
          </a:prstGeom>
        </p:spPr>
      </p:pic>
      <p:pic>
        <p:nvPicPr>
          <p:cNvPr id="10" name="Graphic 9" descr="Thumbs up sign">
            <a:extLst>
              <a:ext uri="{FF2B5EF4-FFF2-40B4-BE49-F238E27FC236}">
                <a16:creationId xmlns:a16="http://schemas.microsoft.com/office/drawing/2014/main" id="{2D1DE412-60C6-4D8A-B546-2C23C4E215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435598" y="3679079"/>
            <a:ext cx="1142557" cy="1142557"/>
          </a:xfrm>
          <a:prstGeom prst="rect">
            <a:avLst/>
          </a:prstGeom>
        </p:spPr>
      </p:pic>
      <p:pic>
        <p:nvPicPr>
          <p:cNvPr id="12" name="Graphic 11" descr="Hourglass">
            <a:extLst>
              <a:ext uri="{FF2B5EF4-FFF2-40B4-BE49-F238E27FC236}">
                <a16:creationId xmlns:a16="http://schemas.microsoft.com/office/drawing/2014/main" id="{7DE9DE59-68E9-49BD-9264-4725CB3046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5597" y="5265655"/>
            <a:ext cx="1142558" cy="1142558"/>
          </a:xfrm>
          <a:prstGeom prst="rect">
            <a:avLst/>
          </a:prstGeom>
        </p:spPr>
      </p:pic>
      <p:pic>
        <p:nvPicPr>
          <p:cNvPr id="13" name="Picture 2" descr="paper on wall">
            <a:extLst>
              <a:ext uri="{FF2B5EF4-FFF2-40B4-BE49-F238E27FC236}">
                <a16:creationId xmlns:a16="http://schemas.microsoft.com/office/drawing/2014/main" id="{64DE0F7A-CB67-4734-869B-D93ECDAF79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
            <a:extLst>
              <a:ext uri="{FF2B5EF4-FFF2-40B4-BE49-F238E27FC236}">
                <a16:creationId xmlns:a16="http://schemas.microsoft.com/office/drawing/2014/main" id="{C26EE3C5-6054-411D-9154-EF38D4668DBC}"/>
              </a:ext>
            </a:extLst>
          </p:cNvPr>
          <p:cNvSpPr txBox="1">
            <a:spLocks/>
          </p:cNvSpPr>
          <p:nvPr/>
        </p:nvSpPr>
        <p:spPr>
          <a:xfrm>
            <a:off x="332634" y="62185"/>
            <a:ext cx="6696464" cy="1135062"/>
          </a:xfrm>
          <a:prstGeom prst="rect">
            <a:avLst/>
          </a:prstGeom>
          <a:ln w="25400">
            <a:gradFill flip="none" rotWithShape="1">
              <a:gsLst>
                <a:gs pos="100000">
                  <a:srgbClr val="17458F">
                    <a:lumMod val="5000"/>
                    <a:lumOff val="95000"/>
                  </a:srgbClr>
                </a:gs>
                <a:gs pos="97000">
                  <a:sysClr val="window" lastClr="FFFFFF">
                    <a:alpha val="0"/>
                  </a:sys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all" spc="0" normalizeH="0" baseline="0" noProof="0" dirty="0">
                <a:ln>
                  <a:noFill/>
                </a:ln>
                <a:solidFill>
                  <a:sysClr val="window" lastClr="FFFFFF"/>
                </a:solidFill>
                <a:effectLst/>
                <a:uLnTx/>
                <a:uFillTx/>
                <a:latin typeface="Arial Narrow" panose="020B0606020202030204" pitchFamily="34" charset="0"/>
                <a:ea typeface="+mn-ea"/>
                <a:cs typeface="+mn-cs"/>
              </a:rPr>
              <a:t>WHY MEMBERS LEAVE</a:t>
            </a:r>
          </a:p>
        </p:txBody>
      </p:sp>
    </p:spTree>
    <p:custDataLst>
      <p:tags r:id="rId1"/>
    </p:custDataLst>
    <p:extLst>
      <p:ext uri="{BB962C8B-B14F-4D97-AF65-F5344CB8AC3E}">
        <p14:creationId xmlns:p14="http://schemas.microsoft.com/office/powerpoint/2010/main" val="3216069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458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D86EC-CA8D-4A02-948E-ED281374D715}"/>
              </a:ext>
            </a:extLst>
          </p:cNvPr>
          <p:cNvSpPr/>
          <p:nvPr/>
        </p:nvSpPr>
        <p:spPr>
          <a:xfrm>
            <a:off x="426720" y="1337995"/>
            <a:ext cx="6096000" cy="378565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rPr>
              <a:t>HOW DO WE ENSURE A POSITIVE EXPERIENCE?</a:t>
            </a:r>
          </a:p>
        </p:txBody>
      </p:sp>
      <p:cxnSp>
        <p:nvCxnSpPr>
          <p:cNvPr id="3" name="Straight Connector 2">
            <a:extLst>
              <a:ext uri="{FF2B5EF4-FFF2-40B4-BE49-F238E27FC236}">
                <a16:creationId xmlns:a16="http://schemas.microsoft.com/office/drawing/2014/main" id="{4F8E1B91-5F0D-44F2-969C-5317EC1EEB1D}"/>
              </a:ext>
            </a:extLst>
          </p:cNvPr>
          <p:cNvCxnSpPr>
            <a:cxnSpLocks/>
          </p:cNvCxnSpPr>
          <p:nvPr/>
        </p:nvCxnSpPr>
        <p:spPr>
          <a:xfrm flipH="1" flipV="1">
            <a:off x="5730240" y="264160"/>
            <a:ext cx="1" cy="6383744"/>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27094ED-D5EB-4EB7-AC30-9BFE11B23ECD}"/>
              </a:ext>
            </a:extLst>
          </p:cNvPr>
          <p:cNvSpPr txBox="1"/>
          <p:nvPr/>
        </p:nvSpPr>
        <p:spPr>
          <a:xfrm>
            <a:off x="8229600" y="-548699"/>
            <a:ext cx="6319520" cy="42265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209F577E-E7C3-4142-A2F5-C6737E6B3570}"/>
              </a:ext>
            </a:extLst>
          </p:cNvPr>
          <p:cNvSpPr txBox="1"/>
          <p:nvPr/>
        </p:nvSpPr>
        <p:spPr>
          <a:xfrm>
            <a:off x="7421861" y="16261"/>
            <a:ext cx="422405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ASSESS</a:t>
            </a:r>
          </a:p>
        </p:txBody>
      </p:sp>
      <p:pic>
        <p:nvPicPr>
          <p:cNvPr id="8" name="Graphic 7" descr="Checkmark">
            <a:extLst>
              <a:ext uri="{FF2B5EF4-FFF2-40B4-BE49-F238E27FC236}">
                <a16:creationId xmlns:a16="http://schemas.microsoft.com/office/drawing/2014/main" id="{04B164F4-09F9-425B-A242-3496BFE41A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2279" y="1131460"/>
            <a:ext cx="729966" cy="729966"/>
          </a:xfrm>
          <a:prstGeom prst="rect">
            <a:avLst/>
          </a:prstGeom>
        </p:spPr>
      </p:pic>
      <p:sp>
        <p:nvSpPr>
          <p:cNvPr id="9" name="TextBox 8">
            <a:extLst>
              <a:ext uri="{FF2B5EF4-FFF2-40B4-BE49-F238E27FC236}">
                <a16:creationId xmlns:a16="http://schemas.microsoft.com/office/drawing/2014/main" id="{AB304238-6364-436C-89A3-B814939D3135}"/>
              </a:ext>
            </a:extLst>
          </p:cNvPr>
          <p:cNvSpPr txBox="1"/>
          <p:nvPr/>
        </p:nvSpPr>
        <p:spPr>
          <a:xfrm>
            <a:off x="7844657" y="1171264"/>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Survey members</a:t>
            </a:r>
          </a:p>
        </p:txBody>
      </p:sp>
      <p:sp>
        <p:nvSpPr>
          <p:cNvPr id="14" name="TextBox 13">
            <a:extLst>
              <a:ext uri="{FF2B5EF4-FFF2-40B4-BE49-F238E27FC236}">
                <a16:creationId xmlns:a16="http://schemas.microsoft.com/office/drawing/2014/main" id="{BC1FB677-CA96-4EAC-A52E-E63F3FFA2970}"/>
              </a:ext>
            </a:extLst>
          </p:cNvPr>
          <p:cNvSpPr txBox="1"/>
          <p:nvPr/>
        </p:nvSpPr>
        <p:spPr>
          <a:xfrm>
            <a:off x="7844657" y="2011357"/>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Club Health Check</a:t>
            </a:r>
          </a:p>
        </p:txBody>
      </p:sp>
      <p:pic>
        <p:nvPicPr>
          <p:cNvPr id="16" name="Graphic 15" descr="Checkmark">
            <a:extLst>
              <a:ext uri="{FF2B5EF4-FFF2-40B4-BE49-F238E27FC236}">
                <a16:creationId xmlns:a16="http://schemas.microsoft.com/office/drawing/2014/main" id="{4B32AF31-081B-4667-A3A2-5AA01B5F5E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2279" y="1907984"/>
            <a:ext cx="729966" cy="729966"/>
          </a:xfrm>
          <a:prstGeom prst="rect">
            <a:avLst/>
          </a:prstGeom>
        </p:spPr>
      </p:pic>
      <p:pic>
        <p:nvPicPr>
          <p:cNvPr id="17" name="Graphic 16" descr="Checkmark">
            <a:extLst>
              <a:ext uri="{FF2B5EF4-FFF2-40B4-BE49-F238E27FC236}">
                <a16:creationId xmlns:a16="http://schemas.microsoft.com/office/drawing/2014/main" id="{68D93ED8-2169-4B95-ADF5-C133D5812D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7526" y="2818116"/>
            <a:ext cx="729966" cy="729966"/>
          </a:xfrm>
          <a:prstGeom prst="rect">
            <a:avLst/>
          </a:prstGeom>
        </p:spPr>
      </p:pic>
      <p:sp>
        <p:nvSpPr>
          <p:cNvPr id="18" name="TextBox 17">
            <a:extLst>
              <a:ext uri="{FF2B5EF4-FFF2-40B4-BE49-F238E27FC236}">
                <a16:creationId xmlns:a16="http://schemas.microsoft.com/office/drawing/2014/main" id="{8560320A-5935-4FAC-AFD3-3AB1ADC36BCB}"/>
              </a:ext>
            </a:extLst>
          </p:cNvPr>
          <p:cNvSpPr txBox="1"/>
          <p:nvPr/>
        </p:nvSpPr>
        <p:spPr>
          <a:xfrm>
            <a:off x="7844657" y="2932123"/>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Review trends</a:t>
            </a:r>
          </a:p>
        </p:txBody>
      </p:sp>
      <p:pic>
        <p:nvPicPr>
          <p:cNvPr id="19" name="Graphic 18" descr="Checkmark">
            <a:extLst>
              <a:ext uri="{FF2B5EF4-FFF2-40B4-BE49-F238E27FC236}">
                <a16:creationId xmlns:a16="http://schemas.microsoft.com/office/drawing/2014/main" id="{EDDA30AB-75A0-454E-BCFD-B028D0C84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2439" y="3728248"/>
            <a:ext cx="729966" cy="729966"/>
          </a:xfrm>
          <a:prstGeom prst="rect">
            <a:avLst/>
          </a:prstGeom>
        </p:spPr>
      </p:pic>
      <p:sp>
        <p:nvSpPr>
          <p:cNvPr id="20" name="TextBox 19">
            <a:extLst>
              <a:ext uri="{FF2B5EF4-FFF2-40B4-BE49-F238E27FC236}">
                <a16:creationId xmlns:a16="http://schemas.microsoft.com/office/drawing/2014/main" id="{0C6207C7-25FD-43A1-A745-8803A20FFFDD}"/>
              </a:ext>
            </a:extLst>
          </p:cNvPr>
          <p:cNvSpPr txBox="1"/>
          <p:nvPr/>
        </p:nvSpPr>
        <p:spPr>
          <a:xfrm>
            <a:off x="7835634" y="3876933"/>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Identify who’s missing</a:t>
            </a:r>
          </a:p>
        </p:txBody>
      </p:sp>
      <p:pic>
        <p:nvPicPr>
          <p:cNvPr id="26" name="Graphic 25" descr="Checkmark">
            <a:extLst>
              <a:ext uri="{FF2B5EF4-FFF2-40B4-BE49-F238E27FC236}">
                <a16:creationId xmlns:a16="http://schemas.microsoft.com/office/drawing/2014/main" id="{9C13E4E7-31A2-42E7-B910-6CA034F41A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7526" y="4718761"/>
            <a:ext cx="729966" cy="729966"/>
          </a:xfrm>
          <a:prstGeom prst="rect">
            <a:avLst/>
          </a:prstGeom>
        </p:spPr>
      </p:pic>
      <p:sp>
        <p:nvSpPr>
          <p:cNvPr id="28" name="TextBox 27">
            <a:extLst>
              <a:ext uri="{FF2B5EF4-FFF2-40B4-BE49-F238E27FC236}">
                <a16:creationId xmlns:a16="http://schemas.microsoft.com/office/drawing/2014/main" id="{06562C14-6CB5-45EA-BEB0-C5FCD3E97284}"/>
              </a:ext>
            </a:extLst>
          </p:cNvPr>
          <p:cNvSpPr txBox="1"/>
          <p:nvPr/>
        </p:nvSpPr>
        <p:spPr>
          <a:xfrm>
            <a:off x="7814936" y="4797699"/>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Check culture</a:t>
            </a:r>
          </a:p>
        </p:txBody>
      </p:sp>
      <p:sp>
        <p:nvSpPr>
          <p:cNvPr id="29" name="TextBox 28">
            <a:extLst>
              <a:ext uri="{FF2B5EF4-FFF2-40B4-BE49-F238E27FC236}">
                <a16:creationId xmlns:a16="http://schemas.microsoft.com/office/drawing/2014/main" id="{AFC14FD5-1C1B-455C-8DDE-EECA077A8E41}"/>
              </a:ext>
            </a:extLst>
          </p:cNvPr>
          <p:cNvSpPr txBox="1"/>
          <p:nvPr/>
        </p:nvSpPr>
        <p:spPr>
          <a:xfrm>
            <a:off x="7814934" y="5598700"/>
            <a:ext cx="39453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Get non-member feedback</a:t>
            </a:r>
          </a:p>
        </p:txBody>
      </p:sp>
      <p:pic>
        <p:nvPicPr>
          <p:cNvPr id="30" name="Graphic 29" descr="Checkmark">
            <a:extLst>
              <a:ext uri="{FF2B5EF4-FFF2-40B4-BE49-F238E27FC236}">
                <a16:creationId xmlns:a16="http://schemas.microsoft.com/office/drawing/2014/main" id="{293E29CC-1FED-46AE-90CD-E2732F2BB6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7526" y="5495327"/>
            <a:ext cx="729966" cy="729966"/>
          </a:xfrm>
          <a:prstGeom prst="rect">
            <a:avLst/>
          </a:prstGeom>
        </p:spPr>
      </p:pic>
    </p:spTree>
    <p:extLst>
      <p:ext uri="{BB962C8B-B14F-4D97-AF65-F5344CB8AC3E}">
        <p14:creationId xmlns:p14="http://schemas.microsoft.com/office/powerpoint/2010/main" val="151457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4590"/>
        </a:solidFill>
        <a:effectLst/>
      </p:bgPr>
    </p:bg>
    <p:spTree>
      <p:nvGrpSpPr>
        <p:cNvPr id="1" name="Shape 112"/>
        <p:cNvGrpSpPr/>
        <p:nvPr/>
      </p:nvGrpSpPr>
      <p:grpSpPr>
        <a:xfrm>
          <a:off x="0" y="0"/>
          <a:ext cx="0" cy="0"/>
          <a:chOff x="0" y="0"/>
          <a:chExt cx="0" cy="0"/>
        </a:xfrm>
      </p:grpSpPr>
      <p:sp>
        <p:nvSpPr>
          <p:cNvPr id="113" name="Google Shape;113;p17"/>
          <p:cNvSpPr/>
          <p:nvPr/>
        </p:nvSpPr>
        <p:spPr>
          <a:xfrm>
            <a:off x="934064" y="195124"/>
            <a:ext cx="10327182" cy="1065477"/>
          </a:xfrm>
          <a:custGeom>
            <a:avLst/>
            <a:gdLst/>
            <a:ahLst/>
            <a:cxnLst/>
            <a:rect l="l" t="t" r="r" b="b"/>
            <a:pathLst>
              <a:path w="3963670" h="408940" extrusionOk="0">
                <a:moveTo>
                  <a:pt x="3848100" y="204470"/>
                </a:moveTo>
                <a:lnTo>
                  <a:pt x="3952240" y="60960"/>
                </a:lnTo>
                <a:cubicBezTo>
                  <a:pt x="3961130" y="49530"/>
                  <a:pt x="3962400" y="34290"/>
                  <a:pt x="3954780" y="21590"/>
                </a:cubicBezTo>
                <a:cubicBezTo>
                  <a:pt x="3947160" y="8890"/>
                  <a:pt x="3935730" y="0"/>
                  <a:pt x="3921760"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3923030" y="408940"/>
                </a:lnTo>
                <a:cubicBezTo>
                  <a:pt x="3937000" y="408940"/>
                  <a:pt x="3950970" y="401320"/>
                  <a:pt x="3957320" y="388620"/>
                </a:cubicBezTo>
                <a:cubicBezTo>
                  <a:pt x="3963670" y="375920"/>
                  <a:pt x="3962400" y="360680"/>
                  <a:pt x="3954780" y="349250"/>
                </a:cubicBezTo>
                <a:lnTo>
                  <a:pt x="3848100" y="204470"/>
                </a:lnTo>
                <a:close/>
              </a:path>
            </a:pathLst>
          </a:custGeom>
          <a:solidFill>
            <a:srgbClr val="E9C4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 name="Google Shape;114;p17"/>
          <p:cNvPicPr preferRelativeResize="0"/>
          <p:nvPr/>
        </p:nvPicPr>
        <p:blipFill rotWithShape="1">
          <a:blip r:embed="rId3">
            <a:alphaModFix/>
          </a:blip>
          <a:srcRect/>
          <a:stretch/>
        </p:blipFill>
        <p:spPr>
          <a:xfrm>
            <a:off x="9038234" y="1749609"/>
            <a:ext cx="1054154" cy="701491"/>
          </a:xfrm>
          <a:prstGeom prst="rect">
            <a:avLst/>
          </a:prstGeom>
          <a:noFill/>
          <a:ln>
            <a:noFill/>
          </a:ln>
        </p:spPr>
      </p:pic>
      <p:pic>
        <p:nvPicPr>
          <p:cNvPr id="115" name="Google Shape;115;p17"/>
          <p:cNvPicPr preferRelativeResize="0"/>
          <p:nvPr/>
        </p:nvPicPr>
        <p:blipFill rotWithShape="1">
          <a:blip r:embed="rId4">
            <a:alphaModFix/>
          </a:blip>
          <a:srcRect/>
          <a:stretch/>
        </p:blipFill>
        <p:spPr>
          <a:xfrm>
            <a:off x="5836905" y="1553578"/>
            <a:ext cx="793083" cy="897522"/>
          </a:xfrm>
          <a:prstGeom prst="rect">
            <a:avLst/>
          </a:prstGeom>
          <a:noFill/>
          <a:ln>
            <a:noFill/>
          </a:ln>
        </p:spPr>
      </p:pic>
      <p:pic>
        <p:nvPicPr>
          <p:cNvPr id="116" name="Google Shape;116;p17"/>
          <p:cNvPicPr preferRelativeResize="0"/>
          <p:nvPr/>
        </p:nvPicPr>
        <p:blipFill rotWithShape="1">
          <a:blip r:embed="rId5">
            <a:alphaModFix/>
          </a:blip>
          <a:srcRect/>
          <a:stretch/>
        </p:blipFill>
        <p:spPr>
          <a:xfrm>
            <a:off x="2374929" y="1474471"/>
            <a:ext cx="941387" cy="941387"/>
          </a:xfrm>
          <a:prstGeom prst="rect">
            <a:avLst/>
          </a:prstGeom>
          <a:noFill/>
          <a:ln>
            <a:noFill/>
          </a:ln>
        </p:spPr>
      </p:pic>
      <p:pic>
        <p:nvPicPr>
          <p:cNvPr id="117" name="Google Shape;117;p17"/>
          <p:cNvPicPr preferRelativeResize="0"/>
          <p:nvPr/>
        </p:nvPicPr>
        <p:blipFill rotWithShape="1">
          <a:blip r:embed="rId6">
            <a:alphaModFix/>
          </a:blip>
          <a:srcRect/>
          <a:stretch/>
        </p:blipFill>
        <p:spPr>
          <a:xfrm>
            <a:off x="4547543" y="4029192"/>
            <a:ext cx="1078325" cy="1078325"/>
          </a:xfrm>
          <a:prstGeom prst="rect">
            <a:avLst/>
          </a:prstGeom>
          <a:noFill/>
          <a:ln>
            <a:noFill/>
          </a:ln>
        </p:spPr>
      </p:pic>
      <p:pic>
        <p:nvPicPr>
          <p:cNvPr id="118" name="Google Shape;118;p17"/>
          <p:cNvPicPr preferRelativeResize="0"/>
          <p:nvPr/>
        </p:nvPicPr>
        <p:blipFill rotWithShape="1">
          <a:blip r:embed="rId7">
            <a:alphaModFix/>
          </a:blip>
          <a:srcRect/>
          <a:stretch/>
        </p:blipFill>
        <p:spPr>
          <a:xfrm>
            <a:off x="8219547" y="4029192"/>
            <a:ext cx="818687" cy="1226916"/>
          </a:xfrm>
          <a:prstGeom prst="rect">
            <a:avLst/>
          </a:prstGeom>
          <a:noFill/>
          <a:ln>
            <a:noFill/>
          </a:ln>
        </p:spPr>
      </p:pic>
      <p:sp>
        <p:nvSpPr>
          <p:cNvPr id="119" name="Google Shape;119;p17"/>
          <p:cNvSpPr txBox="1"/>
          <p:nvPr/>
        </p:nvSpPr>
        <p:spPr>
          <a:xfrm>
            <a:off x="342900" y="285267"/>
            <a:ext cx="11506200" cy="7247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400" b="1" i="0" u="none" strike="noStrike" cap="none">
                <a:solidFill>
                  <a:srgbClr val="000000"/>
                </a:solidFill>
                <a:latin typeface="Arimo"/>
                <a:ea typeface="Arimo"/>
                <a:cs typeface="Arimo"/>
                <a:sym typeface="Arimo"/>
              </a:rPr>
              <a:t>Before We Start</a:t>
            </a:r>
            <a:endParaRPr/>
          </a:p>
        </p:txBody>
      </p:sp>
      <p:sp>
        <p:nvSpPr>
          <p:cNvPr id="120" name="Google Shape;120;p17"/>
          <p:cNvSpPr txBox="1"/>
          <p:nvPr/>
        </p:nvSpPr>
        <p:spPr>
          <a:xfrm>
            <a:off x="934064" y="2451101"/>
            <a:ext cx="3578125" cy="1356718"/>
          </a:xfrm>
          <a:prstGeom prst="rect">
            <a:avLst/>
          </a:prstGeom>
          <a:noFill/>
          <a:ln>
            <a:noFill/>
          </a:ln>
        </p:spPr>
        <p:txBody>
          <a:bodyPr spcFirstLastPara="1" wrap="square" lIns="0" tIns="0" rIns="0" bIns="0" anchor="t" anchorCtr="0">
            <a:spAutoFit/>
          </a:bodyPr>
          <a:lstStyle/>
          <a:p>
            <a:pPr marL="0" marR="0" lvl="0" indent="0" algn="ctr" rtl="0">
              <a:lnSpc>
                <a:spcPct val="140019"/>
              </a:lnSpc>
              <a:spcBef>
                <a:spcPts val="0"/>
              </a:spcBef>
              <a:spcAft>
                <a:spcPts val="0"/>
              </a:spcAft>
              <a:buNone/>
            </a:pPr>
            <a:r>
              <a:rPr lang="en-US" sz="2099" b="0" i="0" u="none" strike="noStrike" cap="none">
                <a:solidFill>
                  <a:srgbClr val="FFFFFF"/>
                </a:solidFill>
                <a:latin typeface="Arimo"/>
                <a:ea typeface="Arimo"/>
                <a:cs typeface="Arimo"/>
                <a:sym typeface="Arimo"/>
              </a:rPr>
              <a:t>Rename yourself </a:t>
            </a:r>
            <a:endParaRPr/>
          </a:p>
          <a:p>
            <a:pPr marL="0" marR="0" lvl="0" indent="0" algn="ctr" rtl="0">
              <a:lnSpc>
                <a:spcPct val="140019"/>
              </a:lnSpc>
              <a:spcBef>
                <a:spcPts val="0"/>
              </a:spcBef>
              <a:spcAft>
                <a:spcPts val="0"/>
              </a:spcAft>
              <a:buNone/>
            </a:pPr>
            <a:r>
              <a:rPr lang="en-US" sz="2099" b="0" i="0" u="none" strike="noStrike" cap="none">
                <a:solidFill>
                  <a:srgbClr val="FFFFFF"/>
                </a:solidFill>
                <a:latin typeface="Arimo"/>
                <a:ea typeface="Arimo"/>
                <a:cs typeface="Arimo"/>
                <a:sym typeface="Arimo"/>
              </a:rPr>
              <a:t>With First &amp; Last name,</a:t>
            </a:r>
            <a:endParaRPr/>
          </a:p>
          <a:p>
            <a:pPr marL="0" marR="0" lvl="0" indent="0" algn="ctr" rtl="0">
              <a:lnSpc>
                <a:spcPct val="140019"/>
              </a:lnSpc>
              <a:spcBef>
                <a:spcPts val="0"/>
              </a:spcBef>
              <a:spcAft>
                <a:spcPts val="0"/>
              </a:spcAft>
              <a:buNone/>
            </a:pPr>
            <a:r>
              <a:rPr lang="en-US" sz="2099" b="0" i="0" u="none" strike="noStrike" cap="none">
                <a:solidFill>
                  <a:srgbClr val="FFFFFF"/>
                </a:solidFill>
                <a:latin typeface="Arimo"/>
                <a:ea typeface="Arimo"/>
                <a:cs typeface="Arimo"/>
                <a:sym typeface="Arimo"/>
              </a:rPr>
              <a:t>and Club Name </a:t>
            </a:r>
            <a:endParaRPr/>
          </a:p>
        </p:txBody>
      </p:sp>
      <p:sp>
        <p:nvSpPr>
          <p:cNvPr id="121" name="Google Shape;121;p17"/>
          <p:cNvSpPr txBox="1"/>
          <p:nvPr/>
        </p:nvSpPr>
        <p:spPr>
          <a:xfrm>
            <a:off x="5523412" y="2464223"/>
            <a:ext cx="1377553" cy="712054"/>
          </a:xfrm>
          <a:prstGeom prst="rect">
            <a:avLst/>
          </a:prstGeom>
          <a:noFill/>
          <a:ln>
            <a:noFill/>
          </a:ln>
        </p:spPr>
        <p:txBody>
          <a:bodyPr spcFirstLastPara="1" wrap="square" lIns="0" tIns="0" rIns="0" bIns="0" anchor="t" anchorCtr="0">
            <a:spAutoFit/>
          </a:bodyPr>
          <a:lstStyle/>
          <a:p>
            <a:pPr marL="0" marR="0" lvl="0" indent="0" algn="ctr" rtl="0">
              <a:lnSpc>
                <a:spcPct val="139990"/>
              </a:lnSpc>
              <a:spcBef>
                <a:spcPts val="0"/>
              </a:spcBef>
              <a:spcAft>
                <a:spcPts val="0"/>
              </a:spcAft>
              <a:buNone/>
            </a:pPr>
            <a:r>
              <a:rPr lang="en-US" sz="2098" b="0" i="0" u="none" strike="noStrike" cap="none">
                <a:solidFill>
                  <a:srgbClr val="FFFFFF"/>
                </a:solidFill>
                <a:latin typeface="Arimo"/>
                <a:ea typeface="Arimo"/>
                <a:cs typeface="Arimo"/>
                <a:sym typeface="Arimo"/>
              </a:rPr>
              <a:t>Mute when </a:t>
            </a:r>
            <a:endParaRPr/>
          </a:p>
          <a:p>
            <a:pPr marL="0" marR="0" lvl="0" indent="0" algn="ctr" rtl="0">
              <a:lnSpc>
                <a:spcPct val="139990"/>
              </a:lnSpc>
              <a:spcBef>
                <a:spcPts val="0"/>
              </a:spcBef>
              <a:spcAft>
                <a:spcPts val="0"/>
              </a:spcAft>
              <a:buNone/>
            </a:pPr>
            <a:r>
              <a:rPr lang="en-US" sz="2098" b="0" i="0" u="none" strike="noStrike" cap="none">
                <a:solidFill>
                  <a:srgbClr val="FFFFFF"/>
                </a:solidFill>
                <a:latin typeface="Arimo"/>
                <a:ea typeface="Arimo"/>
                <a:cs typeface="Arimo"/>
                <a:sym typeface="Arimo"/>
              </a:rPr>
              <a:t>not talking</a:t>
            </a:r>
            <a:endParaRPr/>
          </a:p>
        </p:txBody>
      </p:sp>
      <p:sp>
        <p:nvSpPr>
          <p:cNvPr id="122" name="Google Shape;122;p17"/>
          <p:cNvSpPr txBox="1"/>
          <p:nvPr/>
        </p:nvSpPr>
        <p:spPr>
          <a:xfrm>
            <a:off x="8932372" y="2472690"/>
            <a:ext cx="1260078" cy="740410"/>
          </a:xfrm>
          <a:prstGeom prst="rect">
            <a:avLst/>
          </a:prstGeom>
          <a:noFill/>
          <a:ln>
            <a:noFill/>
          </a:ln>
        </p:spPr>
        <p:txBody>
          <a:bodyPr spcFirstLastPara="1" wrap="square" lIns="0" tIns="0" rIns="0" bIns="0" anchor="t" anchorCtr="0">
            <a:spAutoFit/>
          </a:bodyPr>
          <a:lstStyle/>
          <a:p>
            <a:pPr marL="0" marR="0" lvl="0" indent="0" algn="ctr" rtl="0">
              <a:lnSpc>
                <a:spcPct val="139952"/>
              </a:lnSpc>
              <a:spcBef>
                <a:spcPts val="0"/>
              </a:spcBef>
              <a:spcAft>
                <a:spcPts val="0"/>
              </a:spcAft>
              <a:buNone/>
            </a:pPr>
            <a:r>
              <a:rPr lang="en-US" sz="2100" b="0" i="0" u="none" strike="noStrike" cap="none">
                <a:solidFill>
                  <a:srgbClr val="FFFFFF"/>
                </a:solidFill>
                <a:latin typeface="Arimo"/>
                <a:ea typeface="Arimo"/>
                <a:cs typeface="Arimo"/>
                <a:sym typeface="Arimo"/>
              </a:rPr>
              <a:t>Turn your </a:t>
            </a:r>
            <a:endParaRPr/>
          </a:p>
          <a:p>
            <a:pPr marL="0" marR="0" lvl="0" indent="0" algn="ctr" rtl="0">
              <a:lnSpc>
                <a:spcPct val="139952"/>
              </a:lnSpc>
              <a:spcBef>
                <a:spcPts val="0"/>
              </a:spcBef>
              <a:spcAft>
                <a:spcPts val="0"/>
              </a:spcAft>
              <a:buNone/>
            </a:pPr>
            <a:r>
              <a:rPr lang="en-US" sz="2100" b="0" i="0" u="none" strike="noStrike" cap="none">
                <a:solidFill>
                  <a:srgbClr val="FFFFFF"/>
                </a:solidFill>
                <a:latin typeface="Arimo"/>
                <a:ea typeface="Arimo"/>
                <a:cs typeface="Arimo"/>
                <a:sym typeface="Arimo"/>
              </a:rPr>
              <a:t>camera on</a:t>
            </a:r>
            <a:endParaRPr/>
          </a:p>
        </p:txBody>
      </p:sp>
      <p:sp>
        <p:nvSpPr>
          <p:cNvPr id="123" name="Google Shape;123;p17"/>
          <p:cNvSpPr txBox="1"/>
          <p:nvPr/>
        </p:nvSpPr>
        <p:spPr>
          <a:xfrm>
            <a:off x="3587509" y="5040005"/>
            <a:ext cx="2988573" cy="180972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0" i="0" u="none" strike="noStrike" cap="none">
                <a:solidFill>
                  <a:srgbClr val="FFFFFF"/>
                </a:solidFill>
                <a:latin typeface="Arimo"/>
                <a:ea typeface="Arimo"/>
                <a:cs typeface="Arimo"/>
                <a:sym typeface="Arimo"/>
              </a:rPr>
              <a:t>Use the chat to communicate </a:t>
            </a:r>
            <a:endParaRPr/>
          </a:p>
          <a:p>
            <a:pPr marL="0" marR="0" lvl="0" indent="0" algn="ctr" rtl="0">
              <a:lnSpc>
                <a:spcPct val="139952"/>
              </a:lnSpc>
              <a:spcBef>
                <a:spcPts val="0"/>
              </a:spcBef>
              <a:spcAft>
                <a:spcPts val="0"/>
              </a:spcAft>
              <a:buNone/>
            </a:pPr>
            <a:r>
              <a:rPr lang="en-US" sz="2100" b="0" i="0" u="none" strike="noStrike" cap="none">
                <a:solidFill>
                  <a:srgbClr val="FFFFFF"/>
                </a:solidFill>
                <a:latin typeface="Arimo"/>
                <a:ea typeface="Arimo"/>
                <a:cs typeface="Arimo"/>
                <a:sym typeface="Arimo"/>
              </a:rPr>
              <a:t>questions and comments</a:t>
            </a:r>
            <a:endParaRPr/>
          </a:p>
        </p:txBody>
      </p:sp>
      <p:sp>
        <p:nvSpPr>
          <p:cNvPr id="124" name="Google Shape;124;p17"/>
          <p:cNvSpPr txBox="1"/>
          <p:nvPr/>
        </p:nvSpPr>
        <p:spPr>
          <a:xfrm>
            <a:off x="7292598" y="5215438"/>
            <a:ext cx="3278283" cy="904863"/>
          </a:xfrm>
          <a:prstGeom prst="rect">
            <a:avLst/>
          </a:prstGeom>
          <a:noFill/>
          <a:ln>
            <a:noFill/>
          </a:ln>
        </p:spPr>
        <p:txBody>
          <a:bodyPr spcFirstLastPara="1" wrap="square" lIns="0" tIns="0" rIns="0" bIns="0" anchor="t" anchorCtr="0">
            <a:spAutoFit/>
          </a:bodyPr>
          <a:lstStyle/>
          <a:p>
            <a:pPr marL="0" marR="0" lvl="0" indent="0" algn="ctr" rtl="0">
              <a:lnSpc>
                <a:spcPct val="139952"/>
              </a:lnSpc>
              <a:spcBef>
                <a:spcPts val="0"/>
              </a:spcBef>
              <a:spcAft>
                <a:spcPts val="0"/>
              </a:spcAft>
              <a:buNone/>
            </a:pPr>
            <a:r>
              <a:rPr lang="en-US" sz="2100" b="0" i="0" u="none" strike="noStrike" cap="none">
                <a:solidFill>
                  <a:srgbClr val="FFFFFF"/>
                </a:solidFill>
                <a:latin typeface="Arimo"/>
                <a:ea typeface="Arimo"/>
                <a:cs typeface="Arimo"/>
                <a:sym typeface="Arimo"/>
              </a:rPr>
              <a:t>Raise hand to contribute </a:t>
            </a:r>
            <a:endParaRPr/>
          </a:p>
          <a:p>
            <a:pPr marL="0" marR="0" lvl="0" indent="0" algn="ctr" rtl="0">
              <a:lnSpc>
                <a:spcPct val="139952"/>
              </a:lnSpc>
              <a:spcBef>
                <a:spcPts val="0"/>
              </a:spcBef>
              <a:spcAft>
                <a:spcPts val="0"/>
              </a:spcAft>
              <a:buNone/>
            </a:pPr>
            <a:r>
              <a:rPr lang="en-US" sz="2100" b="0" i="0" u="none" strike="noStrike" cap="none">
                <a:solidFill>
                  <a:srgbClr val="FFFFFF"/>
                </a:solidFill>
                <a:latin typeface="Arimo"/>
                <a:ea typeface="Arimo"/>
                <a:cs typeface="Arimo"/>
                <a:sym typeface="Arimo"/>
              </a:rPr>
              <a:t>or comment</a:t>
            </a:r>
            <a:endParaRPr/>
          </a:p>
        </p:txBody>
      </p:sp>
      <p:sp>
        <p:nvSpPr>
          <p:cNvPr id="3" name="TextBox 2">
            <a:extLst>
              <a:ext uri="{FF2B5EF4-FFF2-40B4-BE49-F238E27FC236}">
                <a16:creationId xmlns:a16="http://schemas.microsoft.com/office/drawing/2014/main" id="{69273B7A-8FD6-6C41-3FEF-80AFD02CCCEC}"/>
              </a:ext>
            </a:extLst>
          </p:cNvPr>
          <p:cNvSpPr txBox="1"/>
          <p:nvPr/>
        </p:nvSpPr>
        <p:spPr>
          <a:xfrm>
            <a:off x="136961" y="4614277"/>
            <a:ext cx="3179355" cy="2062103"/>
          </a:xfrm>
          <a:prstGeom prst="rect">
            <a:avLst/>
          </a:prstGeom>
          <a:noFill/>
        </p:spPr>
        <p:txBody>
          <a:bodyPr wrap="square">
            <a:spAutoFit/>
          </a:bodyPr>
          <a:lstStyle/>
          <a:p>
            <a:pPr algn="ctr"/>
            <a:endParaRPr lang="en-US" sz="3200" dirty="0">
              <a:solidFill>
                <a:srgbClr val="FFFF00"/>
              </a:solidFill>
            </a:endParaRPr>
          </a:p>
        </p:txBody>
      </p:sp>
      <p:sp>
        <p:nvSpPr>
          <p:cNvPr id="5" name="TextBox 4">
            <a:extLst>
              <a:ext uri="{FF2B5EF4-FFF2-40B4-BE49-F238E27FC236}">
                <a16:creationId xmlns:a16="http://schemas.microsoft.com/office/drawing/2014/main" id="{522FCA3D-E864-FF1C-8ADF-F222FAEEF8BF}"/>
              </a:ext>
            </a:extLst>
          </p:cNvPr>
          <p:cNvSpPr txBox="1"/>
          <p:nvPr/>
        </p:nvSpPr>
        <p:spPr>
          <a:xfrm>
            <a:off x="100780" y="4745210"/>
            <a:ext cx="2559782" cy="1815882"/>
          </a:xfrm>
          <a:prstGeom prst="rect">
            <a:avLst/>
          </a:prstGeom>
          <a:solidFill>
            <a:schemeClr val="tx1"/>
          </a:solidFill>
          <a:ln>
            <a:solidFill>
              <a:srgbClr val="FFFF00"/>
            </a:solidFill>
          </a:ln>
        </p:spPr>
        <p:txBody>
          <a:bodyPr wrap="square" rtlCol="0">
            <a:spAutoFit/>
          </a:bodyPr>
          <a:lstStyle/>
          <a:p>
            <a:pPr algn="ctr"/>
            <a:r>
              <a:rPr lang="en-US" sz="2800">
                <a:solidFill>
                  <a:srgbClr val="FFFF00"/>
                </a:solidFill>
              </a:rPr>
              <a:t>Will distribute slides &amp; </a:t>
            </a:r>
          </a:p>
          <a:p>
            <a:pPr algn="ctr"/>
            <a:r>
              <a:rPr lang="en-US" sz="2800">
                <a:solidFill>
                  <a:srgbClr val="FFFF00"/>
                </a:solidFill>
              </a:rPr>
              <a:t>breakout notes </a:t>
            </a:r>
          </a:p>
          <a:p>
            <a:pPr algn="ctr"/>
            <a:r>
              <a:rPr lang="en-US" sz="2800">
                <a:solidFill>
                  <a:srgbClr val="FFFF00"/>
                </a:solidFill>
              </a:rPr>
              <a:t>‘afterwards</a:t>
            </a:r>
            <a:endParaRPr lang="en-US" sz="2800"/>
          </a:p>
        </p:txBody>
      </p:sp>
    </p:spTree>
    <p:extLst>
      <p:ext uri="{BB962C8B-B14F-4D97-AF65-F5344CB8AC3E}">
        <p14:creationId xmlns:p14="http://schemas.microsoft.com/office/powerpoint/2010/main" val="2802639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36BD2-FA58-414C-B3C6-A9AEDFE54F76}"/>
              </a:ext>
            </a:extLst>
          </p:cNvPr>
          <p:cNvSpPr/>
          <p:nvPr/>
        </p:nvSpPr>
        <p:spPr>
          <a:xfrm>
            <a:off x="6562469" y="1348662"/>
            <a:ext cx="5243451"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rPr>
              <a:t>HOW DO WE ENSURE A POSITIVE EXPERIENCE?</a:t>
            </a:r>
          </a:p>
        </p:txBody>
      </p:sp>
      <p:cxnSp>
        <p:nvCxnSpPr>
          <p:cNvPr id="3" name="Straight Connector 2">
            <a:extLst>
              <a:ext uri="{FF2B5EF4-FFF2-40B4-BE49-F238E27FC236}">
                <a16:creationId xmlns:a16="http://schemas.microsoft.com/office/drawing/2014/main" id="{EFB1A03E-AED1-40B9-AF37-B44E3F8E511D}"/>
              </a:ext>
            </a:extLst>
          </p:cNvPr>
          <p:cNvCxnSpPr>
            <a:cxnSpLocks/>
          </p:cNvCxnSpPr>
          <p:nvPr/>
        </p:nvCxnSpPr>
        <p:spPr>
          <a:xfrm flipH="1" flipV="1">
            <a:off x="5897087" y="264160"/>
            <a:ext cx="1" cy="6134883"/>
          </a:xfrm>
          <a:prstGeom prst="line">
            <a:avLst/>
          </a:prstGeom>
          <a:ln w="47625">
            <a:gradFill>
              <a:gsLst>
                <a:gs pos="0">
                  <a:srgbClr val="F7A81B"/>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7668719-37F0-4B43-96EA-D6E34F3FB4F4}"/>
              </a:ext>
            </a:extLst>
          </p:cNvPr>
          <p:cNvSpPr/>
          <p:nvPr/>
        </p:nvSpPr>
        <p:spPr>
          <a:xfrm>
            <a:off x="2092674" y="552154"/>
            <a:ext cx="190148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PLAN</a:t>
            </a:r>
          </a:p>
        </p:txBody>
      </p:sp>
      <p:pic>
        <p:nvPicPr>
          <p:cNvPr id="6" name="Graphic 5" descr="Checkmark">
            <a:extLst>
              <a:ext uri="{FF2B5EF4-FFF2-40B4-BE49-F238E27FC236}">
                <a16:creationId xmlns:a16="http://schemas.microsoft.com/office/drawing/2014/main" id="{1C6E1781-5B46-470B-A3F4-966763AA5F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319" y="2056676"/>
            <a:ext cx="729966" cy="729966"/>
          </a:xfrm>
          <a:prstGeom prst="rect">
            <a:avLst/>
          </a:prstGeom>
        </p:spPr>
      </p:pic>
      <p:pic>
        <p:nvPicPr>
          <p:cNvPr id="7" name="Graphic 6" descr="Checkmark">
            <a:extLst>
              <a:ext uri="{FF2B5EF4-FFF2-40B4-BE49-F238E27FC236}">
                <a16:creationId xmlns:a16="http://schemas.microsoft.com/office/drawing/2014/main" id="{5954DEF3-5749-431A-9268-81840E9854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319" y="2833200"/>
            <a:ext cx="729966" cy="729966"/>
          </a:xfrm>
          <a:prstGeom prst="rect">
            <a:avLst/>
          </a:prstGeom>
        </p:spPr>
      </p:pic>
      <p:pic>
        <p:nvPicPr>
          <p:cNvPr id="8" name="Graphic 7" descr="Checkmark">
            <a:extLst>
              <a:ext uri="{FF2B5EF4-FFF2-40B4-BE49-F238E27FC236}">
                <a16:creationId xmlns:a16="http://schemas.microsoft.com/office/drawing/2014/main" id="{9957C38D-D655-41F0-833D-BF0921A0B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566" y="3702692"/>
            <a:ext cx="729966" cy="729966"/>
          </a:xfrm>
          <a:prstGeom prst="rect">
            <a:avLst/>
          </a:prstGeom>
        </p:spPr>
      </p:pic>
      <p:pic>
        <p:nvPicPr>
          <p:cNvPr id="9" name="Graphic 8" descr="Checkmark">
            <a:extLst>
              <a:ext uri="{FF2B5EF4-FFF2-40B4-BE49-F238E27FC236}">
                <a16:creationId xmlns:a16="http://schemas.microsoft.com/office/drawing/2014/main" id="{584DAE3C-0B9D-4940-821C-A5A9513501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479" y="4592504"/>
            <a:ext cx="729966" cy="729966"/>
          </a:xfrm>
          <a:prstGeom prst="rect">
            <a:avLst/>
          </a:prstGeom>
        </p:spPr>
      </p:pic>
      <p:sp>
        <p:nvSpPr>
          <p:cNvPr id="10" name="TextBox 9">
            <a:extLst>
              <a:ext uri="{FF2B5EF4-FFF2-40B4-BE49-F238E27FC236}">
                <a16:creationId xmlns:a16="http://schemas.microsoft.com/office/drawing/2014/main" id="{65D358D7-46D5-42F4-8F3A-7533BB5C304E}"/>
              </a:ext>
            </a:extLst>
          </p:cNvPr>
          <p:cNvSpPr txBox="1"/>
          <p:nvPr/>
        </p:nvSpPr>
        <p:spPr>
          <a:xfrm>
            <a:off x="1680524" y="2979878"/>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Create a vision</a:t>
            </a:r>
          </a:p>
        </p:txBody>
      </p:sp>
      <p:sp>
        <p:nvSpPr>
          <p:cNvPr id="11" name="TextBox 10">
            <a:extLst>
              <a:ext uri="{FF2B5EF4-FFF2-40B4-BE49-F238E27FC236}">
                <a16:creationId xmlns:a16="http://schemas.microsoft.com/office/drawing/2014/main" id="{885E276B-D5B2-41AB-B48B-B9FA3ACCEA2D}"/>
              </a:ext>
            </a:extLst>
          </p:cNvPr>
          <p:cNvSpPr txBox="1"/>
          <p:nvPr/>
        </p:nvSpPr>
        <p:spPr>
          <a:xfrm>
            <a:off x="1680524" y="3802098"/>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Set goals</a:t>
            </a:r>
          </a:p>
        </p:txBody>
      </p:sp>
      <p:sp>
        <p:nvSpPr>
          <p:cNvPr id="13" name="TextBox 12">
            <a:extLst>
              <a:ext uri="{FF2B5EF4-FFF2-40B4-BE49-F238E27FC236}">
                <a16:creationId xmlns:a16="http://schemas.microsoft.com/office/drawing/2014/main" id="{6F573F2A-75F9-4831-8715-E5F7396080B4}"/>
              </a:ext>
            </a:extLst>
          </p:cNvPr>
          <p:cNvSpPr txBox="1"/>
          <p:nvPr/>
        </p:nvSpPr>
        <p:spPr>
          <a:xfrm>
            <a:off x="1680524" y="4695877"/>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Be accountable</a:t>
            </a:r>
          </a:p>
        </p:txBody>
      </p:sp>
      <p:sp>
        <p:nvSpPr>
          <p:cNvPr id="16" name="TextBox 15">
            <a:extLst>
              <a:ext uri="{FF2B5EF4-FFF2-40B4-BE49-F238E27FC236}">
                <a16:creationId xmlns:a16="http://schemas.microsoft.com/office/drawing/2014/main" id="{BD74C15B-BEAC-4BE7-9749-4697D5F2CE71}"/>
              </a:ext>
            </a:extLst>
          </p:cNvPr>
          <p:cNvSpPr txBox="1"/>
          <p:nvPr/>
        </p:nvSpPr>
        <p:spPr>
          <a:xfrm>
            <a:off x="1646598" y="2121879"/>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Build a team</a:t>
            </a:r>
          </a:p>
        </p:txBody>
      </p:sp>
    </p:spTree>
    <p:extLst>
      <p:ext uri="{BB962C8B-B14F-4D97-AF65-F5344CB8AC3E}">
        <p14:creationId xmlns:p14="http://schemas.microsoft.com/office/powerpoint/2010/main" val="288582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4E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36BD2-FA58-414C-B3C6-A9AEDFE54F76}"/>
              </a:ext>
            </a:extLst>
          </p:cNvPr>
          <p:cNvSpPr/>
          <p:nvPr/>
        </p:nvSpPr>
        <p:spPr>
          <a:xfrm>
            <a:off x="645758" y="1438775"/>
            <a:ext cx="5243451"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rPr>
              <a:t>HOW DO WE ENSURE A POSITIVE EXPERIENCE?</a:t>
            </a:r>
          </a:p>
        </p:txBody>
      </p:sp>
      <p:cxnSp>
        <p:nvCxnSpPr>
          <p:cNvPr id="3" name="Straight Connector 2">
            <a:extLst>
              <a:ext uri="{FF2B5EF4-FFF2-40B4-BE49-F238E27FC236}">
                <a16:creationId xmlns:a16="http://schemas.microsoft.com/office/drawing/2014/main" id="{EFB1A03E-AED1-40B9-AF37-B44E3F8E511D}"/>
              </a:ext>
            </a:extLst>
          </p:cNvPr>
          <p:cNvCxnSpPr>
            <a:cxnSpLocks/>
          </p:cNvCxnSpPr>
          <p:nvPr/>
        </p:nvCxnSpPr>
        <p:spPr>
          <a:xfrm flipH="1" flipV="1">
            <a:off x="5897087" y="264160"/>
            <a:ext cx="1" cy="6134883"/>
          </a:xfrm>
          <a:prstGeom prst="line">
            <a:avLst/>
          </a:prstGeom>
          <a:ln w="47625">
            <a:gradFill>
              <a:gsLst>
                <a:gs pos="0">
                  <a:srgbClr val="F7A81B"/>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7668719-37F0-4B43-96EA-D6E34F3FB4F4}"/>
              </a:ext>
            </a:extLst>
          </p:cNvPr>
          <p:cNvSpPr/>
          <p:nvPr/>
        </p:nvSpPr>
        <p:spPr>
          <a:xfrm>
            <a:off x="7783445" y="930943"/>
            <a:ext cx="2919389"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DELIVER</a:t>
            </a:r>
          </a:p>
        </p:txBody>
      </p:sp>
      <p:pic>
        <p:nvPicPr>
          <p:cNvPr id="6" name="Graphic 5" descr="Checkmark">
            <a:extLst>
              <a:ext uri="{FF2B5EF4-FFF2-40B4-BE49-F238E27FC236}">
                <a16:creationId xmlns:a16="http://schemas.microsoft.com/office/drawing/2014/main" id="{1C6E1781-5B46-470B-A3F4-966763AA5F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3479" y="2339855"/>
            <a:ext cx="729966" cy="729966"/>
          </a:xfrm>
          <a:prstGeom prst="rect">
            <a:avLst/>
          </a:prstGeom>
        </p:spPr>
      </p:pic>
      <p:pic>
        <p:nvPicPr>
          <p:cNvPr id="7" name="Graphic 6" descr="Checkmark">
            <a:extLst>
              <a:ext uri="{FF2B5EF4-FFF2-40B4-BE49-F238E27FC236}">
                <a16:creationId xmlns:a16="http://schemas.microsoft.com/office/drawing/2014/main" id="{5954DEF3-5749-431A-9268-81840E9854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3479" y="3116379"/>
            <a:ext cx="729966" cy="729966"/>
          </a:xfrm>
          <a:prstGeom prst="rect">
            <a:avLst/>
          </a:prstGeom>
        </p:spPr>
      </p:pic>
      <p:pic>
        <p:nvPicPr>
          <p:cNvPr id="8" name="Graphic 7" descr="Checkmark">
            <a:extLst>
              <a:ext uri="{FF2B5EF4-FFF2-40B4-BE49-F238E27FC236}">
                <a16:creationId xmlns:a16="http://schemas.microsoft.com/office/drawing/2014/main" id="{9957C38D-D655-41F0-833D-BF0921A0B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8726" y="3985871"/>
            <a:ext cx="729966" cy="729966"/>
          </a:xfrm>
          <a:prstGeom prst="rect">
            <a:avLst/>
          </a:prstGeom>
        </p:spPr>
      </p:pic>
      <p:pic>
        <p:nvPicPr>
          <p:cNvPr id="9" name="Graphic 8" descr="Checkmark">
            <a:extLst>
              <a:ext uri="{FF2B5EF4-FFF2-40B4-BE49-F238E27FC236}">
                <a16:creationId xmlns:a16="http://schemas.microsoft.com/office/drawing/2014/main" id="{584DAE3C-0B9D-4940-821C-A5A9513501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3639" y="4875683"/>
            <a:ext cx="729966" cy="729966"/>
          </a:xfrm>
          <a:prstGeom prst="rect">
            <a:avLst/>
          </a:prstGeom>
        </p:spPr>
      </p:pic>
      <p:sp>
        <p:nvSpPr>
          <p:cNvPr id="10" name="TextBox 9">
            <a:extLst>
              <a:ext uri="{FF2B5EF4-FFF2-40B4-BE49-F238E27FC236}">
                <a16:creationId xmlns:a16="http://schemas.microsoft.com/office/drawing/2014/main" id="{65D358D7-46D5-42F4-8F3A-7533BB5C304E}"/>
              </a:ext>
            </a:extLst>
          </p:cNvPr>
          <p:cNvSpPr txBox="1"/>
          <p:nvPr/>
        </p:nvSpPr>
        <p:spPr>
          <a:xfrm>
            <a:off x="7988684" y="3263057"/>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Offer opportunities</a:t>
            </a:r>
          </a:p>
        </p:txBody>
      </p:sp>
      <p:sp>
        <p:nvSpPr>
          <p:cNvPr id="11" name="TextBox 10">
            <a:extLst>
              <a:ext uri="{FF2B5EF4-FFF2-40B4-BE49-F238E27FC236}">
                <a16:creationId xmlns:a16="http://schemas.microsoft.com/office/drawing/2014/main" id="{885E276B-D5B2-41AB-B48B-B9FA3ACCEA2D}"/>
              </a:ext>
            </a:extLst>
          </p:cNvPr>
          <p:cNvSpPr txBox="1"/>
          <p:nvPr/>
        </p:nvSpPr>
        <p:spPr>
          <a:xfrm>
            <a:off x="7988684" y="4085277"/>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Check in with members</a:t>
            </a:r>
          </a:p>
        </p:txBody>
      </p:sp>
      <p:sp>
        <p:nvSpPr>
          <p:cNvPr id="12" name="TextBox 11">
            <a:extLst>
              <a:ext uri="{FF2B5EF4-FFF2-40B4-BE49-F238E27FC236}">
                <a16:creationId xmlns:a16="http://schemas.microsoft.com/office/drawing/2014/main" id="{ADED4406-C1E9-4C4E-9BC1-78CE48A21203}"/>
              </a:ext>
            </a:extLst>
          </p:cNvPr>
          <p:cNvSpPr txBox="1"/>
          <p:nvPr/>
        </p:nvSpPr>
        <p:spPr>
          <a:xfrm>
            <a:off x="7954758" y="4979056"/>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Engage community</a:t>
            </a:r>
          </a:p>
        </p:txBody>
      </p:sp>
      <p:sp>
        <p:nvSpPr>
          <p:cNvPr id="16" name="TextBox 15">
            <a:extLst>
              <a:ext uri="{FF2B5EF4-FFF2-40B4-BE49-F238E27FC236}">
                <a16:creationId xmlns:a16="http://schemas.microsoft.com/office/drawing/2014/main" id="{BD74C15B-BEAC-4BE7-9749-4697D5F2CE71}"/>
              </a:ext>
            </a:extLst>
          </p:cNvPr>
          <p:cNvSpPr txBox="1"/>
          <p:nvPr/>
        </p:nvSpPr>
        <p:spPr>
          <a:xfrm>
            <a:off x="7954758" y="2405058"/>
            <a:ext cx="3437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Implement flexibility</a:t>
            </a:r>
          </a:p>
        </p:txBody>
      </p:sp>
    </p:spTree>
    <p:extLst>
      <p:ext uri="{BB962C8B-B14F-4D97-AF65-F5344CB8AC3E}">
        <p14:creationId xmlns:p14="http://schemas.microsoft.com/office/powerpoint/2010/main" val="3755627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4"/>
          <a:stretch>
            <a:fillRect/>
          </a:stretch>
        </p:blipFill>
        <p:spPr>
          <a:xfrm>
            <a:off x="902332" y="1063618"/>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902332" y="1063619"/>
            <a:ext cx="5627077" cy="3722598"/>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Arial Narrow" panose="020B0606020202030204" pitchFamily="34" charset="0"/>
                <a:ea typeface="Arial" charset="0"/>
                <a:cs typeface="Arial" panose="020B0604020202020204" pitchFamily="34" charset="0"/>
              </a:rPr>
              <a:t>THANK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Arial Narrow" panose="020B0606020202030204" pitchFamily="34" charset="0"/>
                <a:ea typeface="Arial" charset="0"/>
                <a:cs typeface="Arial" panose="020B0604020202020204" pitchFamily="34" charset="0"/>
              </a:rPr>
              <a:t>YOU</a:t>
            </a:r>
          </a:p>
        </p:txBody>
      </p:sp>
      <p:sp>
        <p:nvSpPr>
          <p:cNvPr id="5" name="TextBox 4">
            <a:extLst>
              <a:ext uri="{FF2B5EF4-FFF2-40B4-BE49-F238E27FC236}">
                <a16:creationId xmlns:a16="http://schemas.microsoft.com/office/drawing/2014/main" id="{D2698DD3-FF80-464A-880F-2904FA6B6CAB}"/>
              </a:ext>
            </a:extLst>
          </p:cNvPr>
          <p:cNvSpPr txBox="1"/>
          <p:nvPr/>
        </p:nvSpPr>
        <p:spPr>
          <a:xfrm>
            <a:off x="7048500" y="1657350"/>
            <a:ext cx="4822075"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Please reach 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Emily Tucker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Emily.Tucker@rotary.org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847-866-3258</a:t>
            </a:r>
          </a:p>
        </p:txBody>
      </p:sp>
    </p:spTree>
    <p:custDataLst>
      <p:tags r:id="rId1"/>
    </p:custDataLst>
    <p:extLst>
      <p:ext uri="{BB962C8B-B14F-4D97-AF65-F5344CB8AC3E}">
        <p14:creationId xmlns:p14="http://schemas.microsoft.com/office/powerpoint/2010/main" val="1674447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p:nvPr/>
        </p:nvSpPr>
        <p:spPr>
          <a:xfrm>
            <a:off x="0" y="-495822"/>
            <a:ext cx="12192000" cy="7572645"/>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2" name="Google Shape;252;p29"/>
          <p:cNvPicPr preferRelativeResize="0"/>
          <p:nvPr/>
        </p:nvPicPr>
        <p:blipFill rotWithShape="1">
          <a:blip r:embed="rId3">
            <a:alphaModFix/>
          </a:blip>
          <a:srcRect/>
          <a:stretch/>
        </p:blipFill>
        <p:spPr>
          <a:xfrm>
            <a:off x="297829" y="105590"/>
            <a:ext cx="1045882" cy="1050032"/>
          </a:xfrm>
          <a:prstGeom prst="rect">
            <a:avLst/>
          </a:prstGeom>
          <a:noFill/>
          <a:ln>
            <a:noFill/>
          </a:ln>
        </p:spPr>
      </p:pic>
      <p:pic>
        <p:nvPicPr>
          <p:cNvPr id="253" name="Google Shape;253;p29"/>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254" name="Google Shape;254;p29"/>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255" name="Google Shape;255;p29"/>
          <p:cNvSpPr txBox="1">
            <a:spLocks noGrp="1"/>
          </p:cNvSpPr>
          <p:nvPr>
            <p:ph type="title"/>
          </p:nvPr>
        </p:nvSpPr>
        <p:spPr>
          <a:xfrm>
            <a:off x="1107142" y="43147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FF00"/>
              </a:buClr>
              <a:buSzPct val="100000"/>
              <a:buFont typeface="Arial"/>
              <a:buNone/>
            </a:pPr>
            <a:r>
              <a:rPr lang="en-US" sz="5400" b="1" dirty="0">
                <a:solidFill>
                  <a:srgbClr val="FFFF00"/>
                </a:solidFill>
                <a:latin typeface="Arial"/>
                <a:ea typeface="Arial"/>
                <a:cs typeface="Arial"/>
                <a:sym typeface="Arial"/>
              </a:rPr>
              <a:t>Membership Issues: </a:t>
            </a:r>
            <a:br>
              <a:rPr lang="en-US" sz="5400" b="1" dirty="0">
                <a:solidFill>
                  <a:srgbClr val="FFFF00"/>
                </a:solidFill>
                <a:latin typeface="Arial"/>
                <a:ea typeface="Arial"/>
                <a:cs typeface="Arial"/>
                <a:sym typeface="Arial"/>
              </a:rPr>
            </a:br>
            <a:r>
              <a:rPr lang="en-US" sz="5400" b="1" i="1" dirty="0">
                <a:solidFill>
                  <a:srgbClr val="00B050"/>
                </a:solidFill>
                <a:latin typeface="Arial"/>
                <a:ea typeface="Arial"/>
                <a:cs typeface="Arial"/>
                <a:sym typeface="Arial"/>
              </a:rPr>
              <a:t>to think and ask your club about</a:t>
            </a:r>
            <a:br>
              <a:rPr lang="en-US" sz="5400" b="1" dirty="0">
                <a:solidFill>
                  <a:srgbClr val="FFFF00"/>
                </a:solidFill>
                <a:latin typeface="Arial"/>
                <a:ea typeface="Arial"/>
                <a:cs typeface="Arial"/>
                <a:sym typeface="Arial"/>
              </a:rPr>
            </a:br>
            <a:endParaRPr sz="5400" b="1" dirty="0">
              <a:solidFill>
                <a:srgbClr val="FFFF00"/>
              </a:solidFill>
              <a:latin typeface="Arial"/>
              <a:ea typeface="Arial"/>
              <a:cs typeface="Arial"/>
              <a:sym typeface="Arial"/>
            </a:endParaRPr>
          </a:p>
        </p:txBody>
      </p:sp>
      <p:sp>
        <p:nvSpPr>
          <p:cNvPr id="256" name="Google Shape;256;p29"/>
          <p:cNvSpPr txBox="1">
            <a:spLocks noGrp="1"/>
          </p:cNvSpPr>
          <p:nvPr>
            <p:ph type="body" idx="1"/>
          </p:nvPr>
        </p:nvSpPr>
        <p:spPr>
          <a:xfrm>
            <a:off x="838200" y="1481503"/>
            <a:ext cx="10515600" cy="4351338"/>
          </a:xfrm>
          <a:prstGeom prst="rect">
            <a:avLst/>
          </a:prstGeom>
          <a:solidFill>
            <a:schemeClr val="lt1"/>
          </a:solidFill>
          <a:ln>
            <a:noFill/>
          </a:ln>
        </p:spPr>
        <p:txBody>
          <a:bodyPr spcFirstLastPara="1" wrap="square" lIns="91425" tIns="45700" rIns="91425" bIns="45700" anchor="t" anchorCtr="0">
            <a:normAutofit fontScale="92500"/>
          </a:bodyPr>
          <a:lstStyle/>
          <a:p>
            <a:pPr marL="0" indent="0">
              <a:spcBef>
                <a:spcPts val="0"/>
              </a:spcBef>
              <a:buClr>
                <a:srgbClr val="0070C0"/>
              </a:buClr>
              <a:buSzPts val="2800"/>
              <a:buNone/>
            </a:pPr>
            <a:endParaRPr lang="en-US" b="1"/>
          </a:p>
          <a:p>
            <a:pPr marL="0" indent="0">
              <a:spcBef>
                <a:spcPts val="0"/>
              </a:spcBef>
              <a:buClr>
                <a:srgbClr val="0070C0"/>
              </a:buClr>
              <a:buSzPts val="2800"/>
              <a:buNone/>
            </a:pPr>
            <a:r>
              <a:rPr lang="en-US" b="1"/>
              <a:t>What </a:t>
            </a:r>
            <a:r>
              <a:rPr lang="en-US" b="1" dirty="0"/>
              <a:t>steps have we as a club taken to ensure that all members and visitors to your club have a positive experience whether it is a meeting with a program, a service project, a social, or any other gathering? </a:t>
            </a:r>
          </a:p>
          <a:p>
            <a:pPr marL="0" indent="0">
              <a:spcBef>
                <a:spcPts val="0"/>
              </a:spcBef>
              <a:buClr>
                <a:srgbClr val="0070C0"/>
              </a:buClr>
              <a:buSzPts val="2800"/>
              <a:buNone/>
            </a:pPr>
            <a:r>
              <a:rPr lang="en-US" b="1" dirty="0"/>
              <a:t>Did everyone </a:t>
            </a:r>
            <a:r>
              <a:rPr lang="en-US" b="1" dirty="0">
                <a:latin typeface="Arial Narrow" panose="020B0606020202030204" pitchFamily="34" charset="0"/>
              </a:rPr>
              <a:t>feel</a:t>
            </a:r>
            <a:r>
              <a:rPr lang="en-US" b="1" baseline="0" dirty="0">
                <a:latin typeface="Arial Narrow" panose="020B0606020202030204" pitchFamily="34" charset="0"/>
              </a:rPr>
              <a:t> welcomed by and comfortable with other club members?</a:t>
            </a:r>
            <a:r>
              <a:rPr lang="en-US" dirty="0"/>
              <a:t> </a:t>
            </a:r>
          </a:p>
          <a:p>
            <a:pPr marL="0" lvl="0" indent="0" algn="l" rtl="0">
              <a:lnSpc>
                <a:spcPct val="90000"/>
              </a:lnSpc>
              <a:spcBef>
                <a:spcPts val="0"/>
              </a:spcBef>
              <a:spcAft>
                <a:spcPts val="0"/>
              </a:spcAft>
              <a:buClr>
                <a:srgbClr val="0070C0"/>
              </a:buClr>
              <a:buSzPts val="2800"/>
              <a:buNone/>
            </a:pPr>
            <a:r>
              <a:rPr lang="en-US" b="1" dirty="0"/>
              <a:t>What can we do better?  How can we improve?</a:t>
            </a:r>
          </a:p>
          <a:p>
            <a:pPr marL="0" lvl="0" indent="0" algn="l" rtl="0">
              <a:lnSpc>
                <a:spcPct val="90000"/>
              </a:lnSpc>
              <a:spcBef>
                <a:spcPts val="0"/>
              </a:spcBef>
              <a:spcAft>
                <a:spcPts val="0"/>
              </a:spcAft>
              <a:buClr>
                <a:srgbClr val="0070C0"/>
              </a:buClr>
              <a:buSzPts val="2800"/>
              <a:buNone/>
            </a:pPr>
            <a:endParaRPr lang="en-US" b="1" dirty="0"/>
          </a:p>
          <a:p>
            <a:pPr marL="0" lvl="0" indent="0" algn="l" rtl="0">
              <a:lnSpc>
                <a:spcPct val="90000"/>
              </a:lnSpc>
              <a:spcBef>
                <a:spcPts val="0"/>
              </a:spcBef>
              <a:spcAft>
                <a:spcPts val="0"/>
              </a:spcAft>
              <a:buClr>
                <a:srgbClr val="0070C0"/>
              </a:buClr>
              <a:buSzPts val="2800"/>
              <a:buNone/>
            </a:pPr>
            <a:r>
              <a:rPr lang="en-US" b="1" dirty="0"/>
              <a:t>What assessments can make sense for your club to do to determine how you can further improve upon all having an awesome club experience?   To see assessments available, click on </a:t>
            </a:r>
            <a:r>
              <a:rPr lang="en-US" b="1" i="1" dirty="0">
                <a:solidFill>
                  <a:schemeClr val="accent5"/>
                </a:solidFill>
                <a:hlinkClick r:id="rId5"/>
              </a:rPr>
              <a:t>https://my.rotary.org/en/learning-reference/learn-topic/membership</a:t>
            </a:r>
            <a:endParaRPr lang="en-US" b="1" i="1" dirty="0">
              <a:solidFill>
                <a:schemeClr val="accent5"/>
              </a:solidFill>
            </a:endParaRPr>
          </a:p>
          <a:p>
            <a:pPr marL="0" lvl="0" indent="0" algn="l" rtl="0">
              <a:lnSpc>
                <a:spcPct val="90000"/>
              </a:lnSpc>
              <a:spcBef>
                <a:spcPts val="0"/>
              </a:spcBef>
              <a:spcAft>
                <a:spcPts val="0"/>
              </a:spcAft>
              <a:buClr>
                <a:srgbClr val="0070C0"/>
              </a:buClr>
              <a:buSzPts val="2800"/>
              <a:buNone/>
            </a:pPr>
            <a:endParaRPr lang="en-US" b="1" i="1" dirty="0">
              <a:solidFill>
                <a:schemeClr val="accent5"/>
              </a:solidFill>
            </a:endParaRPr>
          </a:p>
          <a:p>
            <a:pPr marL="0" lvl="0" indent="0" algn="l" rtl="0">
              <a:lnSpc>
                <a:spcPct val="90000"/>
              </a:lnSpc>
              <a:spcBef>
                <a:spcPts val="0"/>
              </a:spcBef>
              <a:spcAft>
                <a:spcPts val="0"/>
              </a:spcAft>
              <a:buClr>
                <a:srgbClr val="0070C0"/>
              </a:buClr>
              <a:buSzPts val="2800"/>
              <a:buNone/>
            </a:pPr>
            <a:endParaRPr lang="en-US" b="1" dirty="0"/>
          </a:p>
          <a:p>
            <a:pPr marL="0" lvl="0" indent="0" algn="l" rtl="0">
              <a:lnSpc>
                <a:spcPct val="90000"/>
              </a:lnSpc>
              <a:spcBef>
                <a:spcPts val="0"/>
              </a:spcBef>
              <a:spcAft>
                <a:spcPts val="0"/>
              </a:spcAft>
              <a:buClr>
                <a:srgbClr val="0070C0"/>
              </a:buClr>
              <a:buSzPts val="2800"/>
              <a:buNone/>
            </a:pPr>
            <a:endParaRPr lang="en-US" b="1" dirty="0"/>
          </a:p>
          <a:p>
            <a:pPr marL="0" lvl="0" indent="0" algn="l" rtl="0">
              <a:lnSpc>
                <a:spcPct val="90000"/>
              </a:lnSpc>
              <a:spcBef>
                <a:spcPts val="0"/>
              </a:spcBef>
              <a:spcAft>
                <a:spcPts val="0"/>
              </a:spcAft>
              <a:buClr>
                <a:srgbClr val="0070C0"/>
              </a:buClr>
              <a:buSzPts val="2800"/>
              <a:buNone/>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xEl>
                                              <p:pRg st="1" end="1"/>
                                            </p:txEl>
                                          </p:spTgt>
                                        </p:tgtEl>
                                        <p:attrNameLst>
                                          <p:attrName>style.visibility</p:attrName>
                                        </p:attrNameLst>
                                      </p:cBhvr>
                                      <p:to>
                                        <p:strVal val="visible"/>
                                      </p:to>
                                    </p:set>
                                    <p:animEffect transition="in" filter="fade">
                                      <p:cBhvr>
                                        <p:cTn id="7" dur="500"/>
                                        <p:tgtEl>
                                          <p:spTgt spid="2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xEl>
                                              <p:pRg st="2" end="2"/>
                                            </p:txEl>
                                          </p:spTgt>
                                        </p:tgtEl>
                                        <p:attrNameLst>
                                          <p:attrName>style.visibility</p:attrName>
                                        </p:attrNameLst>
                                      </p:cBhvr>
                                      <p:to>
                                        <p:strVal val="visible"/>
                                      </p:to>
                                    </p:set>
                                    <p:animEffect transition="in" filter="fade">
                                      <p:cBhvr>
                                        <p:cTn id="12" dur="500"/>
                                        <p:tgtEl>
                                          <p:spTgt spid="2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
                                            <p:txEl>
                                              <p:pRg st="3" end="3"/>
                                            </p:txEl>
                                          </p:spTgt>
                                        </p:tgtEl>
                                        <p:attrNameLst>
                                          <p:attrName>style.visibility</p:attrName>
                                        </p:attrNameLst>
                                      </p:cBhvr>
                                      <p:to>
                                        <p:strVal val="visible"/>
                                      </p:to>
                                    </p:set>
                                    <p:animEffect transition="in" filter="fade">
                                      <p:cBhvr>
                                        <p:cTn id="17" dur="500"/>
                                        <p:tgtEl>
                                          <p:spTgt spid="25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
                                            <p:txEl>
                                              <p:pRg st="5" end="5"/>
                                            </p:txEl>
                                          </p:spTgt>
                                        </p:tgtEl>
                                        <p:attrNameLst>
                                          <p:attrName>style.visibility</p:attrName>
                                        </p:attrNameLst>
                                      </p:cBhvr>
                                      <p:to>
                                        <p:strVal val="visible"/>
                                      </p:to>
                                    </p:set>
                                    <p:animEffect transition="in" filter="fade">
                                      <p:cBhvr>
                                        <p:cTn id="22" dur="500"/>
                                        <p:tgtEl>
                                          <p:spTgt spid="2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2"/>
          <p:cNvSpPr/>
          <p:nvPr/>
        </p:nvSpPr>
        <p:spPr>
          <a:xfrm>
            <a:off x="0" y="0"/>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32"/>
          <p:cNvSpPr/>
          <p:nvPr/>
        </p:nvSpPr>
        <p:spPr>
          <a:xfrm>
            <a:off x="0" y="489756"/>
            <a:ext cx="12192000" cy="2176117"/>
          </a:xfrm>
          <a:prstGeom prst="rect">
            <a:avLst/>
          </a:prstGeom>
          <a:solidFill>
            <a:srgbClr val="02B3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01B4E7"/>
              </a:highlight>
              <a:latin typeface="Calibri"/>
              <a:ea typeface="Calibri"/>
              <a:cs typeface="Calibri"/>
              <a:sym typeface="Calibri"/>
            </a:endParaRPr>
          </a:p>
        </p:txBody>
      </p:sp>
      <p:sp>
        <p:nvSpPr>
          <p:cNvPr id="282" name="Google Shape;282;p32"/>
          <p:cNvSpPr txBox="1">
            <a:spLocks noGrp="1"/>
          </p:cNvSpPr>
          <p:nvPr>
            <p:ph type="title"/>
          </p:nvPr>
        </p:nvSpPr>
        <p:spPr>
          <a:xfrm>
            <a:off x="0" y="915032"/>
            <a:ext cx="121920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sz="6000" b="1">
                <a:solidFill>
                  <a:schemeClr val="lt1"/>
                </a:solidFill>
                <a:latin typeface="Arial"/>
                <a:ea typeface="Arial"/>
                <a:cs typeface="Arial"/>
                <a:sym typeface="Arial"/>
              </a:rPr>
              <a:t>Continue the Conversation</a:t>
            </a:r>
            <a:br>
              <a:rPr lang="en-US" sz="6000" b="1">
                <a:solidFill>
                  <a:schemeClr val="lt1"/>
                </a:solidFill>
                <a:latin typeface="Arial"/>
                <a:ea typeface="Arial"/>
                <a:cs typeface="Arial"/>
                <a:sym typeface="Arial"/>
              </a:rPr>
            </a:br>
            <a:r>
              <a:rPr lang="en-US" sz="3300" b="1">
                <a:solidFill>
                  <a:schemeClr val="lt1"/>
                </a:solidFill>
                <a:latin typeface="Arial"/>
                <a:ea typeface="Arial"/>
                <a:cs typeface="Arial"/>
                <a:sym typeface="Arial"/>
              </a:rPr>
              <a:t>2022-23 Quarterly Membership Meetings</a:t>
            </a:r>
            <a:endParaRPr sz="3300"/>
          </a:p>
        </p:txBody>
      </p:sp>
      <p:sp>
        <p:nvSpPr>
          <p:cNvPr id="283" name="Google Shape;283;p32"/>
          <p:cNvSpPr txBox="1"/>
          <p:nvPr/>
        </p:nvSpPr>
        <p:spPr>
          <a:xfrm>
            <a:off x="0" y="3247227"/>
            <a:ext cx="12192000" cy="26160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lt1"/>
                </a:solidFill>
                <a:latin typeface="Arial"/>
                <a:ea typeface="Arial"/>
                <a:cs typeface="Arial"/>
                <a:sym typeface="Arial"/>
              </a:rPr>
              <a:t>Zoom, Monday’s at 5:30 p.m.</a:t>
            </a:r>
            <a:endParaRPr dirty="0"/>
          </a:p>
          <a:p>
            <a:pPr marL="0" marR="0" lvl="0" indent="0" algn="ctr" rtl="0">
              <a:spcBef>
                <a:spcPts val="0"/>
              </a:spcBef>
              <a:spcAft>
                <a:spcPts val="0"/>
              </a:spcAft>
              <a:buNone/>
            </a:pPr>
            <a:endParaRPr lang="en-US" sz="3000" b="1">
              <a:solidFill>
                <a:schemeClr val="lt1"/>
              </a:solidFill>
            </a:endParaRPr>
          </a:p>
          <a:p>
            <a:pPr marL="0" marR="0" lvl="0" indent="0" algn="ctr" rtl="0">
              <a:spcBef>
                <a:spcPts val="0"/>
              </a:spcBef>
              <a:spcAft>
                <a:spcPts val="0"/>
              </a:spcAft>
              <a:buNone/>
            </a:pPr>
            <a:r>
              <a:rPr lang="en-US" sz="3000" b="1">
                <a:solidFill>
                  <a:schemeClr val="lt1"/>
                </a:solidFill>
              </a:rPr>
              <a:t>on</a:t>
            </a:r>
            <a:endParaRPr lang="en-US" sz="3000" b="1" dirty="0">
              <a:solidFill>
                <a:schemeClr val="lt1"/>
              </a:solidFill>
            </a:endParaRPr>
          </a:p>
          <a:p>
            <a:pPr marL="0" marR="0" lvl="0" indent="0" algn="ctr" rtl="0">
              <a:spcBef>
                <a:spcPts val="0"/>
              </a:spcBef>
              <a:spcAft>
                <a:spcPts val="0"/>
              </a:spcAft>
              <a:buNone/>
            </a:pPr>
            <a:endParaRPr dirty="0"/>
          </a:p>
          <a:p>
            <a:pPr marL="0" marR="0" lvl="0" indent="0" algn="ctr" rtl="0">
              <a:spcBef>
                <a:spcPts val="0"/>
              </a:spcBef>
              <a:spcAft>
                <a:spcPts val="0"/>
              </a:spcAft>
              <a:buNone/>
            </a:pPr>
            <a:r>
              <a:rPr lang="en-US" sz="3000" b="1" dirty="0">
                <a:solidFill>
                  <a:schemeClr val="lt1"/>
                </a:solidFill>
                <a:latin typeface="Arial"/>
                <a:ea typeface="Arial"/>
                <a:cs typeface="Arial"/>
                <a:sym typeface="Arial"/>
              </a:rPr>
              <a:t>Feb. 13, 2023</a:t>
            </a:r>
            <a:endParaRPr dirty="0"/>
          </a:p>
          <a:p>
            <a:pPr marL="0" marR="0" lvl="0" indent="0" algn="ctr" rtl="0">
              <a:spcBef>
                <a:spcPts val="0"/>
              </a:spcBef>
              <a:spcAft>
                <a:spcPts val="0"/>
              </a:spcAft>
              <a:buNone/>
            </a:pPr>
            <a:r>
              <a:rPr lang="en-US" sz="3000" b="1" dirty="0">
                <a:solidFill>
                  <a:schemeClr val="lt1"/>
                </a:solidFill>
                <a:latin typeface="Arial"/>
                <a:ea typeface="Arial"/>
                <a:cs typeface="Arial"/>
                <a:sym typeface="Arial"/>
              </a:rPr>
              <a:t>May 8</a:t>
            </a:r>
            <a:endParaRPr sz="30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p:nvPr/>
        </p:nvSpPr>
        <p:spPr>
          <a:xfrm>
            <a:off x="-2" y="0"/>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1" name="Google Shape;131;p18"/>
          <p:cNvPicPr preferRelativeResize="0"/>
          <p:nvPr/>
        </p:nvPicPr>
        <p:blipFill rotWithShape="1">
          <a:blip r:embed="rId3">
            <a:alphaModFix/>
          </a:blip>
          <a:srcRect/>
          <a:stretch/>
        </p:blipFill>
        <p:spPr>
          <a:xfrm>
            <a:off x="132145" y="65456"/>
            <a:ext cx="1279967" cy="1243617"/>
          </a:xfrm>
          <a:prstGeom prst="rect">
            <a:avLst/>
          </a:prstGeom>
          <a:noFill/>
          <a:ln>
            <a:noFill/>
          </a:ln>
        </p:spPr>
      </p:pic>
      <p:pic>
        <p:nvPicPr>
          <p:cNvPr id="132" name="Google Shape;132;p18"/>
          <p:cNvPicPr preferRelativeResize="0"/>
          <p:nvPr/>
        </p:nvPicPr>
        <p:blipFill rotWithShape="1">
          <a:blip r:embed="rId4">
            <a:alphaModFix/>
          </a:blip>
          <a:srcRect/>
          <a:stretch/>
        </p:blipFill>
        <p:spPr>
          <a:xfrm>
            <a:off x="10161874" y="6060083"/>
            <a:ext cx="1883771" cy="716364"/>
          </a:xfrm>
          <a:prstGeom prst="rect">
            <a:avLst/>
          </a:prstGeom>
          <a:noFill/>
          <a:ln>
            <a:noFill/>
          </a:ln>
        </p:spPr>
      </p:pic>
      <p:sp>
        <p:nvSpPr>
          <p:cNvPr id="133" name="Google Shape;133;p18"/>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134" name="Google Shape;134;p18"/>
          <p:cNvSpPr txBox="1">
            <a:spLocks noGrp="1"/>
          </p:cNvSpPr>
          <p:nvPr>
            <p:ph type="title"/>
          </p:nvPr>
        </p:nvSpPr>
        <p:spPr>
          <a:xfrm>
            <a:off x="1544255" y="11206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2CC75"/>
              </a:buClr>
              <a:buSzPts val="4000"/>
              <a:buFont typeface="Arial Rounded"/>
              <a:buNone/>
            </a:pPr>
            <a:r>
              <a:rPr lang="en-US" sz="4000" b="1" dirty="0">
                <a:solidFill>
                  <a:srgbClr val="32CC75"/>
                </a:solidFill>
                <a:latin typeface="Arial Rounded"/>
                <a:ea typeface="Arial Rounded"/>
                <a:cs typeface="Arial Rounded"/>
                <a:sym typeface="Arial Rounded"/>
              </a:rPr>
              <a:t>Agenda for November 14th</a:t>
            </a:r>
            <a:br>
              <a:rPr lang="en-US" sz="4000" b="1" dirty="0">
                <a:solidFill>
                  <a:schemeClr val="lt1"/>
                </a:solidFill>
                <a:latin typeface="Arial Rounded"/>
                <a:ea typeface="Arial Rounded"/>
                <a:cs typeface="Arial Rounded"/>
                <a:sym typeface="Arial Rounded"/>
              </a:rPr>
            </a:br>
            <a:r>
              <a:rPr lang="en-US" sz="4000" b="1" dirty="0">
                <a:solidFill>
                  <a:srgbClr val="FFFF00"/>
                </a:solidFill>
                <a:latin typeface="Arial Rounded"/>
                <a:ea typeface="Arial Rounded"/>
                <a:cs typeface="Arial Rounded"/>
                <a:sym typeface="Arial Rounded"/>
              </a:rPr>
              <a:t>Quarterly Membership Conversation</a:t>
            </a:r>
            <a:r>
              <a:rPr lang="en-US" sz="4000" b="1" dirty="0">
                <a:solidFill>
                  <a:schemeClr val="lt1"/>
                </a:solidFill>
                <a:latin typeface="Arial Rounded"/>
                <a:ea typeface="Arial Rounded"/>
                <a:cs typeface="Arial Rounded"/>
                <a:sym typeface="Arial Rounded"/>
              </a:rPr>
              <a:t> </a:t>
            </a:r>
            <a:endParaRPr dirty="0"/>
          </a:p>
        </p:txBody>
      </p:sp>
      <p:sp>
        <p:nvSpPr>
          <p:cNvPr id="135" name="Google Shape;135;p18"/>
          <p:cNvSpPr txBox="1">
            <a:spLocks noGrp="1"/>
          </p:cNvSpPr>
          <p:nvPr>
            <p:ph type="body" idx="1"/>
          </p:nvPr>
        </p:nvSpPr>
        <p:spPr>
          <a:xfrm>
            <a:off x="784578" y="1549686"/>
            <a:ext cx="10844637" cy="4601097"/>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lt1"/>
              </a:buClr>
              <a:buSzPts val="2800"/>
              <a:buFont typeface="Calibri"/>
              <a:buAutoNum type="arabicPeriod"/>
            </a:pPr>
            <a:r>
              <a:rPr lang="en-US" sz="2100" dirty="0">
                <a:solidFill>
                  <a:schemeClr val="lt1"/>
                </a:solidFill>
                <a:latin typeface="Arial"/>
                <a:ea typeface="Arial"/>
                <a:cs typeface="Arial"/>
                <a:sym typeface="Arial"/>
              </a:rPr>
              <a:t>Welcome All and Today’s Game Plan</a:t>
            </a:r>
            <a:endParaRPr sz="2100" dirty="0"/>
          </a:p>
          <a:p>
            <a:pPr marL="514350" lvl="0" indent="-514350" algn="l" rtl="0">
              <a:lnSpc>
                <a:spcPct val="90000"/>
              </a:lnSpc>
              <a:spcBef>
                <a:spcPts val="1000"/>
              </a:spcBef>
              <a:spcAft>
                <a:spcPts val="0"/>
              </a:spcAft>
              <a:buClr>
                <a:schemeClr val="lt1"/>
              </a:buClr>
              <a:buSzPts val="2800"/>
              <a:buFont typeface="Calibri"/>
              <a:buAutoNum type="arabicPeriod"/>
            </a:pPr>
            <a:r>
              <a:rPr lang="en-US" sz="2100" dirty="0">
                <a:solidFill>
                  <a:schemeClr val="lt1"/>
                </a:solidFill>
                <a:latin typeface="Arial"/>
                <a:ea typeface="Arial"/>
                <a:cs typeface="Arial"/>
                <a:sym typeface="Arial"/>
              </a:rPr>
              <a:t>District 5710 October 31, 2022 Membership Numbers compared to</a:t>
            </a:r>
          </a:p>
          <a:p>
            <a:pPr marL="0" lvl="0" indent="0" algn="l" rtl="0">
              <a:lnSpc>
                <a:spcPct val="90000"/>
              </a:lnSpc>
              <a:spcBef>
                <a:spcPts val="1000"/>
              </a:spcBef>
              <a:spcAft>
                <a:spcPts val="0"/>
              </a:spcAft>
              <a:buClr>
                <a:schemeClr val="lt1"/>
              </a:buClr>
              <a:buSzPts val="2800"/>
              <a:buNone/>
            </a:pPr>
            <a:r>
              <a:rPr lang="en-US" sz="2100" dirty="0">
                <a:solidFill>
                  <a:schemeClr val="lt1"/>
                </a:solidFill>
                <a:latin typeface="Arial"/>
                <a:ea typeface="Arial"/>
                <a:cs typeface="Arial"/>
                <a:sym typeface="Arial"/>
              </a:rPr>
              <a:t>      our District &amp; Club Membership Challenges </a:t>
            </a:r>
            <a:endParaRPr lang="en-US" sz="2100" dirty="0">
              <a:ea typeface="Arial"/>
              <a:cs typeface="Arial"/>
            </a:endParaRPr>
          </a:p>
          <a:p>
            <a:pPr marL="514350" lvl="0" indent="-514350" algn="l" rtl="0">
              <a:lnSpc>
                <a:spcPct val="90000"/>
              </a:lnSpc>
              <a:spcBef>
                <a:spcPts val="1000"/>
              </a:spcBef>
              <a:spcAft>
                <a:spcPts val="0"/>
              </a:spcAft>
              <a:buClr>
                <a:schemeClr val="lt1"/>
              </a:buClr>
              <a:buSzPts val="2800"/>
              <a:buAutoNum type="arabicPeriod" startAt="3"/>
            </a:pPr>
            <a:r>
              <a:rPr lang="en-US" sz="2100" dirty="0">
                <a:solidFill>
                  <a:schemeClr val="lt1"/>
                </a:solidFill>
                <a:latin typeface="Arial"/>
                <a:ea typeface="Arial"/>
                <a:cs typeface="Arial"/>
                <a:sym typeface="Arial"/>
              </a:rPr>
              <a:t>Membership Leads Program – </a:t>
            </a:r>
            <a:r>
              <a:rPr lang="en-US" sz="2100" i="1" dirty="0">
                <a:solidFill>
                  <a:schemeClr val="lt1"/>
                </a:solidFill>
                <a:latin typeface="Arial"/>
                <a:ea typeface="Arial"/>
                <a:cs typeface="Arial"/>
                <a:sym typeface="Arial"/>
              </a:rPr>
              <a:t>Shari Hansen</a:t>
            </a:r>
          </a:p>
          <a:p>
            <a:pPr marL="514350" lvl="0" indent="-514350" algn="l" rtl="0">
              <a:lnSpc>
                <a:spcPct val="90000"/>
              </a:lnSpc>
              <a:spcBef>
                <a:spcPts val="1000"/>
              </a:spcBef>
              <a:spcAft>
                <a:spcPts val="0"/>
              </a:spcAft>
              <a:buClr>
                <a:schemeClr val="lt1"/>
              </a:buClr>
              <a:buSzPts val="2800"/>
              <a:buAutoNum type="arabicPeriod" startAt="3"/>
            </a:pPr>
            <a:r>
              <a:rPr lang="en-US" sz="2100" dirty="0">
                <a:solidFill>
                  <a:schemeClr val="lt1"/>
                </a:solidFill>
                <a:latin typeface="Arial"/>
                <a:cs typeface="Arial"/>
                <a:sym typeface="Arial"/>
              </a:rPr>
              <a:t>District Membership Web Page Membership Tab Update</a:t>
            </a:r>
            <a:endParaRPr lang="en-US" sz="2100" dirty="0">
              <a:cs typeface="Arial"/>
            </a:endParaRPr>
          </a:p>
          <a:p>
            <a:pPr marL="514350" lvl="0" indent="-514350" algn="l" rtl="0">
              <a:lnSpc>
                <a:spcPct val="90000"/>
              </a:lnSpc>
              <a:spcBef>
                <a:spcPts val="1000"/>
              </a:spcBef>
              <a:spcAft>
                <a:spcPts val="0"/>
              </a:spcAft>
              <a:buClr>
                <a:schemeClr val="lt1"/>
              </a:buClr>
              <a:buSzPts val="2800"/>
              <a:buAutoNum type="arabicPeriod" startAt="3"/>
            </a:pPr>
            <a:r>
              <a:rPr lang="en-US" sz="2100" dirty="0">
                <a:solidFill>
                  <a:schemeClr val="lt1"/>
                </a:solidFill>
                <a:latin typeface="Arial"/>
                <a:ea typeface="Arial"/>
                <a:cs typeface="Arial"/>
                <a:sym typeface="Arial"/>
              </a:rPr>
              <a:t>District Membership Packet Launch Update – </a:t>
            </a:r>
            <a:r>
              <a:rPr lang="en-US" sz="2100" i="1" dirty="0">
                <a:solidFill>
                  <a:schemeClr val="lt1"/>
                </a:solidFill>
                <a:latin typeface="Arial"/>
                <a:ea typeface="Arial"/>
                <a:cs typeface="Arial"/>
                <a:sym typeface="Arial"/>
              </a:rPr>
              <a:t>Greta Bauer</a:t>
            </a:r>
            <a:endParaRPr lang="en-US" sz="2100" i="1" dirty="0">
              <a:ea typeface="Arial"/>
              <a:cs typeface="Arial"/>
            </a:endParaRPr>
          </a:p>
          <a:p>
            <a:pPr marL="514350" lvl="0" indent="-514350" algn="l" rtl="0">
              <a:lnSpc>
                <a:spcPct val="90000"/>
              </a:lnSpc>
              <a:spcBef>
                <a:spcPts val="1000"/>
              </a:spcBef>
              <a:spcAft>
                <a:spcPts val="0"/>
              </a:spcAft>
              <a:buClr>
                <a:schemeClr val="lt1"/>
              </a:buClr>
              <a:buSzPts val="2800"/>
              <a:buAutoNum type="arabicPeriod" startAt="3"/>
            </a:pPr>
            <a:r>
              <a:rPr lang="en-US" sz="2100" dirty="0">
                <a:solidFill>
                  <a:schemeClr val="lt1"/>
                </a:solidFill>
                <a:latin typeface="Arial"/>
                <a:ea typeface="Arial"/>
                <a:cs typeface="Arial"/>
                <a:sym typeface="Arial"/>
              </a:rPr>
              <a:t>Rotary Alumni Engagement Program – </a:t>
            </a:r>
            <a:r>
              <a:rPr lang="en-US" sz="2100" i="1" dirty="0">
                <a:solidFill>
                  <a:schemeClr val="lt1"/>
                </a:solidFill>
                <a:latin typeface="Arial"/>
                <a:ea typeface="Arial"/>
                <a:cs typeface="Arial"/>
                <a:sym typeface="Arial"/>
              </a:rPr>
              <a:t>Andrea Norris</a:t>
            </a:r>
          </a:p>
          <a:p>
            <a:pPr marL="514350" lvl="0" indent="-514350" algn="l" rtl="0">
              <a:lnSpc>
                <a:spcPct val="90000"/>
              </a:lnSpc>
              <a:spcBef>
                <a:spcPts val="1000"/>
              </a:spcBef>
              <a:spcAft>
                <a:spcPts val="0"/>
              </a:spcAft>
              <a:buClr>
                <a:schemeClr val="lt1"/>
              </a:buClr>
              <a:buSzPts val="2800"/>
              <a:buAutoNum type="arabicPeriod" startAt="3"/>
            </a:pPr>
            <a:r>
              <a:rPr lang="en-US" sz="2100" dirty="0">
                <a:solidFill>
                  <a:schemeClr val="lt1"/>
                </a:solidFill>
                <a:latin typeface="Arial"/>
                <a:ea typeface="Arial"/>
                <a:cs typeface="Arial"/>
                <a:sym typeface="Arial"/>
              </a:rPr>
              <a:t>How One Club Mentors New Rotarians – </a:t>
            </a:r>
            <a:r>
              <a:rPr lang="en-US" sz="2100" i="1" dirty="0">
                <a:solidFill>
                  <a:schemeClr val="lt1"/>
                </a:solidFill>
                <a:latin typeface="Arial"/>
                <a:ea typeface="Arial"/>
                <a:cs typeface="Arial"/>
                <a:sym typeface="Arial"/>
              </a:rPr>
              <a:t>Rick Robinson</a:t>
            </a:r>
            <a:endParaRPr lang="en-US" sz="2100" b="1" dirty="0">
              <a:solidFill>
                <a:schemeClr val="bg1"/>
              </a:solidFill>
              <a:latin typeface="Arial"/>
              <a:ea typeface="Arial"/>
              <a:cs typeface="Arial"/>
              <a:sym typeface="Arial"/>
            </a:endParaRPr>
          </a:p>
          <a:p>
            <a:pPr marL="514350" lvl="0" indent="-514350" algn="l" rtl="0">
              <a:lnSpc>
                <a:spcPct val="90000"/>
              </a:lnSpc>
              <a:spcBef>
                <a:spcPts val="1000"/>
              </a:spcBef>
              <a:spcAft>
                <a:spcPts val="0"/>
              </a:spcAft>
              <a:buClr>
                <a:schemeClr val="lt1"/>
              </a:buClr>
              <a:buSzPts val="2800"/>
              <a:buAutoNum type="arabicPeriod" startAt="3"/>
            </a:pPr>
            <a:r>
              <a:rPr lang="en-US" sz="2100" b="1" dirty="0">
                <a:solidFill>
                  <a:schemeClr val="bg1"/>
                </a:solidFill>
                <a:latin typeface="Arial"/>
                <a:ea typeface="Arial"/>
                <a:cs typeface="Arial"/>
                <a:sym typeface="Arial"/>
              </a:rPr>
              <a:t>Your Club Experience - Making Your Clubs Irresistible </a:t>
            </a:r>
            <a:r>
              <a:rPr lang="en-US" sz="2100" dirty="0">
                <a:solidFill>
                  <a:schemeClr val="bg1"/>
                </a:solidFill>
                <a:latin typeface="Arial"/>
                <a:ea typeface="Arial"/>
                <a:cs typeface="Arial"/>
                <a:sym typeface="Arial"/>
              </a:rPr>
              <a:t>–</a:t>
            </a:r>
            <a:r>
              <a:rPr lang="en-US" sz="2100" dirty="0">
                <a:solidFill>
                  <a:schemeClr val="lt1"/>
                </a:solidFill>
                <a:latin typeface="Arial"/>
                <a:ea typeface="Arial"/>
                <a:cs typeface="Arial"/>
                <a:sym typeface="Arial"/>
              </a:rPr>
              <a:t> </a:t>
            </a:r>
            <a:r>
              <a:rPr lang="en-US" sz="2100" i="1" dirty="0">
                <a:solidFill>
                  <a:schemeClr val="lt1"/>
                </a:solidFill>
                <a:latin typeface="Arial"/>
                <a:ea typeface="Arial"/>
                <a:cs typeface="Arial"/>
                <a:sym typeface="Arial"/>
              </a:rPr>
              <a:t>Emily Tucker</a:t>
            </a:r>
            <a:r>
              <a:rPr lang="en-US" sz="2100" dirty="0">
                <a:solidFill>
                  <a:schemeClr val="lt1"/>
                </a:solidFill>
                <a:latin typeface="Arial"/>
                <a:ea typeface="Arial"/>
                <a:cs typeface="Arial"/>
                <a:sym typeface="Arial"/>
              </a:rPr>
              <a:t>, RMO, RI  </a:t>
            </a:r>
            <a:endParaRPr lang="en-US" sz="2100" i="1" dirty="0">
              <a:solidFill>
                <a:schemeClr val="lt1"/>
              </a:solidFill>
              <a:latin typeface="Arial"/>
              <a:ea typeface="Arial"/>
              <a:cs typeface="Arial"/>
              <a:sym typeface="Arial"/>
            </a:endParaRPr>
          </a:p>
          <a:p>
            <a:pPr marL="514350" lvl="0" indent="-514350" algn="l" rtl="0">
              <a:lnSpc>
                <a:spcPct val="90000"/>
              </a:lnSpc>
              <a:spcBef>
                <a:spcPts val="1000"/>
              </a:spcBef>
              <a:spcAft>
                <a:spcPts val="0"/>
              </a:spcAft>
              <a:buClr>
                <a:schemeClr val="lt1"/>
              </a:buClr>
              <a:buSzPts val="2800"/>
              <a:buAutoNum type="arabicPeriod" startAt="3"/>
            </a:pPr>
            <a:r>
              <a:rPr lang="en-US" sz="2100" dirty="0">
                <a:solidFill>
                  <a:schemeClr val="lt1"/>
                </a:solidFill>
                <a:latin typeface="Arial"/>
                <a:ea typeface="Arial"/>
                <a:cs typeface="Arial"/>
                <a:sym typeface="Arial"/>
              </a:rPr>
              <a:t>Follow up questions from Emily’s presentation to think and ask your club about </a:t>
            </a:r>
          </a:p>
          <a:p>
            <a:pPr marL="514350" lvl="0" indent="-514350" algn="l" rtl="0">
              <a:lnSpc>
                <a:spcPct val="90000"/>
              </a:lnSpc>
              <a:spcBef>
                <a:spcPts val="1000"/>
              </a:spcBef>
              <a:spcAft>
                <a:spcPts val="0"/>
              </a:spcAft>
              <a:buClr>
                <a:schemeClr val="lt1"/>
              </a:buClr>
              <a:buSzPts val="2800"/>
              <a:buAutoNum type="arabicPeriod" startAt="3"/>
            </a:pPr>
            <a:r>
              <a:rPr lang="en-US" sz="2100" dirty="0">
                <a:solidFill>
                  <a:schemeClr val="lt1"/>
                </a:solidFill>
                <a:latin typeface="Arial"/>
                <a:ea typeface="Arial"/>
                <a:cs typeface="Arial"/>
                <a:sym typeface="Arial"/>
              </a:rPr>
              <a:t>Closing/Upcoming Dates </a:t>
            </a:r>
            <a:endParaRPr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5">
                                            <p:txEl>
                                              <p:pRg st="1" end="1"/>
                                            </p:txEl>
                                          </p:spTgt>
                                        </p:tgtEl>
                                        <p:attrNameLst>
                                          <p:attrName>style.visibility</p:attrName>
                                        </p:attrNameLst>
                                      </p:cBhvr>
                                      <p:to>
                                        <p:strVal val="visible"/>
                                      </p:to>
                                    </p:set>
                                    <p:animEffect transition="in" filter="wipe(down)">
                                      <p:cBhvr>
                                        <p:cTn id="7" dur="500"/>
                                        <p:tgtEl>
                                          <p:spTgt spid="1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xEl>
                                              <p:pRg st="2" end="2"/>
                                            </p:txEl>
                                          </p:spTgt>
                                        </p:tgtEl>
                                        <p:attrNameLst>
                                          <p:attrName>style.visibility</p:attrName>
                                        </p:attrNameLst>
                                      </p:cBhvr>
                                      <p:to>
                                        <p:strVal val="visible"/>
                                      </p:to>
                                    </p:set>
                                    <p:animEffect transition="in" filter="wipe(down)">
                                      <p:cBhvr>
                                        <p:cTn id="12" dur="500"/>
                                        <p:tgtEl>
                                          <p:spTgt spid="1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5">
                                            <p:txEl>
                                              <p:pRg st="3" end="3"/>
                                            </p:txEl>
                                          </p:spTgt>
                                        </p:tgtEl>
                                        <p:attrNameLst>
                                          <p:attrName>style.visibility</p:attrName>
                                        </p:attrNameLst>
                                      </p:cBhvr>
                                      <p:to>
                                        <p:strVal val="visible"/>
                                      </p:to>
                                    </p:set>
                                    <p:animEffect transition="in" filter="wipe(down)">
                                      <p:cBhvr>
                                        <p:cTn id="17" dur="500"/>
                                        <p:tgtEl>
                                          <p:spTgt spid="1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5">
                                            <p:txEl>
                                              <p:pRg st="4" end="4"/>
                                            </p:txEl>
                                          </p:spTgt>
                                        </p:tgtEl>
                                        <p:attrNameLst>
                                          <p:attrName>style.visibility</p:attrName>
                                        </p:attrNameLst>
                                      </p:cBhvr>
                                      <p:to>
                                        <p:strVal val="visible"/>
                                      </p:to>
                                    </p:set>
                                    <p:animEffect transition="in" filter="wipe(down)">
                                      <p:cBhvr>
                                        <p:cTn id="22" dur="500"/>
                                        <p:tgtEl>
                                          <p:spTgt spid="1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5">
                                            <p:txEl>
                                              <p:pRg st="5" end="5"/>
                                            </p:txEl>
                                          </p:spTgt>
                                        </p:tgtEl>
                                        <p:attrNameLst>
                                          <p:attrName>style.visibility</p:attrName>
                                        </p:attrNameLst>
                                      </p:cBhvr>
                                      <p:to>
                                        <p:strVal val="visible"/>
                                      </p:to>
                                    </p:set>
                                    <p:animEffect transition="in" filter="wipe(down)">
                                      <p:cBhvr>
                                        <p:cTn id="27" dur="500"/>
                                        <p:tgtEl>
                                          <p:spTgt spid="1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5">
                                            <p:txEl>
                                              <p:pRg st="6" end="6"/>
                                            </p:txEl>
                                          </p:spTgt>
                                        </p:tgtEl>
                                        <p:attrNameLst>
                                          <p:attrName>style.visibility</p:attrName>
                                        </p:attrNameLst>
                                      </p:cBhvr>
                                      <p:to>
                                        <p:strVal val="visible"/>
                                      </p:to>
                                    </p:set>
                                    <p:animEffect transition="in" filter="wipe(down)">
                                      <p:cBhvr>
                                        <p:cTn id="32" dur="500"/>
                                        <p:tgtEl>
                                          <p:spTgt spid="13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5">
                                            <p:txEl>
                                              <p:pRg st="7" end="7"/>
                                            </p:txEl>
                                          </p:spTgt>
                                        </p:tgtEl>
                                        <p:attrNameLst>
                                          <p:attrName>style.visibility</p:attrName>
                                        </p:attrNameLst>
                                      </p:cBhvr>
                                      <p:to>
                                        <p:strVal val="visible"/>
                                      </p:to>
                                    </p:set>
                                    <p:animEffect transition="in" filter="wipe(down)">
                                      <p:cBhvr>
                                        <p:cTn id="37" dur="500"/>
                                        <p:tgtEl>
                                          <p:spTgt spid="13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5">
                                            <p:txEl>
                                              <p:pRg st="8" end="8"/>
                                            </p:txEl>
                                          </p:spTgt>
                                        </p:tgtEl>
                                        <p:attrNameLst>
                                          <p:attrName>style.visibility</p:attrName>
                                        </p:attrNameLst>
                                      </p:cBhvr>
                                      <p:to>
                                        <p:strVal val="visible"/>
                                      </p:to>
                                    </p:set>
                                    <p:animEffect transition="in" filter="wipe(down)">
                                      <p:cBhvr>
                                        <p:cTn id="42" dur="500"/>
                                        <p:tgtEl>
                                          <p:spTgt spid="13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5">
                                            <p:txEl>
                                              <p:pRg st="9" end="9"/>
                                            </p:txEl>
                                          </p:spTgt>
                                        </p:tgtEl>
                                        <p:attrNameLst>
                                          <p:attrName>style.visibility</p:attrName>
                                        </p:attrNameLst>
                                      </p:cBhvr>
                                      <p:to>
                                        <p:strVal val="visible"/>
                                      </p:to>
                                    </p:set>
                                    <p:animEffect transition="in" filter="wipe(down)">
                                      <p:cBhvr>
                                        <p:cTn id="47" dur="500"/>
                                        <p:tgtEl>
                                          <p:spTgt spid="13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5">
                                            <p:txEl>
                                              <p:pRg st="10" end="10"/>
                                            </p:txEl>
                                          </p:spTgt>
                                        </p:tgtEl>
                                        <p:attrNameLst>
                                          <p:attrName>style.visibility</p:attrName>
                                        </p:attrNameLst>
                                      </p:cBhvr>
                                      <p:to>
                                        <p:strVal val="visible"/>
                                      </p:to>
                                    </p:set>
                                    <p:animEffect transition="in" filter="wipe(down)">
                                      <p:cBhvr>
                                        <p:cTn id="52" dur="500"/>
                                        <p:tgtEl>
                                          <p:spTgt spid="1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p:nvPr/>
        </p:nvSpPr>
        <p:spPr>
          <a:xfrm>
            <a:off x="0" y="1"/>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5" name="Google Shape;185;p23"/>
          <p:cNvPicPr preferRelativeResize="0"/>
          <p:nvPr/>
        </p:nvPicPr>
        <p:blipFill rotWithShape="1">
          <a:blip r:embed="rId3">
            <a:alphaModFix/>
          </a:blip>
          <a:srcRect/>
          <a:stretch/>
        </p:blipFill>
        <p:spPr>
          <a:xfrm>
            <a:off x="191356" y="140216"/>
            <a:ext cx="1293687" cy="1298820"/>
          </a:xfrm>
          <a:prstGeom prst="rect">
            <a:avLst/>
          </a:prstGeom>
          <a:noFill/>
          <a:ln>
            <a:noFill/>
          </a:ln>
        </p:spPr>
      </p:pic>
      <p:pic>
        <p:nvPicPr>
          <p:cNvPr id="186" name="Google Shape;186;p23"/>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187" name="Google Shape;187;p23"/>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188" name="Google Shape;188;p23"/>
          <p:cNvSpPr txBox="1">
            <a:spLocks noGrp="1"/>
          </p:cNvSpPr>
          <p:nvPr>
            <p:ph type="title"/>
          </p:nvPr>
        </p:nvSpPr>
        <p:spPr>
          <a:xfrm>
            <a:off x="1555831" y="14021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Arial Rounded"/>
              <a:buNone/>
            </a:pPr>
            <a:r>
              <a:rPr lang="en-US" sz="4000" b="1">
                <a:solidFill>
                  <a:srgbClr val="FFFF00"/>
                </a:solidFill>
                <a:latin typeface="Arial Rounded"/>
                <a:ea typeface="Arial Rounded"/>
                <a:cs typeface="Arial Rounded"/>
                <a:sym typeface="Arial Rounded"/>
              </a:rPr>
              <a:t>2022-2023 Membership Challenges </a:t>
            </a:r>
            <a:br>
              <a:rPr lang="en-US" sz="4000" b="1">
                <a:solidFill>
                  <a:srgbClr val="FFFF00"/>
                </a:solidFill>
                <a:latin typeface="Arial Rounded"/>
                <a:ea typeface="Arial Rounded"/>
                <a:cs typeface="Arial Rounded"/>
                <a:sym typeface="Arial Rounded"/>
              </a:rPr>
            </a:br>
            <a:r>
              <a:rPr lang="en-US" sz="4000" b="1">
                <a:solidFill>
                  <a:srgbClr val="FFFF00"/>
                </a:solidFill>
                <a:latin typeface="Arial Rounded"/>
                <a:ea typeface="Arial Rounded"/>
                <a:cs typeface="Arial Rounded"/>
                <a:sym typeface="Arial Rounded"/>
              </a:rPr>
              <a:t>for Our District </a:t>
            </a:r>
            <a:endParaRPr/>
          </a:p>
        </p:txBody>
      </p:sp>
      <p:sp>
        <p:nvSpPr>
          <p:cNvPr id="189" name="Google Shape;18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lt1"/>
              </a:buClr>
              <a:buSzPts val="3200"/>
              <a:buFont typeface="+mj-lt"/>
              <a:buAutoNum type="arabicPeriod"/>
            </a:pPr>
            <a:r>
              <a:rPr lang="en-US" sz="3400" dirty="0">
                <a:solidFill>
                  <a:schemeClr val="lt1"/>
                </a:solidFill>
                <a:latin typeface="Arial"/>
                <a:ea typeface="Arial"/>
                <a:cs typeface="Arial"/>
                <a:sym typeface="Arial"/>
              </a:rPr>
              <a:t>Clubs have a </a:t>
            </a:r>
            <a:r>
              <a:rPr lang="en-US" sz="3400" b="1" dirty="0">
                <a:solidFill>
                  <a:srgbClr val="32CC75"/>
                </a:solidFill>
                <a:latin typeface="Arial"/>
                <a:ea typeface="Arial"/>
                <a:cs typeface="Arial"/>
                <a:sym typeface="Arial"/>
              </a:rPr>
              <a:t>net gain</a:t>
            </a:r>
            <a:r>
              <a:rPr lang="en-US" sz="3400" dirty="0">
                <a:solidFill>
                  <a:schemeClr val="lt1"/>
                </a:solidFill>
                <a:latin typeface="Arial"/>
                <a:ea typeface="Arial"/>
                <a:cs typeface="Arial"/>
                <a:sym typeface="Arial"/>
              </a:rPr>
              <a:t> in overall membership </a:t>
            </a:r>
          </a:p>
          <a:p>
            <a:pPr marL="514350" lvl="0" indent="-514350" algn="l" rtl="0">
              <a:lnSpc>
                <a:spcPct val="90000"/>
              </a:lnSpc>
              <a:spcBef>
                <a:spcPts val="0"/>
              </a:spcBef>
              <a:spcAft>
                <a:spcPts val="0"/>
              </a:spcAft>
              <a:buClr>
                <a:schemeClr val="lt1"/>
              </a:buClr>
              <a:buSzPts val="3200"/>
              <a:buFont typeface="+mj-lt"/>
              <a:buAutoNum type="arabicPeriod"/>
            </a:pPr>
            <a:r>
              <a:rPr lang="en-US" sz="3400" b="1" dirty="0">
                <a:solidFill>
                  <a:srgbClr val="32CC75"/>
                </a:solidFill>
                <a:latin typeface="Arial"/>
                <a:ea typeface="Arial"/>
                <a:cs typeface="Arial"/>
                <a:sym typeface="Arial"/>
              </a:rPr>
              <a:t>Increase</a:t>
            </a:r>
            <a:r>
              <a:rPr lang="en-US" sz="3400" dirty="0">
                <a:solidFill>
                  <a:schemeClr val="lt1"/>
                </a:solidFill>
                <a:latin typeface="Arial"/>
                <a:ea typeface="Arial"/>
                <a:cs typeface="Arial"/>
                <a:sym typeface="Arial"/>
              </a:rPr>
              <a:t> our district </a:t>
            </a:r>
            <a:r>
              <a:rPr lang="en-US" sz="3400" b="1" dirty="0">
                <a:solidFill>
                  <a:srgbClr val="32CC75"/>
                </a:solidFill>
                <a:latin typeface="Arial"/>
                <a:ea typeface="Arial"/>
                <a:cs typeface="Arial"/>
                <a:sym typeface="Arial"/>
              </a:rPr>
              <a:t>member retention</a:t>
            </a:r>
            <a:r>
              <a:rPr lang="en-US" sz="3400" dirty="0">
                <a:solidFill>
                  <a:schemeClr val="lt1"/>
                </a:solidFill>
                <a:latin typeface="Arial"/>
                <a:ea typeface="Arial"/>
                <a:cs typeface="Arial"/>
                <a:sym typeface="Arial"/>
              </a:rPr>
              <a:t> as compared to 2021-2022 retention</a:t>
            </a:r>
          </a:p>
          <a:p>
            <a:pPr marL="514350" lvl="0" indent="-514350" algn="l" rtl="0">
              <a:lnSpc>
                <a:spcPct val="90000"/>
              </a:lnSpc>
              <a:spcBef>
                <a:spcPts val="0"/>
              </a:spcBef>
              <a:spcAft>
                <a:spcPts val="0"/>
              </a:spcAft>
              <a:buClr>
                <a:schemeClr val="lt1"/>
              </a:buClr>
              <a:buSzPts val="3200"/>
              <a:buFont typeface="+mj-lt"/>
              <a:buAutoNum type="arabicPeriod"/>
            </a:pPr>
            <a:r>
              <a:rPr lang="en-US" sz="3400" dirty="0">
                <a:solidFill>
                  <a:schemeClr val="lt1"/>
                </a:solidFill>
                <a:latin typeface="Arial"/>
                <a:ea typeface="Arial"/>
                <a:cs typeface="Arial"/>
                <a:sym typeface="Arial"/>
              </a:rPr>
              <a:t>Clubs have a </a:t>
            </a:r>
            <a:r>
              <a:rPr lang="en-US" sz="3400" b="1" dirty="0">
                <a:solidFill>
                  <a:srgbClr val="32CC75"/>
                </a:solidFill>
                <a:latin typeface="Arial"/>
                <a:ea typeface="Arial"/>
                <a:cs typeface="Arial"/>
                <a:sym typeface="Arial"/>
              </a:rPr>
              <a:t>Membership Team Leader</a:t>
            </a:r>
            <a:r>
              <a:rPr lang="en-US" sz="3400" i="1" dirty="0">
                <a:solidFill>
                  <a:srgbClr val="32CC75"/>
                </a:solidFill>
                <a:latin typeface="Arial"/>
                <a:ea typeface="Arial"/>
                <a:cs typeface="Arial"/>
                <a:sym typeface="Arial"/>
              </a:rPr>
              <a:t> </a:t>
            </a:r>
            <a:r>
              <a:rPr lang="en-US" sz="3400" dirty="0">
                <a:solidFill>
                  <a:schemeClr val="lt1"/>
                </a:solidFill>
                <a:latin typeface="Arial"/>
                <a:ea typeface="Arial"/>
                <a:cs typeface="Arial"/>
                <a:sym typeface="Arial"/>
              </a:rPr>
              <a:t>and set club </a:t>
            </a:r>
            <a:r>
              <a:rPr lang="en-US" sz="3400" b="1" dirty="0">
                <a:solidFill>
                  <a:srgbClr val="32CC75"/>
                </a:solidFill>
                <a:latin typeface="Arial"/>
                <a:ea typeface="Arial"/>
                <a:cs typeface="Arial"/>
                <a:sym typeface="Arial"/>
              </a:rPr>
              <a:t>membership goals</a:t>
            </a:r>
            <a:r>
              <a:rPr lang="en-US" sz="3400" i="1" dirty="0">
                <a:solidFill>
                  <a:srgbClr val="32CC75"/>
                </a:solidFill>
                <a:latin typeface="Arial"/>
                <a:ea typeface="Arial"/>
                <a:cs typeface="Arial"/>
                <a:sym typeface="Arial"/>
              </a:rPr>
              <a:t> </a:t>
            </a:r>
            <a:r>
              <a:rPr lang="en-US" sz="3400" dirty="0">
                <a:solidFill>
                  <a:schemeClr val="lt1"/>
                </a:solidFill>
                <a:latin typeface="Arial"/>
                <a:ea typeface="Arial"/>
                <a:cs typeface="Arial"/>
                <a:sym typeface="Arial"/>
              </a:rPr>
              <a:t>in Rotary Club Central</a:t>
            </a:r>
            <a:endParaRPr sz="3400" i="1" dirty="0">
              <a:solidFill>
                <a:srgbClr val="32CC75"/>
              </a:solidFill>
              <a:latin typeface="Arial"/>
              <a:ea typeface="Arial"/>
              <a:cs typeface="Arial"/>
              <a:sym typeface="Arial"/>
            </a:endParaRPr>
          </a:p>
          <a:p>
            <a:pPr marL="514350" lvl="0" indent="-514350" algn="l" rtl="0">
              <a:lnSpc>
                <a:spcPct val="90000"/>
              </a:lnSpc>
              <a:spcBef>
                <a:spcPts val="1000"/>
              </a:spcBef>
              <a:spcAft>
                <a:spcPts val="0"/>
              </a:spcAft>
              <a:buClr>
                <a:schemeClr val="lt1"/>
              </a:buClr>
              <a:buSzPts val="3200"/>
              <a:buFont typeface="+mj-lt"/>
              <a:buAutoNum type="arabicPeriod"/>
            </a:pPr>
            <a:r>
              <a:rPr lang="en-US" sz="3400" dirty="0">
                <a:solidFill>
                  <a:schemeClr val="lt1"/>
                </a:solidFill>
                <a:latin typeface="Arial"/>
                <a:ea typeface="Arial"/>
                <a:cs typeface="Arial"/>
                <a:sym typeface="Arial"/>
              </a:rPr>
              <a:t>Completing a </a:t>
            </a:r>
            <a:r>
              <a:rPr lang="en-US" sz="3400" b="1" dirty="0">
                <a:solidFill>
                  <a:srgbClr val="32CC75"/>
                </a:solidFill>
                <a:latin typeface="Arial"/>
                <a:ea typeface="Arial"/>
                <a:cs typeface="Arial"/>
                <a:sym typeface="Arial"/>
              </a:rPr>
              <a:t>membership related class</a:t>
            </a:r>
            <a:r>
              <a:rPr lang="en-US" sz="3400" i="1" dirty="0">
                <a:solidFill>
                  <a:srgbClr val="32CC75"/>
                </a:solidFill>
                <a:latin typeface="Arial"/>
                <a:ea typeface="Arial"/>
                <a:cs typeface="Arial"/>
                <a:sym typeface="Arial"/>
              </a:rPr>
              <a:t> </a:t>
            </a:r>
            <a:r>
              <a:rPr lang="en-US" sz="3400" dirty="0">
                <a:solidFill>
                  <a:schemeClr val="lt1"/>
                </a:solidFill>
                <a:latin typeface="Arial"/>
                <a:ea typeface="Arial"/>
                <a:cs typeface="Arial"/>
                <a:sym typeface="Arial"/>
              </a:rPr>
              <a:t>in the Rotary Learning Center </a:t>
            </a:r>
            <a:endParaRPr sz="3400" dirty="0"/>
          </a:p>
          <a:p>
            <a:pPr marL="514350" lvl="0" indent="-514350" algn="l" rtl="0">
              <a:lnSpc>
                <a:spcPct val="90000"/>
              </a:lnSpc>
              <a:spcBef>
                <a:spcPts val="1000"/>
              </a:spcBef>
              <a:spcAft>
                <a:spcPts val="0"/>
              </a:spcAft>
              <a:buClr>
                <a:schemeClr val="lt1"/>
              </a:buClr>
              <a:buSzPts val="3200"/>
              <a:buFont typeface="+mj-lt"/>
              <a:buAutoNum type="arabicPeriod"/>
            </a:pPr>
            <a:r>
              <a:rPr lang="en-US" sz="3400" dirty="0">
                <a:solidFill>
                  <a:schemeClr val="lt1"/>
                </a:solidFill>
                <a:latin typeface="Arial"/>
                <a:ea typeface="Arial"/>
                <a:cs typeface="Arial"/>
                <a:sym typeface="Arial"/>
              </a:rPr>
              <a:t>Follow-up on </a:t>
            </a:r>
            <a:r>
              <a:rPr lang="en-US" sz="3400" b="1" dirty="0">
                <a:solidFill>
                  <a:srgbClr val="32CC75"/>
                </a:solidFill>
                <a:latin typeface="Arial"/>
                <a:ea typeface="Arial"/>
                <a:cs typeface="Arial"/>
                <a:sym typeface="Arial"/>
              </a:rPr>
              <a:t>100 percent of membership leads</a:t>
            </a:r>
            <a:endParaRPr sz="3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xEl>
                                              <p:pRg st="1" end="1"/>
                                            </p:txEl>
                                          </p:spTgt>
                                        </p:tgtEl>
                                        <p:attrNameLst>
                                          <p:attrName>style.visibility</p:attrName>
                                        </p:attrNameLst>
                                      </p:cBhvr>
                                      <p:to>
                                        <p:strVal val="visible"/>
                                      </p:to>
                                    </p:set>
                                    <p:animEffect transition="in" filter="fade">
                                      <p:cBhvr>
                                        <p:cTn id="7" dur="500"/>
                                        <p:tgtEl>
                                          <p:spTgt spid="18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9">
                                            <p:txEl>
                                              <p:pRg st="1" end="1"/>
                                            </p:txEl>
                                          </p:spTgt>
                                        </p:tgtEl>
                                        <p:attrNameLst>
                                          <p:attrName>style.visibility</p:attrName>
                                        </p:attrNameLst>
                                      </p:cBhvr>
                                      <p:to>
                                        <p:strVal val="visible"/>
                                      </p:to>
                                    </p:set>
                                    <p:animEffect transition="in" filter="wipe(down)">
                                      <p:cBhvr>
                                        <p:cTn id="12" dur="500"/>
                                        <p:tgtEl>
                                          <p:spTgt spid="1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9">
                                            <p:txEl>
                                              <p:pRg st="2" end="2"/>
                                            </p:txEl>
                                          </p:spTgt>
                                        </p:tgtEl>
                                        <p:attrNameLst>
                                          <p:attrName>style.visibility</p:attrName>
                                        </p:attrNameLst>
                                      </p:cBhvr>
                                      <p:to>
                                        <p:strVal val="visible"/>
                                      </p:to>
                                    </p:set>
                                    <p:animEffect transition="in" filter="wipe(down)">
                                      <p:cBhvr>
                                        <p:cTn id="17" dur="500"/>
                                        <p:tgtEl>
                                          <p:spTgt spid="1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9">
                                            <p:txEl>
                                              <p:pRg st="3" end="3"/>
                                            </p:txEl>
                                          </p:spTgt>
                                        </p:tgtEl>
                                        <p:attrNameLst>
                                          <p:attrName>style.visibility</p:attrName>
                                        </p:attrNameLst>
                                      </p:cBhvr>
                                      <p:to>
                                        <p:strVal val="visible"/>
                                      </p:to>
                                    </p:set>
                                    <p:animEffect transition="in" filter="wipe(down)">
                                      <p:cBhvr>
                                        <p:cTn id="22" dur="500"/>
                                        <p:tgtEl>
                                          <p:spTgt spid="1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9">
                                            <p:txEl>
                                              <p:pRg st="4" end="4"/>
                                            </p:txEl>
                                          </p:spTgt>
                                        </p:tgtEl>
                                        <p:attrNameLst>
                                          <p:attrName>style.visibility</p:attrName>
                                        </p:attrNameLst>
                                      </p:cBhvr>
                                      <p:to>
                                        <p:strVal val="visible"/>
                                      </p:to>
                                    </p:set>
                                    <p:animEffect transition="in" filter="wipe(down)">
                                      <p:cBhvr>
                                        <p:cTn id="27" dur="500"/>
                                        <p:tgtEl>
                                          <p:spTgt spid="1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3"/>
        <p:cNvGrpSpPr/>
        <p:nvPr/>
      </p:nvGrpSpPr>
      <p:grpSpPr>
        <a:xfrm>
          <a:off x="0" y="0"/>
          <a:ext cx="0" cy="0"/>
          <a:chOff x="0" y="0"/>
          <a:chExt cx="0" cy="0"/>
        </a:xfrm>
      </p:grpSpPr>
      <p:sp>
        <p:nvSpPr>
          <p:cNvPr id="184" name="Google Shape;184;p23"/>
          <p:cNvSpPr/>
          <p:nvPr/>
        </p:nvSpPr>
        <p:spPr>
          <a:xfrm>
            <a:off x="0" y="-365126"/>
            <a:ext cx="12192000" cy="7641016"/>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85" name="Google Shape;185;p23"/>
          <p:cNvPicPr preferRelativeResize="0"/>
          <p:nvPr/>
        </p:nvPicPr>
        <p:blipFill rotWithShape="1">
          <a:blip r:embed="rId3">
            <a:alphaModFix/>
          </a:blip>
          <a:srcRect/>
          <a:stretch/>
        </p:blipFill>
        <p:spPr>
          <a:xfrm>
            <a:off x="0" y="206384"/>
            <a:ext cx="1293687" cy="1298820"/>
          </a:xfrm>
          <a:prstGeom prst="rect">
            <a:avLst/>
          </a:prstGeom>
          <a:noFill/>
          <a:ln>
            <a:noFill/>
          </a:ln>
        </p:spPr>
      </p:pic>
      <p:sp>
        <p:nvSpPr>
          <p:cNvPr id="187" name="Google Shape;187;p23"/>
          <p:cNvSpPr txBox="1"/>
          <p:nvPr/>
        </p:nvSpPr>
        <p:spPr>
          <a:xfrm>
            <a:off x="-88650" y="4342062"/>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188" name="Google Shape;188;p23"/>
          <p:cNvSpPr txBox="1">
            <a:spLocks noGrp="1"/>
          </p:cNvSpPr>
          <p:nvPr>
            <p:ph type="title"/>
          </p:nvPr>
        </p:nvSpPr>
        <p:spPr>
          <a:xfrm>
            <a:off x="1151965" y="124"/>
            <a:ext cx="11040035"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FF00"/>
              </a:buClr>
              <a:buSzPts val="4000"/>
              <a:buFont typeface="Arial Rounded"/>
              <a:buNone/>
            </a:pPr>
            <a:r>
              <a:rPr lang="en-US" sz="4000" b="1" dirty="0">
                <a:solidFill>
                  <a:srgbClr val="FFFF00"/>
                </a:solidFill>
                <a:latin typeface="Arial Rounded"/>
                <a:ea typeface="Arial Rounded"/>
                <a:cs typeface="Arial Rounded"/>
                <a:sym typeface="Arial Rounded"/>
              </a:rPr>
              <a:t>District 5710 Membership Numbers –</a:t>
            </a:r>
            <a:br>
              <a:rPr lang="en-US" sz="4000" b="1" dirty="0">
                <a:solidFill>
                  <a:srgbClr val="FFFF00"/>
                </a:solidFill>
                <a:latin typeface="Arial Rounded"/>
                <a:ea typeface="Arial Rounded"/>
                <a:cs typeface="Arial Rounded"/>
                <a:sym typeface="Arial Rounded"/>
              </a:rPr>
            </a:br>
            <a:r>
              <a:rPr lang="en-US" sz="4000" b="1" dirty="0">
                <a:solidFill>
                  <a:schemeClr val="bg1"/>
                </a:solidFill>
                <a:latin typeface="Arial Rounded"/>
                <a:ea typeface="Arial Rounded"/>
                <a:cs typeface="Arial Rounded"/>
                <a:sym typeface="Arial Rounded"/>
              </a:rPr>
              <a:t>Do We Have a </a:t>
            </a:r>
            <a:r>
              <a:rPr lang="en-US" sz="4000" b="1" dirty="0">
                <a:solidFill>
                  <a:srgbClr val="00B050"/>
                </a:solidFill>
                <a:latin typeface="Arial Rounded"/>
                <a:ea typeface="Arial Rounded"/>
                <a:cs typeface="Arial Rounded"/>
                <a:sym typeface="Arial Rounded"/>
              </a:rPr>
              <a:t>Net Gain</a:t>
            </a:r>
            <a:r>
              <a:rPr lang="en-US" sz="4000" b="1" dirty="0">
                <a:solidFill>
                  <a:schemeClr val="bg1"/>
                </a:solidFill>
                <a:latin typeface="Arial Rounded"/>
                <a:ea typeface="Arial Rounded"/>
                <a:cs typeface="Arial Rounded"/>
                <a:sym typeface="Arial Rounded"/>
              </a:rPr>
              <a:t> In Overall Membership?</a:t>
            </a:r>
            <a:endParaRPr dirty="0"/>
          </a:p>
        </p:txBody>
      </p:sp>
      <p:graphicFrame>
        <p:nvGraphicFramePr>
          <p:cNvPr id="6" name="Google Shape;167;p21">
            <a:extLst>
              <a:ext uri="{FF2B5EF4-FFF2-40B4-BE49-F238E27FC236}">
                <a16:creationId xmlns:a16="http://schemas.microsoft.com/office/drawing/2014/main" id="{030233BC-6FD3-1840-CC63-399BBC82CACE}"/>
              </a:ext>
            </a:extLst>
          </p:cNvPr>
          <p:cNvGraphicFramePr/>
          <p:nvPr>
            <p:extLst>
              <p:ext uri="{D42A27DB-BD31-4B8C-83A1-F6EECF244321}">
                <p14:modId xmlns:p14="http://schemas.microsoft.com/office/powerpoint/2010/main" val="2171191078"/>
              </p:ext>
            </p:extLst>
          </p:nvPr>
        </p:nvGraphicFramePr>
        <p:xfrm>
          <a:off x="1776260" y="1690688"/>
          <a:ext cx="8952396" cy="5356235"/>
        </p:xfrm>
        <a:graphic>
          <a:graphicData uri="http://schemas.openxmlformats.org/drawingml/2006/table">
            <a:tbl>
              <a:tblPr firstRow="1" bandRow="1">
                <a:noFill/>
                <a:tableStyleId>{119B9A53-5D9A-4941-BCE8-D4BBAAFAFEAC}</a:tableStyleId>
              </a:tblPr>
              <a:tblGrid>
                <a:gridCol w="2984132">
                  <a:extLst>
                    <a:ext uri="{9D8B030D-6E8A-4147-A177-3AD203B41FA5}">
                      <a16:colId xmlns:a16="http://schemas.microsoft.com/office/drawing/2014/main" val="20000"/>
                    </a:ext>
                  </a:extLst>
                </a:gridCol>
                <a:gridCol w="2984132">
                  <a:extLst>
                    <a:ext uri="{9D8B030D-6E8A-4147-A177-3AD203B41FA5}">
                      <a16:colId xmlns:a16="http://schemas.microsoft.com/office/drawing/2014/main" val="20001"/>
                    </a:ext>
                  </a:extLst>
                </a:gridCol>
                <a:gridCol w="2984132">
                  <a:extLst>
                    <a:ext uri="{9D8B030D-6E8A-4147-A177-3AD203B41FA5}">
                      <a16:colId xmlns:a16="http://schemas.microsoft.com/office/drawing/2014/main" val="20002"/>
                    </a:ext>
                  </a:extLst>
                </a:gridCol>
              </a:tblGrid>
              <a:tr h="479848">
                <a:tc>
                  <a:txBody>
                    <a:bodyPr/>
                    <a:lstStyle/>
                    <a:p>
                      <a:pPr marL="0" marR="0" lvl="0" indent="0" algn="ctr" rtl="0">
                        <a:spcBef>
                          <a:spcPts val="0"/>
                        </a:spcBef>
                        <a:spcAft>
                          <a:spcPts val="0"/>
                        </a:spcAft>
                        <a:buNone/>
                      </a:pPr>
                      <a:r>
                        <a:rPr lang="en-US" sz="2500" i="1" u="none" strike="noStrike" cap="none" dirty="0">
                          <a:solidFill>
                            <a:schemeClr val="accent5">
                              <a:lumMod val="50000"/>
                            </a:schemeClr>
                          </a:solidFill>
                          <a:latin typeface="Arial"/>
                          <a:ea typeface="Arial"/>
                          <a:cs typeface="Arial"/>
                          <a:sym typeface="Arial"/>
                        </a:rPr>
                        <a:t># of Rotary Clubs:</a:t>
                      </a:r>
                      <a:endParaRPr sz="2500" i="1" u="none" strike="noStrike" cap="none" dirty="0">
                        <a:solidFill>
                          <a:schemeClr val="accent5">
                            <a:lumMod val="50000"/>
                          </a:schemeClr>
                        </a:solidFill>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500" u="none" strike="noStrike" cap="none" dirty="0">
                          <a:solidFill>
                            <a:schemeClr val="dk1"/>
                          </a:solidFill>
                          <a:latin typeface="Arial"/>
                          <a:ea typeface="Arial"/>
                          <a:cs typeface="Arial"/>
                          <a:sym typeface="Arial"/>
                        </a:rPr>
                        <a:t>41</a:t>
                      </a:r>
                      <a:endParaRPr lang="en-US" sz="2500" u="none" dirty="0"/>
                    </a:p>
                  </a:txBody>
                  <a:tcPr marL="91450" marR="91450" marT="45725" marB="45725">
                    <a:solidFill>
                      <a:schemeClr val="lt1"/>
                    </a:solidFill>
                  </a:tcPr>
                </a:tc>
                <a:tc>
                  <a:txBody>
                    <a:bodyPr/>
                    <a:lstStyle/>
                    <a:p>
                      <a:pPr marL="0" marR="0" lvl="0" indent="0" algn="ctr" rtl="0">
                        <a:spcBef>
                          <a:spcPts val="0"/>
                        </a:spcBef>
                        <a:spcAft>
                          <a:spcPts val="0"/>
                        </a:spcAft>
                        <a:buNone/>
                      </a:pPr>
                      <a:endParaRPr sz="2800" u="none" strike="noStrike" cap="none" dirty="0">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0"/>
                  </a:ext>
                </a:extLst>
              </a:tr>
              <a:tr h="832670">
                <a:tc>
                  <a:txBody>
                    <a:bodyPr/>
                    <a:lstStyle/>
                    <a:p>
                      <a:pPr marL="0" marR="0" lvl="0" indent="0" algn="ctr" rtl="0">
                        <a:spcBef>
                          <a:spcPts val="0"/>
                        </a:spcBef>
                        <a:spcAft>
                          <a:spcPts val="0"/>
                        </a:spcAft>
                        <a:buNone/>
                      </a:pPr>
                      <a:endParaRPr lang="en-US" sz="2500" u="none" strike="noStrike" cap="none" dirty="0">
                        <a:latin typeface="Arial"/>
                        <a:ea typeface="Arial"/>
                        <a:cs typeface="Arial"/>
                        <a:sym typeface="Arial"/>
                      </a:endParaRPr>
                    </a:p>
                    <a:p>
                      <a:pPr marL="0" marR="0" lvl="0" indent="0" algn="ctr" rtl="0">
                        <a:spcBef>
                          <a:spcPts val="0"/>
                        </a:spcBef>
                        <a:spcAft>
                          <a:spcPts val="0"/>
                        </a:spcAft>
                        <a:buNone/>
                      </a:pPr>
                      <a:r>
                        <a:rPr lang="en-US" sz="2500" b="1" i="1" u="none" strike="noStrike" cap="none" dirty="0">
                          <a:solidFill>
                            <a:schemeClr val="accent5">
                              <a:lumMod val="50000"/>
                            </a:schemeClr>
                          </a:solidFill>
                          <a:latin typeface="Arial"/>
                          <a:ea typeface="Arial"/>
                          <a:cs typeface="Arial"/>
                          <a:sym typeface="Arial"/>
                        </a:rPr>
                        <a:t>July 1, 2022</a:t>
                      </a:r>
                      <a:endParaRPr sz="2500" b="1" i="1" u="none" strike="noStrike" cap="none" dirty="0">
                        <a:solidFill>
                          <a:schemeClr val="accent5">
                            <a:lumMod val="50000"/>
                          </a:schemeClr>
                        </a:solidFill>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endParaRPr lang="en-US" sz="2800" u="none" strike="noStrike" cap="none" dirty="0">
                        <a:latin typeface="Arial"/>
                        <a:ea typeface="Arial"/>
                        <a:cs typeface="Arial"/>
                        <a:sym typeface="Arial"/>
                      </a:endParaRPr>
                    </a:p>
                    <a:p>
                      <a:pPr marL="0" marR="0" lvl="0" indent="0" algn="ctr" rtl="0">
                        <a:spcBef>
                          <a:spcPts val="0"/>
                        </a:spcBef>
                        <a:spcAft>
                          <a:spcPts val="0"/>
                        </a:spcAft>
                        <a:buNone/>
                      </a:pPr>
                      <a:r>
                        <a:rPr lang="en-US" sz="2500" b="1" u="none" strike="noStrike" cap="none" dirty="0">
                          <a:solidFill>
                            <a:schemeClr val="tx1"/>
                          </a:solidFill>
                          <a:latin typeface="Arial"/>
                          <a:ea typeface="Arial"/>
                          <a:cs typeface="Arial"/>
                          <a:sym typeface="Arial"/>
                        </a:rPr>
                        <a:t>1,956</a:t>
                      </a:r>
                      <a:endParaRPr sz="2500" b="1" u="none" strike="noStrike" cap="none" dirty="0">
                        <a:solidFill>
                          <a:schemeClr val="tx1"/>
                        </a:solidFill>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endParaRPr lang="en-US" sz="2800" u="none" strike="noStrike" cap="none" dirty="0">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1"/>
                  </a:ext>
                </a:extLst>
              </a:tr>
              <a:tr h="3302428">
                <a:tc>
                  <a:txBody>
                    <a:bodyPr/>
                    <a:lstStyle/>
                    <a:p>
                      <a:pPr marL="0" marR="0" lvl="0" indent="0" algn="ctr" rtl="0">
                        <a:spcBef>
                          <a:spcPts val="0"/>
                        </a:spcBef>
                        <a:spcAft>
                          <a:spcPts val="0"/>
                        </a:spcAft>
                        <a:buNone/>
                      </a:pPr>
                      <a:r>
                        <a:rPr lang="en-US" sz="2500" b="1" i="0" u="none" strike="noStrike" cap="none" dirty="0">
                          <a:solidFill>
                            <a:schemeClr val="accent5">
                              <a:lumMod val="50000"/>
                            </a:schemeClr>
                          </a:solidFill>
                          <a:latin typeface="Arial"/>
                          <a:ea typeface="Arial"/>
                          <a:cs typeface="Arial"/>
                          <a:sym typeface="Arial"/>
                        </a:rPr>
                        <a:t>October 31, 2022</a:t>
                      </a:r>
                    </a:p>
                    <a:p>
                      <a:pPr marL="0" marR="0" lvl="0" indent="0" algn="ctr" rtl="0">
                        <a:spcBef>
                          <a:spcPts val="0"/>
                        </a:spcBef>
                        <a:spcAft>
                          <a:spcPts val="0"/>
                        </a:spcAft>
                        <a:buNone/>
                      </a:pPr>
                      <a:r>
                        <a:rPr lang="en-US" sz="2500" b="1" i="0" u="sng" strike="noStrike" cap="none" dirty="0">
                          <a:solidFill>
                            <a:schemeClr val="accent5">
                              <a:lumMod val="50000"/>
                            </a:schemeClr>
                          </a:solidFill>
                          <a:latin typeface="Arial"/>
                          <a:ea typeface="Arial"/>
                          <a:cs typeface="Arial"/>
                          <a:sym typeface="Arial"/>
                        </a:rPr>
                        <a:t>% Change</a:t>
                      </a:r>
                    </a:p>
                    <a:p>
                      <a:pPr marL="0" marR="0" lvl="0" indent="0" algn="ctr" rtl="0">
                        <a:spcBef>
                          <a:spcPts val="0"/>
                        </a:spcBef>
                        <a:spcAft>
                          <a:spcPts val="0"/>
                        </a:spcAft>
                        <a:buNone/>
                      </a:pPr>
                      <a:endParaRPr lang="en-US" sz="2800" b="1" i="0" u="sng" strike="noStrike" cap="none" dirty="0">
                        <a:solidFill>
                          <a:schemeClr val="accent5">
                            <a:lumMod val="50000"/>
                          </a:schemeClr>
                        </a:solidFill>
                        <a:latin typeface="Arial"/>
                        <a:ea typeface="Arial"/>
                        <a:cs typeface="Arial"/>
                        <a:sym typeface="Arial"/>
                      </a:endParaRPr>
                    </a:p>
                    <a:p>
                      <a:pPr marL="0" marR="0" lvl="0" indent="0" algn="r" rtl="0">
                        <a:spcBef>
                          <a:spcPts val="0"/>
                        </a:spcBef>
                        <a:spcAft>
                          <a:spcPts val="0"/>
                        </a:spcAft>
                        <a:buNone/>
                      </a:pPr>
                      <a:r>
                        <a:rPr lang="en-US" sz="2500" b="1" i="0" u="sng" strike="noStrike" cap="none" dirty="0">
                          <a:solidFill>
                            <a:schemeClr val="tx1"/>
                          </a:solidFill>
                          <a:latin typeface="Arial"/>
                          <a:ea typeface="Arial"/>
                          <a:cs typeface="Arial"/>
                          <a:sym typeface="Arial"/>
                        </a:rPr>
                        <a:t>Membership Changes</a:t>
                      </a:r>
                    </a:p>
                    <a:p>
                      <a:pPr marL="0" marR="0" lvl="0" indent="0" algn="r" rtl="0">
                        <a:spcBef>
                          <a:spcPts val="0"/>
                        </a:spcBef>
                        <a:spcAft>
                          <a:spcPts val="0"/>
                        </a:spcAft>
                        <a:buNone/>
                      </a:pPr>
                      <a:endParaRPr lang="en-US" sz="2500" b="1" i="0" u="none" strike="noStrike" cap="none" dirty="0">
                        <a:solidFill>
                          <a:schemeClr val="tx1"/>
                        </a:solidFill>
                        <a:latin typeface="Arial"/>
                        <a:ea typeface="Arial"/>
                        <a:cs typeface="Arial"/>
                        <a:sym typeface="Arial"/>
                      </a:endParaRPr>
                    </a:p>
                    <a:p>
                      <a:pPr marL="0" marR="0" lvl="0" indent="0" algn="r" rtl="0">
                        <a:spcBef>
                          <a:spcPts val="0"/>
                        </a:spcBef>
                        <a:spcAft>
                          <a:spcPts val="0"/>
                        </a:spcAft>
                        <a:buNone/>
                      </a:pPr>
                      <a:r>
                        <a:rPr lang="en-US" sz="2500" b="1" i="1" u="none" strike="noStrike" cap="none" dirty="0">
                          <a:solidFill>
                            <a:schemeClr val="tx1"/>
                          </a:solidFill>
                          <a:latin typeface="Arial"/>
                          <a:ea typeface="Arial"/>
                          <a:cs typeface="Arial"/>
                          <a:sym typeface="Arial"/>
                        </a:rPr>
                        <a:t># of Clubs </a:t>
                      </a:r>
                      <a:r>
                        <a:rPr lang="en-US" sz="2500" b="1" i="1" u="none" strike="noStrike" cap="none" dirty="0">
                          <a:solidFill>
                            <a:srgbClr val="00B050"/>
                          </a:solidFill>
                          <a:latin typeface="Arial"/>
                          <a:ea typeface="Arial"/>
                          <a:cs typeface="Arial"/>
                          <a:sym typeface="Arial"/>
                        </a:rPr>
                        <a:t>Gained</a:t>
                      </a:r>
                    </a:p>
                    <a:p>
                      <a:pPr marL="0" marR="0" lvl="0" indent="0" algn="r" rtl="0">
                        <a:spcBef>
                          <a:spcPts val="0"/>
                        </a:spcBef>
                        <a:spcAft>
                          <a:spcPts val="0"/>
                        </a:spcAft>
                        <a:buNone/>
                      </a:pPr>
                      <a:r>
                        <a:rPr lang="en-US" sz="2500" b="1" i="1" u="none" strike="noStrike" cap="none" dirty="0">
                          <a:solidFill>
                            <a:schemeClr val="tx1"/>
                          </a:solidFill>
                          <a:latin typeface="Arial"/>
                          <a:ea typeface="Arial"/>
                          <a:cs typeface="Arial"/>
                          <a:sym typeface="Arial"/>
                        </a:rPr>
                        <a:t>Maintained</a:t>
                      </a:r>
                    </a:p>
                    <a:p>
                      <a:pPr marL="0" marR="0" lvl="0" indent="0" algn="r" rtl="0">
                        <a:spcBef>
                          <a:spcPts val="0"/>
                        </a:spcBef>
                        <a:spcAft>
                          <a:spcPts val="0"/>
                        </a:spcAft>
                        <a:buNone/>
                      </a:pPr>
                      <a:r>
                        <a:rPr lang="en-US" sz="2500" b="1" i="1" u="none" strike="noStrike" cap="none" dirty="0">
                          <a:solidFill>
                            <a:srgbClr val="FF0000"/>
                          </a:solidFill>
                          <a:latin typeface="Arial"/>
                          <a:ea typeface="Arial"/>
                          <a:cs typeface="Arial"/>
                          <a:sym typeface="Arial"/>
                        </a:rPr>
                        <a:t>Lost</a:t>
                      </a:r>
                      <a:r>
                        <a:rPr lang="en-US" sz="2500" b="1" i="1" u="none" strike="noStrike" cap="none" dirty="0">
                          <a:solidFill>
                            <a:schemeClr val="tx1"/>
                          </a:solidFill>
                          <a:latin typeface="Arial"/>
                          <a:ea typeface="Arial"/>
                          <a:cs typeface="Arial"/>
                          <a:sym typeface="Arial"/>
                        </a:rPr>
                        <a:t> Members</a:t>
                      </a:r>
                    </a:p>
                  </a:txBody>
                  <a:tcPr marL="91450" marR="91450" marT="45725" marB="45725">
                    <a:solidFill>
                      <a:schemeClr val="lt1"/>
                    </a:solidFill>
                  </a:tcPr>
                </a:tc>
                <a:tc>
                  <a:txBody>
                    <a:bodyPr/>
                    <a:lstStyle/>
                    <a:p>
                      <a:pPr marL="0" marR="0" lvl="0" indent="0" algn="ctr" rtl="0">
                        <a:spcBef>
                          <a:spcPts val="0"/>
                        </a:spcBef>
                        <a:spcAft>
                          <a:spcPts val="0"/>
                        </a:spcAft>
                        <a:buNone/>
                      </a:pPr>
                      <a:r>
                        <a:rPr lang="en-US" sz="2500" b="1" u="sng" strike="noStrike" cap="none" dirty="0">
                          <a:solidFill>
                            <a:schemeClr val="tx1"/>
                          </a:solidFill>
                          <a:latin typeface="Arial"/>
                          <a:ea typeface="Arial"/>
                          <a:cs typeface="Arial"/>
                          <a:sym typeface="Arial"/>
                        </a:rPr>
                        <a:t>1,975</a:t>
                      </a:r>
                    </a:p>
                    <a:p>
                      <a:pPr marL="0" marR="0" lvl="0" indent="0" algn="ctr" rtl="0">
                        <a:spcBef>
                          <a:spcPts val="0"/>
                        </a:spcBef>
                        <a:spcAft>
                          <a:spcPts val="0"/>
                        </a:spcAft>
                        <a:buNone/>
                      </a:pPr>
                      <a:r>
                        <a:rPr lang="en-US" sz="2500" b="1" u="sng" strike="noStrike" cap="none" dirty="0">
                          <a:solidFill>
                            <a:srgbClr val="00B050"/>
                          </a:solidFill>
                          <a:latin typeface="Arial"/>
                          <a:ea typeface="Arial"/>
                          <a:cs typeface="Arial"/>
                          <a:sym typeface="Arial"/>
                        </a:rPr>
                        <a:t>1.0% </a:t>
                      </a:r>
                      <a:r>
                        <a:rPr lang="en-US" sz="2500" b="1" i="1" u="sng" strike="noStrike" cap="none" dirty="0">
                          <a:solidFill>
                            <a:srgbClr val="00B050"/>
                          </a:solidFill>
                          <a:latin typeface="Arial"/>
                          <a:ea typeface="Arial"/>
                          <a:cs typeface="Arial"/>
                          <a:sym typeface="Arial"/>
                        </a:rPr>
                        <a:t>increase</a:t>
                      </a:r>
                    </a:p>
                    <a:p>
                      <a:pPr marL="0" marR="0" lvl="0" indent="0" algn="ctr" rtl="0">
                        <a:spcBef>
                          <a:spcPts val="0"/>
                        </a:spcBef>
                        <a:spcAft>
                          <a:spcPts val="0"/>
                        </a:spcAft>
                        <a:buNone/>
                      </a:pPr>
                      <a:endParaRPr lang="en-US" sz="2800" b="1" i="1" u="sng" strike="noStrike" cap="none" dirty="0">
                        <a:solidFill>
                          <a:schemeClr val="accent6"/>
                        </a:solidFill>
                        <a:latin typeface="Arial"/>
                        <a:ea typeface="Arial"/>
                        <a:cs typeface="Arial"/>
                        <a:sym typeface="Arial"/>
                      </a:endParaRPr>
                    </a:p>
                    <a:p>
                      <a:pPr marL="0" marR="0" lvl="0" indent="0" algn="l" rtl="0">
                        <a:spcBef>
                          <a:spcPts val="0"/>
                        </a:spcBef>
                        <a:spcAft>
                          <a:spcPts val="0"/>
                        </a:spcAft>
                        <a:buNone/>
                      </a:pPr>
                      <a:r>
                        <a:rPr lang="en-US" sz="2500" b="1" i="0" u="sng" strike="noStrike" cap="none" dirty="0">
                          <a:solidFill>
                            <a:schemeClr val="tx1"/>
                          </a:solidFill>
                          <a:latin typeface="Arial"/>
                          <a:ea typeface="Arial"/>
                          <a:cs typeface="Arial"/>
                          <a:sym typeface="Arial"/>
                        </a:rPr>
                        <a:t>Since July 1, 2022</a:t>
                      </a:r>
                    </a:p>
                    <a:p>
                      <a:pPr marL="0" marR="0" lvl="0" indent="0" algn="l" rtl="0">
                        <a:spcBef>
                          <a:spcPts val="0"/>
                        </a:spcBef>
                        <a:spcAft>
                          <a:spcPts val="0"/>
                        </a:spcAft>
                        <a:buNone/>
                      </a:pPr>
                      <a:endParaRPr lang="en-US" sz="2500" b="1" i="0" u="sng" strike="noStrike" cap="none" dirty="0">
                        <a:solidFill>
                          <a:schemeClr val="tx1"/>
                        </a:solidFill>
                        <a:latin typeface="Arial"/>
                        <a:ea typeface="Arial"/>
                        <a:cs typeface="Arial"/>
                        <a:sym typeface="Arial"/>
                      </a:endParaRPr>
                    </a:p>
                    <a:p>
                      <a:pPr marL="0" marR="0" lvl="0" indent="0" algn="ctr" rtl="0">
                        <a:spcBef>
                          <a:spcPts val="0"/>
                        </a:spcBef>
                        <a:spcAft>
                          <a:spcPts val="0"/>
                        </a:spcAft>
                        <a:buNone/>
                      </a:pPr>
                      <a:endParaRPr lang="en-US" sz="2500" b="1" i="0" u="none" strike="noStrike" cap="none" dirty="0">
                        <a:solidFill>
                          <a:srgbClr val="00B050"/>
                        </a:solidFill>
                        <a:latin typeface="Arial"/>
                        <a:ea typeface="Arial"/>
                        <a:cs typeface="Arial"/>
                        <a:sym typeface="Arial"/>
                      </a:endParaRPr>
                    </a:p>
                    <a:p>
                      <a:pPr marL="0" marR="0" lvl="0" indent="0" algn="ctr" rtl="0">
                        <a:spcBef>
                          <a:spcPts val="0"/>
                        </a:spcBef>
                        <a:spcAft>
                          <a:spcPts val="0"/>
                        </a:spcAft>
                        <a:buNone/>
                      </a:pPr>
                      <a:r>
                        <a:rPr lang="en-US" sz="2500" b="1" i="0" u="none" strike="noStrike" cap="none">
                          <a:solidFill>
                            <a:srgbClr val="00B050"/>
                          </a:solidFill>
                          <a:latin typeface="Arial"/>
                          <a:ea typeface="Arial"/>
                          <a:cs typeface="Arial"/>
                          <a:sym typeface="Arial"/>
                        </a:rPr>
                        <a:t>16</a:t>
                      </a:r>
                      <a:endParaRPr lang="en-US" sz="2500" b="1" i="0" u="none" strike="noStrike" cap="none">
                        <a:solidFill>
                          <a:srgbClr val="FF0000"/>
                        </a:solidFill>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500" b="1" i="0" u="none" strike="noStrike" cap="none">
                          <a:solidFill>
                            <a:schemeClr val="tx1"/>
                          </a:solidFill>
                          <a:latin typeface="Arial"/>
                          <a:ea typeface="Arial"/>
                          <a:cs typeface="Arial"/>
                          <a:sym typeface="Arial"/>
                        </a:rPr>
                        <a:t>9</a:t>
                      </a:r>
                      <a:endParaRPr lang="en-US" sz="2500" b="1" i="0" u="none" strike="noStrike" cap="none">
                        <a:solidFill>
                          <a:srgbClr val="FF0000"/>
                        </a:solidFill>
                        <a:latin typeface="Arial"/>
                        <a:ea typeface="Arial"/>
                        <a:cs typeface="Arial"/>
                        <a:sym typeface="Arial"/>
                      </a:endParaRPr>
                    </a:p>
                    <a:p>
                      <a:pPr marL="0" marR="0" lvl="0" indent="0" algn="ctr" rtl="0">
                        <a:spcBef>
                          <a:spcPts val="0"/>
                        </a:spcBef>
                        <a:spcAft>
                          <a:spcPts val="0"/>
                        </a:spcAft>
                        <a:buNone/>
                      </a:pPr>
                      <a:r>
                        <a:rPr lang="en-US" sz="2500" b="1" i="0" u="none" strike="noStrike" cap="none">
                          <a:solidFill>
                            <a:srgbClr val="FF0000"/>
                          </a:solidFill>
                          <a:latin typeface="Arial"/>
                          <a:ea typeface="Arial"/>
                          <a:cs typeface="Arial"/>
                          <a:sym typeface="Arial"/>
                        </a:rPr>
                        <a:t>16</a:t>
                      </a:r>
                      <a:endParaRPr lang="en-US" sz="2500" b="1" i="0" u="none" strike="noStrike" cap="none" dirty="0">
                        <a:solidFill>
                          <a:srgbClr val="FF0000"/>
                        </a:solidFill>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endParaRPr dirty="0"/>
                    </a:p>
                  </a:txBody>
                  <a:tcPr marL="91450" marR="91450" marT="45725" marB="45725">
                    <a:solidFill>
                      <a:schemeClr val="lt1"/>
                    </a:solidFill>
                  </a:tcPr>
                </a:tc>
                <a:extLst>
                  <a:ext uri="{0D108BD9-81ED-4DB2-BD59-A6C34878D82A}">
                    <a16:rowId xmlns:a16="http://schemas.microsoft.com/office/drawing/2014/main" val="10002"/>
                  </a:ext>
                </a:extLst>
              </a:tr>
              <a:tr h="372725">
                <a:tc>
                  <a:txBody>
                    <a:bodyPr/>
                    <a:lstStyle/>
                    <a:p>
                      <a:pPr marL="0" marR="0" lvl="0" indent="0" algn="ctr" rtl="0">
                        <a:spcBef>
                          <a:spcPts val="0"/>
                        </a:spcBef>
                        <a:spcAft>
                          <a:spcPts val="0"/>
                        </a:spcAft>
                        <a:buNone/>
                      </a:pPr>
                      <a:endParaRPr lang="en-US" dirty="0"/>
                    </a:p>
                  </a:txBody>
                  <a:tcPr marL="91450" marR="91450" marT="45725" marB="45725">
                    <a:solidFill>
                      <a:schemeClr val="lt1"/>
                    </a:solidFill>
                  </a:tcPr>
                </a:tc>
                <a:tc>
                  <a:txBody>
                    <a:bodyPr/>
                    <a:lstStyle/>
                    <a:p>
                      <a:pPr marL="0" marR="0" lvl="0" indent="0" algn="ctr" rtl="0">
                        <a:spcBef>
                          <a:spcPts val="0"/>
                        </a:spcBef>
                        <a:spcAft>
                          <a:spcPts val="0"/>
                        </a:spcAft>
                        <a:buNone/>
                      </a:pPr>
                      <a:endParaRPr lang="en-US" dirty="0"/>
                    </a:p>
                  </a:txBody>
                  <a:tcPr marL="91450" marR="91450" marT="45725" marB="45725">
                    <a:solidFill>
                      <a:schemeClr val="lt1"/>
                    </a:solidFill>
                  </a:tcPr>
                </a:tc>
                <a:tc>
                  <a:txBody>
                    <a:bodyPr/>
                    <a:lstStyle/>
                    <a:p>
                      <a:pPr marL="0" marR="0" lvl="0" indent="0" algn="ctr" rtl="0">
                        <a:spcBef>
                          <a:spcPts val="0"/>
                        </a:spcBef>
                        <a:spcAft>
                          <a:spcPts val="0"/>
                        </a:spcAft>
                        <a:buNone/>
                      </a:pPr>
                      <a:endParaRPr dirty="0"/>
                    </a:p>
                  </a:txBody>
                  <a:tcPr marL="91450" marR="91450" marT="45725" marB="45725">
                    <a:solidFill>
                      <a:schemeClr val="lt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378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p:nvPr/>
        </p:nvSpPr>
        <p:spPr>
          <a:xfrm>
            <a:off x="124379" y="0"/>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3200" b="1" i="1" u="none" strike="noStrike" cap="none" dirty="0">
              <a:solidFill>
                <a:schemeClr val="bg1"/>
              </a:solidFill>
              <a:latin typeface="Arial" panose="020B0604020202020204" pitchFamily="34" charset="0"/>
              <a:ea typeface="Calibri"/>
              <a:cs typeface="Arial" panose="020B0604020202020204" pitchFamily="34" charset="0"/>
              <a:sym typeface="Calibri"/>
            </a:endParaRPr>
          </a:p>
        </p:txBody>
      </p:sp>
      <p:pic>
        <p:nvPicPr>
          <p:cNvPr id="163" name="Google Shape;163;p21"/>
          <p:cNvPicPr preferRelativeResize="0"/>
          <p:nvPr/>
        </p:nvPicPr>
        <p:blipFill rotWithShape="1">
          <a:blip r:embed="rId3">
            <a:alphaModFix/>
          </a:blip>
          <a:srcRect/>
          <a:stretch/>
        </p:blipFill>
        <p:spPr>
          <a:xfrm>
            <a:off x="124379" y="336179"/>
            <a:ext cx="1413166" cy="1418773"/>
          </a:xfrm>
          <a:prstGeom prst="rect">
            <a:avLst/>
          </a:prstGeom>
          <a:noFill/>
          <a:ln>
            <a:noFill/>
          </a:ln>
        </p:spPr>
      </p:pic>
      <p:pic>
        <p:nvPicPr>
          <p:cNvPr id="164" name="Google Shape;164;p21"/>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165" name="Google Shape;165;p21"/>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166" name="Google Shape;166;p21"/>
          <p:cNvSpPr txBox="1">
            <a:spLocks noGrp="1"/>
          </p:cNvSpPr>
          <p:nvPr>
            <p:ph type="title"/>
          </p:nvPr>
        </p:nvSpPr>
        <p:spPr>
          <a:xfrm>
            <a:off x="1637023" y="57452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4000"/>
              <a:buFont typeface="Arial Rounded"/>
              <a:buNone/>
            </a:pPr>
            <a:r>
              <a:rPr lang="en-US" sz="4000" b="1" dirty="0">
                <a:solidFill>
                  <a:srgbClr val="FFFF00"/>
                </a:solidFill>
                <a:latin typeface="Arial Rounded"/>
                <a:ea typeface="Arial Rounded"/>
                <a:cs typeface="Arial Rounded"/>
                <a:sym typeface="Arial Rounded"/>
              </a:rPr>
              <a:t>District 5710 Membership Retention %’s</a:t>
            </a:r>
            <a:br>
              <a:rPr lang="en-US" sz="4000" b="1" dirty="0">
                <a:solidFill>
                  <a:schemeClr val="lt1"/>
                </a:solidFill>
                <a:latin typeface="Arial Rounded"/>
                <a:ea typeface="Arial Rounded"/>
                <a:cs typeface="Arial Rounded"/>
                <a:sym typeface="Arial Rounded"/>
              </a:rPr>
            </a:br>
            <a:r>
              <a:rPr lang="en-US" sz="4000" b="1" dirty="0">
                <a:solidFill>
                  <a:schemeClr val="lt1"/>
                </a:solidFill>
                <a:latin typeface="Arial Rounded"/>
                <a:ea typeface="Arial Rounded"/>
                <a:cs typeface="Arial Rounded"/>
                <a:sym typeface="Arial Rounded"/>
              </a:rPr>
              <a:t>Are we increasing our </a:t>
            </a:r>
            <a:r>
              <a:rPr lang="en-US" sz="4000" b="1" dirty="0">
                <a:solidFill>
                  <a:srgbClr val="00B050"/>
                </a:solidFill>
                <a:latin typeface="Arial Rounded"/>
                <a:ea typeface="Arial Rounded"/>
                <a:cs typeface="Arial Rounded"/>
                <a:sym typeface="Arial Rounded"/>
              </a:rPr>
              <a:t>retention</a:t>
            </a:r>
            <a:r>
              <a:rPr lang="en-US" sz="4000" b="1" dirty="0">
                <a:solidFill>
                  <a:schemeClr val="lt1"/>
                </a:solidFill>
                <a:latin typeface="Arial Rounded"/>
                <a:ea typeface="Arial Rounded"/>
                <a:cs typeface="Arial Rounded"/>
                <a:sym typeface="Arial Rounded"/>
              </a:rPr>
              <a:t> compared with Rotary Year 2021-2023?</a:t>
            </a:r>
            <a:endParaRPr dirty="0"/>
          </a:p>
        </p:txBody>
      </p:sp>
      <p:graphicFrame>
        <p:nvGraphicFramePr>
          <p:cNvPr id="167" name="Google Shape;167;p21"/>
          <p:cNvGraphicFramePr/>
          <p:nvPr>
            <p:extLst>
              <p:ext uri="{D42A27DB-BD31-4B8C-83A1-F6EECF244321}">
                <p14:modId xmlns:p14="http://schemas.microsoft.com/office/powerpoint/2010/main" val="3216923161"/>
              </p:ext>
            </p:extLst>
          </p:nvPr>
        </p:nvGraphicFramePr>
        <p:xfrm>
          <a:off x="830962" y="2318311"/>
          <a:ext cx="10515600" cy="2072680"/>
        </p:xfrm>
        <a:graphic>
          <a:graphicData uri="http://schemas.openxmlformats.org/drawingml/2006/table">
            <a:tbl>
              <a:tblPr firstRow="1" bandRow="1">
                <a:noFill/>
                <a:tableStyleId>{119B9A53-5D9A-4941-BCE8-D4BBAAFAFEAC}</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endParaRPr sz="280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sng" strike="noStrike" cap="none">
                          <a:solidFill>
                            <a:schemeClr val="dk1"/>
                          </a:solidFill>
                          <a:latin typeface="Arial"/>
                          <a:ea typeface="Arial"/>
                          <a:cs typeface="Arial"/>
                          <a:sym typeface="Arial"/>
                        </a:rPr>
                        <a:t>2020 – 2021</a:t>
                      </a:r>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sng" strike="noStrike" cap="none">
                          <a:solidFill>
                            <a:schemeClr val="dk1"/>
                          </a:solidFill>
                          <a:latin typeface="Arial"/>
                          <a:ea typeface="Arial"/>
                          <a:cs typeface="Arial"/>
                          <a:sym typeface="Arial"/>
                        </a:rPr>
                        <a:t>2021 – 2022</a:t>
                      </a:r>
                      <a:endParaRPr sz="2800" u="none" strike="noStrike" cap="none">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280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endParaRPr sz="280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endParaRPr sz="2800" u="none" strike="noStrike" cap="none">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2800" b="1" i="1" u="none" strike="noStrike" cap="none">
                          <a:latin typeface="Arial"/>
                          <a:ea typeface="Arial"/>
                          <a:cs typeface="Arial"/>
                          <a:sym typeface="Arial"/>
                        </a:rPr>
                        <a:t>Existing Members</a:t>
                      </a:r>
                      <a:endParaRPr sz="280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none" strike="noStrike" cap="none" dirty="0">
                          <a:latin typeface="Arial"/>
                          <a:ea typeface="Arial"/>
                          <a:cs typeface="Arial"/>
                          <a:sym typeface="Arial"/>
                        </a:rPr>
                        <a:t>  </a:t>
                      </a:r>
                      <a:r>
                        <a:rPr lang="en-US" sz="2800" b="1" u="none" strike="noStrike" cap="none" dirty="0">
                          <a:solidFill>
                            <a:srgbClr val="0070C0"/>
                          </a:solidFill>
                          <a:latin typeface="Arial"/>
                          <a:ea typeface="Arial"/>
                          <a:cs typeface="Arial"/>
                          <a:sym typeface="Arial"/>
                        </a:rPr>
                        <a:t>96.9%</a:t>
                      </a:r>
                      <a:endParaRPr dirty="0"/>
                    </a:p>
                  </a:txBody>
                  <a:tcPr marL="91450" marR="91450" marT="45725" marB="45725">
                    <a:solidFill>
                      <a:schemeClr val="lt1"/>
                    </a:solidFill>
                  </a:tcPr>
                </a:tc>
                <a:tc>
                  <a:txBody>
                    <a:bodyPr/>
                    <a:lstStyle/>
                    <a:p>
                      <a:pPr marL="0" marR="0" lvl="0" indent="0" algn="ctr" rtl="0">
                        <a:spcBef>
                          <a:spcPts val="0"/>
                        </a:spcBef>
                        <a:spcAft>
                          <a:spcPts val="0"/>
                        </a:spcAft>
                        <a:buNone/>
                      </a:pPr>
                      <a:r>
                        <a:rPr lang="en-US" sz="2800" b="1" u="none" strike="noStrike" cap="none">
                          <a:solidFill>
                            <a:srgbClr val="FF0000"/>
                          </a:solidFill>
                          <a:latin typeface="Arial"/>
                          <a:ea typeface="Arial"/>
                          <a:cs typeface="Arial"/>
                          <a:sym typeface="Arial"/>
                        </a:rPr>
                        <a:t>83.3%</a:t>
                      </a:r>
                      <a:endParaRPr/>
                    </a:p>
                  </a:txBody>
                  <a:tcPr marL="91450" marR="91450" marT="45725" marB="45725">
                    <a:solidFill>
                      <a:schemeClr val="lt1"/>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2800" b="1" i="1" u="none" strike="noStrike" cap="none">
                          <a:latin typeface="Arial"/>
                          <a:ea typeface="Arial"/>
                          <a:cs typeface="Arial"/>
                          <a:sym typeface="Arial"/>
                        </a:rPr>
                        <a:t>New Members</a:t>
                      </a:r>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none" strike="noStrike" cap="none" dirty="0">
                          <a:latin typeface="Arial"/>
                          <a:ea typeface="Arial"/>
                          <a:cs typeface="Arial"/>
                          <a:sym typeface="Arial"/>
                        </a:rPr>
                        <a:t>  </a:t>
                      </a:r>
                      <a:r>
                        <a:rPr lang="en-US" sz="2800" b="1" u="none" strike="noStrike" cap="none" dirty="0">
                          <a:solidFill>
                            <a:srgbClr val="0070C0"/>
                          </a:solidFill>
                          <a:latin typeface="Arial"/>
                          <a:ea typeface="Arial"/>
                          <a:cs typeface="Arial"/>
                          <a:sym typeface="Arial"/>
                        </a:rPr>
                        <a:t>98.6%</a:t>
                      </a:r>
                      <a:endParaRPr dirty="0"/>
                    </a:p>
                  </a:txBody>
                  <a:tcPr marL="91450" marR="91450" marT="45725" marB="45725">
                    <a:solidFill>
                      <a:schemeClr val="lt1"/>
                    </a:solidFill>
                  </a:tcPr>
                </a:tc>
                <a:tc>
                  <a:txBody>
                    <a:bodyPr/>
                    <a:lstStyle/>
                    <a:p>
                      <a:pPr marL="0" marR="0" lvl="0" indent="0" algn="ctr" rtl="0">
                        <a:spcBef>
                          <a:spcPts val="0"/>
                        </a:spcBef>
                        <a:spcAft>
                          <a:spcPts val="0"/>
                        </a:spcAft>
                        <a:buNone/>
                      </a:pPr>
                      <a:r>
                        <a:rPr lang="en-US" sz="2800" b="1" u="none" strike="noStrike" cap="none" dirty="0">
                          <a:latin typeface="Arial"/>
                          <a:ea typeface="Arial"/>
                          <a:cs typeface="Arial"/>
                          <a:sym typeface="Arial"/>
                        </a:rPr>
                        <a:t> </a:t>
                      </a:r>
                      <a:r>
                        <a:rPr lang="en-US" sz="2800" b="1" u="none" strike="noStrike" cap="none" dirty="0">
                          <a:solidFill>
                            <a:srgbClr val="FF0000"/>
                          </a:solidFill>
                          <a:latin typeface="Arial"/>
                          <a:ea typeface="Arial"/>
                          <a:cs typeface="Arial"/>
                          <a:sym typeface="Arial"/>
                        </a:rPr>
                        <a:t> 89.6% *</a:t>
                      </a:r>
                      <a:endParaRPr dirty="0"/>
                    </a:p>
                  </a:txBody>
                  <a:tcPr marL="91450" marR="91450" marT="45725" marB="45725">
                    <a:solidFill>
                      <a:schemeClr val="lt1"/>
                    </a:solidFill>
                  </a:tcPr>
                </a:tc>
                <a:extLst>
                  <a:ext uri="{0D108BD9-81ED-4DB2-BD59-A6C34878D82A}">
                    <a16:rowId xmlns:a16="http://schemas.microsoft.com/office/drawing/2014/main" val="10003"/>
                  </a:ext>
                </a:extLst>
              </a:tr>
            </a:tbl>
          </a:graphicData>
        </a:graphic>
      </p:graphicFrame>
      <p:sp>
        <p:nvSpPr>
          <p:cNvPr id="8" name="Rectangle 7">
            <a:extLst>
              <a:ext uri="{FF2B5EF4-FFF2-40B4-BE49-F238E27FC236}">
                <a16:creationId xmlns:a16="http://schemas.microsoft.com/office/drawing/2014/main" id="{F973160B-EAF6-DCD8-98DC-03ED71EA0F86}"/>
              </a:ext>
            </a:extLst>
          </p:cNvPr>
          <p:cNvSpPr/>
          <p:nvPr/>
        </p:nvSpPr>
        <p:spPr>
          <a:xfrm>
            <a:off x="301749" y="4748431"/>
            <a:ext cx="11606935" cy="1828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none">
                <a:solidFill>
                  <a:srgbClr val="FF0000"/>
                </a:solidFill>
                <a:latin typeface="Arial" panose="020B0604020202020204" pitchFamily="34" charset="0"/>
                <a:ea typeface="Times New Roman"/>
                <a:cs typeface="Arial" panose="020B0604020202020204" pitchFamily="34" charset="0"/>
                <a:sym typeface="Calibri"/>
              </a:rPr>
              <a:t>DO WE KNOW WHY OUR CLUBS HAVE LOST MEMBERS?</a:t>
            </a:r>
            <a:endParaRPr 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p:nvPr/>
        </p:nvSpPr>
        <p:spPr>
          <a:xfrm>
            <a:off x="0" y="1"/>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4" name="Google Shape;174;p22"/>
          <p:cNvPicPr preferRelativeResize="0"/>
          <p:nvPr/>
        </p:nvPicPr>
        <p:blipFill rotWithShape="1">
          <a:blip r:embed="rId3">
            <a:alphaModFix/>
          </a:blip>
          <a:srcRect/>
          <a:stretch/>
        </p:blipFill>
        <p:spPr>
          <a:xfrm>
            <a:off x="191356" y="140216"/>
            <a:ext cx="1293687" cy="1298820"/>
          </a:xfrm>
          <a:prstGeom prst="rect">
            <a:avLst/>
          </a:prstGeom>
          <a:noFill/>
          <a:ln>
            <a:noFill/>
          </a:ln>
        </p:spPr>
      </p:pic>
      <p:pic>
        <p:nvPicPr>
          <p:cNvPr id="175" name="Google Shape;175;p22"/>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176" name="Google Shape;176;p22"/>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177" name="Google Shape;177;p22"/>
          <p:cNvSpPr txBox="1">
            <a:spLocks noGrp="1"/>
          </p:cNvSpPr>
          <p:nvPr>
            <p:ph type="title"/>
          </p:nvPr>
        </p:nvSpPr>
        <p:spPr>
          <a:xfrm>
            <a:off x="1555831" y="140216"/>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4000"/>
              <a:buFont typeface="Arial Rounded"/>
              <a:buNone/>
            </a:pPr>
            <a:r>
              <a:rPr lang="en-US" sz="4000" b="1" dirty="0">
                <a:solidFill>
                  <a:srgbClr val="FFFF00"/>
                </a:solidFill>
                <a:latin typeface="Arial Rounded"/>
                <a:ea typeface="Arial Rounded"/>
                <a:cs typeface="Arial Rounded"/>
                <a:sym typeface="Arial Rounded"/>
              </a:rPr>
              <a:t>District 5710 Clubs with Goals for ‘22 - ’23</a:t>
            </a:r>
            <a:br>
              <a:rPr lang="en-US" sz="4000" b="1" dirty="0">
                <a:solidFill>
                  <a:schemeClr val="lt1"/>
                </a:solidFill>
                <a:latin typeface="Arial Rounded"/>
                <a:ea typeface="Arial Rounded"/>
                <a:cs typeface="Arial Rounded"/>
                <a:sym typeface="Arial Rounded"/>
              </a:rPr>
            </a:br>
            <a:r>
              <a:rPr lang="en-US" sz="4000" b="1" dirty="0">
                <a:solidFill>
                  <a:schemeClr val="lt1"/>
                </a:solidFill>
                <a:latin typeface="Arial"/>
                <a:ea typeface="Arial Rounded"/>
                <a:cs typeface="Arial"/>
                <a:sym typeface="Arial"/>
              </a:rPr>
              <a:t>How many</a:t>
            </a:r>
            <a:r>
              <a:rPr lang="en-US" sz="4000" b="1" dirty="0">
                <a:solidFill>
                  <a:schemeClr val="lt1"/>
                </a:solidFill>
                <a:latin typeface="Arial"/>
                <a:ea typeface="Arial"/>
                <a:cs typeface="Arial"/>
                <a:sym typeface="Arial"/>
              </a:rPr>
              <a:t> </a:t>
            </a:r>
            <a:r>
              <a:rPr lang="en-US" sz="4000" b="1" dirty="0">
                <a:solidFill>
                  <a:srgbClr val="32CC75"/>
                </a:solidFill>
                <a:latin typeface="Arial"/>
                <a:ea typeface="Arial"/>
                <a:cs typeface="Arial"/>
                <a:sym typeface="Arial"/>
              </a:rPr>
              <a:t>clubs </a:t>
            </a:r>
            <a:r>
              <a:rPr lang="en-US" sz="4000" b="1" dirty="0">
                <a:solidFill>
                  <a:schemeClr val="bg1"/>
                </a:solidFill>
                <a:latin typeface="Arial"/>
                <a:ea typeface="Arial"/>
                <a:cs typeface="Arial"/>
                <a:sym typeface="Arial"/>
              </a:rPr>
              <a:t>have</a:t>
            </a:r>
            <a:r>
              <a:rPr lang="en-US" sz="4000" b="1" dirty="0">
                <a:solidFill>
                  <a:srgbClr val="32CC75"/>
                </a:solidFill>
                <a:latin typeface="Arial"/>
                <a:ea typeface="Arial"/>
                <a:cs typeface="Arial"/>
                <a:sym typeface="Arial"/>
              </a:rPr>
              <a:t> </a:t>
            </a:r>
            <a:r>
              <a:rPr lang="en-US" sz="4000" b="1" dirty="0">
                <a:solidFill>
                  <a:schemeClr val="lt1"/>
                </a:solidFill>
                <a:latin typeface="Arial"/>
                <a:ea typeface="Arial"/>
                <a:cs typeface="Arial"/>
                <a:sym typeface="Arial"/>
              </a:rPr>
              <a:t>set </a:t>
            </a:r>
            <a:r>
              <a:rPr lang="en-US" sz="4000" b="1" dirty="0">
                <a:solidFill>
                  <a:srgbClr val="32CC75"/>
                </a:solidFill>
                <a:latin typeface="Arial"/>
                <a:ea typeface="Arial"/>
                <a:cs typeface="Arial"/>
                <a:sym typeface="Arial"/>
              </a:rPr>
              <a:t>membership goals</a:t>
            </a:r>
            <a:r>
              <a:rPr lang="en-US" sz="4000" b="1" i="1" dirty="0">
                <a:solidFill>
                  <a:srgbClr val="32CC75"/>
                </a:solidFill>
                <a:latin typeface="Arial"/>
                <a:ea typeface="Arial"/>
                <a:cs typeface="Arial"/>
                <a:sym typeface="Arial"/>
              </a:rPr>
              <a:t> </a:t>
            </a:r>
            <a:r>
              <a:rPr lang="en-US" sz="4000" b="1" dirty="0">
                <a:solidFill>
                  <a:schemeClr val="lt1"/>
                </a:solidFill>
                <a:latin typeface="Arial"/>
                <a:ea typeface="Arial"/>
                <a:cs typeface="Arial"/>
                <a:sym typeface="Arial"/>
              </a:rPr>
              <a:t>in Rotary Club Central</a:t>
            </a:r>
            <a:endParaRPr sz="4000" b="1" dirty="0"/>
          </a:p>
        </p:txBody>
      </p:sp>
      <p:graphicFrame>
        <p:nvGraphicFramePr>
          <p:cNvPr id="178" name="Google Shape;178;p22"/>
          <p:cNvGraphicFramePr/>
          <p:nvPr>
            <p:extLst>
              <p:ext uri="{D42A27DB-BD31-4B8C-83A1-F6EECF244321}">
                <p14:modId xmlns:p14="http://schemas.microsoft.com/office/powerpoint/2010/main" val="1187834399"/>
              </p:ext>
            </p:extLst>
          </p:nvPr>
        </p:nvGraphicFramePr>
        <p:xfrm>
          <a:off x="701240" y="1798079"/>
          <a:ext cx="10515600" cy="3840530"/>
        </p:xfrm>
        <a:graphic>
          <a:graphicData uri="http://schemas.openxmlformats.org/drawingml/2006/table">
            <a:tbl>
              <a:tblPr firstRow="1" bandRow="1">
                <a:noFill/>
                <a:tableStyleId>{119B9A53-5D9A-4941-BCE8-D4BBAAFAFEAC}</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endParaRPr sz="280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sng" strike="noStrike" cap="none">
                          <a:solidFill>
                            <a:schemeClr val="dk1"/>
                          </a:solidFill>
                          <a:latin typeface="Arial"/>
                          <a:ea typeface="Arial"/>
                          <a:cs typeface="Arial"/>
                          <a:sym typeface="Arial"/>
                        </a:rPr>
                        <a:t>#Clubs with Goals</a:t>
                      </a:r>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sng" strike="noStrike" cap="none">
                          <a:solidFill>
                            <a:schemeClr val="dk1"/>
                          </a:solidFill>
                          <a:latin typeface="Arial"/>
                          <a:ea typeface="Arial"/>
                          <a:cs typeface="Arial"/>
                          <a:sym typeface="Arial"/>
                        </a:rPr>
                        <a:t>% of Clubs</a:t>
                      </a:r>
                      <a:endParaRPr sz="2800" u="none" strike="noStrike" cap="none">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280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endParaRPr sz="280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endParaRPr sz="2800" u="none" strike="noStrike" cap="none">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2600" b="1" i="1" u="none" strike="noStrike" cap="none">
                          <a:latin typeface="Arial"/>
                          <a:ea typeface="Arial"/>
                          <a:cs typeface="Arial"/>
                          <a:sym typeface="Arial"/>
                        </a:rPr>
                        <a:t>Club Membership</a:t>
                      </a:r>
                      <a:endParaRPr sz="2600" u="none" strike="noStrike" cap="none">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none" strike="noStrike" cap="none" dirty="0">
                          <a:latin typeface="Arial"/>
                          <a:ea typeface="Arial"/>
                          <a:cs typeface="Arial"/>
                          <a:sym typeface="Arial"/>
                        </a:rPr>
                        <a:t>  </a:t>
                      </a:r>
                      <a:r>
                        <a:rPr lang="en-US" sz="2600" b="1" u="none" strike="noStrike" cap="none" dirty="0">
                          <a:solidFill>
                            <a:srgbClr val="00B050"/>
                          </a:solidFill>
                          <a:latin typeface="Arial"/>
                          <a:ea typeface="Arial"/>
                          <a:cs typeface="Arial"/>
                          <a:sym typeface="Arial"/>
                        </a:rPr>
                        <a:t>32</a:t>
                      </a:r>
                      <a:endParaRPr dirty="0"/>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none" strike="noStrike" cap="none" dirty="0">
                          <a:latin typeface="Arial"/>
                          <a:ea typeface="Arial"/>
                          <a:cs typeface="Arial"/>
                          <a:sym typeface="Arial"/>
                        </a:rPr>
                        <a:t>  </a:t>
                      </a:r>
                      <a:r>
                        <a:rPr lang="en-US" sz="2600" b="1" u="none" strike="noStrike" cap="none" dirty="0">
                          <a:latin typeface="Arial"/>
                          <a:ea typeface="Arial"/>
                          <a:cs typeface="Arial"/>
                          <a:sym typeface="Arial"/>
                        </a:rPr>
                        <a:t>78%</a:t>
                      </a:r>
                      <a:endParaRPr dirty="0"/>
                    </a:p>
                  </a:txBody>
                  <a:tcPr marL="91450" marR="91450" marT="45725" marB="45725">
                    <a:solidFill>
                      <a:schemeClr val="lt1"/>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2600" b="1" i="1" u="none" strike="noStrike" cap="none">
                          <a:latin typeface="Arial"/>
                          <a:ea typeface="Arial"/>
                          <a:cs typeface="Arial"/>
                          <a:sym typeface="Arial"/>
                        </a:rPr>
                        <a:t>Service Participation</a:t>
                      </a:r>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none" strike="noStrike" cap="none" dirty="0">
                          <a:latin typeface="Arial"/>
                          <a:ea typeface="Arial"/>
                          <a:cs typeface="Arial"/>
                          <a:sym typeface="Arial"/>
                        </a:rPr>
                        <a:t>  </a:t>
                      </a:r>
                      <a:r>
                        <a:rPr lang="en-US" sz="2600" b="1" u="none" strike="noStrike" cap="none" dirty="0">
                          <a:solidFill>
                            <a:srgbClr val="0070C0"/>
                          </a:solidFill>
                          <a:latin typeface="Arial"/>
                          <a:ea typeface="Arial"/>
                          <a:cs typeface="Arial"/>
                          <a:sym typeface="Arial"/>
                        </a:rPr>
                        <a:t>28</a:t>
                      </a:r>
                    </a:p>
                    <a:p>
                      <a:pPr marL="0" marR="0" lvl="0" indent="0" algn="ctr" rtl="0">
                        <a:spcBef>
                          <a:spcPts val="0"/>
                        </a:spcBef>
                        <a:spcAft>
                          <a:spcPts val="0"/>
                        </a:spcAft>
                        <a:buNone/>
                      </a:pPr>
                      <a:endParaRPr lang="en-US" sz="2600" b="1" u="none" strike="noStrike" cap="none" dirty="0">
                        <a:solidFill>
                          <a:srgbClr val="0070C0"/>
                        </a:solidFill>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600" b="1" u="none" strike="noStrike" cap="none" dirty="0">
                          <a:latin typeface="Arial"/>
                          <a:ea typeface="Arial"/>
                          <a:cs typeface="Arial"/>
                          <a:sym typeface="Arial"/>
                        </a:rPr>
                        <a:t>  68%</a:t>
                      </a:r>
                      <a:endParaRPr dirty="0"/>
                    </a:p>
                  </a:txBody>
                  <a:tcPr marL="91450" marR="91450" marT="45725" marB="45725">
                    <a:solidFill>
                      <a:schemeClr val="lt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100" b="1" i="1" u="sng" strike="noStrike" cap="none" dirty="0">
                          <a:latin typeface="Arial"/>
                          <a:ea typeface="Arial"/>
                          <a:cs typeface="Arial"/>
                          <a:sym typeface="Arial"/>
                        </a:rPr>
                        <a:t>Notes</a:t>
                      </a:r>
                      <a:r>
                        <a:rPr lang="en-US" sz="2100" b="1" i="0" u="none" strike="noStrike" cap="none">
                          <a:latin typeface="Arial"/>
                          <a:ea typeface="Arial"/>
                          <a:cs typeface="Arial"/>
                          <a:sym typeface="Arial"/>
                        </a:rPr>
                        <a:t>: 1. #  </a:t>
                      </a:r>
                      <a:r>
                        <a:rPr lang="en-US" sz="2100" b="1" i="0" u="none" strike="noStrike" cap="none">
                          <a:solidFill>
                            <a:srgbClr val="00B050"/>
                          </a:solidFill>
                          <a:latin typeface="Arial"/>
                          <a:ea typeface="Arial"/>
                          <a:cs typeface="Arial"/>
                          <a:sym typeface="Arial"/>
                        </a:rPr>
                        <a:t>Membership </a:t>
                      </a:r>
                      <a:endParaRPr lang="en-US" sz="2100" b="1" i="0" u="none" strike="noStrike" cap="none" dirty="0">
                        <a:solidFill>
                          <a:srgbClr val="00B050"/>
                        </a:solidFill>
                        <a:latin typeface="Arial"/>
                        <a:ea typeface="Arial"/>
                        <a:cs typeface="Arial"/>
                        <a:sym typeface="Arial"/>
                      </a:endParaRPr>
                    </a:p>
                    <a:p>
                      <a:pPr marL="0" marR="0" lvl="0" indent="0" algn="l" rtl="0">
                        <a:spcBef>
                          <a:spcPts val="0"/>
                        </a:spcBef>
                        <a:spcAft>
                          <a:spcPts val="0"/>
                        </a:spcAft>
                        <a:buNone/>
                      </a:pPr>
                      <a:r>
                        <a:rPr lang="en-US" sz="2100" b="1" i="0" u="none" strike="noStrike" cap="none" dirty="0">
                          <a:solidFill>
                            <a:srgbClr val="00B050"/>
                          </a:solidFill>
                          <a:latin typeface="Arial"/>
                          <a:ea typeface="Arial"/>
                          <a:cs typeface="Arial"/>
                          <a:sym typeface="Arial"/>
                        </a:rPr>
                        <a:t>            Team Leader</a:t>
                      </a:r>
                      <a:r>
                        <a:rPr lang="en-US" sz="2100" b="1" i="0" u="none" strike="noStrike" cap="none" dirty="0">
                          <a:latin typeface="Arial"/>
                          <a:ea typeface="Arial"/>
                          <a:cs typeface="Arial"/>
                          <a:sym typeface="Arial"/>
                        </a:rPr>
                        <a:t>? </a:t>
                      </a:r>
                    </a:p>
                    <a:p>
                      <a:pPr marL="0" marR="0" lvl="0" indent="0" algn="l" rtl="0">
                        <a:spcBef>
                          <a:spcPts val="0"/>
                        </a:spcBef>
                        <a:spcAft>
                          <a:spcPts val="0"/>
                        </a:spcAft>
                        <a:buNone/>
                      </a:pPr>
                      <a:r>
                        <a:rPr lang="en-US" sz="2100" b="1" i="0" u="none" strike="noStrike" cap="none">
                          <a:solidFill>
                            <a:srgbClr val="0070C0"/>
                          </a:solidFill>
                          <a:latin typeface="Arial"/>
                          <a:ea typeface="Arial"/>
                          <a:cs typeface="Arial"/>
                          <a:sym typeface="Arial"/>
                        </a:rPr>
                        <a:t>	2. </a:t>
                      </a:r>
                      <a:r>
                        <a:rPr lang="en-US" sz="2100" b="1" i="0" u="sng" strike="noStrike" cap="none">
                          <a:solidFill>
                            <a:srgbClr val="0070C0"/>
                          </a:solidFill>
                          <a:latin typeface="Arial"/>
                          <a:ea typeface="Arial"/>
                          <a:cs typeface="Arial"/>
                          <a:sym typeface="Arial"/>
                        </a:rPr>
                        <a:t>41</a:t>
                      </a:r>
                      <a:r>
                        <a:rPr lang="en-US" sz="2100" b="1" i="0" u="none" strike="noStrike" cap="none">
                          <a:latin typeface="Arial"/>
                          <a:ea typeface="Arial"/>
                          <a:cs typeface="Arial"/>
                          <a:sym typeface="Arial"/>
                        </a:rPr>
                        <a:t> </a:t>
                      </a:r>
                      <a:r>
                        <a:rPr lang="en-US" sz="2100" b="1" i="0" u="none" strike="noStrike" cap="none" dirty="0">
                          <a:latin typeface="Arial"/>
                          <a:ea typeface="Arial"/>
                          <a:cs typeface="Arial"/>
                          <a:sym typeface="Arial"/>
                        </a:rPr>
                        <a:t>clubs </a:t>
                      </a:r>
                      <a:r>
                        <a:rPr lang="en-US" sz="2100" b="1" i="0" u="none" strike="noStrike" cap="none">
                          <a:latin typeface="Arial"/>
                          <a:ea typeface="Arial"/>
                          <a:cs typeface="Arial"/>
                          <a:sym typeface="Arial"/>
                        </a:rPr>
                        <a:t>in 		    district</a:t>
                      </a:r>
                      <a:endParaRPr sz="2100" b="1" i="1" u="sng" strike="noStrike" cap="none" dirty="0">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b="1" u="none" strike="noStrike" cap="none" dirty="0">
                          <a:solidFill>
                            <a:srgbClr val="00B050"/>
                          </a:solidFill>
                          <a:latin typeface="Arial"/>
                          <a:ea typeface="Arial"/>
                          <a:cs typeface="Arial"/>
                          <a:sym typeface="Arial"/>
                        </a:rPr>
                        <a:t> </a:t>
                      </a:r>
                      <a:r>
                        <a:rPr lang="en-US" sz="2800" b="1" u="none" strike="noStrike" cap="none">
                          <a:solidFill>
                            <a:srgbClr val="00B050"/>
                          </a:solidFill>
                          <a:latin typeface="Arial"/>
                          <a:ea typeface="Arial"/>
                          <a:cs typeface="Arial"/>
                          <a:sym typeface="Arial"/>
                        </a:rPr>
                        <a:t>18</a:t>
                      </a:r>
                      <a:endParaRPr sz="2800" b="1" u="none" strike="noStrike" cap="none" dirty="0">
                        <a:solidFill>
                          <a:srgbClr val="00B050"/>
                        </a:solidFill>
                        <a:latin typeface="Arial"/>
                        <a:ea typeface="Arial"/>
                        <a:cs typeface="Arial"/>
                        <a:sym typeface="Arial"/>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b="1" u="none" strike="noStrike" cap="none" dirty="0">
                          <a:latin typeface="Arial"/>
                          <a:ea typeface="Arial"/>
                          <a:cs typeface="Arial"/>
                          <a:sym typeface="Arial"/>
                        </a:rPr>
                        <a:t>44%</a:t>
                      </a:r>
                      <a:endParaRPr sz="2800" b="1" u="none" strike="noStrike" cap="none" dirty="0">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p:nvPr/>
        </p:nvSpPr>
        <p:spPr>
          <a:xfrm>
            <a:off x="0" y="1"/>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26"/>
          <p:cNvPicPr preferRelativeResize="0"/>
          <p:nvPr/>
        </p:nvPicPr>
        <p:blipFill rotWithShape="1">
          <a:blip r:embed="rId3">
            <a:alphaModFix/>
          </a:blip>
          <a:srcRect/>
          <a:stretch/>
        </p:blipFill>
        <p:spPr>
          <a:xfrm>
            <a:off x="191356" y="140216"/>
            <a:ext cx="1293687" cy="1298820"/>
          </a:xfrm>
          <a:prstGeom prst="rect">
            <a:avLst/>
          </a:prstGeom>
          <a:noFill/>
          <a:ln>
            <a:noFill/>
          </a:ln>
        </p:spPr>
      </p:pic>
      <p:pic>
        <p:nvPicPr>
          <p:cNvPr id="219" name="Google Shape;219;p26"/>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220" name="Google Shape;220;p26"/>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221" name="Google Shape;221;p26"/>
          <p:cNvSpPr txBox="1">
            <a:spLocks noGrp="1"/>
          </p:cNvSpPr>
          <p:nvPr>
            <p:ph type="title"/>
          </p:nvPr>
        </p:nvSpPr>
        <p:spPr>
          <a:xfrm>
            <a:off x="1580721" y="28076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4200"/>
              <a:buFont typeface="Arial Rounded"/>
              <a:buNone/>
            </a:pPr>
            <a:r>
              <a:rPr lang="en-US" sz="4200" b="1" dirty="0">
                <a:solidFill>
                  <a:srgbClr val="FFFF00"/>
                </a:solidFill>
                <a:latin typeface="Arial Rounded"/>
                <a:ea typeface="Arial Rounded"/>
                <a:cs typeface="Arial Rounded"/>
                <a:sym typeface="Arial Rounded"/>
              </a:rPr>
              <a:t>District Membership Leads Action Strategy Plan </a:t>
            </a:r>
            <a:r>
              <a:rPr lang="en-US" sz="4200" b="1" i="1" dirty="0">
                <a:solidFill>
                  <a:schemeClr val="bg1"/>
                </a:solidFill>
                <a:latin typeface="Arial Rounded"/>
                <a:ea typeface="Arial Rounded"/>
                <a:cs typeface="Arial Rounded"/>
                <a:sym typeface="Arial Rounded"/>
              </a:rPr>
              <a:t>–</a:t>
            </a:r>
            <a:r>
              <a:rPr lang="en-US" sz="4200" b="1" dirty="0">
                <a:solidFill>
                  <a:schemeClr val="bg1"/>
                </a:solidFill>
                <a:latin typeface="Arial Rounded"/>
                <a:ea typeface="Arial Rounded"/>
                <a:cs typeface="Arial Rounded"/>
                <a:sym typeface="Arial Rounded"/>
              </a:rPr>
              <a:t> </a:t>
            </a:r>
            <a:r>
              <a:rPr lang="en-US" sz="4200" b="1" i="1" dirty="0">
                <a:solidFill>
                  <a:schemeClr val="bg1"/>
                </a:solidFill>
                <a:latin typeface="Arial Rounded"/>
                <a:ea typeface="Arial Rounded"/>
                <a:cs typeface="Arial Rounded"/>
                <a:sym typeface="Arial Rounded"/>
              </a:rPr>
              <a:t>Update by Shari Hansen</a:t>
            </a:r>
            <a:endParaRPr sz="3600" i="1" dirty="0">
              <a:solidFill>
                <a:srgbClr val="32CC75"/>
              </a:solidFill>
              <a:latin typeface="Arial"/>
              <a:ea typeface="Arial"/>
              <a:cs typeface="Arial"/>
              <a:sym typeface="Arial"/>
            </a:endParaRPr>
          </a:p>
        </p:txBody>
      </p:sp>
    </p:spTree>
    <p:extLst>
      <p:ext uri="{BB962C8B-B14F-4D97-AF65-F5344CB8AC3E}">
        <p14:creationId xmlns:p14="http://schemas.microsoft.com/office/powerpoint/2010/main" val="298131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p:nvPr/>
        </p:nvSpPr>
        <p:spPr>
          <a:xfrm>
            <a:off x="0" y="1"/>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26"/>
          <p:cNvPicPr preferRelativeResize="0"/>
          <p:nvPr/>
        </p:nvPicPr>
        <p:blipFill rotWithShape="1">
          <a:blip r:embed="rId3">
            <a:alphaModFix/>
          </a:blip>
          <a:srcRect/>
          <a:stretch/>
        </p:blipFill>
        <p:spPr>
          <a:xfrm>
            <a:off x="191356" y="140216"/>
            <a:ext cx="1293687" cy="1298820"/>
          </a:xfrm>
          <a:prstGeom prst="rect">
            <a:avLst/>
          </a:prstGeom>
          <a:noFill/>
          <a:ln>
            <a:noFill/>
          </a:ln>
        </p:spPr>
      </p:pic>
      <p:pic>
        <p:nvPicPr>
          <p:cNvPr id="219" name="Google Shape;219;p26"/>
          <p:cNvPicPr preferRelativeResize="0"/>
          <p:nvPr/>
        </p:nvPicPr>
        <p:blipFill rotWithShape="1">
          <a:blip r:embed="rId4">
            <a:alphaModFix/>
          </a:blip>
          <a:srcRect/>
          <a:stretch/>
        </p:blipFill>
        <p:spPr>
          <a:xfrm>
            <a:off x="10211678" y="5948024"/>
            <a:ext cx="1883771" cy="716364"/>
          </a:xfrm>
          <a:prstGeom prst="rect">
            <a:avLst/>
          </a:prstGeom>
          <a:noFill/>
          <a:ln>
            <a:noFill/>
          </a:ln>
        </p:spPr>
      </p:pic>
      <p:sp>
        <p:nvSpPr>
          <p:cNvPr id="220" name="Google Shape;220;p26"/>
          <p:cNvSpPr txBox="1"/>
          <p:nvPr/>
        </p:nvSpPr>
        <p:spPr>
          <a:xfrm>
            <a:off x="0" y="4310604"/>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1" i="0" u="none" strike="noStrike" cap="none">
              <a:solidFill>
                <a:srgbClr val="005DAA"/>
              </a:solidFill>
              <a:latin typeface="Calibri"/>
              <a:ea typeface="Calibri"/>
              <a:cs typeface="Calibri"/>
              <a:sym typeface="Calibri"/>
            </a:endParaRPr>
          </a:p>
        </p:txBody>
      </p:sp>
      <p:sp>
        <p:nvSpPr>
          <p:cNvPr id="221" name="Google Shape;221;p26"/>
          <p:cNvSpPr txBox="1">
            <a:spLocks noGrp="1"/>
          </p:cNvSpPr>
          <p:nvPr>
            <p:ph type="title"/>
          </p:nvPr>
        </p:nvSpPr>
        <p:spPr>
          <a:xfrm>
            <a:off x="1676399" y="251912"/>
            <a:ext cx="967740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4200"/>
              <a:buFont typeface="Arial Rounded"/>
              <a:buNone/>
            </a:pPr>
            <a:r>
              <a:rPr lang="en-US" sz="4200" b="1" dirty="0">
                <a:solidFill>
                  <a:srgbClr val="FFFF00"/>
                </a:solidFill>
                <a:latin typeface="Arial Rounded"/>
                <a:ea typeface="Arial Rounded"/>
                <a:cs typeface="Arial Rounded"/>
                <a:sym typeface="Arial Rounded"/>
              </a:rPr>
              <a:t>District Web-Site Membership Tab </a:t>
            </a:r>
            <a:r>
              <a:rPr lang="en-US" sz="4200" b="1" i="1" dirty="0">
                <a:solidFill>
                  <a:schemeClr val="bg1"/>
                </a:solidFill>
                <a:latin typeface="Arial Rounded"/>
                <a:ea typeface="Arial Rounded"/>
                <a:cs typeface="Arial Rounded"/>
                <a:sym typeface="Arial Rounded"/>
              </a:rPr>
              <a:t>Preliminary</a:t>
            </a:r>
            <a:r>
              <a:rPr lang="en-US" sz="4200" b="1" dirty="0">
                <a:solidFill>
                  <a:srgbClr val="FFFF00"/>
                </a:solidFill>
                <a:latin typeface="Arial Rounded"/>
                <a:ea typeface="Arial Rounded"/>
                <a:cs typeface="Arial Rounded"/>
                <a:sym typeface="Arial Rounded"/>
              </a:rPr>
              <a:t> Re-Organization</a:t>
            </a:r>
            <a:endParaRPr sz="3600" i="1" dirty="0">
              <a:solidFill>
                <a:srgbClr val="32CC75"/>
              </a:solidFill>
              <a:latin typeface="Arial"/>
              <a:ea typeface="Arial"/>
              <a:cs typeface="Arial"/>
              <a:sym typeface="Arial"/>
            </a:endParaRPr>
          </a:p>
        </p:txBody>
      </p:sp>
      <p:sp>
        <p:nvSpPr>
          <p:cNvPr id="2" name="Text Placeholder 1">
            <a:extLst>
              <a:ext uri="{FF2B5EF4-FFF2-40B4-BE49-F238E27FC236}">
                <a16:creationId xmlns:a16="http://schemas.microsoft.com/office/drawing/2014/main" id="{18828E58-C90C-3853-6864-32097F85A916}"/>
              </a:ext>
            </a:extLst>
          </p:cNvPr>
          <p:cNvSpPr>
            <a:spLocks noGrp="1"/>
          </p:cNvSpPr>
          <p:nvPr>
            <p:ph type="body" idx="1"/>
          </p:nvPr>
        </p:nvSpPr>
        <p:spPr/>
        <p:txBody>
          <a:bodyPr>
            <a:normAutofit fontScale="92500" lnSpcReduction="10000"/>
          </a:bodyPr>
          <a:lstStyle/>
          <a:p>
            <a:pPr marL="114300" indent="0">
              <a:buNone/>
            </a:pPr>
            <a:r>
              <a:rPr lang="en-US" sz="3200" b="1" dirty="0">
                <a:solidFill>
                  <a:srgbClr val="00B050"/>
                </a:solidFill>
              </a:rPr>
              <a:t>Under the Membership Tab on </a:t>
            </a:r>
            <a:r>
              <a:rPr lang="en-US" sz="3200" b="1" i="1" dirty="0">
                <a:solidFill>
                  <a:srgbClr val="00B050"/>
                </a:solidFill>
              </a:rPr>
              <a:t>rotary5710.org:</a:t>
            </a:r>
          </a:p>
          <a:p>
            <a:pPr marL="114300" indent="0">
              <a:buNone/>
            </a:pPr>
            <a:endParaRPr lang="en-US" b="1" i="1" dirty="0">
              <a:solidFill>
                <a:schemeClr val="bg1"/>
              </a:solidFill>
            </a:endParaRPr>
          </a:p>
          <a:p>
            <a:pPr marL="114300" indent="0">
              <a:buNone/>
            </a:pPr>
            <a:r>
              <a:rPr lang="en-US" b="1" i="1" dirty="0">
                <a:solidFill>
                  <a:schemeClr val="bg1"/>
                </a:solidFill>
              </a:rPr>
              <a:t>-  Membership Team Members     </a:t>
            </a:r>
          </a:p>
          <a:p>
            <a:pPr marL="114300" indent="0">
              <a:buNone/>
            </a:pPr>
            <a:endParaRPr lang="en-US" b="1" i="1" dirty="0">
              <a:solidFill>
                <a:schemeClr val="bg1"/>
              </a:solidFill>
            </a:endParaRPr>
          </a:p>
          <a:p>
            <a:pPr marL="114300" indent="0">
              <a:buNone/>
            </a:pPr>
            <a:r>
              <a:rPr lang="en-US" b="1" i="1" dirty="0">
                <a:solidFill>
                  <a:schemeClr val="bg1"/>
                </a:solidFill>
              </a:rPr>
              <a:t>-  Membership Club Resources</a:t>
            </a:r>
          </a:p>
          <a:p>
            <a:pPr marL="114300" indent="0">
              <a:buNone/>
            </a:pPr>
            <a:endParaRPr lang="en-US" b="1" i="1" dirty="0">
              <a:solidFill>
                <a:schemeClr val="bg1"/>
              </a:solidFill>
            </a:endParaRPr>
          </a:p>
          <a:p>
            <a:pPr marL="114300" indent="0">
              <a:buNone/>
            </a:pPr>
            <a:r>
              <a:rPr lang="en-US" b="1" i="1" dirty="0">
                <a:solidFill>
                  <a:schemeClr val="bg1"/>
                </a:solidFill>
              </a:rPr>
              <a:t>-  Membership Resources at </a:t>
            </a:r>
            <a:r>
              <a:rPr lang="en-US" b="1" i="1" dirty="0">
                <a:solidFill>
                  <a:srgbClr val="FFFF00"/>
                </a:solidFill>
              </a:rPr>
              <a:t>My Rotary </a:t>
            </a:r>
          </a:p>
          <a:p>
            <a:pPr marL="114300" indent="0">
              <a:buNone/>
            </a:pPr>
            <a:endParaRPr lang="en-US" b="1" i="1" dirty="0">
              <a:solidFill>
                <a:schemeClr val="bg1"/>
              </a:solidFill>
            </a:endParaRPr>
          </a:p>
          <a:p>
            <a:pPr marL="114300" indent="0">
              <a:buNone/>
            </a:pPr>
            <a:r>
              <a:rPr lang="en-US" b="1" i="1" dirty="0">
                <a:solidFill>
                  <a:schemeClr val="bg1"/>
                </a:solidFill>
              </a:rPr>
              <a:t>-  Meeting Notes &amp; Recordings</a:t>
            </a:r>
          </a:p>
        </p:txBody>
      </p:sp>
      <p:pic>
        <p:nvPicPr>
          <p:cNvPr id="5" name="Picture 4">
            <a:extLst>
              <a:ext uri="{FF2B5EF4-FFF2-40B4-BE49-F238E27FC236}">
                <a16:creationId xmlns:a16="http://schemas.microsoft.com/office/drawing/2014/main" id="{D9C0D803-939A-C9C5-E9A0-FA613D4AFB9C}"/>
              </a:ext>
            </a:extLst>
          </p:cNvPr>
          <p:cNvPicPr>
            <a:picLocks noChangeAspect="1"/>
          </p:cNvPicPr>
          <p:nvPr/>
        </p:nvPicPr>
        <p:blipFill>
          <a:blip r:embed="rId5"/>
          <a:stretch>
            <a:fillRect/>
          </a:stretch>
        </p:blipFill>
        <p:spPr>
          <a:xfrm>
            <a:off x="6912320" y="2564736"/>
            <a:ext cx="4718922" cy="3296131"/>
          </a:xfrm>
          <a:prstGeom prst="rect">
            <a:avLst/>
          </a:prstGeom>
        </p:spPr>
      </p:pic>
    </p:spTree>
    <p:extLst>
      <p:ext uri="{BB962C8B-B14F-4D97-AF65-F5344CB8AC3E}">
        <p14:creationId xmlns:p14="http://schemas.microsoft.com/office/powerpoint/2010/main" val="243511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down)">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24</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Agenda for November 14th Quarterly Membership Conversation </vt:lpstr>
      <vt:lpstr>2022-2023 Membership Challenges  for Our District </vt:lpstr>
      <vt:lpstr>District 5710 Membership Numbers – Do We Have a Net Gain In Overall Membership?</vt:lpstr>
      <vt:lpstr>District 5710 Membership Retention %’s Are we increasing our retention compared with Rotary Year 2021-2023?</vt:lpstr>
      <vt:lpstr>District 5710 Clubs with Goals for ‘22 - ’23 How many clubs have set membership goals in Rotary Club Central</vt:lpstr>
      <vt:lpstr>District Membership Leads Action Strategy Plan – Update by Shari Hansen</vt:lpstr>
      <vt:lpstr>District Web-Site Membership Tab Preliminary Re-Organization</vt:lpstr>
      <vt:lpstr>District New Member Welcome Packets Launch – Update by Greta Bauer </vt:lpstr>
      <vt:lpstr>Rotary Alumni Engagement Program – Update by Andrea Norris </vt:lpstr>
      <vt:lpstr>How One Club Mentors New Rotarians – Rick Robinson </vt:lpstr>
      <vt:lpstr> </vt:lpstr>
      <vt:lpstr>Your Club Experience –  Making Your Clubs Irresistible   Emily Tucker; RMO, Rotary International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Membership Issues:  to think and ask your club about </vt:lpstr>
      <vt:lpstr>Continue the Conversation 2022-23 Quarterly Membership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Chuck Udell</cp:lastModifiedBy>
  <cp:revision>23</cp:revision>
  <dcterms:modified xsi:type="dcterms:W3CDTF">2022-11-17T17:36:03Z</dcterms:modified>
</cp:coreProperties>
</file>