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</p:sldMasterIdLst>
  <p:notesMasterIdLst>
    <p:notesMasterId r:id="rId15"/>
  </p:notesMasterIdLst>
  <p:sldIdLst>
    <p:sldId id="256" r:id="rId2"/>
    <p:sldId id="275" r:id="rId3"/>
    <p:sldId id="592" r:id="rId4"/>
    <p:sldId id="258" r:id="rId5"/>
    <p:sldId id="593" r:id="rId6"/>
    <p:sldId id="263" r:id="rId7"/>
    <p:sldId id="276" r:id="rId8"/>
    <p:sldId id="261" r:id="rId9"/>
    <p:sldId id="262" r:id="rId10"/>
    <p:sldId id="274" r:id="rId11"/>
    <p:sldId id="591" r:id="rId12"/>
    <p:sldId id="269" r:id="rId13"/>
    <p:sldId id="272" r:id="rId14"/>
  </p:sldIdLst>
  <p:sldSz cx="12192000" cy="6858000"/>
  <p:notesSz cx="6858000" cy="9144000"/>
  <p:embeddedFontLst>
    <p:embeddedFont>
      <p:font typeface="Arimo" panose="020B0604020202020204" pitchFamily="34" charset="0"/>
      <p:bold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9B9A53-5D9A-4941-BCE8-D4BBAAFAFEAC}">
  <a:tblStyle styleId="{119B9A53-5D9A-4941-BCE8-D4BBAAFAFEA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Welcome!</a:t>
            </a:r>
            <a:endParaRPr/>
          </a:p>
        </p:txBody>
      </p:sp>
      <p:sp>
        <p:nvSpPr>
          <p:cNvPr id="100" name="Google Shape;100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4" name="Google Shape;214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Welcoming and Orientating New Members</a:t>
            </a:r>
            <a:br>
              <a:rPr lang="en-US" sz="8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Mentor</a:t>
            </a:r>
            <a:r>
              <a:rPr lang="en-US" sz="8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Checklist</a:t>
            </a:r>
            <a:br>
              <a:rPr lang="en-US" sz="8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Thoughts</a:t>
            </a:r>
            <a:r>
              <a:rPr lang="en-US" sz="8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215" name="Google Shape;215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8" name="Google Shape;24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Will distribute slides and breakout notes afterwards</a:t>
            </a:r>
            <a:endParaRPr dirty="0"/>
          </a:p>
        </p:txBody>
      </p:sp>
      <p:sp>
        <p:nvSpPr>
          <p:cNvPr id="111" name="Google Shape;11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6731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We have 4 Rotaract Clubs in our District.</a:t>
            </a:r>
            <a:r>
              <a:rPr lang="en-US" dirty="0"/>
              <a:t>  They are: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Kansas State – sponsored by Manahttan?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Washburn </a:t>
            </a:r>
            <a:r>
              <a:rPr lang="en-US" dirty="0" err="1"/>
              <a:t>Ubiversity</a:t>
            </a:r>
            <a:r>
              <a:rPr lang="en-US" dirty="0"/>
              <a:t> – sponsored by Topeka?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KU – sponsored by Lawrence?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Western KC – sponsored by KC, Kansas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Top Three Clubs YTD in Membership Growth are: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/>
              <a:t>By Percent Growth</a:t>
            </a:r>
            <a:r>
              <a:rPr lang="en-US" dirty="0"/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1. CAAHT at 70% - added satallite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2. Topeka North at 37%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3. Baldwin City at 16% 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/>
              <a:t>By Absolute Growth</a:t>
            </a:r>
            <a:r>
              <a:rPr lang="en-US" dirty="0"/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1.  CAAHT at 14. - added satellite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2.  Manahttan Konza at 7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3.  </a:t>
            </a:r>
            <a:r>
              <a:rPr lang="en-US"/>
              <a:t>Olathe at 5</a:t>
            </a:r>
            <a:endParaRPr dirty="0"/>
          </a:p>
        </p:txBody>
      </p:sp>
      <p:sp>
        <p:nvSpPr>
          <p:cNvPr id="182" name="Google Shape;182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Tx/>
              <a:buNone/>
            </a:pPr>
            <a:r>
              <a:rPr lang="en-US" sz="1800" b="1" dirty="0">
                <a:solidFill>
                  <a:srgbClr val="32CC75"/>
                </a:solidFill>
                <a:latin typeface="Arial"/>
                <a:ea typeface="Arial"/>
                <a:cs typeface="Arial"/>
                <a:sym typeface="Arial"/>
              </a:rPr>
              <a:t>Increase</a:t>
            </a:r>
            <a:r>
              <a:rPr lang="en-US" sz="1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our district </a:t>
            </a:r>
            <a:r>
              <a:rPr lang="en-US" sz="1800" b="1" dirty="0">
                <a:solidFill>
                  <a:srgbClr val="32CC75"/>
                </a:solidFill>
                <a:latin typeface="Arial"/>
                <a:ea typeface="Arial"/>
                <a:cs typeface="Arial"/>
                <a:sym typeface="Arial"/>
              </a:rPr>
              <a:t>member retention</a:t>
            </a:r>
            <a:r>
              <a:rPr lang="en-US" sz="1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as compared to </a:t>
            </a: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2021-2022 retention</a:t>
            </a:r>
            <a:endParaRPr lang="en-US" sz="1800" dirty="0">
              <a:solidFill>
                <a:schemeClr val="lt1"/>
              </a:solidFill>
              <a:latin typeface="Times New Roman"/>
              <a:ea typeface="Arial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Tx/>
              <a:buNone/>
            </a:pPr>
            <a:endParaRPr lang="en-US" sz="18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Tx/>
              <a:buNone/>
            </a:pPr>
            <a:endParaRPr lang="en-US" sz="18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Top Three Clubs YTD in Membership Growth are: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/>
              <a:t>For Existing Members</a:t>
            </a:r>
            <a:r>
              <a:rPr lang="en-US" sz="1800" u="none"/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u="none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u="sng"/>
              <a:t>17</a:t>
            </a:r>
            <a:r>
              <a:rPr lang="en-US" sz="1800" u="none"/>
              <a:t> clubs have not lost any memebrs during the first </a:t>
            </a:r>
            <a:r>
              <a:rPr lang="en-US" sz="1800" i="1" u="sng"/>
              <a:t>4</a:t>
            </a:r>
            <a:r>
              <a:rPr lang="en-US" sz="1800" u="none"/>
              <a:t> months of the Rotary year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u="none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u="none"/>
              <a:t># of Clubs who have lost a new member:</a:t>
            </a:r>
            <a:endParaRPr lang="en-US" sz="18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1" u="sng"/>
              <a:t>One</a:t>
            </a:r>
            <a:r>
              <a:rPr lang="en-US" sz="1800" b="0" u="none"/>
              <a:t> club during the first </a:t>
            </a:r>
            <a:r>
              <a:rPr lang="en-US" sz="1800" b="0" i="1" u="sng"/>
              <a:t>4</a:t>
            </a:r>
            <a:r>
              <a:rPr lang="en-US" sz="1800" b="0" u="none"/>
              <a:t> months of the Rotary year.</a:t>
            </a:r>
            <a:endParaRPr lang="en-US" sz="1200" b="0" u="none" dirty="0">
              <a:latin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0" u="none" dirty="0">
              <a:latin typeface="Calibri"/>
              <a:ea typeface="Times New Roman"/>
              <a:cs typeface="Times New Roman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u="none">
                <a:latin typeface="Calibri"/>
                <a:ea typeface="Times New Roman"/>
                <a:cs typeface="Times New Roman"/>
                <a:sym typeface="Calibri"/>
              </a:rPr>
              <a:t>DO WE KNOW WHY OUR CLKUBS HAVE LOST MEMBERS?</a:t>
            </a:r>
            <a:endParaRPr lang="en-US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n-US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During 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the year our team will continue to determine when members are leaving and why.  </a:t>
            </a:r>
            <a:r>
              <a:rPr lang="en-US" sz="1800" b="1" dirty="0">
                <a:latin typeface="Times New Roman"/>
                <a:ea typeface="Times New Roman"/>
                <a:cs typeface="Times New Roman"/>
                <a:sym typeface="Times New Roman"/>
              </a:rPr>
              <a:t>BUT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will focus more on </a:t>
            </a:r>
            <a:r>
              <a:rPr lang="en-US" sz="1800" b="1" dirty="0">
                <a:latin typeface="Times New Roman"/>
                <a:ea typeface="Times New Roman"/>
                <a:cs typeface="Times New Roman"/>
                <a:sym typeface="Times New Roman"/>
              </a:rPr>
              <a:t>entrance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 interviews vs. exit interviews.   Will </a:t>
            </a:r>
            <a:r>
              <a:rPr lang="en-US" sz="1800" b="1" dirty="0">
                <a:latin typeface="Times New Roman"/>
                <a:ea typeface="Times New Roman"/>
                <a:cs typeface="Times New Roman"/>
                <a:sym typeface="Times New Roman"/>
              </a:rPr>
              <a:t>share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findings with clubs</a:t>
            </a: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.  </a:t>
            </a:r>
          </a:p>
        </p:txBody>
      </p:sp>
      <p:sp>
        <p:nvSpPr>
          <p:cNvPr id="160" name="Google Shape;160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0" name="Google Shape;170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/>
              <a:t>78</a:t>
            </a:r>
            <a:r>
              <a:rPr lang="en-US" b="1"/>
              <a:t>% </a:t>
            </a:r>
            <a:r>
              <a:rPr lang="en-US"/>
              <a:t>of clubs with membership goals is outstanding – a record number in our district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Hope the remaining 9 clubs will enter a membership goal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Likewise – the 23 clubs that either have not entered their membership team leader’s name into ClubRunner or have not appointed one please do so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Why is service particpation an important goal?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</p:txBody>
      </p:sp>
      <p:sp>
        <p:nvSpPr>
          <p:cNvPr id="171" name="Google Shape;171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and Content">
  <p:cSld name="13_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/>
          <p:nvPr/>
        </p:nvSpPr>
        <p:spPr>
          <a:xfrm>
            <a:off x="-167" y="6727600"/>
            <a:ext cx="12192000" cy="130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Calibri"/>
              <a:buNone/>
            </a:pPr>
            <a:endParaRPr sz="1867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3" name="Google Shape;93;p15"/>
          <p:cNvCxnSpPr/>
          <p:nvPr/>
        </p:nvCxnSpPr>
        <p:spPr>
          <a:xfrm>
            <a:off x="559233" y="1538927"/>
            <a:ext cx="5136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4" name="Google Shape;94;p15"/>
          <p:cNvSpPr txBox="1">
            <a:spLocks noGrp="1"/>
          </p:cNvSpPr>
          <p:nvPr>
            <p:ph type="title"/>
          </p:nvPr>
        </p:nvSpPr>
        <p:spPr>
          <a:xfrm>
            <a:off x="415600" y="496967"/>
            <a:ext cx="11360800" cy="8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body" idx="1"/>
          </p:nvPr>
        </p:nvSpPr>
        <p:spPr>
          <a:xfrm>
            <a:off x="415600" y="1890400"/>
            <a:ext cx="11360800" cy="42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1822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ABC2B8F-6799-45DF-9C13-1171428077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FE705B7-F9CA-40F7-B96C-C2B7E5291A9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8106 w 12192000"/>
              <a:gd name="connsiteY0" fmla="*/ 6443815 h 6858000"/>
              <a:gd name="connsiteX1" fmla="*/ 11618309 w 12192000"/>
              <a:gd name="connsiteY1" fmla="*/ 6443815 h 6858000"/>
              <a:gd name="connsiteX2" fmla="*/ 11622390 w 12192000"/>
              <a:gd name="connsiteY2" fmla="*/ 6452153 h 6858000"/>
              <a:gd name="connsiteX3" fmla="*/ 11628512 w 12192000"/>
              <a:gd name="connsiteY3" fmla="*/ 6554297 h 6858000"/>
              <a:gd name="connsiteX4" fmla="*/ 11626471 w 12192000"/>
              <a:gd name="connsiteY4" fmla="*/ 6564719 h 6858000"/>
              <a:gd name="connsiteX5" fmla="*/ 11620349 w 12192000"/>
              <a:gd name="connsiteY5" fmla="*/ 6564719 h 6858000"/>
              <a:gd name="connsiteX6" fmla="*/ 11514237 w 12192000"/>
              <a:gd name="connsiteY6" fmla="*/ 6502183 h 6858000"/>
              <a:gd name="connsiteX7" fmla="*/ 11510155 w 12192000"/>
              <a:gd name="connsiteY7" fmla="*/ 6495930 h 6858000"/>
              <a:gd name="connsiteX8" fmla="*/ 11510155 w 12192000"/>
              <a:gd name="connsiteY8" fmla="*/ 6493844 h 6858000"/>
              <a:gd name="connsiteX9" fmla="*/ 11516277 w 12192000"/>
              <a:gd name="connsiteY9" fmla="*/ 6489675 h 6858000"/>
              <a:gd name="connsiteX10" fmla="*/ 11608106 w 12192000"/>
              <a:gd name="connsiteY10" fmla="*/ 6443815 h 6858000"/>
              <a:gd name="connsiteX11" fmla="*/ 11690840 w 12192000"/>
              <a:gd name="connsiteY11" fmla="*/ 6441731 h 6858000"/>
              <a:gd name="connsiteX12" fmla="*/ 11701142 w 12192000"/>
              <a:gd name="connsiteY12" fmla="*/ 6441731 h 6858000"/>
              <a:gd name="connsiteX13" fmla="*/ 11791801 w 12192000"/>
              <a:gd name="connsiteY13" fmla="*/ 6487497 h 6858000"/>
              <a:gd name="connsiteX14" fmla="*/ 11800043 w 12192000"/>
              <a:gd name="connsiteY14" fmla="*/ 6493738 h 6858000"/>
              <a:gd name="connsiteX15" fmla="*/ 11795922 w 12192000"/>
              <a:gd name="connsiteY15" fmla="*/ 6499978 h 6858000"/>
              <a:gd name="connsiteX16" fmla="*/ 11688780 w 12192000"/>
              <a:gd name="connsiteY16" fmla="*/ 6562386 h 6858000"/>
              <a:gd name="connsiteX17" fmla="*/ 11680537 w 12192000"/>
              <a:gd name="connsiteY17" fmla="*/ 6562386 h 6858000"/>
              <a:gd name="connsiteX18" fmla="*/ 11678477 w 12192000"/>
              <a:gd name="connsiteY18" fmla="*/ 6554065 h 6858000"/>
              <a:gd name="connsiteX19" fmla="*/ 11686719 w 12192000"/>
              <a:gd name="connsiteY19" fmla="*/ 6450052 h 6858000"/>
              <a:gd name="connsiteX20" fmla="*/ 11690840 w 12192000"/>
              <a:gd name="connsiteY20" fmla="*/ 6441731 h 6858000"/>
              <a:gd name="connsiteX21" fmla="*/ 10873105 w 12192000"/>
              <a:gd name="connsiteY21" fmla="*/ 6401988 h 6858000"/>
              <a:gd name="connsiteX22" fmla="*/ 10873105 w 12192000"/>
              <a:gd name="connsiteY22" fmla="*/ 6445191 h 6858000"/>
              <a:gd name="connsiteX23" fmla="*/ 10825216 w 12192000"/>
              <a:gd name="connsiteY23" fmla="*/ 6453420 h 6858000"/>
              <a:gd name="connsiteX24" fmla="*/ 10806477 w 12192000"/>
              <a:gd name="connsiteY24" fmla="*/ 6428733 h 6858000"/>
              <a:gd name="connsiteX25" fmla="*/ 10831463 w 12192000"/>
              <a:gd name="connsiteY25" fmla="*/ 6404046 h 6858000"/>
              <a:gd name="connsiteX26" fmla="*/ 10523604 w 12192000"/>
              <a:gd name="connsiteY26" fmla="*/ 6331854 h 6858000"/>
              <a:gd name="connsiteX27" fmla="*/ 10564515 w 12192000"/>
              <a:gd name="connsiteY27" fmla="*/ 6392053 h 6858000"/>
              <a:gd name="connsiteX28" fmla="*/ 10523604 w 12192000"/>
              <a:gd name="connsiteY28" fmla="*/ 6452251 h 6858000"/>
              <a:gd name="connsiteX29" fmla="*/ 10482692 w 12192000"/>
              <a:gd name="connsiteY29" fmla="*/ 6392053 h 6858000"/>
              <a:gd name="connsiteX30" fmla="*/ 10523604 w 12192000"/>
              <a:gd name="connsiteY30" fmla="*/ 6331854 h 6858000"/>
              <a:gd name="connsiteX31" fmla="*/ 11677827 w 12192000"/>
              <a:gd name="connsiteY31" fmla="*/ 6323542 h 6858000"/>
              <a:gd name="connsiteX32" fmla="*/ 11686820 w 12192000"/>
              <a:gd name="connsiteY32" fmla="*/ 6324581 h 6858000"/>
              <a:gd name="connsiteX33" fmla="*/ 11713544 w 12192000"/>
              <a:gd name="connsiteY33" fmla="*/ 6376532 h 6858000"/>
              <a:gd name="connsiteX34" fmla="*/ 11653930 w 12192000"/>
              <a:gd name="connsiteY34" fmla="*/ 6434717 h 6858000"/>
              <a:gd name="connsiteX35" fmla="*/ 11594316 w 12192000"/>
              <a:gd name="connsiteY35" fmla="*/ 6376532 h 6858000"/>
              <a:gd name="connsiteX36" fmla="*/ 11621040 w 12192000"/>
              <a:gd name="connsiteY36" fmla="*/ 6326660 h 6858000"/>
              <a:gd name="connsiteX37" fmla="*/ 11637485 w 12192000"/>
              <a:gd name="connsiteY37" fmla="*/ 6328737 h 6858000"/>
              <a:gd name="connsiteX38" fmla="*/ 11635429 w 12192000"/>
              <a:gd name="connsiteY38" fmla="*/ 6345362 h 6858000"/>
              <a:gd name="connsiteX39" fmla="*/ 11618984 w 12192000"/>
              <a:gd name="connsiteY39" fmla="*/ 6376532 h 6858000"/>
              <a:gd name="connsiteX40" fmla="*/ 11653930 w 12192000"/>
              <a:gd name="connsiteY40" fmla="*/ 6411859 h 6858000"/>
              <a:gd name="connsiteX41" fmla="*/ 11688876 w 12192000"/>
              <a:gd name="connsiteY41" fmla="*/ 6376532 h 6858000"/>
              <a:gd name="connsiteX42" fmla="*/ 11672431 w 12192000"/>
              <a:gd name="connsiteY42" fmla="*/ 6345362 h 6858000"/>
              <a:gd name="connsiteX43" fmla="*/ 11670375 w 12192000"/>
              <a:gd name="connsiteY43" fmla="*/ 6328737 h 6858000"/>
              <a:gd name="connsiteX44" fmla="*/ 11677827 w 12192000"/>
              <a:gd name="connsiteY44" fmla="*/ 6323542 h 6858000"/>
              <a:gd name="connsiteX45" fmla="*/ 11826761 w 12192000"/>
              <a:gd name="connsiteY45" fmla="*/ 6308476 h 6858000"/>
              <a:gd name="connsiteX46" fmla="*/ 11830894 w 12192000"/>
              <a:gd name="connsiteY46" fmla="*/ 6314705 h 6858000"/>
              <a:gd name="connsiteX47" fmla="*/ 11830894 w 12192000"/>
              <a:gd name="connsiteY47" fmla="*/ 6439272 h 6858000"/>
              <a:gd name="connsiteX48" fmla="*/ 11826761 w 12192000"/>
              <a:gd name="connsiteY48" fmla="*/ 6445500 h 6858000"/>
              <a:gd name="connsiteX49" fmla="*/ 11818495 w 12192000"/>
              <a:gd name="connsiteY49" fmla="*/ 6443424 h 6858000"/>
              <a:gd name="connsiteX50" fmla="*/ 11733770 w 12192000"/>
              <a:gd name="connsiteY50" fmla="*/ 6385292 h 6858000"/>
              <a:gd name="connsiteX51" fmla="*/ 11727571 w 12192000"/>
              <a:gd name="connsiteY51" fmla="*/ 6376988 h 6858000"/>
              <a:gd name="connsiteX52" fmla="*/ 11733770 w 12192000"/>
              <a:gd name="connsiteY52" fmla="*/ 6368684 h 6858000"/>
              <a:gd name="connsiteX53" fmla="*/ 11818495 w 12192000"/>
              <a:gd name="connsiteY53" fmla="*/ 6310553 h 6858000"/>
              <a:gd name="connsiteX54" fmla="*/ 11826761 w 12192000"/>
              <a:gd name="connsiteY54" fmla="*/ 6308476 h 6858000"/>
              <a:gd name="connsiteX55" fmla="*/ 11480933 w 12192000"/>
              <a:gd name="connsiteY55" fmla="*/ 6308476 h 6858000"/>
              <a:gd name="connsiteX56" fmla="*/ 11489116 w 12192000"/>
              <a:gd name="connsiteY56" fmla="*/ 6312628 h 6858000"/>
              <a:gd name="connsiteX57" fmla="*/ 11572984 w 12192000"/>
              <a:gd name="connsiteY57" fmla="*/ 6368684 h 6858000"/>
              <a:gd name="connsiteX58" fmla="*/ 11579121 w 12192000"/>
              <a:gd name="connsiteY58" fmla="*/ 6376988 h 6858000"/>
              <a:gd name="connsiteX59" fmla="*/ 11572984 w 12192000"/>
              <a:gd name="connsiteY59" fmla="*/ 6385292 h 6858000"/>
              <a:gd name="connsiteX60" fmla="*/ 11489116 w 12192000"/>
              <a:gd name="connsiteY60" fmla="*/ 6443424 h 6858000"/>
              <a:gd name="connsiteX61" fmla="*/ 11480933 w 12192000"/>
              <a:gd name="connsiteY61" fmla="*/ 6445500 h 6858000"/>
              <a:gd name="connsiteX62" fmla="*/ 11476842 w 12192000"/>
              <a:gd name="connsiteY62" fmla="*/ 6439272 h 6858000"/>
              <a:gd name="connsiteX63" fmla="*/ 11476842 w 12192000"/>
              <a:gd name="connsiteY63" fmla="*/ 6314705 h 6858000"/>
              <a:gd name="connsiteX64" fmla="*/ 11480933 w 12192000"/>
              <a:gd name="connsiteY64" fmla="*/ 6308476 h 6858000"/>
              <a:gd name="connsiteX65" fmla="*/ 11092888 w 12192000"/>
              <a:gd name="connsiteY65" fmla="*/ 6297956 h 6858000"/>
              <a:gd name="connsiteX66" fmla="*/ 11086728 w 12192000"/>
              <a:gd name="connsiteY66" fmla="*/ 6300034 h 6858000"/>
              <a:gd name="connsiteX67" fmla="*/ 11084676 w 12192000"/>
              <a:gd name="connsiteY67" fmla="*/ 6306264 h 6858000"/>
              <a:gd name="connsiteX68" fmla="*/ 11125737 w 12192000"/>
              <a:gd name="connsiteY68" fmla="*/ 6464115 h 6858000"/>
              <a:gd name="connsiteX69" fmla="*/ 11150374 w 12192000"/>
              <a:gd name="connsiteY69" fmla="*/ 6484884 h 6858000"/>
              <a:gd name="connsiteX70" fmla="*/ 11158586 w 12192000"/>
              <a:gd name="connsiteY70" fmla="*/ 6484884 h 6858000"/>
              <a:gd name="connsiteX71" fmla="*/ 11154480 w 12192000"/>
              <a:gd name="connsiteY71" fmla="*/ 6493192 h 6858000"/>
              <a:gd name="connsiteX72" fmla="*/ 11154480 w 12192000"/>
              <a:gd name="connsiteY72" fmla="*/ 6495269 h 6858000"/>
              <a:gd name="connsiteX73" fmla="*/ 11129843 w 12192000"/>
              <a:gd name="connsiteY73" fmla="*/ 6513962 h 6858000"/>
              <a:gd name="connsiteX74" fmla="*/ 11094941 w 12192000"/>
              <a:gd name="connsiteY74" fmla="*/ 6511885 h 6858000"/>
              <a:gd name="connsiteX75" fmla="*/ 11088782 w 12192000"/>
              <a:gd name="connsiteY75" fmla="*/ 6513962 h 6858000"/>
              <a:gd name="connsiteX76" fmla="*/ 11086728 w 12192000"/>
              <a:gd name="connsiteY76" fmla="*/ 6518116 h 6858000"/>
              <a:gd name="connsiteX77" fmla="*/ 11086728 w 12192000"/>
              <a:gd name="connsiteY77" fmla="*/ 6536809 h 6858000"/>
              <a:gd name="connsiteX78" fmla="*/ 11092888 w 12192000"/>
              <a:gd name="connsiteY78" fmla="*/ 6543040 h 6858000"/>
              <a:gd name="connsiteX79" fmla="*/ 11140108 w 12192000"/>
              <a:gd name="connsiteY79" fmla="*/ 6549270 h 6858000"/>
              <a:gd name="connsiteX80" fmla="*/ 11142162 w 12192000"/>
              <a:gd name="connsiteY80" fmla="*/ 6549270 h 6858000"/>
              <a:gd name="connsiteX81" fmla="*/ 11195542 w 12192000"/>
              <a:gd name="connsiteY81" fmla="*/ 6497346 h 6858000"/>
              <a:gd name="connsiteX82" fmla="*/ 11228391 w 12192000"/>
              <a:gd name="connsiteY82" fmla="*/ 6368574 h 6858000"/>
              <a:gd name="connsiteX83" fmla="*/ 11240709 w 12192000"/>
              <a:gd name="connsiteY83" fmla="*/ 6327034 h 6858000"/>
              <a:gd name="connsiteX84" fmla="*/ 11244815 w 12192000"/>
              <a:gd name="connsiteY84" fmla="*/ 6306264 h 6858000"/>
              <a:gd name="connsiteX85" fmla="*/ 11242762 w 12192000"/>
              <a:gd name="connsiteY85" fmla="*/ 6300034 h 6858000"/>
              <a:gd name="connsiteX86" fmla="*/ 11238656 w 12192000"/>
              <a:gd name="connsiteY86" fmla="*/ 6297956 h 6858000"/>
              <a:gd name="connsiteX87" fmla="*/ 11209913 w 12192000"/>
              <a:gd name="connsiteY87" fmla="*/ 6297956 h 6858000"/>
              <a:gd name="connsiteX88" fmla="*/ 11203754 w 12192000"/>
              <a:gd name="connsiteY88" fmla="*/ 6302111 h 6858000"/>
              <a:gd name="connsiteX89" fmla="*/ 11166798 w 12192000"/>
              <a:gd name="connsiteY89" fmla="*/ 6443345 h 6858000"/>
              <a:gd name="connsiteX90" fmla="*/ 11164745 w 12192000"/>
              <a:gd name="connsiteY90" fmla="*/ 6443345 h 6858000"/>
              <a:gd name="connsiteX91" fmla="*/ 11125737 w 12192000"/>
              <a:gd name="connsiteY91" fmla="*/ 6302111 h 6858000"/>
              <a:gd name="connsiteX92" fmla="*/ 11119578 w 12192000"/>
              <a:gd name="connsiteY92" fmla="*/ 6297956 h 6858000"/>
              <a:gd name="connsiteX93" fmla="*/ 11092888 w 12192000"/>
              <a:gd name="connsiteY93" fmla="*/ 6297956 h 6858000"/>
              <a:gd name="connsiteX94" fmla="*/ 11053116 w 12192000"/>
              <a:gd name="connsiteY94" fmla="*/ 6295619 h 6858000"/>
              <a:gd name="connsiteX95" fmla="*/ 11004021 w 12192000"/>
              <a:gd name="connsiteY95" fmla="*/ 6316428 h 6858000"/>
              <a:gd name="connsiteX96" fmla="*/ 11004021 w 12192000"/>
              <a:gd name="connsiteY96" fmla="*/ 6303943 h 6858000"/>
              <a:gd name="connsiteX97" fmla="*/ 10997885 w 12192000"/>
              <a:gd name="connsiteY97" fmla="*/ 6297700 h 6858000"/>
              <a:gd name="connsiteX98" fmla="*/ 10969246 w 12192000"/>
              <a:gd name="connsiteY98" fmla="*/ 6297700 h 6858000"/>
              <a:gd name="connsiteX99" fmla="*/ 10963110 w 12192000"/>
              <a:gd name="connsiteY99" fmla="*/ 6303943 h 6858000"/>
              <a:gd name="connsiteX100" fmla="*/ 10963110 w 12192000"/>
              <a:gd name="connsiteY100" fmla="*/ 6478738 h 6858000"/>
              <a:gd name="connsiteX101" fmla="*/ 10969246 w 12192000"/>
              <a:gd name="connsiteY101" fmla="*/ 6484981 h 6858000"/>
              <a:gd name="connsiteX102" fmla="*/ 10997885 w 12192000"/>
              <a:gd name="connsiteY102" fmla="*/ 6484981 h 6858000"/>
              <a:gd name="connsiteX103" fmla="*/ 11004021 w 12192000"/>
              <a:gd name="connsiteY103" fmla="*/ 6478738 h 6858000"/>
              <a:gd name="connsiteX104" fmla="*/ 11004021 w 12192000"/>
              <a:gd name="connsiteY104" fmla="*/ 6358046 h 6858000"/>
              <a:gd name="connsiteX105" fmla="*/ 11055161 w 12192000"/>
              <a:gd name="connsiteY105" fmla="*/ 6335156 h 6858000"/>
              <a:gd name="connsiteX106" fmla="*/ 11061298 w 12192000"/>
              <a:gd name="connsiteY106" fmla="*/ 6328913 h 6858000"/>
              <a:gd name="connsiteX107" fmla="*/ 11061298 w 12192000"/>
              <a:gd name="connsiteY107" fmla="*/ 6301862 h 6858000"/>
              <a:gd name="connsiteX108" fmla="*/ 11059252 w 12192000"/>
              <a:gd name="connsiteY108" fmla="*/ 6297700 h 6858000"/>
              <a:gd name="connsiteX109" fmla="*/ 11053116 w 12192000"/>
              <a:gd name="connsiteY109" fmla="*/ 6295619 h 6858000"/>
              <a:gd name="connsiteX110" fmla="*/ 10852208 w 12192000"/>
              <a:gd name="connsiteY110" fmla="*/ 6292112 h 6858000"/>
              <a:gd name="connsiteX111" fmla="*/ 10781852 w 12192000"/>
              <a:gd name="connsiteY111" fmla="*/ 6300430 h 6858000"/>
              <a:gd name="connsiteX112" fmla="*/ 10775644 w 12192000"/>
              <a:gd name="connsiteY112" fmla="*/ 6306668 h 6858000"/>
              <a:gd name="connsiteX113" fmla="*/ 10777713 w 12192000"/>
              <a:gd name="connsiteY113" fmla="*/ 6331621 h 6858000"/>
              <a:gd name="connsiteX114" fmla="*/ 10779783 w 12192000"/>
              <a:gd name="connsiteY114" fmla="*/ 6335780 h 6858000"/>
              <a:gd name="connsiteX115" fmla="*/ 10783921 w 12192000"/>
              <a:gd name="connsiteY115" fmla="*/ 6337859 h 6858000"/>
              <a:gd name="connsiteX116" fmla="*/ 10850138 w 12192000"/>
              <a:gd name="connsiteY116" fmla="*/ 6333700 h 6858000"/>
              <a:gd name="connsiteX117" fmla="*/ 10872900 w 12192000"/>
              <a:gd name="connsiteY117" fmla="*/ 6356574 h 6858000"/>
              <a:gd name="connsiteX118" fmla="*/ 10872900 w 12192000"/>
              <a:gd name="connsiteY118" fmla="*/ 6369050 h 6858000"/>
              <a:gd name="connsiteX119" fmla="*/ 10827376 w 12192000"/>
              <a:gd name="connsiteY119" fmla="*/ 6373209 h 6858000"/>
              <a:gd name="connsiteX120" fmla="*/ 10763228 w 12192000"/>
              <a:gd name="connsiteY120" fmla="*/ 6429353 h 6858000"/>
              <a:gd name="connsiteX121" fmla="*/ 10819099 w 12192000"/>
              <a:gd name="connsiteY121" fmla="*/ 6489656 h 6858000"/>
              <a:gd name="connsiteX122" fmla="*/ 10879108 w 12192000"/>
              <a:gd name="connsiteY122" fmla="*/ 6477180 h 6858000"/>
              <a:gd name="connsiteX123" fmla="*/ 10908078 w 12192000"/>
              <a:gd name="connsiteY123" fmla="*/ 6489656 h 6858000"/>
              <a:gd name="connsiteX124" fmla="*/ 10914286 w 12192000"/>
              <a:gd name="connsiteY124" fmla="*/ 6487577 h 6858000"/>
              <a:gd name="connsiteX125" fmla="*/ 10916355 w 12192000"/>
              <a:gd name="connsiteY125" fmla="*/ 6481339 h 6858000"/>
              <a:gd name="connsiteX126" fmla="*/ 10916355 w 12192000"/>
              <a:gd name="connsiteY126" fmla="*/ 6356574 h 6858000"/>
              <a:gd name="connsiteX127" fmla="*/ 10852208 w 12192000"/>
              <a:gd name="connsiteY127" fmla="*/ 6292112 h 6858000"/>
              <a:gd name="connsiteX128" fmla="*/ 10523603 w 12192000"/>
              <a:gd name="connsiteY128" fmla="*/ 6292112 h 6858000"/>
              <a:gd name="connsiteX129" fmla="*/ 10439442 w 12192000"/>
              <a:gd name="connsiteY129" fmla="*/ 6390884 h 6858000"/>
              <a:gd name="connsiteX130" fmla="*/ 10523603 w 12192000"/>
              <a:gd name="connsiteY130" fmla="*/ 6489656 h 6858000"/>
              <a:gd name="connsiteX131" fmla="*/ 10607764 w 12192000"/>
              <a:gd name="connsiteY131" fmla="*/ 6390884 h 6858000"/>
              <a:gd name="connsiteX132" fmla="*/ 10523603 w 12192000"/>
              <a:gd name="connsiteY132" fmla="*/ 6292112 h 6858000"/>
              <a:gd name="connsiteX133" fmla="*/ 10307649 w 12192000"/>
              <a:gd name="connsiteY133" fmla="*/ 6266396 h 6858000"/>
              <a:gd name="connsiteX134" fmla="*/ 10324014 w 12192000"/>
              <a:gd name="connsiteY134" fmla="*/ 6266396 h 6858000"/>
              <a:gd name="connsiteX135" fmla="*/ 10366971 w 12192000"/>
              <a:gd name="connsiteY135" fmla="*/ 6306138 h 6858000"/>
              <a:gd name="connsiteX136" fmla="*/ 10321968 w 12192000"/>
              <a:gd name="connsiteY136" fmla="*/ 6343789 h 6858000"/>
              <a:gd name="connsiteX137" fmla="*/ 10276965 w 12192000"/>
              <a:gd name="connsiteY137" fmla="*/ 6343789 h 6858000"/>
              <a:gd name="connsiteX138" fmla="*/ 10276965 w 12192000"/>
              <a:gd name="connsiteY138" fmla="*/ 6268488 h 6858000"/>
              <a:gd name="connsiteX139" fmla="*/ 10307649 w 12192000"/>
              <a:gd name="connsiteY139" fmla="*/ 6266396 h 6858000"/>
              <a:gd name="connsiteX140" fmla="*/ 10683886 w 12192000"/>
              <a:gd name="connsiteY140" fmla="*/ 6254707 h 6858000"/>
              <a:gd name="connsiteX141" fmla="*/ 10655176 w 12192000"/>
              <a:gd name="connsiteY141" fmla="*/ 6260951 h 6858000"/>
              <a:gd name="connsiteX142" fmla="*/ 10649024 w 12192000"/>
              <a:gd name="connsiteY142" fmla="*/ 6267195 h 6858000"/>
              <a:gd name="connsiteX143" fmla="*/ 10649024 w 12192000"/>
              <a:gd name="connsiteY143" fmla="*/ 6298417 h 6858000"/>
              <a:gd name="connsiteX144" fmla="*/ 10632618 w 12192000"/>
              <a:gd name="connsiteY144" fmla="*/ 6298417 h 6858000"/>
              <a:gd name="connsiteX145" fmla="*/ 10626466 w 12192000"/>
              <a:gd name="connsiteY145" fmla="*/ 6304662 h 6858000"/>
              <a:gd name="connsiteX146" fmla="*/ 10626466 w 12192000"/>
              <a:gd name="connsiteY146" fmla="*/ 6329640 h 6858000"/>
              <a:gd name="connsiteX147" fmla="*/ 10632618 w 12192000"/>
              <a:gd name="connsiteY147" fmla="*/ 6335884 h 6858000"/>
              <a:gd name="connsiteX148" fmla="*/ 10649024 w 12192000"/>
              <a:gd name="connsiteY148" fmla="*/ 6335884 h 6858000"/>
              <a:gd name="connsiteX149" fmla="*/ 10649024 w 12192000"/>
              <a:gd name="connsiteY149" fmla="*/ 6419143 h 6858000"/>
              <a:gd name="connsiteX150" fmla="*/ 10704393 w 12192000"/>
              <a:gd name="connsiteY150" fmla="*/ 6491994 h 6858000"/>
              <a:gd name="connsiteX151" fmla="*/ 10737204 w 12192000"/>
              <a:gd name="connsiteY151" fmla="*/ 6487831 h 6858000"/>
              <a:gd name="connsiteX152" fmla="*/ 10743356 w 12192000"/>
              <a:gd name="connsiteY152" fmla="*/ 6479505 h 6858000"/>
              <a:gd name="connsiteX153" fmla="*/ 10741306 w 12192000"/>
              <a:gd name="connsiteY153" fmla="*/ 6456609 h 6858000"/>
              <a:gd name="connsiteX154" fmla="*/ 10735153 w 12192000"/>
              <a:gd name="connsiteY154" fmla="*/ 6448283 h 6858000"/>
              <a:gd name="connsiteX155" fmla="*/ 10710545 w 12192000"/>
              <a:gd name="connsiteY155" fmla="*/ 6450365 h 6858000"/>
              <a:gd name="connsiteX156" fmla="*/ 10692089 w 12192000"/>
              <a:gd name="connsiteY156" fmla="*/ 6412898 h 6858000"/>
              <a:gd name="connsiteX157" fmla="*/ 10692089 w 12192000"/>
              <a:gd name="connsiteY157" fmla="*/ 6335884 h 6858000"/>
              <a:gd name="connsiteX158" fmla="*/ 10735153 w 12192000"/>
              <a:gd name="connsiteY158" fmla="*/ 6335884 h 6858000"/>
              <a:gd name="connsiteX159" fmla="*/ 10741306 w 12192000"/>
              <a:gd name="connsiteY159" fmla="*/ 6329640 h 6858000"/>
              <a:gd name="connsiteX160" fmla="*/ 10741306 w 12192000"/>
              <a:gd name="connsiteY160" fmla="*/ 6304662 h 6858000"/>
              <a:gd name="connsiteX161" fmla="*/ 10735153 w 12192000"/>
              <a:gd name="connsiteY161" fmla="*/ 6298417 h 6858000"/>
              <a:gd name="connsiteX162" fmla="*/ 10692089 w 12192000"/>
              <a:gd name="connsiteY162" fmla="*/ 6298417 h 6858000"/>
              <a:gd name="connsiteX163" fmla="*/ 10692089 w 12192000"/>
              <a:gd name="connsiteY163" fmla="*/ 6260951 h 6858000"/>
              <a:gd name="connsiteX164" fmla="*/ 10690038 w 12192000"/>
              <a:gd name="connsiteY164" fmla="*/ 6254707 h 6858000"/>
              <a:gd name="connsiteX165" fmla="*/ 10683886 w 12192000"/>
              <a:gd name="connsiteY165" fmla="*/ 6254707 h 6858000"/>
              <a:gd name="connsiteX166" fmla="*/ 10317982 w 12192000"/>
              <a:gd name="connsiteY166" fmla="*/ 6225485 h 6858000"/>
              <a:gd name="connsiteX167" fmla="*/ 10237565 w 12192000"/>
              <a:gd name="connsiteY167" fmla="*/ 6229637 h 6858000"/>
              <a:gd name="connsiteX168" fmla="*/ 10231378 w 12192000"/>
              <a:gd name="connsiteY168" fmla="*/ 6237941 h 6858000"/>
              <a:gd name="connsiteX169" fmla="*/ 10231378 w 12192000"/>
              <a:gd name="connsiteY169" fmla="*/ 6478753 h 6858000"/>
              <a:gd name="connsiteX170" fmla="*/ 10239626 w 12192000"/>
              <a:gd name="connsiteY170" fmla="*/ 6484981 h 6858000"/>
              <a:gd name="connsiteX171" fmla="*/ 10268494 w 12192000"/>
              <a:gd name="connsiteY171" fmla="*/ 6484981 h 6858000"/>
              <a:gd name="connsiteX172" fmla="*/ 10276742 w 12192000"/>
              <a:gd name="connsiteY172" fmla="*/ 6478753 h 6858000"/>
              <a:gd name="connsiteX173" fmla="*/ 10276742 w 12192000"/>
              <a:gd name="connsiteY173" fmla="*/ 6383259 h 6858000"/>
              <a:gd name="connsiteX174" fmla="*/ 10326230 w 12192000"/>
              <a:gd name="connsiteY174" fmla="*/ 6385334 h 6858000"/>
              <a:gd name="connsiteX175" fmla="*/ 10367470 w 12192000"/>
              <a:gd name="connsiteY175" fmla="*/ 6480828 h 6858000"/>
              <a:gd name="connsiteX176" fmla="*/ 10373656 w 12192000"/>
              <a:gd name="connsiteY176" fmla="*/ 6484981 h 6858000"/>
              <a:gd name="connsiteX177" fmla="*/ 10406648 w 12192000"/>
              <a:gd name="connsiteY177" fmla="*/ 6484981 h 6858000"/>
              <a:gd name="connsiteX178" fmla="*/ 10412834 w 12192000"/>
              <a:gd name="connsiteY178" fmla="*/ 6482905 h 6858000"/>
              <a:gd name="connsiteX179" fmla="*/ 10414896 w 12192000"/>
              <a:gd name="connsiteY179" fmla="*/ 6476677 h 6858000"/>
              <a:gd name="connsiteX180" fmla="*/ 10367470 w 12192000"/>
              <a:gd name="connsiteY180" fmla="*/ 6372879 h 6858000"/>
              <a:gd name="connsiteX181" fmla="*/ 10412834 w 12192000"/>
              <a:gd name="connsiteY181" fmla="*/ 6304371 h 6858000"/>
              <a:gd name="connsiteX182" fmla="*/ 10324168 w 12192000"/>
              <a:gd name="connsiteY182" fmla="*/ 6225485 h 6858000"/>
              <a:gd name="connsiteX183" fmla="*/ 10317982 w 12192000"/>
              <a:gd name="connsiteY183" fmla="*/ 6225485 h 6858000"/>
              <a:gd name="connsiteX184" fmla="*/ 11680537 w 12192000"/>
              <a:gd name="connsiteY184" fmla="*/ 6192479 h 6858000"/>
              <a:gd name="connsiteX185" fmla="*/ 11688780 w 12192000"/>
              <a:gd name="connsiteY185" fmla="*/ 6192479 h 6858000"/>
              <a:gd name="connsiteX186" fmla="*/ 11795922 w 12192000"/>
              <a:gd name="connsiteY186" fmla="*/ 6254292 h 6858000"/>
              <a:gd name="connsiteX187" fmla="*/ 11800043 w 12192000"/>
              <a:gd name="connsiteY187" fmla="*/ 6260473 h 6858000"/>
              <a:gd name="connsiteX188" fmla="*/ 11791801 w 12192000"/>
              <a:gd name="connsiteY188" fmla="*/ 6266654 h 6858000"/>
              <a:gd name="connsiteX189" fmla="*/ 11701142 w 12192000"/>
              <a:gd name="connsiteY189" fmla="*/ 6309923 h 6858000"/>
              <a:gd name="connsiteX190" fmla="*/ 11690840 w 12192000"/>
              <a:gd name="connsiteY190" fmla="*/ 6311983 h 6858000"/>
              <a:gd name="connsiteX191" fmla="*/ 11686719 w 12192000"/>
              <a:gd name="connsiteY191" fmla="*/ 6301681 h 6858000"/>
              <a:gd name="connsiteX192" fmla="*/ 11678477 w 12192000"/>
              <a:gd name="connsiteY192" fmla="*/ 6200720 h 6858000"/>
              <a:gd name="connsiteX193" fmla="*/ 11680537 w 12192000"/>
              <a:gd name="connsiteY193" fmla="*/ 6192479 h 6858000"/>
              <a:gd name="connsiteX194" fmla="*/ 11623202 w 12192000"/>
              <a:gd name="connsiteY194" fmla="*/ 6191708 h 6858000"/>
              <a:gd name="connsiteX195" fmla="*/ 11627323 w 12192000"/>
              <a:gd name="connsiteY195" fmla="*/ 6192483 h 6858000"/>
              <a:gd name="connsiteX196" fmla="*/ 11629383 w 12192000"/>
              <a:gd name="connsiteY196" fmla="*/ 6202808 h 6858000"/>
              <a:gd name="connsiteX197" fmla="*/ 11621142 w 12192000"/>
              <a:gd name="connsiteY197" fmla="*/ 6303996 h 6858000"/>
              <a:gd name="connsiteX198" fmla="*/ 11617020 w 12192000"/>
              <a:gd name="connsiteY198" fmla="*/ 6312256 h 6858000"/>
              <a:gd name="connsiteX199" fmla="*/ 11606719 w 12192000"/>
              <a:gd name="connsiteY199" fmla="*/ 6312256 h 6858000"/>
              <a:gd name="connsiteX200" fmla="*/ 11516059 w 12192000"/>
              <a:gd name="connsiteY200" fmla="*/ 6266825 h 6858000"/>
              <a:gd name="connsiteX201" fmla="*/ 11507818 w 12192000"/>
              <a:gd name="connsiteY201" fmla="*/ 6260630 h 6858000"/>
              <a:gd name="connsiteX202" fmla="*/ 11511939 w 12192000"/>
              <a:gd name="connsiteY202" fmla="*/ 6254434 h 6858000"/>
              <a:gd name="connsiteX203" fmla="*/ 11619081 w 12192000"/>
              <a:gd name="connsiteY203" fmla="*/ 6192483 h 6858000"/>
              <a:gd name="connsiteX204" fmla="*/ 11623202 w 12192000"/>
              <a:gd name="connsiteY204" fmla="*/ 6191708 h 6858000"/>
              <a:gd name="connsiteX205" fmla="*/ 11654515 w 12192000"/>
              <a:gd name="connsiteY205" fmla="*/ 6156519 h 6858000"/>
              <a:gd name="connsiteX206" fmla="*/ 11437684 w 12192000"/>
              <a:gd name="connsiteY206" fmla="*/ 6375689 h 6858000"/>
              <a:gd name="connsiteX207" fmla="*/ 11654515 w 12192000"/>
              <a:gd name="connsiteY207" fmla="*/ 6594858 h 6858000"/>
              <a:gd name="connsiteX208" fmla="*/ 11871347 w 12192000"/>
              <a:gd name="connsiteY208" fmla="*/ 6375689 h 6858000"/>
              <a:gd name="connsiteX209" fmla="*/ 11654515 w 12192000"/>
              <a:gd name="connsiteY209" fmla="*/ 6156519 h 6858000"/>
              <a:gd name="connsiteX210" fmla="*/ 11653930 w 12192000"/>
              <a:gd name="connsiteY210" fmla="*/ 6124960 h 6858000"/>
              <a:gd name="connsiteX211" fmla="*/ 11900569 w 12192000"/>
              <a:gd name="connsiteY211" fmla="*/ 6374521 h 6858000"/>
              <a:gd name="connsiteX212" fmla="*/ 11653930 w 12192000"/>
              <a:gd name="connsiteY212" fmla="*/ 6624082 h 6858000"/>
              <a:gd name="connsiteX213" fmla="*/ 11407292 w 12192000"/>
              <a:gd name="connsiteY213" fmla="*/ 6374521 h 6858000"/>
              <a:gd name="connsiteX214" fmla="*/ 11653930 w 12192000"/>
              <a:gd name="connsiteY214" fmla="*/ 6124960 h 6858000"/>
              <a:gd name="connsiteX215" fmla="*/ 11641007 w 12192000"/>
              <a:gd name="connsiteY215" fmla="*/ 6046384 h 6858000"/>
              <a:gd name="connsiteX216" fmla="*/ 11628668 w 12192000"/>
              <a:gd name="connsiteY216" fmla="*/ 6096267 h 6858000"/>
              <a:gd name="connsiteX217" fmla="*/ 11606046 w 12192000"/>
              <a:gd name="connsiteY217" fmla="*/ 6100424 h 6858000"/>
              <a:gd name="connsiteX218" fmla="*/ 11579311 w 12192000"/>
              <a:gd name="connsiteY218" fmla="*/ 6054698 h 6858000"/>
              <a:gd name="connsiteX219" fmla="*/ 11579311 w 12192000"/>
              <a:gd name="connsiteY219" fmla="*/ 6052619 h 6858000"/>
              <a:gd name="connsiteX220" fmla="*/ 11577254 w 12192000"/>
              <a:gd name="connsiteY220" fmla="*/ 6054698 h 6858000"/>
              <a:gd name="connsiteX221" fmla="*/ 11556689 w 12192000"/>
              <a:gd name="connsiteY221" fmla="*/ 6058855 h 6858000"/>
              <a:gd name="connsiteX222" fmla="*/ 11556689 w 12192000"/>
              <a:gd name="connsiteY222" fmla="*/ 6060933 h 6858000"/>
              <a:gd name="connsiteX223" fmla="*/ 11552576 w 12192000"/>
              <a:gd name="connsiteY223" fmla="*/ 6085875 h 6858000"/>
              <a:gd name="connsiteX224" fmla="*/ 11556689 w 12192000"/>
              <a:gd name="connsiteY224" fmla="*/ 6112895 h 6858000"/>
              <a:gd name="connsiteX225" fmla="*/ 11536124 w 12192000"/>
              <a:gd name="connsiteY225" fmla="*/ 6121208 h 6858000"/>
              <a:gd name="connsiteX226" fmla="*/ 11499106 w 12192000"/>
              <a:gd name="connsiteY226" fmla="*/ 6085875 h 6858000"/>
              <a:gd name="connsiteX227" fmla="*/ 11499106 w 12192000"/>
              <a:gd name="connsiteY227" fmla="*/ 6083796 h 6858000"/>
              <a:gd name="connsiteX228" fmla="*/ 11497050 w 12192000"/>
              <a:gd name="connsiteY228" fmla="*/ 6083796 h 6858000"/>
              <a:gd name="connsiteX229" fmla="*/ 11478541 w 12192000"/>
              <a:gd name="connsiteY229" fmla="*/ 6096267 h 6858000"/>
              <a:gd name="connsiteX230" fmla="*/ 11478541 w 12192000"/>
              <a:gd name="connsiteY230" fmla="*/ 6098345 h 6858000"/>
              <a:gd name="connsiteX231" fmla="*/ 11490880 w 12192000"/>
              <a:gd name="connsiteY231" fmla="*/ 6148228 h 6858000"/>
              <a:gd name="connsiteX232" fmla="*/ 11474428 w 12192000"/>
              <a:gd name="connsiteY232" fmla="*/ 6160699 h 6858000"/>
              <a:gd name="connsiteX233" fmla="*/ 11431240 w 12192000"/>
              <a:gd name="connsiteY233" fmla="*/ 6133679 h 6858000"/>
              <a:gd name="connsiteX234" fmla="*/ 11429184 w 12192000"/>
              <a:gd name="connsiteY234" fmla="*/ 6133679 h 6858000"/>
              <a:gd name="connsiteX235" fmla="*/ 11429184 w 12192000"/>
              <a:gd name="connsiteY235" fmla="*/ 6135757 h 6858000"/>
              <a:gd name="connsiteX236" fmla="*/ 11412731 w 12192000"/>
              <a:gd name="connsiteY236" fmla="*/ 6150307 h 6858000"/>
              <a:gd name="connsiteX237" fmla="*/ 11412731 w 12192000"/>
              <a:gd name="connsiteY237" fmla="*/ 6152385 h 6858000"/>
              <a:gd name="connsiteX238" fmla="*/ 11439467 w 12192000"/>
              <a:gd name="connsiteY238" fmla="*/ 6198111 h 6858000"/>
              <a:gd name="connsiteX239" fmla="*/ 11425070 w 12192000"/>
              <a:gd name="connsiteY239" fmla="*/ 6214739 h 6858000"/>
              <a:gd name="connsiteX240" fmla="*/ 11375714 w 12192000"/>
              <a:gd name="connsiteY240" fmla="*/ 6202268 h 6858000"/>
              <a:gd name="connsiteX241" fmla="*/ 11373657 w 12192000"/>
              <a:gd name="connsiteY241" fmla="*/ 6202268 h 6858000"/>
              <a:gd name="connsiteX242" fmla="*/ 11363375 w 12192000"/>
              <a:gd name="connsiteY242" fmla="*/ 6220974 h 6858000"/>
              <a:gd name="connsiteX243" fmla="*/ 11363375 w 12192000"/>
              <a:gd name="connsiteY243" fmla="*/ 6223053 h 6858000"/>
              <a:gd name="connsiteX244" fmla="*/ 11400392 w 12192000"/>
              <a:gd name="connsiteY244" fmla="*/ 6260465 h 6858000"/>
              <a:gd name="connsiteX245" fmla="*/ 11392166 w 12192000"/>
              <a:gd name="connsiteY245" fmla="*/ 6279171 h 6858000"/>
              <a:gd name="connsiteX246" fmla="*/ 11340753 w 12192000"/>
              <a:gd name="connsiteY246" fmla="*/ 6279171 h 6858000"/>
              <a:gd name="connsiteX247" fmla="*/ 11338696 w 12192000"/>
              <a:gd name="connsiteY247" fmla="*/ 6279171 h 6858000"/>
              <a:gd name="connsiteX248" fmla="*/ 11338696 w 12192000"/>
              <a:gd name="connsiteY248" fmla="*/ 6281249 h 6858000"/>
              <a:gd name="connsiteX249" fmla="*/ 11332527 w 12192000"/>
              <a:gd name="connsiteY249" fmla="*/ 6302033 h 6858000"/>
              <a:gd name="connsiteX250" fmla="*/ 11334583 w 12192000"/>
              <a:gd name="connsiteY250" fmla="*/ 6304112 h 6858000"/>
              <a:gd name="connsiteX251" fmla="*/ 11377770 w 12192000"/>
              <a:gd name="connsiteY251" fmla="*/ 6329053 h 6858000"/>
              <a:gd name="connsiteX252" fmla="*/ 11375714 w 12192000"/>
              <a:gd name="connsiteY252" fmla="*/ 6351917 h 6858000"/>
              <a:gd name="connsiteX253" fmla="*/ 11326357 w 12192000"/>
              <a:gd name="connsiteY253" fmla="*/ 6364388 h 6858000"/>
              <a:gd name="connsiteX254" fmla="*/ 11324300 w 12192000"/>
              <a:gd name="connsiteY254" fmla="*/ 6364388 h 6858000"/>
              <a:gd name="connsiteX255" fmla="*/ 11324300 w 12192000"/>
              <a:gd name="connsiteY255" fmla="*/ 6366465 h 6858000"/>
              <a:gd name="connsiteX256" fmla="*/ 11324300 w 12192000"/>
              <a:gd name="connsiteY256" fmla="*/ 6376858 h 6858000"/>
              <a:gd name="connsiteX257" fmla="*/ 11324300 w 12192000"/>
              <a:gd name="connsiteY257" fmla="*/ 6387250 h 6858000"/>
              <a:gd name="connsiteX258" fmla="*/ 11324300 w 12192000"/>
              <a:gd name="connsiteY258" fmla="*/ 6389329 h 6858000"/>
              <a:gd name="connsiteX259" fmla="*/ 11326357 w 12192000"/>
              <a:gd name="connsiteY259" fmla="*/ 6389329 h 6858000"/>
              <a:gd name="connsiteX260" fmla="*/ 11375714 w 12192000"/>
              <a:gd name="connsiteY260" fmla="*/ 6401800 h 6858000"/>
              <a:gd name="connsiteX261" fmla="*/ 11379827 w 12192000"/>
              <a:gd name="connsiteY261" fmla="*/ 6424662 h 6858000"/>
              <a:gd name="connsiteX262" fmla="*/ 11334583 w 12192000"/>
              <a:gd name="connsiteY262" fmla="*/ 6451682 h 6858000"/>
              <a:gd name="connsiteX263" fmla="*/ 11332527 w 12192000"/>
              <a:gd name="connsiteY263" fmla="*/ 6451682 h 6858000"/>
              <a:gd name="connsiteX264" fmla="*/ 11332527 w 12192000"/>
              <a:gd name="connsiteY264" fmla="*/ 6453761 h 6858000"/>
              <a:gd name="connsiteX265" fmla="*/ 11338696 w 12192000"/>
              <a:gd name="connsiteY265" fmla="*/ 6474546 h 6858000"/>
              <a:gd name="connsiteX266" fmla="*/ 11340753 w 12192000"/>
              <a:gd name="connsiteY266" fmla="*/ 6474546 h 6858000"/>
              <a:gd name="connsiteX267" fmla="*/ 11392166 w 12192000"/>
              <a:gd name="connsiteY267" fmla="*/ 6474546 h 6858000"/>
              <a:gd name="connsiteX268" fmla="*/ 11400392 w 12192000"/>
              <a:gd name="connsiteY268" fmla="*/ 6495329 h 6858000"/>
              <a:gd name="connsiteX269" fmla="*/ 11363375 w 12192000"/>
              <a:gd name="connsiteY269" fmla="*/ 6532742 h 6858000"/>
              <a:gd name="connsiteX270" fmla="*/ 11363375 w 12192000"/>
              <a:gd name="connsiteY270" fmla="*/ 6534820 h 6858000"/>
              <a:gd name="connsiteX271" fmla="*/ 11375714 w 12192000"/>
              <a:gd name="connsiteY271" fmla="*/ 6553526 h 6858000"/>
              <a:gd name="connsiteX272" fmla="*/ 11427127 w 12192000"/>
              <a:gd name="connsiteY272" fmla="*/ 6538978 h 6858000"/>
              <a:gd name="connsiteX273" fmla="*/ 11439467 w 12192000"/>
              <a:gd name="connsiteY273" fmla="*/ 6557684 h 6858000"/>
              <a:gd name="connsiteX274" fmla="*/ 11412731 w 12192000"/>
              <a:gd name="connsiteY274" fmla="*/ 6603410 h 6858000"/>
              <a:gd name="connsiteX275" fmla="*/ 11414788 w 12192000"/>
              <a:gd name="connsiteY275" fmla="*/ 6605487 h 6858000"/>
              <a:gd name="connsiteX276" fmla="*/ 11429184 w 12192000"/>
              <a:gd name="connsiteY276" fmla="*/ 6620037 h 6858000"/>
              <a:gd name="connsiteX277" fmla="*/ 11431240 w 12192000"/>
              <a:gd name="connsiteY277" fmla="*/ 6620037 h 6858000"/>
              <a:gd name="connsiteX278" fmla="*/ 11476484 w 12192000"/>
              <a:gd name="connsiteY278" fmla="*/ 6593017 h 6858000"/>
              <a:gd name="connsiteX279" fmla="*/ 11492937 w 12192000"/>
              <a:gd name="connsiteY279" fmla="*/ 6607566 h 6858000"/>
              <a:gd name="connsiteX280" fmla="*/ 11480598 w 12192000"/>
              <a:gd name="connsiteY280" fmla="*/ 6657449 h 6858000"/>
              <a:gd name="connsiteX281" fmla="*/ 11480598 w 12192000"/>
              <a:gd name="connsiteY281" fmla="*/ 6659528 h 6858000"/>
              <a:gd name="connsiteX282" fmla="*/ 11499106 w 12192000"/>
              <a:gd name="connsiteY282" fmla="*/ 6669919 h 6858000"/>
              <a:gd name="connsiteX283" fmla="*/ 11499106 w 12192000"/>
              <a:gd name="connsiteY283" fmla="*/ 6671998 h 6858000"/>
              <a:gd name="connsiteX284" fmla="*/ 11501163 w 12192000"/>
              <a:gd name="connsiteY284" fmla="*/ 6669919 h 6858000"/>
              <a:gd name="connsiteX285" fmla="*/ 11538180 w 12192000"/>
              <a:gd name="connsiteY285" fmla="*/ 6632508 h 6858000"/>
              <a:gd name="connsiteX286" fmla="*/ 11556689 w 12192000"/>
              <a:gd name="connsiteY286" fmla="*/ 6640822 h 6858000"/>
              <a:gd name="connsiteX287" fmla="*/ 11554632 w 12192000"/>
              <a:gd name="connsiteY287" fmla="*/ 6667842 h 6858000"/>
              <a:gd name="connsiteX288" fmla="*/ 11556689 w 12192000"/>
              <a:gd name="connsiteY288" fmla="*/ 6692783 h 6858000"/>
              <a:gd name="connsiteX289" fmla="*/ 11556689 w 12192000"/>
              <a:gd name="connsiteY289" fmla="*/ 6694861 h 6858000"/>
              <a:gd name="connsiteX290" fmla="*/ 11558746 w 12192000"/>
              <a:gd name="connsiteY290" fmla="*/ 6694861 h 6858000"/>
              <a:gd name="connsiteX291" fmla="*/ 11579311 w 12192000"/>
              <a:gd name="connsiteY291" fmla="*/ 6701096 h 6858000"/>
              <a:gd name="connsiteX292" fmla="*/ 11581367 w 12192000"/>
              <a:gd name="connsiteY292" fmla="*/ 6701096 h 6858000"/>
              <a:gd name="connsiteX293" fmla="*/ 11606046 w 12192000"/>
              <a:gd name="connsiteY293" fmla="*/ 6655371 h 6858000"/>
              <a:gd name="connsiteX294" fmla="*/ 11628668 w 12192000"/>
              <a:gd name="connsiteY294" fmla="*/ 6657449 h 6858000"/>
              <a:gd name="connsiteX295" fmla="*/ 11641007 w 12192000"/>
              <a:gd name="connsiteY295" fmla="*/ 6709410 h 6858000"/>
              <a:gd name="connsiteX296" fmla="*/ 11643063 w 12192000"/>
              <a:gd name="connsiteY296" fmla="*/ 6709410 h 6858000"/>
              <a:gd name="connsiteX297" fmla="*/ 11663629 w 12192000"/>
              <a:gd name="connsiteY297" fmla="*/ 6709410 h 6858000"/>
              <a:gd name="connsiteX298" fmla="*/ 11665686 w 12192000"/>
              <a:gd name="connsiteY298" fmla="*/ 6709410 h 6858000"/>
              <a:gd name="connsiteX299" fmla="*/ 11680082 w 12192000"/>
              <a:gd name="connsiteY299" fmla="*/ 6657449 h 6858000"/>
              <a:gd name="connsiteX300" fmla="*/ 11700647 w 12192000"/>
              <a:gd name="connsiteY300" fmla="*/ 6655371 h 6858000"/>
              <a:gd name="connsiteX301" fmla="*/ 11727382 w 12192000"/>
              <a:gd name="connsiteY301" fmla="*/ 6701096 h 6858000"/>
              <a:gd name="connsiteX302" fmla="*/ 11747947 w 12192000"/>
              <a:gd name="connsiteY302" fmla="*/ 6694861 h 6858000"/>
              <a:gd name="connsiteX303" fmla="*/ 11750004 w 12192000"/>
              <a:gd name="connsiteY303" fmla="*/ 6694861 h 6858000"/>
              <a:gd name="connsiteX304" fmla="*/ 11752060 w 12192000"/>
              <a:gd name="connsiteY304" fmla="*/ 6667842 h 6858000"/>
              <a:gd name="connsiteX305" fmla="*/ 11750004 w 12192000"/>
              <a:gd name="connsiteY305" fmla="*/ 6640822 h 6858000"/>
              <a:gd name="connsiteX306" fmla="*/ 11770569 w 12192000"/>
              <a:gd name="connsiteY306" fmla="*/ 6632508 h 6858000"/>
              <a:gd name="connsiteX307" fmla="*/ 11807586 w 12192000"/>
              <a:gd name="connsiteY307" fmla="*/ 6669919 h 6858000"/>
              <a:gd name="connsiteX308" fmla="*/ 11826095 w 12192000"/>
              <a:gd name="connsiteY308" fmla="*/ 6659528 h 6858000"/>
              <a:gd name="connsiteX309" fmla="*/ 11828152 w 12192000"/>
              <a:gd name="connsiteY309" fmla="*/ 6657449 h 6858000"/>
              <a:gd name="connsiteX310" fmla="*/ 11828152 w 12192000"/>
              <a:gd name="connsiteY310" fmla="*/ 6655371 h 6858000"/>
              <a:gd name="connsiteX311" fmla="*/ 11813756 w 12192000"/>
              <a:gd name="connsiteY311" fmla="*/ 6607566 h 6858000"/>
              <a:gd name="connsiteX312" fmla="*/ 11830208 w 12192000"/>
              <a:gd name="connsiteY312" fmla="*/ 6593017 h 6858000"/>
              <a:gd name="connsiteX313" fmla="*/ 11875452 w 12192000"/>
              <a:gd name="connsiteY313" fmla="*/ 6620037 h 6858000"/>
              <a:gd name="connsiteX314" fmla="*/ 11877509 w 12192000"/>
              <a:gd name="connsiteY314" fmla="*/ 6620037 h 6858000"/>
              <a:gd name="connsiteX315" fmla="*/ 11891905 w 12192000"/>
              <a:gd name="connsiteY315" fmla="*/ 6603410 h 6858000"/>
              <a:gd name="connsiteX316" fmla="*/ 11893961 w 12192000"/>
              <a:gd name="connsiteY316" fmla="*/ 6603410 h 6858000"/>
              <a:gd name="connsiteX317" fmla="*/ 11867226 w 12192000"/>
              <a:gd name="connsiteY317" fmla="*/ 6557684 h 6858000"/>
              <a:gd name="connsiteX318" fmla="*/ 11879565 w 12192000"/>
              <a:gd name="connsiteY318" fmla="*/ 6538978 h 6858000"/>
              <a:gd name="connsiteX319" fmla="*/ 11930979 w 12192000"/>
              <a:gd name="connsiteY319" fmla="*/ 6553526 h 6858000"/>
              <a:gd name="connsiteX320" fmla="*/ 11933035 w 12192000"/>
              <a:gd name="connsiteY320" fmla="*/ 6551448 h 6858000"/>
              <a:gd name="connsiteX321" fmla="*/ 11943318 w 12192000"/>
              <a:gd name="connsiteY321" fmla="*/ 6532742 h 6858000"/>
              <a:gd name="connsiteX322" fmla="*/ 11943318 w 12192000"/>
              <a:gd name="connsiteY322" fmla="*/ 6530664 h 6858000"/>
              <a:gd name="connsiteX323" fmla="*/ 11906300 w 12192000"/>
              <a:gd name="connsiteY323" fmla="*/ 6495329 h 6858000"/>
              <a:gd name="connsiteX324" fmla="*/ 11914526 w 12192000"/>
              <a:gd name="connsiteY324" fmla="*/ 6474546 h 6858000"/>
              <a:gd name="connsiteX325" fmla="*/ 11965940 w 12192000"/>
              <a:gd name="connsiteY325" fmla="*/ 6474546 h 6858000"/>
              <a:gd name="connsiteX326" fmla="*/ 11967996 w 12192000"/>
              <a:gd name="connsiteY326" fmla="*/ 6474546 h 6858000"/>
              <a:gd name="connsiteX327" fmla="*/ 11972109 w 12192000"/>
              <a:gd name="connsiteY327" fmla="*/ 6453761 h 6858000"/>
              <a:gd name="connsiteX328" fmla="*/ 11972109 w 12192000"/>
              <a:gd name="connsiteY328" fmla="*/ 6451682 h 6858000"/>
              <a:gd name="connsiteX329" fmla="*/ 11926866 w 12192000"/>
              <a:gd name="connsiteY329" fmla="*/ 6424662 h 6858000"/>
              <a:gd name="connsiteX330" fmla="*/ 11930979 w 12192000"/>
              <a:gd name="connsiteY330" fmla="*/ 6403878 h 6858000"/>
              <a:gd name="connsiteX331" fmla="*/ 11980336 w 12192000"/>
              <a:gd name="connsiteY331" fmla="*/ 6389329 h 6858000"/>
              <a:gd name="connsiteX332" fmla="*/ 11982392 w 12192000"/>
              <a:gd name="connsiteY332" fmla="*/ 6389329 h 6858000"/>
              <a:gd name="connsiteX333" fmla="*/ 11982392 w 12192000"/>
              <a:gd name="connsiteY333" fmla="*/ 6376858 h 6858000"/>
              <a:gd name="connsiteX334" fmla="*/ 11982392 w 12192000"/>
              <a:gd name="connsiteY334" fmla="*/ 6366465 h 6858000"/>
              <a:gd name="connsiteX335" fmla="*/ 11980336 w 12192000"/>
              <a:gd name="connsiteY335" fmla="*/ 6366465 h 6858000"/>
              <a:gd name="connsiteX336" fmla="*/ 11930979 w 12192000"/>
              <a:gd name="connsiteY336" fmla="*/ 6351917 h 6858000"/>
              <a:gd name="connsiteX337" fmla="*/ 11928922 w 12192000"/>
              <a:gd name="connsiteY337" fmla="*/ 6331132 h 6858000"/>
              <a:gd name="connsiteX338" fmla="*/ 11972109 w 12192000"/>
              <a:gd name="connsiteY338" fmla="*/ 6304112 h 6858000"/>
              <a:gd name="connsiteX339" fmla="*/ 11974166 w 12192000"/>
              <a:gd name="connsiteY339" fmla="*/ 6304112 h 6858000"/>
              <a:gd name="connsiteX340" fmla="*/ 11974166 w 12192000"/>
              <a:gd name="connsiteY340" fmla="*/ 6302033 h 6858000"/>
              <a:gd name="connsiteX341" fmla="*/ 11967996 w 12192000"/>
              <a:gd name="connsiteY341" fmla="*/ 6281249 h 6858000"/>
              <a:gd name="connsiteX342" fmla="*/ 11965940 w 12192000"/>
              <a:gd name="connsiteY342" fmla="*/ 6281249 h 6858000"/>
              <a:gd name="connsiteX343" fmla="*/ 11914526 w 12192000"/>
              <a:gd name="connsiteY343" fmla="*/ 6281249 h 6858000"/>
              <a:gd name="connsiteX344" fmla="*/ 11906300 w 12192000"/>
              <a:gd name="connsiteY344" fmla="*/ 6260465 h 6858000"/>
              <a:gd name="connsiteX345" fmla="*/ 11943318 w 12192000"/>
              <a:gd name="connsiteY345" fmla="*/ 6223053 h 6858000"/>
              <a:gd name="connsiteX346" fmla="*/ 11943318 w 12192000"/>
              <a:gd name="connsiteY346" fmla="*/ 6220974 h 6858000"/>
              <a:gd name="connsiteX347" fmla="*/ 11933035 w 12192000"/>
              <a:gd name="connsiteY347" fmla="*/ 6202268 h 6858000"/>
              <a:gd name="connsiteX348" fmla="*/ 11930979 w 12192000"/>
              <a:gd name="connsiteY348" fmla="*/ 6202268 h 6858000"/>
              <a:gd name="connsiteX349" fmla="*/ 11881622 w 12192000"/>
              <a:gd name="connsiteY349" fmla="*/ 6214739 h 6858000"/>
              <a:gd name="connsiteX350" fmla="*/ 11867226 w 12192000"/>
              <a:gd name="connsiteY350" fmla="*/ 6198111 h 6858000"/>
              <a:gd name="connsiteX351" fmla="*/ 11893961 w 12192000"/>
              <a:gd name="connsiteY351" fmla="*/ 6152385 h 6858000"/>
              <a:gd name="connsiteX352" fmla="*/ 11893961 w 12192000"/>
              <a:gd name="connsiteY352" fmla="*/ 6150307 h 6858000"/>
              <a:gd name="connsiteX353" fmla="*/ 11877509 w 12192000"/>
              <a:gd name="connsiteY353" fmla="*/ 6135757 h 6858000"/>
              <a:gd name="connsiteX354" fmla="*/ 11832265 w 12192000"/>
              <a:gd name="connsiteY354" fmla="*/ 6160699 h 6858000"/>
              <a:gd name="connsiteX355" fmla="*/ 11813756 w 12192000"/>
              <a:gd name="connsiteY355" fmla="*/ 6148228 h 6858000"/>
              <a:gd name="connsiteX356" fmla="*/ 11828152 w 12192000"/>
              <a:gd name="connsiteY356" fmla="*/ 6098345 h 6858000"/>
              <a:gd name="connsiteX357" fmla="*/ 11828152 w 12192000"/>
              <a:gd name="connsiteY357" fmla="*/ 6096267 h 6858000"/>
              <a:gd name="connsiteX358" fmla="*/ 11809643 w 12192000"/>
              <a:gd name="connsiteY358" fmla="*/ 6085875 h 6858000"/>
              <a:gd name="connsiteX359" fmla="*/ 11807586 w 12192000"/>
              <a:gd name="connsiteY359" fmla="*/ 6083796 h 6858000"/>
              <a:gd name="connsiteX360" fmla="*/ 11807586 w 12192000"/>
              <a:gd name="connsiteY360" fmla="*/ 6085875 h 6858000"/>
              <a:gd name="connsiteX361" fmla="*/ 11770569 w 12192000"/>
              <a:gd name="connsiteY361" fmla="*/ 6121208 h 6858000"/>
              <a:gd name="connsiteX362" fmla="*/ 11750004 w 12192000"/>
              <a:gd name="connsiteY362" fmla="*/ 6112895 h 6858000"/>
              <a:gd name="connsiteX363" fmla="*/ 11754116 w 12192000"/>
              <a:gd name="connsiteY363" fmla="*/ 6085875 h 6858000"/>
              <a:gd name="connsiteX364" fmla="*/ 11750004 w 12192000"/>
              <a:gd name="connsiteY364" fmla="*/ 6060933 h 6858000"/>
              <a:gd name="connsiteX365" fmla="*/ 11750004 w 12192000"/>
              <a:gd name="connsiteY365" fmla="*/ 6058855 h 6858000"/>
              <a:gd name="connsiteX366" fmla="*/ 11747947 w 12192000"/>
              <a:gd name="connsiteY366" fmla="*/ 6058855 h 6858000"/>
              <a:gd name="connsiteX367" fmla="*/ 11727382 w 12192000"/>
              <a:gd name="connsiteY367" fmla="*/ 6054698 h 6858000"/>
              <a:gd name="connsiteX368" fmla="*/ 11700647 w 12192000"/>
              <a:gd name="connsiteY368" fmla="*/ 6100424 h 6858000"/>
              <a:gd name="connsiteX369" fmla="*/ 11678025 w 12192000"/>
              <a:gd name="connsiteY369" fmla="*/ 6096267 h 6858000"/>
              <a:gd name="connsiteX370" fmla="*/ 11665686 w 12192000"/>
              <a:gd name="connsiteY370" fmla="*/ 6046384 h 6858000"/>
              <a:gd name="connsiteX371" fmla="*/ 11663629 w 12192000"/>
              <a:gd name="connsiteY371" fmla="*/ 6046384 h 6858000"/>
              <a:gd name="connsiteX372" fmla="*/ 11643063 w 12192000"/>
              <a:gd name="connsiteY372" fmla="*/ 6046384 h 6858000"/>
              <a:gd name="connsiteX373" fmla="*/ 11641007 w 12192000"/>
              <a:gd name="connsiteY373" fmla="*/ 604638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8106" y="6443815"/>
                </a:moveTo>
                <a:cubicBezTo>
                  <a:pt x="11612187" y="6441731"/>
                  <a:pt x="11614228" y="6441731"/>
                  <a:pt x="11618309" y="6443815"/>
                </a:cubicBezTo>
                <a:cubicBezTo>
                  <a:pt x="11620349" y="6445900"/>
                  <a:pt x="11622390" y="6447984"/>
                  <a:pt x="11622390" y="6452153"/>
                </a:cubicBezTo>
                <a:cubicBezTo>
                  <a:pt x="11628512" y="6554297"/>
                  <a:pt x="11628512" y="6554297"/>
                  <a:pt x="11628512" y="6554297"/>
                </a:cubicBezTo>
                <a:cubicBezTo>
                  <a:pt x="11630552" y="6560550"/>
                  <a:pt x="11628512" y="6562635"/>
                  <a:pt x="11626471" y="6564719"/>
                </a:cubicBezTo>
                <a:cubicBezTo>
                  <a:pt x="11624431" y="6566804"/>
                  <a:pt x="11622390" y="6564719"/>
                  <a:pt x="11620349" y="6564719"/>
                </a:cubicBezTo>
                <a:cubicBezTo>
                  <a:pt x="11575456" y="6554297"/>
                  <a:pt x="11544846" y="6535535"/>
                  <a:pt x="11514237" y="6502183"/>
                </a:cubicBezTo>
                <a:cubicBezTo>
                  <a:pt x="11512196" y="6500099"/>
                  <a:pt x="11510155" y="6498014"/>
                  <a:pt x="11510155" y="6495930"/>
                </a:cubicBezTo>
                <a:cubicBezTo>
                  <a:pt x="11510155" y="6495930"/>
                  <a:pt x="11510155" y="6495930"/>
                  <a:pt x="11510155" y="6493844"/>
                </a:cubicBezTo>
                <a:cubicBezTo>
                  <a:pt x="11510155" y="6491760"/>
                  <a:pt x="11514237" y="6489675"/>
                  <a:pt x="11516277" y="6489675"/>
                </a:cubicBezTo>
                <a:cubicBezTo>
                  <a:pt x="11608106" y="6443815"/>
                  <a:pt x="11608106" y="6443815"/>
                  <a:pt x="11608106" y="6443815"/>
                </a:cubicBezTo>
                <a:close/>
                <a:moveTo>
                  <a:pt x="11690840" y="6441731"/>
                </a:moveTo>
                <a:cubicBezTo>
                  <a:pt x="11694960" y="6441731"/>
                  <a:pt x="11697021" y="6441731"/>
                  <a:pt x="11701142" y="6441731"/>
                </a:cubicBezTo>
                <a:cubicBezTo>
                  <a:pt x="11791801" y="6487497"/>
                  <a:pt x="11791801" y="6487497"/>
                  <a:pt x="11791801" y="6487497"/>
                </a:cubicBezTo>
                <a:cubicBezTo>
                  <a:pt x="11795922" y="6489577"/>
                  <a:pt x="11797982" y="6491657"/>
                  <a:pt x="11800043" y="6493738"/>
                </a:cubicBezTo>
                <a:cubicBezTo>
                  <a:pt x="11800043" y="6495818"/>
                  <a:pt x="11797982" y="6497898"/>
                  <a:pt x="11795922" y="6499978"/>
                </a:cubicBezTo>
                <a:cubicBezTo>
                  <a:pt x="11765016" y="6533262"/>
                  <a:pt x="11732048" y="6551985"/>
                  <a:pt x="11688780" y="6562386"/>
                </a:cubicBezTo>
                <a:cubicBezTo>
                  <a:pt x="11684658" y="6564466"/>
                  <a:pt x="11682598" y="6564466"/>
                  <a:pt x="11680537" y="6562386"/>
                </a:cubicBezTo>
                <a:cubicBezTo>
                  <a:pt x="11678477" y="6560306"/>
                  <a:pt x="11678477" y="6556145"/>
                  <a:pt x="11678477" y="6554065"/>
                </a:cubicBezTo>
                <a:cubicBezTo>
                  <a:pt x="11686719" y="6450052"/>
                  <a:pt x="11686719" y="6450052"/>
                  <a:pt x="11686719" y="6450052"/>
                </a:cubicBezTo>
                <a:cubicBezTo>
                  <a:pt x="11686719" y="6447972"/>
                  <a:pt x="11688780" y="6443811"/>
                  <a:pt x="11690840" y="6441731"/>
                </a:cubicBezTo>
                <a:close/>
                <a:moveTo>
                  <a:pt x="10873105" y="6401988"/>
                </a:moveTo>
                <a:cubicBezTo>
                  <a:pt x="10873105" y="6401988"/>
                  <a:pt x="10873105" y="6401988"/>
                  <a:pt x="10873105" y="6445191"/>
                </a:cubicBezTo>
                <a:cubicBezTo>
                  <a:pt x="10873105" y="6445191"/>
                  <a:pt x="10846037" y="6453420"/>
                  <a:pt x="10825216" y="6453420"/>
                </a:cubicBezTo>
                <a:cubicBezTo>
                  <a:pt x="10808559" y="6453420"/>
                  <a:pt x="10806477" y="6436962"/>
                  <a:pt x="10806477" y="6428733"/>
                </a:cubicBezTo>
                <a:cubicBezTo>
                  <a:pt x="10806477" y="6414332"/>
                  <a:pt x="10814806" y="6406103"/>
                  <a:pt x="10831463" y="6404046"/>
                </a:cubicBezTo>
                <a:close/>
                <a:moveTo>
                  <a:pt x="10523604" y="6331854"/>
                </a:moveTo>
                <a:cubicBezTo>
                  <a:pt x="10552241" y="6331854"/>
                  <a:pt x="10564515" y="6348461"/>
                  <a:pt x="10564515" y="6392053"/>
                </a:cubicBezTo>
                <a:cubicBezTo>
                  <a:pt x="10564515" y="6429417"/>
                  <a:pt x="10558379" y="6452251"/>
                  <a:pt x="10523604" y="6452251"/>
                </a:cubicBezTo>
                <a:cubicBezTo>
                  <a:pt x="10488829" y="6452251"/>
                  <a:pt x="10482692" y="6429417"/>
                  <a:pt x="10482692" y="6392053"/>
                </a:cubicBezTo>
                <a:cubicBezTo>
                  <a:pt x="10482692" y="6348461"/>
                  <a:pt x="10492920" y="6331854"/>
                  <a:pt x="10523604" y="6331854"/>
                </a:cubicBezTo>
                <a:close/>
                <a:moveTo>
                  <a:pt x="11677827" y="6323542"/>
                </a:moveTo>
                <a:cubicBezTo>
                  <a:pt x="11680654" y="6323023"/>
                  <a:pt x="11683737" y="6323542"/>
                  <a:pt x="11686820" y="6324581"/>
                </a:cubicBezTo>
                <a:cubicBezTo>
                  <a:pt x="11703266" y="6337050"/>
                  <a:pt x="11713544" y="6355752"/>
                  <a:pt x="11713544" y="6376532"/>
                </a:cubicBezTo>
                <a:cubicBezTo>
                  <a:pt x="11713544" y="6407703"/>
                  <a:pt x="11686820" y="6434717"/>
                  <a:pt x="11653930" y="6434717"/>
                </a:cubicBezTo>
                <a:cubicBezTo>
                  <a:pt x="11621040" y="6434717"/>
                  <a:pt x="11594316" y="6407703"/>
                  <a:pt x="11594316" y="6376532"/>
                </a:cubicBezTo>
                <a:cubicBezTo>
                  <a:pt x="11594316" y="6355752"/>
                  <a:pt x="11604594" y="6337050"/>
                  <a:pt x="11621040" y="6326660"/>
                </a:cubicBezTo>
                <a:cubicBezTo>
                  <a:pt x="11627207" y="6322503"/>
                  <a:pt x="11633373" y="6322503"/>
                  <a:pt x="11637485" y="6328737"/>
                </a:cubicBezTo>
                <a:cubicBezTo>
                  <a:pt x="11641596" y="6334972"/>
                  <a:pt x="11639541" y="6341205"/>
                  <a:pt x="11635429" y="6345362"/>
                </a:cubicBezTo>
                <a:cubicBezTo>
                  <a:pt x="11625151" y="6351596"/>
                  <a:pt x="11618984" y="6364064"/>
                  <a:pt x="11618984" y="6376532"/>
                </a:cubicBezTo>
                <a:cubicBezTo>
                  <a:pt x="11618984" y="6395235"/>
                  <a:pt x="11635429" y="6411859"/>
                  <a:pt x="11653930" y="6411859"/>
                </a:cubicBezTo>
                <a:cubicBezTo>
                  <a:pt x="11672431" y="6411859"/>
                  <a:pt x="11688876" y="6395235"/>
                  <a:pt x="11688876" y="6376532"/>
                </a:cubicBezTo>
                <a:cubicBezTo>
                  <a:pt x="11688876" y="6364064"/>
                  <a:pt x="11682709" y="6351596"/>
                  <a:pt x="11672431" y="6345362"/>
                </a:cubicBezTo>
                <a:cubicBezTo>
                  <a:pt x="11668320" y="6341205"/>
                  <a:pt x="11666264" y="6334972"/>
                  <a:pt x="11670375" y="6328737"/>
                </a:cubicBezTo>
                <a:cubicBezTo>
                  <a:pt x="11672431" y="6325621"/>
                  <a:pt x="11675001" y="6324062"/>
                  <a:pt x="11677827" y="6323542"/>
                </a:cubicBezTo>
                <a:close/>
                <a:moveTo>
                  <a:pt x="11826761" y="6308476"/>
                </a:moveTo>
                <a:cubicBezTo>
                  <a:pt x="11828828" y="6308476"/>
                  <a:pt x="11830894" y="6312628"/>
                  <a:pt x="11830894" y="6314705"/>
                </a:cubicBezTo>
                <a:cubicBezTo>
                  <a:pt x="11843292" y="6358303"/>
                  <a:pt x="11843292" y="6395673"/>
                  <a:pt x="11830894" y="6439272"/>
                </a:cubicBezTo>
                <a:cubicBezTo>
                  <a:pt x="11828828" y="6443424"/>
                  <a:pt x="11828828" y="6445500"/>
                  <a:pt x="11826761" y="6445500"/>
                </a:cubicBezTo>
                <a:cubicBezTo>
                  <a:pt x="11822628" y="6447576"/>
                  <a:pt x="11820562" y="6445500"/>
                  <a:pt x="11818495" y="6443424"/>
                </a:cubicBezTo>
                <a:cubicBezTo>
                  <a:pt x="11733770" y="6385292"/>
                  <a:pt x="11733770" y="6385292"/>
                  <a:pt x="11733770" y="6385292"/>
                </a:cubicBezTo>
                <a:cubicBezTo>
                  <a:pt x="11729637" y="6383217"/>
                  <a:pt x="11727571" y="6381140"/>
                  <a:pt x="11727571" y="6376988"/>
                </a:cubicBezTo>
                <a:cubicBezTo>
                  <a:pt x="11727571" y="6374912"/>
                  <a:pt x="11729637" y="6370760"/>
                  <a:pt x="11733770" y="6368684"/>
                </a:cubicBezTo>
                <a:cubicBezTo>
                  <a:pt x="11818495" y="6310553"/>
                  <a:pt x="11818495" y="6310553"/>
                  <a:pt x="11818495" y="6310553"/>
                </a:cubicBezTo>
                <a:cubicBezTo>
                  <a:pt x="11820562" y="6308476"/>
                  <a:pt x="11824695" y="6308476"/>
                  <a:pt x="11826761" y="6308476"/>
                </a:cubicBezTo>
                <a:close/>
                <a:moveTo>
                  <a:pt x="11480933" y="6308476"/>
                </a:moveTo>
                <a:cubicBezTo>
                  <a:pt x="11485024" y="6308476"/>
                  <a:pt x="11487070" y="6310553"/>
                  <a:pt x="11489116" y="6312628"/>
                </a:cubicBezTo>
                <a:cubicBezTo>
                  <a:pt x="11572984" y="6368684"/>
                  <a:pt x="11572984" y="6368684"/>
                  <a:pt x="11572984" y="6368684"/>
                </a:cubicBezTo>
                <a:cubicBezTo>
                  <a:pt x="11577075" y="6370760"/>
                  <a:pt x="11579121" y="6374912"/>
                  <a:pt x="11579121" y="6376988"/>
                </a:cubicBezTo>
                <a:cubicBezTo>
                  <a:pt x="11579121" y="6381140"/>
                  <a:pt x="11577075" y="6383217"/>
                  <a:pt x="11572984" y="6385292"/>
                </a:cubicBezTo>
                <a:lnTo>
                  <a:pt x="11489116" y="6443424"/>
                </a:lnTo>
                <a:cubicBezTo>
                  <a:pt x="11485024" y="6445500"/>
                  <a:pt x="11482979" y="6447576"/>
                  <a:pt x="11480933" y="6445500"/>
                </a:cubicBezTo>
                <a:cubicBezTo>
                  <a:pt x="11478888" y="6445500"/>
                  <a:pt x="11476842" y="6443424"/>
                  <a:pt x="11476842" y="6439272"/>
                </a:cubicBezTo>
                <a:cubicBezTo>
                  <a:pt x="11464569" y="6395673"/>
                  <a:pt x="11464569" y="6360379"/>
                  <a:pt x="11476842" y="6314705"/>
                </a:cubicBezTo>
                <a:cubicBezTo>
                  <a:pt x="11476842" y="6312628"/>
                  <a:pt x="11478888" y="6310553"/>
                  <a:pt x="11480933" y="6308476"/>
                </a:cubicBezTo>
                <a:close/>
                <a:moveTo>
                  <a:pt x="11092888" y="6297956"/>
                </a:moveTo>
                <a:cubicBezTo>
                  <a:pt x="11090835" y="6297956"/>
                  <a:pt x="11088782" y="6297956"/>
                  <a:pt x="11086728" y="6300034"/>
                </a:cubicBezTo>
                <a:cubicBezTo>
                  <a:pt x="11084676" y="6302111"/>
                  <a:pt x="11084676" y="6304188"/>
                  <a:pt x="11084676" y="6306264"/>
                </a:cubicBezTo>
                <a:cubicBezTo>
                  <a:pt x="11125737" y="6464115"/>
                  <a:pt x="11125737" y="6464115"/>
                  <a:pt x="11125737" y="6464115"/>
                </a:cubicBezTo>
                <a:cubicBezTo>
                  <a:pt x="11127790" y="6472423"/>
                  <a:pt x="11136003" y="6484884"/>
                  <a:pt x="11150374" y="6484884"/>
                </a:cubicBezTo>
                <a:cubicBezTo>
                  <a:pt x="11158586" y="6484884"/>
                  <a:pt x="11158586" y="6484884"/>
                  <a:pt x="11158586" y="6484884"/>
                </a:cubicBezTo>
                <a:cubicBezTo>
                  <a:pt x="11156533" y="6489038"/>
                  <a:pt x="11156533" y="6491116"/>
                  <a:pt x="11154480" y="6493192"/>
                </a:cubicBezTo>
                <a:cubicBezTo>
                  <a:pt x="11154480" y="6495269"/>
                  <a:pt x="11154480" y="6495269"/>
                  <a:pt x="11154480" y="6495269"/>
                </a:cubicBezTo>
                <a:cubicBezTo>
                  <a:pt x="11152427" y="6501501"/>
                  <a:pt x="11150374" y="6513962"/>
                  <a:pt x="11129843" y="6513962"/>
                </a:cubicBezTo>
                <a:cubicBezTo>
                  <a:pt x="11094941" y="6511885"/>
                  <a:pt x="11094941" y="6511885"/>
                  <a:pt x="11094941" y="6511885"/>
                </a:cubicBezTo>
                <a:cubicBezTo>
                  <a:pt x="11092888" y="6509808"/>
                  <a:pt x="11090835" y="6511885"/>
                  <a:pt x="11088782" y="6513962"/>
                </a:cubicBezTo>
                <a:cubicBezTo>
                  <a:pt x="11086728" y="6513962"/>
                  <a:pt x="11086728" y="6516039"/>
                  <a:pt x="11086728" y="6518116"/>
                </a:cubicBezTo>
                <a:cubicBezTo>
                  <a:pt x="11086728" y="6536809"/>
                  <a:pt x="11086728" y="6536809"/>
                  <a:pt x="11086728" y="6536809"/>
                </a:cubicBezTo>
                <a:cubicBezTo>
                  <a:pt x="11086728" y="6540963"/>
                  <a:pt x="11088782" y="6543040"/>
                  <a:pt x="11092888" y="6543040"/>
                </a:cubicBezTo>
                <a:cubicBezTo>
                  <a:pt x="11103153" y="6547193"/>
                  <a:pt x="11123684" y="6549270"/>
                  <a:pt x="11140108" y="6549270"/>
                </a:cubicBezTo>
                <a:cubicBezTo>
                  <a:pt x="11140108" y="6549270"/>
                  <a:pt x="11140108" y="6549270"/>
                  <a:pt x="11142162" y="6549270"/>
                </a:cubicBezTo>
                <a:cubicBezTo>
                  <a:pt x="11168852" y="6549270"/>
                  <a:pt x="11187329" y="6532655"/>
                  <a:pt x="11195542" y="6497346"/>
                </a:cubicBezTo>
                <a:cubicBezTo>
                  <a:pt x="11205807" y="6457883"/>
                  <a:pt x="11220178" y="6405959"/>
                  <a:pt x="11228391" y="6368574"/>
                </a:cubicBezTo>
                <a:cubicBezTo>
                  <a:pt x="11232497" y="6351958"/>
                  <a:pt x="11236603" y="6337419"/>
                  <a:pt x="11240709" y="6327034"/>
                </a:cubicBezTo>
                <a:cubicBezTo>
                  <a:pt x="11244815" y="6306264"/>
                  <a:pt x="11244815" y="6306264"/>
                  <a:pt x="11244815" y="6306264"/>
                </a:cubicBezTo>
                <a:cubicBezTo>
                  <a:pt x="11244815" y="6304188"/>
                  <a:pt x="11244815" y="6302111"/>
                  <a:pt x="11242762" y="6300034"/>
                </a:cubicBezTo>
                <a:cubicBezTo>
                  <a:pt x="11242762" y="6297956"/>
                  <a:pt x="11240709" y="6297956"/>
                  <a:pt x="11238656" y="6297956"/>
                </a:cubicBezTo>
                <a:cubicBezTo>
                  <a:pt x="11209913" y="6297956"/>
                  <a:pt x="11209913" y="6297956"/>
                  <a:pt x="11209913" y="6297956"/>
                </a:cubicBezTo>
                <a:cubicBezTo>
                  <a:pt x="11207860" y="6297956"/>
                  <a:pt x="11203754" y="6300034"/>
                  <a:pt x="11203754" y="6302111"/>
                </a:cubicBezTo>
                <a:cubicBezTo>
                  <a:pt x="11166798" y="6443345"/>
                  <a:pt x="11166798" y="6443345"/>
                  <a:pt x="11166798" y="6443345"/>
                </a:cubicBezTo>
                <a:cubicBezTo>
                  <a:pt x="11164745" y="6443345"/>
                  <a:pt x="11164745" y="6443345"/>
                  <a:pt x="11164745" y="6443345"/>
                </a:cubicBezTo>
                <a:cubicBezTo>
                  <a:pt x="11125737" y="6302111"/>
                  <a:pt x="11125737" y="6302111"/>
                  <a:pt x="11125737" y="6302111"/>
                </a:cubicBezTo>
                <a:cubicBezTo>
                  <a:pt x="11125737" y="6300034"/>
                  <a:pt x="11123684" y="6297956"/>
                  <a:pt x="11119578" y="6297956"/>
                </a:cubicBezTo>
                <a:cubicBezTo>
                  <a:pt x="11092888" y="6297956"/>
                  <a:pt x="11092888" y="6297956"/>
                  <a:pt x="11092888" y="6297956"/>
                </a:cubicBezTo>
                <a:close/>
                <a:moveTo>
                  <a:pt x="11053116" y="6295619"/>
                </a:moveTo>
                <a:cubicBezTo>
                  <a:pt x="11034705" y="6295619"/>
                  <a:pt x="11016295" y="6308104"/>
                  <a:pt x="11004021" y="6316428"/>
                </a:cubicBezTo>
                <a:cubicBezTo>
                  <a:pt x="11004021" y="6303943"/>
                  <a:pt x="11004021" y="6303943"/>
                  <a:pt x="11004021" y="6303943"/>
                </a:cubicBezTo>
                <a:cubicBezTo>
                  <a:pt x="11004021" y="6299780"/>
                  <a:pt x="11001976" y="6297700"/>
                  <a:pt x="10997885" y="6297700"/>
                </a:cubicBezTo>
                <a:cubicBezTo>
                  <a:pt x="10969246" y="6297700"/>
                  <a:pt x="10969246" y="6297700"/>
                  <a:pt x="10969246" y="6297700"/>
                </a:cubicBezTo>
                <a:cubicBezTo>
                  <a:pt x="10965155" y="6297700"/>
                  <a:pt x="10963110" y="6299780"/>
                  <a:pt x="10963110" y="6303943"/>
                </a:cubicBezTo>
                <a:cubicBezTo>
                  <a:pt x="10963110" y="6478738"/>
                  <a:pt x="10963110" y="6478738"/>
                  <a:pt x="10963110" y="6478738"/>
                </a:cubicBezTo>
                <a:cubicBezTo>
                  <a:pt x="10963110" y="6482900"/>
                  <a:pt x="10965155" y="6484981"/>
                  <a:pt x="10969246" y="6484981"/>
                </a:cubicBezTo>
                <a:cubicBezTo>
                  <a:pt x="10997885" y="6484981"/>
                  <a:pt x="10997885" y="6484981"/>
                  <a:pt x="10997885" y="6484981"/>
                </a:cubicBezTo>
                <a:cubicBezTo>
                  <a:pt x="11001976" y="6484981"/>
                  <a:pt x="11004021" y="6482900"/>
                  <a:pt x="11004021" y="6478738"/>
                </a:cubicBezTo>
                <a:cubicBezTo>
                  <a:pt x="11004021" y="6358046"/>
                  <a:pt x="11004021" y="6358046"/>
                  <a:pt x="11004021" y="6358046"/>
                </a:cubicBezTo>
                <a:cubicBezTo>
                  <a:pt x="11012204" y="6351803"/>
                  <a:pt x="11030614" y="6337237"/>
                  <a:pt x="11055161" y="6335156"/>
                </a:cubicBezTo>
                <a:cubicBezTo>
                  <a:pt x="11059252" y="6335156"/>
                  <a:pt x="11061298" y="6330994"/>
                  <a:pt x="11061298" y="6328913"/>
                </a:cubicBezTo>
                <a:cubicBezTo>
                  <a:pt x="11061298" y="6301862"/>
                  <a:pt x="11061298" y="6301862"/>
                  <a:pt x="11061298" y="6301862"/>
                </a:cubicBezTo>
                <a:cubicBezTo>
                  <a:pt x="11061298" y="6299780"/>
                  <a:pt x="11061298" y="6297700"/>
                  <a:pt x="11059252" y="6297700"/>
                </a:cubicBezTo>
                <a:cubicBezTo>
                  <a:pt x="11057207" y="6295619"/>
                  <a:pt x="11055161" y="6295619"/>
                  <a:pt x="11053116" y="6295619"/>
                </a:cubicBezTo>
                <a:close/>
                <a:moveTo>
                  <a:pt x="10852208" y="6292112"/>
                </a:moveTo>
                <a:cubicBezTo>
                  <a:pt x="10831515" y="6292112"/>
                  <a:pt x="10796337" y="6298350"/>
                  <a:pt x="10781852" y="6300430"/>
                </a:cubicBezTo>
                <a:cubicBezTo>
                  <a:pt x="10777713" y="6300430"/>
                  <a:pt x="10775644" y="6304588"/>
                  <a:pt x="10775644" y="6306668"/>
                </a:cubicBezTo>
                <a:cubicBezTo>
                  <a:pt x="10775644" y="6306668"/>
                  <a:pt x="10775644" y="6306668"/>
                  <a:pt x="10777713" y="6331621"/>
                </a:cubicBezTo>
                <a:cubicBezTo>
                  <a:pt x="10777713" y="6333700"/>
                  <a:pt x="10777713" y="6335780"/>
                  <a:pt x="10779783" y="6335780"/>
                </a:cubicBezTo>
                <a:cubicBezTo>
                  <a:pt x="10781852" y="6337859"/>
                  <a:pt x="10781852" y="6337859"/>
                  <a:pt x="10783921" y="6337859"/>
                </a:cubicBezTo>
                <a:cubicBezTo>
                  <a:pt x="10800475" y="6337859"/>
                  <a:pt x="10829445" y="6333700"/>
                  <a:pt x="10850138" y="6333700"/>
                </a:cubicBezTo>
                <a:cubicBezTo>
                  <a:pt x="10864622" y="6333700"/>
                  <a:pt x="10872900" y="6342018"/>
                  <a:pt x="10872900" y="6356574"/>
                </a:cubicBezTo>
                <a:cubicBezTo>
                  <a:pt x="10872900" y="6356574"/>
                  <a:pt x="10872900" y="6356574"/>
                  <a:pt x="10872900" y="6369050"/>
                </a:cubicBezTo>
                <a:cubicBezTo>
                  <a:pt x="10872900" y="6369050"/>
                  <a:pt x="10872900" y="6369050"/>
                  <a:pt x="10827376" y="6373209"/>
                </a:cubicBezTo>
                <a:cubicBezTo>
                  <a:pt x="10781852" y="6375289"/>
                  <a:pt x="10763228" y="6391924"/>
                  <a:pt x="10763228" y="6429353"/>
                </a:cubicBezTo>
                <a:cubicBezTo>
                  <a:pt x="10763228" y="6468862"/>
                  <a:pt x="10783921" y="6489656"/>
                  <a:pt x="10819099" y="6489656"/>
                </a:cubicBezTo>
                <a:cubicBezTo>
                  <a:pt x="10848069" y="6489656"/>
                  <a:pt x="10879108" y="6477180"/>
                  <a:pt x="10879108" y="6477180"/>
                </a:cubicBezTo>
                <a:cubicBezTo>
                  <a:pt x="10887385" y="6483418"/>
                  <a:pt x="10893593" y="6487577"/>
                  <a:pt x="10908078" y="6489656"/>
                </a:cubicBezTo>
                <a:cubicBezTo>
                  <a:pt x="10910147" y="6489656"/>
                  <a:pt x="10912216" y="6489656"/>
                  <a:pt x="10914286" y="6487577"/>
                </a:cubicBezTo>
                <a:cubicBezTo>
                  <a:pt x="10914286" y="6485497"/>
                  <a:pt x="10916355" y="6483418"/>
                  <a:pt x="10916355" y="6481339"/>
                </a:cubicBezTo>
                <a:cubicBezTo>
                  <a:pt x="10916355" y="6481339"/>
                  <a:pt x="10916355" y="6481339"/>
                  <a:pt x="10916355" y="6356574"/>
                </a:cubicBezTo>
                <a:cubicBezTo>
                  <a:pt x="10916355" y="6312906"/>
                  <a:pt x="10895662" y="6292112"/>
                  <a:pt x="10852208" y="6292112"/>
                </a:cubicBezTo>
                <a:close/>
                <a:moveTo>
                  <a:pt x="10523603" y="6292112"/>
                </a:moveTo>
                <a:cubicBezTo>
                  <a:pt x="10477123" y="6292112"/>
                  <a:pt x="10439442" y="6336333"/>
                  <a:pt x="10439442" y="6390884"/>
                </a:cubicBezTo>
                <a:cubicBezTo>
                  <a:pt x="10439442" y="6445435"/>
                  <a:pt x="10477123" y="6489656"/>
                  <a:pt x="10523603" y="6489656"/>
                </a:cubicBezTo>
                <a:cubicBezTo>
                  <a:pt x="10570084" y="6489656"/>
                  <a:pt x="10607764" y="6445435"/>
                  <a:pt x="10607764" y="6390884"/>
                </a:cubicBezTo>
                <a:cubicBezTo>
                  <a:pt x="10607764" y="6336333"/>
                  <a:pt x="10570084" y="6292112"/>
                  <a:pt x="10523603" y="6292112"/>
                </a:cubicBezTo>
                <a:close/>
                <a:moveTo>
                  <a:pt x="10307649" y="6266396"/>
                </a:moveTo>
                <a:cubicBezTo>
                  <a:pt x="10307649" y="6266396"/>
                  <a:pt x="10307649" y="6266396"/>
                  <a:pt x="10324014" y="6266396"/>
                </a:cubicBezTo>
                <a:cubicBezTo>
                  <a:pt x="10354698" y="6266396"/>
                  <a:pt x="10366971" y="6287313"/>
                  <a:pt x="10366971" y="6306138"/>
                </a:cubicBezTo>
                <a:cubicBezTo>
                  <a:pt x="10366971" y="6329148"/>
                  <a:pt x="10348561" y="6343789"/>
                  <a:pt x="10321968" y="6343789"/>
                </a:cubicBezTo>
                <a:cubicBezTo>
                  <a:pt x="10299467" y="6345881"/>
                  <a:pt x="10285148" y="6343789"/>
                  <a:pt x="10276965" y="6343789"/>
                </a:cubicBezTo>
                <a:cubicBezTo>
                  <a:pt x="10276965" y="6343789"/>
                  <a:pt x="10276965" y="6343789"/>
                  <a:pt x="10276965" y="6268488"/>
                </a:cubicBezTo>
                <a:cubicBezTo>
                  <a:pt x="10281057" y="6266396"/>
                  <a:pt x="10291285" y="6266396"/>
                  <a:pt x="10307649" y="6266396"/>
                </a:cubicBezTo>
                <a:close/>
                <a:moveTo>
                  <a:pt x="10683886" y="6254707"/>
                </a:moveTo>
                <a:cubicBezTo>
                  <a:pt x="10683886" y="6254707"/>
                  <a:pt x="10683886" y="6254707"/>
                  <a:pt x="10655176" y="6260951"/>
                </a:cubicBezTo>
                <a:cubicBezTo>
                  <a:pt x="10651075" y="6263033"/>
                  <a:pt x="10649024" y="6265115"/>
                  <a:pt x="10649024" y="6267195"/>
                </a:cubicBezTo>
                <a:cubicBezTo>
                  <a:pt x="10649024" y="6267195"/>
                  <a:pt x="10649024" y="6267195"/>
                  <a:pt x="10649024" y="6298417"/>
                </a:cubicBezTo>
                <a:cubicBezTo>
                  <a:pt x="10649024" y="6298417"/>
                  <a:pt x="10649024" y="6298417"/>
                  <a:pt x="10632618" y="6298417"/>
                </a:cubicBezTo>
                <a:cubicBezTo>
                  <a:pt x="10628517" y="6298417"/>
                  <a:pt x="10626466" y="6300499"/>
                  <a:pt x="10626466" y="6304662"/>
                </a:cubicBezTo>
                <a:cubicBezTo>
                  <a:pt x="10626466" y="6304662"/>
                  <a:pt x="10626466" y="6304662"/>
                  <a:pt x="10626466" y="6329640"/>
                </a:cubicBezTo>
                <a:cubicBezTo>
                  <a:pt x="10626466" y="6333803"/>
                  <a:pt x="10628517" y="6335884"/>
                  <a:pt x="10632618" y="6335884"/>
                </a:cubicBezTo>
                <a:cubicBezTo>
                  <a:pt x="10632618" y="6335884"/>
                  <a:pt x="10632618" y="6335884"/>
                  <a:pt x="10649024" y="6335884"/>
                </a:cubicBezTo>
                <a:cubicBezTo>
                  <a:pt x="10649024" y="6335884"/>
                  <a:pt x="10649024" y="6335884"/>
                  <a:pt x="10649024" y="6419143"/>
                </a:cubicBezTo>
                <a:cubicBezTo>
                  <a:pt x="10649024" y="6475342"/>
                  <a:pt x="10663379" y="6491994"/>
                  <a:pt x="10704393" y="6491994"/>
                </a:cubicBezTo>
                <a:cubicBezTo>
                  <a:pt x="10714647" y="6491994"/>
                  <a:pt x="10726951" y="6487831"/>
                  <a:pt x="10737204" y="6487831"/>
                </a:cubicBezTo>
                <a:cubicBezTo>
                  <a:pt x="10741306" y="6485750"/>
                  <a:pt x="10743356" y="6483668"/>
                  <a:pt x="10743356" y="6479505"/>
                </a:cubicBezTo>
                <a:cubicBezTo>
                  <a:pt x="10743356" y="6479505"/>
                  <a:pt x="10743356" y="6479505"/>
                  <a:pt x="10741306" y="6456609"/>
                </a:cubicBezTo>
                <a:cubicBezTo>
                  <a:pt x="10741306" y="6452446"/>
                  <a:pt x="10739255" y="6448283"/>
                  <a:pt x="10735153" y="6448283"/>
                </a:cubicBezTo>
                <a:cubicBezTo>
                  <a:pt x="10729001" y="6448283"/>
                  <a:pt x="10718748" y="6450365"/>
                  <a:pt x="10710545" y="6450365"/>
                </a:cubicBezTo>
                <a:cubicBezTo>
                  <a:pt x="10692089" y="6450365"/>
                  <a:pt x="10692089" y="6439958"/>
                  <a:pt x="10692089" y="6412898"/>
                </a:cubicBezTo>
                <a:cubicBezTo>
                  <a:pt x="10692089" y="6412898"/>
                  <a:pt x="10692089" y="6412898"/>
                  <a:pt x="10692089" y="6335884"/>
                </a:cubicBezTo>
                <a:cubicBezTo>
                  <a:pt x="10692089" y="6335884"/>
                  <a:pt x="10692089" y="6335884"/>
                  <a:pt x="10735153" y="6335884"/>
                </a:cubicBezTo>
                <a:cubicBezTo>
                  <a:pt x="10739255" y="6335884"/>
                  <a:pt x="10741306" y="6333803"/>
                  <a:pt x="10741306" y="6329640"/>
                </a:cubicBezTo>
                <a:cubicBezTo>
                  <a:pt x="10741306" y="6329640"/>
                  <a:pt x="10741306" y="6329640"/>
                  <a:pt x="10741306" y="6304662"/>
                </a:cubicBezTo>
                <a:cubicBezTo>
                  <a:pt x="10741306" y="6300499"/>
                  <a:pt x="10739255" y="6298417"/>
                  <a:pt x="10735153" y="6298417"/>
                </a:cubicBezTo>
                <a:cubicBezTo>
                  <a:pt x="10735153" y="6298417"/>
                  <a:pt x="10735153" y="6298417"/>
                  <a:pt x="10692089" y="6298417"/>
                </a:cubicBezTo>
                <a:cubicBezTo>
                  <a:pt x="10692089" y="6298417"/>
                  <a:pt x="10692089" y="6298417"/>
                  <a:pt x="10692089" y="6260951"/>
                </a:cubicBezTo>
                <a:cubicBezTo>
                  <a:pt x="10692089" y="6258870"/>
                  <a:pt x="10690038" y="6256788"/>
                  <a:pt x="10690038" y="6254707"/>
                </a:cubicBezTo>
                <a:cubicBezTo>
                  <a:pt x="10687987" y="6254707"/>
                  <a:pt x="10685936" y="6254707"/>
                  <a:pt x="10683886" y="6254707"/>
                </a:cubicBezTo>
                <a:close/>
                <a:moveTo>
                  <a:pt x="10317982" y="6225485"/>
                </a:moveTo>
                <a:cubicBezTo>
                  <a:pt x="10307672" y="6225485"/>
                  <a:pt x="10276742" y="6225485"/>
                  <a:pt x="10237565" y="6229637"/>
                </a:cubicBezTo>
                <a:cubicBezTo>
                  <a:pt x="10235502" y="6229637"/>
                  <a:pt x="10231378" y="6233789"/>
                  <a:pt x="10231378" y="6237941"/>
                </a:cubicBezTo>
                <a:cubicBezTo>
                  <a:pt x="10231378" y="6237941"/>
                  <a:pt x="10231378" y="6237941"/>
                  <a:pt x="10231378" y="6478753"/>
                </a:cubicBezTo>
                <a:cubicBezTo>
                  <a:pt x="10231378" y="6482905"/>
                  <a:pt x="10235502" y="6484981"/>
                  <a:pt x="10239626" y="6484981"/>
                </a:cubicBezTo>
                <a:cubicBezTo>
                  <a:pt x="10239626" y="6484981"/>
                  <a:pt x="10239626" y="6484981"/>
                  <a:pt x="10268494" y="6484981"/>
                </a:cubicBezTo>
                <a:cubicBezTo>
                  <a:pt x="10272618" y="6484981"/>
                  <a:pt x="10276742" y="6482905"/>
                  <a:pt x="10276742" y="6478753"/>
                </a:cubicBezTo>
                <a:cubicBezTo>
                  <a:pt x="10276742" y="6478753"/>
                  <a:pt x="10276742" y="6478753"/>
                  <a:pt x="10276742" y="6383259"/>
                </a:cubicBezTo>
                <a:cubicBezTo>
                  <a:pt x="10284990" y="6383259"/>
                  <a:pt x="10303548" y="6385334"/>
                  <a:pt x="10326230" y="6385334"/>
                </a:cubicBezTo>
                <a:cubicBezTo>
                  <a:pt x="10326230" y="6385334"/>
                  <a:pt x="10326230" y="6385334"/>
                  <a:pt x="10367470" y="6480828"/>
                </a:cubicBezTo>
                <a:cubicBezTo>
                  <a:pt x="10369532" y="6484981"/>
                  <a:pt x="10371594" y="6484981"/>
                  <a:pt x="10373656" y="6484981"/>
                </a:cubicBezTo>
                <a:cubicBezTo>
                  <a:pt x="10373656" y="6484981"/>
                  <a:pt x="10373656" y="6484981"/>
                  <a:pt x="10406648" y="6484981"/>
                </a:cubicBezTo>
                <a:cubicBezTo>
                  <a:pt x="10410772" y="6484981"/>
                  <a:pt x="10412834" y="6484981"/>
                  <a:pt x="10412834" y="6482905"/>
                </a:cubicBezTo>
                <a:cubicBezTo>
                  <a:pt x="10414896" y="6480828"/>
                  <a:pt x="10414896" y="6478753"/>
                  <a:pt x="10414896" y="6476677"/>
                </a:cubicBezTo>
                <a:lnTo>
                  <a:pt x="10367470" y="6372879"/>
                </a:lnTo>
                <a:cubicBezTo>
                  <a:pt x="10398400" y="6358347"/>
                  <a:pt x="10412834" y="6335511"/>
                  <a:pt x="10412834" y="6304371"/>
                </a:cubicBezTo>
                <a:cubicBezTo>
                  <a:pt x="10412834" y="6269080"/>
                  <a:pt x="10396338" y="6225485"/>
                  <a:pt x="10324168" y="6225485"/>
                </a:cubicBezTo>
                <a:cubicBezTo>
                  <a:pt x="10324168" y="6225485"/>
                  <a:pt x="10322106" y="6225485"/>
                  <a:pt x="10317982" y="6225485"/>
                </a:cubicBezTo>
                <a:close/>
                <a:moveTo>
                  <a:pt x="11680537" y="6192479"/>
                </a:moveTo>
                <a:cubicBezTo>
                  <a:pt x="11682598" y="6190418"/>
                  <a:pt x="11686719" y="6190418"/>
                  <a:pt x="11688780" y="6192479"/>
                </a:cubicBezTo>
                <a:cubicBezTo>
                  <a:pt x="11732048" y="6202780"/>
                  <a:pt x="11765016" y="6221324"/>
                  <a:pt x="11795922" y="6254292"/>
                </a:cubicBezTo>
                <a:cubicBezTo>
                  <a:pt x="11797982" y="6256352"/>
                  <a:pt x="11800043" y="6258412"/>
                  <a:pt x="11800043" y="6260473"/>
                </a:cubicBezTo>
                <a:cubicBezTo>
                  <a:pt x="11797982" y="6264593"/>
                  <a:pt x="11795922" y="6264593"/>
                  <a:pt x="11791801" y="6266654"/>
                </a:cubicBezTo>
                <a:cubicBezTo>
                  <a:pt x="11701142" y="6309923"/>
                  <a:pt x="11701142" y="6309923"/>
                  <a:pt x="11701142" y="6309923"/>
                </a:cubicBezTo>
                <a:cubicBezTo>
                  <a:pt x="11697021" y="6311983"/>
                  <a:pt x="11692900" y="6311983"/>
                  <a:pt x="11690840" y="6311983"/>
                </a:cubicBezTo>
                <a:cubicBezTo>
                  <a:pt x="11688780" y="6309923"/>
                  <a:pt x="11686719" y="6305802"/>
                  <a:pt x="11686719" y="6301681"/>
                </a:cubicBezTo>
                <a:cubicBezTo>
                  <a:pt x="11678477" y="6200720"/>
                  <a:pt x="11678477" y="6200720"/>
                  <a:pt x="11678477" y="6200720"/>
                </a:cubicBezTo>
                <a:cubicBezTo>
                  <a:pt x="11678477" y="6196599"/>
                  <a:pt x="11678477" y="6194539"/>
                  <a:pt x="11680537" y="6192479"/>
                </a:cubicBezTo>
                <a:close/>
                <a:moveTo>
                  <a:pt x="11623202" y="6191708"/>
                </a:moveTo>
                <a:cubicBezTo>
                  <a:pt x="11624747" y="6191451"/>
                  <a:pt x="11626293" y="6191451"/>
                  <a:pt x="11627323" y="6192483"/>
                </a:cubicBezTo>
                <a:cubicBezTo>
                  <a:pt x="11627323" y="6194548"/>
                  <a:pt x="11629383" y="6196613"/>
                  <a:pt x="11629383" y="6202808"/>
                </a:cubicBezTo>
                <a:cubicBezTo>
                  <a:pt x="11621142" y="6303996"/>
                  <a:pt x="11621142" y="6303996"/>
                  <a:pt x="11621142" y="6303996"/>
                </a:cubicBezTo>
                <a:cubicBezTo>
                  <a:pt x="11621142" y="6308126"/>
                  <a:pt x="11619081" y="6310191"/>
                  <a:pt x="11617020" y="6312256"/>
                </a:cubicBezTo>
                <a:cubicBezTo>
                  <a:pt x="11612900" y="6314321"/>
                  <a:pt x="11610839" y="6314321"/>
                  <a:pt x="11606719" y="6312256"/>
                </a:cubicBezTo>
                <a:cubicBezTo>
                  <a:pt x="11516059" y="6266825"/>
                  <a:pt x="11516059" y="6266825"/>
                  <a:pt x="11516059" y="6266825"/>
                </a:cubicBezTo>
                <a:cubicBezTo>
                  <a:pt x="11511939" y="6266825"/>
                  <a:pt x="11509878" y="6264760"/>
                  <a:pt x="11507818" y="6260630"/>
                </a:cubicBezTo>
                <a:cubicBezTo>
                  <a:pt x="11507818" y="6258564"/>
                  <a:pt x="11509878" y="6256500"/>
                  <a:pt x="11511939" y="6254434"/>
                </a:cubicBezTo>
                <a:cubicBezTo>
                  <a:pt x="11542845" y="6221394"/>
                  <a:pt x="11575812" y="6202808"/>
                  <a:pt x="11619081" y="6192483"/>
                </a:cubicBezTo>
                <a:cubicBezTo>
                  <a:pt x="11620111" y="6192483"/>
                  <a:pt x="11621656" y="6191967"/>
                  <a:pt x="11623202" y="6191708"/>
                </a:cubicBezTo>
                <a:close/>
                <a:moveTo>
                  <a:pt x="11654515" y="6156519"/>
                </a:moveTo>
                <a:cubicBezTo>
                  <a:pt x="11534762" y="6156519"/>
                  <a:pt x="11437684" y="6254645"/>
                  <a:pt x="11437684" y="6375689"/>
                </a:cubicBezTo>
                <a:cubicBezTo>
                  <a:pt x="11437684" y="6496732"/>
                  <a:pt x="11534762" y="6594858"/>
                  <a:pt x="11654515" y="6594858"/>
                </a:cubicBezTo>
                <a:cubicBezTo>
                  <a:pt x="11774268" y="6594858"/>
                  <a:pt x="11871347" y="6496732"/>
                  <a:pt x="11871347" y="6375689"/>
                </a:cubicBezTo>
                <a:cubicBezTo>
                  <a:pt x="11871347" y="6254645"/>
                  <a:pt x="11774268" y="6156519"/>
                  <a:pt x="11654515" y="6156519"/>
                </a:cubicBezTo>
                <a:close/>
                <a:moveTo>
                  <a:pt x="11653930" y="6124960"/>
                </a:moveTo>
                <a:cubicBezTo>
                  <a:pt x="11790145" y="6124960"/>
                  <a:pt x="11900569" y="6236692"/>
                  <a:pt x="11900569" y="6374521"/>
                </a:cubicBezTo>
                <a:cubicBezTo>
                  <a:pt x="11900569" y="6512349"/>
                  <a:pt x="11790145" y="6624082"/>
                  <a:pt x="11653930" y="6624082"/>
                </a:cubicBezTo>
                <a:cubicBezTo>
                  <a:pt x="11517716" y="6624082"/>
                  <a:pt x="11407292" y="6512349"/>
                  <a:pt x="11407292" y="6374521"/>
                </a:cubicBezTo>
                <a:cubicBezTo>
                  <a:pt x="11407292" y="6236692"/>
                  <a:pt x="11517716" y="6124960"/>
                  <a:pt x="11653930" y="6124960"/>
                </a:cubicBezTo>
                <a:close/>
                <a:moveTo>
                  <a:pt x="11641007" y="6046384"/>
                </a:moveTo>
                <a:cubicBezTo>
                  <a:pt x="11632781" y="6060933"/>
                  <a:pt x="11628668" y="6079639"/>
                  <a:pt x="11628668" y="6096267"/>
                </a:cubicBezTo>
                <a:cubicBezTo>
                  <a:pt x="11624554" y="6096267"/>
                  <a:pt x="11608102" y="6098345"/>
                  <a:pt x="11606046" y="6100424"/>
                </a:cubicBezTo>
                <a:cubicBezTo>
                  <a:pt x="11599876" y="6081718"/>
                  <a:pt x="11591650" y="6065090"/>
                  <a:pt x="11579311" y="6054698"/>
                </a:cubicBezTo>
                <a:cubicBezTo>
                  <a:pt x="11579311" y="6052619"/>
                  <a:pt x="11579311" y="6052619"/>
                  <a:pt x="11579311" y="6052619"/>
                </a:cubicBezTo>
                <a:cubicBezTo>
                  <a:pt x="11577254" y="6054698"/>
                  <a:pt x="11577254" y="6054698"/>
                  <a:pt x="11577254" y="6054698"/>
                </a:cubicBezTo>
                <a:cubicBezTo>
                  <a:pt x="11571085" y="6054698"/>
                  <a:pt x="11562859" y="6056776"/>
                  <a:pt x="11556689" y="6058855"/>
                </a:cubicBezTo>
                <a:cubicBezTo>
                  <a:pt x="11556689" y="6060933"/>
                  <a:pt x="11556689" y="6060933"/>
                  <a:pt x="11556689" y="6060933"/>
                </a:cubicBezTo>
                <a:cubicBezTo>
                  <a:pt x="11554632" y="6069247"/>
                  <a:pt x="11552576" y="6077561"/>
                  <a:pt x="11552576" y="6085875"/>
                </a:cubicBezTo>
                <a:cubicBezTo>
                  <a:pt x="11552576" y="6096267"/>
                  <a:pt x="11554632" y="6104581"/>
                  <a:pt x="11556689" y="6112895"/>
                </a:cubicBezTo>
                <a:cubicBezTo>
                  <a:pt x="11554632" y="6112895"/>
                  <a:pt x="11538180" y="6121208"/>
                  <a:pt x="11536124" y="6121208"/>
                </a:cubicBezTo>
                <a:cubicBezTo>
                  <a:pt x="11525841" y="6106659"/>
                  <a:pt x="11513502" y="6092110"/>
                  <a:pt x="11499106" y="6085875"/>
                </a:cubicBezTo>
                <a:cubicBezTo>
                  <a:pt x="11499106" y="6083796"/>
                  <a:pt x="11499106" y="6083796"/>
                  <a:pt x="11499106" y="6083796"/>
                </a:cubicBezTo>
                <a:cubicBezTo>
                  <a:pt x="11497050" y="6083796"/>
                  <a:pt x="11497050" y="6083796"/>
                  <a:pt x="11497050" y="6083796"/>
                </a:cubicBezTo>
                <a:cubicBezTo>
                  <a:pt x="11490880" y="6087953"/>
                  <a:pt x="11484710" y="6092110"/>
                  <a:pt x="11478541" y="6096267"/>
                </a:cubicBezTo>
                <a:cubicBezTo>
                  <a:pt x="11478541" y="6096267"/>
                  <a:pt x="11478541" y="6098345"/>
                  <a:pt x="11478541" y="6098345"/>
                </a:cubicBezTo>
                <a:cubicBezTo>
                  <a:pt x="11478541" y="6114973"/>
                  <a:pt x="11482654" y="6131601"/>
                  <a:pt x="11490880" y="6148228"/>
                </a:cubicBezTo>
                <a:cubicBezTo>
                  <a:pt x="11488824" y="6150307"/>
                  <a:pt x="11476484" y="6158621"/>
                  <a:pt x="11474428" y="6160699"/>
                </a:cubicBezTo>
                <a:cubicBezTo>
                  <a:pt x="11462089" y="6148228"/>
                  <a:pt x="11445636" y="6137836"/>
                  <a:pt x="11431240" y="6133679"/>
                </a:cubicBezTo>
                <a:cubicBezTo>
                  <a:pt x="11429184" y="6133679"/>
                  <a:pt x="11429184" y="6133679"/>
                  <a:pt x="11429184" y="6133679"/>
                </a:cubicBezTo>
                <a:cubicBezTo>
                  <a:pt x="11429184" y="6135757"/>
                  <a:pt x="11429184" y="6135757"/>
                  <a:pt x="11429184" y="6135757"/>
                </a:cubicBezTo>
                <a:cubicBezTo>
                  <a:pt x="11423014" y="6137836"/>
                  <a:pt x="11416844" y="6144071"/>
                  <a:pt x="11412731" y="6150307"/>
                </a:cubicBezTo>
                <a:cubicBezTo>
                  <a:pt x="11412731" y="6152385"/>
                  <a:pt x="11412731" y="6152385"/>
                  <a:pt x="11412731" y="6152385"/>
                </a:cubicBezTo>
                <a:cubicBezTo>
                  <a:pt x="11416844" y="6166934"/>
                  <a:pt x="11427127" y="6183562"/>
                  <a:pt x="11439467" y="6198111"/>
                </a:cubicBezTo>
                <a:cubicBezTo>
                  <a:pt x="11437410" y="6198111"/>
                  <a:pt x="11427127" y="6212660"/>
                  <a:pt x="11425070" y="6214739"/>
                </a:cubicBezTo>
                <a:cubicBezTo>
                  <a:pt x="11410675" y="6206425"/>
                  <a:pt x="11392166" y="6202268"/>
                  <a:pt x="11375714" y="6202268"/>
                </a:cubicBezTo>
                <a:cubicBezTo>
                  <a:pt x="11373657" y="6202268"/>
                  <a:pt x="11373657" y="6202268"/>
                  <a:pt x="11373657" y="6202268"/>
                </a:cubicBezTo>
                <a:cubicBezTo>
                  <a:pt x="11369544" y="6206425"/>
                  <a:pt x="11365431" y="6214739"/>
                  <a:pt x="11363375" y="6220974"/>
                </a:cubicBezTo>
                <a:cubicBezTo>
                  <a:pt x="11363375" y="6223053"/>
                  <a:pt x="11363375" y="6223053"/>
                  <a:pt x="11363375" y="6223053"/>
                </a:cubicBezTo>
                <a:cubicBezTo>
                  <a:pt x="11371601" y="6237601"/>
                  <a:pt x="11383940" y="6250072"/>
                  <a:pt x="11400392" y="6260465"/>
                </a:cubicBezTo>
                <a:cubicBezTo>
                  <a:pt x="11398336" y="6262543"/>
                  <a:pt x="11392166" y="6277092"/>
                  <a:pt x="11392166" y="6279171"/>
                </a:cubicBezTo>
                <a:cubicBezTo>
                  <a:pt x="11373657" y="6275014"/>
                  <a:pt x="11355148" y="6275014"/>
                  <a:pt x="11340753" y="6279171"/>
                </a:cubicBezTo>
                <a:cubicBezTo>
                  <a:pt x="11338696" y="6279171"/>
                  <a:pt x="11338696" y="6279171"/>
                  <a:pt x="11338696" y="6279171"/>
                </a:cubicBezTo>
                <a:cubicBezTo>
                  <a:pt x="11338696" y="6281249"/>
                  <a:pt x="11338696" y="6281249"/>
                  <a:pt x="11338696" y="6281249"/>
                </a:cubicBezTo>
                <a:cubicBezTo>
                  <a:pt x="11336640" y="6287485"/>
                  <a:pt x="11334583" y="6295798"/>
                  <a:pt x="11332527" y="6302033"/>
                </a:cubicBezTo>
                <a:cubicBezTo>
                  <a:pt x="11334583" y="6304112"/>
                  <a:pt x="11334583" y="6304112"/>
                  <a:pt x="11334583" y="6304112"/>
                </a:cubicBezTo>
                <a:cubicBezTo>
                  <a:pt x="11344866" y="6314504"/>
                  <a:pt x="11361318" y="6324897"/>
                  <a:pt x="11377770" y="6329053"/>
                </a:cubicBezTo>
                <a:cubicBezTo>
                  <a:pt x="11377770" y="6331132"/>
                  <a:pt x="11375714" y="6349838"/>
                  <a:pt x="11375714" y="6351917"/>
                </a:cubicBezTo>
                <a:cubicBezTo>
                  <a:pt x="11357205" y="6351917"/>
                  <a:pt x="11338696" y="6356073"/>
                  <a:pt x="11326357" y="6364388"/>
                </a:cubicBezTo>
                <a:cubicBezTo>
                  <a:pt x="11324300" y="6364388"/>
                  <a:pt x="11324300" y="6364388"/>
                  <a:pt x="11324300" y="6364388"/>
                </a:cubicBezTo>
                <a:cubicBezTo>
                  <a:pt x="11324300" y="6366465"/>
                  <a:pt x="11324300" y="6366465"/>
                  <a:pt x="11324300" y="6366465"/>
                </a:cubicBezTo>
                <a:cubicBezTo>
                  <a:pt x="11324300" y="6368544"/>
                  <a:pt x="11324300" y="6372701"/>
                  <a:pt x="11324300" y="6376858"/>
                </a:cubicBezTo>
                <a:cubicBezTo>
                  <a:pt x="11324300" y="6381015"/>
                  <a:pt x="11324300" y="6385172"/>
                  <a:pt x="11324300" y="6387250"/>
                </a:cubicBezTo>
                <a:cubicBezTo>
                  <a:pt x="11324300" y="6389329"/>
                  <a:pt x="11324300" y="6389329"/>
                  <a:pt x="11324300" y="6389329"/>
                </a:cubicBezTo>
                <a:cubicBezTo>
                  <a:pt x="11326357" y="6389329"/>
                  <a:pt x="11326357" y="6389329"/>
                  <a:pt x="11326357" y="6389329"/>
                </a:cubicBezTo>
                <a:cubicBezTo>
                  <a:pt x="11338696" y="6397643"/>
                  <a:pt x="11357205" y="6401800"/>
                  <a:pt x="11375714" y="6401800"/>
                </a:cubicBezTo>
                <a:cubicBezTo>
                  <a:pt x="11375714" y="6405956"/>
                  <a:pt x="11377770" y="6422584"/>
                  <a:pt x="11379827" y="6424662"/>
                </a:cubicBezTo>
                <a:cubicBezTo>
                  <a:pt x="11361318" y="6430897"/>
                  <a:pt x="11344866" y="6439211"/>
                  <a:pt x="11334583" y="6451682"/>
                </a:cubicBezTo>
                <a:cubicBezTo>
                  <a:pt x="11332527" y="6451682"/>
                  <a:pt x="11332527" y="6451682"/>
                  <a:pt x="11332527" y="6451682"/>
                </a:cubicBezTo>
                <a:cubicBezTo>
                  <a:pt x="11332527" y="6453761"/>
                  <a:pt x="11332527" y="6453761"/>
                  <a:pt x="11332527" y="6453761"/>
                </a:cubicBezTo>
                <a:cubicBezTo>
                  <a:pt x="11334583" y="6459996"/>
                  <a:pt x="11336640" y="6468310"/>
                  <a:pt x="11338696" y="6474546"/>
                </a:cubicBezTo>
                <a:cubicBezTo>
                  <a:pt x="11340753" y="6474546"/>
                  <a:pt x="11340753" y="6474546"/>
                  <a:pt x="11340753" y="6474546"/>
                </a:cubicBezTo>
                <a:cubicBezTo>
                  <a:pt x="11355148" y="6480781"/>
                  <a:pt x="11375714" y="6478702"/>
                  <a:pt x="11392166" y="6474546"/>
                </a:cubicBezTo>
                <a:cubicBezTo>
                  <a:pt x="11392166" y="6476623"/>
                  <a:pt x="11400392" y="6493252"/>
                  <a:pt x="11400392" y="6495329"/>
                </a:cubicBezTo>
                <a:cubicBezTo>
                  <a:pt x="11385996" y="6503643"/>
                  <a:pt x="11371601" y="6518193"/>
                  <a:pt x="11363375" y="6532742"/>
                </a:cubicBezTo>
                <a:cubicBezTo>
                  <a:pt x="11363375" y="6534820"/>
                  <a:pt x="11363375" y="6534820"/>
                  <a:pt x="11363375" y="6534820"/>
                </a:cubicBezTo>
                <a:cubicBezTo>
                  <a:pt x="11365431" y="6538978"/>
                  <a:pt x="11371601" y="6547291"/>
                  <a:pt x="11375714" y="6553526"/>
                </a:cubicBezTo>
                <a:cubicBezTo>
                  <a:pt x="11392166" y="6553526"/>
                  <a:pt x="11410675" y="6549370"/>
                  <a:pt x="11427127" y="6538978"/>
                </a:cubicBezTo>
                <a:cubicBezTo>
                  <a:pt x="11427127" y="6541055"/>
                  <a:pt x="11437410" y="6555605"/>
                  <a:pt x="11439467" y="6557684"/>
                </a:cubicBezTo>
                <a:cubicBezTo>
                  <a:pt x="11427127" y="6570154"/>
                  <a:pt x="11416844" y="6586781"/>
                  <a:pt x="11412731" y="6603410"/>
                </a:cubicBezTo>
                <a:cubicBezTo>
                  <a:pt x="11414788" y="6605487"/>
                  <a:pt x="11414788" y="6605487"/>
                  <a:pt x="11414788" y="6605487"/>
                </a:cubicBezTo>
                <a:cubicBezTo>
                  <a:pt x="11416844" y="6609645"/>
                  <a:pt x="11425070" y="6615880"/>
                  <a:pt x="11429184" y="6620037"/>
                </a:cubicBezTo>
                <a:cubicBezTo>
                  <a:pt x="11431240" y="6620037"/>
                  <a:pt x="11431240" y="6620037"/>
                  <a:pt x="11431240" y="6620037"/>
                </a:cubicBezTo>
                <a:cubicBezTo>
                  <a:pt x="11445636" y="6615880"/>
                  <a:pt x="11462089" y="6607566"/>
                  <a:pt x="11476484" y="6593017"/>
                </a:cubicBezTo>
                <a:cubicBezTo>
                  <a:pt x="11478541" y="6595096"/>
                  <a:pt x="11490880" y="6605487"/>
                  <a:pt x="11492937" y="6607566"/>
                </a:cubicBezTo>
                <a:cubicBezTo>
                  <a:pt x="11484710" y="6624193"/>
                  <a:pt x="11480598" y="6640822"/>
                  <a:pt x="11480598" y="6657449"/>
                </a:cubicBezTo>
                <a:cubicBezTo>
                  <a:pt x="11480598" y="6657449"/>
                  <a:pt x="11480598" y="6659528"/>
                  <a:pt x="11480598" y="6659528"/>
                </a:cubicBezTo>
                <a:cubicBezTo>
                  <a:pt x="11484710" y="6663684"/>
                  <a:pt x="11492937" y="6667842"/>
                  <a:pt x="11499106" y="6669919"/>
                </a:cubicBezTo>
                <a:cubicBezTo>
                  <a:pt x="11499106" y="6671998"/>
                  <a:pt x="11499106" y="6671998"/>
                  <a:pt x="11499106" y="6671998"/>
                </a:cubicBezTo>
                <a:cubicBezTo>
                  <a:pt x="11501163" y="6669919"/>
                  <a:pt x="11501163" y="6669919"/>
                  <a:pt x="11501163" y="6669919"/>
                </a:cubicBezTo>
                <a:cubicBezTo>
                  <a:pt x="11515558" y="6661606"/>
                  <a:pt x="11527898" y="6649135"/>
                  <a:pt x="11538180" y="6632508"/>
                </a:cubicBezTo>
                <a:cubicBezTo>
                  <a:pt x="11540237" y="6634586"/>
                  <a:pt x="11554632" y="6640822"/>
                  <a:pt x="11556689" y="6640822"/>
                </a:cubicBezTo>
                <a:cubicBezTo>
                  <a:pt x="11554632" y="6649135"/>
                  <a:pt x="11554632" y="6659528"/>
                  <a:pt x="11554632" y="6667842"/>
                </a:cubicBezTo>
                <a:cubicBezTo>
                  <a:pt x="11554632" y="6676155"/>
                  <a:pt x="11554632" y="6686548"/>
                  <a:pt x="11556689" y="6692783"/>
                </a:cubicBezTo>
                <a:cubicBezTo>
                  <a:pt x="11556689" y="6694861"/>
                  <a:pt x="11556689" y="6694861"/>
                  <a:pt x="11556689" y="6694861"/>
                </a:cubicBezTo>
                <a:cubicBezTo>
                  <a:pt x="11558746" y="6694861"/>
                  <a:pt x="11558746" y="6694861"/>
                  <a:pt x="11558746" y="6694861"/>
                </a:cubicBezTo>
                <a:cubicBezTo>
                  <a:pt x="11562859" y="6696940"/>
                  <a:pt x="11573141" y="6699018"/>
                  <a:pt x="11579311" y="6701096"/>
                </a:cubicBezTo>
                <a:cubicBezTo>
                  <a:pt x="11581367" y="6701096"/>
                  <a:pt x="11581367" y="6701096"/>
                  <a:pt x="11581367" y="6701096"/>
                </a:cubicBezTo>
                <a:cubicBezTo>
                  <a:pt x="11591650" y="6688626"/>
                  <a:pt x="11601933" y="6671998"/>
                  <a:pt x="11606046" y="6655371"/>
                </a:cubicBezTo>
                <a:cubicBezTo>
                  <a:pt x="11608102" y="6655371"/>
                  <a:pt x="11626611" y="6657449"/>
                  <a:pt x="11628668" y="6657449"/>
                </a:cubicBezTo>
                <a:cubicBezTo>
                  <a:pt x="11628668" y="6676155"/>
                  <a:pt x="11632781" y="6694861"/>
                  <a:pt x="11641007" y="6709410"/>
                </a:cubicBezTo>
                <a:cubicBezTo>
                  <a:pt x="11643063" y="6709410"/>
                  <a:pt x="11643063" y="6709410"/>
                  <a:pt x="11643063" y="6709410"/>
                </a:cubicBezTo>
                <a:cubicBezTo>
                  <a:pt x="11649233" y="6709410"/>
                  <a:pt x="11659516" y="6709410"/>
                  <a:pt x="11663629" y="6709410"/>
                </a:cubicBezTo>
                <a:cubicBezTo>
                  <a:pt x="11665686" y="6709410"/>
                  <a:pt x="11665686" y="6709410"/>
                  <a:pt x="11665686" y="6709410"/>
                </a:cubicBezTo>
                <a:cubicBezTo>
                  <a:pt x="11673912" y="6694861"/>
                  <a:pt x="11678025" y="6676155"/>
                  <a:pt x="11680082" y="6657449"/>
                </a:cubicBezTo>
                <a:cubicBezTo>
                  <a:pt x="11682138" y="6657449"/>
                  <a:pt x="11698590" y="6655371"/>
                  <a:pt x="11700647" y="6655371"/>
                </a:cubicBezTo>
                <a:cubicBezTo>
                  <a:pt x="11704760" y="6671998"/>
                  <a:pt x="11715042" y="6688626"/>
                  <a:pt x="11727382" y="6701096"/>
                </a:cubicBezTo>
                <a:cubicBezTo>
                  <a:pt x="11733551" y="6699018"/>
                  <a:pt x="11743834" y="6696940"/>
                  <a:pt x="11747947" y="6694861"/>
                </a:cubicBezTo>
                <a:cubicBezTo>
                  <a:pt x="11750004" y="6694861"/>
                  <a:pt x="11750004" y="6694861"/>
                  <a:pt x="11750004" y="6694861"/>
                </a:cubicBezTo>
                <a:cubicBezTo>
                  <a:pt x="11752060" y="6686548"/>
                  <a:pt x="11752060" y="6676155"/>
                  <a:pt x="11752060" y="6667842"/>
                </a:cubicBezTo>
                <a:cubicBezTo>
                  <a:pt x="11752060" y="6659528"/>
                  <a:pt x="11752060" y="6649135"/>
                  <a:pt x="11750004" y="6640822"/>
                </a:cubicBezTo>
                <a:cubicBezTo>
                  <a:pt x="11752060" y="6640822"/>
                  <a:pt x="11768512" y="6634586"/>
                  <a:pt x="11770569" y="6632508"/>
                </a:cubicBezTo>
                <a:cubicBezTo>
                  <a:pt x="11778795" y="6649135"/>
                  <a:pt x="11793191" y="6661606"/>
                  <a:pt x="11807586" y="6669919"/>
                </a:cubicBezTo>
                <a:cubicBezTo>
                  <a:pt x="11813756" y="6667842"/>
                  <a:pt x="11821982" y="6663684"/>
                  <a:pt x="11826095" y="6659528"/>
                </a:cubicBezTo>
                <a:cubicBezTo>
                  <a:pt x="11828152" y="6657449"/>
                  <a:pt x="11828152" y="6657449"/>
                  <a:pt x="11828152" y="6657449"/>
                </a:cubicBezTo>
                <a:cubicBezTo>
                  <a:pt x="11828152" y="6657449"/>
                  <a:pt x="11828152" y="6657449"/>
                  <a:pt x="11828152" y="6655371"/>
                </a:cubicBezTo>
                <a:cubicBezTo>
                  <a:pt x="11828152" y="6640822"/>
                  <a:pt x="11821982" y="6622116"/>
                  <a:pt x="11813756" y="6607566"/>
                </a:cubicBezTo>
                <a:cubicBezTo>
                  <a:pt x="11815812" y="6605487"/>
                  <a:pt x="11828152" y="6595096"/>
                  <a:pt x="11830208" y="6593017"/>
                </a:cubicBezTo>
                <a:cubicBezTo>
                  <a:pt x="11844604" y="6605487"/>
                  <a:pt x="11861056" y="6615880"/>
                  <a:pt x="11875452" y="6620037"/>
                </a:cubicBezTo>
                <a:cubicBezTo>
                  <a:pt x="11877509" y="6620037"/>
                  <a:pt x="11877509" y="6620037"/>
                  <a:pt x="11877509" y="6620037"/>
                </a:cubicBezTo>
                <a:cubicBezTo>
                  <a:pt x="11881622" y="6615880"/>
                  <a:pt x="11889848" y="6609645"/>
                  <a:pt x="11891905" y="6603410"/>
                </a:cubicBezTo>
                <a:cubicBezTo>
                  <a:pt x="11893961" y="6603410"/>
                  <a:pt x="11893961" y="6603410"/>
                  <a:pt x="11893961" y="6603410"/>
                </a:cubicBezTo>
                <a:cubicBezTo>
                  <a:pt x="11889848" y="6586781"/>
                  <a:pt x="11879565" y="6570154"/>
                  <a:pt x="11867226" y="6557684"/>
                </a:cubicBezTo>
                <a:cubicBezTo>
                  <a:pt x="11869283" y="6555605"/>
                  <a:pt x="11879565" y="6541055"/>
                  <a:pt x="11879565" y="6538978"/>
                </a:cubicBezTo>
                <a:cubicBezTo>
                  <a:pt x="11896018" y="6547291"/>
                  <a:pt x="11914526" y="6553526"/>
                  <a:pt x="11930979" y="6553526"/>
                </a:cubicBezTo>
                <a:cubicBezTo>
                  <a:pt x="11933035" y="6551448"/>
                  <a:pt x="11933035" y="6551448"/>
                  <a:pt x="11933035" y="6551448"/>
                </a:cubicBezTo>
                <a:cubicBezTo>
                  <a:pt x="11935092" y="6547291"/>
                  <a:pt x="11941261" y="6538978"/>
                  <a:pt x="11943318" y="6532742"/>
                </a:cubicBezTo>
                <a:cubicBezTo>
                  <a:pt x="11943318" y="6530664"/>
                  <a:pt x="11943318" y="6530664"/>
                  <a:pt x="11943318" y="6530664"/>
                </a:cubicBezTo>
                <a:cubicBezTo>
                  <a:pt x="11935092" y="6518193"/>
                  <a:pt x="11920696" y="6503643"/>
                  <a:pt x="11906300" y="6495329"/>
                </a:cubicBezTo>
                <a:cubicBezTo>
                  <a:pt x="11906300" y="6491173"/>
                  <a:pt x="11914526" y="6476623"/>
                  <a:pt x="11914526" y="6474546"/>
                </a:cubicBezTo>
                <a:cubicBezTo>
                  <a:pt x="11930979" y="6478702"/>
                  <a:pt x="11949488" y="6478702"/>
                  <a:pt x="11965940" y="6474546"/>
                </a:cubicBezTo>
                <a:cubicBezTo>
                  <a:pt x="11967996" y="6474546"/>
                  <a:pt x="11967996" y="6474546"/>
                  <a:pt x="11967996" y="6474546"/>
                </a:cubicBezTo>
                <a:cubicBezTo>
                  <a:pt x="11970053" y="6468310"/>
                  <a:pt x="11972109" y="6459996"/>
                  <a:pt x="11972109" y="6453761"/>
                </a:cubicBezTo>
                <a:cubicBezTo>
                  <a:pt x="11972109" y="6451682"/>
                  <a:pt x="11972109" y="6451682"/>
                  <a:pt x="11972109" y="6451682"/>
                </a:cubicBezTo>
                <a:cubicBezTo>
                  <a:pt x="11961827" y="6439211"/>
                  <a:pt x="11945374" y="6430897"/>
                  <a:pt x="11926866" y="6424662"/>
                </a:cubicBezTo>
                <a:cubicBezTo>
                  <a:pt x="11928922" y="6422584"/>
                  <a:pt x="11930979" y="6405956"/>
                  <a:pt x="11930979" y="6403878"/>
                </a:cubicBezTo>
                <a:cubicBezTo>
                  <a:pt x="11949488" y="6403878"/>
                  <a:pt x="11967996" y="6397643"/>
                  <a:pt x="11980336" y="6389329"/>
                </a:cubicBezTo>
                <a:cubicBezTo>
                  <a:pt x="11982392" y="6389329"/>
                  <a:pt x="11982392" y="6389329"/>
                  <a:pt x="11982392" y="6389329"/>
                </a:cubicBezTo>
                <a:cubicBezTo>
                  <a:pt x="11982392" y="6385172"/>
                  <a:pt x="11982392" y="6381015"/>
                  <a:pt x="11982392" y="6376858"/>
                </a:cubicBezTo>
                <a:cubicBezTo>
                  <a:pt x="11982392" y="6374779"/>
                  <a:pt x="11982392" y="6370623"/>
                  <a:pt x="11982392" y="6366465"/>
                </a:cubicBezTo>
                <a:cubicBezTo>
                  <a:pt x="11980336" y="6366465"/>
                  <a:pt x="11980336" y="6366465"/>
                  <a:pt x="11980336" y="6366465"/>
                </a:cubicBezTo>
                <a:cubicBezTo>
                  <a:pt x="11967996" y="6358152"/>
                  <a:pt x="11949488" y="6351917"/>
                  <a:pt x="11930979" y="6351917"/>
                </a:cubicBezTo>
                <a:cubicBezTo>
                  <a:pt x="11930979" y="6349838"/>
                  <a:pt x="11928922" y="6333211"/>
                  <a:pt x="11928922" y="6331132"/>
                </a:cubicBezTo>
                <a:cubicBezTo>
                  <a:pt x="11945374" y="6324897"/>
                  <a:pt x="11961827" y="6316583"/>
                  <a:pt x="11972109" y="6304112"/>
                </a:cubicBezTo>
                <a:cubicBezTo>
                  <a:pt x="11974166" y="6304112"/>
                  <a:pt x="11974166" y="6304112"/>
                  <a:pt x="11974166" y="6304112"/>
                </a:cubicBezTo>
                <a:cubicBezTo>
                  <a:pt x="11974166" y="6302033"/>
                  <a:pt x="11974166" y="6302033"/>
                  <a:pt x="11974166" y="6302033"/>
                </a:cubicBezTo>
                <a:cubicBezTo>
                  <a:pt x="11972109" y="6295798"/>
                  <a:pt x="11970053" y="6287485"/>
                  <a:pt x="11967996" y="6281249"/>
                </a:cubicBezTo>
                <a:cubicBezTo>
                  <a:pt x="11965940" y="6281249"/>
                  <a:pt x="11965940" y="6281249"/>
                  <a:pt x="11965940" y="6281249"/>
                </a:cubicBezTo>
                <a:cubicBezTo>
                  <a:pt x="11951544" y="6275014"/>
                  <a:pt x="11933035" y="6277092"/>
                  <a:pt x="11914526" y="6281249"/>
                </a:cubicBezTo>
                <a:cubicBezTo>
                  <a:pt x="11914526" y="6279171"/>
                  <a:pt x="11908357" y="6262543"/>
                  <a:pt x="11906300" y="6260465"/>
                </a:cubicBezTo>
                <a:cubicBezTo>
                  <a:pt x="11922753" y="6252151"/>
                  <a:pt x="11935092" y="6237601"/>
                  <a:pt x="11943318" y="6223053"/>
                </a:cubicBezTo>
                <a:cubicBezTo>
                  <a:pt x="11943318" y="6220974"/>
                  <a:pt x="11943318" y="6220974"/>
                  <a:pt x="11943318" y="6220974"/>
                </a:cubicBezTo>
                <a:cubicBezTo>
                  <a:pt x="11941261" y="6216817"/>
                  <a:pt x="11937148" y="6208503"/>
                  <a:pt x="11933035" y="6202268"/>
                </a:cubicBezTo>
                <a:cubicBezTo>
                  <a:pt x="11930979" y="6202268"/>
                  <a:pt x="11930979" y="6202268"/>
                  <a:pt x="11930979" y="6202268"/>
                </a:cubicBezTo>
                <a:cubicBezTo>
                  <a:pt x="11914526" y="6202268"/>
                  <a:pt x="11896018" y="6206425"/>
                  <a:pt x="11881622" y="6214739"/>
                </a:cubicBezTo>
                <a:cubicBezTo>
                  <a:pt x="11879565" y="6214739"/>
                  <a:pt x="11869283" y="6200189"/>
                  <a:pt x="11867226" y="6198111"/>
                </a:cubicBezTo>
                <a:cubicBezTo>
                  <a:pt x="11879565" y="6185640"/>
                  <a:pt x="11889848" y="6169013"/>
                  <a:pt x="11893961" y="6152385"/>
                </a:cubicBezTo>
                <a:cubicBezTo>
                  <a:pt x="11893961" y="6150307"/>
                  <a:pt x="11893961" y="6150307"/>
                  <a:pt x="11893961" y="6150307"/>
                </a:cubicBezTo>
                <a:cubicBezTo>
                  <a:pt x="11889848" y="6146150"/>
                  <a:pt x="11883679" y="6139914"/>
                  <a:pt x="11877509" y="6135757"/>
                </a:cubicBezTo>
                <a:cubicBezTo>
                  <a:pt x="11861056" y="6139914"/>
                  <a:pt x="11844604" y="6148228"/>
                  <a:pt x="11832265" y="6160699"/>
                </a:cubicBezTo>
                <a:cubicBezTo>
                  <a:pt x="11830208" y="6160699"/>
                  <a:pt x="11815812" y="6150307"/>
                  <a:pt x="11813756" y="6148228"/>
                </a:cubicBezTo>
                <a:cubicBezTo>
                  <a:pt x="11824038" y="6131601"/>
                  <a:pt x="11828152" y="6114973"/>
                  <a:pt x="11828152" y="6098345"/>
                </a:cubicBezTo>
                <a:cubicBezTo>
                  <a:pt x="11828152" y="6098345"/>
                  <a:pt x="11828152" y="6096267"/>
                  <a:pt x="11828152" y="6096267"/>
                </a:cubicBezTo>
                <a:cubicBezTo>
                  <a:pt x="11821982" y="6092110"/>
                  <a:pt x="11813756" y="6087953"/>
                  <a:pt x="11809643" y="6085875"/>
                </a:cubicBezTo>
                <a:cubicBezTo>
                  <a:pt x="11807586" y="6083796"/>
                  <a:pt x="11807586" y="6083796"/>
                  <a:pt x="11807586" y="6083796"/>
                </a:cubicBezTo>
                <a:cubicBezTo>
                  <a:pt x="11807586" y="6085875"/>
                  <a:pt x="11807586" y="6085875"/>
                  <a:pt x="11807586" y="6085875"/>
                </a:cubicBezTo>
                <a:cubicBezTo>
                  <a:pt x="11793191" y="6092110"/>
                  <a:pt x="11780851" y="6106659"/>
                  <a:pt x="11770569" y="6121208"/>
                </a:cubicBezTo>
                <a:cubicBezTo>
                  <a:pt x="11768512" y="6121208"/>
                  <a:pt x="11752060" y="6114973"/>
                  <a:pt x="11750004" y="6112895"/>
                </a:cubicBezTo>
                <a:cubicBezTo>
                  <a:pt x="11752060" y="6104581"/>
                  <a:pt x="11754116" y="6096267"/>
                  <a:pt x="11754116" y="6085875"/>
                </a:cubicBezTo>
                <a:cubicBezTo>
                  <a:pt x="11754116" y="6077561"/>
                  <a:pt x="11752060" y="6069247"/>
                  <a:pt x="11750004" y="6060933"/>
                </a:cubicBezTo>
                <a:cubicBezTo>
                  <a:pt x="11750004" y="6058855"/>
                  <a:pt x="11750004" y="6058855"/>
                  <a:pt x="11750004" y="6058855"/>
                </a:cubicBezTo>
                <a:cubicBezTo>
                  <a:pt x="11747947" y="6058855"/>
                  <a:pt x="11747947" y="6058855"/>
                  <a:pt x="11747947" y="6058855"/>
                </a:cubicBezTo>
                <a:cubicBezTo>
                  <a:pt x="11743834" y="6056776"/>
                  <a:pt x="11735608" y="6054698"/>
                  <a:pt x="11727382" y="6054698"/>
                </a:cubicBezTo>
                <a:cubicBezTo>
                  <a:pt x="11715042" y="6065090"/>
                  <a:pt x="11704760" y="6081718"/>
                  <a:pt x="11700647" y="6100424"/>
                </a:cubicBezTo>
                <a:cubicBezTo>
                  <a:pt x="11698590" y="6098345"/>
                  <a:pt x="11682138" y="6096267"/>
                  <a:pt x="11678025" y="6096267"/>
                </a:cubicBezTo>
                <a:cubicBezTo>
                  <a:pt x="11678025" y="6079639"/>
                  <a:pt x="11673912" y="6060933"/>
                  <a:pt x="11665686" y="6046384"/>
                </a:cubicBezTo>
                <a:cubicBezTo>
                  <a:pt x="11663629" y="6046384"/>
                  <a:pt x="11663629" y="6046384"/>
                  <a:pt x="11663629" y="6046384"/>
                </a:cubicBezTo>
                <a:cubicBezTo>
                  <a:pt x="11657460" y="6044305"/>
                  <a:pt x="11649233" y="6044305"/>
                  <a:pt x="11643063" y="6046384"/>
                </a:cubicBezTo>
                <a:cubicBezTo>
                  <a:pt x="11641007" y="6046384"/>
                  <a:pt x="11641007" y="6046384"/>
                  <a:pt x="11641007" y="604638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830E89-B3DC-4845-B9D6-57EEF767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01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96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8702E8D-AEBF-49D4-9D69-00802EFEB7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0000" y="2141538"/>
            <a:ext cx="5537200" cy="31416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228600" indent="-1698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573E487D-389A-425E-93B1-6E466DB120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08ACE488-B9EE-4F80-9093-0D25C49D3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D6F820-5DA9-442B-93E8-9740D300251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9D2C925-BE4C-4057-86A9-05FBB940D62D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14793272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1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6350000" y="2141538"/>
            <a:ext cx="5537200" cy="314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/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558800" y="2141538"/>
            <a:ext cx="4978400" cy="1135062"/>
          </a:xfrm>
          <a:prstGeom prst="rect">
            <a:avLst/>
          </a:prstGeom>
          <a:noFill/>
          <a:ln w="25400" cap="flat" cmpd="sng">
            <a:solidFill>
              <a:srgbClr val="F5F7F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 b="1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ubTitle" idx="3"/>
          </p:nvPr>
        </p:nvSpPr>
        <p:spPr>
          <a:xfrm>
            <a:off x="554567" y="3383632"/>
            <a:ext cx="4986867" cy="1975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11650133" y="115570"/>
            <a:ext cx="4233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81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/>
          <p:nvPr/>
        </p:nvSpPr>
        <p:spPr>
          <a:xfrm>
            <a:off x="-305297" y="-973029"/>
            <a:ext cx="12422591" cy="7804275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6"/>
          <p:cNvSpPr/>
          <p:nvPr/>
        </p:nvSpPr>
        <p:spPr>
          <a:xfrm>
            <a:off x="0" y="3339029"/>
            <a:ext cx="12192000" cy="2176117"/>
          </a:xfrm>
          <a:prstGeom prst="rect">
            <a:avLst/>
          </a:prstGeom>
          <a:solidFill>
            <a:srgbClr val="02B3E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highlight>
                <a:srgbClr val="01B4E7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965" y="855523"/>
            <a:ext cx="2108231" cy="2116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24913" y="5860867"/>
            <a:ext cx="1883771" cy="716364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6"/>
          <p:cNvSpPr txBox="1"/>
          <p:nvPr/>
        </p:nvSpPr>
        <p:spPr>
          <a:xfrm>
            <a:off x="74706" y="5837665"/>
            <a:ext cx="6638588" cy="1168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Monday, February </a:t>
            </a:r>
            <a:r>
              <a:rPr lang="en-US" sz="3600" b="1" dirty="0">
                <a:solidFill>
                  <a:srgbClr val="FFFF00"/>
                </a:solidFill>
              </a:rPr>
              <a:t>13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, 2023</a:t>
            </a:r>
            <a:endParaRPr dirty="0"/>
          </a:p>
        </p:txBody>
      </p:sp>
      <p:sp>
        <p:nvSpPr>
          <p:cNvPr id="107" name="Google Shape;107;p16"/>
          <p:cNvSpPr txBox="1"/>
          <p:nvPr/>
        </p:nvSpPr>
        <p:spPr>
          <a:xfrm>
            <a:off x="101823" y="3349218"/>
            <a:ext cx="12192000" cy="821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</a:pPr>
            <a:r>
              <a:rPr lang="en-US" sz="6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D5710 Membership: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</a:pPr>
            <a:r>
              <a:rPr lang="en-US" sz="6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Quarterly Conversation</a:t>
            </a:r>
            <a:endParaRPr/>
          </a:p>
        </p:txBody>
      </p:sp>
      <p:sp>
        <p:nvSpPr>
          <p:cNvPr id="108" name="Google Shape;108;p16"/>
          <p:cNvSpPr txBox="1"/>
          <p:nvPr/>
        </p:nvSpPr>
        <p:spPr>
          <a:xfrm>
            <a:off x="0" y="4310604"/>
            <a:ext cx="12192000" cy="465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strike="noStrike" cap="none">
              <a:solidFill>
                <a:srgbClr val="005DA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6"/>
          <p:cNvSpPr/>
          <p:nvPr/>
        </p:nvSpPr>
        <p:spPr>
          <a:xfrm>
            <a:off x="-95679" y="-140216"/>
            <a:ext cx="12192000" cy="6858000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8" name="Google Shape;218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1356" y="140216"/>
            <a:ext cx="1293687" cy="1298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24913" y="5860867"/>
            <a:ext cx="1883771" cy="716364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26"/>
          <p:cNvSpPr txBox="1"/>
          <p:nvPr/>
        </p:nvSpPr>
        <p:spPr>
          <a:xfrm>
            <a:off x="0" y="4310604"/>
            <a:ext cx="12192000" cy="465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strike="noStrike" cap="none">
              <a:solidFill>
                <a:srgbClr val="005DA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200"/>
              <a:buFont typeface="Arial Rounded"/>
              <a:buNone/>
            </a:pPr>
            <a:r>
              <a:rPr lang="en-US" sz="4200" b="1" dirty="0">
                <a:solidFill>
                  <a:srgbClr val="FFFF00"/>
                </a:solidFill>
                <a:latin typeface="Arial Rounded"/>
                <a:ea typeface="Arial Rounded"/>
                <a:cs typeface="Arial Rounded"/>
                <a:sym typeface="Arial Rounded"/>
              </a:rPr>
              <a:t>District Membership Team </a:t>
            </a:r>
            <a:br>
              <a:rPr lang="en-US" sz="4200" b="1" dirty="0">
                <a:solidFill>
                  <a:srgbClr val="FFFF00"/>
                </a:solidFill>
                <a:latin typeface="Arial Rounded"/>
                <a:ea typeface="Arial Rounded"/>
                <a:cs typeface="Arial Rounded"/>
                <a:sym typeface="Arial Rounded"/>
              </a:rPr>
            </a:br>
            <a:r>
              <a:rPr lang="en-US" sz="4200" b="1" dirty="0">
                <a:solidFill>
                  <a:srgbClr val="FFFF00"/>
                </a:solidFill>
                <a:latin typeface="Arial Rounded"/>
                <a:ea typeface="Arial Rounded"/>
                <a:cs typeface="Arial Rounded"/>
                <a:sym typeface="Arial Rounded"/>
              </a:rPr>
              <a:t>Initiatives Update</a:t>
            </a:r>
            <a:endParaRPr sz="3600" i="1" dirty="0">
              <a:solidFill>
                <a:srgbClr val="32CC7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3E1643F-CD47-CE78-B374-B64BC7772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74707" y="1994181"/>
            <a:ext cx="12171027" cy="43513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Membership Leads –</a:t>
            </a:r>
            <a:r>
              <a:rPr lang="en-US" b="1" i="1" dirty="0">
                <a:solidFill>
                  <a:schemeClr val="bg1"/>
                </a:solidFill>
              </a:rPr>
              <a:t> Shari Hansen, Leavenworth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District Membership Team Welcome Letter – </a:t>
            </a:r>
            <a:r>
              <a:rPr lang="en-US" b="1" i="1" dirty="0">
                <a:solidFill>
                  <a:schemeClr val="bg1"/>
                </a:solidFill>
              </a:rPr>
              <a:t>Shari Hansen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Service Project Impact Publicity</a:t>
            </a:r>
            <a:r>
              <a:rPr lang="en-US" b="1" i="1" dirty="0">
                <a:solidFill>
                  <a:schemeClr val="bg1"/>
                </a:solidFill>
              </a:rPr>
              <a:t> – Bill Musgrave, Olathe –Santa Fe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Shawnee Satellite Status – </a:t>
            </a:r>
            <a:r>
              <a:rPr lang="en-US" b="1" i="1" dirty="0">
                <a:solidFill>
                  <a:schemeClr val="bg1"/>
                </a:solidFill>
              </a:rPr>
              <a:t>Matt Zimmerman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Rotary Club Health Check – Mary Mckenzie, </a:t>
            </a:r>
            <a:r>
              <a:rPr lang="en-US" b="1" i="1" dirty="0" err="1">
                <a:solidFill>
                  <a:schemeClr val="bg1"/>
                </a:solidFill>
              </a:rPr>
              <a:t>Jayhawk</a:t>
            </a:r>
            <a:r>
              <a:rPr lang="en-US" b="1" i="1" dirty="0">
                <a:solidFill>
                  <a:schemeClr val="bg1"/>
                </a:solidFill>
              </a:rPr>
              <a:t> Breakfast Lawrence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Welcoming and Orientating New Members’ Checklist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r>
              <a:rPr lang="en-US" b="1" i="1" dirty="0">
                <a:solidFill>
                  <a:schemeClr val="bg1"/>
                </a:solidFill>
              </a:rPr>
              <a:t>Mary McKenzie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i="1" dirty="0">
              <a:solidFill>
                <a:schemeClr val="bg1"/>
              </a:solidFill>
            </a:endParaRPr>
          </a:p>
          <a:p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31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/>
          <p:nvPr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Google Shape;131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2145" y="65456"/>
            <a:ext cx="1279967" cy="1243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61874" y="6060083"/>
            <a:ext cx="1883771" cy="716364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8"/>
          <p:cNvSpPr txBox="1"/>
          <p:nvPr/>
        </p:nvSpPr>
        <p:spPr>
          <a:xfrm>
            <a:off x="0" y="4310604"/>
            <a:ext cx="12192000" cy="465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strike="noStrike" cap="none">
              <a:solidFill>
                <a:srgbClr val="005DA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8"/>
          <p:cNvSpPr txBox="1">
            <a:spLocks noGrp="1"/>
          </p:cNvSpPr>
          <p:nvPr>
            <p:ph type="title"/>
          </p:nvPr>
        </p:nvSpPr>
        <p:spPr>
          <a:xfrm>
            <a:off x="1544255" y="11206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CC75"/>
              </a:buClr>
              <a:buSzPts val="4000"/>
              <a:buFont typeface="Arial Rounded"/>
              <a:buNone/>
            </a:pPr>
            <a:r>
              <a:rPr lang="en-US" sz="3900" b="1" dirty="0">
                <a:solidFill>
                  <a:srgbClr val="FFFF00"/>
                </a:solidFill>
                <a:latin typeface="Arial Rounded"/>
                <a:ea typeface="Arial Rounded"/>
                <a:cs typeface="Arial Rounded"/>
                <a:sym typeface="Arial Rounded"/>
              </a:rPr>
              <a:t>Grow Our Rotary Clubs Panel Conversation</a:t>
            </a:r>
            <a:endParaRPr sz="3900" dirty="0"/>
          </a:p>
        </p:txBody>
      </p:sp>
      <p:sp>
        <p:nvSpPr>
          <p:cNvPr id="135" name="Google Shape;135;p18"/>
          <p:cNvSpPr txBox="1">
            <a:spLocks noGrp="1"/>
          </p:cNvSpPr>
          <p:nvPr>
            <p:ph type="body" idx="1"/>
          </p:nvPr>
        </p:nvSpPr>
        <p:spPr>
          <a:xfrm>
            <a:off x="648777" y="1562139"/>
            <a:ext cx="10395243" cy="4416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3200" b="1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Mary-Ammielle</a:t>
            </a:r>
            <a:r>
              <a:rPr lang="en-US" sz="32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Nichols –  </a:t>
            </a:r>
            <a:r>
              <a:rPr lang="en-US" sz="3200" b="1" i="1" dirty="0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ROC City (Rochester, 							NewYork) District 7120</a:t>
            </a:r>
          </a:p>
          <a:p>
            <a:pPr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92D05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Ken </a:t>
            </a:r>
            <a:r>
              <a:rPr lang="en-US" sz="3200" b="1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Selzer</a:t>
            </a:r>
            <a:r>
              <a:rPr lang="en-US" sz="32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dirty="0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3200" b="1" i="1" dirty="0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Leawood</a:t>
            </a:r>
          </a:p>
          <a:p>
            <a:pPr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Michelle Sink – </a:t>
            </a:r>
            <a:r>
              <a:rPr lang="en-US" sz="3200" b="1" i="1" dirty="0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Manhattan </a:t>
            </a:r>
            <a:r>
              <a:rPr lang="en-US" sz="3200" b="1" i="1" dirty="0" err="1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Konza</a:t>
            </a:r>
            <a:endParaRPr lang="en-US" sz="3200" b="1" i="1" dirty="0">
              <a:solidFill>
                <a:srgbClr val="92D05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Matt Wright – </a:t>
            </a:r>
            <a:r>
              <a:rPr lang="en-US" sz="3200" b="1" i="1" dirty="0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Western Johnson County </a:t>
            </a:r>
          </a:p>
        </p:txBody>
      </p:sp>
    </p:spTree>
    <p:extLst>
      <p:ext uri="{BB962C8B-B14F-4D97-AF65-F5344CB8AC3E}">
        <p14:creationId xmlns:p14="http://schemas.microsoft.com/office/powerpoint/2010/main" val="158301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9"/>
          <p:cNvSpPr/>
          <p:nvPr/>
        </p:nvSpPr>
        <p:spPr>
          <a:xfrm>
            <a:off x="0" y="-495822"/>
            <a:ext cx="12192000" cy="7572645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2" name="Google Shape;252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7829" y="105590"/>
            <a:ext cx="1045882" cy="1050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24913" y="5860867"/>
            <a:ext cx="1883771" cy="716364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p29"/>
          <p:cNvSpPr txBox="1"/>
          <p:nvPr/>
        </p:nvSpPr>
        <p:spPr>
          <a:xfrm>
            <a:off x="0" y="4310604"/>
            <a:ext cx="12192000" cy="465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strike="noStrike" cap="none">
              <a:solidFill>
                <a:srgbClr val="005DA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29"/>
          <p:cNvSpPr txBox="1">
            <a:spLocks noGrp="1"/>
          </p:cNvSpPr>
          <p:nvPr>
            <p:ph type="title"/>
          </p:nvPr>
        </p:nvSpPr>
        <p:spPr>
          <a:xfrm>
            <a:off x="1107142" y="43147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Arial"/>
              <a:buNone/>
            </a:pPr>
            <a:r>
              <a:rPr lang="en-US" sz="54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Membership Issues for Food for Thought for Your Club</a:t>
            </a:r>
            <a:br>
              <a:rPr lang="en-US" sz="54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</a:br>
            <a:endParaRPr sz="5400" b="1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29"/>
          <p:cNvSpPr txBox="1">
            <a:spLocks noGrp="1"/>
          </p:cNvSpPr>
          <p:nvPr>
            <p:ph type="body" idx="1"/>
          </p:nvPr>
        </p:nvSpPr>
        <p:spPr>
          <a:xfrm>
            <a:off x="569258" y="1509529"/>
            <a:ext cx="10515600" cy="43513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endParaRPr lang="en-US" b="1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endParaRPr lang="en-US" b="1" dirty="0"/>
          </a:p>
          <a:p>
            <a:pPr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Arial" panose="020B0604020202020204" pitchFamily="34" charset="0"/>
              <a:buChar char="•"/>
            </a:pPr>
            <a:r>
              <a:rPr lang="en-US" b="1" dirty="0"/>
              <a:t>What Rotary assessments has your club done recently?</a:t>
            </a:r>
          </a:p>
          <a:p>
            <a:pPr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Arial" panose="020B0604020202020204" pitchFamily="34" charset="0"/>
              <a:buChar char="•"/>
            </a:pPr>
            <a:endParaRPr lang="en-US" b="1" dirty="0"/>
          </a:p>
          <a:p>
            <a:pPr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Arial" panose="020B0604020202020204" pitchFamily="34" charset="0"/>
              <a:buChar char="•"/>
            </a:pPr>
            <a:endParaRPr lang="en-US" b="1" dirty="0"/>
          </a:p>
          <a:p>
            <a:pPr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Arial" panose="020B0604020202020204" pitchFamily="34" charset="0"/>
              <a:buChar char="•"/>
            </a:pPr>
            <a:r>
              <a:rPr lang="en-US" b="1" dirty="0"/>
              <a:t>What does your club do to ensure that all your members and visitors have a positive experience whether it is a meeting with a program, a service project, a social, or any other gathering.   Does everyone </a:t>
            </a:r>
            <a:r>
              <a:rPr lang="en-US" b="1" dirty="0">
                <a:latin typeface="Arial Narrow" panose="020B0606020202030204" pitchFamily="34" charset="0"/>
              </a:rPr>
              <a:t>feel</a:t>
            </a:r>
            <a:r>
              <a:rPr lang="en-US" b="1" baseline="0" dirty="0">
                <a:latin typeface="Arial Narrow" panose="020B0606020202030204" pitchFamily="34" charset="0"/>
              </a:rPr>
              <a:t> welcomed by and comfortable with other club members?</a:t>
            </a:r>
            <a:endParaRPr lang="en-US" b="1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endParaRPr lang="en-US" b="1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endParaRPr lang="en-US" b="1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endParaRPr lang="en-US" b="1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32"/>
          <p:cNvSpPr/>
          <p:nvPr/>
        </p:nvSpPr>
        <p:spPr>
          <a:xfrm>
            <a:off x="0" y="489756"/>
            <a:ext cx="12192000" cy="2176117"/>
          </a:xfrm>
          <a:prstGeom prst="rect">
            <a:avLst/>
          </a:prstGeom>
          <a:solidFill>
            <a:srgbClr val="02B3E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highlight>
                <a:srgbClr val="01B4E7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32"/>
          <p:cNvSpPr txBox="1">
            <a:spLocks noGrp="1"/>
          </p:cNvSpPr>
          <p:nvPr>
            <p:ph type="title"/>
          </p:nvPr>
        </p:nvSpPr>
        <p:spPr>
          <a:xfrm>
            <a:off x="0" y="91503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US" sz="6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Continue the Conversation</a:t>
            </a:r>
            <a:br>
              <a:rPr lang="en-US" sz="6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3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2022-23 Quarterly Membership Meetings</a:t>
            </a:r>
            <a:endParaRPr sz="3300"/>
          </a:p>
        </p:txBody>
      </p:sp>
      <p:sp>
        <p:nvSpPr>
          <p:cNvPr id="283" name="Google Shape;283;p32"/>
          <p:cNvSpPr txBox="1"/>
          <p:nvPr/>
        </p:nvSpPr>
        <p:spPr>
          <a:xfrm>
            <a:off x="0" y="3247227"/>
            <a:ext cx="12192000" cy="236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Zoom, Monday at 5:30 p.m.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b="1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chemeClr val="lt1"/>
                </a:solidFill>
              </a:rPr>
              <a:t>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May 8, 2023</a:t>
            </a:r>
            <a:endParaRPr sz="3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4590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/>
          <p:nvPr/>
        </p:nvSpPr>
        <p:spPr>
          <a:xfrm>
            <a:off x="934064" y="195124"/>
            <a:ext cx="10327182" cy="1065477"/>
          </a:xfrm>
          <a:custGeom>
            <a:avLst/>
            <a:gdLst/>
            <a:ahLst/>
            <a:cxnLst/>
            <a:rect l="l" t="t" r="r" b="b"/>
            <a:pathLst>
              <a:path w="3963670" h="408940" extrusionOk="0">
                <a:moveTo>
                  <a:pt x="3848100" y="204470"/>
                </a:moveTo>
                <a:lnTo>
                  <a:pt x="3952240" y="60960"/>
                </a:lnTo>
                <a:cubicBezTo>
                  <a:pt x="3961130" y="49530"/>
                  <a:pt x="3962400" y="34290"/>
                  <a:pt x="3954780" y="21590"/>
                </a:cubicBezTo>
                <a:cubicBezTo>
                  <a:pt x="3947160" y="8890"/>
                  <a:pt x="3935730" y="0"/>
                  <a:pt x="3921760" y="0"/>
                </a:cubicBezTo>
                <a:lnTo>
                  <a:pt x="40640" y="0"/>
                </a:lnTo>
                <a:cubicBezTo>
                  <a:pt x="26670" y="0"/>
                  <a:pt x="12700" y="7620"/>
                  <a:pt x="6350" y="20320"/>
                </a:cubicBezTo>
                <a:cubicBezTo>
                  <a:pt x="0" y="33020"/>
                  <a:pt x="1270" y="48260"/>
                  <a:pt x="8890" y="59690"/>
                </a:cubicBezTo>
                <a:lnTo>
                  <a:pt x="113030" y="204470"/>
                </a:lnTo>
                <a:lnTo>
                  <a:pt x="10160" y="349250"/>
                </a:lnTo>
                <a:cubicBezTo>
                  <a:pt x="1270" y="360680"/>
                  <a:pt x="0" y="375920"/>
                  <a:pt x="7620" y="388620"/>
                </a:cubicBezTo>
                <a:cubicBezTo>
                  <a:pt x="15240" y="401320"/>
                  <a:pt x="26670" y="408940"/>
                  <a:pt x="41910" y="408940"/>
                </a:cubicBezTo>
                <a:lnTo>
                  <a:pt x="3923030" y="408940"/>
                </a:lnTo>
                <a:cubicBezTo>
                  <a:pt x="3937000" y="408940"/>
                  <a:pt x="3950970" y="401320"/>
                  <a:pt x="3957320" y="388620"/>
                </a:cubicBezTo>
                <a:cubicBezTo>
                  <a:pt x="3963670" y="375920"/>
                  <a:pt x="3962400" y="360680"/>
                  <a:pt x="3954780" y="349250"/>
                </a:cubicBezTo>
                <a:lnTo>
                  <a:pt x="3848100" y="204470"/>
                </a:lnTo>
                <a:close/>
              </a:path>
            </a:pathLst>
          </a:custGeom>
          <a:solidFill>
            <a:srgbClr val="E9C40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4" name="Google Shape;114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38234" y="1749609"/>
            <a:ext cx="1054154" cy="701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36905" y="1553578"/>
            <a:ext cx="793083" cy="8975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74929" y="1474471"/>
            <a:ext cx="941387" cy="941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547543" y="4029192"/>
            <a:ext cx="1078325" cy="107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219547" y="4029192"/>
            <a:ext cx="818687" cy="1226916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7"/>
          <p:cNvSpPr txBox="1"/>
          <p:nvPr/>
        </p:nvSpPr>
        <p:spPr>
          <a:xfrm>
            <a:off x="342900" y="285267"/>
            <a:ext cx="11506200" cy="724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Before We Start</a:t>
            </a:r>
            <a:endParaRPr/>
          </a:p>
        </p:txBody>
      </p:sp>
      <p:sp>
        <p:nvSpPr>
          <p:cNvPr id="120" name="Google Shape;120;p17"/>
          <p:cNvSpPr txBox="1"/>
          <p:nvPr/>
        </p:nvSpPr>
        <p:spPr>
          <a:xfrm>
            <a:off x="934064" y="2451101"/>
            <a:ext cx="3578125" cy="1356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1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99" b="0" i="0" u="none" strike="noStrike" cap="non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Rename yourself </a:t>
            </a:r>
            <a:endParaRPr/>
          </a:p>
          <a:p>
            <a:pPr marL="0" marR="0" lvl="0" indent="0" algn="ctr" rtl="0">
              <a:lnSpc>
                <a:spcPct val="14001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99" b="0" i="0" u="none" strike="noStrike" cap="non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With First &amp; Last name,</a:t>
            </a:r>
            <a:endParaRPr/>
          </a:p>
          <a:p>
            <a:pPr marL="0" marR="0" lvl="0" indent="0" algn="ctr" rtl="0">
              <a:lnSpc>
                <a:spcPct val="14001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99" b="0" i="0" u="none" strike="noStrike" cap="non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and Club Name </a:t>
            </a:r>
            <a:endParaRPr/>
          </a:p>
        </p:txBody>
      </p:sp>
      <p:sp>
        <p:nvSpPr>
          <p:cNvPr id="121" name="Google Shape;121;p17"/>
          <p:cNvSpPr txBox="1"/>
          <p:nvPr/>
        </p:nvSpPr>
        <p:spPr>
          <a:xfrm>
            <a:off x="5523412" y="2464223"/>
            <a:ext cx="1377553" cy="712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399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98" b="0" i="0" u="none" strike="noStrike" cap="non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Mute when </a:t>
            </a:r>
            <a:endParaRPr/>
          </a:p>
          <a:p>
            <a:pPr marL="0" marR="0" lvl="0" indent="0" algn="ctr" rtl="0">
              <a:lnSpc>
                <a:spcPct val="1399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98" b="0" i="0" u="none" strike="noStrike" cap="non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not talking</a:t>
            </a:r>
            <a:endParaRPr/>
          </a:p>
        </p:txBody>
      </p:sp>
      <p:sp>
        <p:nvSpPr>
          <p:cNvPr id="122" name="Google Shape;122;p17"/>
          <p:cNvSpPr txBox="1"/>
          <p:nvPr/>
        </p:nvSpPr>
        <p:spPr>
          <a:xfrm>
            <a:off x="8932372" y="2472690"/>
            <a:ext cx="1260078" cy="740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399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Turn your </a:t>
            </a:r>
            <a:endParaRPr/>
          </a:p>
          <a:p>
            <a:pPr marL="0" marR="0" lvl="0" indent="0" algn="ctr" rtl="0">
              <a:lnSpc>
                <a:spcPct val="1399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camera on</a:t>
            </a:r>
            <a:endParaRPr/>
          </a:p>
        </p:txBody>
      </p:sp>
      <p:sp>
        <p:nvSpPr>
          <p:cNvPr id="123" name="Google Shape;123;p17"/>
          <p:cNvSpPr txBox="1"/>
          <p:nvPr/>
        </p:nvSpPr>
        <p:spPr>
          <a:xfrm>
            <a:off x="3587509" y="5040005"/>
            <a:ext cx="2988573" cy="1809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Use the chat to communicate </a:t>
            </a:r>
            <a:endParaRPr/>
          </a:p>
          <a:p>
            <a:pPr marL="0" marR="0" lvl="0" indent="0" algn="ctr" rtl="0">
              <a:lnSpc>
                <a:spcPct val="1399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questions and comments</a:t>
            </a:r>
            <a:endParaRPr/>
          </a:p>
        </p:txBody>
      </p:sp>
      <p:sp>
        <p:nvSpPr>
          <p:cNvPr id="124" name="Google Shape;124;p17"/>
          <p:cNvSpPr txBox="1"/>
          <p:nvPr/>
        </p:nvSpPr>
        <p:spPr>
          <a:xfrm>
            <a:off x="7292598" y="5215438"/>
            <a:ext cx="3278283" cy="9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399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Raise hand to contribute </a:t>
            </a:r>
            <a:endParaRPr/>
          </a:p>
          <a:p>
            <a:pPr marL="0" marR="0" lvl="0" indent="0" algn="ctr" rtl="0">
              <a:lnSpc>
                <a:spcPct val="1399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or comment</a:t>
            </a:r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273B7A-8FD6-6C41-3FEF-80AFD02CCCEC}"/>
              </a:ext>
            </a:extLst>
          </p:cNvPr>
          <p:cNvSpPr txBox="1"/>
          <p:nvPr/>
        </p:nvSpPr>
        <p:spPr>
          <a:xfrm>
            <a:off x="136961" y="4614277"/>
            <a:ext cx="317935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2FCA3D-E864-FF1C-8ADF-F222FAEEF8BF}"/>
              </a:ext>
            </a:extLst>
          </p:cNvPr>
          <p:cNvSpPr txBox="1"/>
          <p:nvPr/>
        </p:nvSpPr>
        <p:spPr>
          <a:xfrm>
            <a:off x="0" y="4646149"/>
            <a:ext cx="2559782" cy="2246769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Will record and distribute slides &amp; </a:t>
            </a:r>
          </a:p>
          <a:p>
            <a:pPr algn="ctr"/>
            <a:r>
              <a:rPr lang="en-US" sz="2800" dirty="0">
                <a:solidFill>
                  <a:srgbClr val="FFFF00"/>
                </a:solidFill>
              </a:rPr>
              <a:t>breakout notes </a:t>
            </a:r>
          </a:p>
          <a:p>
            <a:pPr algn="ctr"/>
            <a:r>
              <a:rPr lang="en-US" sz="2800" dirty="0">
                <a:solidFill>
                  <a:srgbClr val="FFFF00"/>
                </a:solidFill>
              </a:rPr>
              <a:t>‘afterwards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263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AF873DE-3032-326C-BF9A-3C1506264444}"/>
              </a:ext>
            </a:extLst>
          </p:cNvPr>
          <p:cNvSpPr txBox="1"/>
          <p:nvPr/>
        </p:nvSpPr>
        <p:spPr>
          <a:xfrm>
            <a:off x="2922868" y="2367435"/>
            <a:ext cx="609475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</a:rPr>
              <a:t>C</a:t>
            </a:r>
            <a:r>
              <a:rPr lang="en-US" sz="9600" b="1" dirty="0">
                <a:solidFill>
                  <a:schemeClr val="bg1"/>
                </a:solidFill>
              </a:rPr>
              <a:t>H</a:t>
            </a:r>
            <a:r>
              <a:rPr lang="en-US" sz="9600" b="1" dirty="0">
                <a:solidFill>
                  <a:srgbClr val="FFFF00"/>
                </a:solidFill>
              </a:rPr>
              <a:t>I</a:t>
            </a:r>
            <a:r>
              <a:rPr lang="en-US" sz="9600" b="1" dirty="0">
                <a:solidFill>
                  <a:schemeClr val="bg1"/>
                </a:solidFill>
              </a:rPr>
              <a:t>E</a:t>
            </a:r>
            <a:r>
              <a:rPr lang="en-US" sz="9600" b="1" dirty="0">
                <a:solidFill>
                  <a:srgbClr val="FFFF00"/>
                </a:solidFill>
              </a:rPr>
              <a:t>F</a:t>
            </a:r>
            <a:r>
              <a:rPr lang="en-US" sz="9600" b="1" dirty="0">
                <a:solidFill>
                  <a:schemeClr val="bg1"/>
                </a:solidFill>
              </a:rPr>
              <a:t>S</a:t>
            </a:r>
            <a:r>
              <a:rPr lang="en-US" sz="9600" b="1" dirty="0">
                <a:solidFill>
                  <a:srgbClr val="FFFF00"/>
                </a:solidFill>
              </a:rPr>
              <a:t>!</a:t>
            </a:r>
            <a:r>
              <a:rPr lang="en-US" sz="9600" b="1" dirty="0">
                <a:solidFill>
                  <a:schemeClr val="bg1"/>
                </a:solidFill>
              </a:rPr>
              <a:t>!</a:t>
            </a:r>
            <a:r>
              <a:rPr lang="en-US" sz="9600" b="1" dirty="0">
                <a:solidFill>
                  <a:srgbClr val="FFFF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74948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/>
          <p:nvPr/>
        </p:nvSpPr>
        <p:spPr>
          <a:xfrm>
            <a:off x="261469" y="87157"/>
            <a:ext cx="12192000" cy="6858000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Google Shape;131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2145" y="65456"/>
            <a:ext cx="1279967" cy="1243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61874" y="6060083"/>
            <a:ext cx="1883771" cy="716364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8"/>
          <p:cNvSpPr txBox="1"/>
          <p:nvPr/>
        </p:nvSpPr>
        <p:spPr>
          <a:xfrm>
            <a:off x="0" y="4310604"/>
            <a:ext cx="12192000" cy="465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strike="noStrike" cap="none">
              <a:solidFill>
                <a:srgbClr val="005DA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8"/>
          <p:cNvSpPr txBox="1">
            <a:spLocks noGrp="1"/>
          </p:cNvSpPr>
          <p:nvPr>
            <p:ph type="title"/>
          </p:nvPr>
        </p:nvSpPr>
        <p:spPr>
          <a:xfrm>
            <a:off x="1544255" y="-87156"/>
            <a:ext cx="10515600" cy="152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CC75"/>
              </a:buClr>
              <a:buSzPts val="4000"/>
              <a:buFont typeface="Arial Rounded"/>
              <a:buNone/>
            </a:pPr>
            <a:r>
              <a:rPr lang="en-US" sz="4000" b="1" dirty="0">
                <a:solidFill>
                  <a:srgbClr val="32CC75"/>
                </a:solidFill>
                <a:latin typeface="Arial Rounded"/>
                <a:ea typeface="Arial Rounded"/>
                <a:cs typeface="Arial Rounded"/>
                <a:sym typeface="Arial Rounded"/>
              </a:rPr>
              <a:t>Agenda for February 13th</a:t>
            </a:r>
            <a:br>
              <a:rPr lang="en-US" sz="4000" b="1" dirty="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</a:br>
            <a:r>
              <a:rPr lang="en-US" sz="4000" b="1" dirty="0">
                <a:solidFill>
                  <a:srgbClr val="FFFF00"/>
                </a:solidFill>
                <a:latin typeface="Arial Rounded"/>
                <a:ea typeface="Arial Rounded"/>
                <a:cs typeface="Arial Rounded"/>
                <a:sym typeface="Arial Rounded"/>
              </a:rPr>
              <a:t>Quarterly Membership Conversation</a:t>
            </a:r>
            <a:r>
              <a:rPr lang="en-US" sz="4000" b="1" dirty="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 </a:t>
            </a:r>
            <a:endParaRPr dirty="0"/>
          </a:p>
        </p:txBody>
      </p:sp>
      <p:sp>
        <p:nvSpPr>
          <p:cNvPr id="135" name="Google Shape;135;p18"/>
          <p:cNvSpPr txBox="1">
            <a:spLocks noGrp="1"/>
          </p:cNvSpPr>
          <p:nvPr>
            <p:ph type="body" idx="1"/>
          </p:nvPr>
        </p:nvSpPr>
        <p:spPr>
          <a:xfrm>
            <a:off x="673681" y="1536392"/>
            <a:ext cx="11129848" cy="4788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AutoNum type="arabicPeriod"/>
            </a:pPr>
            <a: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Welcome All and Plan for Evening</a:t>
            </a:r>
          </a:p>
          <a:p>
            <a:pPr marL="51435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AutoNum type="arabicPeriod"/>
            </a:pPr>
            <a:r>
              <a:rPr lang="en-US" dirty="0">
                <a:solidFill>
                  <a:schemeClr val="lt1"/>
                </a:solidFill>
                <a:latin typeface="Arial"/>
                <a:cs typeface="Arial"/>
                <a:sym typeface="Arial"/>
              </a:rPr>
              <a:t>DG Stephanie Meyers &amp; DGE </a:t>
            </a:r>
            <a:r>
              <a:rPr lang="en-US" dirty="0" err="1">
                <a:solidFill>
                  <a:schemeClr val="lt1"/>
                </a:solidFill>
                <a:latin typeface="Arial"/>
                <a:cs typeface="Arial"/>
                <a:sym typeface="Arial"/>
              </a:rPr>
              <a:t>Jenalea</a:t>
            </a:r>
            <a:r>
              <a:rPr lang="en-US" dirty="0">
                <a:solidFill>
                  <a:schemeClr val="lt1"/>
                </a:solidFill>
                <a:latin typeface="Arial"/>
                <a:cs typeface="Arial"/>
                <a:sym typeface="Arial"/>
              </a:rPr>
              <a:t> Randall Welcome, &amp; PETS</a:t>
            </a:r>
            <a:endParaRPr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AutoNum type="arabicPeriod"/>
            </a:pPr>
            <a:r>
              <a:rPr lang="en-US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District 5710 February 11, 2023 Quick Membership Update</a:t>
            </a:r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AutoNum type="arabicPeriod"/>
            </a:pPr>
            <a:r>
              <a:rPr lang="en-US" b="1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District Membership Team Updates</a:t>
            </a:r>
          </a:p>
          <a:p>
            <a:pPr lvl="1" indent="-457200">
              <a:buClr>
                <a:schemeClr val="lt1"/>
              </a:buClr>
              <a:buSzPts val="2800"/>
              <a:buFont typeface="+mj-lt"/>
              <a:buAutoNum type="alphaLcPeriod"/>
            </a:pPr>
            <a:r>
              <a:rPr lang="en-US" sz="2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Membership Leads Update – </a:t>
            </a:r>
            <a:r>
              <a:rPr lang="en-US" sz="2800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Shari Hansen</a:t>
            </a:r>
          </a:p>
          <a:p>
            <a:pPr lvl="1" indent="-457200">
              <a:buClr>
                <a:schemeClr val="lt1"/>
              </a:buClr>
              <a:buSzPts val="2800"/>
              <a:buFont typeface="+mj-lt"/>
              <a:buAutoNum type="alphaLcPeriod"/>
            </a:pPr>
            <a:r>
              <a:rPr lang="en-US" sz="2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District Membership Team Welcome Letter – Shari Hansen</a:t>
            </a:r>
          </a:p>
          <a:p>
            <a:pPr lvl="1" indent="-457200">
              <a:buClr>
                <a:schemeClr val="lt1"/>
              </a:buClr>
              <a:buSzPts val="2800"/>
              <a:buFont typeface="+mj-lt"/>
              <a:buAutoNum type="alphaLcPeriod"/>
            </a:pPr>
            <a:r>
              <a:rPr lang="en-US" sz="2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Service Project Impact Publicity – </a:t>
            </a:r>
            <a:r>
              <a:rPr lang="en-US" sz="2800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Bill Musgrave</a:t>
            </a:r>
          </a:p>
          <a:p>
            <a:pPr lvl="1" indent="-457200">
              <a:buClr>
                <a:schemeClr val="lt1"/>
              </a:buClr>
              <a:buSzPts val="2800"/>
              <a:buFont typeface="+mj-lt"/>
              <a:buAutoNum type="alphaLcPeriod"/>
            </a:pPr>
            <a:r>
              <a:rPr lang="en-US" sz="2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Shawnee Satellite Status – Matt </a:t>
            </a:r>
            <a:r>
              <a:rPr lang="en-US" sz="2800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Zimmerman</a:t>
            </a:r>
          </a:p>
          <a:p>
            <a:pPr lvl="1" indent="-457200">
              <a:buClr>
                <a:schemeClr val="lt1"/>
              </a:buClr>
              <a:buSzPts val="2800"/>
              <a:buFont typeface="+mj-lt"/>
              <a:buAutoNum type="alphaLcPeriod"/>
            </a:pPr>
            <a:r>
              <a:rPr lang="en-US" sz="2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Rotary Club Health Check – Mary </a:t>
            </a:r>
            <a:r>
              <a:rPr lang="en-US" sz="2800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Mckenzie</a:t>
            </a:r>
          </a:p>
          <a:p>
            <a:pPr lvl="1" indent="-457200">
              <a:buClr>
                <a:schemeClr val="lt1"/>
              </a:buClr>
              <a:buSzPts val="2800"/>
              <a:buFont typeface="+mj-lt"/>
              <a:buAutoNum type="alphaLcPeriod"/>
            </a:pPr>
            <a:r>
              <a:rPr lang="en-US" sz="2800" dirty="0">
                <a:solidFill>
                  <a:schemeClr val="lt1"/>
                </a:solidFill>
                <a:latin typeface="Arial"/>
                <a:cs typeface="Arial"/>
                <a:sym typeface="Arial"/>
              </a:rPr>
              <a:t>Welcoming/Orientating New Members &amp; Mentor Checklist Thoughts – </a:t>
            </a:r>
            <a:r>
              <a:rPr lang="en-US" sz="2800" i="1" dirty="0">
                <a:solidFill>
                  <a:schemeClr val="lt1"/>
                </a:solidFill>
                <a:latin typeface="Arial"/>
                <a:cs typeface="Arial"/>
                <a:sym typeface="Arial"/>
              </a:rPr>
              <a:t>Mary Mckenzie</a:t>
            </a:r>
            <a:endParaRPr lang="en-US" sz="2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/>
          <p:nvPr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Google Shape;131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2145" y="65456"/>
            <a:ext cx="1279967" cy="1243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61874" y="6060083"/>
            <a:ext cx="1883771" cy="716364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8"/>
          <p:cNvSpPr txBox="1"/>
          <p:nvPr/>
        </p:nvSpPr>
        <p:spPr>
          <a:xfrm>
            <a:off x="0" y="4310604"/>
            <a:ext cx="12192000" cy="465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strike="noStrike" cap="none">
              <a:solidFill>
                <a:srgbClr val="005DA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8"/>
          <p:cNvSpPr txBox="1">
            <a:spLocks noGrp="1"/>
          </p:cNvSpPr>
          <p:nvPr>
            <p:ph type="title"/>
          </p:nvPr>
        </p:nvSpPr>
        <p:spPr>
          <a:xfrm>
            <a:off x="1544255" y="-87156"/>
            <a:ext cx="10515600" cy="152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CC75"/>
              </a:buClr>
              <a:buSzPts val="4000"/>
              <a:buFont typeface="Arial Rounded"/>
              <a:buNone/>
            </a:pPr>
            <a:r>
              <a:rPr lang="en-US" sz="4000" b="1" dirty="0">
                <a:solidFill>
                  <a:srgbClr val="32CC75"/>
                </a:solidFill>
                <a:latin typeface="Arial Rounded"/>
                <a:ea typeface="Arial Rounded"/>
                <a:cs typeface="Arial Rounded"/>
                <a:sym typeface="Arial Rounded"/>
              </a:rPr>
              <a:t>Agenda for February 13th</a:t>
            </a:r>
            <a:br>
              <a:rPr lang="en-US" sz="4000" b="1" dirty="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</a:br>
            <a:r>
              <a:rPr lang="en-US" sz="4000" b="1" dirty="0">
                <a:solidFill>
                  <a:srgbClr val="FFFF00"/>
                </a:solidFill>
                <a:latin typeface="Arial Rounded"/>
                <a:ea typeface="Arial Rounded"/>
                <a:cs typeface="Arial Rounded"/>
                <a:sym typeface="Arial Rounded"/>
              </a:rPr>
              <a:t>Quarterly Membership Conversation</a:t>
            </a:r>
            <a:r>
              <a:rPr lang="en-US" sz="4000" b="1" dirty="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 </a:t>
            </a:r>
            <a:endParaRPr dirty="0"/>
          </a:p>
        </p:txBody>
      </p:sp>
      <p:sp>
        <p:nvSpPr>
          <p:cNvPr id="135" name="Google Shape;135;p18"/>
          <p:cNvSpPr txBox="1">
            <a:spLocks noGrp="1"/>
          </p:cNvSpPr>
          <p:nvPr>
            <p:ph type="body" idx="1"/>
          </p:nvPr>
        </p:nvSpPr>
        <p:spPr>
          <a:xfrm>
            <a:off x="772128" y="1374529"/>
            <a:ext cx="10844637" cy="4788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Clr>
                <a:schemeClr val="lt1"/>
              </a:buClr>
              <a:buSzPts val="2800"/>
              <a:buNone/>
            </a:pPr>
            <a:endParaRPr lang="en-US" sz="3200" dirty="0">
              <a:solidFill>
                <a:schemeClr val="lt1"/>
              </a:solidFill>
              <a:latin typeface="Arial"/>
              <a:cs typeface="Arial"/>
              <a:sym typeface="Arial"/>
            </a:endParaRPr>
          </a:p>
          <a:p>
            <a:pPr marL="0" indent="0">
              <a:buClr>
                <a:schemeClr val="lt1"/>
              </a:buClr>
              <a:buSzPts val="2800"/>
              <a:buNone/>
            </a:pPr>
            <a:r>
              <a:rPr lang="en-US" sz="3200" dirty="0">
                <a:solidFill>
                  <a:schemeClr val="lt1"/>
                </a:solidFill>
                <a:latin typeface="Arial"/>
                <a:cs typeface="Arial"/>
                <a:sym typeface="Arial"/>
              </a:rPr>
              <a:t>5</a:t>
            </a:r>
            <a:r>
              <a:rPr lang="en-US" b="1" i="1" dirty="0">
                <a:solidFill>
                  <a:schemeClr val="bg1"/>
                </a:solidFill>
                <a:latin typeface="Arial"/>
                <a:cs typeface="Arial"/>
                <a:sym typeface="Arial"/>
              </a:rPr>
              <a:t>. </a:t>
            </a:r>
            <a:r>
              <a:rPr lang="en-US" sz="32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Grow Our Rotary Club Panel </a:t>
            </a:r>
            <a:r>
              <a:rPr lang="en-US" sz="32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lang="en-US" sz="3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with …	</a:t>
            </a:r>
          </a:p>
          <a:p>
            <a:pPr marL="0" indent="0">
              <a:buClr>
                <a:schemeClr val="lt1"/>
              </a:buClr>
              <a:buSzPts val="2800"/>
              <a:buNone/>
            </a:pPr>
            <a:r>
              <a:rPr lang="en-US" sz="3200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200" i="1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Mary-Ammielle</a:t>
            </a:r>
            <a:r>
              <a:rPr lang="en-US" sz="3200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Nichols, </a:t>
            </a:r>
          </a:p>
          <a:p>
            <a:pPr marL="0" indent="0">
              <a:buClr>
                <a:schemeClr val="lt1"/>
              </a:buClr>
              <a:buSzPts val="2800"/>
              <a:buNone/>
            </a:pPr>
            <a:r>
              <a:rPr lang="en-US" sz="3200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Ken </a:t>
            </a:r>
            <a:r>
              <a:rPr lang="en-US" sz="3200" i="1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Selzer</a:t>
            </a:r>
            <a:r>
              <a:rPr lang="en-US" sz="3200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					</a:t>
            </a:r>
          </a:p>
          <a:p>
            <a:pPr marL="0" indent="0">
              <a:buClr>
                <a:schemeClr val="lt1"/>
              </a:buClr>
              <a:buSzPts val="2800"/>
              <a:buNone/>
            </a:pPr>
            <a:r>
              <a:rPr lang="en-US" sz="3200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&amp; Matt Wright</a:t>
            </a:r>
            <a:r>
              <a:rPr lang="en-US" sz="3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indent="0">
              <a:buClr>
                <a:schemeClr val="lt1"/>
              </a:buClr>
              <a:buSzPts val="2800"/>
              <a:buNone/>
            </a:pPr>
            <a:endParaRPr lang="en-US" sz="3200" i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Clr>
                <a:schemeClr val="lt1"/>
              </a:buClr>
              <a:buSzPts val="2800"/>
              <a:buNone/>
            </a:pPr>
            <a:r>
              <a:rPr lang="en-US" sz="3200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6. Closing/Upcoming Dates </a:t>
            </a:r>
          </a:p>
          <a:p>
            <a:pPr marL="0" indent="0">
              <a:buClr>
                <a:schemeClr val="lt1"/>
              </a:buClr>
              <a:buSzPts val="2800"/>
              <a:buNone/>
            </a:pPr>
            <a:r>
              <a:rPr lang="en-US" sz="3200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287342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3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5" name="Google Shape;185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1356" y="140216"/>
            <a:ext cx="1293687" cy="1298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24913" y="5860867"/>
            <a:ext cx="1883771" cy="716364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23"/>
          <p:cNvSpPr txBox="1"/>
          <p:nvPr/>
        </p:nvSpPr>
        <p:spPr>
          <a:xfrm>
            <a:off x="0" y="4310604"/>
            <a:ext cx="12192000" cy="465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strike="noStrike" cap="none">
              <a:solidFill>
                <a:srgbClr val="005DA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3"/>
          <p:cNvSpPr txBox="1">
            <a:spLocks noGrp="1"/>
          </p:cNvSpPr>
          <p:nvPr>
            <p:ph type="title"/>
          </p:nvPr>
        </p:nvSpPr>
        <p:spPr>
          <a:xfrm>
            <a:off x="1555831" y="14021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Font typeface="Arial Rounded"/>
              <a:buNone/>
            </a:pPr>
            <a:r>
              <a:rPr lang="en-US" sz="4000" b="1">
                <a:solidFill>
                  <a:srgbClr val="FFFF00"/>
                </a:solidFill>
                <a:latin typeface="Arial Rounded"/>
                <a:ea typeface="Arial Rounded"/>
                <a:cs typeface="Arial Rounded"/>
                <a:sym typeface="Arial Rounded"/>
              </a:rPr>
              <a:t>2022-2023 Membership Challenges </a:t>
            </a:r>
            <a:br>
              <a:rPr lang="en-US" sz="4000" b="1">
                <a:solidFill>
                  <a:srgbClr val="FFFF00"/>
                </a:solidFill>
                <a:latin typeface="Arial Rounded"/>
                <a:ea typeface="Arial Rounded"/>
                <a:cs typeface="Arial Rounded"/>
                <a:sym typeface="Arial Rounded"/>
              </a:rPr>
            </a:br>
            <a:r>
              <a:rPr lang="en-US" sz="4000" b="1">
                <a:solidFill>
                  <a:srgbClr val="FFFF00"/>
                </a:solidFill>
                <a:latin typeface="Arial Rounded"/>
                <a:ea typeface="Arial Rounded"/>
                <a:cs typeface="Arial Rounded"/>
                <a:sym typeface="Arial Rounded"/>
              </a:rPr>
              <a:t>for Our District </a:t>
            </a:r>
            <a:endParaRPr/>
          </a:p>
        </p:txBody>
      </p:sp>
      <p:sp>
        <p:nvSpPr>
          <p:cNvPr id="189" name="Google Shape;189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+mj-lt"/>
              <a:buAutoNum type="arabicPeriod"/>
            </a:pPr>
            <a:r>
              <a:rPr lang="en-US" sz="3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Clubs have a </a:t>
            </a:r>
            <a:r>
              <a:rPr lang="en-US" sz="3400" b="1" dirty="0">
                <a:solidFill>
                  <a:srgbClr val="32CC75"/>
                </a:solidFill>
                <a:latin typeface="Arial"/>
                <a:ea typeface="Arial"/>
                <a:cs typeface="Arial"/>
                <a:sym typeface="Arial"/>
              </a:rPr>
              <a:t>net gain</a:t>
            </a:r>
            <a:r>
              <a:rPr lang="en-US" sz="3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 overall membership </a:t>
            </a:r>
          </a:p>
          <a:p>
            <a:pPr marL="51435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+mj-lt"/>
              <a:buAutoNum type="arabicPeriod"/>
            </a:pPr>
            <a:r>
              <a:rPr lang="en-US" sz="3400" b="1" dirty="0">
                <a:solidFill>
                  <a:srgbClr val="32CC75"/>
                </a:solidFill>
                <a:latin typeface="Arial"/>
                <a:ea typeface="Arial"/>
                <a:cs typeface="Arial"/>
                <a:sym typeface="Arial"/>
              </a:rPr>
              <a:t>Increase</a:t>
            </a:r>
            <a:r>
              <a:rPr lang="en-US" sz="3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our district </a:t>
            </a:r>
            <a:r>
              <a:rPr lang="en-US" sz="3400" b="1" dirty="0">
                <a:solidFill>
                  <a:srgbClr val="32CC75"/>
                </a:solidFill>
                <a:latin typeface="Arial"/>
                <a:ea typeface="Arial"/>
                <a:cs typeface="Arial"/>
                <a:sym typeface="Arial"/>
              </a:rPr>
              <a:t>member retention</a:t>
            </a:r>
            <a:r>
              <a:rPr lang="en-US" sz="3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as compared to 2021-2022 retention</a:t>
            </a:r>
          </a:p>
          <a:p>
            <a:pPr marL="51435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+mj-lt"/>
              <a:buAutoNum type="arabicPeriod"/>
            </a:pPr>
            <a:r>
              <a:rPr lang="en-US" sz="3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Clubs have a </a:t>
            </a:r>
            <a:r>
              <a:rPr lang="en-US" sz="3400" b="1" dirty="0">
                <a:solidFill>
                  <a:srgbClr val="32CC75"/>
                </a:solidFill>
                <a:latin typeface="Arial"/>
                <a:ea typeface="Arial"/>
                <a:cs typeface="Arial"/>
                <a:sym typeface="Arial"/>
              </a:rPr>
              <a:t>Membership Team Leader</a:t>
            </a:r>
            <a:r>
              <a:rPr lang="en-US" sz="3400" i="1" dirty="0">
                <a:solidFill>
                  <a:srgbClr val="32CC7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set club </a:t>
            </a:r>
            <a:r>
              <a:rPr lang="en-US" sz="3400" b="1" dirty="0">
                <a:solidFill>
                  <a:srgbClr val="32CC75"/>
                </a:solidFill>
                <a:latin typeface="Arial"/>
                <a:ea typeface="Arial"/>
                <a:cs typeface="Arial"/>
                <a:sym typeface="Arial"/>
              </a:rPr>
              <a:t>membership goals</a:t>
            </a:r>
            <a:r>
              <a:rPr lang="en-US" sz="3400" i="1" dirty="0">
                <a:solidFill>
                  <a:srgbClr val="32CC7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 Rotary Club Central</a:t>
            </a:r>
            <a:endParaRPr sz="3400" i="1" dirty="0">
              <a:solidFill>
                <a:srgbClr val="32CC7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+mj-lt"/>
              <a:buAutoNum type="arabicPeriod"/>
            </a:pPr>
            <a:r>
              <a:rPr lang="en-US" sz="3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Completing a </a:t>
            </a:r>
            <a:r>
              <a:rPr lang="en-US" sz="3400" b="1" dirty="0">
                <a:solidFill>
                  <a:srgbClr val="32CC75"/>
                </a:solidFill>
                <a:latin typeface="Arial"/>
                <a:ea typeface="Arial"/>
                <a:cs typeface="Arial"/>
                <a:sym typeface="Arial"/>
              </a:rPr>
              <a:t>membership related class</a:t>
            </a:r>
            <a:r>
              <a:rPr lang="en-US" sz="3400" i="1" dirty="0">
                <a:solidFill>
                  <a:srgbClr val="32CC7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 the Rotary Learning Center </a:t>
            </a:r>
            <a:endParaRPr sz="3400"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+mj-lt"/>
              <a:buAutoNum type="arabicPeriod"/>
            </a:pPr>
            <a:r>
              <a:rPr lang="en-US" sz="3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Follow-up on </a:t>
            </a:r>
            <a:r>
              <a:rPr lang="en-US" sz="3400" b="1" dirty="0">
                <a:solidFill>
                  <a:srgbClr val="32CC75"/>
                </a:solidFill>
                <a:latin typeface="Arial"/>
                <a:ea typeface="Arial"/>
                <a:cs typeface="Arial"/>
                <a:sym typeface="Arial"/>
              </a:rPr>
              <a:t>100 percent of membership leads</a:t>
            </a:r>
            <a:endParaRPr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3"/>
          <p:cNvSpPr/>
          <p:nvPr/>
        </p:nvSpPr>
        <p:spPr>
          <a:xfrm>
            <a:off x="0" y="-365126"/>
            <a:ext cx="12192000" cy="7641016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5" name="Google Shape;185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06384"/>
            <a:ext cx="1293687" cy="129882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23"/>
          <p:cNvSpPr txBox="1"/>
          <p:nvPr/>
        </p:nvSpPr>
        <p:spPr>
          <a:xfrm>
            <a:off x="-88650" y="4342062"/>
            <a:ext cx="12192000" cy="465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strike="noStrike" cap="none">
              <a:solidFill>
                <a:srgbClr val="005DA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3"/>
          <p:cNvSpPr txBox="1">
            <a:spLocks noGrp="1"/>
          </p:cNvSpPr>
          <p:nvPr>
            <p:ph type="title"/>
          </p:nvPr>
        </p:nvSpPr>
        <p:spPr>
          <a:xfrm>
            <a:off x="1151965" y="124"/>
            <a:ext cx="1104003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Font typeface="Arial Rounded"/>
              <a:buNone/>
            </a:pPr>
            <a:r>
              <a:rPr lang="en-US" sz="4000" b="1" dirty="0">
                <a:solidFill>
                  <a:srgbClr val="FFFF00"/>
                </a:solidFill>
                <a:latin typeface="Arial Rounded"/>
                <a:ea typeface="Arial Rounded"/>
                <a:cs typeface="Arial Rounded"/>
                <a:sym typeface="Arial Rounded"/>
              </a:rPr>
              <a:t>District 5710 Membership Numbers –</a:t>
            </a:r>
            <a:br>
              <a:rPr lang="en-US" sz="4000" b="1" dirty="0">
                <a:solidFill>
                  <a:srgbClr val="FFFF00"/>
                </a:solidFill>
                <a:latin typeface="Arial Rounded"/>
                <a:ea typeface="Arial Rounded"/>
                <a:cs typeface="Arial Rounded"/>
                <a:sym typeface="Arial Rounded"/>
              </a:rPr>
            </a:br>
            <a:r>
              <a:rPr lang="en-US" sz="4000" b="1" dirty="0">
                <a:solidFill>
                  <a:schemeClr val="bg1"/>
                </a:solidFill>
                <a:latin typeface="Arial Rounded"/>
                <a:ea typeface="Arial Rounded"/>
                <a:cs typeface="Arial Rounded"/>
                <a:sym typeface="Arial Rounded"/>
              </a:rPr>
              <a:t>Do We Have a </a:t>
            </a:r>
            <a:r>
              <a:rPr lang="en-US" sz="4000" b="1" dirty="0">
                <a:solidFill>
                  <a:srgbClr val="00B050"/>
                </a:solidFill>
                <a:latin typeface="Arial Rounded"/>
                <a:ea typeface="Arial Rounded"/>
                <a:cs typeface="Arial Rounded"/>
                <a:sym typeface="Arial Rounded"/>
              </a:rPr>
              <a:t>Net Gain</a:t>
            </a:r>
            <a:r>
              <a:rPr lang="en-US" sz="4000" b="1" dirty="0">
                <a:solidFill>
                  <a:schemeClr val="bg1"/>
                </a:solidFill>
                <a:latin typeface="Arial Rounded"/>
                <a:ea typeface="Arial Rounded"/>
                <a:cs typeface="Arial Rounded"/>
                <a:sym typeface="Arial Rounded"/>
              </a:rPr>
              <a:t> In Overall Membership?</a:t>
            </a:r>
            <a:endParaRPr dirty="0"/>
          </a:p>
        </p:txBody>
      </p:sp>
      <p:graphicFrame>
        <p:nvGraphicFramePr>
          <p:cNvPr id="6" name="Google Shape;167;p21">
            <a:extLst>
              <a:ext uri="{FF2B5EF4-FFF2-40B4-BE49-F238E27FC236}">
                <a16:creationId xmlns:a16="http://schemas.microsoft.com/office/drawing/2014/main" id="{030233BC-6FD3-1840-CC63-399BBC82CA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8363656"/>
              </p:ext>
            </p:extLst>
          </p:nvPr>
        </p:nvGraphicFramePr>
        <p:xfrm>
          <a:off x="1776260" y="1690688"/>
          <a:ext cx="8952396" cy="5356235"/>
        </p:xfrm>
        <a:graphic>
          <a:graphicData uri="http://schemas.openxmlformats.org/drawingml/2006/table">
            <a:tbl>
              <a:tblPr firstRow="1" bandRow="1">
                <a:noFill/>
                <a:tableStyleId>{119B9A53-5D9A-4941-BCE8-D4BBAAFAFEAC}</a:tableStyleId>
              </a:tblPr>
              <a:tblGrid>
                <a:gridCol w="2984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984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i="1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# of Rotary Clubs:</a:t>
                      </a:r>
                      <a:endParaRPr sz="2500" i="1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41</a:t>
                      </a:r>
                      <a:endParaRPr lang="en-US" sz="2500" u="none" dirty="0"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267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5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b="1" i="1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July 1, 2022</a:t>
                      </a:r>
                      <a:endParaRPr sz="2500" b="1" i="1" u="none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8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b="1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1,956</a:t>
                      </a:r>
                      <a:endParaRPr sz="2500" b="1" u="none" strike="noStrike" cap="none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8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42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b="1" i="0" u="none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October 31, 2022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b="1" i="0" u="sng" strike="noStrike" cap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% Change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800" b="1" i="0" u="sng" strike="noStrike" cap="non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b="1" i="0" u="sng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Membership Changes</a:t>
                      </a: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500" b="1" i="0" u="none" strike="noStrike" cap="none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b="1" i="1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# of Clubs </a:t>
                      </a:r>
                      <a:r>
                        <a:rPr lang="en-US" sz="2500" b="1" i="1" u="none" strike="noStrike" cap="none" dirty="0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Gained</a:t>
                      </a: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b="1" i="1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Maintained</a:t>
                      </a: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b="1" i="1" u="none" strike="noStrike" cap="none" dirty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Lost</a:t>
                      </a:r>
                      <a:r>
                        <a:rPr lang="en-US" sz="2500" b="1" i="1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Members</a:t>
                      </a: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b="1" u="sng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1,951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b="1" u="sng" strike="noStrike" cap="none" dirty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0.3% </a:t>
                      </a:r>
                      <a:r>
                        <a:rPr lang="en-US" sz="2500" b="1" i="1" u="sng" strike="noStrike" cap="none" dirty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decrease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800" b="1" i="1" u="sng" strike="noStrike" cap="none" dirty="0">
                        <a:solidFill>
                          <a:schemeClr val="accent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b="1" i="0" u="sng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Since July 1, 2022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500" b="1" i="0" u="sng" strike="noStrike" cap="none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500" b="1" i="0" u="none" strike="noStrike" cap="none" dirty="0">
                        <a:solidFill>
                          <a:srgbClr val="00B05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b="1" i="0" u="none" strike="noStrike" cap="none" dirty="0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</a:t>
                      </a:r>
                      <a:endParaRPr lang="en-US" sz="2500" b="1" i="0" u="none" strike="noStrike" cap="none" dirty="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500" b="1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lang="en-US" sz="2500" b="1" i="0" u="none" strike="noStrike" cap="none" dirty="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b="1" i="0" u="none" strike="noStrike" cap="none" dirty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</a:t>
                      </a: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7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781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1"/>
          <p:cNvSpPr/>
          <p:nvPr/>
        </p:nvSpPr>
        <p:spPr>
          <a:xfrm>
            <a:off x="124379" y="0"/>
            <a:ext cx="12192000" cy="6858000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200" b="1" i="1" u="none" strike="noStrike" cap="none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163" name="Google Shape;163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4379" y="336179"/>
            <a:ext cx="1413166" cy="14187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24913" y="5860867"/>
            <a:ext cx="1883771" cy="716364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1"/>
          <p:cNvSpPr txBox="1"/>
          <p:nvPr/>
        </p:nvSpPr>
        <p:spPr>
          <a:xfrm>
            <a:off x="0" y="4310604"/>
            <a:ext cx="12192000" cy="465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strike="noStrike" cap="none">
              <a:solidFill>
                <a:srgbClr val="005DA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1"/>
          <p:cNvSpPr txBox="1">
            <a:spLocks noGrp="1"/>
          </p:cNvSpPr>
          <p:nvPr>
            <p:ph type="title"/>
          </p:nvPr>
        </p:nvSpPr>
        <p:spPr>
          <a:xfrm>
            <a:off x="1637023" y="57452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 Rounded"/>
              <a:buNone/>
            </a:pPr>
            <a:r>
              <a:rPr lang="en-US" sz="4000" b="1" dirty="0">
                <a:solidFill>
                  <a:srgbClr val="FFFF00"/>
                </a:solidFill>
                <a:latin typeface="Arial Rounded"/>
                <a:ea typeface="Arial Rounded"/>
                <a:cs typeface="Arial Rounded"/>
                <a:sym typeface="Arial Rounded"/>
              </a:rPr>
              <a:t>District 5710 Membership Retention %’s</a:t>
            </a:r>
            <a:br>
              <a:rPr lang="en-US" sz="4000" b="1" dirty="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</a:br>
            <a:r>
              <a:rPr lang="en-US" sz="4000" b="1" dirty="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Are we increasing our </a:t>
            </a:r>
            <a:r>
              <a:rPr lang="en-US" sz="4000" b="1" dirty="0">
                <a:solidFill>
                  <a:srgbClr val="00B050"/>
                </a:solidFill>
                <a:latin typeface="Arial Rounded"/>
                <a:ea typeface="Arial Rounded"/>
                <a:cs typeface="Arial Rounded"/>
                <a:sym typeface="Arial Rounded"/>
              </a:rPr>
              <a:t>retention</a:t>
            </a:r>
            <a:r>
              <a:rPr lang="en-US" sz="4000" b="1" dirty="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 compared with Rotary Year 2021-2023?</a:t>
            </a:r>
            <a:endParaRPr dirty="0"/>
          </a:p>
        </p:txBody>
      </p:sp>
      <p:graphicFrame>
        <p:nvGraphicFramePr>
          <p:cNvPr id="167" name="Google Shape;167;p21"/>
          <p:cNvGraphicFramePr/>
          <p:nvPr>
            <p:extLst>
              <p:ext uri="{D42A27DB-BD31-4B8C-83A1-F6EECF244321}">
                <p14:modId xmlns:p14="http://schemas.microsoft.com/office/powerpoint/2010/main" val="736846200"/>
              </p:ext>
            </p:extLst>
          </p:nvPr>
        </p:nvGraphicFramePr>
        <p:xfrm>
          <a:off x="830962" y="2318311"/>
          <a:ext cx="10515600" cy="2072680"/>
        </p:xfrm>
        <a:graphic>
          <a:graphicData uri="http://schemas.openxmlformats.org/drawingml/2006/table">
            <a:tbl>
              <a:tblPr firstRow="1" bandRow="1">
                <a:noFill/>
                <a:tableStyleId>{119B9A53-5D9A-4941-BCE8-D4BBAAFAFEAC}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2021 – 2022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2022 – 2023 YTD</a:t>
                      </a:r>
                      <a:endParaRPr sz="28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i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Existing Members</a:t>
                      </a:r>
                      <a:endParaRPr sz="28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   </a:t>
                      </a:r>
                      <a:r>
                        <a:rPr lang="en-US" sz="2800" b="1" u="none" strike="noStrike" cap="none" dirty="0">
                          <a:solidFill>
                            <a:srgbClr val="0070C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84.0%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92.7%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i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New Members</a:t>
                      </a:r>
                      <a:endParaRPr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   </a:t>
                      </a:r>
                      <a:r>
                        <a:rPr lang="en-US" sz="2800" b="1" u="none" strike="noStrike" cap="none" dirty="0">
                          <a:solidFill>
                            <a:srgbClr val="0070C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89.2%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97.1% *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F973160B-EAF6-DCD8-98DC-03ED71EA0F86}"/>
              </a:ext>
            </a:extLst>
          </p:cNvPr>
          <p:cNvSpPr/>
          <p:nvPr/>
        </p:nvSpPr>
        <p:spPr>
          <a:xfrm>
            <a:off x="301749" y="4748431"/>
            <a:ext cx="11606935" cy="1828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u="none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Calibri"/>
              </a:rPr>
              <a:t>DO WE KNOW WHY OUR CLUBS HAVE LOST MEMBERS?</a:t>
            </a:r>
            <a:endParaRPr 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4" name="Google Shape;174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1356" y="140216"/>
            <a:ext cx="1293687" cy="1298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24913" y="5860867"/>
            <a:ext cx="1883771" cy="716364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2"/>
          <p:cNvSpPr txBox="1"/>
          <p:nvPr/>
        </p:nvSpPr>
        <p:spPr>
          <a:xfrm>
            <a:off x="0" y="4310604"/>
            <a:ext cx="12192000" cy="465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strike="noStrike" cap="none">
              <a:solidFill>
                <a:srgbClr val="005DA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2"/>
          <p:cNvSpPr txBox="1">
            <a:spLocks noGrp="1"/>
          </p:cNvSpPr>
          <p:nvPr>
            <p:ph type="title"/>
          </p:nvPr>
        </p:nvSpPr>
        <p:spPr>
          <a:xfrm>
            <a:off x="1555831" y="14021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 Rounded"/>
              <a:buNone/>
            </a:pPr>
            <a:r>
              <a:rPr lang="en-US" sz="4000" b="1" dirty="0">
                <a:solidFill>
                  <a:srgbClr val="FFFF00"/>
                </a:solidFill>
                <a:latin typeface="Arial Rounded"/>
                <a:ea typeface="Arial Rounded"/>
                <a:cs typeface="Arial Rounded"/>
                <a:sym typeface="Arial Rounded"/>
              </a:rPr>
              <a:t>District 5710 Clubs with Goals for ‘22 - ’23</a:t>
            </a:r>
            <a:br>
              <a:rPr lang="en-US" sz="4000" b="1" dirty="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</a:br>
            <a:r>
              <a:rPr lang="en-US" sz="4000" b="1" dirty="0">
                <a:solidFill>
                  <a:schemeClr val="lt1"/>
                </a:solidFill>
                <a:latin typeface="Arial"/>
                <a:ea typeface="Arial Rounded"/>
                <a:cs typeface="Arial"/>
                <a:sym typeface="Arial"/>
              </a:rPr>
              <a:t>How many</a:t>
            </a:r>
            <a:r>
              <a:rPr lang="en-US" sz="40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dirty="0">
                <a:solidFill>
                  <a:srgbClr val="32CC75"/>
                </a:solidFill>
                <a:latin typeface="Arial"/>
                <a:ea typeface="Arial"/>
                <a:cs typeface="Arial"/>
                <a:sym typeface="Arial"/>
              </a:rPr>
              <a:t>clubs </a:t>
            </a:r>
            <a:r>
              <a:rPr lang="en-US" sz="40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have</a:t>
            </a:r>
            <a:r>
              <a:rPr lang="en-US" sz="4000" b="1" dirty="0">
                <a:solidFill>
                  <a:srgbClr val="32CC7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set </a:t>
            </a:r>
            <a:r>
              <a:rPr lang="en-US" sz="4000" b="1" dirty="0">
                <a:solidFill>
                  <a:srgbClr val="32CC75"/>
                </a:solidFill>
                <a:latin typeface="Arial"/>
                <a:ea typeface="Arial"/>
                <a:cs typeface="Arial"/>
                <a:sym typeface="Arial"/>
              </a:rPr>
              <a:t>membership goals</a:t>
            </a:r>
            <a:r>
              <a:rPr lang="en-US" sz="4000" b="1" i="1" dirty="0">
                <a:solidFill>
                  <a:srgbClr val="32CC7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 Rotary Club Central</a:t>
            </a:r>
            <a:endParaRPr sz="4000" b="1" dirty="0"/>
          </a:p>
        </p:txBody>
      </p:sp>
      <p:graphicFrame>
        <p:nvGraphicFramePr>
          <p:cNvPr id="178" name="Google Shape;178;p22"/>
          <p:cNvGraphicFramePr/>
          <p:nvPr>
            <p:extLst>
              <p:ext uri="{D42A27DB-BD31-4B8C-83A1-F6EECF244321}">
                <p14:modId xmlns:p14="http://schemas.microsoft.com/office/powerpoint/2010/main" val="2500044465"/>
              </p:ext>
            </p:extLst>
          </p:nvPr>
        </p:nvGraphicFramePr>
        <p:xfrm>
          <a:off x="701240" y="1798079"/>
          <a:ext cx="10515600" cy="3840530"/>
        </p:xfrm>
        <a:graphic>
          <a:graphicData uri="http://schemas.openxmlformats.org/drawingml/2006/table">
            <a:tbl>
              <a:tblPr firstRow="1" bandRow="1">
                <a:noFill/>
                <a:tableStyleId>{119B9A53-5D9A-4941-BCE8-D4BBAAFAFEAC}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#Clubs with Goals</a:t>
                      </a:r>
                      <a:endParaRPr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% of Clubs</a:t>
                      </a:r>
                      <a:endParaRPr sz="28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Club Membership</a:t>
                      </a:r>
                      <a:endParaRPr sz="2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US" sz="2600" b="1" u="none" strike="noStrike" cap="none" dirty="0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32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US" sz="2600" b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78%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i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Service Participation</a:t>
                      </a:r>
                      <a:endParaRPr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US" sz="2600" b="1" u="none" strike="noStrike" cap="none" dirty="0">
                          <a:solidFill>
                            <a:srgbClr val="0070C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600" b="1" u="none" strike="noStrike" cap="none" dirty="0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 68%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1" u="sng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Notes</a:t>
                      </a:r>
                      <a:r>
                        <a:rPr lang="en-US" sz="2100" b="1" i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: 1. #  </a:t>
                      </a:r>
                      <a:r>
                        <a:rPr lang="en-US" sz="2100" b="1" i="0" u="none" strike="noStrike" cap="none" dirty="0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Membership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dirty="0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Team Lead</a:t>
                      </a:r>
                      <a:r>
                        <a:rPr lang="en-US" sz="2100" b="1" i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?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dirty="0">
                          <a:solidFill>
                            <a:srgbClr val="0070C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	2. </a:t>
                      </a:r>
                      <a:r>
                        <a:rPr lang="en-US" sz="2100" b="1" i="0" u="sng" strike="noStrike" cap="none" dirty="0">
                          <a:solidFill>
                            <a:srgbClr val="0070C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41</a:t>
                      </a:r>
                      <a:r>
                        <a:rPr lang="en-US" sz="2100" b="1" i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clubs in 		    district</a:t>
                      </a:r>
                      <a:endParaRPr sz="2100" b="1" i="1" u="sng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none" strike="noStrike" cap="none" dirty="0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19</a:t>
                      </a:r>
                      <a:endParaRPr sz="2800" b="1" u="none" strike="noStrike" cap="none" dirty="0">
                        <a:solidFill>
                          <a:srgbClr val="00B05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44%</a:t>
                      </a:r>
                      <a:endParaRPr sz="2800" b="1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13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Agenda for February 13th Quarterly Membership Conversation </vt:lpstr>
      <vt:lpstr>Agenda for February 13th Quarterly Membership Conversation </vt:lpstr>
      <vt:lpstr>2022-2023 Membership Challenges  for Our District </vt:lpstr>
      <vt:lpstr>District 5710 Membership Numbers – Do We Have a Net Gain In Overall Membership?</vt:lpstr>
      <vt:lpstr>District 5710 Membership Retention %’s Are we increasing our retention compared with Rotary Year 2021-2023?</vt:lpstr>
      <vt:lpstr>District 5710 Clubs with Goals for ‘22 - ’23 How many clubs have set membership goals in Rotary Club Central</vt:lpstr>
      <vt:lpstr>District Membership Team  Initiatives Update</vt:lpstr>
      <vt:lpstr>Grow Our Rotary Clubs Panel Conversation</vt:lpstr>
      <vt:lpstr>Membership Issues for Food for Thought for Your Club </vt:lpstr>
      <vt:lpstr>Continue the Conversation 2022-23 Quarterly Membership Meetings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Chuck Udell</cp:lastModifiedBy>
  <cp:revision>28</cp:revision>
  <dcterms:modified xsi:type="dcterms:W3CDTF">2023-02-19T22:57:54Z</dcterms:modified>
</cp:coreProperties>
</file>