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5" r:id="rId6"/>
    <p:sldId id="258" r:id="rId7"/>
    <p:sldId id="266" r:id="rId8"/>
    <p:sldId id="267" r:id="rId9"/>
    <p:sldId id="268" r:id="rId10"/>
    <p:sldId id="259" r:id="rId11"/>
    <p:sldId id="269" r:id="rId12"/>
    <p:sldId id="270" r:id="rId13"/>
    <p:sldId id="271" r:id="rId14"/>
    <p:sldId id="260" r:id="rId15"/>
    <p:sldId id="272" r:id="rId16"/>
    <p:sldId id="273" r:id="rId17"/>
    <p:sldId id="261" r:id="rId18"/>
    <p:sldId id="274" r:id="rId19"/>
    <p:sldId id="275" r:id="rId20"/>
    <p:sldId id="276" r:id="rId21"/>
    <p:sldId id="262"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2" autoAdjust="0"/>
    <p:restoredTop sz="94660"/>
  </p:normalViewPr>
  <p:slideViewPr>
    <p:cSldViewPr snapToGrid="0">
      <p:cViewPr varScale="1">
        <p:scale>
          <a:sx n="68" d="100"/>
          <a:sy n="68"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91D16D-A6E2-4048-9874-EFD6B09B6B89}"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2243140433"/>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91D16D-A6E2-4048-9874-EFD6B09B6B89}"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751171663"/>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91D16D-A6E2-4048-9874-EFD6B09B6B89}"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1424510556"/>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91D16D-A6E2-4048-9874-EFD6B09B6B89}"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664222875"/>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91D16D-A6E2-4048-9874-EFD6B09B6B89}"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665637331"/>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91D16D-A6E2-4048-9874-EFD6B09B6B89}"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822742747"/>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91D16D-A6E2-4048-9874-EFD6B09B6B89}" type="datetimeFigureOut">
              <a:rPr lang="en-US" smtClean="0"/>
              <a:t>3/26/2018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3846973690"/>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91D16D-A6E2-4048-9874-EFD6B09B6B89}" type="datetimeFigureOut">
              <a:rPr lang="en-US" smtClean="0"/>
              <a:t>3/26/2018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3968251546"/>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1D16D-A6E2-4048-9874-EFD6B09B6B89}" type="datetimeFigureOut">
              <a:rPr lang="en-US" smtClean="0"/>
              <a:t>3/26/2018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3407360941"/>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91D16D-A6E2-4048-9874-EFD6B09B6B89}"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3326370515"/>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91D16D-A6E2-4048-9874-EFD6B09B6B89}"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D6E86-C786-43F0-AB47-3F93F3477886}" type="slidenum">
              <a:rPr lang="en-US" smtClean="0"/>
              <a:t>‹#›</a:t>
            </a:fld>
            <a:endParaRPr lang="en-US"/>
          </a:p>
        </p:txBody>
      </p:sp>
    </p:spTree>
    <p:extLst>
      <p:ext uri="{BB962C8B-B14F-4D97-AF65-F5344CB8AC3E}">
        <p14:creationId xmlns:p14="http://schemas.microsoft.com/office/powerpoint/2010/main" val="1974142130"/>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1D16D-A6E2-4048-9874-EFD6B09B6B89}" type="datetimeFigureOut">
              <a:rPr lang="en-US" smtClean="0"/>
              <a:t>3/26/2018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7D6E86-C786-43F0-AB47-3F93F3477886}" type="slidenum">
              <a:rPr lang="en-US" smtClean="0"/>
              <a:t>‹#›</a:t>
            </a:fld>
            <a:endParaRPr lang="en-US"/>
          </a:p>
        </p:txBody>
      </p:sp>
    </p:spTree>
    <p:extLst>
      <p:ext uri="{BB962C8B-B14F-4D97-AF65-F5344CB8AC3E}">
        <p14:creationId xmlns:p14="http://schemas.microsoft.com/office/powerpoint/2010/main" val="399410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7.xml"/><Relationship Id="rId4" Type="http://schemas.openxmlformats.org/officeDocument/2006/relationships/image" Target="../media/image19.jpg"/></Relationships>
</file>

<file path=ppt/slides/_rels/slide16.xml.rels><?xml version="1.0" encoding="UTF-8" standalone="yes"?>
<Relationships xmlns="http://schemas.openxmlformats.org/package/2006/relationships"><Relationship Id="rId3" Type="http://schemas.openxmlformats.org/officeDocument/2006/relationships/hyperlink" Target="https://www.rotary.org/en/news-media/great-expectations" TargetMode="External"/><Relationship Id="rId2" Type="http://schemas.openxmlformats.org/officeDocument/2006/relationships/hyperlink" Target="https://rotaryservice.wordpress.com/2016/04/04/rotarys-commitment-to-saving-mothers-and-babie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7.xml"/><Relationship Id="rId4" Type="http://schemas.openxmlformats.org/officeDocument/2006/relationships/image" Target="../media/image2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jpg"/><Relationship Id="rId1" Type="http://schemas.openxmlformats.org/officeDocument/2006/relationships/slideLayout" Target="../slideLayouts/slideLayout7.xml"/><Relationship Id="rId4" Type="http://schemas.openxmlformats.org/officeDocument/2006/relationships/image" Target="../media/image27.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0AB6569E-708C-49A5-8031-A0E9ED6F4118}"/>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1431" y="816337"/>
            <a:ext cx="5225327" cy="5225327"/>
          </a:xfrm>
          <a:prstGeom prst="rect">
            <a:avLst/>
          </a:prstGeom>
        </p:spPr>
      </p:pic>
      <p:pic>
        <p:nvPicPr>
          <p:cNvPr id="7" name="Graphic 6">
            <a:extLst>
              <a:ext uri="{FF2B5EF4-FFF2-40B4-BE49-F238E27FC236}">
                <a16:creationId xmlns:a16="http://schemas.microsoft.com/office/drawing/2014/main" id="{BC5F9752-5633-4A0F-AFA0-DF44636BAF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5242" y="2743199"/>
            <a:ext cx="1371600" cy="1371600"/>
          </a:xfrm>
          <a:prstGeom prst="rect">
            <a:avLst/>
          </a:prstGeom>
        </p:spPr>
      </p:pic>
      <p:sp>
        <p:nvSpPr>
          <p:cNvPr id="2" name="Title 1"/>
          <p:cNvSpPr>
            <a:spLocks noGrp="1"/>
          </p:cNvSpPr>
          <p:nvPr>
            <p:ph type="ctrTitle"/>
          </p:nvPr>
        </p:nvSpPr>
        <p:spPr>
          <a:xfrm>
            <a:off x="1696842" y="2564422"/>
            <a:ext cx="10025459" cy="1729155"/>
          </a:xfrm>
        </p:spPr>
        <p:txBody>
          <a:bodyPr anchor="ctr">
            <a:normAutofit/>
          </a:bodyPr>
          <a:lstStyle/>
          <a:p>
            <a:r>
              <a:rPr lang="en-US" sz="3200" b="1" dirty="0">
                <a:solidFill>
                  <a:schemeClr val="accent2">
                    <a:lumMod val="50000"/>
                  </a:schemeClr>
                </a:solidFill>
                <a:effectLst>
                  <a:outerShdw blurRad="38100" dist="38100" dir="2700000" algn="tl">
                    <a:srgbClr val="000000">
                      <a:alpha val="43137"/>
                    </a:srgbClr>
                  </a:outerShdw>
                </a:effectLst>
              </a:rPr>
              <a:t>Rotary is dedicated to six areas of focus to build international relationships, improve lives, and create a better world to support our peace efforts and end polio forever.</a:t>
            </a:r>
            <a:endParaRPr lang="en-US" sz="3200" dirty="0">
              <a:solidFill>
                <a:schemeClr val="accent2">
                  <a:lumMod val="5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73367" y="5300256"/>
            <a:ext cx="10845266" cy="1482811"/>
          </a:xfrm>
          <a:solidFill>
            <a:schemeClr val="accent4">
              <a:lumMod val="60000"/>
              <a:lumOff val="40000"/>
            </a:schemeClr>
          </a:solidFill>
        </p:spPr>
        <p:txBody>
          <a:bodyPr>
            <a:normAutofit fontScale="92500"/>
          </a:bodyPr>
          <a:lstStyle/>
          <a:p>
            <a:pPr algn="l"/>
            <a:r>
              <a:rPr lang="en-US" b="1" dirty="0"/>
              <a:t>Promoting Peace						Fighting Disease</a:t>
            </a:r>
          </a:p>
          <a:p>
            <a:pPr algn="l"/>
            <a:r>
              <a:rPr lang="en-US" b="1" dirty="0"/>
              <a:t>Providing clean water, sanitation and hygiene	      		Saving mothers and children</a:t>
            </a:r>
          </a:p>
          <a:p>
            <a:pPr algn="l"/>
            <a:r>
              <a:rPr lang="en-US" b="1" dirty="0"/>
              <a:t>Supporting Education					      	Growing Local Economies</a:t>
            </a:r>
          </a:p>
        </p:txBody>
      </p:sp>
      <p:pic>
        <p:nvPicPr>
          <p:cNvPr id="5" name="Picture 4">
            <a:extLst>
              <a:ext uri="{FF2B5EF4-FFF2-40B4-BE49-F238E27FC236}">
                <a16:creationId xmlns:a16="http://schemas.microsoft.com/office/drawing/2014/main" id="{0A17E260-CE31-483C-8F33-FC46232770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390" y="308844"/>
            <a:ext cx="3874188" cy="1454458"/>
          </a:xfrm>
          <a:prstGeom prst="rect">
            <a:avLst/>
          </a:prstGeom>
        </p:spPr>
      </p:pic>
    </p:spTree>
    <p:extLst>
      <p:ext uri="{BB962C8B-B14F-4D97-AF65-F5344CB8AC3E}">
        <p14:creationId xmlns:p14="http://schemas.microsoft.com/office/powerpoint/2010/main" val="3971802001"/>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871268"/>
            <a:ext cx="10515600" cy="762680"/>
          </a:xfrm>
        </p:spPr>
        <p:txBody>
          <a:bodyPr>
            <a:noAutofit/>
          </a:bodyPr>
          <a:lstStyle/>
          <a:p>
            <a:pPr algn="ctr"/>
            <a:r>
              <a:rPr lang="en-US" sz="6000" b="1" dirty="0">
                <a:solidFill>
                  <a:srgbClr val="00B0F0"/>
                </a:solidFill>
                <a:effectLst>
                  <a:outerShdw blurRad="38100" dist="38100" dir="2700000" algn="tl">
                    <a:srgbClr val="000000">
                      <a:alpha val="43137"/>
                    </a:srgbClr>
                  </a:outerShdw>
                </a:effectLst>
              </a:rPr>
              <a:t>PROVIDING CLEARN WATER, SANITATION AND HYGIENE</a:t>
            </a:r>
          </a:p>
        </p:txBody>
      </p:sp>
      <p:sp>
        <p:nvSpPr>
          <p:cNvPr id="4" name="Text Placeholder 3"/>
          <p:cNvSpPr>
            <a:spLocks noGrp="1"/>
          </p:cNvSpPr>
          <p:nvPr>
            <p:ph type="body" sz="half" idx="2"/>
          </p:nvPr>
        </p:nvSpPr>
        <p:spPr>
          <a:xfrm>
            <a:off x="621102" y="2057400"/>
            <a:ext cx="4468483" cy="4636698"/>
          </a:xfrm>
        </p:spPr>
        <p:txBody>
          <a:bodyPr>
            <a:normAutofit/>
          </a:bodyPr>
          <a:lstStyle/>
          <a:p>
            <a:pPr algn="ctr"/>
            <a:r>
              <a:rPr lang="en-US" sz="3000" dirty="0"/>
              <a:t>We support local solutions to bring clean water, sanitation, and hygiene to more people every day. We don’t just build wells and walk away. We share our expertise with community leaders and educators to make sure our projects succeed long-term.</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526" y="2057400"/>
            <a:ext cx="6001862" cy="4287044"/>
          </a:xfrm>
          <a:prstGeom prst="rect">
            <a:avLst/>
          </a:prstGeom>
          <a:ln w="127000" cap="sq">
            <a:solidFill>
              <a:srgbClr val="00B0F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79979338"/>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246" y="2120480"/>
            <a:ext cx="3333750" cy="24955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344" y="310551"/>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77148" y="2495550"/>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317712893"/>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rot="10800000" flipV="1">
            <a:off x="396815" y="447401"/>
            <a:ext cx="11795185"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chemeClr val="accent5">
                    <a:lumMod val="75000"/>
                  </a:schemeClr>
                </a:solidFill>
                <a:effectLst/>
                <a:latin typeface="Arial" panose="020B0604020202020204" pitchFamily="34" charset="0"/>
              </a:rPr>
              <a:t>$24 </a:t>
            </a:r>
            <a:r>
              <a:rPr kumimoji="0" lang="en-US" altLang="en-US" sz="4000" b="0" i="0" u="none" strike="noStrike" cap="none" normalizeH="0" baseline="0" dirty="0">
                <a:ln>
                  <a:noFill/>
                </a:ln>
                <a:solidFill>
                  <a:schemeClr val="accent5">
                    <a:lumMod val="75000"/>
                  </a:schemeClr>
                </a:solidFill>
                <a:effectLst/>
                <a:latin typeface="Arial" panose="020B0604020202020204" pitchFamily="34" charset="0"/>
              </a:rPr>
              <a:t>is all it takes to provide one person with safe water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chemeClr val="accent6">
                    <a:lumMod val="75000"/>
                  </a:schemeClr>
                </a:solidFill>
                <a:effectLst/>
                <a:latin typeface="Arial" panose="020B0604020202020204" pitchFamily="34" charset="0"/>
              </a:rPr>
              <a:t>23mil </a:t>
            </a:r>
            <a:r>
              <a:rPr kumimoji="0" lang="en-US" altLang="en-US" sz="4000" b="0" i="0" u="none" strike="noStrike" cap="none" normalizeH="0" baseline="0" dirty="0">
                <a:ln>
                  <a:noFill/>
                </a:ln>
                <a:solidFill>
                  <a:schemeClr val="accent6">
                    <a:lumMod val="75000"/>
                  </a:schemeClr>
                </a:solidFill>
                <a:effectLst/>
                <a:latin typeface="Arial" panose="020B0604020202020204" pitchFamily="34" charset="0"/>
              </a:rPr>
              <a:t>people now have safe water because of Rotary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chemeClr val="accent2">
                    <a:lumMod val="75000"/>
                  </a:schemeClr>
                </a:solidFill>
                <a:effectLst/>
                <a:latin typeface="Arial" panose="020B0604020202020204" pitchFamily="34" charset="0"/>
              </a:rPr>
              <a:t>21mil </a:t>
            </a:r>
            <a:r>
              <a:rPr kumimoji="0" lang="en-US" altLang="en-US" sz="4000" b="0" i="0" u="none" strike="noStrike" cap="none" normalizeH="0" baseline="0" dirty="0">
                <a:ln>
                  <a:noFill/>
                </a:ln>
                <a:solidFill>
                  <a:schemeClr val="accent2">
                    <a:lumMod val="75000"/>
                  </a:schemeClr>
                </a:solidFill>
                <a:effectLst/>
                <a:latin typeface="Arial" panose="020B0604020202020204" pitchFamily="34" charset="0"/>
              </a:rPr>
              <a:t>people have access to sanitation and hygiene thanks to Rotary projects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rgbClr val="C00000"/>
                </a:solidFill>
                <a:effectLst/>
                <a:latin typeface="Arial" panose="020B0604020202020204" pitchFamily="34" charset="0"/>
              </a:rPr>
              <a:t>2030 </a:t>
            </a:r>
            <a:r>
              <a:rPr kumimoji="0" lang="en-US" altLang="en-US" sz="4000" b="0" i="0" u="none" strike="noStrike" cap="none" normalizeH="0" baseline="0" dirty="0">
                <a:ln>
                  <a:noFill/>
                </a:ln>
                <a:solidFill>
                  <a:srgbClr val="C00000"/>
                </a:solidFill>
                <a:effectLst/>
                <a:latin typeface="Arial" panose="020B0604020202020204" pitchFamily="34" charset="0"/>
              </a:rPr>
              <a:t>is the year Rotary hopes to finish providing everyone with safe water, sanitation, and hygiene</a:t>
            </a:r>
          </a:p>
        </p:txBody>
      </p:sp>
    </p:spTree>
    <p:extLst>
      <p:ext uri="{BB962C8B-B14F-4D97-AF65-F5344CB8AC3E}">
        <p14:creationId xmlns:p14="http://schemas.microsoft.com/office/powerpoint/2010/main" val="966016978"/>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780" y="155274"/>
            <a:ext cx="12002219" cy="6494085"/>
          </a:xfrm>
          <a:prstGeom prst="rect">
            <a:avLst/>
          </a:prstGeom>
          <a:noFill/>
        </p:spPr>
        <p:txBody>
          <a:bodyPr wrap="square" rtlCol="0">
            <a:spAutoFit/>
          </a:bodyPr>
          <a:lstStyle/>
          <a:p>
            <a:r>
              <a:rPr lang="en-US" sz="3000" i="1" dirty="0"/>
              <a:t>Rotary makes amazing things happen, like:</a:t>
            </a:r>
          </a:p>
          <a:p>
            <a:endParaRPr lang="en-US" sz="1400" dirty="0"/>
          </a:p>
          <a:p>
            <a:r>
              <a:rPr lang="en-US" sz="3000" dirty="0"/>
              <a:t>Strengthen the ability of communities to develop, fund, and maintain sustainable water and sanitation systems.</a:t>
            </a:r>
          </a:p>
          <a:p>
            <a:endParaRPr lang="en-US" sz="1400" dirty="0"/>
          </a:p>
          <a:p>
            <a:r>
              <a:rPr lang="en-US" sz="3000" dirty="0"/>
              <a:t>Provide equitable community access to safe water, improved sanitation, and hygiene.</a:t>
            </a:r>
          </a:p>
          <a:p>
            <a:endParaRPr lang="en-US" sz="1400" dirty="0"/>
          </a:p>
          <a:p>
            <a:r>
              <a:rPr lang="en-US" sz="3000" dirty="0"/>
              <a:t>Support programs that enhance communities’ awareness of the benefits of safe water, sanitation, and hygiene.</a:t>
            </a:r>
          </a:p>
          <a:p>
            <a:endParaRPr lang="en-US" sz="1400" dirty="0"/>
          </a:p>
          <a:p>
            <a:r>
              <a:rPr lang="en-US" sz="3000" dirty="0"/>
              <a:t>Support career-minded professionals’ studies related to water and sanitation.</a:t>
            </a:r>
          </a:p>
          <a:p>
            <a:endParaRPr lang="en-US" sz="1400" dirty="0"/>
          </a:p>
          <a:p>
            <a:r>
              <a:rPr lang="en-US" sz="3000" dirty="0"/>
              <a:t>Create tools and resources that facilitate, measure, and enhance high-quality water and sanitation projects worldwide.</a:t>
            </a:r>
          </a:p>
        </p:txBody>
      </p:sp>
    </p:spTree>
    <p:extLst>
      <p:ext uri="{BB962C8B-B14F-4D97-AF65-F5344CB8AC3E}">
        <p14:creationId xmlns:p14="http://schemas.microsoft.com/office/powerpoint/2010/main" val="1893022703"/>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113" y="457200"/>
            <a:ext cx="10817525" cy="762680"/>
          </a:xfrm>
        </p:spPr>
        <p:txBody>
          <a:bodyPr>
            <a:noAutofit/>
          </a:bodyPr>
          <a:lstStyle/>
          <a:p>
            <a:pPr algn="ctr"/>
            <a:r>
              <a:rPr lang="en-US" sz="6000" b="1" dirty="0">
                <a:solidFill>
                  <a:schemeClr val="accent4">
                    <a:lumMod val="50000"/>
                  </a:schemeClr>
                </a:solidFill>
                <a:effectLst>
                  <a:outerShdw blurRad="38100" dist="38100" dir="2700000" algn="tl">
                    <a:srgbClr val="000000">
                      <a:alpha val="43137"/>
                    </a:srgbClr>
                  </a:outerShdw>
                </a:effectLst>
              </a:rPr>
              <a:t>SAVING MOTHERS AND CHILDREN</a:t>
            </a:r>
          </a:p>
        </p:txBody>
      </p:sp>
      <p:sp>
        <p:nvSpPr>
          <p:cNvPr id="4" name="Text Placeholder 3"/>
          <p:cNvSpPr>
            <a:spLocks noGrp="1"/>
          </p:cNvSpPr>
          <p:nvPr>
            <p:ph type="body" sz="half" idx="2"/>
          </p:nvPr>
        </p:nvSpPr>
        <p:spPr>
          <a:xfrm>
            <a:off x="839788" y="2057400"/>
            <a:ext cx="3932237" cy="4408714"/>
          </a:xfrm>
        </p:spPr>
        <p:txBody>
          <a:bodyPr>
            <a:normAutofit fontScale="92500" lnSpcReduction="10000"/>
          </a:bodyPr>
          <a:lstStyle/>
          <a:p>
            <a:pPr algn="ctr"/>
            <a:r>
              <a:rPr lang="en-US" sz="3200" dirty="0"/>
              <a:t>Nearly 6 million children under the age of five die each year because of malnutrition, poor health care, and inadequate sanitation. We expand access to quality care, so mothers and their children can live and grow stronger.</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3188" y="2057400"/>
            <a:ext cx="6172200" cy="4408714"/>
          </a:xfrm>
          <a:prstGeom prst="rect">
            <a:avLst/>
          </a:prstGeom>
          <a:ln w="127000" cap="sq">
            <a:solidFill>
              <a:schemeClr val="accent3">
                <a:lumMod val="50000"/>
              </a:schemeClr>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101564869"/>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9125" y="1326040"/>
            <a:ext cx="3333750" cy="33432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525" y="201702"/>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40725" y="2356389"/>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625393031"/>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780" y="155274"/>
            <a:ext cx="12002219" cy="6986528"/>
          </a:xfrm>
          <a:prstGeom prst="rect">
            <a:avLst/>
          </a:prstGeom>
          <a:noFill/>
        </p:spPr>
        <p:txBody>
          <a:bodyPr wrap="square" rtlCol="0">
            <a:spAutoFit/>
          </a:bodyPr>
          <a:lstStyle/>
          <a:p>
            <a:r>
              <a:rPr lang="en-US" sz="3000" i="1" dirty="0"/>
              <a:t>Rotary makes amazing things happen, like:</a:t>
            </a:r>
          </a:p>
          <a:p>
            <a:endParaRPr lang="en-US" sz="1400" dirty="0"/>
          </a:p>
          <a:p>
            <a:r>
              <a:rPr lang="en-US" sz="3000" b="1" dirty="0">
                <a:solidFill>
                  <a:srgbClr val="FF0000"/>
                </a:solidFill>
              </a:rPr>
              <a:t>Mobile prenatal clinics </a:t>
            </a:r>
            <a:r>
              <a:rPr lang="en-US" sz="3000" b="1" dirty="0"/>
              <a:t>- </a:t>
            </a:r>
            <a:r>
              <a:rPr lang="en-US" sz="3000" dirty="0"/>
              <a:t>Haiti has the highest maternal and infant mortality rate of any country in the western hemisphere. </a:t>
            </a:r>
            <a:r>
              <a:rPr lang="en-US" sz="3000" dirty="0">
                <a:hlinkClick r:id="rId2"/>
              </a:rPr>
              <a:t>Rotary provided a fully equipped medical Jeep</a:t>
            </a:r>
            <a:r>
              <a:rPr lang="en-US" sz="3000" dirty="0"/>
              <a:t> to volunteers and midwives to reach mothers and children in remote areas.</a:t>
            </a:r>
          </a:p>
          <a:p>
            <a:endParaRPr lang="en-US" sz="1400" dirty="0"/>
          </a:p>
          <a:p>
            <a:r>
              <a:rPr lang="en-US" sz="3000" b="1" dirty="0">
                <a:solidFill>
                  <a:srgbClr val="FF0000"/>
                </a:solidFill>
              </a:rPr>
              <a:t>Cancer screening </a:t>
            </a:r>
            <a:r>
              <a:rPr lang="en-US" sz="3000" b="1" dirty="0"/>
              <a:t>- </a:t>
            </a:r>
            <a:r>
              <a:rPr lang="en-US" sz="3000" dirty="0"/>
              <a:t>Rotarians provided a mobile cancer screening unit and awareness trainings around Chennai, India, where there is a high mortality rate of women with breast and cervical cancer due to late diagnosis.</a:t>
            </a:r>
          </a:p>
          <a:p>
            <a:endParaRPr lang="en-US" sz="1400" dirty="0"/>
          </a:p>
          <a:p>
            <a:r>
              <a:rPr lang="en-US" sz="3000" b="1" dirty="0">
                <a:solidFill>
                  <a:srgbClr val="FF0000"/>
                </a:solidFill>
              </a:rPr>
              <a:t>Preventing injuries and deaths </a:t>
            </a:r>
            <a:r>
              <a:rPr lang="en-US" sz="3000" b="1" dirty="0"/>
              <a:t>- </a:t>
            </a:r>
            <a:r>
              <a:rPr lang="en-US" sz="3000" dirty="0"/>
              <a:t>Rotary members launched a $3 million, five-year pilot to </a:t>
            </a:r>
            <a:r>
              <a:rPr lang="en-US" sz="3000" dirty="0">
                <a:hlinkClick r:id="rId3"/>
              </a:rPr>
              <a:t>save lives of mothers and children</a:t>
            </a:r>
            <a:r>
              <a:rPr lang="en-US" sz="3000" dirty="0"/>
              <a:t> during home deliveries in Nigeria. Since 2005, they’ve also repaired 1,500 obstetric fistulas — 500 more than their initial goal — restoring dignity and hope to vulnerable mothers.</a:t>
            </a:r>
          </a:p>
        </p:txBody>
      </p:sp>
    </p:spTree>
    <p:extLst>
      <p:ext uri="{BB962C8B-B14F-4D97-AF65-F5344CB8AC3E}">
        <p14:creationId xmlns:p14="http://schemas.microsoft.com/office/powerpoint/2010/main" val="1675014101"/>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15600" cy="762680"/>
          </a:xfrm>
        </p:spPr>
        <p:txBody>
          <a:bodyPr>
            <a:noAutofit/>
          </a:bodyPr>
          <a:lstStyle/>
          <a:p>
            <a:pPr algn="ctr"/>
            <a:r>
              <a:rPr lang="en-US" sz="6000" b="1" dirty="0">
                <a:effectLst>
                  <a:outerShdw blurRad="38100" dist="38100" dir="2700000" algn="tl">
                    <a:srgbClr val="000000">
                      <a:alpha val="43137"/>
                    </a:srgbClr>
                  </a:outerShdw>
                </a:effectLst>
              </a:rPr>
              <a:t>SUPPORTING EDUCTION</a:t>
            </a:r>
          </a:p>
        </p:txBody>
      </p:sp>
      <p:sp>
        <p:nvSpPr>
          <p:cNvPr id="4" name="Text Placeholder 3"/>
          <p:cNvSpPr>
            <a:spLocks noGrp="1"/>
          </p:cNvSpPr>
          <p:nvPr>
            <p:ph type="body" sz="half" idx="2"/>
          </p:nvPr>
        </p:nvSpPr>
        <p:spPr/>
        <p:txBody>
          <a:bodyPr>
            <a:normAutofit fontScale="92500" lnSpcReduction="20000"/>
          </a:bodyPr>
          <a:lstStyle/>
          <a:p>
            <a:pPr algn="ctr"/>
            <a:r>
              <a:rPr lang="en-US" sz="3200" dirty="0"/>
              <a:t>More than 775 million people over the age of 15 are illiterate. Our goal is to strengthen the capacity of communities to support basic education and literacy, reduce gender disparity in education, and increase adult literacy.</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9216" y="2057400"/>
            <a:ext cx="6206172" cy="443298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3859591785"/>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7367" y="1244540"/>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2484" y="2493453"/>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250" y="217038"/>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475882833"/>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rot="10800000" flipV="1">
            <a:off x="724618" y="1160275"/>
            <a:ext cx="11024559"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800" b="1" i="0" u="none" strike="noStrike" cap="none" normalizeH="0" baseline="0" dirty="0">
                <a:ln>
                  <a:noFill/>
                </a:ln>
                <a:solidFill>
                  <a:schemeClr val="accent4">
                    <a:lumMod val="75000"/>
                  </a:schemeClr>
                </a:solidFill>
                <a:effectLst/>
                <a:latin typeface="Arial" panose="020B0604020202020204" pitchFamily="34" charset="0"/>
              </a:rPr>
              <a:t>500 </a:t>
            </a:r>
            <a:r>
              <a:rPr kumimoji="0" lang="en-US" altLang="en-US" sz="4800" b="0" i="0" u="none" strike="noStrike" cap="none" normalizeH="0" baseline="0" dirty="0">
                <a:ln>
                  <a:noFill/>
                </a:ln>
                <a:solidFill>
                  <a:schemeClr val="accent4">
                    <a:lumMod val="75000"/>
                  </a:schemeClr>
                </a:solidFill>
                <a:effectLst/>
                <a:latin typeface="Arial" panose="020B0604020202020204" pitchFamily="34" charset="0"/>
              </a:rPr>
              <a:t>adults raised their reading levels by three grades in Detroit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4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800" b="1" i="0" u="none" strike="noStrike" cap="none" normalizeH="0" baseline="0" dirty="0">
                <a:ln>
                  <a:noFill/>
                </a:ln>
                <a:solidFill>
                  <a:schemeClr val="accent5">
                    <a:lumMod val="75000"/>
                  </a:schemeClr>
                </a:solidFill>
                <a:effectLst/>
                <a:latin typeface="Arial" panose="020B0604020202020204" pitchFamily="34" charset="0"/>
              </a:rPr>
              <a:t>$100mil</a:t>
            </a:r>
            <a:r>
              <a:rPr lang="en-US" altLang="en-US" sz="4800" b="1" dirty="0">
                <a:solidFill>
                  <a:schemeClr val="accent5">
                    <a:lumMod val="75000"/>
                  </a:schemeClr>
                </a:solidFill>
                <a:latin typeface="Arial" panose="020B0604020202020204" pitchFamily="34" charset="0"/>
              </a:rPr>
              <a:t> </a:t>
            </a:r>
            <a:r>
              <a:rPr kumimoji="0" lang="en-US" altLang="en-US" sz="4800" b="0" i="0" u="none" strike="noStrike" cap="none" normalizeH="0" baseline="0" dirty="0">
                <a:ln>
                  <a:noFill/>
                </a:ln>
                <a:solidFill>
                  <a:schemeClr val="accent5">
                    <a:lumMod val="75000"/>
                  </a:schemeClr>
                </a:solidFill>
                <a:effectLst/>
                <a:latin typeface="Arial" panose="020B0604020202020204" pitchFamily="34" charset="0"/>
              </a:rPr>
              <a:t>in grants to get clean water in Lebanese schools</a:t>
            </a:r>
          </a:p>
        </p:txBody>
      </p:sp>
    </p:spTree>
    <p:extLst>
      <p:ext uri="{BB962C8B-B14F-4D97-AF65-F5344CB8AC3E}">
        <p14:creationId xmlns:p14="http://schemas.microsoft.com/office/powerpoint/2010/main" val="3213360626"/>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15600" cy="762680"/>
          </a:xfrm>
        </p:spPr>
        <p:txBody>
          <a:bodyPr>
            <a:noAutofit/>
          </a:bodyPr>
          <a:lstStyle/>
          <a:p>
            <a:pPr algn="ctr"/>
            <a:r>
              <a:rPr lang="en-US" sz="6000" b="1" dirty="0">
                <a:solidFill>
                  <a:srgbClr val="00B050"/>
                </a:solidFill>
                <a:effectLst>
                  <a:outerShdw blurRad="38100" dist="38100" dir="2700000" algn="tl">
                    <a:srgbClr val="000000">
                      <a:alpha val="43137"/>
                    </a:srgbClr>
                  </a:outerShdw>
                </a:effectLst>
              </a:rPr>
              <a:t>PROMOTING PEACE</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3188" y="2057400"/>
            <a:ext cx="6172200" cy="4408714"/>
          </a:xfrm>
          <a:prstGeom prst="rect">
            <a:avLst/>
          </a:prstGeom>
          <a:ln w="127000" cap="sq">
            <a:solidFill>
              <a:srgbClr val="00B050"/>
            </a:solidFill>
            <a:miter lim="800000"/>
          </a:ln>
          <a:effectLst>
            <a:outerShdw blurRad="57150" dist="50800" dir="2700000" algn="tl" rotWithShape="0">
              <a:srgbClr val="000000">
                <a:alpha val="40000"/>
              </a:srgbClr>
            </a:outerShdw>
          </a:effectLst>
        </p:spPr>
      </p:pic>
      <p:sp>
        <p:nvSpPr>
          <p:cNvPr id="4" name="Text Placeholder 3"/>
          <p:cNvSpPr>
            <a:spLocks noGrp="1"/>
          </p:cNvSpPr>
          <p:nvPr>
            <p:ph type="body" sz="half" idx="2"/>
          </p:nvPr>
        </p:nvSpPr>
        <p:spPr/>
        <p:txBody>
          <a:bodyPr>
            <a:normAutofit fontScale="92500"/>
          </a:bodyPr>
          <a:lstStyle/>
          <a:p>
            <a:pPr algn="ctr"/>
            <a:r>
              <a:rPr lang="en-US" sz="3200" dirty="0"/>
              <a:t>Rotary encourages conversations to foster understanding within and across cultures. We train adults and young leaders to prevent and mediate conflict and help refugees who have fled dangerous areas.</a:t>
            </a:r>
          </a:p>
        </p:txBody>
      </p:sp>
    </p:spTree>
    <p:extLst>
      <p:ext uri="{BB962C8B-B14F-4D97-AF65-F5344CB8AC3E}">
        <p14:creationId xmlns:p14="http://schemas.microsoft.com/office/powerpoint/2010/main" val="319852659"/>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780" y="155274"/>
            <a:ext cx="12002219" cy="6494085"/>
          </a:xfrm>
          <a:prstGeom prst="rect">
            <a:avLst/>
          </a:prstGeom>
          <a:noFill/>
        </p:spPr>
        <p:txBody>
          <a:bodyPr wrap="square" rtlCol="0">
            <a:spAutoFit/>
          </a:bodyPr>
          <a:lstStyle/>
          <a:p>
            <a:r>
              <a:rPr lang="en-US" sz="3000" i="1" dirty="0"/>
              <a:t>Rotary makes amazing things happen, like:</a:t>
            </a:r>
          </a:p>
          <a:p>
            <a:endParaRPr lang="en-US" sz="1400" dirty="0"/>
          </a:p>
          <a:p>
            <a:r>
              <a:rPr lang="en-US" sz="3000" b="1" dirty="0">
                <a:solidFill>
                  <a:srgbClr val="FF0000"/>
                </a:solidFill>
              </a:rPr>
              <a:t>Opening schools:</a:t>
            </a:r>
            <a:r>
              <a:rPr lang="en-US" sz="3000" dirty="0">
                <a:solidFill>
                  <a:srgbClr val="FF0000"/>
                </a:solidFill>
              </a:rPr>
              <a:t> </a:t>
            </a:r>
            <a:r>
              <a:rPr lang="en-US" sz="3000" dirty="0"/>
              <a:t>In Afghanistan, Rotary members opened a girls’ school to break the cycle of poverty and social imbalance.</a:t>
            </a:r>
          </a:p>
          <a:p>
            <a:endParaRPr lang="en-US" sz="1400" dirty="0"/>
          </a:p>
          <a:p>
            <a:r>
              <a:rPr lang="en-US" sz="3000" b="1" dirty="0">
                <a:solidFill>
                  <a:srgbClr val="FF0000"/>
                </a:solidFill>
              </a:rPr>
              <a:t>Teaching adults to read:</a:t>
            </a:r>
            <a:r>
              <a:rPr lang="en-US" sz="3000" dirty="0">
                <a:solidFill>
                  <a:srgbClr val="FF0000"/>
                </a:solidFill>
              </a:rPr>
              <a:t> </a:t>
            </a:r>
            <a:r>
              <a:rPr lang="en-US" sz="3000" dirty="0"/>
              <a:t>Rotary members in the United States partnered with </a:t>
            </a:r>
            <a:r>
              <a:rPr lang="en-US" sz="3000" dirty="0" err="1"/>
              <a:t>ProLiteracy</a:t>
            </a:r>
            <a:r>
              <a:rPr lang="en-US" sz="3000" dirty="0"/>
              <a:t> Detroit to recruit and train tutors after a study showed that more than half of the local adult population was functionally illiterate.</a:t>
            </a:r>
          </a:p>
          <a:p>
            <a:endParaRPr lang="en-US" sz="1400" dirty="0"/>
          </a:p>
          <a:p>
            <a:r>
              <a:rPr lang="en-US" sz="3000" b="1" dirty="0">
                <a:solidFill>
                  <a:srgbClr val="FF0000"/>
                </a:solidFill>
              </a:rPr>
              <a:t>New teaching methods:</a:t>
            </a:r>
            <a:r>
              <a:rPr lang="en-US" sz="3000" dirty="0"/>
              <a:t> The SOUNS program in South Africa, Puerto Rico and the United States teaches educators how to improve literacy by teaching children to recognize letters by sounds instead of names.</a:t>
            </a:r>
          </a:p>
          <a:p>
            <a:endParaRPr lang="en-US" sz="1400" dirty="0"/>
          </a:p>
          <a:p>
            <a:r>
              <a:rPr lang="en-US" sz="3000" b="1" dirty="0">
                <a:solidFill>
                  <a:srgbClr val="FF0000"/>
                </a:solidFill>
              </a:rPr>
              <a:t>Making schools healthy:</a:t>
            </a:r>
            <a:r>
              <a:rPr lang="en-US" sz="3000" dirty="0">
                <a:solidFill>
                  <a:srgbClr val="FF0000"/>
                </a:solidFill>
              </a:rPr>
              <a:t> </a:t>
            </a:r>
            <a:r>
              <a:rPr lang="en-US" sz="3000" dirty="0"/>
              <a:t>Rotarians are providing clean, fresh water to every public school in Lebanon so students can be healthier and get a better education.</a:t>
            </a:r>
          </a:p>
        </p:txBody>
      </p:sp>
    </p:spTree>
    <p:extLst>
      <p:ext uri="{BB962C8B-B14F-4D97-AF65-F5344CB8AC3E}">
        <p14:creationId xmlns:p14="http://schemas.microsoft.com/office/powerpoint/2010/main" val="2324434617"/>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15600" cy="762680"/>
          </a:xfrm>
        </p:spPr>
        <p:txBody>
          <a:bodyPr>
            <a:noAutofit/>
          </a:bodyPr>
          <a:lstStyle/>
          <a:p>
            <a:pPr algn="ctr"/>
            <a:r>
              <a:rPr lang="en-US" sz="6000" b="1" dirty="0">
                <a:solidFill>
                  <a:srgbClr val="C00000"/>
                </a:solidFill>
                <a:effectLst>
                  <a:outerShdw blurRad="38100" dist="38100" dir="2700000" algn="tl">
                    <a:srgbClr val="000000">
                      <a:alpha val="43137"/>
                    </a:srgbClr>
                  </a:outerShdw>
                </a:effectLst>
              </a:rPr>
              <a:t>GROWING LOCAL ECONOMIES</a:t>
            </a:r>
          </a:p>
        </p:txBody>
      </p:sp>
      <p:sp>
        <p:nvSpPr>
          <p:cNvPr id="4" name="Text Placeholder 3"/>
          <p:cNvSpPr>
            <a:spLocks noGrp="1"/>
          </p:cNvSpPr>
          <p:nvPr>
            <p:ph type="body" sz="half" idx="2"/>
          </p:nvPr>
        </p:nvSpPr>
        <p:spPr>
          <a:xfrm>
            <a:off x="500332" y="2057400"/>
            <a:ext cx="4271693" cy="4432980"/>
          </a:xfrm>
        </p:spPr>
        <p:txBody>
          <a:bodyPr>
            <a:normAutofit fontScale="92500" lnSpcReduction="20000"/>
          </a:bodyPr>
          <a:lstStyle/>
          <a:p>
            <a:pPr algn="ctr"/>
            <a:r>
              <a:rPr lang="en-US" sz="3200" dirty="0"/>
              <a:t>We carry out service projects that enhance economic and community development and create opportunities for decent and productive work for young and old. We also strengthen local entrepreneurs and community leaders, particularly women, in impoverished communities.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9050" y="1727880"/>
            <a:ext cx="6667500" cy="4762500"/>
          </a:xfrm>
          <a:prstGeom prst="rect">
            <a:avLst/>
          </a:prstGeom>
          <a:ln w="127000" cap="sq">
            <a:solidFill>
              <a:srgbClr val="C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454858904"/>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630" y="1313551"/>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630" y="321933"/>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0630" y="2426359"/>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322340365"/>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5057" y="120770"/>
            <a:ext cx="11846943" cy="6897923"/>
          </a:xfrm>
          <a:prstGeom prst="rect">
            <a:avLst/>
          </a:prstGeom>
        </p:spPr>
        <p:txBody>
          <a:bodyPr wrap="square">
            <a:spAutoFit/>
          </a:bodyPr>
          <a:lstStyle/>
          <a:p>
            <a:pPr>
              <a:buFont typeface="Arial" panose="020B0604020202020204" pitchFamily="34" charset="0"/>
              <a:buChar char="•"/>
            </a:pPr>
            <a:r>
              <a:rPr lang="en-US" sz="4000" b="1" dirty="0">
                <a:solidFill>
                  <a:srgbClr val="7030A0"/>
                </a:solidFill>
                <a:effectLst/>
              </a:rPr>
              <a:t>$9.2mil </a:t>
            </a:r>
            <a:r>
              <a:rPr lang="en-US" sz="4000" b="1" dirty="0">
                <a:solidFill>
                  <a:srgbClr val="7030A0"/>
                </a:solidFill>
              </a:rPr>
              <a:t> </a:t>
            </a:r>
            <a:r>
              <a:rPr lang="en-US" sz="4000" dirty="0">
                <a:solidFill>
                  <a:srgbClr val="7030A0"/>
                </a:solidFill>
              </a:rPr>
              <a:t>The amount The Rotary Foundation has spent to grow local economies and reduce poverty last year</a:t>
            </a:r>
          </a:p>
          <a:p>
            <a:pPr>
              <a:buFont typeface="Arial" panose="020B0604020202020204" pitchFamily="34" charset="0"/>
              <a:buChar char="•"/>
            </a:pPr>
            <a:endParaRPr lang="en-US" sz="4000" dirty="0"/>
          </a:p>
          <a:p>
            <a:pPr>
              <a:buFont typeface="Arial" panose="020B0604020202020204" pitchFamily="34" charset="0"/>
              <a:buChar char="•"/>
            </a:pPr>
            <a:r>
              <a:rPr lang="en-US" sz="4000" b="1" dirty="0">
                <a:solidFill>
                  <a:schemeClr val="accent2">
                    <a:lumMod val="75000"/>
                  </a:schemeClr>
                </a:solidFill>
                <a:effectLst/>
              </a:rPr>
              <a:t>795mil </a:t>
            </a:r>
            <a:r>
              <a:rPr lang="en-US" sz="4000" dirty="0">
                <a:solidFill>
                  <a:schemeClr val="accent2">
                    <a:lumMod val="75000"/>
                  </a:schemeClr>
                </a:solidFill>
              </a:rPr>
              <a:t>people — or 1 in 9 people in the world — do not have enough to eat</a:t>
            </a:r>
          </a:p>
          <a:p>
            <a:pPr>
              <a:buFont typeface="Arial" panose="020B0604020202020204" pitchFamily="34" charset="0"/>
              <a:buChar char="•"/>
            </a:pPr>
            <a:endParaRPr lang="en-US" sz="4000" dirty="0"/>
          </a:p>
          <a:p>
            <a:pPr>
              <a:buFont typeface="Arial" panose="020B0604020202020204" pitchFamily="34" charset="0"/>
              <a:buChar char="•"/>
            </a:pPr>
            <a:r>
              <a:rPr lang="en-US" sz="4000" b="1" dirty="0">
                <a:solidFill>
                  <a:srgbClr val="0070C0"/>
                </a:solidFill>
                <a:effectLst/>
              </a:rPr>
              <a:t>60% </a:t>
            </a:r>
            <a:r>
              <a:rPr lang="en-US" sz="4000" dirty="0">
                <a:solidFill>
                  <a:srgbClr val="0070C0"/>
                </a:solidFill>
              </a:rPr>
              <a:t>of the world’s hungry people are women and girls</a:t>
            </a:r>
          </a:p>
          <a:p>
            <a:pPr>
              <a:buFont typeface="Arial" panose="020B0604020202020204" pitchFamily="34" charset="0"/>
              <a:buChar char="•"/>
            </a:pPr>
            <a:endParaRPr lang="en-US" sz="4000" dirty="0"/>
          </a:p>
          <a:p>
            <a:pPr>
              <a:buFont typeface="Arial" panose="020B0604020202020204" pitchFamily="34" charset="0"/>
              <a:buChar char="•"/>
            </a:pPr>
            <a:r>
              <a:rPr lang="en-US" sz="4000" b="1" dirty="0">
                <a:solidFill>
                  <a:srgbClr val="00B050"/>
                </a:solidFill>
                <a:effectLst/>
              </a:rPr>
              <a:t>70% </a:t>
            </a:r>
            <a:r>
              <a:rPr lang="en-US" sz="4000" dirty="0">
                <a:solidFill>
                  <a:srgbClr val="00B050"/>
                </a:solidFill>
              </a:rPr>
              <a:t>of the world’s poorest people live in rural areas and depend on agriculture and related activities for their livelihood</a:t>
            </a:r>
          </a:p>
        </p:txBody>
      </p:sp>
    </p:spTree>
    <p:extLst>
      <p:ext uri="{BB962C8B-B14F-4D97-AF65-F5344CB8AC3E}">
        <p14:creationId xmlns:p14="http://schemas.microsoft.com/office/powerpoint/2010/main" val="1404205117"/>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780" y="155274"/>
            <a:ext cx="12002219" cy="7048083"/>
          </a:xfrm>
          <a:prstGeom prst="rect">
            <a:avLst/>
          </a:prstGeom>
          <a:noFill/>
        </p:spPr>
        <p:txBody>
          <a:bodyPr wrap="square" rtlCol="0">
            <a:spAutoFit/>
          </a:bodyPr>
          <a:lstStyle/>
          <a:p>
            <a:r>
              <a:rPr lang="en-US" sz="3000" i="1" dirty="0"/>
              <a:t>Rotary makes amazing things happen, like:</a:t>
            </a:r>
          </a:p>
          <a:p>
            <a:endParaRPr lang="en-US" sz="1400" dirty="0"/>
          </a:p>
          <a:p>
            <a:r>
              <a:rPr lang="en-US" sz="2800" b="1" dirty="0">
                <a:solidFill>
                  <a:srgbClr val="FF0000"/>
                </a:solidFill>
              </a:rPr>
              <a:t>Breaking the cycle of poverty for women:</a:t>
            </a:r>
            <a:r>
              <a:rPr lang="en-US" sz="2800" dirty="0">
                <a:solidFill>
                  <a:srgbClr val="FF0000"/>
                </a:solidFill>
              </a:rPr>
              <a:t> </a:t>
            </a:r>
            <a:r>
              <a:rPr lang="en-US" sz="2800" dirty="0"/>
              <a:t>Most of the women living in rural Guatemala do not have the collateral to get loans from regulated financial institutions. The Rotary Club of Guatemala de la </a:t>
            </a:r>
            <a:r>
              <a:rPr lang="en-US" sz="2800" dirty="0" err="1"/>
              <a:t>Ermita</a:t>
            </a:r>
            <a:r>
              <a:rPr lang="en-US" sz="2800" dirty="0"/>
              <a:t> helped 400 local women complete financial literacy courses so they could pool their money and fund their own </a:t>
            </a:r>
            <a:r>
              <a:rPr lang="en-US" sz="2800" dirty="0" err="1"/>
              <a:t>microlending</a:t>
            </a:r>
            <a:r>
              <a:rPr lang="en-US" sz="2800" dirty="0"/>
              <a:t> program.</a:t>
            </a:r>
          </a:p>
          <a:p>
            <a:endParaRPr lang="en-US" sz="1400" dirty="0"/>
          </a:p>
          <a:p>
            <a:r>
              <a:rPr lang="en-US" sz="2800" b="1" dirty="0">
                <a:solidFill>
                  <a:srgbClr val="FF0000"/>
                </a:solidFill>
              </a:rPr>
              <a:t>Skills development, business training:</a:t>
            </a:r>
            <a:r>
              <a:rPr lang="en-US" sz="2800" dirty="0">
                <a:solidFill>
                  <a:srgbClr val="FF0000"/>
                </a:solidFill>
              </a:rPr>
              <a:t> </a:t>
            </a:r>
            <a:r>
              <a:rPr lang="en-US" sz="2800" dirty="0"/>
              <a:t>In Esmeraldas, Ecuador, Rotary members helped grant more than 250 microloans and train more than 270 community members in sewing, baking, plumbing, microcredit, business management, and leadership. </a:t>
            </a:r>
          </a:p>
          <a:p>
            <a:endParaRPr lang="en-US" sz="1400" dirty="0"/>
          </a:p>
          <a:p>
            <a:r>
              <a:rPr lang="en-US" sz="2800" b="1" dirty="0">
                <a:solidFill>
                  <a:srgbClr val="FF0000"/>
                </a:solidFill>
              </a:rPr>
              <a:t>Sustainable farming:</a:t>
            </a:r>
            <a:r>
              <a:rPr lang="en-US" sz="2800" dirty="0">
                <a:solidFill>
                  <a:srgbClr val="FF0000"/>
                </a:solidFill>
              </a:rPr>
              <a:t> </a:t>
            </a:r>
            <a:r>
              <a:rPr lang="en-US" sz="2800" dirty="0"/>
              <a:t>In west Cameroon, soil erosion and loss of soil fertility have significantly reduced farmers’ harvests. Rotary members gave farmers the skills they needed to improve soil fertility, control soil erosion, and market their produce. The results: increased crop yields and profits.</a:t>
            </a:r>
          </a:p>
        </p:txBody>
      </p:sp>
    </p:spTree>
    <p:extLst>
      <p:ext uri="{BB962C8B-B14F-4D97-AF65-F5344CB8AC3E}">
        <p14:creationId xmlns:p14="http://schemas.microsoft.com/office/powerpoint/2010/main" val="585315311"/>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54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erson with collar shirt&#10;&#10;Description generated with high confidence">
            <a:extLst>
              <a:ext uri="{FF2B5EF4-FFF2-40B4-BE49-F238E27FC236}">
                <a16:creationId xmlns:a16="http://schemas.microsoft.com/office/drawing/2014/main" id="{76B0DC67-4CA9-4B63-9EEE-FC1265B046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5959" y="643467"/>
            <a:ext cx="4220082" cy="5571066"/>
          </a:xfrm>
          <a:prstGeom prst="rect">
            <a:avLst/>
          </a:prstGeom>
        </p:spPr>
      </p:pic>
    </p:spTree>
    <p:extLst>
      <p:ext uri="{BB962C8B-B14F-4D97-AF65-F5344CB8AC3E}">
        <p14:creationId xmlns:p14="http://schemas.microsoft.com/office/powerpoint/2010/main" val="2139992882"/>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9125" y="1365310"/>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325" y="314325"/>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6925" y="2527960"/>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003414835"/>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rot="10800000" flipV="1">
            <a:off x="379563" y="-33206"/>
            <a:ext cx="11812437"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rgbClr val="C00000"/>
                </a:solidFill>
                <a:effectLst/>
                <a:latin typeface="Arial" panose="020B0604020202020204" pitchFamily="34" charset="0"/>
              </a:rPr>
              <a:t>100</a:t>
            </a:r>
            <a:r>
              <a:rPr lang="en-US" altLang="en-US" sz="4000" dirty="0">
                <a:solidFill>
                  <a:srgbClr val="C00000"/>
                </a:solidFill>
                <a:latin typeface="Arial" panose="020B0604020202020204" pitchFamily="34" charset="0"/>
              </a:rPr>
              <a:t> </a:t>
            </a:r>
            <a:r>
              <a:rPr kumimoji="0" lang="en-US" altLang="en-US" sz="4000" b="0" i="0" u="none" strike="noStrike" cap="none" normalizeH="0" baseline="0" dirty="0">
                <a:ln>
                  <a:noFill/>
                </a:ln>
                <a:solidFill>
                  <a:srgbClr val="C00000"/>
                </a:solidFill>
                <a:effectLst/>
                <a:latin typeface="Arial" panose="020B0604020202020204" pitchFamily="34" charset="0"/>
              </a:rPr>
              <a:t>peace fellowships are offered each year at Rotary Peace Centers around the world</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4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chemeClr val="accent5">
                    <a:lumMod val="75000"/>
                  </a:schemeClr>
                </a:solidFill>
                <a:effectLst/>
                <a:latin typeface="Arial" panose="020B0604020202020204" pitchFamily="34" charset="0"/>
              </a:rPr>
              <a:t>65 mil </a:t>
            </a:r>
            <a:r>
              <a:rPr kumimoji="0" lang="en-US" altLang="en-US" sz="4000" b="0" i="0" u="none" strike="noStrike" cap="none" normalizeH="0" baseline="0" dirty="0">
                <a:ln>
                  <a:noFill/>
                </a:ln>
                <a:solidFill>
                  <a:schemeClr val="accent5">
                    <a:lumMod val="75000"/>
                  </a:schemeClr>
                </a:solidFill>
                <a:effectLst/>
                <a:latin typeface="Arial" panose="020B0604020202020204" pitchFamily="34" charset="0"/>
              </a:rPr>
              <a:t>people are currently displaced by armed conflict or persecution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4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rgbClr val="7030A0"/>
                </a:solidFill>
                <a:effectLst/>
                <a:latin typeface="Arial" panose="020B0604020202020204" pitchFamily="34" charset="0"/>
              </a:rPr>
              <a:t>$142</a:t>
            </a:r>
            <a:r>
              <a:rPr lang="en-US" altLang="en-US" sz="4000" b="1" dirty="0">
                <a:solidFill>
                  <a:srgbClr val="7030A0"/>
                </a:solidFill>
                <a:latin typeface="Arial" panose="020B0604020202020204" pitchFamily="34" charset="0"/>
              </a:rPr>
              <a:t> </a:t>
            </a:r>
            <a:r>
              <a:rPr kumimoji="0" lang="en-US" altLang="en-US" sz="4000" b="1" i="0" u="none" strike="noStrike" cap="none" normalizeH="0" baseline="0" dirty="0">
                <a:ln>
                  <a:noFill/>
                </a:ln>
                <a:solidFill>
                  <a:srgbClr val="7030A0"/>
                </a:solidFill>
                <a:effectLst/>
                <a:latin typeface="Arial" panose="020B0604020202020204" pitchFamily="34" charset="0"/>
              </a:rPr>
              <a:t>mil </a:t>
            </a:r>
            <a:r>
              <a:rPr kumimoji="0" lang="en-US" altLang="en-US" sz="4000" b="0" i="0" u="none" strike="noStrike" cap="none" normalizeH="0" baseline="0" dirty="0">
                <a:ln>
                  <a:noFill/>
                </a:ln>
                <a:solidFill>
                  <a:srgbClr val="7030A0"/>
                </a:solidFill>
                <a:effectLst/>
                <a:latin typeface="Arial" panose="020B0604020202020204" pitchFamily="34" charset="0"/>
              </a:rPr>
              <a:t>has been raised by Rotary to support peace</a:t>
            </a:r>
            <a:r>
              <a:rPr kumimoji="0" lang="en-US" altLang="en-US" sz="4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4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4000" b="1" i="0" u="none" strike="noStrike" cap="none" normalizeH="0" baseline="0" dirty="0">
                <a:ln>
                  <a:noFill/>
                </a:ln>
                <a:solidFill>
                  <a:schemeClr val="accent6">
                    <a:lumMod val="75000"/>
                  </a:schemeClr>
                </a:solidFill>
                <a:effectLst/>
                <a:latin typeface="Arial" panose="020B0604020202020204" pitchFamily="34" charset="0"/>
              </a:rPr>
              <a:t>1,000+ </a:t>
            </a:r>
            <a:r>
              <a:rPr lang="en-US" altLang="en-US" sz="4000" dirty="0">
                <a:solidFill>
                  <a:schemeClr val="accent6">
                    <a:lumMod val="75000"/>
                  </a:schemeClr>
                </a:solidFill>
                <a:latin typeface="Arial" panose="020B0604020202020204" pitchFamily="34" charset="0"/>
              </a:rPr>
              <a:t> </a:t>
            </a:r>
            <a:r>
              <a:rPr kumimoji="0" lang="en-US" altLang="en-US" sz="4000" b="0" i="0" u="none" strike="noStrike" cap="none" normalizeH="0" baseline="0" dirty="0">
                <a:ln>
                  <a:noFill/>
                </a:ln>
                <a:solidFill>
                  <a:schemeClr val="accent6">
                    <a:lumMod val="75000"/>
                  </a:schemeClr>
                </a:solidFill>
                <a:effectLst/>
                <a:latin typeface="Arial" panose="020B0604020202020204" pitchFamily="34" charset="0"/>
              </a:rPr>
              <a:t>students have graduated from Rotary’s Peace Centers program</a:t>
            </a:r>
          </a:p>
        </p:txBody>
      </p:sp>
    </p:spTree>
    <p:extLst>
      <p:ext uri="{BB962C8B-B14F-4D97-AF65-F5344CB8AC3E}">
        <p14:creationId xmlns:p14="http://schemas.microsoft.com/office/powerpoint/2010/main" val="4165042832"/>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780" y="155274"/>
            <a:ext cx="12002219" cy="6278642"/>
          </a:xfrm>
          <a:prstGeom prst="rect">
            <a:avLst/>
          </a:prstGeom>
          <a:noFill/>
        </p:spPr>
        <p:txBody>
          <a:bodyPr wrap="square" rtlCol="0">
            <a:spAutoFit/>
          </a:bodyPr>
          <a:lstStyle/>
          <a:p>
            <a:r>
              <a:rPr lang="en-US" sz="3000" i="1" dirty="0"/>
              <a:t>Rotary makes amazing things happen, like:</a:t>
            </a:r>
          </a:p>
          <a:p>
            <a:endParaRPr lang="en-US" sz="1400" dirty="0"/>
          </a:p>
          <a:p>
            <a:r>
              <a:rPr lang="en-US" sz="3000" b="1" dirty="0">
                <a:solidFill>
                  <a:srgbClr val="FF0000"/>
                </a:solidFill>
              </a:rPr>
              <a:t>Improving quality of life.</a:t>
            </a:r>
            <a:r>
              <a:rPr lang="en-US" sz="3000" dirty="0">
                <a:solidFill>
                  <a:srgbClr val="FF0000"/>
                </a:solidFill>
              </a:rPr>
              <a:t> </a:t>
            </a:r>
            <a:r>
              <a:rPr lang="en-US" sz="3000" dirty="0"/>
              <a:t>Rotary members founded the People for People Foundation, which has helped 10,000 families afford food, clothing, rent, utilities, medications, and other necessities.</a:t>
            </a:r>
          </a:p>
          <a:p>
            <a:endParaRPr lang="en-US" sz="1400" dirty="0"/>
          </a:p>
          <a:p>
            <a:r>
              <a:rPr lang="en-US" sz="3000" b="1" dirty="0">
                <a:solidFill>
                  <a:srgbClr val="FF0000"/>
                </a:solidFill>
              </a:rPr>
              <a:t>Raising awareness of bullying.</a:t>
            </a:r>
            <a:r>
              <a:rPr lang="en-US" sz="3000" dirty="0">
                <a:solidFill>
                  <a:srgbClr val="FF0000"/>
                </a:solidFill>
              </a:rPr>
              <a:t> </a:t>
            </a:r>
            <a:r>
              <a:rPr lang="en-US" sz="3000" dirty="0"/>
              <a:t>Rotaract clubs in the Philippines conduct antibullying campaigns in schools to teach children how to handle conflict peacefully from an early age.</a:t>
            </a:r>
          </a:p>
          <a:p>
            <a:endParaRPr lang="en-US" sz="1400" dirty="0"/>
          </a:p>
          <a:p>
            <a:r>
              <a:rPr lang="en-US" sz="3000" b="1" dirty="0">
                <a:solidFill>
                  <a:srgbClr val="FF0000"/>
                </a:solidFill>
              </a:rPr>
              <a:t>Protecting domestic violence survivors and their families.</a:t>
            </a:r>
            <a:r>
              <a:rPr lang="en-US" sz="3000" dirty="0">
                <a:solidFill>
                  <a:srgbClr val="FF0000"/>
                </a:solidFill>
              </a:rPr>
              <a:t> </a:t>
            </a:r>
            <a:r>
              <a:rPr lang="en-US" sz="3000" dirty="0"/>
              <a:t>The U.S. state of Louisiana has the fourth highest incidence of death caused by domestic violence. Local Rotary members met this issue by helping a shelter provide food, clothing, legal advocacy, and counseling to over 500 women in one year</a:t>
            </a:r>
          </a:p>
        </p:txBody>
      </p:sp>
    </p:spTree>
    <p:extLst>
      <p:ext uri="{BB962C8B-B14F-4D97-AF65-F5344CB8AC3E}">
        <p14:creationId xmlns:p14="http://schemas.microsoft.com/office/powerpoint/2010/main" val="2672540756"/>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15600" cy="762680"/>
          </a:xfrm>
        </p:spPr>
        <p:txBody>
          <a:bodyPr>
            <a:noAutofit/>
          </a:bodyPr>
          <a:lstStyle/>
          <a:p>
            <a:pPr algn="ctr"/>
            <a:r>
              <a:rPr lang="en-US" sz="6000" b="1" dirty="0">
                <a:solidFill>
                  <a:srgbClr val="FF0000"/>
                </a:solidFill>
                <a:effectLst>
                  <a:outerShdw blurRad="38100" dist="38100" dir="2700000" algn="tl">
                    <a:srgbClr val="000000">
                      <a:alpha val="43137"/>
                    </a:srgbClr>
                  </a:outerShdw>
                </a:effectLst>
              </a:rPr>
              <a:t>FIGHTING DISEASE</a:t>
            </a:r>
          </a:p>
        </p:txBody>
      </p:sp>
      <p:sp>
        <p:nvSpPr>
          <p:cNvPr id="4" name="Text Placeholder 3"/>
          <p:cNvSpPr>
            <a:spLocks noGrp="1"/>
          </p:cNvSpPr>
          <p:nvPr>
            <p:ph type="body" sz="half" idx="2"/>
          </p:nvPr>
        </p:nvSpPr>
        <p:spPr/>
        <p:txBody>
          <a:bodyPr>
            <a:normAutofit fontScale="92500" lnSpcReduction="10000"/>
          </a:bodyPr>
          <a:lstStyle/>
          <a:p>
            <a:pPr algn="ctr"/>
            <a:r>
              <a:rPr lang="en-US" sz="3200" dirty="0"/>
              <a:t>We educate and equip communities to stop the spread of life-threatening diseases like polio, HIV/AIDS, and malaria. We improve and expand access to low-cost and free health care in developing areas.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6486" y="2057400"/>
            <a:ext cx="6172200" cy="4408714"/>
          </a:xfrm>
          <a:prstGeom prst="rect">
            <a:avLst/>
          </a:prstGeom>
          <a:ln w="127000" cap="sq">
            <a:solidFill>
              <a:srgbClr val="FF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399836449"/>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325" y="339725"/>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0225" y="1606848"/>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9125" y="2512623"/>
            <a:ext cx="3333750" cy="33337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847470818"/>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814" y="1000663"/>
            <a:ext cx="11662913" cy="3170099"/>
          </a:xfrm>
          <a:prstGeom prst="rect">
            <a:avLst/>
          </a:prstGeom>
          <a:noFill/>
        </p:spPr>
        <p:txBody>
          <a:bodyPr wrap="square" rtlCol="0">
            <a:spAutoFit/>
          </a:bodyPr>
          <a:lstStyle/>
          <a:p>
            <a:r>
              <a:rPr lang="en-US" sz="4000" b="1" dirty="0">
                <a:solidFill>
                  <a:srgbClr val="7030A0"/>
                </a:solidFill>
              </a:rPr>
              <a:t>$65mil </a:t>
            </a:r>
            <a:r>
              <a:rPr lang="en-US" sz="4000" dirty="0">
                <a:solidFill>
                  <a:srgbClr val="7030A0"/>
                </a:solidFill>
              </a:rPr>
              <a:t>in grants was given by Rotary to fight disease </a:t>
            </a:r>
          </a:p>
          <a:p>
            <a:endParaRPr lang="en-US" sz="4000" dirty="0"/>
          </a:p>
          <a:p>
            <a:r>
              <a:rPr lang="en-US" sz="4000" b="1" dirty="0">
                <a:solidFill>
                  <a:schemeClr val="accent2">
                    <a:lumMod val="75000"/>
                  </a:schemeClr>
                </a:solidFill>
              </a:rPr>
              <a:t>99.9% </a:t>
            </a:r>
            <a:r>
              <a:rPr lang="en-US" sz="4000" dirty="0">
                <a:solidFill>
                  <a:schemeClr val="accent2">
                    <a:lumMod val="75000"/>
                  </a:schemeClr>
                </a:solidFill>
              </a:rPr>
              <a:t>reduction in polio cases since our program started in 1985</a:t>
            </a:r>
          </a:p>
          <a:p>
            <a:endParaRPr lang="en-US" sz="4000" dirty="0"/>
          </a:p>
        </p:txBody>
      </p:sp>
    </p:spTree>
    <p:extLst>
      <p:ext uri="{BB962C8B-B14F-4D97-AF65-F5344CB8AC3E}">
        <p14:creationId xmlns:p14="http://schemas.microsoft.com/office/powerpoint/2010/main" val="3051182323"/>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780" y="155274"/>
            <a:ext cx="12002219" cy="5816977"/>
          </a:xfrm>
          <a:prstGeom prst="rect">
            <a:avLst/>
          </a:prstGeom>
          <a:noFill/>
        </p:spPr>
        <p:txBody>
          <a:bodyPr wrap="square" rtlCol="0">
            <a:spAutoFit/>
          </a:bodyPr>
          <a:lstStyle/>
          <a:p>
            <a:r>
              <a:rPr lang="en-US" sz="3000" i="1" dirty="0"/>
              <a:t>Rotary makes amazing things happen, like:</a:t>
            </a:r>
          </a:p>
          <a:p>
            <a:endParaRPr lang="en-US" sz="1400" dirty="0"/>
          </a:p>
          <a:p>
            <a:r>
              <a:rPr lang="en-US" sz="3000" b="1" dirty="0">
                <a:solidFill>
                  <a:srgbClr val="FF0000"/>
                </a:solidFill>
              </a:rPr>
              <a:t>Providing clean water:</a:t>
            </a:r>
            <a:r>
              <a:rPr lang="en-US" sz="3000" dirty="0">
                <a:solidFill>
                  <a:srgbClr val="FF0000"/>
                </a:solidFill>
              </a:rPr>
              <a:t> </a:t>
            </a:r>
            <a:r>
              <a:rPr lang="en-US" sz="3000" dirty="0"/>
              <a:t>Rotary has worked with partners to provide more than 80 percent of Ghana’s people with clean water to fight Guinea worm disease.</a:t>
            </a:r>
          </a:p>
          <a:p>
            <a:endParaRPr lang="en-US" sz="1400" dirty="0"/>
          </a:p>
          <a:p>
            <a:r>
              <a:rPr lang="en-US" sz="3000" b="1" dirty="0">
                <a:solidFill>
                  <a:srgbClr val="FF0000"/>
                </a:solidFill>
              </a:rPr>
              <a:t>Reducing HIV infection:</a:t>
            </a:r>
            <a:r>
              <a:rPr lang="en-US" sz="3000" dirty="0">
                <a:solidFill>
                  <a:srgbClr val="FF0000"/>
                </a:solidFill>
              </a:rPr>
              <a:t> </a:t>
            </a:r>
            <a:r>
              <a:rPr lang="en-US" sz="3000" dirty="0"/>
              <a:t>In Liberia, Rotary members are helping women get tested for HIV early in their pregnancies. They used prenatal care to reduce new HIV infections in children by 95 percent over two years.</a:t>
            </a:r>
          </a:p>
          <a:p>
            <a:endParaRPr lang="en-US" sz="1400" dirty="0"/>
          </a:p>
          <a:p>
            <a:r>
              <a:rPr lang="en-US" sz="3000" b="1" dirty="0">
                <a:solidFill>
                  <a:srgbClr val="FF0000"/>
                </a:solidFill>
              </a:rPr>
              <a:t>Ending polio:</a:t>
            </a:r>
            <a:r>
              <a:rPr lang="en-US" sz="3000" dirty="0">
                <a:solidFill>
                  <a:srgbClr val="FF0000"/>
                </a:solidFill>
              </a:rPr>
              <a:t> </a:t>
            </a:r>
            <a:r>
              <a:rPr lang="en-US" sz="3000" dirty="0"/>
              <a:t>Rotary members have played a key role in bringing the world to the brink of polio eradication. Their efforts have not only ended polio in 122 countries but also created a system for tackling myriad other health priorities, such as Ebola.</a:t>
            </a:r>
          </a:p>
        </p:txBody>
      </p:sp>
    </p:spTree>
    <p:extLst>
      <p:ext uri="{BB962C8B-B14F-4D97-AF65-F5344CB8AC3E}">
        <p14:creationId xmlns:p14="http://schemas.microsoft.com/office/powerpoint/2010/main" val="3868370587"/>
      </p:ext>
    </p:extLst>
  </p:cSld>
  <p:clrMapOvr>
    <a:masterClrMapping/>
  </p:clrMapOvr>
  <mc:AlternateContent xmlns:mc="http://schemas.openxmlformats.org/markup-compatibility/2006" xmlns:p14="http://schemas.microsoft.com/office/powerpoint/2010/main">
    <mc:Choice Requires="p14">
      <p:transition spd="slow" p14:dur="1500" advTm="10000">
        <p:random/>
      </p:transition>
    </mc:Choice>
    <mc:Fallback xmlns="">
      <p:transition spd="slow" advTm="10000">
        <p:random/>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1141</Words>
  <Application>Microsoft Office PowerPoint</Application>
  <PresentationFormat>Widescreen</PresentationFormat>
  <Paragraphs>91</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Rotary is dedicated to six areas of focus to build international relationships, improve lives, and create a better world to support our peace efforts and end polio forever.</vt:lpstr>
      <vt:lpstr>PROMOTING PEACE</vt:lpstr>
      <vt:lpstr>PowerPoint Presentation</vt:lpstr>
      <vt:lpstr>PowerPoint Presentation</vt:lpstr>
      <vt:lpstr>PowerPoint Presentation</vt:lpstr>
      <vt:lpstr>FIGHTING DISEASE</vt:lpstr>
      <vt:lpstr>PowerPoint Presentation</vt:lpstr>
      <vt:lpstr>PowerPoint Presentation</vt:lpstr>
      <vt:lpstr>PowerPoint Presentation</vt:lpstr>
      <vt:lpstr>PROVIDING CLEARN WATER, SANITATION AND HYGIENE</vt:lpstr>
      <vt:lpstr>PowerPoint Presentation</vt:lpstr>
      <vt:lpstr>PowerPoint Presentation</vt:lpstr>
      <vt:lpstr>PowerPoint Presentation</vt:lpstr>
      <vt:lpstr>SAVING MOTHERS AND CHILDREN</vt:lpstr>
      <vt:lpstr>PowerPoint Presentation</vt:lpstr>
      <vt:lpstr>PowerPoint Presentation</vt:lpstr>
      <vt:lpstr>SUPPORTING EDUCTION</vt:lpstr>
      <vt:lpstr>PowerPoint Presentation</vt:lpstr>
      <vt:lpstr>PowerPoint Presentation</vt:lpstr>
      <vt:lpstr>PowerPoint Presentation</vt:lpstr>
      <vt:lpstr>GROWING LOCAL ECONOMIES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is dedicated to six areas of focus to build international relationships, improve lives, and create a better world to support our peace efforts and end polio forever.</dc:title>
  <dc:creator>Frederick Heismeyer</dc:creator>
  <cp:lastModifiedBy>rotary</cp:lastModifiedBy>
  <cp:revision>7</cp:revision>
  <dcterms:created xsi:type="dcterms:W3CDTF">2017-03-21T15:54:15Z</dcterms:created>
  <dcterms:modified xsi:type="dcterms:W3CDTF">2018-03-26T15:20:18Z</dcterms:modified>
</cp:coreProperties>
</file>