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7"/>
  </p:notesMasterIdLst>
  <p:handoutMasterIdLst>
    <p:handoutMasterId r:id="rId28"/>
  </p:handout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6" r:id="rId17"/>
    <p:sldId id="277" r:id="rId18"/>
    <p:sldId id="270" r:id="rId19"/>
    <p:sldId id="280" r:id="rId20"/>
    <p:sldId id="281" r:id="rId21"/>
    <p:sldId id="282" r:id="rId22"/>
    <p:sldId id="283" r:id="rId23"/>
    <p:sldId id="271" r:id="rId24"/>
    <p:sldId id="279" r:id="rId25"/>
    <p:sldId id="284" r:id="rId26"/>
  </p:sldIdLst>
  <p:sldSz cx="9144000" cy="6858000" type="screen4x3"/>
  <p:notesSz cx="70104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E42A1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23" autoAdjust="0"/>
    <p:restoredTop sz="94645" autoAdjust="0"/>
  </p:normalViewPr>
  <p:slideViewPr>
    <p:cSldViewPr snapToGrid="0">
      <p:cViewPr varScale="1">
        <p:scale>
          <a:sx n="91" d="100"/>
          <a:sy n="91" d="100"/>
        </p:scale>
        <p:origin x="89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200">
                <a:latin typeface="Arial" charset="0"/>
                <a:cs typeface="Arial" charset="0"/>
              </a:defRPr>
            </a:lvl1pPr>
          </a:lstStyle>
          <a:p>
            <a:pPr>
              <a:defRPr/>
            </a:pPr>
            <a:endParaRPr lang="en-US"/>
          </a:p>
        </p:txBody>
      </p:sp>
      <p:sp>
        <p:nvSpPr>
          <p:cNvPr id="6451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200">
                <a:latin typeface="Arial" charset="0"/>
                <a:cs typeface="Arial" charset="0"/>
              </a:defRPr>
            </a:lvl1pPr>
          </a:lstStyle>
          <a:p>
            <a:pPr>
              <a:defRPr/>
            </a:pPr>
            <a:endParaRPr lang="en-US"/>
          </a:p>
        </p:txBody>
      </p:sp>
      <p:sp>
        <p:nvSpPr>
          <p:cNvPr id="6451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200">
                <a:latin typeface="Arial" charset="0"/>
                <a:cs typeface="Arial" charset="0"/>
              </a:defRPr>
            </a:lvl1pPr>
          </a:lstStyle>
          <a:p>
            <a:pPr>
              <a:defRPr/>
            </a:pPr>
            <a:endParaRPr lang="en-US"/>
          </a:p>
        </p:txBody>
      </p:sp>
      <p:sp>
        <p:nvSpPr>
          <p:cNvPr id="6451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smtClean="0">
                <a:latin typeface="Arial" panose="020B0604020202020204" pitchFamily="34" charset="0"/>
              </a:defRPr>
            </a:lvl1pPr>
          </a:lstStyle>
          <a:p>
            <a:pPr>
              <a:defRPr/>
            </a:pPr>
            <a:fld id="{1FEEF062-392A-4965-8EC5-8B1E222C0DD3}" type="slidenum">
              <a:rPr lang="en-US" altLang="en-US"/>
              <a:pPr>
                <a:defRPr/>
              </a:pPr>
              <a:t>‹#›</a:t>
            </a:fld>
            <a:endParaRPr lang="en-US" altLang="en-US"/>
          </a:p>
        </p:txBody>
      </p:sp>
    </p:spTree>
    <p:extLst>
      <p:ext uri="{BB962C8B-B14F-4D97-AF65-F5344CB8AC3E}">
        <p14:creationId xmlns:p14="http://schemas.microsoft.com/office/powerpoint/2010/main" val="165909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B3B8ED7-46BF-4E28-B36E-5C4109AF7A4A}" type="datetimeFigureOut">
              <a:rPr lang="en-US" smtClean="0"/>
              <a:t>8/15/2017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6F939EE-768A-4365-8E4B-F412CB6ED93E}" type="slidenum">
              <a:rPr lang="en-US" smtClean="0"/>
              <a:t>‹#›</a:t>
            </a:fld>
            <a:endParaRPr lang="en-US"/>
          </a:p>
        </p:txBody>
      </p:sp>
    </p:spTree>
    <p:extLst>
      <p:ext uri="{BB962C8B-B14F-4D97-AF65-F5344CB8AC3E}">
        <p14:creationId xmlns:p14="http://schemas.microsoft.com/office/powerpoint/2010/main" val="3179341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09839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649488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271691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3238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055811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903682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9904285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8"/>
          <p:cNvSpPr>
            <a:spLocks noChangeArrowheads="1"/>
          </p:cNvSpPr>
          <p:nvPr/>
        </p:nvSpPr>
        <p:spPr bwMode="auto">
          <a:xfrm>
            <a:off x="-12700" y="0"/>
            <a:ext cx="723900" cy="6858000"/>
          </a:xfrm>
          <a:prstGeom prst="rect">
            <a:avLst/>
          </a:prstGeom>
          <a:gradFill rotWithShape="0">
            <a:gsLst>
              <a:gs pos="0">
                <a:srgbClr val="00519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7653" name="Rectangle 5"/>
          <p:cNvSpPr>
            <a:spLocks noGrp="1" noChangeArrowheads="1"/>
          </p:cNvSpPr>
          <p:nvPr>
            <p:ph type="ctrTitle"/>
          </p:nvPr>
        </p:nvSpPr>
        <p:spPr>
          <a:xfrm>
            <a:off x="1003300" y="1981200"/>
            <a:ext cx="7620000" cy="1149350"/>
          </a:xfrm>
        </p:spPr>
        <p:txBody>
          <a:bodyPr/>
          <a:lstStyle>
            <a:lvl1pPr>
              <a:defRPr/>
            </a:lvl1pPr>
          </a:lstStyle>
          <a:p>
            <a:r>
              <a:rPr lang="en-US"/>
              <a:t>Click to edit Master title style</a:t>
            </a:r>
          </a:p>
        </p:txBody>
      </p:sp>
      <p:sp>
        <p:nvSpPr>
          <p:cNvPr id="27654" name="Rectangle 6"/>
          <p:cNvSpPr>
            <a:spLocks noGrp="1" noChangeArrowheads="1"/>
          </p:cNvSpPr>
          <p:nvPr>
            <p:ph type="subTitle" idx="1"/>
          </p:nvPr>
        </p:nvSpPr>
        <p:spPr>
          <a:xfrm>
            <a:off x="1003300" y="3297238"/>
            <a:ext cx="7673975" cy="2697162"/>
          </a:xfrm>
        </p:spPr>
        <p:txBody>
          <a:bodyPr/>
          <a:lstStyle>
            <a:lvl1pPr marL="0" indent="0">
              <a:buFontTx/>
              <a:buNone/>
              <a:defRPr/>
            </a:lvl1pPr>
          </a:lstStyle>
          <a:p>
            <a:r>
              <a:rPr lang="en-US"/>
              <a:t>Click to edit Master subtitle style</a:t>
            </a:r>
          </a:p>
        </p:txBody>
      </p:sp>
      <p:pic>
        <p:nvPicPr>
          <p:cNvPr id="11" name="Picture 10"/>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7863" y="6267450"/>
            <a:ext cx="1247974" cy="483590"/>
          </a:xfrm>
          <a:prstGeom prst="rect">
            <a:avLst/>
          </a:prstGeom>
        </p:spPr>
      </p:pic>
      <p:grpSp>
        <p:nvGrpSpPr>
          <p:cNvPr id="13" name="Group 8"/>
          <p:cNvGrpSpPr>
            <a:grpSpLocks/>
          </p:cNvGrpSpPr>
          <p:nvPr userDrawn="1"/>
        </p:nvGrpSpPr>
        <p:grpSpPr bwMode="auto">
          <a:xfrm>
            <a:off x="1177925" y="1171575"/>
            <a:ext cx="7837488" cy="69850"/>
            <a:chOff x="782" y="770"/>
            <a:chExt cx="4937" cy="44"/>
          </a:xfrm>
        </p:grpSpPr>
        <p:sp>
          <p:nvSpPr>
            <p:cNvPr id="14" name="Rectangle 9"/>
            <p:cNvSpPr>
              <a:spLocks noChangeArrowheads="1"/>
            </p:cNvSpPr>
            <p:nvPr userDrawn="1"/>
          </p:nvSpPr>
          <p:spPr bwMode="auto">
            <a:xfrm rot="10800000">
              <a:off x="782" y="791"/>
              <a:ext cx="4937" cy="23"/>
            </a:xfrm>
            <a:prstGeom prst="rect">
              <a:avLst/>
            </a:prstGeom>
            <a:solidFill>
              <a:srgbClr val="4C6CA7"/>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5" name="Rectangle 10"/>
            <p:cNvSpPr>
              <a:spLocks noChangeArrowheads="1"/>
            </p:cNvSpPr>
            <p:nvPr userDrawn="1"/>
          </p:nvSpPr>
          <p:spPr bwMode="auto">
            <a:xfrm>
              <a:off x="782" y="770"/>
              <a:ext cx="4937" cy="23"/>
            </a:xfrm>
            <a:prstGeom prst="rect">
              <a:avLst/>
            </a:prstGeom>
            <a:solidFill>
              <a:srgbClr val="FFC42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7457" y="815138"/>
            <a:ext cx="816062" cy="816062"/>
          </a:xfrm>
          <a:prstGeom prst="rect">
            <a:avLst/>
          </a:prstGeom>
        </p:spPr>
      </p:pic>
    </p:spTree>
    <p:extLst>
      <p:ext uri="{BB962C8B-B14F-4D97-AF65-F5344CB8AC3E}">
        <p14:creationId xmlns:p14="http://schemas.microsoft.com/office/powerpoint/2010/main" val="272663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3BE87CB-8A76-423E-83DF-52869C74DE90}" type="slidenum">
              <a:rPr lang="en-US" altLang="en-US"/>
              <a:pPr>
                <a:defRPr/>
              </a:pPr>
              <a:t>‹#›</a:t>
            </a:fld>
            <a:endParaRPr lang="en-US" altLang="en-US"/>
          </a:p>
        </p:txBody>
      </p:sp>
    </p:spTree>
    <p:extLst>
      <p:ext uri="{BB962C8B-B14F-4D97-AF65-F5344CB8AC3E}">
        <p14:creationId xmlns:p14="http://schemas.microsoft.com/office/powerpoint/2010/main" val="81960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6438" y="198438"/>
            <a:ext cx="1947862" cy="5876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1263" y="198438"/>
            <a:ext cx="5692775" cy="5876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EB49974-562F-4E2B-9A03-AE0C01F64E9A}" type="slidenum">
              <a:rPr lang="en-US" altLang="en-US"/>
              <a:pPr>
                <a:defRPr/>
              </a:pPr>
              <a:t>‹#›</a:t>
            </a:fld>
            <a:endParaRPr lang="en-US" altLang="en-US"/>
          </a:p>
        </p:txBody>
      </p:sp>
    </p:spTree>
    <p:extLst>
      <p:ext uri="{BB962C8B-B14F-4D97-AF65-F5344CB8AC3E}">
        <p14:creationId xmlns:p14="http://schemas.microsoft.com/office/powerpoint/2010/main" val="984155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211263" y="198438"/>
            <a:ext cx="7793037" cy="923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43013" y="1349375"/>
            <a:ext cx="7670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43013" y="3787775"/>
            <a:ext cx="7670800" cy="2287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7ECA4A5-095B-481F-B346-FD80E4BDD3E4}" type="slidenum">
              <a:rPr lang="en-US" altLang="en-US"/>
              <a:pPr>
                <a:defRPr/>
              </a:pPr>
              <a:t>‹#›</a:t>
            </a:fld>
            <a:endParaRPr lang="en-US" altLang="en-US"/>
          </a:p>
        </p:txBody>
      </p:sp>
    </p:spTree>
    <p:extLst>
      <p:ext uri="{BB962C8B-B14F-4D97-AF65-F5344CB8AC3E}">
        <p14:creationId xmlns:p14="http://schemas.microsoft.com/office/powerpoint/2010/main" val="361172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buClr>
                <a:srgbClr val="0033CC"/>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D5F1E2D-A05D-4C1D-A495-E9B958830D30}" type="slidenum">
              <a:rPr lang="en-US" altLang="en-US"/>
              <a:pPr>
                <a:defRPr/>
              </a:pPr>
              <a:t>‹#›</a:t>
            </a:fld>
            <a:endParaRPr lang="en-US" altLang="en-US"/>
          </a:p>
        </p:txBody>
      </p:sp>
    </p:spTree>
    <p:extLst>
      <p:ext uri="{BB962C8B-B14F-4D97-AF65-F5344CB8AC3E}">
        <p14:creationId xmlns:p14="http://schemas.microsoft.com/office/powerpoint/2010/main" val="132725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42E326B-E609-49B6-8B54-E7620F65E288}" type="slidenum">
              <a:rPr lang="en-US" altLang="en-US"/>
              <a:pPr>
                <a:defRPr/>
              </a:pPr>
              <a:t>‹#›</a:t>
            </a:fld>
            <a:endParaRPr lang="en-US" altLang="en-US"/>
          </a:p>
        </p:txBody>
      </p:sp>
    </p:spTree>
    <p:extLst>
      <p:ext uri="{BB962C8B-B14F-4D97-AF65-F5344CB8AC3E}">
        <p14:creationId xmlns:p14="http://schemas.microsoft.com/office/powerpoint/2010/main" val="298645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43013" y="1349375"/>
            <a:ext cx="3759200" cy="472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4613" y="1349375"/>
            <a:ext cx="3759200" cy="472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D4EECF7-D262-4D9C-B60B-508E365AF240}" type="slidenum">
              <a:rPr lang="en-US" altLang="en-US"/>
              <a:pPr>
                <a:defRPr/>
              </a:pPr>
              <a:t>‹#›</a:t>
            </a:fld>
            <a:endParaRPr lang="en-US" altLang="en-US"/>
          </a:p>
        </p:txBody>
      </p:sp>
    </p:spTree>
    <p:extLst>
      <p:ext uri="{BB962C8B-B14F-4D97-AF65-F5344CB8AC3E}">
        <p14:creationId xmlns:p14="http://schemas.microsoft.com/office/powerpoint/2010/main" val="365690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E8D0818-FEF7-45FF-AA3D-7127F9053B05}" type="slidenum">
              <a:rPr lang="en-US" altLang="en-US"/>
              <a:pPr>
                <a:defRPr/>
              </a:pPr>
              <a:t>‹#›</a:t>
            </a:fld>
            <a:endParaRPr lang="en-US" altLang="en-US"/>
          </a:p>
        </p:txBody>
      </p:sp>
    </p:spTree>
    <p:extLst>
      <p:ext uri="{BB962C8B-B14F-4D97-AF65-F5344CB8AC3E}">
        <p14:creationId xmlns:p14="http://schemas.microsoft.com/office/powerpoint/2010/main" val="107213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DF1B1189-E0AF-4733-84E4-EA8E0E910294}" type="slidenum">
              <a:rPr lang="en-US" altLang="en-US"/>
              <a:pPr>
                <a:defRPr/>
              </a:pPr>
              <a:t>‹#›</a:t>
            </a:fld>
            <a:endParaRPr lang="en-US" altLang="en-US"/>
          </a:p>
        </p:txBody>
      </p:sp>
    </p:spTree>
    <p:extLst>
      <p:ext uri="{BB962C8B-B14F-4D97-AF65-F5344CB8AC3E}">
        <p14:creationId xmlns:p14="http://schemas.microsoft.com/office/powerpoint/2010/main" val="162466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B9ABB93A-DD64-4818-ABBF-317CFC4A305A}" type="slidenum">
              <a:rPr lang="en-US" altLang="en-US"/>
              <a:pPr>
                <a:defRPr/>
              </a:pPr>
              <a:t>‹#›</a:t>
            </a:fld>
            <a:endParaRPr lang="en-US" altLang="en-US"/>
          </a:p>
        </p:txBody>
      </p:sp>
    </p:spTree>
    <p:extLst>
      <p:ext uri="{BB962C8B-B14F-4D97-AF65-F5344CB8AC3E}">
        <p14:creationId xmlns:p14="http://schemas.microsoft.com/office/powerpoint/2010/main" val="340415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CB70AB4-E0F7-4884-81AE-25B2D5BF9D16}" type="slidenum">
              <a:rPr lang="en-US" altLang="en-US"/>
              <a:pPr>
                <a:defRPr/>
              </a:pPr>
              <a:t>‹#›</a:t>
            </a:fld>
            <a:endParaRPr lang="en-US" altLang="en-US"/>
          </a:p>
        </p:txBody>
      </p:sp>
    </p:spTree>
    <p:extLst>
      <p:ext uri="{BB962C8B-B14F-4D97-AF65-F5344CB8AC3E}">
        <p14:creationId xmlns:p14="http://schemas.microsoft.com/office/powerpoint/2010/main" val="283423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E37B4A0-822A-40BB-B6B2-436DF7A01281}" type="slidenum">
              <a:rPr lang="en-US" altLang="en-US"/>
              <a:pPr>
                <a:defRPr/>
              </a:pPr>
              <a:t>‹#›</a:t>
            </a:fld>
            <a:endParaRPr lang="en-US" altLang="en-US"/>
          </a:p>
        </p:txBody>
      </p:sp>
    </p:spTree>
    <p:extLst>
      <p:ext uri="{BB962C8B-B14F-4D97-AF65-F5344CB8AC3E}">
        <p14:creationId xmlns:p14="http://schemas.microsoft.com/office/powerpoint/2010/main" val="278314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2700" y="0"/>
            <a:ext cx="723900" cy="6858000"/>
          </a:xfrm>
          <a:prstGeom prst="rect">
            <a:avLst/>
          </a:prstGeom>
          <a:gradFill rotWithShape="0">
            <a:gsLst>
              <a:gs pos="0">
                <a:srgbClr val="00519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6627" name="Rectangle 3"/>
          <p:cNvSpPr>
            <a:spLocks noGrp="1" noChangeArrowheads="1"/>
          </p:cNvSpPr>
          <p:nvPr>
            <p:ph type="title"/>
          </p:nvPr>
        </p:nvSpPr>
        <p:spPr bwMode="auto">
          <a:xfrm>
            <a:off x="1211263" y="198438"/>
            <a:ext cx="7793037" cy="923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243013" y="1349375"/>
            <a:ext cx="7670800" cy="472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629" name="Rectangle 5"/>
          <p:cNvSpPr>
            <a:spLocks noGrp="1" noChangeArrowheads="1"/>
          </p:cNvSpPr>
          <p:nvPr>
            <p:ph type="ftr" sz="quarter" idx="3"/>
          </p:nvPr>
        </p:nvSpPr>
        <p:spPr bwMode="auto">
          <a:xfrm>
            <a:off x="1241425" y="6267450"/>
            <a:ext cx="50673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solidFill>
                  <a:schemeClr val="accent2"/>
                </a:solidFill>
                <a:latin typeface="+mn-lt"/>
                <a:cs typeface="Arial" charset="0"/>
              </a:defRPr>
            </a:lvl1pPr>
          </a:lstStyle>
          <a:p>
            <a:pPr>
              <a:defRPr/>
            </a:pPr>
            <a:endParaRPr lang="en-US"/>
          </a:p>
        </p:txBody>
      </p:sp>
      <p:sp>
        <p:nvSpPr>
          <p:cNvPr id="26630" name="Rectangle 6"/>
          <p:cNvSpPr>
            <a:spLocks noGrp="1" noChangeArrowheads="1"/>
          </p:cNvSpPr>
          <p:nvPr>
            <p:ph type="sldNum" sz="quarter" idx="4"/>
          </p:nvPr>
        </p:nvSpPr>
        <p:spPr bwMode="auto">
          <a:xfrm>
            <a:off x="6718300" y="6267450"/>
            <a:ext cx="217963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smtClean="0">
                <a:solidFill>
                  <a:schemeClr val="bg2"/>
                </a:solidFill>
                <a:latin typeface="Arial" panose="020B0604020202020204" pitchFamily="34" charset="0"/>
              </a:defRPr>
            </a:lvl1pPr>
          </a:lstStyle>
          <a:p>
            <a:pPr>
              <a:defRPr/>
            </a:pPr>
            <a:fld id="{D1A67585-56B8-4D85-88CB-B79C35AFD05F}" type="slidenum">
              <a:rPr lang="en-US" altLang="en-US"/>
              <a:pPr>
                <a:defRPr/>
              </a:pPr>
              <a:t>‹#›</a:t>
            </a:fld>
            <a:endParaRPr lang="en-US" altLang="en-US"/>
          </a:p>
        </p:txBody>
      </p:sp>
      <p:grpSp>
        <p:nvGrpSpPr>
          <p:cNvPr id="1031" name="Group 8"/>
          <p:cNvGrpSpPr>
            <a:grpSpLocks/>
          </p:cNvGrpSpPr>
          <p:nvPr/>
        </p:nvGrpSpPr>
        <p:grpSpPr bwMode="auto">
          <a:xfrm>
            <a:off x="1177925" y="1171575"/>
            <a:ext cx="7837488" cy="69850"/>
            <a:chOff x="782" y="770"/>
            <a:chExt cx="4937" cy="44"/>
          </a:xfrm>
        </p:grpSpPr>
        <p:sp>
          <p:nvSpPr>
            <p:cNvPr id="1033" name="Rectangle 9"/>
            <p:cNvSpPr>
              <a:spLocks noChangeArrowheads="1"/>
            </p:cNvSpPr>
            <p:nvPr userDrawn="1"/>
          </p:nvSpPr>
          <p:spPr bwMode="auto">
            <a:xfrm rot="10800000">
              <a:off x="782" y="791"/>
              <a:ext cx="4937" cy="23"/>
            </a:xfrm>
            <a:prstGeom prst="rect">
              <a:avLst/>
            </a:prstGeom>
            <a:solidFill>
              <a:srgbClr val="4C6CA7"/>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34" name="Rectangle 10"/>
            <p:cNvSpPr>
              <a:spLocks noChangeArrowheads="1"/>
            </p:cNvSpPr>
            <p:nvPr userDrawn="1"/>
          </p:nvSpPr>
          <p:spPr bwMode="auto">
            <a:xfrm>
              <a:off x="782" y="770"/>
              <a:ext cx="4937" cy="23"/>
            </a:xfrm>
            <a:prstGeom prst="rect">
              <a:avLst/>
            </a:prstGeom>
            <a:solidFill>
              <a:srgbClr val="FFC42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kumimoji="1" sz="2400">
                  <a:solidFill>
                    <a:schemeClr val="tx1"/>
                  </a:solidFill>
                  <a:latin typeface="Times New Roman" panose="02020603050405020304" pitchFamily="18" charset="0"/>
                  <a:cs typeface="Arial" panose="020B0604020202020204" pitchFamily="34" charset="0"/>
                </a:defRPr>
              </a:lvl1pPr>
              <a:lvl2pPr marL="742950" indent="-285750">
                <a:defRPr kumimoji="1" sz="2400">
                  <a:solidFill>
                    <a:schemeClr val="tx1"/>
                  </a:solidFill>
                  <a:latin typeface="Times New Roman" panose="02020603050405020304" pitchFamily="18" charset="0"/>
                  <a:cs typeface="Arial" panose="020B0604020202020204" pitchFamily="34" charset="0"/>
                </a:defRPr>
              </a:lvl2pPr>
              <a:lvl3pPr marL="1143000" indent="-228600">
                <a:defRPr kumimoji="1" sz="2400">
                  <a:solidFill>
                    <a:schemeClr val="tx1"/>
                  </a:solidFill>
                  <a:latin typeface="Times New Roman" panose="02020603050405020304" pitchFamily="18" charset="0"/>
                  <a:cs typeface="Arial" panose="020B0604020202020204" pitchFamily="34" charset="0"/>
                </a:defRPr>
              </a:lvl3pPr>
              <a:lvl4pPr marL="1600200" indent="-228600">
                <a:defRPr kumimoji="1" sz="2400">
                  <a:solidFill>
                    <a:schemeClr val="tx1"/>
                  </a:solidFill>
                  <a:latin typeface="Times New Roman" panose="02020603050405020304" pitchFamily="18" charset="0"/>
                  <a:cs typeface="Arial" panose="020B0604020202020204" pitchFamily="34" charset="0"/>
                </a:defRPr>
              </a:lvl4pPr>
              <a:lvl5pPr marL="2057400" indent="-228600">
                <a:defRPr kumimoji="1"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pic>
        <p:nvPicPr>
          <p:cNvPr id="2" name="Picture 1"/>
          <p:cNvPicPr>
            <a:picLocks noChangeAspect="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7863" y="6267450"/>
            <a:ext cx="1247974" cy="483590"/>
          </a:xfrm>
          <a:prstGeom prst="rect">
            <a:avLst/>
          </a:prstGeom>
        </p:spPr>
      </p:pic>
      <p:pic>
        <p:nvPicPr>
          <p:cNvPr id="3" name="Picture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67457" y="815138"/>
            <a:ext cx="816062" cy="816062"/>
          </a:xfrm>
          <a:prstGeom prst="rect">
            <a:avLst/>
          </a:prstGeom>
        </p:spPr>
      </p:pic>
    </p:spTree>
  </p:cSld>
  <p:clrMap bg1="lt1" tx1="dk1" bg2="lt2" tx2="dk2" accent1="accent1" accent2="accent2" accent3="accent3" accent4="accent4" accent5="accent5" accent6="accent6" hlink="hlink" folHlink="folHlink"/>
  <p:sldLayoutIdLst>
    <p:sldLayoutId id="2147483714"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40000"/>
        </a:spcBef>
        <a:spcAft>
          <a:spcPct val="0"/>
        </a:spcAft>
        <a:buClr>
          <a:srgbClr val="002C84"/>
        </a:buClr>
        <a:buSzPct val="60000"/>
        <a:buFont typeface="Wingdings" panose="05000000000000000000" pitchFamily="2" charset="2"/>
        <a:buChar char="n"/>
        <a:defRPr sz="3200">
          <a:solidFill>
            <a:srgbClr val="00349C"/>
          </a:solidFill>
          <a:latin typeface="+mn-lt"/>
          <a:ea typeface="+mn-ea"/>
          <a:cs typeface="+mn-cs"/>
        </a:defRPr>
      </a:lvl1pPr>
      <a:lvl2pPr marL="742950" indent="-285750" algn="l" rtl="0" eaLnBrk="0" fontAlgn="base" hangingPunct="0">
        <a:spcBef>
          <a:spcPct val="40000"/>
        </a:spcBef>
        <a:spcAft>
          <a:spcPct val="0"/>
        </a:spcAft>
        <a:buClr>
          <a:srgbClr val="002C84"/>
        </a:buClr>
        <a:buSzPct val="95000"/>
        <a:buFont typeface="Times" panose="02020603050405020304" pitchFamily="18" charset="0"/>
        <a:buChar char="•"/>
        <a:defRPr sz="2800" i="1">
          <a:solidFill>
            <a:srgbClr val="00349C"/>
          </a:solidFill>
          <a:latin typeface="+mn-lt"/>
        </a:defRPr>
      </a:lvl2pPr>
      <a:lvl3pPr marL="1143000" indent="-228600" algn="l" rtl="0" eaLnBrk="0" fontAlgn="base" hangingPunct="0">
        <a:spcBef>
          <a:spcPct val="20000"/>
        </a:spcBef>
        <a:spcAft>
          <a:spcPct val="0"/>
        </a:spcAft>
        <a:buClr>
          <a:srgbClr val="EEDB00"/>
        </a:buClr>
        <a:buSzPct val="50000"/>
        <a:buFont typeface="Wingdings" panose="05000000000000000000" pitchFamily="2" charset="2"/>
        <a:buChar char="n"/>
        <a:defRPr sz="2400">
          <a:solidFill>
            <a:srgbClr val="00349C"/>
          </a:solidFill>
          <a:latin typeface="+mn-lt"/>
        </a:defRPr>
      </a:lvl3pPr>
      <a:lvl4pPr marL="1600200" indent="-228600" algn="l" rtl="0" eaLnBrk="0" fontAlgn="base" hangingPunct="0">
        <a:spcBef>
          <a:spcPct val="20000"/>
        </a:spcBef>
        <a:spcAft>
          <a:spcPct val="0"/>
        </a:spcAft>
        <a:buClr>
          <a:srgbClr val="002F8F"/>
        </a:buClr>
        <a:buSzPct val="110000"/>
        <a:buFont typeface="Times" panose="02020603050405020304" pitchFamily="18" charset="0"/>
        <a:buChar char="•"/>
        <a:defRPr sz="2000" i="1">
          <a:solidFill>
            <a:srgbClr val="00349C"/>
          </a:solidFill>
          <a:latin typeface="+mn-lt"/>
        </a:defRPr>
      </a:lvl4pPr>
      <a:lvl5pPr marL="2057400" indent="-228600" algn="l" rtl="0" eaLnBrk="0" fontAlgn="base" hangingPunct="0">
        <a:spcBef>
          <a:spcPct val="20000"/>
        </a:spcBef>
        <a:spcAft>
          <a:spcPct val="0"/>
        </a:spcAft>
        <a:buClr>
          <a:srgbClr val="002F8F"/>
        </a:buClr>
        <a:buSzPct val="50000"/>
        <a:buFont typeface="Wingdings" panose="05000000000000000000" pitchFamily="2" charset="2"/>
        <a:buChar char="n"/>
        <a:defRPr sz="2000">
          <a:solidFill>
            <a:srgbClr val="00349C"/>
          </a:solidFill>
          <a:latin typeface="+mn-lt"/>
        </a:defRPr>
      </a:lvl5pPr>
      <a:lvl6pPr marL="25146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6pPr>
      <a:lvl7pPr marL="29718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7pPr>
      <a:lvl8pPr marL="34290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8pPr>
      <a:lvl9pPr marL="38862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hyperlink" Target="http://www.deloitte.com/millennialsurvey" TargetMode="External"/><Relationship Id="rId13" Type="http://schemas.openxmlformats.org/officeDocument/2006/relationships/hyperlink" Target="http://genhq.com/wp-content/uploads/2015/06/Unlocking-Millennial-Talent-c-2015-The-Center-for-Generational-Kinetics.pdf" TargetMode="External"/><Relationship Id="rId3" Type="http://schemas.openxmlformats.org/officeDocument/2006/relationships/hyperlink" Target="http://www2.deloitte.com/global/en/pages/about-deloitte/articles/gx-millennials-one-foot-out-the-door.html" TargetMode="External"/><Relationship Id="rId7" Type="http://schemas.openxmlformats.org/officeDocument/2006/relationships/hyperlink" Target="http://www.bc.edu/content/dam/files/centers/cwf/pdf/BCCWF%20Millennial%20Careers%20FINAL%20for%20web.pdf" TargetMode="External"/><Relationship Id="rId12" Type="http://schemas.openxmlformats.org/officeDocument/2006/relationships/hyperlink" Target="http://www.ypulse.com/" TargetMode="External"/><Relationship Id="rId17" Type="http://schemas.openxmlformats.org/officeDocument/2006/relationships/hyperlink" Target="http://www.avnetwork.com/av-technology/0002/report-gen-y-executives-prefer-video/91604" TargetMode="External"/><Relationship Id="rId2" Type="http://schemas.openxmlformats.org/officeDocument/2006/relationships/notesSlide" Target="../notesSlides/notesSlide7.xml"/><Relationship Id="rId16" Type="http://schemas.openxmlformats.org/officeDocument/2006/relationships/hyperlink" Target="http://www2.deloitte.com/content/dam/Deloitte/global/Documents/About-Deloitte/gx-wef-2015-millennial-survey-executivesummary.pdf" TargetMode="External"/><Relationship Id="rId1" Type="http://schemas.openxmlformats.org/officeDocument/2006/relationships/slideLayout" Target="../slideLayouts/slideLayout6.xml"/><Relationship Id="rId6" Type="http://schemas.openxmlformats.org/officeDocument/2006/relationships/hyperlink" Target="http://www.elance-odesk.com/millennial-majority-workforce-infographic" TargetMode="External"/><Relationship Id="rId11" Type="http://schemas.openxmlformats.org/officeDocument/2006/relationships/hyperlink" Target="http://ryan-jenkins.com/2013/09/16/22-shocking-stats-about-millennials-to-help-you-chart-tomorrows-change/" TargetMode="External"/><Relationship Id="rId5" Type="http://schemas.openxmlformats.org/officeDocument/2006/relationships/hyperlink" Target="http://www.bc.edu/content/dam/files/centers/cwf/pdf/BCCWF%20EBS-Millennials%20FINAL.pdf" TargetMode="External"/><Relationship Id="rId15" Type="http://schemas.openxmlformats.org/officeDocument/2006/relationships/hyperlink" Target="http://eventbrite-s3.s3.amazonaws.com/marketing/Millennials_Research/Gen_PR_Final.pdf" TargetMode="External"/><Relationship Id="rId10" Type="http://schemas.openxmlformats.org/officeDocument/2006/relationships/hyperlink" Target="http://www.forbes.com/sites/datafreaks/2014/09/11/enough-with-the-free-food-already-millennials-want-opportunity-and-fair-pay/" TargetMode="External"/><Relationship Id="rId4" Type="http://schemas.openxmlformats.org/officeDocument/2006/relationships/hyperlink" Target="http://www.at.ford.com/SiteCollectionImages/2014_NA/Dec/Ford-2015-TrendReportBook.pdf" TargetMode="External"/><Relationship Id="rId9" Type="http://schemas.openxmlformats.org/officeDocument/2006/relationships/hyperlink" Target="http://ryan-jenkins.com/2014/10/27/27-stunning-millennial-stats-about-our-future-employees-leaders-consumers-and-parents/" TargetMode="External"/><Relationship Id="rId14" Type="http://schemas.openxmlformats.org/officeDocument/2006/relationships/hyperlink" Target="http://www.pwc.com/gx/en/issues/talent/future-of-work/millennials-surve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defRPr/>
            </a:pPr>
            <a:r>
              <a:rPr lang="en-US" sz="4800" dirty="0" smtClean="0"/>
              <a:t>GENERATIONAL ENGAGEMENT</a:t>
            </a:r>
            <a:endParaRPr lang="en-US" sz="4800" dirty="0" smtClean="0"/>
          </a:p>
        </p:txBody>
      </p:sp>
      <p:sp>
        <p:nvSpPr>
          <p:cNvPr id="4099" name="Rectangle 3"/>
          <p:cNvSpPr>
            <a:spLocks noGrp="1" noChangeArrowheads="1"/>
          </p:cNvSpPr>
          <p:nvPr>
            <p:ph type="subTitle" idx="1"/>
          </p:nvPr>
        </p:nvSpPr>
        <p:spPr/>
        <p:txBody>
          <a:bodyPr/>
          <a:lstStyle/>
          <a:p>
            <a:pPr algn="ctr" eaLnBrk="1" hangingPunct="1"/>
            <a:r>
              <a:rPr lang="en-US" altLang="en-US" sz="2800" dirty="0" smtClean="0"/>
              <a:t>Tom Gray</a:t>
            </a:r>
          </a:p>
          <a:p>
            <a:pPr algn="ctr" eaLnBrk="1" hangingPunct="1"/>
            <a:r>
              <a:rPr lang="en-US" altLang="en-US" sz="2800" dirty="0" smtClean="0"/>
              <a:t>Assistant Governor / Club Trainer</a:t>
            </a:r>
            <a:endParaRPr lang="en-US" altLang="en-US" sz="2800" dirty="0" smtClean="0"/>
          </a:p>
          <a:p>
            <a:pPr algn="ctr" eaLnBrk="1" hangingPunct="1"/>
            <a:r>
              <a:rPr lang="en-US" altLang="en-US" sz="2800" dirty="0" smtClean="0"/>
              <a:t>Rotary Club of Leavenworth, Kansas</a:t>
            </a:r>
          </a:p>
        </p:txBody>
      </p:sp>
      <p:sp>
        <p:nvSpPr>
          <p:cNvPr id="2" name="TextBox 1"/>
          <p:cNvSpPr txBox="1"/>
          <p:nvPr/>
        </p:nvSpPr>
        <p:spPr>
          <a:xfrm>
            <a:off x="3622431" y="6242539"/>
            <a:ext cx="5356659" cy="523220"/>
          </a:xfrm>
          <a:prstGeom prst="rect">
            <a:avLst/>
          </a:prstGeom>
          <a:noFill/>
        </p:spPr>
        <p:txBody>
          <a:bodyPr wrap="none" rtlCol="0">
            <a:spAutoFit/>
          </a:bodyPr>
          <a:lstStyle/>
          <a:p>
            <a:r>
              <a:rPr lang="en-US" sz="1400" dirty="0">
                <a:solidFill>
                  <a:srgbClr val="00349C"/>
                </a:solidFill>
                <a:latin typeface="+mn-lt"/>
                <a:cs typeface="+mn-cs"/>
              </a:rPr>
              <a:t>With thanks to: Ryan Jenkins, Next Generation Speaker</a:t>
            </a:r>
          </a:p>
          <a:p>
            <a:r>
              <a:rPr lang="en-US" sz="1400" dirty="0">
                <a:solidFill>
                  <a:srgbClr val="00349C"/>
                </a:solidFill>
                <a:latin typeface="+mn-lt"/>
                <a:cs typeface="+mn-cs"/>
              </a:rPr>
              <a:t>	 </a:t>
            </a:r>
            <a:r>
              <a:rPr lang="en-US" sz="1400" dirty="0" smtClean="0">
                <a:solidFill>
                  <a:srgbClr val="00349C"/>
                </a:solidFill>
                <a:latin typeface="+mn-lt"/>
                <a:cs typeface="+mn-cs"/>
              </a:rPr>
              <a:t>     JJ </a:t>
            </a:r>
            <a:r>
              <a:rPr lang="en-US" sz="1400" dirty="0">
                <a:solidFill>
                  <a:srgbClr val="00349C"/>
                </a:solidFill>
                <a:latin typeface="+mn-lt"/>
                <a:cs typeface="+mn-cs"/>
              </a:rPr>
              <a:t>O’Toole-Curran, KU Director, Union Programs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en-US" smtClean="0"/>
              <a:t>Gen-Xers </a:t>
            </a:r>
            <a:r>
              <a:rPr lang="en-US" altLang="en-US" sz="2400" smtClean="0"/>
              <a:t>Born 1961-1980</a:t>
            </a:r>
            <a:br>
              <a:rPr lang="en-US" altLang="en-US" sz="2400" smtClean="0"/>
            </a:br>
            <a:r>
              <a:rPr lang="en-US" altLang="en-US" sz="2400" smtClean="0"/>
              <a:t>“We’re not very corporate.”</a:t>
            </a:r>
            <a:endParaRPr lang="en-US" altLang="en-US" smtClean="0"/>
          </a:p>
        </p:txBody>
      </p:sp>
      <p:sp>
        <p:nvSpPr>
          <p:cNvPr id="10243" name="Rectangle 3"/>
          <p:cNvSpPr>
            <a:spLocks noGrp="1" noChangeArrowheads="1"/>
          </p:cNvSpPr>
          <p:nvPr>
            <p:ph type="body" idx="1"/>
          </p:nvPr>
        </p:nvSpPr>
        <p:spPr/>
        <p:txBody>
          <a:bodyPr/>
          <a:lstStyle/>
          <a:p>
            <a:pPr eaLnBrk="1" hangingPunct="1"/>
            <a:r>
              <a:rPr lang="en-US" altLang="en-US" sz="2800" dirty="0" smtClean="0"/>
              <a:t>44 </a:t>
            </a:r>
            <a:r>
              <a:rPr lang="en-US" altLang="en-US" sz="2800" dirty="0" smtClean="0"/>
              <a:t>million (27% of global adult population)</a:t>
            </a:r>
            <a:endParaRPr lang="en-US" altLang="en-US" sz="2800" dirty="0" smtClean="0"/>
          </a:p>
          <a:p>
            <a:pPr eaLnBrk="1" hangingPunct="1"/>
            <a:r>
              <a:rPr lang="en-US" altLang="en-US" sz="2800" dirty="0" smtClean="0"/>
              <a:t>Latchkey kids</a:t>
            </a:r>
          </a:p>
          <a:p>
            <a:pPr eaLnBrk="1" hangingPunct="1"/>
            <a:r>
              <a:rPr lang="en-US" altLang="en-US" sz="2800" dirty="0" smtClean="0"/>
              <a:t>Digest information rapidly</a:t>
            </a:r>
          </a:p>
          <a:p>
            <a:pPr eaLnBrk="1" hangingPunct="1"/>
            <a:r>
              <a:rPr lang="en-US" altLang="en-US" sz="2800" dirty="0" smtClean="0"/>
              <a:t>Witnessed corporate downsizing and the demise of lifetime employment</a:t>
            </a:r>
          </a:p>
          <a:p>
            <a:pPr eaLnBrk="1" hangingPunct="1"/>
            <a:r>
              <a:rPr lang="en-US" altLang="en-US" sz="2800" dirty="0" smtClean="0"/>
              <a:t>May not sacrifice personal life for a company</a:t>
            </a:r>
          </a:p>
          <a:p>
            <a:pPr eaLnBrk="1" hangingPunct="1"/>
            <a:r>
              <a:rPr lang="en-US" altLang="en-US" sz="2800" dirty="0" smtClean="0"/>
              <a:t>Given that work is meaningful, they are highly creative and productive</a:t>
            </a:r>
          </a:p>
        </p:txBody>
      </p:sp>
    </p:spTree>
    <p:extLst>
      <p:ext uri="{BB962C8B-B14F-4D97-AF65-F5344CB8AC3E}">
        <p14:creationId xmlns:p14="http://schemas.microsoft.com/office/powerpoint/2010/main" val="1911925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Working with Gen-Xers</a:t>
            </a:r>
          </a:p>
        </p:txBody>
      </p:sp>
      <p:sp>
        <p:nvSpPr>
          <p:cNvPr id="1126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u="sng" dirty="0" smtClean="0"/>
              <a:t>What they bring to the team:</a:t>
            </a:r>
          </a:p>
          <a:p>
            <a:pPr eaLnBrk="1" hangingPunct="1"/>
            <a:r>
              <a:rPr lang="en-US" altLang="en-US" sz="2800" dirty="0" smtClean="0"/>
              <a:t>Open to receiving feedback</a:t>
            </a:r>
          </a:p>
          <a:p>
            <a:pPr eaLnBrk="1" hangingPunct="1"/>
            <a:r>
              <a:rPr lang="en-US" altLang="en-US" sz="2800" dirty="0" smtClean="0"/>
              <a:t>Self-reliant and pragmatic</a:t>
            </a:r>
          </a:p>
          <a:p>
            <a:pPr eaLnBrk="1" hangingPunct="1"/>
            <a:r>
              <a:rPr lang="en-US" altLang="en-US" sz="2800" dirty="0" smtClean="0"/>
              <a:t>Willing to push the envelope</a:t>
            </a:r>
          </a:p>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None/>
            </a:pPr>
            <a:r>
              <a:rPr lang="en-US" altLang="en-US" sz="2800" u="sng" dirty="0" smtClean="0"/>
              <a:t>Areas of conflict:</a:t>
            </a:r>
          </a:p>
          <a:p>
            <a:pPr eaLnBrk="1" hangingPunct="1"/>
            <a:r>
              <a:rPr lang="en-US" altLang="en-US" sz="2800" dirty="0" smtClean="0"/>
              <a:t>Nomadic </a:t>
            </a:r>
          </a:p>
          <a:p>
            <a:pPr eaLnBrk="1" hangingPunct="1"/>
            <a:r>
              <a:rPr lang="en-US" altLang="en-US" sz="2800" dirty="0" smtClean="0"/>
              <a:t>Parallel processing</a:t>
            </a:r>
          </a:p>
          <a:p>
            <a:pPr eaLnBrk="1" hangingPunct="1"/>
            <a:endParaRPr lang="en-US" altLang="en-US" sz="2800" dirty="0" smtClean="0"/>
          </a:p>
        </p:txBody>
      </p:sp>
    </p:spTree>
    <p:extLst>
      <p:ext uri="{BB962C8B-B14F-4D97-AF65-F5344CB8AC3E}">
        <p14:creationId xmlns:p14="http://schemas.microsoft.com/office/powerpoint/2010/main" val="2572383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Gen-Xers</a:t>
            </a:r>
          </a:p>
        </p:txBody>
      </p:sp>
      <p:sp>
        <p:nvSpPr>
          <p:cNvPr id="12291"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400" u="sng" dirty="0" smtClean="0"/>
              <a:t>Defining Moments:</a:t>
            </a:r>
            <a:r>
              <a:rPr lang="en-US" altLang="en-US" sz="2400" dirty="0" smtClean="0"/>
              <a:t>  Watergate, Iran </a:t>
            </a:r>
            <a:r>
              <a:rPr lang="en-US" altLang="ja-JP" sz="2400" dirty="0" smtClean="0">
                <a:ea typeface="ＭＳ Ｐゴシック" panose="020B0600070205080204" pitchFamily="34" charset="-128"/>
              </a:rPr>
              <a:t>h</a:t>
            </a:r>
            <a:r>
              <a:rPr lang="en-US" altLang="en-US" sz="2400" dirty="0" smtClean="0"/>
              <a:t>ostage </a:t>
            </a:r>
            <a:r>
              <a:rPr lang="en-US" altLang="ja-JP" sz="2400" dirty="0" smtClean="0">
                <a:ea typeface="ＭＳ Ｐゴシック" panose="020B0600070205080204" pitchFamily="34" charset="-128"/>
              </a:rPr>
              <a:t>c</a:t>
            </a:r>
            <a:r>
              <a:rPr lang="en-US" altLang="en-US" sz="2400" dirty="0" smtClean="0"/>
              <a:t>risis, Challenger disaster, Stock market plummets, Desert Storm, OJ Simpson trial, Rodney King beating, Clinton </a:t>
            </a:r>
            <a:r>
              <a:rPr lang="en-US" altLang="ja-JP" sz="2400" dirty="0" smtClean="0">
                <a:ea typeface="ＭＳ Ｐゴシック" panose="020B0600070205080204" pitchFamily="34" charset="-128"/>
              </a:rPr>
              <a:t>s</a:t>
            </a:r>
            <a:r>
              <a:rPr lang="en-US" altLang="en-US" sz="2400" dirty="0" smtClean="0"/>
              <a:t>candal</a:t>
            </a:r>
          </a:p>
          <a:p>
            <a:pPr eaLnBrk="1" hangingPunct="1">
              <a:lnSpc>
                <a:spcPct val="80000"/>
              </a:lnSpc>
              <a:buFont typeface="Wingdings" panose="05000000000000000000" pitchFamily="2" charset="2"/>
              <a:buNone/>
            </a:pPr>
            <a:endParaRPr lang="en-US" altLang="ja-JP" sz="2400" u="sng" dirty="0" smtClean="0">
              <a:ea typeface="ＭＳ Ｐゴシック" panose="020B0600070205080204" pitchFamily="34" charset="-128"/>
            </a:endParaRPr>
          </a:p>
          <a:p>
            <a:pPr eaLnBrk="1" hangingPunct="1">
              <a:lnSpc>
                <a:spcPct val="80000"/>
              </a:lnSpc>
              <a:buFont typeface="Wingdings" panose="05000000000000000000" pitchFamily="2" charset="2"/>
              <a:buNone/>
            </a:pPr>
            <a:r>
              <a:rPr lang="en-US" altLang="en-US" sz="2400" u="sng" dirty="0" smtClean="0"/>
              <a:t>Heroes:</a:t>
            </a:r>
            <a:r>
              <a:rPr lang="en-US" altLang="en-US" sz="2400" dirty="0" smtClean="0"/>
              <a:t> No national heroes, more locally focused</a:t>
            </a:r>
          </a:p>
          <a:p>
            <a:pPr eaLnBrk="1" hangingPunct="1">
              <a:lnSpc>
                <a:spcPct val="80000"/>
              </a:lnSpc>
              <a:buFont typeface="Wingdings" panose="05000000000000000000" pitchFamily="2" charset="2"/>
              <a:buNone/>
            </a:pPr>
            <a:endParaRPr lang="en-US" altLang="ja-JP" sz="2400" u="sng" dirty="0" smtClean="0">
              <a:ea typeface="ＭＳ Ｐゴシック" panose="020B0600070205080204" pitchFamily="34" charset="-128"/>
            </a:endParaRPr>
          </a:p>
          <a:p>
            <a:pPr eaLnBrk="1" hangingPunct="1">
              <a:lnSpc>
                <a:spcPct val="80000"/>
              </a:lnSpc>
              <a:buFont typeface="Wingdings" panose="05000000000000000000" pitchFamily="2" charset="2"/>
              <a:buNone/>
            </a:pPr>
            <a:r>
              <a:rPr lang="en-US" altLang="en-US" sz="2400" u="sng" dirty="0" smtClean="0"/>
              <a:t>Famous Gen-Xers:</a:t>
            </a:r>
            <a:r>
              <a:rPr lang="en-US" altLang="en-US" sz="2400" dirty="0" smtClean="0"/>
              <a:t> Robert Downey, Jr., Lisa Ling, Ben Stiller, Kiefer Sutherland, Brad Pitt, Kurt Cobain, Julia Roberts, Jennifer Aniston, Leonardo DiCaprio, Tiger Woods, Peyton Manning, Matt Damon, Barack Obama, Bobby </a:t>
            </a:r>
            <a:r>
              <a:rPr lang="en-US" altLang="en-US" sz="2400" dirty="0" err="1" smtClean="0"/>
              <a:t>Jindel</a:t>
            </a:r>
            <a:r>
              <a:rPr lang="en-US" altLang="en-US" sz="2400" dirty="0" smtClean="0"/>
              <a:t>, and Sarah Palin</a:t>
            </a:r>
          </a:p>
          <a:p>
            <a:pPr eaLnBrk="1" hangingPunct="1">
              <a:lnSpc>
                <a:spcPct val="80000"/>
              </a:lnSpc>
            </a:pPr>
            <a:endParaRPr lang="en-US" altLang="en-US" sz="2400" dirty="0" smtClean="0"/>
          </a:p>
        </p:txBody>
      </p:sp>
    </p:spTree>
    <p:extLst>
      <p:ext uri="{BB962C8B-B14F-4D97-AF65-F5344CB8AC3E}">
        <p14:creationId xmlns:p14="http://schemas.microsoft.com/office/powerpoint/2010/main" val="2405645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altLang="en-US" smtClean="0"/>
              <a:t>Millennials </a:t>
            </a:r>
            <a:r>
              <a:rPr lang="en-US" altLang="en-US" sz="2400" smtClean="0"/>
              <a:t>Born 1981-2000</a:t>
            </a:r>
            <a:br>
              <a:rPr lang="en-US" altLang="en-US" sz="2400" smtClean="0"/>
            </a:br>
            <a:r>
              <a:rPr lang="en-US" altLang="en-US" sz="2400" smtClean="0"/>
              <a:t>“You can make a difference here.”</a:t>
            </a:r>
            <a:endParaRPr lang="en-US" altLang="en-US" smtClean="0"/>
          </a:p>
        </p:txBody>
      </p:sp>
      <p:sp>
        <p:nvSpPr>
          <p:cNvPr id="13315" name="Rectangle 3"/>
          <p:cNvSpPr>
            <a:spLocks noGrp="1" noChangeArrowheads="1"/>
          </p:cNvSpPr>
          <p:nvPr>
            <p:ph type="body" idx="1"/>
          </p:nvPr>
        </p:nvSpPr>
        <p:spPr/>
        <p:txBody>
          <a:bodyPr/>
          <a:lstStyle/>
          <a:p>
            <a:pPr eaLnBrk="1" hangingPunct="1"/>
            <a:r>
              <a:rPr lang="en-US" altLang="en-US" sz="2800" dirty="0" smtClean="0"/>
              <a:t>77-100 </a:t>
            </a:r>
            <a:r>
              <a:rPr lang="en-US" altLang="en-US" sz="2800" dirty="0" smtClean="0"/>
              <a:t>million (31% of global adult population)</a:t>
            </a:r>
            <a:endParaRPr lang="en-US" altLang="en-US" sz="2800" dirty="0" smtClean="0"/>
          </a:p>
          <a:p>
            <a:pPr eaLnBrk="1" hangingPunct="1"/>
            <a:r>
              <a:rPr lang="en-US" altLang="en-US" sz="2800" dirty="0" smtClean="0"/>
              <a:t>Extremely focused on grades &amp; performance</a:t>
            </a:r>
          </a:p>
          <a:p>
            <a:pPr eaLnBrk="1" hangingPunct="1"/>
            <a:r>
              <a:rPr lang="en-US" altLang="en-US" sz="2800" dirty="0" smtClean="0"/>
              <a:t>Mostly known affluence</a:t>
            </a:r>
          </a:p>
          <a:p>
            <a:pPr eaLnBrk="1" hangingPunct="1"/>
            <a:r>
              <a:rPr lang="en-US" altLang="en-US" sz="2800" dirty="0" smtClean="0"/>
              <a:t>Meaningful work that makes a difference in the world</a:t>
            </a:r>
          </a:p>
          <a:p>
            <a:pPr eaLnBrk="1" hangingPunct="1"/>
            <a:r>
              <a:rPr lang="en-US" altLang="en-US" sz="2800" dirty="0" smtClean="0"/>
              <a:t>Demand a secure regulated environment</a:t>
            </a:r>
          </a:p>
          <a:p>
            <a:pPr eaLnBrk="1" hangingPunct="1"/>
            <a:r>
              <a:rPr lang="en-US" altLang="en-US" sz="2800" dirty="0" smtClean="0"/>
              <a:t>Respectful of norms and institutions</a:t>
            </a:r>
          </a:p>
          <a:p>
            <a:pPr eaLnBrk="1" hangingPunct="1"/>
            <a:r>
              <a:rPr lang="en-US" altLang="en-US" sz="2800" dirty="0" smtClean="0"/>
              <a:t>Expect the latest technology</a:t>
            </a:r>
          </a:p>
        </p:txBody>
      </p:sp>
    </p:spTree>
    <p:extLst>
      <p:ext uri="{BB962C8B-B14F-4D97-AF65-F5344CB8AC3E}">
        <p14:creationId xmlns:p14="http://schemas.microsoft.com/office/powerpoint/2010/main" val="318690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Working with Millennials	</a:t>
            </a:r>
          </a:p>
        </p:txBody>
      </p:sp>
      <p:sp>
        <p:nvSpPr>
          <p:cNvPr id="1433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u="sng" dirty="0" smtClean="0"/>
              <a:t>What they bring to the team:</a:t>
            </a:r>
          </a:p>
          <a:p>
            <a:pPr eaLnBrk="1" hangingPunct="1"/>
            <a:r>
              <a:rPr lang="en-US" altLang="en-US" sz="2800" dirty="0" smtClean="0"/>
              <a:t>Good at multi-tasking</a:t>
            </a:r>
          </a:p>
          <a:p>
            <a:pPr eaLnBrk="1" hangingPunct="1"/>
            <a:r>
              <a:rPr lang="en-US" altLang="en-US" sz="2800" dirty="0" smtClean="0"/>
              <a:t>Appreciate diversity</a:t>
            </a:r>
          </a:p>
          <a:p>
            <a:pPr eaLnBrk="1" hangingPunct="1"/>
            <a:endParaRPr lang="en-US" altLang="en-US" sz="2800" dirty="0" smtClean="0"/>
          </a:p>
          <a:p>
            <a:pPr eaLnBrk="1" hangingPunct="1">
              <a:buFont typeface="Wingdings" panose="05000000000000000000" pitchFamily="2" charset="2"/>
              <a:buNone/>
            </a:pPr>
            <a:r>
              <a:rPr lang="en-US" altLang="en-US" sz="2800" u="sng" dirty="0" smtClean="0"/>
              <a:t>Areas of conflict:</a:t>
            </a:r>
          </a:p>
          <a:p>
            <a:pPr eaLnBrk="1" hangingPunct="1"/>
            <a:r>
              <a:rPr lang="en-US" altLang="en-US" sz="2800" dirty="0" smtClean="0"/>
              <a:t>Strong parental attachment</a:t>
            </a:r>
          </a:p>
          <a:p>
            <a:pPr eaLnBrk="1" hangingPunct="1"/>
            <a:r>
              <a:rPr lang="en-US" altLang="en-US" sz="2800" dirty="0" smtClean="0"/>
              <a:t>Need for recognition</a:t>
            </a:r>
          </a:p>
          <a:p>
            <a:pPr eaLnBrk="1" hangingPunct="1"/>
            <a:endParaRPr lang="en-US" altLang="en-US" sz="2800" dirty="0" smtClean="0"/>
          </a:p>
        </p:txBody>
      </p:sp>
    </p:spTree>
    <p:extLst>
      <p:ext uri="{BB962C8B-B14F-4D97-AF65-F5344CB8AC3E}">
        <p14:creationId xmlns:p14="http://schemas.microsoft.com/office/powerpoint/2010/main" val="2952087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Millennials</a:t>
            </a:r>
          </a:p>
        </p:txBody>
      </p:sp>
      <p:sp>
        <p:nvSpPr>
          <p:cNvPr id="1536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u="sng" dirty="0" smtClean="0"/>
              <a:t>Events &amp; Trends:</a:t>
            </a:r>
            <a:r>
              <a:rPr lang="en-US" altLang="en-US" sz="2400" dirty="0" smtClean="0"/>
              <a:t> Highly stressed group, </a:t>
            </a:r>
            <a:r>
              <a:rPr lang="en-US" altLang="ja-JP" sz="2400" dirty="0" smtClean="0">
                <a:ea typeface="ＭＳ Ｐゴシック" panose="020B0600070205080204" pitchFamily="34" charset="-128"/>
              </a:rPr>
              <a:t>m</a:t>
            </a:r>
            <a:r>
              <a:rPr lang="en-US" altLang="en-US" sz="2400" dirty="0" smtClean="0"/>
              <a:t>ost watched over generation in history, Tylenol bottle scare, Columbine, 9/11, Virginia Tech </a:t>
            </a:r>
            <a:r>
              <a:rPr lang="en-US" altLang="ja-JP" sz="2400" dirty="0" smtClean="0">
                <a:ea typeface="ＭＳ Ｐゴシック" panose="020B0600070205080204" pitchFamily="34" charset="-128"/>
              </a:rPr>
              <a:t>s</a:t>
            </a:r>
            <a:r>
              <a:rPr lang="en-US" altLang="en-US" sz="2400" dirty="0" smtClean="0"/>
              <a:t>hootings, 2</a:t>
            </a:r>
            <a:r>
              <a:rPr lang="en-US" altLang="en-US" sz="2400" baseline="30000" dirty="0" smtClean="0"/>
              <a:t>nd</a:t>
            </a:r>
            <a:r>
              <a:rPr lang="en-US" altLang="en-US" sz="2400" dirty="0" smtClean="0"/>
              <a:t> Gulf </a:t>
            </a:r>
            <a:r>
              <a:rPr lang="en-US" altLang="ja-JP" sz="2400" dirty="0" smtClean="0">
                <a:ea typeface="ＭＳ Ｐゴシック" panose="020B0600070205080204" pitchFamily="34" charset="-128"/>
              </a:rPr>
              <a:t>W</a:t>
            </a:r>
            <a:r>
              <a:rPr lang="en-US" altLang="en-US" sz="2400" dirty="0" smtClean="0"/>
              <a:t>ar</a:t>
            </a:r>
            <a:endParaRPr lang="en-US" altLang="ja-JP" sz="2400" dirty="0" smtClean="0">
              <a:ea typeface="ＭＳ Ｐゴシック" panose="020B0600070205080204" pitchFamily="34" charset="-128"/>
            </a:endParaRPr>
          </a:p>
          <a:p>
            <a:pPr eaLnBrk="1" hangingPunct="1">
              <a:lnSpc>
                <a:spcPct val="90000"/>
              </a:lnSpc>
              <a:buFont typeface="Wingdings" panose="05000000000000000000" pitchFamily="2" charset="2"/>
              <a:buNone/>
            </a:pPr>
            <a:endParaRPr lang="en-US" altLang="en-US" sz="2400" dirty="0" smtClean="0"/>
          </a:p>
          <a:p>
            <a:pPr eaLnBrk="1" hangingPunct="1">
              <a:lnSpc>
                <a:spcPct val="90000"/>
              </a:lnSpc>
              <a:buFont typeface="Wingdings" panose="05000000000000000000" pitchFamily="2" charset="2"/>
              <a:buNone/>
            </a:pPr>
            <a:r>
              <a:rPr lang="en-US" altLang="en-US" sz="2400" u="sng" dirty="0" smtClean="0"/>
              <a:t>Heroes:</a:t>
            </a:r>
            <a:r>
              <a:rPr lang="en-US" altLang="en-US" sz="2400" dirty="0" smtClean="0"/>
              <a:t> Michael Jordan, Lance Armstrong, Michelle Kwan, Barrack Obama, The NYFD, Mother Teresa, Tiger Woods</a:t>
            </a:r>
            <a:endParaRPr lang="en-US" altLang="ja-JP" sz="2400" dirty="0" smtClean="0">
              <a:ea typeface="ＭＳ Ｐゴシック" panose="020B0600070205080204" pitchFamily="34" charset="-128"/>
            </a:endParaRPr>
          </a:p>
          <a:p>
            <a:pPr eaLnBrk="1" hangingPunct="1">
              <a:lnSpc>
                <a:spcPct val="90000"/>
              </a:lnSpc>
              <a:buFont typeface="Wingdings" panose="05000000000000000000" pitchFamily="2" charset="2"/>
              <a:buNone/>
            </a:pPr>
            <a:endParaRPr lang="en-US" altLang="en-US" sz="2400" dirty="0" smtClean="0"/>
          </a:p>
          <a:p>
            <a:pPr eaLnBrk="1" hangingPunct="1">
              <a:lnSpc>
                <a:spcPct val="90000"/>
              </a:lnSpc>
              <a:buFont typeface="Wingdings" panose="05000000000000000000" pitchFamily="2" charset="2"/>
              <a:buNone/>
            </a:pPr>
            <a:r>
              <a:rPr lang="en-US" altLang="en-US" sz="2400" u="sng" dirty="0" smtClean="0"/>
              <a:t>Famous Millennials:</a:t>
            </a:r>
            <a:r>
              <a:rPr lang="en-US" altLang="en-US" sz="2400" dirty="0" smtClean="0"/>
              <a:t> Britney Spears, Ashley Tisdale, Seth </a:t>
            </a:r>
            <a:r>
              <a:rPr lang="en-US" altLang="en-US" sz="2400" dirty="0" err="1" smtClean="0"/>
              <a:t>Rogin</a:t>
            </a:r>
            <a:r>
              <a:rPr lang="en-US" altLang="en-US" sz="2400" dirty="0" smtClean="0"/>
              <a:t>, Taylor Swift, James Franco, Michael </a:t>
            </a:r>
            <a:r>
              <a:rPr lang="en-US" altLang="en-US" sz="2400" dirty="0" err="1" smtClean="0"/>
              <a:t>Grobin</a:t>
            </a:r>
            <a:r>
              <a:rPr lang="en-US" altLang="en-US" sz="2400" dirty="0" smtClean="0"/>
              <a:t>, Michael </a:t>
            </a:r>
            <a:r>
              <a:rPr lang="en-US" altLang="en-US" sz="2400" dirty="0" err="1" smtClean="0"/>
              <a:t>Cera</a:t>
            </a:r>
            <a:r>
              <a:rPr lang="en-US" altLang="en-US" sz="2400" dirty="0" smtClean="0"/>
              <a:t>, Miley Cyrus</a:t>
            </a:r>
            <a:endParaRPr lang="en-US" altLang="en-US" sz="2400" u="sng" dirty="0" smtClean="0"/>
          </a:p>
        </p:txBody>
      </p:sp>
    </p:spTree>
    <p:extLst>
      <p:ext uri="{BB962C8B-B14F-4D97-AF65-F5344CB8AC3E}">
        <p14:creationId xmlns:p14="http://schemas.microsoft.com/office/powerpoint/2010/main" val="3706984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2962" y="2176282"/>
            <a:ext cx="7601131" cy="3367337"/>
          </a:xfrm>
          <a:custGeom>
            <a:avLst/>
            <a:gdLst/>
            <a:ahLst/>
            <a:cxnLst/>
            <a:rect l="l" t="t" r="r" b="b"/>
            <a:pathLst>
              <a:path w="16711930" h="7403465">
                <a:moveTo>
                  <a:pt x="0" y="7402915"/>
                </a:moveTo>
                <a:lnTo>
                  <a:pt x="16711533" y="7402915"/>
                </a:lnTo>
                <a:lnTo>
                  <a:pt x="16711533" y="0"/>
                </a:lnTo>
                <a:lnTo>
                  <a:pt x="0" y="0"/>
                </a:lnTo>
                <a:lnTo>
                  <a:pt x="0" y="7402915"/>
                </a:lnTo>
                <a:close/>
              </a:path>
            </a:pathLst>
          </a:custGeom>
          <a:solidFill>
            <a:schemeClr val="bg1"/>
          </a:solidFill>
        </p:spPr>
        <p:txBody>
          <a:bodyPr wrap="square" lIns="0" tIns="0" rIns="0" bIns="0" rtlCol="0"/>
          <a:lstStyle/>
          <a:p>
            <a:endParaRPr sz="1092"/>
          </a:p>
        </p:txBody>
      </p:sp>
      <p:sp>
        <p:nvSpPr>
          <p:cNvPr id="3" name="object 3"/>
          <p:cNvSpPr/>
          <p:nvPr/>
        </p:nvSpPr>
        <p:spPr>
          <a:xfrm>
            <a:off x="3752184" y="3614557"/>
            <a:ext cx="905735" cy="1025884"/>
          </a:xfrm>
          <a:custGeom>
            <a:avLst/>
            <a:gdLst/>
            <a:ahLst/>
            <a:cxnLst/>
            <a:rect l="l" t="t" r="r" b="b"/>
            <a:pathLst>
              <a:path w="1991359" h="2255520">
                <a:moveTo>
                  <a:pt x="1990933" y="0"/>
                </a:moveTo>
                <a:lnTo>
                  <a:pt x="0" y="2137902"/>
                </a:lnTo>
                <a:lnTo>
                  <a:pt x="18667" y="2155135"/>
                </a:lnTo>
                <a:lnTo>
                  <a:pt x="37482" y="2172204"/>
                </a:lnTo>
                <a:lnTo>
                  <a:pt x="75553" y="2205847"/>
                </a:lnTo>
                <a:lnTo>
                  <a:pt x="114204" y="2238823"/>
                </a:lnTo>
                <a:lnTo>
                  <a:pt x="133744" y="2255059"/>
                </a:lnTo>
                <a:lnTo>
                  <a:pt x="1990933" y="0"/>
                </a:lnTo>
                <a:close/>
              </a:path>
            </a:pathLst>
          </a:custGeom>
          <a:solidFill>
            <a:srgbClr val="BCBBC0"/>
          </a:solidFill>
        </p:spPr>
        <p:txBody>
          <a:bodyPr wrap="square" lIns="0" tIns="0" rIns="0" bIns="0" rtlCol="0"/>
          <a:lstStyle/>
          <a:p>
            <a:endParaRPr sz="1092"/>
          </a:p>
        </p:txBody>
      </p:sp>
      <p:sp>
        <p:nvSpPr>
          <p:cNvPr id="4" name="object 4"/>
          <p:cNvSpPr/>
          <p:nvPr/>
        </p:nvSpPr>
        <p:spPr>
          <a:xfrm>
            <a:off x="3819790" y="3619319"/>
            <a:ext cx="842773" cy="1076716"/>
          </a:xfrm>
          <a:custGeom>
            <a:avLst/>
            <a:gdLst/>
            <a:ahLst/>
            <a:cxnLst/>
            <a:rect l="l" t="t" r="r" b="b"/>
            <a:pathLst>
              <a:path w="1852929" h="2367279">
                <a:moveTo>
                  <a:pt x="1852764" y="0"/>
                </a:moveTo>
                <a:lnTo>
                  <a:pt x="0" y="2258695"/>
                </a:lnTo>
                <a:lnTo>
                  <a:pt x="19712" y="2274722"/>
                </a:lnTo>
                <a:lnTo>
                  <a:pt x="39562" y="2290576"/>
                </a:lnTo>
                <a:lnTo>
                  <a:pt x="79670" y="2321762"/>
                </a:lnTo>
                <a:lnTo>
                  <a:pt x="120315" y="2352246"/>
                </a:lnTo>
                <a:lnTo>
                  <a:pt x="140836" y="2367223"/>
                </a:lnTo>
                <a:lnTo>
                  <a:pt x="1852764" y="0"/>
                </a:lnTo>
                <a:close/>
              </a:path>
            </a:pathLst>
          </a:custGeom>
          <a:solidFill>
            <a:srgbClr val="7D3714"/>
          </a:solidFill>
        </p:spPr>
        <p:txBody>
          <a:bodyPr wrap="square" lIns="0" tIns="0" rIns="0" bIns="0" rtlCol="0"/>
          <a:lstStyle/>
          <a:p>
            <a:endParaRPr sz="1092"/>
          </a:p>
        </p:txBody>
      </p:sp>
      <p:sp>
        <p:nvSpPr>
          <p:cNvPr id="5" name="object 5"/>
          <p:cNvSpPr/>
          <p:nvPr/>
        </p:nvSpPr>
        <p:spPr>
          <a:xfrm>
            <a:off x="3933584" y="3628844"/>
            <a:ext cx="1943750" cy="1328855"/>
          </a:xfrm>
          <a:custGeom>
            <a:avLst/>
            <a:gdLst/>
            <a:ahLst/>
            <a:cxnLst/>
            <a:rect l="l" t="t" r="r" b="b"/>
            <a:pathLst>
              <a:path w="4273550" h="2921634">
                <a:moveTo>
                  <a:pt x="1707284" y="0"/>
                </a:moveTo>
                <a:lnTo>
                  <a:pt x="0" y="2370574"/>
                </a:lnTo>
                <a:lnTo>
                  <a:pt x="200083" y="2502740"/>
                </a:lnTo>
                <a:lnTo>
                  <a:pt x="406864" y="2616478"/>
                </a:lnTo>
                <a:lnTo>
                  <a:pt x="619294" y="2711959"/>
                </a:lnTo>
                <a:lnTo>
                  <a:pt x="836323" y="2789355"/>
                </a:lnTo>
                <a:lnTo>
                  <a:pt x="1056900" y="2848835"/>
                </a:lnTo>
                <a:lnTo>
                  <a:pt x="1279978" y="2890570"/>
                </a:lnTo>
                <a:lnTo>
                  <a:pt x="1504507" y="2914732"/>
                </a:lnTo>
                <a:lnTo>
                  <a:pt x="1729436" y="2921491"/>
                </a:lnTo>
                <a:lnTo>
                  <a:pt x="1953717" y="2911017"/>
                </a:lnTo>
                <a:lnTo>
                  <a:pt x="2176300" y="2883481"/>
                </a:lnTo>
                <a:lnTo>
                  <a:pt x="2396135" y="2839054"/>
                </a:lnTo>
                <a:lnTo>
                  <a:pt x="2612174" y="2777907"/>
                </a:lnTo>
                <a:lnTo>
                  <a:pt x="2823366" y="2700211"/>
                </a:lnTo>
                <a:lnTo>
                  <a:pt x="3028663" y="2606135"/>
                </a:lnTo>
                <a:lnTo>
                  <a:pt x="3227014" y="2495851"/>
                </a:lnTo>
                <a:lnTo>
                  <a:pt x="3417371" y="2369530"/>
                </a:lnTo>
                <a:lnTo>
                  <a:pt x="3598683" y="2227342"/>
                </a:lnTo>
                <a:lnTo>
                  <a:pt x="3769902" y="2069458"/>
                </a:lnTo>
                <a:lnTo>
                  <a:pt x="3929978" y="1896048"/>
                </a:lnTo>
                <a:lnTo>
                  <a:pt x="4077861" y="1707284"/>
                </a:lnTo>
                <a:lnTo>
                  <a:pt x="4109625" y="1662290"/>
                </a:lnTo>
                <a:lnTo>
                  <a:pt x="4140529" y="1616715"/>
                </a:lnTo>
                <a:lnTo>
                  <a:pt x="4170565" y="1570571"/>
                </a:lnTo>
                <a:lnTo>
                  <a:pt x="4199725" y="1523870"/>
                </a:lnTo>
                <a:lnTo>
                  <a:pt x="4228001" y="1476625"/>
                </a:lnTo>
                <a:lnTo>
                  <a:pt x="4255386" y="1428849"/>
                </a:lnTo>
                <a:lnTo>
                  <a:pt x="4273143" y="1396709"/>
                </a:lnTo>
                <a:lnTo>
                  <a:pt x="1707284" y="0"/>
                </a:lnTo>
                <a:close/>
              </a:path>
            </a:pathLst>
          </a:custGeom>
          <a:solidFill>
            <a:srgbClr val="00B0F0"/>
          </a:solidFill>
        </p:spPr>
        <p:txBody>
          <a:bodyPr wrap="square" lIns="0" tIns="0" rIns="0" bIns="0" rtlCol="0"/>
          <a:lstStyle/>
          <a:p>
            <a:endParaRPr sz="1092"/>
          </a:p>
        </p:txBody>
      </p:sp>
      <p:sp>
        <p:nvSpPr>
          <p:cNvPr id="6" name="object 6"/>
          <p:cNvSpPr/>
          <p:nvPr/>
        </p:nvSpPr>
        <p:spPr>
          <a:xfrm>
            <a:off x="4747441" y="2209631"/>
            <a:ext cx="1334342" cy="1964256"/>
          </a:xfrm>
          <a:custGeom>
            <a:avLst/>
            <a:gdLst/>
            <a:ahLst/>
            <a:cxnLst/>
            <a:rect l="l" t="t" r="r" b="b"/>
            <a:pathLst>
              <a:path w="2933700" h="4318634">
                <a:moveTo>
                  <a:pt x="0" y="0"/>
                </a:moveTo>
                <a:lnTo>
                  <a:pt x="12167" y="2921351"/>
                </a:lnTo>
                <a:lnTo>
                  <a:pt x="2578026" y="4318061"/>
                </a:lnTo>
                <a:lnTo>
                  <a:pt x="2684072" y="4102990"/>
                </a:lnTo>
                <a:lnTo>
                  <a:pt x="2770996" y="3883584"/>
                </a:lnTo>
                <a:lnTo>
                  <a:pt x="2839100" y="3660863"/>
                </a:lnTo>
                <a:lnTo>
                  <a:pt x="2888685" y="3435845"/>
                </a:lnTo>
                <a:lnTo>
                  <a:pt x="2920050" y="3209551"/>
                </a:lnTo>
                <a:lnTo>
                  <a:pt x="2933498" y="2983002"/>
                </a:lnTo>
                <a:lnTo>
                  <a:pt x="2929328" y="2757215"/>
                </a:lnTo>
                <a:lnTo>
                  <a:pt x="2907843" y="2533213"/>
                </a:lnTo>
                <a:lnTo>
                  <a:pt x="2869342" y="2312013"/>
                </a:lnTo>
                <a:lnTo>
                  <a:pt x="2814127" y="2094636"/>
                </a:lnTo>
                <a:lnTo>
                  <a:pt x="2742499" y="1882102"/>
                </a:lnTo>
                <a:lnTo>
                  <a:pt x="2654757" y="1675431"/>
                </a:lnTo>
                <a:lnTo>
                  <a:pt x="2551204" y="1475642"/>
                </a:lnTo>
                <a:lnTo>
                  <a:pt x="2432140" y="1283755"/>
                </a:lnTo>
                <a:lnTo>
                  <a:pt x="2297867" y="1100790"/>
                </a:lnTo>
                <a:lnTo>
                  <a:pt x="2148684" y="927768"/>
                </a:lnTo>
                <a:lnTo>
                  <a:pt x="1984892" y="765706"/>
                </a:lnTo>
                <a:lnTo>
                  <a:pt x="1806794" y="615626"/>
                </a:lnTo>
                <a:lnTo>
                  <a:pt x="1614689" y="478548"/>
                </a:lnTo>
                <a:lnTo>
                  <a:pt x="1408878" y="355490"/>
                </a:lnTo>
                <a:lnTo>
                  <a:pt x="1343661" y="321050"/>
                </a:lnTo>
                <a:lnTo>
                  <a:pt x="1277692" y="288313"/>
                </a:lnTo>
                <a:lnTo>
                  <a:pt x="1211003" y="257287"/>
                </a:lnTo>
                <a:lnTo>
                  <a:pt x="1143630" y="227982"/>
                </a:lnTo>
                <a:lnTo>
                  <a:pt x="1075605" y="200406"/>
                </a:lnTo>
                <a:lnTo>
                  <a:pt x="1006963" y="174567"/>
                </a:lnTo>
                <a:lnTo>
                  <a:pt x="937736" y="150474"/>
                </a:lnTo>
                <a:lnTo>
                  <a:pt x="867960" y="128135"/>
                </a:lnTo>
                <a:lnTo>
                  <a:pt x="797667" y="107558"/>
                </a:lnTo>
                <a:lnTo>
                  <a:pt x="726891" y="88754"/>
                </a:lnTo>
                <a:lnTo>
                  <a:pt x="655666" y="71729"/>
                </a:lnTo>
                <a:lnTo>
                  <a:pt x="584026" y="56492"/>
                </a:lnTo>
                <a:lnTo>
                  <a:pt x="512004" y="43052"/>
                </a:lnTo>
                <a:lnTo>
                  <a:pt x="439635" y="31418"/>
                </a:lnTo>
                <a:lnTo>
                  <a:pt x="366951" y="21597"/>
                </a:lnTo>
                <a:lnTo>
                  <a:pt x="293986" y="13599"/>
                </a:lnTo>
                <a:lnTo>
                  <a:pt x="220775" y="7431"/>
                </a:lnTo>
                <a:lnTo>
                  <a:pt x="147352" y="3103"/>
                </a:lnTo>
                <a:lnTo>
                  <a:pt x="73748" y="623"/>
                </a:lnTo>
                <a:lnTo>
                  <a:pt x="0" y="0"/>
                </a:lnTo>
                <a:close/>
              </a:path>
            </a:pathLst>
          </a:custGeom>
          <a:solidFill>
            <a:srgbClr val="FF6600"/>
          </a:solidFill>
        </p:spPr>
        <p:txBody>
          <a:bodyPr wrap="square" lIns="0" tIns="0" rIns="0" bIns="0" rtlCol="0"/>
          <a:lstStyle/>
          <a:p>
            <a:endParaRPr sz="1092"/>
          </a:p>
        </p:txBody>
      </p:sp>
      <p:sp>
        <p:nvSpPr>
          <p:cNvPr id="7" name="object 7"/>
          <p:cNvSpPr/>
          <p:nvPr/>
        </p:nvSpPr>
        <p:spPr>
          <a:xfrm>
            <a:off x="3314711" y="2219156"/>
            <a:ext cx="1328855" cy="2301307"/>
          </a:xfrm>
          <a:custGeom>
            <a:avLst/>
            <a:gdLst/>
            <a:ahLst/>
            <a:cxnLst/>
            <a:rect l="l" t="t" r="r" b="b"/>
            <a:pathLst>
              <a:path w="2921634" h="5059680">
                <a:moveTo>
                  <a:pt x="2909184" y="0"/>
                </a:moveTo>
                <a:lnTo>
                  <a:pt x="2669628" y="10682"/>
                </a:lnTo>
                <a:lnTo>
                  <a:pt x="2435485" y="40209"/>
                </a:lnTo>
                <a:lnTo>
                  <a:pt x="2207503" y="87826"/>
                </a:lnTo>
                <a:lnTo>
                  <a:pt x="1986431" y="152778"/>
                </a:lnTo>
                <a:lnTo>
                  <a:pt x="1773019" y="234310"/>
                </a:lnTo>
                <a:lnTo>
                  <a:pt x="1568013" y="331667"/>
                </a:lnTo>
                <a:lnTo>
                  <a:pt x="1372164" y="444095"/>
                </a:lnTo>
                <a:lnTo>
                  <a:pt x="1186220" y="570837"/>
                </a:lnTo>
                <a:lnTo>
                  <a:pt x="1010929" y="711140"/>
                </a:lnTo>
                <a:lnTo>
                  <a:pt x="847040" y="864247"/>
                </a:lnTo>
                <a:lnTo>
                  <a:pt x="695303" y="1029405"/>
                </a:lnTo>
                <a:lnTo>
                  <a:pt x="556465" y="1205859"/>
                </a:lnTo>
                <a:lnTo>
                  <a:pt x="431276" y="1392852"/>
                </a:lnTo>
                <a:lnTo>
                  <a:pt x="320484" y="1589631"/>
                </a:lnTo>
                <a:lnTo>
                  <a:pt x="224838" y="1795441"/>
                </a:lnTo>
                <a:lnTo>
                  <a:pt x="145086" y="2009525"/>
                </a:lnTo>
                <a:lnTo>
                  <a:pt x="81978" y="2231130"/>
                </a:lnTo>
                <a:lnTo>
                  <a:pt x="36262" y="2459501"/>
                </a:lnTo>
                <a:lnTo>
                  <a:pt x="8686" y="2693882"/>
                </a:lnTo>
                <a:lnTo>
                  <a:pt x="0" y="2933519"/>
                </a:lnTo>
                <a:lnTo>
                  <a:pt x="2994" y="3054213"/>
                </a:lnTo>
                <a:lnTo>
                  <a:pt x="10929" y="3174211"/>
                </a:lnTo>
                <a:lnTo>
                  <a:pt x="23745" y="3293376"/>
                </a:lnTo>
                <a:lnTo>
                  <a:pt x="41383" y="3411571"/>
                </a:lnTo>
                <a:lnTo>
                  <a:pt x="63781" y="3528661"/>
                </a:lnTo>
                <a:lnTo>
                  <a:pt x="90882" y="3644507"/>
                </a:lnTo>
                <a:lnTo>
                  <a:pt x="122623" y="3758973"/>
                </a:lnTo>
                <a:lnTo>
                  <a:pt x="158947" y="3871923"/>
                </a:lnTo>
                <a:lnTo>
                  <a:pt x="199792" y="3983220"/>
                </a:lnTo>
                <a:lnTo>
                  <a:pt x="245100" y="4092726"/>
                </a:lnTo>
                <a:lnTo>
                  <a:pt x="294809" y="4200306"/>
                </a:lnTo>
                <a:lnTo>
                  <a:pt x="348861" y="4305822"/>
                </a:lnTo>
                <a:lnTo>
                  <a:pt x="407196" y="4409138"/>
                </a:lnTo>
                <a:lnTo>
                  <a:pt x="469753" y="4510117"/>
                </a:lnTo>
                <a:lnTo>
                  <a:pt x="536472" y="4608622"/>
                </a:lnTo>
                <a:lnTo>
                  <a:pt x="607295" y="4704516"/>
                </a:lnTo>
                <a:lnTo>
                  <a:pt x="682161" y="4797664"/>
                </a:lnTo>
                <a:lnTo>
                  <a:pt x="761010" y="4887927"/>
                </a:lnTo>
                <a:lnTo>
                  <a:pt x="843782" y="4975169"/>
                </a:lnTo>
                <a:lnTo>
                  <a:pt x="930418" y="5059254"/>
                </a:lnTo>
                <a:lnTo>
                  <a:pt x="2921351" y="2921351"/>
                </a:lnTo>
                <a:lnTo>
                  <a:pt x="2909184" y="0"/>
                </a:lnTo>
                <a:close/>
              </a:path>
            </a:pathLst>
          </a:custGeom>
          <a:solidFill>
            <a:srgbClr val="92D050"/>
          </a:solidFill>
        </p:spPr>
        <p:txBody>
          <a:bodyPr wrap="square" lIns="0" tIns="0" rIns="0" bIns="0" rtlCol="0"/>
          <a:lstStyle/>
          <a:p>
            <a:endParaRPr sz="1092"/>
          </a:p>
        </p:txBody>
      </p:sp>
      <p:sp>
        <p:nvSpPr>
          <p:cNvPr id="8" name="object 8"/>
          <p:cNvSpPr txBox="1"/>
          <p:nvPr/>
        </p:nvSpPr>
        <p:spPr>
          <a:xfrm>
            <a:off x="4407182" y="4125003"/>
            <a:ext cx="996554" cy="564257"/>
          </a:xfrm>
          <a:prstGeom prst="rect">
            <a:avLst/>
          </a:prstGeom>
        </p:spPr>
        <p:txBody>
          <a:bodyPr vert="horz" wrap="square" lIns="0" tIns="0" rIns="0" bIns="0" rtlCol="0">
            <a:spAutoFit/>
          </a:bodyPr>
          <a:lstStyle>
            <a:defPPr>
              <a:defRPr lang="en-US"/>
            </a:defPPr>
            <a:lvl1pPr marL="5776">
              <a:lnSpc>
                <a:spcPts val="4423"/>
              </a:lnSpc>
              <a:defRPr sz="3200">
                <a:latin typeface="Arial"/>
                <a:cs typeface="Arial"/>
              </a:defRPr>
            </a:lvl1pPr>
          </a:lstStyle>
          <a:p>
            <a:r>
              <a:rPr dirty="0"/>
              <a:t>27%</a:t>
            </a:r>
          </a:p>
        </p:txBody>
      </p:sp>
      <p:sp>
        <p:nvSpPr>
          <p:cNvPr id="9" name="object 9"/>
          <p:cNvSpPr txBox="1"/>
          <p:nvPr/>
        </p:nvSpPr>
        <p:spPr>
          <a:xfrm>
            <a:off x="5006995" y="2987984"/>
            <a:ext cx="977373" cy="564257"/>
          </a:xfrm>
          <a:prstGeom prst="rect">
            <a:avLst/>
          </a:prstGeom>
        </p:spPr>
        <p:txBody>
          <a:bodyPr vert="horz" wrap="square" lIns="0" tIns="0" rIns="0" bIns="0" rtlCol="0">
            <a:spAutoFit/>
          </a:bodyPr>
          <a:lstStyle/>
          <a:p>
            <a:pPr marL="5776">
              <a:lnSpc>
                <a:spcPts val="4423"/>
              </a:lnSpc>
            </a:pPr>
            <a:r>
              <a:rPr sz="3200" dirty="0">
                <a:latin typeface="Arial"/>
                <a:cs typeface="Arial"/>
              </a:rPr>
              <a:t>33%</a:t>
            </a:r>
          </a:p>
        </p:txBody>
      </p:sp>
      <p:sp>
        <p:nvSpPr>
          <p:cNvPr id="10" name="object 10"/>
          <p:cNvSpPr txBox="1"/>
          <p:nvPr/>
        </p:nvSpPr>
        <p:spPr>
          <a:xfrm>
            <a:off x="3677492" y="2986363"/>
            <a:ext cx="923925" cy="564257"/>
          </a:xfrm>
          <a:prstGeom prst="rect">
            <a:avLst/>
          </a:prstGeom>
        </p:spPr>
        <p:txBody>
          <a:bodyPr vert="horz" wrap="square" lIns="0" tIns="0" rIns="0" bIns="0" rtlCol="0">
            <a:spAutoFit/>
          </a:bodyPr>
          <a:lstStyle/>
          <a:p>
            <a:pPr marL="5776">
              <a:lnSpc>
                <a:spcPts val="4423"/>
              </a:lnSpc>
            </a:pPr>
            <a:r>
              <a:rPr sz="3200" dirty="0">
                <a:latin typeface="Arial"/>
                <a:cs typeface="Arial"/>
              </a:rPr>
              <a:t>38%</a:t>
            </a:r>
          </a:p>
        </p:txBody>
      </p:sp>
      <p:sp>
        <p:nvSpPr>
          <p:cNvPr id="11" name="object 11"/>
          <p:cNvSpPr/>
          <p:nvPr/>
        </p:nvSpPr>
        <p:spPr>
          <a:xfrm>
            <a:off x="1023937" y="5190944"/>
            <a:ext cx="300083" cy="300083"/>
          </a:xfrm>
          <a:custGeom>
            <a:avLst/>
            <a:gdLst/>
            <a:ahLst/>
            <a:cxnLst/>
            <a:rect l="l" t="t" r="r" b="b"/>
            <a:pathLst>
              <a:path w="659764" h="659765">
                <a:moveTo>
                  <a:pt x="329832" y="0"/>
                </a:moveTo>
                <a:lnTo>
                  <a:pt x="276332" y="4316"/>
                </a:lnTo>
                <a:lnTo>
                  <a:pt x="225580" y="16815"/>
                </a:lnTo>
                <a:lnTo>
                  <a:pt x="178255" y="36815"/>
                </a:lnTo>
                <a:lnTo>
                  <a:pt x="135037" y="63638"/>
                </a:lnTo>
                <a:lnTo>
                  <a:pt x="96605" y="96605"/>
                </a:lnTo>
                <a:lnTo>
                  <a:pt x="63638" y="135037"/>
                </a:lnTo>
                <a:lnTo>
                  <a:pt x="36815" y="178255"/>
                </a:lnTo>
                <a:lnTo>
                  <a:pt x="16815" y="225580"/>
                </a:lnTo>
                <a:lnTo>
                  <a:pt x="4316" y="276332"/>
                </a:lnTo>
                <a:lnTo>
                  <a:pt x="0" y="329832"/>
                </a:lnTo>
                <a:lnTo>
                  <a:pt x="1093" y="356884"/>
                </a:lnTo>
                <a:lnTo>
                  <a:pt x="9585" y="409095"/>
                </a:lnTo>
                <a:lnTo>
                  <a:pt x="25919" y="458218"/>
                </a:lnTo>
                <a:lnTo>
                  <a:pt x="49416" y="503574"/>
                </a:lnTo>
                <a:lnTo>
                  <a:pt x="79396" y="544484"/>
                </a:lnTo>
                <a:lnTo>
                  <a:pt x="115181" y="580269"/>
                </a:lnTo>
                <a:lnTo>
                  <a:pt x="156090" y="610249"/>
                </a:lnTo>
                <a:lnTo>
                  <a:pt x="201446" y="633745"/>
                </a:lnTo>
                <a:lnTo>
                  <a:pt x="250570" y="650079"/>
                </a:lnTo>
                <a:lnTo>
                  <a:pt x="302781" y="658572"/>
                </a:lnTo>
                <a:lnTo>
                  <a:pt x="329832" y="659665"/>
                </a:lnTo>
                <a:lnTo>
                  <a:pt x="356884" y="658572"/>
                </a:lnTo>
                <a:lnTo>
                  <a:pt x="409095" y="650079"/>
                </a:lnTo>
                <a:lnTo>
                  <a:pt x="458218" y="633745"/>
                </a:lnTo>
                <a:lnTo>
                  <a:pt x="503574" y="610249"/>
                </a:lnTo>
                <a:lnTo>
                  <a:pt x="544484" y="580269"/>
                </a:lnTo>
                <a:lnTo>
                  <a:pt x="580269" y="544484"/>
                </a:lnTo>
                <a:lnTo>
                  <a:pt x="610249" y="503574"/>
                </a:lnTo>
                <a:lnTo>
                  <a:pt x="633745" y="458218"/>
                </a:lnTo>
                <a:lnTo>
                  <a:pt x="650079" y="409095"/>
                </a:lnTo>
                <a:lnTo>
                  <a:pt x="658572" y="356884"/>
                </a:lnTo>
                <a:lnTo>
                  <a:pt x="659665" y="329832"/>
                </a:lnTo>
                <a:lnTo>
                  <a:pt x="658572" y="302781"/>
                </a:lnTo>
                <a:lnTo>
                  <a:pt x="650079" y="250570"/>
                </a:lnTo>
                <a:lnTo>
                  <a:pt x="633745" y="201446"/>
                </a:lnTo>
                <a:lnTo>
                  <a:pt x="610249" y="156090"/>
                </a:lnTo>
                <a:lnTo>
                  <a:pt x="580269" y="115181"/>
                </a:lnTo>
                <a:lnTo>
                  <a:pt x="544484" y="79396"/>
                </a:lnTo>
                <a:lnTo>
                  <a:pt x="503574" y="49416"/>
                </a:lnTo>
                <a:lnTo>
                  <a:pt x="458218" y="25919"/>
                </a:lnTo>
                <a:lnTo>
                  <a:pt x="409095" y="9585"/>
                </a:lnTo>
                <a:lnTo>
                  <a:pt x="356884" y="1093"/>
                </a:lnTo>
                <a:lnTo>
                  <a:pt x="329832" y="0"/>
                </a:lnTo>
                <a:close/>
              </a:path>
            </a:pathLst>
          </a:custGeom>
          <a:solidFill>
            <a:srgbClr val="92D050"/>
          </a:solidFill>
        </p:spPr>
        <p:txBody>
          <a:bodyPr wrap="square" lIns="0" tIns="0" rIns="0" bIns="0" rtlCol="0"/>
          <a:lstStyle/>
          <a:p>
            <a:endParaRPr sz="1000">
              <a:latin typeface="+mn-lt"/>
            </a:endParaRPr>
          </a:p>
        </p:txBody>
      </p:sp>
      <p:sp>
        <p:nvSpPr>
          <p:cNvPr id="12" name="object 12"/>
          <p:cNvSpPr txBox="1"/>
          <p:nvPr/>
        </p:nvSpPr>
        <p:spPr>
          <a:xfrm>
            <a:off x="1437261" y="5159820"/>
            <a:ext cx="1325389" cy="397545"/>
          </a:xfrm>
          <a:prstGeom prst="rect">
            <a:avLst/>
          </a:prstGeom>
        </p:spPr>
        <p:txBody>
          <a:bodyPr vert="horz" wrap="square" lIns="0" tIns="0" rIns="0" bIns="0" rtlCol="0">
            <a:spAutoFit/>
          </a:bodyPr>
          <a:lstStyle/>
          <a:p>
            <a:pPr marL="5776">
              <a:lnSpc>
                <a:spcPts val="3099"/>
              </a:lnSpc>
            </a:pPr>
            <a:r>
              <a:rPr sz="2000" dirty="0">
                <a:latin typeface="+mn-lt"/>
                <a:cs typeface="Arial"/>
              </a:rPr>
              <a:t>Millennials</a:t>
            </a:r>
            <a:endParaRPr sz="2000">
              <a:latin typeface="+mn-lt"/>
              <a:cs typeface="Arial"/>
            </a:endParaRPr>
          </a:p>
        </p:txBody>
      </p:sp>
      <p:sp>
        <p:nvSpPr>
          <p:cNvPr id="13" name="object 13"/>
          <p:cNvSpPr/>
          <p:nvPr/>
        </p:nvSpPr>
        <p:spPr>
          <a:xfrm>
            <a:off x="2817390" y="5190944"/>
            <a:ext cx="300083" cy="300083"/>
          </a:xfrm>
          <a:custGeom>
            <a:avLst/>
            <a:gdLst/>
            <a:ahLst/>
            <a:cxnLst/>
            <a:rect l="l" t="t" r="r" b="b"/>
            <a:pathLst>
              <a:path w="659765" h="659765">
                <a:moveTo>
                  <a:pt x="329832" y="0"/>
                </a:moveTo>
                <a:lnTo>
                  <a:pt x="276332" y="4316"/>
                </a:lnTo>
                <a:lnTo>
                  <a:pt x="225580" y="16815"/>
                </a:lnTo>
                <a:lnTo>
                  <a:pt x="178255" y="36815"/>
                </a:lnTo>
                <a:lnTo>
                  <a:pt x="135037" y="63638"/>
                </a:lnTo>
                <a:lnTo>
                  <a:pt x="96605" y="96605"/>
                </a:lnTo>
                <a:lnTo>
                  <a:pt x="63638" y="135037"/>
                </a:lnTo>
                <a:lnTo>
                  <a:pt x="36815" y="178255"/>
                </a:lnTo>
                <a:lnTo>
                  <a:pt x="16815" y="225580"/>
                </a:lnTo>
                <a:lnTo>
                  <a:pt x="4316" y="276332"/>
                </a:lnTo>
                <a:lnTo>
                  <a:pt x="0" y="329832"/>
                </a:lnTo>
                <a:lnTo>
                  <a:pt x="1093" y="356884"/>
                </a:lnTo>
                <a:lnTo>
                  <a:pt x="9585" y="409095"/>
                </a:lnTo>
                <a:lnTo>
                  <a:pt x="25919" y="458218"/>
                </a:lnTo>
                <a:lnTo>
                  <a:pt x="49416" y="503574"/>
                </a:lnTo>
                <a:lnTo>
                  <a:pt x="79396" y="544484"/>
                </a:lnTo>
                <a:lnTo>
                  <a:pt x="115181" y="580269"/>
                </a:lnTo>
                <a:lnTo>
                  <a:pt x="156090" y="610249"/>
                </a:lnTo>
                <a:lnTo>
                  <a:pt x="201446" y="633745"/>
                </a:lnTo>
                <a:lnTo>
                  <a:pt x="250570" y="650079"/>
                </a:lnTo>
                <a:lnTo>
                  <a:pt x="302781" y="658572"/>
                </a:lnTo>
                <a:lnTo>
                  <a:pt x="329832" y="659665"/>
                </a:lnTo>
                <a:lnTo>
                  <a:pt x="356884" y="658572"/>
                </a:lnTo>
                <a:lnTo>
                  <a:pt x="409095" y="650079"/>
                </a:lnTo>
                <a:lnTo>
                  <a:pt x="458218" y="633745"/>
                </a:lnTo>
                <a:lnTo>
                  <a:pt x="503574" y="610249"/>
                </a:lnTo>
                <a:lnTo>
                  <a:pt x="544484" y="580269"/>
                </a:lnTo>
                <a:lnTo>
                  <a:pt x="580269" y="544484"/>
                </a:lnTo>
                <a:lnTo>
                  <a:pt x="610249" y="503574"/>
                </a:lnTo>
                <a:lnTo>
                  <a:pt x="633745" y="458218"/>
                </a:lnTo>
                <a:lnTo>
                  <a:pt x="650079" y="409095"/>
                </a:lnTo>
                <a:lnTo>
                  <a:pt x="658572" y="356884"/>
                </a:lnTo>
                <a:lnTo>
                  <a:pt x="659665" y="329832"/>
                </a:lnTo>
                <a:lnTo>
                  <a:pt x="658572" y="302781"/>
                </a:lnTo>
                <a:lnTo>
                  <a:pt x="650079" y="250570"/>
                </a:lnTo>
                <a:lnTo>
                  <a:pt x="633745" y="201446"/>
                </a:lnTo>
                <a:lnTo>
                  <a:pt x="610249" y="156090"/>
                </a:lnTo>
                <a:lnTo>
                  <a:pt x="580269" y="115181"/>
                </a:lnTo>
                <a:lnTo>
                  <a:pt x="544484" y="79396"/>
                </a:lnTo>
                <a:lnTo>
                  <a:pt x="503574" y="49416"/>
                </a:lnTo>
                <a:lnTo>
                  <a:pt x="458218" y="25919"/>
                </a:lnTo>
                <a:lnTo>
                  <a:pt x="409095" y="9585"/>
                </a:lnTo>
                <a:lnTo>
                  <a:pt x="356884" y="1093"/>
                </a:lnTo>
                <a:lnTo>
                  <a:pt x="329832" y="0"/>
                </a:lnTo>
                <a:close/>
              </a:path>
            </a:pathLst>
          </a:custGeom>
          <a:solidFill>
            <a:srgbClr val="FF6600"/>
          </a:solidFill>
        </p:spPr>
        <p:txBody>
          <a:bodyPr wrap="square" lIns="0" tIns="0" rIns="0" bIns="0" rtlCol="0"/>
          <a:lstStyle/>
          <a:p>
            <a:endParaRPr sz="1000">
              <a:latin typeface="+mn-lt"/>
            </a:endParaRPr>
          </a:p>
        </p:txBody>
      </p:sp>
      <p:sp>
        <p:nvSpPr>
          <p:cNvPr id="14" name="object 14"/>
          <p:cNvSpPr txBox="1"/>
          <p:nvPr/>
        </p:nvSpPr>
        <p:spPr>
          <a:xfrm>
            <a:off x="3230713" y="5159820"/>
            <a:ext cx="782064" cy="397545"/>
          </a:xfrm>
          <a:prstGeom prst="rect">
            <a:avLst/>
          </a:prstGeom>
        </p:spPr>
        <p:txBody>
          <a:bodyPr vert="horz" wrap="square" lIns="0" tIns="0" rIns="0" bIns="0" rtlCol="0">
            <a:spAutoFit/>
          </a:bodyPr>
          <a:lstStyle/>
          <a:p>
            <a:pPr marL="5776">
              <a:lnSpc>
                <a:spcPts val="3099"/>
              </a:lnSpc>
            </a:pPr>
            <a:r>
              <a:rPr sz="2000" dirty="0">
                <a:latin typeface="+mn-lt"/>
                <a:cs typeface="Arial"/>
              </a:rPr>
              <a:t>Gen X</a:t>
            </a:r>
          </a:p>
        </p:txBody>
      </p:sp>
      <p:sp>
        <p:nvSpPr>
          <p:cNvPr id="15" name="object 15"/>
          <p:cNvSpPr/>
          <p:nvPr/>
        </p:nvSpPr>
        <p:spPr>
          <a:xfrm>
            <a:off x="4197335" y="5190944"/>
            <a:ext cx="300083" cy="300083"/>
          </a:xfrm>
          <a:custGeom>
            <a:avLst/>
            <a:gdLst/>
            <a:ahLst/>
            <a:cxnLst/>
            <a:rect l="l" t="t" r="r" b="b"/>
            <a:pathLst>
              <a:path w="659765" h="659765">
                <a:moveTo>
                  <a:pt x="329832" y="0"/>
                </a:moveTo>
                <a:lnTo>
                  <a:pt x="276332" y="4316"/>
                </a:lnTo>
                <a:lnTo>
                  <a:pt x="225580" y="16815"/>
                </a:lnTo>
                <a:lnTo>
                  <a:pt x="178255" y="36815"/>
                </a:lnTo>
                <a:lnTo>
                  <a:pt x="135037" y="63638"/>
                </a:lnTo>
                <a:lnTo>
                  <a:pt x="96605" y="96605"/>
                </a:lnTo>
                <a:lnTo>
                  <a:pt x="63638" y="135037"/>
                </a:lnTo>
                <a:lnTo>
                  <a:pt x="36815" y="178255"/>
                </a:lnTo>
                <a:lnTo>
                  <a:pt x="16815" y="225580"/>
                </a:lnTo>
                <a:lnTo>
                  <a:pt x="4316" y="276332"/>
                </a:lnTo>
                <a:lnTo>
                  <a:pt x="0" y="329832"/>
                </a:lnTo>
                <a:lnTo>
                  <a:pt x="1093" y="356884"/>
                </a:lnTo>
                <a:lnTo>
                  <a:pt x="9585" y="409095"/>
                </a:lnTo>
                <a:lnTo>
                  <a:pt x="25919" y="458218"/>
                </a:lnTo>
                <a:lnTo>
                  <a:pt x="49416" y="503574"/>
                </a:lnTo>
                <a:lnTo>
                  <a:pt x="79396" y="544484"/>
                </a:lnTo>
                <a:lnTo>
                  <a:pt x="115181" y="580269"/>
                </a:lnTo>
                <a:lnTo>
                  <a:pt x="156090" y="610249"/>
                </a:lnTo>
                <a:lnTo>
                  <a:pt x="201446" y="633745"/>
                </a:lnTo>
                <a:lnTo>
                  <a:pt x="250570" y="650079"/>
                </a:lnTo>
                <a:lnTo>
                  <a:pt x="302781" y="658572"/>
                </a:lnTo>
                <a:lnTo>
                  <a:pt x="329832" y="659665"/>
                </a:lnTo>
                <a:lnTo>
                  <a:pt x="356884" y="658572"/>
                </a:lnTo>
                <a:lnTo>
                  <a:pt x="409095" y="650079"/>
                </a:lnTo>
                <a:lnTo>
                  <a:pt x="458218" y="633745"/>
                </a:lnTo>
                <a:lnTo>
                  <a:pt x="503574" y="610249"/>
                </a:lnTo>
                <a:lnTo>
                  <a:pt x="544484" y="580269"/>
                </a:lnTo>
                <a:lnTo>
                  <a:pt x="580269" y="544484"/>
                </a:lnTo>
                <a:lnTo>
                  <a:pt x="610249" y="503574"/>
                </a:lnTo>
                <a:lnTo>
                  <a:pt x="633745" y="458218"/>
                </a:lnTo>
                <a:lnTo>
                  <a:pt x="650079" y="409095"/>
                </a:lnTo>
                <a:lnTo>
                  <a:pt x="658572" y="356884"/>
                </a:lnTo>
                <a:lnTo>
                  <a:pt x="659665" y="329832"/>
                </a:lnTo>
                <a:lnTo>
                  <a:pt x="658572" y="302781"/>
                </a:lnTo>
                <a:lnTo>
                  <a:pt x="650079" y="250570"/>
                </a:lnTo>
                <a:lnTo>
                  <a:pt x="633745" y="201446"/>
                </a:lnTo>
                <a:lnTo>
                  <a:pt x="610249" y="156090"/>
                </a:lnTo>
                <a:lnTo>
                  <a:pt x="580269" y="115181"/>
                </a:lnTo>
                <a:lnTo>
                  <a:pt x="544484" y="79396"/>
                </a:lnTo>
                <a:lnTo>
                  <a:pt x="503574" y="49416"/>
                </a:lnTo>
                <a:lnTo>
                  <a:pt x="458218" y="25919"/>
                </a:lnTo>
                <a:lnTo>
                  <a:pt x="409095" y="9585"/>
                </a:lnTo>
                <a:lnTo>
                  <a:pt x="356884" y="1093"/>
                </a:lnTo>
                <a:lnTo>
                  <a:pt x="329832" y="0"/>
                </a:lnTo>
                <a:close/>
              </a:path>
            </a:pathLst>
          </a:custGeom>
          <a:solidFill>
            <a:srgbClr val="00B0F0"/>
          </a:solidFill>
        </p:spPr>
        <p:txBody>
          <a:bodyPr wrap="square" lIns="0" tIns="0" rIns="0" bIns="0" rtlCol="0"/>
          <a:lstStyle/>
          <a:p>
            <a:endParaRPr sz="1000">
              <a:latin typeface="+mn-lt"/>
            </a:endParaRPr>
          </a:p>
        </p:txBody>
      </p:sp>
      <p:sp>
        <p:nvSpPr>
          <p:cNvPr id="16" name="object 16"/>
          <p:cNvSpPr txBox="1"/>
          <p:nvPr/>
        </p:nvSpPr>
        <p:spPr>
          <a:xfrm>
            <a:off x="4610659" y="5159820"/>
            <a:ext cx="1040299" cy="397545"/>
          </a:xfrm>
          <a:prstGeom prst="rect">
            <a:avLst/>
          </a:prstGeom>
        </p:spPr>
        <p:txBody>
          <a:bodyPr vert="horz" wrap="square" lIns="0" tIns="0" rIns="0" bIns="0" rtlCol="0">
            <a:spAutoFit/>
          </a:bodyPr>
          <a:lstStyle/>
          <a:p>
            <a:pPr marL="5776">
              <a:lnSpc>
                <a:spcPts val="3099"/>
              </a:lnSpc>
            </a:pPr>
            <a:r>
              <a:rPr sz="2000" dirty="0">
                <a:latin typeface="+mn-lt"/>
                <a:cs typeface="Arial"/>
              </a:rPr>
              <a:t>Boomers</a:t>
            </a:r>
          </a:p>
        </p:txBody>
      </p:sp>
      <p:sp>
        <p:nvSpPr>
          <p:cNvPr id="17" name="object 17"/>
          <p:cNvSpPr/>
          <p:nvPr/>
        </p:nvSpPr>
        <p:spPr>
          <a:xfrm>
            <a:off x="5831310" y="5190944"/>
            <a:ext cx="300083" cy="300083"/>
          </a:xfrm>
          <a:custGeom>
            <a:avLst/>
            <a:gdLst/>
            <a:ahLst/>
            <a:cxnLst/>
            <a:rect l="l" t="t" r="r" b="b"/>
            <a:pathLst>
              <a:path w="659765" h="659765">
                <a:moveTo>
                  <a:pt x="329832" y="0"/>
                </a:moveTo>
                <a:lnTo>
                  <a:pt x="276332" y="4316"/>
                </a:lnTo>
                <a:lnTo>
                  <a:pt x="225580" y="16815"/>
                </a:lnTo>
                <a:lnTo>
                  <a:pt x="178255" y="36815"/>
                </a:lnTo>
                <a:lnTo>
                  <a:pt x="135037" y="63638"/>
                </a:lnTo>
                <a:lnTo>
                  <a:pt x="96605" y="96605"/>
                </a:lnTo>
                <a:lnTo>
                  <a:pt x="63638" y="135037"/>
                </a:lnTo>
                <a:lnTo>
                  <a:pt x="36815" y="178255"/>
                </a:lnTo>
                <a:lnTo>
                  <a:pt x="16815" y="225580"/>
                </a:lnTo>
                <a:lnTo>
                  <a:pt x="4316" y="276332"/>
                </a:lnTo>
                <a:lnTo>
                  <a:pt x="0" y="329832"/>
                </a:lnTo>
                <a:lnTo>
                  <a:pt x="1093" y="356884"/>
                </a:lnTo>
                <a:lnTo>
                  <a:pt x="9585" y="409095"/>
                </a:lnTo>
                <a:lnTo>
                  <a:pt x="25919" y="458218"/>
                </a:lnTo>
                <a:lnTo>
                  <a:pt x="49416" y="503574"/>
                </a:lnTo>
                <a:lnTo>
                  <a:pt x="79396" y="544484"/>
                </a:lnTo>
                <a:lnTo>
                  <a:pt x="115181" y="580269"/>
                </a:lnTo>
                <a:lnTo>
                  <a:pt x="156090" y="610249"/>
                </a:lnTo>
                <a:lnTo>
                  <a:pt x="201446" y="633745"/>
                </a:lnTo>
                <a:lnTo>
                  <a:pt x="250570" y="650079"/>
                </a:lnTo>
                <a:lnTo>
                  <a:pt x="302781" y="658572"/>
                </a:lnTo>
                <a:lnTo>
                  <a:pt x="329832" y="659665"/>
                </a:lnTo>
                <a:lnTo>
                  <a:pt x="356884" y="658572"/>
                </a:lnTo>
                <a:lnTo>
                  <a:pt x="409095" y="650079"/>
                </a:lnTo>
                <a:lnTo>
                  <a:pt x="458218" y="633745"/>
                </a:lnTo>
                <a:lnTo>
                  <a:pt x="503574" y="610249"/>
                </a:lnTo>
                <a:lnTo>
                  <a:pt x="544484" y="580269"/>
                </a:lnTo>
                <a:lnTo>
                  <a:pt x="580269" y="544484"/>
                </a:lnTo>
                <a:lnTo>
                  <a:pt x="610249" y="503574"/>
                </a:lnTo>
                <a:lnTo>
                  <a:pt x="633745" y="458218"/>
                </a:lnTo>
                <a:lnTo>
                  <a:pt x="650079" y="409095"/>
                </a:lnTo>
                <a:lnTo>
                  <a:pt x="658572" y="356884"/>
                </a:lnTo>
                <a:lnTo>
                  <a:pt x="659665" y="329832"/>
                </a:lnTo>
                <a:lnTo>
                  <a:pt x="658572" y="302781"/>
                </a:lnTo>
                <a:lnTo>
                  <a:pt x="650079" y="250570"/>
                </a:lnTo>
                <a:lnTo>
                  <a:pt x="633745" y="201446"/>
                </a:lnTo>
                <a:lnTo>
                  <a:pt x="610249" y="156090"/>
                </a:lnTo>
                <a:lnTo>
                  <a:pt x="580269" y="115181"/>
                </a:lnTo>
                <a:lnTo>
                  <a:pt x="544484" y="79396"/>
                </a:lnTo>
                <a:lnTo>
                  <a:pt x="503574" y="49416"/>
                </a:lnTo>
                <a:lnTo>
                  <a:pt x="458218" y="25919"/>
                </a:lnTo>
                <a:lnTo>
                  <a:pt x="409095" y="9585"/>
                </a:lnTo>
                <a:lnTo>
                  <a:pt x="356884" y="1093"/>
                </a:lnTo>
                <a:lnTo>
                  <a:pt x="329832" y="0"/>
                </a:lnTo>
                <a:close/>
              </a:path>
            </a:pathLst>
          </a:custGeom>
          <a:solidFill>
            <a:srgbClr val="7D3714"/>
          </a:solidFill>
        </p:spPr>
        <p:txBody>
          <a:bodyPr wrap="square" lIns="0" tIns="0" rIns="0" bIns="0" rtlCol="0"/>
          <a:lstStyle/>
          <a:p>
            <a:endParaRPr sz="1000">
              <a:latin typeface="+mn-lt"/>
            </a:endParaRPr>
          </a:p>
        </p:txBody>
      </p:sp>
      <p:sp>
        <p:nvSpPr>
          <p:cNvPr id="18" name="object 18"/>
          <p:cNvSpPr txBox="1"/>
          <p:nvPr/>
        </p:nvSpPr>
        <p:spPr>
          <a:xfrm>
            <a:off x="6244633" y="5159820"/>
            <a:ext cx="973608" cy="397545"/>
          </a:xfrm>
          <a:prstGeom prst="rect">
            <a:avLst/>
          </a:prstGeom>
        </p:spPr>
        <p:txBody>
          <a:bodyPr vert="horz" wrap="square" lIns="0" tIns="0" rIns="0" bIns="0" rtlCol="0">
            <a:spAutoFit/>
          </a:bodyPr>
          <a:lstStyle/>
          <a:p>
            <a:pPr marL="5776">
              <a:lnSpc>
                <a:spcPts val="3099"/>
              </a:lnSpc>
            </a:pPr>
            <a:r>
              <a:rPr lang="en-US" sz="2000" dirty="0" err="1" smtClean="0">
                <a:latin typeface="+mn-lt"/>
                <a:cs typeface="Arial"/>
              </a:rPr>
              <a:t>Silents</a:t>
            </a:r>
            <a:endParaRPr sz="2000" dirty="0">
              <a:latin typeface="+mn-lt"/>
              <a:cs typeface="Arial"/>
            </a:endParaRPr>
          </a:p>
        </p:txBody>
      </p:sp>
      <p:sp>
        <p:nvSpPr>
          <p:cNvPr id="19" name="object 19"/>
          <p:cNvSpPr/>
          <p:nvPr/>
        </p:nvSpPr>
        <p:spPr>
          <a:xfrm>
            <a:off x="7272338" y="5190944"/>
            <a:ext cx="300083" cy="300083"/>
          </a:xfrm>
          <a:custGeom>
            <a:avLst/>
            <a:gdLst/>
            <a:ahLst/>
            <a:cxnLst/>
            <a:rect l="l" t="t" r="r" b="b"/>
            <a:pathLst>
              <a:path w="659765" h="659765">
                <a:moveTo>
                  <a:pt x="329832" y="0"/>
                </a:moveTo>
                <a:lnTo>
                  <a:pt x="276332" y="4316"/>
                </a:lnTo>
                <a:lnTo>
                  <a:pt x="225580" y="16815"/>
                </a:lnTo>
                <a:lnTo>
                  <a:pt x="178255" y="36815"/>
                </a:lnTo>
                <a:lnTo>
                  <a:pt x="135037" y="63638"/>
                </a:lnTo>
                <a:lnTo>
                  <a:pt x="96605" y="96605"/>
                </a:lnTo>
                <a:lnTo>
                  <a:pt x="63638" y="135037"/>
                </a:lnTo>
                <a:lnTo>
                  <a:pt x="36815" y="178255"/>
                </a:lnTo>
                <a:lnTo>
                  <a:pt x="16815" y="225580"/>
                </a:lnTo>
                <a:lnTo>
                  <a:pt x="4316" y="276332"/>
                </a:lnTo>
                <a:lnTo>
                  <a:pt x="0" y="329832"/>
                </a:lnTo>
                <a:lnTo>
                  <a:pt x="1093" y="356884"/>
                </a:lnTo>
                <a:lnTo>
                  <a:pt x="9585" y="409095"/>
                </a:lnTo>
                <a:lnTo>
                  <a:pt x="25919" y="458218"/>
                </a:lnTo>
                <a:lnTo>
                  <a:pt x="49416" y="503574"/>
                </a:lnTo>
                <a:lnTo>
                  <a:pt x="79396" y="544484"/>
                </a:lnTo>
                <a:lnTo>
                  <a:pt x="115181" y="580269"/>
                </a:lnTo>
                <a:lnTo>
                  <a:pt x="156090" y="610249"/>
                </a:lnTo>
                <a:lnTo>
                  <a:pt x="201446" y="633745"/>
                </a:lnTo>
                <a:lnTo>
                  <a:pt x="250570" y="650079"/>
                </a:lnTo>
                <a:lnTo>
                  <a:pt x="302781" y="658572"/>
                </a:lnTo>
                <a:lnTo>
                  <a:pt x="329832" y="659665"/>
                </a:lnTo>
                <a:lnTo>
                  <a:pt x="356884" y="658572"/>
                </a:lnTo>
                <a:lnTo>
                  <a:pt x="409095" y="650079"/>
                </a:lnTo>
                <a:lnTo>
                  <a:pt x="458218" y="633745"/>
                </a:lnTo>
                <a:lnTo>
                  <a:pt x="503574" y="610249"/>
                </a:lnTo>
                <a:lnTo>
                  <a:pt x="544484" y="580269"/>
                </a:lnTo>
                <a:lnTo>
                  <a:pt x="580269" y="544484"/>
                </a:lnTo>
                <a:lnTo>
                  <a:pt x="610249" y="503574"/>
                </a:lnTo>
                <a:lnTo>
                  <a:pt x="633745" y="458218"/>
                </a:lnTo>
                <a:lnTo>
                  <a:pt x="650079" y="409095"/>
                </a:lnTo>
                <a:lnTo>
                  <a:pt x="658572" y="356884"/>
                </a:lnTo>
                <a:lnTo>
                  <a:pt x="659665" y="329832"/>
                </a:lnTo>
                <a:lnTo>
                  <a:pt x="658572" y="302781"/>
                </a:lnTo>
                <a:lnTo>
                  <a:pt x="650079" y="250570"/>
                </a:lnTo>
                <a:lnTo>
                  <a:pt x="633745" y="201446"/>
                </a:lnTo>
                <a:lnTo>
                  <a:pt x="610249" y="156090"/>
                </a:lnTo>
                <a:lnTo>
                  <a:pt x="580269" y="115181"/>
                </a:lnTo>
                <a:lnTo>
                  <a:pt x="544484" y="79396"/>
                </a:lnTo>
                <a:lnTo>
                  <a:pt x="503574" y="49416"/>
                </a:lnTo>
                <a:lnTo>
                  <a:pt x="458218" y="25919"/>
                </a:lnTo>
                <a:lnTo>
                  <a:pt x="409095" y="9585"/>
                </a:lnTo>
                <a:lnTo>
                  <a:pt x="356884" y="1093"/>
                </a:lnTo>
                <a:lnTo>
                  <a:pt x="329832" y="0"/>
                </a:lnTo>
                <a:close/>
              </a:path>
            </a:pathLst>
          </a:custGeom>
          <a:solidFill>
            <a:srgbClr val="BCBBC0"/>
          </a:solidFill>
        </p:spPr>
        <p:txBody>
          <a:bodyPr wrap="square" lIns="0" tIns="0" rIns="0" bIns="0" rtlCol="0"/>
          <a:lstStyle/>
          <a:p>
            <a:endParaRPr sz="1000">
              <a:latin typeface="+mn-lt"/>
            </a:endParaRPr>
          </a:p>
        </p:txBody>
      </p:sp>
      <p:sp>
        <p:nvSpPr>
          <p:cNvPr id="20" name="object 20"/>
          <p:cNvSpPr txBox="1"/>
          <p:nvPr/>
        </p:nvSpPr>
        <p:spPr>
          <a:xfrm>
            <a:off x="7685661" y="5159820"/>
            <a:ext cx="871672" cy="397545"/>
          </a:xfrm>
          <a:prstGeom prst="rect">
            <a:avLst/>
          </a:prstGeom>
        </p:spPr>
        <p:txBody>
          <a:bodyPr vert="horz" wrap="square" lIns="0" tIns="0" rIns="0" bIns="0" rtlCol="0">
            <a:spAutoFit/>
          </a:bodyPr>
          <a:lstStyle/>
          <a:p>
            <a:pPr marL="5776">
              <a:lnSpc>
                <a:spcPts val="3099"/>
              </a:lnSpc>
            </a:pPr>
            <a:r>
              <a:rPr sz="2000" dirty="0">
                <a:latin typeface="+mn-lt"/>
                <a:cs typeface="Arial"/>
              </a:rPr>
              <a:t>Gen Z</a:t>
            </a:r>
          </a:p>
        </p:txBody>
      </p:sp>
      <p:sp>
        <p:nvSpPr>
          <p:cNvPr id="21" name="object 21"/>
          <p:cNvSpPr txBox="1">
            <a:spLocks noGrp="1"/>
          </p:cNvSpPr>
          <p:nvPr>
            <p:ph type="title"/>
          </p:nvPr>
        </p:nvSpPr>
        <p:spPr>
          <a:xfrm>
            <a:off x="1211263" y="321846"/>
            <a:ext cx="7793037"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eaLnBrk="1" hangingPunct="1"/>
            <a:r>
              <a:rPr dirty="0"/>
              <a:t>2017 </a:t>
            </a:r>
            <a:r>
              <a:rPr lang="en-US" dirty="0" smtClean="0"/>
              <a:t>W</a:t>
            </a:r>
            <a:r>
              <a:rPr dirty="0" smtClean="0"/>
              <a:t>orkplace</a:t>
            </a:r>
            <a:endParaRPr dirty="0"/>
          </a:p>
        </p:txBody>
      </p:sp>
      <p:sp>
        <p:nvSpPr>
          <p:cNvPr id="22" name="object 22"/>
          <p:cNvSpPr txBox="1"/>
          <p:nvPr/>
        </p:nvSpPr>
        <p:spPr>
          <a:xfrm>
            <a:off x="3418461" y="1783559"/>
            <a:ext cx="2567021" cy="276358"/>
          </a:xfrm>
          <a:prstGeom prst="rect">
            <a:avLst/>
          </a:prstGeom>
        </p:spPr>
        <p:txBody>
          <a:bodyPr vert="horz" wrap="square" lIns="0" tIns="0" rIns="0" bIns="0" rtlCol="0">
            <a:spAutoFit/>
          </a:bodyPr>
          <a:lstStyle/>
          <a:p>
            <a:pPr marL="5776"/>
            <a:r>
              <a:rPr sz="1796" spc="-271" dirty="0">
                <a:solidFill>
                  <a:srgbClr val="FFFFFF"/>
                </a:solidFill>
                <a:latin typeface="Arial"/>
                <a:cs typeface="Arial"/>
              </a:rPr>
              <a:t>5</a:t>
            </a:r>
            <a:r>
              <a:rPr sz="1796" spc="123" dirty="0">
                <a:solidFill>
                  <a:srgbClr val="FFFFFF"/>
                </a:solidFill>
                <a:latin typeface="Arial"/>
                <a:cs typeface="Arial"/>
              </a:rPr>
              <a:t> </a:t>
            </a:r>
            <a:r>
              <a:rPr sz="1796" spc="-48" dirty="0">
                <a:solidFill>
                  <a:srgbClr val="FFFFFF"/>
                </a:solidFill>
                <a:latin typeface="Arial"/>
                <a:cs typeface="Arial"/>
              </a:rPr>
              <a:t>generation</a:t>
            </a:r>
            <a:r>
              <a:rPr sz="1796" spc="-127" dirty="0">
                <a:solidFill>
                  <a:srgbClr val="FFFFFF"/>
                </a:solidFill>
                <a:latin typeface="Arial"/>
                <a:cs typeface="Arial"/>
              </a:rPr>
              <a:t>s</a:t>
            </a:r>
            <a:r>
              <a:rPr sz="1796" spc="111" dirty="0">
                <a:solidFill>
                  <a:srgbClr val="FFFFFF"/>
                </a:solidFill>
                <a:latin typeface="Arial"/>
                <a:cs typeface="Arial"/>
              </a:rPr>
              <a:t> </a:t>
            </a:r>
            <a:r>
              <a:rPr sz="1796" spc="-16" dirty="0">
                <a:solidFill>
                  <a:srgbClr val="FFFFFF"/>
                </a:solidFill>
                <a:latin typeface="Arial"/>
                <a:cs typeface="Arial"/>
              </a:rPr>
              <a:t>representin’</a:t>
            </a:r>
            <a:endParaRPr sz="1796">
              <a:latin typeface="Arial"/>
              <a:cs typeface="Arial"/>
            </a:endParaRPr>
          </a:p>
        </p:txBody>
      </p:sp>
      <p:sp>
        <p:nvSpPr>
          <p:cNvPr id="23" name="object 23"/>
          <p:cNvSpPr/>
          <p:nvPr/>
        </p:nvSpPr>
        <p:spPr>
          <a:xfrm>
            <a:off x="6150259" y="1890561"/>
            <a:ext cx="900825" cy="0"/>
          </a:xfrm>
          <a:custGeom>
            <a:avLst/>
            <a:gdLst/>
            <a:ahLst/>
            <a:cxnLst/>
            <a:rect l="l" t="t" r="r" b="b"/>
            <a:pathLst>
              <a:path w="1980565">
                <a:moveTo>
                  <a:pt x="0" y="0"/>
                </a:moveTo>
                <a:lnTo>
                  <a:pt x="1980121" y="0"/>
                </a:lnTo>
              </a:path>
            </a:pathLst>
          </a:custGeom>
          <a:ln w="31412">
            <a:solidFill>
              <a:srgbClr val="FFFFFF"/>
            </a:solidFill>
          </a:ln>
        </p:spPr>
        <p:txBody>
          <a:bodyPr wrap="square" lIns="0" tIns="0" rIns="0" bIns="0" rtlCol="0"/>
          <a:lstStyle/>
          <a:p>
            <a:endParaRPr sz="1092"/>
          </a:p>
        </p:txBody>
      </p:sp>
      <p:sp>
        <p:nvSpPr>
          <p:cNvPr id="24" name="object 24"/>
          <p:cNvSpPr/>
          <p:nvPr/>
        </p:nvSpPr>
        <p:spPr>
          <a:xfrm>
            <a:off x="2359818" y="1890561"/>
            <a:ext cx="900825" cy="0"/>
          </a:xfrm>
          <a:custGeom>
            <a:avLst/>
            <a:gdLst/>
            <a:ahLst/>
            <a:cxnLst/>
            <a:rect l="l" t="t" r="r" b="b"/>
            <a:pathLst>
              <a:path w="1980565">
                <a:moveTo>
                  <a:pt x="0" y="0"/>
                </a:moveTo>
                <a:lnTo>
                  <a:pt x="1980121" y="0"/>
                </a:lnTo>
              </a:path>
            </a:pathLst>
          </a:custGeom>
          <a:ln w="31412">
            <a:solidFill>
              <a:srgbClr val="FFFFFF"/>
            </a:solidFill>
          </a:ln>
        </p:spPr>
        <p:txBody>
          <a:bodyPr wrap="square" lIns="0" tIns="0" rIns="0" bIns="0" rtlCol="0"/>
          <a:lstStyle/>
          <a:p>
            <a:endParaRPr sz="1092"/>
          </a:p>
        </p:txBody>
      </p:sp>
    </p:spTree>
    <p:extLst>
      <p:ext uri="{BB962C8B-B14F-4D97-AF65-F5344CB8AC3E}">
        <p14:creationId xmlns:p14="http://schemas.microsoft.com/office/powerpoint/2010/main" val="155432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38300" y="2238194"/>
            <a:ext cx="5867641" cy="3400551"/>
          </a:xfrm>
          <a:custGeom>
            <a:avLst/>
            <a:gdLst/>
            <a:ahLst/>
            <a:cxnLst/>
            <a:rect l="l" t="t" r="r" b="b"/>
            <a:pathLst>
              <a:path w="12900660" h="7476490">
                <a:moveTo>
                  <a:pt x="0" y="7476212"/>
                </a:moveTo>
                <a:lnTo>
                  <a:pt x="12900130" y="7476212"/>
                </a:lnTo>
                <a:lnTo>
                  <a:pt x="12900130" y="0"/>
                </a:lnTo>
                <a:lnTo>
                  <a:pt x="0" y="0"/>
                </a:lnTo>
                <a:lnTo>
                  <a:pt x="0" y="7476212"/>
                </a:lnTo>
                <a:close/>
              </a:path>
            </a:pathLst>
          </a:custGeom>
          <a:noFill/>
        </p:spPr>
        <p:txBody>
          <a:bodyPr wrap="square" lIns="0" tIns="0" rIns="0" bIns="0" rtlCol="0"/>
          <a:lstStyle/>
          <a:p>
            <a:endParaRPr sz="1092"/>
          </a:p>
        </p:txBody>
      </p:sp>
      <p:sp>
        <p:nvSpPr>
          <p:cNvPr id="3" name="object 3"/>
          <p:cNvSpPr/>
          <p:nvPr/>
        </p:nvSpPr>
        <p:spPr>
          <a:xfrm>
            <a:off x="4682904" y="3728857"/>
            <a:ext cx="1336942" cy="1328855"/>
          </a:xfrm>
          <a:custGeom>
            <a:avLst/>
            <a:gdLst/>
            <a:ahLst/>
            <a:cxnLst/>
            <a:rect l="l" t="t" r="r" b="b"/>
            <a:pathLst>
              <a:path w="2939415" h="2921634">
                <a:moveTo>
                  <a:pt x="17937" y="0"/>
                </a:moveTo>
                <a:lnTo>
                  <a:pt x="0" y="2921321"/>
                </a:lnTo>
                <a:lnTo>
                  <a:pt x="239652" y="2913108"/>
                </a:lnTo>
                <a:lnTo>
                  <a:pt x="474087" y="2885996"/>
                </a:lnTo>
                <a:lnTo>
                  <a:pt x="702547" y="2840731"/>
                </a:lnTo>
                <a:lnTo>
                  <a:pt x="924276" y="2778060"/>
                </a:lnTo>
                <a:lnTo>
                  <a:pt x="1138518" y="2698732"/>
                </a:lnTo>
                <a:lnTo>
                  <a:pt x="1344516" y="2603492"/>
                </a:lnTo>
                <a:lnTo>
                  <a:pt x="1541514" y="2493089"/>
                </a:lnTo>
                <a:lnTo>
                  <a:pt x="1728755" y="2368270"/>
                </a:lnTo>
                <a:lnTo>
                  <a:pt x="1905482" y="2229781"/>
                </a:lnTo>
                <a:lnTo>
                  <a:pt x="2070940" y="2078370"/>
                </a:lnTo>
                <a:lnTo>
                  <a:pt x="2224372" y="1914785"/>
                </a:lnTo>
                <a:lnTo>
                  <a:pt x="2365021" y="1739771"/>
                </a:lnTo>
                <a:lnTo>
                  <a:pt x="2492131" y="1554078"/>
                </a:lnTo>
                <a:lnTo>
                  <a:pt x="2604945" y="1358451"/>
                </a:lnTo>
                <a:lnTo>
                  <a:pt x="2702707" y="1153638"/>
                </a:lnTo>
                <a:lnTo>
                  <a:pt x="2784661" y="940387"/>
                </a:lnTo>
                <a:lnTo>
                  <a:pt x="2850050" y="719444"/>
                </a:lnTo>
                <a:lnTo>
                  <a:pt x="2898117" y="491556"/>
                </a:lnTo>
                <a:lnTo>
                  <a:pt x="2928107" y="257472"/>
                </a:lnTo>
                <a:lnTo>
                  <a:pt x="2939262" y="17937"/>
                </a:lnTo>
                <a:lnTo>
                  <a:pt x="17937" y="0"/>
                </a:lnTo>
                <a:close/>
              </a:path>
            </a:pathLst>
          </a:custGeom>
          <a:solidFill>
            <a:srgbClr val="00B0F0"/>
          </a:solidFill>
        </p:spPr>
        <p:txBody>
          <a:bodyPr wrap="square" lIns="0" tIns="0" rIns="0" bIns="0" rtlCol="0"/>
          <a:lstStyle/>
          <a:p>
            <a:endParaRPr sz="1092"/>
          </a:p>
        </p:txBody>
      </p:sp>
      <p:sp>
        <p:nvSpPr>
          <p:cNvPr id="4" name="object 4"/>
          <p:cNvSpPr/>
          <p:nvPr/>
        </p:nvSpPr>
        <p:spPr>
          <a:xfrm>
            <a:off x="3233763" y="2266795"/>
            <a:ext cx="2657421" cy="2657421"/>
          </a:xfrm>
          <a:custGeom>
            <a:avLst/>
            <a:gdLst/>
            <a:ahLst/>
            <a:cxnLst/>
            <a:rect l="l" t="t" r="r" b="b"/>
            <a:pathLst>
              <a:path w="5842634" h="5842634">
                <a:moveTo>
                  <a:pt x="2939259" y="0"/>
                </a:moveTo>
                <a:lnTo>
                  <a:pt x="2699605" y="8212"/>
                </a:lnTo>
                <a:lnTo>
                  <a:pt x="2465170" y="35325"/>
                </a:lnTo>
                <a:lnTo>
                  <a:pt x="2236710" y="80590"/>
                </a:lnTo>
                <a:lnTo>
                  <a:pt x="2014981" y="143260"/>
                </a:lnTo>
                <a:lnTo>
                  <a:pt x="1800739" y="222589"/>
                </a:lnTo>
                <a:lnTo>
                  <a:pt x="1594741" y="317828"/>
                </a:lnTo>
                <a:lnTo>
                  <a:pt x="1397744" y="428231"/>
                </a:lnTo>
                <a:lnTo>
                  <a:pt x="1210503" y="553051"/>
                </a:lnTo>
                <a:lnTo>
                  <a:pt x="1033776" y="691539"/>
                </a:lnTo>
                <a:lnTo>
                  <a:pt x="868319" y="842950"/>
                </a:lnTo>
                <a:lnTo>
                  <a:pt x="714887" y="1006536"/>
                </a:lnTo>
                <a:lnTo>
                  <a:pt x="574239" y="1181549"/>
                </a:lnTo>
                <a:lnTo>
                  <a:pt x="447129" y="1367243"/>
                </a:lnTo>
                <a:lnTo>
                  <a:pt x="334315" y="1562870"/>
                </a:lnTo>
                <a:lnTo>
                  <a:pt x="236554" y="1767682"/>
                </a:lnTo>
                <a:lnTo>
                  <a:pt x="154600" y="1980934"/>
                </a:lnTo>
                <a:lnTo>
                  <a:pt x="89211" y="2201877"/>
                </a:lnTo>
                <a:lnTo>
                  <a:pt x="41144" y="2429764"/>
                </a:lnTo>
                <a:lnTo>
                  <a:pt x="11155" y="2663849"/>
                </a:lnTo>
                <a:lnTo>
                  <a:pt x="0" y="2903383"/>
                </a:lnTo>
                <a:lnTo>
                  <a:pt x="8212" y="3143037"/>
                </a:lnTo>
                <a:lnTo>
                  <a:pt x="35325" y="3377472"/>
                </a:lnTo>
                <a:lnTo>
                  <a:pt x="80590" y="3605932"/>
                </a:lnTo>
                <a:lnTo>
                  <a:pt x="143260" y="3827661"/>
                </a:lnTo>
                <a:lnTo>
                  <a:pt x="222589" y="4041903"/>
                </a:lnTo>
                <a:lnTo>
                  <a:pt x="317828" y="4247901"/>
                </a:lnTo>
                <a:lnTo>
                  <a:pt x="428231" y="4444898"/>
                </a:lnTo>
                <a:lnTo>
                  <a:pt x="553051" y="4632139"/>
                </a:lnTo>
                <a:lnTo>
                  <a:pt x="691539" y="4808866"/>
                </a:lnTo>
                <a:lnTo>
                  <a:pt x="842950" y="4974323"/>
                </a:lnTo>
                <a:lnTo>
                  <a:pt x="1006536" y="5127755"/>
                </a:lnTo>
                <a:lnTo>
                  <a:pt x="1181549" y="5268403"/>
                </a:lnTo>
                <a:lnTo>
                  <a:pt x="1367243" y="5395513"/>
                </a:lnTo>
                <a:lnTo>
                  <a:pt x="1562870" y="5508327"/>
                </a:lnTo>
                <a:lnTo>
                  <a:pt x="1767682" y="5606089"/>
                </a:lnTo>
                <a:lnTo>
                  <a:pt x="1980934" y="5688042"/>
                </a:lnTo>
                <a:lnTo>
                  <a:pt x="2201877" y="5753431"/>
                </a:lnTo>
                <a:lnTo>
                  <a:pt x="2429764" y="5801498"/>
                </a:lnTo>
                <a:lnTo>
                  <a:pt x="2663849" y="5831487"/>
                </a:lnTo>
                <a:lnTo>
                  <a:pt x="2903383" y="5842643"/>
                </a:lnTo>
                <a:lnTo>
                  <a:pt x="2921321" y="2921321"/>
                </a:lnTo>
                <a:lnTo>
                  <a:pt x="5842031" y="2921321"/>
                </a:lnTo>
                <a:lnTo>
                  <a:pt x="5834433" y="2699605"/>
                </a:lnTo>
                <a:lnTo>
                  <a:pt x="5807320" y="2465170"/>
                </a:lnTo>
                <a:lnTo>
                  <a:pt x="5762055" y="2236710"/>
                </a:lnTo>
                <a:lnTo>
                  <a:pt x="5699384" y="2014981"/>
                </a:lnTo>
                <a:lnTo>
                  <a:pt x="5620055" y="1800739"/>
                </a:lnTo>
                <a:lnTo>
                  <a:pt x="5524816" y="1594741"/>
                </a:lnTo>
                <a:lnTo>
                  <a:pt x="5414413" y="1397744"/>
                </a:lnTo>
                <a:lnTo>
                  <a:pt x="5289593" y="1210503"/>
                </a:lnTo>
                <a:lnTo>
                  <a:pt x="5151105" y="1033776"/>
                </a:lnTo>
                <a:lnTo>
                  <a:pt x="4999694" y="868319"/>
                </a:lnTo>
                <a:lnTo>
                  <a:pt x="4836108" y="714887"/>
                </a:lnTo>
                <a:lnTo>
                  <a:pt x="4661095" y="574239"/>
                </a:lnTo>
                <a:lnTo>
                  <a:pt x="4475401" y="447129"/>
                </a:lnTo>
                <a:lnTo>
                  <a:pt x="4279774" y="334315"/>
                </a:lnTo>
                <a:lnTo>
                  <a:pt x="4074961" y="236554"/>
                </a:lnTo>
                <a:lnTo>
                  <a:pt x="3861710" y="154600"/>
                </a:lnTo>
                <a:lnTo>
                  <a:pt x="3640766" y="89211"/>
                </a:lnTo>
                <a:lnTo>
                  <a:pt x="3412878" y="41144"/>
                </a:lnTo>
                <a:lnTo>
                  <a:pt x="3178794" y="11155"/>
                </a:lnTo>
                <a:lnTo>
                  <a:pt x="2939259" y="0"/>
                </a:lnTo>
                <a:close/>
              </a:path>
              <a:path w="5842634" h="5842634">
                <a:moveTo>
                  <a:pt x="5842031" y="2921321"/>
                </a:moveTo>
                <a:lnTo>
                  <a:pt x="2921321" y="2921321"/>
                </a:lnTo>
                <a:lnTo>
                  <a:pt x="5842646" y="2939259"/>
                </a:lnTo>
                <a:lnTo>
                  <a:pt x="5842031" y="2921321"/>
                </a:lnTo>
                <a:close/>
              </a:path>
            </a:pathLst>
          </a:custGeom>
          <a:solidFill>
            <a:srgbClr val="FF0000"/>
          </a:solidFill>
        </p:spPr>
        <p:txBody>
          <a:bodyPr wrap="square" lIns="0" tIns="0" rIns="0" bIns="0" rtlCol="0"/>
          <a:lstStyle/>
          <a:p>
            <a:endParaRPr sz="1092"/>
          </a:p>
        </p:txBody>
      </p:sp>
      <p:sp>
        <p:nvSpPr>
          <p:cNvPr id="5" name="object 5"/>
          <p:cNvSpPr txBox="1"/>
          <p:nvPr/>
        </p:nvSpPr>
        <p:spPr>
          <a:xfrm>
            <a:off x="3665990" y="2816692"/>
            <a:ext cx="2159744" cy="1692771"/>
          </a:xfrm>
          <a:prstGeom prst="rect">
            <a:avLst/>
          </a:prstGeom>
        </p:spPr>
        <p:txBody>
          <a:bodyPr vert="horz" wrap="square" lIns="0" tIns="0" rIns="0" bIns="0" rtlCol="0">
            <a:spAutoFit/>
          </a:bodyPr>
          <a:lstStyle>
            <a:defPPr>
              <a:defRPr lang="en-US"/>
            </a:defPPr>
            <a:lvl1pPr marL="5776">
              <a:lnSpc>
                <a:spcPts val="4423"/>
              </a:lnSpc>
              <a:defRPr sz="3200">
                <a:latin typeface="Arial"/>
                <a:cs typeface="Arial"/>
              </a:defRPr>
            </a:lvl1pPr>
          </a:lstStyle>
          <a:p>
            <a:r>
              <a:rPr dirty="0"/>
              <a:t>75%</a:t>
            </a:r>
          </a:p>
          <a:p>
            <a:endParaRPr dirty="0"/>
          </a:p>
          <a:p>
            <a:r>
              <a:rPr lang="en-US" dirty="0" smtClean="0"/>
              <a:t>	   </a:t>
            </a:r>
            <a:r>
              <a:rPr dirty="0" smtClean="0"/>
              <a:t>25</a:t>
            </a:r>
            <a:r>
              <a:rPr dirty="0"/>
              <a:t>%</a:t>
            </a:r>
          </a:p>
        </p:txBody>
      </p:sp>
      <p:sp>
        <p:nvSpPr>
          <p:cNvPr id="6" name="object 6"/>
          <p:cNvSpPr/>
          <p:nvPr/>
        </p:nvSpPr>
        <p:spPr>
          <a:xfrm>
            <a:off x="1919287" y="5286194"/>
            <a:ext cx="300083" cy="300083"/>
          </a:xfrm>
          <a:custGeom>
            <a:avLst/>
            <a:gdLst/>
            <a:ahLst/>
            <a:cxnLst/>
            <a:rect l="l" t="t" r="r" b="b"/>
            <a:pathLst>
              <a:path w="659764" h="659765">
                <a:moveTo>
                  <a:pt x="329832" y="0"/>
                </a:moveTo>
                <a:lnTo>
                  <a:pt x="276332" y="4316"/>
                </a:lnTo>
                <a:lnTo>
                  <a:pt x="225580" y="16815"/>
                </a:lnTo>
                <a:lnTo>
                  <a:pt x="178255" y="36815"/>
                </a:lnTo>
                <a:lnTo>
                  <a:pt x="135037" y="63638"/>
                </a:lnTo>
                <a:lnTo>
                  <a:pt x="96605" y="96605"/>
                </a:lnTo>
                <a:lnTo>
                  <a:pt x="63638" y="135037"/>
                </a:lnTo>
                <a:lnTo>
                  <a:pt x="36815" y="178255"/>
                </a:lnTo>
                <a:lnTo>
                  <a:pt x="16815" y="225580"/>
                </a:lnTo>
                <a:lnTo>
                  <a:pt x="4316" y="276332"/>
                </a:lnTo>
                <a:lnTo>
                  <a:pt x="0" y="329832"/>
                </a:lnTo>
                <a:lnTo>
                  <a:pt x="1093" y="356884"/>
                </a:lnTo>
                <a:lnTo>
                  <a:pt x="9585" y="409095"/>
                </a:lnTo>
                <a:lnTo>
                  <a:pt x="25919" y="458218"/>
                </a:lnTo>
                <a:lnTo>
                  <a:pt x="49416" y="503574"/>
                </a:lnTo>
                <a:lnTo>
                  <a:pt x="79396" y="544484"/>
                </a:lnTo>
                <a:lnTo>
                  <a:pt x="115181" y="580269"/>
                </a:lnTo>
                <a:lnTo>
                  <a:pt x="156090" y="610249"/>
                </a:lnTo>
                <a:lnTo>
                  <a:pt x="201446" y="633745"/>
                </a:lnTo>
                <a:lnTo>
                  <a:pt x="250570" y="650079"/>
                </a:lnTo>
                <a:lnTo>
                  <a:pt x="302781" y="658572"/>
                </a:lnTo>
                <a:lnTo>
                  <a:pt x="329832" y="659665"/>
                </a:lnTo>
                <a:lnTo>
                  <a:pt x="356884" y="658572"/>
                </a:lnTo>
                <a:lnTo>
                  <a:pt x="409095" y="650079"/>
                </a:lnTo>
                <a:lnTo>
                  <a:pt x="458218" y="633745"/>
                </a:lnTo>
                <a:lnTo>
                  <a:pt x="503574" y="610249"/>
                </a:lnTo>
                <a:lnTo>
                  <a:pt x="544484" y="580269"/>
                </a:lnTo>
                <a:lnTo>
                  <a:pt x="580269" y="544484"/>
                </a:lnTo>
                <a:lnTo>
                  <a:pt x="610249" y="503574"/>
                </a:lnTo>
                <a:lnTo>
                  <a:pt x="633745" y="458218"/>
                </a:lnTo>
                <a:lnTo>
                  <a:pt x="650079" y="409095"/>
                </a:lnTo>
                <a:lnTo>
                  <a:pt x="658572" y="356884"/>
                </a:lnTo>
                <a:lnTo>
                  <a:pt x="659665" y="329832"/>
                </a:lnTo>
                <a:lnTo>
                  <a:pt x="658572" y="302781"/>
                </a:lnTo>
                <a:lnTo>
                  <a:pt x="650079" y="250570"/>
                </a:lnTo>
                <a:lnTo>
                  <a:pt x="633745" y="201446"/>
                </a:lnTo>
                <a:lnTo>
                  <a:pt x="610249" y="156090"/>
                </a:lnTo>
                <a:lnTo>
                  <a:pt x="580269" y="115181"/>
                </a:lnTo>
                <a:lnTo>
                  <a:pt x="544484" y="79396"/>
                </a:lnTo>
                <a:lnTo>
                  <a:pt x="503574" y="49416"/>
                </a:lnTo>
                <a:lnTo>
                  <a:pt x="458218" y="25919"/>
                </a:lnTo>
                <a:lnTo>
                  <a:pt x="409095" y="9585"/>
                </a:lnTo>
                <a:lnTo>
                  <a:pt x="356884" y="1093"/>
                </a:lnTo>
                <a:lnTo>
                  <a:pt x="329832" y="0"/>
                </a:lnTo>
                <a:close/>
              </a:path>
            </a:pathLst>
          </a:custGeom>
          <a:solidFill>
            <a:srgbClr val="FF0000"/>
          </a:solidFill>
        </p:spPr>
        <p:txBody>
          <a:bodyPr wrap="square" lIns="0" tIns="0" rIns="0" bIns="0" rtlCol="0"/>
          <a:lstStyle/>
          <a:p>
            <a:endParaRPr sz="1092"/>
          </a:p>
        </p:txBody>
      </p:sp>
      <p:sp>
        <p:nvSpPr>
          <p:cNvPr id="7" name="object 7"/>
          <p:cNvSpPr txBox="1"/>
          <p:nvPr/>
        </p:nvSpPr>
        <p:spPr>
          <a:xfrm>
            <a:off x="2332611" y="5255070"/>
            <a:ext cx="2136970" cy="795089"/>
          </a:xfrm>
          <a:prstGeom prst="rect">
            <a:avLst/>
          </a:prstGeom>
        </p:spPr>
        <p:txBody>
          <a:bodyPr vert="horz" wrap="square" lIns="0" tIns="0" rIns="0" bIns="0" rtlCol="0">
            <a:spAutoFit/>
          </a:bodyPr>
          <a:lstStyle/>
          <a:p>
            <a:pPr marL="5776">
              <a:lnSpc>
                <a:spcPts val="3099"/>
              </a:lnSpc>
            </a:pPr>
            <a:r>
              <a:rPr sz="2615" dirty="0">
                <a:latin typeface="Arial"/>
                <a:cs typeface="Arial"/>
              </a:rPr>
              <a:t>Millennials &amp; Gen Z</a:t>
            </a:r>
            <a:endParaRPr sz="2615">
              <a:latin typeface="Arial"/>
              <a:cs typeface="Arial"/>
            </a:endParaRPr>
          </a:p>
        </p:txBody>
      </p:sp>
      <p:sp>
        <p:nvSpPr>
          <p:cNvPr id="8" name="object 8"/>
          <p:cNvSpPr/>
          <p:nvPr/>
        </p:nvSpPr>
        <p:spPr>
          <a:xfrm>
            <a:off x="4748212" y="5286194"/>
            <a:ext cx="300083" cy="300083"/>
          </a:xfrm>
          <a:custGeom>
            <a:avLst/>
            <a:gdLst/>
            <a:ahLst/>
            <a:cxnLst/>
            <a:rect l="l" t="t" r="r" b="b"/>
            <a:pathLst>
              <a:path w="659765" h="659765">
                <a:moveTo>
                  <a:pt x="329832" y="0"/>
                </a:moveTo>
                <a:lnTo>
                  <a:pt x="276332" y="4316"/>
                </a:lnTo>
                <a:lnTo>
                  <a:pt x="225580" y="16815"/>
                </a:lnTo>
                <a:lnTo>
                  <a:pt x="178255" y="36815"/>
                </a:lnTo>
                <a:lnTo>
                  <a:pt x="135037" y="63638"/>
                </a:lnTo>
                <a:lnTo>
                  <a:pt x="96605" y="96605"/>
                </a:lnTo>
                <a:lnTo>
                  <a:pt x="63638" y="135037"/>
                </a:lnTo>
                <a:lnTo>
                  <a:pt x="36815" y="178255"/>
                </a:lnTo>
                <a:lnTo>
                  <a:pt x="16815" y="225580"/>
                </a:lnTo>
                <a:lnTo>
                  <a:pt x="4316" y="276332"/>
                </a:lnTo>
                <a:lnTo>
                  <a:pt x="0" y="329832"/>
                </a:lnTo>
                <a:lnTo>
                  <a:pt x="1093" y="356884"/>
                </a:lnTo>
                <a:lnTo>
                  <a:pt x="9585" y="409095"/>
                </a:lnTo>
                <a:lnTo>
                  <a:pt x="25919" y="458218"/>
                </a:lnTo>
                <a:lnTo>
                  <a:pt x="49416" y="503574"/>
                </a:lnTo>
                <a:lnTo>
                  <a:pt x="79396" y="544484"/>
                </a:lnTo>
                <a:lnTo>
                  <a:pt x="115181" y="580269"/>
                </a:lnTo>
                <a:lnTo>
                  <a:pt x="156090" y="610249"/>
                </a:lnTo>
                <a:lnTo>
                  <a:pt x="201446" y="633745"/>
                </a:lnTo>
                <a:lnTo>
                  <a:pt x="250570" y="650079"/>
                </a:lnTo>
                <a:lnTo>
                  <a:pt x="302781" y="658572"/>
                </a:lnTo>
                <a:lnTo>
                  <a:pt x="329832" y="659665"/>
                </a:lnTo>
                <a:lnTo>
                  <a:pt x="356884" y="658572"/>
                </a:lnTo>
                <a:lnTo>
                  <a:pt x="409095" y="650079"/>
                </a:lnTo>
                <a:lnTo>
                  <a:pt x="458218" y="633745"/>
                </a:lnTo>
                <a:lnTo>
                  <a:pt x="503574" y="610249"/>
                </a:lnTo>
                <a:lnTo>
                  <a:pt x="544484" y="580269"/>
                </a:lnTo>
                <a:lnTo>
                  <a:pt x="580269" y="544484"/>
                </a:lnTo>
                <a:lnTo>
                  <a:pt x="610249" y="503574"/>
                </a:lnTo>
                <a:lnTo>
                  <a:pt x="633745" y="458218"/>
                </a:lnTo>
                <a:lnTo>
                  <a:pt x="650079" y="409095"/>
                </a:lnTo>
                <a:lnTo>
                  <a:pt x="658572" y="356884"/>
                </a:lnTo>
                <a:lnTo>
                  <a:pt x="659665" y="329832"/>
                </a:lnTo>
                <a:lnTo>
                  <a:pt x="658572" y="302781"/>
                </a:lnTo>
                <a:lnTo>
                  <a:pt x="650079" y="250570"/>
                </a:lnTo>
                <a:lnTo>
                  <a:pt x="633745" y="201446"/>
                </a:lnTo>
                <a:lnTo>
                  <a:pt x="610249" y="156090"/>
                </a:lnTo>
                <a:lnTo>
                  <a:pt x="580269" y="115181"/>
                </a:lnTo>
                <a:lnTo>
                  <a:pt x="544484" y="79396"/>
                </a:lnTo>
                <a:lnTo>
                  <a:pt x="503574" y="49416"/>
                </a:lnTo>
                <a:lnTo>
                  <a:pt x="458218" y="25919"/>
                </a:lnTo>
                <a:lnTo>
                  <a:pt x="409095" y="9585"/>
                </a:lnTo>
                <a:lnTo>
                  <a:pt x="356884" y="1093"/>
                </a:lnTo>
                <a:lnTo>
                  <a:pt x="329832" y="0"/>
                </a:lnTo>
                <a:close/>
              </a:path>
            </a:pathLst>
          </a:custGeom>
          <a:solidFill>
            <a:srgbClr val="00B0F0"/>
          </a:solidFill>
        </p:spPr>
        <p:txBody>
          <a:bodyPr wrap="square" lIns="0" tIns="0" rIns="0" bIns="0" rtlCol="0"/>
          <a:lstStyle/>
          <a:p>
            <a:endParaRPr sz="1092"/>
          </a:p>
        </p:txBody>
      </p:sp>
      <p:sp>
        <p:nvSpPr>
          <p:cNvPr id="9" name="object 9"/>
          <p:cNvSpPr txBox="1"/>
          <p:nvPr/>
        </p:nvSpPr>
        <p:spPr>
          <a:xfrm>
            <a:off x="5161536" y="5255070"/>
            <a:ext cx="2068808" cy="795089"/>
          </a:xfrm>
          <a:prstGeom prst="rect">
            <a:avLst/>
          </a:prstGeom>
        </p:spPr>
        <p:txBody>
          <a:bodyPr vert="horz" wrap="square" lIns="0" tIns="0" rIns="0" bIns="0" rtlCol="0">
            <a:spAutoFit/>
          </a:bodyPr>
          <a:lstStyle/>
          <a:p>
            <a:pPr marL="5776">
              <a:lnSpc>
                <a:spcPts val="3099"/>
              </a:lnSpc>
            </a:pPr>
            <a:r>
              <a:rPr sz="2615" dirty="0">
                <a:latin typeface="Arial"/>
                <a:cs typeface="Arial"/>
              </a:rPr>
              <a:t>Other Generations</a:t>
            </a:r>
            <a:endParaRPr sz="2615">
              <a:latin typeface="Arial"/>
              <a:cs typeface="Arial"/>
            </a:endParaRPr>
          </a:p>
        </p:txBody>
      </p:sp>
      <p:sp>
        <p:nvSpPr>
          <p:cNvPr id="10" name="object 10"/>
          <p:cNvSpPr txBox="1">
            <a:spLocks noGrp="1"/>
          </p:cNvSpPr>
          <p:nvPr>
            <p:ph type="title"/>
          </p:nvPr>
        </p:nvSpPr>
        <p:spPr>
          <a:xfrm>
            <a:off x="1211263" y="321846"/>
            <a:ext cx="7793037"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eaLnBrk="1" hangingPunct="1"/>
            <a:r>
              <a:rPr dirty="0"/>
              <a:t>2025 </a:t>
            </a:r>
            <a:r>
              <a:rPr lang="en-US" dirty="0"/>
              <a:t>W</a:t>
            </a:r>
            <a:r>
              <a:rPr dirty="0" smtClean="0"/>
              <a:t>orkplace</a:t>
            </a:r>
            <a:endParaRPr dirty="0"/>
          </a:p>
        </p:txBody>
      </p:sp>
      <p:sp>
        <p:nvSpPr>
          <p:cNvPr id="11" name="object 11"/>
          <p:cNvSpPr txBox="1"/>
          <p:nvPr/>
        </p:nvSpPr>
        <p:spPr>
          <a:xfrm>
            <a:off x="3508949" y="1783559"/>
            <a:ext cx="2376400" cy="276358"/>
          </a:xfrm>
          <a:prstGeom prst="rect">
            <a:avLst/>
          </a:prstGeom>
        </p:spPr>
        <p:txBody>
          <a:bodyPr vert="horz" wrap="square" lIns="0" tIns="0" rIns="0" bIns="0" rtlCol="0">
            <a:spAutoFit/>
          </a:bodyPr>
          <a:lstStyle/>
          <a:p>
            <a:pPr marL="5776"/>
            <a:r>
              <a:rPr sz="1796" spc="41" dirty="0">
                <a:solidFill>
                  <a:srgbClr val="FFFFFF"/>
                </a:solidFill>
                <a:latin typeface="Arial"/>
                <a:cs typeface="Arial"/>
              </a:rPr>
              <a:t>O</a:t>
            </a:r>
            <a:r>
              <a:rPr sz="1796" spc="-20" dirty="0">
                <a:solidFill>
                  <a:srgbClr val="FFFFFF"/>
                </a:solidFill>
                <a:latin typeface="Arial"/>
                <a:cs typeface="Arial"/>
              </a:rPr>
              <a:t>h</a:t>
            </a:r>
            <a:r>
              <a:rPr sz="1796" spc="123" dirty="0">
                <a:solidFill>
                  <a:srgbClr val="FFFFFF"/>
                </a:solidFill>
                <a:latin typeface="Arial"/>
                <a:cs typeface="Arial"/>
              </a:rPr>
              <a:t> </a:t>
            </a:r>
            <a:r>
              <a:rPr sz="1796" spc="-5" dirty="0">
                <a:solidFill>
                  <a:srgbClr val="FFFFFF"/>
                </a:solidFill>
                <a:latin typeface="Arial"/>
                <a:cs typeface="Arial"/>
              </a:rPr>
              <a:t>th</a:t>
            </a:r>
            <a:r>
              <a:rPr sz="1796" spc="-100" dirty="0">
                <a:solidFill>
                  <a:srgbClr val="FFFFFF"/>
                </a:solidFill>
                <a:latin typeface="Arial"/>
                <a:cs typeface="Arial"/>
              </a:rPr>
              <a:t>e</a:t>
            </a:r>
            <a:r>
              <a:rPr sz="1796" spc="123" dirty="0">
                <a:solidFill>
                  <a:srgbClr val="FFFFFF"/>
                </a:solidFill>
                <a:latin typeface="Arial"/>
                <a:cs typeface="Arial"/>
              </a:rPr>
              <a:t> </a:t>
            </a:r>
            <a:r>
              <a:rPr sz="1796" spc="-43" dirty="0">
                <a:solidFill>
                  <a:srgbClr val="FFFFFF"/>
                </a:solidFill>
                <a:latin typeface="Arial"/>
                <a:cs typeface="Arial"/>
              </a:rPr>
              <a:t>pla</a:t>
            </a:r>
            <a:r>
              <a:rPr sz="1796" spc="-177" dirty="0">
                <a:solidFill>
                  <a:srgbClr val="FFFFFF"/>
                </a:solidFill>
                <a:latin typeface="Arial"/>
                <a:cs typeface="Arial"/>
              </a:rPr>
              <a:t>ce</a:t>
            </a:r>
            <a:r>
              <a:rPr sz="1796" spc="-234" dirty="0">
                <a:solidFill>
                  <a:srgbClr val="FFFFFF"/>
                </a:solidFill>
                <a:latin typeface="Arial"/>
                <a:cs typeface="Arial"/>
              </a:rPr>
              <a:t>s</a:t>
            </a:r>
            <a:r>
              <a:rPr sz="1796" spc="123" dirty="0">
                <a:solidFill>
                  <a:srgbClr val="FFFFFF"/>
                </a:solidFill>
                <a:latin typeface="Arial"/>
                <a:cs typeface="Arial"/>
              </a:rPr>
              <a:t> </a:t>
            </a:r>
            <a:r>
              <a:rPr sz="1796" spc="2" dirty="0">
                <a:solidFill>
                  <a:srgbClr val="FFFFFF"/>
                </a:solidFill>
                <a:latin typeface="Arial"/>
                <a:cs typeface="Arial"/>
              </a:rPr>
              <a:t>they</a:t>
            </a:r>
            <a:r>
              <a:rPr sz="1796" spc="231" dirty="0">
                <a:solidFill>
                  <a:srgbClr val="FFFFFF"/>
                </a:solidFill>
                <a:latin typeface="Arial"/>
                <a:cs typeface="Arial"/>
              </a:rPr>
              <a:t>’</a:t>
            </a:r>
            <a:r>
              <a:rPr sz="1796" spc="143" dirty="0">
                <a:solidFill>
                  <a:srgbClr val="FFFFFF"/>
                </a:solidFill>
                <a:latin typeface="Arial"/>
                <a:cs typeface="Arial"/>
              </a:rPr>
              <a:t>l</a:t>
            </a:r>
            <a:r>
              <a:rPr sz="1796" spc="70" dirty="0">
                <a:solidFill>
                  <a:srgbClr val="FFFFFF"/>
                </a:solidFill>
                <a:latin typeface="Arial"/>
                <a:cs typeface="Arial"/>
              </a:rPr>
              <a:t>l</a:t>
            </a:r>
            <a:r>
              <a:rPr sz="1796" spc="123" dirty="0">
                <a:solidFill>
                  <a:srgbClr val="FFFFFF"/>
                </a:solidFill>
                <a:latin typeface="Arial"/>
                <a:cs typeface="Arial"/>
              </a:rPr>
              <a:t> </a:t>
            </a:r>
            <a:r>
              <a:rPr sz="1796" spc="-80" dirty="0">
                <a:solidFill>
                  <a:srgbClr val="FFFFFF"/>
                </a:solidFill>
                <a:latin typeface="Arial"/>
                <a:cs typeface="Arial"/>
              </a:rPr>
              <a:t>g</a:t>
            </a:r>
            <a:r>
              <a:rPr sz="1796" spc="-250" dirty="0">
                <a:solidFill>
                  <a:srgbClr val="FFFFFF"/>
                </a:solidFill>
                <a:latin typeface="Arial"/>
                <a:cs typeface="Arial"/>
              </a:rPr>
              <a:t>o</a:t>
            </a:r>
            <a:endParaRPr sz="1796">
              <a:latin typeface="Arial"/>
              <a:cs typeface="Arial"/>
            </a:endParaRPr>
          </a:p>
        </p:txBody>
      </p:sp>
      <p:sp>
        <p:nvSpPr>
          <p:cNvPr id="12" name="object 12"/>
          <p:cNvSpPr/>
          <p:nvPr/>
        </p:nvSpPr>
        <p:spPr>
          <a:xfrm>
            <a:off x="6136634" y="1891097"/>
            <a:ext cx="990648" cy="0"/>
          </a:xfrm>
          <a:custGeom>
            <a:avLst/>
            <a:gdLst/>
            <a:ahLst/>
            <a:cxnLst/>
            <a:rect l="l" t="t" r="r" b="b"/>
            <a:pathLst>
              <a:path w="2178050">
                <a:moveTo>
                  <a:pt x="0" y="0"/>
                </a:moveTo>
                <a:lnTo>
                  <a:pt x="2177611" y="0"/>
                </a:lnTo>
              </a:path>
            </a:pathLst>
          </a:custGeom>
          <a:ln w="31412">
            <a:solidFill>
              <a:srgbClr val="FFFFFF"/>
            </a:solidFill>
          </a:ln>
        </p:spPr>
        <p:txBody>
          <a:bodyPr wrap="square" lIns="0" tIns="0" rIns="0" bIns="0" rtlCol="0"/>
          <a:lstStyle/>
          <a:p>
            <a:endParaRPr sz="1092"/>
          </a:p>
        </p:txBody>
      </p:sp>
      <p:sp>
        <p:nvSpPr>
          <p:cNvPr id="13" name="object 13"/>
          <p:cNvSpPr/>
          <p:nvPr/>
        </p:nvSpPr>
        <p:spPr>
          <a:xfrm>
            <a:off x="2283619" y="1891097"/>
            <a:ext cx="990648" cy="0"/>
          </a:xfrm>
          <a:custGeom>
            <a:avLst/>
            <a:gdLst/>
            <a:ahLst/>
            <a:cxnLst/>
            <a:rect l="l" t="t" r="r" b="b"/>
            <a:pathLst>
              <a:path w="2178050">
                <a:moveTo>
                  <a:pt x="0" y="0"/>
                </a:moveTo>
                <a:lnTo>
                  <a:pt x="2177611" y="0"/>
                </a:lnTo>
              </a:path>
            </a:pathLst>
          </a:custGeom>
          <a:ln w="31412">
            <a:solidFill>
              <a:srgbClr val="FFFFFF"/>
            </a:solidFill>
          </a:ln>
        </p:spPr>
        <p:txBody>
          <a:bodyPr wrap="square" lIns="0" tIns="0" rIns="0" bIns="0" rtlCol="0"/>
          <a:lstStyle/>
          <a:p>
            <a:endParaRPr sz="1092"/>
          </a:p>
        </p:txBody>
      </p:sp>
    </p:spTree>
    <p:extLst>
      <p:ext uri="{BB962C8B-B14F-4D97-AF65-F5344CB8AC3E}">
        <p14:creationId xmlns:p14="http://schemas.microsoft.com/office/powerpoint/2010/main" val="3318072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Workplace Differences</a:t>
            </a:r>
          </a:p>
        </p:txBody>
      </p:sp>
      <p:sp>
        <p:nvSpPr>
          <p:cNvPr id="1638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ja-JP" sz="2300" dirty="0" smtClean="0">
                <a:ea typeface="ＭＳ Ｐゴシック" panose="020B0600070205080204" pitchFamily="34" charset="-128"/>
              </a:rPr>
              <a:t>	</a:t>
            </a:r>
            <a:r>
              <a:rPr lang="en-US" altLang="en-US" sz="2300" dirty="0" smtClean="0"/>
              <a:t>Each generation has different concepts of authority and</a:t>
            </a:r>
            <a:r>
              <a:rPr lang="en-US" altLang="ja-JP" sz="2300" dirty="0" smtClean="0">
                <a:ea typeface="ＭＳ Ｐゴシック" panose="020B0600070205080204" pitchFamily="34" charset="-128"/>
              </a:rPr>
              <a:t> </a:t>
            </a:r>
            <a:r>
              <a:rPr lang="en-US" altLang="en-US" sz="2300" dirty="0" smtClean="0"/>
              <a:t>management, and this is a prime area for potential conflict.</a:t>
            </a:r>
          </a:p>
          <a:p>
            <a:pPr eaLnBrk="1" hangingPunct="1">
              <a:lnSpc>
                <a:spcPct val="90000"/>
              </a:lnSpc>
              <a:spcBef>
                <a:spcPct val="50000"/>
              </a:spcBef>
            </a:pPr>
            <a:r>
              <a:rPr lang="en-US" altLang="en-US" sz="2300" dirty="0" err="1" smtClean="0"/>
              <a:t>Silents</a:t>
            </a:r>
            <a:r>
              <a:rPr lang="en-US" altLang="en-US" sz="2300" dirty="0" smtClean="0"/>
              <a:t> </a:t>
            </a:r>
            <a:r>
              <a:rPr lang="en-US" altLang="en-US" sz="2300" dirty="0" smtClean="0"/>
              <a:t>are believers in chain-of-command and order. </a:t>
            </a:r>
            <a:endParaRPr lang="en-US" altLang="ja-JP" sz="2300" dirty="0" smtClean="0">
              <a:ea typeface="ＭＳ Ｐゴシック" panose="020B0600070205080204" pitchFamily="34" charset="-128"/>
            </a:endParaRPr>
          </a:p>
          <a:p>
            <a:pPr eaLnBrk="1" hangingPunct="1">
              <a:lnSpc>
                <a:spcPct val="90000"/>
              </a:lnSpc>
              <a:spcBef>
                <a:spcPct val="50000"/>
              </a:spcBef>
            </a:pPr>
            <a:r>
              <a:rPr lang="en-US" altLang="en-US" sz="2300" dirty="0" smtClean="0"/>
              <a:t>Boomers refined this management style to a more consensus-based model</a:t>
            </a:r>
            <a:r>
              <a:rPr lang="en-US" altLang="ja-JP" sz="2300" dirty="0" smtClean="0">
                <a:ea typeface="ＭＳ Ｐゴシック" panose="020B0600070205080204" pitchFamily="34" charset="-128"/>
              </a:rPr>
              <a:t>.</a:t>
            </a:r>
            <a:r>
              <a:rPr lang="en-US" altLang="en-US" sz="2300" dirty="0" smtClean="0"/>
              <a:t> </a:t>
            </a:r>
            <a:endParaRPr lang="en-US" altLang="ja-JP" sz="2300" dirty="0" smtClean="0">
              <a:ea typeface="ＭＳ Ｐゴシック" panose="020B0600070205080204" pitchFamily="34" charset="-128"/>
            </a:endParaRPr>
          </a:p>
          <a:p>
            <a:pPr eaLnBrk="1" hangingPunct="1">
              <a:lnSpc>
                <a:spcPct val="90000"/>
              </a:lnSpc>
              <a:spcBef>
                <a:spcPct val="50000"/>
              </a:spcBef>
            </a:pPr>
            <a:r>
              <a:rPr lang="en-US" altLang="en-US" sz="2300" dirty="0" smtClean="0"/>
              <a:t>Generation X is uninterested in giving or taking “because-I-said-so” leadership. </a:t>
            </a:r>
            <a:r>
              <a:rPr lang="en-US" altLang="ja-JP" sz="2300" dirty="0" smtClean="0">
                <a:ea typeface="ＭＳ Ｐゴシック" panose="020B0600070205080204" pitchFamily="34" charset="-128"/>
              </a:rPr>
              <a:t>G</a:t>
            </a:r>
            <a:r>
              <a:rPr lang="en-US" altLang="en-US" sz="2300" dirty="0" smtClean="0"/>
              <a:t>ives respect based on merit and is often unimpressed by titles. </a:t>
            </a:r>
            <a:r>
              <a:rPr lang="en-US" altLang="ja-JP" sz="2300" dirty="0" smtClean="0">
                <a:ea typeface="ＭＳ Ｐゴシック" panose="020B0600070205080204" pitchFamily="34" charset="-128"/>
              </a:rPr>
              <a:t>H</a:t>
            </a:r>
            <a:r>
              <a:rPr lang="en-US" altLang="en-US" sz="2300" dirty="0" smtClean="0"/>
              <a:t>ave an informal and collaborative leadership style. </a:t>
            </a:r>
          </a:p>
          <a:p>
            <a:pPr eaLnBrk="1" hangingPunct="1">
              <a:lnSpc>
                <a:spcPct val="90000"/>
              </a:lnSpc>
              <a:spcBef>
                <a:spcPct val="50000"/>
              </a:spcBef>
            </a:pPr>
            <a:r>
              <a:rPr lang="en-US" altLang="en-US" sz="2300" dirty="0" smtClean="0"/>
              <a:t>Millennials shift the place and time of work to suit them.</a:t>
            </a:r>
          </a:p>
        </p:txBody>
      </p:sp>
    </p:spTree>
    <p:extLst>
      <p:ext uri="{BB962C8B-B14F-4D97-AF65-F5344CB8AC3E}">
        <p14:creationId xmlns:p14="http://schemas.microsoft.com/office/powerpoint/2010/main" val="597139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eaLnBrk="1" hangingPunct="1"/>
            <a:r>
              <a:rPr lang="en-US" dirty="0"/>
              <a:t>C</a:t>
            </a:r>
            <a:r>
              <a:rPr dirty="0" smtClean="0"/>
              <a:t>ommunication</a:t>
            </a:r>
            <a:endParaRPr dirty="0"/>
          </a:p>
        </p:txBody>
      </p:sp>
      <p:sp>
        <p:nvSpPr>
          <p:cNvPr id="4" name="object 4"/>
          <p:cNvSpPr txBox="1"/>
          <p:nvPr/>
        </p:nvSpPr>
        <p:spPr>
          <a:xfrm>
            <a:off x="3263317" y="1360953"/>
            <a:ext cx="3112316" cy="369332"/>
          </a:xfrm>
          <a:prstGeom prst="rect">
            <a:avLst/>
          </a:prstGeom>
        </p:spPr>
        <p:txBody>
          <a:bodyPr vert="horz" wrap="square" lIns="0" tIns="0" rIns="0" bIns="0" rtlCol="0">
            <a:spAutoFit/>
          </a:bodyPr>
          <a:lstStyle/>
          <a:p>
            <a:pPr marL="5776" algn="ctr"/>
            <a:r>
              <a:rPr dirty="0">
                <a:solidFill>
                  <a:srgbClr val="00349C"/>
                </a:solidFill>
                <a:latin typeface="+mn-lt"/>
                <a:cs typeface="+mn-cs"/>
              </a:rPr>
              <a:t>Shifting perspectives</a:t>
            </a:r>
          </a:p>
        </p:txBody>
      </p:sp>
      <p:graphicFrame>
        <p:nvGraphicFramePr>
          <p:cNvPr id="7" name="Table 6"/>
          <p:cNvGraphicFramePr>
            <a:graphicFrameLocks noGrp="1"/>
          </p:cNvGraphicFramePr>
          <p:nvPr>
            <p:extLst>
              <p:ext uri="{D42A27DB-BD31-4B8C-83A1-F6EECF244321}">
                <p14:modId xmlns:p14="http://schemas.microsoft.com/office/powerpoint/2010/main" val="3222724584"/>
              </p:ext>
            </p:extLst>
          </p:nvPr>
        </p:nvGraphicFramePr>
        <p:xfrm>
          <a:off x="1488103" y="1808061"/>
          <a:ext cx="7412616" cy="4760519"/>
        </p:xfrm>
        <a:graphic>
          <a:graphicData uri="http://schemas.openxmlformats.org/drawingml/2006/table">
            <a:tbl>
              <a:tblPr firstRow="1" bandRow="1">
                <a:tableStyleId>{5C22544A-7EE6-4342-B048-85BDC9FD1C3A}</a:tableStyleId>
              </a:tblPr>
              <a:tblGrid>
                <a:gridCol w="1244976"/>
                <a:gridCol w="1541910"/>
                <a:gridCol w="1541910"/>
                <a:gridCol w="1541910"/>
                <a:gridCol w="1541910"/>
              </a:tblGrid>
              <a:tr h="748343">
                <a:tc>
                  <a:txBody>
                    <a:bodyPr/>
                    <a:lstStyle/>
                    <a:p>
                      <a:pPr algn="ctr"/>
                      <a:endParaRPr lang="en-US" b="1"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err="1" smtClean="0"/>
                        <a:t>Silents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Boomers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Gen X</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Millennials &amp; Gen Z</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1337392">
                <a:tc>
                  <a:txBody>
                    <a:bodyPr/>
                    <a:lstStyle/>
                    <a:p>
                      <a:pPr algn="ctr"/>
                      <a:r>
                        <a:rPr lang="en-US" b="1" dirty="0" smtClean="0">
                          <a:solidFill>
                            <a:schemeClr val="bg1"/>
                          </a:solidFill>
                        </a:rPr>
                        <a:t>Summary</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Formal, Respectful</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Formal, Direct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Informal, Flexible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Informal, Authentic</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View</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Phone &amp; Email</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Email &amp; Text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Email, Text &amp; Facebook</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Text, Slack</a:t>
                      </a:r>
                      <a:r>
                        <a:rPr lang="en-US" baseline="0" dirty="0" smtClean="0"/>
                        <a:t> </a:t>
                      </a:r>
                      <a:r>
                        <a:rPr lang="en-US" dirty="0" smtClean="0"/>
                        <a:t>Instagram,</a:t>
                      </a:r>
                      <a:r>
                        <a:rPr lang="en-US" baseline="0" dirty="0" smtClean="0"/>
                        <a:t> Group Me, </a:t>
                      </a:r>
                      <a:r>
                        <a:rPr lang="en-US" baseline="0" dirty="0" err="1" smtClean="0"/>
                        <a:t>SnapChat</a:t>
                      </a:r>
                      <a:r>
                        <a:rPr lang="en-US" baseline="0" dirty="0" smtClean="0"/>
                        <a:t>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Attitude</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Need Background</a:t>
                      </a:r>
                      <a:r>
                        <a:rPr lang="en-US" baseline="0" dirty="0" smtClean="0"/>
                        <a:t> Info &amp; Details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Keep Professional</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Need Options</a:t>
                      </a:r>
                      <a:r>
                        <a:rPr lang="en-US" baseline="0" dirty="0" smtClean="0"/>
                        <a:t> &amp; Zero Meetings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Want</a:t>
                      </a:r>
                      <a:r>
                        <a:rPr lang="en-US" baseline="0" dirty="0" smtClean="0"/>
                        <a:t> Brevity, Real Time &amp; Quick Responses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00935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dirty="0"/>
              <a:t>Did You Know: Shift </a:t>
            </a:r>
            <a:r>
              <a:rPr lang="en-US" dirty="0" smtClean="0"/>
              <a:t>Happens</a:t>
            </a:r>
            <a:endParaRPr lang="en-US" dirty="0"/>
          </a:p>
        </p:txBody>
      </p:sp>
      <p:sp>
        <p:nvSpPr>
          <p:cNvPr id="7" name="TextBox 6"/>
          <p:cNvSpPr txBox="1"/>
          <p:nvPr/>
        </p:nvSpPr>
        <p:spPr>
          <a:xfrm>
            <a:off x="1367407" y="1426127"/>
            <a:ext cx="7130642" cy="432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40000"/>
              </a:spcBef>
              <a:buClr>
                <a:srgbClr val="002C84"/>
              </a:buClr>
              <a:buSzPct val="60000"/>
              <a:buFont typeface="Wingdings" panose="05000000000000000000" pitchFamily="2" charset="2"/>
              <a:buChar char="n"/>
              <a:defRPr sz="2800">
                <a:solidFill>
                  <a:srgbClr val="00349C"/>
                </a:solidFill>
                <a:latin typeface="+mn-lt"/>
                <a:cs typeface="+mn-cs"/>
              </a:defRPr>
            </a:lvl1pPr>
            <a:lvl2pPr marL="742950" indent="-285750">
              <a:spcBef>
                <a:spcPct val="40000"/>
              </a:spcBef>
              <a:buClr>
                <a:srgbClr val="002C84"/>
              </a:buClr>
              <a:buSzPct val="95000"/>
              <a:buFont typeface="Times" panose="02020603050405020304" pitchFamily="18" charset="0"/>
              <a:buChar char="•"/>
              <a:defRPr sz="2800" i="1">
                <a:solidFill>
                  <a:srgbClr val="00349C"/>
                </a:solidFill>
                <a:latin typeface="+mn-lt"/>
              </a:defRPr>
            </a:lvl2pPr>
            <a:lvl3pPr marL="1143000" indent="-228600">
              <a:spcBef>
                <a:spcPct val="20000"/>
              </a:spcBef>
              <a:buClr>
                <a:srgbClr val="0033CC"/>
              </a:buClr>
              <a:buSzPct val="50000"/>
              <a:buFont typeface="Wingdings" panose="05000000000000000000" pitchFamily="2" charset="2"/>
              <a:buChar char="n"/>
              <a:defRPr>
                <a:solidFill>
                  <a:srgbClr val="00349C"/>
                </a:solidFill>
                <a:latin typeface="+mn-lt"/>
              </a:defRPr>
            </a:lvl3pPr>
            <a:lvl4pPr marL="1600200" indent="-228600">
              <a:spcBef>
                <a:spcPct val="20000"/>
              </a:spcBef>
              <a:buClr>
                <a:srgbClr val="002F8F"/>
              </a:buClr>
              <a:buSzPct val="110000"/>
              <a:buFont typeface="Times" panose="02020603050405020304" pitchFamily="18" charset="0"/>
              <a:buChar char="•"/>
              <a:defRPr sz="2000" i="1">
                <a:solidFill>
                  <a:srgbClr val="00349C"/>
                </a:solidFill>
                <a:latin typeface="+mn-lt"/>
              </a:defRPr>
            </a:lvl4pPr>
            <a:lvl5pPr marL="2057400" indent="-228600">
              <a:spcBef>
                <a:spcPct val="20000"/>
              </a:spcBef>
              <a:buClr>
                <a:srgbClr val="002F8F"/>
              </a:buClr>
              <a:buSzPct val="50000"/>
              <a:buFont typeface="Wingdings" panose="05000000000000000000" pitchFamily="2" charset="2"/>
              <a:buChar char="n"/>
              <a:defRPr sz="2000">
                <a:solidFill>
                  <a:srgbClr val="00349C"/>
                </a:solidFill>
                <a:latin typeface="+mn-lt"/>
              </a:defRPr>
            </a:lvl5pPr>
            <a:lvl6pPr marL="2514600" indent="-228600" fontAlgn="base">
              <a:spcBef>
                <a:spcPct val="20000"/>
              </a:spcBef>
              <a:spcAft>
                <a:spcPct val="0"/>
              </a:spcAft>
              <a:buClr>
                <a:srgbClr val="002F8F"/>
              </a:buClr>
              <a:buSzPct val="50000"/>
              <a:buFont typeface="Wingdings" pitchFamily="2" charset="2"/>
              <a:buChar char="n"/>
              <a:defRPr sz="2000">
                <a:solidFill>
                  <a:srgbClr val="00349C"/>
                </a:solidFill>
                <a:latin typeface="+mn-lt"/>
              </a:defRPr>
            </a:lvl6pPr>
            <a:lvl7pPr marL="2971800" indent="-228600" fontAlgn="base">
              <a:spcBef>
                <a:spcPct val="20000"/>
              </a:spcBef>
              <a:spcAft>
                <a:spcPct val="0"/>
              </a:spcAft>
              <a:buClr>
                <a:srgbClr val="002F8F"/>
              </a:buClr>
              <a:buSzPct val="50000"/>
              <a:buFont typeface="Wingdings" pitchFamily="2" charset="2"/>
              <a:buChar char="n"/>
              <a:defRPr sz="2000">
                <a:solidFill>
                  <a:srgbClr val="00349C"/>
                </a:solidFill>
                <a:latin typeface="+mn-lt"/>
              </a:defRPr>
            </a:lvl7pPr>
            <a:lvl8pPr marL="3429000" indent="-228600" fontAlgn="base">
              <a:spcBef>
                <a:spcPct val="20000"/>
              </a:spcBef>
              <a:spcAft>
                <a:spcPct val="0"/>
              </a:spcAft>
              <a:buClr>
                <a:srgbClr val="002F8F"/>
              </a:buClr>
              <a:buSzPct val="50000"/>
              <a:buFont typeface="Wingdings" pitchFamily="2" charset="2"/>
              <a:buChar char="n"/>
              <a:defRPr sz="2000">
                <a:solidFill>
                  <a:srgbClr val="00349C"/>
                </a:solidFill>
                <a:latin typeface="+mn-lt"/>
              </a:defRPr>
            </a:lvl8pPr>
            <a:lvl9pPr marL="3886200" indent="-228600" fontAlgn="base">
              <a:spcBef>
                <a:spcPct val="20000"/>
              </a:spcBef>
              <a:spcAft>
                <a:spcPct val="0"/>
              </a:spcAft>
              <a:buClr>
                <a:srgbClr val="002F8F"/>
              </a:buClr>
              <a:buSzPct val="50000"/>
              <a:buFont typeface="Wingdings" pitchFamily="2" charset="2"/>
              <a:buChar char="n"/>
              <a:defRPr sz="2000">
                <a:solidFill>
                  <a:srgbClr val="00349C"/>
                </a:solidFill>
                <a:latin typeface="+mn-lt"/>
              </a:defRPr>
            </a:lvl9pPr>
          </a:lstStyle>
          <a:p>
            <a:r>
              <a:rPr lang="en-US" dirty="0"/>
              <a:t>If today’s current worker will have 10-14 jobs by the age of 38, why would they hang around Rotary for more than a few years</a:t>
            </a:r>
            <a:r>
              <a:rPr lang="en-US" dirty="0" smtClean="0"/>
              <a:t>?</a:t>
            </a:r>
          </a:p>
          <a:p>
            <a:r>
              <a:rPr lang="en-US" dirty="0" smtClean="0"/>
              <a:t>If 1 out of 8 couples married in the U.S. last year met online, how are you meeting your next Rotarian?</a:t>
            </a:r>
          </a:p>
          <a:p>
            <a:r>
              <a:rPr lang="en-US" dirty="0" smtClean="0"/>
              <a:t>How well do you understand the motivation of younger Rotarians?</a:t>
            </a:r>
          </a:p>
          <a:p>
            <a:endParaRPr lang="en-US" dirty="0"/>
          </a:p>
        </p:txBody>
      </p:sp>
      <p:sp>
        <p:nvSpPr>
          <p:cNvPr id="8" name="TextBox 7"/>
          <p:cNvSpPr txBox="1"/>
          <p:nvPr/>
        </p:nvSpPr>
        <p:spPr>
          <a:xfrm>
            <a:off x="5753089" y="6484690"/>
            <a:ext cx="3251211" cy="261610"/>
          </a:xfrm>
          <a:prstGeom prst="rect">
            <a:avLst/>
          </a:prstGeom>
          <a:noFill/>
        </p:spPr>
        <p:txBody>
          <a:bodyPr wrap="none" rtlCol="0">
            <a:spAutoFit/>
          </a:bodyPr>
          <a:lstStyle/>
          <a:p>
            <a:r>
              <a:rPr lang="en-US" sz="1100" dirty="0" smtClean="0">
                <a:solidFill>
                  <a:srgbClr val="000099"/>
                </a:solidFill>
                <a:latin typeface="+mn-lt"/>
              </a:rPr>
              <a:t>https://www.youtube.com/watch?v=wT2D-6-7kSk</a:t>
            </a:r>
            <a:endParaRPr lang="en-US" sz="1100" dirty="0">
              <a:solidFill>
                <a:srgbClr val="000099"/>
              </a:solidFill>
              <a:latin typeface="+mn-lt"/>
            </a:endParaRPr>
          </a:p>
        </p:txBody>
      </p:sp>
    </p:spTree>
    <p:extLst>
      <p:ext uri="{BB962C8B-B14F-4D97-AF65-F5344CB8AC3E}">
        <p14:creationId xmlns:p14="http://schemas.microsoft.com/office/powerpoint/2010/main" val="270892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eaLnBrk="1" hangingPunct="1"/>
            <a:r>
              <a:rPr lang="en-US" dirty="0" smtClean="0"/>
              <a:t>Technology</a:t>
            </a:r>
            <a:endParaRPr dirty="0"/>
          </a:p>
        </p:txBody>
      </p:sp>
      <p:sp>
        <p:nvSpPr>
          <p:cNvPr id="4" name="object 4"/>
          <p:cNvSpPr txBox="1"/>
          <p:nvPr/>
        </p:nvSpPr>
        <p:spPr>
          <a:xfrm>
            <a:off x="3263317" y="1360953"/>
            <a:ext cx="3112316" cy="369332"/>
          </a:xfrm>
          <a:prstGeom prst="rect">
            <a:avLst/>
          </a:prstGeom>
        </p:spPr>
        <p:txBody>
          <a:bodyPr vert="horz" wrap="square" lIns="0" tIns="0" rIns="0" bIns="0" rtlCol="0">
            <a:spAutoFit/>
          </a:bodyPr>
          <a:lstStyle>
            <a:defPPr>
              <a:defRPr lang="en-US"/>
            </a:defPPr>
            <a:lvl1pPr marL="5776" algn="ctr">
              <a:defRPr>
                <a:solidFill>
                  <a:srgbClr val="00349C"/>
                </a:solidFill>
                <a:latin typeface="+mn-lt"/>
                <a:cs typeface="+mn-cs"/>
              </a:defRPr>
            </a:lvl1pPr>
          </a:lstStyle>
          <a:p>
            <a:r>
              <a:rPr dirty="0"/>
              <a:t>Shifting perspectives</a:t>
            </a:r>
          </a:p>
        </p:txBody>
      </p:sp>
      <p:graphicFrame>
        <p:nvGraphicFramePr>
          <p:cNvPr id="7" name="Table 6"/>
          <p:cNvGraphicFramePr>
            <a:graphicFrameLocks noGrp="1"/>
          </p:cNvGraphicFramePr>
          <p:nvPr>
            <p:extLst>
              <p:ext uri="{D42A27DB-BD31-4B8C-83A1-F6EECF244321}">
                <p14:modId xmlns:p14="http://schemas.microsoft.com/office/powerpoint/2010/main" val="3736922915"/>
              </p:ext>
            </p:extLst>
          </p:nvPr>
        </p:nvGraphicFramePr>
        <p:xfrm>
          <a:off x="1488103" y="1808061"/>
          <a:ext cx="7412616" cy="4760519"/>
        </p:xfrm>
        <a:graphic>
          <a:graphicData uri="http://schemas.openxmlformats.org/drawingml/2006/table">
            <a:tbl>
              <a:tblPr firstRow="1" bandRow="1">
                <a:tableStyleId>{5C22544A-7EE6-4342-B048-85BDC9FD1C3A}</a:tableStyleId>
              </a:tblPr>
              <a:tblGrid>
                <a:gridCol w="1244976"/>
                <a:gridCol w="1541910"/>
                <a:gridCol w="1541910"/>
                <a:gridCol w="1541910"/>
                <a:gridCol w="1541910"/>
              </a:tblGrid>
              <a:tr h="748343">
                <a:tc>
                  <a:txBody>
                    <a:bodyPr/>
                    <a:lstStyle/>
                    <a:p>
                      <a:pPr algn="ctr"/>
                      <a:endParaRPr lang="en-US" b="1"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err="1" smtClean="0"/>
                        <a:t>Silents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Boomers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Gen X</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Millennials  &amp; Gen Z</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1337392">
                <a:tc>
                  <a:txBody>
                    <a:bodyPr/>
                    <a:lstStyle/>
                    <a:p>
                      <a:pPr algn="ctr"/>
                      <a:r>
                        <a:rPr lang="en-US" b="1" dirty="0" smtClean="0">
                          <a:solidFill>
                            <a:schemeClr val="bg1"/>
                          </a:solidFill>
                        </a:rPr>
                        <a:t>Summary</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No Tech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Some Tech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High</a:t>
                      </a:r>
                      <a:r>
                        <a:rPr lang="en-US" baseline="0" dirty="0" smtClean="0"/>
                        <a:t> Tech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All Tech</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View</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Hindrance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Enhancer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Balancer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Amplifier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Attitude</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Hope to Outlive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Want to Master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Want to Enjoy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Need to Employ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0014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eaLnBrk="1" hangingPunct="1"/>
            <a:r>
              <a:rPr lang="en-US" dirty="0" smtClean="0"/>
              <a:t>Work</a:t>
            </a:r>
            <a:endParaRPr dirty="0"/>
          </a:p>
        </p:txBody>
      </p:sp>
      <p:sp>
        <p:nvSpPr>
          <p:cNvPr id="4" name="object 4"/>
          <p:cNvSpPr txBox="1"/>
          <p:nvPr/>
        </p:nvSpPr>
        <p:spPr>
          <a:xfrm>
            <a:off x="3263317" y="1360953"/>
            <a:ext cx="3112316" cy="369332"/>
          </a:xfrm>
          <a:prstGeom prst="rect">
            <a:avLst/>
          </a:prstGeom>
        </p:spPr>
        <p:txBody>
          <a:bodyPr vert="horz" wrap="square" lIns="0" tIns="0" rIns="0" bIns="0" rtlCol="0">
            <a:spAutoFit/>
          </a:bodyPr>
          <a:lstStyle>
            <a:defPPr>
              <a:defRPr lang="en-US"/>
            </a:defPPr>
            <a:lvl1pPr marL="5776" algn="ctr">
              <a:defRPr>
                <a:solidFill>
                  <a:srgbClr val="00349C"/>
                </a:solidFill>
                <a:latin typeface="+mn-lt"/>
                <a:cs typeface="+mn-cs"/>
              </a:defRPr>
            </a:lvl1pPr>
          </a:lstStyle>
          <a:p>
            <a:r>
              <a:rPr dirty="0"/>
              <a:t>Shifting perspectives</a:t>
            </a:r>
          </a:p>
        </p:txBody>
      </p:sp>
      <p:graphicFrame>
        <p:nvGraphicFramePr>
          <p:cNvPr id="7" name="Table 6"/>
          <p:cNvGraphicFramePr>
            <a:graphicFrameLocks noGrp="1"/>
          </p:cNvGraphicFramePr>
          <p:nvPr>
            <p:extLst>
              <p:ext uri="{D42A27DB-BD31-4B8C-83A1-F6EECF244321}">
                <p14:modId xmlns:p14="http://schemas.microsoft.com/office/powerpoint/2010/main" val="2331130936"/>
              </p:ext>
            </p:extLst>
          </p:nvPr>
        </p:nvGraphicFramePr>
        <p:xfrm>
          <a:off x="1488103" y="1808061"/>
          <a:ext cx="7412616" cy="4760519"/>
        </p:xfrm>
        <a:graphic>
          <a:graphicData uri="http://schemas.openxmlformats.org/drawingml/2006/table">
            <a:tbl>
              <a:tblPr firstRow="1" bandRow="1">
                <a:tableStyleId>{5C22544A-7EE6-4342-B048-85BDC9FD1C3A}</a:tableStyleId>
              </a:tblPr>
              <a:tblGrid>
                <a:gridCol w="1244976"/>
                <a:gridCol w="1541910"/>
                <a:gridCol w="1541910"/>
                <a:gridCol w="1541910"/>
                <a:gridCol w="1541910"/>
              </a:tblGrid>
              <a:tr h="748343">
                <a:tc>
                  <a:txBody>
                    <a:bodyPr/>
                    <a:lstStyle/>
                    <a:p>
                      <a:pPr algn="ctr"/>
                      <a:endParaRPr lang="en-US" b="1"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err="1" smtClean="0"/>
                        <a:t>Silents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Boomers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Gen X</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Millennials &amp; Gen Z</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1337392">
                <a:tc>
                  <a:txBody>
                    <a:bodyPr/>
                    <a:lstStyle/>
                    <a:p>
                      <a:pPr algn="ctr"/>
                      <a:r>
                        <a:rPr lang="en-US" b="1" dirty="0" smtClean="0">
                          <a:solidFill>
                            <a:schemeClr val="bg1"/>
                          </a:solidFill>
                        </a:rPr>
                        <a:t>Summary</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700" dirty="0" smtClean="0"/>
                        <a:t>Responsibility</a:t>
                      </a:r>
                      <a:endParaRPr lang="en-US" sz="1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r>
                        <a:rPr lang="en-US" baseline="0" dirty="0" smtClean="0"/>
                        <a:t> Place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 Means</a:t>
                      </a:r>
                      <a:r>
                        <a:rPr lang="en-US" baseline="0" dirty="0" smtClean="0"/>
                        <a:t> to an End</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 Vehicle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View</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Lifer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Defined by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 Tool</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Fulfilling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Attitude</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“You’re Lucky</a:t>
                      </a:r>
                      <a:r>
                        <a:rPr lang="en-US" baseline="0" dirty="0" smtClean="0"/>
                        <a:t> to Have a Job”</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Loyalty</a:t>
                      </a:r>
                      <a:r>
                        <a:rPr lang="en-US" baseline="0" dirty="0" smtClean="0"/>
                        <a:t> is Rewarded</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Work Hard,</a:t>
                      </a:r>
                      <a:r>
                        <a:rPr lang="en-US" baseline="0" dirty="0" smtClean="0"/>
                        <a:t> Play Hard</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Work Smart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16065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eaLnBrk="1" hangingPunct="1"/>
            <a:r>
              <a:rPr lang="en-US" dirty="0" smtClean="0"/>
              <a:t>Leadership</a:t>
            </a:r>
            <a:endParaRPr dirty="0"/>
          </a:p>
        </p:txBody>
      </p:sp>
      <p:sp>
        <p:nvSpPr>
          <p:cNvPr id="4" name="object 4"/>
          <p:cNvSpPr txBox="1"/>
          <p:nvPr/>
        </p:nvSpPr>
        <p:spPr>
          <a:xfrm>
            <a:off x="3263317" y="1360953"/>
            <a:ext cx="3112316" cy="369332"/>
          </a:xfrm>
          <a:prstGeom prst="rect">
            <a:avLst/>
          </a:prstGeom>
        </p:spPr>
        <p:txBody>
          <a:bodyPr vert="horz" wrap="square" lIns="0" tIns="0" rIns="0" bIns="0" rtlCol="0">
            <a:spAutoFit/>
          </a:bodyPr>
          <a:lstStyle>
            <a:defPPr>
              <a:defRPr lang="en-US"/>
            </a:defPPr>
            <a:lvl1pPr marL="5776" algn="ctr">
              <a:defRPr>
                <a:solidFill>
                  <a:srgbClr val="00349C"/>
                </a:solidFill>
                <a:latin typeface="+mn-lt"/>
                <a:cs typeface="+mn-cs"/>
              </a:defRPr>
            </a:lvl1pPr>
          </a:lstStyle>
          <a:p>
            <a:r>
              <a:rPr dirty="0"/>
              <a:t>Shifting perspectives</a:t>
            </a:r>
          </a:p>
        </p:txBody>
      </p:sp>
      <p:graphicFrame>
        <p:nvGraphicFramePr>
          <p:cNvPr id="7" name="Table 6"/>
          <p:cNvGraphicFramePr>
            <a:graphicFrameLocks noGrp="1"/>
          </p:cNvGraphicFramePr>
          <p:nvPr>
            <p:extLst>
              <p:ext uri="{D42A27DB-BD31-4B8C-83A1-F6EECF244321}">
                <p14:modId xmlns:p14="http://schemas.microsoft.com/office/powerpoint/2010/main" val="443698242"/>
              </p:ext>
            </p:extLst>
          </p:nvPr>
        </p:nvGraphicFramePr>
        <p:xfrm>
          <a:off x="1488103" y="1808061"/>
          <a:ext cx="7412616" cy="4760519"/>
        </p:xfrm>
        <a:graphic>
          <a:graphicData uri="http://schemas.openxmlformats.org/drawingml/2006/table">
            <a:tbl>
              <a:tblPr firstRow="1" bandRow="1">
                <a:tableStyleId>{5C22544A-7EE6-4342-B048-85BDC9FD1C3A}</a:tableStyleId>
              </a:tblPr>
              <a:tblGrid>
                <a:gridCol w="1244976"/>
                <a:gridCol w="1541910"/>
                <a:gridCol w="1541910"/>
                <a:gridCol w="1541910"/>
                <a:gridCol w="1541910"/>
              </a:tblGrid>
              <a:tr h="748343">
                <a:tc>
                  <a:txBody>
                    <a:bodyPr/>
                    <a:lstStyle/>
                    <a:p>
                      <a:pPr algn="ctr"/>
                      <a:endParaRPr lang="en-US" b="1"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err="1" smtClean="0"/>
                        <a:t>Silents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Boomers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Gen X</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Millennials &amp; Gen Z</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1337392">
                <a:tc>
                  <a:txBody>
                    <a:bodyPr/>
                    <a:lstStyle/>
                    <a:p>
                      <a:pPr algn="ctr"/>
                      <a:r>
                        <a:rPr lang="en-US" b="1" dirty="0" smtClean="0">
                          <a:solidFill>
                            <a:schemeClr val="bg1"/>
                          </a:solidFill>
                        </a:rPr>
                        <a:t>Summary</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Endure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Respect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Ignore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Chose it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View</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Honor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Respect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Autonomy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Equals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392">
                <a:tc>
                  <a:txBody>
                    <a:bodyPr/>
                    <a:lstStyle/>
                    <a:p>
                      <a:pPr algn="ctr"/>
                      <a:r>
                        <a:rPr lang="en-US" b="1" dirty="0" smtClean="0">
                          <a:solidFill>
                            <a:schemeClr val="bg1"/>
                          </a:solidFill>
                        </a:rPr>
                        <a:t>Attitude</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smtClean="0"/>
                        <a:t>No News is Good</a:t>
                      </a:r>
                      <a:r>
                        <a:rPr lang="en-US" baseline="0" dirty="0" smtClean="0"/>
                        <a:t> News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Feedback Once</a:t>
                      </a:r>
                      <a:r>
                        <a:rPr lang="en-US" baseline="0" dirty="0" smtClean="0"/>
                        <a:t> Per Year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Routine</a:t>
                      </a:r>
                      <a:r>
                        <a:rPr lang="en-US" baseline="0" dirty="0" smtClean="0"/>
                        <a:t> Check-ins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Constant Feedback</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4473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Workplace </a:t>
            </a:r>
            <a:r>
              <a:rPr lang="en-US" altLang="en-US" dirty="0"/>
              <a:t>D</a:t>
            </a:r>
            <a:r>
              <a:rPr lang="en-US" altLang="en-US" dirty="0" smtClean="0"/>
              <a:t>ifferences</a:t>
            </a:r>
            <a:endParaRPr lang="en-US" altLang="en-US" dirty="0" smtClean="0"/>
          </a:p>
        </p:txBody>
      </p:sp>
      <p:sp>
        <p:nvSpPr>
          <p:cNvPr id="17411" name="Rectangle 3"/>
          <p:cNvSpPr>
            <a:spLocks noGrp="1" noChangeArrowheads="1"/>
          </p:cNvSpPr>
          <p:nvPr>
            <p:ph type="body" idx="1"/>
          </p:nvPr>
        </p:nvSpPr>
        <p:spPr/>
        <p:txBody>
          <a:bodyPr/>
          <a:lstStyle/>
          <a:p>
            <a:pPr eaLnBrk="1" hangingPunct="1"/>
            <a:r>
              <a:rPr lang="en-US" altLang="en-US" sz="2800" dirty="0" smtClean="0"/>
              <a:t>One of the ways to overcome the conflict between generations is to spend time learning about your differences</a:t>
            </a:r>
          </a:p>
          <a:p>
            <a:pPr eaLnBrk="1" hangingPunct="1"/>
            <a:r>
              <a:rPr lang="en-US" altLang="en-US" sz="2800" dirty="0" smtClean="0"/>
              <a:t>The more you know about your co-workers and employees, the better you understand how they work, communicate and view the </a:t>
            </a:r>
            <a:r>
              <a:rPr lang="en-US" altLang="en-US" sz="2800" dirty="0" smtClean="0"/>
              <a:t>world</a:t>
            </a:r>
          </a:p>
          <a:p>
            <a:pPr marL="0" indent="0" eaLnBrk="1" hangingPunct="1">
              <a:buNone/>
            </a:pPr>
            <a:endParaRPr lang="en-US" altLang="en-US" sz="2800" dirty="0" smtClean="0"/>
          </a:p>
        </p:txBody>
      </p:sp>
    </p:spTree>
    <p:extLst>
      <p:ext uri="{BB962C8B-B14F-4D97-AF65-F5344CB8AC3E}">
        <p14:creationId xmlns:p14="http://schemas.microsoft.com/office/powerpoint/2010/main" val="3219042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2-Point Star 6"/>
          <p:cNvSpPr/>
          <p:nvPr/>
        </p:nvSpPr>
        <p:spPr bwMode="auto">
          <a:xfrm>
            <a:off x="382916" y="1979802"/>
            <a:ext cx="3521752" cy="3506598"/>
          </a:xfrm>
          <a:prstGeom prst="star12">
            <a:avLst/>
          </a:prstGeom>
          <a:solidFill>
            <a:srgbClr val="E42A1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cs typeface="Arial" charset="0"/>
            </a:endParaRPr>
          </a:p>
        </p:txBody>
      </p:sp>
      <p:sp>
        <p:nvSpPr>
          <p:cNvPr id="4" name="Title 3"/>
          <p:cNvSpPr>
            <a:spLocks noGrp="1"/>
          </p:cNvSpPr>
          <p:nvPr>
            <p:ph type="title"/>
          </p:nvPr>
        </p:nvSpPr>
        <p:spPr/>
        <p:txBody>
          <a:bodyPr/>
          <a:lstStyle/>
          <a:p>
            <a:r>
              <a:rPr lang="en-US" dirty="0" smtClean="0"/>
              <a:t>Final Thought</a:t>
            </a:r>
            <a:endParaRPr lang="en-US" dirty="0"/>
          </a:p>
        </p:txBody>
      </p:sp>
      <p:sp>
        <p:nvSpPr>
          <p:cNvPr id="6" name="object 8"/>
          <p:cNvSpPr/>
          <p:nvPr/>
        </p:nvSpPr>
        <p:spPr>
          <a:xfrm>
            <a:off x="1263397" y="2796912"/>
            <a:ext cx="1760791" cy="1872378"/>
          </a:xfrm>
          <a:prstGeom prst="rect">
            <a:avLst/>
          </a:prstGeom>
          <a:blipFill>
            <a:blip r:embed="rId2" cstate="print"/>
            <a:stretch>
              <a:fillRect/>
            </a:stretch>
          </a:blipFill>
        </p:spPr>
        <p:txBody>
          <a:bodyPr wrap="square" lIns="0" tIns="0" rIns="0" bIns="0" rtlCol="0"/>
          <a:lstStyle/>
          <a:p>
            <a:endParaRPr/>
          </a:p>
        </p:txBody>
      </p:sp>
      <p:sp>
        <p:nvSpPr>
          <p:cNvPr id="8" name="TextBox 7"/>
          <p:cNvSpPr txBox="1"/>
          <p:nvPr/>
        </p:nvSpPr>
        <p:spPr>
          <a:xfrm>
            <a:off x="3976382" y="2881159"/>
            <a:ext cx="5027917" cy="1569660"/>
          </a:xfrm>
          <a:prstGeom prst="rect">
            <a:avLst/>
          </a:prstGeom>
          <a:noFill/>
        </p:spPr>
        <p:txBody>
          <a:bodyPr wrap="square" rtlCol="0">
            <a:spAutoFit/>
          </a:bodyPr>
          <a:lstStyle/>
          <a:p>
            <a:r>
              <a:rPr lang="en-US" b="1" dirty="0" smtClean="0">
                <a:solidFill>
                  <a:srgbClr val="000099"/>
                </a:solidFill>
                <a:latin typeface="+mn-lt"/>
              </a:rPr>
              <a:t>ONE GENERATION’S STATUS QUO IS ANOTHER GENERATION’S CHALLENGE TO IMPROVE</a:t>
            </a:r>
            <a:endParaRPr lang="en-US" b="1" dirty="0">
              <a:solidFill>
                <a:srgbClr val="000099"/>
              </a:solidFill>
              <a:latin typeface="+mn-lt"/>
            </a:endParaRPr>
          </a:p>
        </p:txBody>
      </p:sp>
    </p:spTree>
    <p:extLst>
      <p:ext uri="{BB962C8B-B14F-4D97-AF65-F5344CB8AC3E}">
        <p14:creationId xmlns:p14="http://schemas.microsoft.com/office/powerpoint/2010/main" val="2531730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90621" y="1608967"/>
            <a:ext cx="8113679" cy="4637360"/>
          </a:xfrm>
          <a:prstGeom prst="rect">
            <a:avLst/>
          </a:prstGeom>
        </p:spPr>
        <p:txBody>
          <a:bodyPr vert="horz" wrap="square" lIns="0" tIns="0" rIns="0" bIns="0" rtlCol="0">
            <a:spAutoFit/>
          </a:bodyPr>
          <a:lstStyle/>
          <a:p>
            <a:pPr marL="15017" marR="1333092" indent="-4910">
              <a:lnSpc>
                <a:spcPct val="109200"/>
              </a:lnSpc>
            </a:pPr>
            <a:r>
              <a:rPr sz="900" spc="2" dirty="0">
                <a:solidFill>
                  <a:srgbClr val="000099"/>
                </a:solidFill>
                <a:latin typeface="Gill Sans MT"/>
                <a:cs typeface="Gill Sans MT"/>
              </a:rPr>
              <a:t>Deloitte</a:t>
            </a:r>
            <a:r>
              <a:rPr sz="900" spc="45" dirty="0">
                <a:solidFill>
                  <a:srgbClr val="000099"/>
                </a:solidFill>
                <a:latin typeface="Gill Sans MT"/>
                <a:cs typeface="Gill Sans MT"/>
              </a:rPr>
              <a:t>:</a:t>
            </a:r>
            <a:r>
              <a:rPr sz="900" spc="5" dirty="0">
                <a:solidFill>
                  <a:srgbClr val="000099"/>
                </a:solidFill>
                <a:latin typeface="Gill Sans MT"/>
                <a:cs typeface="Gill Sans MT"/>
              </a:rPr>
              <a:t>The</a:t>
            </a:r>
            <a:r>
              <a:rPr sz="900" spc="2" dirty="0">
                <a:solidFill>
                  <a:srgbClr val="000099"/>
                </a:solidFill>
                <a:latin typeface="Gill Sans MT"/>
                <a:cs typeface="Gill Sans MT"/>
              </a:rPr>
              <a:t> 2016 Millennial Su</a:t>
            </a:r>
            <a:r>
              <a:rPr sz="900" spc="27" dirty="0">
                <a:solidFill>
                  <a:srgbClr val="000099"/>
                </a:solidFill>
                <a:latin typeface="Gill Sans MT"/>
                <a:cs typeface="Gill Sans MT"/>
              </a:rPr>
              <a:t>r</a:t>
            </a:r>
            <a:r>
              <a:rPr sz="900" spc="-16" dirty="0">
                <a:solidFill>
                  <a:srgbClr val="000099"/>
                </a:solidFill>
                <a:latin typeface="Gill Sans MT"/>
                <a:cs typeface="Gill Sans MT"/>
              </a:rPr>
              <a:t>v</a:t>
            </a:r>
            <a:r>
              <a:rPr sz="900" spc="-11" dirty="0">
                <a:solidFill>
                  <a:srgbClr val="000099"/>
                </a:solidFill>
                <a:latin typeface="Gill Sans MT"/>
                <a:cs typeface="Gill Sans MT"/>
              </a:rPr>
              <a:t>e</a:t>
            </a:r>
            <a:r>
              <a:rPr sz="900" spc="2" dirty="0">
                <a:solidFill>
                  <a:srgbClr val="000099"/>
                </a:solidFill>
                <a:latin typeface="Gill Sans MT"/>
                <a:cs typeface="Gill Sans MT"/>
              </a:rPr>
              <a:t>y:</a:t>
            </a:r>
            <a:r>
              <a:rPr sz="900" spc="-86" dirty="0">
                <a:solidFill>
                  <a:srgbClr val="000099"/>
                </a:solidFill>
                <a:latin typeface="Gill Sans MT"/>
                <a:cs typeface="Gill Sans MT"/>
              </a:rPr>
              <a:t> </a:t>
            </a:r>
            <a:r>
              <a:rPr sz="900" u="sng" spc="2" dirty="0">
                <a:solidFill>
                  <a:srgbClr val="000099"/>
                </a:solidFill>
                <a:latin typeface="Gill Sans MT"/>
                <a:cs typeface="Gill Sans MT"/>
                <a:hlinkClick r:id="rId3"/>
              </a:rPr>
              <a:t>http</a:t>
            </a:r>
            <a:r>
              <a:rPr sz="900" u="sng" spc="-2" dirty="0">
                <a:solidFill>
                  <a:srgbClr val="000099"/>
                </a:solidFill>
                <a:latin typeface="Gill Sans MT"/>
                <a:cs typeface="Gill Sans MT"/>
                <a:hlinkClick r:id="rId3"/>
              </a:rPr>
              <a:t>:</a:t>
            </a:r>
            <a:r>
              <a:rPr sz="900" u="sng" spc="2" dirty="0">
                <a:solidFill>
                  <a:srgbClr val="000099"/>
                </a:solidFill>
                <a:latin typeface="Gill Sans MT"/>
                <a:cs typeface="Gill Sans MT"/>
                <a:hlinkClick r:id="rId3"/>
              </a:rPr>
              <a:t>//www2.deloitt</a:t>
            </a:r>
            <a:r>
              <a:rPr sz="900" u="sng" spc="18" dirty="0">
                <a:solidFill>
                  <a:srgbClr val="000099"/>
                </a:solidFill>
                <a:latin typeface="Gill Sans MT"/>
                <a:cs typeface="Gill Sans MT"/>
                <a:hlinkClick r:id="rId3"/>
              </a:rPr>
              <a:t>e</a:t>
            </a:r>
            <a:r>
              <a:rPr sz="900" u="sng" spc="2" dirty="0">
                <a:solidFill>
                  <a:srgbClr val="000099"/>
                </a:solidFill>
                <a:latin typeface="Gill Sans MT"/>
                <a:cs typeface="Gill Sans MT"/>
                <a:hlinkClick r:id="rId3"/>
              </a:rPr>
              <a:t>.com/global/en/pages/about-deloitte/a</a:t>
            </a:r>
            <a:r>
              <a:rPr sz="900" u="sng" spc="18" dirty="0">
                <a:solidFill>
                  <a:srgbClr val="000099"/>
                </a:solidFill>
                <a:latin typeface="Gill Sans MT"/>
                <a:cs typeface="Gill Sans MT"/>
                <a:hlinkClick r:id="rId3"/>
              </a:rPr>
              <a:t>r</a:t>
            </a:r>
            <a:r>
              <a:rPr sz="900" u="sng" spc="2" dirty="0">
                <a:solidFill>
                  <a:srgbClr val="000099"/>
                </a:solidFill>
                <a:latin typeface="Gill Sans MT"/>
                <a:cs typeface="Gill Sans MT"/>
                <a:hlinkClick r:id="rId3"/>
              </a:rPr>
              <a:t>ticles/gx-millennials-one-</a:t>
            </a:r>
            <a:r>
              <a:rPr sz="900" u="sng" spc="-9" dirty="0">
                <a:solidFill>
                  <a:srgbClr val="000099"/>
                </a:solidFill>
                <a:latin typeface="Gill Sans MT"/>
                <a:cs typeface="Gill Sans MT"/>
                <a:hlinkClick r:id="rId3"/>
              </a:rPr>
              <a:t>f</a:t>
            </a:r>
            <a:r>
              <a:rPr sz="900" u="sng" spc="2" dirty="0">
                <a:solidFill>
                  <a:srgbClr val="000099"/>
                </a:solidFill>
                <a:latin typeface="Gill Sans MT"/>
                <a:cs typeface="Gill Sans MT"/>
                <a:hlinkClick r:id="rId3"/>
              </a:rPr>
              <a:t>oot-out-the-doo</a:t>
            </a:r>
            <a:r>
              <a:rPr sz="900" u="sng" spc="-89" dirty="0">
                <a:solidFill>
                  <a:srgbClr val="000099"/>
                </a:solidFill>
                <a:latin typeface="Gill Sans MT"/>
                <a:cs typeface="Gill Sans MT"/>
                <a:hlinkClick r:id="rId3"/>
              </a:rPr>
              <a:t>r</a:t>
            </a:r>
            <a:r>
              <a:rPr sz="900" u="sng" spc="2" dirty="0">
                <a:solidFill>
                  <a:srgbClr val="000099"/>
                </a:solidFill>
                <a:latin typeface="Gill Sans MT"/>
                <a:cs typeface="Gill Sans MT"/>
                <a:hlinkClick r:id="rId3"/>
              </a:rPr>
              <a:t>.html</a:t>
            </a:r>
            <a:r>
              <a:rPr sz="900" spc="2" dirty="0">
                <a:solidFill>
                  <a:srgbClr val="000099"/>
                </a:solidFill>
                <a:latin typeface="Gill Sans MT"/>
                <a:cs typeface="Gill Sans MT"/>
              </a:rPr>
              <a:t> </a:t>
            </a:r>
            <a:r>
              <a:rPr sz="900" spc="-11" dirty="0">
                <a:solidFill>
                  <a:srgbClr val="000099"/>
                </a:solidFill>
                <a:latin typeface="Gill Sans MT"/>
                <a:cs typeface="Gill Sans MT"/>
              </a:rPr>
              <a:t>F</a:t>
            </a:r>
            <a:r>
              <a:rPr sz="900" spc="5" dirty="0">
                <a:solidFill>
                  <a:srgbClr val="000099"/>
                </a:solidFill>
                <a:latin typeface="Gill Sans MT"/>
                <a:cs typeface="Gill Sans MT"/>
              </a:rPr>
              <a:t>o</a:t>
            </a:r>
            <a:r>
              <a:rPr sz="900" spc="-11" dirty="0">
                <a:solidFill>
                  <a:srgbClr val="000099"/>
                </a:solidFill>
                <a:latin typeface="Gill Sans MT"/>
                <a:cs typeface="Gill Sans MT"/>
              </a:rPr>
              <a:t>r</a:t>
            </a:r>
            <a:r>
              <a:rPr sz="900" spc="2" dirty="0">
                <a:solidFill>
                  <a:srgbClr val="000099"/>
                </a:solidFill>
                <a:latin typeface="Gill Sans MT"/>
                <a:cs typeface="Gill Sans MT"/>
              </a:rPr>
              <a:t>d,</a:t>
            </a:r>
            <a:r>
              <a:rPr sz="900" spc="-89" dirty="0">
                <a:solidFill>
                  <a:srgbClr val="000099"/>
                </a:solidFill>
                <a:latin typeface="Gill Sans MT"/>
                <a:cs typeface="Gill Sans MT"/>
              </a:rPr>
              <a:t> </a:t>
            </a:r>
            <a:r>
              <a:rPr sz="900" i="1" spc="-86" dirty="0">
                <a:solidFill>
                  <a:srgbClr val="000099"/>
                </a:solidFill>
                <a:latin typeface="Gill Sans MT"/>
                <a:cs typeface="Gill Sans MT"/>
              </a:rPr>
              <a:t>T</a:t>
            </a:r>
            <a:r>
              <a:rPr sz="900" i="1" spc="-7" dirty="0">
                <a:solidFill>
                  <a:srgbClr val="000099"/>
                </a:solidFill>
                <a:latin typeface="Gill Sans MT"/>
                <a:cs typeface="Gill Sans MT"/>
              </a:rPr>
              <a:t>r</a:t>
            </a:r>
            <a:r>
              <a:rPr sz="900" i="1" spc="2" dirty="0">
                <a:solidFill>
                  <a:srgbClr val="000099"/>
                </a:solidFill>
                <a:latin typeface="Gill Sans MT"/>
                <a:cs typeface="Gill Sans MT"/>
              </a:rPr>
              <a:t>end</a:t>
            </a:r>
            <a:r>
              <a:rPr sz="900" i="1" dirty="0">
                <a:solidFill>
                  <a:srgbClr val="000099"/>
                </a:solidFill>
                <a:latin typeface="Gill Sans MT"/>
                <a:cs typeface="Gill Sans MT"/>
              </a:rPr>
              <a:t> </a:t>
            </a:r>
            <a:r>
              <a:rPr sz="900" i="1" spc="2" dirty="0">
                <a:solidFill>
                  <a:srgbClr val="000099"/>
                </a:solidFill>
                <a:latin typeface="Gill Sans MT"/>
                <a:cs typeface="Gill Sans MT"/>
              </a:rPr>
              <a:t>Repo</a:t>
            </a:r>
            <a:r>
              <a:rPr sz="900" i="1" spc="36" dirty="0">
                <a:solidFill>
                  <a:srgbClr val="000099"/>
                </a:solidFill>
                <a:latin typeface="Gill Sans MT"/>
                <a:cs typeface="Gill Sans MT"/>
              </a:rPr>
              <a:t>r</a:t>
            </a:r>
            <a:r>
              <a:rPr sz="900" i="1" spc="2" dirty="0">
                <a:solidFill>
                  <a:srgbClr val="000099"/>
                </a:solidFill>
                <a:latin typeface="Gill Sans MT"/>
                <a:cs typeface="Gill Sans MT"/>
              </a:rPr>
              <a:t>t 2015</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u="sng" spc="2" dirty="0">
                <a:solidFill>
                  <a:srgbClr val="000099"/>
                </a:solidFill>
                <a:latin typeface="Gill Sans MT"/>
                <a:cs typeface="Gill Sans MT"/>
                <a:hlinkClick r:id="rId4"/>
              </a:rPr>
              <a:t>http</a:t>
            </a:r>
            <a:r>
              <a:rPr sz="900" u="sng" spc="-2" dirty="0">
                <a:solidFill>
                  <a:srgbClr val="000099"/>
                </a:solidFill>
                <a:latin typeface="Gill Sans MT"/>
                <a:cs typeface="Gill Sans MT"/>
                <a:hlinkClick r:id="rId4"/>
              </a:rPr>
              <a:t>:</a:t>
            </a:r>
            <a:r>
              <a:rPr sz="900" u="sng" spc="2" dirty="0">
                <a:solidFill>
                  <a:srgbClr val="000099"/>
                </a:solidFill>
                <a:latin typeface="Gill Sans MT"/>
                <a:cs typeface="Gill Sans MT"/>
                <a:hlinkClick r:id="rId4"/>
              </a:rPr>
              <a:t>//ww</a:t>
            </a:r>
            <a:r>
              <a:rPr sz="900" u="sng" spc="-50" dirty="0">
                <a:solidFill>
                  <a:srgbClr val="000099"/>
                </a:solidFill>
                <a:latin typeface="Gill Sans MT"/>
                <a:cs typeface="Gill Sans MT"/>
                <a:hlinkClick r:id="rId4"/>
              </a:rPr>
              <a:t>w</a:t>
            </a:r>
            <a:r>
              <a:rPr sz="900" u="sng" spc="2" dirty="0">
                <a:solidFill>
                  <a:srgbClr val="000099"/>
                </a:solidFill>
                <a:latin typeface="Gill Sans MT"/>
                <a:cs typeface="Gill Sans MT"/>
                <a:hlinkClick r:id="rId4"/>
              </a:rPr>
              <a:t>.at.</a:t>
            </a:r>
            <a:r>
              <a:rPr sz="900" u="sng" spc="-9" dirty="0">
                <a:solidFill>
                  <a:srgbClr val="000099"/>
                </a:solidFill>
                <a:latin typeface="Gill Sans MT"/>
                <a:cs typeface="Gill Sans MT"/>
                <a:hlinkClick r:id="rId4"/>
              </a:rPr>
              <a:t>f</a:t>
            </a:r>
            <a:r>
              <a:rPr sz="900" u="sng" spc="5" dirty="0">
                <a:solidFill>
                  <a:srgbClr val="000099"/>
                </a:solidFill>
                <a:latin typeface="Gill Sans MT"/>
                <a:cs typeface="Gill Sans MT"/>
                <a:hlinkClick r:id="rId4"/>
              </a:rPr>
              <a:t>o</a:t>
            </a:r>
            <a:r>
              <a:rPr sz="900" u="sng" spc="-11" dirty="0">
                <a:solidFill>
                  <a:srgbClr val="000099"/>
                </a:solidFill>
                <a:latin typeface="Gill Sans MT"/>
                <a:cs typeface="Gill Sans MT"/>
                <a:hlinkClick r:id="rId4"/>
              </a:rPr>
              <a:t>r</a:t>
            </a:r>
            <a:r>
              <a:rPr sz="900" u="sng" spc="2" dirty="0">
                <a:solidFill>
                  <a:srgbClr val="000099"/>
                </a:solidFill>
                <a:latin typeface="Gill Sans MT"/>
                <a:cs typeface="Gill Sans MT"/>
                <a:hlinkClick r:id="rId4"/>
              </a:rPr>
              <a:t>d.com/SiteCollectionImages/2014_NA/Dec/</a:t>
            </a:r>
            <a:r>
              <a:rPr sz="900" u="sng" spc="-11" dirty="0">
                <a:solidFill>
                  <a:srgbClr val="000099"/>
                </a:solidFill>
                <a:latin typeface="Gill Sans MT"/>
                <a:cs typeface="Gill Sans MT"/>
                <a:hlinkClick r:id="rId4"/>
              </a:rPr>
              <a:t>F</a:t>
            </a:r>
            <a:r>
              <a:rPr sz="900" u="sng" spc="5" dirty="0">
                <a:solidFill>
                  <a:srgbClr val="000099"/>
                </a:solidFill>
                <a:latin typeface="Gill Sans MT"/>
                <a:cs typeface="Gill Sans MT"/>
                <a:hlinkClick r:id="rId4"/>
              </a:rPr>
              <a:t>o</a:t>
            </a:r>
            <a:r>
              <a:rPr sz="900" u="sng" spc="-11" dirty="0">
                <a:solidFill>
                  <a:srgbClr val="000099"/>
                </a:solidFill>
                <a:latin typeface="Gill Sans MT"/>
                <a:cs typeface="Gill Sans MT"/>
                <a:hlinkClick r:id="rId4"/>
              </a:rPr>
              <a:t>r</a:t>
            </a:r>
            <a:r>
              <a:rPr sz="900" u="sng" spc="2" dirty="0">
                <a:solidFill>
                  <a:srgbClr val="000099"/>
                </a:solidFill>
                <a:latin typeface="Gill Sans MT"/>
                <a:cs typeface="Gill Sans MT"/>
                <a:hlinkClick r:id="rId4"/>
              </a:rPr>
              <a:t>d-2015-</a:t>
            </a:r>
            <a:r>
              <a:rPr sz="900" u="sng" spc="-109" dirty="0">
                <a:solidFill>
                  <a:srgbClr val="000099"/>
                </a:solidFill>
                <a:latin typeface="Gill Sans MT"/>
                <a:cs typeface="Gill Sans MT"/>
                <a:hlinkClick r:id="rId4"/>
              </a:rPr>
              <a:t>T</a:t>
            </a:r>
            <a:r>
              <a:rPr sz="900" u="sng" spc="-16" dirty="0">
                <a:solidFill>
                  <a:srgbClr val="000099"/>
                </a:solidFill>
                <a:latin typeface="Gill Sans MT"/>
                <a:cs typeface="Gill Sans MT"/>
                <a:hlinkClick r:id="rId4"/>
              </a:rPr>
              <a:t>r</a:t>
            </a:r>
            <a:r>
              <a:rPr sz="900" u="sng" spc="5" dirty="0">
                <a:solidFill>
                  <a:srgbClr val="000099"/>
                </a:solidFill>
                <a:latin typeface="Gill Sans MT"/>
                <a:cs typeface="Gill Sans MT"/>
                <a:hlinkClick r:id="rId4"/>
              </a:rPr>
              <a:t>endRepo</a:t>
            </a:r>
            <a:r>
              <a:rPr sz="900" u="sng" spc="18" dirty="0">
                <a:solidFill>
                  <a:srgbClr val="000099"/>
                </a:solidFill>
                <a:latin typeface="Gill Sans MT"/>
                <a:cs typeface="Gill Sans MT"/>
                <a:hlinkClick r:id="rId4"/>
              </a:rPr>
              <a:t>r</a:t>
            </a:r>
            <a:r>
              <a:rPr sz="900" u="sng" spc="2" dirty="0">
                <a:solidFill>
                  <a:srgbClr val="000099"/>
                </a:solidFill>
                <a:latin typeface="Gill Sans MT"/>
                <a:cs typeface="Gill Sans MT"/>
                <a:hlinkClick r:id="rId4"/>
              </a:rPr>
              <a:t>tBook.pdf</a:t>
            </a:r>
            <a:endParaRPr sz="900" dirty="0">
              <a:solidFill>
                <a:srgbClr val="000099"/>
              </a:solidFill>
              <a:latin typeface="Gill Sans MT"/>
              <a:cs typeface="Gill Sans MT"/>
            </a:endParaRPr>
          </a:p>
          <a:p>
            <a:pPr marL="19927" marR="1166744">
              <a:lnSpc>
                <a:spcPts val="1051"/>
              </a:lnSpc>
              <a:spcBef>
                <a:spcPts val="407"/>
              </a:spcBef>
            </a:pPr>
            <a:r>
              <a:rPr sz="900" spc="2" dirty="0">
                <a:solidFill>
                  <a:srgbClr val="000099"/>
                </a:solidFill>
                <a:latin typeface="Gill Sans MT"/>
                <a:cs typeface="Gill Sans MT"/>
              </a:rPr>
              <a:t>Boston College Center </a:t>
            </a:r>
            <a:r>
              <a:rPr sz="900" spc="-9" dirty="0">
                <a:solidFill>
                  <a:srgbClr val="000099"/>
                </a:solidFill>
                <a:latin typeface="Gill Sans MT"/>
                <a:cs typeface="Gill Sans MT"/>
              </a:rPr>
              <a:t>f</a:t>
            </a:r>
            <a:r>
              <a:rPr sz="900" spc="2" dirty="0">
                <a:solidFill>
                  <a:srgbClr val="000099"/>
                </a:solidFill>
                <a:latin typeface="Gill Sans MT"/>
                <a:cs typeface="Gill Sans MT"/>
              </a:rPr>
              <a:t>or</a:t>
            </a:r>
            <a:r>
              <a:rPr sz="900" spc="-109" dirty="0">
                <a:solidFill>
                  <a:srgbClr val="000099"/>
                </a:solidFill>
                <a:latin typeface="Gill Sans MT"/>
                <a:cs typeface="Gill Sans MT"/>
              </a:rPr>
              <a:t> </a:t>
            </a:r>
            <a:r>
              <a:rPr sz="900" spc="-73" dirty="0">
                <a:solidFill>
                  <a:srgbClr val="000099"/>
                </a:solidFill>
                <a:latin typeface="Gill Sans MT"/>
                <a:cs typeface="Gill Sans MT"/>
              </a:rPr>
              <a:t>W</a:t>
            </a:r>
            <a:r>
              <a:rPr sz="900" spc="2" dirty="0">
                <a:solidFill>
                  <a:srgbClr val="000099"/>
                </a:solidFill>
                <a:latin typeface="Gill Sans MT"/>
                <a:cs typeface="Gill Sans MT"/>
              </a:rPr>
              <a:t>ork </a:t>
            </a:r>
            <a:r>
              <a:rPr sz="900" spc="5" dirty="0">
                <a:solidFill>
                  <a:srgbClr val="000099"/>
                </a:solidFill>
                <a:latin typeface="Gill Sans MT"/>
                <a:cs typeface="Gill Sans MT"/>
              </a:rPr>
              <a:t>&amp;</a:t>
            </a:r>
            <a:r>
              <a:rPr sz="900" spc="2" dirty="0">
                <a:solidFill>
                  <a:srgbClr val="000099"/>
                </a:solidFill>
                <a:latin typeface="Gill Sans MT"/>
                <a:cs typeface="Gill Sans MT"/>
              </a:rPr>
              <a:t> Fami</a:t>
            </a:r>
            <a:r>
              <a:rPr sz="900" spc="-9" dirty="0">
                <a:solidFill>
                  <a:srgbClr val="000099"/>
                </a:solidFill>
                <a:latin typeface="Gill Sans MT"/>
                <a:cs typeface="Gill Sans MT"/>
              </a:rPr>
              <a:t>l</a:t>
            </a:r>
            <a:r>
              <a:rPr sz="900" spc="-70" dirty="0">
                <a:solidFill>
                  <a:srgbClr val="000099"/>
                </a:solidFill>
                <a:latin typeface="Gill Sans MT"/>
                <a:cs typeface="Gill Sans MT"/>
              </a:rPr>
              <a:t>y</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i="1" spc="5" dirty="0">
                <a:solidFill>
                  <a:srgbClr val="000099"/>
                </a:solidFill>
                <a:latin typeface="Gill Sans MT"/>
                <a:cs typeface="Gill Sans MT"/>
              </a:rPr>
              <a:t>C</a:t>
            </a:r>
            <a:r>
              <a:rPr sz="900" i="1" spc="-7" dirty="0">
                <a:solidFill>
                  <a:srgbClr val="000099"/>
                </a:solidFill>
                <a:latin typeface="Gill Sans MT"/>
                <a:cs typeface="Gill Sans MT"/>
              </a:rPr>
              <a:t>r</a:t>
            </a:r>
            <a:r>
              <a:rPr sz="900" i="1" spc="2" dirty="0">
                <a:solidFill>
                  <a:srgbClr val="000099"/>
                </a:solidFill>
                <a:latin typeface="Gill Sans MT"/>
                <a:cs typeface="Gill Sans MT"/>
              </a:rPr>
              <a:t>eating</a:t>
            </a:r>
            <a:r>
              <a:rPr sz="900" i="1" spc="-132" dirty="0">
                <a:solidFill>
                  <a:srgbClr val="000099"/>
                </a:solidFill>
                <a:latin typeface="Gill Sans MT"/>
                <a:cs typeface="Gill Sans MT"/>
              </a:rPr>
              <a:t> </a:t>
            </a:r>
            <a:r>
              <a:rPr sz="900" i="1" spc="-86" dirty="0">
                <a:solidFill>
                  <a:srgbClr val="000099"/>
                </a:solidFill>
                <a:latin typeface="Gill Sans MT"/>
                <a:cs typeface="Gill Sans MT"/>
              </a:rPr>
              <a:t>T</a:t>
            </a:r>
            <a:r>
              <a:rPr sz="900" i="1" spc="2" dirty="0">
                <a:solidFill>
                  <a:srgbClr val="000099"/>
                </a:solidFill>
                <a:latin typeface="Gill Sans MT"/>
                <a:cs typeface="Gill Sans MT"/>
              </a:rPr>
              <a:t>omor</a:t>
            </a:r>
            <a:r>
              <a:rPr sz="900" i="1" spc="-16" dirty="0">
                <a:solidFill>
                  <a:srgbClr val="000099"/>
                </a:solidFill>
                <a:latin typeface="Gill Sans MT"/>
                <a:cs typeface="Gill Sans MT"/>
              </a:rPr>
              <a:t>ro</a:t>
            </a:r>
            <a:r>
              <a:rPr sz="900" i="1" spc="5" dirty="0">
                <a:solidFill>
                  <a:srgbClr val="000099"/>
                </a:solidFill>
                <a:latin typeface="Gill Sans MT"/>
                <a:cs typeface="Gill Sans MT"/>
              </a:rPr>
              <a:t>w</a:t>
            </a:r>
            <a:r>
              <a:rPr sz="900" i="1" spc="-45" dirty="0">
                <a:solidFill>
                  <a:srgbClr val="000099"/>
                </a:solidFill>
                <a:latin typeface="Gill Sans MT"/>
                <a:cs typeface="Gill Sans MT"/>
              </a:rPr>
              <a:t>’</a:t>
            </a:r>
            <a:r>
              <a:rPr sz="900" i="1" spc="2" dirty="0">
                <a:solidFill>
                  <a:srgbClr val="000099"/>
                </a:solidFill>
                <a:latin typeface="Gill Sans MT"/>
                <a:cs typeface="Gill Sans MT"/>
              </a:rPr>
              <a:t>s Leade</a:t>
            </a:r>
            <a:r>
              <a:rPr sz="900" i="1" spc="18" dirty="0">
                <a:solidFill>
                  <a:srgbClr val="000099"/>
                </a:solidFill>
                <a:latin typeface="Gill Sans MT"/>
                <a:cs typeface="Gill Sans MT"/>
              </a:rPr>
              <a:t>r</a:t>
            </a:r>
            <a:r>
              <a:rPr sz="900" i="1" spc="2" dirty="0">
                <a:solidFill>
                  <a:srgbClr val="000099"/>
                </a:solidFill>
                <a:latin typeface="Gill Sans MT"/>
                <a:cs typeface="Gill Sans MT"/>
              </a:rPr>
              <a:t>s:</a:t>
            </a:r>
            <a:r>
              <a:rPr sz="900" i="1" spc="-89" dirty="0">
                <a:solidFill>
                  <a:srgbClr val="000099"/>
                </a:solidFill>
                <a:latin typeface="Gill Sans MT"/>
                <a:cs typeface="Gill Sans MT"/>
              </a:rPr>
              <a:t> </a:t>
            </a:r>
            <a:r>
              <a:rPr sz="900" i="1" spc="2" dirty="0">
                <a:solidFill>
                  <a:srgbClr val="000099"/>
                </a:solidFill>
                <a:latin typeface="Gill Sans MT"/>
                <a:cs typeface="Gill Sans MT"/>
              </a:rPr>
              <a:t>the Expanding Roles of Millennials in the</a:t>
            </a:r>
            <a:r>
              <a:rPr sz="900" i="1" spc="-132" dirty="0">
                <a:solidFill>
                  <a:srgbClr val="000099"/>
                </a:solidFill>
                <a:latin typeface="Gill Sans MT"/>
                <a:cs typeface="Gill Sans MT"/>
              </a:rPr>
              <a:t> </a:t>
            </a:r>
            <a:r>
              <a:rPr sz="900" i="1" spc="-61" dirty="0">
                <a:solidFill>
                  <a:srgbClr val="000099"/>
                </a:solidFill>
                <a:latin typeface="Gill Sans MT"/>
                <a:cs typeface="Gill Sans MT"/>
              </a:rPr>
              <a:t>W</a:t>
            </a:r>
            <a:r>
              <a:rPr sz="900" i="1" spc="2" dirty="0">
                <a:solidFill>
                  <a:srgbClr val="000099"/>
                </a:solidFill>
                <a:latin typeface="Gill Sans MT"/>
                <a:cs typeface="Gill Sans MT"/>
              </a:rPr>
              <a:t>ork</a:t>
            </a:r>
            <a:r>
              <a:rPr sz="900" i="1" dirty="0">
                <a:solidFill>
                  <a:srgbClr val="000099"/>
                </a:solidFill>
                <a:latin typeface="Gill Sans MT"/>
                <a:cs typeface="Gill Sans MT"/>
              </a:rPr>
              <a:t>p</a:t>
            </a:r>
            <a:r>
              <a:rPr sz="900" i="1" spc="2" dirty="0">
                <a:solidFill>
                  <a:srgbClr val="000099"/>
                </a:solidFill>
                <a:latin typeface="Gill Sans MT"/>
                <a:cs typeface="Gill Sans MT"/>
              </a:rPr>
              <a:t>lace</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spc="2" dirty="0">
                <a:solidFill>
                  <a:srgbClr val="000099"/>
                </a:solidFill>
                <a:latin typeface="Gill Sans MT"/>
                <a:cs typeface="Gill Sans MT"/>
              </a:rPr>
              <a:t>Lau</a:t>
            </a:r>
            <a:r>
              <a:rPr sz="900" spc="-16" dirty="0">
                <a:solidFill>
                  <a:srgbClr val="000099"/>
                </a:solidFill>
                <a:latin typeface="Gill Sans MT"/>
                <a:cs typeface="Gill Sans MT"/>
              </a:rPr>
              <a:t>r</a:t>
            </a:r>
            <a:r>
              <a:rPr sz="900" spc="2" dirty="0">
                <a:solidFill>
                  <a:srgbClr val="000099"/>
                </a:solidFill>
                <a:latin typeface="Gill Sans MT"/>
                <a:cs typeface="Gill Sans MT"/>
              </a:rPr>
              <a:t>en Stiller Rikleen</a:t>
            </a:r>
            <a:r>
              <a:rPr sz="900" spc="2" dirty="0">
                <a:solidFill>
                  <a:srgbClr val="000099"/>
                </a:solidFill>
                <a:latin typeface="Gill Sans MT"/>
                <a:cs typeface="Gill Sans MT"/>
              </a:rPr>
              <a:t>,</a:t>
            </a:r>
            <a:r>
              <a:rPr sz="900" spc="-89" dirty="0">
                <a:solidFill>
                  <a:srgbClr val="000099"/>
                </a:solidFill>
                <a:latin typeface="Gill Sans MT"/>
                <a:cs typeface="Gill Sans MT"/>
              </a:rPr>
              <a:t> </a:t>
            </a:r>
            <a:r>
              <a:rPr sz="900" spc="2" dirty="0">
                <a:solidFill>
                  <a:srgbClr val="000099"/>
                </a:solidFill>
                <a:latin typeface="Gill Sans MT"/>
                <a:cs typeface="Gill Sans MT"/>
              </a:rPr>
              <a:t>2011, </a:t>
            </a:r>
            <a:r>
              <a:rPr sz="900" u="sng" spc="2" dirty="0">
                <a:solidFill>
                  <a:srgbClr val="000099"/>
                </a:solidFill>
                <a:latin typeface="Gill Sans MT"/>
                <a:cs typeface="Gill Sans MT"/>
                <a:hlinkClick r:id="rId5"/>
              </a:rPr>
              <a:t>http</a:t>
            </a:r>
            <a:r>
              <a:rPr sz="900" u="sng" spc="-2" dirty="0">
                <a:solidFill>
                  <a:srgbClr val="000099"/>
                </a:solidFill>
                <a:latin typeface="Gill Sans MT"/>
                <a:cs typeface="Gill Sans MT"/>
                <a:hlinkClick r:id="rId5"/>
              </a:rPr>
              <a:t>:</a:t>
            </a:r>
            <a:r>
              <a:rPr sz="900" u="sng" spc="2" dirty="0">
                <a:solidFill>
                  <a:srgbClr val="000099"/>
                </a:solidFill>
                <a:latin typeface="Gill Sans MT"/>
                <a:cs typeface="Gill Sans MT"/>
                <a:hlinkClick r:id="rId5"/>
              </a:rPr>
              <a:t>//ww</a:t>
            </a:r>
            <a:r>
              <a:rPr sz="900" u="sng" spc="-50" dirty="0">
                <a:solidFill>
                  <a:srgbClr val="000099"/>
                </a:solidFill>
                <a:latin typeface="Gill Sans MT"/>
                <a:cs typeface="Gill Sans MT"/>
                <a:hlinkClick r:id="rId5"/>
              </a:rPr>
              <a:t>w</a:t>
            </a:r>
            <a:r>
              <a:rPr sz="900" u="sng" spc="2" dirty="0">
                <a:solidFill>
                  <a:srgbClr val="000099"/>
                </a:solidFill>
                <a:latin typeface="Gill Sans MT"/>
                <a:cs typeface="Gill Sans MT"/>
                <a:hlinkClick r:id="rId5"/>
              </a:rPr>
              <a:t>.b</a:t>
            </a:r>
            <a:r>
              <a:rPr sz="900" u="sng" spc="18" dirty="0">
                <a:solidFill>
                  <a:srgbClr val="000099"/>
                </a:solidFill>
                <a:latin typeface="Gill Sans MT"/>
                <a:cs typeface="Gill Sans MT"/>
                <a:hlinkClick r:id="rId5"/>
              </a:rPr>
              <a:t>c</a:t>
            </a:r>
            <a:r>
              <a:rPr sz="900" u="sng" spc="2" dirty="0">
                <a:solidFill>
                  <a:srgbClr val="000099"/>
                </a:solidFill>
                <a:latin typeface="Gill Sans MT"/>
                <a:cs typeface="Gill Sans MT"/>
                <a:hlinkClick r:id="rId5"/>
              </a:rPr>
              <a:t>.edu/content/dam/</a:t>
            </a:r>
            <a:r>
              <a:rPr sz="900" u="sng" spc="11" dirty="0">
                <a:solidFill>
                  <a:srgbClr val="000099"/>
                </a:solidFill>
                <a:latin typeface="Gill Sans MT"/>
                <a:cs typeface="Gill Sans MT"/>
                <a:hlinkClick r:id="rId5"/>
              </a:rPr>
              <a:t>fil</a:t>
            </a:r>
            <a:r>
              <a:rPr sz="900" u="sng" spc="2" dirty="0">
                <a:solidFill>
                  <a:srgbClr val="000099"/>
                </a:solidFill>
                <a:latin typeface="Gill Sans MT"/>
                <a:cs typeface="Gill Sans MT"/>
                <a:hlinkClick r:id="rId5"/>
              </a:rPr>
              <a:t>es/centers/cwf/pdf/BCCW</a:t>
            </a:r>
            <a:r>
              <a:rPr sz="900" u="sng" dirty="0">
                <a:solidFill>
                  <a:srgbClr val="000099"/>
                </a:solidFill>
                <a:latin typeface="Gill Sans MT"/>
                <a:cs typeface="Gill Sans MT"/>
                <a:hlinkClick r:id="rId5"/>
              </a:rPr>
              <a:t>F</a:t>
            </a:r>
            <a:r>
              <a:rPr sz="900" u="sng" spc="2" dirty="0">
                <a:solidFill>
                  <a:srgbClr val="000099"/>
                </a:solidFill>
                <a:latin typeface="Gill Sans MT"/>
                <a:cs typeface="Gill Sans MT"/>
                <a:hlinkClick r:id="rId5"/>
              </a:rPr>
              <a:t>%20EBS-Millennials%20FINAL.pdf</a:t>
            </a:r>
            <a:endParaRPr sz="900" dirty="0">
              <a:solidFill>
                <a:srgbClr val="000099"/>
              </a:solidFill>
              <a:latin typeface="Gill Sans MT"/>
              <a:cs typeface="Gill Sans MT"/>
            </a:endParaRPr>
          </a:p>
          <a:p>
            <a:pPr marL="15017" marR="2559328" indent="4621">
              <a:lnSpc>
                <a:spcPct val="107500"/>
              </a:lnSpc>
              <a:spcBef>
                <a:spcPts val="323"/>
              </a:spcBef>
            </a:pPr>
            <a:r>
              <a:rPr sz="900" spc="5" dirty="0">
                <a:solidFill>
                  <a:srgbClr val="000099"/>
                </a:solidFill>
                <a:latin typeface="Gill Sans MT"/>
                <a:cs typeface="Gill Sans MT"/>
              </a:rPr>
              <a:t>Up</a:t>
            </a:r>
            <a:r>
              <a:rPr sz="900" spc="-73" dirty="0">
                <a:solidFill>
                  <a:srgbClr val="000099"/>
                </a:solidFill>
                <a:latin typeface="Gill Sans MT"/>
                <a:cs typeface="Gill Sans MT"/>
              </a:rPr>
              <a:t>W</a:t>
            </a:r>
            <a:r>
              <a:rPr sz="900" spc="2" dirty="0">
                <a:solidFill>
                  <a:srgbClr val="000099"/>
                </a:solidFill>
                <a:latin typeface="Gill Sans MT"/>
                <a:cs typeface="Gill Sans MT"/>
              </a:rPr>
              <a:t>ork</a:t>
            </a:r>
            <a:r>
              <a:rPr sz="900" spc="2" dirty="0">
                <a:solidFill>
                  <a:srgbClr val="000099"/>
                </a:solidFill>
                <a:latin typeface="Gill Sans MT"/>
                <a:cs typeface="Gill Sans MT"/>
              </a:rPr>
              <a:t>,</a:t>
            </a:r>
            <a:r>
              <a:rPr sz="900" spc="-89" dirty="0">
                <a:solidFill>
                  <a:srgbClr val="000099"/>
                </a:solidFill>
                <a:latin typeface="Gill Sans MT"/>
                <a:cs typeface="Gill Sans MT"/>
              </a:rPr>
              <a:t> </a:t>
            </a:r>
            <a:r>
              <a:rPr sz="900" i="1" spc="2" dirty="0">
                <a:solidFill>
                  <a:srgbClr val="000099"/>
                </a:solidFill>
                <a:latin typeface="Gill Sans MT"/>
                <a:cs typeface="Gill Sans MT"/>
              </a:rPr>
              <a:t>Millennial Majo</a:t>
            </a:r>
            <a:r>
              <a:rPr sz="900" i="1" spc="18" dirty="0">
                <a:solidFill>
                  <a:srgbClr val="000099"/>
                </a:solidFill>
                <a:latin typeface="Gill Sans MT"/>
                <a:cs typeface="Gill Sans MT"/>
              </a:rPr>
              <a:t>r</a:t>
            </a:r>
            <a:r>
              <a:rPr sz="900" i="1" spc="2" dirty="0">
                <a:solidFill>
                  <a:srgbClr val="000099"/>
                </a:solidFill>
                <a:latin typeface="Gill Sans MT"/>
                <a:cs typeface="Gill Sans MT"/>
              </a:rPr>
              <a:t>ity</a:t>
            </a:r>
            <a:r>
              <a:rPr sz="900" i="1" spc="-132" dirty="0">
                <a:solidFill>
                  <a:srgbClr val="000099"/>
                </a:solidFill>
                <a:latin typeface="Gill Sans MT"/>
                <a:cs typeface="Gill Sans MT"/>
              </a:rPr>
              <a:t> </a:t>
            </a:r>
            <a:r>
              <a:rPr sz="900" i="1" spc="-61" dirty="0">
                <a:solidFill>
                  <a:srgbClr val="000099"/>
                </a:solidFill>
                <a:latin typeface="Gill Sans MT"/>
                <a:cs typeface="Gill Sans MT"/>
              </a:rPr>
              <a:t>W</a:t>
            </a:r>
            <a:r>
              <a:rPr sz="900" i="1" spc="2" dirty="0">
                <a:solidFill>
                  <a:srgbClr val="000099"/>
                </a:solidFill>
                <a:latin typeface="Gill Sans MT"/>
                <a:cs typeface="Gill Sans MT"/>
              </a:rPr>
              <a:t>ork</a:t>
            </a:r>
            <a:r>
              <a:rPr sz="900" i="1" spc="-11" dirty="0">
                <a:solidFill>
                  <a:srgbClr val="000099"/>
                </a:solidFill>
                <a:latin typeface="Gill Sans MT"/>
                <a:cs typeface="Gill Sans MT"/>
              </a:rPr>
              <a:t>f</a:t>
            </a:r>
            <a:r>
              <a:rPr sz="900" i="1" spc="2" dirty="0">
                <a:solidFill>
                  <a:srgbClr val="000099"/>
                </a:solidFill>
                <a:latin typeface="Gill Sans MT"/>
                <a:cs typeface="Gill Sans MT"/>
              </a:rPr>
              <a:t>orce Study: </a:t>
            </a:r>
            <a:r>
              <a:rPr sz="900" u="sng" spc="2" dirty="0">
                <a:solidFill>
                  <a:srgbClr val="000099"/>
                </a:solidFill>
                <a:latin typeface="Gill Sans MT"/>
                <a:cs typeface="Gill Sans MT"/>
                <a:hlinkClick r:id="rId6"/>
              </a:rPr>
              <a:t>http</a:t>
            </a:r>
            <a:r>
              <a:rPr sz="900" u="sng" spc="-2" dirty="0">
                <a:solidFill>
                  <a:srgbClr val="000099"/>
                </a:solidFill>
                <a:latin typeface="Gill Sans MT"/>
                <a:cs typeface="Gill Sans MT"/>
                <a:hlinkClick r:id="rId6"/>
              </a:rPr>
              <a:t>:</a:t>
            </a:r>
            <a:r>
              <a:rPr sz="900" u="sng" spc="2" dirty="0">
                <a:solidFill>
                  <a:srgbClr val="000099"/>
                </a:solidFill>
                <a:latin typeface="Gill Sans MT"/>
                <a:cs typeface="Gill Sans MT"/>
                <a:hlinkClick r:id="rId6"/>
              </a:rPr>
              <a:t>//ww</a:t>
            </a:r>
            <a:r>
              <a:rPr sz="900" u="sng" spc="-50" dirty="0">
                <a:solidFill>
                  <a:srgbClr val="000099"/>
                </a:solidFill>
                <a:latin typeface="Gill Sans MT"/>
                <a:cs typeface="Gill Sans MT"/>
                <a:hlinkClick r:id="rId6"/>
              </a:rPr>
              <a:t>w</a:t>
            </a:r>
            <a:r>
              <a:rPr sz="900" u="sng" spc="2" dirty="0">
                <a:solidFill>
                  <a:srgbClr val="000099"/>
                </a:solidFill>
                <a:latin typeface="Gill Sans MT"/>
                <a:cs typeface="Gill Sans MT"/>
                <a:hlinkClick r:id="rId6"/>
              </a:rPr>
              <a:t>.elance-odesk.com/millennial-majority-</a:t>
            </a:r>
            <a:r>
              <a:rPr sz="900" u="sng" spc="-14" dirty="0">
                <a:solidFill>
                  <a:srgbClr val="000099"/>
                </a:solidFill>
                <a:latin typeface="Gill Sans MT"/>
                <a:cs typeface="Gill Sans MT"/>
                <a:hlinkClick r:id="rId6"/>
              </a:rPr>
              <a:t>w</a:t>
            </a:r>
            <a:r>
              <a:rPr sz="900" u="sng" spc="2" dirty="0">
                <a:solidFill>
                  <a:srgbClr val="000099"/>
                </a:solidFill>
                <a:latin typeface="Gill Sans MT"/>
                <a:cs typeface="Gill Sans MT"/>
                <a:hlinkClick r:id="rId6"/>
              </a:rPr>
              <a:t>ork</a:t>
            </a:r>
            <a:r>
              <a:rPr sz="900" u="sng" spc="-9" dirty="0">
                <a:solidFill>
                  <a:srgbClr val="000099"/>
                </a:solidFill>
                <a:latin typeface="Gill Sans MT"/>
                <a:cs typeface="Gill Sans MT"/>
                <a:hlinkClick r:id="rId6"/>
              </a:rPr>
              <a:t>f</a:t>
            </a:r>
            <a:r>
              <a:rPr sz="900" u="sng" spc="5" dirty="0">
                <a:solidFill>
                  <a:srgbClr val="000099"/>
                </a:solidFill>
                <a:latin typeface="Gill Sans MT"/>
                <a:cs typeface="Gill Sans MT"/>
                <a:hlinkClick r:id="rId6"/>
              </a:rPr>
              <a:t>o</a:t>
            </a:r>
            <a:r>
              <a:rPr sz="900" u="sng" spc="-20" dirty="0">
                <a:solidFill>
                  <a:srgbClr val="000099"/>
                </a:solidFill>
                <a:latin typeface="Gill Sans MT"/>
                <a:cs typeface="Gill Sans MT"/>
                <a:hlinkClick r:id="rId6"/>
              </a:rPr>
              <a:t>r</a:t>
            </a:r>
            <a:r>
              <a:rPr sz="900" u="sng" spc="2" dirty="0">
                <a:solidFill>
                  <a:srgbClr val="000099"/>
                </a:solidFill>
                <a:latin typeface="Gill Sans MT"/>
                <a:cs typeface="Gill Sans MT"/>
                <a:hlinkClick r:id="rId6"/>
              </a:rPr>
              <a:t>ce</a:t>
            </a:r>
            <a:r>
              <a:rPr sz="900" u="sng" dirty="0">
                <a:solidFill>
                  <a:srgbClr val="000099"/>
                </a:solidFill>
                <a:latin typeface="Gill Sans MT"/>
                <a:cs typeface="Gill Sans MT"/>
                <a:hlinkClick r:id="rId6"/>
              </a:rPr>
              <a:t>-</a:t>
            </a:r>
            <a:r>
              <a:rPr sz="900" u="sng" spc="2" dirty="0">
                <a:solidFill>
                  <a:srgbClr val="000099"/>
                </a:solidFill>
                <a:latin typeface="Gill Sans MT"/>
                <a:cs typeface="Gill Sans MT"/>
                <a:hlinkClick r:id="rId6"/>
              </a:rPr>
              <a:t>in</a:t>
            </a:r>
            <a:r>
              <a:rPr sz="900" u="sng" spc="-9" dirty="0">
                <a:solidFill>
                  <a:srgbClr val="000099"/>
                </a:solidFill>
                <a:latin typeface="Gill Sans MT"/>
                <a:cs typeface="Gill Sans MT"/>
                <a:hlinkClick r:id="rId6"/>
              </a:rPr>
              <a:t>f</a:t>
            </a:r>
            <a:r>
              <a:rPr sz="900" u="sng" spc="2" dirty="0">
                <a:solidFill>
                  <a:srgbClr val="000099"/>
                </a:solidFill>
                <a:latin typeface="Gill Sans MT"/>
                <a:cs typeface="Gill Sans MT"/>
                <a:hlinkClick r:id="rId6"/>
              </a:rPr>
              <a:t>ogr</a:t>
            </a:r>
            <a:r>
              <a:rPr sz="900" u="sng" spc="-7" dirty="0">
                <a:solidFill>
                  <a:srgbClr val="000099"/>
                </a:solidFill>
                <a:latin typeface="Gill Sans MT"/>
                <a:cs typeface="Gill Sans MT"/>
                <a:hlinkClick r:id="rId6"/>
              </a:rPr>
              <a:t>a</a:t>
            </a:r>
            <a:r>
              <a:rPr sz="900" u="sng" spc="2" dirty="0">
                <a:solidFill>
                  <a:srgbClr val="000099"/>
                </a:solidFill>
                <a:latin typeface="Gill Sans MT"/>
                <a:cs typeface="Gill Sans MT"/>
                <a:hlinkClick r:id="rId6"/>
              </a:rPr>
              <a:t>phic</a:t>
            </a:r>
            <a:r>
              <a:rPr sz="900" spc="2" dirty="0">
                <a:solidFill>
                  <a:srgbClr val="000099"/>
                </a:solidFill>
                <a:latin typeface="Gill Sans MT"/>
                <a:cs typeface="Gill Sans MT"/>
              </a:rPr>
              <a:t> Boston College Center </a:t>
            </a:r>
            <a:r>
              <a:rPr sz="900" spc="-9" dirty="0">
                <a:solidFill>
                  <a:srgbClr val="000099"/>
                </a:solidFill>
                <a:latin typeface="Gill Sans MT"/>
                <a:cs typeface="Gill Sans MT"/>
              </a:rPr>
              <a:t>f</a:t>
            </a:r>
            <a:r>
              <a:rPr sz="900" spc="2" dirty="0">
                <a:solidFill>
                  <a:srgbClr val="000099"/>
                </a:solidFill>
                <a:latin typeface="Gill Sans MT"/>
                <a:cs typeface="Gill Sans MT"/>
              </a:rPr>
              <a:t>or</a:t>
            </a:r>
            <a:r>
              <a:rPr sz="900" spc="-109" dirty="0">
                <a:solidFill>
                  <a:srgbClr val="000099"/>
                </a:solidFill>
                <a:latin typeface="Gill Sans MT"/>
                <a:cs typeface="Gill Sans MT"/>
              </a:rPr>
              <a:t> </a:t>
            </a:r>
            <a:r>
              <a:rPr sz="900" spc="-73" dirty="0">
                <a:solidFill>
                  <a:srgbClr val="000099"/>
                </a:solidFill>
                <a:latin typeface="Gill Sans MT"/>
                <a:cs typeface="Gill Sans MT"/>
              </a:rPr>
              <a:t>W</a:t>
            </a:r>
            <a:r>
              <a:rPr sz="900" spc="2" dirty="0">
                <a:solidFill>
                  <a:srgbClr val="000099"/>
                </a:solidFill>
                <a:latin typeface="Gill Sans MT"/>
                <a:cs typeface="Gill Sans MT"/>
              </a:rPr>
              <a:t>ork </a:t>
            </a:r>
            <a:r>
              <a:rPr sz="900" spc="5" dirty="0">
                <a:solidFill>
                  <a:srgbClr val="000099"/>
                </a:solidFill>
                <a:latin typeface="Gill Sans MT"/>
                <a:cs typeface="Gill Sans MT"/>
              </a:rPr>
              <a:t>&amp;</a:t>
            </a:r>
            <a:r>
              <a:rPr sz="900" spc="2" dirty="0">
                <a:solidFill>
                  <a:srgbClr val="000099"/>
                </a:solidFill>
                <a:latin typeface="Gill Sans MT"/>
                <a:cs typeface="Gill Sans MT"/>
              </a:rPr>
              <a:t> Fami</a:t>
            </a:r>
            <a:r>
              <a:rPr sz="900" spc="-9" dirty="0">
                <a:solidFill>
                  <a:srgbClr val="000099"/>
                </a:solidFill>
                <a:latin typeface="Gill Sans MT"/>
                <a:cs typeface="Gill Sans MT"/>
              </a:rPr>
              <a:t>l</a:t>
            </a:r>
            <a:r>
              <a:rPr sz="900" spc="-70" dirty="0">
                <a:solidFill>
                  <a:srgbClr val="000099"/>
                </a:solidFill>
                <a:latin typeface="Gill Sans MT"/>
                <a:cs typeface="Gill Sans MT"/>
              </a:rPr>
              <a:t>y</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i="1" spc="2" dirty="0">
                <a:solidFill>
                  <a:srgbClr val="000099"/>
                </a:solidFill>
                <a:latin typeface="Gill Sans MT"/>
                <a:cs typeface="Gill Sans MT"/>
              </a:rPr>
              <a:t>Millennial </a:t>
            </a:r>
            <a:r>
              <a:rPr sz="900" i="1" spc="5" dirty="0">
                <a:solidFill>
                  <a:srgbClr val="000099"/>
                </a:solidFill>
                <a:latin typeface="Gill Sans MT"/>
                <a:cs typeface="Gill Sans MT"/>
              </a:rPr>
              <a:t>Ca</a:t>
            </a:r>
            <a:r>
              <a:rPr sz="900" i="1" spc="-7" dirty="0">
                <a:solidFill>
                  <a:srgbClr val="000099"/>
                </a:solidFill>
                <a:latin typeface="Gill Sans MT"/>
                <a:cs typeface="Gill Sans MT"/>
              </a:rPr>
              <a:t>r</a:t>
            </a:r>
            <a:r>
              <a:rPr sz="900" i="1" spc="2" dirty="0">
                <a:solidFill>
                  <a:srgbClr val="000099"/>
                </a:solidFill>
                <a:latin typeface="Gill Sans MT"/>
                <a:cs typeface="Gill Sans MT"/>
              </a:rPr>
              <a:t>ee</a:t>
            </a:r>
            <a:r>
              <a:rPr sz="900" i="1" spc="18" dirty="0">
                <a:solidFill>
                  <a:srgbClr val="000099"/>
                </a:solidFill>
                <a:latin typeface="Gill Sans MT"/>
                <a:cs typeface="Gill Sans MT"/>
              </a:rPr>
              <a:t>r</a:t>
            </a:r>
            <a:r>
              <a:rPr sz="900" i="1" spc="2" dirty="0">
                <a:solidFill>
                  <a:srgbClr val="000099"/>
                </a:solidFill>
                <a:latin typeface="Gill Sans MT"/>
                <a:cs typeface="Gill Sans MT"/>
              </a:rPr>
              <a:t>s</a:t>
            </a:r>
            <a:r>
              <a:rPr sz="900" dirty="0">
                <a:solidFill>
                  <a:srgbClr val="000099"/>
                </a:solidFill>
                <a:latin typeface="Gill Sans MT"/>
                <a:cs typeface="Gill Sans MT"/>
              </a:rPr>
              <a:t>: </a:t>
            </a:r>
            <a:r>
              <a:rPr sz="900" u="sng" spc="2" dirty="0">
                <a:solidFill>
                  <a:srgbClr val="000099"/>
                </a:solidFill>
                <a:latin typeface="Gill Sans MT"/>
                <a:cs typeface="Gill Sans MT"/>
                <a:hlinkClick r:id="rId7"/>
              </a:rPr>
              <a:t>http</a:t>
            </a:r>
            <a:r>
              <a:rPr sz="900" u="sng" spc="-2" dirty="0">
                <a:solidFill>
                  <a:srgbClr val="000099"/>
                </a:solidFill>
                <a:latin typeface="Gill Sans MT"/>
                <a:cs typeface="Gill Sans MT"/>
                <a:hlinkClick r:id="rId7"/>
              </a:rPr>
              <a:t>:</a:t>
            </a:r>
            <a:r>
              <a:rPr sz="900" u="sng" spc="2" dirty="0">
                <a:solidFill>
                  <a:srgbClr val="000099"/>
                </a:solidFill>
                <a:latin typeface="Gill Sans MT"/>
                <a:cs typeface="Gill Sans MT"/>
                <a:hlinkClick r:id="rId7"/>
              </a:rPr>
              <a:t>//</a:t>
            </a:r>
            <a:r>
              <a:rPr sz="900" u="sng" spc="2" dirty="0" smtClean="0">
                <a:solidFill>
                  <a:srgbClr val="000099"/>
                </a:solidFill>
                <a:latin typeface="Gill Sans MT"/>
                <a:cs typeface="Gill Sans MT"/>
                <a:hlinkClick r:id="rId7"/>
              </a:rPr>
              <a:t>ww</a:t>
            </a:r>
            <a:r>
              <a:rPr sz="900" u="sng" spc="-50" dirty="0" smtClean="0">
                <a:solidFill>
                  <a:srgbClr val="000099"/>
                </a:solidFill>
                <a:latin typeface="Gill Sans MT"/>
                <a:cs typeface="Gill Sans MT"/>
                <a:hlinkClick r:id="rId7"/>
              </a:rPr>
              <a:t>w</a:t>
            </a:r>
            <a:r>
              <a:rPr sz="900" u="sng" spc="2" dirty="0" smtClean="0">
                <a:solidFill>
                  <a:srgbClr val="000099"/>
                </a:solidFill>
                <a:latin typeface="Gill Sans MT"/>
                <a:cs typeface="Gill Sans MT"/>
                <a:hlinkClick r:id="rId7"/>
              </a:rPr>
              <a:t>.b</a:t>
            </a:r>
            <a:r>
              <a:rPr sz="900" u="sng" spc="18" dirty="0" smtClean="0">
                <a:solidFill>
                  <a:srgbClr val="000099"/>
                </a:solidFill>
                <a:latin typeface="Gill Sans MT"/>
                <a:cs typeface="Gill Sans MT"/>
                <a:hlinkClick r:id="rId7"/>
              </a:rPr>
              <a:t>c</a:t>
            </a:r>
            <a:r>
              <a:rPr sz="900" u="sng" spc="2" dirty="0" smtClean="0">
                <a:solidFill>
                  <a:srgbClr val="000099"/>
                </a:solidFill>
                <a:latin typeface="Gill Sans MT"/>
                <a:cs typeface="Gill Sans MT"/>
                <a:hlinkClick r:id="rId7"/>
              </a:rPr>
              <a:t>.edu/content/dam/</a:t>
            </a:r>
            <a:r>
              <a:rPr sz="900" u="sng" spc="11" dirty="0" smtClean="0">
                <a:solidFill>
                  <a:srgbClr val="000099"/>
                </a:solidFill>
                <a:latin typeface="Gill Sans MT"/>
                <a:cs typeface="Gill Sans MT"/>
                <a:hlinkClick r:id="rId7"/>
              </a:rPr>
              <a:t>fil</a:t>
            </a:r>
            <a:r>
              <a:rPr sz="900" u="sng" spc="2" dirty="0" smtClean="0">
                <a:solidFill>
                  <a:srgbClr val="000099"/>
                </a:solidFill>
                <a:latin typeface="Gill Sans MT"/>
                <a:cs typeface="Gill Sans MT"/>
                <a:hlinkClick r:id="rId7"/>
              </a:rPr>
              <a:t>es/centers/cwf/pdf/BCCW</a:t>
            </a:r>
            <a:r>
              <a:rPr sz="900" u="sng" dirty="0" smtClean="0">
                <a:solidFill>
                  <a:srgbClr val="000099"/>
                </a:solidFill>
                <a:latin typeface="Gill Sans MT"/>
                <a:cs typeface="Gill Sans MT"/>
                <a:hlinkClick r:id="rId7"/>
              </a:rPr>
              <a:t>F</a:t>
            </a:r>
            <a:r>
              <a:rPr sz="900" u="sng" spc="2" dirty="0" smtClean="0">
                <a:solidFill>
                  <a:srgbClr val="000099"/>
                </a:solidFill>
                <a:latin typeface="Gill Sans MT"/>
                <a:cs typeface="Gill Sans MT"/>
                <a:hlinkClick r:id="rId7"/>
              </a:rPr>
              <a:t>%20Millennial%20Ca</a:t>
            </a:r>
            <a:r>
              <a:rPr sz="900" u="sng" spc="-16" dirty="0" smtClean="0">
                <a:solidFill>
                  <a:srgbClr val="000099"/>
                </a:solidFill>
                <a:latin typeface="Gill Sans MT"/>
                <a:cs typeface="Gill Sans MT"/>
                <a:hlinkClick r:id="rId7"/>
              </a:rPr>
              <a:t>r</a:t>
            </a:r>
            <a:r>
              <a:rPr sz="900" u="sng" spc="5" dirty="0" smtClean="0">
                <a:solidFill>
                  <a:srgbClr val="000099"/>
                </a:solidFill>
                <a:latin typeface="Gill Sans MT"/>
                <a:cs typeface="Gill Sans MT"/>
                <a:hlinkClick r:id="rId7"/>
              </a:rPr>
              <a:t>eers%20FINAL%20</a:t>
            </a:r>
            <a:r>
              <a:rPr sz="900" u="sng" spc="-9" dirty="0" smtClean="0">
                <a:solidFill>
                  <a:srgbClr val="000099"/>
                </a:solidFill>
                <a:latin typeface="Gill Sans MT"/>
                <a:cs typeface="Gill Sans MT"/>
                <a:hlinkClick r:id="rId7"/>
              </a:rPr>
              <a:t>f</a:t>
            </a:r>
            <a:r>
              <a:rPr sz="900" u="sng" spc="5" dirty="0" smtClean="0">
                <a:solidFill>
                  <a:srgbClr val="000099"/>
                </a:solidFill>
                <a:latin typeface="Gill Sans MT"/>
                <a:cs typeface="Gill Sans MT"/>
                <a:hlinkClick r:id="rId7"/>
              </a:rPr>
              <a:t>or%20</a:t>
            </a:r>
            <a:r>
              <a:rPr sz="900" u="sng" spc="-14" dirty="0" smtClean="0">
                <a:solidFill>
                  <a:srgbClr val="000099"/>
                </a:solidFill>
                <a:latin typeface="Gill Sans MT"/>
                <a:cs typeface="Gill Sans MT"/>
                <a:hlinkClick r:id="rId7"/>
              </a:rPr>
              <a:t>w</a:t>
            </a:r>
            <a:r>
              <a:rPr sz="900" u="sng" spc="2" dirty="0" smtClean="0">
                <a:solidFill>
                  <a:srgbClr val="000099"/>
                </a:solidFill>
                <a:latin typeface="Gill Sans MT"/>
                <a:cs typeface="Gill Sans MT"/>
                <a:hlinkClick r:id="rId7"/>
              </a:rPr>
              <a:t>e</a:t>
            </a:r>
            <a:r>
              <a:rPr sz="900" u="sng" spc="-7" dirty="0" smtClean="0">
                <a:solidFill>
                  <a:srgbClr val="000099"/>
                </a:solidFill>
                <a:latin typeface="Gill Sans MT"/>
                <a:cs typeface="Gill Sans MT"/>
                <a:hlinkClick r:id="rId7"/>
              </a:rPr>
              <a:t>b</a:t>
            </a:r>
            <a:r>
              <a:rPr sz="900" u="sng" spc="2" dirty="0" smtClean="0">
                <a:solidFill>
                  <a:srgbClr val="000099"/>
                </a:solidFill>
                <a:latin typeface="Gill Sans MT"/>
                <a:cs typeface="Gill Sans MT"/>
                <a:hlinkClick r:id="rId7"/>
              </a:rPr>
              <a:t>.p</a:t>
            </a:r>
            <a:r>
              <a:rPr lang="en-US" sz="900" u="sng" spc="2" dirty="0" smtClean="0">
                <a:solidFill>
                  <a:srgbClr val="000099"/>
                </a:solidFill>
                <a:latin typeface="Gill Sans MT"/>
                <a:cs typeface="Gill Sans MT"/>
                <a:hlinkClick r:id="rId7"/>
              </a:rPr>
              <a:t>d</a:t>
            </a:r>
            <a:r>
              <a:rPr sz="900" u="sng" spc="2" dirty="0" smtClean="0">
                <a:solidFill>
                  <a:srgbClr val="000099"/>
                </a:solidFill>
                <a:latin typeface="Gill Sans MT"/>
                <a:cs typeface="Gill Sans MT"/>
                <a:hlinkClick r:id="rId7"/>
              </a:rPr>
              <a:t>f</a:t>
            </a:r>
            <a:endParaRPr lang="en-US" sz="900" u="sng" spc="2" dirty="0" smtClean="0">
              <a:solidFill>
                <a:srgbClr val="000099"/>
              </a:solidFill>
              <a:latin typeface="Gill Sans MT"/>
              <a:cs typeface="Gill Sans MT"/>
            </a:endParaRPr>
          </a:p>
          <a:p>
            <a:pPr marL="15017" marR="2559328" indent="4621">
              <a:lnSpc>
                <a:spcPct val="107500"/>
              </a:lnSpc>
              <a:spcBef>
                <a:spcPts val="323"/>
              </a:spcBef>
            </a:pPr>
            <a:r>
              <a:rPr sz="900" spc="2" dirty="0" smtClean="0">
                <a:solidFill>
                  <a:srgbClr val="000099"/>
                </a:solidFill>
                <a:latin typeface="Gill Sans MT"/>
                <a:cs typeface="Gill Sans MT"/>
              </a:rPr>
              <a:t>Jason </a:t>
            </a:r>
            <a:r>
              <a:rPr sz="900" spc="2" dirty="0">
                <a:solidFill>
                  <a:srgbClr val="000099"/>
                </a:solidFill>
                <a:latin typeface="Gill Sans MT"/>
                <a:cs typeface="Gill Sans MT"/>
              </a:rPr>
              <a:t>Ryan </a:t>
            </a:r>
            <a:r>
              <a:rPr sz="900" spc="5" dirty="0">
                <a:solidFill>
                  <a:srgbClr val="000099"/>
                </a:solidFill>
                <a:latin typeface="Gill Sans MT"/>
                <a:cs typeface="Gill Sans MT"/>
              </a:rPr>
              <a:t>Dors</a:t>
            </a:r>
            <a:r>
              <a:rPr sz="900" spc="-11" dirty="0">
                <a:solidFill>
                  <a:srgbClr val="000099"/>
                </a:solidFill>
                <a:latin typeface="Gill Sans MT"/>
                <a:cs typeface="Gill Sans MT"/>
              </a:rPr>
              <a:t>e</a:t>
            </a:r>
            <a:r>
              <a:rPr sz="900" spc="-70" dirty="0">
                <a:solidFill>
                  <a:srgbClr val="000099"/>
                </a:solidFill>
                <a:latin typeface="Gill Sans MT"/>
                <a:cs typeface="Gill Sans MT"/>
              </a:rPr>
              <a:t>y</a:t>
            </a:r>
            <a:r>
              <a:rPr sz="900" dirty="0">
                <a:solidFill>
                  <a:srgbClr val="000099"/>
                </a:solidFill>
                <a:latin typeface="Gill Sans MT"/>
                <a:cs typeface="Gill Sans MT"/>
              </a:rPr>
              <a:t>, </a:t>
            </a:r>
            <a:r>
              <a:rPr sz="900" spc="-84" dirty="0">
                <a:solidFill>
                  <a:srgbClr val="000099"/>
                </a:solidFill>
                <a:latin typeface="Gill Sans MT"/>
                <a:cs typeface="Gill Sans MT"/>
              </a:rPr>
              <a:t> </a:t>
            </a:r>
            <a:r>
              <a:rPr sz="900" i="1" spc="-80" dirty="0">
                <a:solidFill>
                  <a:srgbClr val="000099"/>
                </a:solidFill>
                <a:latin typeface="Gill Sans MT"/>
                <a:cs typeface="Gill Sans MT"/>
              </a:rPr>
              <a:t>Y</a:t>
            </a:r>
            <a:r>
              <a:rPr sz="900" i="1" spc="2" dirty="0">
                <a:solidFill>
                  <a:srgbClr val="000099"/>
                </a:solidFill>
                <a:latin typeface="Gill Sans MT"/>
                <a:cs typeface="Gill Sans MT"/>
              </a:rPr>
              <a:t>-Si</a:t>
            </a:r>
            <a:r>
              <a:rPr sz="900" i="1" spc="-16" dirty="0">
                <a:solidFill>
                  <a:srgbClr val="000099"/>
                </a:solidFill>
                <a:latin typeface="Gill Sans MT"/>
                <a:cs typeface="Gill Sans MT"/>
              </a:rPr>
              <a:t>z</a:t>
            </a:r>
            <a:r>
              <a:rPr sz="900" i="1" spc="2" dirty="0">
                <a:solidFill>
                  <a:srgbClr val="000099"/>
                </a:solidFill>
                <a:latin typeface="Gill Sans MT"/>
                <a:cs typeface="Gill Sans MT"/>
              </a:rPr>
              <a:t>e</a:t>
            </a:r>
            <a:r>
              <a:rPr sz="900" i="1" spc="-155" dirty="0">
                <a:solidFill>
                  <a:srgbClr val="000099"/>
                </a:solidFill>
                <a:latin typeface="Gill Sans MT"/>
                <a:cs typeface="Gill Sans MT"/>
              </a:rPr>
              <a:t> </a:t>
            </a:r>
            <a:r>
              <a:rPr sz="900" i="1" spc="-70" dirty="0">
                <a:solidFill>
                  <a:srgbClr val="000099"/>
                </a:solidFill>
                <a:latin typeface="Gill Sans MT"/>
                <a:cs typeface="Gill Sans MT"/>
              </a:rPr>
              <a:t>Y</a:t>
            </a:r>
            <a:r>
              <a:rPr sz="900" i="1" spc="2" dirty="0">
                <a:solidFill>
                  <a:srgbClr val="000099"/>
                </a:solidFill>
                <a:latin typeface="Gill Sans MT"/>
                <a:cs typeface="Gill Sans MT"/>
              </a:rPr>
              <a:t>our Business:</a:t>
            </a:r>
            <a:r>
              <a:rPr sz="900" i="1" spc="-89" dirty="0">
                <a:solidFill>
                  <a:srgbClr val="000099"/>
                </a:solidFill>
                <a:latin typeface="Gill Sans MT"/>
                <a:cs typeface="Gill Sans MT"/>
              </a:rPr>
              <a:t> </a:t>
            </a:r>
            <a:r>
              <a:rPr sz="900" i="1" spc="5" dirty="0">
                <a:solidFill>
                  <a:srgbClr val="000099"/>
                </a:solidFill>
                <a:latin typeface="Gill Sans MT"/>
                <a:cs typeface="Gill Sans MT"/>
              </a:rPr>
              <a:t>H</a:t>
            </a:r>
            <a:r>
              <a:rPr sz="900" i="1" spc="-16" dirty="0">
                <a:solidFill>
                  <a:srgbClr val="000099"/>
                </a:solidFill>
                <a:latin typeface="Gill Sans MT"/>
                <a:cs typeface="Gill Sans MT"/>
              </a:rPr>
              <a:t>o</a:t>
            </a:r>
            <a:r>
              <a:rPr sz="900" i="1" spc="5" dirty="0">
                <a:solidFill>
                  <a:srgbClr val="000099"/>
                </a:solidFill>
                <a:latin typeface="Gill Sans MT"/>
                <a:cs typeface="Gill Sans MT"/>
              </a:rPr>
              <a:t>w</a:t>
            </a:r>
            <a:r>
              <a:rPr sz="900" i="1" spc="2" dirty="0">
                <a:solidFill>
                  <a:srgbClr val="000099"/>
                </a:solidFill>
                <a:latin typeface="Gill Sans MT"/>
                <a:cs typeface="Gill Sans MT"/>
              </a:rPr>
              <a:t> Gen</a:t>
            </a:r>
            <a:r>
              <a:rPr sz="900" i="1" spc="-155" dirty="0">
                <a:solidFill>
                  <a:srgbClr val="000099"/>
                </a:solidFill>
                <a:latin typeface="Gill Sans MT"/>
                <a:cs typeface="Gill Sans MT"/>
              </a:rPr>
              <a:t> </a:t>
            </a:r>
            <a:r>
              <a:rPr sz="900" i="1" spc="2" dirty="0">
                <a:solidFill>
                  <a:srgbClr val="000099"/>
                </a:solidFill>
                <a:latin typeface="Gill Sans MT"/>
                <a:cs typeface="Gill Sans MT"/>
              </a:rPr>
              <a:t>Y Empl</a:t>
            </a:r>
            <a:r>
              <a:rPr sz="900" i="1" spc="-11" dirty="0">
                <a:solidFill>
                  <a:srgbClr val="000099"/>
                </a:solidFill>
                <a:latin typeface="Gill Sans MT"/>
                <a:cs typeface="Gill Sans MT"/>
              </a:rPr>
              <a:t>o</a:t>
            </a:r>
            <a:r>
              <a:rPr sz="900" i="1" spc="-16" dirty="0">
                <a:solidFill>
                  <a:srgbClr val="000099"/>
                </a:solidFill>
                <a:latin typeface="Gill Sans MT"/>
                <a:cs typeface="Gill Sans MT"/>
              </a:rPr>
              <a:t>y</a:t>
            </a:r>
            <a:r>
              <a:rPr sz="900" i="1" spc="2" dirty="0">
                <a:solidFill>
                  <a:srgbClr val="000099"/>
                </a:solidFill>
                <a:latin typeface="Gill Sans MT"/>
                <a:cs typeface="Gill Sans MT"/>
              </a:rPr>
              <a:t>ees Can Save</a:t>
            </a:r>
            <a:r>
              <a:rPr sz="900" i="1" spc="-155" dirty="0">
                <a:solidFill>
                  <a:srgbClr val="000099"/>
                </a:solidFill>
                <a:latin typeface="Gill Sans MT"/>
                <a:cs typeface="Gill Sans MT"/>
              </a:rPr>
              <a:t> </a:t>
            </a:r>
            <a:r>
              <a:rPr sz="900" i="1" spc="-70" dirty="0">
                <a:solidFill>
                  <a:srgbClr val="000099"/>
                </a:solidFill>
                <a:latin typeface="Gill Sans MT"/>
                <a:cs typeface="Gill Sans MT"/>
              </a:rPr>
              <a:t>Y</a:t>
            </a:r>
            <a:r>
              <a:rPr sz="900" i="1" spc="2" dirty="0">
                <a:solidFill>
                  <a:srgbClr val="000099"/>
                </a:solidFill>
                <a:latin typeface="Gill Sans MT"/>
                <a:cs typeface="Gill Sans MT"/>
              </a:rPr>
              <a:t>ou </a:t>
            </a:r>
            <a:r>
              <a:rPr sz="900" i="1" spc="5" dirty="0">
                <a:solidFill>
                  <a:srgbClr val="000099"/>
                </a:solidFill>
                <a:latin typeface="Gill Sans MT"/>
                <a:cs typeface="Gill Sans MT"/>
              </a:rPr>
              <a:t>Money</a:t>
            </a:r>
            <a:r>
              <a:rPr sz="900" i="1" spc="2" dirty="0">
                <a:solidFill>
                  <a:srgbClr val="000099"/>
                </a:solidFill>
                <a:latin typeface="Gill Sans MT"/>
                <a:cs typeface="Gill Sans MT"/>
              </a:rPr>
              <a:t> and </a:t>
            </a:r>
            <a:r>
              <a:rPr sz="900" i="1" spc="5" dirty="0">
                <a:solidFill>
                  <a:srgbClr val="000099"/>
                </a:solidFill>
                <a:latin typeface="Gill Sans MT"/>
                <a:cs typeface="Gill Sans MT"/>
              </a:rPr>
              <a:t>G</a:t>
            </a:r>
            <a:r>
              <a:rPr sz="900" i="1" spc="-16" dirty="0">
                <a:solidFill>
                  <a:srgbClr val="000099"/>
                </a:solidFill>
                <a:latin typeface="Gill Sans MT"/>
                <a:cs typeface="Gill Sans MT"/>
              </a:rPr>
              <a:t>ro</a:t>
            </a:r>
            <a:r>
              <a:rPr sz="900" i="1" spc="5" dirty="0">
                <a:solidFill>
                  <a:srgbClr val="000099"/>
                </a:solidFill>
                <a:latin typeface="Gill Sans MT"/>
                <a:cs typeface="Gill Sans MT"/>
              </a:rPr>
              <a:t>w</a:t>
            </a:r>
            <a:r>
              <a:rPr sz="900" i="1" spc="-155" dirty="0">
                <a:solidFill>
                  <a:srgbClr val="000099"/>
                </a:solidFill>
                <a:latin typeface="Gill Sans MT"/>
                <a:cs typeface="Gill Sans MT"/>
              </a:rPr>
              <a:t> </a:t>
            </a:r>
            <a:r>
              <a:rPr sz="900" i="1" spc="-70" dirty="0">
                <a:solidFill>
                  <a:srgbClr val="000099"/>
                </a:solidFill>
                <a:latin typeface="Gill Sans MT"/>
                <a:cs typeface="Gill Sans MT"/>
              </a:rPr>
              <a:t>Y</a:t>
            </a:r>
            <a:r>
              <a:rPr sz="900" i="1" spc="2" dirty="0">
                <a:solidFill>
                  <a:srgbClr val="000099"/>
                </a:solidFill>
                <a:latin typeface="Gill Sans MT"/>
                <a:cs typeface="Gill Sans MT"/>
              </a:rPr>
              <a:t>our Business </a:t>
            </a:r>
            <a:r>
              <a:rPr sz="900" spc="2" dirty="0">
                <a:solidFill>
                  <a:srgbClr val="000099"/>
                </a:solidFill>
                <a:latin typeface="Gill Sans MT"/>
                <a:cs typeface="Gill Sans MT"/>
              </a:rPr>
              <a:t>(Wil</a:t>
            </a:r>
            <a:r>
              <a:rPr sz="900" spc="-11" dirty="0">
                <a:solidFill>
                  <a:srgbClr val="000099"/>
                </a:solidFill>
                <a:latin typeface="Gill Sans MT"/>
                <a:cs typeface="Gill Sans MT"/>
              </a:rPr>
              <a:t>e</a:t>
            </a:r>
            <a:r>
              <a:rPr sz="900" spc="-70" dirty="0">
                <a:solidFill>
                  <a:srgbClr val="000099"/>
                </a:solidFill>
                <a:latin typeface="Gill Sans MT"/>
                <a:cs typeface="Gill Sans MT"/>
              </a:rPr>
              <a:t>y</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spc="2" dirty="0">
                <a:solidFill>
                  <a:srgbClr val="000099"/>
                </a:solidFill>
                <a:latin typeface="Gill Sans MT"/>
                <a:cs typeface="Gill Sans MT"/>
              </a:rPr>
              <a:t>2009)</a:t>
            </a:r>
            <a:endParaRPr sz="900" dirty="0">
              <a:solidFill>
                <a:srgbClr val="000099"/>
              </a:solidFill>
              <a:latin typeface="Gill Sans MT"/>
              <a:cs typeface="Gill Sans MT"/>
            </a:endParaRPr>
          </a:p>
          <a:p>
            <a:pPr marL="10397" marR="1074329" indent="9242">
              <a:lnSpc>
                <a:spcPts val="1501"/>
              </a:lnSpc>
              <a:spcBef>
                <a:spcPts val="9"/>
              </a:spcBef>
            </a:pPr>
            <a:r>
              <a:rPr sz="900" spc="-18" dirty="0">
                <a:solidFill>
                  <a:srgbClr val="000099"/>
                </a:solidFill>
                <a:latin typeface="Gill Sans MT"/>
                <a:cs typeface="Gill Sans MT"/>
              </a:rPr>
              <a:t>J</a:t>
            </a:r>
            <a:r>
              <a:rPr sz="900" spc="2" dirty="0">
                <a:solidFill>
                  <a:srgbClr val="000099"/>
                </a:solidFill>
                <a:latin typeface="Gill Sans MT"/>
                <a:cs typeface="Gill Sans MT"/>
              </a:rPr>
              <a:t>eff F</a:t>
            </a:r>
            <a:r>
              <a:rPr sz="900" spc="-20" dirty="0">
                <a:solidFill>
                  <a:srgbClr val="000099"/>
                </a:solidFill>
                <a:latin typeface="Gill Sans MT"/>
                <a:cs typeface="Gill Sans MT"/>
              </a:rPr>
              <a:t>r</a:t>
            </a:r>
            <a:r>
              <a:rPr sz="900" spc="5" dirty="0">
                <a:solidFill>
                  <a:srgbClr val="000099"/>
                </a:solidFill>
                <a:latin typeface="Gill Sans MT"/>
                <a:cs typeface="Gill Sans MT"/>
              </a:rPr>
              <a:t>omm</a:t>
            </a:r>
            <a:r>
              <a:rPr sz="900" spc="2" dirty="0">
                <a:solidFill>
                  <a:srgbClr val="000099"/>
                </a:solidFill>
                <a:latin typeface="Gill Sans MT"/>
                <a:cs typeface="Gill Sans MT"/>
              </a:rPr>
              <a:t> </a:t>
            </a:r>
            <a:r>
              <a:rPr sz="900" spc="5" dirty="0">
                <a:solidFill>
                  <a:srgbClr val="000099"/>
                </a:solidFill>
                <a:latin typeface="Gill Sans MT"/>
                <a:cs typeface="Gill Sans MT"/>
              </a:rPr>
              <a:t>&amp;</a:t>
            </a:r>
            <a:r>
              <a:rPr sz="900" spc="2" dirty="0">
                <a:solidFill>
                  <a:srgbClr val="000099"/>
                </a:solidFill>
                <a:latin typeface="Gill Sans MT"/>
                <a:cs typeface="Gill Sans MT"/>
              </a:rPr>
              <a:t> Christie </a:t>
            </a:r>
            <a:r>
              <a:rPr sz="900" spc="5" dirty="0">
                <a:solidFill>
                  <a:srgbClr val="000099"/>
                </a:solidFill>
                <a:latin typeface="Gill Sans MT"/>
                <a:cs typeface="Gill Sans MT"/>
              </a:rPr>
              <a:t>Ga</a:t>
            </a:r>
            <a:r>
              <a:rPr sz="900" spc="18" dirty="0">
                <a:solidFill>
                  <a:srgbClr val="000099"/>
                </a:solidFill>
                <a:latin typeface="Gill Sans MT"/>
                <a:cs typeface="Gill Sans MT"/>
              </a:rPr>
              <a:t>r</a:t>
            </a:r>
            <a:r>
              <a:rPr sz="900" spc="2" dirty="0">
                <a:solidFill>
                  <a:srgbClr val="000099"/>
                </a:solidFill>
                <a:latin typeface="Gill Sans MT"/>
                <a:cs typeface="Gill Sans MT"/>
              </a:rPr>
              <a:t>ton,</a:t>
            </a:r>
            <a:r>
              <a:rPr sz="900" spc="-89" dirty="0">
                <a:solidFill>
                  <a:srgbClr val="000099"/>
                </a:solidFill>
                <a:latin typeface="Gill Sans MT"/>
                <a:cs typeface="Gill Sans MT"/>
              </a:rPr>
              <a:t> </a:t>
            </a:r>
            <a:r>
              <a:rPr sz="900" i="1" spc="5" dirty="0">
                <a:solidFill>
                  <a:srgbClr val="000099"/>
                </a:solidFill>
                <a:latin typeface="Gill Sans MT"/>
                <a:cs typeface="Gill Sans MT"/>
              </a:rPr>
              <a:t>Mar</a:t>
            </a:r>
            <a:r>
              <a:rPr sz="900" i="1" spc="-43" dirty="0">
                <a:solidFill>
                  <a:srgbClr val="000099"/>
                </a:solidFill>
                <a:latin typeface="Gill Sans MT"/>
                <a:cs typeface="Gill Sans MT"/>
              </a:rPr>
              <a:t>k</a:t>
            </a:r>
            <a:r>
              <a:rPr sz="900" i="1" spc="2" dirty="0">
                <a:solidFill>
                  <a:srgbClr val="000099"/>
                </a:solidFill>
                <a:latin typeface="Gill Sans MT"/>
                <a:cs typeface="Gill Sans MT"/>
              </a:rPr>
              <a:t>eting</a:t>
            </a:r>
            <a:r>
              <a:rPr sz="900" i="1" spc="-132" dirty="0">
                <a:solidFill>
                  <a:srgbClr val="000099"/>
                </a:solidFill>
                <a:latin typeface="Gill Sans MT"/>
                <a:cs typeface="Gill Sans MT"/>
              </a:rPr>
              <a:t> </a:t>
            </a:r>
            <a:r>
              <a:rPr sz="900" i="1" spc="-86" dirty="0">
                <a:solidFill>
                  <a:srgbClr val="000099"/>
                </a:solidFill>
                <a:latin typeface="Gill Sans MT"/>
                <a:cs typeface="Gill Sans MT"/>
              </a:rPr>
              <a:t>T</a:t>
            </a:r>
            <a:r>
              <a:rPr sz="900" i="1" spc="2" dirty="0">
                <a:solidFill>
                  <a:srgbClr val="000099"/>
                </a:solidFill>
                <a:latin typeface="Gill Sans MT"/>
                <a:cs typeface="Gill Sans MT"/>
              </a:rPr>
              <a:t>o Millennials:</a:t>
            </a:r>
            <a:r>
              <a:rPr sz="900" i="1" spc="-89" dirty="0">
                <a:solidFill>
                  <a:srgbClr val="000099"/>
                </a:solidFill>
                <a:latin typeface="Gill Sans MT"/>
                <a:cs typeface="Gill Sans MT"/>
              </a:rPr>
              <a:t> </a:t>
            </a:r>
            <a:r>
              <a:rPr sz="900" i="1" spc="2" dirty="0">
                <a:solidFill>
                  <a:srgbClr val="000099"/>
                </a:solidFill>
                <a:latin typeface="Gill Sans MT"/>
                <a:cs typeface="Gill Sans MT"/>
              </a:rPr>
              <a:t>Rea</a:t>
            </a:r>
            <a:r>
              <a:rPr sz="900" i="1" spc="18" dirty="0">
                <a:solidFill>
                  <a:srgbClr val="000099"/>
                </a:solidFill>
                <a:latin typeface="Gill Sans MT"/>
                <a:cs typeface="Gill Sans MT"/>
              </a:rPr>
              <a:t>c</a:t>
            </a:r>
            <a:r>
              <a:rPr sz="900" i="1" spc="2" dirty="0">
                <a:solidFill>
                  <a:srgbClr val="000099"/>
                </a:solidFill>
                <a:latin typeface="Gill Sans MT"/>
                <a:cs typeface="Gill Sans MT"/>
              </a:rPr>
              <a:t>h the Lar</a:t>
            </a:r>
            <a:r>
              <a:rPr sz="900" i="1" spc="-11" dirty="0">
                <a:solidFill>
                  <a:srgbClr val="000099"/>
                </a:solidFill>
                <a:latin typeface="Gill Sans MT"/>
                <a:cs typeface="Gill Sans MT"/>
              </a:rPr>
              <a:t>g</a:t>
            </a:r>
            <a:r>
              <a:rPr sz="900" i="1" spc="2" dirty="0">
                <a:solidFill>
                  <a:srgbClr val="000099"/>
                </a:solidFill>
                <a:latin typeface="Gill Sans MT"/>
                <a:cs typeface="Gill Sans MT"/>
              </a:rPr>
              <a:t>est and Most In</a:t>
            </a:r>
            <a:r>
              <a:rPr sz="900" i="1" spc="7" dirty="0">
                <a:solidFill>
                  <a:srgbClr val="000099"/>
                </a:solidFill>
                <a:latin typeface="Gill Sans MT"/>
                <a:cs typeface="Gill Sans MT"/>
              </a:rPr>
              <a:t>flu</a:t>
            </a:r>
            <a:r>
              <a:rPr sz="900" i="1" spc="2" dirty="0">
                <a:solidFill>
                  <a:srgbClr val="000099"/>
                </a:solidFill>
                <a:latin typeface="Gill Sans MT"/>
                <a:cs typeface="Gill Sans MT"/>
              </a:rPr>
              <a:t>ential Gene</a:t>
            </a:r>
            <a:r>
              <a:rPr sz="900" i="1" spc="-16" dirty="0">
                <a:solidFill>
                  <a:srgbClr val="000099"/>
                </a:solidFill>
                <a:latin typeface="Gill Sans MT"/>
                <a:cs typeface="Gill Sans MT"/>
              </a:rPr>
              <a:t>r</a:t>
            </a:r>
            <a:r>
              <a:rPr sz="900" i="1" spc="2" dirty="0">
                <a:solidFill>
                  <a:srgbClr val="000099"/>
                </a:solidFill>
                <a:latin typeface="Gill Sans MT"/>
                <a:cs typeface="Gill Sans MT"/>
              </a:rPr>
              <a:t>ation of Consume</a:t>
            </a:r>
            <a:r>
              <a:rPr sz="900" i="1" spc="18" dirty="0">
                <a:solidFill>
                  <a:srgbClr val="000099"/>
                </a:solidFill>
                <a:latin typeface="Gill Sans MT"/>
                <a:cs typeface="Gill Sans MT"/>
              </a:rPr>
              <a:t>r</a:t>
            </a:r>
            <a:r>
              <a:rPr sz="900" i="1" spc="2" dirty="0">
                <a:solidFill>
                  <a:srgbClr val="000099"/>
                </a:solidFill>
                <a:latin typeface="Gill Sans MT"/>
                <a:cs typeface="Gill Sans MT"/>
              </a:rPr>
              <a:t>s Ever </a:t>
            </a:r>
            <a:r>
              <a:rPr sz="900" spc="5" dirty="0">
                <a:solidFill>
                  <a:srgbClr val="000099"/>
                </a:solidFill>
                <a:latin typeface="Gill Sans MT"/>
                <a:cs typeface="Gill Sans MT"/>
              </a:rPr>
              <a:t>(N</a:t>
            </a:r>
            <a:r>
              <a:rPr sz="900" spc="-11" dirty="0">
                <a:solidFill>
                  <a:srgbClr val="000099"/>
                </a:solidFill>
                <a:latin typeface="Gill Sans MT"/>
                <a:cs typeface="Gill Sans MT"/>
              </a:rPr>
              <a:t>e</a:t>
            </a:r>
            <a:r>
              <a:rPr sz="900" spc="5" dirty="0">
                <a:solidFill>
                  <a:srgbClr val="000099"/>
                </a:solidFill>
                <a:latin typeface="Gill Sans MT"/>
                <a:cs typeface="Gill Sans MT"/>
              </a:rPr>
              <a:t>w</a:t>
            </a:r>
            <a:r>
              <a:rPr sz="900" spc="-132" dirty="0">
                <a:solidFill>
                  <a:srgbClr val="000099"/>
                </a:solidFill>
                <a:latin typeface="Gill Sans MT"/>
                <a:cs typeface="Gill Sans MT"/>
              </a:rPr>
              <a:t> </a:t>
            </a:r>
            <a:r>
              <a:rPr sz="900" spc="-123" dirty="0">
                <a:solidFill>
                  <a:srgbClr val="000099"/>
                </a:solidFill>
                <a:latin typeface="Gill Sans MT"/>
                <a:cs typeface="Gill Sans MT"/>
              </a:rPr>
              <a:t>Y</a:t>
            </a:r>
            <a:r>
              <a:rPr sz="900" spc="2" dirty="0">
                <a:solidFill>
                  <a:srgbClr val="000099"/>
                </a:solidFill>
                <a:latin typeface="Gill Sans MT"/>
                <a:cs typeface="Gill Sans MT"/>
              </a:rPr>
              <a:t>ork:</a:t>
            </a:r>
            <a:r>
              <a:rPr sz="900" spc="-89" dirty="0">
                <a:solidFill>
                  <a:srgbClr val="000099"/>
                </a:solidFill>
                <a:latin typeface="Gill Sans MT"/>
                <a:cs typeface="Gill Sans MT"/>
              </a:rPr>
              <a:t> </a:t>
            </a:r>
            <a:r>
              <a:rPr sz="900" spc="2" dirty="0">
                <a:solidFill>
                  <a:srgbClr val="000099"/>
                </a:solidFill>
                <a:latin typeface="Gill Sans MT"/>
                <a:cs typeface="Gill Sans MT"/>
              </a:rPr>
              <a:t>Barkl</a:t>
            </a:r>
            <a:r>
              <a:rPr sz="900" spc="-11" dirty="0">
                <a:solidFill>
                  <a:srgbClr val="000099"/>
                </a:solidFill>
                <a:latin typeface="Gill Sans MT"/>
                <a:cs typeface="Gill Sans MT"/>
              </a:rPr>
              <a:t>e</a:t>
            </a:r>
            <a:r>
              <a:rPr sz="900" spc="2" dirty="0">
                <a:solidFill>
                  <a:srgbClr val="000099"/>
                </a:solidFill>
                <a:latin typeface="Gill Sans MT"/>
                <a:cs typeface="Gill Sans MT"/>
              </a:rPr>
              <a:t>y In</a:t>
            </a:r>
            <a:r>
              <a:rPr sz="900" spc="18" dirty="0">
                <a:solidFill>
                  <a:srgbClr val="000099"/>
                </a:solidFill>
                <a:latin typeface="Gill Sans MT"/>
                <a:cs typeface="Gill Sans MT"/>
              </a:rPr>
              <a:t>c</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spc="2" dirty="0">
                <a:solidFill>
                  <a:srgbClr val="000099"/>
                </a:solidFill>
                <a:latin typeface="Gill Sans MT"/>
                <a:cs typeface="Gill Sans MT"/>
              </a:rPr>
              <a:t>2013) Barkl</a:t>
            </a:r>
            <a:r>
              <a:rPr sz="900" spc="-11" dirty="0">
                <a:solidFill>
                  <a:srgbClr val="000099"/>
                </a:solidFill>
                <a:latin typeface="Gill Sans MT"/>
                <a:cs typeface="Gill Sans MT"/>
              </a:rPr>
              <a:t>e</a:t>
            </a:r>
            <a:r>
              <a:rPr sz="900" spc="-70" dirty="0">
                <a:solidFill>
                  <a:srgbClr val="000099"/>
                </a:solidFill>
                <a:latin typeface="Gill Sans MT"/>
                <a:cs typeface="Gill Sans MT"/>
              </a:rPr>
              <a:t>y</a:t>
            </a:r>
            <a:r>
              <a:rPr sz="900" dirty="0">
                <a:solidFill>
                  <a:srgbClr val="000099"/>
                </a:solidFill>
                <a:latin typeface="Gill Sans MT"/>
                <a:cs typeface="Gill Sans MT"/>
              </a:rPr>
              <a:t>,</a:t>
            </a:r>
            <a:r>
              <a:rPr sz="900" spc="50" dirty="0">
                <a:solidFill>
                  <a:srgbClr val="000099"/>
                </a:solidFill>
                <a:latin typeface="Gill Sans MT"/>
                <a:cs typeface="Gill Sans MT"/>
              </a:rPr>
              <a:t> </a:t>
            </a:r>
            <a:r>
              <a:rPr sz="900" spc="5" dirty="0">
                <a:solidFill>
                  <a:srgbClr val="000099"/>
                </a:solidFill>
                <a:latin typeface="Gill Sans MT"/>
                <a:cs typeface="Gill Sans MT"/>
              </a:rPr>
              <a:t>The</a:t>
            </a:r>
            <a:r>
              <a:rPr sz="900" spc="2" dirty="0">
                <a:solidFill>
                  <a:srgbClr val="000099"/>
                </a:solidFill>
                <a:latin typeface="Gill Sans MT"/>
                <a:cs typeface="Gill Sans MT"/>
              </a:rPr>
              <a:t> Boston Consulting </a:t>
            </a:r>
            <a:r>
              <a:rPr sz="900" spc="5" dirty="0">
                <a:solidFill>
                  <a:srgbClr val="000099"/>
                </a:solidFill>
                <a:latin typeface="Gill Sans MT"/>
                <a:cs typeface="Gill Sans MT"/>
              </a:rPr>
              <a:t>G</a:t>
            </a:r>
            <a:r>
              <a:rPr sz="900" spc="-20" dirty="0">
                <a:solidFill>
                  <a:srgbClr val="000099"/>
                </a:solidFill>
                <a:latin typeface="Gill Sans MT"/>
                <a:cs typeface="Gill Sans MT"/>
              </a:rPr>
              <a:t>r</a:t>
            </a:r>
            <a:r>
              <a:rPr sz="900" spc="5" dirty="0">
                <a:solidFill>
                  <a:srgbClr val="000099"/>
                </a:solidFill>
                <a:latin typeface="Gill Sans MT"/>
                <a:cs typeface="Gill Sans MT"/>
              </a:rPr>
              <a:t>oup</a:t>
            </a:r>
            <a:r>
              <a:rPr sz="900" spc="2" dirty="0">
                <a:solidFill>
                  <a:srgbClr val="000099"/>
                </a:solidFill>
                <a:latin typeface="Gill Sans MT"/>
                <a:cs typeface="Gill Sans MT"/>
              </a:rPr>
              <a:t> </a:t>
            </a:r>
            <a:r>
              <a:rPr sz="900" spc="5" dirty="0">
                <a:solidFill>
                  <a:srgbClr val="000099"/>
                </a:solidFill>
                <a:latin typeface="Gill Sans MT"/>
                <a:cs typeface="Gill Sans MT"/>
              </a:rPr>
              <a:t>(BC</a:t>
            </a:r>
            <a:r>
              <a:rPr sz="900" spc="2" dirty="0">
                <a:solidFill>
                  <a:srgbClr val="000099"/>
                </a:solidFill>
                <a:latin typeface="Gill Sans MT"/>
                <a:cs typeface="Gill Sans MT"/>
              </a:rPr>
              <a:t>G),</a:t>
            </a:r>
            <a:r>
              <a:rPr sz="900" spc="-89" dirty="0">
                <a:solidFill>
                  <a:srgbClr val="000099"/>
                </a:solidFill>
                <a:latin typeface="Gill Sans MT"/>
                <a:cs typeface="Gill Sans MT"/>
              </a:rPr>
              <a:t> </a:t>
            </a:r>
            <a:r>
              <a:rPr sz="900" spc="2" dirty="0">
                <a:solidFill>
                  <a:srgbClr val="000099"/>
                </a:solidFill>
                <a:latin typeface="Gill Sans MT"/>
                <a:cs typeface="Gill Sans MT"/>
              </a:rPr>
              <a:t>and Se</a:t>
            </a:r>
            <a:r>
              <a:rPr sz="900" spc="27" dirty="0">
                <a:solidFill>
                  <a:srgbClr val="000099"/>
                </a:solidFill>
                <a:latin typeface="Gill Sans MT"/>
                <a:cs typeface="Gill Sans MT"/>
              </a:rPr>
              <a:t>r</a:t>
            </a:r>
            <a:r>
              <a:rPr sz="900" spc="2" dirty="0">
                <a:solidFill>
                  <a:srgbClr val="000099"/>
                </a:solidFill>
                <a:latin typeface="Gill Sans MT"/>
                <a:cs typeface="Gill Sans MT"/>
              </a:rPr>
              <a:t>vice </a:t>
            </a:r>
            <a:r>
              <a:rPr sz="900" spc="5" dirty="0">
                <a:solidFill>
                  <a:srgbClr val="000099"/>
                </a:solidFill>
                <a:latin typeface="Gill Sans MT"/>
                <a:cs typeface="Gill Sans MT"/>
              </a:rPr>
              <a:t>Management</a:t>
            </a:r>
            <a:r>
              <a:rPr sz="900" spc="2" dirty="0">
                <a:solidFill>
                  <a:srgbClr val="000099"/>
                </a:solidFill>
                <a:latin typeface="Gill Sans MT"/>
                <a:cs typeface="Gill Sans MT"/>
              </a:rPr>
              <a:t> </a:t>
            </a:r>
            <a:r>
              <a:rPr sz="900" spc="5" dirty="0">
                <a:solidFill>
                  <a:srgbClr val="000099"/>
                </a:solidFill>
                <a:latin typeface="Gill Sans MT"/>
                <a:cs typeface="Gill Sans MT"/>
              </a:rPr>
              <a:t>G</a:t>
            </a:r>
            <a:r>
              <a:rPr sz="900" spc="-20" dirty="0">
                <a:solidFill>
                  <a:srgbClr val="000099"/>
                </a:solidFill>
                <a:latin typeface="Gill Sans MT"/>
                <a:cs typeface="Gill Sans MT"/>
              </a:rPr>
              <a:t>r</a:t>
            </a:r>
            <a:r>
              <a:rPr sz="900" spc="5" dirty="0">
                <a:solidFill>
                  <a:srgbClr val="000099"/>
                </a:solidFill>
                <a:latin typeface="Gill Sans MT"/>
                <a:cs typeface="Gill Sans MT"/>
              </a:rPr>
              <a:t>oup</a:t>
            </a:r>
            <a:r>
              <a:rPr sz="900" spc="2" dirty="0">
                <a:solidFill>
                  <a:srgbClr val="000099"/>
                </a:solidFill>
                <a:latin typeface="Gill Sans MT"/>
                <a:cs typeface="Gill Sans MT"/>
              </a:rPr>
              <a:t> (SMG),</a:t>
            </a:r>
            <a:r>
              <a:rPr sz="900" spc="-89" dirty="0">
                <a:solidFill>
                  <a:srgbClr val="000099"/>
                </a:solidFill>
                <a:latin typeface="Gill Sans MT"/>
                <a:cs typeface="Gill Sans MT"/>
              </a:rPr>
              <a:t> </a:t>
            </a:r>
            <a:r>
              <a:rPr sz="900" spc="2" dirty="0">
                <a:solidFill>
                  <a:srgbClr val="000099"/>
                </a:solidFill>
                <a:latin typeface="Gill Sans MT"/>
                <a:cs typeface="Gill Sans MT"/>
              </a:rPr>
              <a:t>2011-2013</a:t>
            </a:r>
            <a:endParaRPr sz="900" dirty="0">
              <a:solidFill>
                <a:srgbClr val="000099"/>
              </a:solidFill>
              <a:latin typeface="Gill Sans MT"/>
              <a:cs typeface="Gill Sans MT"/>
            </a:endParaRPr>
          </a:p>
          <a:p>
            <a:pPr marL="5776">
              <a:spcBef>
                <a:spcPts val="125"/>
              </a:spcBef>
            </a:pPr>
            <a:r>
              <a:rPr sz="900" spc="2" dirty="0">
                <a:solidFill>
                  <a:srgbClr val="000099"/>
                </a:solidFill>
                <a:latin typeface="Gill Sans MT"/>
                <a:cs typeface="Gill Sans MT"/>
              </a:rPr>
              <a:t>Deloitte</a:t>
            </a:r>
            <a:r>
              <a:rPr sz="900" spc="45" dirty="0">
                <a:solidFill>
                  <a:srgbClr val="000099"/>
                </a:solidFill>
                <a:latin typeface="Gill Sans MT"/>
                <a:cs typeface="Gill Sans MT"/>
              </a:rPr>
              <a:t>:</a:t>
            </a:r>
            <a:r>
              <a:rPr sz="900" spc="5" dirty="0">
                <a:solidFill>
                  <a:srgbClr val="000099"/>
                </a:solidFill>
                <a:latin typeface="Gill Sans MT"/>
                <a:cs typeface="Gill Sans MT"/>
              </a:rPr>
              <a:t>The</a:t>
            </a:r>
            <a:r>
              <a:rPr sz="900" spc="2" dirty="0">
                <a:solidFill>
                  <a:srgbClr val="000099"/>
                </a:solidFill>
                <a:latin typeface="Gill Sans MT"/>
                <a:cs typeface="Gill Sans MT"/>
              </a:rPr>
              <a:t> 2014 Millennial Su</a:t>
            </a:r>
            <a:r>
              <a:rPr sz="900" spc="27" dirty="0">
                <a:solidFill>
                  <a:srgbClr val="000099"/>
                </a:solidFill>
                <a:latin typeface="Gill Sans MT"/>
                <a:cs typeface="Gill Sans MT"/>
              </a:rPr>
              <a:t>r</a:t>
            </a:r>
            <a:r>
              <a:rPr sz="900" spc="-16" dirty="0">
                <a:solidFill>
                  <a:srgbClr val="000099"/>
                </a:solidFill>
                <a:latin typeface="Gill Sans MT"/>
                <a:cs typeface="Gill Sans MT"/>
              </a:rPr>
              <a:t>v</a:t>
            </a:r>
            <a:r>
              <a:rPr sz="900" spc="-11" dirty="0">
                <a:solidFill>
                  <a:srgbClr val="000099"/>
                </a:solidFill>
                <a:latin typeface="Gill Sans MT"/>
                <a:cs typeface="Gill Sans MT"/>
              </a:rPr>
              <a:t>e</a:t>
            </a:r>
            <a:r>
              <a:rPr sz="900" spc="2" dirty="0">
                <a:solidFill>
                  <a:srgbClr val="000099"/>
                </a:solidFill>
                <a:latin typeface="Gill Sans MT"/>
                <a:cs typeface="Gill Sans MT"/>
              </a:rPr>
              <a:t>y - </a:t>
            </a:r>
            <a:r>
              <a:rPr sz="900" u="sng" spc="2" dirty="0">
                <a:solidFill>
                  <a:schemeClr val="bg2">
                    <a:lumMod val="75000"/>
                  </a:schemeClr>
                </a:solidFill>
                <a:latin typeface="Gill Sans MT"/>
                <a:cs typeface="Gill Sans MT"/>
              </a:rPr>
              <a:t>https://</a:t>
            </a:r>
            <a:r>
              <a:rPr sz="900" u="sng" spc="5" dirty="0">
                <a:solidFill>
                  <a:schemeClr val="bg2">
                    <a:lumMod val="75000"/>
                  </a:schemeClr>
                </a:solidFill>
                <a:latin typeface="Gill Sans MT"/>
                <a:cs typeface="Gill Sans MT"/>
                <a:hlinkClick r:id="rId8"/>
              </a:rPr>
              <a:t>ww</a:t>
            </a:r>
            <a:r>
              <a:rPr sz="900" u="sng" spc="-50" dirty="0">
                <a:solidFill>
                  <a:schemeClr val="bg2">
                    <a:lumMod val="75000"/>
                  </a:schemeClr>
                </a:solidFill>
                <a:latin typeface="Gill Sans MT"/>
                <a:cs typeface="Gill Sans MT"/>
                <a:hlinkClick r:id="rId8"/>
              </a:rPr>
              <a:t>w</a:t>
            </a:r>
            <a:r>
              <a:rPr sz="900" u="sng" spc="2" dirty="0">
                <a:solidFill>
                  <a:schemeClr val="bg2">
                    <a:lumMod val="75000"/>
                  </a:schemeClr>
                </a:solidFill>
                <a:latin typeface="Gill Sans MT"/>
                <a:cs typeface="Gill Sans MT"/>
                <a:hlinkClick r:id="rId8"/>
              </a:rPr>
              <a:t>.deloitt</a:t>
            </a:r>
            <a:r>
              <a:rPr sz="900" u="sng" spc="18" dirty="0">
                <a:solidFill>
                  <a:schemeClr val="bg2">
                    <a:lumMod val="75000"/>
                  </a:schemeClr>
                </a:solidFill>
                <a:latin typeface="Gill Sans MT"/>
                <a:cs typeface="Gill Sans MT"/>
                <a:hlinkClick r:id="rId8"/>
              </a:rPr>
              <a:t>e</a:t>
            </a:r>
            <a:r>
              <a:rPr sz="900" u="sng" spc="2" dirty="0">
                <a:solidFill>
                  <a:schemeClr val="bg2">
                    <a:lumMod val="75000"/>
                  </a:schemeClr>
                </a:solidFill>
                <a:latin typeface="Gill Sans MT"/>
                <a:cs typeface="Gill Sans MT"/>
                <a:hlinkClick r:id="rId8"/>
              </a:rPr>
              <a:t>.com/millennialsu</a:t>
            </a:r>
            <a:r>
              <a:rPr sz="900" u="sng" spc="27" dirty="0">
                <a:solidFill>
                  <a:schemeClr val="bg2">
                    <a:lumMod val="75000"/>
                  </a:schemeClr>
                </a:solidFill>
                <a:latin typeface="Gill Sans MT"/>
                <a:cs typeface="Gill Sans MT"/>
                <a:hlinkClick r:id="rId8"/>
              </a:rPr>
              <a:t>r</a:t>
            </a:r>
            <a:r>
              <a:rPr sz="900" u="sng" spc="-16" dirty="0">
                <a:solidFill>
                  <a:schemeClr val="bg2">
                    <a:lumMod val="75000"/>
                  </a:schemeClr>
                </a:solidFill>
                <a:latin typeface="Gill Sans MT"/>
                <a:cs typeface="Gill Sans MT"/>
                <a:hlinkClick r:id="rId8"/>
              </a:rPr>
              <a:t>v</a:t>
            </a:r>
            <a:r>
              <a:rPr sz="900" u="sng" spc="-11" dirty="0">
                <a:solidFill>
                  <a:schemeClr val="bg2">
                    <a:lumMod val="75000"/>
                  </a:schemeClr>
                </a:solidFill>
                <a:latin typeface="Gill Sans MT"/>
                <a:cs typeface="Gill Sans MT"/>
                <a:hlinkClick r:id="rId8"/>
              </a:rPr>
              <a:t>e</a:t>
            </a:r>
            <a:r>
              <a:rPr sz="900" u="sng" spc="2" dirty="0">
                <a:solidFill>
                  <a:schemeClr val="bg2">
                    <a:lumMod val="75000"/>
                  </a:schemeClr>
                </a:solidFill>
                <a:latin typeface="Gill Sans MT"/>
                <a:cs typeface="Gill Sans MT"/>
                <a:hlinkClick r:id="rId8"/>
              </a:rPr>
              <a:t>y</a:t>
            </a:r>
            <a:endParaRPr sz="900" dirty="0">
              <a:solidFill>
                <a:schemeClr val="bg2">
                  <a:lumMod val="75000"/>
                </a:schemeClr>
              </a:solidFill>
              <a:latin typeface="Gill Sans MT"/>
              <a:cs typeface="Gill Sans MT"/>
            </a:endParaRPr>
          </a:p>
          <a:p>
            <a:pPr marL="15017">
              <a:lnSpc>
                <a:spcPts val="1057"/>
              </a:lnSpc>
              <a:spcBef>
                <a:spcPts val="284"/>
              </a:spcBef>
            </a:pPr>
            <a:r>
              <a:rPr sz="900" spc="2" dirty="0">
                <a:solidFill>
                  <a:srgbClr val="000099"/>
                </a:solidFill>
                <a:latin typeface="Gill Sans MT"/>
                <a:cs typeface="Gill Sans MT"/>
              </a:rPr>
              <a:t>27 Stunning Millennial Stats</a:t>
            </a:r>
            <a:r>
              <a:rPr sz="900" spc="-89" dirty="0">
                <a:solidFill>
                  <a:srgbClr val="000099"/>
                </a:solidFill>
                <a:latin typeface="Gill Sans MT"/>
                <a:cs typeface="Gill Sans MT"/>
              </a:rPr>
              <a:t> </a:t>
            </a:r>
            <a:r>
              <a:rPr sz="900" spc="5" dirty="0">
                <a:solidFill>
                  <a:srgbClr val="000099"/>
                </a:solidFill>
                <a:latin typeface="Gill Sans MT"/>
                <a:cs typeface="Gill Sans MT"/>
              </a:rPr>
              <a:t>About</a:t>
            </a:r>
            <a:r>
              <a:rPr sz="900" spc="2" dirty="0">
                <a:solidFill>
                  <a:srgbClr val="000099"/>
                </a:solidFill>
                <a:latin typeface="Gill Sans MT"/>
                <a:cs typeface="Gill Sans MT"/>
              </a:rPr>
              <a:t> </a:t>
            </a:r>
            <a:r>
              <a:rPr sz="900" spc="5" dirty="0">
                <a:solidFill>
                  <a:srgbClr val="000099"/>
                </a:solidFill>
                <a:latin typeface="Gill Sans MT"/>
                <a:cs typeface="Gill Sans MT"/>
              </a:rPr>
              <a:t>Our</a:t>
            </a:r>
            <a:r>
              <a:rPr sz="900" spc="2" dirty="0">
                <a:solidFill>
                  <a:srgbClr val="000099"/>
                </a:solidFill>
                <a:latin typeface="Gill Sans MT"/>
                <a:cs typeface="Gill Sans MT"/>
              </a:rPr>
              <a:t> Futu</a:t>
            </a:r>
            <a:r>
              <a:rPr sz="900" spc="-16" dirty="0">
                <a:solidFill>
                  <a:srgbClr val="000099"/>
                </a:solidFill>
                <a:latin typeface="Gill Sans MT"/>
                <a:cs typeface="Gill Sans MT"/>
              </a:rPr>
              <a:t>r</a:t>
            </a:r>
            <a:r>
              <a:rPr sz="900" spc="2" dirty="0">
                <a:solidFill>
                  <a:srgbClr val="000099"/>
                </a:solidFill>
                <a:latin typeface="Gill Sans MT"/>
                <a:cs typeface="Gill Sans MT"/>
              </a:rPr>
              <a:t>e Empl</a:t>
            </a:r>
            <a:r>
              <a:rPr sz="900" spc="-14" dirty="0">
                <a:solidFill>
                  <a:srgbClr val="000099"/>
                </a:solidFill>
                <a:latin typeface="Gill Sans MT"/>
                <a:cs typeface="Gill Sans MT"/>
              </a:rPr>
              <a:t>o</a:t>
            </a:r>
            <a:r>
              <a:rPr sz="900" spc="-16" dirty="0">
                <a:solidFill>
                  <a:srgbClr val="000099"/>
                </a:solidFill>
                <a:latin typeface="Gill Sans MT"/>
                <a:cs typeface="Gill Sans MT"/>
              </a:rPr>
              <a:t>y</a:t>
            </a:r>
            <a:r>
              <a:rPr sz="900" spc="2" dirty="0">
                <a:solidFill>
                  <a:srgbClr val="000099"/>
                </a:solidFill>
                <a:latin typeface="Gill Sans MT"/>
                <a:cs typeface="Gill Sans MT"/>
              </a:rPr>
              <a:t>ees,</a:t>
            </a:r>
            <a:r>
              <a:rPr sz="900" spc="-89" dirty="0">
                <a:solidFill>
                  <a:srgbClr val="000099"/>
                </a:solidFill>
                <a:latin typeface="Gill Sans MT"/>
                <a:cs typeface="Gill Sans MT"/>
              </a:rPr>
              <a:t> </a:t>
            </a:r>
            <a:r>
              <a:rPr sz="900" spc="2" dirty="0">
                <a:solidFill>
                  <a:srgbClr val="000099"/>
                </a:solidFill>
                <a:latin typeface="Gill Sans MT"/>
                <a:cs typeface="Gill Sans MT"/>
              </a:rPr>
              <a:t>Leaders,</a:t>
            </a:r>
            <a:r>
              <a:rPr sz="900" spc="-89" dirty="0">
                <a:solidFill>
                  <a:srgbClr val="000099"/>
                </a:solidFill>
                <a:latin typeface="Gill Sans MT"/>
                <a:cs typeface="Gill Sans MT"/>
              </a:rPr>
              <a:t> </a:t>
            </a:r>
            <a:r>
              <a:rPr sz="900" spc="2" dirty="0">
                <a:solidFill>
                  <a:srgbClr val="000099"/>
                </a:solidFill>
                <a:latin typeface="Gill Sans MT"/>
                <a:cs typeface="Gill Sans MT"/>
              </a:rPr>
              <a:t>Consumers,</a:t>
            </a:r>
            <a:r>
              <a:rPr sz="900" spc="-89" dirty="0">
                <a:solidFill>
                  <a:srgbClr val="000099"/>
                </a:solidFill>
                <a:latin typeface="Gill Sans MT"/>
                <a:cs typeface="Gill Sans MT"/>
              </a:rPr>
              <a:t> </a:t>
            </a:r>
            <a:r>
              <a:rPr sz="900" spc="5" dirty="0">
                <a:solidFill>
                  <a:srgbClr val="000099"/>
                </a:solidFill>
                <a:latin typeface="Gill Sans MT"/>
                <a:cs typeface="Gill Sans MT"/>
              </a:rPr>
              <a:t>&amp;</a:t>
            </a:r>
            <a:r>
              <a:rPr sz="900" spc="2" dirty="0">
                <a:solidFill>
                  <a:srgbClr val="000099"/>
                </a:solidFill>
                <a:latin typeface="Gill Sans MT"/>
                <a:cs typeface="Gill Sans MT"/>
              </a:rPr>
              <a:t> Pa</a:t>
            </a:r>
            <a:r>
              <a:rPr sz="900" spc="-16" dirty="0">
                <a:solidFill>
                  <a:srgbClr val="000099"/>
                </a:solidFill>
                <a:latin typeface="Gill Sans MT"/>
                <a:cs typeface="Gill Sans MT"/>
              </a:rPr>
              <a:t>r</a:t>
            </a:r>
            <a:r>
              <a:rPr sz="900" spc="2" dirty="0">
                <a:solidFill>
                  <a:srgbClr val="000099"/>
                </a:solidFill>
                <a:latin typeface="Gill Sans MT"/>
                <a:cs typeface="Gill Sans MT"/>
              </a:rPr>
              <a:t>ents</a:t>
            </a:r>
            <a:endParaRPr sz="900" dirty="0">
              <a:solidFill>
                <a:srgbClr val="000099"/>
              </a:solidFill>
              <a:latin typeface="Gill Sans MT"/>
              <a:cs typeface="Gill Sans MT"/>
            </a:endParaRPr>
          </a:p>
          <a:p>
            <a:pPr marL="10397" indent="4621">
              <a:lnSpc>
                <a:spcPts val="1057"/>
              </a:lnSpc>
            </a:pPr>
            <a:r>
              <a:rPr sz="900" u="sng" spc="2" dirty="0">
                <a:solidFill>
                  <a:srgbClr val="000099"/>
                </a:solidFill>
                <a:latin typeface="Gill Sans MT"/>
                <a:cs typeface="Gill Sans MT"/>
                <a:hlinkClick r:id="rId9"/>
              </a:rPr>
              <a:t>http</a:t>
            </a:r>
            <a:r>
              <a:rPr sz="900" u="sng" spc="-2" dirty="0">
                <a:solidFill>
                  <a:srgbClr val="000099"/>
                </a:solidFill>
                <a:latin typeface="Gill Sans MT"/>
                <a:cs typeface="Gill Sans MT"/>
                <a:hlinkClick r:id="rId9"/>
              </a:rPr>
              <a:t>:</a:t>
            </a:r>
            <a:r>
              <a:rPr sz="900" u="sng" spc="2" dirty="0">
                <a:solidFill>
                  <a:srgbClr val="000099"/>
                </a:solidFill>
                <a:latin typeface="Gill Sans MT"/>
                <a:cs typeface="Gill Sans MT"/>
                <a:hlinkClick r:id="rId9"/>
              </a:rPr>
              <a:t>//</a:t>
            </a:r>
            <a:r>
              <a:rPr sz="900" u="sng" spc="27" dirty="0">
                <a:solidFill>
                  <a:srgbClr val="000099"/>
                </a:solidFill>
                <a:latin typeface="Gill Sans MT"/>
                <a:cs typeface="Gill Sans MT"/>
                <a:hlinkClick r:id="rId9"/>
              </a:rPr>
              <a:t>r</a:t>
            </a:r>
            <a:r>
              <a:rPr sz="900" u="sng" spc="2" dirty="0">
                <a:solidFill>
                  <a:srgbClr val="000099"/>
                </a:solidFill>
                <a:latin typeface="Gill Sans MT"/>
                <a:cs typeface="Gill Sans MT"/>
                <a:hlinkClick r:id="rId9"/>
              </a:rPr>
              <a:t>yan-jenkins.com/2014/10/27/27-stunning-millennial-stats-about-ou</a:t>
            </a:r>
            <a:r>
              <a:rPr sz="900" u="sng" spc="-70" dirty="0">
                <a:solidFill>
                  <a:srgbClr val="000099"/>
                </a:solidFill>
                <a:latin typeface="Gill Sans MT"/>
                <a:cs typeface="Gill Sans MT"/>
                <a:hlinkClick r:id="rId9"/>
              </a:rPr>
              <a:t>r</a:t>
            </a:r>
            <a:r>
              <a:rPr sz="900" u="sng" spc="2" dirty="0">
                <a:solidFill>
                  <a:srgbClr val="000099"/>
                </a:solidFill>
                <a:latin typeface="Gill Sans MT"/>
                <a:cs typeface="Gill Sans MT"/>
                <a:hlinkClick r:id="rId9"/>
              </a:rPr>
              <a:t>-futu</a:t>
            </a:r>
            <a:r>
              <a:rPr sz="900" u="sng" spc="-16" dirty="0">
                <a:solidFill>
                  <a:srgbClr val="000099"/>
                </a:solidFill>
                <a:latin typeface="Gill Sans MT"/>
                <a:cs typeface="Gill Sans MT"/>
                <a:hlinkClick r:id="rId9"/>
              </a:rPr>
              <a:t>r</a:t>
            </a:r>
            <a:r>
              <a:rPr sz="900" u="sng" spc="2" dirty="0">
                <a:solidFill>
                  <a:srgbClr val="000099"/>
                </a:solidFill>
                <a:latin typeface="Gill Sans MT"/>
                <a:cs typeface="Gill Sans MT"/>
                <a:hlinkClick r:id="rId9"/>
              </a:rPr>
              <a:t>e-empl</a:t>
            </a:r>
            <a:r>
              <a:rPr sz="900" u="sng" spc="-16" dirty="0">
                <a:solidFill>
                  <a:srgbClr val="000099"/>
                </a:solidFill>
                <a:latin typeface="Gill Sans MT"/>
                <a:cs typeface="Gill Sans MT"/>
                <a:hlinkClick r:id="rId9"/>
              </a:rPr>
              <a:t>oy</a:t>
            </a:r>
            <a:r>
              <a:rPr sz="900" u="sng" spc="2" dirty="0">
                <a:solidFill>
                  <a:srgbClr val="000099"/>
                </a:solidFill>
                <a:latin typeface="Gill Sans MT"/>
                <a:cs typeface="Gill Sans MT"/>
                <a:hlinkClick r:id="rId9"/>
              </a:rPr>
              <a:t>ees-leaders-consumers-and-pa</a:t>
            </a:r>
            <a:r>
              <a:rPr sz="900" u="sng" spc="-16" dirty="0">
                <a:solidFill>
                  <a:srgbClr val="000099"/>
                </a:solidFill>
                <a:latin typeface="Gill Sans MT"/>
                <a:cs typeface="Gill Sans MT"/>
                <a:hlinkClick r:id="rId9"/>
              </a:rPr>
              <a:t>r</a:t>
            </a:r>
            <a:r>
              <a:rPr sz="900" u="sng" spc="2" dirty="0">
                <a:solidFill>
                  <a:srgbClr val="000099"/>
                </a:solidFill>
                <a:latin typeface="Gill Sans MT"/>
                <a:cs typeface="Gill Sans MT"/>
                <a:hlinkClick r:id="rId9"/>
              </a:rPr>
              <a:t>ents/</a:t>
            </a:r>
            <a:endParaRPr sz="900" dirty="0">
              <a:solidFill>
                <a:srgbClr val="000099"/>
              </a:solidFill>
              <a:latin typeface="Gill Sans MT"/>
              <a:cs typeface="Gill Sans MT"/>
            </a:endParaRPr>
          </a:p>
          <a:p>
            <a:pPr marL="10397">
              <a:lnSpc>
                <a:spcPts val="1057"/>
              </a:lnSpc>
              <a:spcBef>
                <a:spcPts val="398"/>
              </a:spcBef>
            </a:pPr>
            <a:r>
              <a:rPr sz="900" spc="-11" dirty="0">
                <a:solidFill>
                  <a:srgbClr val="000099"/>
                </a:solidFill>
                <a:latin typeface="Gill Sans MT"/>
                <a:cs typeface="Gill Sans MT"/>
              </a:rPr>
              <a:t>F</a:t>
            </a:r>
            <a:r>
              <a:rPr sz="900" spc="2" dirty="0">
                <a:solidFill>
                  <a:srgbClr val="000099"/>
                </a:solidFill>
                <a:latin typeface="Gill Sans MT"/>
                <a:cs typeface="Gill Sans MT"/>
              </a:rPr>
              <a:t>orbes,</a:t>
            </a:r>
            <a:r>
              <a:rPr sz="900" spc="-89" dirty="0">
                <a:solidFill>
                  <a:srgbClr val="000099"/>
                </a:solidFill>
                <a:latin typeface="Gill Sans MT"/>
                <a:cs typeface="Gill Sans MT"/>
              </a:rPr>
              <a:t> </a:t>
            </a:r>
            <a:r>
              <a:rPr sz="900" spc="2" dirty="0">
                <a:solidFill>
                  <a:srgbClr val="000099"/>
                </a:solidFill>
                <a:latin typeface="Gill Sans MT"/>
                <a:cs typeface="Gill Sans MT"/>
              </a:rPr>
              <a:t>2014:</a:t>
            </a:r>
            <a:r>
              <a:rPr sz="900" spc="-89" dirty="0">
                <a:solidFill>
                  <a:srgbClr val="000099"/>
                </a:solidFill>
                <a:latin typeface="Gill Sans MT"/>
                <a:cs typeface="Gill Sans MT"/>
              </a:rPr>
              <a:t> </a:t>
            </a:r>
            <a:r>
              <a:rPr sz="900" i="1" spc="2" dirty="0">
                <a:solidFill>
                  <a:srgbClr val="000099"/>
                </a:solidFill>
                <a:latin typeface="Gill Sans MT"/>
                <a:cs typeface="Gill Sans MT"/>
              </a:rPr>
              <a:t>Enough</a:t>
            </a:r>
            <a:r>
              <a:rPr sz="900" i="1" spc="-132" dirty="0">
                <a:solidFill>
                  <a:srgbClr val="000099"/>
                </a:solidFill>
                <a:latin typeface="Gill Sans MT"/>
                <a:cs typeface="Gill Sans MT"/>
              </a:rPr>
              <a:t> </a:t>
            </a:r>
            <a:r>
              <a:rPr sz="900" i="1" spc="2" dirty="0">
                <a:solidFill>
                  <a:srgbClr val="000099"/>
                </a:solidFill>
                <a:latin typeface="Gill Sans MT"/>
                <a:cs typeface="Gill Sans MT"/>
              </a:rPr>
              <a:t>With</a:t>
            </a:r>
            <a:r>
              <a:rPr sz="900" i="1" spc="-132" dirty="0">
                <a:solidFill>
                  <a:srgbClr val="000099"/>
                </a:solidFill>
                <a:latin typeface="Gill Sans MT"/>
                <a:cs typeface="Gill Sans MT"/>
              </a:rPr>
              <a:t> </a:t>
            </a:r>
            <a:r>
              <a:rPr sz="900" i="1" spc="2" dirty="0">
                <a:solidFill>
                  <a:srgbClr val="000099"/>
                </a:solidFill>
                <a:latin typeface="Gill Sans MT"/>
                <a:cs typeface="Gill Sans MT"/>
              </a:rPr>
              <a:t>The </a:t>
            </a:r>
            <a:r>
              <a:rPr sz="900" i="1" spc="-11" dirty="0">
                <a:solidFill>
                  <a:srgbClr val="000099"/>
                </a:solidFill>
                <a:latin typeface="Gill Sans MT"/>
                <a:cs typeface="Gill Sans MT"/>
              </a:rPr>
              <a:t>F</a:t>
            </a:r>
            <a:r>
              <a:rPr sz="900" i="1" spc="-7" dirty="0">
                <a:solidFill>
                  <a:srgbClr val="000099"/>
                </a:solidFill>
                <a:latin typeface="Gill Sans MT"/>
                <a:cs typeface="Gill Sans MT"/>
              </a:rPr>
              <a:t>r</a:t>
            </a:r>
            <a:r>
              <a:rPr sz="900" i="1" spc="2" dirty="0">
                <a:solidFill>
                  <a:srgbClr val="000099"/>
                </a:solidFill>
                <a:latin typeface="Gill Sans MT"/>
                <a:cs typeface="Gill Sans MT"/>
              </a:rPr>
              <a:t>ee </a:t>
            </a:r>
            <a:r>
              <a:rPr sz="900" i="1" spc="-11" dirty="0">
                <a:solidFill>
                  <a:srgbClr val="000099"/>
                </a:solidFill>
                <a:latin typeface="Gill Sans MT"/>
                <a:cs typeface="Gill Sans MT"/>
              </a:rPr>
              <a:t>F</a:t>
            </a:r>
            <a:r>
              <a:rPr sz="900" i="1" spc="2" dirty="0">
                <a:solidFill>
                  <a:srgbClr val="000099"/>
                </a:solidFill>
                <a:latin typeface="Gill Sans MT"/>
                <a:cs typeface="Gill Sans MT"/>
              </a:rPr>
              <a:t>ood</a:t>
            </a:r>
            <a:r>
              <a:rPr sz="900" i="1" spc="-70" dirty="0">
                <a:solidFill>
                  <a:srgbClr val="000099"/>
                </a:solidFill>
                <a:latin typeface="Gill Sans MT"/>
                <a:cs typeface="Gill Sans MT"/>
              </a:rPr>
              <a:t> </a:t>
            </a:r>
            <a:r>
              <a:rPr sz="900" i="1" spc="2" dirty="0">
                <a:solidFill>
                  <a:srgbClr val="000099"/>
                </a:solidFill>
                <a:latin typeface="Gill Sans MT"/>
                <a:cs typeface="Gill Sans MT"/>
              </a:rPr>
              <a:t>Al</a:t>
            </a:r>
            <a:r>
              <a:rPr sz="900" i="1" spc="-7" dirty="0">
                <a:solidFill>
                  <a:srgbClr val="000099"/>
                </a:solidFill>
                <a:latin typeface="Gill Sans MT"/>
                <a:cs typeface="Gill Sans MT"/>
              </a:rPr>
              <a:t>r</a:t>
            </a:r>
            <a:r>
              <a:rPr sz="900" i="1" spc="2" dirty="0">
                <a:solidFill>
                  <a:srgbClr val="000099"/>
                </a:solidFill>
                <a:latin typeface="Gill Sans MT"/>
                <a:cs typeface="Gill Sans MT"/>
              </a:rPr>
              <a:t>ead</a:t>
            </a:r>
            <a:r>
              <a:rPr sz="900" i="1" spc="-25" dirty="0">
                <a:solidFill>
                  <a:srgbClr val="000099"/>
                </a:solidFill>
                <a:latin typeface="Gill Sans MT"/>
                <a:cs typeface="Gill Sans MT"/>
              </a:rPr>
              <a:t>y</a:t>
            </a:r>
            <a:r>
              <a:rPr sz="900" i="1" dirty="0">
                <a:solidFill>
                  <a:srgbClr val="000099"/>
                </a:solidFill>
                <a:latin typeface="Gill Sans MT"/>
                <a:cs typeface="Gill Sans MT"/>
              </a:rPr>
              <a:t>,</a:t>
            </a:r>
            <a:r>
              <a:rPr sz="900" i="1" spc="-89" dirty="0">
                <a:solidFill>
                  <a:srgbClr val="000099"/>
                </a:solidFill>
                <a:latin typeface="Gill Sans MT"/>
                <a:cs typeface="Gill Sans MT"/>
              </a:rPr>
              <a:t> </a:t>
            </a:r>
            <a:r>
              <a:rPr sz="900" i="1" spc="2" dirty="0">
                <a:solidFill>
                  <a:srgbClr val="000099"/>
                </a:solidFill>
                <a:latin typeface="Gill Sans MT"/>
                <a:cs typeface="Gill Sans MT"/>
              </a:rPr>
              <a:t>Millennials</a:t>
            </a:r>
            <a:r>
              <a:rPr sz="900" i="1" spc="-132" dirty="0">
                <a:solidFill>
                  <a:srgbClr val="000099"/>
                </a:solidFill>
                <a:latin typeface="Gill Sans MT"/>
                <a:cs typeface="Gill Sans MT"/>
              </a:rPr>
              <a:t> </a:t>
            </a:r>
            <a:r>
              <a:rPr sz="900" i="1" spc="-66" dirty="0">
                <a:solidFill>
                  <a:srgbClr val="000099"/>
                </a:solidFill>
                <a:latin typeface="Gill Sans MT"/>
                <a:cs typeface="Gill Sans MT"/>
              </a:rPr>
              <a:t>W</a:t>
            </a:r>
            <a:r>
              <a:rPr sz="900" i="1" spc="2" dirty="0">
                <a:solidFill>
                  <a:srgbClr val="000099"/>
                </a:solidFill>
                <a:latin typeface="Gill Sans MT"/>
                <a:cs typeface="Gill Sans MT"/>
              </a:rPr>
              <a:t>ant </a:t>
            </a:r>
            <a:r>
              <a:rPr sz="900" i="1" spc="5" dirty="0">
                <a:solidFill>
                  <a:srgbClr val="000099"/>
                </a:solidFill>
                <a:latin typeface="Gill Sans MT"/>
                <a:cs typeface="Gill Sans MT"/>
              </a:rPr>
              <a:t>Oppo</a:t>
            </a:r>
            <a:r>
              <a:rPr sz="900" i="1" spc="36" dirty="0">
                <a:solidFill>
                  <a:srgbClr val="000099"/>
                </a:solidFill>
                <a:latin typeface="Gill Sans MT"/>
                <a:cs typeface="Gill Sans MT"/>
              </a:rPr>
              <a:t>r</a:t>
            </a:r>
            <a:r>
              <a:rPr sz="900" i="1" spc="2" dirty="0">
                <a:solidFill>
                  <a:srgbClr val="000099"/>
                </a:solidFill>
                <a:latin typeface="Gill Sans MT"/>
                <a:cs typeface="Gill Sans MT"/>
              </a:rPr>
              <a:t>tunity and </a:t>
            </a:r>
            <a:r>
              <a:rPr sz="900" i="1" spc="-34" dirty="0">
                <a:solidFill>
                  <a:srgbClr val="000099"/>
                </a:solidFill>
                <a:latin typeface="Gill Sans MT"/>
                <a:cs typeface="Gill Sans MT"/>
              </a:rPr>
              <a:t>F</a:t>
            </a:r>
            <a:r>
              <a:rPr sz="900" i="1" spc="2" dirty="0">
                <a:solidFill>
                  <a:srgbClr val="000099"/>
                </a:solidFill>
                <a:latin typeface="Gill Sans MT"/>
                <a:cs typeface="Gill Sans MT"/>
              </a:rPr>
              <a:t>air </a:t>
            </a:r>
            <a:r>
              <a:rPr sz="900" i="1" spc="-30" dirty="0">
                <a:solidFill>
                  <a:srgbClr val="000099"/>
                </a:solidFill>
                <a:latin typeface="Gill Sans MT"/>
                <a:cs typeface="Gill Sans MT"/>
              </a:rPr>
              <a:t>P</a:t>
            </a:r>
            <a:r>
              <a:rPr sz="900" i="1" spc="2" dirty="0">
                <a:solidFill>
                  <a:srgbClr val="000099"/>
                </a:solidFill>
                <a:latin typeface="Gill Sans MT"/>
                <a:cs typeface="Gill Sans MT"/>
              </a:rPr>
              <a:t>ay:</a:t>
            </a:r>
            <a:endParaRPr sz="900" dirty="0">
              <a:solidFill>
                <a:srgbClr val="000099"/>
              </a:solidFill>
              <a:latin typeface="Gill Sans MT"/>
              <a:cs typeface="Gill Sans MT"/>
            </a:endParaRPr>
          </a:p>
          <a:p>
            <a:pPr marL="10397">
              <a:lnSpc>
                <a:spcPts val="1057"/>
              </a:lnSpc>
            </a:pPr>
            <a:r>
              <a:rPr sz="900" u="sng" spc="2" dirty="0">
                <a:solidFill>
                  <a:srgbClr val="000099"/>
                </a:solidFill>
                <a:latin typeface="Gill Sans MT"/>
                <a:cs typeface="Gill Sans MT"/>
                <a:hlinkClick r:id="rId10"/>
              </a:rPr>
              <a:t>http</a:t>
            </a:r>
            <a:r>
              <a:rPr sz="900" u="sng" spc="-2" dirty="0">
                <a:solidFill>
                  <a:srgbClr val="000099"/>
                </a:solidFill>
                <a:latin typeface="Gill Sans MT"/>
                <a:cs typeface="Gill Sans MT"/>
                <a:hlinkClick r:id="rId10"/>
              </a:rPr>
              <a:t>:</a:t>
            </a:r>
            <a:r>
              <a:rPr sz="900" u="sng" spc="2" dirty="0">
                <a:solidFill>
                  <a:srgbClr val="000099"/>
                </a:solidFill>
                <a:latin typeface="Gill Sans MT"/>
                <a:cs typeface="Gill Sans MT"/>
                <a:hlinkClick r:id="rId10"/>
              </a:rPr>
              <a:t>//ww</a:t>
            </a:r>
            <a:r>
              <a:rPr sz="900" u="sng" spc="-50" dirty="0">
                <a:solidFill>
                  <a:srgbClr val="000099"/>
                </a:solidFill>
                <a:latin typeface="Gill Sans MT"/>
                <a:cs typeface="Gill Sans MT"/>
                <a:hlinkClick r:id="rId10"/>
              </a:rPr>
              <a:t>w</a:t>
            </a:r>
            <a:r>
              <a:rPr sz="900" u="sng" dirty="0">
                <a:solidFill>
                  <a:srgbClr val="000099"/>
                </a:solidFill>
                <a:latin typeface="Gill Sans MT"/>
                <a:cs typeface="Gill Sans MT"/>
                <a:hlinkClick r:id="rId10"/>
              </a:rPr>
              <a:t>.</a:t>
            </a:r>
            <a:r>
              <a:rPr sz="900" u="sng" spc="-9" dirty="0">
                <a:solidFill>
                  <a:srgbClr val="000099"/>
                </a:solidFill>
                <a:latin typeface="Gill Sans MT"/>
                <a:cs typeface="Gill Sans MT"/>
                <a:hlinkClick r:id="rId10"/>
              </a:rPr>
              <a:t>f</a:t>
            </a:r>
            <a:r>
              <a:rPr sz="900" u="sng" spc="2" dirty="0">
                <a:solidFill>
                  <a:srgbClr val="000099"/>
                </a:solidFill>
                <a:latin typeface="Gill Sans MT"/>
                <a:cs typeface="Gill Sans MT"/>
                <a:hlinkClick r:id="rId10"/>
              </a:rPr>
              <a:t>orbes.com/sites/dataf</a:t>
            </a:r>
            <a:r>
              <a:rPr sz="900" u="sng" spc="-16" dirty="0">
                <a:solidFill>
                  <a:srgbClr val="000099"/>
                </a:solidFill>
                <a:latin typeface="Gill Sans MT"/>
                <a:cs typeface="Gill Sans MT"/>
                <a:hlinkClick r:id="rId10"/>
              </a:rPr>
              <a:t>r</a:t>
            </a:r>
            <a:r>
              <a:rPr sz="900" u="sng" spc="2" dirty="0">
                <a:solidFill>
                  <a:srgbClr val="000099"/>
                </a:solidFill>
                <a:latin typeface="Gill Sans MT"/>
                <a:cs typeface="Gill Sans MT"/>
                <a:hlinkClick r:id="rId10"/>
              </a:rPr>
              <a:t>eaks/2014/09/11/enough-with-the-f</a:t>
            </a:r>
            <a:r>
              <a:rPr sz="900" u="sng" spc="-16" dirty="0">
                <a:solidFill>
                  <a:srgbClr val="000099"/>
                </a:solidFill>
                <a:latin typeface="Gill Sans MT"/>
                <a:cs typeface="Gill Sans MT"/>
                <a:hlinkClick r:id="rId10"/>
              </a:rPr>
              <a:t>r</a:t>
            </a:r>
            <a:r>
              <a:rPr sz="900" u="sng" spc="2" dirty="0">
                <a:solidFill>
                  <a:srgbClr val="000099"/>
                </a:solidFill>
                <a:latin typeface="Gill Sans MT"/>
                <a:cs typeface="Gill Sans MT"/>
                <a:hlinkClick r:id="rId10"/>
              </a:rPr>
              <a:t>ee-</a:t>
            </a:r>
            <a:r>
              <a:rPr sz="900" u="sng" spc="-9" dirty="0">
                <a:solidFill>
                  <a:srgbClr val="000099"/>
                </a:solidFill>
                <a:latin typeface="Gill Sans MT"/>
                <a:cs typeface="Gill Sans MT"/>
                <a:hlinkClick r:id="rId10"/>
              </a:rPr>
              <a:t>f</a:t>
            </a:r>
            <a:r>
              <a:rPr sz="900" u="sng" spc="2" dirty="0">
                <a:solidFill>
                  <a:srgbClr val="000099"/>
                </a:solidFill>
                <a:latin typeface="Gill Sans MT"/>
                <a:cs typeface="Gill Sans MT"/>
                <a:hlinkClick r:id="rId10"/>
              </a:rPr>
              <a:t>ood-al</a:t>
            </a:r>
            <a:r>
              <a:rPr sz="900" u="sng" spc="-16" dirty="0">
                <a:solidFill>
                  <a:srgbClr val="000099"/>
                </a:solidFill>
                <a:latin typeface="Gill Sans MT"/>
                <a:cs typeface="Gill Sans MT"/>
                <a:hlinkClick r:id="rId10"/>
              </a:rPr>
              <a:t>r</a:t>
            </a:r>
            <a:r>
              <a:rPr sz="900" u="sng" spc="2" dirty="0">
                <a:solidFill>
                  <a:srgbClr val="000099"/>
                </a:solidFill>
                <a:latin typeface="Gill Sans MT"/>
                <a:cs typeface="Gill Sans MT"/>
                <a:hlinkClick r:id="rId10"/>
              </a:rPr>
              <a:t>eady-millennials-want-oppo</a:t>
            </a:r>
            <a:r>
              <a:rPr sz="900" u="sng" spc="18" dirty="0">
                <a:solidFill>
                  <a:srgbClr val="000099"/>
                </a:solidFill>
                <a:latin typeface="Gill Sans MT"/>
                <a:cs typeface="Gill Sans MT"/>
                <a:hlinkClick r:id="rId10"/>
              </a:rPr>
              <a:t>r</a:t>
            </a:r>
            <a:r>
              <a:rPr sz="900" u="sng" spc="2" dirty="0">
                <a:solidFill>
                  <a:srgbClr val="000099"/>
                </a:solidFill>
                <a:latin typeface="Gill Sans MT"/>
                <a:cs typeface="Gill Sans MT"/>
                <a:hlinkClick r:id="rId10"/>
              </a:rPr>
              <a:t>tunity-and-fai</a:t>
            </a:r>
            <a:r>
              <a:rPr sz="900" u="sng" spc="-70" dirty="0">
                <a:solidFill>
                  <a:srgbClr val="000099"/>
                </a:solidFill>
                <a:latin typeface="Gill Sans MT"/>
                <a:cs typeface="Gill Sans MT"/>
                <a:hlinkClick r:id="rId10"/>
              </a:rPr>
              <a:t>r</a:t>
            </a:r>
            <a:r>
              <a:rPr sz="900" u="sng" spc="2" dirty="0">
                <a:solidFill>
                  <a:srgbClr val="000099"/>
                </a:solidFill>
                <a:latin typeface="Gill Sans MT"/>
                <a:cs typeface="Gill Sans MT"/>
                <a:hlinkClick r:id="rId10"/>
              </a:rPr>
              <a:t>-p</a:t>
            </a:r>
            <a:r>
              <a:rPr sz="900" u="sng" spc="-34" dirty="0">
                <a:solidFill>
                  <a:srgbClr val="000099"/>
                </a:solidFill>
                <a:latin typeface="Gill Sans MT"/>
                <a:cs typeface="Gill Sans MT"/>
                <a:hlinkClick r:id="rId10"/>
              </a:rPr>
              <a:t>a</a:t>
            </a:r>
            <a:r>
              <a:rPr sz="900" u="sng" spc="2" dirty="0">
                <a:solidFill>
                  <a:srgbClr val="000099"/>
                </a:solidFill>
                <a:latin typeface="Gill Sans MT"/>
                <a:cs typeface="Gill Sans MT"/>
                <a:hlinkClick r:id="rId10"/>
              </a:rPr>
              <a:t>y/</a:t>
            </a:r>
            <a:endParaRPr sz="900" dirty="0">
              <a:solidFill>
                <a:srgbClr val="000099"/>
              </a:solidFill>
              <a:latin typeface="Gill Sans MT"/>
              <a:cs typeface="Gill Sans MT"/>
            </a:endParaRPr>
          </a:p>
          <a:p>
            <a:pPr marL="10397">
              <a:lnSpc>
                <a:spcPts val="1057"/>
              </a:lnSpc>
              <a:spcBef>
                <a:spcPts val="284"/>
              </a:spcBef>
            </a:pPr>
            <a:r>
              <a:rPr sz="900" spc="2" dirty="0">
                <a:solidFill>
                  <a:srgbClr val="000099"/>
                </a:solidFill>
                <a:latin typeface="Gill Sans MT"/>
                <a:cs typeface="Gill Sans MT"/>
              </a:rPr>
              <a:t>22 Shock</a:t>
            </a:r>
            <a:r>
              <a:rPr sz="900" spc="-2" dirty="0">
                <a:solidFill>
                  <a:srgbClr val="000099"/>
                </a:solidFill>
                <a:latin typeface="Gill Sans MT"/>
                <a:cs typeface="Gill Sans MT"/>
              </a:rPr>
              <a:t>i</a:t>
            </a:r>
            <a:r>
              <a:rPr sz="900" spc="2" dirty="0">
                <a:solidFill>
                  <a:srgbClr val="000099"/>
                </a:solidFill>
                <a:latin typeface="Gill Sans MT"/>
                <a:cs typeface="Gill Sans MT"/>
              </a:rPr>
              <a:t>ng Stats</a:t>
            </a:r>
            <a:r>
              <a:rPr sz="900" spc="-89" dirty="0">
                <a:solidFill>
                  <a:srgbClr val="000099"/>
                </a:solidFill>
                <a:latin typeface="Gill Sans MT"/>
                <a:cs typeface="Gill Sans MT"/>
              </a:rPr>
              <a:t> </a:t>
            </a:r>
            <a:r>
              <a:rPr sz="900" spc="5" dirty="0">
                <a:solidFill>
                  <a:srgbClr val="000099"/>
                </a:solidFill>
                <a:latin typeface="Gill Sans MT"/>
                <a:cs typeface="Gill Sans MT"/>
              </a:rPr>
              <a:t>About</a:t>
            </a:r>
            <a:r>
              <a:rPr sz="900" spc="2" dirty="0">
                <a:solidFill>
                  <a:srgbClr val="000099"/>
                </a:solidFill>
                <a:latin typeface="Gill Sans MT"/>
                <a:cs typeface="Gill Sans MT"/>
              </a:rPr>
              <a:t> Millennials</a:t>
            </a:r>
            <a:r>
              <a:rPr sz="900" spc="-109" dirty="0">
                <a:solidFill>
                  <a:srgbClr val="000099"/>
                </a:solidFill>
                <a:latin typeface="Gill Sans MT"/>
                <a:cs typeface="Gill Sans MT"/>
              </a:rPr>
              <a:t> </a:t>
            </a:r>
            <a:r>
              <a:rPr sz="900" spc="-132" dirty="0">
                <a:solidFill>
                  <a:srgbClr val="000099"/>
                </a:solidFill>
                <a:latin typeface="Gill Sans MT"/>
                <a:cs typeface="Gill Sans MT"/>
              </a:rPr>
              <a:t>T</a:t>
            </a:r>
            <a:r>
              <a:rPr sz="900" spc="5" dirty="0">
                <a:solidFill>
                  <a:srgbClr val="000099"/>
                </a:solidFill>
                <a:latin typeface="Gill Sans MT"/>
                <a:cs typeface="Gill Sans MT"/>
              </a:rPr>
              <a:t>o</a:t>
            </a:r>
            <a:r>
              <a:rPr sz="900" spc="2" dirty="0">
                <a:solidFill>
                  <a:srgbClr val="000099"/>
                </a:solidFill>
                <a:latin typeface="Gill Sans MT"/>
                <a:cs typeface="Gill Sans MT"/>
              </a:rPr>
              <a:t> Help</a:t>
            </a:r>
            <a:r>
              <a:rPr sz="900" spc="-132" dirty="0">
                <a:solidFill>
                  <a:srgbClr val="000099"/>
                </a:solidFill>
                <a:latin typeface="Gill Sans MT"/>
                <a:cs typeface="Gill Sans MT"/>
              </a:rPr>
              <a:t> </a:t>
            </a:r>
            <a:r>
              <a:rPr sz="900" spc="-123" dirty="0">
                <a:solidFill>
                  <a:srgbClr val="000099"/>
                </a:solidFill>
                <a:latin typeface="Gill Sans MT"/>
                <a:cs typeface="Gill Sans MT"/>
              </a:rPr>
              <a:t>Y</a:t>
            </a:r>
            <a:r>
              <a:rPr sz="900" spc="5" dirty="0">
                <a:solidFill>
                  <a:srgbClr val="000099"/>
                </a:solidFill>
                <a:latin typeface="Gill Sans MT"/>
                <a:cs typeface="Gill Sans MT"/>
              </a:rPr>
              <a:t>ou</a:t>
            </a:r>
            <a:r>
              <a:rPr sz="900" spc="2" dirty="0">
                <a:solidFill>
                  <a:srgbClr val="000099"/>
                </a:solidFill>
                <a:latin typeface="Gill Sans MT"/>
                <a:cs typeface="Gill Sans MT"/>
              </a:rPr>
              <a:t> </a:t>
            </a:r>
            <a:r>
              <a:rPr sz="900" spc="5" dirty="0">
                <a:solidFill>
                  <a:srgbClr val="000099"/>
                </a:solidFill>
                <a:latin typeface="Gill Sans MT"/>
                <a:cs typeface="Gill Sans MT"/>
              </a:rPr>
              <a:t>Cha</a:t>
            </a:r>
            <a:r>
              <a:rPr sz="900" spc="18" dirty="0">
                <a:solidFill>
                  <a:srgbClr val="000099"/>
                </a:solidFill>
                <a:latin typeface="Gill Sans MT"/>
                <a:cs typeface="Gill Sans MT"/>
              </a:rPr>
              <a:t>r</a:t>
            </a:r>
            <a:r>
              <a:rPr sz="900" spc="2" dirty="0">
                <a:solidFill>
                  <a:srgbClr val="000099"/>
                </a:solidFill>
                <a:latin typeface="Gill Sans MT"/>
                <a:cs typeface="Gill Sans MT"/>
              </a:rPr>
              <a:t>t</a:t>
            </a:r>
            <a:r>
              <a:rPr sz="900" spc="-109" dirty="0">
                <a:solidFill>
                  <a:srgbClr val="000099"/>
                </a:solidFill>
                <a:latin typeface="Gill Sans MT"/>
                <a:cs typeface="Gill Sans MT"/>
              </a:rPr>
              <a:t> </a:t>
            </a:r>
            <a:r>
              <a:rPr sz="900" spc="-132" dirty="0">
                <a:solidFill>
                  <a:srgbClr val="000099"/>
                </a:solidFill>
                <a:latin typeface="Gill Sans MT"/>
                <a:cs typeface="Gill Sans MT"/>
              </a:rPr>
              <a:t>T</a:t>
            </a:r>
            <a:r>
              <a:rPr sz="900" spc="5" dirty="0">
                <a:solidFill>
                  <a:srgbClr val="000099"/>
                </a:solidFill>
                <a:latin typeface="Gill Sans MT"/>
                <a:cs typeface="Gill Sans MT"/>
              </a:rPr>
              <a:t>omo</a:t>
            </a:r>
            <a:r>
              <a:rPr sz="900" spc="-7" dirty="0">
                <a:solidFill>
                  <a:srgbClr val="000099"/>
                </a:solidFill>
                <a:latin typeface="Gill Sans MT"/>
                <a:cs typeface="Gill Sans MT"/>
              </a:rPr>
              <a:t>r</a:t>
            </a:r>
            <a:r>
              <a:rPr sz="900" spc="-20" dirty="0">
                <a:solidFill>
                  <a:srgbClr val="000099"/>
                </a:solidFill>
                <a:latin typeface="Gill Sans MT"/>
                <a:cs typeface="Gill Sans MT"/>
              </a:rPr>
              <a:t>r</a:t>
            </a:r>
            <a:r>
              <a:rPr sz="900" spc="-5" dirty="0">
                <a:solidFill>
                  <a:srgbClr val="000099"/>
                </a:solidFill>
                <a:latin typeface="Gill Sans MT"/>
                <a:cs typeface="Gill Sans MT"/>
              </a:rPr>
              <a:t>o</a:t>
            </a:r>
            <a:r>
              <a:rPr sz="900" spc="5" dirty="0">
                <a:solidFill>
                  <a:srgbClr val="000099"/>
                </a:solidFill>
                <a:latin typeface="Gill Sans MT"/>
                <a:cs typeface="Gill Sans MT"/>
              </a:rPr>
              <a:t>w</a:t>
            </a:r>
            <a:r>
              <a:rPr sz="900" spc="-73" dirty="0">
                <a:solidFill>
                  <a:srgbClr val="000099"/>
                </a:solidFill>
                <a:latin typeface="Gill Sans MT"/>
                <a:cs typeface="Gill Sans MT"/>
              </a:rPr>
              <a:t>’</a:t>
            </a:r>
            <a:r>
              <a:rPr sz="900" spc="2" dirty="0">
                <a:solidFill>
                  <a:srgbClr val="000099"/>
                </a:solidFill>
                <a:latin typeface="Gill Sans MT"/>
                <a:cs typeface="Gill Sans MT"/>
              </a:rPr>
              <a:t>s Change</a:t>
            </a:r>
            <a:endParaRPr sz="900" dirty="0">
              <a:solidFill>
                <a:srgbClr val="000099"/>
              </a:solidFill>
              <a:latin typeface="Gill Sans MT"/>
              <a:cs typeface="Gill Sans MT"/>
            </a:endParaRPr>
          </a:p>
          <a:p>
            <a:pPr marL="10397">
              <a:lnSpc>
                <a:spcPts val="1057"/>
              </a:lnSpc>
            </a:pPr>
            <a:r>
              <a:rPr sz="900" u="sng" spc="2" dirty="0">
                <a:solidFill>
                  <a:srgbClr val="000099"/>
                </a:solidFill>
                <a:latin typeface="Gill Sans MT"/>
                <a:cs typeface="Gill Sans MT"/>
                <a:hlinkClick r:id="rId11"/>
              </a:rPr>
              <a:t>http</a:t>
            </a:r>
            <a:r>
              <a:rPr sz="900" u="sng" spc="-2" dirty="0">
                <a:solidFill>
                  <a:srgbClr val="000099"/>
                </a:solidFill>
                <a:latin typeface="Gill Sans MT"/>
                <a:cs typeface="Gill Sans MT"/>
                <a:hlinkClick r:id="rId11"/>
              </a:rPr>
              <a:t>:</a:t>
            </a:r>
            <a:r>
              <a:rPr sz="900" u="sng" spc="2" dirty="0">
                <a:solidFill>
                  <a:srgbClr val="000099"/>
                </a:solidFill>
                <a:latin typeface="Gill Sans MT"/>
                <a:cs typeface="Gill Sans MT"/>
                <a:hlinkClick r:id="rId11"/>
              </a:rPr>
              <a:t>//</a:t>
            </a:r>
            <a:r>
              <a:rPr sz="900" u="sng" spc="27" dirty="0">
                <a:solidFill>
                  <a:srgbClr val="000099"/>
                </a:solidFill>
                <a:latin typeface="Gill Sans MT"/>
                <a:cs typeface="Gill Sans MT"/>
                <a:hlinkClick r:id="rId11"/>
              </a:rPr>
              <a:t>r</a:t>
            </a:r>
            <a:r>
              <a:rPr sz="900" u="sng" spc="2" dirty="0">
                <a:solidFill>
                  <a:srgbClr val="000099"/>
                </a:solidFill>
                <a:latin typeface="Gill Sans MT"/>
                <a:cs typeface="Gill Sans MT"/>
                <a:hlinkClick r:id="rId11"/>
              </a:rPr>
              <a:t>yan-jenkins.com/2013/09/16/22-shock</a:t>
            </a:r>
            <a:r>
              <a:rPr sz="900" u="sng" spc="-2" dirty="0">
                <a:solidFill>
                  <a:srgbClr val="000099"/>
                </a:solidFill>
                <a:latin typeface="Gill Sans MT"/>
                <a:cs typeface="Gill Sans MT"/>
                <a:hlinkClick r:id="rId11"/>
              </a:rPr>
              <a:t>i</a:t>
            </a:r>
            <a:r>
              <a:rPr sz="900" u="sng" spc="2" dirty="0">
                <a:solidFill>
                  <a:srgbClr val="000099"/>
                </a:solidFill>
                <a:latin typeface="Gill Sans MT"/>
                <a:cs typeface="Gill Sans MT"/>
                <a:hlinkClick r:id="rId11"/>
              </a:rPr>
              <a:t>ng-stats-about-millennials-to-help-</a:t>
            </a:r>
            <a:r>
              <a:rPr sz="900" u="sng" spc="-16" dirty="0">
                <a:solidFill>
                  <a:srgbClr val="000099"/>
                </a:solidFill>
                <a:latin typeface="Gill Sans MT"/>
                <a:cs typeface="Gill Sans MT"/>
                <a:hlinkClick r:id="rId11"/>
              </a:rPr>
              <a:t>y</a:t>
            </a:r>
            <a:r>
              <a:rPr sz="900" u="sng" spc="2" dirty="0">
                <a:solidFill>
                  <a:srgbClr val="000099"/>
                </a:solidFill>
                <a:latin typeface="Gill Sans MT"/>
                <a:cs typeface="Gill Sans MT"/>
                <a:hlinkClick r:id="rId11"/>
              </a:rPr>
              <a:t>ou-cha</a:t>
            </a:r>
            <a:r>
              <a:rPr sz="900" u="sng" spc="18" dirty="0">
                <a:solidFill>
                  <a:srgbClr val="000099"/>
                </a:solidFill>
                <a:latin typeface="Gill Sans MT"/>
                <a:cs typeface="Gill Sans MT"/>
                <a:hlinkClick r:id="rId11"/>
              </a:rPr>
              <a:t>r</a:t>
            </a:r>
            <a:r>
              <a:rPr sz="900" u="sng" spc="2" dirty="0">
                <a:solidFill>
                  <a:srgbClr val="000099"/>
                </a:solidFill>
                <a:latin typeface="Gill Sans MT"/>
                <a:cs typeface="Gill Sans MT"/>
                <a:hlinkClick r:id="rId11"/>
              </a:rPr>
              <a:t>t-tomo</a:t>
            </a:r>
            <a:r>
              <a:rPr sz="900" u="sng" spc="-7" dirty="0">
                <a:solidFill>
                  <a:srgbClr val="000099"/>
                </a:solidFill>
                <a:latin typeface="Gill Sans MT"/>
                <a:cs typeface="Gill Sans MT"/>
                <a:hlinkClick r:id="rId11"/>
              </a:rPr>
              <a:t>r</a:t>
            </a:r>
            <a:r>
              <a:rPr sz="900" u="sng" spc="-20" dirty="0">
                <a:solidFill>
                  <a:srgbClr val="000099"/>
                </a:solidFill>
                <a:latin typeface="Gill Sans MT"/>
                <a:cs typeface="Gill Sans MT"/>
                <a:hlinkClick r:id="rId11"/>
              </a:rPr>
              <a:t>r</a:t>
            </a:r>
            <a:r>
              <a:rPr sz="900" u="sng" spc="-5" dirty="0">
                <a:solidFill>
                  <a:srgbClr val="000099"/>
                </a:solidFill>
                <a:latin typeface="Gill Sans MT"/>
                <a:cs typeface="Gill Sans MT"/>
                <a:hlinkClick r:id="rId11"/>
              </a:rPr>
              <a:t>o</a:t>
            </a:r>
            <a:r>
              <a:rPr sz="900" u="sng" spc="2" dirty="0">
                <a:solidFill>
                  <a:srgbClr val="000099"/>
                </a:solidFill>
                <a:latin typeface="Gill Sans MT"/>
                <a:cs typeface="Gill Sans MT"/>
                <a:hlinkClick r:id="rId11"/>
              </a:rPr>
              <a:t>ws-change/</a:t>
            </a:r>
            <a:endParaRPr sz="900" dirty="0">
              <a:solidFill>
                <a:srgbClr val="000099"/>
              </a:solidFill>
              <a:latin typeface="Gill Sans MT"/>
              <a:cs typeface="Gill Sans MT"/>
            </a:endParaRPr>
          </a:p>
          <a:p>
            <a:pPr marL="10397">
              <a:spcBef>
                <a:spcPts val="398"/>
              </a:spcBef>
            </a:pPr>
            <a:r>
              <a:rPr sz="900" spc="2" dirty="0">
                <a:solidFill>
                  <a:srgbClr val="000099"/>
                </a:solidFill>
                <a:latin typeface="Gill Sans MT"/>
                <a:cs typeface="Gill Sans MT"/>
              </a:rPr>
              <a:t>YPulse</a:t>
            </a:r>
            <a:r>
              <a:rPr sz="900" spc="25" dirty="0">
                <a:solidFill>
                  <a:srgbClr val="000099"/>
                </a:solidFill>
                <a:latin typeface="Gill Sans MT"/>
                <a:cs typeface="Gill Sans MT"/>
              </a:rPr>
              <a:t>:</a:t>
            </a:r>
            <a:r>
              <a:rPr sz="900" spc="-123" dirty="0">
                <a:solidFill>
                  <a:srgbClr val="000099"/>
                </a:solidFill>
                <a:latin typeface="Gill Sans MT"/>
                <a:cs typeface="Gill Sans MT"/>
              </a:rPr>
              <a:t>Y</a:t>
            </a:r>
            <a:r>
              <a:rPr sz="900" spc="2" dirty="0">
                <a:solidFill>
                  <a:srgbClr val="000099"/>
                </a:solidFill>
                <a:latin typeface="Gill Sans MT"/>
                <a:cs typeface="Gill Sans MT"/>
              </a:rPr>
              <a:t>outh</a:t>
            </a:r>
            <a:r>
              <a:rPr sz="900" spc="2" dirty="0">
                <a:solidFill>
                  <a:srgbClr val="000099"/>
                </a:solidFill>
                <a:latin typeface="Gill Sans MT"/>
                <a:cs typeface="Gill Sans MT"/>
              </a:rPr>
              <a:t> </a:t>
            </a:r>
            <a:r>
              <a:rPr sz="900" spc="5" dirty="0">
                <a:solidFill>
                  <a:srgbClr val="000099"/>
                </a:solidFill>
                <a:latin typeface="Gill Sans MT"/>
                <a:cs typeface="Gill Sans MT"/>
              </a:rPr>
              <a:t>Mar</a:t>
            </a:r>
            <a:r>
              <a:rPr sz="900" spc="-25" dirty="0">
                <a:solidFill>
                  <a:srgbClr val="000099"/>
                </a:solidFill>
                <a:latin typeface="Gill Sans MT"/>
                <a:cs typeface="Gill Sans MT"/>
              </a:rPr>
              <a:t>k</a:t>
            </a:r>
            <a:r>
              <a:rPr sz="900" spc="2" dirty="0">
                <a:solidFill>
                  <a:srgbClr val="000099"/>
                </a:solidFill>
                <a:latin typeface="Gill Sans MT"/>
                <a:cs typeface="Gill Sans MT"/>
              </a:rPr>
              <a:t>eting and Millennial </a:t>
            </a:r>
            <a:r>
              <a:rPr sz="900" spc="5" dirty="0">
                <a:solidFill>
                  <a:srgbClr val="000099"/>
                </a:solidFill>
                <a:latin typeface="Gill Sans MT"/>
                <a:cs typeface="Gill Sans MT"/>
              </a:rPr>
              <a:t>Mar</a:t>
            </a:r>
            <a:r>
              <a:rPr sz="900" spc="-25" dirty="0">
                <a:solidFill>
                  <a:srgbClr val="000099"/>
                </a:solidFill>
                <a:latin typeface="Gill Sans MT"/>
                <a:cs typeface="Gill Sans MT"/>
              </a:rPr>
              <a:t>k</a:t>
            </a:r>
            <a:r>
              <a:rPr sz="900" spc="2" dirty="0">
                <a:solidFill>
                  <a:srgbClr val="000099"/>
                </a:solidFill>
                <a:latin typeface="Gill Sans MT"/>
                <a:cs typeface="Gill Sans MT"/>
              </a:rPr>
              <a:t>eting</a:t>
            </a:r>
            <a:r>
              <a:rPr sz="900" i="1" dirty="0">
                <a:solidFill>
                  <a:schemeClr val="bg2">
                    <a:lumMod val="75000"/>
                  </a:schemeClr>
                </a:solidFill>
                <a:latin typeface="Gill Sans MT"/>
                <a:cs typeface="Gill Sans MT"/>
              </a:rPr>
              <a:t>:</a:t>
            </a:r>
            <a:r>
              <a:rPr sz="900" i="1" spc="-89" dirty="0">
                <a:solidFill>
                  <a:schemeClr val="bg2">
                    <a:lumMod val="75000"/>
                  </a:schemeClr>
                </a:solidFill>
                <a:latin typeface="Gill Sans MT"/>
                <a:cs typeface="Gill Sans MT"/>
              </a:rPr>
              <a:t> </a:t>
            </a:r>
            <a:r>
              <a:rPr sz="900" u="sng" spc="2" dirty="0">
                <a:solidFill>
                  <a:schemeClr val="bg2">
                    <a:lumMod val="75000"/>
                  </a:schemeClr>
                </a:solidFill>
                <a:latin typeface="Gill Sans MT"/>
                <a:cs typeface="Gill Sans MT"/>
              </a:rPr>
              <a:t>https://</a:t>
            </a:r>
            <a:r>
              <a:rPr sz="900" u="sng" spc="5" dirty="0">
                <a:solidFill>
                  <a:schemeClr val="bg2">
                    <a:lumMod val="75000"/>
                  </a:schemeClr>
                </a:solidFill>
                <a:latin typeface="Gill Sans MT"/>
                <a:cs typeface="Gill Sans MT"/>
                <a:hlinkClick r:id="rId12"/>
              </a:rPr>
              <a:t>ww</a:t>
            </a:r>
            <a:r>
              <a:rPr sz="900" u="sng" spc="-50" dirty="0">
                <a:solidFill>
                  <a:schemeClr val="bg2">
                    <a:lumMod val="75000"/>
                  </a:schemeClr>
                </a:solidFill>
                <a:latin typeface="Gill Sans MT"/>
                <a:cs typeface="Gill Sans MT"/>
                <a:hlinkClick r:id="rId12"/>
              </a:rPr>
              <a:t>w</a:t>
            </a:r>
            <a:r>
              <a:rPr sz="900" u="sng" spc="2" dirty="0">
                <a:solidFill>
                  <a:schemeClr val="bg2">
                    <a:lumMod val="75000"/>
                  </a:schemeClr>
                </a:solidFill>
                <a:latin typeface="Gill Sans MT"/>
                <a:cs typeface="Gill Sans MT"/>
                <a:hlinkClick r:id="rId12"/>
              </a:rPr>
              <a:t>.ypu</a:t>
            </a:r>
            <a:r>
              <a:rPr sz="900" u="sng" spc="-2" dirty="0">
                <a:solidFill>
                  <a:schemeClr val="bg2">
                    <a:lumMod val="75000"/>
                  </a:schemeClr>
                </a:solidFill>
                <a:latin typeface="Gill Sans MT"/>
                <a:cs typeface="Gill Sans MT"/>
                <a:hlinkClick r:id="rId12"/>
              </a:rPr>
              <a:t>l</a:t>
            </a:r>
            <a:r>
              <a:rPr sz="900" u="sng" spc="2" dirty="0">
                <a:solidFill>
                  <a:schemeClr val="bg2">
                    <a:lumMod val="75000"/>
                  </a:schemeClr>
                </a:solidFill>
                <a:latin typeface="Gill Sans MT"/>
                <a:cs typeface="Gill Sans MT"/>
                <a:hlinkClick r:id="rId12"/>
              </a:rPr>
              <a:t>s</a:t>
            </a:r>
            <a:r>
              <a:rPr sz="900" u="sng" spc="18" dirty="0">
                <a:solidFill>
                  <a:schemeClr val="bg2">
                    <a:lumMod val="75000"/>
                  </a:schemeClr>
                </a:solidFill>
                <a:latin typeface="Gill Sans MT"/>
                <a:cs typeface="Gill Sans MT"/>
                <a:hlinkClick r:id="rId12"/>
              </a:rPr>
              <a:t>e</a:t>
            </a:r>
            <a:r>
              <a:rPr sz="900" u="sng" spc="2" dirty="0">
                <a:solidFill>
                  <a:schemeClr val="bg2">
                    <a:lumMod val="75000"/>
                  </a:schemeClr>
                </a:solidFill>
                <a:latin typeface="Gill Sans MT"/>
                <a:cs typeface="Gill Sans MT"/>
                <a:hlinkClick r:id="rId12"/>
              </a:rPr>
              <a:t>.com/</a:t>
            </a:r>
            <a:endParaRPr sz="900" dirty="0">
              <a:solidFill>
                <a:schemeClr val="bg2">
                  <a:lumMod val="75000"/>
                </a:schemeClr>
              </a:solidFill>
              <a:latin typeface="Gill Sans MT"/>
              <a:cs typeface="Gill Sans MT"/>
            </a:endParaRPr>
          </a:p>
          <a:p>
            <a:pPr marL="10397">
              <a:spcBef>
                <a:spcPts val="98"/>
              </a:spcBef>
            </a:pPr>
            <a:r>
              <a:rPr sz="900" spc="5" dirty="0">
                <a:solidFill>
                  <a:srgbClr val="000099"/>
                </a:solidFill>
                <a:latin typeface="Gill Sans MT"/>
                <a:cs typeface="Gill Sans MT"/>
              </a:rPr>
              <a:t>Ha</a:t>
            </a:r>
            <a:r>
              <a:rPr sz="900" spc="27" dirty="0">
                <a:solidFill>
                  <a:srgbClr val="000099"/>
                </a:solidFill>
                <a:latin typeface="Gill Sans MT"/>
                <a:cs typeface="Gill Sans MT"/>
              </a:rPr>
              <a:t>r</a:t>
            </a:r>
            <a:r>
              <a:rPr sz="900" spc="2" dirty="0">
                <a:solidFill>
                  <a:srgbClr val="000099"/>
                </a:solidFill>
                <a:latin typeface="Gill Sans MT"/>
                <a:cs typeface="Gill Sans MT"/>
              </a:rPr>
              <a:t>va</a:t>
            </a:r>
            <a:r>
              <a:rPr sz="900" spc="-11" dirty="0">
                <a:solidFill>
                  <a:srgbClr val="000099"/>
                </a:solidFill>
                <a:latin typeface="Gill Sans MT"/>
                <a:cs typeface="Gill Sans MT"/>
              </a:rPr>
              <a:t>r</a:t>
            </a:r>
            <a:r>
              <a:rPr sz="900" spc="5" dirty="0">
                <a:solidFill>
                  <a:srgbClr val="000099"/>
                </a:solidFill>
                <a:latin typeface="Gill Sans MT"/>
                <a:cs typeface="Gill Sans MT"/>
              </a:rPr>
              <a:t>d</a:t>
            </a:r>
            <a:r>
              <a:rPr sz="900" spc="2" dirty="0">
                <a:solidFill>
                  <a:srgbClr val="000099"/>
                </a:solidFill>
                <a:latin typeface="Gill Sans MT"/>
                <a:cs typeface="Gill Sans MT"/>
              </a:rPr>
              <a:t> Business </a:t>
            </a:r>
            <a:r>
              <a:rPr sz="900" spc="5" dirty="0">
                <a:solidFill>
                  <a:srgbClr val="000099"/>
                </a:solidFill>
                <a:latin typeface="Gill Sans MT"/>
                <a:cs typeface="Gill Sans MT"/>
              </a:rPr>
              <a:t>R</a:t>
            </a:r>
            <a:r>
              <a:rPr sz="900" spc="-11" dirty="0">
                <a:solidFill>
                  <a:srgbClr val="000099"/>
                </a:solidFill>
                <a:latin typeface="Gill Sans MT"/>
                <a:cs typeface="Gill Sans MT"/>
              </a:rPr>
              <a:t>e</a:t>
            </a:r>
            <a:r>
              <a:rPr sz="900" spc="2" dirty="0">
                <a:solidFill>
                  <a:srgbClr val="000099"/>
                </a:solidFill>
                <a:latin typeface="Gill Sans MT"/>
                <a:cs typeface="Gill Sans MT"/>
              </a:rPr>
              <a:t>vi</a:t>
            </a:r>
            <a:r>
              <a:rPr sz="900" spc="-11" dirty="0">
                <a:solidFill>
                  <a:srgbClr val="000099"/>
                </a:solidFill>
                <a:latin typeface="Gill Sans MT"/>
                <a:cs typeface="Gill Sans MT"/>
              </a:rPr>
              <a:t>e</a:t>
            </a:r>
            <a:r>
              <a:rPr sz="900" spc="2" dirty="0">
                <a:solidFill>
                  <a:srgbClr val="000099"/>
                </a:solidFill>
                <a:latin typeface="Gill Sans MT"/>
                <a:cs typeface="Gill Sans MT"/>
              </a:rPr>
              <a:t>w:</a:t>
            </a:r>
            <a:r>
              <a:rPr sz="900" spc="-89" dirty="0">
                <a:solidFill>
                  <a:srgbClr val="000099"/>
                </a:solidFill>
                <a:latin typeface="Gill Sans MT"/>
                <a:cs typeface="Gill Sans MT"/>
              </a:rPr>
              <a:t> </a:t>
            </a:r>
            <a:r>
              <a:rPr sz="900" u="sng" spc="2" dirty="0">
                <a:solidFill>
                  <a:schemeClr val="bg2">
                    <a:lumMod val="75000"/>
                  </a:schemeClr>
                </a:solidFill>
                <a:latin typeface="Gill Sans MT"/>
                <a:cs typeface="Gill Sans MT"/>
              </a:rPr>
              <a:t>https://hbr.org/2015/02/millennials-want-to-be-coached-at-work</a:t>
            </a:r>
          </a:p>
          <a:p>
            <a:pPr marL="10397">
              <a:spcBef>
                <a:spcPts val="98"/>
              </a:spcBef>
            </a:pPr>
            <a:r>
              <a:rPr sz="900" spc="2" dirty="0">
                <a:solidFill>
                  <a:srgbClr val="000099"/>
                </a:solidFill>
                <a:latin typeface="Gill Sans MT"/>
                <a:cs typeface="Gill Sans MT"/>
              </a:rPr>
              <a:t>Center </a:t>
            </a:r>
            <a:r>
              <a:rPr sz="900" spc="-9" dirty="0">
                <a:solidFill>
                  <a:srgbClr val="000099"/>
                </a:solidFill>
                <a:latin typeface="Gill Sans MT"/>
                <a:cs typeface="Gill Sans MT"/>
              </a:rPr>
              <a:t>f</a:t>
            </a:r>
            <a:r>
              <a:rPr sz="900" spc="2" dirty="0">
                <a:solidFill>
                  <a:srgbClr val="000099"/>
                </a:solidFill>
                <a:latin typeface="Gill Sans MT"/>
                <a:cs typeface="Gill Sans MT"/>
              </a:rPr>
              <a:t>or Generational Kinetics:</a:t>
            </a:r>
            <a:r>
              <a:rPr sz="900" spc="-89" dirty="0">
                <a:solidFill>
                  <a:srgbClr val="000099"/>
                </a:solidFill>
                <a:latin typeface="Gill Sans MT"/>
                <a:cs typeface="Gill Sans MT"/>
              </a:rPr>
              <a:t> </a:t>
            </a:r>
            <a:r>
              <a:rPr sz="900" u="sng" spc="2" dirty="0">
                <a:solidFill>
                  <a:srgbClr val="000099"/>
                </a:solidFill>
                <a:latin typeface="Gill Sans MT"/>
                <a:cs typeface="Gill Sans MT"/>
                <a:hlinkClick r:id="rId13"/>
              </a:rPr>
              <a:t>http</a:t>
            </a:r>
            <a:r>
              <a:rPr sz="900" u="sng" spc="-2" dirty="0">
                <a:solidFill>
                  <a:srgbClr val="000099"/>
                </a:solidFill>
                <a:latin typeface="Gill Sans MT"/>
                <a:cs typeface="Gill Sans MT"/>
                <a:hlinkClick r:id="rId13"/>
              </a:rPr>
              <a:t>:</a:t>
            </a:r>
            <a:r>
              <a:rPr sz="900" u="sng" spc="2" dirty="0">
                <a:solidFill>
                  <a:srgbClr val="000099"/>
                </a:solidFill>
                <a:latin typeface="Gill Sans MT"/>
                <a:cs typeface="Gill Sans MT"/>
                <a:hlinkClick r:id="rId13"/>
              </a:rPr>
              <a:t>//genhq.com/wp-content/uploads/2015/06/Unlock</a:t>
            </a:r>
            <a:r>
              <a:rPr sz="900" u="sng" spc="-2" dirty="0">
                <a:solidFill>
                  <a:srgbClr val="000099"/>
                </a:solidFill>
                <a:latin typeface="Gill Sans MT"/>
                <a:cs typeface="Gill Sans MT"/>
                <a:hlinkClick r:id="rId13"/>
              </a:rPr>
              <a:t>i</a:t>
            </a:r>
            <a:r>
              <a:rPr sz="900" u="sng" spc="2" dirty="0">
                <a:solidFill>
                  <a:srgbClr val="000099"/>
                </a:solidFill>
                <a:latin typeface="Gill Sans MT"/>
                <a:cs typeface="Gill Sans MT"/>
                <a:hlinkClick r:id="rId13"/>
              </a:rPr>
              <a:t>ng-Millennial-</a:t>
            </a:r>
            <a:r>
              <a:rPr sz="900" u="sng" spc="-109" dirty="0">
                <a:solidFill>
                  <a:srgbClr val="000099"/>
                </a:solidFill>
                <a:latin typeface="Gill Sans MT"/>
                <a:cs typeface="Gill Sans MT"/>
                <a:hlinkClick r:id="rId13"/>
              </a:rPr>
              <a:t>T</a:t>
            </a:r>
            <a:r>
              <a:rPr sz="900" u="sng" spc="2" dirty="0">
                <a:solidFill>
                  <a:srgbClr val="000099"/>
                </a:solidFill>
                <a:latin typeface="Gill Sans MT"/>
                <a:cs typeface="Gill Sans MT"/>
                <a:hlinkClick r:id="rId13"/>
              </a:rPr>
              <a:t>alent-c-2015-The-Cente</a:t>
            </a:r>
            <a:r>
              <a:rPr sz="900" u="sng" spc="-70" dirty="0">
                <a:solidFill>
                  <a:srgbClr val="000099"/>
                </a:solidFill>
                <a:latin typeface="Gill Sans MT"/>
                <a:cs typeface="Gill Sans MT"/>
                <a:hlinkClick r:id="rId13"/>
              </a:rPr>
              <a:t>r</a:t>
            </a:r>
            <a:r>
              <a:rPr sz="900" u="sng" spc="2" dirty="0">
                <a:solidFill>
                  <a:srgbClr val="000099"/>
                </a:solidFill>
                <a:latin typeface="Gill Sans MT"/>
                <a:cs typeface="Gill Sans MT"/>
                <a:hlinkClick r:id="rId13"/>
              </a:rPr>
              <a:t>-</a:t>
            </a:r>
            <a:r>
              <a:rPr sz="900" u="sng" spc="-9" dirty="0">
                <a:solidFill>
                  <a:srgbClr val="000099"/>
                </a:solidFill>
                <a:latin typeface="Gill Sans MT"/>
                <a:cs typeface="Gill Sans MT"/>
                <a:hlinkClick r:id="rId13"/>
              </a:rPr>
              <a:t>f</a:t>
            </a:r>
            <a:r>
              <a:rPr sz="900" u="sng" spc="5" dirty="0">
                <a:solidFill>
                  <a:srgbClr val="000099"/>
                </a:solidFill>
                <a:latin typeface="Gill Sans MT"/>
                <a:cs typeface="Gill Sans MT"/>
                <a:hlinkClick r:id="rId13"/>
              </a:rPr>
              <a:t>o</a:t>
            </a:r>
            <a:r>
              <a:rPr sz="900" u="sng" spc="-70" dirty="0">
                <a:solidFill>
                  <a:srgbClr val="000099"/>
                </a:solidFill>
                <a:latin typeface="Gill Sans MT"/>
                <a:cs typeface="Gill Sans MT"/>
                <a:hlinkClick r:id="rId13"/>
              </a:rPr>
              <a:t>r</a:t>
            </a:r>
            <a:r>
              <a:rPr sz="900" u="sng" spc="2" dirty="0">
                <a:solidFill>
                  <a:srgbClr val="000099"/>
                </a:solidFill>
                <a:latin typeface="Gill Sans MT"/>
                <a:cs typeface="Gill Sans MT"/>
                <a:hlinkClick r:id="rId13"/>
              </a:rPr>
              <a:t>-Generational-Kinetics.pdf</a:t>
            </a:r>
            <a:endParaRPr sz="900" dirty="0">
              <a:solidFill>
                <a:srgbClr val="000099"/>
              </a:solidFill>
              <a:latin typeface="Gill Sans MT"/>
              <a:cs typeface="Gill Sans MT"/>
            </a:endParaRPr>
          </a:p>
          <a:p>
            <a:pPr marL="10397">
              <a:spcBef>
                <a:spcPts val="209"/>
              </a:spcBef>
            </a:pPr>
            <a:r>
              <a:rPr sz="900" spc="2" dirty="0">
                <a:solidFill>
                  <a:srgbClr val="000099"/>
                </a:solidFill>
                <a:latin typeface="Gill Sans MT"/>
                <a:cs typeface="Gill Sans MT"/>
              </a:rPr>
              <a:t>Pric</a:t>
            </a:r>
            <a:r>
              <a:rPr sz="900" spc="-11" dirty="0">
                <a:solidFill>
                  <a:srgbClr val="000099"/>
                </a:solidFill>
                <a:latin typeface="Gill Sans MT"/>
                <a:cs typeface="Gill Sans MT"/>
              </a:rPr>
              <a:t>e</a:t>
            </a:r>
            <a:r>
              <a:rPr sz="900" spc="2" dirty="0">
                <a:solidFill>
                  <a:srgbClr val="000099"/>
                </a:solidFill>
                <a:latin typeface="Gill Sans MT"/>
                <a:cs typeface="Gill Sans MT"/>
              </a:rPr>
              <a:t>waterhouseCoopers:</a:t>
            </a:r>
            <a:r>
              <a:rPr sz="900" spc="-89" dirty="0">
                <a:solidFill>
                  <a:srgbClr val="000099"/>
                </a:solidFill>
                <a:latin typeface="Gill Sans MT"/>
                <a:cs typeface="Gill Sans MT"/>
              </a:rPr>
              <a:t> </a:t>
            </a:r>
            <a:r>
              <a:rPr sz="900" u="sng" spc="2" dirty="0">
                <a:solidFill>
                  <a:srgbClr val="000099"/>
                </a:solidFill>
                <a:latin typeface="Gill Sans MT"/>
                <a:cs typeface="Gill Sans MT"/>
                <a:hlinkClick r:id="rId14"/>
              </a:rPr>
              <a:t>http</a:t>
            </a:r>
            <a:r>
              <a:rPr sz="900" u="sng" spc="-2" dirty="0">
                <a:solidFill>
                  <a:srgbClr val="000099"/>
                </a:solidFill>
                <a:latin typeface="Gill Sans MT"/>
                <a:cs typeface="Gill Sans MT"/>
                <a:hlinkClick r:id="rId14"/>
              </a:rPr>
              <a:t>:</a:t>
            </a:r>
            <a:r>
              <a:rPr sz="900" u="sng" spc="2" dirty="0">
                <a:solidFill>
                  <a:srgbClr val="000099"/>
                </a:solidFill>
                <a:latin typeface="Gill Sans MT"/>
                <a:cs typeface="Gill Sans MT"/>
                <a:hlinkClick r:id="rId14"/>
              </a:rPr>
              <a:t>//ww</a:t>
            </a:r>
            <a:r>
              <a:rPr sz="900" u="sng" spc="-50" dirty="0">
                <a:solidFill>
                  <a:srgbClr val="000099"/>
                </a:solidFill>
                <a:latin typeface="Gill Sans MT"/>
                <a:cs typeface="Gill Sans MT"/>
                <a:hlinkClick r:id="rId14"/>
              </a:rPr>
              <a:t>w</a:t>
            </a:r>
            <a:r>
              <a:rPr sz="900" u="sng" spc="2" dirty="0">
                <a:solidFill>
                  <a:srgbClr val="000099"/>
                </a:solidFill>
                <a:latin typeface="Gill Sans MT"/>
                <a:cs typeface="Gill Sans MT"/>
                <a:hlinkClick r:id="rId14"/>
              </a:rPr>
              <a:t>.pw</a:t>
            </a:r>
            <a:r>
              <a:rPr sz="900" u="sng" spc="18" dirty="0">
                <a:solidFill>
                  <a:srgbClr val="000099"/>
                </a:solidFill>
                <a:latin typeface="Gill Sans MT"/>
                <a:cs typeface="Gill Sans MT"/>
                <a:hlinkClick r:id="rId14"/>
              </a:rPr>
              <a:t>c</a:t>
            </a:r>
            <a:r>
              <a:rPr sz="900" u="sng" spc="2" dirty="0">
                <a:solidFill>
                  <a:srgbClr val="000099"/>
                </a:solidFill>
                <a:latin typeface="Gill Sans MT"/>
                <a:cs typeface="Gill Sans MT"/>
                <a:hlinkClick r:id="rId14"/>
              </a:rPr>
              <a:t>.com/gx/en/issues/talent/futu</a:t>
            </a:r>
            <a:r>
              <a:rPr sz="900" u="sng" spc="-16" dirty="0">
                <a:solidFill>
                  <a:srgbClr val="000099"/>
                </a:solidFill>
                <a:latin typeface="Gill Sans MT"/>
                <a:cs typeface="Gill Sans MT"/>
                <a:hlinkClick r:id="rId14"/>
              </a:rPr>
              <a:t>r</a:t>
            </a:r>
            <a:r>
              <a:rPr sz="900" u="sng" spc="2" dirty="0">
                <a:solidFill>
                  <a:srgbClr val="000099"/>
                </a:solidFill>
                <a:latin typeface="Gill Sans MT"/>
                <a:cs typeface="Gill Sans MT"/>
                <a:hlinkClick r:id="rId14"/>
              </a:rPr>
              <a:t>e-of-</a:t>
            </a:r>
            <a:r>
              <a:rPr sz="900" u="sng" spc="-14" dirty="0">
                <a:solidFill>
                  <a:srgbClr val="000099"/>
                </a:solidFill>
                <a:latin typeface="Gill Sans MT"/>
                <a:cs typeface="Gill Sans MT"/>
                <a:hlinkClick r:id="rId14"/>
              </a:rPr>
              <a:t>w</a:t>
            </a:r>
            <a:r>
              <a:rPr sz="900" u="sng" spc="2" dirty="0">
                <a:solidFill>
                  <a:srgbClr val="000099"/>
                </a:solidFill>
                <a:latin typeface="Gill Sans MT"/>
                <a:cs typeface="Gill Sans MT"/>
                <a:hlinkClick r:id="rId14"/>
              </a:rPr>
              <a:t>ork/millennials-su</a:t>
            </a:r>
            <a:r>
              <a:rPr sz="900" u="sng" spc="27" dirty="0">
                <a:solidFill>
                  <a:srgbClr val="000099"/>
                </a:solidFill>
                <a:latin typeface="Gill Sans MT"/>
                <a:cs typeface="Gill Sans MT"/>
                <a:hlinkClick r:id="rId14"/>
              </a:rPr>
              <a:t>r</a:t>
            </a:r>
            <a:r>
              <a:rPr sz="900" u="sng" spc="-16" dirty="0">
                <a:solidFill>
                  <a:srgbClr val="000099"/>
                </a:solidFill>
                <a:latin typeface="Gill Sans MT"/>
                <a:cs typeface="Gill Sans MT"/>
                <a:hlinkClick r:id="rId14"/>
              </a:rPr>
              <a:t>v</a:t>
            </a:r>
            <a:r>
              <a:rPr sz="900" u="sng" spc="-11" dirty="0">
                <a:solidFill>
                  <a:srgbClr val="000099"/>
                </a:solidFill>
                <a:latin typeface="Gill Sans MT"/>
                <a:cs typeface="Gill Sans MT"/>
                <a:hlinkClick r:id="rId14"/>
              </a:rPr>
              <a:t>e</a:t>
            </a:r>
            <a:r>
              <a:rPr sz="900" u="sng" spc="-70" dirty="0">
                <a:solidFill>
                  <a:srgbClr val="000099"/>
                </a:solidFill>
                <a:latin typeface="Gill Sans MT"/>
                <a:cs typeface="Gill Sans MT"/>
                <a:hlinkClick r:id="rId14"/>
              </a:rPr>
              <a:t>y</a:t>
            </a:r>
            <a:r>
              <a:rPr sz="900" u="sng" spc="2" dirty="0">
                <a:solidFill>
                  <a:srgbClr val="000099"/>
                </a:solidFill>
                <a:latin typeface="Gill Sans MT"/>
                <a:cs typeface="Gill Sans MT"/>
                <a:hlinkClick r:id="rId14"/>
              </a:rPr>
              <a:t>.html</a:t>
            </a:r>
            <a:endParaRPr sz="900" dirty="0">
              <a:solidFill>
                <a:srgbClr val="000099"/>
              </a:solidFill>
              <a:latin typeface="Gill Sans MT"/>
              <a:cs typeface="Gill Sans MT"/>
            </a:endParaRPr>
          </a:p>
          <a:p>
            <a:pPr marL="10397">
              <a:spcBef>
                <a:spcPts val="134"/>
              </a:spcBef>
            </a:pPr>
            <a:r>
              <a:rPr sz="900" spc="2" dirty="0">
                <a:solidFill>
                  <a:srgbClr val="000099"/>
                </a:solidFill>
                <a:latin typeface="Gill Sans MT"/>
                <a:cs typeface="Gill Sans MT"/>
              </a:rPr>
              <a:t>E</a:t>
            </a:r>
            <a:r>
              <a:rPr sz="900" spc="-16" dirty="0">
                <a:solidFill>
                  <a:srgbClr val="000099"/>
                </a:solidFill>
                <a:latin typeface="Gill Sans MT"/>
                <a:cs typeface="Gill Sans MT"/>
              </a:rPr>
              <a:t>v</a:t>
            </a:r>
            <a:r>
              <a:rPr sz="900" spc="2" dirty="0">
                <a:solidFill>
                  <a:srgbClr val="000099"/>
                </a:solidFill>
                <a:latin typeface="Gill Sans MT"/>
                <a:cs typeface="Gill Sans MT"/>
              </a:rPr>
              <a:t>entbrit</a:t>
            </a:r>
            <a:r>
              <a:rPr sz="900" spc="18" dirty="0">
                <a:solidFill>
                  <a:srgbClr val="000099"/>
                </a:solidFill>
                <a:latin typeface="Gill Sans MT"/>
                <a:cs typeface="Gill Sans MT"/>
              </a:rPr>
              <a:t>e</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i="1" spc="2" dirty="0">
                <a:solidFill>
                  <a:srgbClr val="000099"/>
                </a:solidFill>
                <a:latin typeface="Gill Sans MT"/>
                <a:cs typeface="Gill Sans MT"/>
              </a:rPr>
              <a:t>Millennial Rese</a:t>
            </a:r>
            <a:r>
              <a:rPr sz="900" i="1" dirty="0">
                <a:solidFill>
                  <a:srgbClr val="000099"/>
                </a:solidFill>
                <a:latin typeface="Gill Sans MT"/>
                <a:cs typeface="Gill Sans MT"/>
              </a:rPr>
              <a:t>a</a:t>
            </a:r>
            <a:r>
              <a:rPr sz="900" i="1" spc="2" dirty="0">
                <a:solidFill>
                  <a:srgbClr val="000099"/>
                </a:solidFill>
                <a:latin typeface="Gill Sans MT"/>
                <a:cs typeface="Gill Sans MT"/>
              </a:rPr>
              <a:t>r</a:t>
            </a:r>
            <a:r>
              <a:rPr sz="900" i="1" spc="18" dirty="0">
                <a:solidFill>
                  <a:srgbClr val="000099"/>
                </a:solidFill>
                <a:latin typeface="Gill Sans MT"/>
                <a:cs typeface="Gill Sans MT"/>
              </a:rPr>
              <a:t>c</a:t>
            </a:r>
            <a:r>
              <a:rPr sz="900" i="1" spc="2" dirty="0">
                <a:solidFill>
                  <a:srgbClr val="000099"/>
                </a:solidFill>
                <a:latin typeface="Gill Sans MT"/>
                <a:cs typeface="Gill Sans MT"/>
              </a:rPr>
              <a:t>h</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u="sng" spc="2" dirty="0">
                <a:solidFill>
                  <a:srgbClr val="000099"/>
                </a:solidFill>
                <a:latin typeface="Gill Sans MT"/>
                <a:cs typeface="Gill Sans MT"/>
                <a:hlinkClick r:id="rId15"/>
              </a:rPr>
              <a:t>http</a:t>
            </a:r>
            <a:r>
              <a:rPr sz="900" u="sng" spc="-2" dirty="0">
                <a:solidFill>
                  <a:srgbClr val="000099"/>
                </a:solidFill>
                <a:latin typeface="Gill Sans MT"/>
                <a:cs typeface="Gill Sans MT"/>
                <a:hlinkClick r:id="rId15"/>
              </a:rPr>
              <a:t>:</a:t>
            </a:r>
            <a:r>
              <a:rPr sz="900" u="sng" spc="2" dirty="0">
                <a:solidFill>
                  <a:srgbClr val="000099"/>
                </a:solidFill>
                <a:latin typeface="Gill Sans MT"/>
                <a:cs typeface="Gill Sans MT"/>
                <a:hlinkClick r:id="rId15"/>
              </a:rPr>
              <a:t>//</a:t>
            </a:r>
            <a:r>
              <a:rPr sz="900" u="sng" spc="-11" dirty="0">
                <a:solidFill>
                  <a:srgbClr val="000099"/>
                </a:solidFill>
                <a:latin typeface="Gill Sans MT"/>
                <a:cs typeface="Gill Sans MT"/>
                <a:hlinkClick r:id="rId15"/>
              </a:rPr>
              <a:t>e</a:t>
            </a:r>
            <a:r>
              <a:rPr sz="900" u="sng" spc="-16" dirty="0">
                <a:solidFill>
                  <a:srgbClr val="000099"/>
                </a:solidFill>
                <a:latin typeface="Gill Sans MT"/>
                <a:cs typeface="Gill Sans MT"/>
                <a:hlinkClick r:id="rId15"/>
              </a:rPr>
              <a:t>v</a:t>
            </a:r>
            <a:r>
              <a:rPr sz="900" u="sng" spc="2" dirty="0">
                <a:solidFill>
                  <a:srgbClr val="000099"/>
                </a:solidFill>
                <a:latin typeface="Gill Sans MT"/>
                <a:cs typeface="Gill Sans MT"/>
                <a:hlinkClick r:id="rId15"/>
              </a:rPr>
              <a:t>entbrite-s3.s3.amazon</a:t>
            </a:r>
            <a:r>
              <a:rPr sz="900" u="sng" spc="-30" dirty="0">
                <a:solidFill>
                  <a:srgbClr val="000099"/>
                </a:solidFill>
                <a:latin typeface="Gill Sans MT"/>
                <a:cs typeface="Gill Sans MT"/>
                <a:hlinkClick r:id="rId15"/>
              </a:rPr>
              <a:t>a</a:t>
            </a:r>
            <a:r>
              <a:rPr sz="900" u="sng" spc="2" dirty="0">
                <a:solidFill>
                  <a:srgbClr val="000099"/>
                </a:solidFill>
                <a:latin typeface="Gill Sans MT"/>
                <a:cs typeface="Gill Sans MT"/>
                <a:hlinkClick r:id="rId15"/>
              </a:rPr>
              <a:t>ws.com/mar</a:t>
            </a:r>
            <a:r>
              <a:rPr sz="900" u="sng" spc="-25" dirty="0">
                <a:solidFill>
                  <a:srgbClr val="000099"/>
                </a:solidFill>
                <a:latin typeface="Gill Sans MT"/>
                <a:cs typeface="Gill Sans MT"/>
                <a:hlinkClick r:id="rId15"/>
              </a:rPr>
              <a:t>k</a:t>
            </a:r>
            <a:r>
              <a:rPr sz="900" u="sng" spc="2" dirty="0">
                <a:solidFill>
                  <a:srgbClr val="000099"/>
                </a:solidFill>
                <a:latin typeface="Gill Sans MT"/>
                <a:cs typeface="Gill Sans MT"/>
                <a:hlinkClick r:id="rId15"/>
              </a:rPr>
              <a:t>eting/Millennials_Resea</a:t>
            </a:r>
            <a:r>
              <a:rPr sz="900" u="sng" spc="-20" dirty="0">
                <a:solidFill>
                  <a:srgbClr val="000099"/>
                </a:solidFill>
                <a:latin typeface="Gill Sans MT"/>
                <a:cs typeface="Gill Sans MT"/>
                <a:hlinkClick r:id="rId15"/>
              </a:rPr>
              <a:t>r</a:t>
            </a:r>
            <a:r>
              <a:rPr sz="900" u="sng" spc="2" dirty="0">
                <a:solidFill>
                  <a:srgbClr val="000099"/>
                </a:solidFill>
                <a:latin typeface="Gill Sans MT"/>
                <a:cs typeface="Gill Sans MT"/>
                <a:hlinkClick r:id="rId15"/>
              </a:rPr>
              <a:t>ch/Gen_PR_Final.pdf</a:t>
            </a:r>
            <a:endParaRPr sz="900" dirty="0">
              <a:solidFill>
                <a:srgbClr val="000099"/>
              </a:solidFill>
              <a:latin typeface="Gill Sans MT"/>
              <a:cs typeface="Gill Sans MT"/>
            </a:endParaRPr>
          </a:p>
          <a:p>
            <a:pPr marL="10397" marR="2310">
              <a:lnSpc>
                <a:spcPct val="112700"/>
              </a:lnSpc>
              <a:spcBef>
                <a:spcPts val="36"/>
              </a:spcBef>
            </a:pPr>
            <a:r>
              <a:rPr sz="900" spc="2" dirty="0">
                <a:solidFill>
                  <a:srgbClr val="000099"/>
                </a:solidFill>
                <a:latin typeface="Gill Sans MT"/>
                <a:cs typeface="Gill Sans MT"/>
              </a:rPr>
              <a:t>Deloitte:,</a:t>
            </a:r>
            <a:r>
              <a:rPr sz="900" i="1" spc="2" dirty="0">
                <a:solidFill>
                  <a:srgbClr val="000099"/>
                </a:solidFill>
                <a:latin typeface="Gill Sans MT"/>
                <a:cs typeface="Gill Sans MT"/>
              </a:rPr>
              <a:t>The</a:t>
            </a:r>
            <a:r>
              <a:rPr sz="900" i="1" spc="2" dirty="0">
                <a:solidFill>
                  <a:srgbClr val="000099"/>
                </a:solidFill>
                <a:latin typeface="Gill Sans MT"/>
                <a:cs typeface="Gill Sans MT"/>
              </a:rPr>
              <a:t> </a:t>
            </a:r>
            <a:r>
              <a:rPr sz="900" i="1" spc="5" dirty="0">
                <a:solidFill>
                  <a:srgbClr val="000099"/>
                </a:solidFill>
                <a:latin typeface="Gill Sans MT"/>
                <a:cs typeface="Gill Sans MT"/>
              </a:rPr>
              <a:t>2015</a:t>
            </a:r>
            <a:r>
              <a:rPr sz="900" i="1" spc="2" dirty="0">
                <a:solidFill>
                  <a:srgbClr val="000099"/>
                </a:solidFill>
                <a:latin typeface="Gill Sans MT"/>
                <a:cs typeface="Gill Sans MT"/>
              </a:rPr>
              <a:t> Millennial Su</a:t>
            </a:r>
            <a:r>
              <a:rPr sz="900" i="1" spc="27" dirty="0">
                <a:solidFill>
                  <a:srgbClr val="000099"/>
                </a:solidFill>
                <a:latin typeface="Gill Sans MT"/>
                <a:cs typeface="Gill Sans MT"/>
              </a:rPr>
              <a:t>r</a:t>
            </a:r>
            <a:r>
              <a:rPr sz="900" i="1" spc="2" dirty="0">
                <a:solidFill>
                  <a:srgbClr val="000099"/>
                </a:solidFill>
                <a:latin typeface="Gill Sans MT"/>
                <a:cs typeface="Gill Sans MT"/>
              </a:rPr>
              <a:t>vey</a:t>
            </a:r>
            <a:r>
              <a:rPr sz="900" dirty="0">
                <a:solidFill>
                  <a:srgbClr val="000099"/>
                </a:solidFill>
                <a:latin typeface="Gill Sans MT"/>
                <a:cs typeface="Gill Sans MT"/>
              </a:rPr>
              <a:t>:</a:t>
            </a:r>
            <a:r>
              <a:rPr sz="900" spc="-89" dirty="0">
                <a:solidFill>
                  <a:srgbClr val="000099"/>
                </a:solidFill>
                <a:latin typeface="Gill Sans MT"/>
                <a:cs typeface="Gill Sans MT"/>
              </a:rPr>
              <a:t> </a:t>
            </a:r>
            <a:r>
              <a:rPr sz="900" u="sng" spc="2" dirty="0">
                <a:solidFill>
                  <a:srgbClr val="000099"/>
                </a:solidFill>
                <a:latin typeface="Gill Sans MT"/>
                <a:cs typeface="Gill Sans MT"/>
                <a:hlinkClick r:id="rId16"/>
              </a:rPr>
              <a:t>http</a:t>
            </a:r>
            <a:r>
              <a:rPr sz="900" u="sng" spc="-2" dirty="0">
                <a:solidFill>
                  <a:srgbClr val="000099"/>
                </a:solidFill>
                <a:latin typeface="Gill Sans MT"/>
                <a:cs typeface="Gill Sans MT"/>
                <a:hlinkClick r:id="rId16"/>
              </a:rPr>
              <a:t>:</a:t>
            </a:r>
            <a:r>
              <a:rPr sz="900" u="sng" spc="2" dirty="0">
                <a:solidFill>
                  <a:srgbClr val="000099"/>
                </a:solidFill>
                <a:latin typeface="Gill Sans MT"/>
                <a:cs typeface="Gill Sans MT"/>
                <a:hlinkClick r:id="rId16"/>
              </a:rPr>
              <a:t>//www2.deloitt</a:t>
            </a:r>
            <a:r>
              <a:rPr sz="900" u="sng" spc="18" dirty="0">
                <a:solidFill>
                  <a:srgbClr val="000099"/>
                </a:solidFill>
                <a:latin typeface="Gill Sans MT"/>
                <a:cs typeface="Gill Sans MT"/>
                <a:hlinkClick r:id="rId16"/>
              </a:rPr>
              <a:t>e</a:t>
            </a:r>
            <a:r>
              <a:rPr sz="900" u="sng" spc="2" dirty="0">
                <a:solidFill>
                  <a:srgbClr val="000099"/>
                </a:solidFill>
                <a:latin typeface="Gill Sans MT"/>
                <a:cs typeface="Gill Sans MT"/>
                <a:hlinkClick r:id="rId16"/>
              </a:rPr>
              <a:t>.com/content/dam/Deloitte/global/Documents/About-Deloitte/gx-</a:t>
            </a:r>
            <a:r>
              <a:rPr sz="900" u="sng" spc="-14" dirty="0">
                <a:solidFill>
                  <a:srgbClr val="000099"/>
                </a:solidFill>
                <a:latin typeface="Gill Sans MT"/>
                <a:cs typeface="Gill Sans MT"/>
                <a:hlinkClick r:id="rId16"/>
              </a:rPr>
              <a:t>w</a:t>
            </a:r>
            <a:r>
              <a:rPr sz="900" u="sng" spc="2" dirty="0">
                <a:solidFill>
                  <a:srgbClr val="000099"/>
                </a:solidFill>
                <a:latin typeface="Gill Sans MT"/>
                <a:cs typeface="Gill Sans MT"/>
                <a:hlinkClick r:id="rId16"/>
              </a:rPr>
              <a:t>ef-2015-millennial-su</a:t>
            </a:r>
            <a:r>
              <a:rPr sz="900" u="sng" spc="27" dirty="0">
                <a:solidFill>
                  <a:srgbClr val="000099"/>
                </a:solidFill>
                <a:latin typeface="Gill Sans MT"/>
                <a:cs typeface="Gill Sans MT"/>
                <a:hlinkClick r:id="rId16"/>
              </a:rPr>
              <a:t>r</a:t>
            </a:r>
            <a:r>
              <a:rPr sz="900" u="sng" spc="-16" dirty="0">
                <a:solidFill>
                  <a:srgbClr val="000099"/>
                </a:solidFill>
                <a:latin typeface="Gill Sans MT"/>
                <a:cs typeface="Gill Sans MT"/>
                <a:hlinkClick r:id="rId16"/>
              </a:rPr>
              <a:t>v</a:t>
            </a:r>
            <a:r>
              <a:rPr sz="900" u="sng" spc="-11" dirty="0">
                <a:solidFill>
                  <a:srgbClr val="000099"/>
                </a:solidFill>
                <a:latin typeface="Gill Sans MT"/>
                <a:cs typeface="Gill Sans MT"/>
                <a:hlinkClick r:id="rId16"/>
              </a:rPr>
              <a:t>e</a:t>
            </a:r>
            <a:r>
              <a:rPr sz="900" u="sng" spc="2" dirty="0">
                <a:solidFill>
                  <a:srgbClr val="000099"/>
                </a:solidFill>
                <a:latin typeface="Gill Sans MT"/>
                <a:cs typeface="Gill Sans MT"/>
                <a:hlinkClick r:id="rId16"/>
              </a:rPr>
              <a:t>y-e</a:t>
            </a:r>
            <a:r>
              <a:rPr sz="900" u="sng" spc="-25" dirty="0">
                <a:solidFill>
                  <a:srgbClr val="000099"/>
                </a:solidFill>
                <a:latin typeface="Gill Sans MT"/>
                <a:cs typeface="Gill Sans MT"/>
                <a:hlinkClick r:id="rId16"/>
              </a:rPr>
              <a:t>x</a:t>
            </a:r>
            <a:r>
              <a:rPr sz="900" u="sng" spc="2" dirty="0">
                <a:solidFill>
                  <a:srgbClr val="000099"/>
                </a:solidFill>
                <a:latin typeface="Gill Sans MT"/>
                <a:cs typeface="Gill Sans MT"/>
                <a:hlinkClick r:id="rId16"/>
              </a:rPr>
              <a:t>ecuti</a:t>
            </a:r>
            <a:r>
              <a:rPr sz="900" u="sng" spc="-16" dirty="0">
                <a:solidFill>
                  <a:srgbClr val="000099"/>
                </a:solidFill>
                <a:latin typeface="Gill Sans MT"/>
                <a:cs typeface="Gill Sans MT"/>
                <a:hlinkClick r:id="rId16"/>
              </a:rPr>
              <a:t>v</a:t>
            </a:r>
            <a:r>
              <a:rPr sz="900" u="sng" spc="5" dirty="0">
                <a:solidFill>
                  <a:srgbClr val="000099"/>
                </a:solidFill>
                <a:latin typeface="Gill Sans MT"/>
                <a:cs typeface="Gill Sans MT"/>
                <a:hlinkClick r:id="rId16"/>
              </a:rPr>
              <a:t>esumma</a:t>
            </a:r>
            <a:r>
              <a:rPr sz="900" u="sng" spc="27" dirty="0">
                <a:solidFill>
                  <a:srgbClr val="000099"/>
                </a:solidFill>
                <a:latin typeface="Gill Sans MT"/>
                <a:cs typeface="Gill Sans MT"/>
                <a:hlinkClick r:id="rId16"/>
              </a:rPr>
              <a:t>r</a:t>
            </a:r>
            <a:r>
              <a:rPr sz="900" u="sng" spc="-70" dirty="0">
                <a:solidFill>
                  <a:srgbClr val="000099"/>
                </a:solidFill>
                <a:latin typeface="Gill Sans MT"/>
                <a:cs typeface="Gill Sans MT"/>
                <a:hlinkClick r:id="rId16"/>
              </a:rPr>
              <a:t>y</a:t>
            </a:r>
            <a:r>
              <a:rPr sz="900" u="sng" spc="2" dirty="0">
                <a:solidFill>
                  <a:srgbClr val="000099"/>
                </a:solidFill>
                <a:latin typeface="Gill Sans MT"/>
                <a:cs typeface="Gill Sans MT"/>
                <a:hlinkClick r:id="rId16"/>
              </a:rPr>
              <a:t>.pdf</a:t>
            </a:r>
            <a:r>
              <a:rPr sz="900" spc="2" dirty="0">
                <a:solidFill>
                  <a:srgbClr val="000099"/>
                </a:solidFill>
                <a:latin typeface="Gill Sans MT"/>
                <a:cs typeface="Gill Sans MT"/>
              </a:rPr>
              <a:t> </a:t>
            </a:r>
            <a:r>
              <a:rPr sz="900" spc="-68" dirty="0">
                <a:solidFill>
                  <a:srgbClr val="000099"/>
                </a:solidFill>
                <a:latin typeface="Gill Sans MT"/>
                <a:cs typeface="Gill Sans MT"/>
              </a:rPr>
              <a:t>A</a:t>
            </a:r>
            <a:r>
              <a:rPr sz="900" spc="5" dirty="0">
                <a:solidFill>
                  <a:srgbClr val="000099"/>
                </a:solidFill>
                <a:latin typeface="Gill Sans MT"/>
                <a:cs typeface="Gill Sans MT"/>
              </a:rPr>
              <a:t>V</a:t>
            </a:r>
            <a:r>
              <a:rPr sz="900" spc="2" dirty="0">
                <a:solidFill>
                  <a:srgbClr val="000099"/>
                </a:solidFill>
                <a:latin typeface="Gill Sans MT"/>
                <a:cs typeface="Gill Sans MT"/>
              </a:rPr>
              <a:t> </a:t>
            </a:r>
            <a:r>
              <a:rPr sz="900" spc="5" dirty="0">
                <a:solidFill>
                  <a:srgbClr val="000099"/>
                </a:solidFill>
                <a:latin typeface="Gill Sans MT"/>
                <a:cs typeface="Gill Sans MT"/>
              </a:rPr>
              <a:t>Net</a:t>
            </a:r>
            <a:r>
              <a:rPr sz="900" spc="-14" dirty="0">
                <a:solidFill>
                  <a:srgbClr val="000099"/>
                </a:solidFill>
                <a:latin typeface="Gill Sans MT"/>
                <a:cs typeface="Gill Sans MT"/>
              </a:rPr>
              <a:t>w</a:t>
            </a:r>
            <a:r>
              <a:rPr sz="900" spc="2" dirty="0">
                <a:solidFill>
                  <a:srgbClr val="000099"/>
                </a:solidFill>
                <a:latin typeface="Gill Sans MT"/>
                <a:cs typeface="Gill Sans MT"/>
              </a:rPr>
              <a:t>ork:</a:t>
            </a:r>
            <a:r>
              <a:rPr sz="900" spc="-89" dirty="0">
                <a:solidFill>
                  <a:srgbClr val="000099"/>
                </a:solidFill>
                <a:latin typeface="Gill Sans MT"/>
                <a:cs typeface="Gill Sans MT"/>
              </a:rPr>
              <a:t> </a:t>
            </a:r>
            <a:r>
              <a:rPr sz="900" u="sng" spc="2" dirty="0">
                <a:solidFill>
                  <a:srgbClr val="000099"/>
                </a:solidFill>
                <a:latin typeface="Gill Sans MT"/>
                <a:cs typeface="Gill Sans MT"/>
                <a:hlinkClick r:id="rId17"/>
              </a:rPr>
              <a:t>http</a:t>
            </a:r>
            <a:r>
              <a:rPr sz="900" u="sng" spc="-2" dirty="0">
                <a:solidFill>
                  <a:srgbClr val="000099"/>
                </a:solidFill>
                <a:latin typeface="Gill Sans MT"/>
                <a:cs typeface="Gill Sans MT"/>
                <a:hlinkClick r:id="rId17"/>
              </a:rPr>
              <a:t>:</a:t>
            </a:r>
            <a:r>
              <a:rPr sz="900" u="sng" spc="2" dirty="0">
                <a:solidFill>
                  <a:srgbClr val="000099"/>
                </a:solidFill>
                <a:latin typeface="Gill Sans MT"/>
                <a:cs typeface="Gill Sans MT"/>
                <a:hlinkClick r:id="rId17"/>
              </a:rPr>
              <a:t>//</a:t>
            </a:r>
            <a:r>
              <a:rPr sz="900" u="sng" spc="2" dirty="0" smtClean="0">
                <a:solidFill>
                  <a:srgbClr val="000099"/>
                </a:solidFill>
                <a:latin typeface="Gill Sans MT"/>
                <a:cs typeface="Gill Sans MT"/>
                <a:hlinkClick r:id="rId17"/>
              </a:rPr>
              <a:t>ww</a:t>
            </a:r>
            <a:r>
              <a:rPr sz="900" u="sng" spc="-50" dirty="0" smtClean="0">
                <a:solidFill>
                  <a:srgbClr val="000099"/>
                </a:solidFill>
                <a:latin typeface="Gill Sans MT"/>
                <a:cs typeface="Gill Sans MT"/>
                <a:hlinkClick r:id="rId17"/>
              </a:rPr>
              <a:t>w</a:t>
            </a:r>
            <a:r>
              <a:rPr sz="900" u="sng" dirty="0" smtClean="0">
                <a:solidFill>
                  <a:srgbClr val="000099"/>
                </a:solidFill>
                <a:latin typeface="Gill Sans MT"/>
                <a:cs typeface="Gill Sans MT"/>
                <a:hlinkClick r:id="rId17"/>
              </a:rPr>
              <a:t>.</a:t>
            </a:r>
            <a:r>
              <a:rPr sz="900" u="sng" spc="-30" dirty="0" smtClean="0">
                <a:solidFill>
                  <a:srgbClr val="000099"/>
                </a:solidFill>
                <a:latin typeface="Gill Sans MT"/>
                <a:cs typeface="Gill Sans MT"/>
                <a:hlinkClick r:id="rId17"/>
              </a:rPr>
              <a:t>a</a:t>
            </a:r>
            <a:r>
              <a:rPr sz="900" u="sng" spc="2" dirty="0" smtClean="0">
                <a:solidFill>
                  <a:srgbClr val="000099"/>
                </a:solidFill>
                <a:latin typeface="Gill Sans MT"/>
                <a:cs typeface="Gill Sans MT"/>
                <a:hlinkClick r:id="rId17"/>
              </a:rPr>
              <a:t>vnet</a:t>
            </a:r>
            <a:r>
              <a:rPr sz="900" u="sng" spc="-14" dirty="0" smtClean="0">
                <a:solidFill>
                  <a:srgbClr val="000099"/>
                </a:solidFill>
                <a:latin typeface="Gill Sans MT"/>
                <a:cs typeface="Gill Sans MT"/>
                <a:hlinkClick r:id="rId17"/>
              </a:rPr>
              <a:t>w</a:t>
            </a:r>
            <a:r>
              <a:rPr sz="900" u="sng" spc="2" dirty="0" smtClean="0">
                <a:solidFill>
                  <a:srgbClr val="000099"/>
                </a:solidFill>
                <a:latin typeface="Gill Sans MT"/>
                <a:cs typeface="Gill Sans MT"/>
                <a:hlinkClick r:id="rId17"/>
              </a:rPr>
              <a:t>ork.com/</a:t>
            </a:r>
            <a:r>
              <a:rPr sz="900" u="sng" spc="-30" dirty="0" smtClean="0">
                <a:solidFill>
                  <a:srgbClr val="000099"/>
                </a:solidFill>
                <a:latin typeface="Gill Sans MT"/>
                <a:cs typeface="Gill Sans MT"/>
                <a:hlinkClick r:id="rId17"/>
              </a:rPr>
              <a:t>a</a:t>
            </a:r>
            <a:r>
              <a:rPr sz="900" u="sng" spc="2" dirty="0" smtClean="0">
                <a:solidFill>
                  <a:srgbClr val="000099"/>
                </a:solidFill>
                <a:latin typeface="Gill Sans MT"/>
                <a:cs typeface="Gill Sans MT"/>
                <a:hlinkClick r:id="rId17"/>
              </a:rPr>
              <a:t>v-technolo</a:t>
            </a:r>
            <a:r>
              <a:rPr sz="900" u="sng" spc="18" dirty="0" smtClean="0">
                <a:solidFill>
                  <a:srgbClr val="000099"/>
                </a:solidFill>
                <a:latin typeface="Gill Sans MT"/>
                <a:cs typeface="Gill Sans MT"/>
                <a:hlinkClick r:id="rId17"/>
              </a:rPr>
              <a:t>g</a:t>
            </a:r>
            <a:r>
              <a:rPr sz="900" u="sng" spc="2" dirty="0" smtClean="0">
                <a:solidFill>
                  <a:srgbClr val="000099"/>
                </a:solidFill>
                <a:latin typeface="Gill Sans MT"/>
                <a:cs typeface="Gill Sans MT"/>
                <a:hlinkClick r:id="rId17"/>
              </a:rPr>
              <a:t>y/0002/</a:t>
            </a:r>
            <a:r>
              <a:rPr sz="900" u="sng" spc="-16" dirty="0" smtClean="0">
                <a:solidFill>
                  <a:srgbClr val="000099"/>
                </a:solidFill>
                <a:latin typeface="Gill Sans MT"/>
                <a:cs typeface="Gill Sans MT"/>
                <a:hlinkClick r:id="rId17"/>
              </a:rPr>
              <a:t>r</a:t>
            </a:r>
            <a:r>
              <a:rPr sz="900" u="sng" spc="5" dirty="0" smtClean="0">
                <a:solidFill>
                  <a:srgbClr val="000099"/>
                </a:solidFill>
                <a:latin typeface="Gill Sans MT"/>
                <a:cs typeface="Gill Sans MT"/>
                <a:hlinkClick r:id="rId17"/>
              </a:rPr>
              <a:t>epo</a:t>
            </a:r>
            <a:r>
              <a:rPr sz="900" u="sng" spc="18" dirty="0" smtClean="0">
                <a:solidFill>
                  <a:srgbClr val="000099"/>
                </a:solidFill>
                <a:latin typeface="Gill Sans MT"/>
                <a:cs typeface="Gill Sans MT"/>
                <a:hlinkClick r:id="rId17"/>
              </a:rPr>
              <a:t>r</a:t>
            </a:r>
            <a:r>
              <a:rPr sz="900" u="sng" spc="2" dirty="0" smtClean="0">
                <a:solidFill>
                  <a:srgbClr val="000099"/>
                </a:solidFill>
                <a:latin typeface="Gill Sans MT"/>
                <a:cs typeface="Gill Sans MT"/>
                <a:hlinkClick r:id="rId17"/>
              </a:rPr>
              <a:t>t-gen-y-e</a:t>
            </a:r>
            <a:r>
              <a:rPr sz="900" u="sng" spc="-25" dirty="0" smtClean="0">
                <a:solidFill>
                  <a:srgbClr val="000099"/>
                </a:solidFill>
                <a:latin typeface="Gill Sans MT"/>
                <a:cs typeface="Gill Sans MT"/>
                <a:hlinkClick r:id="rId17"/>
              </a:rPr>
              <a:t>x</a:t>
            </a:r>
            <a:r>
              <a:rPr sz="900" u="sng" spc="2" dirty="0" smtClean="0">
                <a:solidFill>
                  <a:srgbClr val="000099"/>
                </a:solidFill>
                <a:latin typeface="Gill Sans MT"/>
                <a:cs typeface="Gill Sans MT"/>
                <a:hlinkClick r:id="rId17"/>
              </a:rPr>
              <a:t>ecuti</a:t>
            </a:r>
            <a:r>
              <a:rPr sz="900" u="sng" spc="-16" dirty="0" smtClean="0">
                <a:solidFill>
                  <a:srgbClr val="000099"/>
                </a:solidFill>
                <a:latin typeface="Gill Sans MT"/>
                <a:cs typeface="Gill Sans MT"/>
                <a:hlinkClick r:id="rId17"/>
              </a:rPr>
              <a:t>v</a:t>
            </a:r>
            <a:r>
              <a:rPr sz="900" u="sng" spc="2" dirty="0" smtClean="0">
                <a:solidFill>
                  <a:srgbClr val="000099"/>
                </a:solidFill>
                <a:latin typeface="Gill Sans MT"/>
                <a:cs typeface="Gill Sans MT"/>
                <a:hlinkClick r:id="rId17"/>
              </a:rPr>
              <a:t>es-p</a:t>
            </a:r>
            <a:r>
              <a:rPr sz="900" u="sng" spc="-16" dirty="0" smtClean="0">
                <a:solidFill>
                  <a:srgbClr val="000099"/>
                </a:solidFill>
                <a:latin typeface="Gill Sans MT"/>
                <a:cs typeface="Gill Sans MT"/>
                <a:hlinkClick r:id="rId17"/>
              </a:rPr>
              <a:t>r</a:t>
            </a:r>
            <a:r>
              <a:rPr sz="900" u="sng" spc="2" dirty="0" smtClean="0">
                <a:solidFill>
                  <a:srgbClr val="000099"/>
                </a:solidFill>
                <a:latin typeface="Gill Sans MT"/>
                <a:cs typeface="Gill Sans MT"/>
                <a:hlinkClick r:id="rId17"/>
              </a:rPr>
              <a:t>e</a:t>
            </a:r>
            <a:r>
              <a:rPr sz="900" u="sng" spc="-9" dirty="0" smtClean="0">
                <a:solidFill>
                  <a:srgbClr val="000099"/>
                </a:solidFill>
                <a:latin typeface="Gill Sans MT"/>
                <a:cs typeface="Gill Sans MT"/>
                <a:hlinkClick r:id="rId17"/>
              </a:rPr>
              <a:t>f</a:t>
            </a:r>
            <a:r>
              <a:rPr sz="900" u="sng" spc="2" dirty="0" smtClean="0">
                <a:solidFill>
                  <a:srgbClr val="000099"/>
                </a:solidFill>
                <a:latin typeface="Gill Sans MT"/>
                <a:cs typeface="Gill Sans MT"/>
                <a:hlinkClick r:id="rId17"/>
              </a:rPr>
              <a:t>e</a:t>
            </a:r>
            <a:r>
              <a:rPr sz="900" u="sng" spc="-70" dirty="0" smtClean="0">
                <a:solidFill>
                  <a:srgbClr val="000099"/>
                </a:solidFill>
                <a:latin typeface="Gill Sans MT"/>
                <a:cs typeface="Gill Sans MT"/>
                <a:hlinkClick r:id="rId17"/>
              </a:rPr>
              <a:t>r</a:t>
            </a:r>
            <a:r>
              <a:rPr sz="900" u="sng" spc="2" dirty="0" smtClean="0">
                <a:solidFill>
                  <a:srgbClr val="000099"/>
                </a:solidFill>
                <a:latin typeface="Gill Sans MT"/>
                <a:cs typeface="Gill Sans MT"/>
                <a:hlinkClick r:id="rId17"/>
              </a:rPr>
              <a:t>-video/91604</a:t>
            </a:r>
            <a:endParaRPr lang="en-US" sz="900" u="sng" spc="2" dirty="0" smtClean="0">
              <a:solidFill>
                <a:srgbClr val="000099"/>
              </a:solidFill>
              <a:latin typeface="Gill Sans MT"/>
              <a:cs typeface="Gill Sans MT"/>
            </a:endParaRPr>
          </a:p>
          <a:p>
            <a:pPr>
              <a:lnSpc>
                <a:spcPts val="1057"/>
              </a:lnSpc>
              <a:spcBef>
                <a:spcPts val="0"/>
              </a:spcBef>
              <a:buFont typeface="Wingdings" panose="05000000000000000000" pitchFamily="2" charset="2"/>
              <a:buNone/>
            </a:pPr>
            <a:r>
              <a:rPr lang="en-US" altLang="en-US" sz="900" spc="2" dirty="0">
                <a:solidFill>
                  <a:srgbClr val="000099"/>
                </a:solidFill>
                <a:latin typeface="Gill Sans MT"/>
                <a:cs typeface="Gill Sans MT"/>
              </a:rPr>
              <a:t>Howe, Neil &amp; Strauss, W. (2003). </a:t>
            </a:r>
            <a:r>
              <a:rPr lang="en-US" altLang="en-US" sz="900" spc="2" dirty="0" err="1">
                <a:solidFill>
                  <a:srgbClr val="000099"/>
                </a:solidFill>
                <a:latin typeface="Gill Sans MT"/>
                <a:cs typeface="Gill Sans MT"/>
              </a:rPr>
              <a:t>Millenials</a:t>
            </a:r>
            <a:r>
              <a:rPr lang="en-US" altLang="en-US" sz="900" spc="2" dirty="0">
                <a:solidFill>
                  <a:srgbClr val="000099"/>
                </a:solidFill>
                <a:latin typeface="Gill Sans MT"/>
                <a:cs typeface="Gill Sans MT"/>
              </a:rPr>
              <a:t> go to college: Strategies for a new generation on campus.</a:t>
            </a:r>
          </a:p>
          <a:p>
            <a:pPr>
              <a:lnSpc>
                <a:spcPts val="1057"/>
              </a:lnSpc>
              <a:spcBef>
                <a:spcPts val="0"/>
              </a:spcBef>
              <a:buFont typeface="Wingdings" panose="05000000000000000000" pitchFamily="2" charset="2"/>
              <a:buNone/>
            </a:pPr>
            <a:r>
              <a:rPr lang="en-US" altLang="en-US" sz="900" spc="2" dirty="0" err="1">
                <a:solidFill>
                  <a:srgbClr val="000099"/>
                </a:solidFill>
                <a:latin typeface="Gill Sans MT"/>
                <a:cs typeface="Gill Sans MT"/>
              </a:rPr>
              <a:t>Sandfort</a:t>
            </a:r>
            <a:r>
              <a:rPr lang="en-US" altLang="en-US" sz="900" spc="2" dirty="0">
                <a:solidFill>
                  <a:srgbClr val="000099"/>
                </a:solidFill>
                <a:latin typeface="Gill Sans MT"/>
                <a:cs typeface="Gill Sans MT"/>
              </a:rPr>
              <a:t>, M.H. &amp; Haworth, J.G. (2006). </a:t>
            </a:r>
            <a:r>
              <a:rPr lang="en-US" altLang="en-US" sz="900" spc="2" dirty="0" err="1">
                <a:solidFill>
                  <a:srgbClr val="000099"/>
                </a:solidFill>
                <a:latin typeface="Gill Sans MT"/>
                <a:cs typeface="Gill Sans MT"/>
              </a:rPr>
              <a:t>Whassup</a:t>
            </a:r>
            <a:r>
              <a:rPr lang="en-US" altLang="en-US" sz="900" spc="2" dirty="0">
                <a:solidFill>
                  <a:srgbClr val="000099"/>
                </a:solidFill>
                <a:latin typeface="Gill Sans MT"/>
                <a:cs typeface="Gill Sans MT"/>
              </a:rPr>
              <a:t>? A glimpse into the attitudes and beliefs of the </a:t>
            </a:r>
            <a:r>
              <a:rPr lang="en-US" altLang="en-US" sz="900" spc="2" dirty="0" err="1">
                <a:solidFill>
                  <a:srgbClr val="000099"/>
                </a:solidFill>
                <a:latin typeface="Gill Sans MT"/>
                <a:cs typeface="Gill Sans MT"/>
              </a:rPr>
              <a:t>millenial</a:t>
            </a:r>
            <a:r>
              <a:rPr lang="en-US" altLang="en-US" sz="900" spc="2" dirty="0">
                <a:solidFill>
                  <a:srgbClr val="000099"/>
                </a:solidFill>
                <a:latin typeface="Gill Sans MT"/>
                <a:cs typeface="Gill Sans MT"/>
              </a:rPr>
              <a:t> generation. Journal of College and Character.</a:t>
            </a:r>
          </a:p>
          <a:p>
            <a:pPr>
              <a:lnSpc>
                <a:spcPts val="1057"/>
              </a:lnSpc>
              <a:spcBef>
                <a:spcPts val="0"/>
              </a:spcBef>
              <a:buFont typeface="Wingdings" panose="05000000000000000000" pitchFamily="2" charset="2"/>
              <a:buNone/>
            </a:pPr>
            <a:r>
              <a:rPr lang="en-US" altLang="en-US" sz="900" spc="2" dirty="0">
                <a:solidFill>
                  <a:schemeClr val="bg2">
                    <a:lumMod val="75000"/>
                  </a:schemeClr>
                </a:solidFill>
                <a:latin typeface="Gill Sans MT"/>
                <a:cs typeface="Gill Sans MT"/>
              </a:rPr>
              <a:t>http://sullivankreiss.wordpress.com/2009/07/06/the-workplace-generation-gap/</a:t>
            </a:r>
          </a:p>
          <a:p>
            <a:pPr marL="10397" marR="2310">
              <a:lnSpc>
                <a:spcPct val="112700"/>
              </a:lnSpc>
              <a:spcBef>
                <a:spcPts val="36"/>
              </a:spcBef>
            </a:pPr>
            <a:endParaRPr sz="900" dirty="0">
              <a:solidFill>
                <a:srgbClr val="000099"/>
              </a:solidFill>
              <a:latin typeface="Gill Sans MT"/>
              <a:cs typeface="Gill Sans MT"/>
            </a:endParaRPr>
          </a:p>
        </p:txBody>
      </p:sp>
      <p:sp>
        <p:nvSpPr>
          <p:cNvPr id="5" name="Title 4"/>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175859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Generations Matter</a:t>
            </a:r>
            <a:endParaRPr lang="en-US" dirty="0"/>
          </a:p>
        </p:txBody>
      </p:sp>
      <p:sp>
        <p:nvSpPr>
          <p:cNvPr id="7" name="TextBox 6"/>
          <p:cNvSpPr txBox="1"/>
          <p:nvPr/>
        </p:nvSpPr>
        <p:spPr>
          <a:xfrm>
            <a:off x="4110605" y="2881159"/>
            <a:ext cx="4731391" cy="1569660"/>
          </a:xfrm>
          <a:prstGeom prst="rect">
            <a:avLst/>
          </a:prstGeom>
          <a:noFill/>
        </p:spPr>
        <p:txBody>
          <a:bodyPr wrap="square" rtlCol="0">
            <a:spAutoFit/>
          </a:bodyPr>
          <a:lstStyle/>
          <a:p>
            <a:r>
              <a:rPr lang="en-US" b="1" dirty="0" smtClean="0">
                <a:solidFill>
                  <a:srgbClr val="000099"/>
                </a:solidFill>
                <a:latin typeface="+mn-lt"/>
              </a:rPr>
              <a:t>OF WORKERS SAY THEY’RE LEAST LIKELY TO GET ALONG WITH SOMEONE FROM ANOTHER GENERATION.</a:t>
            </a:r>
            <a:endParaRPr lang="en-US" b="1" dirty="0">
              <a:solidFill>
                <a:srgbClr val="000099"/>
              </a:solidFill>
              <a:latin typeface="+mn-lt"/>
            </a:endParaRPr>
          </a:p>
        </p:txBody>
      </p:sp>
      <p:sp>
        <p:nvSpPr>
          <p:cNvPr id="8" name="12-Point Star 7"/>
          <p:cNvSpPr/>
          <p:nvPr/>
        </p:nvSpPr>
        <p:spPr bwMode="auto">
          <a:xfrm>
            <a:off x="382916" y="1979802"/>
            <a:ext cx="3521752" cy="3506598"/>
          </a:xfrm>
          <a:prstGeom prst="star12">
            <a:avLst/>
          </a:prstGeom>
          <a:solidFill>
            <a:srgbClr val="E42A1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cs typeface="Arial" charset="0"/>
            </a:endParaRPr>
          </a:p>
        </p:txBody>
      </p:sp>
      <p:sp>
        <p:nvSpPr>
          <p:cNvPr id="5" name="TextBox 4"/>
          <p:cNvSpPr txBox="1"/>
          <p:nvPr/>
        </p:nvSpPr>
        <p:spPr>
          <a:xfrm>
            <a:off x="819551" y="2948271"/>
            <a:ext cx="2648482" cy="1569660"/>
          </a:xfrm>
          <a:prstGeom prst="rect">
            <a:avLst/>
          </a:prstGeom>
          <a:noFill/>
        </p:spPr>
        <p:txBody>
          <a:bodyPr wrap="none" rtlCol="0">
            <a:spAutoFit/>
          </a:bodyPr>
          <a:lstStyle/>
          <a:p>
            <a:r>
              <a:rPr lang="en-US" sz="9600" dirty="0" smtClean="0">
                <a:solidFill>
                  <a:schemeClr val="bg1"/>
                </a:solidFill>
                <a:latin typeface="+mn-lt"/>
              </a:rPr>
              <a:t>52%</a:t>
            </a:r>
            <a:endParaRPr lang="en-US" sz="9600" dirty="0">
              <a:solidFill>
                <a:schemeClr val="bg1"/>
              </a:solidFill>
              <a:latin typeface="+mn-lt"/>
            </a:endParaRPr>
          </a:p>
        </p:txBody>
      </p:sp>
    </p:spTree>
    <p:extLst>
      <p:ext uri="{BB962C8B-B14F-4D97-AF65-F5344CB8AC3E}">
        <p14:creationId xmlns:p14="http://schemas.microsoft.com/office/powerpoint/2010/main" val="311983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altLang="en-US" dirty="0" smtClean="0"/>
              <a:t>Silent </a:t>
            </a:r>
            <a:r>
              <a:rPr lang="en-US" altLang="en-US" dirty="0" smtClean="0"/>
              <a:t>Generation </a:t>
            </a:r>
            <a:r>
              <a:rPr lang="en-US" altLang="en-US" sz="2400" dirty="0" smtClean="0"/>
              <a:t>Born 1925 – 1945</a:t>
            </a:r>
            <a:br>
              <a:rPr lang="en-US" altLang="en-US" sz="2400" dirty="0" smtClean="0"/>
            </a:br>
            <a:r>
              <a:rPr lang="en-US" altLang="en-US" sz="2400" dirty="0" smtClean="0"/>
              <a:t>“Your experience is respected here.”</a:t>
            </a:r>
            <a:endParaRPr lang="en-US" altLang="en-US" dirty="0" smtClean="0"/>
          </a:p>
        </p:txBody>
      </p:sp>
      <p:sp>
        <p:nvSpPr>
          <p:cNvPr id="4099" name="Rectangle 3"/>
          <p:cNvSpPr>
            <a:spLocks noGrp="1" noChangeArrowheads="1"/>
          </p:cNvSpPr>
          <p:nvPr>
            <p:ph type="body" idx="1"/>
          </p:nvPr>
        </p:nvSpPr>
        <p:spPr/>
        <p:txBody>
          <a:bodyPr/>
          <a:lstStyle/>
          <a:p>
            <a:pPr eaLnBrk="1" hangingPunct="1"/>
            <a:r>
              <a:rPr lang="en-US" altLang="en-US" sz="2800" dirty="0" smtClean="0"/>
              <a:t>52 </a:t>
            </a:r>
            <a:r>
              <a:rPr lang="en-US" altLang="en-US" sz="2800" dirty="0" smtClean="0"/>
              <a:t>million (12% of global adult population)</a:t>
            </a:r>
            <a:endParaRPr lang="en-US" altLang="en-US" sz="2800" dirty="0" smtClean="0"/>
          </a:p>
          <a:p>
            <a:pPr eaLnBrk="1" hangingPunct="1"/>
            <a:r>
              <a:rPr lang="en-US" altLang="en-US" sz="2800" dirty="0" smtClean="0"/>
              <a:t>Veterans bring a traditional, heroic attitude to work</a:t>
            </a:r>
          </a:p>
          <a:p>
            <a:pPr eaLnBrk="1" hangingPunct="1"/>
            <a:r>
              <a:rPr lang="en-US" altLang="en-US" sz="2800" dirty="0" smtClean="0"/>
              <a:t>Believe that hard work and dedication leads to rewards</a:t>
            </a:r>
          </a:p>
          <a:p>
            <a:pPr eaLnBrk="1" hangingPunct="1"/>
            <a:r>
              <a:rPr lang="en-US" altLang="en-US" sz="2800" dirty="0" smtClean="0"/>
              <a:t>Practical, respectful and accustomed to hierarchical leadership</a:t>
            </a:r>
          </a:p>
          <a:p>
            <a:pPr eaLnBrk="1" hangingPunct="1"/>
            <a:r>
              <a:rPr lang="en-US" altLang="en-US" sz="2800" dirty="0" smtClean="0"/>
              <a:t>Reliable and steadfast presence</a:t>
            </a:r>
          </a:p>
          <a:p>
            <a:pPr eaLnBrk="1" hangingPunct="1"/>
            <a:r>
              <a:rPr lang="en-US" altLang="en-US" sz="2800" dirty="0" smtClean="0"/>
              <a:t>Not self-promoting</a:t>
            </a:r>
          </a:p>
          <a:p>
            <a:pPr eaLnBrk="1" hangingPunct="1"/>
            <a:endParaRPr lang="en-US" altLang="en-US" sz="2800" dirty="0" smtClean="0"/>
          </a:p>
        </p:txBody>
      </p:sp>
    </p:spTree>
    <p:extLst>
      <p:ext uri="{BB962C8B-B14F-4D97-AF65-F5344CB8AC3E}">
        <p14:creationId xmlns:p14="http://schemas.microsoft.com/office/powerpoint/2010/main" val="406522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smtClean="0"/>
              <a:t>Working with </a:t>
            </a:r>
            <a:r>
              <a:rPr lang="en-US" altLang="en-US" dirty="0" err="1" smtClean="0"/>
              <a:t>Silents</a:t>
            </a:r>
            <a:endParaRPr lang="en-US" altLang="en-US" dirty="0" smtClean="0"/>
          </a:p>
        </p:txBody>
      </p:sp>
      <p:sp>
        <p:nvSpPr>
          <p:cNvPr id="512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u="sng" dirty="0" smtClean="0"/>
              <a:t>What they bring to the team:</a:t>
            </a:r>
          </a:p>
          <a:p>
            <a:pPr eaLnBrk="1" hangingPunct="1"/>
            <a:r>
              <a:rPr lang="en-US" altLang="en-US" sz="2800" dirty="0" smtClean="0"/>
              <a:t>Superb interpersonal skills</a:t>
            </a:r>
          </a:p>
          <a:p>
            <a:pPr eaLnBrk="1" hangingPunct="1"/>
            <a:r>
              <a:rPr lang="en-US" altLang="en-US" sz="2800" dirty="0" smtClean="0"/>
              <a:t>Good work ethic</a:t>
            </a:r>
          </a:p>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None/>
            </a:pPr>
            <a:r>
              <a:rPr lang="en-US" altLang="en-US" sz="2800" u="sng" dirty="0" smtClean="0"/>
              <a:t>Areas of conflict:</a:t>
            </a:r>
          </a:p>
          <a:p>
            <a:pPr eaLnBrk="1" hangingPunct="1"/>
            <a:r>
              <a:rPr lang="en-US" altLang="en-US" sz="2800" dirty="0" smtClean="0"/>
              <a:t>May struggle with the diversity of the workplace</a:t>
            </a:r>
          </a:p>
          <a:p>
            <a:pPr eaLnBrk="1" hangingPunct="1"/>
            <a:r>
              <a:rPr lang="en-US" altLang="en-US" sz="2800" dirty="0" smtClean="0"/>
              <a:t>May struggle with technology</a:t>
            </a:r>
          </a:p>
        </p:txBody>
      </p:sp>
    </p:spTree>
    <p:extLst>
      <p:ext uri="{BB962C8B-B14F-4D97-AF65-F5344CB8AC3E}">
        <p14:creationId xmlns:p14="http://schemas.microsoft.com/office/powerpoint/2010/main" val="2190461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Silents</a:t>
            </a:r>
          </a:p>
        </p:txBody>
      </p:sp>
      <p:sp>
        <p:nvSpPr>
          <p:cNvPr id="614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u="sng" dirty="0" smtClean="0"/>
              <a:t>Seminal Events: </a:t>
            </a:r>
            <a:r>
              <a:rPr lang="en-US" altLang="en-US" sz="2400" dirty="0" smtClean="0"/>
              <a:t>Stock market crashes, US Depression, Hitler </a:t>
            </a:r>
            <a:r>
              <a:rPr lang="en-US" altLang="ja-JP" sz="2400" dirty="0" smtClean="0">
                <a:ea typeface="ＭＳ Ｐゴシック" panose="020B0600070205080204" pitchFamily="34" charset="-128"/>
              </a:rPr>
              <a:t>i</a:t>
            </a:r>
            <a:r>
              <a:rPr lang="en-US" altLang="en-US" sz="2400" dirty="0" smtClean="0"/>
              <a:t>nvades Austria, The Korean </a:t>
            </a:r>
            <a:r>
              <a:rPr lang="en-US" altLang="en-US" sz="2400" dirty="0" smtClean="0"/>
              <a:t>War</a:t>
            </a:r>
          </a:p>
          <a:p>
            <a:pPr eaLnBrk="1" hangingPunct="1">
              <a:lnSpc>
                <a:spcPct val="90000"/>
              </a:lnSpc>
              <a:buFont typeface="Wingdings" panose="05000000000000000000" pitchFamily="2" charset="2"/>
              <a:buNone/>
            </a:pPr>
            <a:endParaRPr lang="en-US" altLang="en-US" sz="2400" dirty="0" smtClean="0"/>
          </a:p>
          <a:p>
            <a:pPr eaLnBrk="1" hangingPunct="1">
              <a:lnSpc>
                <a:spcPct val="90000"/>
              </a:lnSpc>
              <a:buFont typeface="Wingdings" panose="05000000000000000000" pitchFamily="2" charset="2"/>
              <a:buNone/>
            </a:pPr>
            <a:r>
              <a:rPr lang="en-US" altLang="en-US" sz="2400" u="sng" dirty="0" smtClean="0"/>
              <a:t>Heroes</a:t>
            </a:r>
            <a:r>
              <a:rPr lang="en-US" altLang="en-US" sz="2400" u="sng" dirty="0" smtClean="0"/>
              <a:t>:</a:t>
            </a:r>
            <a:r>
              <a:rPr lang="en-US" altLang="en-US" sz="2400" dirty="0" smtClean="0"/>
              <a:t> Superman, FDR, MacArthur, Patton, Eisenhower, Joe </a:t>
            </a:r>
            <a:r>
              <a:rPr lang="en-US" altLang="en-US" sz="2400" dirty="0" smtClean="0"/>
              <a:t>DiMaggio</a:t>
            </a:r>
          </a:p>
          <a:p>
            <a:pPr eaLnBrk="1" hangingPunct="1">
              <a:lnSpc>
                <a:spcPct val="90000"/>
              </a:lnSpc>
              <a:buFont typeface="Wingdings" panose="05000000000000000000" pitchFamily="2" charset="2"/>
              <a:buNone/>
            </a:pPr>
            <a:endParaRPr lang="en-US" altLang="en-US" sz="2400" dirty="0" smtClean="0"/>
          </a:p>
          <a:p>
            <a:pPr eaLnBrk="1" hangingPunct="1">
              <a:lnSpc>
                <a:spcPct val="90000"/>
              </a:lnSpc>
              <a:buFont typeface="Wingdings" panose="05000000000000000000" pitchFamily="2" charset="2"/>
              <a:buNone/>
            </a:pPr>
            <a:r>
              <a:rPr lang="en-US" altLang="en-US" sz="2400" u="sng" dirty="0" smtClean="0"/>
              <a:t>Famous </a:t>
            </a:r>
            <a:r>
              <a:rPr lang="en-US" altLang="en-US" sz="2400" u="sng" dirty="0" err="1" smtClean="0"/>
              <a:t>Silents</a:t>
            </a:r>
            <a:r>
              <a:rPr lang="en-US" altLang="en-US" sz="2400" u="sng" dirty="0" smtClean="0"/>
              <a:t>:</a:t>
            </a:r>
          </a:p>
          <a:p>
            <a:pPr eaLnBrk="1" hangingPunct="1">
              <a:lnSpc>
                <a:spcPct val="90000"/>
              </a:lnSpc>
              <a:buFont typeface="Wingdings" panose="05000000000000000000" pitchFamily="2" charset="2"/>
              <a:buNone/>
            </a:pPr>
            <a:r>
              <a:rPr lang="en-US" altLang="ja-JP" sz="2400" dirty="0" smtClean="0">
                <a:ea typeface="ＭＳ Ｐゴシック" panose="020B0600070205080204" pitchFamily="34" charset="-128"/>
              </a:rPr>
              <a:t>	</a:t>
            </a:r>
            <a:r>
              <a:rPr lang="en-US" altLang="en-US" sz="2400" dirty="0" smtClean="0"/>
              <a:t>Martin Luther King, Gloria Steinem, The Beatles, Led Zeppelin, The Rolling Stones, Elvis Presley, Jimi Hendrix. Marlon Brando, Marilyn Monroe and James Dean. Ted Kennedy and John McCain (No US Presidents)</a:t>
            </a:r>
          </a:p>
          <a:p>
            <a:pPr eaLnBrk="1" hangingPunct="1">
              <a:lnSpc>
                <a:spcPct val="90000"/>
              </a:lnSpc>
              <a:buFont typeface="Wingdings" panose="05000000000000000000" pitchFamily="2" charset="2"/>
              <a:buNone/>
            </a:pPr>
            <a:endParaRPr lang="en-US" altLang="en-US" sz="2400" dirty="0" smtClean="0"/>
          </a:p>
        </p:txBody>
      </p:sp>
    </p:spTree>
    <p:extLst>
      <p:ext uri="{BB962C8B-B14F-4D97-AF65-F5344CB8AC3E}">
        <p14:creationId xmlns:p14="http://schemas.microsoft.com/office/powerpoint/2010/main" val="2278294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smtClean="0"/>
              <a:t>Baby Boomers </a:t>
            </a:r>
            <a:r>
              <a:rPr lang="en-US" altLang="en-US" sz="2400" smtClean="0"/>
              <a:t>Born 1946-1960</a:t>
            </a:r>
            <a:br>
              <a:rPr lang="en-US" altLang="en-US" sz="2400" smtClean="0"/>
            </a:br>
            <a:r>
              <a:rPr lang="en-US" altLang="en-US" sz="2400" smtClean="0"/>
              <a:t>“You’re important to our success.”</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z="2800" dirty="0" smtClean="0"/>
              <a:t>73 </a:t>
            </a:r>
            <a:r>
              <a:rPr lang="en-US" altLang="en-US" sz="2800" dirty="0" smtClean="0"/>
              <a:t>million (29% of global adult population)</a:t>
            </a:r>
            <a:endParaRPr lang="en-US" altLang="en-US" sz="2800" dirty="0" smtClean="0"/>
          </a:p>
          <a:p>
            <a:pPr eaLnBrk="1" hangingPunct="1"/>
            <a:r>
              <a:rPr lang="en-US" altLang="en-US" sz="2800" dirty="0" smtClean="0"/>
              <a:t>“Me” generation</a:t>
            </a:r>
          </a:p>
          <a:p>
            <a:pPr eaLnBrk="1" hangingPunct="1"/>
            <a:r>
              <a:rPr lang="en-US" altLang="en-US" sz="2800" dirty="0" smtClean="0"/>
              <a:t>Competitive and hard-working, started the 60-hour work week</a:t>
            </a:r>
          </a:p>
          <a:p>
            <a:pPr eaLnBrk="1" hangingPunct="1"/>
            <a:r>
              <a:rPr lang="en-US" altLang="en-US" sz="2800" dirty="0" smtClean="0"/>
              <a:t>Get the job done at any cost</a:t>
            </a:r>
          </a:p>
          <a:p>
            <a:pPr eaLnBrk="1" hangingPunct="1"/>
            <a:r>
              <a:rPr lang="en-US" altLang="en-US" sz="2800" dirty="0" smtClean="0"/>
              <a:t>Seen as sacrificing personal life to achieve professional goals</a:t>
            </a:r>
          </a:p>
          <a:p>
            <a:pPr eaLnBrk="1" hangingPunct="1"/>
            <a:r>
              <a:rPr lang="en-US" altLang="en-US" sz="2800" dirty="0" smtClean="0"/>
              <a:t>New outlook: They’re getting a life</a:t>
            </a:r>
          </a:p>
          <a:p>
            <a:pPr eaLnBrk="1" hangingPunct="1"/>
            <a:endParaRPr lang="en-US" altLang="en-US" sz="2800" dirty="0" smtClean="0"/>
          </a:p>
          <a:p>
            <a:pPr eaLnBrk="1" hangingPunct="1"/>
            <a:endParaRPr lang="en-US" altLang="en-US" sz="2800" dirty="0" smtClean="0"/>
          </a:p>
        </p:txBody>
      </p:sp>
    </p:spTree>
    <p:extLst>
      <p:ext uri="{BB962C8B-B14F-4D97-AF65-F5344CB8AC3E}">
        <p14:creationId xmlns:p14="http://schemas.microsoft.com/office/powerpoint/2010/main" val="1289990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Working the Boomers</a:t>
            </a:r>
          </a:p>
        </p:txBody>
      </p:sp>
      <p:sp>
        <p:nvSpPr>
          <p:cNvPr id="819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u="sng" dirty="0" smtClean="0"/>
              <a:t>What they bring to the team:</a:t>
            </a:r>
          </a:p>
          <a:p>
            <a:pPr eaLnBrk="1" hangingPunct="1"/>
            <a:r>
              <a:rPr lang="en-US" altLang="en-US" sz="2800" dirty="0" smtClean="0"/>
              <a:t>Driven and service oriented</a:t>
            </a:r>
          </a:p>
          <a:p>
            <a:pPr eaLnBrk="1" hangingPunct="1"/>
            <a:r>
              <a:rPr lang="en-US" altLang="en-US" sz="2800" dirty="0" smtClean="0"/>
              <a:t>Good team players</a:t>
            </a:r>
          </a:p>
          <a:p>
            <a:pPr eaLnBrk="1" hangingPunct="1"/>
            <a:endParaRPr lang="en-US" altLang="en-US" sz="2800" dirty="0" smtClean="0"/>
          </a:p>
          <a:p>
            <a:pPr eaLnBrk="1" hangingPunct="1">
              <a:buFont typeface="Wingdings" panose="05000000000000000000" pitchFamily="2" charset="2"/>
              <a:buNone/>
            </a:pPr>
            <a:r>
              <a:rPr lang="en-US" altLang="en-US" sz="2800" u="sng" dirty="0" smtClean="0"/>
              <a:t>Areas of conflict:</a:t>
            </a:r>
          </a:p>
          <a:p>
            <a:pPr eaLnBrk="1" hangingPunct="1"/>
            <a:r>
              <a:rPr lang="en-US" altLang="en-US" sz="2800" dirty="0" smtClean="0"/>
              <a:t>Dealing with conflict</a:t>
            </a:r>
          </a:p>
          <a:p>
            <a:pPr eaLnBrk="1" hangingPunct="1"/>
            <a:r>
              <a:rPr lang="en-US" altLang="en-US" sz="2800" dirty="0" smtClean="0"/>
              <a:t>Self-promoting</a:t>
            </a:r>
          </a:p>
          <a:p>
            <a:pPr eaLnBrk="1" hangingPunct="1"/>
            <a:endParaRPr lang="en-US" altLang="en-US" sz="2800" dirty="0" smtClean="0"/>
          </a:p>
          <a:p>
            <a:pPr eaLnBrk="1" hangingPunct="1"/>
            <a:endParaRPr lang="en-US" altLang="en-US" sz="2800" dirty="0" smtClean="0"/>
          </a:p>
        </p:txBody>
      </p:sp>
    </p:spTree>
    <p:extLst>
      <p:ext uri="{BB962C8B-B14F-4D97-AF65-F5344CB8AC3E}">
        <p14:creationId xmlns:p14="http://schemas.microsoft.com/office/powerpoint/2010/main" val="2350575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Boomers</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u="sng" dirty="0" smtClean="0"/>
              <a:t>Defining Moments:</a:t>
            </a:r>
            <a:r>
              <a:rPr lang="en-US" altLang="en-US" sz="2400" dirty="0" smtClean="0"/>
              <a:t> McCarthy hearings, Rosa Parks, Civil Rights Act, Kennedy </a:t>
            </a:r>
            <a:r>
              <a:rPr lang="en-US" altLang="ja-JP" sz="2400" dirty="0" smtClean="0">
                <a:ea typeface="ＭＳ Ｐゴシック" panose="020B0600070205080204" pitchFamily="34" charset="-128"/>
              </a:rPr>
              <a:t>e</a:t>
            </a:r>
            <a:r>
              <a:rPr lang="en-US" altLang="en-US" sz="2400" dirty="0" smtClean="0"/>
              <a:t>lected &amp; the </a:t>
            </a:r>
            <a:r>
              <a:rPr lang="en-US" altLang="ja-JP" sz="2400" dirty="0" smtClean="0">
                <a:ea typeface="ＭＳ Ｐゴシック" panose="020B0600070205080204" pitchFamily="34" charset="-128"/>
              </a:rPr>
              <a:t>a</a:t>
            </a:r>
            <a:r>
              <a:rPr lang="en-US" altLang="en-US" sz="2400" dirty="0" smtClean="0"/>
              <a:t>ssassination, </a:t>
            </a:r>
            <a:r>
              <a:rPr lang="en-US" altLang="en-US" sz="2400" dirty="0" smtClean="0"/>
              <a:t>Going </a:t>
            </a:r>
            <a:r>
              <a:rPr lang="en-US" altLang="en-US" sz="2400" dirty="0" smtClean="0"/>
              <a:t>to the moon, NOW founded, </a:t>
            </a:r>
            <a:r>
              <a:rPr lang="en-US" altLang="en-US" sz="2400" dirty="0" smtClean="0"/>
              <a:t>Woodstock, Viet Nam</a:t>
            </a:r>
            <a:endParaRPr lang="en-US" altLang="en-US" sz="2400" dirty="0" smtClean="0"/>
          </a:p>
          <a:p>
            <a:pPr eaLnBrk="1" hangingPunct="1">
              <a:buFont typeface="Wingdings" panose="05000000000000000000" pitchFamily="2" charset="2"/>
              <a:buNone/>
            </a:pPr>
            <a:endParaRPr lang="en-US" altLang="ja-JP" sz="2400" u="sng" dirty="0" smtClean="0">
              <a:ea typeface="ＭＳ Ｐゴシック" panose="020B0600070205080204" pitchFamily="34" charset="-128"/>
            </a:endParaRPr>
          </a:p>
          <a:p>
            <a:pPr eaLnBrk="1" hangingPunct="1">
              <a:buFont typeface="Wingdings" panose="05000000000000000000" pitchFamily="2" charset="2"/>
              <a:buNone/>
            </a:pPr>
            <a:r>
              <a:rPr lang="en-US" altLang="en-US" sz="2400" u="sng" dirty="0" smtClean="0"/>
              <a:t>Heroes:</a:t>
            </a:r>
            <a:r>
              <a:rPr lang="en-US" altLang="en-US" sz="2400" dirty="0" smtClean="0"/>
              <a:t> Gandhi, MLK, John &amp; Jackie Kennedy, John Glen</a:t>
            </a:r>
          </a:p>
          <a:p>
            <a:pPr eaLnBrk="1" hangingPunct="1">
              <a:buFont typeface="Wingdings" panose="05000000000000000000" pitchFamily="2" charset="2"/>
              <a:buNone/>
            </a:pPr>
            <a:endParaRPr lang="en-US" altLang="ja-JP" sz="2400" u="sng" dirty="0" smtClean="0">
              <a:ea typeface="ＭＳ Ｐゴシック" panose="020B0600070205080204" pitchFamily="34" charset="-128"/>
            </a:endParaRPr>
          </a:p>
          <a:p>
            <a:pPr eaLnBrk="1" hangingPunct="1">
              <a:buFont typeface="Wingdings" panose="05000000000000000000" pitchFamily="2" charset="2"/>
              <a:buNone/>
            </a:pPr>
            <a:r>
              <a:rPr lang="en-US" altLang="en-US" sz="2400" u="sng" dirty="0" smtClean="0"/>
              <a:t>Famous Boomers:</a:t>
            </a:r>
            <a:r>
              <a:rPr lang="en-US" altLang="en-US" sz="2400" dirty="0" smtClean="0"/>
              <a:t> Bill &amp; Hillary Clinton, George W. Bush, The Carpenters, Prince Charles, Tony Blair, Meryl Streep, Bill Gates, Kareem Abdul-Jabbar </a:t>
            </a:r>
          </a:p>
        </p:txBody>
      </p:sp>
    </p:spTree>
    <p:extLst>
      <p:ext uri="{BB962C8B-B14F-4D97-AF65-F5344CB8AC3E}">
        <p14:creationId xmlns:p14="http://schemas.microsoft.com/office/powerpoint/2010/main" val="380702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bob ri 2">
  <a:themeElements>
    <a:clrScheme name="bob ri 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fontScheme name="bob ri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bob ri 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ob ri 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ob ri 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ob ri 2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ob ri 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ob ri 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ob ri 2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Rotary 1</Template>
  <TotalTime>1131</TotalTime>
  <Words>1309</Words>
  <Application>Microsoft Office PowerPoint</Application>
  <PresentationFormat>On-screen Show (4:3)</PresentationFormat>
  <Paragraphs>235</Paragraphs>
  <Slides>25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Times New Roman</vt:lpstr>
      <vt:lpstr>Arial</vt:lpstr>
      <vt:lpstr>Wingdings</vt:lpstr>
      <vt:lpstr>Times</vt:lpstr>
      <vt:lpstr>Calibri</vt:lpstr>
      <vt:lpstr>bob ri 2</vt:lpstr>
      <vt:lpstr>GENERATIONAL ENGAGEMENT</vt:lpstr>
      <vt:lpstr>Did You Know: Shift Happens</vt:lpstr>
      <vt:lpstr>Why Generations Matter</vt:lpstr>
      <vt:lpstr>Silent Generation Born 1925 – 1945 “Your experience is respected here.”</vt:lpstr>
      <vt:lpstr>Working with Silents</vt:lpstr>
      <vt:lpstr>Silents</vt:lpstr>
      <vt:lpstr>Baby Boomers Born 1946-1960 “You’re important to our success.”</vt:lpstr>
      <vt:lpstr>Working the Boomers</vt:lpstr>
      <vt:lpstr>Boomers</vt:lpstr>
      <vt:lpstr>Gen-Xers Born 1961-1980 “We’re not very corporate.”</vt:lpstr>
      <vt:lpstr>Working with Gen-Xers</vt:lpstr>
      <vt:lpstr>Gen-Xers</vt:lpstr>
      <vt:lpstr>Millennials Born 1981-2000 “You can make a difference here.”</vt:lpstr>
      <vt:lpstr>Working with Millennials </vt:lpstr>
      <vt:lpstr>Millennials</vt:lpstr>
      <vt:lpstr>2017 Workplace</vt:lpstr>
      <vt:lpstr>2025 Workplace</vt:lpstr>
      <vt:lpstr>Workplace Differences</vt:lpstr>
      <vt:lpstr>Communication</vt:lpstr>
      <vt:lpstr>Technology</vt:lpstr>
      <vt:lpstr>Work</vt:lpstr>
      <vt:lpstr>Leadership</vt:lpstr>
      <vt:lpstr>Workplace Differences</vt:lpstr>
      <vt:lpstr>Final Thought</vt:lpstr>
      <vt:lpstr>References</vt:lpstr>
    </vt:vector>
  </TitlesOfParts>
  <Company>Rotary Club of Leavenworth, Kansas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Meeting Management Presentation</dc:title>
  <dc:creator>Thomas A. Gray</dc:creator>
  <cp:lastModifiedBy>Gray, Thomas A Mr CIV USA USASMDC ARSTRAT</cp:lastModifiedBy>
  <cp:revision>49</cp:revision>
  <dcterms:created xsi:type="dcterms:W3CDTF">2006-07-21T19:42:31Z</dcterms:created>
  <dcterms:modified xsi:type="dcterms:W3CDTF">2017-08-15T21:29:26Z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178200.000000000</vt:lpwstr>
  </property>
  <property fmtid="{D5CDD505-2E9C-101B-9397-08002B2CF9AE}" pid="3" name="RI Document Category">
    <vt:lpwstr>38;#Global Networking Groups</vt:lpwstr>
  </property>
  <property fmtid="{D5CDD505-2E9C-101B-9397-08002B2CF9AE}" pid="4" name="Display In">
    <vt:lpwstr>English</vt:lpwstr>
  </property>
  <property fmtid="{D5CDD505-2E9C-101B-9397-08002B2CF9AE}" pid="5" name="RI Document Type">
    <vt:lpwstr>Document</vt:lpwstr>
  </property>
</Properties>
</file>