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1"/>
  </p:notesMasterIdLst>
  <p:handoutMasterIdLst>
    <p:handoutMasterId r:id="rId12"/>
  </p:handoutMasterIdLst>
  <p:sldIdLst>
    <p:sldId id="299" r:id="rId2"/>
    <p:sldId id="301" r:id="rId3"/>
    <p:sldId id="348" r:id="rId4"/>
    <p:sldId id="357" r:id="rId5"/>
    <p:sldId id="358" r:id="rId6"/>
    <p:sldId id="302" r:id="rId7"/>
    <p:sldId id="352" r:id="rId8"/>
    <p:sldId id="353" r:id="rId9"/>
    <p:sldId id="351" r:id="rId10"/>
  </p:sldIdLst>
  <p:sldSz cx="9144000" cy="6858000" type="screen4x3"/>
  <p:notesSz cx="7315200" cy="96012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Arial" charset="0"/>
      </a:defRPr>
    </a:lvl5pPr>
    <a:lvl6pPr marL="2286000" algn="l" defTabSz="914400" rtl="0" eaLnBrk="1" latinLnBrk="0" hangingPunct="1">
      <a:defRPr kumimoji="1" sz="2400" kern="1200">
        <a:solidFill>
          <a:schemeClr val="tx1"/>
        </a:solidFill>
        <a:latin typeface="Times New Roman" pitchFamily="18" charset="0"/>
        <a:ea typeface="+mn-ea"/>
        <a:cs typeface="Arial" charset="0"/>
      </a:defRPr>
    </a:lvl6pPr>
    <a:lvl7pPr marL="2743200" algn="l" defTabSz="914400" rtl="0" eaLnBrk="1" latinLnBrk="0" hangingPunct="1">
      <a:defRPr kumimoji="1" sz="2400" kern="1200">
        <a:solidFill>
          <a:schemeClr val="tx1"/>
        </a:solidFill>
        <a:latin typeface="Times New Roman" pitchFamily="18" charset="0"/>
        <a:ea typeface="+mn-ea"/>
        <a:cs typeface="Arial" charset="0"/>
      </a:defRPr>
    </a:lvl7pPr>
    <a:lvl8pPr marL="3200400" algn="l" defTabSz="914400" rtl="0" eaLnBrk="1" latinLnBrk="0" hangingPunct="1">
      <a:defRPr kumimoji="1" sz="2400" kern="1200">
        <a:solidFill>
          <a:schemeClr val="tx1"/>
        </a:solidFill>
        <a:latin typeface="Times New Roman" pitchFamily="18" charset="0"/>
        <a:ea typeface="+mn-ea"/>
        <a:cs typeface="Arial" charset="0"/>
      </a:defRPr>
    </a:lvl8pPr>
    <a:lvl9pPr marL="3657600" algn="l" defTabSz="914400" rtl="0" eaLnBrk="1" latinLnBrk="0" hangingPunct="1">
      <a:defRPr kumimoji="1"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53" autoAdjust="0"/>
    <p:restoredTop sz="74170" autoAdjust="0"/>
  </p:normalViewPr>
  <p:slideViewPr>
    <p:cSldViewPr snapToGrid="0">
      <p:cViewPr varScale="1">
        <p:scale>
          <a:sx n="46" d="100"/>
          <a:sy n="46" d="100"/>
        </p:scale>
        <p:origin x="1206" y="48"/>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64" d="100"/>
          <a:sy n="64" d="100"/>
        </p:scale>
        <p:origin x="-2724"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2" y="0"/>
            <a:ext cx="3170583" cy="480389"/>
          </a:xfrm>
          <a:prstGeom prst="rect">
            <a:avLst/>
          </a:prstGeom>
          <a:noFill/>
          <a:ln w="9525">
            <a:noFill/>
            <a:miter lim="800000"/>
            <a:headEnd/>
            <a:tailEnd/>
          </a:ln>
          <a:effectLst/>
        </p:spPr>
        <p:txBody>
          <a:bodyPr vert="horz" wrap="square" lIns="95207" tIns="47604" rIns="95207" bIns="47604" numCol="1" anchor="t" anchorCtr="0" compatLnSpc="1">
            <a:prstTxWarp prst="textNoShape">
              <a:avLst/>
            </a:prstTxWarp>
          </a:bodyPr>
          <a:lstStyle>
            <a:lvl1pPr>
              <a:defRPr kumimoji="0" sz="1200">
                <a:latin typeface="Arial" charset="0"/>
              </a:defRPr>
            </a:lvl1pPr>
          </a:lstStyle>
          <a:p>
            <a:endParaRPr lang="en-US" dirty="0"/>
          </a:p>
        </p:txBody>
      </p:sp>
      <p:sp>
        <p:nvSpPr>
          <p:cNvPr id="64515" name="Rectangle 3"/>
          <p:cNvSpPr>
            <a:spLocks noGrp="1" noChangeArrowheads="1"/>
          </p:cNvSpPr>
          <p:nvPr>
            <p:ph type="dt" sz="quarter" idx="1"/>
          </p:nvPr>
        </p:nvSpPr>
        <p:spPr bwMode="auto">
          <a:xfrm>
            <a:off x="4142964" y="0"/>
            <a:ext cx="3170583" cy="480389"/>
          </a:xfrm>
          <a:prstGeom prst="rect">
            <a:avLst/>
          </a:prstGeom>
          <a:noFill/>
          <a:ln w="9525">
            <a:noFill/>
            <a:miter lim="800000"/>
            <a:headEnd/>
            <a:tailEnd/>
          </a:ln>
          <a:effectLst/>
        </p:spPr>
        <p:txBody>
          <a:bodyPr vert="horz" wrap="square" lIns="95207" tIns="47604" rIns="95207" bIns="47604" numCol="1" anchor="t" anchorCtr="0" compatLnSpc="1">
            <a:prstTxWarp prst="textNoShape">
              <a:avLst/>
            </a:prstTxWarp>
          </a:bodyPr>
          <a:lstStyle>
            <a:lvl1pPr algn="r">
              <a:defRPr kumimoji="0" sz="1200">
                <a:latin typeface="Arial" charset="0"/>
              </a:defRPr>
            </a:lvl1pPr>
          </a:lstStyle>
          <a:p>
            <a:endParaRPr lang="en-US" dirty="0"/>
          </a:p>
        </p:txBody>
      </p:sp>
      <p:sp>
        <p:nvSpPr>
          <p:cNvPr id="64516" name="Rectangle 4"/>
          <p:cNvSpPr>
            <a:spLocks noGrp="1" noChangeArrowheads="1"/>
          </p:cNvSpPr>
          <p:nvPr>
            <p:ph type="ftr" sz="quarter" idx="2"/>
          </p:nvPr>
        </p:nvSpPr>
        <p:spPr bwMode="auto">
          <a:xfrm>
            <a:off x="2" y="9119172"/>
            <a:ext cx="3170583" cy="480389"/>
          </a:xfrm>
          <a:prstGeom prst="rect">
            <a:avLst/>
          </a:prstGeom>
          <a:noFill/>
          <a:ln w="9525">
            <a:noFill/>
            <a:miter lim="800000"/>
            <a:headEnd/>
            <a:tailEnd/>
          </a:ln>
          <a:effectLst/>
        </p:spPr>
        <p:txBody>
          <a:bodyPr vert="horz" wrap="square" lIns="95207" tIns="47604" rIns="95207" bIns="47604" numCol="1" anchor="b" anchorCtr="0" compatLnSpc="1">
            <a:prstTxWarp prst="textNoShape">
              <a:avLst/>
            </a:prstTxWarp>
          </a:bodyPr>
          <a:lstStyle>
            <a:lvl1pPr>
              <a:defRPr kumimoji="0" sz="1200">
                <a:latin typeface="Arial" charset="0"/>
              </a:defRPr>
            </a:lvl1pPr>
          </a:lstStyle>
          <a:p>
            <a:endParaRPr lang="en-US" dirty="0"/>
          </a:p>
        </p:txBody>
      </p:sp>
      <p:sp>
        <p:nvSpPr>
          <p:cNvPr id="64517" name="Rectangle 5"/>
          <p:cNvSpPr>
            <a:spLocks noGrp="1" noChangeArrowheads="1"/>
          </p:cNvSpPr>
          <p:nvPr>
            <p:ph type="sldNum" sz="quarter" idx="3"/>
          </p:nvPr>
        </p:nvSpPr>
        <p:spPr bwMode="auto">
          <a:xfrm>
            <a:off x="4142964" y="9119172"/>
            <a:ext cx="3170583" cy="480389"/>
          </a:xfrm>
          <a:prstGeom prst="rect">
            <a:avLst/>
          </a:prstGeom>
          <a:noFill/>
          <a:ln w="9525">
            <a:noFill/>
            <a:miter lim="800000"/>
            <a:headEnd/>
            <a:tailEnd/>
          </a:ln>
          <a:effectLst/>
        </p:spPr>
        <p:txBody>
          <a:bodyPr vert="horz" wrap="square" lIns="95207" tIns="47604" rIns="95207" bIns="47604" numCol="1" anchor="b" anchorCtr="0" compatLnSpc="1">
            <a:prstTxWarp prst="textNoShape">
              <a:avLst/>
            </a:prstTxWarp>
          </a:bodyPr>
          <a:lstStyle>
            <a:lvl1pPr algn="r">
              <a:defRPr kumimoji="0" sz="1200">
                <a:latin typeface="Arial" charset="0"/>
              </a:defRPr>
            </a:lvl1pPr>
          </a:lstStyle>
          <a:p>
            <a:fld id="{CAAFAF44-D77F-468E-B5DC-604AB29D9277}" type="slidenum">
              <a:rPr lang="en-US"/>
              <a:pPr/>
              <a:t>‹#›</a:t>
            </a:fld>
            <a:endParaRPr lang="en-US" dirty="0"/>
          </a:p>
        </p:txBody>
      </p:sp>
    </p:spTree>
    <p:extLst>
      <p:ext uri="{BB962C8B-B14F-4D97-AF65-F5344CB8AC3E}">
        <p14:creationId xmlns:p14="http://schemas.microsoft.com/office/powerpoint/2010/main" val="3584772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170583" cy="482027"/>
          </a:xfrm>
          <a:prstGeom prst="rect">
            <a:avLst/>
          </a:prstGeom>
        </p:spPr>
        <p:txBody>
          <a:bodyPr vert="horz" lIns="95207" tIns="47604" rIns="95207" bIns="47604" rtlCol="0"/>
          <a:lstStyle>
            <a:lvl1pPr algn="l">
              <a:defRPr sz="1200"/>
            </a:lvl1pPr>
          </a:lstStyle>
          <a:p>
            <a:endParaRPr lang="en-US" dirty="0"/>
          </a:p>
        </p:txBody>
      </p:sp>
      <p:sp>
        <p:nvSpPr>
          <p:cNvPr id="3" name="Date Placeholder 2"/>
          <p:cNvSpPr>
            <a:spLocks noGrp="1"/>
          </p:cNvSpPr>
          <p:nvPr>
            <p:ph type="dt" idx="1"/>
          </p:nvPr>
        </p:nvSpPr>
        <p:spPr>
          <a:xfrm>
            <a:off x="4142963" y="2"/>
            <a:ext cx="3170583" cy="482027"/>
          </a:xfrm>
          <a:prstGeom prst="rect">
            <a:avLst/>
          </a:prstGeom>
        </p:spPr>
        <p:txBody>
          <a:bodyPr vert="horz" lIns="95207" tIns="47604" rIns="95207" bIns="47604" rtlCol="0"/>
          <a:lstStyle>
            <a:lvl1pPr algn="r">
              <a:defRPr sz="1200"/>
            </a:lvl1pPr>
          </a:lstStyle>
          <a:p>
            <a:fld id="{20124682-2B2B-4AE0-9358-C8BB2E832BE6}" type="datetimeFigureOut">
              <a:rPr lang="en-US" smtClean="0"/>
              <a:pPr/>
              <a:t>8/16/17</a:t>
            </a:fld>
            <a:endParaRPr lang="en-US" dirty="0"/>
          </a:p>
        </p:txBody>
      </p:sp>
      <p:sp>
        <p:nvSpPr>
          <p:cNvPr id="4" name="Slide Image Placeholder 3"/>
          <p:cNvSpPr>
            <a:spLocks noGrp="1" noRot="1" noChangeAspect="1"/>
          </p:cNvSpPr>
          <p:nvPr>
            <p:ph type="sldImg" idx="2"/>
          </p:nvPr>
        </p:nvSpPr>
        <p:spPr>
          <a:xfrm>
            <a:off x="1498600" y="1200150"/>
            <a:ext cx="4318000" cy="3238500"/>
          </a:xfrm>
          <a:prstGeom prst="rect">
            <a:avLst/>
          </a:prstGeom>
          <a:noFill/>
          <a:ln w="12700">
            <a:solidFill>
              <a:prstClr val="black"/>
            </a:solidFill>
          </a:ln>
        </p:spPr>
        <p:txBody>
          <a:bodyPr vert="horz" lIns="95207" tIns="47604" rIns="95207" bIns="47604" rtlCol="0" anchor="ctr"/>
          <a:lstStyle/>
          <a:p>
            <a:endParaRPr lang="en-US" dirty="0"/>
          </a:p>
        </p:txBody>
      </p:sp>
      <p:sp>
        <p:nvSpPr>
          <p:cNvPr id="5" name="Notes Placeholder 4"/>
          <p:cNvSpPr>
            <a:spLocks noGrp="1"/>
          </p:cNvSpPr>
          <p:nvPr>
            <p:ph type="body" sz="quarter" idx="3"/>
          </p:nvPr>
        </p:nvSpPr>
        <p:spPr>
          <a:xfrm>
            <a:off x="732183" y="4620251"/>
            <a:ext cx="5850835" cy="3780800"/>
          </a:xfrm>
          <a:prstGeom prst="rect">
            <a:avLst/>
          </a:prstGeom>
        </p:spPr>
        <p:txBody>
          <a:bodyPr vert="horz" lIns="95207" tIns="47604" rIns="95207" bIns="4760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174"/>
            <a:ext cx="3170583" cy="482027"/>
          </a:xfrm>
          <a:prstGeom prst="rect">
            <a:avLst/>
          </a:prstGeom>
        </p:spPr>
        <p:txBody>
          <a:bodyPr vert="horz" lIns="95207" tIns="47604" rIns="95207" bIns="4760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2963" y="9119174"/>
            <a:ext cx="3170583" cy="482027"/>
          </a:xfrm>
          <a:prstGeom prst="rect">
            <a:avLst/>
          </a:prstGeom>
        </p:spPr>
        <p:txBody>
          <a:bodyPr vert="horz" lIns="95207" tIns="47604" rIns="95207" bIns="47604" rtlCol="0" anchor="b"/>
          <a:lstStyle>
            <a:lvl1pPr algn="r">
              <a:defRPr sz="1200"/>
            </a:lvl1pPr>
          </a:lstStyle>
          <a:p>
            <a:fld id="{9F5E7EEF-4EBA-4A94-95E3-D1AA257BE5A2}" type="slidenum">
              <a:rPr lang="en-US" smtClean="0"/>
              <a:pPr/>
              <a:t>‹#›</a:t>
            </a:fld>
            <a:endParaRPr lang="en-US" dirty="0"/>
          </a:p>
        </p:txBody>
      </p:sp>
    </p:spTree>
    <p:extLst>
      <p:ext uri="{BB962C8B-B14F-4D97-AF65-F5344CB8AC3E}">
        <p14:creationId xmlns:p14="http://schemas.microsoft.com/office/powerpoint/2010/main" val="2007871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5E7EEF-4EBA-4A94-95E3-D1AA257BE5A2}" type="slidenum">
              <a:rPr lang="en-US" smtClean="0"/>
              <a:pPr/>
              <a:t>1</a:t>
            </a:fld>
            <a:endParaRPr lang="en-US" dirty="0"/>
          </a:p>
        </p:txBody>
      </p:sp>
    </p:spTree>
    <p:extLst>
      <p:ext uri="{BB962C8B-B14F-4D97-AF65-F5344CB8AC3E}">
        <p14:creationId xmlns:p14="http://schemas.microsoft.com/office/powerpoint/2010/main" val="377631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The RLI seeks to have Rotary Clubs in member districts identify those Rotarians who seem to have the potential for future club leadership (not necessarily as club presidents) and provide those so identiﬁed with a quality education in Rotary knowledge and leadership skills</a:t>
            </a:r>
          </a:p>
        </p:txBody>
      </p:sp>
      <p:sp>
        <p:nvSpPr>
          <p:cNvPr id="4" name="Slide Number Placeholder 3"/>
          <p:cNvSpPr>
            <a:spLocks noGrp="1"/>
          </p:cNvSpPr>
          <p:nvPr>
            <p:ph type="sldNum" sz="quarter" idx="10"/>
          </p:nvPr>
        </p:nvSpPr>
        <p:spPr/>
        <p:txBody>
          <a:bodyPr/>
          <a:lstStyle/>
          <a:p>
            <a:fld id="{9F5E7EEF-4EBA-4A94-95E3-D1AA257BE5A2}" type="slidenum">
              <a:rPr lang="en-US" smtClean="0"/>
              <a:pPr/>
              <a:t>2</a:t>
            </a:fld>
            <a:endParaRPr lang="en-US" dirty="0"/>
          </a:p>
        </p:txBody>
      </p:sp>
    </p:spTree>
    <p:extLst>
      <p:ext uri="{BB962C8B-B14F-4D97-AF65-F5344CB8AC3E}">
        <p14:creationId xmlns:p14="http://schemas.microsoft.com/office/powerpoint/2010/main" val="1030426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5E7EEF-4EBA-4A94-95E3-D1AA257BE5A2}" type="slidenum">
              <a:rPr lang="en-US" smtClean="0"/>
              <a:pPr/>
              <a:t>3</a:t>
            </a:fld>
            <a:endParaRPr lang="en-US" dirty="0"/>
          </a:p>
        </p:txBody>
      </p:sp>
    </p:spTree>
    <p:extLst>
      <p:ext uri="{BB962C8B-B14F-4D97-AF65-F5344CB8AC3E}">
        <p14:creationId xmlns:p14="http://schemas.microsoft.com/office/powerpoint/2010/main" val="2957350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5E7EEF-4EBA-4A94-95E3-D1AA257BE5A2}" type="slidenum">
              <a:rPr lang="en-US" smtClean="0"/>
              <a:pPr/>
              <a:t>4</a:t>
            </a:fld>
            <a:endParaRPr lang="en-US" dirty="0"/>
          </a:p>
        </p:txBody>
      </p:sp>
    </p:spTree>
    <p:extLst>
      <p:ext uri="{BB962C8B-B14F-4D97-AF65-F5344CB8AC3E}">
        <p14:creationId xmlns:p14="http://schemas.microsoft.com/office/powerpoint/2010/main" val="125063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000" b="1" i="1" dirty="0"/>
              <a:t>Cost</a:t>
            </a:r>
            <a:r>
              <a:rPr lang="en-US" sz="2000" dirty="0"/>
              <a:t> for all three sessions including materials and lunch:  </a:t>
            </a:r>
            <a:r>
              <a:rPr lang="en-US" sz="2000" b="1" dirty="0"/>
              <a:t>$</a:t>
            </a:r>
            <a:r>
              <a:rPr lang="en-US" sz="2000" b="1" u="sng" dirty="0"/>
              <a:t>90.00</a:t>
            </a:r>
          </a:p>
          <a:p>
            <a:endParaRPr lang="en-US" sz="2000" b="1" dirty="0"/>
          </a:p>
          <a:p>
            <a:r>
              <a:rPr lang="en-US" sz="2000" b="1" dirty="0"/>
              <a:t>READ Kathy Perkins quote</a:t>
            </a:r>
          </a:p>
        </p:txBody>
      </p:sp>
      <p:sp>
        <p:nvSpPr>
          <p:cNvPr id="4" name="Slide Number Placeholder 3"/>
          <p:cNvSpPr>
            <a:spLocks noGrp="1"/>
          </p:cNvSpPr>
          <p:nvPr>
            <p:ph type="sldNum" sz="quarter" idx="10"/>
          </p:nvPr>
        </p:nvSpPr>
        <p:spPr/>
        <p:txBody>
          <a:bodyPr/>
          <a:lstStyle/>
          <a:p>
            <a:fld id="{9F5E7EEF-4EBA-4A94-95E3-D1AA257BE5A2}" type="slidenum">
              <a:rPr lang="en-US" smtClean="0"/>
              <a:pPr/>
              <a:t>5</a:t>
            </a:fld>
            <a:endParaRPr lang="en-US" dirty="0"/>
          </a:p>
        </p:txBody>
      </p:sp>
    </p:spTree>
    <p:extLst>
      <p:ext uri="{BB962C8B-B14F-4D97-AF65-F5344CB8AC3E}">
        <p14:creationId xmlns:p14="http://schemas.microsoft.com/office/powerpoint/2010/main" val="376196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ru-RU" sz="1200" b="1" kern="1200" dirty="0">
                <a:solidFill>
                  <a:schemeClr val="tx1"/>
                </a:solidFill>
                <a:effectLst/>
                <a:latin typeface="+mn-lt"/>
                <a:ea typeface="+mn-ea"/>
                <a:cs typeface="+mn-cs"/>
              </a:rPr>
              <a:t>Insights Into Leadership</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As a Rotarian, I am, by  deﬁnition, a leader. Join us as we explore  the characteristics of leadership,</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motivational techniques, and  leadership styles. How do I best lead?</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My Rotary World</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As a Rotarian, I am part  of a worldwide organization of like-minded people.  Take some time to truly</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understand the purpose and  structure of Rotary. Can these resources help  me?</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Ethics—Vocational Service</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am ethical, recognize and  promote ethics in others, and seek opportunities  to serve through my</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vocation. You can see that  I am a Rotarian.</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Foundation I: Our Foundation</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am “doing good” in my local  community and around the world. Learn  about the basic goals and</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programs of our Foundation.  I am a force for good in the world!</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Engaging Members</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make my club and Rotary  stronger by my active participation. Engaged  club members have fun,</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make friends, and effectively  serve. This is why I joined Rotary!</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Creating Service Projects</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am a vital part of a worldwide service organization of business, professional and</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community leaders meeting needs in communities. I can build, run and promote service.</a:t>
            </a:r>
            <a:endParaRPr lang="en-US" sz="1200" kern="1200" dirty="0">
              <a:solidFill>
                <a:schemeClr val="tx1"/>
              </a:solidFill>
              <a:effectLst/>
              <a:latin typeface="+mn-lt"/>
              <a:ea typeface="+mn-ea"/>
              <a:cs typeface="+mn-cs"/>
            </a:endParaRPr>
          </a:p>
          <a:p>
            <a:r>
              <a:rPr lang="en-US" dirty="0"/>
              <a:t>- </a:t>
            </a:r>
          </a:p>
        </p:txBody>
      </p:sp>
      <p:sp>
        <p:nvSpPr>
          <p:cNvPr id="4" name="Slide Number Placeholder 3"/>
          <p:cNvSpPr>
            <a:spLocks noGrp="1"/>
          </p:cNvSpPr>
          <p:nvPr>
            <p:ph type="sldNum" sz="quarter" idx="10"/>
          </p:nvPr>
        </p:nvSpPr>
        <p:spPr/>
        <p:txBody>
          <a:bodyPr/>
          <a:lstStyle/>
          <a:p>
            <a:fld id="{9F5E7EEF-4EBA-4A94-95E3-D1AA257BE5A2}" type="slidenum">
              <a:rPr lang="en-US" smtClean="0"/>
              <a:pPr/>
              <a:t>6</a:t>
            </a:fld>
            <a:endParaRPr lang="en-US" dirty="0"/>
          </a:p>
        </p:txBody>
      </p:sp>
    </p:spTree>
    <p:extLst>
      <p:ext uri="{BB962C8B-B14F-4D97-AF65-F5344CB8AC3E}">
        <p14:creationId xmlns:p14="http://schemas.microsoft.com/office/powerpoint/2010/main" val="1073014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sz="1200" b="1" kern="1200" dirty="0">
                <a:solidFill>
                  <a:schemeClr val="tx1"/>
                </a:solidFill>
                <a:effectLst/>
                <a:latin typeface="+mn-lt"/>
                <a:ea typeface="+mn-ea"/>
                <a:cs typeface="+mn-cs"/>
              </a:rPr>
              <a:t>Strategic Planning &amp; Analysis</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can strengthen my club by promoting and leading insightful planning and analysis. Looking at</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my Rotary club, how can I help make improvements that will matter?</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Attracting Members</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can lead and promote my club‛s reexamination of its distinctive position in my community and</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the quality of members we attract. I want to work with the best people!</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Club Communication</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can serve by leading and promoting effective communications to my club‛s internal and</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external audiences. Reﬁne and practice your skills.</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Team Building</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can lead and promote my club‛s collaboration in effective and motivated groups to</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accomplish our goals of service. Harness the real power of Rotary clubs and Rotarians!</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Foundation II: Targeted Service</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can lead and promote my club‛s participation in unique, signiﬁcant and targeted service</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opportunities through our Foundation. Understand the key concepts of Rotary programs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F5E7EEF-4EBA-4A94-95E3-D1AA257BE5A2}" type="slidenum">
              <a:rPr lang="en-US" smtClean="0"/>
              <a:pPr/>
              <a:t>7</a:t>
            </a:fld>
            <a:endParaRPr lang="en-US" dirty="0"/>
          </a:p>
        </p:txBody>
      </p:sp>
    </p:spTree>
    <p:extLst>
      <p:ext uri="{BB962C8B-B14F-4D97-AF65-F5344CB8AC3E}">
        <p14:creationId xmlns:p14="http://schemas.microsoft.com/office/powerpoint/2010/main" val="1709132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sz="1200" b="1" kern="1200" dirty="0">
                <a:solidFill>
                  <a:schemeClr val="tx1"/>
                </a:solidFill>
                <a:effectLst/>
                <a:latin typeface="+mn-lt"/>
                <a:ea typeface="+mn-ea"/>
                <a:cs typeface="+mn-cs"/>
              </a:rPr>
              <a:t>Rotary Opportunities</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As I further my Rotary journey, I can explore the many opportunities available within</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Rotary for personal, community and professional growth and development.</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Effective Leadership Strategies</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As I further my club members in their Rotary journey, I will engage in more</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complex and skillful use of my leadership skills and seize opportunities to lead.</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Foundation III: International  Service</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As I further my Rotary journey, I can build connections around the world, helping</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meet needs, solve problems, and build peace.</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Public Image &amp; Public Relations</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I further my Rotary journey, I will identify opportunities to promote the image of my</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club and Rotary to the beneﬁt of my community and world.</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Building A Stronger Club</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 new (and old) look at business related activities in your club.</a:t>
            </a:r>
            <a:endParaRPr lang="en-US" sz="1200" kern="1200" dirty="0">
              <a:solidFill>
                <a:schemeClr val="tx1"/>
              </a:solidFill>
              <a:effectLst/>
              <a:latin typeface="+mn-lt"/>
              <a:ea typeface="+mn-ea"/>
              <a:cs typeface="+mn-cs"/>
            </a:endParaRPr>
          </a:p>
          <a:p>
            <a:r>
              <a:rPr lang="ru-RU" sz="1200" b="1" kern="1200" dirty="0">
                <a:solidFill>
                  <a:schemeClr val="tx1"/>
                </a:solidFill>
                <a:effectLst/>
                <a:latin typeface="+mn-lt"/>
                <a:ea typeface="+mn-ea"/>
                <a:cs typeface="+mn-cs"/>
              </a:rPr>
              <a:t>Making a Difference</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As I further my Rotary journey, I will help assess my own experience and growth</a:t>
            </a:r>
            <a:endParaRPr lang="en-US"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through RLI and help improve the path for others to follow.</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F5E7EEF-4EBA-4A94-95E3-D1AA257BE5A2}" type="slidenum">
              <a:rPr lang="en-US" smtClean="0"/>
              <a:pPr/>
              <a:t>8</a:t>
            </a:fld>
            <a:endParaRPr lang="en-US" dirty="0"/>
          </a:p>
        </p:txBody>
      </p:sp>
    </p:spTree>
    <p:extLst>
      <p:ext uri="{BB962C8B-B14F-4D97-AF65-F5344CB8AC3E}">
        <p14:creationId xmlns:p14="http://schemas.microsoft.com/office/powerpoint/2010/main" val="1801359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b="1" dirty="0">
              <a:latin typeface="Arial Black" panose="020B0A04020102020204" pitchFamily="34" charset="0"/>
            </a:endParaRPr>
          </a:p>
        </p:txBody>
      </p:sp>
      <p:sp>
        <p:nvSpPr>
          <p:cNvPr id="4" name="Slide Number Placeholder 3"/>
          <p:cNvSpPr>
            <a:spLocks noGrp="1"/>
          </p:cNvSpPr>
          <p:nvPr>
            <p:ph type="sldNum" sz="quarter" idx="10"/>
          </p:nvPr>
        </p:nvSpPr>
        <p:spPr/>
        <p:txBody>
          <a:bodyPr/>
          <a:lstStyle/>
          <a:p>
            <a:fld id="{9F5E7EEF-4EBA-4A94-95E3-D1AA257BE5A2}" type="slidenum">
              <a:rPr lang="en-US" smtClean="0"/>
              <a:pPr/>
              <a:t>9</a:t>
            </a:fld>
            <a:endParaRPr lang="en-US" dirty="0"/>
          </a:p>
        </p:txBody>
      </p:sp>
    </p:spTree>
    <p:extLst>
      <p:ext uri="{BB962C8B-B14F-4D97-AF65-F5344CB8AC3E}">
        <p14:creationId xmlns:p14="http://schemas.microsoft.com/office/powerpoint/2010/main" val="9654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787525" y="1400175"/>
            <a:ext cx="6818313" cy="85725"/>
            <a:chOff x="782" y="770"/>
            <a:chExt cx="4937" cy="44"/>
          </a:xfrm>
        </p:grpSpPr>
        <p:sp>
          <p:nvSpPr>
            <p:cNvPr id="5" name="Rectangle 3"/>
            <p:cNvSpPr>
              <a:spLocks noChangeArrowheads="1"/>
            </p:cNvSpPr>
            <p:nvPr userDrawn="1"/>
          </p:nvSpPr>
          <p:spPr bwMode="auto">
            <a:xfrm rot="10800000">
              <a:off x="782" y="791"/>
              <a:ext cx="4937" cy="23"/>
            </a:xfrm>
            <a:prstGeom prst="rect">
              <a:avLst/>
            </a:prstGeom>
            <a:solidFill>
              <a:srgbClr val="4C6CA7"/>
            </a:solidFill>
            <a:ln w="12700">
              <a:noFill/>
              <a:miter lim="800000"/>
              <a:headEnd type="none" w="sm" len="sm"/>
              <a:tailEnd type="none" w="sm" len="sm"/>
            </a:ln>
            <a:effectLst/>
          </p:spPr>
          <p:txBody>
            <a:bodyPr wrap="none" anchor="ctr"/>
            <a:lstStyle/>
            <a:p>
              <a:endParaRPr lang="en-US" dirty="0"/>
            </a:p>
          </p:txBody>
        </p:sp>
        <p:sp>
          <p:nvSpPr>
            <p:cNvPr id="6" name="Rectangle 4"/>
            <p:cNvSpPr>
              <a:spLocks noChangeArrowheads="1"/>
            </p:cNvSpPr>
            <p:nvPr userDrawn="1"/>
          </p:nvSpPr>
          <p:spPr bwMode="auto">
            <a:xfrm>
              <a:off x="782" y="770"/>
              <a:ext cx="4937" cy="23"/>
            </a:xfrm>
            <a:prstGeom prst="rect">
              <a:avLst/>
            </a:prstGeom>
            <a:solidFill>
              <a:srgbClr val="FFC421"/>
            </a:solidFill>
            <a:ln w="12700">
              <a:noFill/>
              <a:miter lim="800000"/>
              <a:headEnd type="none" w="sm" len="sm"/>
              <a:tailEnd type="none" w="sm" len="sm"/>
            </a:ln>
            <a:effectLst/>
          </p:spPr>
          <p:txBody>
            <a:bodyPr wrap="none" anchor="ctr"/>
            <a:lstStyle/>
            <a:p>
              <a:endParaRPr lang="en-US" dirty="0"/>
            </a:p>
          </p:txBody>
        </p:sp>
      </p:grpSp>
      <p:sp>
        <p:nvSpPr>
          <p:cNvPr id="7" name="Rectangle 8"/>
          <p:cNvSpPr>
            <a:spLocks noChangeArrowheads="1"/>
          </p:cNvSpPr>
          <p:nvPr/>
        </p:nvSpPr>
        <p:spPr bwMode="auto">
          <a:xfrm>
            <a:off x="-12700" y="0"/>
            <a:ext cx="723900" cy="6858000"/>
          </a:xfrm>
          <a:prstGeom prst="rect">
            <a:avLst/>
          </a:prstGeom>
          <a:gradFill rotWithShape="0">
            <a:gsLst>
              <a:gs pos="0">
                <a:srgbClr val="00519C"/>
              </a:gs>
              <a:gs pos="100000">
                <a:srgbClr val="00519C">
                  <a:gamma/>
                  <a:tint val="0"/>
                  <a:invGamma/>
                </a:srgbClr>
              </a:gs>
            </a:gsLst>
            <a:lin ang="0" scaled="1"/>
          </a:gradFill>
          <a:ln w="12700">
            <a:noFill/>
            <a:miter lim="800000"/>
            <a:headEnd type="none" w="sm" len="sm"/>
            <a:tailEnd type="none" w="sm" len="sm"/>
          </a:ln>
          <a:effectLst/>
        </p:spPr>
        <p:txBody>
          <a:bodyPr wrap="none" anchor="ctr"/>
          <a:lstStyle/>
          <a:p>
            <a:endParaRPr lang="en-US" dirty="0"/>
          </a:p>
        </p:txBody>
      </p:sp>
      <p:sp>
        <p:nvSpPr>
          <p:cNvPr id="27653" name="Rectangle 5"/>
          <p:cNvSpPr>
            <a:spLocks noGrp="1" noChangeArrowheads="1"/>
          </p:cNvSpPr>
          <p:nvPr>
            <p:ph type="ctrTitle"/>
          </p:nvPr>
        </p:nvSpPr>
        <p:spPr>
          <a:xfrm>
            <a:off x="1003300" y="1981200"/>
            <a:ext cx="7620000" cy="1149350"/>
          </a:xfrm>
        </p:spPr>
        <p:txBody>
          <a:bodyPr/>
          <a:lstStyle>
            <a:lvl1pPr>
              <a:defRPr/>
            </a:lvl1pPr>
          </a:lstStyle>
          <a:p>
            <a:r>
              <a:rPr lang="en-US"/>
              <a:t>Click to edit Master title style</a:t>
            </a:r>
          </a:p>
        </p:txBody>
      </p:sp>
      <p:sp>
        <p:nvSpPr>
          <p:cNvPr id="27654" name="Rectangle 6"/>
          <p:cNvSpPr>
            <a:spLocks noGrp="1" noChangeArrowheads="1"/>
          </p:cNvSpPr>
          <p:nvPr>
            <p:ph type="subTitle" idx="1"/>
          </p:nvPr>
        </p:nvSpPr>
        <p:spPr>
          <a:xfrm>
            <a:off x="1003300" y="3297238"/>
            <a:ext cx="7673975" cy="2697162"/>
          </a:xfrm>
        </p:spPr>
        <p:txBody>
          <a:bodyPr/>
          <a:lstStyle>
            <a:lvl1pPr marL="0" indent="0">
              <a:buFontTx/>
              <a:buNone/>
              <a:defRPr/>
            </a:lvl1pPr>
          </a:lstStyle>
          <a:p>
            <a:r>
              <a:rPr lang="en-US"/>
              <a:t>Click to edit Master subtitle style</a:t>
            </a:r>
          </a:p>
        </p:txBody>
      </p:sp>
      <p:sp>
        <p:nvSpPr>
          <p:cNvPr id="9" name="Rectangle 7"/>
          <p:cNvSpPr>
            <a:spLocks noGrp="1" noChangeArrowheads="1"/>
          </p:cNvSpPr>
          <p:nvPr>
            <p:ph type="dt" sz="quarter" idx="10"/>
          </p:nvPr>
        </p:nvSpPr>
        <p:spPr bwMode="auto">
          <a:xfrm>
            <a:off x="1003300" y="6219825"/>
            <a:ext cx="1905000" cy="457200"/>
          </a:xfrm>
          <a:prstGeom prst="rect">
            <a:avLst/>
          </a:prstGeom>
          <a:ln w="12700">
            <a:miter lim="800000"/>
            <a:headEnd type="none" w="sm" len="sm"/>
            <a:tailEnd type="none" w="sm" len="sm"/>
          </a:ln>
        </p:spPr>
        <p:txBody>
          <a:bodyPr vert="horz" wrap="square" lIns="91440" tIns="45720" rIns="91440" bIns="45720" numCol="1" anchor="t" anchorCtr="0" compatLnSpc="1">
            <a:prstTxWarp prst="textNoShape">
              <a:avLst/>
            </a:prstTxWarp>
          </a:bodyPr>
          <a:lstStyle>
            <a:lvl1pPr>
              <a:defRPr sz="1400">
                <a:solidFill>
                  <a:srgbClr val="CCDAE5"/>
                </a:solidFill>
              </a:defRPr>
            </a:lvl1pPr>
          </a:lstStyle>
          <a:p>
            <a:endParaRPr lang="en-US" dirty="0"/>
          </a:p>
        </p:txBody>
      </p:sp>
      <p:pic>
        <p:nvPicPr>
          <p:cNvPr id="12" name="Picture 11" descr="RLI_Logo_300dpi_1_0.jpg"/>
          <p:cNvPicPr>
            <a:picLocks noChangeAspect="1"/>
          </p:cNvPicPr>
          <p:nvPr userDrawn="1"/>
        </p:nvPicPr>
        <p:blipFill>
          <a:blip r:embed="rId2" cstate="print">
            <a:clrChange>
              <a:clrFrom>
                <a:srgbClr val="FFFFFF"/>
              </a:clrFrom>
              <a:clrTo>
                <a:srgbClr val="FFFFFF">
                  <a:alpha val="0"/>
                </a:srgbClr>
              </a:clrTo>
            </a:clrChange>
          </a:blip>
          <a:stretch>
            <a:fillRect/>
          </a:stretch>
        </p:blipFill>
        <p:spPr>
          <a:xfrm>
            <a:off x="204537" y="192506"/>
            <a:ext cx="914400" cy="9144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0215D1EE-8ED1-49A0-893F-15A4F375C373}"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6438" y="198438"/>
            <a:ext cx="1947862" cy="58769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1263" y="198438"/>
            <a:ext cx="5692775" cy="58769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3EAF254A-4103-459B-B4E1-6151DA1BCF06}"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211263" y="198438"/>
            <a:ext cx="7793037" cy="923925"/>
          </a:xfrm>
        </p:spPr>
        <p:txBody>
          <a:bodyPr/>
          <a:lstStyle/>
          <a:p>
            <a:r>
              <a:rPr lang="en-US"/>
              <a:t>Click to edit Master title style</a:t>
            </a:r>
          </a:p>
        </p:txBody>
      </p:sp>
      <p:sp>
        <p:nvSpPr>
          <p:cNvPr id="3" name="Content Placeholder 2"/>
          <p:cNvSpPr>
            <a:spLocks noGrp="1"/>
          </p:cNvSpPr>
          <p:nvPr>
            <p:ph sz="half" idx="1"/>
          </p:nvPr>
        </p:nvSpPr>
        <p:spPr>
          <a:xfrm>
            <a:off x="1243013" y="1349375"/>
            <a:ext cx="7670800" cy="2286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43013" y="3787775"/>
            <a:ext cx="7670800" cy="2287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B1D4DF27-1759-4089-B2CD-9392C1D0CA9D}"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3pPr>
              <a:buClr>
                <a:srgbClr val="0033CC"/>
              </a:buCl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BA154D25-1319-4EC7-8640-A0DD54600F0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en-US" dirty="0"/>
          </a:p>
        </p:txBody>
      </p:sp>
      <p:sp>
        <p:nvSpPr>
          <p:cNvPr id="5" name="Rectangle 6"/>
          <p:cNvSpPr>
            <a:spLocks noGrp="1" noChangeArrowheads="1"/>
          </p:cNvSpPr>
          <p:nvPr>
            <p:ph type="sldNum" sz="quarter" idx="11"/>
          </p:nvPr>
        </p:nvSpPr>
        <p:spPr>
          <a:ln/>
        </p:spPr>
        <p:txBody>
          <a:bodyPr/>
          <a:lstStyle>
            <a:lvl1pPr>
              <a:defRPr/>
            </a:lvl1pPr>
          </a:lstStyle>
          <a:p>
            <a:fld id="{DD0747AF-2621-40CE-916E-E0F6E241712F}"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43013" y="1349375"/>
            <a:ext cx="3759200" cy="472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54613" y="1349375"/>
            <a:ext cx="3759200" cy="4725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3B1355BB-66B6-452E-B9A7-D4CE50A3547A}"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67064" y="274638"/>
            <a:ext cx="7519736"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endParaRPr lang="en-US" dirty="0"/>
          </a:p>
        </p:txBody>
      </p:sp>
      <p:sp>
        <p:nvSpPr>
          <p:cNvPr id="8" name="Rectangle 6"/>
          <p:cNvSpPr>
            <a:spLocks noGrp="1" noChangeArrowheads="1"/>
          </p:cNvSpPr>
          <p:nvPr>
            <p:ph type="sldNum" sz="quarter" idx="11"/>
          </p:nvPr>
        </p:nvSpPr>
        <p:spPr>
          <a:ln/>
        </p:spPr>
        <p:txBody>
          <a:bodyPr/>
          <a:lstStyle>
            <a:lvl1pPr>
              <a:defRPr/>
            </a:lvl1pPr>
          </a:lstStyle>
          <a:p>
            <a:fld id="{BE2206D9-BAB0-4623-9F1D-DED20299AF94}"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endParaRPr lang="en-US" dirty="0"/>
          </a:p>
        </p:txBody>
      </p:sp>
      <p:sp>
        <p:nvSpPr>
          <p:cNvPr id="4" name="Rectangle 6"/>
          <p:cNvSpPr>
            <a:spLocks noGrp="1" noChangeArrowheads="1"/>
          </p:cNvSpPr>
          <p:nvPr>
            <p:ph type="sldNum" sz="quarter" idx="11"/>
          </p:nvPr>
        </p:nvSpPr>
        <p:spPr>
          <a:ln/>
        </p:spPr>
        <p:txBody>
          <a:bodyPr/>
          <a:lstStyle>
            <a:lvl1pPr>
              <a:defRPr/>
            </a:lvl1pPr>
          </a:lstStyle>
          <a:p>
            <a:fld id="{C7AF1803-A676-47FB-B5FF-5C20CC02B2B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dirty="0"/>
          </a:p>
        </p:txBody>
      </p:sp>
      <p:sp>
        <p:nvSpPr>
          <p:cNvPr id="3" name="Rectangle 6"/>
          <p:cNvSpPr>
            <a:spLocks noGrp="1" noChangeArrowheads="1"/>
          </p:cNvSpPr>
          <p:nvPr>
            <p:ph type="sldNum" sz="quarter" idx="11"/>
          </p:nvPr>
        </p:nvSpPr>
        <p:spPr>
          <a:ln/>
        </p:spPr>
        <p:txBody>
          <a:bodyPr/>
          <a:lstStyle>
            <a:lvl1pPr>
              <a:defRPr/>
            </a:lvl1pPr>
          </a:lstStyle>
          <a:p>
            <a:fld id="{E1B58CA6-E6ED-4A8E-B578-F6678F87C8A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02B2605B-87C5-4750-A62A-C12C3ACB1793}"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en-US" dirty="0"/>
          </a:p>
        </p:txBody>
      </p:sp>
      <p:sp>
        <p:nvSpPr>
          <p:cNvPr id="6" name="Rectangle 6"/>
          <p:cNvSpPr>
            <a:spLocks noGrp="1" noChangeArrowheads="1"/>
          </p:cNvSpPr>
          <p:nvPr>
            <p:ph type="sldNum" sz="quarter" idx="11"/>
          </p:nvPr>
        </p:nvSpPr>
        <p:spPr>
          <a:ln/>
        </p:spPr>
        <p:txBody>
          <a:bodyPr/>
          <a:lstStyle>
            <a:lvl1pPr>
              <a:defRPr/>
            </a:lvl1pPr>
          </a:lstStyle>
          <a:p>
            <a:fld id="{753AD099-EFD5-493A-A415-79AF2DBFB75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2700" y="0"/>
            <a:ext cx="723900" cy="6858000"/>
          </a:xfrm>
          <a:prstGeom prst="rect">
            <a:avLst/>
          </a:prstGeom>
          <a:gradFill rotWithShape="0">
            <a:gsLst>
              <a:gs pos="0">
                <a:srgbClr val="00519C"/>
              </a:gs>
              <a:gs pos="100000">
                <a:srgbClr val="00519C">
                  <a:gamma/>
                  <a:tint val="0"/>
                  <a:invGamma/>
                </a:srgbClr>
              </a:gs>
            </a:gsLst>
            <a:lin ang="0" scaled="1"/>
          </a:gradFill>
          <a:ln w="12700">
            <a:noFill/>
            <a:miter lim="800000"/>
            <a:headEnd type="none" w="sm" len="sm"/>
            <a:tailEnd type="none" w="sm" len="sm"/>
          </a:ln>
          <a:effectLst/>
        </p:spPr>
        <p:txBody>
          <a:bodyPr wrap="none" anchor="ctr"/>
          <a:lstStyle/>
          <a:p>
            <a:endParaRPr lang="en-US" dirty="0"/>
          </a:p>
        </p:txBody>
      </p:sp>
      <p:sp>
        <p:nvSpPr>
          <p:cNvPr id="26627" name="Rectangle 3"/>
          <p:cNvSpPr>
            <a:spLocks noGrp="1" noChangeArrowheads="1"/>
          </p:cNvSpPr>
          <p:nvPr>
            <p:ph type="title"/>
          </p:nvPr>
        </p:nvSpPr>
        <p:spPr bwMode="auto">
          <a:xfrm>
            <a:off x="1239253" y="198438"/>
            <a:ext cx="7765047" cy="923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1243013" y="1349375"/>
            <a:ext cx="7670800" cy="4725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29" name="Rectangle 5"/>
          <p:cNvSpPr>
            <a:spLocks noGrp="1" noChangeArrowheads="1"/>
          </p:cNvSpPr>
          <p:nvPr>
            <p:ph type="ftr" sz="quarter" idx="3"/>
          </p:nvPr>
        </p:nvSpPr>
        <p:spPr bwMode="auto">
          <a:xfrm>
            <a:off x="1241425" y="6267450"/>
            <a:ext cx="50673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accent2"/>
                </a:solidFill>
                <a:latin typeface="Arial" charset="0"/>
              </a:defRPr>
            </a:lvl1pPr>
          </a:lstStyle>
          <a:p>
            <a:endParaRPr lang="en-US" dirty="0"/>
          </a:p>
        </p:txBody>
      </p:sp>
      <p:sp>
        <p:nvSpPr>
          <p:cNvPr id="26630" name="Rectangle 6"/>
          <p:cNvSpPr>
            <a:spLocks noGrp="1" noChangeArrowheads="1"/>
          </p:cNvSpPr>
          <p:nvPr>
            <p:ph type="sldNum" sz="quarter" idx="4"/>
          </p:nvPr>
        </p:nvSpPr>
        <p:spPr bwMode="auto">
          <a:xfrm>
            <a:off x="6718300" y="6267450"/>
            <a:ext cx="217963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chemeClr val="bg2"/>
                </a:solidFill>
                <a:latin typeface="Arial" charset="0"/>
              </a:defRPr>
            </a:lvl1pPr>
          </a:lstStyle>
          <a:p>
            <a:fld id="{C58DDBBD-3EAE-4714-88BD-7B3E5501850F}" type="slidenum">
              <a:rPr lang="en-US"/>
              <a:pPr/>
              <a:t>‹#›</a:t>
            </a:fld>
            <a:endParaRPr lang="en-US" dirty="0"/>
          </a:p>
        </p:txBody>
      </p:sp>
      <p:grpSp>
        <p:nvGrpSpPr>
          <p:cNvPr id="1031" name="Group 8"/>
          <p:cNvGrpSpPr>
            <a:grpSpLocks/>
          </p:cNvGrpSpPr>
          <p:nvPr/>
        </p:nvGrpSpPr>
        <p:grpSpPr bwMode="auto">
          <a:xfrm>
            <a:off x="1177925" y="1171575"/>
            <a:ext cx="7837488" cy="69850"/>
            <a:chOff x="782" y="770"/>
            <a:chExt cx="4937" cy="44"/>
          </a:xfrm>
        </p:grpSpPr>
        <p:sp>
          <p:nvSpPr>
            <p:cNvPr id="26633" name="Rectangle 9"/>
            <p:cNvSpPr>
              <a:spLocks noChangeArrowheads="1"/>
            </p:cNvSpPr>
            <p:nvPr userDrawn="1"/>
          </p:nvSpPr>
          <p:spPr bwMode="auto">
            <a:xfrm rot="10800000">
              <a:off x="782" y="791"/>
              <a:ext cx="4937" cy="23"/>
            </a:xfrm>
            <a:prstGeom prst="rect">
              <a:avLst/>
            </a:prstGeom>
            <a:solidFill>
              <a:srgbClr val="4C6CA7"/>
            </a:solidFill>
            <a:ln w="12700">
              <a:noFill/>
              <a:miter lim="800000"/>
              <a:headEnd type="none" w="sm" len="sm"/>
              <a:tailEnd type="none" w="sm" len="sm"/>
            </a:ln>
            <a:effectLst/>
          </p:spPr>
          <p:txBody>
            <a:bodyPr wrap="none" anchor="ctr"/>
            <a:lstStyle/>
            <a:p>
              <a:endParaRPr lang="en-US" dirty="0"/>
            </a:p>
          </p:txBody>
        </p:sp>
        <p:sp>
          <p:nvSpPr>
            <p:cNvPr id="26634" name="Rectangle 10"/>
            <p:cNvSpPr>
              <a:spLocks noChangeArrowheads="1"/>
            </p:cNvSpPr>
            <p:nvPr userDrawn="1"/>
          </p:nvSpPr>
          <p:spPr bwMode="auto">
            <a:xfrm>
              <a:off x="782" y="770"/>
              <a:ext cx="4937" cy="23"/>
            </a:xfrm>
            <a:prstGeom prst="rect">
              <a:avLst/>
            </a:prstGeom>
            <a:solidFill>
              <a:srgbClr val="FFC421"/>
            </a:solidFill>
            <a:ln w="12700">
              <a:noFill/>
              <a:miter lim="800000"/>
              <a:headEnd type="none" w="sm" len="sm"/>
              <a:tailEnd type="none" w="sm" len="sm"/>
            </a:ln>
            <a:effectLst/>
          </p:spPr>
          <p:txBody>
            <a:bodyPr wrap="none" anchor="ctr"/>
            <a:lstStyle/>
            <a:p>
              <a:endParaRPr lang="en-US" dirty="0"/>
            </a:p>
          </p:txBody>
        </p:sp>
      </p:grpSp>
      <p:pic>
        <p:nvPicPr>
          <p:cNvPr id="12" name="Picture 11" descr="RLI_Logo_300dpi_1_0.jpg"/>
          <p:cNvPicPr>
            <a:picLocks noChangeAspect="1"/>
          </p:cNvPicPr>
          <p:nvPr userDrawn="1"/>
        </p:nvPicPr>
        <p:blipFill>
          <a:blip r:embed="rId14" cstate="print">
            <a:clrChange>
              <a:clrFrom>
                <a:srgbClr val="FFFFFF"/>
              </a:clrFrom>
              <a:clrTo>
                <a:srgbClr val="FFFFFF">
                  <a:alpha val="0"/>
                </a:srgbClr>
              </a:clrTo>
            </a:clrChange>
          </a:blip>
          <a:stretch>
            <a:fillRect/>
          </a:stretch>
        </p:blipFill>
        <p:spPr>
          <a:xfrm>
            <a:off x="204537" y="192506"/>
            <a:ext cx="914400" cy="914400"/>
          </a:xfrm>
          <a:prstGeom prst="rect">
            <a:avLst/>
          </a:prstGeom>
        </p:spPr>
      </p:pic>
    </p:spTree>
  </p:cSld>
  <p:clrMap bg1="lt1" tx1="dk1" bg2="lt2" tx2="dk2" accent1="accent1" accent2="accent2" accent3="accent3" accent4="accent4" accent5="accent5" accent6="accent6" hlink="hlink" folHlink="folHlink"/>
  <p:sldLayoutIdLst>
    <p:sldLayoutId id="2147483701"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4400">
          <a:solidFill>
            <a:srgbClr val="002F8F"/>
          </a:solidFill>
          <a:effectLst>
            <a:outerShdw blurRad="38100" dist="38100" dir="2700000" algn="tl">
              <a:srgbClr val="C0C0C0"/>
            </a:outerShdw>
          </a:effectLst>
          <a:latin typeface="Arial" charset="0"/>
        </a:defRPr>
      </a:lvl5pPr>
      <a:lvl6pPr marL="4572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002F8F"/>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40000"/>
        </a:spcBef>
        <a:spcAft>
          <a:spcPct val="0"/>
        </a:spcAft>
        <a:buClr>
          <a:srgbClr val="002C84"/>
        </a:buClr>
        <a:buSzPct val="60000"/>
        <a:buFont typeface="Wingdings" pitchFamily="2" charset="2"/>
        <a:buChar char="n"/>
        <a:defRPr sz="3200">
          <a:solidFill>
            <a:srgbClr val="00349C"/>
          </a:solidFill>
          <a:latin typeface="+mn-lt"/>
          <a:ea typeface="+mn-ea"/>
          <a:cs typeface="+mn-cs"/>
        </a:defRPr>
      </a:lvl1pPr>
      <a:lvl2pPr marL="742950" indent="-285750" algn="l" rtl="0" eaLnBrk="0" fontAlgn="base" hangingPunct="0">
        <a:spcBef>
          <a:spcPct val="40000"/>
        </a:spcBef>
        <a:spcAft>
          <a:spcPct val="0"/>
        </a:spcAft>
        <a:buClr>
          <a:srgbClr val="002C84"/>
        </a:buClr>
        <a:buSzPct val="95000"/>
        <a:buFont typeface="Times" charset="0"/>
        <a:buChar char="•"/>
        <a:defRPr sz="2800" i="1">
          <a:solidFill>
            <a:srgbClr val="00349C"/>
          </a:solidFill>
          <a:latin typeface="+mn-lt"/>
        </a:defRPr>
      </a:lvl2pPr>
      <a:lvl3pPr marL="1143000" indent="-228600" algn="l" rtl="0" eaLnBrk="0" fontAlgn="base" hangingPunct="0">
        <a:spcBef>
          <a:spcPct val="20000"/>
        </a:spcBef>
        <a:spcAft>
          <a:spcPct val="0"/>
        </a:spcAft>
        <a:buClr>
          <a:srgbClr val="EEDB00"/>
        </a:buClr>
        <a:buSzPct val="50000"/>
        <a:buFont typeface="Wingdings" pitchFamily="2" charset="2"/>
        <a:buChar char="n"/>
        <a:defRPr sz="2400">
          <a:solidFill>
            <a:srgbClr val="00349C"/>
          </a:solidFill>
          <a:latin typeface="+mn-lt"/>
        </a:defRPr>
      </a:lvl3pPr>
      <a:lvl4pPr marL="1600200" indent="-228600" algn="l" rtl="0" eaLnBrk="0" fontAlgn="base" hangingPunct="0">
        <a:spcBef>
          <a:spcPct val="20000"/>
        </a:spcBef>
        <a:spcAft>
          <a:spcPct val="0"/>
        </a:spcAft>
        <a:buClr>
          <a:srgbClr val="002F8F"/>
        </a:buClr>
        <a:buSzPct val="110000"/>
        <a:buFont typeface="Times" charset="0"/>
        <a:buChar char="•"/>
        <a:defRPr sz="2000" i="1">
          <a:solidFill>
            <a:srgbClr val="00349C"/>
          </a:solidFill>
          <a:latin typeface="+mn-lt"/>
        </a:defRPr>
      </a:lvl4pPr>
      <a:lvl5pPr marL="2057400" indent="-228600" algn="l" rtl="0" eaLnBrk="0" fontAlgn="base" hangingPunct="0">
        <a:spcBef>
          <a:spcPct val="20000"/>
        </a:spcBef>
        <a:spcAft>
          <a:spcPct val="0"/>
        </a:spcAft>
        <a:buClr>
          <a:srgbClr val="002F8F"/>
        </a:buClr>
        <a:buSzPct val="50000"/>
        <a:buFont typeface="Wingdings" pitchFamily="2" charset="2"/>
        <a:buChar char="n"/>
        <a:defRPr sz="2000">
          <a:solidFill>
            <a:srgbClr val="00349C"/>
          </a:solidFill>
          <a:latin typeface="+mn-lt"/>
        </a:defRPr>
      </a:lvl5pPr>
      <a:lvl6pPr marL="25146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6pPr>
      <a:lvl7pPr marL="29718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7pPr>
      <a:lvl8pPr marL="34290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8pPr>
      <a:lvl9pPr marL="3886200" indent="-228600" algn="l" rtl="0" fontAlgn="base">
        <a:spcBef>
          <a:spcPct val="20000"/>
        </a:spcBef>
        <a:spcAft>
          <a:spcPct val="0"/>
        </a:spcAft>
        <a:buClr>
          <a:srgbClr val="002F8F"/>
        </a:buClr>
        <a:buSzPct val="50000"/>
        <a:buFont typeface="Wingdings" pitchFamily="2" charset="2"/>
        <a:buChar char="n"/>
        <a:defRPr sz="2000">
          <a:solidFill>
            <a:srgbClr val="00349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332436"/>
            <a:ext cx="9144000" cy="1149350"/>
          </a:xfrm>
        </p:spPr>
        <p:txBody>
          <a:bodyPr/>
          <a:lstStyle/>
          <a:p>
            <a:pPr algn="ctr" eaLnBrk="1" hangingPunct="1">
              <a:defRPr/>
            </a:pPr>
            <a:r>
              <a:rPr lang="en-US" sz="4800" b="1" dirty="0">
                <a:effectLst/>
                <a:latin typeface="Arial Black" panose="020B0A04020102020204" pitchFamily="34" charset="0"/>
              </a:rPr>
              <a:t>District 5710 </a:t>
            </a:r>
            <a:br>
              <a:rPr lang="en-US" sz="4800" b="1" dirty="0">
                <a:effectLst/>
                <a:latin typeface="Arial Black" panose="020B0A04020102020204" pitchFamily="34" charset="0"/>
              </a:rPr>
            </a:br>
            <a:br>
              <a:rPr lang="en-US" sz="4800" b="1" dirty="0">
                <a:effectLst/>
                <a:latin typeface="Arial Black" panose="020B0A04020102020204" pitchFamily="34" charset="0"/>
              </a:rPr>
            </a:br>
            <a:r>
              <a:rPr lang="en-US" sz="4800" b="1" dirty="0">
                <a:effectLst/>
                <a:latin typeface="Arial Black" panose="020B0A04020102020204" pitchFamily="34" charset="0"/>
              </a:rPr>
              <a:t>Rotary Leadership Institute</a:t>
            </a:r>
          </a:p>
        </p:txBody>
      </p:sp>
      <p:sp>
        <p:nvSpPr>
          <p:cNvPr id="3075" name="Rectangle 3"/>
          <p:cNvSpPr>
            <a:spLocks noGrp="1" noChangeArrowheads="1"/>
          </p:cNvSpPr>
          <p:nvPr>
            <p:ph type="subTitle" idx="1"/>
          </p:nvPr>
        </p:nvSpPr>
        <p:spPr>
          <a:xfrm>
            <a:off x="0" y="3565010"/>
            <a:ext cx="9144000" cy="2697162"/>
          </a:xfrm>
        </p:spPr>
        <p:txBody>
          <a:bodyPr/>
          <a:lstStyle/>
          <a:p>
            <a:pPr algn="ctr" eaLnBrk="1" hangingPunct="1"/>
            <a:r>
              <a:rPr lang="en-US" sz="3600" b="1" i="1" dirty="0">
                <a:latin typeface="Arial Black" panose="020B0A04020102020204" pitchFamily="34" charset="0"/>
              </a:rPr>
              <a:t>Lets You </a:t>
            </a:r>
            <a:r>
              <a:rPr lang="en-US" sz="3600" b="1" u="sng" dirty="0">
                <a:latin typeface="Arial Black" panose="020B0A04020102020204" pitchFamily="34" charset="0"/>
              </a:rPr>
              <a:t>Think Outside </a:t>
            </a:r>
            <a:r>
              <a:rPr lang="en-US" sz="3600" b="1" i="1" dirty="0">
                <a:latin typeface="Arial Black" panose="020B0A04020102020204" pitchFamily="34" charset="0"/>
              </a:rPr>
              <a:t>Your Club</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4433372"/>
            <a:ext cx="1828800" cy="1828800"/>
          </a:xfrm>
          <a:prstGeom prst="rect">
            <a:avLst/>
          </a:prstGeom>
        </p:spPr>
      </p:pic>
    </p:spTree>
    <p:extLst>
      <p:ext uri="{BB962C8B-B14F-4D97-AF65-F5344CB8AC3E}">
        <p14:creationId xmlns:p14="http://schemas.microsoft.com/office/powerpoint/2010/main" val="79961125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b="1" dirty="0">
                <a:effectLst/>
              </a:rPr>
              <a:t>What is the Rotary Leadership Institute (RLI)?</a:t>
            </a:r>
          </a:p>
        </p:txBody>
      </p:sp>
      <p:sp>
        <p:nvSpPr>
          <p:cNvPr id="3" name="Content Placeholder 2"/>
          <p:cNvSpPr>
            <a:spLocks noGrp="1"/>
          </p:cNvSpPr>
          <p:nvPr>
            <p:ph idx="1"/>
          </p:nvPr>
        </p:nvSpPr>
        <p:spPr>
          <a:xfrm>
            <a:off x="1243013" y="1349375"/>
            <a:ext cx="7670800" cy="4725988"/>
          </a:xfrm>
        </p:spPr>
        <p:txBody>
          <a:bodyPr/>
          <a:lstStyle/>
          <a:p>
            <a:pPr>
              <a:buFont typeface="Arial" panose="020B0604020202020204" pitchFamily="34" charset="0"/>
              <a:buChar char="•"/>
            </a:pPr>
            <a:endParaRPr lang="en-US" dirty="0"/>
          </a:p>
          <a:p>
            <a:r>
              <a:rPr lang="en-US" dirty="0"/>
              <a:t>An up-to-date, practical, and user friendly </a:t>
            </a:r>
            <a:r>
              <a:rPr lang="en-US" b="1" i="1" dirty="0"/>
              <a:t>educational opportunity for Rotarians.</a:t>
            </a:r>
          </a:p>
          <a:p>
            <a:r>
              <a:rPr lang="en-US" b="1" u="sng" dirty="0"/>
              <a:t>All</a:t>
            </a:r>
            <a:r>
              <a:rPr lang="en-US" dirty="0"/>
              <a:t> active Rotarians are welcome. </a:t>
            </a:r>
          </a:p>
          <a:p>
            <a:r>
              <a:rPr lang="en-US" b="1" dirty="0"/>
              <a:t>Clubs</a:t>
            </a:r>
            <a:r>
              <a:rPr lang="en-US" dirty="0"/>
              <a:t> should </a:t>
            </a:r>
            <a:r>
              <a:rPr lang="en-US" b="1" dirty="0"/>
              <a:t>sponsor</a:t>
            </a:r>
            <a:r>
              <a:rPr lang="en-US" dirty="0"/>
              <a:t> all Rotarians who have the </a:t>
            </a:r>
            <a:r>
              <a:rPr lang="en-US" b="1" i="1" dirty="0"/>
              <a:t>potential for club leadership</a:t>
            </a:r>
            <a:r>
              <a:rPr lang="en-US" dirty="0"/>
              <a:t> and </a:t>
            </a:r>
            <a:r>
              <a:rPr lang="en-US" b="1" i="1" dirty="0"/>
              <a:t>all new Rotarians</a:t>
            </a:r>
            <a:r>
              <a:rPr lang="en-US" dirty="0"/>
              <a:t>. </a:t>
            </a:r>
          </a:p>
        </p:txBody>
      </p:sp>
    </p:spTree>
    <p:extLst>
      <p:ext uri="{BB962C8B-B14F-4D97-AF65-F5344CB8AC3E}">
        <p14:creationId xmlns:p14="http://schemas.microsoft.com/office/powerpoint/2010/main" val="756470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b="1" dirty="0">
                <a:effectLst/>
              </a:rPr>
              <a:t>What is the Goal of RLI?</a:t>
            </a:r>
          </a:p>
        </p:txBody>
      </p:sp>
      <p:sp>
        <p:nvSpPr>
          <p:cNvPr id="3" name="Content Placeholder 2"/>
          <p:cNvSpPr>
            <a:spLocks noGrp="1"/>
          </p:cNvSpPr>
          <p:nvPr>
            <p:ph idx="1"/>
          </p:nvPr>
        </p:nvSpPr>
        <p:spPr>
          <a:xfrm>
            <a:off x="1243013" y="1349374"/>
            <a:ext cx="7670800" cy="5009861"/>
          </a:xfrm>
        </p:spPr>
        <p:txBody>
          <a:bodyPr/>
          <a:lstStyle/>
          <a:p>
            <a:r>
              <a:rPr lang="en-US" dirty="0"/>
              <a:t>Foster </a:t>
            </a:r>
            <a:r>
              <a:rPr lang="en-US" b="1" i="1" dirty="0"/>
              <a:t>leadership skills </a:t>
            </a:r>
            <a:r>
              <a:rPr lang="en-US" dirty="0"/>
              <a:t>and </a:t>
            </a:r>
            <a:r>
              <a:rPr lang="en-US" b="1" i="1" dirty="0"/>
              <a:t>Rotary knowledge – </a:t>
            </a:r>
            <a:r>
              <a:rPr lang="en-US" b="1" u="sng" dirty="0"/>
              <a:t>interactive</a:t>
            </a:r>
            <a:r>
              <a:rPr lang="en-US" b="1" dirty="0"/>
              <a:t> sessions </a:t>
            </a:r>
          </a:p>
          <a:p>
            <a:r>
              <a:rPr lang="en-US" dirty="0"/>
              <a:t>The intent to motivate Rotarians to be more </a:t>
            </a:r>
            <a:r>
              <a:rPr lang="en-US" b="1" i="1" dirty="0"/>
              <a:t>enthusiastic</a:t>
            </a:r>
            <a:r>
              <a:rPr lang="en-US" dirty="0"/>
              <a:t>, </a:t>
            </a:r>
            <a:r>
              <a:rPr lang="en-US" b="1" i="1" dirty="0"/>
              <a:t>creative</a:t>
            </a:r>
            <a:r>
              <a:rPr lang="en-US" dirty="0"/>
              <a:t> and </a:t>
            </a:r>
            <a:r>
              <a:rPr lang="en-US" b="1" i="1" dirty="0"/>
              <a:t>dedicated</a:t>
            </a:r>
          </a:p>
          <a:p>
            <a:r>
              <a:rPr lang="en-US" b="1" i="1" dirty="0"/>
              <a:t>Knowledgeable</a:t>
            </a:r>
            <a:r>
              <a:rPr lang="en-US" dirty="0"/>
              <a:t> Rotarians do </a:t>
            </a:r>
            <a:r>
              <a:rPr lang="en-US" b="1" u="sng" dirty="0"/>
              <a:t>NOT leave </a:t>
            </a:r>
            <a:r>
              <a:rPr lang="en-US" b="1" dirty="0"/>
              <a:t>Rotary</a:t>
            </a:r>
            <a:r>
              <a:rPr lang="en-US" dirty="0"/>
              <a:t> </a:t>
            </a:r>
          </a:p>
        </p:txBody>
      </p:sp>
    </p:spTree>
    <p:extLst>
      <p:ext uri="{BB962C8B-B14F-4D97-AF65-F5344CB8AC3E}">
        <p14:creationId xmlns:p14="http://schemas.microsoft.com/office/powerpoint/2010/main" val="257081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bodyPr>
          <a:lstStyle/>
          <a:p>
            <a:r>
              <a:rPr lang="en-US" b="1" dirty="0">
                <a:effectLst/>
              </a:rPr>
              <a:t>Let’s Hear - RLI Graduates</a:t>
            </a:r>
          </a:p>
        </p:txBody>
      </p:sp>
      <p:sp>
        <p:nvSpPr>
          <p:cNvPr id="3" name="Content Placeholder 2"/>
          <p:cNvSpPr>
            <a:spLocks noGrp="1"/>
          </p:cNvSpPr>
          <p:nvPr>
            <p:ph idx="1"/>
          </p:nvPr>
        </p:nvSpPr>
        <p:spPr>
          <a:xfrm>
            <a:off x="415636" y="1349374"/>
            <a:ext cx="8498177" cy="5009861"/>
          </a:xfrm>
        </p:spPr>
        <p:txBody>
          <a:bodyPr/>
          <a:lstStyle/>
          <a:p>
            <a:endParaRPr lang="en-US" dirty="0"/>
          </a:p>
          <a:p>
            <a:r>
              <a:rPr lang="en-US" b="1" dirty="0"/>
              <a:t>Jeri McDonnell – Village West</a:t>
            </a:r>
          </a:p>
          <a:p>
            <a:r>
              <a:rPr lang="en-US" b="1" dirty="0"/>
              <a:t>Grace Morrison – Topeka Downtown</a:t>
            </a:r>
          </a:p>
          <a:p>
            <a:r>
              <a:rPr lang="en-US" b="1" dirty="0"/>
              <a:t>Hernan Nieto – Lawrence Noon</a:t>
            </a:r>
          </a:p>
          <a:p>
            <a:r>
              <a:rPr lang="en-US" b="1" dirty="0"/>
              <a:t>Neil Wakefield – Village West &amp; Gardener</a:t>
            </a:r>
          </a:p>
          <a:p>
            <a:r>
              <a:rPr lang="en-US" i="1" dirty="0"/>
              <a:t>And a quote from </a:t>
            </a:r>
            <a:r>
              <a:rPr lang="en-US" b="1" dirty="0"/>
              <a:t>Kathy Perkins, 							Jayhawk Breakfast </a:t>
            </a:r>
          </a:p>
        </p:txBody>
      </p:sp>
    </p:spTree>
    <p:extLst>
      <p:ext uri="{BB962C8B-B14F-4D97-AF65-F5344CB8AC3E}">
        <p14:creationId xmlns:p14="http://schemas.microsoft.com/office/powerpoint/2010/main" val="287178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3C506-72C7-4F1A-A929-E946C132F817}"/>
              </a:ext>
            </a:extLst>
          </p:cNvPr>
          <p:cNvSpPr>
            <a:spLocks noGrp="1"/>
          </p:cNvSpPr>
          <p:nvPr>
            <p:ph type="title"/>
          </p:nvPr>
        </p:nvSpPr>
        <p:spPr/>
        <p:txBody>
          <a:bodyPr/>
          <a:lstStyle/>
          <a:p>
            <a:r>
              <a:rPr lang="en-US" b="1" dirty="0">
                <a:effectLst/>
                <a:latin typeface="Arial Black" panose="020B0A04020102020204" pitchFamily="34" charset="0"/>
              </a:rPr>
              <a:t>NEXT RLI Class Dates </a:t>
            </a:r>
            <a:endParaRPr lang="en-US" dirty="0"/>
          </a:p>
        </p:txBody>
      </p:sp>
      <p:sp>
        <p:nvSpPr>
          <p:cNvPr id="3" name="Content Placeholder 2">
            <a:extLst>
              <a:ext uri="{FF2B5EF4-FFF2-40B4-BE49-F238E27FC236}">
                <a16:creationId xmlns:a16="http://schemas.microsoft.com/office/drawing/2014/main" id="{F06CFB29-6435-4782-8D76-77DAE8C885AE}"/>
              </a:ext>
            </a:extLst>
          </p:cNvPr>
          <p:cNvSpPr>
            <a:spLocks noGrp="1"/>
          </p:cNvSpPr>
          <p:nvPr>
            <p:ph idx="1"/>
          </p:nvPr>
        </p:nvSpPr>
        <p:spPr>
          <a:xfrm>
            <a:off x="436417" y="1349374"/>
            <a:ext cx="8477395" cy="5321589"/>
          </a:xfrm>
        </p:spPr>
        <p:txBody>
          <a:bodyPr/>
          <a:lstStyle/>
          <a:p>
            <a:r>
              <a:rPr lang="en-US" dirty="0"/>
              <a:t>Session I – </a:t>
            </a:r>
            <a:r>
              <a:rPr lang="en-US" i="1" dirty="0"/>
              <a:t>Saturday, Sept. 9</a:t>
            </a:r>
            <a:r>
              <a:rPr lang="en-US" i="1" baseline="30000" dirty="0"/>
              <a:t>th</a:t>
            </a:r>
            <a:r>
              <a:rPr lang="en-US" i="1" dirty="0"/>
              <a:t> – 8:30 to 3</a:t>
            </a:r>
          </a:p>
          <a:p>
            <a:pPr marL="0" indent="0">
              <a:buNone/>
            </a:pPr>
            <a:r>
              <a:rPr lang="en-US" dirty="0"/>
              <a:t>			Community America Ball Park	</a:t>
            </a:r>
          </a:p>
          <a:p>
            <a:r>
              <a:rPr lang="en-US" dirty="0"/>
              <a:t>Session IIA –  </a:t>
            </a:r>
            <a:r>
              <a:rPr lang="en-US" b="1" u="sng" dirty="0">
                <a:solidFill>
                  <a:schemeClr val="tx1"/>
                </a:solidFill>
              </a:rPr>
              <a:t>ONLINE</a:t>
            </a:r>
            <a:r>
              <a:rPr lang="en-US" dirty="0"/>
              <a:t>; </a:t>
            </a:r>
            <a:r>
              <a:rPr lang="en-US" i="1" dirty="0"/>
              <a:t>Tuesday, Sept. 19</a:t>
            </a:r>
            <a:r>
              <a:rPr lang="en-US" i="1" baseline="30000" dirty="0"/>
              <a:t>th</a:t>
            </a:r>
            <a:endParaRPr lang="en-US" sz="3200" i="1" dirty="0"/>
          </a:p>
          <a:p>
            <a:r>
              <a:rPr lang="en-US" dirty="0"/>
              <a:t>Session IIB – </a:t>
            </a:r>
            <a:r>
              <a:rPr lang="en-US" b="1" u="sng" dirty="0">
                <a:solidFill>
                  <a:schemeClr val="tx1"/>
                </a:solidFill>
              </a:rPr>
              <a:t>ONLINE</a:t>
            </a:r>
            <a:r>
              <a:rPr lang="en-US" dirty="0"/>
              <a:t>; </a:t>
            </a:r>
            <a:r>
              <a:rPr lang="en-US" i="1" dirty="0"/>
              <a:t>Tuesday, Oct. 10</a:t>
            </a:r>
            <a:r>
              <a:rPr lang="en-US" i="1" baseline="30000" dirty="0"/>
              <a:t>th</a:t>
            </a:r>
            <a:endParaRPr lang="en-US" i="1" dirty="0"/>
          </a:p>
          <a:p>
            <a:pPr marL="457200" lvl="1" indent="0">
              <a:buNone/>
            </a:pPr>
            <a:r>
              <a:rPr lang="en-US" dirty="0"/>
              <a:t>		     </a:t>
            </a:r>
            <a:r>
              <a:rPr lang="en-US" sz="3200" b="1" dirty="0"/>
              <a:t>Both</a:t>
            </a:r>
            <a:r>
              <a:rPr lang="en-US" sz="3200" i="0" dirty="0"/>
              <a:t> online sessions - </a:t>
            </a:r>
            <a:r>
              <a:rPr lang="en-US" sz="3200" dirty="0"/>
              <a:t>7 to 9 pm</a:t>
            </a:r>
            <a:endParaRPr lang="en-US" dirty="0"/>
          </a:p>
          <a:p>
            <a:r>
              <a:rPr lang="en-US" dirty="0"/>
              <a:t>Session III – </a:t>
            </a:r>
            <a:r>
              <a:rPr lang="en-US" i="1" dirty="0"/>
              <a:t>Saturday, Oct. 21</a:t>
            </a:r>
            <a:r>
              <a:rPr lang="en-US" i="1" baseline="30000" dirty="0"/>
              <a:t>st </a:t>
            </a:r>
            <a:r>
              <a:rPr lang="en-US" i="1" dirty="0"/>
              <a:t>– 8:30 to 3</a:t>
            </a:r>
          </a:p>
          <a:p>
            <a:pPr marL="0" indent="0">
              <a:buNone/>
            </a:pPr>
            <a:r>
              <a:rPr lang="en-US" dirty="0"/>
              <a:t>			Community America Ball Park</a:t>
            </a:r>
          </a:p>
          <a:p>
            <a:endParaRPr lang="en-US" dirty="0"/>
          </a:p>
        </p:txBody>
      </p:sp>
    </p:spTree>
    <p:extLst>
      <p:ext uri="{BB962C8B-B14F-4D97-AF65-F5344CB8AC3E}">
        <p14:creationId xmlns:p14="http://schemas.microsoft.com/office/powerpoint/2010/main" val="540025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4000" b="1" dirty="0">
                <a:effectLst/>
                <a:latin typeface="Arial Black" panose="020B0A04020102020204" pitchFamily="34" charset="0"/>
              </a:rPr>
              <a:t>What Will We Learn </a:t>
            </a:r>
            <a:br>
              <a:rPr lang="en-US" sz="4000" b="1" dirty="0">
                <a:effectLst/>
                <a:latin typeface="Arial Black" panose="020B0A04020102020204" pitchFamily="34" charset="0"/>
              </a:rPr>
            </a:br>
            <a:r>
              <a:rPr lang="en-US" sz="4000" b="1" dirty="0">
                <a:effectLst/>
                <a:latin typeface="Arial Black" panose="020B0A04020102020204" pitchFamily="34" charset="0"/>
              </a:rPr>
              <a:t>from Each Other?</a:t>
            </a:r>
          </a:p>
        </p:txBody>
      </p:sp>
      <p:sp>
        <p:nvSpPr>
          <p:cNvPr id="3" name="Content Placeholder 2"/>
          <p:cNvSpPr>
            <a:spLocks noGrp="1"/>
          </p:cNvSpPr>
          <p:nvPr>
            <p:ph idx="1"/>
          </p:nvPr>
        </p:nvSpPr>
        <p:spPr>
          <a:xfrm>
            <a:off x="1152938" y="2222717"/>
            <a:ext cx="7820509" cy="3852645"/>
          </a:xfr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a:t>Insights into </a:t>
            </a:r>
            <a:r>
              <a:rPr lang="en-US" b="1" i="1" dirty="0"/>
              <a:t>Leadership</a:t>
            </a:r>
          </a:p>
          <a:p>
            <a:r>
              <a:rPr lang="en-US" dirty="0"/>
              <a:t>My </a:t>
            </a:r>
            <a:r>
              <a:rPr lang="en-US" b="1" i="1" dirty="0"/>
              <a:t>Rotary World</a:t>
            </a:r>
          </a:p>
          <a:p>
            <a:r>
              <a:rPr lang="en-US" b="1" i="1" dirty="0"/>
              <a:t>Ethics </a:t>
            </a:r>
            <a:r>
              <a:rPr lang="en-US" dirty="0"/>
              <a:t>– Vocational Service</a:t>
            </a:r>
          </a:p>
          <a:p>
            <a:r>
              <a:rPr lang="en-US" dirty="0"/>
              <a:t>First Look – Our </a:t>
            </a:r>
            <a:r>
              <a:rPr lang="en-US" b="1" i="1" dirty="0"/>
              <a:t>Foundation</a:t>
            </a:r>
          </a:p>
          <a:p>
            <a:r>
              <a:rPr lang="en-US" b="1" i="1" dirty="0"/>
              <a:t>Engaging </a:t>
            </a:r>
            <a:r>
              <a:rPr lang="en-US" dirty="0"/>
              <a:t>Members</a:t>
            </a:r>
          </a:p>
          <a:p>
            <a:r>
              <a:rPr lang="en-US" dirty="0"/>
              <a:t>Creating </a:t>
            </a:r>
            <a:r>
              <a:rPr lang="en-US" b="1" i="1" dirty="0"/>
              <a:t>Service Projects</a:t>
            </a:r>
          </a:p>
          <a:p>
            <a:endParaRPr lang="en-US" dirty="0"/>
          </a:p>
        </p:txBody>
      </p:sp>
      <p:sp>
        <p:nvSpPr>
          <p:cNvPr id="4" name="Rectangle 3"/>
          <p:cNvSpPr/>
          <p:nvPr/>
        </p:nvSpPr>
        <p:spPr>
          <a:xfrm>
            <a:off x="1239253" y="1349375"/>
            <a:ext cx="6849054" cy="646331"/>
          </a:xfrm>
          <a:prstGeom prst="rect">
            <a:avLst/>
          </a:prstGeom>
        </p:spPr>
        <p:txBody>
          <a:bodyPr wrap="none">
            <a:spAutoFit/>
          </a:bodyPr>
          <a:lstStyle/>
          <a:p>
            <a:r>
              <a:rPr lang="en-US" sz="3600" b="1" i="1" dirty="0"/>
              <a:t>Session ONE </a:t>
            </a:r>
            <a:r>
              <a:rPr lang="en-US" sz="3600" b="1" dirty="0"/>
              <a:t>– THE </a:t>
            </a:r>
            <a:r>
              <a:rPr lang="en-US" sz="3600" b="1" u="sng" dirty="0"/>
              <a:t>ROTARIAN</a:t>
            </a:r>
            <a:r>
              <a:rPr lang="en-US" sz="3600" b="1" dirty="0"/>
              <a:t> </a:t>
            </a:r>
          </a:p>
        </p:txBody>
      </p:sp>
    </p:spTree>
    <p:extLst>
      <p:ext uri="{BB962C8B-B14F-4D97-AF65-F5344CB8AC3E}">
        <p14:creationId xmlns:p14="http://schemas.microsoft.com/office/powerpoint/2010/main" val="386640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4000" b="1" dirty="0">
                <a:effectLst/>
                <a:latin typeface="Arial Black" panose="020B0A04020102020204" pitchFamily="34" charset="0"/>
              </a:rPr>
              <a:t>What Will We Learn </a:t>
            </a:r>
            <a:br>
              <a:rPr lang="en-US" sz="4000" b="1" dirty="0">
                <a:effectLst/>
                <a:latin typeface="Arial Black" panose="020B0A04020102020204" pitchFamily="34" charset="0"/>
              </a:rPr>
            </a:br>
            <a:r>
              <a:rPr lang="en-US" sz="4000" b="1" dirty="0">
                <a:effectLst/>
                <a:latin typeface="Arial Black" panose="020B0A04020102020204" pitchFamily="34" charset="0"/>
              </a:rPr>
              <a:t>from Each Other?</a:t>
            </a:r>
          </a:p>
        </p:txBody>
      </p:sp>
      <p:sp>
        <p:nvSpPr>
          <p:cNvPr id="3" name="Content Placeholder 2"/>
          <p:cNvSpPr>
            <a:spLocks noGrp="1"/>
          </p:cNvSpPr>
          <p:nvPr>
            <p:ph idx="1"/>
          </p:nvPr>
        </p:nvSpPr>
        <p:spPr>
          <a:xfrm>
            <a:off x="1152938" y="2222717"/>
            <a:ext cx="7820509" cy="3852645"/>
          </a:xfr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a:t>Strategic </a:t>
            </a:r>
            <a:r>
              <a:rPr lang="en-US" b="1" i="1" dirty="0"/>
              <a:t>Planning </a:t>
            </a:r>
            <a:r>
              <a:rPr lang="en-US" dirty="0"/>
              <a:t>&amp; </a:t>
            </a:r>
            <a:r>
              <a:rPr lang="en-US" b="1" i="1" dirty="0"/>
              <a:t>Analysis </a:t>
            </a:r>
          </a:p>
          <a:p>
            <a:r>
              <a:rPr lang="en-US" b="1" i="1" dirty="0"/>
              <a:t>Attracting</a:t>
            </a:r>
            <a:r>
              <a:rPr lang="en-US" dirty="0"/>
              <a:t> Members</a:t>
            </a:r>
          </a:p>
          <a:p>
            <a:r>
              <a:rPr lang="en-US" dirty="0"/>
              <a:t>Club </a:t>
            </a:r>
            <a:r>
              <a:rPr lang="en-US" b="1" i="1" dirty="0"/>
              <a:t>Communication</a:t>
            </a:r>
          </a:p>
          <a:p>
            <a:r>
              <a:rPr lang="en-US" b="1" i="1" dirty="0"/>
              <a:t>Team</a:t>
            </a:r>
            <a:r>
              <a:rPr lang="en-US" dirty="0"/>
              <a:t> Building</a:t>
            </a:r>
          </a:p>
          <a:p>
            <a:r>
              <a:rPr lang="en-US" dirty="0"/>
              <a:t>Our </a:t>
            </a:r>
            <a:r>
              <a:rPr lang="en-US" b="1" i="1" dirty="0"/>
              <a:t>Foundation</a:t>
            </a:r>
            <a:r>
              <a:rPr lang="en-US" dirty="0"/>
              <a:t> – Targeted Service</a:t>
            </a:r>
          </a:p>
          <a:p>
            <a:endParaRPr lang="en-US" dirty="0"/>
          </a:p>
        </p:txBody>
      </p:sp>
      <p:sp>
        <p:nvSpPr>
          <p:cNvPr id="4" name="Rectangle 3"/>
          <p:cNvSpPr/>
          <p:nvPr/>
        </p:nvSpPr>
        <p:spPr>
          <a:xfrm>
            <a:off x="1239253" y="1349375"/>
            <a:ext cx="5536772" cy="646331"/>
          </a:xfrm>
          <a:prstGeom prst="rect">
            <a:avLst/>
          </a:prstGeom>
        </p:spPr>
        <p:txBody>
          <a:bodyPr wrap="none">
            <a:spAutoFit/>
          </a:bodyPr>
          <a:lstStyle/>
          <a:p>
            <a:r>
              <a:rPr lang="en-US" sz="3600" b="1" i="1" dirty="0"/>
              <a:t>Session TWO </a:t>
            </a:r>
            <a:r>
              <a:rPr lang="en-US" sz="3600" b="1" dirty="0"/>
              <a:t>– THE </a:t>
            </a:r>
            <a:r>
              <a:rPr lang="en-US" sz="3600" b="1" u="sng" dirty="0"/>
              <a:t>CLUB</a:t>
            </a:r>
          </a:p>
        </p:txBody>
      </p:sp>
    </p:spTree>
    <p:extLst>
      <p:ext uri="{BB962C8B-B14F-4D97-AF65-F5344CB8AC3E}">
        <p14:creationId xmlns:p14="http://schemas.microsoft.com/office/powerpoint/2010/main" val="338355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r>
              <a:rPr lang="en-US" sz="4000" b="1" dirty="0">
                <a:effectLst/>
                <a:latin typeface="Arial Black" panose="020B0A04020102020204" pitchFamily="34" charset="0"/>
              </a:rPr>
              <a:t>What Will We Learn </a:t>
            </a:r>
            <a:br>
              <a:rPr lang="en-US" sz="4000" b="1" dirty="0">
                <a:effectLst/>
                <a:latin typeface="Arial Black" panose="020B0A04020102020204" pitchFamily="34" charset="0"/>
              </a:rPr>
            </a:br>
            <a:r>
              <a:rPr lang="en-US" sz="4000" b="1" dirty="0">
                <a:effectLst/>
                <a:latin typeface="Arial Black" panose="020B0A04020102020204" pitchFamily="34" charset="0"/>
              </a:rPr>
              <a:t>from Each Other?</a:t>
            </a:r>
          </a:p>
        </p:txBody>
      </p:sp>
      <p:sp>
        <p:nvSpPr>
          <p:cNvPr id="3" name="Content Placeholder 2"/>
          <p:cNvSpPr>
            <a:spLocks noGrp="1"/>
          </p:cNvSpPr>
          <p:nvPr>
            <p:ph idx="1"/>
          </p:nvPr>
        </p:nvSpPr>
        <p:spPr>
          <a:xfrm>
            <a:off x="857250" y="2222717"/>
            <a:ext cx="8116197" cy="3852645"/>
          </a:xfr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a:t>Rotary </a:t>
            </a:r>
            <a:r>
              <a:rPr lang="en-US" b="1" i="1" dirty="0"/>
              <a:t>Opportunities</a:t>
            </a:r>
          </a:p>
          <a:p>
            <a:r>
              <a:rPr lang="en-US" dirty="0"/>
              <a:t>Effective </a:t>
            </a:r>
            <a:r>
              <a:rPr lang="en-US" b="1" i="1" dirty="0"/>
              <a:t>Leadership Strategies</a:t>
            </a:r>
          </a:p>
          <a:p>
            <a:r>
              <a:rPr lang="en-US" dirty="0"/>
              <a:t>Our </a:t>
            </a:r>
            <a:r>
              <a:rPr lang="en-US" b="1" i="1" dirty="0"/>
              <a:t>Foundation – International </a:t>
            </a:r>
            <a:r>
              <a:rPr lang="en-US" dirty="0"/>
              <a:t>Service</a:t>
            </a:r>
          </a:p>
          <a:p>
            <a:r>
              <a:rPr lang="en-US" dirty="0"/>
              <a:t>Public </a:t>
            </a:r>
            <a:r>
              <a:rPr lang="en-US" b="1" i="1" dirty="0"/>
              <a:t>Image</a:t>
            </a:r>
            <a:r>
              <a:rPr lang="en-US" dirty="0"/>
              <a:t> &amp; Public </a:t>
            </a:r>
            <a:r>
              <a:rPr lang="en-US" b="1" i="1" dirty="0"/>
              <a:t>Relations</a:t>
            </a:r>
          </a:p>
          <a:p>
            <a:r>
              <a:rPr lang="en-US" dirty="0"/>
              <a:t>Building a </a:t>
            </a:r>
            <a:r>
              <a:rPr lang="en-US" b="1" i="1" dirty="0"/>
              <a:t>Stronger Club</a:t>
            </a:r>
          </a:p>
          <a:p>
            <a:r>
              <a:rPr lang="en-US" dirty="0"/>
              <a:t>Making a </a:t>
            </a:r>
            <a:r>
              <a:rPr lang="en-US" b="1" i="1" dirty="0"/>
              <a:t>Difference</a:t>
            </a:r>
          </a:p>
          <a:p>
            <a:endParaRPr lang="en-US" dirty="0"/>
          </a:p>
        </p:txBody>
      </p:sp>
      <p:sp>
        <p:nvSpPr>
          <p:cNvPr id="4" name="Rectangle 3"/>
          <p:cNvSpPr/>
          <p:nvPr/>
        </p:nvSpPr>
        <p:spPr>
          <a:xfrm>
            <a:off x="190500" y="1466850"/>
            <a:ext cx="9372853" cy="646331"/>
          </a:xfrm>
          <a:prstGeom prst="rect">
            <a:avLst/>
          </a:prstGeom>
        </p:spPr>
        <p:txBody>
          <a:bodyPr wrap="square">
            <a:spAutoFit/>
          </a:bodyPr>
          <a:lstStyle/>
          <a:p>
            <a:r>
              <a:rPr lang="en-US" sz="3600" b="1" i="1" dirty="0"/>
              <a:t>Session THREE </a:t>
            </a:r>
            <a:r>
              <a:rPr lang="en-US" sz="3600" b="1" dirty="0"/>
              <a:t>– MY </a:t>
            </a:r>
            <a:r>
              <a:rPr lang="en-US" sz="3600" b="1" u="sng" dirty="0"/>
              <a:t>ROTARY JOURNEY</a:t>
            </a:r>
            <a:r>
              <a:rPr lang="en-US" sz="3600" b="1" dirty="0"/>
              <a:t> </a:t>
            </a:r>
          </a:p>
        </p:txBody>
      </p:sp>
    </p:spTree>
    <p:extLst>
      <p:ext uri="{BB962C8B-B14F-4D97-AF65-F5344CB8AC3E}">
        <p14:creationId xmlns:p14="http://schemas.microsoft.com/office/powerpoint/2010/main" val="1585606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effectLst/>
                <a:latin typeface="Arial Black" panose="020B0A04020102020204" pitchFamily="34" charset="0"/>
              </a:rPr>
              <a:t>Spring, 2018 RLI Dates</a:t>
            </a:r>
          </a:p>
        </p:txBody>
      </p:sp>
      <p:sp>
        <p:nvSpPr>
          <p:cNvPr id="3" name="Content Placeholder 2"/>
          <p:cNvSpPr>
            <a:spLocks noGrp="1"/>
          </p:cNvSpPr>
          <p:nvPr>
            <p:ph idx="1"/>
          </p:nvPr>
        </p:nvSpPr>
        <p:spPr/>
        <p:txBody>
          <a:bodyPr/>
          <a:lstStyle/>
          <a:p>
            <a:pPr marL="0" indent="0">
              <a:buNone/>
            </a:pPr>
            <a:r>
              <a:rPr lang="en-US" b="1" i="1" dirty="0"/>
              <a:t>Saturday, February 10</a:t>
            </a:r>
            <a:r>
              <a:rPr lang="en-US" b="1" i="1" baseline="30000" dirty="0"/>
              <a:t>th</a:t>
            </a:r>
            <a:endParaRPr lang="en-US" b="1" i="1" dirty="0"/>
          </a:p>
          <a:p>
            <a:pPr marL="0" indent="0">
              <a:buNone/>
            </a:pPr>
            <a:r>
              <a:rPr lang="en-US" b="1" i="1" dirty="0"/>
              <a:t>		 March 3</a:t>
            </a:r>
            <a:r>
              <a:rPr lang="en-US" b="1" i="1" baseline="30000" dirty="0"/>
              <a:t>rd</a:t>
            </a:r>
            <a:endParaRPr lang="en-US" b="1" i="1" dirty="0"/>
          </a:p>
          <a:p>
            <a:pPr marL="0" indent="0">
              <a:buNone/>
            </a:pPr>
            <a:r>
              <a:rPr lang="en-US" b="1" i="1" dirty="0"/>
              <a:t>		 April 7th</a:t>
            </a:r>
          </a:p>
          <a:p>
            <a:pPr marL="0" indent="0">
              <a:buNone/>
            </a:pPr>
            <a:r>
              <a:rPr lang="en-US" b="1" i="1" dirty="0"/>
              <a:t>All sessions at BBN Architects Library</a:t>
            </a:r>
          </a:p>
          <a:p>
            <a:pPr marL="0" indent="0">
              <a:buNone/>
            </a:pPr>
            <a:r>
              <a:rPr lang="en-US" dirty="0"/>
              <a:t>				</a:t>
            </a:r>
            <a:r>
              <a:rPr lang="en-US" b="1" dirty="0"/>
              <a:t>Manhattan, Kansas</a:t>
            </a:r>
          </a:p>
          <a:p>
            <a:pPr marL="0" indent="0">
              <a:buNone/>
            </a:pP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52600" y="4686300"/>
            <a:ext cx="1828800" cy="1828800"/>
          </a:xfrm>
          <a:prstGeom prst="rect">
            <a:avLst/>
          </a:prstGeom>
        </p:spPr>
      </p:pic>
    </p:spTree>
    <p:extLst>
      <p:ext uri="{BB962C8B-B14F-4D97-AF65-F5344CB8AC3E}">
        <p14:creationId xmlns:p14="http://schemas.microsoft.com/office/powerpoint/2010/main" val="422833739"/>
      </p:ext>
    </p:extLst>
  </p:cSld>
  <p:clrMapOvr>
    <a:masterClrMapping/>
  </p:clrMapOvr>
</p:sld>
</file>

<file path=ppt/theme/theme1.xml><?xml version="1.0" encoding="utf-8"?>
<a:theme xmlns:a="http://schemas.openxmlformats.org/drawingml/2006/main" name="bob ri 2">
  <a:themeElements>
    <a:clrScheme name="bob ri 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fontScheme name="bob ri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bob ri 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ob ri 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ob ri 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ob ri 2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ob ri 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ob ri 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ob ri 2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Rotary 1</Template>
  <TotalTime>4777</TotalTime>
  <Words>862</Words>
  <Application>Microsoft Office PowerPoint</Application>
  <PresentationFormat>On-screen Show (4:3)</PresentationFormat>
  <Paragraphs>119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bob ri 2</vt:lpstr>
      <vt:lpstr>District 5710   Rotary Leadership Institute</vt:lpstr>
      <vt:lpstr>What is the Rotary Leadership Institute (RLI)?</vt:lpstr>
      <vt:lpstr>What is the Goal of RLI?</vt:lpstr>
      <vt:lpstr>Let’s Hear - RLI Graduates</vt:lpstr>
      <vt:lpstr>NEXT RLI Class Dates </vt:lpstr>
      <vt:lpstr>What Will We Learn  from Each Other?</vt:lpstr>
      <vt:lpstr>What Will We Learn  from Each Other?</vt:lpstr>
      <vt:lpstr>What Will We Learn  from Each Other?</vt:lpstr>
      <vt:lpstr>Spring, 2018 RLI Dates</vt:lpstr>
    </vt:vector>
  </TitlesOfParts>
  <Company>Rotary Club of Leavenworth, 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Rotary Meeting Management Presentation</dc:title>
  <dc:creator>Thomas A. Gray</dc:creator>
  <cp:lastModifiedBy>Chuck Udell</cp:lastModifiedBy>
  <cp:revision>191</cp:revision>
  <cp:lastPrinted>2015-09-25T19:10:41Z</cp:lastPrinted>
  <dcterms:created xsi:type="dcterms:W3CDTF">2006-07-21T19:42:31Z</dcterms:created>
  <dcterms:modified xsi:type="dcterms:W3CDTF">2017-08-17T02:43:15Z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lpwstr>178200.000000000</vt:lpwstr>
  </property>
  <property fmtid="{D5CDD505-2E9C-101B-9397-08002B2CF9AE}" pid="3" name="RI Document Category">
    <vt:lpwstr>38;#Global Networking Groups</vt:lpwstr>
  </property>
  <property fmtid="{D5CDD505-2E9C-101B-9397-08002B2CF9AE}" pid="4" name="Display In">
    <vt:lpwstr>English</vt:lpwstr>
  </property>
  <property fmtid="{D5CDD505-2E9C-101B-9397-08002B2CF9AE}" pid="5" name="RI Document Type">
    <vt:lpwstr>Document</vt:lpwstr>
  </property>
</Properties>
</file>