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73" r:id="rId6"/>
    <p:sldId id="271" r:id="rId7"/>
    <p:sldId id="272" r:id="rId8"/>
    <p:sldId id="268" r:id="rId9"/>
    <p:sldId id="269" r:id="rId10"/>
    <p:sldId id="265" r:id="rId11"/>
    <p:sldId id="279" r:id="rId12"/>
    <p:sldId id="280" r:id="rId13"/>
    <p:sldId id="281" r:id="rId14"/>
    <p:sldId id="282" r:id="rId15"/>
    <p:sldId id="278" r:id="rId16"/>
    <p:sldId id="264" r:id="rId17"/>
    <p:sldId id="274" r:id="rId18"/>
    <p:sldId id="283" r:id="rId19"/>
    <p:sldId id="275" r:id="rId20"/>
    <p:sldId id="270" r:id="rId21"/>
    <p:sldId id="277" r:id="rId22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624" autoAdjust="0"/>
  </p:normalViewPr>
  <p:slideViewPr>
    <p:cSldViewPr>
      <p:cViewPr>
        <p:scale>
          <a:sx n="75" d="100"/>
          <a:sy n="75" d="100"/>
        </p:scale>
        <p:origin x="-12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r">
              <a:defRPr sz="1200"/>
            </a:lvl1pPr>
          </a:lstStyle>
          <a:p>
            <a:fld id="{39C17A95-80B3-4A8C-BA19-9235BC59D426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2" rIns="96645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5" tIns="48322" rIns="96645" bIns="483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r">
              <a:defRPr sz="1200"/>
            </a:lvl1pPr>
          </a:lstStyle>
          <a:p>
            <a:fld id="{912CA4AA-8E2A-4127-8C29-CE3B9DDA4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Understand Grants, first, you need to know where Grant funding comes from.</a:t>
            </a:r>
          </a:p>
          <a:p>
            <a:endParaRPr lang="en-US" dirty="0" smtClean="0"/>
          </a:p>
          <a:p>
            <a:r>
              <a:rPr lang="en-US" dirty="0" smtClean="0"/>
              <a:t>From all of you.</a:t>
            </a:r>
          </a:p>
          <a:p>
            <a:endParaRPr lang="en-US" dirty="0" smtClean="0"/>
          </a:p>
          <a:p>
            <a:r>
              <a:rPr lang="en-US" dirty="0" smtClean="0"/>
              <a:t>Contributing to the Annual Programs Fund</a:t>
            </a:r>
            <a:r>
              <a:rPr lang="en-US" baseline="0" dirty="0" smtClean="0"/>
              <a:t> and Permanent Fund.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I contribute?</a:t>
            </a:r>
          </a:p>
          <a:p>
            <a:endParaRPr lang="en-US" dirty="0" smtClean="0"/>
          </a:p>
          <a:p>
            <a:r>
              <a:rPr lang="en-US" dirty="0" smtClean="0"/>
              <a:t>EREY – </a:t>
            </a:r>
          </a:p>
          <a:p>
            <a:r>
              <a:rPr lang="en-US" dirty="0" smtClean="0"/>
              <a:t>Included in club dues</a:t>
            </a:r>
          </a:p>
          <a:p>
            <a:r>
              <a:rPr lang="en-US" dirty="0" smtClean="0"/>
              <a:t>Automatic deduction from checking</a:t>
            </a:r>
            <a:r>
              <a:rPr lang="en-US" baseline="0" dirty="0" smtClean="0"/>
              <a:t> / Savings / credit card</a:t>
            </a:r>
          </a:p>
          <a:p>
            <a:r>
              <a:rPr lang="en-US" baseline="0" dirty="0" smtClean="0"/>
              <a:t>Via member access at rotary.org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100% of your giving goes</a:t>
            </a:r>
            <a:r>
              <a:rPr lang="en-US" baseline="0" dirty="0" smtClean="0"/>
              <a:t> to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grants are intended for smaller</a:t>
            </a:r>
            <a:r>
              <a:rPr lang="en-US" baseline="0" dirty="0" smtClean="0"/>
              <a:t> local projects.</a:t>
            </a:r>
          </a:p>
          <a:p>
            <a:r>
              <a:rPr lang="en-US" baseline="0" dirty="0" smtClean="0"/>
              <a:t>For International projects, we recommend Matching 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67BB-3B3D-4006-9204-D7500E2FB942}" type="datetimeFigureOut">
              <a:rPr lang="en-US" smtClean="0"/>
              <a:pPr/>
              <a:t>7/22/2018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5710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37338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pperplate Gothic Bold" pitchFamily="34" charset="0"/>
              </a:rPr>
              <a:t>Your</a:t>
            </a:r>
            <a:br>
              <a:rPr lang="en-US" sz="7200" dirty="0" smtClean="0">
                <a:latin typeface="Copperplate Gothic Bold" pitchFamily="34" charset="0"/>
              </a:rPr>
            </a:br>
            <a:r>
              <a:rPr lang="en-US" sz="7200" dirty="0" smtClean="0">
                <a:latin typeface="Copperplate Gothic Bold" pitchFamily="34" charset="0"/>
              </a:rPr>
              <a:t>Rotary</a:t>
            </a:r>
            <a:br>
              <a:rPr lang="en-US" sz="7200" dirty="0" smtClean="0">
                <a:latin typeface="Copperplate Gothic Bold" pitchFamily="34" charset="0"/>
              </a:rPr>
            </a:br>
            <a:r>
              <a:rPr lang="en-US" sz="7200" dirty="0" smtClean="0">
                <a:latin typeface="Copperplate Gothic Bold" pitchFamily="34" charset="0"/>
              </a:rPr>
              <a:t>Foundation</a:t>
            </a:r>
            <a:endParaRPr lang="en-US" sz="7200" dirty="0">
              <a:latin typeface="Copperplate Gothic Bold" pitchFamily="34" charset="0"/>
            </a:endParaRPr>
          </a:p>
        </p:txBody>
      </p:sp>
      <p:pic>
        <p:nvPicPr>
          <p:cNvPr id="4" name="Picture 3" descr="riemblem_c_smal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285999" cy="2285999"/>
          </a:xfrm>
          <a:prstGeom prst="rect">
            <a:avLst/>
          </a:prstGeom>
        </p:spPr>
      </p:pic>
      <p:pic>
        <p:nvPicPr>
          <p:cNvPr id="5" name="Picture 4" descr="ROTF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04800"/>
            <a:ext cx="3176337" cy="202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Larger International Projects</a:t>
            </a:r>
          </a:p>
          <a:p>
            <a:r>
              <a:rPr lang="en-US" dirty="0" smtClean="0"/>
              <a:t>Minimum total project cost $30,000</a:t>
            </a:r>
          </a:p>
          <a:p>
            <a:r>
              <a:rPr lang="en-US" dirty="0" smtClean="0"/>
              <a:t>Projects can span Rotary years</a:t>
            </a:r>
          </a:p>
          <a:p>
            <a:r>
              <a:rPr lang="en-US" dirty="0" smtClean="0"/>
              <a:t>Global Grants </a:t>
            </a:r>
            <a:r>
              <a:rPr lang="en-US" dirty="0" smtClean="0"/>
              <a:t>can be applied for any time</a:t>
            </a:r>
          </a:p>
          <a:p>
            <a:r>
              <a:rPr lang="en-US" dirty="0" smtClean="0"/>
              <a:t>Two Countries and Two Clubs</a:t>
            </a:r>
          </a:p>
          <a:p>
            <a:r>
              <a:rPr lang="en-US" dirty="0" smtClean="0"/>
              <a:t>DDF match $1 for $1</a:t>
            </a:r>
          </a:p>
          <a:p>
            <a:r>
              <a:rPr lang="en-US" dirty="0" smtClean="0"/>
              <a:t>Club match $.50 for $1</a:t>
            </a:r>
          </a:p>
          <a:p>
            <a:r>
              <a:rPr lang="en-US" dirty="0" smtClean="0"/>
              <a:t>Meet Requirements, get the </a:t>
            </a:r>
            <a:r>
              <a:rPr lang="en-US" dirty="0" smtClean="0"/>
              <a:t>Global Grant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 (DG)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066800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Where to Find Grant Documents</a:t>
            </a:r>
          </a:p>
          <a:p>
            <a:r>
              <a:rPr lang="en-US" dirty="0" smtClean="0"/>
              <a:t>       Logon to District Website: </a:t>
            </a:r>
            <a:r>
              <a:rPr lang="en-US" sz="2400" b="1" dirty="0" smtClean="0">
                <a:solidFill>
                  <a:srgbClr val="FFFF00"/>
                </a:solidFill>
              </a:rPr>
              <a:t>rotary5710.org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8058150" cy="45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571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Home Page scroll down the right-hand </a:t>
            </a:r>
            <a:r>
              <a:rPr lang="en-US" dirty="0" smtClean="0"/>
              <a:t>side to “Grants”: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5800" y="3810000"/>
            <a:ext cx="914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>
          <a:xfrm>
            <a:off x="7315200" y="42672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319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62000" y="5410200"/>
            <a:ext cx="914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Grants page, scroll down left-hand </a:t>
            </a:r>
            <a:r>
              <a:rPr lang="en-US" dirty="0" smtClean="0"/>
              <a:t>side to “District Grants (DG)”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143000" y="484632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43000" y="502920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43000" y="521208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539496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District Grants page, find all </a:t>
            </a:r>
            <a:r>
              <a:rPr lang="en-US" dirty="0" smtClean="0"/>
              <a:t>documents/forms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Grants-Available Dollars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1600200"/>
            <a:ext cx="35814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0" y="734268"/>
          <a:ext cx="4219585" cy="5971332"/>
        </p:xfrm>
        <a:graphic>
          <a:graphicData uri="http://schemas.openxmlformats.org/presentationml/2006/ole">
            <p:oleObj spid="_x0000_s2050" name="Acrobat Document" r:id="rId3" imgW="5667037" imgH="8019809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Grants (DG)</a:t>
            </a:r>
            <a:br>
              <a:rPr lang="en-US" dirty="0" smtClean="0"/>
            </a:br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Deadline for application is </a:t>
            </a:r>
            <a:r>
              <a:rPr lang="en-US" b="1" u="sng" dirty="0" smtClean="0">
                <a:solidFill>
                  <a:srgbClr val="FFFF00"/>
                </a:solidFill>
              </a:rPr>
              <a:t>August </a:t>
            </a:r>
            <a:r>
              <a:rPr lang="en-US" b="1" u="sng" dirty="0" smtClean="0">
                <a:solidFill>
                  <a:srgbClr val="FFFF00"/>
                </a:solidFill>
              </a:rPr>
              <a:t>31, 2018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Reviewed and approved by committee in September</a:t>
            </a:r>
            <a:r>
              <a:rPr lang="en-US" b="1" u="sng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Approval notification by end of September                               </a:t>
            </a:r>
            <a:r>
              <a:rPr lang="en-US" sz="1900" dirty="0" smtClean="0"/>
              <a:t>- After approval, District funds cannot be used for other than approved expenditures!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Funds distributed in October                                                  </a:t>
            </a:r>
            <a:r>
              <a:rPr lang="en-US" sz="2800" dirty="0" smtClean="0"/>
              <a:t>- Projects </a:t>
            </a:r>
            <a:r>
              <a:rPr lang="en-US" sz="2800" u="sng" dirty="0" smtClean="0"/>
              <a:t>cannot</a:t>
            </a:r>
            <a:r>
              <a:rPr lang="en-US" sz="2800" dirty="0" smtClean="0"/>
              <a:t> be started before this date!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Progress report (or Final) due by </a:t>
            </a:r>
            <a:r>
              <a:rPr lang="en-US" b="1" u="sng" dirty="0" smtClean="0">
                <a:solidFill>
                  <a:srgbClr val="FFFF00"/>
                </a:solidFill>
              </a:rPr>
              <a:t>June 30, 2019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Project must be completed </a:t>
            </a:r>
            <a:r>
              <a:rPr lang="en-US" b="1" u="sng" dirty="0" smtClean="0">
                <a:solidFill>
                  <a:srgbClr val="FFFF00"/>
                </a:solidFill>
              </a:rPr>
              <a:t>within 12 months </a:t>
            </a:r>
            <a:r>
              <a:rPr lang="en-US" dirty="0" smtClean="0">
                <a:solidFill>
                  <a:srgbClr val="FFFF00"/>
                </a:solidFill>
              </a:rPr>
              <a:t>from receipt of funds (approx. October 2019)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Final report due by </a:t>
            </a:r>
            <a:r>
              <a:rPr lang="en-US" b="1" u="sng" dirty="0" smtClean="0"/>
              <a:t>mid-October 2019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Unused funds must be returned with Final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</a:t>
            </a:r>
            <a:r>
              <a:rPr lang="en-US" sz="4000" dirty="0" smtClean="0"/>
              <a:t>Grants</a:t>
            </a:r>
            <a:r>
              <a:rPr lang="en-US" dirty="0" smtClean="0"/>
              <a:t> (DG)</a:t>
            </a:r>
            <a:br>
              <a:rPr lang="en-US" dirty="0" smtClean="0"/>
            </a:br>
            <a:r>
              <a:rPr lang="en-US" sz="3300" dirty="0" smtClean="0"/>
              <a:t>Available Funds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DG intended for local projects, International projects should consider Global Grants.  There is a ‘check the box’ to </a:t>
            </a:r>
            <a:r>
              <a:rPr lang="en-US" i="1" dirty="0" smtClean="0"/>
              <a:t>support </a:t>
            </a:r>
            <a:r>
              <a:rPr lang="en-US" dirty="0" smtClean="0"/>
              <a:t>a global grant.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Last year $75,000 available ($78,600 awarded to clubs, included additional interest).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This year $71,000 available (plus $4,000 for a District project).  Our District is part of $25.5M in district grants from The Rotary Foundation worldwide (in 2015-2016).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Each club receives Guaranteed Funds, based on pro-rata Rotary Foundation giving (from 2015-16), plus Star Club Bonus (based on 2017-18 giving).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Club minimum dollar match 1:2 ($.50/club for $1.00/district).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Clubs can submit multiple grants to use their Guaranteed Funds.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Each club can submit </a:t>
            </a:r>
            <a:r>
              <a:rPr lang="en-US" b="1" u="sng" dirty="0" smtClean="0"/>
              <a:t>one</a:t>
            </a:r>
            <a:r>
              <a:rPr lang="en-US" dirty="0" smtClean="0"/>
              <a:t> additional grant for Discretionary Funds.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Discretionary Fund grant applications will be evaluated and funded based on merit, and are held to a higher standard then Guaranteed.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Discretionary DG’s may be partially funded.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</a:t>
            </a:r>
            <a:r>
              <a:rPr lang="en-US" sz="4000" dirty="0" smtClean="0"/>
              <a:t> Grants (DG)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Your Club’s Fiduciary Responsibilities (the MOU)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Funding of District Grants </a:t>
            </a:r>
            <a:r>
              <a:rPr lang="en-US" sz="2200" dirty="0" smtClean="0"/>
              <a:t>comes </a:t>
            </a:r>
            <a:r>
              <a:rPr lang="en-US" sz="2200" dirty="0" smtClean="0"/>
              <a:t>from contributions to the Rotary Foundation and clubs must provide stewardship of those funds.</a:t>
            </a:r>
          </a:p>
          <a:p>
            <a:r>
              <a:rPr lang="en-US" sz="2200" dirty="0" smtClean="0"/>
              <a:t>By executing a MOU, clubs state that they have a written financial management plan for administration of grant funds (</a:t>
            </a:r>
            <a:r>
              <a:rPr lang="en-US" sz="2200" dirty="0" smtClean="0"/>
              <a:t>a </a:t>
            </a:r>
            <a:r>
              <a:rPr lang="en-US" sz="2200" dirty="0" smtClean="0"/>
              <a:t>sample </a:t>
            </a:r>
            <a:r>
              <a:rPr lang="en-US" sz="2200" dirty="0" smtClean="0"/>
              <a:t>plan </a:t>
            </a:r>
            <a:r>
              <a:rPr lang="en-US" sz="2200" dirty="0" smtClean="0"/>
              <a:t>is on the District 5710 website).</a:t>
            </a:r>
          </a:p>
          <a:p>
            <a:r>
              <a:rPr lang="en-US" sz="2200" dirty="0" smtClean="0"/>
              <a:t>There </a:t>
            </a:r>
            <a:r>
              <a:rPr lang="en-US" sz="2200" b="1" u="sng" dirty="0" smtClean="0"/>
              <a:t>MUST</a:t>
            </a:r>
            <a:r>
              <a:rPr lang="en-US" sz="2200" b="1" dirty="0" smtClean="0"/>
              <a:t> </a:t>
            </a:r>
            <a:r>
              <a:rPr lang="en-US" sz="2200" dirty="0" smtClean="0"/>
              <a:t>be</a:t>
            </a:r>
            <a:r>
              <a:rPr lang="en-US" sz="2200" b="1" dirty="0" smtClean="0"/>
              <a:t> </a:t>
            </a:r>
            <a:r>
              <a:rPr lang="en-US" sz="2200" dirty="0" smtClean="0"/>
              <a:t>a </a:t>
            </a:r>
            <a:r>
              <a:rPr lang="en-US" sz="2200" b="1" u="sng" dirty="0" smtClean="0">
                <a:solidFill>
                  <a:srgbClr val="FFFF00"/>
                </a:solidFill>
              </a:rPr>
              <a:t>separate</a:t>
            </a:r>
            <a:r>
              <a:rPr lang="en-US" sz="2200" dirty="0" smtClean="0"/>
              <a:t> grant bank account for grant projects.</a:t>
            </a:r>
          </a:p>
          <a:p>
            <a:r>
              <a:rPr lang="en-US" sz="2200" dirty="0" smtClean="0"/>
              <a:t>All grant documentation (including receipts, checks, bank statements, etc.) must be retained </a:t>
            </a:r>
            <a:r>
              <a:rPr lang="en-US" sz="2200" dirty="0" smtClean="0"/>
              <a:t>by the club for </a:t>
            </a:r>
            <a:r>
              <a:rPr lang="en-US" sz="2200" dirty="0" smtClean="0"/>
              <a:t>5 years.</a:t>
            </a:r>
          </a:p>
          <a:p>
            <a:r>
              <a:rPr lang="en-US" sz="2200" dirty="0" smtClean="0"/>
              <a:t>Reporting must be done </a:t>
            </a:r>
            <a:r>
              <a:rPr lang="en-US" sz="2200" b="1" u="sng" dirty="0" smtClean="0">
                <a:solidFill>
                  <a:srgbClr val="FFFF00"/>
                </a:solidFill>
              </a:rPr>
              <a:t>timely</a:t>
            </a:r>
            <a:r>
              <a:rPr lang="en-US" sz="2200" dirty="0" smtClean="0"/>
              <a:t> and provide </a:t>
            </a:r>
            <a:r>
              <a:rPr lang="en-US" sz="2200" b="1" u="sng" dirty="0" smtClean="0">
                <a:solidFill>
                  <a:srgbClr val="FFFF00"/>
                </a:solidFill>
              </a:rPr>
              <a:t>sufficient detail</a:t>
            </a:r>
            <a:r>
              <a:rPr lang="en-US" sz="2200" dirty="0" smtClean="0"/>
              <a:t> </a:t>
            </a:r>
            <a:r>
              <a:rPr lang="en-US" sz="2200" dirty="0" smtClean="0"/>
              <a:t>so that </a:t>
            </a:r>
            <a:r>
              <a:rPr lang="en-US" sz="2200" dirty="0" smtClean="0"/>
              <a:t>the District Stewardship Chair can review all projects and report to The Rotary Foundation that all standards have been met</a:t>
            </a:r>
            <a:r>
              <a:rPr lang="en-US" sz="2200" dirty="0" smtClean="0"/>
              <a:t>.</a:t>
            </a:r>
          </a:p>
          <a:p>
            <a:r>
              <a:rPr lang="en-US" sz="2200" b="1" u="sng" dirty="0" smtClean="0"/>
              <a:t>All</a:t>
            </a:r>
            <a:r>
              <a:rPr lang="en-US" sz="2200" dirty="0" smtClean="0"/>
              <a:t> club members are responsible for ensuring the proper implementation of grant activities and reporting.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Grants (DG)</a:t>
            </a:r>
            <a:br>
              <a:rPr lang="en-US" dirty="0" smtClean="0"/>
            </a:br>
            <a:r>
              <a:rPr lang="en-US" sz="3300" dirty="0" smtClean="0"/>
              <a:t>Requirements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sz="2500" dirty="0" smtClean="0"/>
              <a:t>A club representative must have </a:t>
            </a:r>
            <a:r>
              <a:rPr lang="en-US" sz="2500" dirty="0" smtClean="0"/>
              <a:t>attended </a:t>
            </a:r>
            <a:r>
              <a:rPr lang="en-US" sz="2500" dirty="0" smtClean="0"/>
              <a:t>a </a:t>
            </a:r>
            <a:r>
              <a:rPr lang="en-US" sz="2500" dirty="0" smtClean="0"/>
              <a:t>Grants Training Seminar (at FML or TEAM) in the past 3 years</a:t>
            </a:r>
          </a:p>
          <a:p>
            <a:r>
              <a:rPr lang="en-US" sz="2500" dirty="0" smtClean="0"/>
              <a:t>Projects must have </a:t>
            </a:r>
            <a:r>
              <a:rPr lang="en-US" sz="2500" b="1" u="sng" dirty="0" smtClean="0"/>
              <a:t>active</a:t>
            </a:r>
            <a:r>
              <a:rPr lang="en-US" sz="2500" dirty="0" smtClean="0"/>
              <a:t> Rotarian participation.</a:t>
            </a:r>
          </a:p>
          <a:p>
            <a:r>
              <a:rPr lang="en-US" sz="2500" dirty="0" smtClean="0"/>
              <a:t>If partnering with other club(s), call/email grants chair</a:t>
            </a:r>
          </a:p>
          <a:p>
            <a:r>
              <a:rPr lang="en-US" sz="2500" dirty="0" smtClean="0"/>
              <a:t>Clubs must provide MOU </a:t>
            </a:r>
            <a:r>
              <a:rPr lang="en-US" sz="2500" u="sng" dirty="0" smtClean="0"/>
              <a:t>and</a:t>
            </a:r>
            <a:r>
              <a:rPr lang="en-US" sz="2500" dirty="0" smtClean="0"/>
              <a:t> current IRS Form 990.</a:t>
            </a:r>
          </a:p>
          <a:p>
            <a:r>
              <a:rPr lang="en-US" sz="2500" dirty="0" smtClean="0"/>
              <a:t>Project descriptions should be </a:t>
            </a:r>
            <a:r>
              <a:rPr lang="en-US" sz="2500" dirty="0" smtClean="0"/>
              <a:t>clear</a:t>
            </a:r>
            <a:r>
              <a:rPr lang="en-US" sz="2500" dirty="0" smtClean="0"/>
              <a:t> </a:t>
            </a:r>
            <a:r>
              <a:rPr lang="en-US" sz="2500" dirty="0" smtClean="0"/>
              <a:t>and concise</a:t>
            </a:r>
            <a:r>
              <a:rPr lang="en-US" sz="2500" dirty="0" smtClean="0"/>
              <a:t>.</a:t>
            </a:r>
            <a:endParaRPr lang="en-US" sz="2500" dirty="0" smtClean="0"/>
          </a:p>
          <a:p>
            <a:r>
              <a:rPr lang="en-US" sz="2500" dirty="0" smtClean="0"/>
              <a:t>Income and expenses need to match.</a:t>
            </a:r>
          </a:p>
          <a:p>
            <a:r>
              <a:rPr lang="en-US" sz="2500" dirty="0" smtClean="0"/>
              <a:t>Funds cannot be used for salaries, stipends or to pay Rotarians.</a:t>
            </a:r>
          </a:p>
          <a:p>
            <a:r>
              <a:rPr lang="en-US" sz="2500" dirty="0" smtClean="0"/>
              <a:t>Grant Reporting – </a:t>
            </a:r>
            <a:r>
              <a:rPr lang="en-US" sz="2500" u="sng" dirty="0" smtClean="0"/>
              <a:t>VERY IMPORTANT !!!</a:t>
            </a:r>
            <a:r>
              <a:rPr lang="en-US" sz="2500" dirty="0" smtClean="0"/>
              <a:t>                                             </a:t>
            </a:r>
            <a:r>
              <a:rPr lang="en-US" sz="1900" dirty="0" smtClean="0"/>
              <a:t>- If the District does not have our Grants reported, the District does not receive future funding until they ARE reported.</a:t>
            </a:r>
            <a:endParaRPr lang="en-US" sz="2500" dirty="0" smtClean="0"/>
          </a:p>
          <a:p>
            <a:r>
              <a:rPr lang="en-US" sz="2500" dirty="0" smtClean="0"/>
              <a:t>Keep </a:t>
            </a:r>
            <a:r>
              <a:rPr lang="en-US" sz="2500" dirty="0" smtClean="0"/>
              <a:t>receipts/disbursement </a:t>
            </a:r>
            <a:r>
              <a:rPr lang="en-US" sz="2500" dirty="0" smtClean="0"/>
              <a:t>documents and send with report.</a:t>
            </a:r>
          </a:p>
          <a:p>
            <a:r>
              <a:rPr lang="en-US" sz="2500" dirty="0" smtClean="0"/>
              <a:t>Application, MOU and Report must be physically signed.</a:t>
            </a:r>
          </a:p>
          <a:p>
            <a:r>
              <a:rPr lang="en-US" sz="2500" dirty="0" smtClean="0"/>
              <a:t>Ask questions – contact the grants chair, but give your club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Grant $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From YOU … 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dirty="0" smtClean="0"/>
              <a:t>as a Rotarian contributing to our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Greg Shondell, Kansas City Kansas Rotary Club</a:t>
            </a:r>
          </a:p>
          <a:p>
            <a:pPr>
              <a:buNone/>
            </a:pPr>
            <a:r>
              <a:rPr lang="en-US" dirty="0" smtClean="0"/>
              <a:t>     District 5710 Grants Subcommittee Chair</a:t>
            </a:r>
          </a:p>
          <a:p>
            <a:pPr marL="465138" lvl="1" indent="-7938">
              <a:buNone/>
            </a:pPr>
            <a:r>
              <a:rPr lang="en-US" dirty="0" smtClean="0"/>
              <a:t>3905 Delmar Drive</a:t>
            </a:r>
          </a:p>
          <a:p>
            <a:pPr marL="465138" lvl="1" indent="-7938">
              <a:buNone/>
            </a:pPr>
            <a:r>
              <a:rPr lang="en-US" dirty="0" smtClean="0"/>
              <a:t>Shawnee Mission, KS  66208</a:t>
            </a:r>
          </a:p>
          <a:p>
            <a:pPr marL="465138" lvl="1" indent="-7938">
              <a:buNone/>
              <a:tabLst>
                <a:tab pos="1146175" algn="l"/>
              </a:tabLst>
            </a:pPr>
            <a:r>
              <a:rPr lang="en-US" dirty="0" smtClean="0"/>
              <a:t>greg@HeathwoodOil.com</a:t>
            </a:r>
          </a:p>
          <a:p>
            <a:pPr marL="971550" lvl="1" indent="-514350">
              <a:buNone/>
              <a:tabLst>
                <a:tab pos="1146175" algn="l"/>
              </a:tabLst>
            </a:pPr>
            <a:r>
              <a:rPr lang="en-US" dirty="0" smtClean="0"/>
              <a:t>(C)	913-956-1764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667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http://www.rotary5710.org/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4290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open Rotary Grants web page select the above hyperlink, right click, and then select “Open Hyperlink”.  Scroll down to “Grants”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752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Grant Forms and Information are posted on the District 5710 website.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contribute?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2963"/>
          </a:xfrm>
        </p:spPr>
        <p:txBody>
          <a:bodyPr/>
          <a:lstStyle/>
          <a:p>
            <a:r>
              <a:rPr lang="en-US" dirty="0" smtClean="0"/>
              <a:t>Restricted Giving</a:t>
            </a:r>
          </a:p>
          <a:p>
            <a:pPr lvl="1"/>
            <a:r>
              <a:rPr lang="en-US" dirty="0" smtClean="0"/>
              <a:t>Polio</a:t>
            </a:r>
          </a:p>
          <a:p>
            <a:pPr lvl="1"/>
            <a:r>
              <a:rPr lang="en-US" dirty="0" smtClean="0"/>
              <a:t>World Peace Scholars</a:t>
            </a:r>
          </a:p>
          <a:p>
            <a:pPr lvl="1"/>
            <a:r>
              <a:rPr lang="en-US" dirty="0" smtClean="0"/>
              <a:t>Donor advised funds</a:t>
            </a:r>
          </a:p>
          <a:p>
            <a:r>
              <a:rPr lang="en-US" dirty="0" smtClean="0"/>
              <a:t>Annual Programs Fund (APF)</a:t>
            </a:r>
          </a:p>
          <a:p>
            <a:r>
              <a:rPr lang="en-US" dirty="0" smtClean="0"/>
              <a:t>Permanent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2286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Rotary Foundation Funding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15240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3429000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“Every Rotarian Every Year”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7" descr="pplu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95400"/>
            <a:ext cx="1524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PF-4p-3-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429000"/>
            <a:ext cx="144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F-2s-2-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257800"/>
            <a:ext cx="1400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267200" y="5486400"/>
            <a:ext cx="1295400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Investment</a:t>
            </a:r>
          </a:p>
          <a:p>
            <a:pPr algn="ctr"/>
            <a:r>
              <a:rPr lang="en-US" dirty="0">
                <a:latin typeface="Calibri" pitchFamily="34" charset="0"/>
              </a:rPr>
              <a:t>Earnings	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267200" y="3276600"/>
            <a:ext cx="1295400" cy="1754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SHARE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867400" y="3124200"/>
            <a:ext cx="1371600" cy="1477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District</a:t>
            </a:r>
          </a:p>
          <a:p>
            <a:pPr algn="ctr"/>
            <a:r>
              <a:rPr lang="en-US" dirty="0">
                <a:latin typeface="Calibri" pitchFamily="34" charset="0"/>
              </a:rPr>
              <a:t>Designated</a:t>
            </a:r>
          </a:p>
          <a:p>
            <a:pPr algn="ctr"/>
            <a:r>
              <a:rPr lang="en-US" dirty="0">
                <a:latin typeface="Calibri" pitchFamily="34" charset="0"/>
              </a:rPr>
              <a:t>Funds(DDF)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867400" y="4876800"/>
            <a:ext cx="13716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World</a:t>
            </a:r>
          </a:p>
          <a:p>
            <a:pPr algn="ctr"/>
            <a:r>
              <a:rPr lang="en-US" dirty="0">
                <a:latin typeface="Calibri" pitchFamily="34" charset="0"/>
              </a:rPr>
              <a:t>Fund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1371600"/>
            <a:ext cx="1371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620000" y="2667000"/>
            <a:ext cx="137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TRF</a:t>
            </a:r>
          </a:p>
          <a:p>
            <a:pPr algn="ctr"/>
            <a:r>
              <a:rPr lang="en-US" dirty="0">
                <a:latin typeface="Calibri" pitchFamily="34" charset="0"/>
              </a:rPr>
              <a:t>Program</a:t>
            </a:r>
          </a:p>
          <a:p>
            <a:pPr algn="ctr"/>
            <a:r>
              <a:rPr lang="en-US" dirty="0">
                <a:latin typeface="Calibri" pitchFamily="34" charset="0"/>
              </a:rPr>
              <a:t>Funding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28800" y="1600200"/>
            <a:ext cx="5334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1828800" y="3657600"/>
            <a:ext cx="5334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828800" y="5486400"/>
            <a:ext cx="5334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810000" y="1676400"/>
            <a:ext cx="3733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810000" y="3733800"/>
            <a:ext cx="4572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3810000" y="5486400"/>
            <a:ext cx="4572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562600" y="3733800"/>
            <a:ext cx="304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562600" y="4648200"/>
            <a:ext cx="304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562600" y="5486400"/>
            <a:ext cx="304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239000" y="3657600"/>
            <a:ext cx="3810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7239000" y="5486400"/>
            <a:ext cx="381000" cy="484188"/>
          </a:xfrm>
          <a:prstGeom prst="rightArrow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>
            <a:off x="4648200" y="5029200"/>
            <a:ext cx="484188" cy="457200"/>
          </a:xfrm>
          <a:prstGeom prst="up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8" name="Picture 46" descr="TRF-2s-yellow-rgb-s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419600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304800" y="679847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Rotarian</a:t>
            </a:r>
          </a:p>
          <a:p>
            <a:pPr algn="ctr"/>
            <a:r>
              <a:rPr lang="en-US" dirty="0">
                <a:latin typeface="Calibri" pitchFamily="34" charset="0"/>
              </a:rPr>
              <a:t>Contributions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04800" y="1487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Restricted Giving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304800" y="5257800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Gifts to Endowment Fund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donations immediately to program and not invested</a:t>
            </a:r>
          </a:p>
          <a:p>
            <a:r>
              <a:rPr lang="en-US" dirty="0" smtClean="0"/>
              <a:t>Polio Plus – Main focus right now</a:t>
            </a:r>
          </a:p>
          <a:p>
            <a:r>
              <a:rPr lang="en-US" dirty="0" smtClean="0"/>
              <a:t>There are other areas for Restricted Giving</a:t>
            </a:r>
          </a:p>
          <a:p>
            <a:pPr lvl="1"/>
            <a:r>
              <a:rPr lang="en-US" dirty="0" smtClean="0"/>
              <a:t>World Peace Scholars</a:t>
            </a:r>
          </a:p>
          <a:p>
            <a:pPr lvl="1"/>
            <a:r>
              <a:rPr lang="en-US" dirty="0" smtClean="0"/>
              <a:t>Donor advised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Programs Fund (APF)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Donations made every year</a:t>
            </a:r>
          </a:p>
          <a:p>
            <a:r>
              <a:rPr lang="en-US" dirty="0" smtClean="0"/>
              <a:t>Work in the Foundation for 3 years</a:t>
            </a:r>
          </a:p>
          <a:p>
            <a:r>
              <a:rPr lang="en-US" dirty="0" smtClean="0"/>
              <a:t>Earnings used to run our Foundation</a:t>
            </a:r>
          </a:p>
          <a:p>
            <a:r>
              <a:rPr lang="en-US" dirty="0" smtClean="0"/>
              <a:t>50% to the World Fund</a:t>
            </a:r>
          </a:p>
          <a:p>
            <a:pPr lvl="1"/>
            <a:r>
              <a:rPr lang="en-US" dirty="0" smtClean="0"/>
              <a:t>Matching Grants and others</a:t>
            </a:r>
          </a:p>
          <a:p>
            <a:r>
              <a:rPr lang="en-US" dirty="0" smtClean="0"/>
              <a:t>50% to our District</a:t>
            </a:r>
          </a:p>
          <a:p>
            <a:pPr lvl="1"/>
            <a:r>
              <a:rPr lang="en-US" dirty="0" smtClean="0"/>
              <a:t>District Designated Funds (DDF)</a:t>
            </a:r>
          </a:p>
          <a:p>
            <a:pPr lvl="1"/>
            <a:r>
              <a:rPr lang="en-US" dirty="0" smtClean="0"/>
              <a:t>District </a:t>
            </a:r>
            <a:r>
              <a:rPr lang="en-US" dirty="0" smtClean="0"/>
              <a:t> </a:t>
            </a:r>
            <a:r>
              <a:rPr lang="en-US" dirty="0" smtClean="0"/>
              <a:t>Grants (</a:t>
            </a:r>
            <a:r>
              <a:rPr lang="en-US" dirty="0" smtClean="0"/>
              <a:t>DG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Donations made every year</a:t>
            </a:r>
          </a:p>
          <a:p>
            <a:r>
              <a:rPr lang="en-US" dirty="0" smtClean="0"/>
              <a:t>Usually larger amounts and bequests </a:t>
            </a:r>
          </a:p>
          <a:p>
            <a:r>
              <a:rPr lang="en-US" dirty="0" smtClean="0"/>
              <a:t>Used to fund our Foundation in perpetuity</a:t>
            </a:r>
          </a:p>
          <a:p>
            <a:r>
              <a:rPr lang="en-US" dirty="0" smtClean="0"/>
              <a:t>Earnings used to fund grants</a:t>
            </a:r>
          </a:p>
          <a:p>
            <a:r>
              <a:rPr lang="en-US" dirty="0" smtClean="0"/>
              <a:t>Corpus never spent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Foundation Dollars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your club gave to the Foundation, now use it !</a:t>
            </a:r>
          </a:p>
          <a:p>
            <a:r>
              <a:rPr lang="en-US" dirty="0" smtClean="0"/>
              <a:t>Leverage your club $$ for your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50% of DDF available for District Grants</a:t>
            </a:r>
            <a:endParaRPr lang="en-US" dirty="0" smtClean="0"/>
          </a:p>
          <a:p>
            <a:r>
              <a:rPr lang="en-US" dirty="0" smtClean="0"/>
              <a:t>$75,000 in DG funding available in </a:t>
            </a:r>
            <a:r>
              <a:rPr lang="en-US" dirty="0" smtClean="0"/>
              <a:t>2018</a:t>
            </a:r>
            <a:endParaRPr lang="en-US" dirty="0" smtClean="0"/>
          </a:p>
          <a:p>
            <a:r>
              <a:rPr lang="en-US" dirty="0" smtClean="0"/>
              <a:t>Some of </a:t>
            </a:r>
            <a:r>
              <a:rPr lang="en-US" dirty="0" smtClean="0"/>
              <a:t>DG </a:t>
            </a:r>
            <a:r>
              <a:rPr lang="en-US" dirty="0" smtClean="0"/>
              <a:t>can be earmarked for District Projects (VTT,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Grants: 3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Global Grants – larger international projects</a:t>
            </a:r>
          </a:p>
          <a:p>
            <a:r>
              <a:rPr lang="en-US" dirty="0" smtClean="0"/>
              <a:t>District Governor  – District wide projects</a:t>
            </a:r>
          </a:p>
          <a:p>
            <a:r>
              <a:rPr lang="en-US" dirty="0" smtClean="0"/>
              <a:t>District Grants (DG) – smaller local club   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Your&amp;#x0D;&amp;#x0A;Rotary&amp;#x0D;&amp;#x0A;Founda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ere do Grant $ come from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Where do I contribute?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Use Your Foundation Dollars&amp;quot;&quot;/&gt;&lt;property id=&quot;20307&quot; value=&quot;268&quot;/&gt;&lt;/object&gt;&lt;object type=&quot;3&quot; unique_id=&quot;10008&quot;&gt;&lt;property id=&quot;20148&quot; value=&quot;5&quot;/&gt;&lt;property id=&quot;20300&quot; value=&quot;Slide 8&quot;/&gt;&lt;property id=&quot;20307&quot; value=&quot;263&quot;/&gt;&lt;/object&gt;&lt;object type=&quot;3&quot; unique_id=&quot;10009&quot;&gt;&lt;property id=&quot;20148&quot; value=&quot;5&quot;/&gt;&lt;property id=&quot;20300&quot; value=&quot;Slide 9 - &amp;quot;Grants, 3 Types&amp;quot;&quot;/&gt;&lt;property id=&quot;20307&quot; value=&quot;269&quot;/&gt;&lt;/object&gt;&lt;object type=&quot;3&quot; unique_id=&quot;10010&quot;&gt;&lt;property id=&quot;20148&quot; value=&quot;5&quot;/&gt;&lt;property id=&quot;20300&quot; value=&quot;Slide 10 - &amp;quot;District Simplified Grants&amp;quot;&quot;/&gt;&lt;property id=&quot;20307&quot; value=&quot;264&quot;/&gt;&lt;/object&gt;&lt;object type=&quot;3&quot; unique_id=&quot;10011&quot;&gt;&lt;property id=&quot;20148&quot; value=&quot;5&quot;/&gt;&lt;property id=&quot;20300&quot; value=&quot;Slide 13 - &amp;quot;Matching Grants&amp;quot;&quot;/&gt;&lt;property id=&quot;20307&quot; value=&quot;265&quot;/&gt;&lt;/object&gt;&lt;object type=&quot;3&quot; unique_id=&quot;10012&quot;&gt;&lt;property id=&quot;20148&quot; value=&quot;5&quot;/&gt;&lt;property id=&quot;20300&quot; value=&quot;Slide 14 - &amp;quot;Health, Hunger and Humanity Grants&amp;quot;&quot;/&gt;&lt;property id=&quot;20307&quot; value=&quot;266&quot;/&gt;&lt;/object&gt;&lt;object type=&quot;3&quot; unique_id=&quot;10013&quot;&gt;&lt;property id=&quot;20148&quot; value=&quot;5&quot;/&gt;&lt;property id=&quot;20300&quot; value=&quot;Slide 15 - &amp;quot;Future Vision Plan&amp;quot;&quot;/&gt;&lt;property id=&quot;20307&quot; value=&quot;267&quot;/&gt;&lt;/object&gt;&lt;object type=&quot;3&quot; unique_id=&quot;10014&quot;&gt;&lt;property id=&quot;20148&quot; value=&quot;5&quot;/&gt;&lt;property id=&quot;20300&quot; value=&quot;Slide 16 - &amp;quot;Contact / Questions&amp;quot;&quot;/&gt;&lt;property id=&quot;20307&quot; value=&quot;270&quot;/&gt;&lt;/object&gt;&lt;object type=&quot;3&quot; unique_id=&quot;10119&quot;&gt;&lt;property id=&quot;20148&quot; value=&quot;5&quot;/&gt;&lt;property id=&quot;20300&quot; value=&quot;Slide 4 - &amp;quot;Annual Programs Fund (APF)&amp;quot;&quot;/&gt;&lt;property id=&quot;20307&quot; value=&quot;271&quot;/&gt;&lt;/object&gt;&lt;object type=&quot;3&quot; unique_id=&quot;10120&quot;&gt;&lt;property id=&quot;20148&quot; value=&quot;5&quot;/&gt;&lt;property id=&quot;20300&quot; value=&quot;Slide 5 - &amp;quot;Permanent Fund&amp;quot;&quot;/&gt;&lt;property id=&quot;20307&quot; value=&quot;272&quot;/&gt;&lt;/object&gt;&lt;object type=&quot;3&quot; unique_id=&quot;10166&quot;&gt;&lt;property id=&quot;20148&quot; value=&quot;5&quot;/&gt;&lt;property id=&quot;20300&quot; value=&quot;Slide 6 - &amp;quot;Restricted Giving&amp;quot;&quot;/&gt;&lt;property id=&quot;20307&quot; value=&quot;273&quot;/&gt;&lt;/object&gt;&lt;object type=&quot;3&quot; unique_id=&quot;10183&quot;&gt;&lt;property id=&quot;20148&quot; value=&quot;5&quot;/&gt;&lt;property id=&quot;20300&quot; value=&quot;Slide 11 - &amp;quot;DSG Continued&amp;quot;&quot;/&gt;&lt;property id=&quot;20307&quot; value=&quot;274&quot;/&gt;&lt;/object&gt;&lt;object type=&quot;3&quot; unique_id=&quot;10201&quot;&gt;&lt;property id=&quot;20148&quot; value=&quot;5&quot;/&gt;&lt;property id=&quot;20300&quot; value=&quot;Slide 12 - &amp;quot;DSG Continued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1078</Words>
  <Application>Microsoft Office PowerPoint</Application>
  <PresentationFormat>On-screen Show (4:3)</PresentationFormat>
  <Paragraphs>160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Your Rotary Foundation</vt:lpstr>
      <vt:lpstr>Where do Grant $ come from?</vt:lpstr>
      <vt:lpstr>Where do I contribute?</vt:lpstr>
      <vt:lpstr>Slide 4</vt:lpstr>
      <vt:lpstr>Restricted Giving</vt:lpstr>
      <vt:lpstr>Annual Programs Fund (APF)</vt:lpstr>
      <vt:lpstr>Permanent Fund</vt:lpstr>
      <vt:lpstr>Use Your Foundation Dollars</vt:lpstr>
      <vt:lpstr>Grants: 3 Types</vt:lpstr>
      <vt:lpstr>Global Grants</vt:lpstr>
      <vt:lpstr>District Grants (DG)</vt:lpstr>
      <vt:lpstr>District Grants</vt:lpstr>
      <vt:lpstr>District Grants</vt:lpstr>
      <vt:lpstr>District Grants</vt:lpstr>
      <vt:lpstr>District Grants-Available Dollars</vt:lpstr>
      <vt:lpstr>District Grants (DG) Timeline</vt:lpstr>
      <vt:lpstr>District Grants (DG) Available Funds</vt:lpstr>
      <vt:lpstr>District Grants (DG) Your Club’s Fiduciary Responsibilities (the MOU)</vt:lpstr>
      <vt:lpstr>District Grants (DG) Requirements</vt:lpstr>
      <vt:lpstr>Contact / Questions</vt:lpstr>
      <vt:lpstr>Grants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Rotary Foundation</dc:title>
  <dc:creator>Gary Duggan</dc:creator>
  <cp:lastModifiedBy>Me</cp:lastModifiedBy>
  <cp:revision>141</cp:revision>
  <dcterms:created xsi:type="dcterms:W3CDTF">2010-07-14T02:44:19Z</dcterms:created>
  <dcterms:modified xsi:type="dcterms:W3CDTF">2018-07-22T23:02:37Z</dcterms:modified>
</cp:coreProperties>
</file>