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</p:sldMasterIdLst>
  <p:notesMasterIdLst>
    <p:notesMasterId r:id="rId19"/>
  </p:notesMasterIdLst>
  <p:handoutMasterIdLst>
    <p:handoutMasterId r:id="rId20"/>
  </p:handoutMasterIdLst>
  <p:sldIdLst>
    <p:sldId id="361" r:id="rId7"/>
    <p:sldId id="363" r:id="rId8"/>
    <p:sldId id="371" r:id="rId9"/>
    <p:sldId id="364" r:id="rId10"/>
    <p:sldId id="365" r:id="rId11"/>
    <p:sldId id="366" r:id="rId12"/>
    <p:sldId id="373" r:id="rId13"/>
    <p:sldId id="374" r:id="rId14"/>
    <p:sldId id="368" r:id="rId15"/>
    <p:sldId id="369" r:id="rId16"/>
    <p:sldId id="372" r:id="rId17"/>
    <p:sldId id="370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lina Kushnir" initials="EK" lastIdx="4" clrIdx="0"/>
  <p:cmAuthor id="1" name="Jesse Allerton" initials="J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A"/>
    <a:srgbClr val="FF7600"/>
    <a:srgbClr val="D91B5C"/>
    <a:srgbClr val="872175"/>
    <a:srgbClr val="009999"/>
    <a:srgbClr val="00AEEF"/>
    <a:srgbClr val="01B4E7"/>
    <a:srgbClr val="BCBDC0"/>
    <a:srgbClr val="E6E5D8"/>
    <a:srgbClr val="D9C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7" autoAdjust="0"/>
    <p:restoredTop sz="99761" autoAdjust="0"/>
  </p:normalViewPr>
  <p:slideViewPr>
    <p:cSldViewPr>
      <p:cViewPr varScale="1">
        <p:scale>
          <a:sx n="46" d="100"/>
          <a:sy n="46" d="100"/>
        </p:scale>
        <p:origin x="1200" y="60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BE13C1B3-30A5-2D4F-89A2-C88D12DA315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73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9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srgbClr val="BCBDC0"/>
                </a:solidFill>
                <a:latin typeface="Arial Narrow"/>
                <a:cs typeface="Arial Narrow"/>
              </a:rPr>
              <a:t>TITLE |  </a:t>
            </a: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algn="r"/>
              <a:t>‹#›</a:t>
            </a:fld>
            <a:r>
              <a:rPr kumimoji="0" lang="en-US" sz="900" b="0" i="0" u="none" strike="noStrike" kern="1200" cap="none" spc="300" normalizeH="0" baseline="0" noProof="0" dirty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lang="en-US" sz="900" dirty="0">
              <a:solidFill>
                <a:srgbClr val="958D85"/>
              </a:solidFill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hop.rotary.org/dp/B0043N1P4K/ref=An%20Introduction%20to%20Vocational%20Service%20banner" TargetMode="External"/><Relationship Id="rId4" Type="http://schemas.openxmlformats.org/officeDocument/2006/relationships/hyperlink" Target="http://www.rotary.org/myrotary/en/document/5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deas.rotary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otary.org/myrotary/en/document/global-outlook-series-guide-vocational-service" TargetMode="External"/><Relationship Id="rId4" Type="http://schemas.openxmlformats.org/officeDocument/2006/relationships/hyperlink" Target="http://www.rotary.org/showcas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tary.service@rotary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myrotary/en/guiding-principl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www.rotary.org/myrotary/en/document/rotary-code-conduc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myrotary/en/rotary-fellowship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tary.org/myrotary/en/take-action/empower-leaders/join-rotarian-action-grou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/newslette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/>
          <p:cNvSpPr txBox="1">
            <a:spLocks noChangeArrowheads="1"/>
          </p:cNvSpPr>
          <p:nvPr/>
        </p:nvSpPr>
        <p:spPr>
          <a:xfrm>
            <a:off x="533400" y="3581400"/>
            <a:ext cx="6858000" cy="220980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sz="4400" dirty="0" smtClean="0">
                <a:solidFill>
                  <a:schemeClr val="bg1"/>
                </a:solidFill>
                <a:latin typeface="Arial Narrow Bold"/>
                <a:ea typeface="ヒラギノ角ゴ Pro W3" charset="0"/>
                <a:cs typeface="Arial Narrow Bold"/>
              </a:rPr>
              <a:t>Vocational Service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2000" dirty="0" smtClean="0">
                <a:solidFill>
                  <a:srgbClr val="01B4E7"/>
                </a:solidFill>
                <a:latin typeface="Georgia"/>
                <a:ea typeface="ヒラギノ角ゴ Pro W3" charset="0"/>
                <a:cs typeface="Georgia"/>
              </a:rPr>
              <a:t>Rotary International</a:t>
            </a:r>
            <a:r>
              <a:rPr lang="en-US" sz="2000" smtClean="0">
                <a:solidFill>
                  <a:srgbClr val="01B4E7"/>
                </a:solidFill>
                <a:latin typeface="Georgia"/>
                <a:ea typeface="ヒラギノ角ゴ Pro W3" charset="0"/>
                <a:cs typeface="Georgia"/>
              </a:rPr>
              <a:t/>
            </a:r>
            <a:br>
              <a:rPr lang="en-US" sz="2000" smtClean="0">
                <a:solidFill>
                  <a:srgbClr val="01B4E7"/>
                </a:solidFill>
                <a:latin typeface="Georgia"/>
                <a:ea typeface="ヒラギノ角ゴ Pro W3" charset="0"/>
                <a:cs typeface="Georgia"/>
              </a:rPr>
            </a:br>
            <a:endParaRPr lang="en-US" sz="2000" dirty="0">
              <a:solidFill>
                <a:srgbClr val="01B4E7"/>
              </a:solidFill>
              <a:latin typeface="Georgia"/>
              <a:ea typeface="ヒラギノ角ゴ Pro W3" charset="0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68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x.images-amazon.com/images/I/51oWdkwnlWL._SX270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r="12974"/>
          <a:stretch/>
        </p:blipFill>
        <p:spPr bwMode="auto">
          <a:xfrm>
            <a:off x="6305266" y="1219199"/>
            <a:ext cx="2533934" cy="338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96000" cy="47244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600" dirty="0" smtClean="0">
                <a:solidFill>
                  <a:srgbClr val="919295"/>
                </a:solidFill>
              </a:rPr>
              <a:t>This handy guide provides </a:t>
            </a:r>
            <a:r>
              <a:rPr lang="en-US" sz="2600" dirty="0">
                <a:solidFill>
                  <a:srgbClr val="919295"/>
                </a:solidFill>
              </a:rPr>
              <a:t>information, resources, and </a:t>
            </a:r>
            <a:r>
              <a:rPr lang="en-US" sz="2600" dirty="0" smtClean="0">
                <a:solidFill>
                  <a:srgbClr val="919295"/>
                </a:solidFill>
              </a:rPr>
              <a:t>project </a:t>
            </a:r>
            <a:r>
              <a:rPr lang="en-US" sz="2600" dirty="0">
                <a:solidFill>
                  <a:srgbClr val="919295"/>
                </a:solidFill>
              </a:rPr>
              <a:t>ideas related to vocational </a:t>
            </a:r>
            <a:r>
              <a:rPr lang="en-US" sz="2600" dirty="0" smtClean="0">
                <a:solidFill>
                  <a:srgbClr val="919295"/>
                </a:solidFill>
              </a:rPr>
              <a:t>service</a:t>
            </a:r>
            <a:r>
              <a:rPr lang="en-US" sz="2600" dirty="0">
                <a:solidFill>
                  <a:srgbClr val="919295"/>
                </a:solidFill>
              </a:rPr>
              <a:t>. </a:t>
            </a:r>
            <a:br>
              <a:rPr lang="en-US" sz="2600" dirty="0">
                <a:solidFill>
                  <a:srgbClr val="919295"/>
                </a:solidFill>
              </a:rPr>
            </a:br>
            <a:r>
              <a:rPr lang="en-US" sz="2600" dirty="0" smtClean="0">
                <a:solidFill>
                  <a:srgbClr val="919295"/>
                </a:solidFill>
              </a:rPr>
              <a:t/>
            </a:r>
            <a:br>
              <a:rPr lang="en-US" sz="2600" dirty="0" smtClean="0">
                <a:solidFill>
                  <a:srgbClr val="919295"/>
                </a:solidFill>
              </a:rPr>
            </a:br>
            <a:r>
              <a:rPr lang="en-US" sz="2600" dirty="0" smtClean="0">
                <a:solidFill>
                  <a:srgbClr val="919295"/>
                </a:solidFill>
              </a:rPr>
              <a:t>You </a:t>
            </a:r>
            <a:r>
              <a:rPr lang="en-US" sz="2600" dirty="0">
                <a:solidFill>
                  <a:srgbClr val="919295"/>
                </a:solidFill>
              </a:rPr>
              <a:t>can either </a:t>
            </a:r>
            <a:r>
              <a:rPr lang="en-US" sz="2600" b="1" dirty="0" smtClean="0">
                <a:solidFill>
                  <a:schemeClr val="accent1"/>
                </a:solidFill>
                <a:hlinkClick r:id="rId4"/>
              </a:rPr>
              <a:t>download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>
                <a:solidFill>
                  <a:srgbClr val="919295"/>
                </a:solidFill>
              </a:rPr>
              <a:t>or </a:t>
            </a:r>
            <a:r>
              <a:rPr lang="en-US" sz="2600" b="1" dirty="0" smtClean="0">
                <a:solidFill>
                  <a:schemeClr val="accent1"/>
                </a:solidFill>
                <a:hlinkClick r:id="rId5"/>
              </a:rPr>
              <a:t>purchase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br>
              <a:rPr lang="en-US" sz="2600" b="1" dirty="0" smtClean="0">
                <a:solidFill>
                  <a:schemeClr val="accent1"/>
                </a:solidFill>
              </a:rPr>
            </a:br>
            <a:r>
              <a:rPr lang="en-US" sz="2600" dirty="0" smtClean="0">
                <a:solidFill>
                  <a:srgbClr val="919295"/>
                </a:solidFill>
              </a:rPr>
              <a:t>a copy.</a:t>
            </a:r>
            <a:endParaRPr lang="en-US" sz="2800" b="1" dirty="0" smtClean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 Introduction to Vocational 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5064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4724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chemeClr val="accent1"/>
                </a:solidFill>
                <a:latin typeface="Georgia" pitchFamily="18" charset="0"/>
              </a:rPr>
              <a:t>Find support </a:t>
            </a:r>
            <a:r>
              <a:rPr lang="en-US" sz="2600" dirty="0" smtClean="0">
                <a:solidFill>
                  <a:srgbClr val="919295"/>
                </a:solidFill>
                <a:latin typeface="Georgia" pitchFamily="18" charset="0"/>
              </a:rPr>
              <a:t>for a club vocational service project in </a:t>
            </a:r>
            <a:r>
              <a:rPr lang="en-US" sz="2600" dirty="0" smtClean="0">
                <a:solidFill>
                  <a:srgbClr val="919295"/>
                </a:solidFill>
                <a:latin typeface="Georgia" pitchFamily="18" charset="0"/>
                <a:hlinkClick r:id="rId3"/>
              </a:rPr>
              <a:t>Rotary Ideas</a:t>
            </a:r>
            <a:r>
              <a:rPr lang="en-US" sz="2600" dirty="0" smtClean="0">
                <a:solidFill>
                  <a:srgbClr val="919295"/>
                </a:solidFill>
                <a:latin typeface="Georgia" pitchFamily="18" charset="0"/>
              </a:rPr>
              <a:t>.</a:t>
            </a:r>
            <a:endParaRPr lang="en-US" sz="2600" dirty="0">
              <a:solidFill>
                <a:srgbClr val="919295"/>
              </a:solidFill>
              <a:latin typeface="Georgia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chemeClr val="accent1"/>
                </a:solidFill>
                <a:latin typeface="Georgia" pitchFamily="18" charset="0"/>
              </a:rPr>
              <a:t>Share your vocational </a:t>
            </a:r>
            <a:r>
              <a:rPr lang="en-US" sz="2600" dirty="0">
                <a:solidFill>
                  <a:schemeClr val="accent1"/>
                </a:solidFill>
                <a:latin typeface="Georgia" pitchFamily="18" charset="0"/>
              </a:rPr>
              <a:t>service </a:t>
            </a:r>
            <a:r>
              <a:rPr lang="en-US" sz="2600" dirty="0" smtClean="0">
                <a:solidFill>
                  <a:schemeClr val="accent1"/>
                </a:solidFill>
                <a:latin typeface="Georgia" pitchFamily="18" charset="0"/>
              </a:rPr>
              <a:t>project successes </a:t>
            </a:r>
            <a:r>
              <a:rPr lang="en-US" sz="2600" dirty="0" smtClean="0">
                <a:solidFill>
                  <a:srgbClr val="919295"/>
                </a:solidFill>
                <a:latin typeface="Georgia" pitchFamily="18" charset="0"/>
              </a:rPr>
              <a:t>on </a:t>
            </a:r>
            <a:r>
              <a:rPr lang="en-US" sz="2600" dirty="0" smtClean="0">
                <a:solidFill>
                  <a:srgbClr val="919295"/>
                </a:solidFill>
                <a:latin typeface="Georgia" pitchFamily="18" charset="0"/>
                <a:hlinkClick r:id="rId4"/>
              </a:rPr>
              <a:t>Rotary Showcase</a:t>
            </a:r>
            <a:r>
              <a:rPr lang="en-US" sz="2600" dirty="0" smtClean="0">
                <a:solidFill>
                  <a:srgbClr val="919295"/>
                </a:solidFill>
                <a:latin typeface="Georgia" pitchFamily="18" charset="0"/>
              </a:rPr>
              <a:t> </a:t>
            </a:r>
            <a:r>
              <a:rPr lang="en-US" sz="2600" dirty="0" smtClean="0">
                <a:solidFill>
                  <a:srgbClr val="919295"/>
                </a:solidFill>
              </a:rPr>
              <a:t>to inspire others and promote our collective efforts to improve communities around the world.</a:t>
            </a:r>
          </a:p>
          <a:p>
            <a:pPr>
              <a:spcAft>
                <a:spcPts val="300"/>
              </a:spcAft>
            </a:pPr>
            <a:r>
              <a:rPr lang="en-US" sz="2600" dirty="0">
                <a:solidFill>
                  <a:schemeClr val="accent1"/>
                </a:solidFill>
                <a:latin typeface="Georgia" pitchFamily="18" charset="0"/>
              </a:rPr>
              <a:t>Learn how to organize a vocational training </a:t>
            </a:r>
            <a:r>
              <a:rPr lang="en-US" sz="2600" dirty="0" smtClean="0">
                <a:solidFill>
                  <a:schemeClr val="accent1"/>
                </a:solidFill>
                <a:latin typeface="Georgia" pitchFamily="18" charset="0"/>
              </a:rPr>
              <a:t>team</a:t>
            </a:r>
            <a:r>
              <a:rPr lang="en-US" sz="2800" dirty="0" smtClean="0"/>
              <a:t> </a:t>
            </a:r>
            <a:r>
              <a:rPr lang="en-US" sz="2800" dirty="0"/>
              <a:t>to conduct training and build capacity in collaboration with Rotarians in other parts of the world, using </a:t>
            </a:r>
            <a:r>
              <a:rPr lang="en-US" sz="2800" dirty="0">
                <a:hlinkClick r:id="rId5"/>
              </a:rPr>
              <a:t>Global Outlook: A Rotarian’s Guide to Vocational </a:t>
            </a:r>
            <a:r>
              <a:rPr lang="en-US" sz="2800" dirty="0" smtClean="0">
                <a:hlinkClick r:id="rId5"/>
              </a:rPr>
              <a:t>Service. </a:t>
            </a:r>
            <a:endParaRPr lang="en-US" sz="2800" dirty="0" smtClean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Resources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432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34400" cy="47244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600" dirty="0" smtClean="0">
                <a:solidFill>
                  <a:srgbClr val="919295"/>
                </a:solidFill>
              </a:rPr>
              <a:t>Your district vocational service chair, appointed by your district governor, coordinates </a:t>
            </a:r>
            <a:r>
              <a:rPr lang="en-US" sz="2600" dirty="0">
                <a:solidFill>
                  <a:srgbClr val="919295"/>
                </a:solidFill>
              </a:rPr>
              <a:t>and </a:t>
            </a:r>
            <a:r>
              <a:rPr lang="en-US" sz="2600" dirty="0" smtClean="0">
                <a:solidFill>
                  <a:srgbClr val="919295"/>
                </a:solidFill>
              </a:rPr>
              <a:t>promotes </a:t>
            </a:r>
            <a:r>
              <a:rPr lang="en-US" sz="2600" dirty="0">
                <a:solidFill>
                  <a:srgbClr val="919295"/>
                </a:solidFill>
              </a:rPr>
              <a:t>vocational service activities within the district.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600" dirty="0">
                <a:solidFill>
                  <a:srgbClr val="919295"/>
                </a:solidFill>
              </a:rPr>
              <a:t>To identify your district </a:t>
            </a:r>
            <a:r>
              <a:rPr lang="en-US" sz="2600" dirty="0" smtClean="0">
                <a:solidFill>
                  <a:srgbClr val="919295"/>
                </a:solidFill>
              </a:rPr>
              <a:t>vocational service </a:t>
            </a:r>
            <a:r>
              <a:rPr lang="en-US" sz="2600" dirty="0">
                <a:solidFill>
                  <a:srgbClr val="919295"/>
                </a:solidFill>
              </a:rPr>
              <a:t>chair, </a:t>
            </a:r>
            <a:r>
              <a:rPr lang="en-US" sz="2600" dirty="0" smtClean="0">
                <a:solidFill>
                  <a:srgbClr val="919295"/>
                </a:solidFill>
              </a:rPr>
              <a:t>and for questions</a:t>
            </a:r>
            <a:r>
              <a:rPr lang="en-US" sz="2600" dirty="0">
                <a:solidFill>
                  <a:srgbClr val="919295"/>
                </a:solidFill>
              </a:rPr>
              <a:t>, contact </a:t>
            </a:r>
            <a:r>
              <a:rPr lang="en-US" sz="2600" dirty="0" smtClean="0">
                <a:solidFill>
                  <a:srgbClr val="919295"/>
                </a:solidFill>
              </a:rPr>
              <a:t>the Rotary Service Connections staff at </a:t>
            </a:r>
            <a:r>
              <a:rPr lang="en-US" sz="2600" dirty="0" smtClean="0">
                <a:solidFill>
                  <a:schemeClr val="accent1"/>
                </a:solidFill>
                <a:hlinkClick r:id="rId3"/>
              </a:rPr>
              <a:t>rotary.service@rotary.org</a:t>
            </a:r>
            <a:r>
              <a:rPr lang="en-US" sz="2600" dirty="0">
                <a:solidFill>
                  <a:srgbClr val="919295"/>
                </a:solidFill>
              </a:rPr>
              <a:t>.</a:t>
            </a:r>
          </a:p>
          <a:p>
            <a:pPr marL="0" indent="0">
              <a:spcAft>
                <a:spcPts val="300"/>
              </a:spcAft>
              <a:buNone/>
            </a:pPr>
            <a:endParaRPr lang="en-US" sz="2800" b="1" dirty="0" smtClean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Support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29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3434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Vocational Service is one of Rotary’s Avenues of Service. 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Through Vocational Service we:</a:t>
            </a:r>
            <a:endParaRPr lang="en-US" sz="2800" b="1" u="sng" dirty="0">
              <a:solidFill>
                <a:schemeClr val="accent1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Serve</a:t>
            </a:r>
            <a:r>
              <a:rPr lang="en-US" sz="2800" dirty="0" smtClean="0">
                <a:solidFill>
                  <a:srgbClr val="919295"/>
                </a:solidFill>
              </a:rPr>
              <a:t> others by using our unique skills to address community needs</a:t>
            </a:r>
          </a:p>
          <a:p>
            <a:pPr lvl="1">
              <a:spcAft>
                <a:spcPts val="3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Empower</a:t>
            </a:r>
            <a:r>
              <a:rPr lang="en-US" sz="2800" dirty="0" smtClean="0">
                <a:solidFill>
                  <a:srgbClr val="919295"/>
                </a:solidFill>
              </a:rPr>
              <a:t> others through training and skill development</a:t>
            </a:r>
          </a:p>
          <a:p>
            <a:pPr lvl="1">
              <a:spcAft>
                <a:spcPts val="300"/>
              </a:spcAft>
            </a:pPr>
            <a:r>
              <a:rPr lang="en-US" sz="2800" b="1" dirty="0" smtClean="0">
                <a:solidFill>
                  <a:schemeClr val="accent1"/>
                </a:solidFill>
              </a:rPr>
              <a:t>Inspire</a:t>
            </a:r>
            <a:r>
              <a:rPr lang="en-US" sz="2800" dirty="0" smtClean="0">
                <a:solidFill>
                  <a:srgbClr val="919295"/>
                </a:solidFill>
              </a:rPr>
              <a:t> others to act with integrity by following Rotary’s guiding principles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solidFill>
                <a:srgbClr val="58585A"/>
              </a:solidFill>
              <a:latin typeface="Georgia"/>
              <a:cs typeface="Georgi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Vocational 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611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43434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Vocational Service includes:</a:t>
            </a:r>
            <a:endParaRPr lang="en-US" sz="2800" b="1" u="sng" dirty="0">
              <a:solidFill>
                <a:schemeClr val="accent1"/>
              </a:solidFill>
            </a:endParaRPr>
          </a:p>
          <a:p>
            <a:pPr lvl="1">
              <a:spcAft>
                <a:spcPts val="300"/>
              </a:spcAft>
            </a:pPr>
            <a:r>
              <a:rPr lang="en-US" dirty="0"/>
              <a:t>Connecting our professions and professional networks with our Rotary club </a:t>
            </a:r>
            <a:r>
              <a:rPr lang="en-US" dirty="0" smtClean="0"/>
              <a:t>activities</a:t>
            </a:r>
            <a:endParaRPr lang="en-US" dirty="0"/>
          </a:p>
          <a:p>
            <a:pPr lvl="1">
              <a:spcAft>
                <a:spcPts val="300"/>
              </a:spcAft>
            </a:pPr>
            <a:r>
              <a:rPr lang="en-US" dirty="0" smtClean="0"/>
              <a:t>Using our expertise to address community problems and help others discover </a:t>
            </a:r>
            <a:r>
              <a:rPr lang="en-US" dirty="0"/>
              <a:t>new </a:t>
            </a:r>
            <a:r>
              <a:rPr lang="en-US" dirty="0" smtClean="0"/>
              <a:t>vocational opportunities </a:t>
            </a:r>
            <a:r>
              <a:rPr lang="en-US" dirty="0"/>
              <a:t>and </a:t>
            </a:r>
            <a:r>
              <a:rPr lang="en-US" dirty="0" smtClean="0"/>
              <a:t>interests</a:t>
            </a:r>
          </a:p>
          <a:p>
            <a:pPr lvl="1">
              <a:spcAft>
                <a:spcPts val="300"/>
              </a:spcAft>
            </a:pPr>
            <a:r>
              <a:rPr lang="en-US" dirty="0" smtClean="0"/>
              <a:t>Promoting Rotary’s commitment to integrity in our professional as well as personal lives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solidFill>
                <a:srgbClr val="58585A"/>
              </a:solidFill>
              <a:latin typeface="Georgia"/>
              <a:cs typeface="Georgi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Defining Vocational Service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65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029200" cy="4343400"/>
          </a:xfrm>
          <a:prstGeom prst="rect">
            <a:avLst/>
          </a:prstGeom>
        </p:spPr>
        <p:txBody>
          <a:bodyPr lIns="0" tIns="0" rIns="0" bIns="0"/>
          <a:lstStyle/>
          <a:p>
            <a:pPr marL="457200" lvl="1" indent="0">
              <a:spcAft>
                <a:spcPts val="300"/>
              </a:spcAft>
              <a:buNone/>
            </a:pPr>
            <a:r>
              <a:rPr lang="en-US" dirty="0" smtClean="0"/>
              <a:t>Professionals </a:t>
            </a:r>
            <a:r>
              <a:rPr lang="en-US" dirty="0"/>
              <a:t>join a Rotary </a:t>
            </a:r>
            <a:r>
              <a:rPr lang="en-US" dirty="0" smtClean="0"/>
              <a:t>club as representatives </a:t>
            </a:r>
            <a:r>
              <a:rPr lang="en-US" dirty="0"/>
              <a:t>of their particular business or profession. </a:t>
            </a:r>
          </a:p>
          <a:p>
            <a:pPr marL="457200" lvl="1" indent="0">
              <a:spcAft>
                <a:spcPts val="300"/>
              </a:spcAft>
              <a:buNone/>
            </a:pPr>
            <a:r>
              <a:rPr lang="en-US" dirty="0"/>
              <a:t>Rotarians have </a:t>
            </a:r>
            <a:r>
              <a:rPr lang="en-US" dirty="0" smtClean="0"/>
              <a:t>a dual responsibility: represent </a:t>
            </a:r>
            <a:r>
              <a:rPr lang="en-US" dirty="0"/>
              <a:t>their vocation within </a:t>
            </a:r>
            <a:r>
              <a:rPr lang="en-US" dirty="0" smtClean="0"/>
              <a:t>their </a:t>
            </a:r>
            <a:r>
              <a:rPr lang="en-US" dirty="0"/>
              <a:t>club and </a:t>
            </a:r>
            <a:r>
              <a:rPr lang="en-US" dirty="0" smtClean="0"/>
              <a:t>to exemplify </a:t>
            </a:r>
            <a:r>
              <a:rPr lang="en-US" dirty="0"/>
              <a:t>the ideals of Rotary </a:t>
            </a:r>
            <a:r>
              <a:rPr lang="en-US" dirty="0" smtClean="0"/>
              <a:t>in their place of business.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Responsibilities</a:t>
            </a:r>
            <a:endParaRPr lang="en-US" sz="2400" b="1" dirty="0"/>
          </a:p>
        </p:txBody>
      </p:sp>
      <p:pic>
        <p:nvPicPr>
          <p:cNvPr id="1026" name="Picture 2" descr="S:\Rotary Service Connections\Communications and Publications\Publications\PPT_Vocational Service\2014\20061108_IN_0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89" y="3886200"/>
            <a:ext cx="400441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Rotary Service Connections\Communications and Publications\Publications\PPT_Vocational Service\2014\20061108_IN_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89" y="1066800"/>
            <a:ext cx="4004411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4953000" cy="4343400"/>
          </a:xfrm>
          <a:prstGeom prst="rect">
            <a:avLst/>
          </a:prstGeom>
        </p:spPr>
        <p:txBody>
          <a:bodyPr lIns="0" tIns="0" rIns="0" bIns="0"/>
          <a:lstStyle/>
          <a:p>
            <a:pPr marL="457200" lvl="1" indent="0">
              <a:spcAft>
                <a:spcPts val="300"/>
              </a:spcAft>
              <a:buNone/>
            </a:pPr>
            <a:r>
              <a:rPr lang="en-US" dirty="0" smtClean="0"/>
              <a:t>Rotary emphasizes integrity and high ethical standards. </a:t>
            </a:r>
            <a:r>
              <a:rPr lang="en-US" dirty="0"/>
              <a:t>Two useful tools </a:t>
            </a:r>
            <a:r>
              <a:rPr lang="en-US" dirty="0" smtClean="0"/>
              <a:t>for assessing our performance in these areas are </a:t>
            </a:r>
            <a:r>
              <a:rPr lang="en-US" b="1" dirty="0" smtClean="0">
                <a:solidFill>
                  <a:schemeClr val="accent1"/>
                </a:solidFill>
                <a:hlinkClick r:id="rId3"/>
              </a:rPr>
              <a:t>The Four-Way Test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and the </a:t>
            </a:r>
            <a:r>
              <a:rPr lang="en-US" b="1" dirty="0" smtClean="0">
                <a:solidFill>
                  <a:schemeClr val="accent1"/>
                </a:solidFill>
                <a:hlinkClick r:id="rId4"/>
              </a:rPr>
              <a:t>Rotarian Code of Conduct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Integrity and Ethics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92" y="1371600"/>
            <a:ext cx="3493489" cy="462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3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105400" cy="4343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spcAft>
                <a:spcPts val="300"/>
              </a:spcAft>
            </a:pPr>
            <a:r>
              <a:rPr lang="en-US" sz="2500" dirty="0"/>
              <a:t>Host a business networking event with non-Rotarian professionals in </a:t>
            </a:r>
            <a:r>
              <a:rPr lang="en-US" sz="2500" dirty="0" smtClean="0"/>
              <a:t>your community</a:t>
            </a:r>
            <a:r>
              <a:rPr lang="en-US" sz="2500" dirty="0"/>
              <a:t>.</a:t>
            </a:r>
          </a:p>
          <a:p>
            <a:pPr>
              <a:spcAft>
                <a:spcPts val="300"/>
              </a:spcAft>
            </a:pPr>
            <a:r>
              <a:rPr lang="en-US" sz="2500" dirty="0" smtClean="0"/>
              <a:t>Offer career </a:t>
            </a:r>
            <a:r>
              <a:rPr lang="en-US" sz="2500" dirty="0"/>
              <a:t>counseling for unemployed or underemployed adults.</a:t>
            </a:r>
          </a:p>
          <a:p>
            <a:pPr>
              <a:spcAft>
                <a:spcPts val="300"/>
              </a:spcAft>
            </a:pPr>
            <a:r>
              <a:rPr lang="en-US" sz="2500" dirty="0"/>
              <a:t>Give career guidance to young people </a:t>
            </a:r>
            <a:r>
              <a:rPr lang="en-US" sz="2500" dirty="0" smtClean="0"/>
              <a:t>(for example, hold a career day </a:t>
            </a:r>
            <a:r>
              <a:rPr lang="en-US" sz="2500" dirty="0"/>
              <a:t>or </a:t>
            </a:r>
            <a:r>
              <a:rPr lang="en-US" sz="2500" dirty="0" smtClean="0"/>
              <a:t>start a mentoring </a:t>
            </a:r>
            <a:r>
              <a:rPr lang="en-US" sz="2500" dirty="0"/>
              <a:t>program).</a:t>
            </a:r>
          </a:p>
          <a:p>
            <a:pPr>
              <a:spcAft>
                <a:spcPts val="300"/>
              </a:spcAft>
            </a:pPr>
            <a:r>
              <a:rPr lang="en-US" sz="2500" dirty="0" smtClean="0"/>
              <a:t>Apply your professional </a:t>
            </a:r>
            <a:r>
              <a:rPr lang="en-US" sz="2500" dirty="0"/>
              <a:t>skills </a:t>
            </a:r>
            <a:r>
              <a:rPr lang="en-US" sz="2500" dirty="0" smtClean="0"/>
              <a:t>to a project</a:t>
            </a:r>
            <a:r>
              <a:rPr lang="en-US" sz="2500" dirty="0"/>
              <a:t>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Vocational Service Project Ideas</a:t>
            </a:r>
            <a:endParaRPr lang="en-US" sz="2400" b="1" dirty="0"/>
          </a:p>
        </p:txBody>
      </p:sp>
      <p:pic>
        <p:nvPicPr>
          <p:cNvPr id="2050" name="Picture 2" descr="S:\Rotary Service Connections\Communications and Publications\Publications\PPT_Vocational Service\2014\20110222_HT_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219200"/>
            <a:ext cx="3775588" cy="251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Rotary Service Connections\Communications and Publications\Publications\PPT_Vocational Service\2014\20140602_AU_0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77558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4267200" cy="46482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Rotary Fellowships </a:t>
            </a:r>
            <a:r>
              <a:rPr lang="en-US" sz="2400" dirty="0" smtClean="0">
                <a:solidFill>
                  <a:srgbClr val="919295"/>
                </a:solidFill>
                <a:latin typeface="Georgia" pitchFamily="18" charset="0"/>
              </a:rPr>
              <a:t>are international groups of Rotarians who pursue a shared vocational or recreational interest.</a:t>
            </a:r>
            <a:br>
              <a:rPr lang="en-US" sz="2400" dirty="0" smtClean="0">
                <a:solidFill>
                  <a:srgbClr val="919295"/>
                </a:solidFill>
                <a:latin typeface="Georgia" pitchFamily="18" charset="0"/>
              </a:rPr>
            </a:br>
            <a:endParaRPr lang="en-US" sz="2400" dirty="0" smtClean="0">
              <a:solidFill>
                <a:srgbClr val="919295"/>
              </a:solidFill>
              <a:latin typeface="Georgia" pitchFamily="18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 smtClean="0">
                <a:solidFill>
                  <a:srgbClr val="919295"/>
                </a:solidFill>
                <a:latin typeface="Georgia" pitchFamily="18" charset="0"/>
                <a:hlinkClick r:id="rId3"/>
              </a:rPr>
              <a:t>Join a Rotary Fellowship</a:t>
            </a:r>
            <a:r>
              <a:rPr lang="en-US" sz="2400" dirty="0" smtClean="0">
                <a:solidFill>
                  <a:srgbClr val="919295"/>
                </a:solidFill>
                <a:latin typeface="Georgia" pitchFamily="18" charset="0"/>
              </a:rPr>
              <a:t> related to your profession . If one doesn’t exist, consider organizing one.</a:t>
            </a:r>
            <a:endParaRPr lang="en-US" sz="2400" dirty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 or Start a Rotary Fellowship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6800"/>
            <a:ext cx="33528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3798" r="7220" b="7067"/>
          <a:stretch/>
        </p:blipFill>
        <p:spPr>
          <a:xfrm>
            <a:off x="4953000" y="3652837"/>
            <a:ext cx="3200400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4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3962400" cy="49530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</a:rPr>
              <a:t>Rotarian Action Groups </a:t>
            </a:r>
            <a:r>
              <a:rPr lang="en-US" sz="2400" dirty="0" smtClean="0">
                <a:solidFill>
                  <a:srgbClr val="919295"/>
                </a:solidFill>
                <a:latin typeface="Georgia" pitchFamily="18" charset="0"/>
              </a:rPr>
              <a:t>are international groups of Rotarians, Rotary program participants, and alumni who help clubs plan and implement projects in a particular area of service.</a:t>
            </a:r>
            <a:br>
              <a:rPr lang="en-US" sz="2400" dirty="0" smtClean="0">
                <a:solidFill>
                  <a:srgbClr val="919295"/>
                </a:solidFill>
                <a:latin typeface="Georgia" pitchFamily="18" charset="0"/>
              </a:rPr>
            </a:br>
            <a:endParaRPr lang="en-US" sz="2400" dirty="0" smtClean="0">
              <a:solidFill>
                <a:srgbClr val="919295"/>
              </a:solidFill>
              <a:latin typeface="Georgia" pitchFamily="18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2400" dirty="0" smtClean="0">
                <a:solidFill>
                  <a:srgbClr val="919295"/>
                </a:solidFill>
                <a:latin typeface="Georgia" pitchFamily="18" charset="0"/>
                <a:hlinkClick r:id="rId3"/>
              </a:rPr>
              <a:t>Join a Rotarian Action Group</a:t>
            </a:r>
            <a:r>
              <a:rPr lang="en-US" sz="2400" dirty="0" smtClean="0">
                <a:solidFill>
                  <a:srgbClr val="919295"/>
                </a:solidFill>
                <a:latin typeface="Georgia" pitchFamily="18" charset="0"/>
              </a:rPr>
              <a:t> to use your skills to support Rotary projects around the world.</a:t>
            </a:r>
            <a:endParaRPr lang="en-US" sz="2400" dirty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 or Start a Rotarian Action Group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36" y="1524000"/>
            <a:ext cx="4852964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Aft>
                <a:spcPts val="300"/>
              </a:spcAft>
              <a:buNone/>
            </a:pPr>
            <a:r>
              <a:rPr lang="en-US" sz="2600" dirty="0">
                <a:solidFill>
                  <a:srgbClr val="919295"/>
                </a:solidFill>
              </a:rPr>
              <a:t>The </a:t>
            </a:r>
            <a:r>
              <a:rPr lang="en-US" sz="2600" b="1" dirty="0" smtClean="0">
                <a:solidFill>
                  <a:schemeClr val="accent1"/>
                </a:solidFill>
              </a:rPr>
              <a:t>Vocational Service </a:t>
            </a:r>
            <a:r>
              <a:rPr lang="en-US" sz="2600" b="1" dirty="0">
                <a:solidFill>
                  <a:schemeClr val="accent1"/>
                </a:solidFill>
              </a:rPr>
              <a:t>newsletter</a:t>
            </a:r>
            <a:r>
              <a:rPr lang="en-US" sz="2600" dirty="0">
                <a:solidFill>
                  <a:srgbClr val="919295"/>
                </a:solidFill>
              </a:rPr>
              <a:t>, a </a:t>
            </a:r>
            <a:r>
              <a:rPr lang="en-US" sz="2600" dirty="0" smtClean="0">
                <a:solidFill>
                  <a:srgbClr val="919295"/>
                </a:solidFill>
              </a:rPr>
              <a:t>free </a:t>
            </a:r>
            <a:r>
              <a:rPr lang="en-US" sz="2600" dirty="0">
                <a:solidFill>
                  <a:srgbClr val="919295"/>
                </a:solidFill>
              </a:rPr>
              <a:t>quarterly </a:t>
            </a:r>
            <a:r>
              <a:rPr lang="en-US" sz="2600" dirty="0" smtClean="0">
                <a:solidFill>
                  <a:srgbClr val="919295"/>
                </a:solidFill>
              </a:rPr>
              <a:t>e-publication, keeps Rotarians </a:t>
            </a:r>
            <a:r>
              <a:rPr lang="en-US" sz="2600" dirty="0">
                <a:solidFill>
                  <a:srgbClr val="919295"/>
                </a:solidFill>
              </a:rPr>
              <a:t>informed about:</a:t>
            </a:r>
          </a:p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rgbClr val="919295"/>
                </a:solidFill>
              </a:rPr>
              <a:t>Offering their professional skills to Rotary projects</a:t>
            </a:r>
          </a:p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rgbClr val="919295"/>
                </a:solidFill>
              </a:rPr>
              <a:t>Supporting the professional development of individuals and communities in need</a:t>
            </a:r>
          </a:p>
          <a:p>
            <a:pPr>
              <a:spcAft>
                <a:spcPts val="300"/>
              </a:spcAft>
            </a:pPr>
            <a:r>
              <a:rPr lang="en-US" sz="2600" dirty="0" smtClean="0">
                <a:solidFill>
                  <a:srgbClr val="919295"/>
                </a:solidFill>
              </a:rPr>
              <a:t>Representing Rotary and promoting Rotary values in the workplace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Subscribe at </a:t>
            </a:r>
            <a:r>
              <a:rPr lang="en-US" sz="2600" b="1" dirty="0" smtClean="0">
                <a:solidFill>
                  <a:schemeClr val="accent1"/>
                </a:solidFill>
                <a:hlinkClick r:id="rId3"/>
              </a:rPr>
              <a:t>www.rotary.org/newsletters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endParaRPr lang="en-US" sz="2600" dirty="0" smtClean="0">
              <a:solidFill>
                <a:srgbClr val="919295"/>
              </a:solidFill>
            </a:endParaRPr>
          </a:p>
          <a:p>
            <a:pPr marL="0" indent="0">
              <a:spcAft>
                <a:spcPts val="300"/>
              </a:spcAft>
              <a:buNone/>
            </a:pPr>
            <a:endParaRPr lang="en-US" sz="2800" b="1" dirty="0" smtClean="0">
              <a:solidFill>
                <a:srgbClr val="919295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Vocational Service Update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44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Communications_white (2)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11C9B1-98FD-4A41-B372-A80470073750}">
  <ds:schemaRefs>
    <ds:schemaRef ds:uri="41d4868e-e7c5-4a0f-bea8-40f63a832f7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069370df-1b75-469d-a9d4-424b0b9f5a67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A461A0-9E57-4F26-B23F-80627D2491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FB8DB3-B937-485A-B8AD-8432730D6F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RICommunications_white (2)</Template>
  <TotalTime>330</TotalTime>
  <Words>478</Words>
  <Application>Microsoft Office PowerPoint</Application>
  <PresentationFormat>On-screen Show (4:3)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Narrow</vt:lpstr>
      <vt:lpstr>Arial Narrow Bold</vt:lpstr>
      <vt:lpstr>Calibri</vt:lpstr>
      <vt:lpstr>Georgia</vt:lpstr>
      <vt:lpstr>ヒラギノ角ゴ Pro W3</vt:lpstr>
      <vt:lpstr>RICommunications_white (2)</vt:lpstr>
      <vt:lpstr>Custom Design</vt:lpstr>
      <vt:lpstr>2_Custom Design</vt:lpstr>
      <vt:lpstr>PowerPoint Presentation</vt:lpstr>
      <vt:lpstr>Vocational Service</vt:lpstr>
      <vt:lpstr>Defining Vocational Service</vt:lpstr>
      <vt:lpstr>Responsibilities</vt:lpstr>
      <vt:lpstr>Integrity and Ethics</vt:lpstr>
      <vt:lpstr>Vocational Service Project Ideas</vt:lpstr>
      <vt:lpstr>Join or Start a Rotary Fellowship</vt:lpstr>
      <vt:lpstr>Join or Start a Rotarian Action Group</vt:lpstr>
      <vt:lpstr>Vocational Service Update</vt:lpstr>
      <vt:lpstr>An Introduction to Vocational Service</vt:lpstr>
      <vt:lpstr>Additional Resources</vt:lpstr>
      <vt:lpstr>Support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Ellina Kushnir</dc:creator>
  <cp:lastModifiedBy>Shirley Pinnix Evans</cp:lastModifiedBy>
  <cp:revision>37</cp:revision>
  <cp:lastPrinted>2013-04-11T19:55:04Z</cp:lastPrinted>
  <dcterms:created xsi:type="dcterms:W3CDTF">2013-10-31T14:46:22Z</dcterms:created>
  <dcterms:modified xsi:type="dcterms:W3CDTF">2018-12-31T18:52:49Z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</Properties>
</file>