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7" r:id="rId20"/>
    <p:sldId id="269" r:id="rId21"/>
    <p:sldId id="27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D3EE1-5E13-4BE7-9976-4F24D8C99B2D}" v="5" dt="2026-05-02T15:45:29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17" d="100"/>
          <a:sy n="217" d="100"/>
        </p:scale>
        <p:origin x="17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ewman" userId="b3ae26c2661b9dc0" providerId="LiveId" clId="{898F58F7-6DE7-4980-8E61-6DDE6B026ADE}"/>
    <pc:docChg chg="custSel delSld modSld">
      <pc:chgData name="Michael Newman" userId="b3ae26c2661b9dc0" providerId="LiveId" clId="{898F58F7-6DE7-4980-8E61-6DDE6B026ADE}" dt="2026-05-02T16:13:20.905" v="116" actId="478"/>
      <pc:docMkLst>
        <pc:docMk/>
      </pc:docMkLst>
      <pc:sldChg chg="delSp mod">
        <pc:chgData name="Michael Newman" userId="b3ae26c2661b9dc0" providerId="LiveId" clId="{898F58F7-6DE7-4980-8E61-6DDE6B026ADE}" dt="2026-05-02T16:13:20.905" v="116" actId="478"/>
        <pc:sldMkLst>
          <pc:docMk/>
          <pc:sldMk cId="0" sldId="258"/>
        </pc:sldMkLst>
        <pc:picChg chg="del">
          <ac:chgData name="Michael Newman" userId="b3ae26c2661b9dc0" providerId="LiveId" clId="{898F58F7-6DE7-4980-8E61-6DDE6B026ADE}" dt="2026-05-02T16:13:20.905" v="116" actId="478"/>
          <ac:picMkLst>
            <pc:docMk/>
            <pc:sldMk cId="0" sldId="258"/>
            <ac:picMk id="9901" creationId="{00000000-0000-0000-0000-000000000000}"/>
          </ac:picMkLst>
        </pc:picChg>
      </pc:sldChg>
      <pc:sldChg chg="delSp modSp mod">
        <pc:chgData name="Michael Newman" userId="b3ae26c2661b9dc0" providerId="LiveId" clId="{898F58F7-6DE7-4980-8E61-6DDE6B026ADE}" dt="2026-05-02T16:13:11.248" v="115" actId="478"/>
        <pc:sldMkLst>
          <pc:docMk/>
          <pc:sldMk cId="0" sldId="267"/>
        </pc:sldMkLst>
        <pc:spChg chg="mod">
          <ac:chgData name="Michael Newman" userId="b3ae26c2661b9dc0" providerId="LiveId" clId="{898F58F7-6DE7-4980-8E61-6DDE6B026ADE}" dt="2026-05-02T16:09:48.430" v="96" actId="20577"/>
          <ac:spMkLst>
            <pc:docMk/>
            <pc:sldMk cId="0" sldId="267"/>
            <ac:spMk id="21" creationId="{00000000-0000-0000-0000-000000000000}"/>
          </ac:spMkLst>
        </pc:spChg>
        <pc:spChg chg="mod">
          <ac:chgData name="Michael Newman" userId="b3ae26c2661b9dc0" providerId="LiveId" clId="{898F58F7-6DE7-4980-8E61-6DDE6B026ADE}" dt="2026-05-02T16:09:00.477" v="48" actId="20577"/>
          <ac:spMkLst>
            <pc:docMk/>
            <pc:sldMk cId="0" sldId="267"/>
            <ac:spMk id="22" creationId="{00000000-0000-0000-0000-000000000000}"/>
          </ac:spMkLst>
        </pc:spChg>
        <pc:spChg chg="mod">
          <ac:chgData name="Michael Newman" userId="b3ae26c2661b9dc0" providerId="LiveId" clId="{898F58F7-6DE7-4980-8E61-6DDE6B026ADE}" dt="2026-05-02T16:08:44.942" v="35" actId="20577"/>
          <ac:spMkLst>
            <pc:docMk/>
            <pc:sldMk cId="0" sldId="267"/>
            <ac:spMk id="24" creationId="{00000000-0000-0000-0000-000000000000}"/>
          </ac:spMkLst>
        </pc:spChg>
        <pc:spChg chg="mod">
          <ac:chgData name="Michael Newman" userId="b3ae26c2661b9dc0" providerId="LiveId" clId="{898F58F7-6DE7-4980-8E61-6DDE6B026ADE}" dt="2026-05-02T16:09:21.205" v="63" actId="20577"/>
          <ac:spMkLst>
            <pc:docMk/>
            <pc:sldMk cId="0" sldId="267"/>
            <ac:spMk id="26" creationId="{00000000-0000-0000-0000-000000000000}"/>
          </ac:spMkLst>
        </pc:spChg>
        <pc:spChg chg="mod">
          <ac:chgData name="Michael Newman" userId="b3ae26c2661b9dc0" providerId="LiveId" clId="{898F58F7-6DE7-4980-8E61-6DDE6B026ADE}" dt="2026-05-02T16:09:31.879" v="78" actId="20577"/>
          <ac:spMkLst>
            <pc:docMk/>
            <pc:sldMk cId="0" sldId="267"/>
            <ac:spMk id="27" creationId="{00000000-0000-0000-0000-000000000000}"/>
          </ac:spMkLst>
        </pc:spChg>
        <pc:picChg chg="del">
          <ac:chgData name="Michael Newman" userId="b3ae26c2661b9dc0" providerId="LiveId" clId="{898F58F7-6DE7-4980-8E61-6DDE6B026ADE}" dt="2026-05-02T16:13:11.248" v="115" actId="478"/>
          <ac:picMkLst>
            <pc:docMk/>
            <pc:sldMk cId="0" sldId="267"/>
            <ac:picMk id="9902" creationId="{00000000-0000-0000-0000-000000000000}"/>
          </ac:picMkLst>
        </pc:picChg>
      </pc:sldChg>
      <pc:sldChg chg="modSp del mod">
        <pc:chgData name="Michael Newman" userId="b3ae26c2661b9dc0" providerId="LiveId" clId="{898F58F7-6DE7-4980-8E61-6DDE6B026ADE}" dt="2026-05-02T16:12:21.567" v="114" actId="47"/>
        <pc:sldMkLst>
          <pc:docMk/>
          <pc:sldMk cId="0" sldId="268"/>
        </pc:sldMkLst>
        <pc:spChg chg="mod">
          <ac:chgData name="Michael Newman" userId="b3ae26c2661b9dc0" providerId="LiveId" clId="{898F58F7-6DE7-4980-8E61-6DDE6B026ADE}" dt="2026-05-02T16:11:28.468" v="113" actId="20577"/>
          <ac:spMkLst>
            <pc:docMk/>
            <pc:sldMk cId="0" sldId="268"/>
            <ac:spMk id="18" creationId="{00000000-0000-0000-0000-000000000000}"/>
          </ac:spMkLst>
        </pc:spChg>
      </pc:sldChg>
      <pc:sldChg chg="modSp mod">
        <pc:chgData name="Michael Newman" userId="b3ae26c2661b9dc0" providerId="LiveId" clId="{898F58F7-6DE7-4980-8E61-6DDE6B026ADE}" dt="2026-05-02T15:44:53.034" v="8" actId="404"/>
        <pc:sldMkLst>
          <pc:docMk/>
          <pc:sldMk cId="0" sldId="271"/>
        </pc:sldMkLst>
        <pc:spChg chg="mod">
          <ac:chgData name="Michael Newman" userId="b3ae26c2661b9dc0" providerId="LiveId" clId="{898F58F7-6DE7-4980-8E61-6DDE6B026ADE}" dt="2026-05-02T15:44:42.415" v="6" actId="404"/>
          <ac:spMkLst>
            <pc:docMk/>
            <pc:sldMk cId="0" sldId="271"/>
            <ac:spMk id="1084" creationId="{00000000-0000-0000-0000-000000000000}"/>
          </ac:spMkLst>
        </pc:spChg>
        <pc:spChg chg="mod">
          <ac:chgData name="Michael Newman" userId="b3ae26c2661b9dc0" providerId="LiveId" clId="{898F58F7-6DE7-4980-8E61-6DDE6B026ADE}" dt="2026-05-02T15:44:53.034" v="8" actId="404"/>
          <ac:spMkLst>
            <pc:docMk/>
            <pc:sldMk cId="0" sldId="271"/>
            <ac:spMk id="1091" creationId="{00000000-0000-0000-0000-000000000000}"/>
          </ac:spMkLst>
        </pc:spChg>
      </pc:sldChg>
      <pc:sldChg chg="modSp mod">
        <pc:chgData name="Michael Newman" userId="b3ae26c2661b9dc0" providerId="LiveId" clId="{898F58F7-6DE7-4980-8E61-6DDE6B026ADE}" dt="2026-05-02T15:45:09.257" v="11" actId="1076"/>
        <pc:sldMkLst>
          <pc:docMk/>
          <pc:sldMk cId="0" sldId="272"/>
        </pc:sldMkLst>
        <pc:spChg chg="mod">
          <ac:chgData name="Michael Newman" userId="b3ae26c2661b9dc0" providerId="LiveId" clId="{898F58F7-6DE7-4980-8E61-6DDE6B026ADE}" dt="2026-05-02T15:45:02.373" v="10" actId="404"/>
          <ac:spMkLst>
            <pc:docMk/>
            <pc:sldMk cId="0" sldId="272"/>
            <ac:spMk id="1232" creationId="{00000000-0000-0000-0000-000000000000}"/>
          </ac:spMkLst>
        </pc:spChg>
        <pc:spChg chg="mod">
          <ac:chgData name="Michael Newman" userId="b3ae26c2661b9dc0" providerId="LiveId" clId="{898F58F7-6DE7-4980-8E61-6DDE6B026ADE}" dt="2026-05-02T15:45:09.257" v="11" actId="1076"/>
          <ac:spMkLst>
            <pc:docMk/>
            <pc:sldMk cId="0" sldId="272"/>
            <ac:spMk id="1238" creationId="{00000000-0000-0000-0000-000000000000}"/>
          </ac:spMkLst>
        </pc:spChg>
      </pc:sldChg>
      <pc:sldChg chg="modSp mod">
        <pc:chgData name="Michael Newman" userId="b3ae26c2661b9dc0" providerId="LiveId" clId="{898F58F7-6DE7-4980-8E61-6DDE6B026ADE}" dt="2026-05-02T15:45:21.171" v="14" actId="404"/>
        <pc:sldMkLst>
          <pc:docMk/>
          <pc:sldMk cId="0" sldId="273"/>
        </pc:sldMkLst>
        <pc:spChg chg="mod">
          <ac:chgData name="Michael Newman" userId="b3ae26c2661b9dc0" providerId="LiveId" clId="{898F58F7-6DE7-4980-8E61-6DDE6B026ADE}" dt="2026-05-02T15:45:16.559" v="13" actId="404"/>
          <ac:spMkLst>
            <pc:docMk/>
            <pc:sldMk cId="0" sldId="273"/>
            <ac:spMk id="1244" creationId="{00000000-0000-0000-0000-000000000000}"/>
          </ac:spMkLst>
        </pc:spChg>
        <pc:spChg chg="mod">
          <ac:chgData name="Michael Newman" userId="b3ae26c2661b9dc0" providerId="LiveId" clId="{898F58F7-6DE7-4980-8E61-6DDE6B026ADE}" dt="2026-05-02T15:45:21.171" v="14" actId="404"/>
          <ac:spMkLst>
            <pc:docMk/>
            <pc:sldMk cId="0" sldId="273"/>
            <ac:spMk id="1250" creationId="{00000000-0000-0000-0000-000000000000}"/>
          </ac:spMkLst>
        </pc:spChg>
      </pc:sldChg>
      <pc:sldChg chg="modSp">
        <pc:chgData name="Michael Newman" userId="b3ae26c2661b9dc0" providerId="LiveId" clId="{898F58F7-6DE7-4980-8E61-6DDE6B026ADE}" dt="2026-05-02T15:45:29.792" v="16" actId="404"/>
        <pc:sldMkLst>
          <pc:docMk/>
          <pc:sldMk cId="0" sldId="274"/>
        </pc:sldMkLst>
        <pc:spChg chg="mod">
          <ac:chgData name="Michael Newman" userId="b3ae26c2661b9dc0" providerId="LiveId" clId="{898F58F7-6DE7-4980-8E61-6DDE6B026ADE}" dt="2026-05-02T15:45:29.792" v="16" actId="404"/>
          <ac:spMkLst>
            <pc:docMk/>
            <pc:sldMk cId="0" sldId="274"/>
            <ac:spMk id="1330" creationId="{00000000-0000-0000-0000-000000000000}"/>
          </ac:spMkLst>
        </pc:spChg>
      </pc:sldChg>
      <pc:sldChg chg="modSp mod">
        <pc:chgData name="Michael Newman" userId="b3ae26c2661b9dc0" providerId="LiveId" clId="{898F58F7-6DE7-4980-8E61-6DDE6B026ADE}" dt="2026-05-02T15:44:35.696" v="5" actId="404"/>
        <pc:sldMkLst>
          <pc:docMk/>
          <pc:sldMk cId="0" sldId="275"/>
        </pc:sldMkLst>
        <pc:spChg chg="mod">
          <ac:chgData name="Michael Newman" userId="b3ae26c2661b9dc0" providerId="LiveId" clId="{898F58F7-6DE7-4980-8E61-6DDE6B026ADE}" dt="2026-05-02T15:44:21.485" v="1" actId="404"/>
          <ac:spMkLst>
            <pc:docMk/>
            <pc:sldMk cId="0" sldId="275"/>
            <ac:spMk id="1354" creationId="{00000000-0000-0000-0000-000000000000}"/>
          </ac:spMkLst>
        </pc:spChg>
        <pc:spChg chg="mod">
          <ac:chgData name="Michael Newman" userId="b3ae26c2661b9dc0" providerId="LiveId" clId="{898F58F7-6DE7-4980-8E61-6DDE6B026ADE}" dt="2026-05-02T15:44:31.239" v="4" actId="1076"/>
          <ac:spMkLst>
            <pc:docMk/>
            <pc:sldMk cId="0" sldId="275"/>
            <ac:spMk id="1360" creationId="{00000000-0000-0000-0000-000000000000}"/>
          </ac:spMkLst>
        </pc:spChg>
        <pc:spChg chg="mod">
          <ac:chgData name="Michael Newman" userId="b3ae26c2661b9dc0" providerId="LiveId" clId="{898F58F7-6DE7-4980-8E61-6DDE6B026ADE}" dt="2026-05-02T15:44:35.696" v="5" actId="404"/>
          <ac:spMkLst>
            <pc:docMk/>
            <pc:sldMk cId="0" sldId="275"/>
            <ac:spMk id="1361" creationId="{00000000-0000-0000-0000-000000000000}"/>
          </ac:spMkLst>
        </pc:spChg>
      </pc:sldChg>
      <pc:sldChg chg="modSp mod">
        <pc:chgData name="Michael Newman" userId="b3ae26c2661b9dc0" providerId="LiveId" clId="{898F58F7-6DE7-4980-8E61-6DDE6B026ADE}" dt="2026-05-02T15:43:46.130" v="0" actId="404"/>
        <pc:sldMkLst>
          <pc:docMk/>
          <pc:sldMk cId="0" sldId="276"/>
        </pc:sldMkLst>
        <pc:spChg chg="mod">
          <ac:chgData name="Michael Newman" userId="b3ae26c2661b9dc0" providerId="LiveId" clId="{898F58F7-6DE7-4980-8E61-6DDE6B026ADE}" dt="2026-05-02T15:43:46.130" v="0" actId="404"/>
          <ac:spMkLst>
            <pc:docMk/>
            <pc:sldMk cId="0" sldId="276"/>
            <ac:spMk id="138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777240"/>
            <a:ext cx="8046720" cy="7772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4600" b="1" i="0">
                <a:solidFill>
                  <a:srgbClr val="FFFFFF"/>
                </a:solidFill>
                <a:latin typeface="Calibri"/>
              </a:rPr>
              <a:t>Fundraising &amp;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508760"/>
            <a:ext cx="8046720" cy="7772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4600" b="1" i="0">
                <a:solidFill>
                  <a:srgbClr val="F7A81B"/>
                </a:solidFill>
                <a:latin typeface="Calibri"/>
              </a:rPr>
              <a:t>Service Projects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2377440"/>
            <a:ext cx="3200400" cy="36576"/>
          </a:xfrm>
          <a:prstGeom prst="rect">
            <a:avLst/>
          </a:prstGeom>
          <a:solidFill>
            <a:srgbClr val="9BB1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2487168"/>
            <a:ext cx="786384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D0DDF4"/>
                </a:solidFill>
                <a:latin typeface="Calibri"/>
              </a:rPr>
              <a:t>Building Lasting Impact for Our Communities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3063240"/>
            <a:ext cx="78638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3401568"/>
            <a:ext cx="7863840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D0DDF4"/>
                </a:solidFill>
                <a:latin typeface="Calibri"/>
              </a:rPr>
              <a:t>Presented for Club Presidents &amp; Leaders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83680" y="1005840"/>
            <a:ext cx="2377440" cy="2377440"/>
          </a:xfrm>
          <a:prstGeom prst="rect">
            <a:avLst/>
          </a:prstGeom>
          <a:solidFill>
            <a:srgbClr val="1F5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7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50392"/>
            <a:ext cx="91440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8321040" cy="6583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Where to Start a Service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4A5A7A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" y="987552"/>
            <a:ext cx="832104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4A5A7A"/>
                </a:solidFill>
                <a:latin typeface="Calibri"/>
              </a:rPr>
              <a:t>Great projects don't come from guesswork. Start with a structured discovery process.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444752"/>
            <a:ext cx="475488" cy="50292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65760" y="1481328"/>
            <a:ext cx="475488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1" i="0">
                <a:solidFill>
                  <a:srgbClr val="17458F"/>
                </a:solidFill>
                <a:latin typeface="Calibri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120" y="1463040"/>
            <a:ext cx="237744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7458F"/>
                </a:solidFill>
                <a:latin typeface="Calibri"/>
              </a:rPr>
              <a:t>Engage Active Members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120" y="1719072"/>
            <a:ext cx="7772400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Bring together several engaged members who represent a range of interests and skills.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472" y="2039112"/>
            <a:ext cx="8449056" cy="10972"/>
          </a:xfrm>
          <a:prstGeom prst="rect">
            <a:avLst/>
          </a:prstGeom>
          <a:solidFill>
            <a:srgbClr val="D0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65760" y="2139696"/>
            <a:ext cx="475488" cy="50292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65760" y="2176272"/>
            <a:ext cx="475488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1" i="0">
                <a:solidFill>
                  <a:srgbClr val="17458F"/>
                </a:solidFill>
                <a:latin typeface="Calibri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0120" y="2157984"/>
            <a:ext cx="237744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7458F"/>
                </a:solidFill>
                <a:latin typeface="Calibri"/>
              </a:rPr>
              <a:t>Talk to Community Leaders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0120" y="2414015"/>
            <a:ext cx="7772400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Ask local officials, nonprofits, and schools: What do you need most right now?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472" y="2734056"/>
            <a:ext cx="8449056" cy="10972"/>
          </a:xfrm>
          <a:prstGeom prst="rect">
            <a:avLst/>
          </a:prstGeom>
          <a:solidFill>
            <a:srgbClr val="D0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65760" y="2834640"/>
            <a:ext cx="475488" cy="50292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365760" y="2871216"/>
            <a:ext cx="475488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1" i="0">
                <a:solidFill>
                  <a:srgbClr val="17458F"/>
                </a:solidFill>
                <a:latin typeface="Calibri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0120" y="2852928"/>
            <a:ext cx="237744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7458F"/>
                </a:solidFill>
                <a:latin typeface="Calibri"/>
              </a:rPr>
              <a:t>Explore Rotary Showcase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0120" y="3108960"/>
            <a:ext cx="7772400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Browse rotary.org/rotaryshowcase for proven project models from clubs worldwide.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7472" y="3429000"/>
            <a:ext cx="8449056" cy="10972"/>
          </a:xfrm>
          <a:prstGeom prst="rect">
            <a:avLst/>
          </a:prstGeom>
          <a:solidFill>
            <a:srgbClr val="D0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365760" y="3529584"/>
            <a:ext cx="475488" cy="50292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365760" y="3566160"/>
            <a:ext cx="475488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1" i="0">
                <a:solidFill>
                  <a:srgbClr val="17458F"/>
                </a:solidFill>
                <a:latin typeface="Calibri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120" y="3547872"/>
            <a:ext cx="237744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7458F"/>
                </a:solidFill>
                <a:latin typeface="Calibri"/>
              </a:rPr>
              <a:t>Anchor to Areas of Focus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0120" y="3803904"/>
            <a:ext cx="7772400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Ground your idea in one of Rotary's 7 humanitarian areas to maximize impact and grant eligibility.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7472" y="4123944"/>
            <a:ext cx="8449056" cy="10972"/>
          </a:xfrm>
          <a:prstGeom prst="rect">
            <a:avLst/>
          </a:prstGeom>
          <a:solidFill>
            <a:srgbClr val="D0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365760" y="4224528"/>
            <a:ext cx="475488" cy="50292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365760" y="4261104"/>
            <a:ext cx="475488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1" i="0">
                <a:solidFill>
                  <a:srgbClr val="17458F"/>
                </a:solidFill>
                <a:latin typeface="Calibri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" y="4242816"/>
            <a:ext cx="237744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7458F"/>
                </a:solidFill>
                <a:latin typeface="Calibri"/>
              </a:rPr>
              <a:t>Build a Needs Assessment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0120" y="4498848"/>
            <a:ext cx="7772400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Synthesize all inputs into a short written summary: the need, the gap, the opportunity.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7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50392"/>
            <a:ext cx="91440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8321040" cy="6583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Rotary's 7 Areas of Focus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4A5A7A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" y="1024128"/>
            <a:ext cx="2651760" cy="1170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1024128"/>
            <a:ext cx="2651760" cy="6400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20040" y="1024128"/>
            <a:ext cx="64008" cy="1170432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532888" y="1828800"/>
            <a:ext cx="329184" cy="29260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632" y="1133856"/>
            <a:ext cx="24231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1" i="0">
                <a:solidFill>
                  <a:srgbClr val="1A1A2E"/>
                </a:solidFill>
                <a:latin typeface="Calibri"/>
              </a:rPr>
              <a:t>Promoting Peace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632" y="1499616"/>
            <a:ext cx="2423160" cy="5669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4A5A7A"/>
                </a:solidFill>
                <a:latin typeface="Calibri"/>
              </a:rPr>
              <a:t>Conflict resolution &amp; peacebuilding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6120" y="1024128"/>
            <a:ext cx="2651760" cy="1170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3246120" y="1024128"/>
            <a:ext cx="2651760" cy="64008"/>
          </a:xfrm>
          <a:prstGeom prst="rect">
            <a:avLst/>
          </a:prstGeom>
          <a:solidFill>
            <a:srgbClr val="0E6E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246120" y="1024128"/>
            <a:ext cx="64008" cy="1170432"/>
          </a:xfrm>
          <a:prstGeom prst="rect">
            <a:avLst/>
          </a:prstGeom>
          <a:solidFill>
            <a:srgbClr val="0E6E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5458967" y="1828800"/>
            <a:ext cx="329184" cy="292608"/>
          </a:xfrm>
          <a:prstGeom prst="rect">
            <a:avLst/>
          </a:prstGeom>
          <a:solidFill>
            <a:srgbClr val="0E6E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0712" y="1133856"/>
            <a:ext cx="24231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1" i="0">
                <a:solidFill>
                  <a:srgbClr val="1A1A2E"/>
                </a:solidFill>
                <a:latin typeface="Calibri"/>
              </a:rPr>
              <a:t>Clean Water &amp; Sanitation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10712" y="1499616"/>
            <a:ext cx="2423160" cy="5669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4A5A7A"/>
                </a:solidFill>
                <a:latin typeface="Calibri"/>
              </a:rPr>
              <a:t>Safe water &amp; hygiene infrastructure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1024128"/>
            <a:ext cx="2651760" cy="1170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6172200" y="1024128"/>
            <a:ext cx="2651760" cy="64008"/>
          </a:xfrm>
          <a:prstGeom prst="rect">
            <a:avLst/>
          </a:prstGeom>
          <a:solidFill>
            <a:srgbClr val="8B1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6172200" y="1024128"/>
            <a:ext cx="64008" cy="1170432"/>
          </a:xfrm>
          <a:prstGeom prst="rect">
            <a:avLst/>
          </a:prstGeom>
          <a:solidFill>
            <a:srgbClr val="8B1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8385048" y="1828800"/>
            <a:ext cx="329184" cy="292608"/>
          </a:xfrm>
          <a:prstGeom prst="rect">
            <a:avLst/>
          </a:prstGeom>
          <a:solidFill>
            <a:srgbClr val="8B1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36792" y="1133856"/>
            <a:ext cx="24231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1" i="0">
                <a:solidFill>
                  <a:srgbClr val="1A1A2E"/>
                </a:solidFill>
                <a:latin typeface="Calibri"/>
              </a:rPr>
              <a:t>Disease Prevention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36792" y="1499616"/>
            <a:ext cx="2423160" cy="5669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4A5A7A"/>
                </a:solidFill>
                <a:latin typeface="Calibri"/>
              </a:rPr>
              <a:t>Eradicating and treating disease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" y="2313432"/>
            <a:ext cx="2651760" cy="1170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320040" y="2313432"/>
            <a:ext cx="2651760" cy="64008"/>
          </a:xfrm>
          <a:prstGeom prst="rect">
            <a:avLst/>
          </a:prstGeom>
          <a:solidFill>
            <a:srgbClr val="7B2D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320040" y="2313432"/>
            <a:ext cx="64008" cy="1170432"/>
          </a:xfrm>
          <a:prstGeom prst="rect">
            <a:avLst/>
          </a:prstGeom>
          <a:solidFill>
            <a:srgbClr val="7B2D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2532888" y="3118103"/>
            <a:ext cx="329184" cy="292608"/>
          </a:xfrm>
          <a:prstGeom prst="rect">
            <a:avLst/>
          </a:prstGeom>
          <a:solidFill>
            <a:srgbClr val="7B2D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632" y="2423160"/>
            <a:ext cx="24231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1" i="0">
                <a:solidFill>
                  <a:srgbClr val="1A1A2E"/>
                </a:solidFill>
                <a:latin typeface="Calibri"/>
              </a:rPr>
              <a:t>Maternal &amp; Child Health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632" y="2788920"/>
            <a:ext cx="2423160" cy="5669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4A5A7A"/>
                </a:solidFill>
                <a:latin typeface="Calibri"/>
              </a:rPr>
              <a:t>Saving mothers and children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46120" y="2313432"/>
            <a:ext cx="2651760" cy="1170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3246120" y="2313432"/>
            <a:ext cx="2651760" cy="64008"/>
          </a:xfrm>
          <a:prstGeom prst="rect">
            <a:avLst/>
          </a:prstGeom>
          <a:solidFill>
            <a:srgbClr val="8B5E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3246120" y="2313432"/>
            <a:ext cx="64008" cy="1170432"/>
          </a:xfrm>
          <a:prstGeom prst="rect">
            <a:avLst/>
          </a:prstGeom>
          <a:solidFill>
            <a:srgbClr val="8B5E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5458967" y="3118103"/>
            <a:ext cx="329184" cy="292608"/>
          </a:xfrm>
          <a:prstGeom prst="rect">
            <a:avLst/>
          </a:prstGeom>
          <a:solidFill>
            <a:srgbClr val="8B5E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0712" y="2423160"/>
            <a:ext cx="24231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1" i="0">
                <a:solidFill>
                  <a:srgbClr val="1A1A2E"/>
                </a:solidFill>
                <a:latin typeface="Calibri"/>
              </a:rPr>
              <a:t>Education &amp; Literacy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10712" y="2788920"/>
            <a:ext cx="2423160" cy="5669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4A5A7A"/>
                </a:solidFill>
                <a:latin typeface="Calibri"/>
              </a:rPr>
              <a:t>Supporting global learning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72200" y="2313432"/>
            <a:ext cx="2651760" cy="1170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6172200" y="2313432"/>
            <a:ext cx="2651760" cy="64008"/>
          </a:xfrm>
          <a:prstGeom prst="rect">
            <a:avLst/>
          </a:prstGeom>
          <a:solidFill>
            <a:srgbClr val="005F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6172200" y="2313432"/>
            <a:ext cx="64008" cy="1170432"/>
          </a:xfrm>
          <a:prstGeom prst="rect">
            <a:avLst/>
          </a:prstGeom>
          <a:solidFill>
            <a:srgbClr val="005F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8385048" y="3118103"/>
            <a:ext cx="329184" cy="292608"/>
          </a:xfrm>
          <a:prstGeom prst="rect">
            <a:avLst/>
          </a:prstGeom>
          <a:solidFill>
            <a:srgbClr val="005F7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36792" y="2423160"/>
            <a:ext cx="24231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1" i="0">
                <a:solidFill>
                  <a:srgbClr val="1A1A2E"/>
                </a:solidFill>
                <a:latin typeface="Calibri"/>
              </a:rPr>
              <a:t>Economic Development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36792" y="2788920"/>
            <a:ext cx="2423160" cy="5669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4A5A7A"/>
                </a:solidFill>
                <a:latin typeface="Calibri"/>
              </a:rPr>
              <a:t>Growing local economies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46120" y="3602736"/>
            <a:ext cx="2651760" cy="1170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Rectangle 43"/>
          <p:cNvSpPr/>
          <p:nvPr/>
        </p:nvSpPr>
        <p:spPr>
          <a:xfrm>
            <a:off x="3246120" y="3602736"/>
            <a:ext cx="2651760" cy="64008"/>
          </a:xfrm>
          <a:prstGeom prst="rect">
            <a:avLst/>
          </a:prstGeom>
          <a:solidFill>
            <a:srgbClr val="2D6A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3246120" y="3602736"/>
            <a:ext cx="64008" cy="1170432"/>
          </a:xfrm>
          <a:prstGeom prst="rect">
            <a:avLst/>
          </a:prstGeom>
          <a:solidFill>
            <a:srgbClr val="2D6A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5458967" y="4407407"/>
            <a:ext cx="329184" cy="292608"/>
          </a:xfrm>
          <a:prstGeom prst="rect">
            <a:avLst/>
          </a:prstGeom>
          <a:solidFill>
            <a:srgbClr val="2D6A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10712" y="3712463"/>
            <a:ext cx="24231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1" i="0">
                <a:solidFill>
                  <a:srgbClr val="1A1A2E"/>
                </a:solidFill>
                <a:latin typeface="Calibri"/>
              </a:rPr>
              <a:t>Environment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10712" y="4078224"/>
            <a:ext cx="2423160" cy="5669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4A5A7A"/>
                </a:solidFill>
                <a:latin typeface="Calibri"/>
              </a:rPr>
              <a:t>Climate &amp; environmental solutions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" y="4800600"/>
            <a:ext cx="850392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1">
                <a:solidFill>
                  <a:srgbClr val="4A5A7A"/>
                </a:solidFill>
                <a:latin typeface="Calibri"/>
              </a:rPr>
              <a:t>Rotary clubs are also increasingly engaged in Disaster Relief worldwide.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7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50392"/>
            <a:ext cx="91440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8321040" cy="6583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Developing Your Project Concept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4A5A7A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" y="987552"/>
            <a:ext cx="832104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4A5A7A"/>
                </a:solidFill>
                <a:latin typeface="Calibri"/>
              </a:rPr>
              <a:t>Once a need is confirmed, narrow your focus — then build your project around it.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472" y="1417320"/>
            <a:ext cx="4160520" cy="1051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47472" y="1417320"/>
            <a:ext cx="64008" cy="105156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12064" y="1481328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Narrow the Focus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064" y="1801368"/>
            <a:ext cx="3840480" cy="594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From your needs assessment, identify what is important, immediate, and high impact. What is actionable with a clear start and end?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2312" y="1417320"/>
            <a:ext cx="4160520" cy="1051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782312" y="1417320"/>
            <a:ext cx="64008" cy="105156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946903" y="1481328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Build on Existing Strengths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6903" y="1801368"/>
            <a:ext cx="3840480" cy="594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The best projects leverage what your club already does well. Passion + skill = sustainable commitment.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7472" y="2587752"/>
            <a:ext cx="4160520" cy="1051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347472" y="2587752"/>
            <a:ext cx="64008" cy="105156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512064" y="2651760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Appoint a Leader &amp; Team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064" y="2971800"/>
            <a:ext cx="3840480" cy="594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Name a project chair early. Assemble a planning team — recognize that planning and implementation require different skills.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82312" y="2587752"/>
            <a:ext cx="4160520" cy="1051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4782312" y="2587752"/>
            <a:ext cx="64008" cy="105156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946903" y="2651760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Define Goals &amp; Budget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46903" y="2971800"/>
            <a:ext cx="3840480" cy="594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Set measurable success metrics. Identify all resources needed and build a realistic budget before seeking approval.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7472" y="3758184"/>
            <a:ext cx="4160520" cy="1051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347472" y="3758184"/>
            <a:ext cx="64008" cy="105156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512064" y="3822192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Get Leadership Buy-In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2064" y="4142232"/>
            <a:ext cx="3840480" cy="594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Involve club leadership at every step. A project without board support rarely survives past the first obstacle.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82312" y="3758184"/>
            <a:ext cx="4160520" cy="1051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4782312" y="3758184"/>
            <a:ext cx="64008" cy="105156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4946903" y="3822192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Communicate Progress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903" y="4142232"/>
            <a:ext cx="3840480" cy="594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Set a regular reporting cadence. With input comes buy-in — keep members informed and engaged throughout.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7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50392"/>
            <a:ext cx="91440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8321040" cy="6583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Implementation &amp; Accountability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4A5A7A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472" y="1051560"/>
            <a:ext cx="1920240" cy="47548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47472" y="1115568"/>
            <a:ext cx="192024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PLAN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472" y="1527048"/>
            <a:ext cx="1920240" cy="301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47472" y="1527048"/>
            <a:ext cx="64008" cy="301752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12064" y="1600200"/>
            <a:ext cx="1691640" cy="28346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Name implementation committee.
Kick off the project team.
Confirm roles &amp; responsibilities.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8879" y="1051560"/>
            <a:ext cx="1920240" cy="475488"/>
          </a:xfrm>
          <a:prstGeom prst="rect">
            <a:avLst/>
          </a:prstGeom>
          <a:solidFill>
            <a:srgbClr val="0E6E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2468879" y="1115568"/>
            <a:ext cx="192024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EXECUTE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68879" y="1527048"/>
            <a:ext cx="1920240" cy="301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468879" y="1527048"/>
            <a:ext cx="64008" cy="3017520"/>
          </a:xfrm>
          <a:prstGeom prst="rect">
            <a:avLst/>
          </a:prstGeom>
          <a:solidFill>
            <a:srgbClr val="0E6E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2633472" y="1600200"/>
            <a:ext cx="1691640" cy="28346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Track spending vs. budget.
Monitor progress weekly.
Communicate milestones to club.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90288" y="1051560"/>
            <a:ext cx="1920240" cy="475488"/>
          </a:xfrm>
          <a:prstGeom prst="rect">
            <a:avLst/>
          </a:prstGeom>
          <a:solidFill>
            <a:srgbClr val="C06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4590288" y="1115568"/>
            <a:ext cx="192024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EVALUATE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0288" y="1527048"/>
            <a:ext cx="1920240" cy="301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4590288" y="1527048"/>
            <a:ext cx="64008" cy="3017520"/>
          </a:xfrm>
          <a:prstGeom prst="rect">
            <a:avLst/>
          </a:prstGeom>
          <a:solidFill>
            <a:srgbClr val="C06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4754879" y="1600200"/>
            <a:ext cx="1691640" cy="28346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Course-correct as you learn.
Document lessons in real time.
Report to club board regularly.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11695" y="1051560"/>
            <a:ext cx="1920240" cy="475488"/>
          </a:xfrm>
          <a:prstGeom prst="rect">
            <a:avLst/>
          </a:prstGeom>
          <a:solidFill>
            <a:srgbClr val="8B1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711695" y="1115568"/>
            <a:ext cx="192024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CLOSE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11695" y="1527048"/>
            <a:ext cx="1920240" cy="301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6711695" y="1527048"/>
            <a:ext cx="64008" cy="3017520"/>
          </a:xfrm>
          <a:prstGeom prst="rect">
            <a:avLst/>
          </a:prstGeom>
          <a:solidFill>
            <a:srgbClr val="8B1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876287" y="1600200"/>
            <a:ext cx="1691640" cy="28346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Post-mortem: what worked?
Capture lessons for next time.
Celebrate and recognize team.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7472" y="4553712"/>
            <a:ext cx="8449056" cy="347472"/>
          </a:xfrm>
          <a:prstGeom prst="rect">
            <a:avLst/>
          </a:prstGeom>
          <a:solidFill>
            <a:srgbClr val="F4F7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347472" y="4553712"/>
            <a:ext cx="64008" cy="34747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502920" y="4590288"/>
            <a:ext cx="82296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1">
                <a:solidFill>
                  <a:srgbClr val="4A5A7A"/>
                </a:solidFill>
                <a:latin typeface="Calibri"/>
              </a:rPr>
              <a:t>"With input, comes buy-in." Keep members informed at every phase — silence breeds skepticism.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7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50392"/>
            <a:ext cx="91440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8321040" cy="6583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International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4A5A7A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" y="987552"/>
            <a:ext cx="832104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4A5A7A"/>
                </a:solidFill>
                <a:latin typeface="Calibri"/>
              </a:rPr>
              <a:t>International projects follow the same core principles — but require additional partners, accountability, and coordination.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472" y="1481328"/>
            <a:ext cx="5029200" cy="3337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47472" y="1481328"/>
            <a:ext cx="5029200" cy="36576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47472" y="1481328"/>
            <a:ext cx="64008" cy="333756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30352" y="1536192"/>
            <a:ext cx="47548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Key Requirements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352" y="1938528"/>
            <a:ext cx="4663440" cy="4754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▸  Identify a qualified international partner — a local Rotary club, a Rotary-related organization, or an established NGO with regional experience.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352" y="2468880"/>
            <a:ext cx="4663440" cy="4754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▸  Ensure partner has project management experience and can account for funds spent in-country.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352" y="2999232"/>
            <a:ext cx="4663440" cy="4754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▸  Set clear measurable goals, timelines, and deliverables from the start.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352" y="3529584"/>
            <a:ext cx="4663440" cy="4754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 dirty="0">
                <a:solidFill>
                  <a:srgbClr val="1A1A2E"/>
                </a:solidFill>
                <a:latin typeface="Calibri"/>
              </a:rPr>
              <a:t>▸  For Club Project Grants: involve District Foundation Chair and International Projects Chair early — they know the deadlines and expectations.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352" y="4059935"/>
            <a:ext cx="4663440" cy="4754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▸  Meet all project reporting requirements. Failure to report can affect the entire district's standing with The Rotary Foundation.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77840" y="1481328"/>
            <a:ext cx="3218688" cy="333756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5577840" y="1481328"/>
            <a:ext cx="3218688" cy="36576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5742432" y="1536192"/>
            <a:ext cx="29260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7458F"/>
                </a:solidFill>
                <a:latin typeface="Calibri"/>
              </a:rPr>
              <a:t>District Contacts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2432" y="1965960"/>
            <a:ext cx="283464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 dirty="0">
                <a:solidFill>
                  <a:srgbClr val="F7A81B"/>
                </a:solidFill>
                <a:latin typeface="Calibri"/>
              </a:rPr>
              <a:t>District Foundation Director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42432" y="2212848"/>
            <a:ext cx="28346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100" b="0" i="0" dirty="0">
                <a:solidFill>
                  <a:srgbClr val="FFFFFF"/>
                </a:solidFill>
                <a:latin typeface="Calibri"/>
              </a:rPr>
              <a:t>Pamela Walters</a:t>
            </a:r>
            <a:endParaRPr sz="1100" b="0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42432" y="2715768"/>
            <a:ext cx="28346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000" b="1" dirty="0">
                <a:solidFill>
                  <a:srgbClr val="F7A81B"/>
                </a:solidFill>
                <a:latin typeface="Calibri"/>
              </a:rPr>
              <a:t>TRF </a:t>
            </a:r>
            <a:r>
              <a:rPr sz="1000" b="1" i="0" dirty="0">
                <a:solidFill>
                  <a:srgbClr val="F7A81B"/>
                </a:solidFill>
                <a:latin typeface="Calibri"/>
              </a:rPr>
              <a:t>International </a:t>
            </a:r>
            <a:r>
              <a:rPr lang="en-US" sz="1000" b="1" i="0" dirty="0">
                <a:solidFill>
                  <a:srgbClr val="F7A81B"/>
                </a:solidFill>
                <a:latin typeface="Calibri"/>
              </a:rPr>
              <a:t>Service</a:t>
            </a:r>
            <a:endParaRPr sz="1000" b="1" i="0" dirty="0">
              <a:solidFill>
                <a:srgbClr val="F7A81B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2432" y="2962656"/>
            <a:ext cx="283464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 dirty="0">
                <a:solidFill>
                  <a:srgbClr val="FFFFFF"/>
                </a:solidFill>
                <a:latin typeface="Calibri"/>
              </a:rPr>
              <a:t>PDG Ted Huffhines
(Heart-to-Heart, Mexico)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42432" y="3465576"/>
            <a:ext cx="28346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000" b="1" i="0" dirty="0">
                <a:solidFill>
                  <a:srgbClr val="F7A81B"/>
                </a:solidFill>
                <a:latin typeface="Calibri"/>
              </a:rPr>
              <a:t>TRF Stewardship</a:t>
            </a:r>
            <a:r>
              <a:rPr sz="1000" b="1" i="0" dirty="0">
                <a:solidFill>
                  <a:srgbClr val="F7A81B"/>
                </a:solidFill>
                <a:latin typeface="Calibri"/>
              </a:rPr>
              <a:t> / Guatemala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42432" y="3712463"/>
            <a:ext cx="283464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FFFFFF"/>
                </a:solidFill>
                <a:latin typeface="Calibri"/>
              </a:rPr>
              <a:t>PDG Carroll Greenwaldt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42432" y="4215383"/>
            <a:ext cx="283464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000" b="1" i="0" dirty="0">
                <a:solidFill>
                  <a:srgbClr val="F7A81B"/>
                </a:solidFill>
                <a:latin typeface="Calibri"/>
              </a:rPr>
              <a:t>District Grants</a:t>
            </a:r>
            <a:endParaRPr sz="1000" b="1" i="0" dirty="0">
              <a:solidFill>
                <a:srgbClr val="F7A81B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42432" y="4462272"/>
            <a:ext cx="28346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 dirty="0">
                <a:solidFill>
                  <a:srgbClr val="FFFFFF"/>
                </a:solidFill>
                <a:latin typeface="Calibri"/>
              </a:rPr>
              <a:t>PDG </a:t>
            </a:r>
            <a:r>
              <a:rPr lang="en-US" sz="1100" b="0" i="0" dirty="0">
                <a:solidFill>
                  <a:srgbClr val="FFFFFF"/>
                </a:solidFill>
                <a:latin typeface="Calibri"/>
              </a:rPr>
              <a:t>Jack Welge</a:t>
            </a:r>
            <a:endParaRPr sz="1100" b="0" i="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65"/>
          <p:cNvSpPr txBox="1">
            <a:spLocks noGrp="1"/>
          </p:cNvSpPr>
          <p:nvPr>
            <p:ph type="title"/>
          </p:nvPr>
        </p:nvSpPr>
        <p:spPr>
          <a:xfrm>
            <a:off x="2241354" y="48275"/>
            <a:ext cx="4579146" cy="47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b="1" dirty="0"/>
              <a:t>Inside the Hospital’ de San Benito New Maternity Ward!</a:t>
            </a:r>
            <a:endParaRPr sz="3600" dirty="0"/>
          </a:p>
        </p:txBody>
      </p:sp>
      <p:pic>
        <p:nvPicPr>
          <p:cNvPr id="1085" name="Google Shape;1085;p65" descr="IMG_866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7174" y="1187047"/>
            <a:ext cx="3106000" cy="232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65" descr="IMG_867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363" y="616808"/>
            <a:ext cx="2701310" cy="202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65" descr="IMG_867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137" y="3131147"/>
            <a:ext cx="2618770" cy="196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65" descr="IMG_868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5894" y="542045"/>
            <a:ext cx="1941826" cy="258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65" descr="FullSizeRende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2924" y="2756431"/>
            <a:ext cx="2902749" cy="220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65" descr="IMG_8669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7676" y="2941320"/>
            <a:ext cx="1573526" cy="2098035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65"/>
          <p:cNvSpPr txBox="1"/>
          <p:nvPr/>
        </p:nvSpPr>
        <p:spPr>
          <a:xfrm>
            <a:off x="6307282" y="3169031"/>
            <a:ext cx="1130394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Newly refurbished, air- conditioned  wards, new restroom facilities &amp; outside sitting area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55DE5C-E9A5-5D08-D348-6D039D36F6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47" y="150423"/>
            <a:ext cx="2139881" cy="46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77"/>
          <p:cNvSpPr txBox="1">
            <a:spLocks noGrp="1"/>
          </p:cNvSpPr>
          <p:nvPr>
            <p:ph type="title"/>
          </p:nvPr>
        </p:nvSpPr>
        <p:spPr>
          <a:xfrm>
            <a:off x="2280062" y="79835"/>
            <a:ext cx="4540438" cy="389623"/>
          </a:xfrm>
          <a:prstGeom prst="rect">
            <a:avLst/>
          </a:prstGeom>
          <a:solidFill>
            <a:srgbClr val="1A6D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000" b="1" dirty="0"/>
              <a:t>Dental Evaluations and Treatment</a:t>
            </a:r>
            <a:endParaRPr sz="3200" dirty="0"/>
          </a:p>
        </p:txBody>
      </p:sp>
      <p:pic>
        <p:nvPicPr>
          <p:cNvPr id="1233" name="Google Shape;1233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7100" y="635620"/>
            <a:ext cx="1990114" cy="265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77" descr="A picture containing person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082446" y="880967"/>
            <a:ext cx="2548166" cy="191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662" y="2719277"/>
            <a:ext cx="2812296" cy="210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454" y="2411477"/>
            <a:ext cx="1414462" cy="18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77" descr="A picture containing person, indoor  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7548944" y="2622254"/>
            <a:ext cx="1595056" cy="1266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77"/>
          <p:cNvSpPr txBox="1"/>
          <p:nvPr/>
        </p:nvSpPr>
        <p:spPr>
          <a:xfrm>
            <a:off x="3626900" y="561075"/>
            <a:ext cx="1773616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 have excellent dental care…they do not!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485455-379B-1822-955A-A3A358FB4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72" y="96513"/>
            <a:ext cx="2139881" cy="46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78"/>
          <p:cNvSpPr txBox="1">
            <a:spLocks noGrp="1"/>
          </p:cNvSpPr>
          <p:nvPr>
            <p:ph type="title"/>
          </p:nvPr>
        </p:nvSpPr>
        <p:spPr>
          <a:xfrm>
            <a:off x="2071688" y="59038"/>
            <a:ext cx="4748812" cy="750684"/>
          </a:xfrm>
          <a:prstGeom prst="rect">
            <a:avLst/>
          </a:prstGeom>
          <a:solidFill>
            <a:srgbClr val="1A6D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000" b="1" dirty="0"/>
              <a:t>Eye Clinic for Children:  Dr. Iveth Marroquin, assisted by Team Rotarians</a:t>
            </a:r>
            <a:endParaRPr sz="3200" dirty="0"/>
          </a:p>
        </p:txBody>
      </p:sp>
      <p:pic>
        <p:nvPicPr>
          <p:cNvPr id="1245" name="Google Shape;1245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9895" y="2814991"/>
            <a:ext cx="1643062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885" y="3176155"/>
            <a:ext cx="24003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08" y="809722"/>
            <a:ext cx="2127260" cy="283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78" descr="A picture containing person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563563" y="1316119"/>
            <a:ext cx="2311360" cy="205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7064" y="923440"/>
            <a:ext cx="1418663" cy="189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78"/>
          <p:cNvSpPr txBox="1"/>
          <p:nvPr/>
        </p:nvSpPr>
        <p:spPr>
          <a:xfrm>
            <a:off x="2456825" y="1209838"/>
            <a:ext cx="223302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Several children now have glasses and can see 20:20.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27FC8-D76F-1839-4320-5A577BA28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578" y="3955789"/>
            <a:ext cx="2139881" cy="46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" name="Google Shape;1329;p87" descr="IMG_062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819" y="731553"/>
            <a:ext cx="7615454" cy="3736332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87"/>
          <p:cNvSpPr txBox="1"/>
          <p:nvPr/>
        </p:nvSpPr>
        <p:spPr>
          <a:xfrm>
            <a:off x="1906924" y="4646858"/>
            <a:ext cx="495786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They’ve Built with our Help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31" name="Google Shape;1331;p87"/>
          <p:cNvPicPr preferRelativeResize="0"/>
          <p:nvPr/>
        </p:nvPicPr>
        <p:blipFill rotWithShape="1">
          <a:blip r:embed="rId3">
            <a:alphaModFix/>
          </a:blip>
          <a:srcRect l="2119" r="220" b="-1"/>
          <a:stretch/>
        </p:blipFill>
        <p:spPr>
          <a:xfrm>
            <a:off x="8023519" y="34939"/>
            <a:ext cx="1064557" cy="42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1C0D68-D4C0-EBDB-6C2A-AACC07C15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714" y="129428"/>
            <a:ext cx="2139881" cy="46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/>
          <p:nvPr/>
        </p:nvSpPr>
        <p:spPr>
          <a:xfrm>
            <a:off x="0" y="0"/>
            <a:ext cx="9144000" cy="910200"/>
          </a:xfrm>
          <a:prstGeom prst="rect">
            <a:avLst/>
          </a:prstGeom>
          <a:gradFill>
            <a:gsLst>
              <a:gs pos="0">
                <a:srgbClr val="5D6CC9"/>
              </a:gs>
              <a:gs pos="100000">
                <a:srgbClr val="2F387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318225" y="148025"/>
            <a:ext cx="8574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kumimoji="0" lang="en" sz="46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Work Day 1 </a:t>
            </a:r>
            <a:r>
              <a:rPr kumimoji="0" lang="en" sz="3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Jardin de Ninos 507</a:t>
            </a:r>
            <a:endParaRPr kumimoji="0" sz="3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1" name="Google Shape;20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113" y="1054825"/>
            <a:ext cx="2374774" cy="1781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4624" y="1054825"/>
            <a:ext cx="2374776" cy="17810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 l="845" r="835"/>
          <a:stretch/>
        </p:blipFill>
        <p:spPr>
          <a:xfrm>
            <a:off x="5847112" y="1051351"/>
            <a:ext cx="2374774" cy="17880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04" name="Google Shape;204;p8"/>
          <p:cNvPicPr preferRelativeResize="0"/>
          <p:nvPr/>
        </p:nvPicPr>
        <p:blipFill rotWithShape="1">
          <a:blip r:embed="rId5">
            <a:alphaModFix/>
          </a:blip>
          <a:srcRect l="199" r="189"/>
          <a:stretch/>
        </p:blipFill>
        <p:spPr>
          <a:xfrm>
            <a:off x="922126" y="2926125"/>
            <a:ext cx="2374747" cy="17880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05" name="Google Shape;205;p8"/>
          <p:cNvPicPr preferRelativeResize="0"/>
          <p:nvPr/>
        </p:nvPicPr>
        <p:blipFill rotWithShape="1">
          <a:blip r:embed="rId6">
            <a:alphaModFix/>
          </a:blip>
          <a:srcRect t="2070" b="2061"/>
          <a:stretch/>
        </p:blipFill>
        <p:spPr>
          <a:xfrm>
            <a:off x="3384626" y="2926126"/>
            <a:ext cx="2374747" cy="17880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06" name="Google Shape;206;p8"/>
          <p:cNvPicPr preferRelativeResize="0"/>
          <p:nvPr/>
        </p:nvPicPr>
        <p:blipFill rotWithShape="1">
          <a:blip r:embed="rId7">
            <a:alphaModFix/>
          </a:blip>
          <a:srcRect t="5603" b="5594"/>
          <a:stretch/>
        </p:blipFill>
        <p:spPr>
          <a:xfrm>
            <a:off x="5847125" y="2926126"/>
            <a:ext cx="2374774" cy="17880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push dir="u"/>
      </p:transition>
    </mc:Choice>
    <mc:Fallback xmlns="">
      <p:transition spd="slow" advTm="3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7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50392"/>
            <a:ext cx="91440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8321040" cy="6583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Today's Agenda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4A5A7A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" y="1051560"/>
            <a:ext cx="2651760" cy="3566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1051560"/>
            <a:ext cx="2651760" cy="347472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57200" y="1078992"/>
            <a:ext cx="2468879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Calibri"/>
              </a:rPr>
              <a:t>FUNDRAISING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508760"/>
            <a:ext cx="24231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▸  Why fundraising is central to your 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313432"/>
            <a:ext cx="24231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▸  Types of fundraising: events, grants, donors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118104"/>
            <a:ext cx="24231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▸  Planning, budgeting &amp; financial transparency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6120" y="1051560"/>
            <a:ext cx="2651760" cy="3566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3246120" y="1051560"/>
            <a:ext cx="2651760" cy="347472"/>
          </a:xfrm>
          <a:prstGeom prst="rect">
            <a:avLst/>
          </a:prstGeom>
          <a:solidFill>
            <a:srgbClr val="0E6E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383279" y="1078992"/>
            <a:ext cx="2468879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Calibri"/>
              </a:rPr>
              <a:t>SERVICE PROJECTS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3279" y="1508760"/>
            <a:ext cx="24231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▸  How to identify the right project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3279" y="2313432"/>
            <a:ext cx="24231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▸  Rotary's 7 Areas of Focus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3279" y="3118104"/>
            <a:ext cx="24231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▸  Planning, implementation &amp; evaluation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1051560"/>
            <a:ext cx="2651760" cy="3566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6172200" y="1051560"/>
            <a:ext cx="2651760" cy="347472"/>
          </a:xfrm>
          <a:prstGeom prst="rect">
            <a:avLst/>
          </a:prstGeom>
          <a:solidFill>
            <a:srgbClr val="8B4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309360" y="1078992"/>
            <a:ext cx="2468879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Calibri"/>
              </a:rPr>
              <a:t>BRINGING IT TOGETHER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9360" y="1508760"/>
            <a:ext cx="24231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▸  International projects &amp; District grants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9360" y="2313432"/>
            <a:ext cx="2423160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▸  Discussion: sharing your best experiences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5047488"/>
            <a:ext cx="9144000" cy="9144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9BB1D8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82880"/>
            <a:ext cx="8229600" cy="6583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4000" b="1" i="0">
                <a:solidFill>
                  <a:srgbClr val="FFFFFF"/>
                </a:solidFill>
                <a:latin typeface="Calibri"/>
              </a:rPr>
              <a:t>Discussion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822960"/>
            <a:ext cx="822960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F7A81B"/>
                </a:solidFill>
                <a:latin typeface="Calibri"/>
              </a:rPr>
              <a:t>Learning from each other's experience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" y="1371600"/>
            <a:ext cx="4114800" cy="1298448"/>
          </a:xfrm>
          <a:prstGeom prst="rect">
            <a:avLst/>
          </a:prstGeom>
          <a:solidFill>
            <a:srgbClr val="1F5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11480" y="1371600"/>
            <a:ext cx="41148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11480" y="1371600"/>
            <a:ext cx="64008" cy="129844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76072" y="1481328"/>
            <a:ext cx="3749039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F7A81B"/>
                </a:solidFill>
                <a:latin typeface="Calibri"/>
              </a:rPr>
              <a:t>Your Best Project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072" y="1847088"/>
            <a:ext cx="3749039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What service project are you most proud of? What made it successful?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46320" y="1371600"/>
            <a:ext cx="4114800" cy="1298448"/>
          </a:xfrm>
          <a:prstGeom prst="rect">
            <a:avLst/>
          </a:prstGeom>
          <a:solidFill>
            <a:srgbClr val="1F5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846320" y="1371600"/>
            <a:ext cx="41148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846320" y="1371600"/>
            <a:ext cx="64008" cy="129844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010912" y="1481328"/>
            <a:ext cx="3749039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F7A81B"/>
                </a:solidFill>
                <a:latin typeface="Calibri"/>
              </a:rPr>
              <a:t>Fundraising That Worked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10912" y="1847088"/>
            <a:ext cx="3749039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What fundraising approach has generated the most impact for your club?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1480" y="2880360"/>
            <a:ext cx="4114800" cy="1298448"/>
          </a:xfrm>
          <a:prstGeom prst="rect">
            <a:avLst/>
          </a:prstGeom>
          <a:solidFill>
            <a:srgbClr val="1F5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411480" y="2880360"/>
            <a:ext cx="41148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411480" y="2880360"/>
            <a:ext cx="64008" cy="129844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576072" y="2990088"/>
            <a:ext cx="3749039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F7A81B"/>
                </a:solidFill>
                <a:latin typeface="Calibri"/>
              </a:rPr>
              <a:t>Lessons Learned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6072" y="3355848"/>
            <a:ext cx="3749039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What would you do differently? What surprised you in implementation?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46320" y="2880360"/>
            <a:ext cx="4114800" cy="1298448"/>
          </a:xfrm>
          <a:prstGeom prst="rect">
            <a:avLst/>
          </a:prstGeom>
          <a:solidFill>
            <a:srgbClr val="1F5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4846320" y="2880360"/>
            <a:ext cx="41148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4846320" y="2880360"/>
            <a:ext cx="64008" cy="129844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5010912" y="2990088"/>
            <a:ext cx="3749039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F7A81B"/>
                </a:solidFill>
                <a:latin typeface="Calibri"/>
              </a:rPr>
              <a:t>Advice for Others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0912" y="3355848"/>
            <a:ext cx="3749039" cy="7132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What's the one piece of advice you'd give a club starting a major project?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5047488"/>
            <a:ext cx="9144000" cy="9144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8229600" cy="594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3600" b="1" i="0">
                <a:solidFill>
                  <a:srgbClr val="FFFFFF"/>
                </a:solidFill>
                <a:latin typeface="Calibri"/>
              </a:rPr>
              <a:t>Key Takeaways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749808"/>
            <a:ext cx="82296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7A81B"/>
                </a:solidFill>
                <a:latin typeface="Calibri"/>
              </a:rPr>
              <a:t>Rotary District 5830  ·  2026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298448"/>
            <a:ext cx="347472" cy="34747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11480" y="1298448"/>
            <a:ext cx="347472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7458F"/>
                </a:solidFill>
                <a:latin typeface="Calibri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6112" y="1261872"/>
            <a:ext cx="7863840" cy="457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Fundraising and service are one cycle — build your fundraising strategy around your service goals.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" y="1709928"/>
            <a:ext cx="8321040" cy="9144"/>
          </a:xfrm>
          <a:prstGeom prst="rect">
            <a:avLst/>
          </a:prstGeom>
          <a:solidFill>
            <a:srgbClr val="3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11480" y="1911096"/>
            <a:ext cx="347472" cy="34747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11480" y="1911096"/>
            <a:ext cx="347472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7458F"/>
                </a:solidFill>
                <a:latin typeface="Calibri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112" y="1874520"/>
            <a:ext cx="7863840" cy="457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Transparency and stewardship build donor trust, which makes future fundraising easier.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480" y="2322576"/>
            <a:ext cx="8321040" cy="9144"/>
          </a:xfrm>
          <a:prstGeom prst="rect">
            <a:avLst/>
          </a:prstGeom>
          <a:solidFill>
            <a:srgbClr val="3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11480" y="2523744"/>
            <a:ext cx="347472" cy="34747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11480" y="2523744"/>
            <a:ext cx="347472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7458F"/>
                </a:solidFill>
                <a:latin typeface="Calibri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6112" y="2487168"/>
            <a:ext cx="7863840" cy="457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Great projects start with a real needs assessment and strong club buy-in — not just a good idea.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1480" y="2935224"/>
            <a:ext cx="8321040" cy="9144"/>
          </a:xfrm>
          <a:prstGeom prst="rect">
            <a:avLst/>
          </a:prstGeom>
          <a:solidFill>
            <a:srgbClr val="3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411480" y="3136392"/>
            <a:ext cx="347472" cy="34747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11480" y="3136392"/>
            <a:ext cx="347472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7458F"/>
                </a:solidFill>
                <a:latin typeface="Calibri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6112" y="3099816"/>
            <a:ext cx="7863840" cy="457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Involve District resources early: Foundation Chair, Grant Administrator, and experienced PDGs.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1480" y="3547872"/>
            <a:ext cx="8321040" cy="9144"/>
          </a:xfrm>
          <a:prstGeom prst="rect">
            <a:avLst/>
          </a:prstGeom>
          <a:solidFill>
            <a:srgbClr val="3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411480" y="3749039"/>
            <a:ext cx="347472" cy="34747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11480" y="3749039"/>
            <a:ext cx="347472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7458F"/>
                </a:solidFill>
                <a:latin typeface="Calibri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6112" y="3712463"/>
            <a:ext cx="7863840" cy="457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Measure, document, and share your results — your outcomes inspire future donors and members.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1480" y="4160520"/>
            <a:ext cx="8321040" cy="9144"/>
          </a:xfrm>
          <a:prstGeom prst="rect">
            <a:avLst/>
          </a:prstGeom>
          <a:solidFill>
            <a:srgbClr val="3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411480" y="4361688"/>
            <a:ext cx="347472" cy="34747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11480" y="4361688"/>
            <a:ext cx="347472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1" i="0">
                <a:solidFill>
                  <a:srgbClr val="17458F"/>
                </a:solidFill>
                <a:latin typeface="Calibri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6112" y="4325112"/>
            <a:ext cx="7863840" cy="457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Whether local or international, communication and accountability are what separate great projects from good intentions.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7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50392"/>
            <a:ext cx="91440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8321040" cy="6583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Why Fundraising Matters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4A5A7A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" y="1097280"/>
            <a:ext cx="5303520" cy="10789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65760" y="1097280"/>
            <a:ext cx="64008" cy="107899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66928" y="1170432"/>
            <a:ext cx="457200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7458F"/>
                </a:solidFill>
                <a:latin typeface="Calibri"/>
              </a:rPr>
              <a:t>Every dollar raised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928" y="1536192"/>
            <a:ext cx="4572000" cy="5669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is a dollar directed toward
your community's greatest needs.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60" y="2331720"/>
            <a:ext cx="5303520" cy="10789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365760" y="2331720"/>
            <a:ext cx="64008" cy="107899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66928" y="2404872"/>
            <a:ext cx="457200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7458F"/>
                </a:solidFill>
                <a:latin typeface="Calibri"/>
              </a:rPr>
              <a:t>Strong fundraising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2770632"/>
            <a:ext cx="4572000" cy="5669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builds your club's credibility
and attracts new members.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" y="3566160"/>
            <a:ext cx="5303520" cy="10789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365760" y="3566160"/>
            <a:ext cx="64008" cy="107899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66928" y="3639312"/>
            <a:ext cx="457200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7458F"/>
                </a:solidFill>
                <a:latin typeface="Calibri"/>
              </a:rPr>
              <a:t>Larger budgets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928" y="4005072"/>
            <a:ext cx="4572000" cy="5669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unlock international projects
and District grant eligibility.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1078992"/>
            <a:ext cx="2834640" cy="34290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5943600" y="1078992"/>
            <a:ext cx="283464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080760" y="1170432"/>
            <a:ext cx="260604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F7A81B"/>
                </a:solidFill>
                <a:latin typeface="Calibri"/>
              </a:rPr>
              <a:t>Core Principle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0760" y="1600200"/>
            <a:ext cx="2514600" cy="1371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0" i="1">
                <a:solidFill>
                  <a:srgbClr val="FFFFFF"/>
                </a:solidFill>
                <a:latin typeface="Calibri"/>
              </a:rPr>
              <a:t>Fundraising is not
an end in itself —
it is how we sustain
the work that matters.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80760" y="3063240"/>
            <a:ext cx="2377440" cy="36576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080760" y="3154680"/>
            <a:ext cx="2560320" cy="8229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D0DDF4"/>
                </a:solidFill>
                <a:latin typeface="Calibri"/>
              </a:rPr>
              <a:t>Your club's fundraising capacity
directly determines the scale
of your service impact.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93"/>
          <p:cNvSpPr txBox="1"/>
          <p:nvPr/>
        </p:nvSpPr>
        <p:spPr>
          <a:xfrm>
            <a:off x="0" y="135732"/>
            <a:ext cx="9065419" cy="830956"/>
          </a:xfrm>
          <a:prstGeom prst="rect">
            <a:avLst/>
          </a:prstGeom>
          <a:solidFill>
            <a:srgbClr val="1A6D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Here are some reasons why our hearts are forever changed by our work in Guatemala!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82" name="Google Shape;1382;p93" descr="A child holding a bag  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01235" y="890042"/>
            <a:ext cx="1195327" cy="255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93" descr="A group of boys standing together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1898" y="3536345"/>
            <a:ext cx="1903931" cy="143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93" descr="D3C7B6EB-BE92-4C3E-8962-95066AB1EB6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1038" y="1020875"/>
            <a:ext cx="2106016" cy="140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1910" y="639128"/>
            <a:ext cx="1628299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9668" y="2865895"/>
            <a:ext cx="1468756" cy="1958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93" descr="A child smiling at the camera  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25163" y="3095052"/>
            <a:ext cx="1755045" cy="172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p93" descr="IMG_0675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12924" y="1053472"/>
            <a:ext cx="1471856" cy="399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93" descr="IMG_9695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2408" y="984825"/>
            <a:ext cx="1195327" cy="301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93"/>
          <p:cNvPicPr preferRelativeResize="0"/>
          <p:nvPr/>
        </p:nvPicPr>
        <p:blipFill rotWithShape="1">
          <a:blip r:embed="rId10">
            <a:alphaModFix/>
          </a:blip>
          <a:srcRect l="2119" r="220" b="-1"/>
          <a:stretch/>
        </p:blipFill>
        <p:spPr>
          <a:xfrm>
            <a:off x="135616" y="4552034"/>
            <a:ext cx="1017567" cy="40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7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50392"/>
            <a:ext cx="91440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8321040" cy="6583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Types of Fundraising for Rotary Clubs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4A5A7A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472" y="1051560"/>
            <a:ext cx="4160520" cy="16642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47472" y="1051560"/>
            <a:ext cx="4160520" cy="347472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47472" y="1051560"/>
            <a:ext cx="64008" cy="16642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1106424"/>
            <a:ext cx="384048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Calibri"/>
              </a:rPr>
              <a:t>SIGNATURE EVENTS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" y="1472184"/>
            <a:ext cx="3840480" cy="11430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Annual galas, golf tournaments, auctions, or dinners that become
your club's identity. High visibility + member engagement.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2312" y="1051560"/>
            <a:ext cx="4160520" cy="16642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782312" y="1051560"/>
            <a:ext cx="4160520" cy="347472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782312" y="1051560"/>
            <a:ext cx="64008" cy="16642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937759" y="1106424"/>
            <a:ext cx="384048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Calibri"/>
              </a:rPr>
              <a:t>COMMUNITY CAMPAIGNS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7759" y="1472184"/>
            <a:ext cx="3840480" cy="11430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Food drives, raffles, fun runs, or holiday appeals that engage
the broader public and build community goodwill.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472" y="2926079"/>
            <a:ext cx="4160520" cy="16642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47472" y="2926079"/>
            <a:ext cx="4160520" cy="347472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347472" y="2926079"/>
            <a:ext cx="64008" cy="16642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502920" y="2980944"/>
            <a:ext cx="384048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Calibri"/>
              </a:rPr>
              <a:t>CORPORATE PARTNERSHIPS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" y="3346703"/>
            <a:ext cx="3840480" cy="11430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Sponsorships and matching-gift programs from local businesses.
Can multiply the impact of every dollar raised.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82312" y="2926079"/>
            <a:ext cx="4160520" cy="16642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4782312" y="2926079"/>
            <a:ext cx="4160520" cy="347472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4782312" y="2926079"/>
            <a:ext cx="64008" cy="16642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4937759" y="2980944"/>
            <a:ext cx="384048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Calibri"/>
              </a:rPr>
              <a:t>GRANTS &amp; FOUNDATIONS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37759" y="3346703"/>
            <a:ext cx="3840480" cy="11430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1A1A2E"/>
                </a:solidFill>
                <a:latin typeface="Calibri"/>
              </a:rPr>
              <a:t>Rotary Foundation District Grants, Club Project Grants, and
external foundations. Requires planning and reporting discipline.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7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50392"/>
            <a:ext cx="91440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8321040" cy="6583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Planning a Successful Fundraiser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4A5A7A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472" y="1078992"/>
            <a:ext cx="438912" cy="56692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47472" y="1133856"/>
            <a:ext cx="438912" cy="384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824" y="1115568"/>
            <a:ext cx="214884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7458F"/>
                </a:solidFill>
                <a:latin typeface="Calibri"/>
              </a:rPr>
              <a:t>Set a Clear Goal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824" y="1389888"/>
            <a:ext cx="777240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Define a specific dollar target tied to a specific project or need. Vague goals produce vague results.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472" y="1746504"/>
            <a:ext cx="8449056" cy="13716"/>
          </a:xfrm>
          <a:prstGeom prst="rect">
            <a:avLst/>
          </a:prstGeom>
          <a:solidFill>
            <a:srgbClr val="D0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347472" y="1842515"/>
            <a:ext cx="438912" cy="56692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47472" y="1897379"/>
            <a:ext cx="438912" cy="384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824" y="1879091"/>
            <a:ext cx="214884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7458F"/>
                </a:solidFill>
                <a:latin typeface="Calibri"/>
              </a:rPr>
              <a:t>Know Your Audience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824" y="2153411"/>
            <a:ext cx="777240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Who are your donors? Members, businesses, the public? Tailor your approach and messaging accordingly.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7472" y="2510027"/>
            <a:ext cx="8449056" cy="13716"/>
          </a:xfrm>
          <a:prstGeom prst="rect">
            <a:avLst/>
          </a:prstGeom>
          <a:solidFill>
            <a:srgbClr val="D0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347472" y="2606039"/>
            <a:ext cx="438912" cy="56692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47472" y="2660903"/>
            <a:ext cx="438912" cy="384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7824" y="2642615"/>
            <a:ext cx="214884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7458F"/>
                </a:solidFill>
                <a:latin typeface="Calibri"/>
              </a:rPr>
              <a:t>Assemble a Committee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7824" y="2916935"/>
            <a:ext cx="777240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Assign a chair and team with clear roles: logistics, communications, donor outreach, and finance.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7472" y="3273551"/>
            <a:ext cx="8449056" cy="13716"/>
          </a:xfrm>
          <a:prstGeom prst="rect">
            <a:avLst/>
          </a:prstGeom>
          <a:solidFill>
            <a:srgbClr val="D0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347472" y="3369563"/>
            <a:ext cx="438912" cy="56692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347472" y="3424427"/>
            <a:ext cx="438912" cy="384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7824" y="3406139"/>
            <a:ext cx="214884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7458F"/>
                </a:solidFill>
                <a:latin typeface="Calibri"/>
              </a:rPr>
              <a:t>Build a Budget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7824" y="3680459"/>
            <a:ext cx="777240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Estimate costs upfront. A fundraiser that costs more than it raises damages morale and credibility.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7472" y="4037075"/>
            <a:ext cx="8449056" cy="13716"/>
          </a:xfrm>
          <a:prstGeom prst="rect">
            <a:avLst/>
          </a:prstGeom>
          <a:solidFill>
            <a:srgbClr val="D0DD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347472" y="4133087"/>
            <a:ext cx="438912" cy="566928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347472" y="4187951"/>
            <a:ext cx="438912" cy="384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1" i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7824" y="4169663"/>
            <a:ext cx="214884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7458F"/>
                </a:solidFill>
                <a:latin typeface="Calibri"/>
              </a:rPr>
              <a:t>Communicate Early &amp; Often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7824" y="4443983"/>
            <a:ext cx="777240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0" b="0" i="0">
                <a:solidFill>
                  <a:srgbClr val="1A1A2E"/>
                </a:solidFill>
                <a:latin typeface="Calibri"/>
              </a:rPr>
              <a:t>Promote widely before, during, and after. Share outcomes — donors want to see their impact.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7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50392"/>
            <a:ext cx="9144000" cy="64008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11480" y="109728"/>
            <a:ext cx="8321040" cy="6583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Financial Stewardship &amp; Transparency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" y="987552"/>
            <a:ext cx="8321040" cy="2926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1">
                <a:solidFill>
                  <a:srgbClr val="4A5A7A"/>
                </a:solidFill>
                <a:latin typeface="Calibri"/>
              </a:rPr>
              <a:t>Trust is your most valuable asset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4A5A7A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" y="1353312"/>
            <a:ext cx="832104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50" b="0" i="0">
                <a:solidFill>
                  <a:srgbClr val="4A5A7A"/>
                </a:solidFill>
                <a:latin typeface="Calibri"/>
              </a:rPr>
              <a:t>Donors give again when they trust how their money is used. Every club must hold itself to a high standard.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472" y="1783080"/>
            <a:ext cx="4160520" cy="96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47472" y="1783080"/>
            <a:ext cx="64008" cy="96012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12064" y="1837943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Separate Accounts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064" y="2148840"/>
            <a:ext cx="3840480" cy="5303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Keep fundraising proceeds in a dedicated account, clearly separate from general operating funds.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2312" y="1783080"/>
            <a:ext cx="4160520" cy="96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782312" y="1783080"/>
            <a:ext cx="64008" cy="96012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946903" y="1837943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Budget vs. Actual Reporting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6903" y="2148840"/>
            <a:ext cx="3840480" cy="5303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Present a budget-to-actual report at every board meeting. Track revenue and expenses in real time.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472" y="2862072"/>
            <a:ext cx="4160520" cy="96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47472" y="2862072"/>
            <a:ext cx="64008" cy="96012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512064" y="2916936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Donor Acknowledgment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2064" y="3227832"/>
            <a:ext cx="3840480" cy="5303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Send written acknowledgment within 48 hours of every gift. Include a note on how funds will be used.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2312" y="2862072"/>
            <a:ext cx="4160520" cy="96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4782312" y="2862072"/>
            <a:ext cx="64008" cy="96012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4946903" y="2916936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Year-End Summary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6903" y="3227832"/>
            <a:ext cx="3840480" cy="5303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Publish a simple annual impact report: money raised, projects funded, lives touched.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7472" y="3941063"/>
            <a:ext cx="4160520" cy="96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347472" y="3941063"/>
            <a:ext cx="64008" cy="96012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512064" y="3995927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Internal Controls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2064" y="4306824"/>
            <a:ext cx="3840480" cy="5303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Require two signatures for expenditures above a threshold. No one person should control all funds.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82312" y="3941063"/>
            <a:ext cx="4160520" cy="96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4782312" y="3941063"/>
            <a:ext cx="64008" cy="96012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4946903" y="3995927"/>
            <a:ext cx="384048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7458F"/>
                </a:solidFill>
                <a:latin typeface="Calibri"/>
              </a:rPr>
              <a:t>District Compliance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6903" y="4306824"/>
            <a:ext cx="3840480" cy="5303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1A1A2E"/>
                </a:solidFill>
                <a:latin typeface="Calibri"/>
              </a:rPr>
              <a:t>If using District grants, follow all reporting requirements. Non-compliance affects the whole district.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5047488"/>
            <a:ext cx="9144000" cy="9144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74320" y="4846320"/>
            <a:ext cx="8595360" cy="2011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900" b="0" i="0">
                <a:solidFill>
                  <a:srgbClr val="9BB1D8"/>
                </a:solidFill>
                <a:latin typeface="Calibri"/>
              </a:rPr>
              <a:t>Rotary District 5830  ·  2026 District Assembly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1168"/>
            <a:ext cx="8229600" cy="6858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3600" b="1" i="0">
                <a:solidFill>
                  <a:srgbClr val="FFFFFF"/>
                </a:solidFill>
                <a:latin typeface="Calibri"/>
              </a:rPr>
              <a:t>From Fundraising to Service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868680"/>
            <a:ext cx="8229600" cy="3474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F7A81B"/>
                </a:solidFill>
                <a:latin typeface="Calibri"/>
              </a:rPr>
              <a:t>How the money you raise becomes the impact you make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" y="1417320"/>
            <a:ext cx="2514600" cy="2057400"/>
          </a:xfrm>
          <a:prstGeom prst="rect">
            <a:avLst/>
          </a:prstGeom>
          <a:solidFill>
            <a:srgbClr val="1F5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11480" y="1417320"/>
            <a:ext cx="2514600" cy="7315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48640" y="1536192"/>
            <a:ext cx="2240280" cy="4389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400" b="1" i="0">
                <a:solidFill>
                  <a:srgbClr val="F7A81B"/>
                </a:solidFill>
                <a:latin typeface="Calibri"/>
              </a:rPr>
              <a:t>RAISE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2057400"/>
            <a:ext cx="2240280" cy="10058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Identify needs, run events, secure donors &amp; grants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0088" y="2331720"/>
            <a:ext cx="228600" cy="7315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291840" y="1417320"/>
            <a:ext cx="2514600" cy="2057400"/>
          </a:xfrm>
          <a:prstGeom prst="rect">
            <a:avLst/>
          </a:prstGeom>
          <a:solidFill>
            <a:srgbClr val="1F5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3291840" y="1417320"/>
            <a:ext cx="2514600" cy="7315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429000" y="1536192"/>
            <a:ext cx="2240280" cy="4389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400" b="1" i="0">
                <a:solidFill>
                  <a:srgbClr val="F7A81B"/>
                </a:solidFill>
                <a:latin typeface="Calibri"/>
              </a:rPr>
              <a:t>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2057400"/>
            <a:ext cx="2240280" cy="10058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Select project, build team, set measurable goals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0448" y="2331720"/>
            <a:ext cx="228600" cy="7315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6172200" y="1417320"/>
            <a:ext cx="2514600" cy="2057400"/>
          </a:xfrm>
          <a:prstGeom prst="rect">
            <a:avLst/>
          </a:prstGeom>
          <a:solidFill>
            <a:srgbClr val="1F5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6172200" y="1417320"/>
            <a:ext cx="2514600" cy="73152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309360" y="1536192"/>
            <a:ext cx="2240280" cy="4389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400" b="1" i="0">
                <a:solidFill>
                  <a:srgbClr val="F7A81B"/>
                </a:solidFill>
                <a:latin typeface="Calibri"/>
              </a:rPr>
              <a:t>SERVE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9360" y="2057400"/>
            <a:ext cx="2240280" cy="10058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FFFFFF"/>
                </a:solidFill>
                <a:latin typeface="Calibri"/>
              </a:rPr>
              <a:t>Implement, track, report, celebrate impact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3703320"/>
            <a:ext cx="8229600" cy="7772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50" b="0" i="1">
                <a:solidFill>
                  <a:srgbClr val="D0DDF4"/>
                </a:solidFill>
                <a:latin typeface="Calibri"/>
              </a:rPr>
              <a:t>The most effective clubs treat fundraising and service planning as a single, continuous cycle —
not two separate activities. Your fundraising strategy should be built around your service goals.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90"/>
          <p:cNvSpPr txBox="1">
            <a:spLocks noGrp="1"/>
          </p:cNvSpPr>
          <p:nvPr>
            <p:ph type="title"/>
          </p:nvPr>
        </p:nvSpPr>
        <p:spPr>
          <a:xfrm>
            <a:off x="2642656" y="75656"/>
            <a:ext cx="4018012" cy="336734"/>
          </a:xfrm>
          <a:prstGeom prst="rect">
            <a:avLst/>
          </a:prstGeom>
          <a:solidFill>
            <a:srgbClr val="1A6D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b="1" dirty="0"/>
              <a:t>Ribbon Cutting Ceremony</a:t>
            </a:r>
            <a:endParaRPr sz="3600" dirty="0"/>
          </a:p>
        </p:txBody>
      </p:sp>
      <p:pic>
        <p:nvPicPr>
          <p:cNvPr id="1355" name="Google Shape;1355;p90" descr="IMG_967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784" y="696165"/>
            <a:ext cx="2504210" cy="333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90" descr="IMG_07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236" y="412390"/>
            <a:ext cx="2207056" cy="294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90" descr="IMG_071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7626" y="567928"/>
            <a:ext cx="1612862" cy="215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90" descr="IMG_969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884112" y="2161393"/>
            <a:ext cx="1870499" cy="2797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90"/>
          <p:cNvSpPr txBox="1"/>
          <p:nvPr/>
        </p:nvSpPr>
        <p:spPr>
          <a:xfrm>
            <a:off x="3167626" y="2975674"/>
            <a:ext cx="1404374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Local Rotarians supplied children’s books for the school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90"/>
          <p:cNvSpPr txBox="1"/>
          <p:nvPr/>
        </p:nvSpPr>
        <p:spPr>
          <a:xfrm>
            <a:off x="5044698" y="647059"/>
            <a:ext cx="1499462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 brought soccer balls….you would have thought we were “Rock Stars!”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1" name="Google Shape;1361;p90"/>
          <p:cNvSpPr txBox="1"/>
          <p:nvPr/>
        </p:nvSpPr>
        <p:spPr>
          <a:xfrm>
            <a:off x="7125346" y="3626603"/>
            <a:ext cx="172031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Villagers all crowded around, and we were seated up front like royalty!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295D9F-B389-FF84-F8EC-D09ACE722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74" y="4293658"/>
            <a:ext cx="2139881" cy="46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push dir="u"/>
      </p:transition>
    </mc:Choice>
    <mc:Fallback xmlns="">
      <p:transition spd="slow" advTm="3000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9EEF937-3D46-46F9-BA61-205EB882691E}">
  <we:reference id="wa200010001" version="1.0.0.1" store="en-US" storeType="OMEX"/>
  <we:alternateReferences>
    <we:reference id="wa200010001" version="1.0.0.1" store="en-US" storeType="OMEX"/>
  </we:alternateReferences>
  <we:properties>
    <we:property name="claude.fileId" value="&quot;c6d23418-bc5e-4bf2-99f0-c06f19b93387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1603</Words>
  <Application>Microsoft Office PowerPoint</Application>
  <PresentationFormat>On-screen Show (16:9)</PresentationFormat>
  <Paragraphs>206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Ribbon Cutting Ceremony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Inside the Hospital’ de San Benito New Maternity Ward!</vt:lpstr>
      <vt:lpstr>Dental Evaluations and Treatment</vt:lpstr>
      <vt:lpstr>Eye Clinic for Children:  Dr. Iveth Marroquin, assisted by Team Rotarians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Michael Newman</cp:lastModifiedBy>
  <cp:revision>2</cp:revision>
  <dcterms:created xsi:type="dcterms:W3CDTF">2013-01-27T09:14:16Z</dcterms:created>
  <dcterms:modified xsi:type="dcterms:W3CDTF">2026-05-02T16:13:29Z</dcterms:modified>
  <cp:category/>
</cp:coreProperties>
</file>