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4"/>
    <p:sldMasterId id="2147483664" r:id="rId5"/>
    <p:sldMasterId id="2147483688" r:id="rId6"/>
  </p:sldMasterIdLst>
  <p:notesMasterIdLst>
    <p:notesMasterId r:id="rId14"/>
  </p:notesMasterIdLst>
  <p:handoutMasterIdLst>
    <p:handoutMasterId r:id="rId15"/>
  </p:handoutMasterIdLst>
  <p:sldIdLst>
    <p:sldId id="370" r:id="rId7"/>
    <p:sldId id="371" r:id="rId8"/>
    <p:sldId id="372" r:id="rId9"/>
    <p:sldId id="373" r:id="rId10"/>
    <p:sldId id="374" r:id="rId11"/>
    <p:sldId id="375" r:id="rId12"/>
    <p:sldId id="376" r:id="rId1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Groble" initials="E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5" autoAdjust="0"/>
    <p:restoredTop sz="62330" autoAdjust="0"/>
  </p:normalViewPr>
  <p:slideViewPr>
    <p:cSldViewPr>
      <p:cViewPr varScale="1">
        <p:scale>
          <a:sx n="45" d="100"/>
          <a:sy n="45" d="100"/>
        </p:scale>
        <p:origin x="169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B9011CC6-2E17-42C6-BFF9-DB6DA06F87A3}" type="slidenum">
              <a:rPr lang="en-US" altLang="en-US"/>
              <a:pPr/>
              <a:t>‹#›</a:t>
            </a:fld>
            <a:endParaRPr lang="en-US" altLang="en-US"/>
          </a:p>
        </p:txBody>
      </p:sp>
    </p:spTree>
    <p:extLst>
      <p:ext uri="{BB962C8B-B14F-4D97-AF65-F5344CB8AC3E}">
        <p14:creationId xmlns:p14="http://schemas.microsoft.com/office/powerpoint/2010/main" val="180711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C13D6C33-FF74-488A-BEA7-50E8802CC93E}" type="slidenum">
              <a:rPr lang="en-US" altLang="en-US"/>
              <a:pPr/>
              <a:t>‹#›</a:t>
            </a:fld>
            <a:endParaRPr lang="en-US" altLang="en-US"/>
          </a:p>
        </p:txBody>
      </p:sp>
    </p:spTree>
    <p:extLst>
      <p:ext uri="{BB962C8B-B14F-4D97-AF65-F5344CB8AC3E}">
        <p14:creationId xmlns:p14="http://schemas.microsoft.com/office/powerpoint/2010/main" val="1766147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rotarysupportcenter@rotary.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annualfund@rotary.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1</a:t>
            </a:fld>
            <a:endParaRPr lang="en-US" altLang="en-US" sz="120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ea typeface="ＭＳ Ｐゴシック" pitchFamily="34" charset="-128"/>
                <a:cs typeface="ヒラギノ角ゴ Pro W3" charset="0"/>
              </a:rPr>
              <a:t>Rotary has a more than 100-year record of serving communities here at home and around the world. Your continued support of The Rotary Foundation brings lasting and positive change to communities in need and inspires others to join our efforts to do good in the world.</a:t>
            </a:r>
          </a:p>
          <a:p>
            <a:pPr eaLnBrk="1" hangingPunct="1"/>
            <a:endParaRPr lang="en-US" altLang="en-US" dirty="0">
              <a:latin typeface="Arial" pitchFamily="34" charset="0"/>
              <a:ea typeface="ＭＳ Ｐゴシック" pitchFamily="34"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Named after Rotary’s founder, the Paul Harris Society (PHS) recognizes Rotary members and friends of The Rotary Foundation who make individual contributions of $1,000 or more each year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Fund, or approved Foundation global grants. This recognition was administered by districts until the Paul Harris Society became an official Rotary Foundation recognition program in July 2013. Its purpose is to identify, engage, and recognize members who have the ability and desire to make substantial annual gifts to help communities around the world.</a:t>
            </a:r>
            <a:endParaRPr lang="en-US" altLang="en-US" b="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The Paul Harris Society was created in 1999 by Past District Governor Wayne </a:t>
            </a:r>
            <a:r>
              <a:rPr lang="en-US" altLang="en-US" dirty="0" err="1">
                <a:latin typeface="Arial" pitchFamily="34" charset="0"/>
                <a:ea typeface="ＭＳ Ｐゴシック" pitchFamily="34" charset="-128"/>
                <a:cs typeface="ヒラギノ角ゴ Pro W3" charset="0"/>
              </a:rPr>
              <a:t>Cusick</a:t>
            </a:r>
            <a:r>
              <a:rPr lang="en-US" altLang="en-US" dirty="0">
                <a:latin typeface="Arial" pitchFamily="34" charset="0"/>
                <a:ea typeface="ＭＳ Ｐゴシック" pitchFamily="34" charset="-128"/>
                <a:cs typeface="ヒラギノ角ゴ Pro W3" charset="0"/>
              </a:rPr>
              <a:t> from District 5340. </a:t>
            </a:r>
            <a:r>
              <a:rPr lang="en-US" altLang="en-US" dirty="0" err="1">
                <a:latin typeface="Arial" pitchFamily="34" charset="0"/>
                <a:ea typeface="ＭＳ Ｐゴシック" pitchFamily="34" charset="-128"/>
                <a:cs typeface="ヒラギノ角ゴ Pro W3" charset="0"/>
              </a:rPr>
              <a:t>Cusick</a:t>
            </a:r>
            <a:r>
              <a:rPr lang="en-US" altLang="en-US" dirty="0">
                <a:latin typeface="Arial" pitchFamily="34" charset="0"/>
                <a:ea typeface="ＭＳ Ｐゴシック" pitchFamily="34" charset="-128"/>
                <a:cs typeface="ヒラギノ角ゴ Pro W3" charset="0"/>
              </a:rPr>
              <a:t> realized that giving US$1,000 annually to the Foundation was not possible for every Rotarian, but many could be encouraged to contribute at this level or above. He introduced the Paul Harris Society program to encourage and recognize these donors. The idea gained momentum and quickly spread to other districts throughout the world.</a:t>
            </a: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a:t>
            </a:fld>
            <a:endParaRPr lang="en-US"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The Rotary Foundation works to improve communities by putting grassroots expertise to work and forging lifelong partnerships in the process. Donations at the Paul Harris Society level are crucial in order for us to continue making a positive impact — from local projects to our continued efforts to rid the world of polio. </a:t>
            </a:r>
          </a:p>
          <a:p>
            <a:endParaRPr lang="en-US" altLang="en-US" dirty="0">
              <a:latin typeface="Arial" pitchFamily="34" charset="0"/>
              <a:ea typeface="ＭＳ Ｐゴシック" pitchFamily="34" charset="-128"/>
              <a:cs typeface="ヒラギノ角ゴ Pro W3" charset="0"/>
            </a:endParaRPr>
          </a:p>
          <a:p>
            <a:pPr>
              <a:lnSpc>
                <a:spcPct val="115000"/>
              </a:lnSpc>
              <a:spcBef>
                <a:spcPct val="0"/>
              </a:spcBef>
              <a:spcAft>
                <a:spcPts val="1000"/>
              </a:spcAft>
            </a:pPr>
            <a:r>
              <a:rPr lang="en-US" altLang="en-US" dirty="0">
                <a:latin typeface="Arial" pitchFamily="34" charset="0"/>
                <a:ea typeface="SimSun" pitchFamily="2" charset="-122"/>
                <a:cs typeface="Times New Roman" pitchFamily="18" charset="0"/>
              </a:rPr>
              <a:t>When you join</a:t>
            </a:r>
            <a:r>
              <a:rPr lang="en-US" altLang="en-US" baseline="0" dirty="0">
                <a:latin typeface="Arial" pitchFamily="34" charset="0"/>
                <a:ea typeface="SimSun" pitchFamily="2" charset="-122"/>
                <a:cs typeface="Times New Roman" pitchFamily="18" charset="0"/>
              </a:rPr>
              <a:t> the Paul Harris Society,  you are committing to help </a:t>
            </a:r>
            <a:r>
              <a:rPr lang="en-US" altLang="en-US" dirty="0">
                <a:latin typeface="Arial" pitchFamily="34" charset="0"/>
                <a:ea typeface="SimSun" pitchFamily="2" charset="-122"/>
                <a:cs typeface="Times New Roman" pitchFamily="18" charset="0"/>
              </a:rPr>
              <a:t>advance world understanding, goodwill, and peace by supporting activities such as:</a:t>
            </a:r>
          </a:p>
          <a:p>
            <a:pPr>
              <a:lnSpc>
                <a:spcPct val="115000"/>
              </a:lnSpc>
              <a:spcBef>
                <a:spcPct val="0"/>
              </a:spcBef>
              <a:spcAft>
                <a:spcPts val="1000"/>
              </a:spcAft>
            </a:pPr>
            <a:endParaRPr lang="en-US" altLang="en-US" dirty="0">
              <a:latin typeface="Arial" pitchFamily="34" charset="0"/>
              <a:ea typeface="SimSun" pitchFamily="2" charset="-122"/>
              <a:cs typeface="Times New Roman" pitchFamily="18" charset="0"/>
            </a:endParaRPr>
          </a:p>
          <a:p>
            <a:pPr>
              <a:spcBef>
                <a:spcPct val="0"/>
              </a:spcBef>
              <a:spcAft>
                <a:spcPts val="1000"/>
              </a:spcAft>
            </a:pPr>
            <a:r>
              <a:rPr lang="en-US" altLang="en-US" dirty="0">
                <a:latin typeface="Arial" pitchFamily="34" charset="0"/>
                <a:ea typeface="SimSun" pitchFamily="2" charset="-122"/>
                <a:cs typeface="Times New Roman" pitchFamily="18" charset="0"/>
              </a:rPr>
              <a:t>• Providing vocational training for teachers who are establishing an early childhood education center in South Africa</a:t>
            </a:r>
          </a:p>
          <a:p>
            <a:pPr>
              <a:spcBef>
                <a:spcPct val="0"/>
              </a:spcBef>
              <a:spcAft>
                <a:spcPts val="1000"/>
              </a:spcAft>
            </a:pPr>
            <a:r>
              <a:rPr lang="en-US" altLang="en-US" dirty="0">
                <a:latin typeface="Arial" pitchFamily="34" charset="0"/>
                <a:ea typeface="SimSun" pitchFamily="2" charset="-122"/>
                <a:cs typeface="Times New Roman" pitchFamily="18" charset="0"/>
              </a:rPr>
              <a:t>• Supplying water filters, toilet blocks, and hygiene training to prevent fluorosis in a community in India</a:t>
            </a:r>
          </a:p>
          <a:p>
            <a:pPr>
              <a:spcBef>
                <a:spcPct val="0"/>
              </a:spcBef>
              <a:spcAft>
                <a:spcPts val="1000"/>
              </a:spcAft>
            </a:pPr>
            <a:r>
              <a:rPr lang="en-US" altLang="en-US" dirty="0">
                <a:latin typeface="Arial" pitchFamily="34" charset="0"/>
                <a:ea typeface="SimSun" pitchFamily="2" charset="-122"/>
                <a:cs typeface="Times New Roman" pitchFamily="18" charset="0"/>
              </a:rPr>
              <a:t>• Funding a scholarship for a medical professional in Italy to research treatments that minimize mortality rates among premature babies</a:t>
            </a:r>
          </a:p>
          <a:p>
            <a:pPr>
              <a:spcBef>
                <a:spcPct val="0"/>
              </a:spcBef>
              <a:spcAft>
                <a:spcPts val="1000"/>
              </a:spcAft>
            </a:pPr>
            <a:r>
              <a:rPr lang="en-US" altLang="en-US" dirty="0">
                <a:latin typeface="Arial" pitchFamily="34" charset="0"/>
                <a:ea typeface="SimSun" pitchFamily="2" charset="-122"/>
                <a:cs typeface="Times New Roman" pitchFamily="18" charset="0"/>
              </a:rPr>
              <a:t>• Offering peace-building seminars to 200 teachers and 1,300 students in Uganda</a:t>
            </a:r>
          </a:p>
          <a:p>
            <a:pPr>
              <a:spcBef>
                <a:spcPct val="0"/>
              </a:spcBef>
              <a:spcAft>
                <a:spcPts val="1000"/>
              </a:spcAft>
            </a:pPr>
            <a:r>
              <a:rPr lang="en-US" altLang="en-US" dirty="0">
                <a:latin typeface="Arial" pitchFamily="34" charset="0"/>
                <a:ea typeface="SimSun" pitchFamily="2" charset="-122"/>
                <a:cs typeface="Times New Roman" pitchFamily="18" charset="0"/>
              </a:rPr>
              <a:t>• Distributing treated mosquito nets and offering medical services that help prevent malaria in Mali</a:t>
            </a:r>
          </a:p>
          <a:p>
            <a:pPr>
              <a:spcBef>
                <a:spcPct val="0"/>
              </a:spcBef>
              <a:spcAft>
                <a:spcPts val="1000"/>
              </a:spcAft>
            </a:pPr>
            <a:endParaRPr lang="en-US" altLang="en-US" dirty="0">
              <a:solidFill>
                <a:srgbClr val="FF0000"/>
              </a:solidFill>
              <a:latin typeface="Arial" pitchFamily="34" charset="0"/>
              <a:ea typeface="SimSun" pitchFamily="2" charset="-122"/>
              <a:cs typeface="Times New Roman" pitchFamily="18" charset="0"/>
            </a:endParaRPr>
          </a:p>
          <a:p>
            <a:pPr>
              <a:spcBef>
                <a:spcPct val="0"/>
              </a:spcBef>
              <a:spcAft>
                <a:spcPts val="1000"/>
              </a:spcAft>
            </a:pPr>
            <a:r>
              <a:rPr lang="en-US" altLang="en-US" dirty="0">
                <a:solidFill>
                  <a:srgbClr val="FF0000"/>
                </a:solidFill>
                <a:latin typeface="Arial" pitchFamily="34" charset="0"/>
                <a:ea typeface="SimSun" pitchFamily="2" charset="-122"/>
                <a:cs typeface="Times New Roman" pitchFamily="18" charset="0"/>
              </a:rPr>
              <a:t>And do not forget Rotary’s No. 1 priority: eliminating polio from the world. Imagine the number of immunizations </a:t>
            </a:r>
            <a:r>
              <a:rPr lang="en-US" altLang="en-US" dirty="0">
                <a:latin typeface="Arial" pitchFamily="34" charset="0"/>
                <a:ea typeface="SimSun" pitchFamily="2" charset="-122"/>
                <a:cs typeface="Times New Roman" pitchFamily="18" charset="0"/>
              </a:rPr>
              <a:t>— </a:t>
            </a:r>
            <a:r>
              <a:rPr lang="en-US" altLang="en-US" dirty="0">
                <a:solidFill>
                  <a:srgbClr val="FF0000"/>
                </a:solidFill>
                <a:latin typeface="Arial" pitchFamily="34" charset="0"/>
                <a:ea typeface="SimSun" pitchFamily="2" charset="-122"/>
                <a:cs typeface="Times New Roman" pitchFamily="18" charset="0"/>
              </a:rPr>
              <a:t>and the impact on hundreds of children </a:t>
            </a:r>
            <a:r>
              <a:rPr lang="en-US" altLang="en-US" dirty="0">
                <a:latin typeface="Arial" pitchFamily="34" charset="0"/>
                <a:ea typeface="SimSun" pitchFamily="2" charset="-122"/>
                <a:cs typeface="Times New Roman" pitchFamily="18" charset="0"/>
              </a:rPr>
              <a:t>— that </a:t>
            </a:r>
            <a:r>
              <a:rPr lang="en-US" altLang="en-US" dirty="0">
                <a:solidFill>
                  <a:srgbClr val="FF0000"/>
                </a:solidFill>
                <a:latin typeface="Arial" pitchFamily="34" charset="0"/>
                <a:ea typeface="SimSun" pitchFamily="2" charset="-122"/>
                <a:cs typeface="Times New Roman" pitchFamily="18" charset="0"/>
              </a:rPr>
              <a:t>you can provide by donating US$1,000 each year. </a:t>
            </a:r>
          </a:p>
          <a:p>
            <a:endParaRPr lang="en-US" altLang="en-US" dirty="0">
              <a:latin typeface="Arial" pitchFamily="34" charset="0"/>
              <a:ea typeface="SimSun" pitchFamily="2" charset="-122"/>
              <a:cs typeface="Times New Roman" pitchFamily="18" charset="0"/>
            </a:endParaRPr>
          </a:p>
          <a:p>
            <a:r>
              <a:rPr lang="en-US" altLang="en-US" dirty="0">
                <a:latin typeface="Arial" pitchFamily="34" charset="0"/>
                <a:ea typeface="ＭＳ Ｐゴシック" pitchFamily="34" charset="-128"/>
                <a:cs typeface="ヒラギノ角ゴ Pro W3" charset="0"/>
              </a:rPr>
              <a:t>A small percentage of donors who contribute at or above the Paul Harris Society level represent over 1/3 of contributions to the Foundation’s Annual Fund.</a:t>
            </a:r>
            <a:r>
              <a:rPr lang="en-US" altLang="en-US" baseline="0" dirty="0">
                <a:latin typeface="Arial" pitchFamily="34" charset="0"/>
                <a:ea typeface="ＭＳ Ｐゴシック" pitchFamily="34" charset="-128"/>
                <a:cs typeface="ヒラギノ角ゴ Pro W3" charset="0"/>
              </a:rPr>
              <a:t> </a:t>
            </a:r>
            <a:endParaRPr lang="en-US" altLang="en-US" dirty="0">
              <a:latin typeface="Arial" pitchFamily="34" charset="0"/>
              <a:ea typeface="ＭＳ Ｐゴシック" pitchFamily="34" charset="-128"/>
              <a:cs typeface="ヒラギノ角ゴ Pro W3"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39969D-50C1-45F1-B5A6-21A7CABE4C3B}" type="slidenum">
              <a:rPr lang="en-US" altLang="en-US" sz="1200">
                <a:solidFill>
                  <a:prstClr val="black"/>
                </a:solidFill>
              </a:rPr>
              <a:pPr/>
              <a:t>3</a:t>
            </a:fld>
            <a:endParaRPr lang="en-US" alt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By joining the Paul Harris Society, you are committing</a:t>
            </a:r>
            <a:r>
              <a:rPr lang="en-US" altLang="en-US" baseline="0" dirty="0">
                <a:latin typeface="Arial" pitchFamily="34" charset="0"/>
                <a:ea typeface="ＭＳ Ｐゴシック" pitchFamily="34" charset="-128"/>
                <a:cs typeface="ヒラギノ角ゴ Pro W3" charset="0"/>
              </a:rPr>
              <a:t> to contribute at least </a:t>
            </a:r>
            <a:r>
              <a:rPr lang="en-US" altLang="en-US" dirty="0">
                <a:latin typeface="Arial" pitchFamily="34" charset="0"/>
                <a:ea typeface="ＭＳ Ｐゴシック" pitchFamily="34" charset="-128"/>
                <a:cs typeface="ヒラギノ角ゴ Pro W3" charset="0"/>
              </a:rPr>
              <a:t>$1,000 or more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or an approved Foundation grant each year. You can join the Paul Harris Society without having any history of contributing US$1,000 or more to the approved funds and you do not need to make an immediate $1,000</a:t>
            </a:r>
            <a:r>
              <a:rPr lang="en-US" altLang="en-US" baseline="0" dirty="0">
                <a:latin typeface="Arial" pitchFamily="34" charset="0"/>
                <a:ea typeface="ＭＳ Ｐゴシック" pitchFamily="34" charset="-128"/>
                <a:cs typeface="ヒラギノ角ゴ Pro W3" charset="0"/>
              </a:rPr>
              <a:t> contribution when you enroll</a:t>
            </a:r>
            <a:r>
              <a:rPr lang="en-US" altLang="en-US" dirty="0">
                <a:latin typeface="Arial" pitchFamily="34" charset="0"/>
                <a:ea typeface="ＭＳ Ｐゴシック" pitchFamily="34" charset="-128"/>
                <a:cs typeface="ヒラギノ角ゴ Pro W3" charset="0"/>
              </a:rPr>
              <a:t>. </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You can fulfill your Paul Harris Society giving gradually over the Rotary year through any combination of giving to the Annual Fund, </a:t>
            </a:r>
            <a:r>
              <a:rPr lang="en-US" altLang="en-US" dirty="0" err="1">
                <a:latin typeface="Arial" pitchFamily="34" charset="0"/>
                <a:ea typeface="ＭＳ Ｐゴシック" pitchFamily="34" charset="-128"/>
                <a:cs typeface="ヒラギノ角ゴ Pro W3" charset="0"/>
              </a:rPr>
              <a:t>PolioPlus</a:t>
            </a:r>
            <a:r>
              <a:rPr lang="en-US" altLang="en-US" dirty="0">
                <a:latin typeface="Arial" pitchFamily="34" charset="0"/>
                <a:ea typeface="ＭＳ Ｐゴシック" pitchFamily="34" charset="-128"/>
                <a:cs typeface="ヒラギノ角ゴ Pro W3" charset="0"/>
              </a:rPr>
              <a:t>, or an approved Foundation grant. For example, making a monthly contribution</a:t>
            </a:r>
            <a:r>
              <a:rPr lang="en-US" altLang="en-US" baseline="0" dirty="0">
                <a:latin typeface="Arial" pitchFamily="34" charset="0"/>
                <a:ea typeface="ＭＳ Ｐゴシック" pitchFamily="34" charset="-128"/>
                <a:cs typeface="ヒラギノ角ゴ Pro W3" charset="0"/>
              </a:rPr>
              <a:t> of $85 through Rotary Direct to </a:t>
            </a:r>
            <a:r>
              <a:rPr lang="en-US" altLang="en-US" baseline="0" dirty="0" err="1">
                <a:latin typeface="Arial" pitchFamily="34" charset="0"/>
                <a:ea typeface="ＭＳ Ｐゴシック" pitchFamily="34" charset="-128"/>
                <a:cs typeface="ヒラギノ角ゴ Pro W3" charset="0"/>
              </a:rPr>
              <a:t>PolioPlus</a:t>
            </a:r>
            <a:r>
              <a:rPr lang="en-US" altLang="en-US" baseline="0" dirty="0">
                <a:latin typeface="Arial" pitchFamily="34" charset="0"/>
                <a:ea typeface="ＭＳ Ｐゴシック" pitchFamily="34" charset="-128"/>
                <a:cs typeface="ヒラギノ角ゴ Pro W3" charset="0"/>
              </a:rPr>
              <a:t> and the Annual Fund </a:t>
            </a:r>
            <a:r>
              <a:rPr lang="en-US" altLang="en-US" dirty="0">
                <a:latin typeface="Arial" pitchFamily="34" charset="0"/>
                <a:ea typeface="ＭＳ Ｐゴシック" pitchFamily="34" charset="-128"/>
                <a:cs typeface="ヒラギノ角ゴ Pro W3" charset="0"/>
              </a:rPr>
              <a:t>would amount to $1,000</a:t>
            </a:r>
            <a:r>
              <a:rPr lang="en-US" altLang="en-US" baseline="0" dirty="0">
                <a:latin typeface="Arial" pitchFamily="34" charset="0"/>
                <a:ea typeface="ＭＳ Ｐゴシック" pitchFamily="34" charset="-128"/>
                <a:cs typeface="ヒラギノ角ゴ Pro W3" charset="0"/>
              </a:rPr>
              <a:t> in contributions in one year, and thus would </a:t>
            </a:r>
            <a:r>
              <a:rPr lang="en-US" altLang="en-US" dirty="0">
                <a:latin typeface="Arial" pitchFamily="34" charset="0"/>
                <a:ea typeface="ＭＳ Ｐゴシック" pitchFamily="34" charset="-128"/>
                <a:cs typeface="ヒラギノ角ゴ Pro W3" charset="0"/>
              </a:rPr>
              <a:t>honor your Paul</a:t>
            </a:r>
            <a:r>
              <a:rPr lang="en-US" altLang="en-US" baseline="0" dirty="0">
                <a:latin typeface="Arial" pitchFamily="34" charset="0"/>
                <a:ea typeface="ＭＳ Ｐゴシック" pitchFamily="34" charset="-128"/>
                <a:cs typeface="ヒラギノ角ゴ Pro W3" charset="0"/>
              </a:rPr>
              <a:t> Harris Society giving goal</a:t>
            </a:r>
            <a:r>
              <a:rPr lang="en-US" altLang="en-US" dirty="0">
                <a:latin typeface="Arial" pitchFamily="34" charset="0"/>
                <a:ea typeface="ＭＳ Ｐゴシック" pitchFamily="34" charset="-128"/>
                <a:cs typeface="ヒラギノ角ゴ Pro W3" charset="0"/>
              </a:rPr>
              <a:t>.</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To join, you can:</a:t>
            </a:r>
          </a:p>
          <a:p>
            <a:pPr marL="228600" indent="-228600">
              <a:buFont typeface="+mj-lt"/>
              <a:buAutoNum type="arabicPeriod"/>
            </a:pPr>
            <a:r>
              <a:rPr lang="en-US" altLang="en-US" dirty="0">
                <a:latin typeface="Arial" pitchFamily="34" charset="0"/>
                <a:ea typeface="ＭＳ Ｐゴシック" pitchFamily="34" charset="-128"/>
                <a:cs typeface="ヒラギノ角ゴ Pro W3" charset="0"/>
              </a:rPr>
              <a:t>Complete</a:t>
            </a:r>
            <a:r>
              <a:rPr lang="en-US" altLang="en-US" baseline="0" dirty="0">
                <a:latin typeface="Arial" pitchFamily="34" charset="0"/>
                <a:ea typeface="ＭＳ Ｐゴシック" pitchFamily="34" charset="-128"/>
                <a:cs typeface="ヒラギノ角ゴ Pro W3" charset="0"/>
              </a:rPr>
              <a:t> the online sign-up form found on the PHS page of Rotary.org</a:t>
            </a:r>
            <a:r>
              <a:rPr lang="en-US" altLang="en-US" dirty="0">
                <a:latin typeface="Arial" pitchFamily="34" charset="0"/>
                <a:ea typeface="ＭＳ Ｐゴシック" pitchFamily="34" charset="-128"/>
                <a:cs typeface="ヒラギノ角ゴ Pro W3" charset="0"/>
              </a:rPr>
              <a:t>.</a:t>
            </a:r>
          </a:p>
          <a:p>
            <a:pPr marL="228600" lvl="0" indent="-228600">
              <a:buFont typeface="+mj-lt"/>
              <a:buAutoNum type="arabicPeriod"/>
            </a:pPr>
            <a:r>
              <a:rPr lang="en-US" sz="1200" kern="1200" dirty="0">
                <a:solidFill>
                  <a:schemeClr val="tx1"/>
                </a:solidFill>
                <a:effectLst/>
                <a:latin typeface="Arial" pitchFamily="-107" charset="0"/>
                <a:ea typeface="ＭＳ Ｐゴシック" charset="0"/>
                <a:cs typeface="ヒラギノ角ゴ Pro W3" pitchFamily="-107" charset="-128"/>
              </a:rPr>
              <a:t>Contact Rotary’s Support Center at </a:t>
            </a:r>
            <a:r>
              <a:rPr lang="en-US" sz="1200" i="0" kern="1200" dirty="0">
                <a:solidFill>
                  <a:schemeClr val="tx1"/>
                </a:solidFill>
                <a:effectLst/>
                <a:latin typeface="Arial" pitchFamily="-107" charset="0"/>
                <a:ea typeface="ＭＳ Ｐゴシック" charset="0"/>
                <a:cs typeface="ヒラギノ角ゴ Pro W3" pitchFamily="-107" charset="-128"/>
                <a:hlinkClick r:id="rId3"/>
              </a:rPr>
              <a:t>rotarysupportcenter</a:t>
            </a:r>
            <a:r>
              <a:rPr lang="en-US" sz="1200" kern="1200" dirty="0">
                <a:solidFill>
                  <a:schemeClr val="tx1"/>
                </a:solidFill>
                <a:effectLst/>
                <a:latin typeface="Arial" pitchFamily="-107" charset="0"/>
                <a:ea typeface="ＭＳ Ｐゴシック" charset="0"/>
                <a:cs typeface="ヒラギノ角ゴ Pro W3" pitchFamily="-107" charset="-128"/>
                <a:hlinkClick r:id="rId3"/>
              </a:rPr>
              <a:t>@rotary.org</a:t>
            </a:r>
            <a:r>
              <a:rPr lang="en-US" sz="1200" kern="1200" dirty="0">
                <a:solidFill>
                  <a:schemeClr val="tx1"/>
                </a:solidFill>
                <a:effectLst/>
                <a:latin typeface="Arial" pitchFamily="-107" charset="0"/>
                <a:ea typeface="ＭＳ Ｐゴシック" charset="0"/>
                <a:cs typeface="ヒラギノ角ゴ Pro W3" pitchFamily="-107" charset="-128"/>
              </a:rPr>
              <a:t> or call 1-866-9ROTARY</a:t>
            </a:r>
            <a:r>
              <a:rPr lang="en-US" sz="1200" kern="1200" baseline="0" dirty="0">
                <a:solidFill>
                  <a:schemeClr val="tx1"/>
                </a:solidFill>
                <a:effectLst/>
                <a:latin typeface="Arial" pitchFamily="-107" charset="0"/>
                <a:ea typeface="ＭＳ Ｐゴシック" charset="0"/>
                <a:cs typeface="ヒラギノ角ゴ Pro W3" pitchFamily="-107" charset="-128"/>
              </a:rPr>
              <a:t> (9</a:t>
            </a:r>
            <a:r>
              <a:rPr lang="en-US" sz="1200" kern="1200" dirty="0">
                <a:solidFill>
                  <a:schemeClr val="tx1"/>
                </a:solidFill>
                <a:effectLst/>
                <a:latin typeface="Arial" pitchFamily="-107" charset="0"/>
                <a:ea typeface="ＭＳ Ｐゴシック" charset="0"/>
                <a:cs typeface="ヒラギノ角ゴ Pro W3" pitchFamily="-107" charset="-128"/>
              </a:rPr>
              <a:t>76-8279).</a:t>
            </a:r>
          </a:p>
          <a:p>
            <a:pPr marL="228600" lvl="0" indent="-228600">
              <a:buFont typeface="+mj-lt"/>
              <a:buAutoNum type="arabicPeriod"/>
            </a:pPr>
            <a:r>
              <a:rPr lang="en-US" sz="1200" kern="1200" dirty="0">
                <a:solidFill>
                  <a:schemeClr val="tx1"/>
                </a:solidFill>
                <a:effectLst/>
                <a:latin typeface="Arial" pitchFamily="-107" charset="0"/>
                <a:ea typeface="ＭＳ Ｐゴシック" charset="0"/>
                <a:cs typeface="ヒラギノ角ゴ Pro W3" pitchFamily="-107" charset="-128"/>
              </a:rPr>
              <a:t>Fill out the Paul Harris Society form</a:t>
            </a:r>
            <a:r>
              <a:rPr lang="en-US" sz="1200" kern="1200" baseline="0" dirty="0">
                <a:solidFill>
                  <a:schemeClr val="tx1"/>
                </a:solidFill>
                <a:effectLst/>
                <a:latin typeface="Arial" pitchFamily="-107" charset="0"/>
                <a:ea typeface="ＭＳ Ｐゴシック" charset="0"/>
                <a:cs typeface="ヒラギノ角ゴ Pro W3" pitchFamily="-107" charset="-128"/>
              </a:rPr>
              <a:t> </a:t>
            </a:r>
            <a:r>
              <a:rPr lang="en-US" sz="1200" kern="1200" dirty="0">
                <a:solidFill>
                  <a:schemeClr val="tx1"/>
                </a:solidFill>
                <a:effectLst/>
                <a:latin typeface="Arial" pitchFamily="-107" charset="0"/>
                <a:ea typeface="ＭＳ Ｐゴシック" charset="0"/>
                <a:cs typeface="ヒラギノ角ゴ Pro W3" pitchFamily="-107" charset="-128"/>
              </a:rPr>
              <a:t>and mail it to </a:t>
            </a:r>
            <a:r>
              <a:rPr lang="en-US" sz="1200" i="0" kern="1200" dirty="0">
                <a:solidFill>
                  <a:schemeClr val="accent5"/>
                </a:solidFill>
                <a:effectLst/>
                <a:latin typeface="Arial" pitchFamily="-107" charset="0"/>
                <a:ea typeface="ＭＳ Ｐゴシック" charset="0"/>
                <a:cs typeface="ヒラギノ角ゴ Pro W3" pitchFamily="-107" charset="-128"/>
              </a:rPr>
              <a:t>One Rotary Center or </a:t>
            </a:r>
            <a:r>
              <a:rPr lang="en-US" sz="1200" kern="1200" dirty="0">
                <a:solidFill>
                  <a:schemeClr val="tx1"/>
                </a:solidFill>
                <a:effectLst/>
                <a:latin typeface="Arial" pitchFamily="-107" charset="0"/>
                <a:ea typeface="ＭＳ Ｐゴシック" charset="0"/>
                <a:cs typeface="ヒラギノ角ゴ Pro W3" pitchFamily="-107" charset="-128"/>
              </a:rPr>
              <a:t>your international office.</a:t>
            </a:r>
          </a:p>
          <a:p>
            <a:pPr>
              <a:buFontTx/>
              <a:buNone/>
            </a:pPr>
            <a:endParaRPr lang="en-US" altLang="en-US" sz="1200" kern="1200" dirty="0">
              <a:solidFill>
                <a:schemeClr val="tx1"/>
              </a:solidFill>
              <a:effectLst/>
              <a:latin typeface="Arial" pitchFamily="-107" charset="0"/>
              <a:ea typeface="ＭＳ Ｐゴシック" charset="0"/>
              <a:cs typeface="ヒラギノ角ゴ Pro W3" charset="0"/>
            </a:endParaRPr>
          </a:p>
          <a:p>
            <a:pPr>
              <a:buFontTx/>
              <a:buNone/>
            </a:pPr>
            <a:r>
              <a:rPr lang="en-US" altLang="en-US" dirty="0">
                <a:latin typeface="Arial" pitchFamily="34" charset="0"/>
                <a:ea typeface="ＭＳ Ｐゴシック" pitchFamily="34" charset="-128"/>
                <a:cs typeface="ヒラギノ角ゴ Pro W3" charset="0"/>
              </a:rPr>
              <a:t>Outside</a:t>
            </a:r>
            <a:r>
              <a:rPr lang="en-US" altLang="en-US" baseline="0" dirty="0">
                <a:latin typeface="Arial" pitchFamily="34" charset="0"/>
                <a:ea typeface="ＭＳ Ｐゴシック" pitchFamily="34" charset="-128"/>
                <a:cs typeface="ヒラギノ角ゴ Pro W3" charset="0"/>
              </a:rPr>
              <a:t> of North America, e</a:t>
            </a:r>
            <a:r>
              <a:rPr lang="en-US" altLang="en-US" dirty="0">
                <a:latin typeface="Arial" pitchFamily="34" charset="0"/>
                <a:ea typeface="ＭＳ Ｐゴシック" pitchFamily="34" charset="-128"/>
                <a:cs typeface="ヒラギノ角ゴ Pro W3" charset="0"/>
              </a:rPr>
              <a:t>mail or call the Rotary International office that serves your area, and ask to join.</a:t>
            </a:r>
            <a:endParaRPr lang="en-US" altLang="en-US" b="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A057E2-0469-40A1-8F86-B17309718359}" type="slidenum">
              <a:rPr lang="en-US" altLang="en-US" sz="1200">
                <a:solidFill>
                  <a:prstClr val="black"/>
                </a:solidFill>
              </a:rPr>
              <a:pPr/>
              <a:t>4</a:t>
            </a:fld>
            <a:endParaRPr lang="en-US" alt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Rotary Direct, Rotary’s recurring giving program, provides a safe, secure, and easy way to join the Paul Harris Society. It allows the Foundation to process a recurring contribution by charging a credit or debit card at the amount and frequency that are most convenient for you.</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And you can enroll online, using any of 13 currencies, while preserving local tax benefits in most cases. For example, a Canadian Rotarian can donate via Rotary.org in Canadian dollars and receive a tax receipt from the Canadian Associate Foundation.</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With recurring contributions of $1,000</a:t>
            </a:r>
            <a:r>
              <a:rPr lang="en-US" altLang="en-US" baseline="0" dirty="0">
                <a:latin typeface="Arial" pitchFamily="34" charset="0"/>
                <a:ea typeface="ＭＳ Ｐゴシック" pitchFamily="34" charset="-128"/>
                <a:cs typeface="ヒラギノ角ゴ Pro W3" charset="0"/>
              </a:rPr>
              <a:t> annually, </a:t>
            </a:r>
            <a:r>
              <a:rPr lang="en-US" altLang="en-US" dirty="0">
                <a:latin typeface="Arial" pitchFamily="34" charset="0"/>
                <a:ea typeface="ＭＳ Ｐゴシック" pitchFamily="34" charset="-128"/>
                <a:cs typeface="ヒラギノ角ゴ Pro W3" charset="0"/>
              </a:rPr>
              <a:t>$85 per month, or $250 per quarter, Rotarians and friends can honor their Paul Harris Society membership easily and regularly.  </a:t>
            </a:r>
          </a:p>
          <a:p>
            <a:endParaRPr lang="en-US" altLang="en-US" dirty="0">
              <a:latin typeface="Arial" pitchFamily="34" charset="0"/>
              <a:ea typeface="ＭＳ Ｐゴシック" pitchFamily="34" charset="-128"/>
              <a:cs typeface="ヒラギノ角ゴ Pro W3" charset="0"/>
            </a:endParaRPr>
          </a:p>
          <a:p>
            <a:r>
              <a:rPr lang="en-US" altLang="en-US" i="1" dirty="0">
                <a:latin typeface="Arial" pitchFamily="34" charset="0"/>
                <a:ea typeface="ＭＳ Ｐゴシック" pitchFamily="34" charset="-128"/>
                <a:cs typeface="ヒラギノ角ゴ Pro W3" charset="0"/>
              </a:rPr>
              <a:t>Optional: Rotary’s website accepts online contributions in the following currencies: Argentine pesos (ARS), Australian dollars (AUD), British pounds (GBP), Canadian dollars (CAD), Danish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(DKK), euros (EUR), Japanese yen (JPY), New Zealand dollars (NZD), Norwegian </a:t>
            </a:r>
            <a:r>
              <a:rPr lang="en-US" altLang="en-US" i="1" dirty="0" err="1">
                <a:latin typeface="Arial" pitchFamily="34" charset="0"/>
                <a:ea typeface="ＭＳ Ｐゴシック" pitchFamily="34" charset="-128"/>
                <a:cs typeface="ヒラギノ角ゴ Pro W3" charset="0"/>
              </a:rPr>
              <a:t>kronen</a:t>
            </a:r>
            <a:r>
              <a:rPr lang="en-US" altLang="en-US" i="1" dirty="0">
                <a:latin typeface="Arial" pitchFamily="34" charset="0"/>
                <a:ea typeface="ＭＳ Ｐゴシック" pitchFamily="34" charset="-128"/>
                <a:cs typeface="ヒラギノ角ゴ Pro W3" charset="0"/>
              </a:rPr>
              <a:t> (NOK), South African rand (ZAR),  Swedish kronor (SEK), Swiss francs (CHF), and United States dollars (USD).  In most cases recurring giving can be set up in these currencies as well, check with the Support Center or the</a:t>
            </a:r>
            <a:r>
              <a:rPr lang="en-US" altLang="en-US" i="1" baseline="0" dirty="0">
                <a:latin typeface="Arial" pitchFamily="34" charset="0"/>
                <a:ea typeface="ＭＳ Ｐゴシック" pitchFamily="34" charset="-128"/>
                <a:cs typeface="ヒラギノ角ゴ Pro W3" charset="0"/>
              </a:rPr>
              <a:t> International Office that serves your area.  </a:t>
            </a:r>
            <a:endParaRPr lang="en-US" altLang="en-US" i="1"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5</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cs typeface="ヒラギノ角ゴ Pro W3" charset="0"/>
              </a:rPr>
              <a:t>Members of the Paul Harris Society are eligible to receive wearable recognition to show</a:t>
            </a:r>
            <a:r>
              <a:rPr lang="en-US" altLang="en-US" baseline="0" dirty="0">
                <a:latin typeface="Arial" pitchFamily="34" charset="0"/>
                <a:ea typeface="ＭＳ Ｐゴシック" pitchFamily="34" charset="-128"/>
                <a:cs typeface="ヒラギノ角ゴ Pro W3" charset="0"/>
              </a:rPr>
              <a:t> their </a:t>
            </a:r>
            <a:r>
              <a:rPr lang="en-US" altLang="en-US" dirty="0">
                <a:latin typeface="Arial" pitchFamily="34" charset="0"/>
                <a:ea typeface="ＭＳ Ｐゴシック" pitchFamily="34" charset="-128"/>
                <a:cs typeface="ヒラギノ角ゴ Pro W3" charset="0"/>
              </a:rPr>
              <a:t>yearly commitment to Doing Good in the World. The chevrons can be worn with other pins, including the Paul Harris Fellow pin, Major Donor pin, Bequest Society pin, and Arch </a:t>
            </a:r>
            <a:r>
              <a:rPr lang="en-US" altLang="en-US" dirty="0" err="1">
                <a:latin typeface="Arial" pitchFamily="34" charset="0"/>
                <a:ea typeface="ＭＳ Ｐゴシック" pitchFamily="34" charset="-128"/>
                <a:cs typeface="ヒラギノ角ゴ Pro W3" charset="0"/>
              </a:rPr>
              <a:t>Klumph</a:t>
            </a:r>
            <a:r>
              <a:rPr lang="en-US" altLang="en-US" dirty="0">
                <a:latin typeface="Arial" pitchFamily="34" charset="0"/>
                <a:ea typeface="ＭＳ Ｐゴシック" pitchFamily="34" charset="-128"/>
                <a:cs typeface="ヒラギノ角ゴ Pro W3" charset="0"/>
              </a:rPr>
              <a:t> Society pin.</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Rotary districts are encouraged</a:t>
            </a:r>
            <a:r>
              <a:rPr lang="en-US" altLang="en-US" baseline="0" dirty="0">
                <a:latin typeface="Arial" pitchFamily="34" charset="0"/>
                <a:ea typeface="ＭＳ Ｐゴシック" pitchFamily="34" charset="-128"/>
                <a:cs typeface="ヒラギノ角ゴ Pro W3" charset="0"/>
              </a:rPr>
              <a:t> to honor new members of the Paul Harris Society in a </a:t>
            </a:r>
            <a:r>
              <a:rPr lang="en-US" altLang="en-US" dirty="0">
                <a:latin typeface="Arial" pitchFamily="34" charset="0"/>
                <a:ea typeface="ＭＳ Ｐゴシック" pitchFamily="34" charset="-128"/>
                <a:cs typeface="ヒラギノ角ゴ Pro W3" charset="0"/>
              </a:rPr>
              <a:t>way that is appropriate in that culture and comfortable for each member. </a:t>
            </a:r>
            <a:r>
              <a:rPr lang="en-US" altLang="en-US" baseline="0" dirty="0">
                <a:latin typeface="Arial" pitchFamily="34" charset="0"/>
                <a:ea typeface="ＭＳ Ｐゴシック" pitchFamily="34" charset="-128"/>
                <a:cs typeface="ヒラギノ角ゴ Pro W3" charset="0"/>
              </a:rPr>
              <a:t> This can include presenting them with a certificate or insignia at a district or club event.  </a:t>
            </a:r>
            <a:r>
              <a:rPr lang="en-US" altLang="en-US" dirty="0">
                <a:latin typeface="Arial" pitchFamily="34" charset="0"/>
                <a:ea typeface="ＭＳ Ｐゴシック" pitchFamily="34" charset="-128"/>
                <a:cs typeface="ヒラギノ角ゴ Pro W3" charset="0"/>
              </a:rPr>
              <a:t>Paul Harris Society coordinators and district leaders can order Paul Harris Society chevrons from The Rotary Foundation at no cost by writing to </a:t>
            </a:r>
            <a:r>
              <a:rPr lang="en-US" altLang="en-US" u="sng" dirty="0">
                <a:latin typeface="Arial" pitchFamily="34" charset="0"/>
                <a:ea typeface="ＭＳ Ｐゴシック" pitchFamily="34" charset="-128"/>
                <a:cs typeface="ヒラギノ角ゴ Pro W3" charset="0"/>
                <a:hlinkClick r:id="rId3"/>
              </a:rPr>
              <a:t>annualfund@rotary.org</a:t>
            </a:r>
            <a:r>
              <a:rPr lang="en-US" altLang="en-US" u="sng" dirty="0">
                <a:latin typeface="Arial" pitchFamily="34" charset="0"/>
                <a:ea typeface="ＭＳ Ｐゴシック" pitchFamily="34" charset="-128"/>
                <a:cs typeface="ヒラギノ角ゴ Pro W3" charset="0"/>
              </a:rPr>
              <a:t> </a:t>
            </a:r>
            <a:r>
              <a:rPr lang="en-US" altLang="en-US" u="none" dirty="0">
                <a:latin typeface="Arial" pitchFamily="34" charset="0"/>
                <a:ea typeface="ＭＳ Ｐゴシック" pitchFamily="34" charset="-128"/>
                <a:cs typeface="ヒラギノ角ゴ Pro W3" charset="0"/>
              </a:rPr>
              <a:t>or contact the appropriate</a:t>
            </a:r>
            <a:r>
              <a:rPr lang="en-US" altLang="en-US" u="none" baseline="0" dirty="0">
                <a:latin typeface="Arial" pitchFamily="34" charset="0"/>
                <a:ea typeface="ＭＳ Ｐゴシック" pitchFamily="34" charset="-128"/>
                <a:cs typeface="ヒラギノ角ゴ Pro W3" charset="0"/>
              </a:rPr>
              <a:t> International Office that serves your area</a:t>
            </a:r>
            <a:r>
              <a:rPr lang="en-US" altLang="en-US" dirty="0">
                <a:latin typeface="Arial" pitchFamily="34" charset="0"/>
                <a:ea typeface="ＭＳ Ｐゴシック" pitchFamily="34" charset="-128"/>
                <a:cs typeface="ヒラギノ角ゴ Pro W3" charset="0"/>
              </a:rPr>
              <a:t>. </a:t>
            </a:r>
          </a:p>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6</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Thank you for trusting Rotary to use your contributions to make a lasting difference.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7</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149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8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33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046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543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25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346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9287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12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0787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7529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49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3873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71464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0375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80274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579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145703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33746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4093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909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7114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808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26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9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260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37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514EB671-5A4E-420B-AE32-08F13A49AA11}"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30" r:id="rId14"/>
    <p:sldLayoutId id="214748443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a:solidFill>
                  <a:srgbClr val="BCBDC0"/>
                </a:solidFill>
                <a:latin typeface="Arial Narrow" pitchFamily="34" charset="0"/>
              </a:rPr>
              <a:t>TITLE |  </a:t>
            </a:r>
            <a:fld id="{6645EC6A-0C65-4B75-890A-3C53B2D66AA6}" type="slidenum">
              <a:rPr lang="en-US" altLang="en-US" sz="900">
                <a:solidFill>
                  <a:srgbClr val="BCBDC0"/>
                </a:solidFill>
                <a:latin typeface="Arial Narrow" pitchFamily="34" charset="0"/>
              </a:rPr>
              <a:pPr algn="r"/>
              <a:t>‹#›</a:t>
            </a:fld>
            <a:r>
              <a:rPr lang="en-US" altLang="en-US" sz="900">
                <a:solidFill>
                  <a:srgbClr val="BCBDC0"/>
                </a:solidFill>
                <a:latin typeface="Arial Narrow" pitchFamily="34" charset="0"/>
              </a:rPr>
              <a:t>  </a:t>
            </a:r>
            <a:endParaRPr lang="en-US" altLang="en-US" sz="900">
              <a:solidFill>
                <a:srgbClr val="958D85"/>
              </a:solidFill>
              <a:latin typeface="Arial Narrow" pitchFamily="34" charset="0"/>
            </a:endParaRPr>
          </a:p>
        </p:txBody>
      </p:sp>
      <p:pic>
        <p:nvPicPr>
          <p:cNvPr id="307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rotary.org/giv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a:solidFill>
                  <a:prstClr val="white"/>
                </a:solidFill>
                <a:latin typeface="Arial Narrow Bold" pitchFamily="-84" charset="0"/>
              </a:rPr>
              <a:t>PAUL HARRIS SOCIETY</a:t>
            </a:r>
          </a:p>
          <a:p>
            <a:pPr eaLnBrk="1" hangingPunct="1"/>
            <a:r>
              <a:rPr lang="en-US" altLang="en-US" sz="2600">
                <a:solidFill>
                  <a:srgbClr val="01B4E7"/>
                </a:solidFill>
                <a:latin typeface="Georgia" pitchFamily="18" charset="0"/>
              </a:rPr>
              <a:t>Bringing positive change to communities around the world</a:t>
            </a:r>
          </a:p>
        </p:txBody>
      </p:sp>
    </p:spTree>
    <p:extLst>
      <p:ext uri="{BB962C8B-B14F-4D97-AF65-F5344CB8AC3E}">
        <p14:creationId xmlns:p14="http://schemas.microsoft.com/office/powerpoint/2010/main" val="263870577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WHAT IS THE PAUL HARRIS SOCIETY?</a:t>
            </a:r>
          </a:p>
        </p:txBody>
      </p:sp>
      <p:sp>
        <p:nvSpPr>
          <p:cNvPr id="18435" name="Content Placeholder 2"/>
          <p:cNvSpPr>
            <a:spLocks noGrp="1"/>
          </p:cNvSpPr>
          <p:nvPr>
            <p:ph idx="1"/>
          </p:nvPr>
        </p:nvSpPr>
        <p:spPr bwMode="auto">
          <a:xfrm>
            <a:off x="304800" y="16002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a:solidFill>
                  <a:schemeClr val="accent1"/>
                </a:solidFill>
                <a:latin typeface="Georgia" pitchFamily="18" charset="0"/>
                <a:ea typeface="ＭＳ Ｐゴシック" pitchFamily="34" charset="-128"/>
              </a:rPr>
              <a:t>US$1,000 every year</a:t>
            </a:r>
          </a:p>
        </p:txBody>
      </p:sp>
      <p:sp>
        <p:nvSpPr>
          <p:cNvPr id="18436" name="Content Placeholder 2"/>
          <p:cNvSpPr txBox="1">
            <a:spLocks/>
          </p:cNvSpPr>
          <p:nvPr/>
        </p:nvSpPr>
        <p:spPr bwMode="auto">
          <a:xfrm>
            <a:off x="457200" y="236220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Annual Fund</a:t>
            </a: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err="1">
                <a:solidFill>
                  <a:srgbClr val="58585A"/>
                </a:solidFill>
                <a:latin typeface="Georgia" pitchFamily="18" charset="0"/>
              </a:rPr>
              <a:t>PolioPlus</a:t>
            </a:r>
            <a:r>
              <a:rPr lang="en-US" altLang="en-US" dirty="0">
                <a:solidFill>
                  <a:srgbClr val="58585A"/>
                </a:solidFill>
                <a:latin typeface="Georgia" pitchFamily="18" charset="0"/>
              </a:rPr>
              <a:t> Fund</a:t>
            </a:r>
          </a:p>
          <a:p>
            <a:pPr lvl="1">
              <a:spcBef>
                <a:spcPct val="20000"/>
              </a:spcBef>
              <a:buClr>
                <a:srgbClr val="01B4E7"/>
              </a:buClr>
              <a:buSzPct val="120000"/>
            </a:pPr>
            <a:endParaRPr lang="en-US" altLang="en-US" sz="2000" dirty="0">
              <a:solidFill>
                <a:srgbClr val="58585A"/>
              </a:solidFill>
              <a:latin typeface="Georgia" pitchFamily="18" charset="0"/>
            </a:endParaRP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Approved Foundation grants</a:t>
            </a:r>
          </a:p>
        </p:txBody>
      </p:sp>
      <p:pic>
        <p:nvPicPr>
          <p:cNvPr id="1843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495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403658"/>
      </p:ext>
    </p:extLst>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WHY JOIN THE PAUL HARRIS SOCIETY?</a:t>
            </a:r>
          </a:p>
        </p:txBody>
      </p:sp>
      <p:sp>
        <p:nvSpPr>
          <p:cNvPr id="19459" name="Content Placeholder 2"/>
          <p:cNvSpPr>
            <a:spLocks noGrp="1"/>
          </p:cNvSpPr>
          <p:nvPr>
            <p:ph idx="1"/>
          </p:nvPr>
        </p:nvSpPr>
        <p:spPr bwMode="auto">
          <a:xfrm>
            <a:off x="304800" y="2514600"/>
            <a:ext cx="35052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lgn="ctr" eaLnBrk="1" hangingPunct="1">
              <a:buFont typeface="Arial" pitchFamily="34" charset="0"/>
              <a:buNone/>
            </a:pPr>
            <a:r>
              <a:rPr lang="en-US" altLang="en-US" sz="2800" b="1" dirty="0">
                <a:solidFill>
                  <a:schemeClr val="accent1"/>
                </a:solidFill>
                <a:latin typeface="Georgia" pitchFamily="18" charset="0"/>
                <a:ea typeface="ＭＳ Ｐゴシック" pitchFamily="34" charset="-128"/>
              </a:rPr>
              <a:t>Doing so helps ensure the continued good work of Rotary members.</a:t>
            </a:r>
          </a:p>
        </p:txBody>
      </p:sp>
      <p:pic>
        <p:nvPicPr>
          <p:cNvPr id="19460" name="Picture 2" descr="Collpatomaico children on finished bridge (2)"/>
          <p:cNvPicPr>
            <a:picLocks noChangeAspect="1" noChangeArrowheads="1"/>
          </p:cNvPicPr>
          <p:nvPr/>
        </p:nvPicPr>
        <p:blipFill>
          <a:blip r:embed="rId3">
            <a:extLst>
              <a:ext uri="{28A0092B-C50C-407E-A947-70E740481C1C}">
                <a14:useLocalDpi xmlns:a14="http://schemas.microsoft.com/office/drawing/2010/main" val="0"/>
              </a:ext>
            </a:extLst>
          </a:blip>
          <a:srcRect t="3334"/>
          <a:stretch>
            <a:fillRect/>
          </a:stretch>
        </p:blipFill>
        <p:spPr bwMode="auto">
          <a:xfrm>
            <a:off x="4800600" y="990600"/>
            <a:ext cx="4343400" cy="5867400"/>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634671"/>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JOINING THE PAUL HARRIS SOCIETY</a:t>
            </a:r>
          </a:p>
        </p:txBody>
      </p:sp>
      <p:sp>
        <p:nvSpPr>
          <p:cNvPr id="21507" name="Content Placeholder 2"/>
          <p:cNvSpPr>
            <a:spLocks noGrp="1"/>
          </p:cNvSpPr>
          <p:nvPr>
            <p:ph idx="1"/>
          </p:nvPr>
        </p:nvSpPr>
        <p:spPr bwMode="auto">
          <a:xfrm>
            <a:off x="228600" y="14478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a:solidFill>
                  <a:schemeClr val="accent1"/>
                </a:solidFill>
                <a:latin typeface="Georgia" pitchFamily="18" charset="0"/>
                <a:ea typeface="ＭＳ Ｐゴシック" pitchFamily="34" charset="-128"/>
              </a:rPr>
              <a:t>Become a member</a:t>
            </a:r>
          </a:p>
        </p:txBody>
      </p:sp>
      <p:sp>
        <p:nvSpPr>
          <p:cNvPr id="21508" name="Content Placeholder 2"/>
          <p:cNvSpPr txBox="1">
            <a:spLocks/>
          </p:cNvSpPr>
          <p:nvPr/>
        </p:nvSpPr>
        <p:spPr bwMode="auto">
          <a:xfrm>
            <a:off x="228600" y="22098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Join online.</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Complete the brochure</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Call the Rotary Support Center</a:t>
            </a:r>
          </a:p>
        </p:txBody>
      </p:sp>
      <p:pic>
        <p:nvPicPr>
          <p:cNvPr id="21509" name="Picture 2" descr="C:\Users\TarpyR\Desktop\Picture3.jpg"/>
          <p:cNvPicPr>
            <a:picLocks noChangeAspect="1" noChangeArrowheads="1"/>
          </p:cNvPicPr>
          <p:nvPr/>
        </p:nvPicPr>
        <p:blipFill>
          <a:blip r:embed="rId3">
            <a:extLst>
              <a:ext uri="{28A0092B-C50C-407E-A947-70E740481C1C}">
                <a14:useLocalDpi xmlns:a14="http://schemas.microsoft.com/office/drawing/2010/main" val="0"/>
              </a:ext>
            </a:extLst>
          </a:blip>
          <a:srcRect l="5421" r="11447"/>
          <a:stretch>
            <a:fillRect/>
          </a:stretch>
        </p:blipFill>
        <p:spPr bwMode="auto">
          <a:xfrm>
            <a:off x="4206875" y="990600"/>
            <a:ext cx="50133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639666"/>
      </p:ext>
    </p:extLst>
  </p:cSld>
  <p:clrMapOvr>
    <a:masterClrMapping/>
  </p:clrMapOvr>
  <p:transition spd="med"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ROTARY DIRECT</a:t>
            </a:r>
          </a:p>
        </p:txBody>
      </p:sp>
      <p:sp>
        <p:nvSpPr>
          <p:cNvPr id="22531"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a:solidFill>
                  <a:schemeClr val="accent1"/>
                </a:solidFill>
                <a:latin typeface="Georgia" pitchFamily="18" charset="0"/>
                <a:ea typeface="ＭＳ Ｐゴシック" pitchFamily="34" charset="-128"/>
              </a:rPr>
              <a:t>Recurring giving</a:t>
            </a:r>
          </a:p>
        </p:txBody>
      </p:sp>
      <p:sp>
        <p:nvSpPr>
          <p:cNvPr id="22532" name="Content Placeholder 2"/>
          <p:cNvSpPr txBox="1">
            <a:spLocks/>
          </p:cNvSpPr>
          <p:nvPr/>
        </p:nvSpPr>
        <p:spPr bwMode="auto">
          <a:xfrm>
            <a:off x="38100" y="22098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Choose your designation</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Set amount &amp; frequency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Monthly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Quarterly</a:t>
            </a:r>
          </a:p>
          <a:p>
            <a:pPr lvl="2">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Annually</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Enroll online: </a:t>
            </a:r>
            <a:r>
              <a:rPr lang="en-US" altLang="en-US" dirty="0">
                <a:solidFill>
                  <a:srgbClr val="58585A"/>
                </a:solidFill>
                <a:latin typeface="Georgia" pitchFamily="18" charset="0"/>
                <a:hlinkClick r:id="rId3"/>
              </a:rPr>
              <a:t>www.rotary.org/give</a:t>
            </a:r>
            <a:r>
              <a:rPr lang="en-US" altLang="en-US" dirty="0">
                <a:solidFill>
                  <a:srgbClr val="58585A"/>
                </a:solidFill>
                <a:latin typeface="Georgia" pitchFamily="18" charset="0"/>
              </a:rPr>
              <a:t> </a:t>
            </a:r>
          </a:p>
          <a:p>
            <a:pPr lvl="1">
              <a:spcBef>
                <a:spcPct val="20000"/>
              </a:spcBef>
              <a:buClr>
                <a:srgbClr val="01B4E7"/>
              </a:buClr>
              <a:buSzPct val="120000"/>
              <a:buFont typeface="Wingdings" pitchFamily="2" charset="2"/>
              <a:buChar char="§"/>
            </a:pPr>
            <a:r>
              <a:rPr lang="en-US" altLang="en-US" dirty="0">
                <a:solidFill>
                  <a:srgbClr val="58585A"/>
                </a:solidFill>
                <a:latin typeface="Georgia" pitchFamily="18" charset="0"/>
              </a:rPr>
              <a:t>PHS membership is automatic</a:t>
            </a:r>
          </a:p>
        </p:txBody>
      </p:sp>
      <p:pic>
        <p:nvPicPr>
          <p:cNvPr id="22533" name="Picture 2" descr="U:\Temporary\Travel\Presentations\pictures\rotary.direct.jpg"/>
          <p:cNvPicPr>
            <a:picLocks noChangeAspect="1" noChangeArrowheads="1"/>
          </p:cNvPicPr>
          <p:nvPr/>
        </p:nvPicPr>
        <p:blipFill>
          <a:blip r:embed="rId4">
            <a:extLst>
              <a:ext uri="{28A0092B-C50C-407E-A947-70E740481C1C}">
                <a14:useLocalDpi xmlns:a14="http://schemas.microsoft.com/office/drawing/2010/main" val="0"/>
              </a:ext>
            </a:extLst>
          </a:blip>
          <a:srcRect l="2048" r="4031" b="4416"/>
          <a:stretch>
            <a:fillRect/>
          </a:stretch>
        </p:blipFill>
        <p:spPr bwMode="auto">
          <a:xfrm>
            <a:off x="3810000" y="990600"/>
            <a:ext cx="53419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303779"/>
      </p:ext>
    </p:extLst>
  </p:cSld>
  <p:clrMapOvr>
    <a:masterClrMapping/>
  </p:clrMapOvr>
  <p:transition spd="med"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a:latin typeface="Arial Narrow" pitchFamily="34" charset="0"/>
                <a:ea typeface="ＭＳ Ｐゴシック" pitchFamily="34" charset="-128"/>
              </a:rPr>
              <a:t>PAUL HARRIS SOCIETY RECOGNITION</a:t>
            </a:r>
          </a:p>
        </p:txBody>
      </p:sp>
      <p:pic>
        <p:nvPicPr>
          <p:cNvPr id="23555" name="Picture 2" descr="C:\Users\TarpyR\Desktop\Picture5.jpg"/>
          <p:cNvPicPr>
            <a:picLocks noChangeAspect="1" noChangeArrowheads="1"/>
          </p:cNvPicPr>
          <p:nvPr/>
        </p:nvPicPr>
        <p:blipFill>
          <a:blip r:embed="rId3">
            <a:extLst>
              <a:ext uri="{28A0092B-C50C-407E-A947-70E740481C1C}">
                <a14:useLocalDpi xmlns:a14="http://schemas.microsoft.com/office/drawing/2010/main" val="0"/>
              </a:ext>
            </a:extLst>
          </a:blip>
          <a:srcRect l="20135"/>
          <a:stretch>
            <a:fillRect/>
          </a:stretch>
        </p:blipFill>
        <p:spPr bwMode="auto">
          <a:xfrm>
            <a:off x="4533900" y="990600"/>
            <a:ext cx="4652963"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descr="C:\Users\TarpyR\Desktop\PHSpins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32194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078960"/>
      </p:ext>
    </p:extLst>
  </p:cSld>
  <p:clrMapOvr>
    <a:masterClrMapping/>
  </p:clrMapOvr>
  <p:transition spd="med"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Georgia" pitchFamily="18" charset="0"/>
                <a:ea typeface="ＭＳ Ｐゴシック" pitchFamily="34" charset="-128"/>
              </a:rPr>
              <a:t>Thank you for your time, commitment, and support.</a:t>
            </a: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a:latin typeface="Arial Narrow" pitchFamily="34" charset="0"/>
                <a:ea typeface="ＭＳ Ｐゴシック" pitchFamily="34" charset="-128"/>
              </a:rPr>
              <a:t>QUESTIONS?</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170695"/>
      </p:ext>
    </p:extLst>
  </p:cSld>
  <p:clrMapOvr>
    <a:masterClrMapping/>
  </p:clrMapOvr>
  <p:transition spd="med" advClick="0">
    <p:fade/>
  </p:transition>
</p:sld>
</file>

<file path=ppt/theme/theme1.xml><?xml version="1.0" encoding="utf-8"?>
<a:theme xmlns:a="http://schemas.openxmlformats.org/drawingml/2006/main" name="TRF-PowerpointDesignE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4" ma:contentTypeDescription="Create a new document." ma:contentTypeScope="" ma:versionID="c2d837c79c9e435fde116a2bb7d543bb">
  <xsd:schema xmlns:xsd="http://www.w3.org/2001/XMLSchema" xmlns:xs="http://www.w3.org/2001/XMLSchema" xmlns:p="http://schemas.microsoft.com/office/2006/metadata/properties" xmlns:ns2="41d4868e-e7c5-4a0f-bea8-40f63a832f74" targetNamespace="http://schemas.microsoft.com/office/2006/metadata/properties" ma:root="true" ma:fieldsID="d5a497df664050d8a28986b53a172a61" ns2:_="">
    <xsd:import namespace="41d4868e-e7c5-4a0f-bea8-40f63a832f7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01BC5DC-8178-4B13-ADB3-6C83D453BEEF}">
  <ds:schemaRefs>
    <ds:schemaRef ds:uri="http://schemas.microsoft.com/sharepoint/v3/contenttype/forms"/>
  </ds:schemaRefs>
</ds:datastoreItem>
</file>

<file path=customXml/itemProps2.xml><?xml version="1.0" encoding="utf-8"?>
<ds:datastoreItem xmlns:ds="http://schemas.openxmlformats.org/officeDocument/2006/customXml" ds:itemID="{E754154C-5A5A-44E4-80C6-D202A7040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5241A8-BD8B-44FD-A08D-E4711EEA081C}">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41d4868e-e7c5-4a0f-bea8-40f63a832f74"/>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TRF-PowerpointDesignEN_Light.pot</Template>
  <TotalTime>24064</TotalTime>
  <Words>1116</Words>
  <Application>Microsoft Office PowerPoint</Application>
  <PresentationFormat>On-screen Show (4:3)</PresentationFormat>
  <Paragraphs>75</Paragraphs>
  <Slides>7</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vt:i4>
      </vt:variant>
    </vt:vector>
  </HeadingPairs>
  <TitlesOfParts>
    <vt:vector size="20" baseType="lpstr">
      <vt:lpstr>ＭＳ Ｐゴシック</vt:lpstr>
      <vt:lpstr>SimSun</vt:lpstr>
      <vt:lpstr>Arial</vt:lpstr>
      <vt:lpstr>Arial Narrow</vt:lpstr>
      <vt:lpstr>Arial Narrow Bold</vt:lpstr>
      <vt:lpstr>Calibri</vt:lpstr>
      <vt:lpstr>Georgia</vt:lpstr>
      <vt:lpstr>Times New Roman</vt:lpstr>
      <vt:lpstr>Wingdings</vt:lpstr>
      <vt:lpstr>ヒラギノ角ゴ Pro W3</vt:lpstr>
      <vt:lpstr>TRF-PowerpointDesignEN_Light</vt:lpstr>
      <vt:lpstr>Custom Design</vt:lpstr>
      <vt:lpstr>2_Custom Design</vt:lpstr>
      <vt:lpstr>PowerPoint Presentation</vt:lpstr>
      <vt:lpstr>WHAT IS THE PAUL HARRIS SOCIETY?</vt:lpstr>
      <vt:lpstr>WHY JOIN THE PAUL HARRIS SOCIETY?</vt:lpstr>
      <vt:lpstr>JOINING THE PAUL HARRIS SOCIETY</vt:lpstr>
      <vt:lpstr>ROTARY DIRECT</vt:lpstr>
      <vt:lpstr>PAUL HARRIS SOCIETY RECOGNITION</vt:lpstr>
      <vt:lpstr>QUESTIONS?</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Walter Kronzer</cp:lastModifiedBy>
  <cp:revision>708</cp:revision>
  <cp:lastPrinted>2013-04-11T19:55:04Z</cp:lastPrinted>
  <dcterms:created xsi:type="dcterms:W3CDTF">2010-04-16T20:11:30Z</dcterms:created>
  <dcterms:modified xsi:type="dcterms:W3CDTF">2016-07-11T23:01:58Z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0x0101001C0041018965C148B8386E7CAFFFD3D7</vt:lpwstr>
  </property>
</Properties>
</file>