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9" r:id="rId3"/>
    <p:sldId id="260" r:id="rId4"/>
    <p:sldId id="261" r:id="rId5"/>
    <p:sldId id="262" r:id="rId6"/>
    <p:sldId id="265" r:id="rId7"/>
    <p:sldId id="270" r:id="rId8"/>
    <p:sldId id="263" r:id="rId9"/>
    <p:sldId id="266" r:id="rId10"/>
    <p:sldId id="268" r:id="rId11"/>
    <p:sldId id="267" r:id="rId12"/>
    <p:sldId id="269" r:id="rId13"/>
    <p:sldId id="271" r:id="rId14"/>
    <p:sldId id="272" r:id="rId15"/>
    <p:sldId id="273" r:id="rId16"/>
    <p:sldId id="274" r:id="rId1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48" d="100"/>
          <a:sy n="48" d="100"/>
        </p:scale>
        <p:origin x="101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A8AA1-CF9A-45AA-A1BC-4305678BA55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F27D3337-49E9-4D6E-8068-2902DD5E1CE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D1208EB-B18C-4948-B23D-267578617499}" type="datetimeFigureOut">
              <a:rPr lang="en-US" smtClean="0"/>
              <a:t>2/28/2018</a:t>
            </a:fld>
            <a:endParaRPr lang="en-US"/>
          </a:p>
        </p:txBody>
      </p:sp>
      <p:sp>
        <p:nvSpPr>
          <p:cNvPr id="4" name="Footer Placeholder 3">
            <a:extLst>
              <a:ext uri="{FF2B5EF4-FFF2-40B4-BE49-F238E27FC236}">
                <a16:creationId xmlns:a16="http://schemas.microsoft.com/office/drawing/2014/main" id="{B4832EE1-3C74-4ABD-A5FA-A52EE8A4D643}"/>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6BF0B8-E9E8-4BBD-A7EC-033D203C21F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1AC3A9A-9876-434B-BDE2-61FF742B85B8}" type="slidenum">
              <a:rPr lang="en-US" smtClean="0"/>
              <a:t>‹#›</a:t>
            </a:fld>
            <a:endParaRPr lang="en-US"/>
          </a:p>
        </p:txBody>
      </p:sp>
    </p:spTree>
    <p:extLst>
      <p:ext uri="{BB962C8B-B14F-4D97-AF65-F5344CB8AC3E}">
        <p14:creationId xmlns:p14="http://schemas.microsoft.com/office/powerpoint/2010/main" val="30268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7A5A2E4-A8B9-40AB-870C-009D37DD06A2}" type="datetimeFigureOut">
              <a:rPr lang="en-US" smtClean="0"/>
              <a:t>2/28/2018</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87CBC96-2560-4BFC-AF7F-2B4FF6556B87}" type="slidenum">
              <a:rPr lang="en-US" smtClean="0"/>
              <a:t>‹#›</a:t>
            </a:fld>
            <a:endParaRPr lang="en-US" dirty="0"/>
          </a:p>
        </p:txBody>
      </p:sp>
    </p:spTree>
    <p:extLst>
      <p:ext uri="{BB962C8B-B14F-4D97-AF65-F5344CB8AC3E}">
        <p14:creationId xmlns:p14="http://schemas.microsoft.com/office/powerpoint/2010/main" val="224562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dirty="0">
                <a:latin typeface="Arial" panose="020B0604020202020204" pitchFamily="34" charset="0"/>
                <a:ea typeface="ヒラギノ角ゴ Pro W3" pitchFamily="-84" charset="-128"/>
                <a:cs typeface="Arial" panose="020B0604020202020204" pitchFamily="34" charset="0"/>
              </a:rPr>
              <a:t>The Council on Legislation (COL) is the body of Rotarians authorized by the RI Constitution and Bylaws to amend the “constitutional documents” of RI. </a:t>
            </a:r>
          </a:p>
          <a:p>
            <a:endParaRPr lang="en-US" dirty="0"/>
          </a:p>
        </p:txBody>
      </p:sp>
      <p:sp>
        <p:nvSpPr>
          <p:cNvPr id="4" name="Slide Number Placeholder 3"/>
          <p:cNvSpPr>
            <a:spLocks noGrp="1"/>
          </p:cNvSpPr>
          <p:nvPr>
            <p:ph type="sldNum" sz="quarter" idx="10"/>
          </p:nvPr>
        </p:nvSpPr>
        <p:spPr/>
        <p:txBody>
          <a:bodyPr/>
          <a:lstStyle/>
          <a:p>
            <a:fld id="{B87CBC96-2560-4BFC-AF7F-2B4FF6556B87}" type="slidenum">
              <a:rPr lang="en-US" smtClean="0"/>
              <a:t>4</a:t>
            </a:fld>
            <a:endParaRPr lang="en-US" dirty="0"/>
          </a:p>
        </p:txBody>
      </p:sp>
    </p:spTree>
    <p:extLst>
      <p:ext uri="{BB962C8B-B14F-4D97-AF65-F5344CB8AC3E}">
        <p14:creationId xmlns:p14="http://schemas.microsoft.com/office/powerpoint/2010/main" val="253319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This enactment gives clubs the option of adopting rules or requirements that may not be in accordance with the RI Constitution, the RI Bylaws, and the Standard Rotary Club Constitution regarding club composition, so as to allow for more flexibility in attracting and retaining members.  </a:t>
            </a:r>
          </a:p>
          <a:p>
            <a:endParaRPr lang="en-US" altLang="en-US"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New Club Membership Types</a:t>
            </a:r>
            <a:r>
              <a:rPr lang="en-US" altLang="en-US" dirty="0">
                <a:latin typeface="Arial" panose="020B0604020202020204" pitchFamily="34" charset="0"/>
                <a:ea typeface="ヒラギノ角ゴ Pro W3" pitchFamily="-84" charset="-128"/>
              </a:rPr>
              <a:t> – Clubs may offer additional membership types  such as Associate, Corporate, Family, etc. Clubs offering these additional types would report these individuals to Rotary International as </a:t>
            </a:r>
            <a:r>
              <a:rPr lang="en-US" altLang="en-US" i="1" dirty="0">
                <a:latin typeface="Arial" panose="020B0604020202020204" pitchFamily="34" charset="0"/>
                <a:ea typeface="ヒラギノ角ゴ Pro W3" pitchFamily="-84" charset="-128"/>
              </a:rPr>
              <a:t>Active</a:t>
            </a:r>
            <a:r>
              <a:rPr lang="en-US" altLang="en-US" dirty="0">
                <a:latin typeface="Arial" panose="020B0604020202020204" pitchFamily="34" charset="0"/>
                <a:ea typeface="ヒラギノ角ゴ Pro W3" pitchFamily="-84" charset="-128"/>
              </a:rPr>
              <a:t> for inclusion on the club invoice. Other financial obligations (club dues, meal costs etc.), attendance requirements and service expectations are determined by the club. Rotary only records </a:t>
            </a:r>
            <a:r>
              <a:rPr lang="en-US" altLang="en-US" i="1" dirty="0">
                <a:latin typeface="Arial" panose="020B0604020202020204" pitchFamily="34" charset="0"/>
                <a:ea typeface="ヒラギノ角ゴ Pro W3" pitchFamily="-84" charset="-128"/>
              </a:rPr>
              <a:t>Active</a:t>
            </a:r>
            <a:r>
              <a:rPr lang="en-US" altLang="en-US" dirty="0">
                <a:latin typeface="Arial" panose="020B0604020202020204" pitchFamily="34" charset="0"/>
                <a:ea typeface="ヒラギノ角ゴ Pro W3" pitchFamily="-84" charset="-128"/>
              </a:rPr>
              <a:t> members in its database and only </a:t>
            </a:r>
            <a:r>
              <a:rPr lang="en-US" altLang="en-US" i="1" dirty="0">
                <a:latin typeface="Arial" panose="020B0604020202020204" pitchFamily="34" charset="0"/>
                <a:ea typeface="ヒラギノ角ゴ Pro W3" pitchFamily="-84" charset="-128"/>
              </a:rPr>
              <a:t>Active</a:t>
            </a:r>
            <a:r>
              <a:rPr lang="en-US" altLang="en-US" dirty="0">
                <a:latin typeface="Arial" panose="020B0604020202020204" pitchFamily="34" charset="0"/>
                <a:ea typeface="ヒラギノ角ゴ Pro W3" pitchFamily="-84" charset="-128"/>
              </a:rPr>
              <a:t> , dues-paying members may be considered for office and counted for election voting credentials. </a:t>
            </a:r>
            <a:r>
              <a:rPr lang="en-US" altLang="en-US" i="1" dirty="0">
                <a:latin typeface="Arial" panose="020B0604020202020204" pitchFamily="34" charset="0"/>
                <a:ea typeface="ヒラギノ角ゴ Pro W3" pitchFamily="-84" charset="-128"/>
              </a:rPr>
              <a:t>(16-36)</a:t>
            </a:r>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a:p>
            <a:r>
              <a:rPr lang="en-US" altLang="en-US" sz="1100" b="1" dirty="0">
                <a:latin typeface="Arial" panose="020B0604020202020204" pitchFamily="34" charset="0"/>
                <a:ea typeface="ヒラギノ角ゴ Pro W3" pitchFamily="-84" charset="-128"/>
              </a:rPr>
              <a:t>Additional Background Pertaining to 16-38 - Membership Qualifications </a:t>
            </a:r>
            <a:r>
              <a:rPr lang="en-US" altLang="en-US" sz="1100" dirty="0">
                <a:latin typeface="Arial" panose="020B0604020202020204" pitchFamily="34" charset="0"/>
                <a:ea typeface="ヒラギノ角ゴ Pro W3" pitchFamily="-84" charset="-128"/>
              </a:rPr>
              <a:t>Streamlined</a:t>
            </a:r>
            <a:r>
              <a:rPr lang="en-US" altLang="en-US" sz="1100" b="1" dirty="0">
                <a:latin typeface="Arial" panose="020B0604020202020204" pitchFamily="34" charset="0"/>
                <a:ea typeface="ヒラギノ角ゴ Pro W3" pitchFamily="-84" charset="-128"/>
              </a:rPr>
              <a:t> </a:t>
            </a:r>
            <a:r>
              <a:rPr lang="en-US" altLang="en-US" sz="1100" dirty="0">
                <a:latin typeface="Arial" panose="020B0604020202020204" pitchFamily="34" charset="0"/>
                <a:ea typeface="ヒラギノ角ゴ Pro W3" pitchFamily="-84" charset="-128"/>
              </a:rPr>
              <a:t>definition of Rotarians:  must be “adults who have demonstrated good character, integrity and leadership; have a good reputation in their business, profession and community; and are willing to serve in their community and around the world.”  The additional definitions previously detailed in subpoints 1 – 6 have been removed.  Clubs may choose to include some or all of these subpoints in their bylaws. </a:t>
            </a:r>
            <a:r>
              <a:rPr lang="en-US" altLang="en-US" sz="1100" i="1" dirty="0">
                <a:latin typeface="Arial" panose="020B0604020202020204" pitchFamily="34" charset="0"/>
                <a:ea typeface="ヒラギノ角ゴ Pro W3" pitchFamily="-84" charset="-128"/>
              </a:rPr>
              <a:t>(16-38)</a:t>
            </a:r>
            <a:endParaRPr lang="en-US" altLang="en-US" sz="1100" dirty="0">
              <a:latin typeface="Arial" panose="020B0604020202020204" pitchFamily="34" charset="0"/>
              <a:ea typeface="ヒラギノ角ゴ Pro W3" pitchFamily="-84" charset="-128"/>
            </a:endParaRPr>
          </a:p>
          <a:p>
            <a:endParaRPr lang="en-US" altLang="en-US" sz="1100" dirty="0">
              <a:latin typeface="Arial" panose="020B0604020202020204" pitchFamily="34" charset="0"/>
              <a:ea typeface="ヒラギノ角ゴ Pro W3" pitchFamily="-8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40" eaLnBrk="0" hangingPunct="0">
              <a:spcBef>
                <a:spcPct val="30000"/>
              </a:spcBef>
              <a:defRPr sz="1200">
                <a:solidFill>
                  <a:schemeClr val="tx1"/>
                </a:solidFill>
                <a:latin typeface="Arial" panose="020B0604020202020204" pitchFamily="34" charset="0"/>
                <a:ea typeface="ヒラギノ角ゴ Pro W3" pitchFamily="-84" charset="-128"/>
              </a:defRPr>
            </a:lvl1pPr>
            <a:lvl2pPr marL="774185" indent="-297763" defTabSz="971040" eaLnBrk="0" hangingPunct="0">
              <a:spcBef>
                <a:spcPct val="30000"/>
              </a:spcBef>
              <a:defRPr sz="1200">
                <a:solidFill>
                  <a:schemeClr val="tx1"/>
                </a:solidFill>
                <a:latin typeface="Arial" panose="020B0604020202020204" pitchFamily="34" charset="0"/>
                <a:ea typeface="ヒラギノ角ゴ Pro W3" pitchFamily="-84" charset="-128"/>
              </a:defRPr>
            </a:lvl2pPr>
            <a:lvl3pPr marL="1191054" indent="-238210" defTabSz="971040" eaLnBrk="0" hangingPunct="0">
              <a:spcBef>
                <a:spcPct val="30000"/>
              </a:spcBef>
              <a:defRPr sz="1200">
                <a:solidFill>
                  <a:schemeClr val="tx1"/>
                </a:solidFill>
                <a:latin typeface="Arial" panose="020B0604020202020204" pitchFamily="34" charset="0"/>
                <a:ea typeface="ヒラギノ角ゴ Pro W3" pitchFamily="-84" charset="-128"/>
              </a:defRPr>
            </a:lvl3pPr>
            <a:lvl4pPr marL="1667475" indent="-238210" defTabSz="971040" eaLnBrk="0" hangingPunct="0">
              <a:spcBef>
                <a:spcPct val="30000"/>
              </a:spcBef>
              <a:defRPr sz="1200">
                <a:solidFill>
                  <a:schemeClr val="tx1"/>
                </a:solidFill>
                <a:latin typeface="Arial" panose="020B0604020202020204" pitchFamily="34" charset="0"/>
                <a:ea typeface="ヒラギノ角ゴ Pro W3" pitchFamily="-84" charset="-128"/>
              </a:defRPr>
            </a:lvl4pPr>
            <a:lvl5pPr marL="2143897" indent="-238210" defTabSz="971040" eaLnBrk="0" hangingPunct="0">
              <a:spcBef>
                <a:spcPct val="30000"/>
              </a:spcBef>
              <a:defRPr sz="1200">
                <a:solidFill>
                  <a:schemeClr val="tx1"/>
                </a:solidFill>
                <a:latin typeface="Arial" panose="020B0604020202020204" pitchFamily="34" charset="0"/>
                <a:ea typeface="ヒラギノ角ゴ Pro W3" pitchFamily="-84" charset="-128"/>
              </a:defRPr>
            </a:lvl5pPr>
            <a:lvl6pPr marL="2620318"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96739"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73161"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49582"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6E9ACDAA-9B2E-4459-8743-428713F91739}" type="slidenum">
              <a:rPr lang="en-US" altLang="en-US"/>
              <a:pPr>
                <a:spcBef>
                  <a:spcPct val="0"/>
                </a:spcBef>
              </a:pPr>
              <a:t>5</a:t>
            </a:fld>
            <a:endParaRPr lang="en-US" altLang="en-US" dirty="0"/>
          </a:p>
        </p:txBody>
      </p:sp>
    </p:spTree>
    <p:extLst>
      <p:ext uri="{BB962C8B-B14F-4D97-AF65-F5344CB8AC3E}">
        <p14:creationId xmlns:p14="http://schemas.microsoft.com/office/powerpoint/2010/main" val="4116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This enactment simplifies the qualifications in the RI Constitution and the Standard Rotary Club Constitution for membership in a Rotary club and returns control of defining membership qualifications to individual clubs through their club constitutions and bylaws.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Streamlines</a:t>
            </a:r>
            <a:r>
              <a:rPr lang="en-US" altLang="en-US" b="1" dirty="0">
                <a:latin typeface="Arial" panose="020B0604020202020204" pitchFamily="34" charset="0"/>
                <a:ea typeface="ヒラギノ角ゴ Pro W3" pitchFamily="-84" charset="-128"/>
              </a:rPr>
              <a:t> </a:t>
            </a:r>
            <a:r>
              <a:rPr lang="en-US" altLang="en-US" dirty="0">
                <a:latin typeface="Arial" panose="020B0604020202020204" pitchFamily="34" charset="0"/>
                <a:ea typeface="ヒラギノ角ゴ Pro W3" pitchFamily="-84" charset="-128"/>
              </a:rPr>
              <a:t>definition of Rotarians:  must be “adults who have demonstrated good character, integrity and leadership; have a good reputation in their business, profession and community; and are willing to serve in their community and around the world.”  The additional definitions previously detailed in subpoints 1 – 6 have been removed.  Clubs may choose to include some or all of these subpoints in their bylaws.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40" eaLnBrk="0" hangingPunct="0">
              <a:spcBef>
                <a:spcPct val="30000"/>
              </a:spcBef>
              <a:defRPr sz="1200">
                <a:solidFill>
                  <a:schemeClr val="tx1"/>
                </a:solidFill>
                <a:latin typeface="Arial" panose="020B0604020202020204" pitchFamily="34" charset="0"/>
                <a:ea typeface="ヒラギノ角ゴ Pro W3" pitchFamily="-84" charset="-128"/>
              </a:defRPr>
            </a:lvl1pPr>
            <a:lvl2pPr marL="774185" indent="-297763" defTabSz="971040" eaLnBrk="0" hangingPunct="0">
              <a:spcBef>
                <a:spcPct val="30000"/>
              </a:spcBef>
              <a:defRPr sz="1200">
                <a:solidFill>
                  <a:schemeClr val="tx1"/>
                </a:solidFill>
                <a:latin typeface="Arial" panose="020B0604020202020204" pitchFamily="34" charset="0"/>
                <a:ea typeface="ヒラギノ角ゴ Pro W3" pitchFamily="-84" charset="-128"/>
              </a:defRPr>
            </a:lvl2pPr>
            <a:lvl3pPr marL="1191054" indent="-238210" defTabSz="971040" eaLnBrk="0" hangingPunct="0">
              <a:spcBef>
                <a:spcPct val="30000"/>
              </a:spcBef>
              <a:defRPr sz="1200">
                <a:solidFill>
                  <a:schemeClr val="tx1"/>
                </a:solidFill>
                <a:latin typeface="Arial" panose="020B0604020202020204" pitchFamily="34" charset="0"/>
                <a:ea typeface="ヒラギノ角ゴ Pro W3" pitchFamily="-84" charset="-128"/>
              </a:defRPr>
            </a:lvl3pPr>
            <a:lvl4pPr marL="1667475" indent="-238210" defTabSz="971040" eaLnBrk="0" hangingPunct="0">
              <a:spcBef>
                <a:spcPct val="30000"/>
              </a:spcBef>
              <a:defRPr sz="1200">
                <a:solidFill>
                  <a:schemeClr val="tx1"/>
                </a:solidFill>
                <a:latin typeface="Arial" panose="020B0604020202020204" pitchFamily="34" charset="0"/>
                <a:ea typeface="ヒラギノ角ゴ Pro W3" pitchFamily="-84" charset="-128"/>
              </a:defRPr>
            </a:lvl4pPr>
            <a:lvl5pPr marL="2143897" indent="-238210" defTabSz="971040" eaLnBrk="0" hangingPunct="0">
              <a:spcBef>
                <a:spcPct val="30000"/>
              </a:spcBef>
              <a:defRPr sz="1200">
                <a:solidFill>
                  <a:schemeClr val="tx1"/>
                </a:solidFill>
                <a:latin typeface="Arial" panose="020B0604020202020204" pitchFamily="34" charset="0"/>
                <a:ea typeface="ヒラギノ角ゴ Pro W3" pitchFamily="-84" charset="-128"/>
              </a:defRPr>
            </a:lvl5pPr>
            <a:lvl6pPr marL="2620318"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96739"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73161"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49582" indent="-238210" defTabSz="97104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7996911-695D-485E-BEE4-203BE398B72B}" type="slidenum">
              <a:rPr lang="en-US" altLang="en-US"/>
              <a:pPr>
                <a:spcBef>
                  <a:spcPct val="0"/>
                </a:spcBef>
              </a:pPr>
              <a:t>6</a:t>
            </a:fld>
            <a:endParaRPr lang="en-US" altLang="en-US" dirty="0"/>
          </a:p>
        </p:txBody>
      </p:sp>
    </p:spTree>
    <p:extLst>
      <p:ext uri="{BB962C8B-B14F-4D97-AF65-F5344CB8AC3E}">
        <p14:creationId xmlns:p14="http://schemas.microsoft.com/office/powerpoint/2010/main" val="339947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mutually beneficial relationship between the 2 organizations – may be structured somewhat like a corporate membership, but with a different </a:t>
            </a:r>
            <a:r>
              <a:rPr lang="en-US"/>
              <a:t>financial structure</a:t>
            </a:r>
          </a:p>
        </p:txBody>
      </p:sp>
      <p:sp>
        <p:nvSpPr>
          <p:cNvPr id="4" name="Slide Number Placeholder 3"/>
          <p:cNvSpPr>
            <a:spLocks noGrp="1"/>
          </p:cNvSpPr>
          <p:nvPr>
            <p:ph type="sldNum" sz="quarter" idx="10"/>
          </p:nvPr>
        </p:nvSpPr>
        <p:spPr/>
        <p:txBody>
          <a:bodyPr/>
          <a:lstStyle/>
          <a:p>
            <a:fld id="{B87CBC96-2560-4BFC-AF7F-2B4FF6556B87}" type="slidenum">
              <a:rPr lang="en-US" smtClean="0"/>
              <a:t>14</a:t>
            </a:fld>
            <a:endParaRPr lang="en-US" dirty="0"/>
          </a:p>
        </p:txBody>
      </p:sp>
    </p:spTree>
    <p:extLst>
      <p:ext uri="{BB962C8B-B14F-4D97-AF65-F5344CB8AC3E}">
        <p14:creationId xmlns:p14="http://schemas.microsoft.com/office/powerpoint/2010/main" val="270429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en-US" altLang="en-US" sz="2400" dirty="0">
              <a:solidFill>
                <a:srgbClr val="FFFFFF"/>
              </a:solidFill>
              <a:latin typeface="Calibri" pitchFamily="34" charset="0"/>
            </a:endParaRPr>
          </a:p>
        </p:txBody>
      </p:sp>
      <p:sp>
        <p:nvSpPr>
          <p:cNvPr id="8" name="Rectangle 7"/>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en-US" altLang="en-US" sz="2400" dirty="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6" name="Content Placeholder 2"/>
          <p:cNvSpPr>
            <a:spLocks noGrp="1"/>
          </p:cNvSpPr>
          <p:nvPr>
            <p:ph sz="half" idx="1"/>
          </p:nvPr>
        </p:nvSpPr>
        <p:spPr>
          <a:xfrm>
            <a:off x="609600" y="1219201"/>
            <a:ext cx="53848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6197600" y="1219201"/>
            <a:ext cx="53848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79080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2/28/2018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2/28/2018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5B6-C0FB-48BA-9F39-ACDBE071CC1B}"/>
              </a:ext>
            </a:extLst>
          </p:cNvPr>
          <p:cNvSpPr>
            <a:spLocks noGrp="1"/>
          </p:cNvSpPr>
          <p:nvPr>
            <p:ph type="ctrTitle"/>
          </p:nvPr>
        </p:nvSpPr>
        <p:spPr/>
        <p:txBody>
          <a:bodyPr/>
          <a:lstStyle/>
          <a:p>
            <a:r>
              <a:rPr lang="en-US" dirty="0"/>
              <a:t>MEMBERSHIP MATTERS</a:t>
            </a:r>
          </a:p>
        </p:txBody>
      </p:sp>
      <p:sp>
        <p:nvSpPr>
          <p:cNvPr id="3" name="Subtitle 2">
            <a:extLst>
              <a:ext uri="{FF2B5EF4-FFF2-40B4-BE49-F238E27FC236}">
                <a16:creationId xmlns:a16="http://schemas.microsoft.com/office/drawing/2014/main" id="{619E17AB-2C7D-4F36-9A6F-368CA2D12BD1}"/>
              </a:ext>
            </a:extLst>
          </p:cNvPr>
          <p:cNvSpPr>
            <a:spLocks noGrp="1"/>
          </p:cNvSpPr>
          <p:nvPr>
            <p:ph type="subTitle" idx="1"/>
          </p:nvPr>
        </p:nvSpPr>
        <p:spPr/>
        <p:txBody>
          <a:bodyPr/>
          <a:lstStyle/>
          <a:p>
            <a:r>
              <a:rPr lang="en-US" dirty="0"/>
              <a:t>OFFERING MULTIPLE MEMBERSHIP TYPES</a:t>
            </a:r>
          </a:p>
        </p:txBody>
      </p:sp>
      <p:pic>
        <p:nvPicPr>
          <p:cNvPr id="5" name="Picture 4">
            <a:extLst>
              <a:ext uri="{FF2B5EF4-FFF2-40B4-BE49-F238E27FC236}">
                <a16:creationId xmlns:a16="http://schemas.microsoft.com/office/drawing/2014/main" id="{B309C004-E45E-41ED-ABB1-75E74D0FC80D}"/>
              </a:ext>
            </a:extLst>
          </p:cNvPr>
          <p:cNvPicPr>
            <a:picLocks noChangeAspect="1"/>
          </p:cNvPicPr>
          <p:nvPr/>
        </p:nvPicPr>
        <p:blipFill>
          <a:blip r:embed="rId2"/>
          <a:stretch>
            <a:fillRect/>
          </a:stretch>
        </p:blipFill>
        <p:spPr>
          <a:xfrm>
            <a:off x="8834699" y="332495"/>
            <a:ext cx="2858212" cy="1073843"/>
          </a:xfrm>
          <a:prstGeom prst="rect">
            <a:avLst/>
          </a:prstGeom>
        </p:spPr>
      </p:pic>
    </p:spTree>
    <p:extLst>
      <p:ext uri="{BB962C8B-B14F-4D97-AF65-F5344CB8AC3E}">
        <p14:creationId xmlns:p14="http://schemas.microsoft.com/office/powerpoint/2010/main" val="359663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A76450F-BA87-42EA-A278-585CFF103D02}"/>
              </a:ext>
            </a:extLst>
          </p:cNvPr>
          <p:cNvPicPr>
            <a:picLocks noChangeAspect="1" noChangeArrowheads="1"/>
          </p:cNvPicPr>
          <p:nvPr/>
        </p:nvPicPr>
        <p:blipFill>
          <a:blip r:embed="rId2"/>
          <a:stretch>
            <a:fillRect/>
          </a:stretch>
        </p:blipFill>
        <p:spPr bwMode="auto">
          <a:xfrm>
            <a:off x="976314" y="2800850"/>
            <a:ext cx="4474369" cy="29829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C0D68-A54B-48D3-BB6F-81BF8AAF3A89}"/>
              </a:ext>
            </a:extLst>
          </p:cNvPr>
          <p:cNvSpPr>
            <a:spLocks noGrp="1"/>
          </p:cNvSpPr>
          <p:nvPr>
            <p:ph type="title"/>
          </p:nvPr>
        </p:nvSpPr>
        <p:spPr/>
        <p:txBody>
          <a:bodyPr/>
          <a:lstStyle/>
          <a:p>
            <a:r>
              <a:rPr lang="en-US" dirty="0"/>
              <a:t>CORPORATE MEMBERSHIP</a:t>
            </a:r>
          </a:p>
        </p:txBody>
      </p:sp>
      <p:sp>
        <p:nvSpPr>
          <p:cNvPr id="4" name="Text Placeholder 3">
            <a:extLst>
              <a:ext uri="{FF2B5EF4-FFF2-40B4-BE49-F238E27FC236}">
                <a16:creationId xmlns:a16="http://schemas.microsoft.com/office/drawing/2014/main" id="{0CABD8A7-58F4-4AF3-97DD-3E10EDDD148F}"/>
              </a:ext>
            </a:extLst>
          </p:cNvPr>
          <p:cNvSpPr>
            <a:spLocks noGrp="1"/>
          </p:cNvSpPr>
          <p:nvPr>
            <p:ph type="body" sz="half" idx="2"/>
          </p:nvPr>
        </p:nvSpPr>
        <p:spPr>
          <a:xfrm>
            <a:off x="1073151" y="2723564"/>
            <a:ext cx="3547533" cy="3137485"/>
          </a:xfrm>
        </p:spPr>
        <p:txBody>
          <a:bodyPr>
            <a:normAutofit/>
          </a:bodyPr>
          <a:lstStyle/>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p:txBody>
      </p:sp>
      <p:sp>
        <p:nvSpPr>
          <p:cNvPr id="8" name="Content Placeholder 2">
            <a:extLst>
              <a:ext uri="{FF2B5EF4-FFF2-40B4-BE49-F238E27FC236}">
                <a16:creationId xmlns:a16="http://schemas.microsoft.com/office/drawing/2014/main" id="{099A48B1-3035-4425-9BEE-36E68AA9E2DF}"/>
              </a:ext>
            </a:extLst>
          </p:cNvPr>
          <p:cNvSpPr txBox="1">
            <a:spLocks/>
          </p:cNvSpPr>
          <p:nvPr/>
        </p:nvSpPr>
        <p:spPr>
          <a:xfrm>
            <a:off x="7045122" y="996949"/>
            <a:ext cx="3434271" cy="504928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REQUIRES CHANGE TO CLUB BYLAWS</a:t>
            </a:r>
          </a:p>
          <a:p>
            <a:r>
              <a:rPr lang="en-US" dirty="0"/>
              <a:t>COSTS FOR THE TEAM BASED ON NUMBER OF REPORTED MEMBERS (based on District Dues, RI Dues, Club Operations)</a:t>
            </a:r>
          </a:p>
          <a:p>
            <a:r>
              <a:rPr lang="en-US" dirty="0"/>
              <a:t> TEAM JOINS THE ROTARY CLUB and shares attendance, service project participation</a:t>
            </a:r>
          </a:p>
          <a:p>
            <a:r>
              <a:rPr lang="en-US" dirty="0"/>
              <a:t>VOTING RIGHTS ONLY FOR NAMED MEMBERS OF THE TEAM</a:t>
            </a:r>
          </a:p>
          <a:p>
            <a:endParaRPr lang="en-US" dirty="0"/>
          </a:p>
          <a:p>
            <a:endParaRPr lang="en-US" dirty="0"/>
          </a:p>
        </p:txBody>
      </p:sp>
    </p:spTree>
    <p:extLst>
      <p:ext uri="{BB962C8B-B14F-4D97-AF65-F5344CB8AC3E}">
        <p14:creationId xmlns:p14="http://schemas.microsoft.com/office/powerpoint/2010/main" val="151187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BB3710-5D10-4134-9DCF-B8828274DF82}"/>
              </a:ext>
            </a:extLst>
          </p:cNvPr>
          <p:cNvSpPr>
            <a:spLocks noGrp="1"/>
          </p:cNvSpPr>
          <p:nvPr>
            <p:ph idx="1"/>
          </p:nvPr>
        </p:nvSpPr>
        <p:spPr>
          <a:xfrm>
            <a:off x="8514654" y="294779"/>
            <a:ext cx="3434271" cy="5566269"/>
          </a:xfrm>
        </p:spPr>
        <p:txBody>
          <a:bodyPr/>
          <a:lstStyle/>
          <a:p>
            <a:r>
              <a:rPr lang="en-US" dirty="0"/>
              <a:t>REQUIRES CHANGE TO CLUB BYLAWS</a:t>
            </a:r>
          </a:p>
          <a:p>
            <a:r>
              <a:rPr lang="en-US" dirty="0"/>
              <a:t>COSTS FOR THE FAMILY BASED ON NUMBER OF REPORTED MEMBERS (based on District Dues, RI Dues, Club Operations)</a:t>
            </a:r>
          </a:p>
          <a:p>
            <a:r>
              <a:rPr lang="en-US" dirty="0"/>
              <a:t> FAMILY JOINS THE ROTARY CLUB and shares attendance, service project participation</a:t>
            </a:r>
          </a:p>
          <a:p>
            <a:r>
              <a:rPr lang="en-US" dirty="0"/>
              <a:t>VOTING RIGHTS ONLY FOR NAMED MEMBERS OF THE FAMILY</a:t>
            </a:r>
          </a:p>
        </p:txBody>
      </p:sp>
      <p:sp>
        <p:nvSpPr>
          <p:cNvPr id="2" name="Title 1">
            <a:extLst>
              <a:ext uri="{FF2B5EF4-FFF2-40B4-BE49-F238E27FC236}">
                <a16:creationId xmlns:a16="http://schemas.microsoft.com/office/drawing/2014/main" id="{F8DC0D68-A54B-48D3-BB6F-81BF8AAF3A89}"/>
              </a:ext>
            </a:extLst>
          </p:cNvPr>
          <p:cNvSpPr>
            <a:spLocks noGrp="1"/>
          </p:cNvSpPr>
          <p:nvPr>
            <p:ph type="title"/>
          </p:nvPr>
        </p:nvSpPr>
        <p:spPr/>
        <p:txBody>
          <a:bodyPr/>
          <a:lstStyle/>
          <a:p>
            <a:r>
              <a:rPr lang="en-US" dirty="0"/>
              <a:t>FAMILY MEMBERSHIP</a:t>
            </a:r>
          </a:p>
        </p:txBody>
      </p:sp>
      <p:sp>
        <p:nvSpPr>
          <p:cNvPr id="4" name="Text Placeholder 3">
            <a:extLst>
              <a:ext uri="{FF2B5EF4-FFF2-40B4-BE49-F238E27FC236}">
                <a16:creationId xmlns:a16="http://schemas.microsoft.com/office/drawing/2014/main" id="{0CABD8A7-58F4-4AF3-97DD-3E10EDDD148F}"/>
              </a:ext>
            </a:extLst>
          </p:cNvPr>
          <p:cNvSpPr>
            <a:spLocks noGrp="1"/>
          </p:cNvSpPr>
          <p:nvPr>
            <p:ph type="body" sz="half" idx="2"/>
          </p:nvPr>
        </p:nvSpPr>
        <p:spPr/>
        <p:txBody>
          <a:bodyPr>
            <a:normAutofit/>
          </a:bodyPr>
          <a:lstStyle/>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p:txBody>
      </p:sp>
      <p:pic>
        <p:nvPicPr>
          <p:cNvPr id="2052" name="Picture 4" descr="Image result for pictures of families">
            <a:extLst>
              <a:ext uri="{FF2B5EF4-FFF2-40B4-BE49-F238E27FC236}">
                <a16:creationId xmlns:a16="http://schemas.microsoft.com/office/drawing/2014/main" id="{5A500740-EE2B-48D9-BD82-E38B791FF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14" y="2883389"/>
            <a:ext cx="78581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1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9A02ACFA-E76D-41F6-B732-9DD557E20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279" y="3429000"/>
            <a:ext cx="4029075"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BB3710-5D10-4134-9DCF-B8828274DF82}"/>
              </a:ext>
            </a:extLst>
          </p:cNvPr>
          <p:cNvSpPr>
            <a:spLocks noGrp="1"/>
          </p:cNvSpPr>
          <p:nvPr>
            <p:ph idx="1"/>
          </p:nvPr>
        </p:nvSpPr>
        <p:spPr>
          <a:xfrm>
            <a:off x="7045362" y="521425"/>
            <a:ext cx="4130637" cy="5566269"/>
          </a:xfrm>
        </p:spPr>
        <p:txBody>
          <a:bodyPr/>
          <a:lstStyle/>
          <a:p>
            <a:r>
              <a:rPr lang="en-US" dirty="0"/>
              <a:t>REQUIRES CHANGE TO CLUB BYLAWS</a:t>
            </a:r>
          </a:p>
          <a:p>
            <a:r>
              <a:rPr lang="en-US" dirty="0"/>
              <a:t>COSTS FOR THE ASSOCIATE MEMBER  (based on District Dues, RI Dues, Club Operations)</a:t>
            </a:r>
          </a:p>
          <a:p>
            <a:r>
              <a:rPr lang="en-US" dirty="0"/>
              <a:t>ASSOCIATE MAY BE FOR A LIMITED TIME; MAY HAVE SERVICE EXPECTATIONS; </a:t>
            </a:r>
          </a:p>
          <a:p>
            <a:r>
              <a:rPr lang="en-US" dirty="0"/>
              <a:t>VOTING RIGHTS IF MEMBER IS NAMED AS ACTIVE MEMBER TO RI</a:t>
            </a:r>
          </a:p>
        </p:txBody>
      </p:sp>
      <p:sp>
        <p:nvSpPr>
          <p:cNvPr id="2" name="Title 1">
            <a:extLst>
              <a:ext uri="{FF2B5EF4-FFF2-40B4-BE49-F238E27FC236}">
                <a16:creationId xmlns:a16="http://schemas.microsoft.com/office/drawing/2014/main" id="{F8DC0D68-A54B-48D3-BB6F-81BF8AAF3A89}"/>
              </a:ext>
            </a:extLst>
          </p:cNvPr>
          <p:cNvSpPr>
            <a:spLocks noGrp="1"/>
          </p:cNvSpPr>
          <p:nvPr>
            <p:ph type="title"/>
          </p:nvPr>
        </p:nvSpPr>
        <p:spPr/>
        <p:txBody>
          <a:bodyPr/>
          <a:lstStyle/>
          <a:p>
            <a:r>
              <a:rPr lang="en-US" dirty="0"/>
              <a:t>ASSOCIATE MEMBERSHIP</a:t>
            </a:r>
          </a:p>
        </p:txBody>
      </p:sp>
      <p:sp>
        <p:nvSpPr>
          <p:cNvPr id="4" name="Text Placeholder 3">
            <a:extLst>
              <a:ext uri="{FF2B5EF4-FFF2-40B4-BE49-F238E27FC236}">
                <a16:creationId xmlns:a16="http://schemas.microsoft.com/office/drawing/2014/main" id="{0CABD8A7-58F4-4AF3-97DD-3E10EDDD148F}"/>
              </a:ext>
            </a:extLst>
          </p:cNvPr>
          <p:cNvSpPr>
            <a:spLocks noGrp="1"/>
          </p:cNvSpPr>
          <p:nvPr>
            <p:ph type="body" sz="half" idx="2"/>
          </p:nvPr>
        </p:nvSpPr>
        <p:spPr/>
        <p:txBody>
          <a:bodyPr>
            <a:normAutofit/>
          </a:bodyPr>
          <a:lstStyle/>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p:txBody>
      </p:sp>
      <p:sp>
        <p:nvSpPr>
          <p:cNvPr id="6" name="TextBox 5">
            <a:extLst>
              <a:ext uri="{FF2B5EF4-FFF2-40B4-BE49-F238E27FC236}">
                <a16:creationId xmlns:a16="http://schemas.microsoft.com/office/drawing/2014/main" id="{498ACD01-992E-464D-978B-7498D0A883FF}"/>
              </a:ext>
            </a:extLst>
          </p:cNvPr>
          <p:cNvSpPr txBox="1"/>
          <p:nvPr/>
        </p:nvSpPr>
        <p:spPr>
          <a:xfrm>
            <a:off x="1016001" y="2461846"/>
            <a:ext cx="5306646" cy="646331"/>
          </a:xfrm>
          <a:prstGeom prst="rect">
            <a:avLst/>
          </a:prstGeom>
          <a:noFill/>
        </p:spPr>
        <p:txBody>
          <a:bodyPr wrap="square" rtlCol="0">
            <a:spAutoFit/>
          </a:bodyPr>
          <a:lstStyle/>
          <a:p>
            <a:r>
              <a:rPr lang="en-US" dirty="0"/>
              <a:t>For those people interested in getting to know the club better</a:t>
            </a:r>
          </a:p>
        </p:txBody>
      </p:sp>
    </p:spTree>
    <p:extLst>
      <p:ext uri="{BB962C8B-B14F-4D97-AF65-F5344CB8AC3E}">
        <p14:creationId xmlns:p14="http://schemas.microsoft.com/office/powerpoint/2010/main" val="281441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BB3710-5D10-4134-9DCF-B8828274DF82}"/>
              </a:ext>
            </a:extLst>
          </p:cNvPr>
          <p:cNvSpPr>
            <a:spLocks noGrp="1"/>
          </p:cNvSpPr>
          <p:nvPr>
            <p:ph idx="1"/>
          </p:nvPr>
        </p:nvSpPr>
        <p:spPr>
          <a:xfrm>
            <a:off x="7045362" y="521425"/>
            <a:ext cx="4130637" cy="5566269"/>
          </a:xfrm>
        </p:spPr>
        <p:txBody>
          <a:bodyPr/>
          <a:lstStyle/>
          <a:p>
            <a:r>
              <a:rPr lang="en-US" dirty="0"/>
              <a:t>REQUIRES CHANGE TO CLUB BYLAWS</a:t>
            </a:r>
          </a:p>
          <a:p>
            <a:r>
              <a:rPr lang="en-US" dirty="0"/>
              <a:t>COSTS FOR THE JUNIOR MEMBER  (based on District Dues, RI Dues, Club Operations)</a:t>
            </a:r>
          </a:p>
          <a:p>
            <a:r>
              <a:rPr lang="en-US" dirty="0"/>
              <a:t>CLUB MAY WAIVE MEAL COSTS; MAY HAVE SERVICE EXPECTATIONS; CLUB MAY PROVIDE “SCHOLARSHIP” FUNDING FOR THIS MEMBERSHIP</a:t>
            </a:r>
          </a:p>
          <a:p>
            <a:r>
              <a:rPr lang="en-US" dirty="0"/>
              <a:t>VOTING RIGHTS IF MEMBER IS NAMED AS ACTIVE MEMBER TO RI</a:t>
            </a:r>
          </a:p>
        </p:txBody>
      </p:sp>
      <p:sp>
        <p:nvSpPr>
          <p:cNvPr id="2" name="Title 1">
            <a:extLst>
              <a:ext uri="{FF2B5EF4-FFF2-40B4-BE49-F238E27FC236}">
                <a16:creationId xmlns:a16="http://schemas.microsoft.com/office/drawing/2014/main" id="{F8DC0D68-A54B-48D3-BB6F-81BF8AAF3A89}"/>
              </a:ext>
            </a:extLst>
          </p:cNvPr>
          <p:cNvSpPr>
            <a:spLocks noGrp="1"/>
          </p:cNvSpPr>
          <p:nvPr>
            <p:ph type="title"/>
          </p:nvPr>
        </p:nvSpPr>
        <p:spPr/>
        <p:txBody>
          <a:bodyPr/>
          <a:lstStyle/>
          <a:p>
            <a:r>
              <a:rPr lang="en-US" dirty="0"/>
              <a:t>JUNIOR MEMBERSHIP</a:t>
            </a:r>
          </a:p>
        </p:txBody>
      </p:sp>
      <p:sp>
        <p:nvSpPr>
          <p:cNvPr id="4" name="Text Placeholder 3">
            <a:extLst>
              <a:ext uri="{FF2B5EF4-FFF2-40B4-BE49-F238E27FC236}">
                <a16:creationId xmlns:a16="http://schemas.microsoft.com/office/drawing/2014/main" id="{0CABD8A7-58F4-4AF3-97DD-3E10EDDD148F}"/>
              </a:ext>
            </a:extLst>
          </p:cNvPr>
          <p:cNvSpPr>
            <a:spLocks noGrp="1"/>
          </p:cNvSpPr>
          <p:nvPr>
            <p:ph type="body" sz="half" idx="2"/>
          </p:nvPr>
        </p:nvSpPr>
        <p:spPr/>
        <p:txBody>
          <a:bodyPr>
            <a:normAutofit/>
          </a:bodyPr>
          <a:lstStyle/>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p:txBody>
      </p:sp>
      <p:sp>
        <p:nvSpPr>
          <p:cNvPr id="6" name="TextBox 5">
            <a:extLst>
              <a:ext uri="{FF2B5EF4-FFF2-40B4-BE49-F238E27FC236}">
                <a16:creationId xmlns:a16="http://schemas.microsoft.com/office/drawing/2014/main" id="{498ACD01-992E-464D-978B-7498D0A883FF}"/>
              </a:ext>
            </a:extLst>
          </p:cNvPr>
          <p:cNvSpPr txBox="1"/>
          <p:nvPr/>
        </p:nvSpPr>
        <p:spPr>
          <a:xfrm>
            <a:off x="1016001" y="2461846"/>
            <a:ext cx="5306646" cy="369332"/>
          </a:xfrm>
          <a:prstGeom prst="rect">
            <a:avLst/>
          </a:prstGeom>
          <a:noFill/>
        </p:spPr>
        <p:txBody>
          <a:bodyPr wrap="square" rtlCol="0">
            <a:spAutoFit/>
          </a:bodyPr>
          <a:lstStyle/>
          <a:p>
            <a:r>
              <a:rPr lang="en-US" dirty="0"/>
              <a:t>A more affordable membership</a:t>
            </a:r>
          </a:p>
        </p:txBody>
      </p:sp>
      <p:pic>
        <p:nvPicPr>
          <p:cNvPr id="5124" name="Picture 4" descr="Image result for JUNIOR MEMBERSHIP">
            <a:extLst>
              <a:ext uri="{FF2B5EF4-FFF2-40B4-BE49-F238E27FC236}">
                <a16:creationId xmlns:a16="http://schemas.microsoft.com/office/drawing/2014/main" id="{86DF3FC2-2628-4E94-A09E-6AB7973F9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4" y="293077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0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BB3710-5D10-4134-9DCF-B8828274DF82}"/>
              </a:ext>
            </a:extLst>
          </p:cNvPr>
          <p:cNvSpPr>
            <a:spLocks noGrp="1"/>
          </p:cNvSpPr>
          <p:nvPr>
            <p:ph idx="1"/>
          </p:nvPr>
        </p:nvSpPr>
        <p:spPr>
          <a:xfrm>
            <a:off x="7045362" y="521425"/>
            <a:ext cx="4130637" cy="5566269"/>
          </a:xfrm>
        </p:spPr>
        <p:txBody>
          <a:bodyPr/>
          <a:lstStyle/>
          <a:p>
            <a:r>
              <a:rPr lang="en-US" dirty="0"/>
              <a:t>REQUIRES CHANGE TO CLUB BYLAWS</a:t>
            </a:r>
          </a:p>
          <a:p>
            <a:r>
              <a:rPr lang="en-US" dirty="0"/>
              <a:t>COSTS FOR THE ORGANIZATION (based on District Dues, RI Dues, Club Operations for the number of Active Members named)</a:t>
            </a:r>
          </a:p>
          <a:p>
            <a:r>
              <a:rPr lang="en-US" dirty="0"/>
              <a:t>CLUB MAY WAIVE MEAL COSTS; MAY HAVE SERVICE EXPECTATIONS; “IN KIND” MAY OFFSET DUES</a:t>
            </a:r>
          </a:p>
          <a:p>
            <a:r>
              <a:rPr lang="en-US" dirty="0"/>
              <a:t>VOTING RIGHTS FOR NUMBER OF  MEMBERS NAMED AS ACTIVE MEMBERS TO RI</a:t>
            </a:r>
          </a:p>
        </p:txBody>
      </p:sp>
      <p:sp>
        <p:nvSpPr>
          <p:cNvPr id="2" name="Title 1">
            <a:extLst>
              <a:ext uri="{FF2B5EF4-FFF2-40B4-BE49-F238E27FC236}">
                <a16:creationId xmlns:a16="http://schemas.microsoft.com/office/drawing/2014/main" id="{F8DC0D68-A54B-48D3-BB6F-81BF8AAF3A89}"/>
              </a:ext>
            </a:extLst>
          </p:cNvPr>
          <p:cNvSpPr>
            <a:spLocks noGrp="1"/>
          </p:cNvSpPr>
          <p:nvPr>
            <p:ph type="title"/>
          </p:nvPr>
        </p:nvSpPr>
        <p:spPr/>
        <p:txBody>
          <a:bodyPr/>
          <a:lstStyle/>
          <a:p>
            <a:r>
              <a:rPr lang="en-US" dirty="0"/>
              <a:t>NONPROFIT MEMBERSHIP</a:t>
            </a:r>
          </a:p>
        </p:txBody>
      </p:sp>
      <p:sp>
        <p:nvSpPr>
          <p:cNvPr id="4" name="Text Placeholder 3">
            <a:extLst>
              <a:ext uri="{FF2B5EF4-FFF2-40B4-BE49-F238E27FC236}">
                <a16:creationId xmlns:a16="http://schemas.microsoft.com/office/drawing/2014/main" id="{0CABD8A7-58F4-4AF3-97DD-3E10EDDD148F}"/>
              </a:ext>
            </a:extLst>
          </p:cNvPr>
          <p:cNvSpPr>
            <a:spLocks noGrp="1"/>
          </p:cNvSpPr>
          <p:nvPr>
            <p:ph type="body" sz="half" idx="2"/>
          </p:nvPr>
        </p:nvSpPr>
        <p:spPr/>
        <p:txBody>
          <a:bodyPr>
            <a:normAutofit/>
          </a:bodyPr>
          <a:lstStyle/>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p:txBody>
      </p:sp>
      <p:sp>
        <p:nvSpPr>
          <p:cNvPr id="6" name="TextBox 5">
            <a:extLst>
              <a:ext uri="{FF2B5EF4-FFF2-40B4-BE49-F238E27FC236}">
                <a16:creationId xmlns:a16="http://schemas.microsoft.com/office/drawing/2014/main" id="{498ACD01-992E-464D-978B-7498D0A883FF}"/>
              </a:ext>
            </a:extLst>
          </p:cNvPr>
          <p:cNvSpPr txBox="1"/>
          <p:nvPr/>
        </p:nvSpPr>
        <p:spPr>
          <a:xfrm>
            <a:off x="1016001" y="2461846"/>
            <a:ext cx="5306646" cy="369332"/>
          </a:xfrm>
          <a:prstGeom prst="rect">
            <a:avLst/>
          </a:prstGeom>
          <a:noFill/>
        </p:spPr>
        <p:txBody>
          <a:bodyPr wrap="square" rtlCol="0">
            <a:spAutoFit/>
          </a:bodyPr>
          <a:lstStyle/>
          <a:p>
            <a:r>
              <a:rPr lang="en-US" dirty="0"/>
              <a:t>A symbiotic relationship</a:t>
            </a:r>
          </a:p>
        </p:txBody>
      </p:sp>
      <p:pic>
        <p:nvPicPr>
          <p:cNvPr id="7172" name="Picture 4" descr="Image result for NONPROFIT MEMBERSHIP ROTARY">
            <a:extLst>
              <a:ext uri="{FF2B5EF4-FFF2-40B4-BE49-F238E27FC236}">
                <a16:creationId xmlns:a16="http://schemas.microsoft.com/office/drawing/2014/main" id="{F5AD2573-1A47-41FA-8E51-BBED27B9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77" y="2969846"/>
            <a:ext cx="5758428" cy="388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6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BFA5-2E1B-4D35-B5B3-424B7B860E0C}"/>
              </a:ext>
            </a:extLst>
          </p:cNvPr>
          <p:cNvSpPr>
            <a:spLocks noGrp="1"/>
          </p:cNvSpPr>
          <p:nvPr>
            <p:ph type="title"/>
          </p:nvPr>
        </p:nvSpPr>
        <p:spPr/>
        <p:txBody>
          <a:bodyPr/>
          <a:lstStyle/>
          <a:p>
            <a:r>
              <a:rPr lang="en-US" dirty="0"/>
              <a:t>WHAT DO “NEW” MEMBERSHIP TYPES MEAN TO ROTARY</a:t>
            </a:r>
          </a:p>
        </p:txBody>
      </p:sp>
      <p:pic>
        <p:nvPicPr>
          <p:cNvPr id="6" name="Content Placeholder 5" descr="membershiptrendspilotscol2-160601012722.pdf - Adobe Acrobat Pro DC">
            <a:extLst>
              <a:ext uri="{FF2B5EF4-FFF2-40B4-BE49-F238E27FC236}">
                <a16:creationId xmlns:a16="http://schemas.microsoft.com/office/drawing/2014/main" id="{B3AD9B93-D91E-4468-B940-D4877D6B3731}"/>
              </a:ext>
            </a:extLst>
          </p:cNvPr>
          <p:cNvPicPr>
            <a:picLocks noGrp="1" noChangeAspect="1"/>
          </p:cNvPicPr>
          <p:nvPr>
            <p:ph sz="half" idx="1"/>
          </p:nvPr>
        </p:nvPicPr>
        <p:blipFill rotWithShape="1">
          <a:blip r:embed="rId2"/>
          <a:srcRect l="12748" t="23794" r="25200" b="9125"/>
          <a:stretch/>
        </p:blipFill>
        <p:spPr>
          <a:xfrm>
            <a:off x="1287624" y="1087242"/>
            <a:ext cx="9786662" cy="5770758"/>
          </a:xfrm>
        </p:spPr>
      </p:pic>
    </p:spTree>
    <p:extLst>
      <p:ext uri="{BB962C8B-B14F-4D97-AF65-F5344CB8AC3E}">
        <p14:creationId xmlns:p14="http://schemas.microsoft.com/office/powerpoint/2010/main" val="23992422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3D75-CDC0-467B-8C62-1275EE46EF7E}"/>
              </a:ext>
            </a:extLst>
          </p:cNvPr>
          <p:cNvSpPr>
            <a:spLocks noGrp="1"/>
          </p:cNvSpPr>
          <p:nvPr>
            <p:ph type="title"/>
          </p:nvPr>
        </p:nvSpPr>
        <p:spPr>
          <a:xfrm>
            <a:off x="850985" y="1238502"/>
            <a:ext cx="5893840" cy="2755160"/>
          </a:xfrm>
        </p:spPr>
        <p:txBody>
          <a:bodyPr/>
          <a:lstStyle/>
          <a:p>
            <a:pPr algn="ctr"/>
            <a:r>
              <a:rPr lang="en-US" dirty="0"/>
              <a:t>It isn’t about the numbers – it’s about the lives we change!</a:t>
            </a:r>
            <a:br>
              <a:rPr lang="en-US" dirty="0"/>
            </a:br>
            <a:endParaRPr lang="en-US" dirty="0"/>
          </a:p>
        </p:txBody>
      </p:sp>
      <p:sp>
        <p:nvSpPr>
          <p:cNvPr id="3" name="Text Placeholder 2">
            <a:extLst>
              <a:ext uri="{FF2B5EF4-FFF2-40B4-BE49-F238E27FC236}">
                <a16:creationId xmlns:a16="http://schemas.microsoft.com/office/drawing/2014/main" id="{E5F50BC7-2EB3-419E-A11A-981737F9C94A}"/>
              </a:ext>
            </a:extLst>
          </p:cNvPr>
          <p:cNvSpPr>
            <a:spLocks noGrp="1"/>
          </p:cNvSpPr>
          <p:nvPr>
            <p:ph type="body" idx="1"/>
          </p:nvPr>
        </p:nvSpPr>
        <p:spPr>
          <a:xfrm>
            <a:off x="6183132" y="5678511"/>
            <a:ext cx="5891636" cy="713241"/>
          </a:xfrm>
        </p:spPr>
        <p:txBody>
          <a:bodyPr/>
          <a:lstStyle/>
          <a:p>
            <a:r>
              <a:rPr lang="en-US" sz="4800" dirty="0"/>
              <a:t>Thank you!</a:t>
            </a:r>
          </a:p>
        </p:txBody>
      </p:sp>
      <p:pic>
        <p:nvPicPr>
          <p:cNvPr id="8194" name="Picture 2" descr="Image result for QUESTIONS">
            <a:extLst>
              <a:ext uri="{FF2B5EF4-FFF2-40B4-BE49-F238E27FC236}">
                <a16:creationId xmlns:a16="http://schemas.microsoft.com/office/drawing/2014/main" id="{BBDA430E-E111-496E-8EA1-E572E5BBF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063" y="85968"/>
            <a:ext cx="4372705" cy="21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0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8CD6-5BED-4C60-9A56-E452EE7B5DDC}"/>
              </a:ext>
            </a:extLst>
          </p:cNvPr>
          <p:cNvSpPr>
            <a:spLocks noGrp="1"/>
          </p:cNvSpPr>
          <p:nvPr>
            <p:ph type="title"/>
          </p:nvPr>
        </p:nvSpPr>
        <p:spPr/>
        <p:txBody>
          <a:bodyPr/>
          <a:lstStyle/>
          <a:p>
            <a:r>
              <a:rPr lang="en-US" sz="3200" b="0" dirty="0"/>
              <a:t>And, at the end of the day, no matter how many lives you reach out to change, the life that will change the most will be your own </a:t>
            </a:r>
            <a:endParaRPr lang="en-US" sz="3200" dirty="0"/>
          </a:p>
        </p:txBody>
      </p:sp>
      <p:sp>
        <p:nvSpPr>
          <p:cNvPr id="3" name="Text Placeholder 2">
            <a:extLst>
              <a:ext uri="{FF2B5EF4-FFF2-40B4-BE49-F238E27FC236}">
                <a16:creationId xmlns:a16="http://schemas.microsoft.com/office/drawing/2014/main" id="{BC55A995-508D-4A12-BEB6-039585426ADC}"/>
              </a:ext>
            </a:extLst>
          </p:cNvPr>
          <p:cNvSpPr>
            <a:spLocks noGrp="1"/>
          </p:cNvSpPr>
          <p:nvPr>
            <p:ph type="body" idx="1"/>
          </p:nvPr>
        </p:nvSpPr>
        <p:spPr/>
        <p:txBody>
          <a:bodyPr/>
          <a:lstStyle/>
          <a:p>
            <a:r>
              <a:rPr lang="en-US" dirty="0"/>
              <a:t>Ron Burton, RI President 2013-2014</a:t>
            </a:r>
          </a:p>
        </p:txBody>
      </p:sp>
      <p:pic>
        <p:nvPicPr>
          <p:cNvPr id="6" name="Picture 5">
            <a:extLst>
              <a:ext uri="{FF2B5EF4-FFF2-40B4-BE49-F238E27FC236}">
                <a16:creationId xmlns:a16="http://schemas.microsoft.com/office/drawing/2014/main" id="{B04957E7-ACAD-4422-9488-9C239B0E858C}"/>
              </a:ext>
            </a:extLst>
          </p:cNvPr>
          <p:cNvPicPr>
            <a:picLocks noChangeAspect="1"/>
          </p:cNvPicPr>
          <p:nvPr/>
        </p:nvPicPr>
        <p:blipFill>
          <a:blip r:embed="rId2"/>
          <a:stretch>
            <a:fillRect/>
          </a:stretch>
        </p:blipFill>
        <p:spPr>
          <a:xfrm rot="21157090">
            <a:off x="7078357" y="1383503"/>
            <a:ext cx="4802571" cy="3601928"/>
          </a:xfrm>
          <a:prstGeom prst="rect">
            <a:avLst/>
          </a:prstGeom>
        </p:spPr>
      </p:pic>
    </p:spTree>
    <p:extLst>
      <p:ext uri="{BB962C8B-B14F-4D97-AF65-F5344CB8AC3E}">
        <p14:creationId xmlns:p14="http://schemas.microsoft.com/office/powerpoint/2010/main" val="319883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CABDC08D-6093-4397-92D4-54D00E2BB1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5EAC29-84A5-4334-9EF9-E26D6B999B4E}"/>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dirty="0"/>
              <a:t>Who is missing from your Rotary Club?</a:t>
            </a:r>
          </a:p>
        </p:txBody>
      </p:sp>
      <p:sp>
        <p:nvSpPr>
          <p:cNvPr id="3" name="TextBox 2">
            <a:extLst>
              <a:ext uri="{FF2B5EF4-FFF2-40B4-BE49-F238E27FC236}">
                <a16:creationId xmlns:a16="http://schemas.microsoft.com/office/drawing/2014/main" id="{29A02C27-069B-43CF-94A7-844460672B27}"/>
              </a:ext>
            </a:extLst>
          </p:cNvPr>
          <p:cNvSpPr txBox="1"/>
          <p:nvPr/>
        </p:nvSpPr>
        <p:spPr>
          <a:xfrm>
            <a:off x="5556552" y="978993"/>
            <a:ext cx="6451945" cy="4900014"/>
          </a:xfrm>
          <a:prstGeom prst="rect">
            <a:avLst/>
          </a:prstGeom>
          <a:effectLst/>
        </p:spPr>
        <p:txBody>
          <a:bodyPr vert="horz" lIns="91440" tIns="45720" rIns="91440" bIns="45720" rtlCol="0" anchor="ctr">
            <a:noAutofit/>
          </a:bodyPr>
          <a:lstStyle/>
          <a:p>
            <a:pPr>
              <a:spcBef>
                <a:spcPct val="20000"/>
              </a:spcBef>
              <a:spcAft>
                <a:spcPts val="600"/>
              </a:spcAft>
              <a:buClr>
                <a:schemeClr val="accent1"/>
              </a:buClr>
              <a:buFont typeface="Wingdings 2" charset="2"/>
              <a:buChar char=""/>
            </a:pPr>
            <a:r>
              <a:rPr lang="en-US" sz="2800" dirty="0"/>
              <a:t> FAMILY MEMBERS</a:t>
            </a:r>
          </a:p>
          <a:p>
            <a:pPr>
              <a:spcBef>
                <a:spcPct val="20000"/>
              </a:spcBef>
              <a:spcAft>
                <a:spcPts val="600"/>
              </a:spcAft>
              <a:buClr>
                <a:schemeClr val="accent1"/>
              </a:buClr>
              <a:buFont typeface="Wingdings 2" charset="2"/>
              <a:buChar char=""/>
            </a:pPr>
            <a:r>
              <a:rPr lang="en-US" sz="2800" dirty="0"/>
              <a:t> CORPORATIONS</a:t>
            </a:r>
          </a:p>
          <a:p>
            <a:pPr>
              <a:spcBef>
                <a:spcPct val="20000"/>
              </a:spcBef>
              <a:spcAft>
                <a:spcPts val="600"/>
              </a:spcAft>
              <a:buClr>
                <a:schemeClr val="accent1"/>
              </a:buClr>
              <a:buFont typeface="Wingdings 2" charset="2"/>
              <a:buChar char=""/>
            </a:pPr>
            <a:r>
              <a:rPr lang="en-US" sz="2800" dirty="0"/>
              <a:t> BANKS</a:t>
            </a:r>
          </a:p>
          <a:p>
            <a:pPr>
              <a:spcBef>
                <a:spcPct val="20000"/>
              </a:spcBef>
              <a:spcAft>
                <a:spcPts val="600"/>
              </a:spcAft>
              <a:buClr>
                <a:schemeClr val="accent1"/>
              </a:buClr>
              <a:buFont typeface="Wingdings 2" charset="2"/>
              <a:buChar char=""/>
            </a:pPr>
            <a:r>
              <a:rPr lang="en-US" sz="2800" dirty="0"/>
              <a:t> LOCAL NONPROFITS</a:t>
            </a:r>
          </a:p>
          <a:p>
            <a:pPr>
              <a:spcBef>
                <a:spcPct val="20000"/>
              </a:spcBef>
              <a:spcAft>
                <a:spcPts val="600"/>
              </a:spcAft>
              <a:buClr>
                <a:schemeClr val="accent1"/>
              </a:buClr>
              <a:buFont typeface="Wingdings 2" charset="2"/>
              <a:buChar char=""/>
            </a:pPr>
            <a:r>
              <a:rPr lang="en-US" sz="2800" dirty="0"/>
              <a:t> YOUNGER PROFESSIONALS</a:t>
            </a:r>
          </a:p>
          <a:p>
            <a:pPr>
              <a:spcBef>
                <a:spcPct val="20000"/>
              </a:spcBef>
              <a:spcAft>
                <a:spcPts val="600"/>
              </a:spcAft>
              <a:buClr>
                <a:schemeClr val="accent1"/>
              </a:buClr>
              <a:buFont typeface="Wingdings 2" charset="2"/>
              <a:buChar char=""/>
            </a:pPr>
            <a:r>
              <a:rPr lang="en-US" sz="2800" dirty="0"/>
              <a:t> FORMER YOUTH EXCHANGE STUDENTS AND PARENTS</a:t>
            </a:r>
          </a:p>
          <a:p>
            <a:pPr>
              <a:spcBef>
                <a:spcPct val="20000"/>
              </a:spcBef>
              <a:spcAft>
                <a:spcPts val="600"/>
              </a:spcAft>
              <a:buClr>
                <a:schemeClr val="accent1"/>
              </a:buClr>
              <a:buFont typeface="Wingdings 2" charset="2"/>
              <a:buChar char=""/>
            </a:pPr>
            <a:r>
              <a:rPr lang="en-US" sz="2800" dirty="0"/>
              <a:t> FORMER GROUP STUDY PARTICIPANTS</a:t>
            </a:r>
          </a:p>
          <a:p>
            <a:pPr>
              <a:spcBef>
                <a:spcPct val="20000"/>
              </a:spcBef>
              <a:spcAft>
                <a:spcPts val="600"/>
              </a:spcAft>
              <a:buClr>
                <a:schemeClr val="accent1"/>
              </a:buClr>
              <a:buFont typeface="Wingdings 2" charset="2"/>
              <a:buChar char=""/>
            </a:pPr>
            <a:r>
              <a:rPr lang="en-US" sz="2800" dirty="0"/>
              <a:t> FRIENDS AND NEIGHBORS</a:t>
            </a:r>
          </a:p>
        </p:txBody>
      </p:sp>
    </p:spTree>
    <p:extLst>
      <p:ext uri="{BB962C8B-B14F-4D97-AF65-F5344CB8AC3E}">
        <p14:creationId xmlns:p14="http://schemas.microsoft.com/office/powerpoint/2010/main" val="271910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E446B7E6-8568-417F-959E-DB3D1E70F6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Content Placeholder 7" descr="A large crowd of people in a room&#10;&#10;Description generated with very high confidence">
            <a:extLst>
              <a:ext uri="{FF2B5EF4-FFF2-40B4-BE49-F238E27FC236}">
                <a16:creationId xmlns:a16="http://schemas.microsoft.com/office/drawing/2014/main" id="{7ECBBACD-95A1-401E-A676-B7383D40A1D3}"/>
              </a:ext>
            </a:extLst>
          </p:cNvPr>
          <p:cNvPicPr>
            <a:picLocks noChangeAspect="1"/>
          </p:cNvPicPr>
          <p:nvPr/>
        </p:nvPicPr>
        <p:blipFill rotWithShape="1">
          <a:blip r:embed="rId3">
            <a:extLst>
              <a:ext uri="{28A0092B-C50C-407E-A947-70E740481C1C}">
                <a14:useLocalDpi xmlns:a14="http://schemas.microsoft.com/office/drawing/2010/main" val="0"/>
              </a:ext>
            </a:extLst>
          </a:blip>
          <a:srcRect t="19256" b="20739"/>
          <a:stretch/>
        </p:blipFill>
        <p:spPr bwMode="auto">
          <a:xfrm>
            <a:off x="-1" y="-1"/>
            <a:ext cx="12192001" cy="48832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9">
            <a:extLst>
              <a:ext uri="{FF2B5EF4-FFF2-40B4-BE49-F238E27FC236}">
                <a16:creationId xmlns:a16="http://schemas.microsoft.com/office/drawing/2014/main" id="{AFB83730-58A8-42CA-90B3-5D5D2D1B0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3AFB79-94E0-4F58-88F9-451F64CDEA48}"/>
              </a:ext>
            </a:extLst>
          </p:cNvPr>
          <p:cNvSpPr>
            <a:spLocks noGrp="1"/>
          </p:cNvSpPr>
          <p:nvPr>
            <p:ph type="title"/>
          </p:nvPr>
        </p:nvSpPr>
        <p:spPr>
          <a:xfrm>
            <a:off x="812788" y="4895558"/>
            <a:ext cx="10572000" cy="779529"/>
          </a:xfrm>
        </p:spPr>
        <p:txBody>
          <a:bodyPr vert="horz" lIns="91440" tIns="45720" rIns="91440" bIns="45720" rtlCol="0" anchor="b">
            <a:normAutofit/>
          </a:bodyPr>
          <a:lstStyle/>
          <a:p>
            <a:pPr algn="ctr"/>
            <a:r>
              <a:rPr lang="en-US" dirty="0"/>
              <a:t>Council On Legislation 2016</a:t>
            </a:r>
          </a:p>
        </p:txBody>
      </p:sp>
    </p:spTree>
    <p:extLst>
      <p:ext uri="{BB962C8B-B14F-4D97-AF65-F5344CB8AC3E}">
        <p14:creationId xmlns:p14="http://schemas.microsoft.com/office/powerpoint/2010/main" val="374187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5061" name="Picture 7"/>
          <p:cNvPicPr>
            <a:picLocks noChangeAspect="1"/>
          </p:cNvPicPr>
          <p:nvPr/>
        </p:nvPicPr>
        <p:blipFill rotWithShape="1">
          <a:blip r:embed="rId3">
            <a:extLst>
              <a:ext uri="{28A0092B-C50C-407E-A947-70E740481C1C}">
                <a14:useLocalDpi xmlns:a14="http://schemas.microsoft.com/office/drawing/2010/main" val="0"/>
              </a:ext>
            </a:extLst>
          </a:blip>
          <a:srcRect t="20399" r="9091" b="2992"/>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Freeform 9">
            <a:extLst>
              <a:ext uri="{FF2B5EF4-FFF2-40B4-BE49-F238E27FC236}">
                <a16:creationId xmlns:a16="http://schemas.microsoft.com/office/drawing/2014/main" id="{72319FFA-0E4F-4E0B-BEBA-A9DD4B41A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Title 3"/>
          <p:cNvSpPr>
            <a:spLocks noGrp="1"/>
          </p:cNvSpPr>
          <p:nvPr>
            <p:ph type="title"/>
          </p:nvPr>
        </p:nvSpPr>
        <p:spPr bwMode="auto">
          <a:xfrm>
            <a:off x="810000" y="447188"/>
            <a:ext cx="4930400" cy="1559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p>
            <a:pPr>
              <a:lnSpc>
                <a:spcPct val="90000"/>
              </a:lnSpc>
            </a:pPr>
            <a:r>
              <a:rPr lang="en-US" altLang="en-US" sz="3400" dirty="0">
                <a:latin typeface="Arial Narrow" panose="020B0606020202030204" pitchFamily="34" charset="0"/>
              </a:rPr>
              <a:t>16-36 To allow for flexibility in membership </a:t>
            </a:r>
            <a:br>
              <a:rPr lang="en-US" altLang="en-US" sz="3400" dirty="0">
                <a:latin typeface="Arial Narrow" panose="020B0606020202030204" pitchFamily="34" charset="0"/>
              </a:rPr>
            </a:br>
            <a:endParaRPr lang="en-US" altLang="en-US" sz="3400" dirty="0">
              <a:latin typeface="Arial Narrow" panose="020B0606020202030204" pitchFamily="34" charset="0"/>
            </a:endParaRPr>
          </a:p>
        </p:txBody>
      </p:sp>
      <p:sp>
        <p:nvSpPr>
          <p:cNvPr id="45059" name="Content Placeholder 4"/>
          <p:cNvSpPr>
            <a:spLocks noGrp="1"/>
          </p:cNvSpPr>
          <p:nvPr>
            <p:ph idx="1"/>
          </p:nvPr>
        </p:nvSpPr>
        <p:spPr bwMode="auto">
          <a:xfrm>
            <a:off x="818712" y="2413000"/>
            <a:ext cx="4921687" cy="3632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Autofit/>
          </a:bodyPr>
          <a:lstStyle/>
          <a:p>
            <a:pPr>
              <a:lnSpc>
                <a:spcPct val="90000"/>
              </a:lnSpc>
            </a:pPr>
            <a:r>
              <a:rPr lang="en-US" altLang="en-US" sz="2000" dirty="0">
                <a:latin typeface="Georgia" panose="02040502050405020303" pitchFamily="18" charset="0"/>
              </a:rPr>
              <a:t>Gives clubs flexibility in setting certain membership requirements, including</a:t>
            </a:r>
          </a:p>
          <a:p>
            <a:pPr lvl="1">
              <a:lnSpc>
                <a:spcPct val="90000"/>
              </a:lnSpc>
            </a:pPr>
            <a:r>
              <a:rPr lang="en-US" altLang="en-US" sz="2000" dirty="0">
                <a:latin typeface="Georgia" panose="02040502050405020303" pitchFamily="18" charset="0"/>
              </a:rPr>
              <a:t>The types and structure of a club’s membership;</a:t>
            </a:r>
          </a:p>
          <a:p>
            <a:pPr lvl="1">
              <a:lnSpc>
                <a:spcPct val="90000"/>
              </a:lnSpc>
            </a:pPr>
            <a:r>
              <a:rPr lang="en-US" altLang="en-US" sz="2000" dirty="0">
                <a:latin typeface="Georgia" panose="02040502050405020303" pitchFamily="18" charset="0"/>
              </a:rPr>
              <a:t>How former, transferring or honorary members are managed and accepted by the club</a:t>
            </a:r>
          </a:p>
          <a:p>
            <a:pPr lvl="1">
              <a:lnSpc>
                <a:spcPct val="90000"/>
              </a:lnSpc>
            </a:pPr>
            <a:endParaRPr lang="en-US" altLang="en-US" sz="2000" dirty="0">
              <a:latin typeface="Georgia" panose="02040502050405020303" pitchFamily="18" charset="0"/>
            </a:endParaRPr>
          </a:p>
          <a:p>
            <a:pPr>
              <a:lnSpc>
                <a:spcPct val="90000"/>
              </a:lnSpc>
            </a:pPr>
            <a:r>
              <a:rPr lang="en-US" altLang="en-US" sz="2000" dirty="0">
                <a:latin typeface="Georgia" panose="02040502050405020303" pitchFamily="18" charset="0"/>
              </a:rPr>
              <a:t>Club chooses to keep the requirements in the RI Bylaws and Club Constitution </a:t>
            </a:r>
            <a:r>
              <a:rPr lang="en-US" altLang="en-US" sz="2000" b="1" dirty="0">
                <a:latin typeface="Georgia" panose="02040502050405020303" pitchFamily="18" charset="0"/>
              </a:rPr>
              <a:t>or</a:t>
            </a:r>
            <a:r>
              <a:rPr lang="en-US" altLang="en-US" sz="2000" dirty="0">
                <a:latin typeface="Georgia" panose="02040502050405020303" pitchFamily="18" charset="0"/>
              </a:rPr>
              <a:t> modify the requirements to meet the needs of their members</a:t>
            </a:r>
          </a:p>
        </p:txBody>
      </p:sp>
    </p:spTree>
    <p:extLst>
      <p:ext uri="{BB962C8B-B14F-4D97-AF65-F5344CB8AC3E}">
        <p14:creationId xmlns:p14="http://schemas.microsoft.com/office/powerpoint/2010/main" val="211854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DA9A1ACB-4ECA-4EAE-AEAB-CE9C8C01EE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6084"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7318" r="9091" b="6073"/>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9">
            <a:extLst>
              <a:ext uri="{FF2B5EF4-FFF2-40B4-BE49-F238E27FC236}">
                <a16:creationId xmlns:a16="http://schemas.microsoft.com/office/drawing/2014/main" id="{72319FFA-0E4F-4E0B-BEBA-A9DD4B41A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Title 1"/>
          <p:cNvSpPr>
            <a:spLocks noGrp="1"/>
          </p:cNvSpPr>
          <p:nvPr>
            <p:ph type="title"/>
          </p:nvPr>
        </p:nvSpPr>
        <p:spPr bwMode="auto">
          <a:xfrm>
            <a:off x="810000" y="447188"/>
            <a:ext cx="4930400" cy="1559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compatLnSpc="1">
            <a:prstTxWarp prst="textNoShape">
              <a:avLst/>
            </a:prstTxWarp>
            <a:normAutofit/>
          </a:bodyPr>
          <a:lstStyle/>
          <a:p>
            <a:pPr>
              <a:lnSpc>
                <a:spcPct val="90000"/>
              </a:lnSpc>
            </a:pPr>
            <a:r>
              <a:rPr lang="en-US" altLang="en-US" sz="3400" dirty="0">
                <a:solidFill>
                  <a:srgbClr val="FEFEFE"/>
                </a:solidFill>
                <a:latin typeface="+mj-lt"/>
                <a:cs typeface="+mj-cs"/>
              </a:rPr>
              <a:t>16-38 To revise the provisions for membership</a:t>
            </a:r>
          </a:p>
        </p:txBody>
      </p:sp>
      <p:sp>
        <p:nvSpPr>
          <p:cNvPr id="2" name="Content Placeholder 1"/>
          <p:cNvSpPr>
            <a:spLocks noGrp="1"/>
          </p:cNvSpPr>
          <p:nvPr>
            <p:ph sz="half" idx="2"/>
          </p:nvPr>
        </p:nvSpPr>
        <p:spPr>
          <a:xfrm>
            <a:off x="818712" y="2413000"/>
            <a:ext cx="4921687" cy="3632200"/>
          </a:xfrm>
        </p:spPr>
        <p:txBody>
          <a:bodyPr vert="horz" lIns="91440" tIns="45720" rIns="91440" bIns="45720" rtlCol="0" anchor="ctr">
            <a:normAutofit/>
          </a:bodyPr>
          <a:lstStyle/>
          <a:p>
            <a:pPr marL="347472" indent="-347472">
              <a:lnSpc>
                <a:spcPct val="90000"/>
              </a:lnSpc>
              <a:buSzPts val="2000"/>
              <a:defRPr/>
            </a:pPr>
            <a:r>
              <a:rPr lang="en-US" sz="2000" dirty="0">
                <a:solidFill>
                  <a:schemeClr val="tx1"/>
                </a:solidFill>
                <a:latin typeface="Georgia" panose="02040502050405020303" pitchFamily="18" charset="0"/>
                <a:cs typeface="+mn-cs"/>
              </a:rPr>
              <a:t>Provides flexibility in qualifications for membership and composition of clubs</a:t>
            </a:r>
          </a:p>
          <a:p>
            <a:pPr marL="347472" indent="-347472">
              <a:lnSpc>
                <a:spcPct val="90000"/>
              </a:lnSpc>
              <a:defRPr/>
            </a:pPr>
            <a:r>
              <a:rPr lang="en-US" sz="2000" dirty="0">
                <a:solidFill>
                  <a:schemeClr val="tx1"/>
                </a:solidFill>
                <a:latin typeface="Georgia" panose="02040502050405020303" pitchFamily="18" charset="0"/>
                <a:cs typeface="+mn-cs"/>
              </a:rPr>
              <a:t>Maintains focus on a balance among members by encouraging clubs to mirror the composition of their community relative to:</a:t>
            </a:r>
          </a:p>
          <a:p>
            <a:pPr marL="747522" lvl="1" indent="-347472">
              <a:lnSpc>
                <a:spcPct val="90000"/>
              </a:lnSpc>
              <a:defRPr/>
            </a:pPr>
            <a:r>
              <a:rPr lang="en-US" sz="2000" dirty="0">
                <a:solidFill>
                  <a:schemeClr val="tx1"/>
                </a:solidFill>
                <a:latin typeface="Georgia" panose="02040502050405020303" pitchFamily="18" charset="0"/>
                <a:cs typeface="+mn-cs"/>
              </a:rPr>
              <a:t>Business</a:t>
            </a:r>
          </a:p>
          <a:p>
            <a:pPr marL="747522" lvl="1" indent="-347472">
              <a:lnSpc>
                <a:spcPct val="90000"/>
              </a:lnSpc>
              <a:defRPr/>
            </a:pPr>
            <a:r>
              <a:rPr lang="en-US" sz="2000" dirty="0">
                <a:solidFill>
                  <a:schemeClr val="tx1"/>
                </a:solidFill>
                <a:latin typeface="Georgia" panose="02040502050405020303" pitchFamily="18" charset="0"/>
                <a:cs typeface="+mn-cs"/>
              </a:rPr>
              <a:t>Professions </a:t>
            </a:r>
          </a:p>
          <a:p>
            <a:pPr marL="747522" lvl="1" indent="-347472">
              <a:lnSpc>
                <a:spcPct val="90000"/>
              </a:lnSpc>
              <a:defRPr/>
            </a:pPr>
            <a:r>
              <a:rPr lang="en-US" sz="2000" dirty="0">
                <a:solidFill>
                  <a:schemeClr val="tx1"/>
                </a:solidFill>
                <a:latin typeface="Georgia" panose="02040502050405020303" pitchFamily="18" charset="0"/>
                <a:cs typeface="+mn-cs"/>
              </a:rPr>
              <a:t>Community organizations</a:t>
            </a:r>
          </a:p>
          <a:p>
            <a:pPr>
              <a:lnSpc>
                <a:spcPct val="90000"/>
              </a:lnSpc>
              <a:defRPr/>
            </a:pPr>
            <a:endParaRPr lang="en-US" sz="1300" dirty="0">
              <a:solidFill>
                <a:schemeClr val="tx1"/>
              </a:solidFill>
              <a:latin typeface="+mn-lt"/>
              <a:cs typeface="+mn-cs"/>
            </a:endParaRPr>
          </a:p>
        </p:txBody>
      </p:sp>
    </p:spTree>
    <p:extLst>
      <p:ext uri="{BB962C8B-B14F-4D97-AF65-F5344CB8AC3E}">
        <p14:creationId xmlns:p14="http://schemas.microsoft.com/office/powerpoint/2010/main" val="255348477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BFA5-2E1B-4D35-B5B3-424B7B860E0C}"/>
              </a:ext>
            </a:extLst>
          </p:cNvPr>
          <p:cNvSpPr>
            <a:spLocks noGrp="1"/>
          </p:cNvSpPr>
          <p:nvPr>
            <p:ph type="title"/>
          </p:nvPr>
        </p:nvSpPr>
        <p:spPr/>
        <p:txBody>
          <a:bodyPr/>
          <a:lstStyle/>
          <a:p>
            <a:r>
              <a:rPr lang="en-US" dirty="0"/>
              <a:t>WHAT DO “NEW” MEMBERSHIP TYPES MEAN TO ROTARY</a:t>
            </a:r>
          </a:p>
        </p:txBody>
      </p:sp>
      <p:pic>
        <p:nvPicPr>
          <p:cNvPr id="6" name="Content Placeholder 5" descr="membershiptrendspilotscol2-160601012722.pdf - Adobe Acrobat Pro DC">
            <a:extLst>
              <a:ext uri="{FF2B5EF4-FFF2-40B4-BE49-F238E27FC236}">
                <a16:creationId xmlns:a16="http://schemas.microsoft.com/office/drawing/2014/main" id="{B3AD9B93-D91E-4468-B940-D4877D6B3731}"/>
              </a:ext>
            </a:extLst>
          </p:cNvPr>
          <p:cNvPicPr>
            <a:picLocks noGrp="1" noChangeAspect="1"/>
          </p:cNvPicPr>
          <p:nvPr>
            <p:ph sz="half" idx="1"/>
          </p:nvPr>
        </p:nvPicPr>
        <p:blipFill rotWithShape="1">
          <a:blip r:embed="rId2"/>
          <a:srcRect l="12748" t="23794" r="25200" b="9125"/>
          <a:stretch/>
        </p:blipFill>
        <p:spPr>
          <a:xfrm>
            <a:off x="1287624" y="1087242"/>
            <a:ext cx="9786662" cy="5770758"/>
          </a:xfrm>
        </p:spPr>
      </p:pic>
    </p:spTree>
    <p:extLst>
      <p:ext uri="{BB962C8B-B14F-4D97-AF65-F5344CB8AC3E}">
        <p14:creationId xmlns:p14="http://schemas.microsoft.com/office/powerpoint/2010/main" val="154696073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BB3710-5D10-4134-9DCF-B8828274DF82}"/>
              </a:ext>
            </a:extLst>
          </p:cNvPr>
          <p:cNvSpPr>
            <a:spLocks noGrp="1"/>
          </p:cNvSpPr>
          <p:nvPr>
            <p:ph idx="1"/>
          </p:nvPr>
        </p:nvSpPr>
        <p:spPr>
          <a:xfrm>
            <a:off x="8303639" y="1521795"/>
            <a:ext cx="3434271" cy="4339254"/>
          </a:xfrm>
        </p:spPr>
        <p:txBody>
          <a:bodyPr/>
          <a:lstStyle/>
          <a:p>
            <a:r>
              <a:rPr lang="en-US" dirty="0"/>
              <a:t>NO CHANGES TO </a:t>
            </a:r>
          </a:p>
          <a:p>
            <a:pPr marL="0" indent="0">
              <a:buNone/>
            </a:pPr>
            <a:r>
              <a:rPr lang="en-US" dirty="0"/>
              <a:t>CLUB BYLAWS REQUIRED</a:t>
            </a:r>
          </a:p>
        </p:txBody>
      </p:sp>
      <p:pic>
        <p:nvPicPr>
          <p:cNvPr id="1026" name="Picture 2" descr="Image result for INDUCTION TO ROTARY CLUB">
            <a:extLst>
              <a:ext uri="{FF2B5EF4-FFF2-40B4-BE49-F238E27FC236}">
                <a16:creationId xmlns:a16="http://schemas.microsoft.com/office/drawing/2014/main" id="{4A76450F-BA87-42EA-A278-585CFF103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783" y="2568648"/>
            <a:ext cx="5367683" cy="4025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C0D68-A54B-48D3-BB6F-81BF8AAF3A89}"/>
              </a:ext>
            </a:extLst>
          </p:cNvPr>
          <p:cNvSpPr>
            <a:spLocks noGrp="1"/>
          </p:cNvSpPr>
          <p:nvPr>
            <p:ph type="title"/>
          </p:nvPr>
        </p:nvSpPr>
        <p:spPr>
          <a:xfrm>
            <a:off x="1073151" y="446088"/>
            <a:ext cx="3547533" cy="1618396"/>
          </a:xfrm>
        </p:spPr>
        <p:txBody>
          <a:bodyPr/>
          <a:lstStyle/>
          <a:p>
            <a:r>
              <a:rPr lang="en-US" dirty="0"/>
              <a:t>INDIVIDUAL</a:t>
            </a:r>
            <a:br>
              <a:rPr lang="en-US" dirty="0"/>
            </a:br>
            <a:r>
              <a:rPr lang="en-US" dirty="0"/>
              <a:t>ACTIVE MEMBERSHIP</a:t>
            </a:r>
          </a:p>
        </p:txBody>
      </p:sp>
      <p:sp>
        <p:nvSpPr>
          <p:cNvPr id="4" name="Text Placeholder 3">
            <a:extLst>
              <a:ext uri="{FF2B5EF4-FFF2-40B4-BE49-F238E27FC236}">
                <a16:creationId xmlns:a16="http://schemas.microsoft.com/office/drawing/2014/main" id="{0CABD8A7-58F4-4AF3-97DD-3E10EDDD148F}"/>
              </a:ext>
            </a:extLst>
          </p:cNvPr>
          <p:cNvSpPr>
            <a:spLocks noGrp="1"/>
          </p:cNvSpPr>
          <p:nvPr>
            <p:ph type="body" sz="half" idx="2"/>
          </p:nvPr>
        </p:nvSpPr>
        <p:spPr/>
        <p:txBody>
          <a:bodyPr>
            <a:normAutofit/>
          </a:bodyPr>
          <a:lstStyle/>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r>
              <a:rPr lang="en-US" sz="2400" dirty="0">
                <a:latin typeface="Georgia" panose="02040502050405020303" pitchFamily="18" charset="0"/>
              </a:rPr>
              <a:t>Traditional membership </a:t>
            </a:r>
          </a:p>
        </p:txBody>
      </p:sp>
    </p:spTree>
    <p:extLst>
      <p:ext uri="{BB962C8B-B14F-4D97-AF65-F5344CB8AC3E}">
        <p14:creationId xmlns:p14="http://schemas.microsoft.com/office/powerpoint/2010/main" val="387093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A76450F-BA87-42EA-A278-585CFF103D02}"/>
              </a:ext>
            </a:extLst>
          </p:cNvPr>
          <p:cNvPicPr>
            <a:picLocks noChangeAspect="1" noChangeArrowheads="1"/>
          </p:cNvPicPr>
          <p:nvPr/>
        </p:nvPicPr>
        <p:blipFill>
          <a:blip r:embed="rId2"/>
          <a:stretch>
            <a:fillRect/>
          </a:stretch>
        </p:blipFill>
        <p:spPr bwMode="auto">
          <a:xfrm>
            <a:off x="1073151" y="2975750"/>
            <a:ext cx="5530849" cy="3687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C0D68-A54B-48D3-BB6F-81BF8AAF3A89}"/>
              </a:ext>
            </a:extLst>
          </p:cNvPr>
          <p:cNvSpPr>
            <a:spLocks noGrp="1"/>
          </p:cNvSpPr>
          <p:nvPr>
            <p:ph type="title"/>
          </p:nvPr>
        </p:nvSpPr>
        <p:spPr/>
        <p:txBody>
          <a:bodyPr/>
          <a:lstStyle/>
          <a:p>
            <a:r>
              <a:rPr lang="en-US" dirty="0"/>
              <a:t>CORPORATE MEMBERSHIP</a:t>
            </a:r>
          </a:p>
        </p:txBody>
      </p:sp>
      <p:sp>
        <p:nvSpPr>
          <p:cNvPr id="4" name="Text Placeholder 3">
            <a:extLst>
              <a:ext uri="{FF2B5EF4-FFF2-40B4-BE49-F238E27FC236}">
                <a16:creationId xmlns:a16="http://schemas.microsoft.com/office/drawing/2014/main" id="{0CABD8A7-58F4-4AF3-97DD-3E10EDDD148F}"/>
              </a:ext>
            </a:extLst>
          </p:cNvPr>
          <p:cNvSpPr>
            <a:spLocks noGrp="1"/>
          </p:cNvSpPr>
          <p:nvPr>
            <p:ph type="body" sz="half" idx="2"/>
          </p:nvPr>
        </p:nvSpPr>
        <p:spPr>
          <a:xfrm>
            <a:off x="1073151" y="2723564"/>
            <a:ext cx="3547533" cy="3137485"/>
          </a:xfrm>
        </p:spPr>
        <p:txBody>
          <a:bodyPr>
            <a:normAutofit/>
          </a:bodyPr>
          <a:lstStyle/>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a:p>
            <a:endParaRPr lang="en-US" sz="2400" dirty="0">
              <a:latin typeface="Georgia" panose="02040502050405020303" pitchFamily="18" charset="0"/>
            </a:endParaRPr>
          </a:p>
        </p:txBody>
      </p:sp>
      <p:pic>
        <p:nvPicPr>
          <p:cNvPr id="9" name="Picture 2" descr="Image result for ROTARY CLUB CORPORATE MEMBERSHIP">
            <a:extLst>
              <a:ext uri="{FF2B5EF4-FFF2-40B4-BE49-F238E27FC236}">
                <a16:creationId xmlns:a16="http://schemas.microsoft.com/office/drawing/2014/main" id="{CA0BE014-6C68-41E2-BB88-FF63EEFC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9" y="0"/>
            <a:ext cx="3233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9A6D30-C56F-42FC-91DA-EDAC95331E92}"/>
              </a:ext>
            </a:extLst>
          </p:cNvPr>
          <p:cNvSpPr txBox="1"/>
          <p:nvPr/>
        </p:nvSpPr>
        <p:spPr>
          <a:xfrm>
            <a:off x="1073151" y="2485292"/>
            <a:ext cx="3675062" cy="369332"/>
          </a:xfrm>
          <a:prstGeom prst="rect">
            <a:avLst/>
          </a:prstGeom>
          <a:noFill/>
        </p:spPr>
        <p:txBody>
          <a:bodyPr wrap="square" rtlCol="0">
            <a:spAutoFit/>
          </a:bodyPr>
          <a:lstStyle/>
          <a:p>
            <a:r>
              <a:rPr lang="en-US" dirty="0"/>
              <a:t>The </a:t>
            </a:r>
            <a:r>
              <a:rPr lang="en-US" b="1" dirty="0"/>
              <a:t>BUSINESS</a:t>
            </a:r>
            <a:r>
              <a:rPr lang="en-US" dirty="0"/>
              <a:t> supports the club</a:t>
            </a:r>
          </a:p>
        </p:txBody>
      </p:sp>
    </p:spTree>
    <p:extLst>
      <p:ext uri="{BB962C8B-B14F-4D97-AF65-F5344CB8AC3E}">
        <p14:creationId xmlns:p14="http://schemas.microsoft.com/office/powerpoint/2010/main" val="3243849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1192</TotalTime>
  <Words>919</Words>
  <Application>Microsoft Office PowerPoint</Application>
  <PresentationFormat>Widescreen</PresentationFormat>
  <Paragraphs>106</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Century Gothic</vt:lpstr>
      <vt:lpstr>Georgia</vt:lpstr>
      <vt:lpstr>Wingdings 2</vt:lpstr>
      <vt:lpstr>ヒラギノ角ゴ Pro W3</vt:lpstr>
      <vt:lpstr>Quotable</vt:lpstr>
      <vt:lpstr>MEMBERSHIP MATTERS</vt:lpstr>
      <vt:lpstr>And, at the end of the day, no matter how many lives you reach out to change, the life that will change the most will be your own </vt:lpstr>
      <vt:lpstr>Who is missing from your Rotary Club?</vt:lpstr>
      <vt:lpstr>Council On Legislation 2016</vt:lpstr>
      <vt:lpstr>16-36 To allow for flexibility in membership  </vt:lpstr>
      <vt:lpstr>16-38 To revise the provisions for membership</vt:lpstr>
      <vt:lpstr>WHAT DO “NEW” MEMBERSHIP TYPES MEAN TO ROTARY</vt:lpstr>
      <vt:lpstr>INDIVIDUAL ACTIVE MEMBERSHIP</vt:lpstr>
      <vt:lpstr>CORPORATE MEMBERSHIP</vt:lpstr>
      <vt:lpstr>CORPORATE MEMBERSHIP</vt:lpstr>
      <vt:lpstr>FAMILY MEMBERSHIP</vt:lpstr>
      <vt:lpstr>ASSOCIATE MEMBERSHIP</vt:lpstr>
      <vt:lpstr>JUNIOR MEMBERSHIP</vt:lpstr>
      <vt:lpstr>NONPROFIT MEMBERSHIP</vt:lpstr>
      <vt:lpstr>WHAT DO “NEW” MEMBERSHIP TYPES MEAN TO ROTARY</vt:lpstr>
      <vt:lpstr>It isn’t about the numbers – it’s about the lives we change!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MATTERS</dc:title>
  <dc:creator>SHERRI MUNIZ</dc:creator>
  <cp:lastModifiedBy>Derrill Painter</cp:lastModifiedBy>
  <cp:revision>20</cp:revision>
  <cp:lastPrinted>2018-02-28T14:45:23Z</cp:lastPrinted>
  <dcterms:created xsi:type="dcterms:W3CDTF">2018-02-25T15:04:12Z</dcterms:created>
  <dcterms:modified xsi:type="dcterms:W3CDTF">2018-02-28T14:45:26Z</dcterms:modified>
</cp:coreProperties>
</file>