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5" r:id="rId3"/>
    <p:sldId id="269" r:id="rId4"/>
    <p:sldId id="283" r:id="rId5"/>
    <p:sldId id="265" r:id="rId6"/>
    <p:sldId id="266" r:id="rId7"/>
    <p:sldId id="279" r:id="rId8"/>
    <p:sldId id="276" r:id="rId9"/>
    <p:sldId id="260" r:id="rId10"/>
    <p:sldId id="263" r:id="rId11"/>
    <p:sldId id="277" r:id="rId12"/>
    <p:sldId id="271" r:id="rId13"/>
    <p:sldId id="272" r:id="rId14"/>
    <p:sldId id="273" r:id="rId15"/>
    <p:sldId id="274" r:id="rId16"/>
    <p:sldId id="280" r:id="rId17"/>
    <p:sldId id="281" r:id="rId18"/>
    <p:sldId id="284" r:id="rId19"/>
    <p:sldId id="267" r:id="rId20"/>
    <p:sldId id="268" r:id="rId21"/>
    <p:sldId id="285" r:id="rId22"/>
    <p:sldId id="286" r:id="rId23"/>
    <p:sldId id="287" r:id="rId24"/>
    <p:sldId id="288" r:id="rId25"/>
  </p:sldIdLst>
  <p:sldSz cx="9144000" cy="6858000" type="screen4x3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4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9" autoAdjust="0"/>
    <p:restoredTop sz="94660"/>
  </p:normalViewPr>
  <p:slideViewPr>
    <p:cSldViewPr>
      <p:cViewPr varScale="1">
        <p:scale>
          <a:sx n="53" d="100"/>
          <a:sy n="53" d="100"/>
        </p:scale>
        <p:origin x="137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966"/>
    </p:cViewPr>
  </p:sorterViewPr>
  <p:notesViewPr>
    <p:cSldViewPr>
      <p:cViewPr varScale="1">
        <p:scale>
          <a:sx n="70" d="100"/>
          <a:sy n="70" d="100"/>
        </p:scale>
        <p:origin x="1958" y="72"/>
      </p:cViewPr>
      <p:guideLst>
        <p:guide orient="horz" pos="2844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370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6AFFB-17F1-4206-9F04-C3C6775FD2F6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8125" y="1128713"/>
            <a:ext cx="4060825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883E2-B82C-4AD9-A070-0B986EFB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9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883E2-B82C-4AD9-A070-0B986EFB78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23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1024-17F5-4DF9-8C63-E9FAEF7365F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60CA-A2A4-4E1B-9162-E31DEDA0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1024-17F5-4DF9-8C63-E9FAEF7365F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60CA-A2A4-4E1B-9162-E31DEDA0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2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1024-17F5-4DF9-8C63-E9FAEF7365F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60CA-A2A4-4E1B-9162-E31DEDA0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3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1024-17F5-4DF9-8C63-E9FAEF7365F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60CA-A2A4-4E1B-9162-E31DEDA0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8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1024-17F5-4DF9-8C63-E9FAEF7365F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60CA-A2A4-4E1B-9162-E31DEDA0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0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1024-17F5-4DF9-8C63-E9FAEF7365F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60CA-A2A4-4E1B-9162-E31DEDA0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0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1024-17F5-4DF9-8C63-E9FAEF7365F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60CA-A2A4-4E1B-9162-E31DEDA0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5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1024-17F5-4DF9-8C63-E9FAEF7365F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60CA-A2A4-4E1B-9162-E31DEDA0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3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1024-17F5-4DF9-8C63-E9FAEF7365F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60CA-A2A4-4E1B-9162-E31DEDA0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9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1024-17F5-4DF9-8C63-E9FAEF7365F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60CA-A2A4-4E1B-9162-E31DEDA0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4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1024-17F5-4DF9-8C63-E9FAEF7365F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60CA-A2A4-4E1B-9162-E31DEDA0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5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81024-17F5-4DF9-8C63-E9FAEF7365F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560CA-A2A4-4E1B-9162-E31DEDA0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8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Mauritius_Road_Signs_-_Warning_Sign_-_Falling_rocks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mmons.wikimedia.org/wiki/file:danger_of_slipping_(israel_road_sign).png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creativecommons.org/licenses/by-sa/3.0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2209800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Best Practices for Engaging Members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9525000" y="5510401"/>
            <a:ext cx="45719" cy="22860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5334000"/>
            <a:ext cx="2561592" cy="96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68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Abraham Maslow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Heirarchy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of Needs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5031"/>
            <a:ext cx="8229600" cy="45259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Food, clothing, shelter, safety, love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Belonging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Achievement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Respect of &amp; by others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Creativity, problem solving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Helping others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3AF96-4118-42F4-A509-FEDA664A7158}"/>
              </a:ext>
            </a:extLst>
          </p:cNvPr>
          <p:cNvSpPr txBox="1"/>
          <p:nvPr/>
        </p:nvSpPr>
        <p:spPr>
          <a:xfrm>
            <a:off x="1066800" y="6090994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win cause we provide ALL these!</a:t>
            </a:r>
          </a:p>
        </p:txBody>
      </p:sp>
    </p:spTree>
    <p:extLst>
      <p:ext uri="{BB962C8B-B14F-4D97-AF65-F5344CB8AC3E}">
        <p14:creationId xmlns:p14="http://schemas.microsoft.com/office/powerpoint/2010/main" val="1942491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4B50C3-1BD1-41E4-839C-9819C87F2D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447800"/>
            <a:ext cx="5230761" cy="360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49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7E09E6-AC97-4D55-B24F-7A6DC8D4F131}"/>
              </a:ext>
            </a:extLst>
          </p:cNvPr>
          <p:cNvSpPr txBox="1"/>
          <p:nvPr/>
        </p:nvSpPr>
        <p:spPr>
          <a:xfrm>
            <a:off x="1371600" y="1295400"/>
            <a:ext cx="6324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tx2"/>
                </a:solidFill>
              </a:rPr>
              <a:t>Belonging</a:t>
            </a:r>
          </a:p>
          <a:p>
            <a:endParaRPr lang="en-US" sz="3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</a:rPr>
              <a:t>In the club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</a:rPr>
              <a:t>In the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</a:rPr>
              <a:t>In Rotary International</a:t>
            </a:r>
          </a:p>
        </p:txBody>
      </p:sp>
    </p:spTree>
    <p:extLst>
      <p:ext uri="{BB962C8B-B14F-4D97-AF65-F5344CB8AC3E}">
        <p14:creationId xmlns:p14="http://schemas.microsoft.com/office/powerpoint/2010/main" val="1478085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6F94DA-D122-4355-9B72-13E1E9077121}"/>
              </a:ext>
            </a:extLst>
          </p:cNvPr>
          <p:cNvSpPr txBox="1"/>
          <p:nvPr/>
        </p:nvSpPr>
        <p:spPr>
          <a:xfrm>
            <a:off x="1600200" y="1295400"/>
            <a:ext cx="57912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Achievement</a:t>
            </a:r>
          </a:p>
          <a:p>
            <a:endParaRPr lang="en-US" sz="4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</a:rPr>
              <a:t>Responsibility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</a:rPr>
              <a:t>Autonomy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</a:rPr>
              <a:t>Acceptance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</a:rPr>
              <a:t>Support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A30A9B-E9BC-44DC-B964-FFF0921F16CB}"/>
              </a:ext>
            </a:extLst>
          </p:cNvPr>
          <p:cNvSpPr txBox="1"/>
          <p:nvPr/>
        </p:nvSpPr>
        <p:spPr>
          <a:xfrm>
            <a:off x="533400" y="5486400"/>
            <a:ext cx="8001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If you give responsibility, then don’t micromanage.    If you give autonomy, then don’t </a:t>
            </a:r>
            <a:r>
              <a:rPr lang="en-US" sz="1400" dirty="0" err="1"/>
              <a:t>diss</a:t>
            </a:r>
            <a:r>
              <a:rPr lang="en-US" sz="1400" dirty="0"/>
              <a:t> their ideas.   Accept their ideas even if you don’t like, agree, or know of a better way, unless you can lead them to discover it.   Support their ideas enthusiastically.</a:t>
            </a:r>
          </a:p>
        </p:txBody>
      </p:sp>
    </p:spTree>
    <p:extLst>
      <p:ext uri="{BB962C8B-B14F-4D97-AF65-F5344CB8AC3E}">
        <p14:creationId xmlns:p14="http://schemas.microsoft.com/office/powerpoint/2010/main" val="1856118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C638C5-334A-4B64-9A38-4429EC680227}"/>
              </a:ext>
            </a:extLst>
          </p:cNvPr>
          <p:cNvSpPr txBox="1"/>
          <p:nvPr/>
        </p:nvSpPr>
        <p:spPr>
          <a:xfrm rot="10800000" flipH="1" flipV="1">
            <a:off x="2057400" y="1600200"/>
            <a:ext cx="5486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tx2"/>
                </a:solidFill>
              </a:rPr>
              <a:t>Respect</a:t>
            </a:r>
            <a:r>
              <a:rPr lang="en-US" sz="5400" dirty="0">
                <a:solidFill>
                  <a:schemeClr val="tx2"/>
                </a:solidFill>
              </a:rPr>
              <a:t>  </a:t>
            </a:r>
          </a:p>
          <a:p>
            <a:r>
              <a:rPr lang="en-US" sz="5400" dirty="0">
                <a:solidFill>
                  <a:schemeClr val="tx2"/>
                </a:solidFill>
              </a:rPr>
              <a:t> … of others   </a:t>
            </a:r>
          </a:p>
          <a:p>
            <a:r>
              <a:rPr lang="en-US" sz="5400" dirty="0">
                <a:solidFill>
                  <a:schemeClr val="tx2"/>
                </a:solidFill>
              </a:rPr>
              <a:t> … by others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32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2A6F37-61B3-45A2-87BC-5250508C616F}"/>
              </a:ext>
            </a:extLst>
          </p:cNvPr>
          <p:cNvSpPr txBox="1"/>
          <p:nvPr/>
        </p:nvSpPr>
        <p:spPr>
          <a:xfrm>
            <a:off x="1066800" y="1447800"/>
            <a:ext cx="685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Creativity &amp;</a:t>
            </a:r>
          </a:p>
          <a:p>
            <a:r>
              <a:rPr lang="en-US" sz="5400" dirty="0">
                <a:solidFill>
                  <a:schemeClr val="tx2"/>
                </a:solidFill>
              </a:rPr>
              <a:t>Problem Solving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B325A2-81D7-456C-9F65-E213A8C805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429000"/>
            <a:ext cx="4343400" cy="248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871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1DDE5F-8333-4D6E-BCA0-9AF770635B46}"/>
              </a:ext>
            </a:extLst>
          </p:cNvPr>
          <p:cNvSpPr txBox="1"/>
          <p:nvPr/>
        </p:nvSpPr>
        <p:spPr>
          <a:xfrm>
            <a:off x="914400" y="990600"/>
            <a:ext cx="7239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tx2"/>
                </a:solidFill>
              </a:rPr>
              <a:t>Helping Others</a:t>
            </a:r>
          </a:p>
          <a:p>
            <a:endParaRPr lang="en-US" sz="6000" dirty="0">
              <a:solidFill>
                <a:schemeClr val="tx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</a:rPr>
              <a:t>How do they want to help?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</a:rPr>
              <a:t>Who do they want to help?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</a:rPr>
              <a:t>Assume nothing! *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</a:rPr>
              <a:t>Ignore what they say.</a:t>
            </a:r>
          </a:p>
          <a:p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980DF9-6892-47FE-AD2D-865A30C69197}"/>
              </a:ext>
            </a:extLst>
          </p:cNvPr>
          <p:cNvSpPr txBox="1"/>
          <p:nvPr/>
        </p:nvSpPr>
        <p:spPr>
          <a:xfrm>
            <a:off x="1066800" y="58674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*may say don’t want to do X but finds it rewarding after all b/c </a:t>
            </a:r>
            <a:r>
              <a:rPr lang="en-US"/>
              <a:t>of people.</a:t>
            </a:r>
          </a:p>
        </p:txBody>
      </p:sp>
    </p:spTree>
    <p:extLst>
      <p:ext uri="{BB962C8B-B14F-4D97-AF65-F5344CB8AC3E}">
        <p14:creationId xmlns:p14="http://schemas.microsoft.com/office/powerpoint/2010/main" val="1873089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ED6DE0-92B9-46D1-A717-1CC7EFB19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05000"/>
            <a:ext cx="6476563" cy="39354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5B2245-43C0-4479-9F4F-D324C0C6F24A}"/>
              </a:ext>
            </a:extLst>
          </p:cNvPr>
          <p:cNvSpPr txBox="1"/>
          <p:nvPr/>
        </p:nvSpPr>
        <p:spPr>
          <a:xfrm>
            <a:off x="1600200" y="9144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Make a plan for your LOWS &amp; OFOTDs</a:t>
            </a:r>
          </a:p>
        </p:txBody>
      </p:sp>
    </p:spTree>
    <p:extLst>
      <p:ext uri="{BB962C8B-B14F-4D97-AF65-F5344CB8AC3E}">
        <p14:creationId xmlns:p14="http://schemas.microsoft.com/office/powerpoint/2010/main" val="348016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CE56DA-140E-4A97-960A-A7843F99AB05}"/>
              </a:ext>
            </a:extLst>
          </p:cNvPr>
          <p:cNvSpPr txBox="1"/>
          <p:nvPr/>
        </p:nvSpPr>
        <p:spPr>
          <a:xfrm>
            <a:off x="990600" y="990600"/>
            <a:ext cx="7467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Examples of SMART Goals for engaging members: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  Specific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  Measurable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Actionable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Relevant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Timely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I.e.  Bill, member for 7 months has missed 50% of meetings so far this year, never been to a service project.  Can SMART be useful here?</a:t>
            </a:r>
          </a:p>
        </p:txBody>
      </p:sp>
    </p:spTree>
    <p:extLst>
      <p:ext uri="{BB962C8B-B14F-4D97-AF65-F5344CB8AC3E}">
        <p14:creationId xmlns:p14="http://schemas.microsoft.com/office/powerpoint/2010/main" val="1127971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143000"/>
            <a:ext cx="739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Dale Carnegie</a:t>
            </a:r>
          </a:p>
          <a:p>
            <a:endParaRPr lang="en-US" sz="4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“How to Win Friends and Influence People”</a:t>
            </a:r>
          </a:p>
        </p:txBody>
      </p:sp>
    </p:spTree>
    <p:extLst>
      <p:ext uri="{BB962C8B-B14F-4D97-AF65-F5344CB8AC3E}">
        <p14:creationId xmlns:p14="http://schemas.microsoft.com/office/powerpoint/2010/main" val="272140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53DF53-3948-44D2-A737-35445A3F5583}"/>
              </a:ext>
            </a:extLst>
          </p:cNvPr>
          <p:cNvSpPr txBox="1"/>
          <p:nvPr/>
        </p:nvSpPr>
        <p:spPr>
          <a:xfrm>
            <a:off x="1143000" y="24384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Why did </a:t>
            </a:r>
            <a:r>
              <a:rPr lang="en-US" sz="4000" b="1" i="1" dirty="0">
                <a:solidFill>
                  <a:schemeClr val="tx2"/>
                </a:solidFill>
              </a:rPr>
              <a:t>YOU</a:t>
            </a:r>
            <a:r>
              <a:rPr lang="en-US" sz="4000" dirty="0">
                <a:solidFill>
                  <a:schemeClr val="tx2"/>
                </a:solidFill>
              </a:rPr>
              <a:t> join Rotary?</a:t>
            </a:r>
          </a:p>
          <a:p>
            <a:r>
              <a:rPr lang="en-US" sz="4000" dirty="0">
                <a:solidFill>
                  <a:schemeClr val="tx2"/>
                </a:solidFill>
              </a:rPr>
              <a:t>How soon did you get “engaged”?</a:t>
            </a:r>
          </a:p>
          <a:p>
            <a:r>
              <a:rPr lang="en-US" sz="4000" dirty="0">
                <a:solidFill>
                  <a:schemeClr val="tx2"/>
                </a:solidFill>
              </a:rPr>
              <a:t>Why are you still in Rotary?</a:t>
            </a:r>
          </a:p>
        </p:txBody>
      </p:sp>
    </p:spTree>
    <p:extLst>
      <p:ext uri="{BB962C8B-B14F-4D97-AF65-F5344CB8AC3E}">
        <p14:creationId xmlns:p14="http://schemas.microsoft.com/office/powerpoint/2010/main" val="3322025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7239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Relationships need face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Genuine interest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Positive expectations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Easy yeses to 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Appreciation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Recognition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Most can be done at your meetings!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68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0D72FB-2CED-40AC-8E8C-EDC3A690C152}"/>
              </a:ext>
            </a:extLst>
          </p:cNvPr>
          <p:cNvSpPr txBox="1"/>
          <p:nvPr/>
        </p:nvSpPr>
        <p:spPr>
          <a:xfrm>
            <a:off x="1066800" y="1066800"/>
            <a:ext cx="65532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tx2"/>
                </a:solidFill>
              </a:rPr>
              <a:t>Opportunities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Parking 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Foyer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Podium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Departing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Personal invite to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Friendly invite (birthday lunch)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Small thoughtful acts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Facebook “Likes”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Helpful introductions</a:t>
            </a:r>
          </a:p>
        </p:txBody>
      </p:sp>
    </p:spTree>
    <p:extLst>
      <p:ext uri="{BB962C8B-B14F-4D97-AF65-F5344CB8AC3E}">
        <p14:creationId xmlns:p14="http://schemas.microsoft.com/office/powerpoint/2010/main" val="2807568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7B7A80-2499-4951-8008-3BEDA5379D71}"/>
              </a:ext>
            </a:extLst>
          </p:cNvPr>
          <p:cNvSpPr txBox="1"/>
          <p:nvPr/>
        </p:nvSpPr>
        <p:spPr>
          <a:xfrm>
            <a:off x="1219200" y="914400"/>
            <a:ext cx="6324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The </a:t>
            </a:r>
            <a:r>
              <a:rPr lang="en-US" sz="3600" b="1" i="1" u="sng" dirty="0">
                <a:solidFill>
                  <a:schemeClr val="tx2"/>
                </a:solidFill>
              </a:rPr>
              <a:t>answer</a:t>
            </a:r>
            <a:r>
              <a:rPr lang="en-US" sz="3600" dirty="0">
                <a:solidFill>
                  <a:schemeClr val="tx2"/>
                </a:solidFill>
              </a:rPr>
              <a:t> to engagement is: </a:t>
            </a:r>
          </a:p>
          <a:p>
            <a:r>
              <a:rPr lang="en-US" sz="3600" dirty="0">
                <a:solidFill>
                  <a:schemeClr val="tx2"/>
                </a:solidFill>
              </a:rPr>
              <a:t>   Simple</a:t>
            </a:r>
          </a:p>
          <a:p>
            <a:r>
              <a:rPr lang="en-US" sz="3600" dirty="0">
                <a:solidFill>
                  <a:schemeClr val="tx2"/>
                </a:solidFill>
              </a:rPr>
              <a:t>   Easy</a:t>
            </a:r>
          </a:p>
          <a:p>
            <a:r>
              <a:rPr lang="en-US" sz="3600" dirty="0">
                <a:solidFill>
                  <a:schemeClr val="tx2"/>
                </a:solidFill>
              </a:rPr>
              <a:t>   Enjoyable</a:t>
            </a:r>
          </a:p>
          <a:p>
            <a:endParaRPr lang="en-US" sz="3600" dirty="0">
              <a:solidFill>
                <a:schemeClr val="tx2"/>
              </a:solidFill>
            </a:endParaRPr>
          </a:p>
          <a:p>
            <a:r>
              <a:rPr lang="en-US" sz="3600" b="1" i="1" u="sng" dirty="0">
                <a:solidFill>
                  <a:schemeClr val="tx2"/>
                </a:solidFill>
              </a:rPr>
              <a:t>Possibilities for:</a:t>
            </a:r>
            <a:endParaRPr lang="en-US" sz="3600" dirty="0">
              <a:solidFill>
                <a:schemeClr val="tx2"/>
              </a:solidFill>
            </a:endParaRPr>
          </a:p>
          <a:p>
            <a:r>
              <a:rPr lang="en-US" sz="3600" dirty="0">
                <a:solidFill>
                  <a:schemeClr val="tx2"/>
                </a:solidFill>
              </a:rPr>
              <a:t>    Business development</a:t>
            </a:r>
          </a:p>
          <a:p>
            <a:r>
              <a:rPr lang="en-US" sz="3600" dirty="0">
                <a:solidFill>
                  <a:schemeClr val="tx2"/>
                </a:solidFill>
              </a:rPr>
              <a:t>    Deep friendship</a:t>
            </a:r>
          </a:p>
          <a:p>
            <a:r>
              <a:rPr lang="en-US" sz="3600" dirty="0">
                <a:solidFill>
                  <a:schemeClr val="tx2"/>
                </a:solidFill>
              </a:rPr>
              <a:t>    Learning</a:t>
            </a:r>
          </a:p>
        </p:txBody>
      </p:sp>
    </p:spTree>
    <p:extLst>
      <p:ext uri="{BB962C8B-B14F-4D97-AF65-F5344CB8AC3E}">
        <p14:creationId xmlns:p14="http://schemas.microsoft.com/office/powerpoint/2010/main" val="3594040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574D79-0827-4A1F-A8B5-28B7CB457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676400"/>
            <a:ext cx="4648200" cy="348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968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80100B-64BE-4198-86ED-2D6BD6B9B558}"/>
              </a:ext>
            </a:extLst>
          </p:cNvPr>
          <p:cNvSpPr txBox="1"/>
          <p:nvPr/>
        </p:nvSpPr>
        <p:spPr>
          <a:xfrm>
            <a:off x="838200" y="990600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tx2"/>
                </a:solidFill>
              </a:rPr>
              <a:t>Resources: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Rotary.org website, Membership Resources</a:t>
            </a:r>
          </a:p>
          <a:p>
            <a:r>
              <a:rPr lang="en-US" sz="2400" dirty="0">
                <a:solidFill>
                  <a:schemeClr val="tx2"/>
                </a:solidFill>
              </a:rPr>
              <a:t>District 5890 website, Cookbook Approach link</a:t>
            </a:r>
          </a:p>
          <a:p>
            <a:r>
              <a:rPr lang="en-US" sz="2400" dirty="0">
                <a:solidFill>
                  <a:schemeClr val="tx2"/>
                </a:solidFill>
              </a:rPr>
              <a:t>Your club Area Membership Chair, your AG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Abraham Maslow, “</a:t>
            </a:r>
            <a:r>
              <a:rPr lang="en-US" sz="2400" i="1" dirty="0">
                <a:solidFill>
                  <a:schemeClr val="tx2"/>
                </a:solidFill>
              </a:rPr>
              <a:t>Toward a Psychology of Being</a:t>
            </a:r>
            <a:r>
              <a:rPr lang="en-US" sz="2400" dirty="0">
                <a:solidFill>
                  <a:schemeClr val="tx2"/>
                </a:solidFill>
              </a:rPr>
              <a:t>”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Dale Carnegie, “</a:t>
            </a:r>
            <a:r>
              <a:rPr lang="en-US" sz="2400" i="1" dirty="0">
                <a:solidFill>
                  <a:schemeClr val="tx2"/>
                </a:solidFill>
              </a:rPr>
              <a:t>How to Win Friends and Influence People”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1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7652A1-04F7-442D-8167-7991503D806B}"/>
              </a:ext>
            </a:extLst>
          </p:cNvPr>
          <p:cNvSpPr txBox="1"/>
          <p:nvPr/>
        </p:nvSpPr>
        <p:spPr>
          <a:xfrm>
            <a:off x="914400" y="685800"/>
            <a:ext cx="678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Survey Says:</a:t>
            </a:r>
          </a:p>
          <a:p>
            <a:r>
              <a:rPr lang="en-US" sz="4400" dirty="0">
                <a:solidFill>
                  <a:schemeClr val="tx2"/>
                </a:solidFill>
              </a:rPr>
              <a:t>     Join for ___________</a:t>
            </a:r>
            <a:br>
              <a:rPr lang="en-US" sz="4400" dirty="0">
                <a:solidFill>
                  <a:schemeClr val="tx2"/>
                </a:solidFill>
              </a:rPr>
            </a:br>
            <a:r>
              <a:rPr lang="en-US" sz="4400" dirty="0">
                <a:solidFill>
                  <a:schemeClr val="tx2"/>
                </a:solidFill>
              </a:rPr>
              <a:t>     Stay for ___________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F5A656-87E1-4523-8D86-BB79E1CF7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474" y="3653790"/>
            <a:ext cx="3438525" cy="19255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832A04D-134A-4B8F-AB30-9F461A72D177}"/>
              </a:ext>
            </a:extLst>
          </p:cNvPr>
          <p:cNvSpPr txBox="1"/>
          <p:nvPr/>
        </p:nvSpPr>
        <p:spPr>
          <a:xfrm>
            <a:off x="1752600" y="6019800"/>
            <a:ext cx="563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Answers:   Service opportunities, friendships</a:t>
            </a:r>
          </a:p>
        </p:txBody>
      </p:sp>
    </p:spTree>
    <p:extLst>
      <p:ext uri="{BB962C8B-B14F-4D97-AF65-F5344CB8AC3E}">
        <p14:creationId xmlns:p14="http://schemas.microsoft.com/office/powerpoint/2010/main" val="1329948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E22F36-EDD7-4457-B62F-423FD6A65DE5}"/>
              </a:ext>
            </a:extLst>
          </p:cNvPr>
          <p:cNvSpPr txBox="1"/>
          <p:nvPr/>
        </p:nvSpPr>
        <p:spPr>
          <a:xfrm>
            <a:off x="1600200" y="15240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What does it mean….</a:t>
            </a:r>
            <a:b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To “engage” members</a:t>
            </a:r>
            <a:endParaRPr lang="en-US" sz="4800" dirty="0"/>
          </a:p>
        </p:txBody>
      </p:sp>
      <p:sp>
        <p:nvSpPr>
          <p:cNvPr id="3" name="Action Button: Help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21C39BA-5D90-4B10-B861-E761BF6F6953}"/>
              </a:ext>
            </a:extLst>
          </p:cNvPr>
          <p:cNvSpPr/>
          <p:nvPr/>
        </p:nvSpPr>
        <p:spPr>
          <a:xfrm>
            <a:off x="3505200" y="3886200"/>
            <a:ext cx="1880616" cy="1752600"/>
          </a:xfrm>
          <a:prstGeom prst="actionButtonHelp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10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754" y="838200"/>
            <a:ext cx="7772400" cy="487362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tx2"/>
                </a:solidFill>
              </a:rPr>
              <a:t>Types of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8229600" cy="4525963"/>
          </a:xfrm>
        </p:spPr>
        <p:txBody>
          <a:bodyPr/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Uber engaged</a:t>
            </a:r>
          </a:p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Adequately engaged</a:t>
            </a:r>
          </a:p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Low engagement  (in peril)*</a:t>
            </a:r>
          </a:p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One foot already out the door*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714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818410"/>
            <a:ext cx="6172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accent1">
                    <a:lumMod val="75000"/>
                  </a:schemeClr>
                </a:solidFill>
              </a:rPr>
              <a:t>Focus on</a:t>
            </a:r>
          </a:p>
          <a:p>
            <a:r>
              <a:rPr lang="en-US" sz="7200" dirty="0">
                <a:solidFill>
                  <a:schemeClr val="accent1">
                    <a:lumMod val="75000"/>
                  </a:schemeClr>
                </a:solidFill>
              </a:rPr>
              <a:t> *Low</a:t>
            </a:r>
          </a:p>
          <a:p>
            <a:r>
              <a:rPr lang="en-US" sz="7200" dirty="0">
                <a:solidFill>
                  <a:schemeClr val="accent1">
                    <a:lumMod val="75000"/>
                  </a:schemeClr>
                </a:solidFill>
              </a:rPr>
              <a:t> *OFOTD</a:t>
            </a:r>
          </a:p>
        </p:txBody>
      </p:sp>
    </p:spTree>
    <p:extLst>
      <p:ext uri="{BB962C8B-B14F-4D97-AF65-F5344CB8AC3E}">
        <p14:creationId xmlns:p14="http://schemas.microsoft.com/office/powerpoint/2010/main" val="24036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16CEC9-236A-4337-8538-2232CFC2CFFD}"/>
              </a:ext>
            </a:extLst>
          </p:cNvPr>
          <p:cNvSpPr txBox="1"/>
          <p:nvPr/>
        </p:nvSpPr>
        <p:spPr>
          <a:xfrm>
            <a:off x="1371600" y="1676400"/>
            <a:ext cx="6477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u="sng" dirty="0">
                <a:solidFill>
                  <a:schemeClr val="tx2"/>
                </a:solidFill>
              </a:rPr>
              <a:t>Important Numbers</a:t>
            </a:r>
          </a:p>
          <a:p>
            <a:endParaRPr lang="en-US" sz="5400" b="1" dirty="0">
              <a:solidFill>
                <a:schemeClr val="tx2"/>
              </a:solidFill>
            </a:endParaRPr>
          </a:p>
          <a:p>
            <a:r>
              <a:rPr lang="en-US" sz="5400" b="1" dirty="0">
                <a:solidFill>
                  <a:schemeClr val="tx2"/>
                </a:solidFill>
              </a:rPr>
              <a:t>       2 years</a:t>
            </a:r>
          </a:p>
          <a:p>
            <a:r>
              <a:rPr lang="en-US" sz="5400" b="1" dirty="0">
                <a:solidFill>
                  <a:schemeClr val="tx2"/>
                </a:solidFill>
              </a:rPr>
              <a:t>       1 friend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B46688-5C0B-4742-862F-E5B3D66F465F}"/>
              </a:ext>
            </a:extLst>
          </p:cNvPr>
          <p:cNvSpPr txBox="1"/>
          <p:nvPr/>
        </p:nvSpPr>
        <p:spPr>
          <a:xfrm>
            <a:off x="1143000" y="57150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Most people, if they are going to leave, do so in the first 2 years.</a:t>
            </a:r>
          </a:p>
          <a:p>
            <a:r>
              <a:rPr lang="en-US" dirty="0"/>
              <a:t>Most people will stay if they have at least one good friend in the club.</a:t>
            </a:r>
          </a:p>
        </p:txBody>
      </p:sp>
    </p:spTree>
    <p:extLst>
      <p:ext uri="{BB962C8B-B14F-4D97-AF65-F5344CB8AC3E}">
        <p14:creationId xmlns:p14="http://schemas.microsoft.com/office/powerpoint/2010/main" val="904812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23AC4-6913-4BFC-B216-B854D52ED8D2}"/>
              </a:ext>
            </a:extLst>
          </p:cNvPr>
          <p:cNvSpPr txBox="1"/>
          <p:nvPr/>
        </p:nvSpPr>
        <p:spPr>
          <a:xfrm>
            <a:off x="1066800" y="1524000"/>
            <a:ext cx="701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tx2"/>
                </a:solidFill>
              </a:rPr>
              <a:t>The Warning Signs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8CFE21-3615-4EE2-ADA4-8C0789EC35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448" y="3200400"/>
            <a:ext cx="2156604" cy="1905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708DBA6-B04A-4DC8-A210-B69801AD1934}"/>
              </a:ext>
            </a:extLst>
          </p:cNvPr>
          <p:cNvSpPr txBox="1"/>
          <p:nvPr/>
        </p:nvSpPr>
        <p:spPr>
          <a:xfrm flipH="1">
            <a:off x="10591800" y="4119562"/>
            <a:ext cx="17145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://commons.wikimedia.org/wiki/File:Mauritius_Road_Signs_-_Warning_Sign_-_Falling_rocks.svg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sa/3.0/"/>
              </a:rPr>
              <a:t>CC BY-SA</a:t>
            </a:r>
            <a:endParaRPr lang="en-US" sz="9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310AD56-449D-45E7-93BC-91DE6544DE1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534820" y="3200399"/>
            <a:ext cx="2110670" cy="18383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7936699-182F-48BC-AE2E-D5752E48B42F}"/>
              </a:ext>
            </a:extLst>
          </p:cNvPr>
          <p:cNvSpPr txBox="1"/>
          <p:nvPr/>
        </p:nvSpPr>
        <p:spPr>
          <a:xfrm>
            <a:off x="9448800" y="4495800"/>
            <a:ext cx="1694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6" tooltip="http://commons.wikimedia.org/wiki/file:danger_of_slipping_(israel_road_sign).png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sa/3.0/"/>
              </a:rPr>
              <a:t>CC BY-SA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96880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3657600"/>
            <a:ext cx="3810000" cy="1143000"/>
          </a:xfrm>
        </p:spPr>
        <p:txBody>
          <a:bodyPr>
            <a:normAutofit/>
          </a:bodyPr>
          <a:lstStyle/>
          <a:p>
            <a:r>
              <a:rPr lang="en-US" sz="2400" i="1" dirty="0">
                <a:solidFill>
                  <a:schemeClr val="tx2"/>
                </a:solidFill>
              </a:rPr>
              <a:t>-Theodore Roosevelt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213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Lucida Calligraphy" panose="03010101010101010101" pitchFamily="66" charset="0"/>
              </a:rPr>
              <a:t>Before I care how much you know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Lucida Calligraphy" panose="03010101010101010101" pitchFamily="66" charset="0"/>
              </a:rPr>
              <a:t> I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Lucida Calligraphy" panose="03010101010101010101" pitchFamily="66" charset="0"/>
              </a:rPr>
              <a:t>must know how much you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Lucida Calligraphy" panose="03010101010101010101" pitchFamily="66" charset="0"/>
              </a:rPr>
              <a:t>care.</a:t>
            </a:r>
          </a:p>
        </p:txBody>
      </p:sp>
    </p:spTree>
    <p:extLst>
      <p:ext uri="{BB962C8B-B14F-4D97-AF65-F5344CB8AC3E}">
        <p14:creationId xmlns:p14="http://schemas.microsoft.com/office/powerpoint/2010/main" val="250273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3970</TotalTime>
  <Words>504</Words>
  <Application>Microsoft Office PowerPoint</Application>
  <PresentationFormat>On-screen Show (4:3)</PresentationFormat>
  <Paragraphs>116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Lucida Calligraphy</vt:lpstr>
      <vt:lpstr>Office Theme</vt:lpstr>
      <vt:lpstr>Best Practices for Engaging Members</vt:lpstr>
      <vt:lpstr>PowerPoint Presentation</vt:lpstr>
      <vt:lpstr>PowerPoint Presentation</vt:lpstr>
      <vt:lpstr>PowerPoint Presentation</vt:lpstr>
      <vt:lpstr>Types of Members</vt:lpstr>
      <vt:lpstr>PowerPoint Presentation</vt:lpstr>
      <vt:lpstr>PowerPoint Presentation</vt:lpstr>
      <vt:lpstr>PowerPoint Presentation</vt:lpstr>
      <vt:lpstr>-Theodore Roosevelt</vt:lpstr>
      <vt:lpstr>Abraham Maslow Heirarchy of Needs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for Engaging Members</dc:title>
  <dc:creator>Carol</dc:creator>
  <cp:lastModifiedBy>Derrill Painter</cp:lastModifiedBy>
  <cp:revision>63</cp:revision>
  <cp:lastPrinted>2017-07-22T07:34:33Z</cp:lastPrinted>
  <dcterms:created xsi:type="dcterms:W3CDTF">2017-07-19T13:22:15Z</dcterms:created>
  <dcterms:modified xsi:type="dcterms:W3CDTF">2017-08-21T15:46:14Z</dcterms:modified>
</cp:coreProperties>
</file>