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96" r:id="rId2"/>
    <p:sldMasterId id="2147483708" r:id="rId3"/>
  </p:sldMasterIdLst>
  <p:sldIdLst>
    <p:sldId id="256" r:id="rId4"/>
    <p:sldId id="259" r:id="rId5"/>
    <p:sldId id="257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DAA"/>
    <a:srgbClr val="01B4E7"/>
    <a:srgbClr val="5858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3" d="100"/>
          <a:sy n="53" d="100"/>
        </p:scale>
        <p:origin x="1339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5811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4522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851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5D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5926138"/>
            <a:ext cx="1606550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6" descr="RotaryMoE_RGB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596900"/>
            <a:ext cx="3679825" cy="367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otaryMBS_RG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5926138"/>
            <a:ext cx="1606550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0"/>
            <a:ext cx="9144000" cy="1287463"/>
          </a:xfrm>
          <a:prstGeom prst="rect">
            <a:avLst/>
          </a:prstGeom>
          <a:solidFill>
            <a:srgbClr val="005DAA"/>
          </a:solidFill>
          <a:ln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2" descr="RotaryMBS_RG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5926138"/>
            <a:ext cx="1606550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32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1pPr>
      <a:lvl2pPr marL="4572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8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2pPr>
      <a:lvl3pPr marL="9144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3pPr>
      <a:lvl4pPr marL="1371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4pPr>
      <a:lvl5pPr marL="18288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88912" y="678426"/>
            <a:ext cx="4973637" cy="344363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5400" b="1" spc="-150" dirty="0">
                <a:solidFill>
                  <a:srgbClr val="FFFFFF"/>
                </a:solidFill>
                <a:latin typeface="Arial Narrow Bold"/>
                <a:cs typeface="Arial Narrow Bold"/>
              </a:rPr>
              <a:t>DISTRICT</a:t>
            </a:r>
          </a:p>
          <a:p>
            <a:pPr algn="l">
              <a:defRPr/>
            </a:pPr>
            <a:r>
              <a:rPr lang="en-US" sz="5400" b="1" spc="-150" dirty="0">
                <a:solidFill>
                  <a:srgbClr val="FFFFFF"/>
                </a:solidFill>
                <a:latin typeface="Arial Narrow Bold"/>
                <a:cs typeface="Arial Narrow Bold"/>
              </a:rPr>
              <a:t>MEMBERSHIP</a:t>
            </a:r>
          </a:p>
          <a:p>
            <a:pPr algn="l">
              <a:defRPr/>
            </a:pPr>
            <a:r>
              <a:rPr lang="en-US" sz="5400" b="1" spc="-150" dirty="0">
                <a:solidFill>
                  <a:srgbClr val="FFFFFF"/>
                </a:solidFill>
                <a:latin typeface="Arial Narrow Bold"/>
                <a:cs typeface="Arial Narrow Bold"/>
              </a:rPr>
              <a:t>SEMINAR</a:t>
            </a:r>
          </a:p>
        </p:txBody>
      </p:sp>
      <p:sp>
        <p:nvSpPr>
          <p:cNvPr id="4099" name="Title 1"/>
          <p:cNvSpPr txBox="1">
            <a:spLocks/>
          </p:cNvSpPr>
          <p:nvPr/>
        </p:nvSpPr>
        <p:spPr bwMode="auto">
          <a:xfrm>
            <a:off x="1190171" y="4267200"/>
            <a:ext cx="4789715" cy="15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lvl="0" eaLnBrk="1" hangingPunct="1">
              <a:lnSpc>
                <a:spcPct val="90000"/>
              </a:lnSpc>
            </a:pPr>
            <a:r>
              <a:rPr lang="en-US" sz="3600" dirty="0">
                <a:solidFill>
                  <a:srgbClr val="FFFFFF"/>
                </a:solidFill>
                <a:latin typeface="Arial" pitchFamily="34" charset="0"/>
                <a:ea typeface="+mn-ea"/>
                <a:cs typeface="Arial" pitchFamily="34" charset="0"/>
              </a:rPr>
              <a:t>DISTRICT 5890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1928" y="2346367"/>
            <a:ext cx="786014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17458F"/>
                </a:solidFill>
                <a:latin typeface="Arial" charset="0"/>
                <a:cs typeface="Arial" charset="0"/>
              </a:rPr>
              <a:t>Kick Start Your New Member Orientation Program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514905" y="1519238"/>
            <a:ext cx="8438595" cy="430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sz="2400" dirty="0">
              <a:solidFill>
                <a:srgbClr val="585858"/>
              </a:solidFill>
              <a:latin typeface="Georgia" pitchFamily="18" charset="0"/>
            </a:endParaRPr>
          </a:p>
          <a:p>
            <a:pPr eaLnBrk="1" hangingPunct="1">
              <a:spcBef>
                <a:spcPct val="20000"/>
              </a:spcBef>
              <a:spcAft>
                <a:spcPts val="1200"/>
              </a:spcAft>
            </a:pPr>
            <a:r>
              <a:rPr lang="en-US" sz="2400" dirty="0">
                <a:solidFill>
                  <a:srgbClr val="585858"/>
                </a:solidFill>
                <a:latin typeface="Georgia" pitchFamily="18" charset="0"/>
              </a:rPr>
              <a:t>At the end of this session, participants should be able to: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</a:pPr>
            <a:r>
              <a:rPr lang="en-US" sz="2400" dirty="0">
                <a:solidFill>
                  <a:srgbClr val="585858"/>
                </a:solidFill>
                <a:latin typeface="Georgia" pitchFamily="18" charset="0"/>
              </a:rPr>
              <a:t>1. Identify aspects of new member orientations to add to   their club’s program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</a:pPr>
            <a:r>
              <a:rPr lang="en-US" sz="2400" dirty="0">
                <a:solidFill>
                  <a:srgbClr val="585858"/>
                </a:solidFill>
                <a:latin typeface="Georgia" pitchFamily="18" charset="0"/>
              </a:rPr>
              <a:t>2. Develop an effective orientation for new members</a:t>
            </a: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LEARNING OBJECTIVES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220663" y="1411364"/>
            <a:ext cx="8732837" cy="442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rgbClr val="585858"/>
                </a:solidFill>
                <a:latin typeface="Georgia" pitchFamily="18" charset="0"/>
              </a:rPr>
              <a:t>Rick </a:t>
            </a:r>
            <a:r>
              <a:rPr lang="en-US" sz="2400" dirty="0" err="1">
                <a:solidFill>
                  <a:srgbClr val="585858"/>
                </a:solidFill>
                <a:latin typeface="Georgia" pitchFamily="18" charset="0"/>
              </a:rPr>
              <a:t>Slemaker</a:t>
            </a:r>
            <a:r>
              <a:rPr lang="en-US" sz="2400" dirty="0">
                <a:solidFill>
                  <a:srgbClr val="585858"/>
                </a:solidFill>
                <a:latin typeface="Georgia" pitchFamily="18" charset="0"/>
              </a:rPr>
              <a:t>: Past President Houston Club, AMC</a:t>
            </a:r>
          </a:p>
          <a:p>
            <a:pPr marL="1085850" lvl="1" indent="-3429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rgbClr val="585858"/>
                </a:solidFill>
                <a:latin typeface="Georgia" pitchFamily="18" charset="0"/>
              </a:rPr>
              <a:t>Designing your new member orientation program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rgbClr val="585858"/>
                </a:solidFill>
                <a:latin typeface="Georgia" pitchFamily="18" charset="0"/>
              </a:rPr>
              <a:t>Andy Smallwood: PDG 5890, Past RI Treasurer</a:t>
            </a:r>
          </a:p>
          <a:p>
            <a:pPr marL="1085850" lvl="1" indent="-3429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rgbClr val="585858"/>
                </a:solidFill>
                <a:latin typeface="Georgia" pitchFamily="18" charset="0"/>
              </a:rPr>
              <a:t>Mentoring new members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rgbClr val="585858"/>
                </a:solidFill>
                <a:latin typeface="Georgia" pitchFamily="18" charset="0"/>
              </a:rPr>
              <a:t>Larry </a:t>
            </a:r>
            <a:r>
              <a:rPr lang="en-US" sz="2400" dirty="0" err="1">
                <a:solidFill>
                  <a:srgbClr val="585858"/>
                </a:solidFill>
                <a:latin typeface="Georgia" pitchFamily="18" charset="0"/>
              </a:rPr>
              <a:t>Rumburg</a:t>
            </a:r>
            <a:r>
              <a:rPr lang="en-US" sz="2400" dirty="0">
                <a:solidFill>
                  <a:srgbClr val="585858"/>
                </a:solidFill>
                <a:latin typeface="Georgia" pitchFamily="18" charset="0"/>
              </a:rPr>
              <a:t>: PDG District 5690 2012-2013</a:t>
            </a:r>
          </a:p>
          <a:p>
            <a:pPr marL="1085850" lvl="1" indent="-3429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rgbClr val="585858"/>
                </a:solidFill>
                <a:latin typeface="Georgia" pitchFamily="18" charset="0"/>
              </a:rPr>
              <a:t>Ways to involve new members in your club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rgbClr val="585858"/>
                </a:solidFill>
                <a:latin typeface="Georgia" pitchFamily="18" charset="0"/>
              </a:rPr>
              <a:t>Lauren Heffernan: &lt;2 year member Rotary Club of Baytown</a:t>
            </a:r>
          </a:p>
          <a:p>
            <a:pPr marL="1085850" lvl="1" indent="-3429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rgbClr val="585858"/>
                </a:solidFill>
                <a:latin typeface="Georgia" pitchFamily="18" charset="0"/>
              </a:rPr>
              <a:t>Making Rotary fun, new member orientation success</a:t>
            </a: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Panelists/Presentation</a:t>
            </a:r>
          </a:p>
        </p:txBody>
      </p:sp>
    </p:spTree>
    <p:extLst>
      <p:ext uri="{BB962C8B-B14F-4D97-AF65-F5344CB8AC3E}">
        <p14:creationId xmlns:p14="http://schemas.microsoft.com/office/powerpoint/2010/main" val="503856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220663" y="1403272"/>
            <a:ext cx="8732837" cy="442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sz="2400" dirty="0">
              <a:solidFill>
                <a:srgbClr val="585858"/>
              </a:solidFill>
              <a:latin typeface="Georgia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rgbClr val="585858"/>
                </a:solidFill>
                <a:latin typeface="Georgia" pitchFamily="18" charset="0"/>
              </a:rPr>
              <a:t>A successful Rotary red badge orientation program provides new  members with opportunities to learn about the club and where they can benefit from the service opportunities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rgbClr val="585858"/>
                </a:solidFill>
                <a:latin typeface="Georgia" pitchFamily="18" charset="0"/>
              </a:rPr>
              <a:t>Assigning a mentor and finding ways to involve the new member will cultivate a positive and service minded Rotarian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rgbClr val="585858"/>
                </a:solidFill>
                <a:latin typeface="Georgia" pitchFamily="18" charset="0"/>
              </a:rPr>
              <a:t>A new member who has fun learning about the club and engaging in the service opportunities will create a vibrant healthy club and improve retention</a:t>
            </a: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Key Messages</a:t>
            </a:r>
          </a:p>
        </p:txBody>
      </p:sp>
    </p:spTree>
    <p:extLst>
      <p:ext uri="{BB962C8B-B14F-4D97-AF65-F5344CB8AC3E}">
        <p14:creationId xmlns:p14="http://schemas.microsoft.com/office/powerpoint/2010/main" val="636253411"/>
      </p:ext>
    </p:extLst>
  </p:cSld>
  <p:clrMapOvr>
    <a:masterClrMapping/>
  </p:clrMapOvr>
</p:sld>
</file>

<file path=ppt/theme/theme1.xml><?xml version="1.0" encoding="utf-8"?>
<a:theme xmlns:a="http://schemas.openxmlformats.org/drawingml/2006/main" name="LeadDev-Master_2013-NE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anchor="t"/>
      <a:lstStyle>
        <a:defPPr algn="r">
          <a:defRPr sz="1600" b="1" i="0" dirty="0" smtClean="0">
            <a:solidFill>
              <a:srgbClr val="01B4E7"/>
            </a:solidFill>
            <a:latin typeface="Arial Narrow Bold"/>
            <a:cs typeface="Arial Narrow Bold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LeadDev-Master_2013-NEW</Template>
  <TotalTime>129</TotalTime>
  <Words>186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MS PGothic</vt:lpstr>
      <vt:lpstr>Arial</vt:lpstr>
      <vt:lpstr>Arial Narrow Bold</vt:lpstr>
      <vt:lpstr>Calibri</vt:lpstr>
      <vt:lpstr>Georgia</vt:lpstr>
      <vt:lpstr>LeadDev-Master_2013-NEW</vt:lpstr>
      <vt:lpstr>1_Custom Design</vt:lpstr>
      <vt:lpstr>2_Custom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Rotary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Clark</dc:creator>
  <cp:lastModifiedBy>Derrill Painter</cp:lastModifiedBy>
  <cp:revision>32</cp:revision>
  <cp:lastPrinted>2013-06-19T15:45:56Z</cp:lastPrinted>
  <dcterms:created xsi:type="dcterms:W3CDTF">2014-10-24T15:47:10Z</dcterms:created>
  <dcterms:modified xsi:type="dcterms:W3CDTF">2017-07-31T20:00:42Z</dcterms:modified>
</cp:coreProperties>
</file>